
<file path=[Content_Types].xml><?xml version="1.0" encoding="utf-8"?>
<Types xmlns="http://schemas.openxmlformats.org/package/2006/content-types">
  <Default Extension="png" ContentType="image/png"/>
  <Default Extension="jpeg" ContentType="image/jpeg"/>
  <Default Extension="rels" ContentType="application/vnd.openxmlformats-package.relationships+xml"/>
  <Default Extension="xml" ContentType="application/xml"/>
  <Default Extension="gif" ContentType="image/gif"/>
  <Default Extension="tiff" ContentType="image/tiff"/>
  <Override PartName="/ppt/presentation.xml" ContentType="application/vnd.openxmlformats-officedocument.presentationml.presentation.main+xml"/>
  <Override PartName="/ppt/slideMasters/slideMaster1.xml" ContentType="application/vnd.openxmlformats-officedocument.presentationml.slideMaster+xml"/>
  <Override PartName="/ppt/slides/slide1.xml" ContentType="application/vnd.openxmlformats-officedocument.presentationml.slide+xml"/>
  <Override PartName="/ppt/slides/slide2.xml" ContentType="application/vnd.openxmlformats-officedocument.presentationml.slide+xml"/>
  <Override PartName="/ppt/slides/slide3.xml" ContentType="application/vnd.openxmlformats-officedocument.presentationml.slide+xml"/>
  <Override PartName="/ppt/slides/slide4.xml" ContentType="application/vnd.openxmlformats-officedocument.presentationml.slide+xml"/>
  <Override PartName="/ppt/slides/slide5.xml" ContentType="application/vnd.openxmlformats-officedocument.presentationml.slide+xml"/>
  <Override PartName="/ppt/slides/slide6.xml" ContentType="application/vnd.openxmlformats-officedocument.presentationml.slide+xml"/>
  <Override PartName="/ppt/slides/slide7.xml" ContentType="application/vnd.openxmlformats-officedocument.presentationml.slide+xml"/>
  <Override PartName="/ppt/slides/slide8.xml" ContentType="application/vnd.openxmlformats-officedocument.presentationml.slide+xml"/>
  <Override PartName="/ppt/slides/slide9.xml" ContentType="application/vnd.openxmlformats-officedocument.presentationml.slide+xml"/>
  <Override PartName="/ppt/slides/slide10.xml" ContentType="application/vnd.openxmlformats-officedocument.presentationml.slide+xml"/>
  <Override PartName="/ppt/slides/slide11.xml" ContentType="application/vnd.openxmlformats-officedocument.presentationml.slide+xml"/>
  <Override PartName="/ppt/slides/slide12.xml" ContentType="application/vnd.openxmlformats-officedocument.presentationml.slide+xml"/>
  <Override PartName="/ppt/slides/slide13.xml" ContentType="application/vnd.openxmlformats-officedocument.presentationml.slide+xml"/>
  <Override PartName="/ppt/slides/slide14.xml" ContentType="application/vnd.openxmlformats-officedocument.presentationml.slide+xml"/>
  <Override PartName="/ppt/slides/slide15.xml" ContentType="application/vnd.openxmlformats-officedocument.presentationml.slide+xml"/>
  <Override PartName="/ppt/slides/slide16.xml" ContentType="application/vnd.openxmlformats-officedocument.presentationml.slide+xml"/>
  <Override PartName="/ppt/slides/slide17.xml" ContentType="application/vnd.openxmlformats-officedocument.presentationml.slide+xml"/>
  <Override PartName="/ppt/slides/slide18.xml" ContentType="application/vnd.openxmlformats-officedocument.presentationml.slide+xml"/>
  <Override PartName="/ppt/slides/slide19.xml" ContentType="application/vnd.openxmlformats-officedocument.presentationml.slide+xml"/>
  <Override PartName="/ppt/slides/slide20.xml" ContentType="application/vnd.openxmlformats-officedocument.presentationml.slide+xml"/>
  <Override PartName="/ppt/slides/slide21.xml" ContentType="application/vnd.openxmlformats-officedocument.presentationml.slide+xml"/>
  <Override PartName="/ppt/slides/slide22.xml" ContentType="application/vnd.openxmlformats-officedocument.presentationml.slide+xml"/>
  <Override PartName="/ppt/slides/slide23.xml" ContentType="application/vnd.openxmlformats-officedocument.presentationml.slide+xml"/>
  <Override PartName="/ppt/slides/slide24.xml" ContentType="application/vnd.openxmlformats-officedocument.presentationml.slide+xml"/>
  <Override PartName="/ppt/slides/slide25.xml" ContentType="application/vnd.openxmlformats-officedocument.presentationml.slide+xml"/>
  <Override PartName="/ppt/slides/slide26.xml" ContentType="application/vnd.openxmlformats-officedocument.presentationml.slide+xml"/>
  <Override PartName="/ppt/slides/slide27.xml" ContentType="application/vnd.openxmlformats-officedocument.presentationml.slide+xml"/>
  <Override PartName="/ppt/slides/slide28.xml" ContentType="application/vnd.openxmlformats-officedocument.presentationml.slide+xml"/>
  <Override PartName="/ppt/slides/slide29.xml" ContentType="application/vnd.openxmlformats-officedocument.presentationml.slide+xml"/>
  <Override PartName="/ppt/slides/slide30.xml" ContentType="application/vnd.openxmlformats-officedocument.presentationml.slide+xml"/>
  <Override PartName="/ppt/slides/slide31.xml" ContentType="application/vnd.openxmlformats-officedocument.presentationml.slide+xml"/>
  <Override PartName="/ppt/slides/slide32.xml" ContentType="application/vnd.openxmlformats-officedocument.presentationml.slide+xml"/>
  <Override PartName="/ppt/slides/slide33.xml" ContentType="application/vnd.openxmlformats-officedocument.presentationml.slide+xml"/>
  <Override PartName="/ppt/slides/slide34.xml" ContentType="application/vnd.openxmlformats-officedocument.presentationml.slide+xml"/>
  <Override PartName="/ppt/slides/slide35.xml" ContentType="application/vnd.openxmlformats-officedocument.presentationml.slide+xml"/>
  <Override PartName="/ppt/slides/slide36.xml" ContentType="application/vnd.openxmlformats-officedocument.presentationml.slide+xml"/>
  <Override PartName="/ppt/slides/slide37.xml" ContentType="application/vnd.openxmlformats-officedocument.presentationml.slide+xml"/>
  <Override PartName="/ppt/slides/slide38.xml" ContentType="application/vnd.openxmlformats-officedocument.presentationml.slide+xml"/>
  <Override PartName="/ppt/slides/slide39.xml" ContentType="application/vnd.openxmlformats-officedocument.presentationml.slide+xml"/>
  <Override PartName="/ppt/slides/slide40.xml" ContentType="application/vnd.openxmlformats-officedocument.presentationml.slide+xml"/>
  <Override PartName="/ppt/slides/slide41.xml" ContentType="application/vnd.openxmlformats-officedocument.presentationml.slide+xml"/>
  <Override PartName="/ppt/slides/slide42.xml" ContentType="application/vnd.openxmlformats-officedocument.presentationml.slide+xml"/>
  <Override PartName="/ppt/slides/slide43.xml" ContentType="application/vnd.openxmlformats-officedocument.presentationml.slide+xml"/>
  <Override PartName="/ppt/slides/slide44.xml" ContentType="application/vnd.openxmlformats-officedocument.presentationml.slide+xml"/>
  <Override PartName="/ppt/slides/slide45.xml" ContentType="application/vnd.openxmlformats-officedocument.presentationml.slide+xml"/>
  <Override PartName="/ppt/slides/slide46.xml" ContentType="application/vnd.openxmlformats-officedocument.presentationml.slide+xml"/>
  <Override PartName="/ppt/slides/slide47.xml" ContentType="application/vnd.openxmlformats-officedocument.presentationml.slide+xml"/>
  <Override PartName="/ppt/slides/slide48.xml" ContentType="application/vnd.openxmlformats-officedocument.presentationml.slide+xml"/>
  <Override PartName="/ppt/slides/slide49.xml" ContentType="application/vnd.openxmlformats-officedocument.presentationml.slide+xml"/>
  <Override PartName="/ppt/slides/slide50.xml" ContentType="application/vnd.openxmlformats-officedocument.presentationml.slide+xml"/>
  <Override PartName="/ppt/slides/slide51.xml" ContentType="application/vnd.openxmlformats-officedocument.presentationml.slide+xml"/>
  <Override PartName="/ppt/slides/slide52.xml" ContentType="application/vnd.openxmlformats-officedocument.presentationml.slide+xml"/>
  <Override PartName="/ppt/slides/slide53.xml" ContentType="application/vnd.openxmlformats-officedocument.presentationml.slide+xml"/>
  <Override PartName="/ppt/slides/slide54.xml" ContentType="application/vnd.openxmlformats-officedocument.presentationml.slide+xml"/>
  <Override PartName="/ppt/slides/slide55.xml" ContentType="application/vnd.openxmlformats-officedocument.presentationml.slide+xml"/>
  <Override PartName="/ppt/slides/slide56.xml" ContentType="application/vnd.openxmlformats-officedocument.presentationml.slide+xml"/>
  <Override PartName="/ppt/slides/slide57.xml" ContentType="application/vnd.openxmlformats-officedocument.presentationml.slide+xml"/>
  <Override PartName="/ppt/slides/slide58.xml" ContentType="application/vnd.openxmlformats-officedocument.presentationml.slide+xml"/>
  <Override PartName="/ppt/slides/slide59.xml" ContentType="application/vnd.openxmlformats-officedocument.presentationml.slide+xml"/>
  <Override PartName="/ppt/slides/slide60.xml" ContentType="application/vnd.openxmlformats-officedocument.presentationml.slide+xml"/>
  <Override PartName="/ppt/slides/slide61.xml" ContentType="application/vnd.openxmlformats-officedocument.presentationml.slide+xml"/>
  <Override PartName="/ppt/slides/slide62.xml" ContentType="application/vnd.openxmlformats-officedocument.presentationml.slide+xml"/>
  <Override PartName="/ppt/slides/slide63.xml" ContentType="application/vnd.openxmlformats-officedocument.presentationml.slide+xml"/>
  <Override PartName="/ppt/slides/slide64.xml" ContentType="application/vnd.openxmlformats-officedocument.presentationml.slide+xml"/>
  <Override PartName="/ppt/slides/slide65.xml" ContentType="application/vnd.openxmlformats-officedocument.presentationml.slide+xml"/>
  <Override PartName="/ppt/slides/slide66.xml" ContentType="application/vnd.openxmlformats-officedocument.presentationml.slide+xml"/>
  <Override PartName="/ppt/slides/slide67.xml" ContentType="application/vnd.openxmlformats-officedocument.presentationml.slide+xml"/>
  <Override PartName="/ppt/slides/slide68.xml" ContentType="application/vnd.openxmlformats-officedocument.presentationml.slide+xml"/>
  <Override PartName="/ppt/slides/slide69.xml" ContentType="application/vnd.openxmlformats-officedocument.presentationml.slide+xml"/>
  <Override PartName="/ppt/slides/slide70.xml" ContentType="application/vnd.openxmlformats-officedocument.presentationml.slide+xml"/>
  <Override PartName="/ppt/slides/slide71.xml" ContentType="application/vnd.openxmlformats-officedocument.presentationml.slide+xml"/>
  <Override PartName="/ppt/slides/slide72.xml" ContentType="application/vnd.openxmlformats-officedocument.presentationml.slide+xml"/>
  <Override PartName="/ppt/slides/slide73.xml" ContentType="application/vnd.openxmlformats-officedocument.presentationml.slide+xml"/>
  <Override PartName="/ppt/slides/slide74.xml" ContentType="application/vnd.openxmlformats-officedocument.presentationml.slide+xml"/>
  <Override PartName="/ppt/slides/slide75.xml" ContentType="application/vnd.openxmlformats-officedocument.presentationml.slide+xml"/>
  <Override PartName="/ppt/slides/slide76.xml" ContentType="application/vnd.openxmlformats-officedocument.presentationml.slide+xml"/>
  <Override PartName="/ppt/slides/slide77.xml" ContentType="application/vnd.openxmlformats-officedocument.presentationml.slide+xml"/>
  <Override PartName="/ppt/slides/slide78.xml" ContentType="application/vnd.openxmlformats-officedocument.presentationml.slide+xml"/>
  <Override PartName="/ppt/slides/slide79.xml" ContentType="application/vnd.openxmlformats-officedocument.presentationml.slide+xml"/>
  <Override PartName="/ppt/slides/slide80.xml" ContentType="application/vnd.openxmlformats-officedocument.presentationml.slide+xml"/>
  <Override PartName="/ppt/slides/slide81.xml" ContentType="application/vnd.openxmlformats-officedocument.presentationml.slide+xml"/>
  <Override PartName="/ppt/slides/slide82.xml" ContentType="application/vnd.openxmlformats-officedocument.presentationml.slide+xml"/>
  <Override PartName="/ppt/slides/slide83.xml" ContentType="application/vnd.openxmlformats-officedocument.presentationml.slide+xml"/>
  <Override PartName="/ppt/notesMasters/notesMaster1.xml" ContentType="application/vnd.openxmlformats-officedocument.presentationml.notesMaster+xml"/>
  <Override PartName="/ppt/presProps.xml" ContentType="application/vnd.openxmlformats-officedocument.presentationml.presProps+xml"/>
  <Override PartName="/ppt/viewProps.xml" ContentType="application/vnd.openxmlformats-officedocument.presentationml.viewProps+xml"/>
  <Override PartName="/ppt/theme/theme1.xml" ContentType="application/vnd.openxmlformats-officedocument.theme+xml"/>
  <Override PartName="/ppt/tableStyles.xml" ContentType="application/vnd.openxmlformats-officedocument.presentationml.tableStyles+xml"/>
  <Override PartName="/ppt/slideLayouts/slideLayout1.xml" ContentType="application/vnd.openxmlformats-officedocument.presentationml.slideLayout+xml"/>
  <Override PartName="/ppt/slideLayouts/slideLayout2.xml" ContentType="application/vnd.openxmlformats-officedocument.presentationml.slideLayout+xml"/>
  <Override PartName="/ppt/slideLayouts/slideLayout3.xml" ContentType="application/vnd.openxmlformats-officedocument.presentationml.slideLayout+xml"/>
  <Override PartName="/ppt/slideLayouts/slideLayout4.xml" ContentType="application/vnd.openxmlformats-officedocument.presentationml.slideLayout+xml"/>
  <Override PartName="/ppt/slideLayouts/slideLayout5.xml" ContentType="application/vnd.openxmlformats-officedocument.presentationml.slideLayout+xml"/>
  <Override PartName="/ppt/slideLayouts/slideLayout6.xml" ContentType="application/vnd.openxmlformats-officedocument.presentationml.slideLayout+xml"/>
  <Override PartName="/ppt/slideLayouts/slideLayout7.xml" ContentType="application/vnd.openxmlformats-officedocument.presentationml.slideLayout+xml"/>
  <Override PartName="/ppt/slideLayouts/slideLayout8.xml" ContentType="application/vnd.openxmlformats-officedocument.presentationml.slideLayout+xml"/>
  <Override PartName="/ppt/slideLayouts/slideLayout9.xml" ContentType="application/vnd.openxmlformats-officedocument.presentationml.slideLayout+xml"/>
  <Override PartName="/ppt/slideLayouts/slideLayout10.xml" ContentType="application/vnd.openxmlformats-officedocument.presentationml.slideLayout+xml"/>
  <Override PartName="/ppt/slideLayouts/slideLayout11.xml" ContentType="application/vnd.openxmlformats-officedocument.presentationml.slideLayout+xml"/>
  <Override PartName="/ppt/slideLayouts/slideLayout12.xml" ContentType="application/vnd.openxmlformats-officedocument.presentationml.slideLayout+xml"/>
  <Override PartName="/ppt/theme/theme2.xml" ContentType="application/vnd.openxmlformats-officedocument.theme+xml"/>
  <Override PartName="/ppt/notesSlides/notesSlide1.xml" ContentType="application/vnd.openxmlformats-officedocument.presentationml.notesSlide+xml"/>
  <Override PartName="/ppt/notesSlides/notesSlide2.xml" ContentType="application/vnd.openxmlformats-officedocument.presentationml.notesSlide+xml"/>
  <Override PartName="/ppt/notesSlides/notesSlide3.xml" ContentType="application/vnd.openxmlformats-officedocument.presentationml.notesSlide+xml"/>
  <Override PartName="/ppt/notesSlides/notesSlide4.xml" ContentType="application/vnd.openxmlformats-officedocument.presentationml.notesSlide+xml"/>
  <Override PartName="/ppt/notesSlides/notesSlide5.xml" ContentType="application/vnd.openxmlformats-officedocument.presentationml.notesSlide+xml"/>
  <Override PartName="/ppt/notesSlides/notesSlide6.xml" ContentType="application/vnd.openxmlformats-officedocument.presentationml.notesSlide+xml"/>
  <Override PartName="/ppt/notesSlides/notesSlide7.xml" ContentType="application/vnd.openxmlformats-officedocument.presentationml.notesSlide+xml"/>
  <Override PartName="/ppt/notesSlides/notesSlide8.xml" ContentType="application/vnd.openxmlformats-officedocument.presentationml.notesSlide+xml"/>
  <Override PartName="/ppt/notesSlides/notesSlide9.xml" ContentType="application/vnd.openxmlformats-officedocument.presentationml.notesSlide+xml"/>
  <Override PartName="/ppt/notesSlides/notesSlide10.xml" ContentType="application/vnd.openxmlformats-officedocument.presentationml.notesSlide+xml"/>
  <Override PartName="/ppt/notesSlides/notesSlide11.xml" ContentType="application/vnd.openxmlformats-officedocument.presentationml.notesSlide+xml"/>
  <Override PartName="/ppt/notesSlides/notesSlide12.xml" ContentType="application/vnd.openxmlformats-officedocument.presentationml.notesSlide+xml"/>
  <Override PartName="/ppt/notesSlides/notesSlide13.xml" ContentType="application/vnd.openxmlformats-officedocument.presentationml.notesSlide+xml"/>
  <Override PartName="/ppt/notesSlides/notesSlide14.xml" ContentType="application/vnd.openxmlformats-officedocument.presentationml.notesSlide+xml"/>
  <Override PartName="/ppt/notesSlides/notesSlide15.xml" ContentType="application/vnd.openxmlformats-officedocument.presentationml.notesSlide+xml"/>
  <Override PartName="/ppt/notesSlides/notesSlide16.xml" ContentType="application/vnd.openxmlformats-officedocument.presentationml.notesSlide+xml"/>
  <Override PartName="/ppt/notesSlides/notesSlide17.xml" ContentType="application/vnd.openxmlformats-officedocument.presentationml.notesSlide+xml"/>
  <Override PartName="/ppt/notesSlides/notesSlide18.xml" ContentType="application/vnd.openxmlformats-officedocument.presentationml.notesSlide+xml"/>
  <Override PartName="/ppt/notesSlides/notesSlide19.xml" ContentType="application/vnd.openxmlformats-officedocument.presentationml.notesSlide+xml"/>
  <Override PartName="/ppt/notesSlides/notesSlide20.xml" ContentType="application/vnd.openxmlformats-officedocument.presentationml.notesSlide+xml"/>
  <Override PartName="/ppt/notesSlides/notesSlide21.xml" ContentType="application/vnd.openxmlformats-officedocument.presentationml.notesSlide+xml"/>
  <Override PartName="/ppt/notesSlides/notesSlide22.xml" ContentType="application/vnd.openxmlformats-officedocument.presentationml.notesSlide+xml"/>
  <Override PartName="/ppt/notesSlides/notesSlide23.xml" ContentType="application/vnd.openxmlformats-officedocument.presentationml.notesSlide+xml"/>
  <Override PartName="/ppt/notesSlides/notesSlide24.xml" ContentType="application/vnd.openxmlformats-officedocument.presentationml.notesSlide+xml"/>
  <Override PartName="/ppt/notesSlides/notesSlide25.xml" ContentType="application/vnd.openxmlformats-officedocument.presentationml.notesSlide+xml"/>
  <Override PartName="/ppt/notesSlides/notesSlide26.xml" ContentType="application/vnd.openxmlformats-officedocument.presentationml.notesSlide+xml"/>
  <Override PartName="/ppt/notesSlides/notesSlide27.xml" ContentType="application/vnd.openxmlformats-officedocument.presentationml.notesSlide+xml"/>
  <Override PartName="/ppt/notesSlides/notesSlide28.xml" ContentType="application/vnd.openxmlformats-officedocument.presentationml.notesSlide+xml"/>
  <Override PartName="/ppt/notesSlides/notesSlide29.xml" ContentType="application/vnd.openxmlformats-officedocument.presentationml.notesSlide+xml"/>
  <Override PartName="/ppt/notesSlides/notesSlide30.xml" ContentType="application/vnd.openxmlformats-officedocument.presentationml.notesSlide+xml"/>
  <Override PartName="/docProps/core.xml" ContentType="application/vnd.openxmlformats-package.core-properties+xml"/>
  <Override PartName="/docProps/app.xml" ContentType="application/vnd.openxmlformats-officedocument.extended-properties+xml"/>
</Types>
</file>

<file path=_rels/.rels><?xml version="1.0" encoding="UTF-8" standalone="yes"?>
<Relationships xmlns="http://schemas.openxmlformats.org/package/2006/relationships"><Relationship Id="rId3" Type="http://schemas.openxmlformats.org/package/2006/relationships/metadata/core-properties" Target="docProps/core.xml"/><Relationship Id="rId2" Type="http://schemas.openxmlformats.org/package/2006/relationships/metadata/thumbnail" Target="docProps/thumbnail.jpeg"/><Relationship Id="rId1" Type="http://schemas.openxmlformats.org/officeDocument/2006/relationships/officeDocument" Target="ppt/presentation.xml"/><Relationship Id="rId4" Type="http://schemas.openxmlformats.org/officeDocument/2006/relationships/extended-properties" Target="docProps/app.xml"/></Relationships>
</file>

<file path=ppt/presentation.xml><?xml version="1.0" encoding="utf-8"?>
<p:presentation xmlns:a="http://schemas.openxmlformats.org/drawingml/2006/main" xmlns:r="http://schemas.openxmlformats.org/officeDocument/2006/relationships" xmlns:p="http://schemas.openxmlformats.org/presentationml/2006/main" saveSubsetFonts="1">
  <p:sldMasterIdLst>
    <p:sldMasterId id="2147483648" r:id="rId1"/>
  </p:sldMasterIdLst>
  <p:notesMasterIdLst>
    <p:notesMasterId r:id="rId85"/>
  </p:notesMasterIdLst>
  <p:sldIdLst>
    <p:sldId id="256" r:id="rId2"/>
    <p:sldId id="257" r:id="rId3"/>
    <p:sldId id="258" r:id="rId4"/>
    <p:sldId id="369" r:id="rId5"/>
    <p:sldId id="364" r:id="rId6"/>
    <p:sldId id="366" r:id="rId7"/>
    <p:sldId id="367" r:id="rId8"/>
    <p:sldId id="368" r:id="rId9"/>
    <p:sldId id="259" r:id="rId10"/>
    <p:sldId id="292" r:id="rId11"/>
    <p:sldId id="372" r:id="rId12"/>
    <p:sldId id="371" r:id="rId13"/>
    <p:sldId id="293" r:id="rId14"/>
    <p:sldId id="294" r:id="rId15"/>
    <p:sldId id="295" r:id="rId16"/>
    <p:sldId id="296" r:id="rId17"/>
    <p:sldId id="261" r:id="rId18"/>
    <p:sldId id="262" r:id="rId19"/>
    <p:sldId id="263" r:id="rId20"/>
    <p:sldId id="370" r:id="rId21"/>
    <p:sldId id="373" r:id="rId22"/>
    <p:sldId id="374" r:id="rId23"/>
    <p:sldId id="375" r:id="rId24"/>
    <p:sldId id="376" r:id="rId25"/>
    <p:sldId id="377" r:id="rId26"/>
    <p:sldId id="378" r:id="rId27"/>
    <p:sldId id="379" r:id="rId28"/>
    <p:sldId id="380" r:id="rId29"/>
    <p:sldId id="381" r:id="rId30"/>
    <p:sldId id="382" r:id="rId31"/>
    <p:sldId id="383" r:id="rId32"/>
    <p:sldId id="384" r:id="rId33"/>
    <p:sldId id="388" r:id="rId34"/>
    <p:sldId id="389" r:id="rId35"/>
    <p:sldId id="390" r:id="rId36"/>
    <p:sldId id="391" r:id="rId37"/>
    <p:sldId id="392" r:id="rId38"/>
    <p:sldId id="393" r:id="rId39"/>
    <p:sldId id="394" r:id="rId40"/>
    <p:sldId id="395" r:id="rId41"/>
    <p:sldId id="403" r:id="rId42"/>
    <p:sldId id="404" r:id="rId43"/>
    <p:sldId id="276" r:id="rId44"/>
    <p:sldId id="277" r:id="rId45"/>
    <p:sldId id="278" r:id="rId46"/>
    <p:sldId id="300" r:id="rId47"/>
    <p:sldId id="301" r:id="rId48"/>
    <p:sldId id="302" r:id="rId49"/>
    <p:sldId id="303" r:id="rId50"/>
    <p:sldId id="304" r:id="rId51"/>
    <p:sldId id="305" r:id="rId52"/>
    <p:sldId id="306" r:id="rId53"/>
    <p:sldId id="307" r:id="rId54"/>
    <p:sldId id="308" r:id="rId55"/>
    <p:sldId id="309" r:id="rId56"/>
    <p:sldId id="310" r:id="rId57"/>
    <p:sldId id="311" r:id="rId58"/>
    <p:sldId id="312" r:id="rId59"/>
    <p:sldId id="315" r:id="rId60"/>
    <p:sldId id="316" r:id="rId61"/>
    <p:sldId id="317" r:id="rId62"/>
    <p:sldId id="318" r:id="rId63"/>
    <p:sldId id="319" r:id="rId64"/>
    <p:sldId id="320" r:id="rId65"/>
    <p:sldId id="321" r:id="rId66"/>
    <p:sldId id="322" r:id="rId67"/>
    <p:sldId id="323" r:id="rId68"/>
    <p:sldId id="324" r:id="rId69"/>
    <p:sldId id="325" r:id="rId70"/>
    <p:sldId id="326" r:id="rId71"/>
    <p:sldId id="327" r:id="rId72"/>
    <p:sldId id="328" r:id="rId73"/>
    <p:sldId id="329" r:id="rId74"/>
    <p:sldId id="330" r:id="rId75"/>
    <p:sldId id="279" r:id="rId76"/>
    <p:sldId id="280" r:id="rId77"/>
    <p:sldId id="281" r:id="rId78"/>
    <p:sldId id="282" r:id="rId79"/>
    <p:sldId id="283" r:id="rId80"/>
    <p:sldId id="284" r:id="rId81"/>
    <p:sldId id="285" r:id="rId82"/>
    <p:sldId id="289" r:id="rId83"/>
    <p:sldId id="290" r:id="rId84"/>
  </p:sldIdLst>
  <p:sldSz cx="9144000" cy="6858000" type="screen4x3"/>
  <p:notesSz cx="6858000" cy="9144000"/>
  <p:defaultTextStyle>
    <a:defPPr>
      <a:defRPr lang="en-US"/>
    </a:defPPr>
    <a:lvl1pPr marL="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9pPr>
  </p:defaultTextStyle>
  <p:extLst>
    <p:ext uri="{EFAFB233-063F-42B5-8137-9DF3F51BA10A}">
      <p15:sldGuideLst xmlns:p15="http://schemas.microsoft.com/office/powerpoint/2012/main">
        <p15:guide id="1" orient="horz" pos="2160">
          <p15:clr>
            <a:srgbClr val="A4A3A4"/>
          </p15:clr>
        </p15:guide>
        <p15:guide id="2" pos="2880">
          <p15:clr>
            <a:srgbClr val="A4A3A4"/>
          </p15:clr>
        </p15:guide>
      </p15:sldGuideLst>
    </p:ext>
  </p:extLst>
</p:presentation>
</file>

<file path=ppt/presProps.xml><?xml version="1.0" encoding="utf-8"?>
<p:presentationPr xmlns:a="http://schemas.openxmlformats.org/drawingml/2006/main" xmlns:r="http://schemas.openxmlformats.org/officeDocument/2006/relationships" xmlns:p="http://schemas.openxmlformats.org/presentationml/2006/main">
  <p:extLst>
    <p:ext uri="{E76CE94A-603C-4142-B9EB-6D1370010A27}">
      <p14:discardImageEditData xmlns:p14="http://schemas.microsoft.com/office/powerpoint/2010/main" val="0"/>
    </p:ext>
    <p:ext uri="{D31A062A-798A-4329-ABDD-BBA856620510}">
      <p14:defaultImageDpi xmlns:p14="http://schemas.microsoft.com/office/powerpoint/2010/main" val="220"/>
    </p:ext>
    <p:ext uri="{FD5EFAAD-0ECE-453E-9831-46B23BE46B34}">
      <p15:chartTrackingRefBased xmlns:p15="http://schemas.microsoft.com/office/powerpoint/2012/main" val="0"/>
    </p:ext>
  </p:extLst>
</p:presentationPr>
</file>

<file path=ppt/tableStyles.xml><?xml version="1.0" encoding="utf-8"?>
<a:tblStyleLst xmlns:a="http://schemas.openxmlformats.org/drawingml/2006/main" def="{5C22544A-7EE6-4342-B048-85BDC9FD1C3A}"/>
</file>

<file path=ppt/viewProps.xml><?xml version="1.0" encoding="utf-8"?>
<p:viewPr xmlns:a="http://schemas.openxmlformats.org/drawingml/2006/main" xmlns:r="http://schemas.openxmlformats.org/officeDocument/2006/relationships" xmlns:p="http://schemas.openxmlformats.org/presentationml/2006/main" lastView="sldThumbnailView">
  <p:normalViewPr>
    <p:restoredLeft sz="13015" autoAdjust="0"/>
    <p:restoredTop sz="94660"/>
  </p:normalViewPr>
  <p:slideViewPr>
    <p:cSldViewPr>
      <p:cViewPr varScale="1">
        <p:scale>
          <a:sx n="65" d="100"/>
          <a:sy n="65" d="100"/>
        </p:scale>
        <p:origin x="1406" y="58"/>
      </p:cViewPr>
      <p:guideLst>
        <p:guide orient="horz" pos="2160"/>
        <p:guide pos="2880"/>
      </p:guideLst>
    </p:cSldViewPr>
  </p:slideViewPr>
  <p:notesTextViewPr>
    <p:cViewPr>
      <p:scale>
        <a:sx n="1" d="1"/>
        <a:sy n="1" d="1"/>
      </p:scale>
      <p:origin x="0" y="0"/>
    </p:cViewPr>
  </p:notesTextViewPr>
  <p:gridSpacing cx="76200" cy="76200"/>
</p:viewPr>
</file>

<file path=ppt/_rels/presentation.xml.rels><?xml version="1.0" encoding="UTF-8" standalone="yes"?>
<Relationships xmlns="http://schemas.openxmlformats.org/package/2006/relationships"><Relationship Id="rId26" Type="http://schemas.openxmlformats.org/officeDocument/2006/relationships/slide" Target="slides/slide25.xml"/><Relationship Id="rId21" Type="http://schemas.openxmlformats.org/officeDocument/2006/relationships/slide" Target="slides/slide20.xml"/><Relationship Id="rId42" Type="http://schemas.openxmlformats.org/officeDocument/2006/relationships/slide" Target="slides/slide41.xml"/><Relationship Id="rId47" Type="http://schemas.openxmlformats.org/officeDocument/2006/relationships/slide" Target="slides/slide46.xml"/><Relationship Id="rId63" Type="http://schemas.openxmlformats.org/officeDocument/2006/relationships/slide" Target="slides/slide62.xml"/><Relationship Id="rId68" Type="http://schemas.openxmlformats.org/officeDocument/2006/relationships/slide" Target="slides/slide67.xml"/><Relationship Id="rId84" Type="http://schemas.openxmlformats.org/officeDocument/2006/relationships/slide" Target="slides/slide83.xml"/><Relationship Id="rId89" Type="http://schemas.openxmlformats.org/officeDocument/2006/relationships/tableStyles" Target="tableStyles.xml"/><Relationship Id="rId16" Type="http://schemas.openxmlformats.org/officeDocument/2006/relationships/slide" Target="slides/slide15.xml"/><Relationship Id="rId11" Type="http://schemas.openxmlformats.org/officeDocument/2006/relationships/slide" Target="slides/slide10.xml"/><Relationship Id="rId32" Type="http://schemas.openxmlformats.org/officeDocument/2006/relationships/slide" Target="slides/slide31.xml"/><Relationship Id="rId37" Type="http://schemas.openxmlformats.org/officeDocument/2006/relationships/slide" Target="slides/slide36.xml"/><Relationship Id="rId53" Type="http://schemas.openxmlformats.org/officeDocument/2006/relationships/slide" Target="slides/slide52.xml"/><Relationship Id="rId58" Type="http://schemas.openxmlformats.org/officeDocument/2006/relationships/slide" Target="slides/slide57.xml"/><Relationship Id="rId74" Type="http://schemas.openxmlformats.org/officeDocument/2006/relationships/slide" Target="slides/slide73.xml"/><Relationship Id="rId79" Type="http://schemas.openxmlformats.org/officeDocument/2006/relationships/slide" Target="slides/slide78.xml"/><Relationship Id="rId5" Type="http://schemas.openxmlformats.org/officeDocument/2006/relationships/slide" Target="slides/slide4.xml"/><Relationship Id="rId14" Type="http://schemas.openxmlformats.org/officeDocument/2006/relationships/slide" Target="slides/slide13.xml"/><Relationship Id="rId22" Type="http://schemas.openxmlformats.org/officeDocument/2006/relationships/slide" Target="slides/slide21.xml"/><Relationship Id="rId27" Type="http://schemas.openxmlformats.org/officeDocument/2006/relationships/slide" Target="slides/slide26.xml"/><Relationship Id="rId30" Type="http://schemas.openxmlformats.org/officeDocument/2006/relationships/slide" Target="slides/slide29.xml"/><Relationship Id="rId35" Type="http://schemas.openxmlformats.org/officeDocument/2006/relationships/slide" Target="slides/slide34.xml"/><Relationship Id="rId43" Type="http://schemas.openxmlformats.org/officeDocument/2006/relationships/slide" Target="slides/slide42.xml"/><Relationship Id="rId48" Type="http://schemas.openxmlformats.org/officeDocument/2006/relationships/slide" Target="slides/slide47.xml"/><Relationship Id="rId56" Type="http://schemas.openxmlformats.org/officeDocument/2006/relationships/slide" Target="slides/slide55.xml"/><Relationship Id="rId64" Type="http://schemas.openxmlformats.org/officeDocument/2006/relationships/slide" Target="slides/slide63.xml"/><Relationship Id="rId69" Type="http://schemas.openxmlformats.org/officeDocument/2006/relationships/slide" Target="slides/slide68.xml"/><Relationship Id="rId77" Type="http://schemas.openxmlformats.org/officeDocument/2006/relationships/slide" Target="slides/slide76.xml"/><Relationship Id="rId8" Type="http://schemas.openxmlformats.org/officeDocument/2006/relationships/slide" Target="slides/slide7.xml"/><Relationship Id="rId51" Type="http://schemas.openxmlformats.org/officeDocument/2006/relationships/slide" Target="slides/slide50.xml"/><Relationship Id="rId72" Type="http://schemas.openxmlformats.org/officeDocument/2006/relationships/slide" Target="slides/slide71.xml"/><Relationship Id="rId80" Type="http://schemas.openxmlformats.org/officeDocument/2006/relationships/slide" Target="slides/slide79.xml"/><Relationship Id="rId85" Type="http://schemas.openxmlformats.org/officeDocument/2006/relationships/notesMaster" Target="notesMasters/notesMaster1.xml"/><Relationship Id="rId3" Type="http://schemas.openxmlformats.org/officeDocument/2006/relationships/slide" Target="slides/slide2.xml"/><Relationship Id="rId12" Type="http://schemas.openxmlformats.org/officeDocument/2006/relationships/slide" Target="slides/slide11.xml"/><Relationship Id="rId17" Type="http://schemas.openxmlformats.org/officeDocument/2006/relationships/slide" Target="slides/slide16.xml"/><Relationship Id="rId25" Type="http://schemas.openxmlformats.org/officeDocument/2006/relationships/slide" Target="slides/slide24.xml"/><Relationship Id="rId33" Type="http://schemas.openxmlformats.org/officeDocument/2006/relationships/slide" Target="slides/slide32.xml"/><Relationship Id="rId38" Type="http://schemas.openxmlformats.org/officeDocument/2006/relationships/slide" Target="slides/slide37.xml"/><Relationship Id="rId46" Type="http://schemas.openxmlformats.org/officeDocument/2006/relationships/slide" Target="slides/slide45.xml"/><Relationship Id="rId59" Type="http://schemas.openxmlformats.org/officeDocument/2006/relationships/slide" Target="slides/slide58.xml"/><Relationship Id="rId67" Type="http://schemas.openxmlformats.org/officeDocument/2006/relationships/slide" Target="slides/slide66.xml"/><Relationship Id="rId20" Type="http://schemas.openxmlformats.org/officeDocument/2006/relationships/slide" Target="slides/slide19.xml"/><Relationship Id="rId41" Type="http://schemas.openxmlformats.org/officeDocument/2006/relationships/slide" Target="slides/slide40.xml"/><Relationship Id="rId54" Type="http://schemas.openxmlformats.org/officeDocument/2006/relationships/slide" Target="slides/slide53.xml"/><Relationship Id="rId62" Type="http://schemas.openxmlformats.org/officeDocument/2006/relationships/slide" Target="slides/slide61.xml"/><Relationship Id="rId70" Type="http://schemas.openxmlformats.org/officeDocument/2006/relationships/slide" Target="slides/slide69.xml"/><Relationship Id="rId75" Type="http://schemas.openxmlformats.org/officeDocument/2006/relationships/slide" Target="slides/slide74.xml"/><Relationship Id="rId83" Type="http://schemas.openxmlformats.org/officeDocument/2006/relationships/slide" Target="slides/slide82.xml"/><Relationship Id="rId88" Type="http://schemas.openxmlformats.org/officeDocument/2006/relationships/theme" Target="theme/theme1.xml"/><Relationship Id="rId1" Type="http://schemas.openxmlformats.org/officeDocument/2006/relationships/slideMaster" Target="slideMasters/slideMaster1.xml"/><Relationship Id="rId6" Type="http://schemas.openxmlformats.org/officeDocument/2006/relationships/slide" Target="slides/slide5.xml"/><Relationship Id="rId15" Type="http://schemas.openxmlformats.org/officeDocument/2006/relationships/slide" Target="slides/slide14.xml"/><Relationship Id="rId23" Type="http://schemas.openxmlformats.org/officeDocument/2006/relationships/slide" Target="slides/slide22.xml"/><Relationship Id="rId28" Type="http://schemas.openxmlformats.org/officeDocument/2006/relationships/slide" Target="slides/slide27.xml"/><Relationship Id="rId36" Type="http://schemas.openxmlformats.org/officeDocument/2006/relationships/slide" Target="slides/slide35.xml"/><Relationship Id="rId49" Type="http://schemas.openxmlformats.org/officeDocument/2006/relationships/slide" Target="slides/slide48.xml"/><Relationship Id="rId57" Type="http://schemas.openxmlformats.org/officeDocument/2006/relationships/slide" Target="slides/slide56.xml"/><Relationship Id="rId10" Type="http://schemas.openxmlformats.org/officeDocument/2006/relationships/slide" Target="slides/slide9.xml"/><Relationship Id="rId31" Type="http://schemas.openxmlformats.org/officeDocument/2006/relationships/slide" Target="slides/slide30.xml"/><Relationship Id="rId44" Type="http://schemas.openxmlformats.org/officeDocument/2006/relationships/slide" Target="slides/slide43.xml"/><Relationship Id="rId52" Type="http://schemas.openxmlformats.org/officeDocument/2006/relationships/slide" Target="slides/slide51.xml"/><Relationship Id="rId60" Type="http://schemas.openxmlformats.org/officeDocument/2006/relationships/slide" Target="slides/slide59.xml"/><Relationship Id="rId65" Type="http://schemas.openxmlformats.org/officeDocument/2006/relationships/slide" Target="slides/slide64.xml"/><Relationship Id="rId73" Type="http://schemas.openxmlformats.org/officeDocument/2006/relationships/slide" Target="slides/slide72.xml"/><Relationship Id="rId78" Type="http://schemas.openxmlformats.org/officeDocument/2006/relationships/slide" Target="slides/slide77.xml"/><Relationship Id="rId81" Type="http://schemas.openxmlformats.org/officeDocument/2006/relationships/slide" Target="slides/slide80.xml"/><Relationship Id="rId86" Type="http://schemas.openxmlformats.org/officeDocument/2006/relationships/presProps" Target="presProps.xml"/><Relationship Id="rId4" Type="http://schemas.openxmlformats.org/officeDocument/2006/relationships/slide" Target="slides/slide3.xml"/><Relationship Id="rId9" Type="http://schemas.openxmlformats.org/officeDocument/2006/relationships/slide" Target="slides/slide8.xml"/><Relationship Id="rId13" Type="http://schemas.openxmlformats.org/officeDocument/2006/relationships/slide" Target="slides/slide12.xml"/><Relationship Id="rId18" Type="http://schemas.openxmlformats.org/officeDocument/2006/relationships/slide" Target="slides/slide17.xml"/><Relationship Id="rId39" Type="http://schemas.openxmlformats.org/officeDocument/2006/relationships/slide" Target="slides/slide38.xml"/><Relationship Id="rId34" Type="http://schemas.openxmlformats.org/officeDocument/2006/relationships/slide" Target="slides/slide33.xml"/><Relationship Id="rId50" Type="http://schemas.openxmlformats.org/officeDocument/2006/relationships/slide" Target="slides/slide49.xml"/><Relationship Id="rId55" Type="http://schemas.openxmlformats.org/officeDocument/2006/relationships/slide" Target="slides/slide54.xml"/><Relationship Id="rId76" Type="http://schemas.openxmlformats.org/officeDocument/2006/relationships/slide" Target="slides/slide75.xml"/><Relationship Id="rId7" Type="http://schemas.openxmlformats.org/officeDocument/2006/relationships/slide" Target="slides/slide6.xml"/><Relationship Id="rId71" Type="http://schemas.openxmlformats.org/officeDocument/2006/relationships/slide" Target="slides/slide70.xml"/><Relationship Id="rId2" Type="http://schemas.openxmlformats.org/officeDocument/2006/relationships/slide" Target="slides/slide1.xml"/><Relationship Id="rId29" Type="http://schemas.openxmlformats.org/officeDocument/2006/relationships/slide" Target="slides/slide28.xml"/><Relationship Id="rId24" Type="http://schemas.openxmlformats.org/officeDocument/2006/relationships/slide" Target="slides/slide23.xml"/><Relationship Id="rId40" Type="http://schemas.openxmlformats.org/officeDocument/2006/relationships/slide" Target="slides/slide39.xml"/><Relationship Id="rId45" Type="http://schemas.openxmlformats.org/officeDocument/2006/relationships/slide" Target="slides/slide44.xml"/><Relationship Id="rId66" Type="http://schemas.openxmlformats.org/officeDocument/2006/relationships/slide" Target="slides/slide65.xml"/><Relationship Id="rId87" Type="http://schemas.openxmlformats.org/officeDocument/2006/relationships/viewProps" Target="viewProps.xml"/><Relationship Id="rId61" Type="http://schemas.openxmlformats.org/officeDocument/2006/relationships/slide" Target="slides/slide60.xml"/><Relationship Id="rId82" Type="http://schemas.openxmlformats.org/officeDocument/2006/relationships/slide" Target="slides/slide81.xml"/><Relationship Id="rId19" Type="http://schemas.openxmlformats.org/officeDocument/2006/relationships/slide" Target="slides/slide18.xml"/></Relationships>
</file>

<file path=ppt/notesMasters/_rels/notesMaster1.xml.rels><?xml version="1.0" encoding="UTF-8" standalone="yes"?>
<Relationships xmlns="http://schemas.openxmlformats.org/package/2006/relationships"><Relationship Id="rId1" Type="http://schemas.openxmlformats.org/officeDocument/2006/relationships/theme" Target="../theme/theme2.xml"/></Relationships>
</file>

<file path=ppt/notesMasters/notesMaster1.xml><?xml version="1.0" encoding="utf-8"?>
<p:notes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Header Placeholder 1"/>
          <p:cNvSpPr>
            <a:spLocks noGrp="1"/>
          </p:cNvSpPr>
          <p:nvPr>
            <p:ph type="hdr" sz="quarter"/>
          </p:nvPr>
        </p:nvSpPr>
        <p:spPr>
          <a:xfrm>
            <a:off x="0" y="0"/>
            <a:ext cx="2971800" cy="457200"/>
          </a:xfrm>
          <a:prstGeom prst="rect">
            <a:avLst/>
          </a:prstGeom>
        </p:spPr>
        <p:txBody>
          <a:bodyPr vert="horz" lIns="91440" tIns="45720" rIns="91440" bIns="45720" rtlCol="0"/>
          <a:lstStyle>
            <a:lvl1pPr algn="l">
              <a:defRPr sz="1200"/>
            </a:lvl1pPr>
          </a:lstStyle>
          <a:p>
            <a:endParaRPr lang="en-US"/>
          </a:p>
        </p:txBody>
      </p:sp>
      <p:sp>
        <p:nvSpPr>
          <p:cNvPr id="3" name="Date Placeholder 2"/>
          <p:cNvSpPr>
            <a:spLocks noGrp="1"/>
          </p:cNvSpPr>
          <p:nvPr>
            <p:ph type="dt" idx="1"/>
          </p:nvPr>
        </p:nvSpPr>
        <p:spPr>
          <a:xfrm>
            <a:off x="3884613" y="0"/>
            <a:ext cx="2971800" cy="457200"/>
          </a:xfrm>
          <a:prstGeom prst="rect">
            <a:avLst/>
          </a:prstGeom>
        </p:spPr>
        <p:txBody>
          <a:bodyPr vert="horz" lIns="91440" tIns="45720" rIns="91440" bIns="45720" rtlCol="0"/>
          <a:lstStyle>
            <a:lvl1pPr algn="r">
              <a:defRPr sz="1200"/>
            </a:lvl1pPr>
          </a:lstStyle>
          <a:p>
            <a:fld id="{0BFCEEDD-C63B-4A5A-93F4-16D58070E550}" type="datetimeFigureOut">
              <a:rPr lang="en-US" smtClean="0"/>
              <a:t>12/8/2018</a:t>
            </a:fld>
            <a:endParaRPr lang="en-US"/>
          </a:p>
        </p:txBody>
      </p:sp>
      <p:sp>
        <p:nvSpPr>
          <p:cNvPr id="4" name="Slide Image Placeholder 3"/>
          <p:cNvSpPr>
            <a:spLocks noGrp="1" noRot="1" noChangeAspect="1"/>
          </p:cNvSpPr>
          <p:nvPr>
            <p:ph type="sldImg" idx="2"/>
          </p:nvPr>
        </p:nvSpPr>
        <p:spPr>
          <a:xfrm>
            <a:off x="1143000" y="685800"/>
            <a:ext cx="4572000" cy="342900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  <p:txBody>
          <a:bodyPr vert="horz" lIns="91440" tIns="45720" rIns="91440" bIns="45720" rtlCol="0" anchor="ctr"/>
          <a:lstStyle/>
          <a:p>
            <a:endParaRPr lang="en-US"/>
          </a:p>
        </p:txBody>
      </p:sp>
      <p:sp>
        <p:nvSpPr>
          <p:cNvPr id="5" name="Notes Placeholder 4"/>
          <p:cNvSpPr>
            <a:spLocks noGrp="1"/>
          </p:cNvSpPr>
          <p:nvPr>
            <p:ph type="body" sz="quarter" idx="3"/>
          </p:nvPr>
        </p:nvSpPr>
        <p:spPr>
          <a:xfrm>
            <a:off x="685800" y="4343400"/>
            <a:ext cx="5486400" cy="4114800"/>
          </a:xfrm>
          <a:prstGeom prst="rect">
            <a:avLst/>
          </a:prstGeom>
        </p:spPr>
        <p:txBody>
          <a:bodyPr vert="horz" lIns="91440" tIns="45720" rIns="91440" bIns="45720" rtlCol="0"/>
          <a:lstStyle/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4"/>
          </p:nvPr>
        </p:nvSpPr>
        <p:spPr>
          <a:xfrm>
            <a:off x="0" y="8685213"/>
            <a:ext cx="2971800" cy="457200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lvl1pPr algn="l">
              <a:defRPr sz="1200"/>
            </a:lvl1pPr>
          </a:lstStyle>
          <a:p>
            <a:endParaRPr lang="en-US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5"/>
          </p:nvPr>
        </p:nvSpPr>
        <p:spPr>
          <a:xfrm>
            <a:off x="3884613" y="8685213"/>
            <a:ext cx="2971800" cy="457200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lvl1pPr algn="r">
              <a:defRPr sz="1200"/>
            </a:lvl1pPr>
          </a:lstStyle>
          <a:p>
            <a:fld id="{EAA24B8D-34C6-47FE-87F4-38773B5C72F5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835117932"/>
      </p:ext>
    </p:extLst>
  </p:cSld>
  <p:clrMap bg1="lt1" tx1="dk1" bg2="lt2" tx2="dk2" accent1="accent1" accent2="accent2" accent3="accent3" accent4="accent4" accent5="accent5" accent6="accent6" hlink="hlink" folHlink="folHlink"/>
  <p:notesStyle>
    <a:lvl1pPr marL="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9pPr>
  </p:notesStyle>
</p:notesMaster>
</file>

<file path=ppt/notesSlides/_rels/notesSlide1.xml.rels><?xml version="1.0" encoding="UTF-8" standalone="yes"?>
<Relationships xmlns="http://schemas.openxmlformats.org/package/2006/relationships"><Relationship Id="rId2" Type="http://schemas.openxmlformats.org/officeDocument/2006/relationships/slide" Target="../slides/slide21.xml"/><Relationship Id="rId1" Type="http://schemas.openxmlformats.org/officeDocument/2006/relationships/notesMaster" Target="../notesMasters/notesMaster1.xml"/></Relationships>
</file>

<file path=ppt/notesSlides/_rels/notesSlide2.xml.rels><?xml version="1.0" encoding="UTF-8" standalone="yes"?>
<Relationships xmlns="http://schemas.openxmlformats.org/package/2006/relationships"><Relationship Id="rId2" Type="http://schemas.openxmlformats.org/officeDocument/2006/relationships/slide" Target="../slides/slide46.xml"/><Relationship Id="rId1" Type="http://schemas.openxmlformats.org/officeDocument/2006/relationships/notesMaster" Target="../notesMasters/notesMaster1.xml"/></Relationships>
</file>

<file path=ppt/notesSlides/_rels/notesSlide3.xml.rels><?xml version="1.0" encoding="UTF-8" standalone="yes"?>
<Relationships xmlns="http://schemas.openxmlformats.org/package/2006/relationships"><Relationship Id="rId2" Type="http://schemas.openxmlformats.org/officeDocument/2006/relationships/slide" Target="../slides/slide47.xml"/><Relationship Id="rId1" Type="http://schemas.openxmlformats.org/officeDocument/2006/relationships/notesMaster" Target="../notesMasters/notesMaster1.xml"/></Relationships>
</file>

<file path=ppt/notesSlides/_rels/notesSlide4.xml.rels><?xml version="1.0" encoding="UTF-8" standalone="yes"?>
<Relationships xmlns="http://schemas.openxmlformats.org/package/2006/relationships"><Relationship Id="rId2" Type="http://schemas.openxmlformats.org/officeDocument/2006/relationships/slide" Target="../slides/slide48.xml"/><Relationship Id="rId1" Type="http://schemas.openxmlformats.org/officeDocument/2006/relationships/notesMaster" Target="../notesMasters/notesMaster1.xml"/></Relationships>
</file>

<file path=ppt/notesSlides/_rels/notesSlide5.xml.rels><?xml version="1.0" encoding="UTF-8" standalone="yes"?>
<Relationships xmlns="http://schemas.openxmlformats.org/package/2006/relationships"><Relationship Id="rId2" Type="http://schemas.openxmlformats.org/officeDocument/2006/relationships/slide" Target="../slides/slide49.xml"/><Relationship Id="rId1" Type="http://schemas.openxmlformats.org/officeDocument/2006/relationships/notesMaster" Target="../notesMasters/notesMaster1.xml"/></Relationships>
</file>

<file path=ppt/notesSlides/_rels/notesSlide6.xml.rels><?xml version="1.0" encoding="UTF-8" standalone="yes"?>
<Relationships xmlns="http://schemas.openxmlformats.org/package/2006/relationships"><Relationship Id="rId2" Type="http://schemas.openxmlformats.org/officeDocument/2006/relationships/slide" Target="../slides/slide50.xml"/><Relationship Id="rId1" Type="http://schemas.openxmlformats.org/officeDocument/2006/relationships/notesMaster" Target="../notesMasters/notesMaster1.xml"/></Relationships>
</file>

<file path=ppt/notesSlides/_rels/notesSlide7.xml.rels><?xml version="1.0" encoding="UTF-8" standalone="yes"?>
<Relationships xmlns="http://schemas.openxmlformats.org/package/2006/relationships"><Relationship Id="rId2" Type="http://schemas.openxmlformats.org/officeDocument/2006/relationships/slide" Target="../slides/slide51.xml"/><Relationship Id="rId1" Type="http://schemas.openxmlformats.org/officeDocument/2006/relationships/notesMaster" Target="../notesMasters/notesMaster1.xml"/></Relationships>
</file>

<file path=ppt/notesSlides/_rels/notesSlide8.xml.rels><?xml version="1.0" encoding="UTF-8" standalone="yes"?>
<Relationships xmlns="http://schemas.openxmlformats.org/package/2006/relationships"><Relationship Id="rId2" Type="http://schemas.openxmlformats.org/officeDocument/2006/relationships/slide" Target="../slides/slide52.xml"/><Relationship Id="rId1" Type="http://schemas.openxmlformats.org/officeDocument/2006/relationships/notesMaster" Target="../notesMasters/notesMaster1.xml"/></Relationships>
</file>

<file path=ppt/notesSlides/_rels/notesSlide9.xml.rels><?xml version="1.0" encoding="UTF-8" standalone="yes"?>
<Relationships xmlns="http://schemas.openxmlformats.org/package/2006/relationships"><Relationship Id="rId2" Type="http://schemas.openxmlformats.org/officeDocument/2006/relationships/slide" Target="../slides/slide53.xml"/><Relationship Id="rId1" Type="http://schemas.openxmlformats.org/officeDocument/2006/relationships/notesMaster" Target="../notesMasters/notesMaster1.xml"/></Relationships>
</file>

<file path=ppt/notesSlides/_rels/notesSlide10.xml.rels><?xml version="1.0" encoding="UTF-8" standalone="yes"?>
<Relationships xmlns="http://schemas.openxmlformats.org/package/2006/relationships"><Relationship Id="rId2" Type="http://schemas.openxmlformats.org/officeDocument/2006/relationships/slide" Target="../slides/slide54.xml"/><Relationship Id="rId1" Type="http://schemas.openxmlformats.org/officeDocument/2006/relationships/notesMaster" Target="../notesMasters/notesMaster1.xml"/></Relationships>
</file>

<file path=ppt/notesSlides/_rels/notesSlide11.xml.rels><?xml version="1.0" encoding="UTF-8" standalone="yes"?>
<Relationships xmlns="http://schemas.openxmlformats.org/package/2006/relationships"><Relationship Id="rId2" Type="http://schemas.openxmlformats.org/officeDocument/2006/relationships/slide" Target="../slides/slide55.xml"/><Relationship Id="rId1" Type="http://schemas.openxmlformats.org/officeDocument/2006/relationships/notesMaster" Target="../notesMasters/notesMaster1.xml"/></Relationships>
</file>

<file path=ppt/notesSlides/_rels/notesSlide12.xml.rels><?xml version="1.0" encoding="UTF-8" standalone="yes"?>
<Relationships xmlns="http://schemas.openxmlformats.org/package/2006/relationships"><Relationship Id="rId2" Type="http://schemas.openxmlformats.org/officeDocument/2006/relationships/slide" Target="../slides/slide56.xml"/><Relationship Id="rId1" Type="http://schemas.openxmlformats.org/officeDocument/2006/relationships/notesMaster" Target="../notesMasters/notesMaster1.xml"/></Relationships>
</file>

<file path=ppt/notesSlides/_rels/notesSlide13.xml.rels><?xml version="1.0" encoding="UTF-8" standalone="yes"?>
<Relationships xmlns="http://schemas.openxmlformats.org/package/2006/relationships"><Relationship Id="rId2" Type="http://schemas.openxmlformats.org/officeDocument/2006/relationships/slide" Target="../slides/slide57.xml"/><Relationship Id="rId1" Type="http://schemas.openxmlformats.org/officeDocument/2006/relationships/notesMaster" Target="../notesMasters/notesMaster1.xml"/></Relationships>
</file>

<file path=ppt/notesSlides/_rels/notesSlide14.xml.rels><?xml version="1.0" encoding="UTF-8" standalone="yes"?>
<Relationships xmlns="http://schemas.openxmlformats.org/package/2006/relationships"><Relationship Id="rId2" Type="http://schemas.openxmlformats.org/officeDocument/2006/relationships/slide" Target="../slides/slide58.xml"/><Relationship Id="rId1" Type="http://schemas.openxmlformats.org/officeDocument/2006/relationships/notesMaster" Target="../notesMasters/notesMaster1.xml"/></Relationships>
</file>

<file path=ppt/notesSlides/_rels/notesSlide15.xml.rels><?xml version="1.0" encoding="UTF-8" standalone="yes"?>
<Relationships xmlns="http://schemas.openxmlformats.org/package/2006/relationships"><Relationship Id="rId2" Type="http://schemas.openxmlformats.org/officeDocument/2006/relationships/slide" Target="../slides/slide59.xml"/><Relationship Id="rId1" Type="http://schemas.openxmlformats.org/officeDocument/2006/relationships/notesMaster" Target="../notesMasters/notesMaster1.xml"/></Relationships>
</file>

<file path=ppt/notesSlides/_rels/notesSlide16.xml.rels><?xml version="1.0" encoding="UTF-8" standalone="yes"?>
<Relationships xmlns="http://schemas.openxmlformats.org/package/2006/relationships"><Relationship Id="rId2" Type="http://schemas.openxmlformats.org/officeDocument/2006/relationships/slide" Target="../slides/slide60.xml"/><Relationship Id="rId1" Type="http://schemas.openxmlformats.org/officeDocument/2006/relationships/notesMaster" Target="../notesMasters/notesMaster1.xml"/></Relationships>
</file>

<file path=ppt/notesSlides/_rels/notesSlide17.xml.rels><?xml version="1.0" encoding="UTF-8" standalone="yes"?>
<Relationships xmlns="http://schemas.openxmlformats.org/package/2006/relationships"><Relationship Id="rId2" Type="http://schemas.openxmlformats.org/officeDocument/2006/relationships/slide" Target="../slides/slide61.xml"/><Relationship Id="rId1" Type="http://schemas.openxmlformats.org/officeDocument/2006/relationships/notesMaster" Target="../notesMasters/notesMaster1.xml"/></Relationships>
</file>

<file path=ppt/notesSlides/_rels/notesSlide18.xml.rels><?xml version="1.0" encoding="UTF-8" standalone="yes"?>
<Relationships xmlns="http://schemas.openxmlformats.org/package/2006/relationships"><Relationship Id="rId2" Type="http://schemas.openxmlformats.org/officeDocument/2006/relationships/slide" Target="../slides/slide62.xml"/><Relationship Id="rId1" Type="http://schemas.openxmlformats.org/officeDocument/2006/relationships/notesMaster" Target="../notesMasters/notesMaster1.xml"/></Relationships>
</file>

<file path=ppt/notesSlides/_rels/notesSlide19.xml.rels><?xml version="1.0" encoding="UTF-8" standalone="yes"?>
<Relationships xmlns="http://schemas.openxmlformats.org/package/2006/relationships"><Relationship Id="rId2" Type="http://schemas.openxmlformats.org/officeDocument/2006/relationships/slide" Target="../slides/slide63.xml"/><Relationship Id="rId1" Type="http://schemas.openxmlformats.org/officeDocument/2006/relationships/notesMaster" Target="../notesMasters/notesMaster1.xml"/></Relationships>
</file>

<file path=ppt/notesSlides/_rels/notesSlide20.xml.rels><?xml version="1.0" encoding="UTF-8" standalone="yes"?>
<Relationships xmlns="http://schemas.openxmlformats.org/package/2006/relationships"><Relationship Id="rId2" Type="http://schemas.openxmlformats.org/officeDocument/2006/relationships/slide" Target="../slides/slide64.xml"/><Relationship Id="rId1" Type="http://schemas.openxmlformats.org/officeDocument/2006/relationships/notesMaster" Target="../notesMasters/notesMaster1.xml"/></Relationships>
</file>

<file path=ppt/notesSlides/_rels/notesSlide21.xml.rels><?xml version="1.0" encoding="UTF-8" standalone="yes"?>
<Relationships xmlns="http://schemas.openxmlformats.org/package/2006/relationships"><Relationship Id="rId2" Type="http://schemas.openxmlformats.org/officeDocument/2006/relationships/slide" Target="../slides/slide65.xml"/><Relationship Id="rId1" Type="http://schemas.openxmlformats.org/officeDocument/2006/relationships/notesMaster" Target="../notesMasters/notesMaster1.xml"/></Relationships>
</file>

<file path=ppt/notesSlides/_rels/notesSlide22.xml.rels><?xml version="1.0" encoding="UTF-8" standalone="yes"?>
<Relationships xmlns="http://schemas.openxmlformats.org/package/2006/relationships"><Relationship Id="rId2" Type="http://schemas.openxmlformats.org/officeDocument/2006/relationships/slide" Target="../slides/slide66.xml"/><Relationship Id="rId1" Type="http://schemas.openxmlformats.org/officeDocument/2006/relationships/notesMaster" Target="../notesMasters/notesMaster1.xml"/></Relationships>
</file>

<file path=ppt/notesSlides/_rels/notesSlide23.xml.rels><?xml version="1.0" encoding="UTF-8" standalone="yes"?>
<Relationships xmlns="http://schemas.openxmlformats.org/package/2006/relationships"><Relationship Id="rId2" Type="http://schemas.openxmlformats.org/officeDocument/2006/relationships/slide" Target="../slides/slide67.xml"/><Relationship Id="rId1" Type="http://schemas.openxmlformats.org/officeDocument/2006/relationships/notesMaster" Target="../notesMasters/notesMaster1.xml"/></Relationships>
</file>

<file path=ppt/notesSlides/_rels/notesSlide24.xml.rels><?xml version="1.0" encoding="UTF-8" standalone="yes"?>
<Relationships xmlns="http://schemas.openxmlformats.org/package/2006/relationships"><Relationship Id="rId2" Type="http://schemas.openxmlformats.org/officeDocument/2006/relationships/slide" Target="../slides/slide68.xml"/><Relationship Id="rId1" Type="http://schemas.openxmlformats.org/officeDocument/2006/relationships/notesMaster" Target="../notesMasters/notesMaster1.xml"/></Relationships>
</file>

<file path=ppt/notesSlides/_rels/notesSlide25.xml.rels><?xml version="1.0" encoding="UTF-8" standalone="yes"?>
<Relationships xmlns="http://schemas.openxmlformats.org/package/2006/relationships"><Relationship Id="rId2" Type="http://schemas.openxmlformats.org/officeDocument/2006/relationships/slide" Target="../slides/slide69.xml"/><Relationship Id="rId1" Type="http://schemas.openxmlformats.org/officeDocument/2006/relationships/notesMaster" Target="../notesMasters/notesMaster1.xml"/></Relationships>
</file>

<file path=ppt/notesSlides/_rels/notesSlide26.xml.rels><?xml version="1.0" encoding="UTF-8" standalone="yes"?>
<Relationships xmlns="http://schemas.openxmlformats.org/package/2006/relationships"><Relationship Id="rId2" Type="http://schemas.openxmlformats.org/officeDocument/2006/relationships/slide" Target="../slides/slide70.xml"/><Relationship Id="rId1" Type="http://schemas.openxmlformats.org/officeDocument/2006/relationships/notesMaster" Target="../notesMasters/notesMaster1.xml"/></Relationships>
</file>

<file path=ppt/notesSlides/_rels/notesSlide27.xml.rels><?xml version="1.0" encoding="UTF-8" standalone="yes"?>
<Relationships xmlns="http://schemas.openxmlformats.org/package/2006/relationships"><Relationship Id="rId2" Type="http://schemas.openxmlformats.org/officeDocument/2006/relationships/slide" Target="../slides/slide71.xml"/><Relationship Id="rId1" Type="http://schemas.openxmlformats.org/officeDocument/2006/relationships/notesMaster" Target="../notesMasters/notesMaster1.xml"/></Relationships>
</file>

<file path=ppt/notesSlides/_rels/notesSlide28.xml.rels><?xml version="1.0" encoding="UTF-8" standalone="yes"?>
<Relationships xmlns="http://schemas.openxmlformats.org/package/2006/relationships"><Relationship Id="rId2" Type="http://schemas.openxmlformats.org/officeDocument/2006/relationships/slide" Target="../slides/slide72.xml"/><Relationship Id="rId1" Type="http://schemas.openxmlformats.org/officeDocument/2006/relationships/notesMaster" Target="../notesMasters/notesMaster1.xml"/></Relationships>
</file>

<file path=ppt/notesSlides/_rels/notesSlide29.xml.rels><?xml version="1.0" encoding="UTF-8" standalone="yes"?>
<Relationships xmlns="http://schemas.openxmlformats.org/package/2006/relationships"><Relationship Id="rId2" Type="http://schemas.openxmlformats.org/officeDocument/2006/relationships/slide" Target="../slides/slide73.xml"/><Relationship Id="rId1" Type="http://schemas.openxmlformats.org/officeDocument/2006/relationships/notesMaster" Target="../notesMasters/notesMaster1.xml"/></Relationships>
</file>

<file path=ppt/notesSlides/_rels/notesSlide30.xml.rels><?xml version="1.0" encoding="UTF-8" standalone="yes"?>
<Relationships xmlns="http://schemas.openxmlformats.org/package/2006/relationships"><Relationship Id="rId2" Type="http://schemas.openxmlformats.org/officeDocument/2006/relationships/slide" Target="../slides/slide74.xml"/><Relationship Id="rId1" Type="http://schemas.openxmlformats.org/officeDocument/2006/relationships/notesMaster" Target="../notesMasters/notesMaster1.xml"/></Relationships>
</file>

<file path=ppt/notesSlides/notesSlide1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>
          <a:xfrm>
            <a:off x="1106488" y="666750"/>
            <a:ext cx="4645025" cy="3484563"/>
          </a:xfrm>
        </p:spPr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>
            <a:normAutofit/>
          </a:bodyPr>
          <a:lstStyle/>
          <a:p>
            <a:endParaRPr lang="en-US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pPr>
              <a:defRPr/>
            </a:pPr>
            <a:fld id="{41CA446C-7A14-4C1E-9187-BB474CE845BE}" type="slidenum">
              <a:rPr lang="en-US" smtClean="0"/>
              <a:pPr>
                <a:defRPr/>
              </a:pPr>
              <a:t>21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22761778"/>
      </p:ext>
    </p:extLst>
  </p:cSld>
  <p:clrMapOvr>
    <a:masterClrMapping/>
  </p:clrMapOvr>
</p:notes>
</file>

<file path=ppt/notesSlides/notesSlide2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>
            <a:normAutofit/>
          </a:bodyPr>
          <a:lstStyle/>
          <a:p>
            <a:endParaRPr lang="en-US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pPr>
              <a:defRPr/>
            </a:pPr>
            <a:fld id="{41CA446C-7A14-4C1E-9187-BB474CE845BE}" type="slidenum">
              <a:rPr lang="en-US" smtClean="0"/>
              <a:pPr>
                <a:defRPr/>
              </a:pPr>
              <a:t>46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340237007"/>
      </p:ext>
    </p:extLst>
  </p:cSld>
  <p:clrMapOvr>
    <a:masterClrMapping/>
  </p:clrMapOvr>
</p:notes>
</file>

<file path=ppt/notesSlides/notesSlide3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>
            <a:normAutofit/>
          </a:bodyPr>
          <a:lstStyle/>
          <a:p>
            <a:endParaRPr lang="en-US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pPr>
              <a:defRPr/>
            </a:pPr>
            <a:fld id="{41CA446C-7A14-4C1E-9187-BB474CE845BE}" type="slidenum">
              <a:rPr lang="en-US" smtClean="0"/>
              <a:pPr>
                <a:defRPr/>
              </a:pPr>
              <a:t>47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3182057166"/>
      </p:ext>
    </p:extLst>
  </p:cSld>
  <p:clrMapOvr>
    <a:masterClrMapping/>
  </p:clrMapOvr>
</p:notes>
</file>

<file path=ppt/notesSlides/notesSlide4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>
            <a:normAutofit/>
          </a:bodyPr>
          <a:lstStyle/>
          <a:p>
            <a:endParaRPr lang="en-US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pPr>
              <a:defRPr/>
            </a:pPr>
            <a:fld id="{41CA446C-7A14-4C1E-9187-BB474CE845BE}" type="slidenum">
              <a:rPr lang="en-US" smtClean="0"/>
              <a:pPr>
                <a:defRPr/>
              </a:pPr>
              <a:t>48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603390530"/>
      </p:ext>
    </p:extLst>
  </p:cSld>
  <p:clrMapOvr>
    <a:masterClrMapping/>
  </p:clrMapOvr>
</p:notes>
</file>

<file path=ppt/notesSlides/notesSlide5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>
            <a:normAutofit/>
          </a:bodyPr>
          <a:lstStyle/>
          <a:p>
            <a:endParaRPr lang="en-US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pPr>
              <a:defRPr/>
            </a:pPr>
            <a:fld id="{41CA446C-7A14-4C1E-9187-BB474CE845BE}" type="slidenum">
              <a:rPr lang="en-US" smtClean="0"/>
              <a:pPr>
                <a:defRPr/>
              </a:pPr>
              <a:t>49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794516667"/>
      </p:ext>
    </p:extLst>
  </p:cSld>
  <p:clrMapOvr>
    <a:masterClrMapping/>
  </p:clrMapOvr>
</p:notes>
</file>

<file path=ppt/notesSlides/notesSlide6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>
            <a:normAutofit/>
          </a:bodyPr>
          <a:lstStyle/>
          <a:p>
            <a:endParaRPr lang="en-US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pPr>
              <a:defRPr/>
            </a:pPr>
            <a:fld id="{41CA446C-7A14-4C1E-9187-BB474CE845BE}" type="slidenum">
              <a:rPr lang="en-US" smtClean="0"/>
              <a:pPr>
                <a:defRPr/>
              </a:pPr>
              <a:t>50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3204615919"/>
      </p:ext>
    </p:extLst>
  </p:cSld>
  <p:clrMapOvr>
    <a:masterClrMapping/>
  </p:clrMapOvr>
</p:notes>
</file>

<file path=ppt/notesSlides/notesSlide7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>
            <a:normAutofit/>
          </a:bodyPr>
          <a:lstStyle/>
          <a:p>
            <a:endParaRPr lang="en-US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pPr>
              <a:defRPr/>
            </a:pPr>
            <a:fld id="{41CA446C-7A14-4C1E-9187-BB474CE845BE}" type="slidenum">
              <a:rPr lang="en-US" smtClean="0"/>
              <a:pPr>
                <a:defRPr/>
              </a:pPr>
              <a:t>51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352693336"/>
      </p:ext>
    </p:extLst>
  </p:cSld>
  <p:clrMapOvr>
    <a:masterClrMapping/>
  </p:clrMapOvr>
</p:notes>
</file>

<file path=ppt/notesSlides/notesSlide8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>
            <a:normAutofit/>
          </a:bodyPr>
          <a:lstStyle/>
          <a:p>
            <a:endParaRPr lang="en-US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pPr>
              <a:defRPr/>
            </a:pPr>
            <a:fld id="{41CA446C-7A14-4C1E-9187-BB474CE845BE}" type="slidenum">
              <a:rPr lang="en-US" smtClean="0"/>
              <a:pPr>
                <a:defRPr/>
              </a:pPr>
              <a:t>52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3136355268"/>
      </p:ext>
    </p:extLst>
  </p:cSld>
  <p:clrMapOvr>
    <a:masterClrMapping/>
  </p:clrMapOvr>
</p:notes>
</file>

<file path=ppt/notesSlides/notesSlide9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>
            <a:normAutofit/>
          </a:bodyPr>
          <a:lstStyle/>
          <a:p>
            <a:endParaRPr lang="en-US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pPr>
              <a:defRPr/>
            </a:pPr>
            <a:fld id="{41CA446C-7A14-4C1E-9187-BB474CE845BE}" type="slidenum">
              <a:rPr lang="en-US" smtClean="0"/>
              <a:pPr>
                <a:defRPr/>
              </a:pPr>
              <a:t>53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720496166"/>
      </p:ext>
    </p:extLst>
  </p:cSld>
  <p:clrMapOvr>
    <a:masterClrMapping/>
  </p:clrMapOvr>
</p:notes>
</file>

<file path=ppt/notesSlides/notesSlide10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>
            <a:normAutofit/>
          </a:bodyPr>
          <a:lstStyle/>
          <a:p>
            <a:endParaRPr lang="en-US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pPr>
              <a:defRPr/>
            </a:pPr>
            <a:fld id="{41CA446C-7A14-4C1E-9187-BB474CE845BE}" type="slidenum">
              <a:rPr lang="en-US" smtClean="0"/>
              <a:pPr>
                <a:defRPr/>
              </a:pPr>
              <a:t>54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3147484792"/>
      </p:ext>
    </p:extLst>
  </p:cSld>
  <p:clrMapOvr>
    <a:masterClrMapping/>
  </p:clrMapOvr>
</p:notes>
</file>

<file path=ppt/notesSlides/notesSlide11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>
            <a:normAutofit/>
          </a:bodyPr>
          <a:lstStyle/>
          <a:p>
            <a:endParaRPr lang="en-US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pPr>
              <a:defRPr/>
            </a:pPr>
            <a:fld id="{41CA446C-7A14-4C1E-9187-BB474CE845BE}" type="slidenum">
              <a:rPr lang="en-US" smtClean="0"/>
              <a:pPr>
                <a:defRPr/>
              </a:pPr>
              <a:t>55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387566071"/>
      </p:ext>
    </p:extLst>
  </p:cSld>
  <p:clrMapOvr>
    <a:masterClrMapping/>
  </p:clrMapOvr>
</p:notes>
</file>

<file path=ppt/notesSlides/notesSlide12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>
            <a:normAutofit/>
          </a:bodyPr>
          <a:lstStyle/>
          <a:p>
            <a:endParaRPr lang="en-US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pPr>
              <a:defRPr/>
            </a:pPr>
            <a:fld id="{41CA446C-7A14-4C1E-9187-BB474CE845BE}" type="slidenum">
              <a:rPr lang="en-US" smtClean="0"/>
              <a:pPr>
                <a:defRPr/>
              </a:pPr>
              <a:t>56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498833893"/>
      </p:ext>
    </p:extLst>
  </p:cSld>
  <p:clrMapOvr>
    <a:masterClrMapping/>
  </p:clrMapOvr>
</p:notes>
</file>

<file path=ppt/notesSlides/notesSlide13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>
            <a:normAutofit/>
          </a:bodyPr>
          <a:lstStyle/>
          <a:p>
            <a:endParaRPr lang="en-US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pPr>
              <a:defRPr/>
            </a:pPr>
            <a:fld id="{41CA446C-7A14-4C1E-9187-BB474CE845BE}" type="slidenum">
              <a:rPr lang="en-US" smtClean="0"/>
              <a:pPr>
                <a:defRPr/>
              </a:pPr>
              <a:t>57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728535612"/>
      </p:ext>
    </p:extLst>
  </p:cSld>
  <p:clrMapOvr>
    <a:masterClrMapping/>
  </p:clrMapOvr>
</p:notes>
</file>

<file path=ppt/notesSlides/notesSlide14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>
            <a:normAutofit/>
          </a:bodyPr>
          <a:lstStyle/>
          <a:p>
            <a:endParaRPr lang="en-US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pPr>
              <a:defRPr/>
            </a:pPr>
            <a:fld id="{41CA446C-7A14-4C1E-9187-BB474CE845BE}" type="slidenum">
              <a:rPr lang="en-US" smtClean="0"/>
              <a:pPr>
                <a:defRPr/>
              </a:pPr>
              <a:t>58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291971915"/>
      </p:ext>
    </p:extLst>
  </p:cSld>
  <p:clrMapOvr>
    <a:masterClrMapping/>
  </p:clrMapOvr>
</p:notes>
</file>

<file path=ppt/notesSlides/notesSlide15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>
            <a:normAutofit/>
          </a:bodyPr>
          <a:lstStyle/>
          <a:p>
            <a:endParaRPr lang="en-US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pPr>
              <a:defRPr/>
            </a:pPr>
            <a:fld id="{41CA446C-7A14-4C1E-9187-BB474CE845BE}" type="slidenum">
              <a:rPr lang="en-US" smtClean="0"/>
              <a:pPr>
                <a:defRPr/>
              </a:pPr>
              <a:t>59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3419326260"/>
      </p:ext>
    </p:extLst>
  </p:cSld>
  <p:clrMapOvr>
    <a:masterClrMapping/>
  </p:clrMapOvr>
</p:notes>
</file>

<file path=ppt/notesSlides/notesSlide16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>
            <a:normAutofit/>
          </a:bodyPr>
          <a:lstStyle/>
          <a:p>
            <a:endParaRPr lang="en-US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pPr>
              <a:defRPr/>
            </a:pPr>
            <a:fld id="{41CA446C-7A14-4C1E-9187-BB474CE845BE}" type="slidenum">
              <a:rPr lang="en-US" smtClean="0"/>
              <a:pPr>
                <a:defRPr/>
              </a:pPr>
              <a:t>60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204929430"/>
      </p:ext>
    </p:extLst>
  </p:cSld>
  <p:clrMapOvr>
    <a:masterClrMapping/>
  </p:clrMapOvr>
</p:notes>
</file>

<file path=ppt/notesSlides/notesSlide17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>
            <a:normAutofit/>
          </a:bodyPr>
          <a:lstStyle/>
          <a:p>
            <a:endParaRPr lang="en-US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pPr>
              <a:defRPr/>
            </a:pPr>
            <a:fld id="{41CA446C-7A14-4C1E-9187-BB474CE845BE}" type="slidenum">
              <a:rPr lang="en-US" smtClean="0"/>
              <a:pPr>
                <a:defRPr/>
              </a:pPr>
              <a:t>61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296476453"/>
      </p:ext>
    </p:extLst>
  </p:cSld>
  <p:clrMapOvr>
    <a:masterClrMapping/>
  </p:clrMapOvr>
</p:notes>
</file>

<file path=ppt/notesSlides/notesSlide18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>
            <a:normAutofit/>
          </a:bodyPr>
          <a:lstStyle/>
          <a:p>
            <a:endParaRPr lang="en-US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pPr>
              <a:defRPr/>
            </a:pPr>
            <a:fld id="{41CA446C-7A14-4C1E-9187-BB474CE845BE}" type="slidenum">
              <a:rPr lang="en-US" smtClean="0"/>
              <a:pPr>
                <a:defRPr/>
              </a:pPr>
              <a:t>62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3680532414"/>
      </p:ext>
    </p:extLst>
  </p:cSld>
  <p:clrMapOvr>
    <a:masterClrMapping/>
  </p:clrMapOvr>
</p:notes>
</file>

<file path=ppt/notesSlides/notesSlide19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>
            <a:normAutofit/>
          </a:bodyPr>
          <a:lstStyle/>
          <a:p>
            <a:endParaRPr lang="en-US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pPr>
              <a:defRPr/>
            </a:pPr>
            <a:fld id="{41CA446C-7A14-4C1E-9187-BB474CE845BE}" type="slidenum">
              <a:rPr lang="en-US" smtClean="0"/>
              <a:pPr>
                <a:defRPr/>
              </a:pPr>
              <a:t>63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4137978988"/>
      </p:ext>
    </p:extLst>
  </p:cSld>
  <p:clrMapOvr>
    <a:masterClrMapping/>
  </p:clrMapOvr>
</p:notes>
</file>

<file path=ppt/notesSlides/notesSlide20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>
            <a:normAutofit/>
          </a:bodyPr>
          <a:lstStyle/>
          <a:p>
            <a:endParaRPr lang="en-US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pPr>
              <a:defRPr/>
            </a:pPr>
            <a:fld id="{41CA446C-7A14-4C1E-9187-BB474CE845BE}" type="slidenum">
              <a:rPr lang="en-US" smtClean="0"/>
              <a:pPr>
                <a:defRPr/>
              </a:pPr>
              <a:t>64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778186992"/>
      </p:ext>
    </p:extLst>
  </p:cSld>
  <p:clrMapOvr>
    <a:masterClrMapping/>
  </p:clrMapOvr>
</p:notes>
</file>

<file path=ppt/notesSlides/notesSlide21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>
            <a:normAutofit/>
          </a:bodyPr>
          <a:lstStyle/>
          <a:p>
            <a:endParaRPr lang="en-US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pPr>
              <a:defRPr/>
            </a:pPr>
            <a:fld id="{41CA446C-7A14-4C1E-9187-BB474CE845BE}" type="slidenum">
              <a:rPr lang="en-US" smtClean="0"/>
              <a:pPr>
                <a:defRPr/>
              </a:pPr>
              <a:t>65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2509280839"/>
      </p:ext>
    </p:extLst>
  </p:cSld>
  <p:clrMapOvr>
    <a:masterClrMapping/>
  </p:clrMapOvr>
</p:notes>
</file>

<file path=ppt/notesSlides/notesSlide22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>
            <a:normAutofit/>
          </a:bodyPr>
          <a:lstStyle/>
          <a:p>
            <a:endParaRPr lang="en-US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pPr>
              <a:defRPr/>
            </a:pPr>
            <a:fld id="{41CA446C-7A14-4C1E-9187-BB474CE845BE}" type="slidenum">
              <a:rPr lang="en-US" smtClean="0"/>
              <a:pPr>
                <a:defRPr/>
              </a:pPr>
              <a:t>66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2195327198"/>
      </p:ext>
    </p:extLst>
  </p:cSld>
  <p:clrMapOvr>
    <a:masterClrMapping/>
  </p:clrMapOvr>
</p:notes>
</file>

<file path=ppt/notesSlides/notesSlide23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>
            <a:normAutofit/>
          </a:bodyPr>
          <a:lstStyle/>
          <a:p>
            <a:endParaRPr lang="en-US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pPr>
              <a:defRPr/>
            </a:pPr>
            <a:fld id="{41CA446C-7A14-4C1E-9187-BB474CE845BE}" type="slidenum">
              <a:rPr lang="en-US" smtClean="0"/>
              <a:pPr>
                <a:defRPr/>
              </a:pPr>
              <a:t>67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926456217"/>
      </p:ext>
    </p:extLst>
  </p:cSld>
  <p:clrMapOvr>
    <a:masterClrMapping/>
  </p:clrMapOvr>
</p:notes>
</file>

<file path=ppt/notesSlides/notesSlide24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>
            <a:normAutofit/>
          </a:bodyPr>
          <a:lstStyle/>
          <a:p>
            <a:endParaRPr lang="en-US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pPr>
              <a:defRPr/>
            </a:pPr>
            <a:fld id="{41CA446C-7A14-4C1E-9187-BB474CE845BE}" type="slidenum">
              <a:rPr lang="en-US" smtClean="0"/>
              <a:pPr>
                <a:defRPr/>
              </a:pPr>
              <a:t>68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3375541244"/>
      </p:ext>
    </p:extLst>
  </p:cSld>
  <p:clrMapOvr>
    <a:masterClrMapping/>
  </p:clrMapOvr>
</p:notes>
</file>

<file path=ppt/notesSlides/notesSlide25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>
            <a:normAutofit/>
          </a:bodyPr>
          <a:lstStyle/>
          <a:p>
            <a:endParaRPr lang="en-US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pPr>
              <a:defRPr/>
            </a:pPr>
            <a:fld id="{41CA446C-7A14-4C1E-9187-BB474CE845BE}" type="slidenum">
              <a:rPr lang="en-US" smtClean="0"/>
              <a:pPr>
                <a:defRPr/>
              </a:pPr>
              <a:t>69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16032542"/>
      </p:ext>
    </p:extLst>
  </p:cSld>
  <p:clrMapOvr>
    <a:masterClrMapping/>
  </p:clrMapOvr>
</p:notes>
</file>

<file path=ppt/notesSlides/notesSlide26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>
            <a:normAutofit/>
          </a:bodyPr>
          <a:lstStyle/>
          <a:p>
            <a:endParaRPr lang="en-US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pPr>
              <a:defRPr/>
            </a:pPr>
            <a:fld id="{41CA446C-7A14-4C1E-9187-BB474CE845BE}" type="slidenum">
              <a:rPr lang="en-US" smtClean="0"/>
              <a:pPr>
                <a:defRPr/>
              </a:pPr>
              <a:t>70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653479887"/>
      </p:ext>
    </p:extLst>
  </p:cSld>
  <p:clrMapOvr>
    <a:masterClrMapping/>
  </p:clrMapOvr>
</p:notes>
</file>

<file path=ppt/notesSlides/notesSlide27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>
            <a:normAutofit/>
          </a:bodyPr>
          <a:lstStyle/>
          <a:p>
            <a:endParaRPr lang="en-US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pPr>
              <a:defRPr/>
            </a:pPr>
            <a:fld id="{41CA446C-7A14-4C1E-9187-BB474CE845BE}" type="slidenum">
              <a:rPr lang="en-US" smtClean="0"/>
              <a:pPr>
                <a:defRPr/>
              </a:pPr>
              <a:t>71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3246596995"/>
      </p:ext>
    </p:extLst>
  </p:cSld>
  <p:clrMapOvr>
    <a:masterClrMapping/>
  </p:clrMapOvr>
</p:notes>
</file>

<file path=ppt/notesSlides/notesSlide28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>
            <a:normAutofit/>
          </a:bodyPr>
          <a:lstStyle/>
          <a:p>
            <a:endParaRPr lang="en-US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pPr>
              <a:defRPr/>
            </a:pPr>
            <a:fld id="{41CA446C-7A14-4C1E-9187-BB474CE845BE}" type="slidenum">
              <a:rPr lang="en-US" smtClean="0"/>
              <a:pPr>
                <a:defRPr/>
              </a:pPr>
              <a:t>72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71224390"/>
      </p:ext>
    </p:extLst>
  </p:cSld>
  <p:clrMapOvr>
    <a:masterClrMapping/>
  </p:clrMapOvr>
</p:notes>
</file>

<file path=ppt/notesSlides/notesSlide29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>
            <a:normAutofit/>
          </a:bodyPr>
          <a:lstStyle/>
          <a:p>
            <a:endParaRPr lang="en-US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pPr>
              <a:defRPr/>
            </a:pPr>
            <a:fld id="{41CA446C-7A14-4C1E-9187-BB474CE845BE}" type="slidenum">
              <a:rPr lang="en-US" smtClean="0"/>
              <a:pPr>
                <a:defRPr/>
              </a:pPr>
              <a:t>73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3196081801"/>
      </p:ext>
    </p:extLst>
  </p:cSld>
  <p:clrMapOvr>
    <a:masterClrMapping/>
  </p:clrMapOvr>
</p:notes>
</file>

<file path=ppt/notesSlides/notesSlide30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>
            <a:normAutofit/>
          </a:bodyPr>
          <a:lstStyle/>
          <a:p>
            <a:endParaRPr lang="en-US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pPr>
              <a:defRPr/>
            </a:pPr>
            <a:fld id="{41CA446C-7A14-4C1E-9187-BB474CE845BE}" type="slidenum">
              <a:rPr lang="en-US" smtClean="0"/>
              <a:pPr>
                <a:defRPr/>
              </a:pPr>
              <a:t>74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660923553"/>
      </p:ext>
    </p:extLst>
  </p:cSld>
  <p:clrMapOvr>
    <a:masterClrMapping/>
  </p:clrMapOvr>
</p:notes>
</file>

<file path=ppt/slideLayouts/_rels/slideLayout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3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4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5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6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7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8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9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0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slideLayout1.xml><?xml version="1.0" encoding="utf-8"?>
<p:sldLayout xmlns:a="http://schemas.openxmlformats.org/drawingml/2006/main" xmlns:r="http://schemas.openxmlformats.org/officeDocument/2006/relationships" xmlns:p="http://schemas.openxmlformats.org/presentationml/2006/main" type="title" preserve="1">
  <p:cSld name="Title Slid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ctrTitle"/>
          </p:nvPr>
        </p:nvSpPr>
        <p:spPr>
          <a:xfrm>
            <a:off x="685800" y="2130425"/>
            <a:ext cx="7772400" cy="1470025"/>
          </a:xfrm>
        </p:spPr>
        <p:txBody>
          <a:bodyPr/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Subtitle 2"/>
          <p:cNvSpPr>
            <a:spLocks noGrp="1"/>
          </p:cNvSpPr>
          <p:nvPr>
            <p:ph type="subTitle" idx="1"/>
          </p:nvPr>
        </p:nvSpPr>
        <p:spPr>
          <a:xfrm>
            <a:off x="1371600" y="3886200"/>
            <a:ext cx="6400800" cy="1752600"/>
          </a:xfrm>
        </p:spPr>
        <p:txBody>
          <a:bodyPr/>
          <a:lstStyle>
            <a:lvl1pPr marL="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1pPr>
            <a:lvl2pPr marL="4572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2pPr>
            <a:lvl3pPr marL="9144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3pPr>
            <a:lvl4pPr marL="13716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4pPr>
            <a:lvl5pPr marL="18288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5pPr>
            <a:lvl6pPr marL="22860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6pPr>
            <a:lvl7pPr marL="27432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7pPr>
            <a:lvl8pPr marL="32004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8pPr>
            <a:lvl9pPr marL="36576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r>
              <a:rPr lang="en-US" smtClean="0"/>
              <a:t>Click to edit Master subtitle style</a:t>
            </a:r>
            <a:endParaRPr lang="en-US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6A7A22A8-60CA-4681-B447-2CA69356B2C1}" type="datetimeFigureOut">
              <a:rPr lang="en-US" smtClean="0"/>
              <a:t>12/8/2018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166AC4FF-1811-482F-993F-B2669AE9589C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297459649"/>
      </p:ext>
    </p:extLst>
  </p:cSld>
  <p:clrMapOvr>
    <a:masterClrMapping/>
  </p:clrMapOvr>
</p:sldLayout>
</file>

<file path=ppt/slideLayouts/slideLayout2.xml><?xml version="1.0" encoding="utf-8"?>
<p:sldLayout xmlns:a="http://schemas.openxmlformats.org/drawingml/2006/main" xmlns:r="http://schemas.openxmlformats.org/officeDocument/2006/relationships" xmlns:p="http://schemas.openxmlformats.org/presentationml/2006/main" type="obj" preserve="1">
  <p:cSld name="Title and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6A7A22A8-60CA-4681-B447-2CA69356B2C1}" type="datetimeFigureOut">
              <a:rPr lang="en-US" smtClean="0"/>
              <a:t>12/8/2018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166AC4FF-1811-482F-993F-B2669AE9589C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611520303"/>
      </p:ext>
    </p:extLst>
  </p:cSld>
  <p:clrMapOvr>
    <a:masterClrMapping/>
  </p:clrMapOvr>
</p:sldLayout>
</file>

<file path=ppt/slideLayouts/slideLayout3.xml><?xml version="1.0" encoding="utf-8"?>
<p:sldLayout xmlns:a="http://schemas.openxmlformats.org/drawingml/2006/main" xmlns:r="http://schemas.openxmlformats.org/officeDocument/2006/relationships" xmlns:p="http://schemas.openxmlformats.org/presentationml/2006/main" type="secHead" preserve="1">
  <p:cSld name="Section Header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722313" y="4406900"/>
            <a:ext cx="7772400" cy="1362075"/>
          </a:xfrm>
        </p:spPr>
        <p:txBody>
          <a:bodyPr anchor="t"/>
          <a:lstStyle>
            <a:lvl1pPr algn="l">
              <a:defRPr sz="4000" b="1" cap="all"/>
            </a:lvl1pPr>
          </a:lstStyle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722313" y="2906713"/>
            <a:ext cx="7772400" cy="1500187"/>
          </a:xfrm>
        </p:spPr>
        <p:txBody>
          <a:bodyPr anchor="b"/>
          <a:lstStyle>
            <a:lvl1pPr marL="0" indent="0">
              <a:buNone/>
              <a:defRPr sz="2000">
                <a:solidFill>
                  <a:schemeClr val="tx1">
                    <a:tint val="75000"/>
                  </a:schemeClr>
                </a:solidFill>
              </a:defRPr>
            </a:lvl1pPr>
            <a:lvl2pPr marL="457200" indent="0">
              <a:buNone/>
              <a:defRPr sz="1800">
                <a:solidFill>
                  <a:schemeClr val="tx1">
                    <a:tint val="75000"/>
                  </a:schemeClr>
                </a:solidFill>
              </a:defRPr>
            </a:lvl2pPr>
            <a:lvl3pPr marL="9144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3pPr>
            <a:lvl4pPr marL="13716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4pPr>
            <a:lvl5pPr marL="18288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5pPr>
            <a:lvl6pPr marL="22860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6pPr>
            <a:lvl7pPr marL="27432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7pPr>
            <a:lvl8pPr marL="32004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8pPr>
            <a:lvl9pPr marL="36576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pPr lvl="0"/>
            <a:r>
              <a:rPr lang="en-US" smtClean="0"/>
              <a:t>Click to edit Master text styles</a:t>
            </a:r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6A7A22A8-60CA-4681-B447-2CA69356B2C1}" type="datetimeFigureOut">
              <a:rPr lang="en-US" smtClean="0"/>
              <a:t>12/8/2018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166AC4FF-1811-482F-993F-B2669AE9589C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4264869889"/>
      </p:ext>
    </p:extLst>
  </p:cSld>
  <p:clrMapOvr>
    <a:masterClrMapping/>
  </p:clrMapOvr>
</p:sldLayout>
</file>

<file path=ppt/slideLayouts/slideLayout4.xml><?xml version="1.0" encoding="utf-8"?>
<p:sldLayout xmlns:a="http://schemas.openxmlformats.org/drawingml/2006/main" xmlns:r="http://schemas.openxmlformats.org/officeDocument/2006/relationships" xmlns:p="http://schemas.openxmlformats.org/presentationml/2006/main" type="twoObj" preserve="1">
  <p:cSld name="Two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Content Placeholder 2"/>
          <p:cNvSpPr>
            <a:spLocks noGrp="1"/>
          </p:cNvSpPr>
          <p:nvPr>
            <p:ph sz="half" idx="1"/>
          </p:nvPr>
        </p:nvSpPr>
        <p:spPr>
          <a:xfrm>
            <a:off x="457200" y="1600200"/>
            <a:ext cx="4038600" cy="4525963"/>
          </a:xfrm>
        </p:spPr>
        <p:txBody>
          <a:bodyPr/>
          <a:lstStyle>
            <a:lvl1pPr>
              <a:defRPr sz="2800"/>
            </a:lvl1pPr>
            <a:lvl2pPr>
              <a:defRPr sz="2400"/>
            </a:lvl2pPr>
            <a:lvl3pPr>
              <a:defRPr sz="2000"/>
            </a:lvl3pPr>
            <a:lvl4pPr>
              <a:defRPr sz="1800"/>
            </a:lvl4pPr>
            <a:lvl5pPr>
              <a:defRPr sz="1800"/>
            </a:lvl5pPr>
            <a:lvl6pPr>
              <a:defRPr sz="1800"/>
            </a:lvl6pPr>
            <a:lvl7pPr>
              <a:defRPr sz="1800"/>
            </a:lvl7pPr>
            <a:lvl8pPr>
              <a:defRPr sz="1800"/>
            </a:lvl8pPr>
            <a:lvl9pPr>
              <a:defRPr sz="1800"/>
            </a:lvl9pPr>
          </a:lstStyle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4" name="Content Placeholder 3"/>
          <p:cNvSpPr>
            <a:spLocks noGrp="1"/>
          </p:cNvSpPr>
          <p:nvPr>
            <p:ph sz="half" idx="2"/>
          </p:nvPr>
        </p:nvSpPr>
        <p:spPr>
          <a:xfrm>
            <a:off x="4648200" y="1600200"/>
            <a:ext cx="4038600" cy="4525963"/>
          </a:xfrm>
        </p:spPr>
        <p:txBody>
          <a:bodyPr/>
          <a:lstStyle>
            <a:lvl1pPr>
              <a:defRPr sz="2800"/>
            </a:lvl1pPr>
            <a:lvl2pPr>
              <a:defRPr sz="2400"/>
            </a:lvl2pPr>
            <a:lvl3pPr>
              <a:defRPr sz="2000"/>
            </a:lvl3pPr>
            <a:lvl4pPr>
              <a:defRPr sz="1800"/>
            </a:lvl4pPr>
            <a:lvl5pPr>
              <a:defRPr sz="1800"/>
            </a:lvl5pPr>
            <a:lvl6pPr>
              <a:defRPr sz="1800"/>
            </a:lvl6pPr>
            <a:lvl7pPr>
              <a:defRPr sz="1800"/>
            </a:lvl7pPr>
            <a:lvl8pPr>
              <a:defRPr sz="1800"/>
            </a:lvl8pPr>
            <a:lvl9pPr>
              <a:defRPr sz="1800"/>
            </a:lvl9pPr>
          </a:lstStyle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6A7A22A8-60CA-4681-B447-2CA69356B2C1}" type="datetimeFigureOut">
              <a:rPr lang="en-US" smtClean="0"/>
              <a:t>12/8/2018</a:t>
            </a:fld>
            <a:endParaRPr lang="en-US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166AC4FF-1811-482F-993F-B2669AE9589C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261251189"/>
      </p:ext>
    </p:extLst>
  </p:cSld>
  <p:clrMapOvr>
    <a:masterClrMapping/>
  </p:clrMapOvr>
</p:sldLayout>
</file>

<file path=ppt/slideLayouts/slideLayout5.xml><?xml version="1.0" encoding="utf-8"?>
<p:sldLayout xmlns:a="http://schemas.openxmlformats.org/drawingml/2006/main" xmlns:r="http://schemas.openxmlformats.org/officeDocument/2006/relationships" xmlns:p="http://schemas.openxmlformats.org/presentationml/2006/main" type="twoTxTwoObj" preserve="1">
  <p:cSld name="Comparis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>
            <a:lvl1pPr>
              <a:defRPr/>
            </a:lvl1pPr>
          </a:lstStyle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457200" y="1535113"/>
            <a:ext cx="4040188" cy="639762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en-US" smtClean="0"/>
              <a:t>Click to edit Master text styles</a:t>
            </a:r>
          </a:p>
        </p:txBody>
      </p:sp>
      <p:sp>
        <p:nvSpPr>
          <p:cNvPr id="4" name="Content Placeholder 3"/>
          <p:cNvSpPr>
            <a:spLocks noGrp="1"/>
          </p:cNvSpPr>
          <p:nvPr>
            <p:ph sz="half" idx="2"/>
          </p:nvPr>
        </p:nvSpPr>
        <p:spPr>
          <a:xfrm>
            <a:off x="457200" y="2174875"/>
            <a:ext cx="4040188" cy="3951288"/>
          </a:xfrm>
        </p:spPr>
        <p:txBody>
          <a:bodyPr/>
          <a:lstStyle>
            <a:lvl1pPr>
              <a:defRPr sz="2400"/>
            </a:lvl1pPr>
            <a:lvl2pPr>
              <a:defRPr sz="2000"/>
            </a:lvl2pPr>
            <a:lvl3pPr>
              <a:defRPr sz="1800"/>
            </a:lvl3pPr>
            <a:lvl4pPr>
              <a:defRPr sz="1600"/>
            </a:lvl4pPr>
            <a:lvl5pPr>
              <a:defRPr sz="1600"/>
            </a:lvl5pPr>
            <a:lvl6pPr>
              <a:defRPr sz="1600"/>
            </a:lvl6pPr>
            <a:lvl7pPr>
              <a:defRPr sz="1600"/>
            </a:lvl7pPr>
            <a:lvl8pPr>
              <a:defRPr sz="1600"/>
            </a:lvl8pPr>
            <a:lvl9pPr>
              <a:defRPr sz="1600"/>
            </a:lvl9pPr>
          </a:lstStyle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5" name="Text Placeholder 4"/>
          <p:cNvSpPr>
            <a:spLocks noGrp="1"/>
          </p:cNvSpPr>
          <p:nvPr>
            <p:ph type="body" sz="quarter" idx="3"/>
          </p:nvPr>
        </p:nvSpPr>
        <p:spPr>
          <a:xfrm>
            <a:off x="4645025" y="1535113"/>
            <a:ext cx="4041775" cy="639762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en-US" smtClean="0"/>
              <a:t>Click to edit Master text styles</a:t>
            </a:r>
          </a:p>
        </p:txBody>
      </p:sp>
      <p:sp>
        <p:nvSpPr>
          <p:cNvPr id="6" name="Content Placeholder 5"/>
          <p:cNvSpPr>
            <a:spLocks noGrp="1"/>
          </p:cNvSpPr>
          <p:nvPr>
            <p:ph sz="quarter" idx="4"/>
          </p:nvPr>
        </p:nvSpPr>
        <p:spPr>
          <a:xfrm>
            <a:off x="4645025" y="2174875"/>
            <a:ext cx="4041775" cy="3951288"/>
          </a:xfrm>
        </p:spPr>
        <p:txBody>
          <a:bodyPr/>
          <a:lstStyle>
            <a:lvl1pPr>
              <a:defRPr sz="2400"/>
            </a:lvl1pPr>
            <a:lvl2pPr>
              <a:defRPr sz="2000"/>
            </a:lvl2pPr>
            <a:lvl3pPr>
              <a:defRPr sz="1800"/>
            </a:lvl3pPr>
            <a:lvl4pPr>
              <a:defRPr sz="1600"/>
            </a:lvl4pPr>
            <a:lvl5pPr>
              <a:defRPr sz="1600"/>
            </a:lvl5pPr>
            <a:lvl6pPr>
              <a:defRPr sz="1600"/>
            </a:lvl6pPr>
            <a:lvl7pPr>
              <a:defRPr sz="1600"/>
            </a:lvl7pPr>
            <a:lvl8pPr>
              <a:defRPr sz="1600"/>
            </a:lvl8pPr>
            <a:lvl9pPr>
              <a:defRPr sz="1600"/>
            </a:lvl9pPr>
          </a:lstStyle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7" name="Date Placeholder 6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6A7A22A8-60CA-4681-B447-2CA69356B2C1}" type="datetimeFigureOut">
              <a:rPr lang="en-US" smtClean="0"/>
              <a:t>12/8/2018</a:t>
            </a:fld>
            <a:endParaRPr lang="en-US"/>
          </a:p>
        </p:txBody>
      </p:sp>
      <p:sp>
        <p:nvSpPr>
          <p:cNvPr id="8" name="Footer Placeholder 7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9" name="Slide Number Placeholder 8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166AC4FF-1811-482F-993F-B2669AE9589C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768624656"/>
      </p:ext>
    </p:extLst>
  </p:cSld>
  <p:clrMapOvr>
    <a:masterClrMapping/>
  </p:clrMapOvr>
</p:sldLayout>
</file>

<file path=ppt/slideLayouts/slideLayout6.xml><?xml version="1.0" encoding="utf-8"?>
<p:sldLayout xmlns:a="http://schemas.openxmlformats.org/drawingml/2006/main" xmlns:r="http://schemas.openxmlformats.org/officeDocument/2006/relationships" xmlns:p="http://schemas.openxmlformats.org/presentationml/2006/main" type="titleOnly" preserve="1">
  <p:cSld name="Title Only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Date Placeholder 2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6A7A22A8-60CA-4681-B447-2CA69356B2C1}" type="datetimeFigureOut">
              <a:rPr lang="en-US" smtClean="0"/>
              <a:t>12/8/2018</a:t>
            </a:fld>
            <a:endParaRPr lang="en-US"/>
          </a:p>
        </p:txBody>
      </p:sp>
      <p:sp>
        <p:nvSpPr>
          <p:cNvPr id="4" name="Footer Placeholder 3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5" name="Slide Number Placeholder 4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166AC4FF-1811-482F-993F-B2669AE9589C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424101114"/>
      </p:ext>
    </p:extLst>
  </p:cSld>
  <p:clrMapOvr>
    <a:masterClrMapping/>
  </p:clrMapOvr>
</p:sldLayout>
</file>

<file path=ppt/slideLayouts/slideLayout7.xml><?xml version="1.0" encoding="utf-8"?>
<p:sldLayout xmlns:a="http://schemas.openxmlformats.org/drawingml/2006/main" xmlns:r="http://schemas.openxmlformats.org/officeDocument/2006/relationships" xmlns:p="http://schemas.openxmlformats.org/presentationml/2006/main" type="blank" preserve="1">
  <p:cSld name="Blank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Date Placeholder 1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6A7A22A8-60CA-4681-B447-2CA69356B2C1}" type="datetimeFigureOut">
              <a:rPr lang="en-US" smtClean="0"/>
              <a:t>12/8/2018</a:t>
            </a:fld>
            <a:endParaRPr lang="en-US"/>
          </a:p>
        </p:txBody>
      </p:sp>
      <p:sp>
        <p:nvSpPr>
          <p:cNvPr id="3" name="Footer Placeholder 2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166AC4FF-1811-482F-993F-B2669AE9589C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2796736594"/>
      </p:ext>
    </p:extLst>
  </p:cSld>
  <p:clrMapOvr>
    <a:masterClrMapping/>
  </p:clrMapOvr>
</p:sldLayout>
</file>

<file path=ppt/slideLayouts/slideLayout8.xml><?xml version="1.0" encoding="utf-8"?>
<p:sldLayout xmlns:a="http://schemas.openxmlformats.org/drawingml/2006/main" xmlns:r="http://schemas.openxmlformats.org/officeDocument/2006/relationships" xmlns:p="http://schemas.openxmlformats.org/presentationml/2006/main" type="objTx" preserve="1">
  <p:cSld name="Content with Capti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457200" y="273050"/>
            <a:ext cx="3008313" cy="1162050"/>
          </a:xfrm>
        </p:spPr>
        <p:txBody>
          <a:bodyPr anchor="b"/>
          <a:lstStyle>
            <a:lvl1pPr algn="l">
              <a:defRPr sz="2000" b="1"/>
            </a:lvl1pPr>
          </a:lstStyle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>
          <a:xfrm>
            <a:off x="3575050" y="273050"/>
            <a:ext cx="5111750" cy="5853113"/>
          </a:xfrm>
        </p:spPr>
        <p:txBody>
          <a:bodyPr/>
          <a:lstStyle>
            <a:lvl1pPr>
              <a:defRPr sz="3200"/>
            </a:lvl1pPr>
            <a:lvl2pPr>
              <a:defRPr sz="2800"/>
            </a:lvl2pPr>
            <a:lvl3pPr>
              <a:defRPr sz="2400"/>
            </a:lvl3pPr>
            <a:lvl4pPr>
              <a:defRPr sz="2000"/>
            </a:lvl4pPr>
            <a:lvl5pPr>
              <a:defRPr sz="2000"/>
            </a:lvl5pPr>
            <a:lvl6pPr>
              <a:defRPr sz="2000"/>
            </a:lvl6pPr>
            <a:lvl7pPr>
              <a:defRPr sz="2000"/>
            </a:lvl7pPr>
            <a:lvl8pPr>
              <a:defRPr sz="2000"/>
            </a:lvl8pPr>
            <a:lvl9pPr>
              <a:defRPr sz="2000"/>
            </a:lvl9pPr>
          </a:lstStyle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4" name="Text Placeholder 3"/>
          <p:cNvSpPr>
            <a:spLocks noGrp="1"/>
          </p:cNvSpPr>
          <p:nvPr>
            <p:ph type="body" sz="half" idx="2"/>
          </p:nvPr>
        </p:nvSpPr>
        <p:spPr>
          <a:xfrm>
            <a:off x="457200" y="1435100"/>
            <a:ext cx="3008313" cy="4691063"/>
          </a:xfrm>
        </p:spPr>
        <p:txBody>
          <a:bodyPr/>
          <a:lstStyle>
            <a:lvl1pPr marL="0" indent="0">
              <a:buNone/>
              <a:defRPr sz="1400"/>
            </a:lvl1pPr>
            <a:lvl2pPr marL="457200" indent="0">
              <a:buNone/>
              <a:defRPr sz="1200"/>
            </a:lvl2pPr>
            <a:lvl3pPr marL="914400" indent="0">
              <a:buNone/>
              <a:defRPr sz="1000"/>
            </a:lvl3pPr>
            <a:lvl4pPr marL="1371600" indent="0">
              <a:buNone/>
              <a:defRPr sz="900"/>
            </a:lvl4pPr>
            <a:lvl5pPr marL="1828800" indent="0">
              <a:buNone/>
              <a:defRPr sz="900"/>
            </a:lvl5pPr>
            <a:lvl6pPr marL="2286000" indent="0">
              <a:buNone/>
              <a:defRPr sz="900"/>
            </a:lvl6pPr>
            <a:lvl7pPr marL="2743200" indent="0">
              <a:buNone/>
              <a:defRPr sz="900"/>
            </a:lvl7pPr>
            <a:lvl8pPr marL="3200400" indent="0">
              <a:buNone/>
              <a:defRPr sz="900"/>
            </a:lvl8pPr>
            <a:lvl9pPr marL="3657600" indent="0">
              <a:buNone/>
              <a:defRPr sz="900"/>
            </a:lvl9pPr>
          </a:lstStyle>
          <a:p>
            <a:pPr lvl="0"/>
            <a:r>
              <a:rPr lang="en-US" smtClean="0"/>
              <a:t>Click to edit Master text styles</a:t>
            </a:r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6A7A22A8-60CA-4681-B447-2CA69356B2C1}" type="datetimeFigureOut">
              <a:rPr lang="en-US" smtClean="0"/>
              <a:t>12/8/2018</a:t>
            </a:fld>
            <a:endParaRPr lang="en-US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166AC4FF-1811-482F-993F-B2669AE9589C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2554155591"/>
      </p:ext>
    </p:extLst>
  </p:cSld>
  <p:clrMapOvr>
    <a:masterClrMapping/>
  </p:clrMapOvr>
</p:sldLayout>
</file>

<file path=ppt/slideLayouts/slideLayout9.xml><?xml version="1.0" encoding="utf-8"?>
<p:sldLayout xmlns:a="http://schemas.openxmlformats.org/drawingml/2006/main" xmlns:r="http://schemas.openxmlformats.org/officeDocument/2006/relationships" xmlns:p="http://schemas.openxmlformats.org/presentationml/2006/main" type="picTx" preserve="1">
  <p:cSld name="Picture with Capti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1792288" y="4800600"/>
            <a:ext cx="5486400" cy="566738"/>
          </a:xfrm>
        </p:spPr>
        <p:txBody>
          <a:bodyPr anchor="b"/>
          <a:lstStyle>
            <a:lvl1pPr algn="l">
              <a:defRPr sz="2000" b="1"/>
            </a:lvl1pPr>
          </a:lstStyle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Picture Placeholder 2"/>
          <p:cNvSpPr>
            <a:spLocks noGrp="1"/>
          </p:cNvSpPr>
          <p:nvPr>
            <p:ph type="pic" idx="1"/>
          </p:nvPr>
        </p:nvSpPr>
        <p:spPr>
          <a:xfrm>
            <a:off x="1792288" y="612775"/>
            <a:ext cx="5486400" cy="4114800"/>
          </a:xfrm>
        </p:spPr>
        <p:txBody>
          <a:bodyPr/>
          <a:lstStyle>
            <a:lvl1pPr marL="0" indent="0">
              <a:buNone/>
              <a:defRPr sz="3200"/>
            </a:lvl1pPr>
            <a:lvl2pPr marL="457200" indent="0">
              <a:buNone/>
              <a:defRPr sz="2800"/>
            </a:lvl2pPr>
            <a:lvl3pPr marL="914400" indent="0">
              <a:buNone/>
              <a:defRPr sz="2400"/>
            </a:lvl3pPr>
            <a:lvl4pPr marL="1371600" indent="0">
              <a:buNone/>
              <a:defRPr sz="2000"/>
            </a:lvl4pPr>
            <a:lvl5pPr marL="1828800" indent="0">
              <a:buNone/>
              <a:defRPr sz="2000"/>
            </a:lvl5pPr>
            <a:lvl6pPr marL="2286000" indent="0">
              <a:buNone/>
              <a:defRPr sz="2000"/>
            </a:lvl6pPr>
            <a:lvl7pPr marL="2743200" indent="0">
              <a:buNone/>
              <a:defRPr sz="2000"/>
            </a:lvl7pPr>
            <a:lvl8pPr marL="3200400" indent="0">
              <a:buNone/>
              <a:defRPr sz="2000"/>
            </a:lvl8pPr>
            <a:lvl9pPr marL="3657600" indent="0">
              <a:buNone/>
              <a:defRPr sz="2000"/>
            </a:lvl9pPr>
          </a:lstStyle>
          <a:p>
            <a:endParaRPr lang="en-US"/>
          </a:p>
        </p:txBody>
      </p:sp>
      <p:sp>
        <p:nvSpPr>
          <p:cNvPr id="4" name="Text Placeholder 3"/>
          <p:cNvSpPr>
            <a:spLocks noGrp="1"/>
          </p:cNvSpPr>
          <p:nvPr>
            <p:ph type="body" sz="half" idx="2"/>
          </p:nvPr>
        </p:nvSpPr>
        <p:spPr>
          <a:xfrm>
            <a:off x="1792288" y="5367338"/>
            <a:ext cx="5486400" cy="804862"/>
          </a:xfrm>
        </p:spPr>
        <p:txBody>
          <a:bodyPr/>
          <a:lstStyle>
            <a:lvl1pPr marL="0" indent="0">
              <a:buNone/>
              <a:defRPr sz="1400"/>
            </a:lvl1pPr>
            <a:lvl2pPr marL="457200" indent="0">
              <a:buNone/>
              <a:defRPr sz="1200"/>
            </a:lvl2pPr>
            <a:lvl3pPr marL="914400" indent="0">
              <a:buNone/>
              <a:defRPr sz="1000"/>
            </a:lvl3pPr>
            <a:lvl4pPr marL="1371600" indent="0">
              <a:buNone/>
              <a:defRPr sz="900"/>
            </a:lvl4pPr>
            <a:lvl5pPr marL="1828800" indent="0">
              <a:buNone/>
              <a:defRPr sz="900"/>
            </a:lvl5pPr>
            <a:lvl6pPr marL="2286000" indent="0">
              <a:buNone/>
              <a:defRPr sz="900"/>
            </a:lvl6pPr>
            <a:lvl7pPr marL="2743200" indent="0">
              <a:buNone/>
              <a:defRPr sz="900"/>
            </a:lvl7pPr>
            <a:lvl8pPr marL="3200400" indent="0">
              <a:buNone/>
              <a:defRPr sz="900"/>
            </a:lvl8pPr>
            <a:lvl9pPr marL="3657600" indent="0">
              <a:buNone/>
              <a:defRPr sz="900"/>
            </a:lvl9pPr>
          </a:lstStyle>
          <a:p>
            <a:pPr lvl="0"/>
            <a:r>
              <a:rPr lang="en-US" smtClean="0"/>
              <a:t>Click to edit Master text styles</a:t>
            </a:r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6A7A22A8-60CA-4681-B447-2CA69356B2C1}" type="datetimeFigureOut">
              <a:rPr lang="en-US" smtClean="0"/>
              <a:t>12/8/2018</a:t>
            </a:fld>
            <a:endParaRPr lang="en-US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166AC4FF-1811-482F-993F-B2669AE9589C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2292034284"/>
      </p:ext>
    </p:extLst>
  </p:cSld>
  <p:clrMapOvr>
    <a:masterClrMapping/>
  </p:clrMapOvr>
</p:sldLayout>
</file>

<file path=ppt/slideLayouts/slideLayout10.xml><?xml version="1.0" encoding="utf-8"?>
<p:sldLayout xmlns:a="http://schemas.openxmlformats.org/drawingml/2006/main" xmlns:r="http://schemas.openxmlformats.org/officeDocument/2006/relationships" xmlns:p="http://schemas.openxmlformats.org/presentationml/2006/main" type="vertTx" preserve="1">
  <p:cSld name="Title and Vertical Tex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Vertical Text Placeholder 2"/>
          <p:cNvSpPr>
            <a:spLocks noGrp="1"/>
          </p:cNvSpPr>
          <p:nvPr>
            <p:ph type="body" orient="vert" idx="1"/>
          </p:nvPr>
        </p:nvSpPr>
        <p:spPr/>
        <p:txBody>
          <a:bodyPr vert="eaVert"/>
          <a:lstStyle/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6A7A22A8-60CA-4681-B447-2CA69356B2C1}" type="datetimeFigureOut">
              <a:rPr lang="en-US" smtClean="0"/>
              <a:t>12/8/2018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166AC4FF-1811-482F-993F-B2669AE9589C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2000289181"/>
      </p:ext>
    </p:extLst>
  </p:cSld>
  <p:clrMapOvr>
    <a:masterClrMapping/>
  </p:clrMapOvr>
</p:sldLayout>
</file>

<file path=ppt/slideLayouts/slideLayout11.xml><?xml version="1.0" encoding="utf-8"?>
<p:sldLayout xmlns:a="http://schemas.openxmlformats.org/drawingml/2006/main" xmlns:r="http://schemas.openxmlformats.org/officeDocument/2006/relationships" xmlns:p="http://schemas.openxmlformats.org/presentationml/2006/main" type="vertTitleAndTx" preserve="1">
  <p:cSld name="Vertical Title and Tex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Vertical Title 1"/>
          <p:cNvSpPr>
            <a:spLocks noGrp="1"/>
          </p:cNvSpPr>
          <p:nvPr>
            <p:ph type="title" orient="vert"/>
          </p:nvPr>
        </p:nvSpPr>
        <p:spPr>
          <a:xfrm>
            <a:off x="6629400" y="274638"/>
            <a:ext cx="2057400" cy="5851525"/>
          </a:xfrm>
        </p:spPr>
        <p:txBody>
          <a:bodyPr vert="eaVert"/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Vertical Text Placeholder 2"/>
          <p:cNvSpPr>
            <a:spLocks noGrp="1"/>
          </p:cNvSpPr>
          <p:nvPr>
            <p:ph type="body" orient="vert" idx="1"/>
          </p:nvPr>
        </p:nvSpPr>
        <p:spPr>
          <a:xfrm>
            <a:off x="457200" y="274638"/>
            <a:ext cx="6019800" cy="5851525"/>
          </a:xfrm>
        </p:spPr>
        <p:txBody>
          <a:bodyPr vert="eaVert"/>
          <a:lstStyle/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6A7A22A8-60CA-4681-B447-2CA69356B2C1}" type="datetimeFigureOut">
              <a:rPr lang="en-US" smtClean="0"/>
              <a:t>12/8/2018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166AC4FF-1811-482F-993F-B2669AE9589C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2058193464"/>
      </p:ext>
    </p:extLst>
  </p:cSld>
  <p:clrMapOvr>
    <a:masterClrMapping/>
  </p:clrMapOvr>
</p:sldLayout>
</file>

<file path=ppt/slideLayouts/slideLayout12.xml><?xml version="1.0" encoding="utf-8"?>
<p:sldLayout xmlns:a="http://schemas.openxmlformats.org/drawingml/2006/main" xmlns:r="http://schemas.openxmlformats.org/officeDocument/2006/relationships" xmlns:p="http://schemas.openxmlformats.org/presentationml/2006/main" userDrawn="1">
  <p:cSld name="Tex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 hasCustomPrompt="1"/>
          </p:nvPr>
        </p:nvSpPr>
        <p:spPr/>
        <p:txBody>
          <a:bodyPr/>
          <a:lstStyle>
            <a:lvl1pPr>
              <a:defRPr baseline="0">
                <a:cs typeface="B Jalal" pitchFamily="2" charset="-78"/>
              </a:defRPr>
            </a:lvl1pPr>
          </a:lstStyle>
          <a:p>
            <a:r>
              <a:rPr lang="fa-IR" dirty="0" smtClean="0"/>
              <a:t>عنوان اسلاید</a:t>
            </a:r>
            <a:endParaRPr lang="en-US" dirty="0"/>
          </a:p>
        </p:txBody>
      </p:sp>
      <p:sp>
        <p:nvSpPr>
          <p:cNvPr id="4" name="Rectangle 6"/>
          <p:cNvSpPr>
            <a:spLocks noGrp="1" noChangeArrowheads="1"/>
          </p:cNvSpPr>
          <p:nvPr>
            <p:ph type="sldNum" sz="quarter" idx="10"/>
          </p:nvPr>
        </p:nvSpPr>
        <p:spPr>
          <a:xfrm>
            <a:off x="8610600" y="6051332"/>
            <a:ext cx="533400" cy="457200"/>
          </a:xfrm>
        </p:spPr>
        <p:txBody>
          <a:bodyPr/>
          <a:lstStyle>
            <a:lvl1pPr algn="ctr" rtl="1">
              <a:defRPr>
                <a:cs typeface="B Yekan" pitchFamily="2" charset="-78"/>
              </a:defRPr>
            </a:lvl1pPr>
          </a:lstStyle>
          <a:p>
            <a:pPr>
              <a:defRPr/>
            </a:pPr>
            <a:fld id="{49B0553E-AA25-4EF8-B191-2C07F622213B}" type="slidenum">
              <a:rPr lang="en-US" smtClean="0"/>
              <a:pPr>
                <a:defRPr/>
              </a:pPr>
              <a:t>‹#›</a:t>
            </a:fld>
            <a:endParaRPr lang="en-US" dirty="0"/>
          </a:p>
        </p:txBody>
      </p:sp>
      <p:sp>
        <p:nvSpPr>
          <p:cNvPr id="7" name="Text Placeholder 5"/>
          <p:cNvSpPr>
            <a:spLocks noGrp="1"/>
          </p:cNvSpPr>
          <p:nvPr>
            <p:ph type="body" sz="quarter" idx="11" hasCustomPrompt="1"/>
          </p:nvPr>
        </p:nvSpPr>
        <p:spPr>
          <a:xfrm>
            <a:off x="228600" y="1524000"/>
            <a:ext cx="8077200" cy="4953000"/>
          </a:xfrm>
        </p:spPr>
        <p:txBody>
          <a:bodyPr/>
          <a:lstStyle>
            <a:lvl1pPr algn="just">
              <a:defRPr sz="2000">
                <a:solidFill>
                  <a:schemeClr val="accent1">
                    <a:lumMod val="25000"/>
                  </a:schemeClr>
                </a:solidFill>
                <a:cs typeface="B Yekan" pitchFamily="2" charset="-78"/>
              </a:defRPr>
            </a:lvl1pPr>
            <a:lvl2pPr algn="just">
              <a:defRPr sz="2000">
                <a:solidFill>
                  <a:schemeClr val="accent1">
                    <a:lumMod val="50000"/>
                  </a:schemeClr>
                </a:solidFill>
                <a:cs typeface="B Yekan" pitchFamily="2" charset="-78"/>
              </a:defRPr>
            </a:lvl2pPr>
            <a:lvl3pPr algn="just">
              <a:defRPr sz="2000">
                <a:solidFill>
                  <a:schemeClr val="accent1">
                    <a:lumMod val="50000"/>
                  </a:schemeClr>
                </a:solidFill>
                <a:cs typeface="B Yekan" pitchFamily="2" charset="-78"/>
              </a:defRPr>
            </a:lvl3pPr>
            <a:lvl4pPr algn="just">
              <a:defRPr sz="2000">
                <a:solidFill>
                  <a:schemeClr val="accent1">
                    <a:lumMod val="50000"/>
                  </a:schemeClr>
                </a:solidFill>
                <a:cs typeface="B Yekan" pitchFamily="2" charset="-78"/>
              </a:defRPr>
            </a:lvl4pPr>
            <a:lvl5pPr algn="just">
              <a:defRPr sz="2000">
                <a:solidFill>
                  <a:schemeClr val="accent1">
                    <a:lumMod val="50000"/>
                  </a:schemeClr>
                </a:solidFill>
                <a:cs typeface="B Yekan" pitchFamily="2" charset="-78"/>
              </a:defRPr>
            </a:lvl5pPr>
          </a:lstStyle>
          <a:p>
            <a:pPr lvl="0"/>
            <a:r>
              <a:rPr lang="fa-IR" dirty="0" smtClean="0"/>
              <a:t>متن</a:t>
            </a:r>
            <a:endParaRPr lang="en-US" dirty="0" smtClean="0"/>
          </a:p>
          <a:p>
            <a:pPr lvl="1"/>
            <a:r>
              <a:rPr lang="fa-IR" dirty="0" smtClean="0"/>
              <a:t>متن</a:t>
            </a:r>
            <a:endParaRPr lang="en-US" dirty="0" smtClean="0"/>
          </a:p>
          <a:p>
            <a:pPr lvl="2"/>
            <a:r>
              <a:rPr lang="fa-IR" dirty="0" smtClean="0"/>
              <a:t>متن</a:t>
            </a:r>
            <a:endParaRPr lang="en-US" dirty="0" smtClean="0"/>
          </a:p>
        </p:txBody>
      </p:sp>
    </p:spTree>
    <p:extLst>
      <p:ext uri="{BB962C8B-B14F-4D97-AF65-F5344CB8AC3E}">
        <p14:creationId xmlns:p14="http://schemas.microsoft.com/office/powerpoint/2010/main" val="4252057325"/>
      </p:ext>
    </p:extLst>
  </p:cSld>
  <p:clrMapOvr>
    <a:masterClrMapping/>
  </p:clrMapOvr>
  <p:timing>
    <p:tnLst>
      <p:par>
        <p:cTn id="1" dur="indefinite" restart="never" nodeType="tmRoot"/>
      </p:par>
    </p:tnLst>
  </p:timing>
</p:sldLayout>
</file>

<file path=ppt/slideMasters/_rels/slideMaster1.xml.rels><?xml version="1.0" encoding="UTF-8" standalone="yes"?>
<Relationships xmlns="http://schemas.openxmlformats.org/package/2006/relationships"><Relationship Id="rId8" Type="http://schemas.openxmlformats.org/officeDocument/2006/relationships/slideLayout" Target="../slideLayouts/slideLayout8.xml"/><Relationship Id="rId13" Type="http://schemas.openxmlformats.org/officeDocument/2006/relationships/theme" Target="../theme/theme1.xml"/><Relationship Id="rId3" Type="http://schemas.openxmlformats.org/officeDocument/2006/relationships/slideLayout" Target="../slideLayouts/slideLayout3.xml"/><Relationship Id="rId7" Type="http://schemas.openxmlformats.org/officeDocument/2006/relationships/slideLayout" Target="../slideLayouts/slideLayout7.xml"/><Relationship Id="rId12" Type="http://schemas.openxmlformats.org/officeDocument/2006/relationships/slideLayout" Target="../slideLayouts/slideLayout12.xml"/><Relationship Id="rId2" Type="http://schemas.openxmlformats.org/officeDocument/2006/relationships/slideLayout" Target="../slideLayouts/slideLayout2.xml"/><Relationship Id="rId1" Type="http://schemas.openxmlformats.org/officeDocument/2006/relationships/slideLayout" Target="../slideLayouts/slideLayout1.xml"/><Relationship Id="rId6" Type="http://schemas.openxmlformats.org/officeDocument/2006/relationships/slideLayout" Target="../slideLayouts/slideLayout6.xml"/><Relationship Id="rId11" Type="http://schemas.openxmlformats.org/officeDocument/2006/relationships/slideLayout" Target="../slideLayouts/slideLayout11.xml"/><Relationship Id="rId5" Type="http://schemas.openxmlformats.org/officeDocument/2006/relationships/slideLayout" Target="../slideLayouts/slideLayout5.xml"/><Relationship Id="rId10" Type="http://schemas.openxmlformats.org/officeDocument/2006/relationships/slideLayout" Target="../slideLayouts/slideLayout10.xml"/><Relationship Id="rId4" Type="http://schemas.openxmlformats.org/officeDocument/2006/relationships/slideLayout" Target="../slideLayouts/slideLayout4.xml"/><Relationship Id="rId9" Type="http://schemas.openxmlformats.org/officeDocument/2006/relationships/slideLayout" Target="../slideLayouts/slideLayout9.xml"/></Relationships>
</file>

<file path=ppt/slideMasters/slideMaster1.xml><?xml version="1.0" encoding="utf-8"?>
<p:sld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Placeholder 1"/>
          <p:cNvSpPr>
            <a:spLocks noGrp="1"/>
          </p:cNvSpPr>
          <p:nvPr>
            <p:ph type="title"/>
          </p:nvPr>
        </p:nvSpPr>
        <p:spPr>
          <a:xfrm>
            <a:off x="457200" y="274638"/>
            <a:ext cx="8229600" cy="1143000"/>
          </a:xfrm>
          <a:prstGeom prst="rect">
            <a:avLst/>
          </a:prstGeom>
        </p:spPr>
        <p:txBody>
          <a:bodyPr vert="horz" lIns="91440" tIns="45720" rIns="91440" bIns="45720" rtlCol="0" anchor="ctr">
            <a:normAutofit/>
          </a:bodyPr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457200" y="1600200"/>
            <a:ext cx="8229600" cy="4525963"/>
          </a:xfrm>
          <a:prstGeom prst="rect">
            <a:avLst/>
          </a:prstGeom>
        </p:spPr>
        <p:txBody>
          <a:bodyPr vert="horz" lIns="91440" tIns="45720" rIns="91440" bIns="45720" rtlCol="0">
            <a:normAutofit/>
          </a:bodyPr>
          <a:lstStyle/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2"/>
          </p:nvPr>
        </p:nvSpPr>
        <p:spPr>
          <a:xfrm>
            <a:off x="457200" y="6356350"/>
            <a:ext cx="21336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l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6A7A22A8-60CA-4681-B447-2CA69356B2C1}" type="datetimeFigureOut">
              <a:rPr lang="en-US" smtClean="0"/>
              <a:t>12/8/2018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3"/>
          </p:nvPr>
        </p:nvSpPr>
        <p:spPr>
          <a:xfrm>
            <a:off x="3124200" y="6356350"/>
            <a:ext cx="28956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ctr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4"/>
          </p:nvPr>
        </p:nvSpPr>
        <p:spPr>
          <a:xfrm>
            <a:off x="6553200" y="6356350"/>
            <a:ext cx="21336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r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166AC4FF-1811-482F-993F-B2669AE9589C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3684742277"/>
      </p:ext>
    </p:extLst>
  </p:cSld>
  <p:clrMap bg1="lt1" tx1="dk1" bg2="lt2" tx2="dk2" accent1="accent1" accent2="accent2" accent3="accent3" accent4="accent4" accent5="accent5" accent6="accent6" hlink="hlink" folHlink="folHlink"/>
  <p:sldLayoutIdLst>
    <p:sldLayoutId id="2147483649" r:id="rId1"/>
    <p:sldLayoutId id="2147483650" r:id="rId2"/>
    <p:sldLayoutId id="2147483651" r:id="rId3"/>
    <p:sldLayoutId id="2147483652" r:id="rId4"/>
    <p:sldLayoutId id="2147483653" r:id="rId5"/>
    <p:sldLayoutId id="2147483654" r:id="rId6"/>
    <p:sldLayoutId id="2147483655" r:id="rId7"/>
    <p:sldLayoutId id="2147483656" r:id="rId8"/>
    <p:sldLayoutId id="2147483657" r:id="rId9"/>
    <p:sldLayoutId id="2147483658" r:id="rId10"/>
    <p:sldLayoutId id="2147483659" r:id="rId11"/>
    <p:sldLayoutId id="2147483661" r:id="rId12"/>
  </p:sldLayoutIdLst>
  <p:txStyles>
    <p:titleStyle>
      <a:lvl1pPr algn="ctr" defTabSz="914400" rtl="0" eaLnBrk="1" latinLnBrk="0" hangingPunct="1">
        <a:spcBef>
          <a:spcPct val="0"/>
        </a:spcBef>
        <a:buNone/>
        <a:defRPr sz="4400" kern="1200">
          <a:solidFill>
            <a:schemeClr val="tx1"/>
          </a:solidFill>
          <a:latin typeface="+mj-lt"/>
          <a:ea typeface="+mj-ea"/>
          <a:cs typeface="+mj-cs"/>
        </a:defRPr>
      </a:lvl1pPr>
    </p:titleStyle>
    <p:bodyStyle>
      <a:lvl1pPr marL="342900" indent="-342900" algn="l" defTabSz="914400" rtl="0" eaLnBrk="1" latinLnBrk="0" hangingPunct="1">
        <a:spcBef>
          <a:spcPct val="20000"/>
        </a:spcBef>
        <a:buFont typeface="Arial" panose="020B0604020202020204" pitchFamily="34" charset="0"/>
        <a:buChar char="•"/>
        <a:defRPr sz="3200" kern="1200">
          <a:solidFill>
            <a:schemeClr val="tx1"/>
          </a:solidFill>
          <a:latin typeface="+mn-lt"/>
          <a:ea typeface="+mn-ea"/>
          <a:cs typeface="+mn-cs"/>
        </a:defRPr>
      </a:lvl1pPr>
      <a:lvl2pPr marL="742950" indent="-285750" algn="l" defTabSz="914400" rtl="0" eaLnBrk="1" latinLnBrk="0" hangingPunct="1">
        <a:spcBef>
          <a:spcPct val="20000"/>
        </a:spcBef>
        <a:buFont typeface="Arial" panose="020B0604020202020204" pitchFamily="34" charset="0"/>
        <a:buChar char="–"/>
        <a:defRPr sz="2800" kern="1200">
          <a:solidFill>
            <a:schemeClr val="tx1"/>
          </a:solidFill>
          <a:latin typeface="+mn-lt"/>
          <a:ea typeface="+mn-ea"/>
          <a:cs typeface="+mn-cs"/>
        </a:defRPr>
      </a:lvl2pPr>
      <a:lvl3pPr marL="1143000" indent="-228600" algn="l" defTabSz="914400" rtl="0" eaLnBrk="1" latinLnBrk="0" hangingPunct="1">
        <a:spcBef>
          <a:spcPct val="20000"/>
        </a:spcBef>
        <a:buFont typeface="Arial" panose="020B0604020202020204" pitchFamily="34" charset="0"/>
        <a:buChar char="•"/>
        <a:defRPr sz="2400" kern="1200">
          <a:solidFill>
            <a:schemeClr val="tx1"/>
          </a:solidFill>
          <a:latin typeface="+mn-lt"/>
          <a:ea typeface="+mn-ea"/>
          <a:cs typeface="+mn-cs"/>
        </a:defRPr>
      </a:lvl3pPr>
      <a:lvl4pPr marL="1600200" indent="-228600" algn="l" defTabSz="914400" rtl="0" eaLnBrk="1" latinLnBrk="0" hangingPunct="1">
        <a:spcBef>
          <a:spcPct val="20000"/>
        </a:spcBef>
        <a:buFont typeface="Arial" panose="020B0604020202020204" pitchFamily="34" charset="0"/>
        <a:buChar char="–"/>
        <a:defRPr sz="2000" kern="1200">
          <a:solidFill>
            <a:schemeClr val="tx1"/>
          </a:solidFill>
          <a:latin typeface="+mn-lt"/>
          <a:ea typeface="+mn-ea"/>
          <a:cs typeface="+mn-cs"/>
        </a:defRPr>
      </a:lvl4pPr>
      <a:lvl5pPr marL="2057400" indent="-228600" algn="l" defTabSz="914400" rtl="0" eaLnBrk="1" latinLnBrk="0" hangingPunct="1">
        <a:spcBef>
          <a:spcPct val="20000"/>
        </a:spcBef>
        <a:buFont typeface="Arial" panose="020B0604020202020204" pitchFamily="34" charset="0"/>
        <a:buChar char="»"/>
        <a:defRPr sz="2000" kern="1200">
          <a:solidFill>
            <a:schemeClr val="tx1"/>
          </a:solidFill>
          <a:latin typeface="+mn-lt"/>
          <a:ea typeface="+mn-ea"/>
          <a:cs typeface="+mn-cs"/>
        </a:defRPr>
      </a:lvl5pPr>
      <a:lvl6pPr marL="2514600" indent="-228600" algn="l" defTabSz="914400" rtl="0" eaLnBrk="1" latinLnBrk="0" hangingPunct="1">
        <a:spcBef>
          <a:spcPct val="20000"/>
        </a:spcBef>
        <a:buFont typeface="Arial" panose="020B0604020202020204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6pPr>
      <a:lvl7pPr marL="2971800" indent="-228600" algn="l" defTabSz="914400" rtl="0" eaLnBrk="1" latinLnBrk="0" hangingPunct="1">
        <a:spcBef>
          <a:spcPct val="20000"/>
        </a:spcBef>
        <a:buFont typeface="Arial" panose="020B0604020202020204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7pPr>
      <a:lvl8pPr marL="3429000" indent="-228600" algn="l" defTabSz="914400" rtl="0" eaLnBrk="1" latinLnBrk="0" hangingPunct="1">
        <a:spcBef>
          <a:spcPct val="20000"/>
        </a:spcBef>
        <a:buFont typeface="Arial" panose="020B0604020202020204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8pPr>
      <a:lvl9pPr marL="3886200" indent="-228600" algn="l" defTabSz="914400" rtl="0" eaLnBrk="1" latinLnBrk="0" hangingPunct="1">
        <a:spcBef>
          <a:spcPct val="20000"/>
        </a:spcBef>
        <a:buFont typeface="Arial" panose="020B0604020202020204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9pPr>
    </p:bodyStyle>
    <p:otherStyle>
      <a:defPPr>
        <a:defRPr lang="en-US"/>
      </a:defPPr>
      <a:lvl1pPr marL="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1pPr>
      <a:lvl2pPr marL="457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3pPr>
      <a:lvl4pPr marL="1371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18288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2860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743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200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657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s/_rels/slide1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1.xml"/></Relationships>
</file>

<file path=ppt/slides/_rels/slide2.xml.rels><?xml version="1.0" encoding="UTF-8" standalone="yes"?>
<Relationships xmlns="http://schemas.openxmlformats.org/package/2006/relationships"><Relationship Id="rId2" Type="http://schemas.openxmlformats.org/officeDocument/2006/relationships/image" Target="../media/image1.png"/><Relationship Id="rId1" Type="http://schemas.openxmlformats.org/officeDocument/2006/relationships/slideLayout" Target="../slideLayouts/slideLayout2.xml"/></Relationships>
</file>

<file path=ppt/slides/_rels/slide3.xml.rels><?xml version="1.0" encoding="UTF-8" standalone="yes"?>
<Relationships xmlns="http://schemas.openxmlformats.org/package/2006/relationships"><Relationship Id="rId2" Type="http://schemas.openxmlformats.org/officeDocument/2006/relationships/image" Target="../media/image2.png"/><Relationship Id="rId1" Type="http://schemas.openxmlformats.org/officeDocument/2006/relationships/slideLayout" Target="../slideLayouts/slideLayout2.xml"/></Relationships>
</file>

<file path=ppt/slides/_rels/slide4.xml.rels><?xml version="1.0" encoding="UTF-8" standalone="yes"?>
<Relationships xmlns="http://schemas.openxmlformats.org/package/2006/relationships"><Relationship Id="rId2" Type="http://schemas.openxmlformats.org/officeDocument/2006/relationships/image" Target="../media/image3.png"/><Relationship Id="rId1" Type="http://schemas.openxmlformats.org/officeDocument/2006/relationships/slideLayout" Target="../slideLayouts/slideLayout2.xml"/></Relationships>
</file>

<file path=ppt/slides/_rels/slide5.xml.rels><?xml version="1.0" encoding="UTF-8" standalone="yes"?>
<Relationships xmlns="http://schemas.openxmlformats.org/package/2006/relationships"><Relationship Id="rId3" Type="http://schemas.openxmlformats.org/officeDocument/2006/relationships/image" Target="../media/image5.png"/><Relationship Id="rId2" Type="http://schemas.openxmlformats.org/officeDocument/2006/relationships/image" Target="../media/image4.png"/><Relationship Id="rId1" Type="http://schemas.openxmlformats.org/officeDocument/2006/relationships/slideLayout" Target="../slideLayouts/slideLayout2.xml"/></Relationships>
</file>

<file path=ppt/slides/_rels/slide6.xml.rels><?xml version="1.0" encoding="UTF-8" standalone="yes"?>
<Relationships xmlns="http://schemas.openxmlformats.org/package/2006/relationships"><Relationship Id="rId2" Type="http://schemas.openxmlformats.org/officeDocument/2006/relationships/image" Target="../media/image6.png"/><Relationship Id="rId1" Type="http://schemas.openxmlformats.org/officeDocument/2006/relationships/slideLayout" Target="../slideLayouts/slideLayout2.xml"/></Relationships>
</file>

<file path=ppt/slides/_rels/slide7.xml.rels><?xml version="1.0" encoding="UTF-8" standalone="yes"?>
<Relationships xmlns="http://schemas.openxmlformats.org/package/2006/relationships"><Relationship Id="rId2" Type="http://schemas.openxmlformats.org/officeDocument/2006/relationships/image" Target="../media/image7.png"/><Relationship Id="rId1" Type="http://schemas.openxmlformats.org/officeDocument/2006/relationships/slideLayout" Target="../slideLayouts/slideLayout7.xml"/></Relationships>
</file>

<file path=ppt/slides/_rels/slide8.xml.rels><?xml version="1.0" encoding="UTF-8" standalone="yes"?>
<Relationships xmlns="http://schemas.openxmlformats.org/package/2006/relationships"><Relationship Id="rId2" Type="http://schemas.openxmlformats.org/officeDocument/2006/relationships/image" Target="../media/image8.png"/><Relationship Id="rId1" Type="http://schemas.openxmlformats.org/officeDocument/2006/relationships/slideLayout" Target="../slideLayouts/slideLayout7.xml"/></Relationships>
</file>

<file path=ppt/slides/_rels/slide9.xml.rels><?xml version="1.0" encoding="UTF-8" standalone="yes"?>
<Relationships xmlns="http://schemas.openxmlformats.org/package/2006/relationships"><Relationship Id="rId2" Type="http://schemas.openxmlformats.org/officeDocument/2006/relationships/image" Target="../media/image9.png"/><Relationship Id="rId1" Type="http://schemas.openxmlformats.org/officeDocument/2006/relationships/slideLayout" Target="../slideLayouts/slideLayout2.xml"/></Relationships>
</file>

<file path=ppt/slides/_rels/slide10.xml.rels><?xml version="1.0" encoding="UTF-8" standalone="yes"?>
<Relationships xmlns="http://schemas.openxmlformats.org/package/2006/relationships"><Relationship Id="rId3" Type="http://schemas.openxmlformats.org/officeDocument/2006/relationships/image" Target="../media/image11.png"/><Relationship Id="rId2" Type="http://schemas.openxmlformats.org/officeDocument/2006/relationships/image" Target="../media/image10.png"/><Relationship Id="rId1" Type="http://schemas.openxmlformats.org/officeDocument/2006/relationships/slideLayout" Target="../slideLayouts/slideLayout2.xml"/></Relationships>
</file>

<file path=ppt/slides/_rels/slide11.xml.rels><?xml version="1.0" encoding="UTF-8" standalone="yes"?>
<Relationships xmlns="http://schemas.openxmlformats.org/package/2006/relationships"><Relationship Id="rId2" Type="http://schemas.openxmlformats.org/officeDocument/2006/relationships/image" Target="../media/image12.png"/><Relationship Id="rId1" Type="http://schemas.openxmlformats.org/officeDocument/2006/relationships/slideLayout" Target="../slideLayouts/slideLayout2.xml"/></Relationships>
</file>

<file path=ppt/slides/_rels/slide12.xml.rels><?xml version="1.0" encoding="UTF-8" standalone="yes"?>
<Relationships xmlns="http://schemas.openxmlformats.org/package/2006/relationships"><Relationship Id="rId2" Type="http://schemas.openxmlformats.org/officeDocument/2006/relationships/image" Target="../media/image13.png"/><Relationship Id="rId1" Type="http://schemas.openxmlformats.org/officeDocument/2006/relationships/slideLayout" Target="../slideLayouts/slideLayout2.xml"/></Relationships>
</file>

<file path=ppt/slides/_rels/slide13.xml.rels><?xml version="1.0" encoding="UTF-8" standalone="yes"?>
<Relationships xmlns="http://schemas.openxmlformats.org/package/2006/relationships"><Relationship Id="rId3" Type="http://schemas.openxmlformats.org/officeDocument/2006/relationships/image" Target="../media/image15.png"/><Relationship Id="rId2" Type="http://schemas.openxmlformats.org/officeDocument/2006/relationships/image" Target="../media/image14.png"/><Relationship Id="rId1" Type="http://schemas.openxmlformats.org/officeDocument/2006/relationships/slideLayout" Target="../slideLayouts/slideLayout2.xml"/><Relationship Id="rId4" Type="http://schemas.openxmlformats.org/officeDocument/2006/relationships/image" Target="../media/image16.png"/></Relationships>
</file>

<file path=ppt/slides/_rels/slide14.xml.rels><?xml version="1.0" encoding="UTF-8" standalone="yes"?>
<Relationships xmlns="http://schemas.openxmlformats.org/package/2006/relationships"><Relationship Id="rId3" Type="http://schemas.openxmlformats.org/officeDocument/2006/relationships/image" Target="../media/image18.png"/><Relationship Id="rId2" Type="http://schemas.openxmlformats.org/officeDocument/2006/relationships/image" Target="../media/image17.png"/><Relationship Id="rId1" Type="http://schemas.openxmlformats.org/officeDocument/2006/relationships/slideLayout" Target="../slideLayouts/slideLayout2.xml"/><Relationship Id="rId4" Type="http://schemas.openxmlformats.org/officeDocument/2006/relationships/image" Target="../media/image19.png"/></Relationships>
</file>

<file path=ppt/slides/_rels/slide15.xml.rels><?xml version="1.0" encoding="UTF-8" standalone="yes"?>
<Relationships xmlns="http://schemas.openxmlformats.org/package/2006/relationships"><Relationship Id="rId2" Type="http://schemas.openxmlformats.org/officeDocument/2006/relationships/image" Target="../media/image20.png"/><Relationship Id="rId1" Type="http://schemas.openxmlformats.org/officeDocument/2006/relationships/slideLayout" Target="../slideLayouts/slideLayout2.xml"/></Relationships>
</file>

<file path=ppt/slides/_rels/slide16.xml.rels><?xml version="1.0" encoding="UTF-8" standalone="yes"?>
<Relationships xmlns="http://schemas.openxmlformats.org/package/2006/relationships"><Relationship Id="rId3" Type="http://schemas.openxmlformats.org/officeDocument/2006/relationships/image" Target="../media/image22.png"/><Relationship Id="rId2" Type="http://schemas.openxmlformats.org/officeDocument/2006/relationships/image" Target="../media/image21.png"/><Relationship Id="rId1" Type="http://schemas.openxmlformats.org/officeDocument/2006/relationships/slideLayout" Target="../slideLayouts/slideLayout2.xml"/></Relationships>
</file>

<file path=ppt/slides/_rels/slide17.xml.rels><?xml version="1.0" encoding="UTF-8" standalone="yes"?>
<Relationships xmlns="http://schemas.openxmlformats.org/package/2006/relationships"><Relationship Id="rId2" Type="http://schemas.openxmlformats.org/officeDocument/2006/relationships/image" Target="../media/image23.png"/><Relationship Id="rId1" Type="http://schemas.openxmlformats.org/officeDocument/2006/relationships/slideLayout" Target="../slideLayouts/slideLayout2.xml"/></Relationships>
</file>

<file path=ppt/slides/_rels/slide18.xml.rels><?xml version="1.0" encoding="UTF-8" standalone="yes"?>
<Relationships xmlns="http://schemas.openxmlformats.org/package/2006/relationships"><Relationship Id="rId3" Type="http://schemas.openxmlformats.org/officeDocument/2006/relationships/image" Target="../media/image25.png"/><Relationship Id="rId2" Type="http://schemas.openxmlformats.org/officeDocument/2006/relationships/image" Target="../media/image24.png"/><Relationship Id="rId1" Type="http://schemas.openxmlformats.org/officeDocument/2006/relationships/slideLayout" Target="../slideLayouts/slideLayout2.xml"/></Relationships>
</file>

<file path=ppt/slides/_rels/slide19.xml.rels><?xml version="1.0" encoding="UTF-8" standalone="yes"?>
<Relationships xmlns="http://schemas.openxmlformats.org/package/2006/relationships"><Relationship Id="rId2" Type="http://schemas.openxmlformats.org/officeDocument/2006/relationships/image" Target="../media/image26.png"/><Relationship Id="rId1" Type="http://schemas.openxmlformats.org/officeDocument/2006/relationships/slideLayout" Target="../slideLayouts/slideLayout2.xml"/></Relationships>
</file>

<file path=ppt/slides/_rels/slide20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21.xml.rels><?xml version="1.0" encoding="UTF-8" standalone="yes"?>
<Relationships xmlns="http://schemas.openxmlformats.org/package/2006/relationships"><Relationship Id="rId3" Type="http://schemas.openxmlformats.org/officeDocument/2006/relationships/image" Target="../media/image27.jpeg"/><Relationship Id="rId2" Type="http://schemas.openxmlformats.org/officeDocument/2006/relationships/notesSlide" Target="../notesSlides/notesSlide1.xml"/><Relationship Id="rId1" Type="http://schemas.openxmlformats.org/officeDocument/2006/relationships/slideLayout" Target="../slideLayouts/slideLayout12.xml"/></Relationships>
</file>

<file path=ppt/slides/_rels/slide22.xml.rels><?xml version="1.0" encoding="UTF-8" standalone="yes"?>
<Relationships xmlns="http://schemas.openxmlformats.org/package/2006/relationships"><Relationship Id="rId2" Type="http://schemas.openxmlformats.org/officeDocument/2006/relationships/image" Target="../media/image28.jpeg"/><Relationship Id="rId1" Type="http://schemas.openxmlformats.org/officeDocument/2006/relationships/slideLayout" Target="../slideLayouts/slideLayout12.xml"/></Relationships>
</file>

<file path=ppt/slides/_rels/slide23.xml.rels><?xml version="1.0" encoding="UTF-8" standalone="yes"?>
<Relationships xmlns="http://schemas.openxmlformats.org/package/2006/relationships"><Relationship Id="rId2" Type="http://schemas.openxmlformats.org/officeDocument/2006/relationships/image" Target="../media/image29.jpeg"/><Relationship Id="rId1" Type="http://schemas.openxmlformats.org/officeDocument/2006/relationships/slideLayout" Target="../slideLayouts/slideLayout12.xml"/></Relationships>
</file>

<file path=ppt/slides/_rels/slide24.xml.rels><?xml version="1.0" encoding="UTF-8" standalone="yes"?>
<Relationships xmlns="http://schemas.openxmlformats.org/package/2006/relationships"><Relationship Id="rId2" Type="http://schemas.openxmlformats.org/officeDocument/2006/relationships/image" Target="../media/image30.jpeg"/><Relationship Id="rId1" Type="http://schemas.openxmlformats.org/officeDocument/2006/relationships/slideLayout" Target="../slideLayouts/slideLayout12.xml"/></Relationships>
</file>

<file path=ppt/slides/_rels/slide25.xml.rels><?xml version="1.0" encoding="UTF-8" standalone="yes"?>
<Relationships xmlns="http://schemas.openxmlformats.org/package/2006/relationships"><Relationship Id="rId2" Type="http://schemas.openxmlformats.org/officeDocument/2006/relationships/image" Target="../media/image31.png"/><Relationship Id="rId1" Type="http://schemas.openxmlformats.org/officeDocument/2006/relationships/slideLayout" Target="../slideLayouts/slideLayout12.xml"/></Relationships>
</file>

<file path=ppt/slides/_rels/slide26.xml.rels><?xml version="1.0" encoding="UTF-8" standalone="yes"?>
<Relationships xmlns="http://schemas.openxmlformats.org/package/2006/relationships"><Relationship Id="rId2" Type="http://schemas.openxmlformats.org/officeDocument/2006/relationships/image" Target="../media/image32.png"/><Relationship Id="rId1" Type="http://schemas.openxmlformats.org/officeDocument/2006/relationships/slideLayout" Target="../slideLayouts/slideLayout12.xml"/></Relationships>
</file>

<file path=ppt/slides/_rels/slide27.xml.rels><?xml version="1.0" encoding="UTF-8" standalone="yes"?>
<Relationships xmlns="http://schemas.openxmlformats.org/package/2006/relationships"><Relationship Id="rId3" Type="http://schemas.openxmlformats.org/officeDocument/2006/relationships/image" Target="../media/image34.png"/><Relationship Id="rId2" Type="http://schemas.openxmlformats.org/officeDocument/2006/relationships/image" Target="../media/image33.png"/><Relationship Id="rId1" Type="http://schemas.openxmlformats.org/officeDocument/2006/relationships/slideLayout" Target="../slideLayouts/slideLayout12.xml"/><Relationship Id="rId6" Type="http://schemas.openxmlformats.org/officeDocument/2006/relationships/image" Target="../media/image37.jpeg"/><Relationship Id="rId5" Type="http://schemas.openxmlformats.org/officeDocument/2006/relationships/image" Target="../media/image36.jpeg"/><Relationship Id="rId4" Type="http://schemas.openxmlformats.org/officeDocument/2006/relationships/image" Target="../media/image35.jpeg"/></Relationships>
</file>

<file path=ppt/slides/_rels/slide28.xml.rels><?xml version="1.0" encoding="UTF-8" standalone="yes"?>
<Relationships xmlns="http://schemas.openxmlformats.org/package/2006/relationships"><Relationship Id="rId2" Type="http://schemas.openxmlformats.org/officeDocument/2006/relationships/image" Target="../media/image38.jpeg"/><Relationship Id="rId1" Type="http://schemas.openxmlformats.org/officeDocument/2006/relationships/slideLayout" Target="../slideLayouts/slideLayout12.xml"/></Relationships>
</file>

<file path=ppt/slides/_rels/slide29.xml.rels><?xml version="1.0" encoding="UTF-8" standalone="yes"?>
<Relationships xmlns="http://schemas.openxmlformats.org/package/2006/relationships"><Relationship Id="rId3" Type="http://schemas.openxmlformats.org/officeDocument/2006/relationships/image" Target="../media/image40.jpeg"/><Relationship Id="rId2" Type="http://schemas.openxmlformats.org/officeDocument/2006/relationships/image" Target="../media/image39.jpeg"/><Relationship Id="rId1" Type="http://schemas.openxmlformats.org/officeDocument/2006/relationships/slideLayout" Target="../slideLayouts/slideLayout12.xml"/></Relationships>
</file>

<file path=ppt/slides/_rels/slide30.xml.rels><?xml version="1.0" encoding="UTF-8" standalone="yes"?>
<Relationships xmlns="http://schemas.openxmlformats.org/package/2006/relationships"><Relationship Id="rId3" Type="http://schemas.openxmlformats.org/officeDocument/2006/relationships/image" Target="../media/image42.jpeg"/><Relationship Id="rId2" Type="http://schemas.openxmlformats.org/officeDocument/2006/relationships/image" Target="../media/image41.jpeg"/><Relationship Id="rId1" Type="http://schemas.openxmlformats.org/officeDocument/2006/relationships/slideLayout" Target="../slideLayouts/slideLayout12.xml"/></Relationships>
</file>

<file path=ppt/slides/_rels/slide31.xml.rels><?xml version="1.0" encoding="UTF-8" standalone="yes"?>
<Relationships xmlns="http://schemas.openxmlformats.org/package/2006/relationships"><Relationship Id="rId3" Type="http://schemas.openxmlformats.org/officeDocument/2006/relationships/image" Target="../media/image44.jpeg"/><Relationship Id="rId2" Type="http://schemas.openxmlformats.org/officeDocument/2006/relationships/image" Target="../media/image43.gif"/><Relationship Id="rId1" Type="http://schemas.openxmlformats.org/officeDocument/2006/relationships/slideLayout" Target="../slideLayouts/slideLayout12.xml"/><Relationship Id="rId5" Type="http://schemas.openxmlformats.org/officeDocument/2006/relationships/image" Target="../media/image46.jpeg"/><Relationship Id="rId4" Type="http://schemas.openxmlformats.org/officeDocument/2006/relationships/image" Target="../media/image45.jpeg"/></Relationships>
</file>

<file path=ppt/slides/_rels/slide32.xml.rels><?xml version="1.0" encoding="UTF-8" standalone="yes"?>
<Relationships xmlns="http://schemas.openxmlformats.org/package/2006/relationships"><Relationship Id="rId3" Type="http://schemas.openxmlformats.org/officeDocument/2006/relationships/image" Target="../media/image48.jpeg"/><Relationship Id="rId2" Type="http://schemas.openxmlformats.org/officeDocument/2006/relationships/image" Target="../media/image47.jpeg"/><Relationship Id="rId1" Type="http://schemas.openxmlformats.org/officeDocument/2006/relationships/slideLayout" Target="../slideLayouts/slideLayout12.xml"/></Relationships>
</file>

<file path=ppt/slides/_rels/slide33.xml.rels><?xml version="1.0" encoding="UTF-8" standalone="yes"?>
<Relationships xmlns="http://schemas.openxmlformats.org/package/2006/relationships"><Relationship Id="rId2" Type="http://schemas.openxmlformats.org/officeDocument/2006/relationships/image" Target="../media/image49.jpeg"/><Relationship Id="rId1" Type="http://schemas.openxmlformats.org/officeDocument/2006/relationships/slideLayout" Target="../slideLayouts/slideLayout12.xml"/></Relationships>
</file>

<file path=ppt/slides/_rels/slide34.xml.rels><?xml version="1.0" encoding="UTF-8" standalone="yes"?>
<Relationships xmlns="http://schemas.openxmlformats.org/package/2006/relationships"><Relationship Id="rId2" Type="http://schemas.openxmlformats.org/officeDocument/2006/relationships/image" Target="../media/image50.tiff"/><Relationship Id="rId1" Type="http://schemas.openxmlformats.org/officeDocument/2006/relationships/slideLayout" Target="../slideLayouts/slideLayout12.xml"/></Relationships>
</file>

<file path=ppt/slides/_rels/slide35.xml.rels><?xml version="1.0" encoding="UTF-8" standalone="yes"?>
<Relationships xmlns="http://schemas.openxmlformats.org/package/2006/relationships"><Relationship Id="rId2" Type="http://schemas.openxmlformats.org/officeDocument/2006/relationships/image" Target="../media/image51.gif"/><Relationship Id="rId1" Type="http://schemas.openxmlformats.org/officeDocument/2006/relationships/slideLayout" Target="../slideLayouts/slideLayout12.xml"/></Relationships>
</file>

<file path=ppt/slides/_rels/slide36.xml.rels><?xml version="1.0" encoding="UTF-8" standalone="yes"?>
<Relationships xmlns="http://schemas.openxmlformats.org/package/2006/relationships"><Relationship Id="rId2" Type="http://schemas.openxmlformats.org/officeDocument/2006/relationships/image" Target="../media/image52.gif"/><Relationship Id="rId1" Type="http://schemas.openxmlformats.org/officeDocument/2006/relationships/slideLayout" Target="../slideLayouts/slideLayout12.xml"/></Relationships>
</file>

<file path=ppt/slides/_rels/slide37.xml.rels><?xml version="1.0" encoding="UTF-8" standalone="yes"?>
<Relationships xmlns="http://schemas.openxmlformats.org/package/2006/relationships"><Relationship Id="rId2" Type="http://schemas.openxmlformats.org/officeDocument/2006/relationships/image" Target="../media/image53.jpeg"/><Relationship Id="rId1" Type="http://schemas.openxmlformats.org/officeDocument/2006/relationships/slideLayout" Target="../slideLayouts/slideLayout12.xml"/></Relationships>
</file>

<file path=ppt/slides/_rels/slide38.xml.rels><?xml version="1.0" encoding="UTF-8" standalone="yes"?>
<Relationships xmlns="http://schemas.openxmlformats.org/package/2006/relationships"><Relationship Id="rId3" Type="http://schemas.openxmlformats.org/officeDocument/2006/relationships/image" Target="../media/image55.tiff"/><Relationship Id="rId2" Type="http://schemas.openxmlformats.org/officeDocument/2006/relationships/image" Target="../media/image54.tiff"/><Relationship Id="rId1" Type="http://schemas.openxmlformats.org/officeDocument/2006/relationships/slideLayout" Target="../slideLayouts/slideLayout12.xml"/></Relationships>
</file>

<file path=ppt/slides/_rels/slide39.xml.rels><?xml version="1.0" encoding="UTF-8" standalone="yes"?>
<Relationships xmlns="http://schemas.openxmlformats.org/package/2006/relationships"><Relationship Id="rId2" Type="http://schemas.openxmlformats.org/officeDocument/2006/relationships/image" Target="../media/image56.tiff"/><Relationship Id="rId1" Type="http://schemas.openxmlformats.org/officeDocument/2006/relationships/slideLayout" Target="../slideLayouts/slideLayout12.xml"/></Relationships>
</file>

<file path=ppt/slides/_rels/slide40.xml.rels><?xml version="1.0" encoding="UTF-8" standalone="yes"?>
<Relationships xmlns="http://schemas.openxmlformats.org/package/2006/relationships"><Relationship Id="rId2" Type="http://schemas.openxmlformats.org/officeDocument/2006/relationships/image" Target="../media/image57.jpeg"/><Relationship Id="rId1" Type="http://schemas.openxmlformats.org/officeDocument/2006/relationships/slideLayout" Target="../slideLayouts/slideLayout12.xml"/></Relationships>
</file>

<file path=ppt/slides/_rels/slide41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12.xml"/></Relationships>
</file>

<file path=ppt/slides/_rels/slide42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12.xml"/></Relationships>
</file>

<file path=ppt/slides/_rels/slide43.xml.rels><?xml version="1.0" encoding="UTF-8" standalone="yes"?>
<Relationships xmlns="http://schemas.openxmlformats.org/package/2006/relationships"><Relationship Id="rId2" Type="http://schemas.openxmlformats.org/officeDocument/2006/relationships/image" Target="../media/image58.png"/><Relationship Id="rId1" Type="http://schemas.openxmlformats.org/officeDocument/2006/relationships/slideLayout" Target="../slideLayouts/slideLayout2.xml"/></Relationships>
</file>

<file path=ppt/slides/_rels/slide44.xml.rels><?xml version="1.0" encoding="UTF-8" standalone="yes"?>
<Relationships xmlns="http://schemas.openxmlformats.org/package/2006/relationships"><Relationship Id="rId2" Type="http://schemas.openxmlformats.org/officeDocument/2006/relationships/image" Target="../media/image59.png"/><Relationship Id="rId1" Type="http://schemas.openxmlformats.org/officeDocument/2006/relationships/slideLayout" Target="../slideLayouts/slideLayout2.xml"/></Relationships>
</file>

<file path=ppt/slides/_rels/slide45.xml.rels><?xml version="1.0" encoding="UTF-8" standalone="yes"?>
<Relationships xmlns="http://schemas.openxmlformats.org/package/2006/relationships"><Relationship Id="rId2" Type="http://schemas.openxmlformats.org/officeDocument/2006/relationships/image" Target="../media/image60.png"/><Relationship Id="rId1" Type="http://schemas.openxmlformats.org/officeDocument/2006/relationships/slideLayout" Target="../slideLayouts/slideLayout2.xml"/></Relationships>
</file>

<file path=ppt/slides/_rels/slide46.xml.rels><?xml version="1.0" encoding="UTF-8" standalone="yes"?>
<Relationships xmlns="http://schemas.openxmlformats.org/package/2006/relationships"><Relationship Id="rId3" Type="http://schemas.openxmlformats.org/officeDocument/2006/relationships/image" Target="../media/image61.jpeg"/><Relationship Id="rId2" Type="http://schemas.openxmlformats.org/officeDocument/2006/relationships/notesSlide" Target="../notesSlides/notesSlide2.xml"/><Relationship Id="rId1" Type="http://schemas.openxmlformats.org/officeDocument/2006/relationships/slideLayout" Target="../slideLayouts/slideLayout12.xml"/><Relationship Id="rId4" Type="http://schemas.openxmlformats.org/officeDocument/2006/relationships/image" Target="../media/image62.jpeg"/></Relationships>
</file>

<file path=ppt/slides/_rels/slide47.xml.rels><?xml version="1.0" encoding="UTF-8" standalone="yes"?>
<Relationships xmlns="http://schemas.openxmlformats.org/package/2006/relationships"><Relationship Id="rId3" Type="http://schemas.openxmlformats.org/officeDocument/2006/relationships/image" Target="../media/image63.jpeg"/><Relationship Id="rId2" Type="http://schemas.openxmlformats.org/officeDocument/2006/relationships/notesSlide" Target="../notesSlides/notesSlide3.xml"/><Relationship Id="rId1" Type="http://schemas.openxmlformats.org/officeDocument/2006/relationships/slideLayout" Target="../slideLayouts/slideLayout12.xml"/><Relationship Id="rId5" Type="http://schemas.openxmlformats.org/officeDocument/2006/relationships/image" Target="../media/image65.jpeg"/><Relationship Id="rId4" Type="http://schemas.openxmlformats.org/officeDocument/2006/relationships/image" Target="../media/image64.jpeg"/></Relationships>
</file>

<file path=ppt/slides/_rels/slide48.xml.rels><?xml version="1.0" encoding="UTF-8" standalone="yes"?>
<Relationships xmlns="http://schemas.openxmlformats.org/package/2006/relationships"><Relationship Id="rId3" Type="http://schemas.openxmlformats.org/officeDocument/2006/relationships/image" Target="../media/image66.jpeg"/><Relationship Id="rId2" Type="http://schemas.openxmlformats.org/officeDocument/2006/relationships/notesSlide" Target="../notesSlides/notesSlide4.xml"/><Relationship Id="rId1" Type="http://schemas.openxmlformats.org/officeDocument/2006/relationships/slideLayout" Target="../slideLayouts/slideLayout12.xml"/><Relationship Id="rId4" Type="http://schemas.openxmlformats.org/officeDocument/2006/relationships/image" Target="../media/image67.jpeg"/></Relationships>
</file>

<file path=ppt/slides/_rels/slide49.xml.rels><?xml version="1.0" encoding="UTF-8" standalone="yes"?>
<Relationships xmlns="http://schemas.openxmlformats.org/package/2006/relationships"><Relationship Id="rId3" Type="http://schemas.openxmlformats.org/officeDocument/2006/relationships/image" Target="../media/image68.jpeg"/><Relationship Id="rId2" Type="http://schemas.openxmlformats.org/officeDocument/2006/relationships/notesSlide" Target="../notesSlides/notesSlide5.xml"/><Relationship Id="rId1" Type="http://schemas.openxmlformats.org/officeDocument/2006/relationships/slideLayout" Target="../slideLayouts/slideLayout12.xml"/><Relationship Id="rId4" Type="http://schemas.openxmlformats.org/officeDocument/2006/relationships/image" Target="../media/image69.jpeg"/></Relationships>
</file>

<file path=ppt/slides/_rels/slide50.xml.rels><?xml version="1.0" encoding="UTF-8" standalone="yes"?>
<Relationships xmlns="http://schemas.openxmlformats.org/package/2006/relationships"><Relationship Id="rId3" Type="http://schemas.openxmlformats.org/officeDocument/2006/relationships/image" Target="../media/image70.jpeg"/><Relationship Id="rId2" Type="http://schemas.openxmlformats.org/officeDocument/2006/relationships/notesSlide" Target="../notesSlides/notesSlide6.xml"/><Relationship Id="rId1" Type="http://schemas.openxmlformats.org/officeDocument/2006/relationships/slideLayout" Target="../slideLayouts/slideLayout12.xml"/><Relationship Id="rId4" Type="http://schemas.openxmlformats.org/officeDocument/2006/relationships/image" Target="../media/image64.jpeg"/></Relationships>
</file>

<file path=ppt/slides/_rels/slide51.xml.rels><?xml version="1.0" encoding="UTF-8" standalone="yes"?>
<Relationships xmlns="http://schemas.openxmlformats.org/package/2006/relationships"><Relationship Id="rId3" Type="http://schemas.openxmlformats.org/officeDocument/2006/relationships/image" Target="../media/image71.jpeg"/><Relationship Id="rId2" Type="http://schemas.openxmlformats.org/officeDocument/2006/relationships/notesSlide" Target="../notesSlides/notesSlide7.xml"/><Relationship Id="rId1" Type="http://schemas.openxmlformats.org/officeDocument/2006/relationships/slideLayout" Target="../slideLayouts/slideLayout12.xml"/><Relationship Id="rId4" Type="http://schemas.openxmlformats.org/officeDocument/2006/relationships/image" Target="../media/image64.jpeg"/></Relationships>
</file>

<file path=ppt/slides/_rels/slide52.xml.rels><?xml version="1.0" encoding="UTF-8" standalone="yes"?>
<Relationships xmlns="http://schemas.openxmlformats.org/package/2006/relationships"><Relationship Id="rId3" Type="http://schemas.openxmlformats.org/officeDocument/2006/relationships/image" Target="../media/image72.jpeg"/><Relationship Id="rId2" Type="http://schemas.openxmlformats.org/officeDocument/2006/relationships/notesSlide" Target="../notesSlides/notesSlide8.xml"/><Relationship Id="rId1" Type="http://schemas.openxmlformats.org/officeDocument/2006/relationships/slideLayout" Target="../slideLayouts/slideLayout12.xml"/><Relationship Id="rId5" Type="http://schemas.openxmlformats.org/officeDocument/2006/relationships/image" Target="../media/image64.jpeg"/><Relationship Id="rId4" Type="http://schemas.openxmlformats.org/officeDocument/2006/relationships/image" Target="../media/image73.jpeg"/></Relationships>
</file>

<file path=ppt/slides/_rels/slide53.xml.rels><?xml version="1.0" encoding="UTF-8" standalone="yes"?>
<Relationships xmlns="http://schemas.openxmlformats.org/package/2006/relationships"><Relationship Id="rId3" Type="http://schemas.openxmlformats.org/officeDocument/2006/relationships/image" Target="../media/image74.jpeg"/><Relationship Id="rId2" Type="http://schemas.openxmlformats.org/officeDocument/2006/relationships/notesSlide" Target="../notesSlides/notesSlide9.xml"/><Relationship Id="rId1" Type="http://schemas.openxmlformats.org/officeDocument/2006/relationships/slideLayout" Target="../slideLayouts/slideLayout12.xml"/><Relationship Id="rId6" Type="http://schemas.openxmlformats.org/officeDocument/2006/relationships/image" Target="../media/image77.jpeg"/><Relationship Id="rId5" Type="http://schemas.openxmlformats.org/officeDocument/2006/relationships/image" Target="../media/image76.jpeg"/><Relationship Id="rId4" Type="http://schemas.openxmlformats.org/officeDocument/2006/relationships/image" Target="../media/image75.jpeg"/></Relationships>
</file>

<file path=ppt/slides/_rels/slide54.xml.rels><?xml version="1.0" encoding="UTF-8" standalone="yes"?>
<Relationships xmlns="http://schemas.openxmlformats.org/package/2006/relationships"><Relationship Id="rId3" Type="http://schemas.openxmlformats.org/officeDocument/2006/relationships/image" Target="../media/image78.jpeg"/><Relationship Id="rId2" Type="http://schemas.openxmlformats.org/officeDocument/2006/relationships/notesSlide" Target="../notesSlides/notesSlide10.xml"/><Relationship Id="rId1" Type="http://schemas.openxmlformats.org/officeDocument/2006/relationships/slideLayout" Target="../slideLayouts/slideLayout12.xml"/><Relationship Id="rId4" Type="http://schemas.openxmlformats.org/officeDocument/2006/relationships/image" Target="../media/image79.jpeg"/></Relationships>
</file>

<file path=ppt/slides/_rels/slide55.xml.rels><?xml version="1.0" encoding="UTF-8" standalone="yes"?>
<Relationships xmlns="http://schemas.openxmlformats.org/package/2006/relationships"><Relationship Id="rId3" Type="http://schemas.openxmlformats.org/officeDocument/2006/relationships/image" Target="../media/image80.png"/><Relationship Id="rId2" Type="http://schemas.openxmlformats.org/officeDocument/2006/relationships/notesSlide" Target="../notesSlides/notesSlide11.xml"/><Relationship Id="rId1" Type="http://schemas.openxmlformats.org/officeDocument/2006/relationships/slideLayout" Target="../slideLayouts/slideLayout12.xml"/></Relationships>
</file>

<file path=ppt/slides/_rels/slide56.xml.rels><?xml version="1.0" encoding="UTF-8" standalone="yes"?>
<Relationships xmlns="http://schemas.openxmlformats.org/package/2006/relationships"><Relationship Id="rId3" Type="http://schemas.openxmlformats.org/officeDocument/2006/relationships/image" Target="../media/image81.png"/><Relationship Id="rId2" Type="http://schemas.openxmlformats.org/officeDocument/2006/relationships/notesSlide" Target="../notesSlides/notesSlide12.xml"/><Relationship Id="rId1" Type="http://schemas.openxmlformats.org/officeDocument/2006/relationships/slideLayout" Target="../slideLayouts/slideLayout12.xml"/></Relationships>
</file>

<file path=ppt/slides/_rels/slide57.xml.rels><?xml version="1.0" encoding="UTF-8" standalone="yes"?>
<Relationships xmlns="http://schemas.openxmlformats.org/package/2006/relationships"><Relationship Id="rId3" Type="http://schemas.openxmlformats.org/officeDocument/2006/relationships/image" Target="../media/image82.jpeg"/><Relationship Id="rId2" Type="http://schemas.openxmlformats.org/officeDocument/2006/relationships/notesSlide" Target="../notesSlides/notesSlide13.xml"/><Relationship Id="rId1" Type="http://schemas.openxmlformats.org/officeDocument/2006/relationships/slideLayout" Target="../slideLayouts/slideLayout12.xml"/><Relationship Id="rId4" Type="http://schemas.openxmlformats.org/officeDocument/2006/relationships/image" Target="../media/image72.jpeg"/></Relationships>
</file>

<file path=ppt/slides/_rels/slide58.xml.rels><?xml version="1.0" encoding="UTF-8" standalone="yes"?>
<Relationships xmlns="http://schemas.openxmlformats.org/package/2006/relationships"><Relationship Id="rId3" Type="http://schemas.openxmlformats.org/officeDocument/2006/relationships/image" Target="../media/image83.jpeg"/><Relationship Id="rId2" Type="http://schemas.openxmlformats.org/officeDocument/2006/relationships/notesSlide" Target="../notesSlides/notesSlide14.xml"/><Relationship Id="rId1" Type="http://schemas.openxmlformats.org/officeDocument/2006/relationships/slideLayout" Target="../slideLayouts/slideLayout12.xml"/><Relationship Id="rId4" Type="http://schemas.openxmlformats.org/officeDocument/2006/relationships/image" Target="../media/image84.jpeg"/></Relationships>
</file>

<file path=ppt/slides/_rels/slide59.xml.rels><?xml version="1.0" encoding="UTF-8" standalone="yes"?>
<Relationships xmlns="http://schemas.openxmlformats.org/package/2006/relationships"><Relationship Id="rId3" Type="http://schemas.openxmlformats.org/officeDocument/2006/relationships/image" Target="../media/image85.jpeg"/><Relationship Id="rId2" Type="http://schemas.openxmlformats.org/officeDocument/2006/relationships/notesSlide" Target="../notesSlides/notesSlide15.xml"/><Relationship Id="rId1" Type="http://schemas.openxmlformats.org/officeDocument/2006/relationships/slideLayout" Target="../slideLayouts/slideLayout12.xml"/><Relationship Id="rId4" Type="http://schemas.openxmlformats.org/officeDocument/2006/relationships/image" Target="../media/image86.jpeg"/></Relationships>
</file>

<file path=ppt/slides/_rels/slide60.xml.rels><?xml version="1.0" encoding="UTF-8" standalone="yes"?>
<Relationships xmlns="http://schemas.openxmlformats.org/package/2006/relationships"><Relationship Id="rId3" Type="http://schemas.openxmlformats.org/officeDocument/2006/relationships/image" Target="../media/image87.png"/><Relationship Id="rId2" Type="http://schemas.openxmlformats.org/officeDocument/2006/relationships/notesSlide" Target="../notesSlides/notesSlide16.xml"/><Relationship Id="rId1" Type="http://schemas.openxmlformats.org/officeDocument/2006/relationships/slideLayout" Target="../slideLayouts/slideLayout12.xml"/></Relationships>
</file>

<file path=ppt/slides/_rels/slide61.xml.rels><?xml version="1.0" encoding="UTF-8" standalone="yes"?>
<Relationships xmlns="http://schemas.openxmlformats.org/package/2006/relationships"><Relationship Id="rId3" Type="http://schemas.openxmlformats.org/officeDocument/2006/relationships/image" Target="../media/image88.jpeg"/><Relationship Id="rId2" Type="http://schemas.openxmlformats.org/officeDocument/2006/relationships/notesSlide" Target="../notesSlides/notesSlide17.xml"/><Relationship Id="rId1" Type="http://schemas.openxmlformats.org/officeDocument/2006/relationships/slideLayout" Target="../slideLayouts/slideLayout12.xml"/></Relationships>
</file>

<file path=ppt/slides/_rels/slide62.xml.rels><?xml version="1.0" encoding="UTF-8" standalone="yes"?>
<Relationships xmlns="http://schemas.openxmlformats.org/package/2006/relationships"><Relationship Id="rId3" Type="http://schemas.openxmlformats.org/officeDocument/2006/relationships/image" Target="../media/image89.jpeg"/><Relationship Id="rId2" Type="http://schemas.openxmlformats.org/officeDocument/2006/relationships/notesSlide" Target="../notesSlides/notesSlide18.xml"/><Relationship Id="rId1" Type="http://schemas.openxmlformats.org/officeDocument/2006/relationships/slideLayout" Target="../slideLayouts/slideLayout12.xml"/></Relationships>
</file>

<file path=ppt/slides/_rels/slide63.xml.rels><?xml version="1.0" encoding="UTF-8" standalone="yes"?>
<Relationships xmlns="http://schemas.openxmlformats.org/package/2006/relationships"><Relationship Id="rId3" Type="http://schemas.openxmlformats.org/officeDocument/2006/relationships/image" Target="../media/image90.jpeg"/><Relationship Id="rId2" Type="http://schemas.openxmlformats.org/officeDocument/2006/relationships/notesSlide" Target="../notesSlides/notesSlide19.xml"/><Relationship Id="rId1" Type="http://schemas.openxmlformats.org/officeDocument/2006/relationships/slideLayout" Target="../slideLayouts/slideLayout12.xml"/></Relationships>
</file>

<file path=ppt/slides/_rels/slide64.xml.rels><?xml version="1.0" encoding="UTF-8" standalone="yes"?>
<Relationships xmlns="http://schemas.openxmlformats.org/package/2006/relationships"><Relationship Id="rId3" Type="http://schemas.openxmlformats.org/officeDocument/2006/relationships/image" Target="../media/image91.jpeg"/><Relationship Id="rId2" Type="http://schemas.openxmlformats.org/officeDocument/2006/relationships/notesSlide" Target="../notesSlides/notesSlide20.xml"/><Relationship Id="rId1" Type="http://schemas.openxmlformats.org/officeDocument/2006/relationships/slideLayout" Target="../slideLayouts/slideLayout12.xml"/></Relationships>
</file>

<file path=ppt/slides/_rels/slide65.xml.rels><?xml version="1.0" encoding="UTF-8" standalone="yes"?>
<Relationships xmlns="http://schemas.openxmlformats.org/package/2006/relationships"><Relationship Id="rId2" Type="http://schemas.openxmlformats.org/officeDocument/2006/relationships/notesSlide" Target="../notesSlides/notesSlide21.xml"/><Relationship Id="rId1" Type="http://schemas.openxmlformats.org/officeDocument/2006/relationships/slideLayout" Target="../slideLayouts/slideLayout12.xml"/></Relationships>
</file>

<file path=ppt/slides/_rels/slide66.xml.rels><?xml version="1.0" encoding="UTF-8" standalone="yes"?>
<Relationships xmlns="http://schemas.openxmlformats.org/package/2006/relationships"><Relationship Id="rId2" Type="http://schemas.openxmlformats.org/officeDocument/2006/relationships/notesSlide" Target="../notesSlides/notesSlide22.xml"/><Relationship Id="rId1" Type="http://schemas.openxmlformats.org/officeDocument/2006/relationships/slideLayout" Target="../slideLayouts/slideLayout12.xml"/></Relationships>
</file>

<file path=ppt/slides/_rels/slide67.xml.rels><?xml version="1.0" encoding="UTF-8" standalone="yes"?>
<Relationships xmlns="http://schemas.openxmlformats.org/package/2006/relationships"><Relationship Id="rId3" Type="http://schemas.openxmlformats.org/officeDocument/2006/relationships/image" Target="../media/image92.jpeg"/><Relationship Id="rId2" Type="http://schemas.openxmlformats.org/officeDocument/2006/relationships/notesSlide" Target="../notesSlides/notesSlide23.xml"/><Relationship Id="rId1" Type="http://schemas.openxmlformats.org/officeDocument/2006/relationships/slideLayout" Target="../slideLayouts/slideLayout12.xml"/></Relationships>
</file>

<file path=ppt/slides/_rels/slide68.xml.rels><?xml version="1.0" encoding="UTF-8" standalone="yes"?>
<Relationships xmlns="http://schemas.openxmlformats.org/package/2006/relationships"><Relationship Id="rId3" Type="http://schemas.openxmlformats.org/officeDocument/2006/relationships/image" Target="../media/image93.png"/><Relationship Id="rId2" Type="http://schemas.openxmlformats.org/officeDocument/2006/relationships/notesSlide" Target="../notesSlides/notesSlide24.xml"/><Relationship Id="rId1" Type="http://schemas.openxmlformats.org/officeDocument/2006/relationships/slideLayout" Target="../slideLayouts/slideLayout12.xml"/></Relationships>
</file>

<file path=ppt/slides/_rels/slide69.xml.rels><?xml version="1.0" encoding="UTF-8" standalone="yes"?>
<Relationships xmlns="http://schemas.openxmlformats.org/package/2006/relationships"><Relationship Id="rId3" Type="http://schemas.openxmlformats.org/officeDocument/2006/relationships/image" Target="../media/image94.png"/><Relationship Id="rId2" Type="http://schemas.openxmlformats.org/officeDocument/2006/relationships/notesSlide" Target="../notesSlides/notesSlide25.xml"/><Relationship Id="rId1" Type="http://schemas.openxmlformats.org/officeDocument/2006/relationships/slideLayout" Target="../slideLayouts/slideLayout12.xml"/></Relationships>
</file>

<file path=ppt/slides/_rels/slide70.xml.rels><?xml version="1.0" encoding="UTF-8" standalone="yes"?>
<Relationships xmlns="http://schemas.openxmlformats.org/package/2006/relationships"><Relationship Id="rId3" Type="http://schemas.openxmlformats.org/officeDocument/2006/relationships/image" Target="../media/image95.jpeg"/><Relationship Id="rId2" Type="http://schemas.openxmlformats.org/officeDocument/2006/relationships/notesSlide" Target="../notesSlides/notesSlide26.xml"/><Relationship Id="rId1" Type="http://schemas.openxmlformats.org/officeDocument/2006/relationships/slideLayout" Target="../slideLayouts/slideLayout12.xml"/><Relationship Id="rId4" Type="http://schemas.openxmlformats.org/officeDocument/2006/relationships/image" Target="../media/image96.jpeg"/></Relationships>
</file>

<file path=ppt/slides/_rels/slide71.xml.rels><?xml version="1.0" encoding="UTF-8" standalone="yes"?>
<Relationships xmlns="http://schemas.openxmlformats.org/package/2006/relationships"><Relationship Id="rId3" Type="http://schemas.openxmlformats.org/officeDocument/2006/relationships/image" Target="../media/image97.jpeg"/><Relationship Id="rId2" Type="http://schemas.openxmlformats.org/officeDocument/2006/relationships/notesSlide" Target="../notesSlides/notesSlide27.xml"/><Relationship Id="rId1" Type="http://schemas.openxmlformats.org/officeDocument/2006/relationships/slideLayout" Target="../slideLayouts/slideLayout12.xml"/></Relationships>
</file>

<file path=ppt/slides/_rels/slide72.xml.rels><?xml version="1.0" encoding="UTF-8" standalone="yes"?>
<Relationships xmlns="http://schemas.openxmlformats.org/package/2006/relationships"><Relationship Id="rId3" Type="http://schemas.openxmlformats.org/officeDocument/2006/relationships/image" Target="../media/image98.jpeg"/><Relationship Id="rId2" Type="http://schemas.openxmlformats.org/officeDocument/2006/relationships/notesSlide" Target="../notesSlides/notesSlide28.xml"/><Relationship Id="rId1" Type="http://schemas.openxmlformats.org/officeDocument/2006/relationships/slideLayout" Target="../slideLayouts/slideLayout12.xml"/><Relationship Id="rId4" Type="http://schemas.openxmlformats.org/officeDocument/2006/relationships/image" Target="../media/image99.jpeg"/></Relationships>
</file>

<file path=ppt/slides/_rels/slide73.xml.rels><?xml version="1.0" encoding="UTF-8" standalone="yes"?>
<Relationships xmlns="http://schemas.openxmlformats.org/package/2006/relationships"><Relationship Id="rId2" Type="http://schemas.openxmlformats.org/officeDocument/2006/relationships/notesSlide" Target="../notesSlides/notesSlide29.xml"/><Relationship Id="rId1" Type="http://schemas.openxmlformats.org/officeDocument/2006/relationships/slideLayout" Target="../slideLayouts/slideLayout12.xml"/></Relationships>
</file>

<file path=ppt/slides/_rels/slide74.xml.rels><?xml version="1.0" encoding="UTF-8" standalone="yes"?>
<Relationships xmlns="http://schemas.openxmlformats.org/package/2006/relationships"><Relationship Id="rId2" Type="http://schemas.openxmlformats.org/officeDocument/2006/relationships/notesSlide" Target="../notesSlides/notesSlide30.xml"/><Relationship Id="rId1" Type="http://schemas.openxmlformats.org/officeDocument/2006/relationships/slideLayout" Target="../slideLayouts/slideLayout12.xml"/></Relationships>
</file>

<file path=ppt/slides/_rels/slide75.xml.rels><?xml version="1.0" encoding="UTF-8" standalone="yes"?>
<Relationships xmlns="http://schemas.openxmlformats.org/package/2006/relationships"><Relationship Id="rId2" Type="http://schemas.openxmlformats.org/officeDocument/2006/relationships/image" Target="../media/image100.png"/><Relationship Id="rId1" Type="http://schemas.openxmlformats.org/officeDocument/2006/relationships/slideLayout" Target="../slideLayouts/slideLayout2.xml"/></Relationships>
</file>

<file path=ppt/slides/_rels/slide76.xml.rels><?xml version="1.0" encoding="UTF-8" standalone="yes"?>
<Relationships xmlns="http://schemas.openxmlformats.org/package/2006/relationships"><Relationship Id="rId2" Type="http://schemas.openxmlformats.org/officeDocument/2006/relationships/image" Target="../media/image101.png"/><Relationship Id="rId1" Type="http://schemas.openxmlformats.org/officeDocument/2006/relationships/slideLayout" Target="../slideLayouts/slideLayout2.xml"/></Relationships>
</file>

<file path=ppt/slides/_rels/slide77.xml.rels><?xml version="1.0" encoding="UTF-8" standalone="yes"?>
<Relationships xmlns="http://schemas.openxmlformats.org/package/2006/relationships"><Relationship Id="rId2" Type="http://schemas.openxmlformats.org/officeDocument/2006/relationships/image" Target="../media/image102.png"/><Relationship Id="rId1" Type="http://schemas.openxmlformats.org/officeDocument/2006/relationships/slideLayout" Target="../slideLayouts/slideLayout2.xml"/></Relationships>
</file>

<file path=ppt/slides/_rels/slide78.xml.rels><?xml version="1.0" encoding="UTF-8" standalone="yes"?>
<Relationships xmlns="http://schemas.openxmlformats.org/package/2006/relationships"><Relationship Id="rId2" Type="http://schemas.openxmlformats.org/officeDocument/2006/relationships/image" Target="../media/image103.png"/><Relationship Id="rId1" Type="http://schemas.openxmlformats.org/officeDocument/2006/relationships/slideLayout" Target="../slideLayouts/slideLayout2.xml"/></Relationships>
</file>

<file path=ppt/slides/_rels/slide79.xml.rels><?xml version="1.0" encoding="UTF-8" standalone="yes"?>
<Relationships xmlns="http://schemas.openxmlformats.org/package/2006/relationships"><Relationship Id="rId2" Type="http://schemas.openxmlformats.org/officeDocument/2006/relationships/image" Target="../media/image104.png"/><Relationship Id="rId1" Type="http://schemas.openxmlformats.org/officeDocument/2006/relationships/slideLayout" Target="../slideLayouts/slideLayout2.xml"/></Relationships>
</file>

<file path=ppt/slides/_rels/slide80.xml.rels><?xml version="1.0" encoding="UTF-8" standalone="yes"?>
<Relationships xmlns="http://schemas.openxmlformats.org/package/2006/relationships"><Relationship Id="rId2" Type="http://schemas.openxmlformats.org/officeDocument/2006/relationships/image" Target="../media/image105.png"/><Relationship Id="rId1" Type="http://schemas.openxmlformats.org/officeDocument/2006/relationships/slideLayout" Target="../slideLayouts/slideLayout2.xml"/></Relationships>
</file>

<file path=ppt/slides/_rels/slide81.xml.rels><?xml version="1.0" encoding="UTF-8" standalone="yes"?>
<Relationships xmlns="http://schemas.openxmlformats.org/package/2006/relationships"><Relationship Id="rId2" Type="http://schemas.openxmlformats.org/officeDocument/2006/relationships/image" Target="../media/image106.png"/><Relationship Id="rId1" Type="http://schemas.openxmlformats.org/officeDocument/2006/relationships/slideLayout" Target="../slideLayouts/slideLayout2.xml"/></Relationships>
</file>

<file path=ppt/slides/_rels/slide82.xml.rels><?xml version="1.0" encoding="UTF-8" standalone="yes"?>
<Relationships xmlns="http://schemas.openxmlformats.org/package/2006/relationships"><Relationship Id="rId2" Type="http://schemas.openxmlformats.org/officeDocument/2006/relationships/image" Target="../media/image107.png"/><Relationship Id="rId1" Type="http://schemas.openxmlformats.org/officeDocument/2006/relationships/slideLayout" Target="../slideLayouts/slideLayout2.xml"/></Relationships>
</file>

<file path=ppt/slides/_rels/slide83.xml.rels><?xml version="1.0" encoding="UTF-8" standalone="yes"?>
<Relationships xmlns="http://schemas.openxmlformats.org/package/2006/relationships"><Relationship Id="rId2" Type="http://schemas.openxmlformats.org/officeDocument/2006/relationships/image" Target="../media/image108.png"/><Relationship Id="rId1" Type="http://schemas.openxmlformats.org/officeDocument/2006/relationships/slideLayout" Target="../slideLayouts/slideLayout2.xml"/></Relationships>
</file>

<file path=ppt/slides/slide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ctrTitle"/>
          </p:nvPr>
        </p:nvSpPr>
        <p:spPr/>
        <p:txBody>
          <a:bodyPr>
            <a:normAutofit/>
          </a:bodyPr>
          <a:lstStyle/>
          <a:p>
            <a:r>
              <a:rPr lang="fa-IR" sz="6000" dirty="0" smtClean="0">
                <a:cs typeface="B Nazanin" panose="00000400000000000000" pitchFamily="2" charset="-78"/>
              </a:rPr>
              <a:t>روشهای سنتز نانوذرات</a:t>
            </a:r>
            <a:endParaRPr lang="en-US" sz="6000" dirty="0">
              <a:cs typeface="B Nazanin" panose="00000400000000000000" pitchFamily="2" charset="-78"/>
            </a:endParaRPr>
          </a:p>
        </p:txBody>
      </p:sp>
      <p:sp>
        <p:nvSpPr>
          <p:cNvPr id="3" name="Subtitle 2"/>
          <p:cNvSpPr>
            <a:spLocks noGrp="1"/>
          </p:cNvSpPr>
          <p:nvPr>
            <p:ph type="subTitle" idx="1"/>
          </p:nvPr>
        </p:nvSpPr>
        <p:spPr/>
        <p:txBody>
          <a:bodyPr/>
          <a:lstStyle/>
          <a:p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253735071"/>
      </p:ext>
    </p:extLst>
  </p:cSld>
  <p:clrMapOvr>
    <a:masterClrMapping/>
  </p:clrMapOvr>
</p:sld>
</file>

<file path=ppt/slides/slide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endParaRPr lang="en-US"/>
          </a:p>
        </p:txBody>
      </p:sp>
      <p:pic>
        <p:nvPicPr>
          <p:cNvPr id="1026" name="Picture 2"/>
          <p:cNvPicPr>
            <a:picLocks noChangeAspect="1" noChangeArrowheads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547688" y="1304925"/>
            <a:ext cx="8048625" cy="4248150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</a:extLst>
        </p:spPr>
      </p:pic>
    </p:spTree>
    <p:extLst>
      <p:ext uri="{BB962C8B-B14F-4D97-AF65-F5344CB8AC3E}">
        <p14:creationId xmlns:p14="http://schemas.microsoft.com/office/powerpoint/2010/main" val="71944261"/>
      </p:ext>
    </p:extLst>
  </p:cSld>
  <p:clrMapOvr>
    <a:masterClrMapping/>
  </p:clrMapOvr>
</p:sld>
</file>

<file path=ppt/slides/slide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endParaRPr lang="en-US"/>
          </a:p>
        </p:txBody>
      </p:sp>
      <p:pic>
        <p:nvPicPr>
          <p:cNvPr id="2050" name="Picture 2"/>
          <p:cNvPicPr>
            <a:picLocks noChangeAspect="1" noChangeArrowheads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1747838" y="1195388"/>
            <a:ext cx="5648325" cy="4467225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</a:extLst>
        </p:spPr>
      </p:pic>
    </p:spTree>
    <p:extLst>
      <p:ext uri="{BB962C8B-B14F-4D97-AF65-F5344CB8AC3E}">
        <p14:creationId xmlns:p14="http://schemas.microsoft.com/office/powerpoint/2010/main" val="343733334"/>
      </p:ext>
    </p:extLst>
  </p:cSld>
  <p:clrMapOvr>
    <a:masterClrMapping/>
  </p:clrMapOvr>
</p:sld>
</file>

<file path=ppt/slides/slide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endParaRPr lang="en-US"/>
          </a:p>
        </p:txBody>
      </p:sp>
      <p:pic>
        <p:nvPicPr>
          <p:cNvPr id="41986" name="Picture 2"/>
          <p:cNvPicPr>
            <a:picLocks noChangeAspect="1" noChangeArrowheads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0" y="1066799"/>
            <a:ext cx="8512692" cy="5229225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</a:extLst>
        </p:spPr>
      </p:pic>
    </p:spTree>
    <p:extLst>
      <p:ext uri="{BB962C8B-B14F-4D97-AF65-F5344CB8AC3E}">
        <p14:creationId xmlns:p14="http://schemas.microsoft.com/office/powerpoint/2010/main" val="1579882924"/>
      </p:ext>
    </p:extLst>
  </p:cSld>
  <p:clrMapOvr>
    <a:masterClrMapping/>
  </p:clrMapOvr>
</p:sld>
</file>

<file path=ppt/slides/slide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04450" name="Rectangle 2"/>
          <p:cNvSpPr>
            <a:spLocks noGrp="1" noChangeArrowheads="1"/>
          </p:cNvSpPr>
          <p:nvPr>
            <p:ph type="title"/>
          </p:nvPr>
        </p:nvSpPr>
        <p:spPr/>
        <p:txBody>
          <a:bodyPr rtlCol="1">
            <a:normAutofit/>
          </a:bodyPr>
          <a:lstStyle/>
          <a:p>
            <a:pPr marL="342900" indent="-342900" algn="r" eaLnBrk="1" hangingPunct="1">
              <a:defRPr/>
            </a:pPr>
            <a:r>
              <a:rPr lang="fa-IR" sz="3200" dirty="0"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cs typeface="Titr" pitchFamily="2" charset="-78"/>
              </a:rPr>
              <a:t>روشهاي </a:t>
            </a:r>
            <a:r>
              <a:rPr lang="fa-IR" sz="3200" dirty="0" smtClean="0"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cs typeface="Titr" pitchFamily="2" charset="-78"/>
              </a:rPr>
              <a:t>توليد و ساخت نانو مواد</a:t>
            </a:r>
            <a:endParaRPr lang="en-US" sz="3200" dirty="0">
              <a:effectLst>
                <a:outerShdw blurRad="38100" dist="38100" dir="2700000" algn="tl">
                  <a:srgbClr val="000000">
                    <a:alpha val="43137"/>
                  </a:srgbClr>
                </a:outerShdw>
              </a:effectLst>
              <a:cs typeface="Titr" pitchFamily="2" charset="-78"/>
            </a:endParaRPr>
          </a:p>
        </p:txBody>
      </p:sp>
      <p:sp>
        <p:nvSpPr>
          <p:cNvPr id="8195" name="Rectangle 3"/>
          <p:cNvSpPr>
            <a:spLocks noChangeArrowheads="1"/>
          </p:cNvSpPr>
          <p:nvPr/>
        </p:nvSpPr>
        <p:spPr bwMode="auto">
          <a:xfrm>
            <a:off x="468313" y="2349500"/>
            <a:ext cx="3525837" cy="1341438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  <p:txBody>
          <a:bodyPr/>
          <a:lstStyle/>
          <a:p>
            <a:pPr marL="342900" indent="-342900">
              <a:spcBef>
                <a:spcPct val="20000"/>
              </a:spcBef>
              <a:buFontTx/>
              <a:buChar char="•"/>
            </a:pPr>
            <a:endParaRPr lang="fa-IR" sz="3200">
              <a:latin typeface="Calibri" pitchFamily="34" charset="0"/>
              <a:cs typeface="Zar" pitchFamily="2" charset="-78"/>
            </a:endParaRPr>
          </a:p>
        </p:txBody>
      </p:sp>
      <p:grpSp>
        <p:nvGrpSpPr>
          <p:cNvPr id="2" name="Group 4"/>
          <p:cNvGrpSpPr>
            <a:grpSpLocks/>
          </p:cNvGrpSpPr>
          <p:nvPr/>
        </p:nvGrpSpPr>
        <p:grpSpPr bwMode="auto">
          <a:xfrm>
            <a:off x="1143000" y="1524000"/>
            <a:ext cx="7402513" cy="4284663"/>
            <a:chOff x="722" y="928"/>
            <a:chExt cx="4663" cy="2699"/>
          </a:xfrm>
        </p:grpSpPr>
        <p:sp>
          <p:nvSpPr>
            <p:cNvPr id="104453" name="Text Box 5"/>
            <p:cNvSpPr txBox="1">
              <a:spLocks noChangeArrowheads="1"/>
            </p:cNvSpPr>
            <p:nvPr/>
          </p:nvSpPr>
          <p:spPr bwMode="auto">
            <a:xfrm>
              <a:off x="2834" y="1072"/>
              <a:ext cx="932" cy="288"/>
            </a:xfrm>
            <a:prstGeom prst="rect">
              <a:avLst/>
            </a:prstGeom>
            <a:noFill/>
            <a:ln w="9525">
              <a:noFill/>
              <a:miter lim="800000"/>
              <a:headEnd/>
              <a:tailEnd/>
            </a:ln>
            <a:effectLst/>
          </p:spPr>
          <p:txBody>
            <a:bodyPr wrap="none">
              <a:spAutoFit/>
            </a:bodyPr>
            <a:lstStyle/>
            <a:p>
              <a:pPr marL="342900" indent="-342900">
                <a:defRPr/>
              </a:pPr>
              <a:r>
                <a:rPr lang="fa-IR" sz="2400" dirty="0">
                  <a:solidFill>
                    <a:srgbClr val="290BDF"/>
                  </a:solidFill>
                  <a:effectLst>
                    <a:outerShdw blurRad="38100" dist="38100" dir="2700000" algn="tl">
                      <a:srgbClr val="000000">
                        <a:alpha val="43137"/>
                      </a:srgbClr>
                    </a:outerShdw>
                  </a:effectLst>
                  <a:latin typeface="+mj-lt"/>
                  <a:ea typeface="+mj-ea"/>
                  <a:cs typeface="Titr" pitchFamily="2" charset="-78"/>
                </a:rPr>
                <a:t>دنياي ماكرو</a:t>
              </a:r>
              <a:endParaRPr lang="en-US" sz="2400" dirty="0">
                <a:solidFill>
                  <a:srgbClr val="290BDF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+mj-lt"/>
                <a:ea typeface="+mj-ea"/>
                <a:cs typeface="Titr" pitchFamily="2" charset="-78"/>
              </a:endParaRPr>
            </a:p>
          </p:txBody>
        </p:sp>
        <p:sp>
          <p:nvSpPr>
            <p:cNvPr id="104454" name="Text Box 6"/>
            <p:cNvSpPr txBox="1">
              <a:spLocks noChangeArrowheads="1"/>
            </p:cNvSpPr>
            <p:nvPr/>
          </p:nvSpPr>
          <p:spPr bwMode="auto">
            <a:xfrm>
              <a:off x="1586" y="3280"/>
              <a:ext cx="1340" cy="291"/>
            </a:xfrm>
            <a:prstGeom prst="rect">
              <a:avLst/>
            </a:prstGeom>
            <a:noFill/>
            <a:ln w="9525">
              <a:noFill/>
              <a:miter lim="800000"/>
              <a:headEnd/>
              <a:tailEnd/>
            </a:ln>
            <a:effectLst/>
          </p:spPr>
          <p:txBody>
            <a:bodyPr wrap="none">
              <a:spAutoFit/>
            </a:bodyPr>
            <a:lstStyle/>
            <a:p>
              <a:pPr marL="342900" indent="-342900">
                <a:defRPr/>
              </a:pPr>
              <a:r>
                <a:rPr lang="fa-IR" sz="2400" dirty="0">
                  <a:solidFill>
                    <a:srgbClr val="290BDF"/>
                  </a:solidFill>
                  <a:effectLst>
                    <a:outerShdw blurRad="38100" dist="38100" dir="2700000" algn="tl">
                      <a:srgbClr val="000000">
                        <a:alpha val="43137"/>
                      </a:srgbClr>
                    </a:outerShdw>
                  </a:effectLst>
                  <a:latin typeface="+mj-lt"/>
                  <a:ea typeface="+mj-ea"/>
                  <a:cs typeface="Titr" pitchFamily="2" charset="-78"/>
                </a:rPr>
                <a:t>دنياي اتمي            </a:t>
              </a:r>
              <a:endParaRPr lang="en-US" sz="2400" dirty="0">
                <a:solidFill>
                  <a:srgbClr val="290BDF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+mj-lt"/>
                <a:ea typeface="+mj-ea"/>
                <a:cs typeface="Titr" pitchFamily="2" charset="-78"/>
              </a:endParaRPr>
            </a:p>
          </p:txBody>
        </p:sp>
        <p:sp>
          <p:nvSpPr>
            <p:cNvPr id="112647" name="Text Box 7"/>
            <p:cNvSpPr txBox="1">
              <a:spLocks noChangeArrowheads="1"/>
            </p:cNvSpPr>
            <p:nvPr/>
          </p:nvSpPr>
          <p:spPr bwMode="auto">
            <a:xfrm>
              <a:off x="3218" y="2512"/>
              <a:ext cx="2167" cy="989"/>
            </a:xfrm>
            <a:prstGeom prst="rect">
              <a:avLst/>
            </a:prstGeom>
            <a:noFill/>
            <a:ln w="9525">
              <a:noFill/>
              <a:miter lim="800000"/>
              <a:headEnd/>
              <a:tailEnd/>
            </a:ln>
          </p:spPr>
          <p:txBody>
            <a:bodyPr>
              <a:spAutoFit/>
            </a:bodyPr>
            <a:lstStyle/>
            <a:p>
              <a:pPr algn="ctr">
                <a:defRPr/>
              </a:pPr>
              <a:r>
                <a:rPr lang="en-US" sz="2400" dirty="0">
                  <a:solidFill>
                    <a:srgbClr val="FF0000"/>
                  </a:solidFill>
                  <a:effectLst>
                    <a:outerShdw blurRad="38100" dist="38100" dir="2700000" algn="tl">
                      <a:srgbClr val="000000">
                        <a:alpha val="43137"/>
                      </a:srgbClr>
                    </a:outerShdw>
                  </a:effectLst>
                  <a:latin typeface="+mj-lt"/>
                  <a:ea typeface="+mj-ea"/>
                  <a:cs typeface="Titr" pitchFamily="2" charset="-78"/>
                </a:rPr>
                <a:t>Bottom  Up</a:t>
              </a:r>
              <a:endParaRPr lang="en-GB" sz="2400" dirty="0">
                <a:solidFill>
                  <a:srgbClr val="FF0000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+mj-lt"/>
                <a:ea typeface="+mj-ea"/>
                <a:cs typeface="Titr" pitchFamily="2" charset="-78"/>
              </a:endParaRPr>
            </a:p>
            <a:p>
              <a:pPr algn="ctr">
                <a:buClr>
                  <a:schemeClr val="folHlink"/>
                </a:buClr>
                <a:buSzPts val="2000"/>
                <a:buFont typeface="Tahoma" pitchFamily="34" charset="0"/>
                <a:buNone/>
                <a:defRPr/>
              </a:pPr>
              <a:r>
                <a:rPr lang="fa-IR" sz="2400" dirty="0">
                  <a:solidFill>
                    <a:srgbClr val="290BDF"/>
                  </a:solidFill>
                  <a:effectLst>
                    <a:outerShdw blurRad="38100" dist="38100" dir="2700000" algn="tl">
                      <a:srgbClr val="000000">
                        <a:alpha val="43137"/>
                      </a:srgbClr>
                    </a:outerShdw>
                  </a:effectLst>
                  <a:latin typeface="+mj-lt"/>
                  <a:ea typeface="+mj-ea"/>
                  <a:cs typeface="Titr" pitchFamily="2" charset="-78"/>
                </a:rPr>
                <a:t>تركيب و دركنار هم قرار</a:t>
              </a:r>
            </a:p>
            <a:p>
              <a:pPr algn="ctr">
                <a:buClr>
                  <a:schemeClr val="folHlink"/>
                </a:buClr>
                <a:buSzPts val="2000"/>
                <a:buFont typeface="Tahoma" pitchFamily="34" charset="0"/>
                <a:buNone/>
                <a:defRPr/>
              </a:pPr>
              <a:r>
                <a:rPr lang="fa-IR" sz="2400" dirty="0">
                  <a:solidFill>
                    <a:srgbClr val="290BDF"/>
                  </a:solidFill>
                  <a:effectLst>
                    <a:outerShdw blurRad="38100" dist="38100" dir="2700000" algn="tl">
                      <a:srgbClr val="000000">
                        <a:alpha val="43137"/>
                      </a:srgbClr>
                    </a:outerShdw>
                  </a:effectLst>
                  <a:latin typeface="+mj-lt"/>
                  <a:ea typeface="+mj-ea"/>
                  <a:cs typeface="Titr" pitchFamily="2" charset="-78"/>
                </a:rPr>
                <a:t> دادن مواد براي رسيدن به </a:t>
              </a:r>
            </a:p>
            <a:p>
              <a:pPr algn="ctr">
                <a:buClr>
                  <a:schemeClr val="folHlink"/>
                </a:buClr>
                <a:buSzPts val="2000"/>
                <a:buFont typeface="Tahoma" pitchFamily="34" charset="0"/>
                <a:buNone/>
                <a:defRPr/>
              </a:pPr>
              <a:r>
                <a:rPr lang="fa-IR" sz="2400" dirty="0">
                  <a:solidFill>
                    <a:srgbClr val="290BDF"/>
                  </a:solidFill>
                  <a:effectLst>
                    <a:outerShdw blurRad="38100" dist="38100" dir="2700000" algn="tl">
                      <a:srgbClr val="000000">
                        <a:alpha val="43137"/>
                      </a:srgbClr>
                    </a:outerShdw>
                  </a:effectLst>
                  <a:latin typeface="+mj-lt"/>
                  <a:ea typeface="+mj-ea"/>
                  <a:cs typeface="Titr" pitchFamily="2" charset="-78"/>
                </a:rPr>
                <a:t>محصول مورد نظر</a:t>
              </a:r>
              <a:endParaRPr lang="en-GB" sz="2400" dirty="0">
                <a:solidFill>
                  <a:srgbClr val="290BDF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+mj-lt"/>
                <a:ea typeface="+mj-ea"/>
                <a:cs typeface="Titr" pitchFamily="2" charset="-78"/>
              </a:endParaRPr>
            </a:p>
          </p:txBody>
        </p:sp>
        <p:sp>
          <p:nvSpPr>
            <p:cNvPr id="104456" name="Text Box 8"/>
            <p:cNvSpPr txBox="1">
              <a:spLocks noChangeArrowheads="1"/>
            </p:cNvSpPr>
            <p:nvPr/>
          </p:nvSpPr>
          <p:spPr bwMode="auto">
            <a:xfrm>
              <a:off x="722" y="928"/>
              <a:ext cx="1569" cy="756"/>
            </a:xfrm>
            <a:prstGeom prst="rect">
              <a:avLst/>
            </a:prstGeom>
            <a:noFill/>
            <a:ln w="9525">
              <a:noFill/>
              <a:miter lim="800000"/>
              <a:headEnd/>
              <a:tailEnd/>
            </a:ln>
            <a:effectLst/>
          </p:spPr>
          <p:txBody>
            <a:bodyPr wrap="none">
              <a:spAutoFit/>
            </a:bodyPr>
            <a:lstStyle/>
            <a:p>
              <a:pPr marL="342900" indent="-342900" algn="ctr">
                <a:defRPr/>
              </a:pPr>
              <a:r>
                <a:rPr lang="en-US" sz="2400" dirty="0">
                  <a:solidFill>
                    <a:srgbClr val="FF0000"/>
                  </a:solidFill>
                  <a:effectLst>
                    <a:outerShdw blurRad="38100" dist="38100" dir="2700000" algn="tl">
                      <a:srgbClr val="000000">
                        <a:alpha val="43137"/>
                      </a:srgbClr>
                    </a:outerShdw>
                  </a:effectLst>
                  <a:latin typeface="+mj-lt"/>
                  <a:ea typeface="+mj-ea"/>
                  <a:cs typeface="Titr" pitchFamily="2" charset="-78"/>
                </a:rPr>
                <a:t>Top  Down </a:t>
              </a:r>
              <a:endParaRPr lang="en-GB" sz="2400" dirty="0">
                <a:solidFill>
                  <a:srgbClr val="FF0000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+mj-lt"/>
                <a:ea typeface="+mj-ea"/>
                <a:cs typeface="Titr" pitchFamily="2" charset="-78"/>
              </a:endParaRPr>
            </a:p>
            <a:p>
              <a:pPr marL="342900" indent="-342900">
                <a:buClr>
                  <a:schemeClr val="folHlink"/>
                </a:buClr>
                <a:buSzPts val="2000"/>
                <a:buFont typeface="Tahoma" pitchFamily="34" charset="0"/>
                <a:buNone/>
                <a:defRPr/>
              </a:pPr>
              <a:r>
                <a:rPr lang="fa-IR" sz="2400" dirty="0">
                  <a:solidFill>
                    <a:srgbClr val="290BDF"/>
                  </a:solidFill>
                  <a:effectLst>
                    <a:outerShdw blurRad="38100" dist="38100" dir="2700000" algn="tl">
                      <a:srgbClr val="000000">
                        <a:alpha val="43137"/>
                      </a:srgbClr>
                    </a:outerShdw>
                  </a:effectLst>
                  <a:latin typeface="+mj-lt"/>
                  <a:ea typeface="+mj-ea"/>
                  <a:cs typeface="Titr" pitchFamily="2" charset="-78"/>
                </a:rPr>
                <a:t>كاهش ابعاد تا رسيدن</a:t>
              </a:r>
            </a:p>
            <a:p>
              <a:pPr marL="342900" indent="-342900">
                <a:buClr>
                  <a:schemeClr val="folHlink"/>
                </a:buClr>
                <a:buSzPts val="2000"/>
                <a:buFont typeface="Tahoma" pitchFamily="34" charset="0"/>
                <a:buNone/>
                <a:defRPr/>
              </a:pPr>
              <a:r>
                <a:rPr lang="fa-IR" sz="2400" dirty="0">
                  <a:solidFill>
                    <a:srgbClr val="290BDF"/>
                  </a:solidFill>
                  <a:effectLst>
                    <a:outerShdw blurRad="38100" dist="38100" dir="2700000" algn="tl">
                      <a:srgbClr val="000000">
                        <a:alpha val="43137"/>
                      </a:srgbClr>
                    </a:outerShdw>
                  </a:effectLst>
                  <a:latin typeface="+mj-lt"/>
                  <a:ea typeface="+mj-ea"/>
                  <a:cs typeface="Titr" pitchFamily="2" charset="-78"/>
                </a:rPr>
                <a:t>  به محصول مورد نظر</a:t>
              </a:r>
              <a:endParaRPr lang="en-US" sz="2400" dirty="0">
                <a:solidFill>
                  <a:srgbClr val="290BDF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+mj-lt"/>
                <a:ea typeface="+mj-ea"/>
                <a:cs typeface="Titr" pitchFamily="2" charset="-78"/>
              </a:endParaRPr>
            </a:p>
          </p:txBody>
        </p:sp>
        <p:sp>
          <p:nvSpPr>
            <p:cNvPr id="104457" name="AutoShape 9"/>
            <p:cNvSpPr>
              <a:spLocks noChangeArrowheads="1"/>
            </p:cNvSpPr>
            <p:nvPr/>
          </p:nvSpPr>
          <p:spPr bwMode="auto">
            <a:xfrm>
              <a:off x="2910" y="1995"/>
              <a:ext cx="306" cy="1632"/>
            </a:xfrm>
            <a:prstGeom prst="upArrow">
              <a:avLst>
                <a:gd name="adj1" fmla="val 50000"/>
                <a:gd name="adj2" fmla="val 133333"/>
              </a:avLst>
            </a:prstGeom>
            <a:gradFill rotWithShape="0">
              <a:gsLst>
                <a:gs pos="0">
                  <a:srgbClr val="FFEBFA"/>
                </a:gs>
                <a:gs pos="30000">
                  <a:srgbClr val="C4D6EB"/>
                </a:gs>
                <a:gs pos="60001">
                  <a:srgbClr val="85C2FF"/>
                </a:gs>
                <a:gs pos="100000">
                  <a:srgbClr val="5E9EFF"/>
                </a:gs>
              </a:gsLst>
              <a:lin ang="5400000" scaled="1"/>
            </a:gradFill>
            <a:ln w="9525">
              <a:solidFill>
                <a:schemeClr val="tx1"/>
              </a:solidFill>
              <a:miter lim="800000"/>
              <a:headEnd/>
              <a:tailEnd/>
            </a:ln>
            <a:effectLst>
              <a:outerShdw dist="107763" dir="2700000" algn="ctr" rotWithShape="0">
                <a:schemeClr val="bg2">
                  <a:alpha val="50000"/>
                </a:schemeClr>
              </a:outerShdw>
            </a:effectLst>
          </p:spPr>
          <p:txBody>
            <a:bodyPr wrap="none" anchor="ctr"/>
            <a:lstStyle/>
            <a:p>
              <a:pPr fontAlgn="auto">
                <a:spcBef>
                  <a:spcPts val="0"/>
                </a:spcBef>
                <a:spcAft>
                  <a:spcPts val="0"/>
                </a:spcAft>
                <a:defRPr/>
              </a:pPr>
              <a:endParaRPr lang="fa-IR">
                <a:latin typeface="+mn-lt"/>
                <a:cs typeface="+mn-cs"/>
              </a:endParaRPr>
            </a:p>
          </p:txBody>
        </p:sp>
        <p:sp>
          <p:nvSpPr>
            <p:cNvPr id="104458" name="AutoShape 10"/>
            <p:cNvSpPr>
              <a:spLocks noChangeArrowheads="1"/>
            </p:cNvSpPr>
            <p:nvPr/>
          </p:nvSpPr>
          <p:spPr bwMode="auto">
            <a:xfrm flipV="1">
              <a:off x="2592" y="1131"/>
              <a:ext cx="306" cy="1776"/>
            </a:xfrm>
            <a:prstGeom prst="upArrow">
              <a:avLst>
                <a:gd name="adj1" fmla="val 50000"/>
                <a:gd name="adj2" fmla="val 145098"/>
              </a:avLst>
            </a:prstGeom>
            <a:gradFill rotWithShape="0">
              <a:gsLst>
                <a:gs pos="0">
                  <a:srgbClr val="5E9EFF"/>
                </a:gs>
                <a:gs pos="39999">
                  <a:srgbClr val="85C2FF"/>
                </a:gs>
                <a:gs pos="70000">
                  <a:srgbClr val="C4D6EB"/>
                </a:gs>
                <a:gs pos="100000">
                  <a:srgbClr val="FFEBFA"/>
                </a:gs>
              </a:gsLst>
              <a:lin ang="5400000" scaled="1"/>
            </a:gradFill>
            <a:ln w="9525">
              <a:solidFill>
                <a:schemeClr val="tx1"/>
              </a:solidFill>
              <a:miter lim="800000"/>
              <a:headEnd/>
              <a:tailEnd/>
            </a:ln>
            <a:effectLst>
              <a:outerShdw dist="107763" dir="2700000" algn="ctr" rotWithShape="0">
                <a:schemeClr val="bg2">
                  <a:alpha val="50000"/>
                </a:schemeClr>
              </a:outerShdw>
            </a:effectLst>
          </p:spPr>
          <p:txBody>
            <a:bodyPr wrap="none" anchor="ctr"/>
            <a:lstStyle/>
            <a:p>
              <a:pPr fontAlgn="auto">
                <a:spcBef>
                  <a:spcPts val="0"/>
                </a:spcBef>
                <a:spcAft>
                  <a:spcPts val="0"/>
                </a:spcAft>
                <a:defRPr/>
              </a:pPr>
              <a:endParaRPr lang="fa-IR">
                <a:latin typeface="+mn-lt"/>
                <a:cs typeface="+mn-cs"/>
              </a:endParaRPr>
            </a:p>
          </p:txBody>
        </p:sp>
      </p:grpSp>
      <p:sp>
        <p:nvSpPr>
          <p:cNvPr id="11" name="Text Box 6"/>
          <p:cNvSpPr txBox="1">
            <a:spLocks noChangeArrowheads="1"/>
          </p:cNvSpPr>
          <p:nvPr/>
        </p:nvSpPr>
        <p:spPr bwMode="auto">
          <a:xfrm>
            <a:off x="4160838" y="3048000"/>
            <a:ext cx="3178175" cy="461963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  <a:effectLst/>
        </p:spPr>
        <p:txBody>
          <a:bodyPr wrap="none">
            <a:spAutoFit/>
          </a:bodyPr>
          <a:lstStyle/>
          <a:p>
            <a:pPr marL="342900" indent="-342900" algn="l">
              <a:defRPr/>
            </a:pPr>
            <a:r>
              <a:rPr lang="fa-IR" sz="2400" dirty="0">
                <a:solidFill>
                  <a:srgbClr val="290BDF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+mj-lt"/>
                <a:ea typeface="+mj-ea"/>
                <a:cs typeface="Titr" pitchFamily="2" charset="-78"/>
              </a:rPr>
              <a:t>دنيايي در مقياس نانو            </a:t>
            </a:r>
            <a:endParaRPr lang="en-US" sz="2400" dirty="0">
              <a:solidFill>
                <a:srgbClr val="290BDF"/>
              </a:solidFill>
              <a:effectLst>
                <a:outerShdw blurRad="38100" dist="38100" dir="2700000" algn="tl">
                  <a:srgbClr val="000000">
                    <a:alpha val="43137"/>
                  </a:srgbClr>
                </a:outerShdw>
              </a:effectLst>
              <a:latin typeface="+mj-lt"/>
              <a:ea typeface="+mj-ea"/>
              <a:cs typeface="Titr" pitchFamily="2" charset="-78"/>
            </a:endParaRPr>
          </a:p>
        </p:txBody>
      </p:sp>
      <p:pic>
        <p:nvPicPr>
          <p:cNvPr id="8198" name="Picture 5" descr="C:\WINDOWS\Desktop\Olga\WTEC1.gif"/>
          <p:cNvPicPr>
            <a:picLocks noChangeAspect="1" noChangeArrowheads="1"/>
          </p:cNvPicPr>
          <p:nvPr/>
        </p:nvPicPr>
        <p:blipFill>
          <a:blip r:embed="rId2" cstate="print"/>
          <a:srcRect l="69826" t="11035" r="12271" b="41148"/>
          <a:stretch>
            <a:fillRect/>
          </a:stretch>
        </p:blipFill>
        <p:spPr bwMode="auto">
          <a:xfrm>
            <a:off x="6172200" y="1371600"/>
            <a:ext cx="762000" cy="99060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</p:pic>
      <p:pic>
        <p:nvPicPr>
          <p:cNvPr id="8199" name="Picture 5" descr="C:\WINDOWS\Desktop\Olga\WTEC1.gif"/>
          <p:cNvPicPr>
            <a:picLocks noChangeAspect="1" noChangeArrowheads="1"/>
          </p:cNvPicPr>
          <p:nvPr/>
        </p:nvPicPr>
        <p:blipFill>
          <a:blip r:embed="rId2" cstate="print"/>
          <a:srcRect l="34016" t="11035" r="42708" b="59540"/>
          <a:stretch>
            <a:fillRect/>
          </a:stretch>
        </p:blipFill>
        <p:spPr bwMode="auto">
          <a:xfrm>
            <a:off x="3200400" y="3048000"/>
            <a:ext cx="990600" cy="60960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</p:pic>
      <p:pic>
        <p:nvPicPr>
          <p:cNvPr id="8200" name="Picture 5" descr="C:\WINDOWS\Desktop\Olga\WTEC1.gif"/>
          <p:cNvPicPr>
            <a:picLocks noChangeAspect="1" noChangeArrowheads="1"/>
          </p:cNvPicPr>
          <p:nvPr/>
        </p:nvPicPr>
        <p:blipFill>
          <a:blip r:embed="rId2" cstate="print"/>
          <a:srcRect l="5371" t="18391" r="78516" b="41148"/>
          <a:stretch>
            <a:fillRect/>
          </a:stretch>
        </p:blipFill>
        <p:spPr bwMode="auto">
          <a:xfrm>
            <a:off x="2514600" y="5029200"/>
            <a:ext cx="685800" cy="83820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</p:pic>
      <p:pic>
        <p:nvPicPr>
          <p:cNvPr id="15" name="Picture 2"/>
          <p:cNvPicPr>
            <a:picLocks noChangeAspect="1" noChangeArrowheads="1"/>
          </p:cNvPicPr>
          <p:nvPr/>
        </p:nvPicPr>
        <p:blipFill>
          <a:blip r:embed="rId3" cstate="print"/>
          <a:srcRect/>
          <a:stretch>
            <a:fillRect/>
          </a:stretch>
        </p:blipFill>
        <p:spPr bwMode="auto">
          <a:xfrm>
            <a:off x="0" y="277241"/>
            <a:ext cx="9144000" cy="6225527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  <a:effectLst/>
        </p:spPr>
      </p:pic>
    </p:spTree>
    <p:extLst>
      <p:ext uri="{BB962C8B-B14F-4D97-AF65-F5344CB8AC3E}">
        <p14:creationId xmlns:p14="http://schemas.microsoft.com/office/powerpoint/2010/main" val="826528685"/>
      </p:ext>
    </p:extLst>
  </p:cSld>
  <p:clrMapOvr>
    <a:masterClrMapping/>
  </p:clrMapOvr>
  <p:transition/>
  <p:timing>
    <p:tnLst>
      <p:par>
        <p:cTn id="1" dur="indefinite" restart="never" nodeType="tmRoot"/>
      </p:par>
    </p:tnLst>
  </p:timing>
</p:sld>
</file>

<file path=ppt/slides/slide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endParaRPr lang="en-US"/>
          </a:p>
        </p:txBody>
      </p:sp>
      <p:pic>
        <p:nvPicPr>
          <p:cNvPr id="4" name="Picture 2"/>
          <p:cNvPicPr>
            <a:picLocks noChangeAspect="1" noChangeArrowheads="1"/>
          </p:cNvPicPr>
          <p:nvPr/>
        </p:nvPicPr>
        <p:blipFill>
          <a:blip r:embed="rId2" cstate="print"/>
          <a:srcRect/>
          <a:stretch>
            <a:fillRect/>
          </a:stretch>
        </p:blipFill>
        <p:spPr bwMode="auto">
          <a:xfrm>
            <a:off x="228600" y="1066800"/>
            <a:ext cx="8776097" cy="411480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  <a:effectLst/>
        </p:spPr>
      </p:pic>
    </p:spTree>
    <p:extLst>
      <p:ext uri="{BB962C8B-B14F-4D97-AF65-F5344CB8AC3E}">
        <p14:creationId xmlns:p14="http://schemas.microsoft.com/office/powerpoint/2010/main" val="4157092205"/>
      </p:ext>
    </p:extLst>
  </p:cSld>
  <p:clrMapOvr>
    <a:masterClrMapping/>
  </p:clrMapOvr>
</p:sld>
</file>

<file path=ppt/slides/slide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3074" name="Picture 2"/>
          <p:cNvPicPr>
            <a:picLocks noChangeAspect="1" noChangeArrowheads="1"/>
          </p:cNvPicPr>
          <p:nvPr/>
        </p:nvPicPr>
        <p:blipFill>
          <a:blip r:embed="rId2" cstate="print"/>
          <a:srcRect/>
          <a:stretch>
            <a:fillRect/>
          </a:stretch>
        </p:blipFill>
        <p:spPr bwMode="auto">
          <a:xfrm>
            <a:off x="1" y="695324"/>
            <a:ext cx="9081622" cy="4867275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  <a:effectLst/>
        </p:spPr>
      </p:pic>
    </p:spTree>
    <p:extLst>
      <p:ext uri="{BB962C8B-B14F-4D97-AF65-F5344CB8AC3E}">
        <p14:creationId xmlns:p14="http://schemas.microsoft.com/office/powerpoint/2010/main" val="3117916684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4098" name="Picture 2"/>
          <p:cNvPicPr>
            <a:picLocks noChangeAspect="1" noChangeArrowheads="1"/>
          </p:cNvPicPr>
          <p:nvPr/>
        </p:nvPicPr>
        <p:blipFill>
          <a:blip r:embed="rId2" cstate="print"/>
          <a:srcRect/>
          <a:stretch>
            <a:fillRect/>
          </a:stretch>
        </p:blipFill>
        <p:spPr bwMode="auto">
          <a:xfrm>
            <a:off x="0" y="685800"/>
            <a:ext cx="9014875" cy="571500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  <a:effectLst/>
        </p:spPr>
      </p:pic>
    </p:spTree>
    <p:extLst>
      <p:ext uri="{BB962C8B-B14F-4D97-AF65-F5344CB8AC3E}">
        <p14:creationId xmlns:p14="http://schemas.microsoft.com/office/powerpoint/2010/main" val="4277187829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endParaRPr lang="en-US"/>
          </a:p>
        </p:txBody>
      </p:sp>
      <p:pic>
        <p:nvPicPr>
          <p:cNvPr id="3074" name="Picture 2"/>
          <p:cNvPicPr>
            <a:picLocks noChangeAspect="1" noChangeArrowheads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29029" y="355600"/>
            <a:ext cx="8825071" cy="5205413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</a:extLst>
        </p:spPr>
      </p:pic>
    </p:spTree>
    <p:extLst>
      <p:ext uri="{BB962C8B-B14F-4D97-AF65-F5344CB8AC3E}">
        <p14:creationId xmlns:p14="http://schemas.microsoft.com/office/powerpoint/2010/main" val="1841208465"/>
      </p:ext>
    </p:extLst>
  </p:cSld>
  <p:clrMapOvr>
    <a:masterClrMapping/>
  </p:clrMapOvr>
</p:sld>
</file>

<file path=ppt/slides/slide1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endParaRPr lang="en-US"/>
          </a:p>
        </p:txBody>
      </p:sp>
      <p:pic>
        <p:nvPicPr>
          <p:cNvPr id="36866" name="Picture 2"/>
          <p:cNvPicPr>
            <a:picLocks noChangeAspect="1" noChangeArrowheads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-20782" y="152400"/>
            <a:ext cx="8944053" cy="5191125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</a:extLst>
        </p:spPr>
      </p:pic>
      <p:pic>
        <p:nvPicPr>
          <p:cNvPr id="36867" name="Picture 3"/>
          <p:cNvPicPr>
            <a:picLocks noChangeAspect="1" noChangeArrowheads="1"/>
          </p:cNvPicPr>
          <p:nvPr/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271107" y="5125161"/>
            <a:ext cx="8686800" cy="907576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</a:extLst>
        </p:spPr>
      </p:pic>
    </p:spTree>
    <p:extLst>
      <p:ext uri="{BB962C8B-B14F-4D97-AF65-F5344CB8AC3E}">
        <p14:creationId xmlns:p14="http://schemas.microsoft.com/office/powerpoint/2010/main" val="2805580511"/>
      </p:ext>
    </p:extLst>
  </p:cSld>
  <p:clrMapOvr>
    <a:masterClrMapping/>
  </p:clrMapOvr>
</p:sld>
</file>

<file path=ppt/slides/slide1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endParaRPr lang="en-US"/>
          </a:p>
        </p:txBody>
      </p:sp>
      <p:pic>
        <p:nvPicPr>
          <p:cNvPr id="4098" name="Picture 2"/>
          <p:cNvPicPr>
            <a:picLocks noChangeAspect="1" noChangeArrowheads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457201" y="304800"/>
            <a:ext cx="8670534" cy="5922434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</a:extLst>
        </p:spPr>
      </p:pic>
    </p:spTree>
    <p:extLst>
      <p:ext uri="{BB962C8B-B14F-4D97-AF65-F5344CB8AC3E}">
        <p14:creationId xmlns:p14="http://schemas.microsoft.com/office/powerpoint/2010/main" val="304828975"/>
      </p:ext>
    </p:extLst>
  </p:cSld>
  <p:clrMapOvr>
    <a:masterClrMapping/>
  </p:clrMapOvr>
</p:sld>
</file>

<file path=ppt/slides/slide1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endParaRPr lang="en-US"/>
          </a:p>
        </p:txBody>
      </p:sp>
      <p:pic>
        <p:nvPicPr>
          <p:cNvPr id="8194" name="Picture 2"/>
          <p:cNvPicPr>
            <a:picLocks noChangeAspect="1" noChangeArrowheads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228600" y="213316"/>
            <a:ext cx="8610599" cy="6488790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</a:extLst>
        </p:spPr>
      </p:pic>
    </p:spTree>
    <p:extLst>
      <p:ext uri="{BB962C8B-B14F-4D97-AF65-F5344CB8AC3E}">
        <p14:creationId xmlns:p14="http://schemas.microsoft.com/office/powerpoint/2010/main" val="1489441286"/>
      </p:ext>
    </p:extLst>
  </p:cSld>
  <p:clrMapOvr>
    <a:masterClrMapping/>
  </p:clrMapOvr>
</p:sld>
</file>

<file path=ppt/slides/slide1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endParaRPr lang="en-US" dirty="0"/>
          </a:p>
        </p:txBody>
      </p:sp>
      <p:pic>
        <p:nvPicPr>
          <p:cNvPr id="37890" name="Picture 2"/>
          <p:cNvPicPr>
            <a:picLocks noChangeAspect="1" noChangeArrowheads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536863" y="0"/>
            <a:ext cx="8338705" cy="2799606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</a:extLst>
        </p:spPr>
      </p:pic>
      <p:pic>
        <p:nvPicPr>
          <p:cNvPr id="37891" name="Picture 3"/>
          <p:cNvPicPr>
            <a:picLocks noChangeAspect="1" noChangeArrowheads="1"/>
          </p:cNvPicPr>
          <p:nvPr/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-20782" y="2667000"/>
            <a:ext cx="8896350" cy="2400300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</a:extLst>
        </p:spPr>
      </p:pic>
      <p:pic>
        <p:nvPicPr>
          <p:cNvPr id="37892" name="Picture 4"/>
          <p:cNvPicPr>
            <a:picLocks noChangeAspect="1" noChangeArrowheads="1"/>
          </p:cNvPicPr>
          <p:nvPr/>
        </p:nvPicPr>
        <p:blipFill>
          <a:blip r:embed="rId4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237259" y="4813748"/>
            <a:ext cx="8638309" cy="2016543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</a:extLst>
        </p:spPr>
      </p:pic>
    </p:spTree>
    <p:extLst>
      <p:ext uri="{BB962C8B-B14F-4D97-AF65-F5344CB8AC3E}">
        <p14:creationId xmlns:p14="http://schemas.microsoft.com/office/powerpoint/2010/main" val="2601693630"/>
      </p:ext>
    </p:extLst>
  </p:cSld>
  <p:clrMapOvr>
    <a:masterClrMapping/>
  </p:clrMapOvr>
</p:sld>
</file>

<file path=ppt/slides/slide1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endParaRPr lang="en-US" dirty="0"/>
          </a:p>
        </p:txBody>
      </p:sp>
      <p:pic>
        <p:nvPicPr>
          <p:cNvPr id="38914" name="Picture 2"/>
          <p:cNvPicPr>
            <a:picLocks noChangeAspect="1" noChangeArrowheads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-13855" y="0"/>
            <a:ext cx="8867775" cy="2352675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</a:extLst>
        </p:spPr>
      </p:pic>
      <p:pic>
        <p:nvPicPr>
          <p:cNvPr id="38915" name="Picture 3"/>
          <p:cNvPicPr>
            <a:picLocks noChangeAspect="1" noChangeArrowheads="1"/>
          </p:cNvPicPr>
          <p:nvPr/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364548" y="2352675"/>
            <a:ext cx="8772525" cy="1257300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</a:extLst>
        </p:spPr>
      </p:pic>
      <p:pic>
        <p:nvPicPr>
          <p:cNvPr id="38916" name="Picture 4"/>
          <p:cNvPicPr>
            <a:picLocks noChangeAspect="1" noChangeArrowheads="1"/>
          </p:cNvPicPr>
          <p:nvPr/>
        </p:nvPicPr>
        <p:blipFill>
          <a:blip r:embed="rId4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166686" y="3762375"/>
            <a:ext cx="8810625" cy="3095625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</a:extLst>
        </p:spPr>
      </p:pic>
    </p:spTree>
    <p:extLst>
      <p:ext uri="{BB962C8B-B14F-4D97-AF65-F5344CB8AC3E}">
        <p14:creationId xmlns:p14="http://schemas.microsoft.com/office/powerpoint/2010/main" val="2318264656"/>
      </p:ext>
    </p:extLst>
  </p:cSld>
  <p:clrMapOvr>
    <a:masterClrMapping/>
  </p:clrMapOvr>
</p:sld>
</file>

<file path=ppt/slides/slide1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endParaRPr lang="en-US"/>
          </a:p>
        </p:txBody>
      </p:sp>
      <p:pic>
        <p:nvPicPr>
          <p:cNvPr id="39938" name="Picture 2"/>
          <p:cNvPicPr>
            <a:picLocks noChangeAspect="1" noChangeArrowheads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381001" y="236118"/>
            <a:ext cx="8229600" cy="6506254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</a:extLst>
        </p:spPr>
      </p:pic>
    </p:spTree>
    <p:extLst>
      <p:ext uri="{BB962C8B-B14F-4D97-AF65-F5344CB8AC3E}">
        <p14:creationId xmlns:p14="http://schemas.microsoft.com/office/powerpoint/2010/main" val="3989185935"/>
      </p:ext>
    </p:extLst>
  </p:cSld>
  <p:clrMapOvr>
    <a:masterClrMapping/>
  </p:clrMapOvr>
</p:sld>
</file>

<file path=ppt/slides/slide1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40962" name="Picture 2"/>
          <p:cNvPicPr>
            <a:picLocks noChangeAspect="1" noChangeArrowheads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2189018" y="1769918"/>
            <a:ext cx="6562725" cy="1866900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</a:extLst>
        </p:spPr>
      </p:pic>
      <p:pic>
        <p:nvPicPr>
          <p:cNvPr id="40963" name="Picture 3"/>
          <p:cNvPicPr>
            <a:picLocks noChangeAspect="1" noChangeArrowheads="1"/>
          </p:cNvPicPr>
          <p:nvPr/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1905000" y="3657600"/>
            <a:ext cx="6257925" cy="1400175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</a:extLst>
        </p:spPr>
      </p:pic>
    </p:spTree>
    <p:extLst>
      <p:ext uri="{BB962C8B-B14F-4D97-AF65-F5344CB8AC3E}">
        <p14:creationId xmlns:p14="http://schemas.microsoft.com/office/powerpoint/2010/main" val="3284384190"/>
      </p:ext>
    </p:extLst>
  </p:cSld>
  <p:clrMapOvr>
    <a:masterClrMapping/>
  </p:clrMapOvr>
</p:sld>
</file>

<file path=ppt/slides/slide1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endParaRPr lang="en-US"/>
          </a:p>
        </p:txBody>
      </p:sp>
      <p:pic>
        <p:nvPicPr>
          <p:cNvPr id="5122" name="Picture 2"/>
          <p:cNvPicPr>
            <a:picLocks noChangeAspect="1" noChangeArrowheads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381001" y="299804"/>
            <a:ext cx="8382000" cy="6258394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</a:extLst>
        </p:spPr>
      </p:pic>
    </p:spTree>
    <p:extLst>
      <p:ext uri="{BB962C8B-B14F-4D97-AF65-F5344CB8AC3E}">
        <p14:creationId xmlns:p14="http://schemas.microsoft.com/office/powerpoint/2010/main" val="3626788380"/>
      </p:ext>
    </p:extLst>
  </p:cSld>
  <p:clrMapOvr>
    <a:masterClrMapping/>
  </p:clrMapOvr>
</p:sld>
</file>

<file path=ppt/slides/slide1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endParaRPr lang="en-US" dirty="0"/>
          </a:p>
        </p:txBody>
      </p:sp>
      <p:pic>
        <p:nvPicPr>
          <p:cNvPr id="6146" name="Picture 2"/>
          <p:cNvPicPr>
            <a:picLocks noChangeAspect="1" noChangeArrowheads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0" y="34636"/>
            <a:ext cx="4786312" cy="3395474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</a:extLst>
        </p:spPr>
      </p:pic>
      <p:pic>
        <p:nvPicPr>
          <p:cNvPr id="6147" name="Picture 3"/>
          <p:cNvPicPr>
            <a:picLocks noChangeAspect="1" noChangeArrowheads="1"/>
          </p:cNvPicPr>
          <p:nvPr/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3048000" y="3086783"/>
            <a:ext cx="5638800" cy="3297726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</a:extLst>
        </p:spPr>
      </p:pic>
    </p:spTree>
    <p:extLst>
      <p:ext uri="{BB962C8B-B14F-4D97-AF65-F5344CB8AC3E}">
        <p14:creationId xmlns:p14="http://schemas.microsoft.com/office/powerpoint/2010/main" val="2764640842"/>
      </p:ext>
    </p:extLst>
  </p:cSld>
  <p:clrMapOvr>
    <a:masterClrMapping/>
  </p:clrMapOvr>
</p:sld>
</file>

<file path=ppt/slides/slide1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endParaRPr lang="en-US"/>
          </a:p>
        </p:txBody>
      </p:sp>
      <p:pic>
        <p:nvPicPr>
          <p:cNvPr id="7170" name="Picture 2"/>
          <p:cNvPicPr>
            <a:picLocks noChangeAspect="1" noChangeArrowheads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228600" y="275771"/>
            <a:ext cx="8737764" cy="5610225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</a:extLst>
        </p:spPr>
      </p:pic>
    </p:spTree>
    <p:extLst>
      <p:ext uri="{BB962C8B-B14F-4D97-AF65-F5344CB8AC3E}">
        <p14:creationId xmlns:p14="http://schemas.microsoft.com/office/powerpoint/2010/main" val="2393789413"/>
      </p:ext>
    </p:extLst>
  </p:cSld>
  <p:clrMapOvr>
    <a:masterClrMapping/>
  </p:clrMapOvr>
</p:sld>
</file>

<file path=ppt/slides/slide2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Content Placeholder 2"/>
          <p:cNvSpPr>
            <a:spLocks noGrp="1"/>
          </p:cNvSpPr>
          <p:nvPr>
            <p:ph idx="1"/>
          </p:nvPr>
        </p:nvSpPr>
        <p:spPr/>
        <p:txBody>
          <a:bodyPr>
            <a:normAutofit fontScale="92500" lnSpcReduction="20000"/>
          </a:bodyPr>
          <a:lstStyle/>
          <a:p>
            <a:pPr algn="r" rtl="1">
              <a:lnSpc>
                <a:spcPct val="150000"/>
              </a:lnSpc>
            </a:pPr>
            <a:r>
              <a:rPr lang="fa-IR" sz="2600" dirty="0" smtClean="0">
                <a:solidFill>
                  <a:srgbClr val="290BDF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+mj-lt"/>
                <a:ea typeface="+mj-ea"/>
                <a:cs typeface="Titr" pitchFamily="2" charset="-78"/>
              </a:rPr>
              <a:t>روش های آبی (</a:t>
            </a:r>
            <a:r>
              <a:rPr lang="en-US" sz="2600" dirty="0" smtClean="0">
                <a:solidFill>
                  <a:srgbClr val="290BDF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+mj-lt"/>
                <a:ea typeface="+mj-ea"/>
                <a:cs typeface="Titr" pitchFamily="2" charset="-78"/>
              </a:rPr>
              <a:t>Aqueous Methods</a:t>
            </a:r>
            <a:r>
              <a:rPr lang="fa-IR" sz="2600" dirty="0" smtClean="0">
                <a:solidFill>
                  <a:srgbClr val="290BDF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+mj-lt"/>
                <a:ea typeface="+mj-ea"/>
                <a:cs typeface="Titr" pitchFamily="2" charset="-78"/>
              </a:rPr>
              <a:t>)</a:t>
            </a:r>
          </a:p>
          <a:p>
            <a:pPr algn="r" rtl="1">
              <a:lnSpc>
                <a:spcPct val="150000"/>
              </a:lnSpc>
            </a:pPr>
            <a:r>
              <a:rPr lang="fa-IR" sz="2600" dirty="0" smtClean="0">
                <a:solidFill>
                  <a:srgbClr val="290BDF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+mj-lt"/>
                <a:ea typeface="+mj-ea"/>
                <a:cs typeface="Titr" pitchFamily="2" charset="-78"/>
              </a:rPr>
              <a:t>روش های غير آبی (</a:t>
            </a:r>
            <a:r>
              <a:rPr lang="en-US" sz="2600" dirty="0" smtClean="0">
                <a:solidFill>
                  <a:srgbClr val="290BDF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+mj-lt"/>
                <a:ea typeface="+mj-ea"/>
                <a:cs typeface="Titr" pitchFamily="2" charset="-78"/>
              </a:rPr>
              <a:t>Non-aqueous Methods</a:t>
            </a:r>
            <a:r>
              <a:rPr lang="fa-IR" sz="2600" dirty="0" smtClean="0">
                <a:solidFill>
                  <a:srgbClr val="290BDF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+mj-lt"/>
                <a:ea typeface="+mj-ea"/>
                <a:cs typeface="Titr" pitchFamily="2" charset="-78"/>
              </a:rPr>
              <a:t>)</a:t>
            </a:r>
          </a:p>
          <a:p>
            <a:pPr algn="r" rtl="1">
              <a:lnSpc>
                <a:spcPct val="150000"/>
              </a:lnSpc>
            </a:pPr>
            <a:r>
              <a:rPr lang="fa-IR" sz="2600" dirty="0" smtClean="0">
                <a:solidFill>
                  <a:srgbClr val="290BDF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+mj-lt"/>
                <a:ea typeface="+mj-ea"/>
                <a:cs typeface="Titr" pitchFamily="2" charset="-78"/>
              </a:rPr>
              <a:t>روش های سونوشيمی (</a:t>
            </a:r>
            <a:r>
              <a:rPr lang="en-US" sz="2600" dirty="0" err="1" smtClean="0">
                <a:solidFill>
                  <a:srgbClr val="290BDF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+mj-lt"/>
                <a:ea typeface="+mj-ea"/>
                <a:cs typeface="Titr" pitchFamily="2" charset="-78"/>
              </a:rPr>
              <a:t>Sono</a:t>
            </a:r>
            <a:r>
              <a:rPr lang="en-US" sz="2600" dirty="0" smtClean="0">
                <a:solidFill>
                  <a:srgbClr val="290BDF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+mj-lt"/>
                <a:ea typeface="+mj-ea"/>
                <a:cs typeface="Titr" pitchFamily="2" charset="-78"/>
              </a:rPr>
              <a:t>-chemical Methods</a:t>
            </a:r>
            <a:r>
              <a:rPr lang="fa-IR" sz="2600" dirty="0" smtClean="0">
                <a:solidFill>
                  <a:srgbClr val="290BDF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+mj-lt"/>
                <a:ea typeface="+mj-ea"/>
                <a:cs typeface="Titr" pitchFamily="2" charset="-78"/>
              </a:rPr>
              <a:t>)</a:t>
            </a:r>
          </a:p>
          <a:p>
            <a:pPr algn="r" rtl="1">
              <a:lnSpc>
                <a:spcPct val="150000"/>
              </a:lnSpc>
            </a:pPr>
            <a:r>
              <a:rPr lang="fa-IR" sz="2600" dirty="0" smtClean="0">
                <a:solidFill>
                  <a:srgbClr val="290BDF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+mj-lt"/>
                <a:ea typeface="+mj-ea"/>
                <a:cs typeface="Titr" pitchFamily="2" charset="-78"/>
              </a:rPr>
              <a:t>روش های اورگانومتاليک (</a:t>
            </a:r>
            <a:r>
              <a:rPr lang="en-US" sz="2600" dirty="0" err="1" smtClean="0">
                <a:solidFill>
                  <a:srgbClr val="290BDF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+mj-lt"/>
                <a:ea typeface="+mj-ea"/>
                <a:cs typeface="Titr" pitchFamily="2" charset="-78"/>
              </a:rPr>
              <a:t>Organo</a:t>
            </a:r>
            <a:r>
              <a:rPr lang="en-US" sz="2600" dirty="0" smtClean="0">
                <a:solidFill>
                  <a:srgbClr val="290BDF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+mj-lt"/>
                <a:ea typeface="+mj-ea"/>
                <a:cs typeface="Titr" pitchFamily="2" charset="-78"/>
              </a:rPr>
              <a:t>-metallic Methods</a:t>
            </a:r>
            <a:r>
              <a:rPr lang="fa-IR" sz="2600" dirty="0" smtClean="0">
                <a:solidFill>
                  <a:srgbClr val="290BDF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+mj-lt"/>
                <a:ea typeface="+mj-ea"/>
                <a:cs typeface="Titr" pitchFamily="2" charset="-78"/>
              </a:rPr>
              <a:t>)</a:t>
            </a:r>
          </a:p>
          <a:p>
            <a:pPr algn="r" rtl="1">
              <a:lnSpc>
                <a:spcPct val="150000"/>
              </a:lnSpc>
            </a:pPr>
            <a:r>
              <a:rPr lang="fa-IR" sz="2600" dirty="0" smtClean="0">
                <a:solidFill>
                  <a:srgbClr val="290BDF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+mj-lt"/>
                <a:ea typeface="+mj-ea"/>
                <a:cs typeface="Titr" pitchFamily="2" charset="-78"/>
              </a:rPr>
              <a:t>روش های رسوب الکتروشيميايی (</a:t>
            </a:r>
            <a:r>
              <a:rPr lang="en-US" sz="2600" dirty="0" smtClean="0">
                <a:solidFill>
                  <a:srgbClr val="290BDF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+mj-lt"/>
                <a:ea typeface="+mj-ea"/>
                <a:cs typeface="Titr" pitchFamily="2" charset="-78"/>
              </a:rPr>
              <a:t>Electro-deposition Methods</a:t>
            </a:r>
            <a:r>
              <a:rPr lang="fa-IR" sz="2600" dirty="0" smtClean="0">
                <a:solidFill>
                  <a:srgbClr val="290BDF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+mj-lt"/>
                <a:ea typeface="+mj-ea"/>
                <a:cs typeface="Titr" pitchFamily="2" charset="-78"/>
              </a:rPr>
              <a:t>)</a:t>
            </a:r>
          </a:p>
          <a:p>
            <a:pPr algn="r" rtl="1">
              <a:lnSpc>
                <a:spcPct val="150000"/>
              </a:lnSpc>
            </a:pPr>
            <a:r>
              <a:rPr lang="fa-IR" sz="2600" dirty="0" smtClean="0">
                <a:solidFill>
                  <a:srgbClr val="290BDF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+mj-lt"/>
                <a:ea typeface="+mj-ea"/>
                <a:cs typeface="Titr" pitchFamily="2" charset="-78"/>
              </a:rPr>
              <a:t>روش های رسوب از محلول (</a:t>
            </a:r>
            <a:r>
              <a:rPr lang="en-US" sz="2600" dirty="0" smtClean="0">
                <a:solidFill>
                  <a:srgbClr val="290BDF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+mj-lt"/>
                <a:ea typeface="+mj-ea"/>
                <a:cs typeface="Titr" pitchFamily="2" charset="-78"/>
              </a:rPr>
              <a:t>Solution Deposition</a:t>
            </a:r>
            <a:r>
              <a:rPr lang="fa-IR" sz="2600" dirty="0" smtClean="0">
                <a:solidFill>
                  <a:srgbClr val="290BDF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+mj-lt"/>
                <a:ea typeface="+mj-ea"/>
                <a:cs typeface="Titr" pitchFamily="2" charset="-78"/>
              </a:rPr>
              <a:t>)</a:t>
            </a:r>
          </a:p>
          <a:p>
            <a:pPr algn="r" rtl="1">
              <a:lnSpc>
                <a:spcPct val="150000"/>
              </a:lnSpc>
            </a:pPr>
            <a:r>
              <a:rPr lang="fa-IR" sz="2600" dirty="0" smtClean="0">
                <a:solidFill>
                  <a:srgbClr val="290BDF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+mj-lt"/>
                <a:ea typeface="+mj-ea"/>
                <a:cs typeface="Titr" pitchFamily="2" charset="-78"/>
              </a:rPr>
              <a:t>روش های سل- ژل (</a:t>
            </a:r>
            <a:r>
              <a:rPr lang="en-US" sz="2600" dirty="0" smtClean="0">
                <a:solidFill>
                  <a:srgbClr val="290BDF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+mj-lt"/>
                <a:ea typeface="+mj-ea"/>
                <a:cs typeface="Titr" pitchFamily="2" charset="-78"/>
              </a:rPr>
              <a:t>Sol-Gel</a:t>
            </a:r>
            <a:r>
              <a:rPr lang="fa-IR" sz="2600" dirty="0" smtClean="0">
                <a:solidFill>
                  <a:srgbClr val="290BDF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+mj-lt"/>
                <a:ea typeface="+mj-ea"/>
                <a:cs typeface="Titr" pitchFamily="2" charset="-78"/>
              </a:rPr>
              <a:t>)</a:t>
            </a:r>
          </a:p>
          <a:p>
            <a:pPr>
              <a:lnSpc>
                <a:spcPct val="150000"/>
              </a:lnSpc>
            </a:pPr>
            <a:r>
              <a:rPr lang="fa-IR" sz="2600" dirty="0" smtClean="0">
                <a:solidFill>
                  <a:srgbClr val="290BDF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+mj-lt"/>
                <a:ea typeface="+mj-ea"/>
                <a:cs typeface="Titr" pitchFamily="2" charset="-78"/>
              </a:rPr>
              <a:t>...</a:t>
            </a:r>
          </a:p>
          <a:p>
            <a:pPr>
              <a:buNone/>
            </a:pPr>
            <a:endParaRPr lang="fa-IR" dirty="0" smtClean="0"/>
          </a:p>
          <a:p>
            <a:pPr>
              <a:buNone/>
            </a:pPr>
            <a:endParaRPr lang="fa-IR" dirty="0" smtClean="0"/>
          </a:p>
          <a:p>
            <a:endParaRPr lang="en-US" dirty="0"/>
          </a:p>
        </p:txBody>
      </p:sp>
      <p:sp>
        <p:nvSpPr>
          <p:cNvPr id="4" name="Rectangle 2"/>
          <p:cNvSpPr>
            <a:spLocks noGrp="1" noChangeArrowheads="1"/>
          </p:cNvSpPr>
          <p:nvPr>
            <p:ph type="title"/>
          </p:nvPr>
        </p:nvSpPr>
        <p:spPr>
          <a:xfrm>
            <a:off x="457200" y="274638"/>
            <a:ext cx="8229600" cy="1143000"/>
          </a:xfrm>
        </p:spPr>
        <p:txBody>
          <a:bodyPr rtlCol="1">
            <a:normAutofit/>
          </a:bodyPr>
          <a:lstStyle/>
          <a:p>
            <a:pPr marL="342900" indent="-342900" algn="r" eaLnBrk="1" hangingPunct="1">
              <a:defRPr/>
            </a:pPr>
            <a:r>
              <a:rPr lang="fa-IR" sz="3200" dirty="0"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cs typeface="Titr" pitchFamily="2" charset="-78"/>
              </a:rPr>
              <a:t>روشهاي </a:t>
            </a:r>
            <a:r>
              <a:rPr lang="fa-IR" sz="3200" dirty="0" smtClean="0"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cs typeface="Titr" pitchFamily="2" charset="-78"/>
              </a:rPr>
              <a:t>توليد و ساخت نانو مواد (روش های شيميايي)</a:t>
            </a:r>
            <a:endParaRPr lang="en-US" sz="3200" dirty="0">
              <a:effectLst>
                <a:outerShdw blurRad="38100" dist="38100" dir="2700000" algn="tl">
                  <a:srgbClr val="000000">
                    <a:alpha val="43137"/>
                  </a:srgbClr>
                </a:outerShdw>
              </a:effectLst>
              <a:cs typeface="Titr" pitchFamily="2" charset="-78"/>
            </a:endParaRPr>
          </a:p>
        </p:txBody>
      </p:sp>
    </p:spTree>
    <p:extLst>
      <p:ext uri="{BB962C8B-B14F-4D97-AF65-F5344CB8AC3E}">
        <p14:creationId xmlns:p14="http://schemas.microsoft.com/office/powerpoint/2010/main" val="3261851214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2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5" name="Title 4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fa-IR" dirty="0" smtClean="0">
                <a:ln w="12700">
                  <a:solidFill>
                    <a:schemeClr val="tx2">
                      <a:satMod val="155000"/>
                    </a:schemeClr>
                  </a:solidFill>
                  <a:prstDash val="solid"/>
                </a:ln>
                <a:gradFill flip="none" rotWithShape="1">
                  <a:gsLst>
                    <a:gs pos="0">
                      <a:srgbClr val="FFFF00">
                        <a:shade val="30000"/>
                        <a:satMod val="115000"/>
                      </a:srgbClr>
                    </a:gs>
                    <a:gs pos="50000">
                      <a:srgbClr val="FFFF00">
                        <a:shade val="67500"/>
                        <a:satMod val="115000"/>
                      </a:srgbClr>
                    </a:gs>
                    <a:gs pos="100000">
                      <a:srgbClr val="FFFF00">
                        <a:shade val="100000"/>
                        <a:satMod val="115000"/>
                      </a:srgbClr>
                    </a:gs>
                  </a:gsLst>
                  <a:lin ang="5400000" scaled="1"/>
                  <a:tileRect/>
                </a:gradFill>
                <a:effectLst>
                  <a:outerShdw blurRad="41275" dist="20320" dir="1800000" algn="tl" rotWithShape="0">
                    <a:srgbClr val="000000">
                      <a:alpha val="40000"/>
                    </a:srgbClr>
                  </a:outerShdw>
                </a:effectLst>
                <a:cs typeface="B Nazanin" panose="00000400000000000000" pitchFamily="2" charset="-78"/>
              </a:rPr>
              <a:t> روش های سنتز شیمیایی</a:t>
            </a:r>
            <a:endParaRPr lang="en-US" dirty="0">
              <a:ln w="12700">
                <a:solidFill>
                  <a:schemeClr val="tx2">
                    <a:satMod val="155000"/>
                  </a:schemeClr>
                </a:solidFill>
                <a:prstDash val="solid"/>
              </a:ln>
              <a:gradFill flip="none" rotWithShape="1">
                <a:gsLst>
                  <a:gs pos="0">
                    <a:srgbClr val="FFFF00">
                      <a:shade val="30000"/>
                      <a:satMod val="115000"/>
                    </a:srgbClr>
                  </a:gs>
                  <a:gs pos="50000">
                    <a:srgbClr val="FFFF00">
                      <a:shade val="67500"/>
                      <a:satMod val="115000"/>
                    </a:srgbClr>
                  </a:gs>
                  <a:gs pos="100000">
                    <a:srgbClr val="FFFF00">
                      <a:shade val="100000"/>
                      <a:satMod val="115000"/>
                    </a:srgbClr>
                  </a:gs>
                </a:gsLst>
                <a:lin ang="5400000" scaled="1"/>
                <a:tileRect/>
              </a:gradFill>
              <a:effectLst>
                <a:outerShdw blurRad="41275" dist="20320" dir="1800000" algn="tl" rotWithShape="0">
                  <a:srgbClr val="000000">
                    <a:alpha val="40000"/>
                  </a:srgbClr>
                </a:outerShdw>
              </a:effectLst>
              <a:cs typeface="B Nazanin" panose="00000400000000000000" pitchFamily="2" charset="-78"/>
            </a:endParaRPr>
          </a:p>
        </p:txBody>
      </p:sp>
      <p:sp>
        <p:nvSpPr>
          <p:cNvPr id="3" name="Slide Number Placeholder 2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pPr>
              <a:defRPr/>
            </a:pPr>
            <a:fld id="{49B0553E-AA25-4EF8-B191-2C07F622213B}" type="slidenum">
              <a:rPr lang="en-US" smtClean="0"/>
              <a:pPr>
                <a:defRPr/>
              </a:pPr>
              <a:t>21</a:t>
            </a:fld>
            <a:endParaRPr lang="en-US" dirty="0"/>
          </a:p>
        </p:txBody>
      </p:sp>
      <p:sp>
        <p:nvSpPr>
          <p:cNvPr id="6" name="Text Placeholder 5"/>
          <p:cNvSpPr>
            <a:spLocks noGrp="1"/>
          </p:cNvSpPr>
          <p:nvPr>
            <p:ph type="body" sz="quarter" idx="11"/>
          </p:nvPr>
        </p:nvSpPr>
        <p:spPr>
          <a:xfrm>
            <a:off x="228600" y="1371600"/>
            <a:ext cx="8077200" cy="4953000"/>
          </a:xfrm>
        </p:spPr>
        <p:txBody>
          <a:bodyPr/>
          <a:lstStyle/>
          <a:p>
            <a:pPr rtl="1">
              <a:lnSpc>
                <a:spcPct val="150000"/>
              </a:lnSpc>
              <a:buClr>
                <a:srgbClr val="FFFF00"/>
              </a:buClr>
              <a:buFont typeface="Wingdings" pitchFamily="2" charset="2"/>
              <a:buChar char="q"/>
            </a:pPr>
            <a:r>
              <a:rPr lang="fa-IR" b="1" dirty="0" smtClean="0">
                <a:solidFill>
                  <a:srgbClr val="002060"/>
                </a:solidFill>
                <a:latin typeface="Times New Roman" pitchFamily="18" charset="0"/>
                <a:cs typeface="B Nazanin" panose="00000400000000000000" pitchFamily="2" charset="-78"/>
              </a:rPr>
              <a:t>در بسیاری از سنتزهای نانو ، هدف تهیه نانوذرات تک‌پخش (</a:t>
            </a:r>
            <a:r>
              <a:rPr lang="en-US" b="1" dirty="0" err="1" smtClean="0">
                <a:solidFill>
                  <a:srgbClr val="002060"/>
                </a:solidFill>
                <a:latin typeface="Times New Roman" pitchFamily="18" charset="0"/>
                <a:cs typeface="B Nazanin" panose="00000400000000000000" pitchFamily="2" charset="-78"/>
              </a:rPr>
              <a:t>Monodisperse</a:t>
            </a:r>
            <a:r>
              <a:rPr lang="fa-IR" b="1" dirty="0" smtClean="0">
                <a:solidFill>
                  <a:srgbClr val="002060"/>
                </a:solidFill>
                <a:latin typeface="Times New Roman" pitchFamily="18" charset="0"/>
                <a:cs typeface="B Nazanin" panose="00000400000000000000" pitchFamily="2" charset="-78"/>
              </a:rPr>
              <a:t>) است. </a:t>
            </a:r>
          </a:p>
        </p:txBody>
      </p:sp>
      <p:pic>
        <p:nvPicPr>
          <p:cNvPr id="1026" name="Picture 2" descr="C:\Users\fatemeh\Desktop\pic-pic\chemical persipitaion\monodisperse nanoparticles2.jpg"/>
          <p:cNvPicPr>
            <a:picLocks noChangeAspect="1" noChangeArrowheads="1"/>
          </p:cNvPicPr>
          <p:nvPr/>
        </p:nvPicPr>
        <p:blipFill>
          <a:blip r:embed="rId3"/>
          <a:srcRect/>
          <a:stretch>
            <a:fillRect/>
          </a:stretch>
        </p:blipFill>
        <p:spPr bwMode="auto">
          <a:xfrm>
            <a:off x="1836737" y="2590801"/>
            <a:ext cx="4868863" cy="2514600"/>
          </a:xfrm>
          <a:prstGeom prst="roundRect">
            <a:avLst>
              <a:gd name="adj" fmla="val 8594"/>
            </a:avLst>
          </a:prstGeom>
          <a:solidFill>
            <a:srgbClr val="FFFFFF">
              <a:shade val="85000"/>
            </a:srgbClr>
          </a:solidFill>
          <a:ln>
            <a:noFill/>
          </a:ln>
          <a:effectLst>
            <a:reflection blurRad="12700" stA="38000" endPos="28000" dist="5000" dir="5400000" sy="-100000" algn="bl" rotWithShape="0"/>
          </a:effectLst>
        </p:spPr>
      </p:pic>
    </p:spTree>
    <p:extLst>
      <p:ext uri="{BB962C8B-B14F-4D97-AF65-F5344CB8AC3E}">
        <p14:creationId xmlns:p14="http://schemas.microsoft.com/office/powerpoint/2010/main" val="1128969859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slow" p14:dur="2000"/>
    </mc:Choice>
    <mc:Fallback xmlns="">
      <p:transition spd="slow"/>
    </mc:Fallback>
  </mc:AlternateContent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  <p:cond evt="onBegin" delay="0">
                          <p:tn val="2"/>
                        </p:cond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29" presetClass="entr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02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7" dur="1000" fill="hold"/>
                                        <p:tgtEl>
                                          <p:spTgt spid="1026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-.2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8" dur="1000" fill="hold"/>
                                        <p:tgtEl>
                                          <p:spTgt spid="1026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  <p:animEffect transition="in" filter="wipe(right)" prLst="gradientSize: 0.1">
                                      <p:cBhvr>
                                        <p:cTn id="9" dur="1000"/>
                                        <p:tgtEl>
                                          <p:spTgt spid="1026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</p:timing>
</p:sld>
</file>

<file path=ppt/slides/slide2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457200" y="0"/>
            <a:ext cx="8229600" cy="1143000"/>
          </a:xfrm>
        </p:spPr>
        <p:txBody>
          <a:bodyPr/>
          <a:lstStyle/>
          <a:p>
            <a:r>
              <a:rPr lang="fa-IR" dirty="0" smtClean="0">
                <a:ln w="12700">
                  <a:solidFill>
                    <a:schemeClr val="tx2">
                      <a:satMod val="155000"/>
                    </a:schemeClr>
                  </a:solidFill>
                  <a:prstDash val="solid"/>
                </a:ln>
                <a:gradFill flip="none" rotWithShape="1">
                  <a:gsLst>
                    <a:gs pos="0">
                      <a:srgbClr val="FFFF00">
                        <a:shade val="30000"/>
                        <a:satMod val="115000"/>
                      </a:srgbClr>
                    </a:gs>
                    <a:gs pos="50000">
                      <a:srgbClr val="FFFF00">
                        <a:shade val="67500"/>
                        <a:satMod val="115000"/>
                      </a:srgbClr>
                    </a:gs>
                    <a:gs pos="100000">
                      <a:srgbClr val="FFFF00">
                        <a:shade val="100000"/>
                        <a:satMod val="115000"/>
                      </a:srgbClr>
                    </a:gs>
                  </a:gsLst>
                  <a:lin ang="5400000" scaled="1"/>
                  <a:tileRect/>
                </a:gradFill>
                <a:effectLst>
                  <a:outerShdw blurRad="41275" dist="20320" dir="1800000" algn="tl" rotWithShape="0">
                    <a:srgbClr val="000000">
                      <a:alpha val="40000"/>
                    </a:srgbClr>
                  </a:outerShdw>
                </a:effectLst>
              </a:rPr>
              <a:t> </a:t>
            </a:r>
            <a:r>
              <a:rPr lang="fa-IR" dirty="0" smtClean="0">
                <a:ln w="12700">
                  <a:solidFill>
                    <a:schemeClr val="tx2">
                      <a:satMod val="155000"/>
                    </a:schemeClr>
                  </a:solidFill>
                  <a:prstDash val="solid"/>
                </a:ln>
                <a:gradFill flip="none" rotWithShape="1">
                  <a:gsLst>
                    <a:gs pos="0">
                      <a:srgbClr val="FFFF00">
                        <a:shade val="30000"/>
                        <a:satMod val="115000"/>
                      </a:srgbClr>
                    </a:gs>
                    <a:gs pos="50000">
                      <a:srgbClr val="FFFF00">
                        <a:shade val="67500"/>
                        <a:satMod val="115000"/>
                      </a:srgbClr>
                    </a:gs>
                    <a:gs pos="100000">
                      <a:srgbClr val="FFFF00">
                        <a:shade val="100000"/>
                        <a:satMod val="115000"/>
                      </a:srgbClr>
                    </a:gs>
                  </a:gsLst>
                  <a:lin ang="5400000" scaled="1"/>
                  <a:tileRect/>
                </a:gradFill>
                <a:effectLst>
                  <a:outerShdw blurRad="41275" dist="20320" dir="1800000" algn="tl" rotWithShape="0">
                    <a:srgbClr val="000000">
                      <a:alpha val="40000"/>
                    </a:srgbClr>
                  </a:outerShdw>
                </a:effectLst>
                <a:cs typeface="B Nazanin" panose="00000400000000000000" pitchFamily="2" charset="-78"/>
              </a:rPr>
              <a:t>روش های سنتز شیمیایی</a:t>
            </a:r>
            <a:endParaRPr lang="en-US" dirty="0">
              <a:cs typeface="B Nazanin" panose="00000400000000000000" pitchFamily="2" charset="-78"/>
            </a:endParaRPr>
          </a:p>
        </p:txBody>
      </p:sp>
      <p:sp>
        <p:nvSpPr>
          <p:cNvPr id="3" name="Slide Number Placeholder 2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pPr>
              <a:defRPr/>
            </a:pPr>
            <a:fld id="{49B0553E-AA25-4EF8-B191-2C07F622213B}" type="slidenum">
              <a:rPr lang="en-US" smtClean="0"/>
              <a:pPr>
                <a:defRPr/>
              </a:pPr>
              <a:t>22</a:t>
            </a:fld>
            <a:endParaRPr lang="en-US" dirty="0"/>
          </a:p>
        </p:txBody>
      </p:sp>
      <p:sp>
        <p:nvSpPr>
          <p:cNvPr id="4" name="Text Placeholder 3"/>
          <p:cNvSpPr>
            <a:spLocks noGrp="1"/>
          </p:cNvSpPr>
          <p:nvPr>
            <p:ph type="body" sz="quarter" idx="11"/>
          </p:nvPr>
        </p:nvSpPr>
        <p:spPr>
          <a:xfrm>
            <a:off x="228600" y="914400"/>
            <a:ext cx="8229600" cy="5334000"/>
          </a:xfrm>
        </p:spPr>
        <p:txBody>
          <a:bodyPr/>
          <a:lstStyle/>
          <a:p>
            <a:pPr rtl="1">
              <a:lnSpc>
                <a:spcPct val="150000"/>
              </a:lnSpc>
              <a:buClr>
                <a:srgbClr val="FFFF00"/>
              </a:buClr>
              <a:buFont typeface="Wingdings" pitchFamily="2" charset="2"/>
              <a:buChar char="q"/>
            </a:pPr>
            <a:r>
              <a:rPr lang="fa-IR" b="1" dirty="0" smtClean="0">
                <a:solidFill>
                  <a:srgbClr val="002060"/>
                </a:solidFill>
                <a:latin typeface="Times New Roman" pitchFamily="18" charset="0"/>
              </a:rPr>
              <a:t>روند سنتز زمانی ارزشمند است که تغییرات در اندازه ذرات محصول کمتر از 5% باشد. </a:t>
            </a:r>
          </a:p>
          <a:p>
            <a:pPr rtl="1">
              <a:lnSpc>
                <a:spcPct val="150000"/>
              </a:lnSpc>
              <a:buClr>
                <a:srgbClr val="FFFF00"/>
              </a:buClr>
              <a:buFont typeface="Wingdings" pitchFamily="2" charset="2"/>
              <a:buChar char="q"/>
            </a:pPr>
            <a:r>
              <a:rPr lang="fa-IR" b="1" dirty="0" smtClean="0">
                <a:solidFill>
                  <a:srgbClr val="002060"/>
                </a:solidFill>
                <a:latin typeface="Times New Roman" pitchFamily="18" charset="0"/>
              </a:rPr>
              <a:t>نانوذراتی که گستره اندازه (</a:t>
            </a:r>
            <a:r>
              <a:rPr lang="en-US" b="1" dirty="0" smtClean="0">
                <a:solidFill>
                  <a:srgbClr val="002060"/>
                </a:solidFill>
                <a:latin typeface="Times New Roman" pitchFamily="18" charset="0"/>
              </a:rPr>
              <a:t>Size Distribution</a:t>
            </a:r>
            <a:r>
              <a:rPr lang="fa-IR" b="1" dirty="0" smtClean="0">
                <a:solidFill>
                  <a:srgbClr val="002060"/>
                </a:solidFill>
                <a:latin typeface="Times New Roman" pitchFamily="18" charset="0"/>
              </a:rPr>
              <a:t>) محدود دارند، خصوصیات همگن و ویژه‌ای را از خود نشان می‌دهند. </a:t>
            </a:r>
          </a:p>
          <a:p>
            <a:pPr rtl="1">
              <a:buClr>
                <a:srgbClr val="FFFF00"/>
              </a:buClr>
              <a:buFont typeface="Wingdings" pitchFamily="2" charset="2"/>
              <a:buChar char="q"/>
            </a:pPr>
            <a:r>
              <a:rPr lang="fa-IR" b="1" dirty="0" smtClean="0">
                <a:solidFill>
                  <a:srgbClr val="002060"/>
                </a:solidFill>
                <a:latin typeface="Times New Roman" pitchFamily="18" charset="0"/>
              </a:rPr>
              <a:t>تنها چنین نانوساختارهایی این قابلیت را دارند که به طور گسترده در محصولات صنعتی به کار روند. </a:t>
            </a:r>
          </a:p>
          <a:p>
            <a:pPr rtl="1">
              <a:lnSpc>
                <a:spcPct val="150000"/>
              </a:lnSpc>
              <a:buClr>
                <a:srgbClr val="FFFF00"/>
              </a:buClr>
              <a:buFont typeface="Wingdings" pitchFamily="2" charset="2"/>
              <a:buChar char="q"/>
            </a:pPr>
            <a:r>
              <a:rPr lang="fa-IR" b="1" dirty="0" smtClean="0">
                <a:solidFill>
                  <a:srgbClr val="002060"/>
                </a:solidFill>
                <a:latin typeface="Times New Roman" pitchFamily="18" charset="0"/>
              </a:rPr>
              <a:t>ارائه روش های سنتز نانومواد در مقیاس بالا (</a:t>
            </a:r>
            <a:r>
              <a:rPr lang="en-US" b="1" dirty="0" smtClean="0">
                <a:solidFill>
                  <a:srgbClr val="002060"/>
                </a:solidFill>
                <a:latin typeface="Times New Roman" pitchFamily="18" charset="0"/>
              </a:rPr>
              <a:t>Large Scale</a:t>
            </a:r>
            <a:r>
              <a:rPr lang="fa-IR" b="1" dirty="0" smtClean="0">
                <a:solidFill>
                  <a:srgbClr val="002060"/>
                </a:solidFill>
                <a:latin typeface="Times New Roman" pitchFamily="18" charset="0"/>
              </a:rPr>
              <a:t>) که منجر به تولید ذرات تک‌پخش و همگن می‌شوند، بسیار قابل توجه است.</a:t>
            </a:r>
            <a:endParaRPr lang="en-US" b="1" dirty="0">
              <a:solidFill>
                <a:srgbClr val="002060"/>
              </a:solidFill>
              <a:latin typeface="Times New Roman" pitchFamily="18" charset="0"/>
            </a:endParaRPr>
          </a:p>
        </p:txBody>
      </p:sp>
      <p:pic>
        <p:nvPicPr>
          <p:cNvPr id="2050" name="Picture 2" descr="C:\Users\fatemeh\Desktop\pic-pic\chemical persipitaion\monodisperse nanoparticles.jpg"/>
          <p:cNvPicPr>
            <a:picLocks noChangeAspect="1" noChangeArrowheads="1"/>
          </p:cNvPicPr>
          <p:nvPr/>
        </p:nvPicPr>
        <p:blipFill>
          <a:blip r:embed="rId2"/>
          <a:srcRect/>
          <a:stretch>
            <a:fillRect/>
          </a:stretch>
        </p:blipFill>
        <p:spPr bwMode="auto">
          <a:xfrm>
            <a:off x="76200" y="4572000"/>
            <a:ext cx="3657600" cy="2209800"/>
          </a:xfrm>
          <a:prstGeom prst="rect">
            <a:avLst/>
          </a:prstGeom>
          <a:ln>
            <a:noFill/>
          </a:ln>
          <a:effectLst>
            <a:outerShdw blurRad="292100" dist="139700" dir="2700000" algn="tl" rotWithShape="0">
              <a:srgbClr val="333333">
                <a:alpha val="65000"/>
              </a:srgbClr>
            </a:outerShdw>
          </a:effectLst>
        </p:spPr>
      </p:pic>
    </p:spTree>
    <p:extLst>
      <p:ext uri="{BB962C8B-B14F-4D97-AF65-F5344CB8AC3E}">
        <p14:creationId xmlns:p14="http://schemas.microsoft.com/office/powerpoint/2010/main" val="318670702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slow" p14:dur="2000"/>
    </mc:Choice>
    <mc:Fallback xmlns="">
      <p:transition spd="slow"/>
    </mc:Fallback>
  </mc:AlternateContent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  <p:cond evt="onBegin" delay="0">
                          <p:tn val="2"/>
                        </p:cond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29" presetClass="entr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050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7" dur="1000" fill="hold"/>
                                        <p:tgtEl>
                                          <p:spTgt spid="2050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-.2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8" dur="1000" fill="hold"/>
                                        <p:tgtEl>
                                          <p:spTgt spid="2050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  <p:animEffect transition="in" filter="wipe(right)" prLst="gradientSize: 0.1">
                                      <p:cBhvr>
                                        <p:cTn id="9" dur="1000"/>
                                        <p:tgtEl>
                                          <p:spTgt spid="2050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</p:timing>
</p:sld>
</file>

<file path=ppt/slides/slide2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fa-IR" dirty="0" smtClean="0">
                <a:ln w="12700">
                  <a:solidFill>
                    <a:schemeClr val="tx2">
                      <a:satMod val="155000"/>
                    </a:schemeClr>
                  </a:solidFill>
                  <a:prstDash val="solid"/>
                </a:ln>
                <a:gradFill flip="none" rotWithShape="1">
                  <a:gsLst>
                    <a:gs pos="0">
                      <a:srgbClr val="FFFF00">
                        <a:shade val="30000"/>
                        <a:satMod val="115000"/>
                      </a:srgbClr>
                    </a:gs>
                    <a:gs pos="50000">
                      <a:srgbClr val="FFFF00">
                        <a:shade val="67500"/>
                        <a:satMod val="115000"/>
                      </a:srgbClr>
                    </a:gs>
                    <a:gs pos="100000">
                      <a:srgbClr val="FFFF00">
                        <a:shade val="100000"/>
                        <a:satMod val="115000"/>
                      </a:srgbClr>
                    </a:gs>
                  </a:gsLst>
                  <a:lin ang="5400000" scaled="1"/>
                  <a:tileRect/>
                </a:gradFill>
                <a:effectLst>
                  <a:outerShdw blurRad="41275" dist="20320" dir="1800000" algn="tl" rotWithShape="0">
                    <a:srgbClr val="000000">
                      <a:alpha val="40000"/>
                    </a:srgbClr>
                  </a:outerShdw>
                </a:effectLst>
              </a:rPr>
              <a:t> </a:t>
            </a:r>
            <a:r>
              <a:rPr lang="fa-IR" dirty="0" smtClean="0">
                <a:ln w="12700">
                  <a:solidFill>
                    <a:schemeClr val="tx2">
                      <a:satMod val="155000"/>
                    </a:schemeClr>
                  </a:solidFill>
                  <a:prstDash val="solid"/>
                </a:ln>
                <a:gradFill flip="none" rotWithShape="1">
                  <a:gsLst>
                    <a:gs pos="0">
                      <a:srgbClr val="FFFF00">
                        <a:shade val="30000"/>
                        <a:satMod val="115000"/>
                      </a:srgbClr>
                    </a:gs>
                    <a:gs pos="50000">
                      <a:srgbClr val="FFFF00">
                        <a:shade val="67500"/>
                        <a:satMod val="115000"/>
                      </a:srgbClr>
                    </a:gs>
                    <a:gs pos="100000">
                      <a:srgbClr val="FFFF00">
                        <a:shade val="100000"/>
                        <a:satMod val="115000"/>
                      </a:srgbClr>
                    </a:gs>
                  </a:gsLst>
                  <a:lin ang="5400000" scaled="1"/>
                  <a:tileRect/>
                </a:gradFill>
                <a:effectLst>
                  <a:outerShdw blurRad="41275" dist="20320" dir="1800000" algn="tl" rotWithShape="0">
                    <a:srgbClr val="000000">
                      <a:alpha val="40000"/>
                    </a:srgbClr>
                  </a:outerShdw>
                </a:effectLst>
                <a:cs typeface="B Nazanin" panose="00000400000000000000" pitchFamily="2" charset="-78"/>
              </a:rPr>
              <a:t>روش های سنتز شیمیایی</a:t>
            </a:r>
            <a:endParaRPr lang="en-US" dirty="0">
              <a:cs typeface="B Nazanin" panose="00000400000000000000" pitchFamily="2" charset="-78"/>
            </a:endParaRPr>
          </a:p>
        </p:txBody>
      </p:sp>
      <p:sp>
        <p:nvSpPr>
          <p:cNvPr id="3" name="Slide Number Placeholder 2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pPr>
              <a:defRPr/>
            </a:pPr>
            <a:fld id="{49B0553E-AA25-4EF8-B191-2C07F622213B}" type="slidenum">
              <a:rPr lang="en-US" smtClean="0"/>
              <a:pPr>
                <a:defRPr/>
              </a:pPr>
              <a:t>23</a:t>
            </a:fld>
            <a:endParaRPr lang="en-US" dirty="0"/>
          </a:p>
        </p:txBody>
      </p:sp>
      <p:sp>
        <p:nvSpPr>
          <p:cNvPr id="4" name="Text Placeholder 3"/>
          <p:cNvSpPr>
            <a:spLocks noGrp="1"/>
          </p:cNvSpPr>
          <p:nvPr>
            <p:ph type="body" sz="quarter" idx="11"/>
          </p:nvPr>
        </p:nvSpPr>
        <p:spPr>
          <a:xfrm>
            <a:off x="228600" y="1295400"/>
            <a:ext cx="8229600" cy="4953000"/>
          </a:xfrm>
        </p:spPr>
        <p:txBody>
          <a:bodyPr/>
          <a:lstStyle/>
          <a:p>
            <a:pPr rtl="1">
              <a:lnSpc>
                <a:spcPct val="150000"/>
              </a:lnSpc>
              <a:buClr>
                <a:srgbClr val="FFFF00"/>
              </a:buClr>
              <a:buFont typeface="Wingdings" pitchFamily="2" charset="2"/>
              <a:buChar char="q"/>
            </a:pPr>
            <a:r>
              <a:rPr lang="fa-IR" b="1" dirty="0" smtClean="0">
                <a:solidFill>
                  <a:srgbClr val="002060"/>
                </a:solidFill>
                <a:latin typeface="Times New Roman" pitchFamily="18" charset="0"/>
                <a:cs typeface="B Nazanin" panose="00000400000000000000" pitchFamily="2" charset="-78"/>
              </a:rPr>
              <a:t>سنتزهای شیمیایی روش‌هایی را در بر می‌گیرند که شامل رسوب‌گیری (</a:t>
            </a:r>
            <a:r>
              <a:rPr lang="en-US" b="1" dirty="0" smtClean="0">
                <a:solidFill>
                  <a:srgbClr val="002060"/>
                </a:solidFill>
                <a:latin typeface="Times New Roman" pitchFamily="18" charset="0"/>
                <a:cs typeface="B Nazanin" panose="00000400000000000000" pitchFamily="2" charset="-78"/>
              </a:rPr>
              <a:t>Precipitation</a:t>
            </a:r>
            <a:r>
              <a:rPr lang="fa-IR" b="1" dirty="0" smtClean="0">
                <a:solidFill>
                  <a:srgbClr val="002060"/>
                </a:solidFill>
                <a:latin typeface="Times New Roman" pitchFamily="18" charset="0"/>
                <a:cs typeface="B Nazanin" panose="00000400000000000000" pitchFamily="2" charset="-78"/>
              </a:rPr>
              <a:t>) از فاز مایع (یا محلول) است.</a:t>
            </a:r>
          </a:p>
          <a:p>
            <a:pPr rtl="1">
              <a:lnSpc>
                <a:spcPct val="150000"/>
              </a:lnSpc>
              <a:buClr>
                <a:srgbClr val="FFFF00"/>
              </a:buClr>
              <a:buFont typeface="Wingdings" pitchFamily="2" charset="2"/>
              <a:buChar char="q"/>
            </a:pPr>
            <a:r>
              <a:rPr lang="fa-IR" b="1" dirty="0" smtClean="0">
                <a:solidFill>
                  <a:srgbClr val="002060"/>
                </a:solidFill>
                <a:latin typeface="Times New Roman" pitchFamily="18" charset="0"/>
                <a:cs typeface="B Nazanin" panose="00000400000000000000" pitchFamily="2" charset="-78"/>
              </a:rPr>
              <a:t> این روش‌ها در مقابل روش‌های مکانیکی سنتز نانومواد (معمولاً رویکردهای بالا به پایین) و روش‌های فیزیکی (معمولاً روش‌های سنتز از فاز گازی) قرار می‌گیرند. </a:t>
            </a:r>
          </a:p>
        </p:txBody>
      </p:sp>
      <p:pic>
        <p:nvPicPr>
          <p:cNvPr id="3074" name="Picture 2" descr="C:\Users\fatemeh\Desktop\pic-pic\chemical persipitaion\Two phase methods.jpg"/>
          <p:cNvPicPr>
            <a:picLocks noChangeAspect="1" noChangeArrowheads="1"/>
          </p:cNvPicPr>
          <p:nvPr/>
        </p:nvPicPr>
        <p:blipFill>
          <a:blip r:embed="rId2"/>
          <a:srcRect b="6024"/>
          <a:stretch>
            <a:fillRect/>
          </a:stretch>
        </p:blipFill>
        <p:spPr bwMode="auto">
          <a:xfrm>
            <a:off x="1371600" y="3429000"/>
            <a:ext cx="5715000" cy="2971800"/>
          </a:xfrm>
          <a:prstGeom prst="rect">
            <a:avLst/>
          </a:prstGeom>
          <a:ln>
            <a:noFill/>
          </a:ln>
          <a:effectLst>
            <a:outerShdw blurRad="292100" dist="139700" dir="2700000" algn="tl" rotWithShape="0">
              <a:srgbClr val="333333">
                <a:alpha val="65000"/>
              </a:srgbClr>
            </a:outerShdw>
          </a:effectLst>
        </p:spPr>
      </p:pic>
    </p:spTree>
    <p:extLst>
      <p:ext uri="{BB962C8B-B14F-4D97-AF65-F5344CB8AC3E}">
        <p14:creationId xmlns:p14="http://schemas.microsoft.com/office/powerpoint/2010/main" val="3765744015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slow" p14:dur="2000"/>
    </mc:Choice>
    <mc:Fallback xmlns="">
      <p:transition spd="slow"/>
    </mc:Fallback>
  </mc:AlternateContent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  <p:cond evt="onBegin" delay="0">
                          <p:tn val="2"/>
                        </p:cond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29" presetClass="entr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07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7" dur="1000" fill="hold"/>
                                        <p:tgtEl>
                                          <p:spTgt spid="3074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-.2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8" dur="1000" fill="hold"/>
                                        <p:tgtEl>
                                          <p:spTgt spid="3074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  <p:animEffect transition="in" filter="wipe(right)" prLst="gradientSize: 0.1">
                                      <p:cBhvr>
                                        <p:cTn id="9" dur="1000"/>
                                        <p:tgtEl>
                                          <p:spTgt spid="3074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</p:timing>
</p:sld>
</file>

<file path=ppt/slides/slide2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fa-IR" dirty="0" smtClean="0">
                <a:ln w="12700">
                  <a:solidFill>
                    <a:schemeClr val="tx2">
                      <a:satMod val="155000"/>
                    </a:schemeClr>
                  </a:solidFill>
                  <a:prstDash val="solid"/>
                </a:ln>
                <a:gradFill flip="none" rotWithShape="1">
                  <a:gsLst>
                    <a:gs pos="0">
                      <a:srgbClr val="FFFF00">
                        <a:shade val="30000"/>
                        <a:satMod val="115000"/>
                      </a:srgbClr>
                    </a:gs>
                    <a:gs pos="50000">
                      <a:srgbClr val="FFFF00">
                        <a:shade val="67500"/>
                        <a:satMod val="115000"/>
                      </a:srgbClr>
                    </a:gs>
                    <a:gs pos="100000">
                      <a:srgbClr val="FFFF00">
                        <a:shade val="100000"/>
                        <a:satMod val="115000"/>
                      </a:srgbClr>
                    </a:gs>
                  </a:gsLst>
                  <a:lin ang="5400000" scaled="1"/>
                  <a:tileRect/>
                </a:gradFill>
                <a:effectLst>
                  <a:outerShdw blurRad="41275" dist="20320" dir="1800000" algn="tl" rotWithShape="0">
                    <a:srgbClr val="000000">
                      <a:alpha val="40000"/>
                    </a:srgbClr>
                  </a:outerShdw>
                </a:effectLst>
              </a:rPr>
              <a:t> </a:t>
            </a:r>
            <a:r>
              <a:rPr lang="fa-IR" dirty="0" smtClean="0">
                <a:ln w="12700">
                  <a:solidFill>
                    <a:schemeClr val="tx2">
                      <a:satMod val="155000"/>
                    </a:schemeClr>
                  </a:solidFill>
                  <a:prstDash val="solid"/>
                </a:ln>
                <a:gradFill flip="none" rotWithShape="1">
                  <a:gsLst>
                    <a:gs pos="0">
                      <a:srgbClr val="FFFF00">
                        <a:shade val="30000"/>
                        <a:satMod val="115000"/>
                      </a:srgbClr>
                    </a:gs>
                    <a:gs pos="50000">
                      <a:srgbClr val="FFFF00">
                        <a:shade val="67500"/>
                        <a:satMod val="115000"/>
                      </a:srgbClr>
                    </a:gs>
                    <a:gs pos="100000">
                      <a:srgbClr val="FFFF00">
                        <a:shade val="100000"/>
                        <a:satMod val="115000"/>
                      </a:srgbClr>
                    </a:gs>
                  </a:gsLst>
                  <a:lin ang="5400000" scaled="1"/>
                  <a:tileRect/>
                </a:gradFill>
                <a:effectLst>
                  <a:outerShdw blurRad="41275" dist="20320" dir="1800000" algn="tl" rotWithShape="0">
                    <a:srgbClr val="000000">
                      <a:alpha val="40000"/>
                    </a:srgbClr>
                  </a:outerShdw>
                </a:effectLst>
                <a:cs typeface="B Nazanin" panose="00000400000000000000" pitchFamily="2" charset="-78"/>
              </a:rPr>
              <a:t>روش های سنتز شیمیایی</a:t>
            </a:r>
            <a:endParaRPr lang="en-US" dirty="0">
              <a:cs typeface="B Nazanin" panose="00000400000000000000" pitchFamily="2" charset="-78"/>
            </a:endParaRPr>
          </a:p>
        </p:txBody>
      </p:sp>
      <p:sp>
        <p:nvSpPr>
          <p:cNvPr id="3" name="Slide Number Placeholder 2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pPr>
              <a:defRPr/>
            </a:pPr>
            <a:fld id="{49B0553E-AA25-4EF8-B191-2C07F622213B}" type="slidenum">
              <a:rPr lang="en-US" smtClean="0"/>
              <a:pPr>
                <a:defRPr/>
              </a:pPr>
              <a:t>24</a:t>
            </a:fld>
            <a:endParaRPr lang="en-US" dirty="0"/>
          </a:p>
        </p:txBody>
      </p:sp>
      <p:sp>
        <p:nvSpPr>
          <p:cNvPr id="4" name="Text Placeholder 3"/>
          <p:cNvSpPr>
            <a:spLocks noGrp="1"/>
          </p:cNvSpPr>
          <p:nvPr>
            <p:ph type="body" sz="quarter" idx="11"/>
          </p:nvPr>
        </p:nvSpPr>
        <p:spPr>
          <a:xfrm>
            <a:off x="228600" y="1295400"/>
            <a:ext cx="8077200" cy="4953000"/>
          </a:xfrm>
        </p:spPr>
        <p:txBody>
          <a:bodyPr/>
          <a:lstStyle/>
          <a:p>
            <a:pPr rtl="1">
              <a:lnSpc>
                <a:spcPct val="150000"/>
              </a:lnSpc>
              <a:buClr>
                <a:srgbClr val="FFFF00"/>
              </a:buClr>
              <a:buFont typeface="Wingdings" pitchFamily="2" charset="2"/>
              <a:buChar char="q"/>
            </a:pPr>
            <a:r>
              <a:rPr lang="fa-IR" b="1" dirty="0" smtClean="0">
                <a:solidFill>
                  <a:srgbClr val="002060"/>
                </a:solidFill>
                <a:latin typeface="Times New Roman" pitchFamily="18" charset="0"/>
                <a:cs typeface="B Nazanin" panose="00000400000000000000" pitchFamily="2" charset="-78"/>
              </a:rPr>
              <a:t>دیگر نامهای این روش در برخی متون:</a:t>
            </a:r>
          </a:p>
          <a:p>
            <a:pPr rtl="1">
              <a:lnSpc>
                <a:spcPct val="150000"/>
              </a:lnSpc>
              <a:buClr>
                <a:srgbClr val="FFFF00"/>
              </a:buClr>
              <a:buFont typeface="Wingdings" pitchFamily="2" charset="2"/>
              <a:buChar char="§"/>
            </a:pPr>
            <a:r>
              <a:rPr lang="fa-IR" b="1" dirty="0" smtClean="0">
                <a:solidFill>
                  <a:srgbClr val="002060"/>
                </a:solidFill>
                <a:latin typeface="Times New Roman" pitchFamily="18" charset="0"/>
                <a:cs typeface="B Nazanin" panose="00000400000000000000" pitchFamily="2" charset="-78"/>
              </a:rPr>
              <a:t> روش های سنتز تر یا مرطوب (</a:t>
            </a:r>
            <a:r>
              <a:rPr lang="en-US" b="1" dirty="0" smtClean="0">
                <a:solidFill>
                  <a:srgbClr val="002060"/>
                </a:solidFill>
                <a:latin typeface="Times New Roman" pitchFamily="18" charset="0"/>
                <a:cs typeface="B Nazanin" panose="00000400000000000000" pitchFamily="2" charset="-78"/>
              </a:rPr>
              <a:t>Wet Synthesis Methods</a:t>
            </a:r>
            <a:r>
              <a:rPr lang="fa-IR" b="1" dirty="0" smtClean="0">
                <a:solidFill>
                  <a:srgbClr val="002060"/>
                </a:solidFill>
                <a:latin typeface="Times New Roman" pitchFamily="18" charset="0"/>
                <a:cs typeface="B Nazanin" panose="00000400000000000000" pitchFamily="2" charset="-78"/>
              </a:rPr>
              <a:t>) </a:t>
            </a:r>
          </a:p>
          <a:p>
            <a:pPr rtl="1">
              <a:lnSpc>
                <a:spcPct val="150000"/>
              </a:lnSpc>
              <a:buClr>
                <a:srgbClr val="FFFF00"/>
              </a:buClr>
              <a:buFont typeface="Wingdings" pitchFamily="2" charset="2"/>
              <a:buChar char="§"/>
            </a:pPr>
            <a:r>
              <a:rPr lang="fa-IR" b="1" dirty="0" smtClean="0">
                <a:solidFill>
                  <a:srgbClr val="002060"/>
                </a:solidFill>
                <a:latin typeface="Times New Roman" pitchFamily="18" charset="0"/>
                <a:cs typeface="B Nazanin" panose="00000400000000000000" pitchFamily="2" charset="-78"/>
              </a:rPr>
              <a:t> سنتز از فاز محلول (</a:t>
            </a:r>
            <a:r>
              <a:rPr lang="en-US" b="1" dirty="0" smtClean="0">
                <a:solidFill>
                  <a:srgbClr val="002060"/>
                </a:solidFill>
                <a:latin typeface="Times New Roman" pitchFamily="18" charset="0"/>
                <a:cs typeface="B Nazanin" panose="00000400000000000000" pitchFamily="2" charset="-78"/>
              </a:rPr>
              <a:t>Solution Phase Synthesis</a:t>
            </a:r>
            <a:r>
              <a:rPr lang="fa-IR" b="1" dirty="0" smtClean="0">
                <a:solidFill>
                  <a:srgbClr val="002060"/>
                </a:solidFill>
                <a:latin typeface="Times New Roman" pitchFamily="18" charset="0"/>
                <a:cs typeface="B Nazanin" panose="00000400000000000000" pitchFamily="2" charset="-78"/>
              </a:rPr>
              <a:t>) </a:t>
            </a:r>
          </a:p>
          <a:p>
            <a:pPr rtl="1">
              <a:buClr>
                <a:srgbClr val="FFFF00"/>
              </a:buClr>
              <a:buFont typeface="Wingdings" pitchFamily="2" charset="2"/>
              <a:buChar char="q"/>
            </a:pPr>
            <a:r>
              <a:rPr lang="fa-IR" b="1" dirty="0" smtClean="0">
                <a:solidFill>
                  <a:srgbClr val="002060"/>
                </a:solidFill>
                <a:latin typeface="Times New Roman" pitchFamily="18" charset="0"/>
                <a:cs typeface="B Nazanin" panose="00000400000000000000" pitchFamily="2" charset="-78"/>
              </a:rPr>
              <a:t>در این حالت گونه‌های محلول به فرم شیمیایی نامحلول (یا کم‌محلول) تبدیل می‌شوند.</a:t>
            </a:r>
            <a:endParaRPr lang="en-US" b="1" dirty="0" smtClean="0">
              <a:solidFill>
                <a:srgbClr val="002060"/>
              </a:solidFill>
              <a:latin typeface="Times New Roman" pitchFamily="18" charset="0"/>
              <a:cs typeface="B Nazanin" panose="00000400000000000000" pitchFamily="2" charset="-78"/>
            </a:endParaRPr>
          </a:p>
          <a:p>
            <a:endParaRPr lang="en-US" b="1" dirty="0"/>
          </a:p>
        </p:txBody>
      </p:sp>
      <p:pic>
        <p:nvPicPr>
          <p:cNvPr id="4098" name="Picture 2" descr="C:\Users\fatemeh\Desktop\pic-pic\chemical persipitaion\Wet Synthesis Methods, nanoparticles2.jpg"/>
          <p:cNvPicPr>
            <a:picLocks noChangeAspect="1" noChangeArrowheads="1"/>
          </p:cNvPicPr>
          <p:nvPr/>
        </p:nvPicPr>
        <p:blipFill>
          <a:blip r:embed="rId2"/>
          <a:srcRect/>
          <a:stretch>
            <a:fillRect/>
          </a:stretch>
        </p:blipFill>
        <p:spPr bwMode="auto">
          <a:xfrm>
            <a:off x="1744663" y="3505200"/>
            <a:ext cx="5113337" cy="2438400"/>
          </a:xfrm>
          <a:prstGeom prst="rect">
            <a:avLst/>
          </a:prstGeom>
          <a:ln>
            <a:noFill/>
          </a:ln>
          <a:effectLst>
            <a:outerShdw blurRad="292100" dist="139700" dir="2700000" algn="tl" rotWithShape="0">
              <a:srgbClr val="333333">
                <a:alpha val="65000"/>
              </a:srgbClr>
            </a:outerShdw>
          </a:effectLst>
        </p:spPr>
      </p:pic>
    </p:spTree>
    <p:extLst>
      <p:ext uri="{BB962C8B-B14F-4D97-AF65-F5344CB8AC3E}">
        <p14:creationId xmlns:p14="http://schemas.microsoft.com/office/powerpoint/2010/main" val="3436479070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slow" p14:dur="2000"/>
    </mc:Choice>
    <mc:Fallback xmlns="">
      <p:transition spd="slow"/>
    </mc:Fallback>
  </mc:AlternateContent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  <p:cond evt="onBegin" delay="0">
                          <p:tn val="2"/>
                        </p:cond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29" presetClass="entr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098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7" dur="1000" fill="hold"/>
                                        <p:tgtEl>
                                          <p:spTgt spid="4098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-.2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8" dur="1000" fill="hold"/>
                                        <p:tgtEl>
                                          <p:spTgt spid="4098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  <p:animEffect transition="in" filter="wipe(right)" prLst="gradientSize: 0.1">
                                      <p:cBhvr>
                                        <p:cTn id="9" dur="1000"/>
                                        <p:tgtEl>
                                          <p:spTgt spid="4098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</p:timing>
</p:sld>
</file>

<file path=ppt/slides/slide2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fa-IR" dirty="0" smtClean="0">
                <a:ln w="12700">
                  <a:solidFill>
                    <a:schemeClr val="tx2">
                      <a:satMod val="155000"/>
                    </a:schemeClr>
                  </a:solidFill>
                  <a:prstDash val="solid"/>
                </a:ln>
                <a:gradFill flip="none" rotWithShape="1">
                  <a:gsLst>
                    <a:gs pos="0">
                      <a:srgbClr val="FFFF00">
                        <a:shade val="30000"/>
                        <a:satMod val="115000"/>
                      </a:srgbClr>
                    </a:gs>
                    <a:gs pos="50000">
                      <a:srgbClr val="FFFF00">
                        <a:shade val="67500"/>
                        <a:satMod val="115000"/>
                      </a:srgbClr>
                    </a:gs>
                    <a:gs pos="100000">
                      <a:srgbClr val="FFFF00">
                        <a:shade val="100000"/>
                        <a:satMod val="115000"/>
                      </a:srgbClr>
                    </a:gs>
                  </a:gsLst>
                  <a:lin ang="5400000" scaled="1"/>
                  <a:tileRect/>
                </a:gradFill>
                <a:effectLst>
                  <a:outerShdw blurRad="41275" dist="20320" dir="1800000" algn="tl" rotWithShape="0">
                    <a:srgbClr val="000000">
                      <a:alpha val="40000"/>
                    </a:srgbClr>
                  </a:outerShdw>
                </a:effectLst>
                <a:cs typeface="B Nazanin" panose="00000400000000000000" pitchFamily="2" charset="-78"/>
              </a:rPr>
              <a:t> روش های سنتز شیمیایی</a:t>
            </a:r>
            <a:endParaRPr lang="en-US" dirty="0">
              <a:cs typeface="B Nazanin" panose="00000400000000000000" pitchFamily="2" charset="-78"/>
            </a:endParaRPr>
          </a:p>
        </p:txBody>
      </p:sp>
      <p:sp>
        <p:nvSpPr>
          <p:cNvPr id="3" name="Slide Number Placeholder 2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pPr>
              <a:defRPr/>
            </a:pPr>
            <a:fld id="{49B0553E-AA25-4EF8-B191-2C07F622213B}" type="slidenum">
              <a:rPr lang="en-US" smtClean="0"/>
              <a:pPr>
                <a:defRPr/>
              </a:pPr>
              <a:t>25</a:t>
            </a:fld>
            <a:endParaRPr lang="en-US" dirty="0"/>
          </a:p>
        </p:txBody>
      </p:sp>
      <p:sp>
        <p:nvSpPr>
          <p:cNvPr id="4" name="Text Placeholder 3"/>
          <p:cNvSpPr>
            <a:spLocks noGrp="1"/>
          </p:cNvSpPr>
          <p:nvPr>
            <p:ph type="body" sz="quarter" idx="11"/>
          </p:nvPr>
        </p:nvSpPr>
        <p:spPr>
          <a:xfrm>
            <a:off x="228600" y="1371600"/>
            <a:ext cx="8153400" cy="5029200"/>
          </a:xfrm>
        </p:spPr>
        <p:txBody>
          <a:bodyPr/>
          <a:lstStyle/>
          <a:p>
            <a:pPr rtl="1">
              <a:lnSpc>
                <a:spcPct val="150000"/>
              </a:lnSpc>
              <a:buClr>
                <a:srgbClr val="FFFF00"/>
              </a:buClr>
              <a:buFont typeface="Wingdings" pitchFamily="2" charset="2"/>
              <a:buChar char="q"/>
            </a:pPr>
            <a:r>
              <a:rPr lang="fa-IR" b="1" dirty="0" smtClean="0">
                <a:solidFill>
                  <a:srgbClr val="002060"/>
                </a:solidFill>
                <a:latin typeface="Times New Roman" pitchFamily="18" charset="0"/>
              </a:rPr>
              <a:t>روش‌های شیمیایی سنتز نانومواد، از آن جهت که از رویکردهای پایین به بالا (</a:t>
            </a:r>
            <a:r>
              <a:rPr lang="en-US" b="1" dirty="0" smtClean="0">
                <a:solidFill>
                  <a:srgbClr val="002060"/>
                </a:solidFill>
                <a:latin typeface="Times New Roman" pitchFamily="18" charset="0"/>
              </a:rPr>
              <a:t>Bottom Up Method</a:t>
            </a:r>
            <a:r>
              <a:rPr lang="fa-IR" b="1" dirty="0" smtClean="0">
                <a:solidFill>
                  <a:srgbClr val="002060"/>
                </a:solidFill>
                <a:latin typeface="Times New Roman" pitchFamily="18" charset="0"/>
              </a:rPr>
              <a:t>) محسوب می‌شوند...</a:t>
            </a:r>
          </a:p>
          <a:p>
            <a:pPr lvl="1" rtl="1">
              <a:lnSpc>
                <a:spcPct val="150000"/>
              </a:lnSpc>
              <a:buClr>
                <a:srgbClr val="FFFF00"/>
              </a:buClr>
              <a:buFont typeface="Wingdings" pitchFamily="2" charset="2"/>
              <a:buChar char="§"/>
            </a:pPr>
            <a:r>
              <a:rPr lang="fa-IR" b="1" dirty="0" smtClean="0">
                <a:solidFill>
                  <a:srgbClr val="002060"/>
                </a:solidFill>
                <a:latin typeface="Times New Roman" pitchFamily="18" charset="0"/>
              </a:rPr>
              <a:t> توانایی مهندسی نانوساختار و همچنین اصلاح سطح (</a:t>
            </a:r>
            <a:r>
              <a:rPr lang="en-US" b="1" dirty="0" smtClean="0">
                <a:solidFill>
                  <a:srgbClr val="002060"/>
                </a:solidFill>
                <a:latin typeface="Times New Roman" pitchFamily="18" charset="0"/>
              </a:rPr>
              <a:t>Surface Modification</a:t>
            </a:r>
            <a:r>
              <a:rPr lang="fa-IR" b="1" dirty="0" smtClean="0">
                <a:solidFill>
                  <a:srgbClr val="002060"/>
                </a:solidFill>
                <a:latin typeface="Times New Roman" pitchFamily="18" charset="0"/>
              </a:rPr>
              <a:t>) را فراهم می‌آورند. </a:t>
            </a:r>
            <a:endParaRPr lang="en-US" b="1" dirty="0">
              <a:solidFill>
                <a:srgbClr val="002060"/>
              </a:solidFill>
              <a:latin typeface="Times New Roman" pitchFamily="18" charset="0"/>
            </a:endParaRPr>
          </a:p>
        </p:txBody>
      </p:sp>
      <p:pic>
        <p:nvPicPr>
          <p:cNvPr id="5122" name="Picture 2" descr="C:\Users\fatemeh\Desktop\pic-pic\chemical persipitaion\Bottom Up Method Synthesis of nanoparticles2.png"/>
          <p:cNvPicPr>
            <a:picLocks noChangeAspect="1" noChangeArrowheads="1"/>
          </p:cNvPicPr>
          <p:nvPr/>
        </p:nvPicPr>
        <p:blipFill>
          <a:blip r:embed="rId2"/>
          <a:srcRect/>
          <a:stretch>
            <a:fillRect/>
          </a:stretch>
        </p:blipFill>
        <p:spPr bwMode="auto">
          <a:xfrm>
            <a:off x="1371600" y="3581400"/>
            <a:ext cx="5943600" cy="2209800"/>
          </a:xfrm>
          <a:prstGeom prst="rect">
            <a:avLst/>
          </a:prstGeom>
          <a:ln>
            <a:noFill/>
          </a:ln>
          <a:effectLst>
            <a:outerShdw blurRad="292100" dist="139700" dir="2700000" algn="tl" rotWithShape="0">
              <a:srgbClr val="333333">
                <a:alpha val="65000"/>
              </a:srgbClr>
            </a:outerShdw>
          </a:effectLst>
        </p:spPr>
      </p:pic>
    </p:spTree>
    <p:extLst>
      <p:ext uri="{BB962C8B-B14F-4D97-AF65-F5344CB8AC3E}">
        <p14:creationId xmlns:p14="http://schemas.microsoft.com/office/powerpoint/2010/main" val="3887240459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slow" p14:dur="2000"/>
    </mc:Choice>
    <mc:Fallback xmlns="">
      <p:transition spd="slow"/>
    </mc:Fallback>
  </mc:AlternateContent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  <p:cond evt="onBegin" delay="0">
                          <p:tn val="2"/>
                        </p:cond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29" presetClass="entr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12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7" dur="1000" fill="hold"/>
                                        <p:tgtEl>
                                          <p:spTgt spid="5122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-.2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8" dur="1000" fill="hold"/>
                                        <p:tgtEl>
                                          <p:spTgt spid="5122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  <p:animEffect transition="in" filter="wipe(right)" prLst="gradientSize: 0.1">
                                      <p:cBhvr>
                                        <p:cTn id="9" dur="1000"/>
                                        <p:tgtEl>
                                          <p:spTgt spid="5122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</p:timing>
</p:sld>
</file>

<file path=ppt/slides/slide2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fa-IR" dirty="0" smtClean="0">
                <a:ln w="12700">
                  <a:solidFill>
                    <a:schemeClr val="tx2">
                      <a:satMod val="155000"/>
                    </a:schemeClr>
                  </a:solidFill>
                  <a:prstDash val="solid"/>
                </a:ln>
                <a:gradFill flip="none" rotWithShape="1">
                  <a:gsLst>
                    <a:gs pos="0">
                      <a:srgbClr val="FFFF00">
                        <a:shade val="30000"/>
                        <a:satMod val="115000"/>
                      </a:srgbClr>
                    </a:gs>
                    <a:gs pos="50000">
                      <a:srgbClr val="FFFF00">
                        <a:shade val="67500"/>
                        <a:satMod val="115000"/>
                      </a:srgbClr>
                    </a:gs>
                    <a:gs pos="100000">
                      <a:srgbClr val="FFFF00">
                        <a:shade val="100000"/>
                        <a:satMod val="115000"/>
                      </a:srgbClr>
                    </a:gs>
                  </a:gsLst>
                  <a:lin ang="5400000" scaled="1"/>
                  <a:tileRect/>
                </a:gradFill>
                <a:effectLst>
                  <a:outerShdw blurRad="41275" dist="20320" dir="1800000" algn="tl" rotWithShape="0">
                    <a:srgbClr val="000000">
                      <a:alpha val="40000"/>
                    </a:srgbClr>
                  </a:outerShdw>
                </a:effectLst>
              </a:rPr>
              <a:t> </a:t>
            </a:r>
            <a:r>
              <a:rPr lang="fa-IR" dirty="0" smtClean="0">
                <a:ln w="12700">
                  <a:solidFill>
                    <a:schemeClr val="tx2">
                      <a:satMod val="155000"/>
                    </a:schemeClr>
                  </a:solidFill>
                  <a:prstDash val="solid"/>
                </a:ln>
                <a:gradFill flip="none" rotWithShape="1">
                  <a:gsLst>
                    <a:gs pos="0">
                      <a:srgbClr val="FFFF00">
                        <a:shade val="30000"/>
                        <a:satMod val="115000"/>
                      </a:srgbClr>
                    </a:gs>
                    <a:gs pos="50000">
                      <a:srgbClr val="FFFF00">
                        <a:shade val="67500"/>
                        <a:satMod val="115000"/>
                      </a:srgbClr>
                    </a:gs>
                    <a:gs pos="100000">
                      <a:srgbClr val="FFFF00">
                        <a:shade val="100000"/>
                        <a:satMod val="115000"/>
                      </a:srgbClr>
                    </a:gs>
                  </a:gsLst>
                  <a:lin ang="5400000" scaled="1"/>
                  <a:tileRect/>
                </a:gradFill>
                <a:effectLst>
                  <a:outerShdw blurRad="41275" dist="20320" dir="1800000" algn="tl" rotWithShape="0">
                    <a:srgbClr val="000000">
                      <a:alpha val="40000"/>
                    </a:srgbClr>
                  </a:outerShdw>
                </a:effectLst>
                <a:cs typeface="B Nazanin" panose="00000400000000000000" pitchFamily="2" charset="-78"/>
              </a:rPr>
              <a:t>روش های سنتز شیمیایی</a:t>
            </a:r>
            <a:endParaRPr lang="en-US" dirty="0">
              <a:cs typeface="B Nazanin" panose="00000400000000000000" pitchFamily="2" charset="-78"/>
            </a:endParaRPr>
          </a:p>
        </p:txBody>
      </p:sp>
      <p:sp>
        <p:nvSpPr>
          <p:cNvPr id="3" name="Slide Number Placeholder 2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pPr>
              <a:defRPr/>
            </a:pPr>
            <a:fld id="{49B0553E-AA25-4EF8-B191-2C07F622213B}" type="slidenum">
              <a:rPr lang="en-US" smtClean="0"/>
              <a:pPr>
                <a:defRPr/>
              </a:pPr>
              <a:t>26</a:t>
            </a:fld>
            <a:endParaRPr lang="en-US" dirty="0"/>
          </a:p>
        </p:txBody>
      </p:sp>
      <p:sp>
        <p:nvSpPr>
          <p:cNvPr id="4" name="Text Placeholder 3"/>
          <p:cNvSpPr>
            <a:spLocks noGrp="1"/>
          </p:cNvSpPr>
          <p:nvPr>
            <p:ph type="body" sz="quarter" idx="11"/>
          </p:nvPr>
        </p:nvSpPr>
        <p:spPr>
          <a:xfrm>
            <a:off x="228600" y="1295400"/>
            <a:ext cx="8153400" cy="4953000"/>
          </a:xfrm>
        </p:spPr>
        <p:txBody>
          <a:bodyPr/>
          <a:lstStyle/>
          <a:p>
            <a:pPr rtl="1">
              <a:lnSpc>
                <a:spcPct val="150000"/>
              </a:lnSpc>
              <a:buClr>
                <a:srgbClr val="FFFF00"/>
              </a:buClr>
              <a:buFont typeface="Wingdings" pitchFamily="2" charset="2"/>
              <a:buChar char="q"/>
            </a:pPr>
            <a:r>
              <a:rPr lang="fa-IR" b="1" dirty="0" smtClean="0">
                <a:solidFill>
                  <a:srgbClr val="002060"/>
                </a:solidFill>
                <a:latin typeface="Times New Roman" pitchFamily="18" charset="0"/>
                <a:cs typeface="B Nazanin" panose="00000400000000000000" pitchFamily="2" charset="-78"/>
              </a:rPr>
              <a:t>روش‌های سنتز از فاز محلول همانند روش‌های فیزیکی (و برخلاف بسیاری از روش‌های مکانیکی)، علاوه بر نانوپودرها...</a:t>
            </a:r>
          </a:p>
          <a:p>
            <a:pPr lvl="1" rtl="1">
              <a:lnSpc>
                <a:spcPct val="150000"/>
              </a:lnSpc>
              <a:buClr>
                <a:srgbClr val="FFFF00"/>
              </a:buClr>
              <a:buFont typeface="Wingdings" pitchFamily="2" charset="2"/>
              <a:buChar char="§"/>
            </a:pPr>
            <a:r>
              <a:rPr lang="fa-IR" b="1" dirty="0" smtClean="0">
                <a:solidFill>
                  <a:srgbClr val="002060"/>
                </a:solidFill>
                <a:latin typeface="Times New Roman" pitchFamily="18" charset="0"/>
                <a:cs typeface="B Nazanin" panose="00000400000000000000" pitchFamily="2" charset="-78"/>
              </a:rPr>
              <a:t> قابلیت ساخت لایه‌نازک (</a:t>
            </a:r>
            <a:r>
              <a:rPr lang="en-US" b="1" dirty="0" smtClean="0">
                <a:solidFill>
                  <a:srgbClr val="002060"/>
                </a:solidFill>
                <a:latin typeface="Times New Roman" pitchFamily="18" charset="0"/>
                <a:cs typeface="B Nazanin" panose="00000400000000000000" pitchFamily="2" charset="-78"/>
              </a:rPr>
              <a:t>Thin Film</a:t>
            </a:r>
            <a:r>
              <a:rPr lang="fa-IR" b="1" dirty="0" smtClean="0">
                <a:solidFill>
                  <a:srgbClr val="002060"/>
                </a:solidFill>
                <a:latin typeface="Times New Roman" pitchFamily="18" charset="0"/>
                <a:cs typeface="B Nazanin" panose="00000400000000000000" pitchFamily="2" charset="-78"/>
              </a:rPr>
              <a:t>) با فناوری‌ نانو را داراست. </a:t>
            </a:r>
          </a:p>
          <a:p>
            <a:pPr rtl="1">
              <a:lnSpc>
                <a:spcPct val="150000"/>
              </a:lnSpc>
              <a:buClr>
                <a:srgbClr val="FFFF00"/>
              </a:buClr>
              <a:buFont typeface="Wingdings" pitchFamily="2" charset="2"/>
              <a:buChar char="q"/>
            </a:pPr>
            <a:r>
              <a:rPr lang="fa-IR" b="1" dirty="0" smtClean="0">
                <a:solidFill>
                  <a:srgbClr val="002060"/>
                </a:solidFill>
                <a:latin typeface="Times New Roman" pitchFamily="18" charset="0"/>
                <a:cs typeface="B Nazanin" panose="00000400000000000000" pitchFamily="2" charset="-78"/>
              </a:rPr>
              <a:t>روش‌های شیمیایی در مقایسه با روش‌های فیزیکی به امکانات ساده‌تر و ارزانتری نیازمندند.</a:t>
            </a:r>
          </a:p>
          <a:p>
            <a:pPr lvl="1" rtl="1">
              <a:lnSpc>
                <a:spcPct val="150000"/>
              </a:lnSpc>
              <a:buClr>
                <a:srgbClr val="FFFF00"/>
              </a:buClr>
              <a:buFont typeface="Wingdings" pitchFamily="2" charset="2"/>
              <a:buChar char="§"/>
            </a:pPr>
            <a:r>
              <a:rPr lang="fa-IR" b="1" dirty="0" smtClean="0">
                <a:solidFill>
                  <a:srgbClr val="002060"/>
                </a:solidFill>
                <a:latin typeface="Times New Roman" pitchFamily="18" charset="0"/>
                <a:cs typeface="B Nazanin" panose="00000400000000000000" pitchFamily="2" charset="-78"/>
              </a:rPr>
              <a:t>این خود یک مزیت عمده در مقیاس تحقیقات آزمایشگاهی و همچنین تولیدات صنعتی محسوب می‌شود.</a:t>
            </a:r>
            <a:endParaRPr lang="en-US" b="1" dirty="0" smtClean="0">
              <a:solidFill>
                <a:srgbClr val="002060"/>
              </a:solidFill>
              <a:latin typeface="Times New Roman" pitchFamily="18" charset="0"/>
              <a:cs typeface="B Nazanin" panose="00000400000000000000" pitchFamily="2" charset="-78"/>
            </a:endParaRPr>
          </a:p>
          <a:p>
            <a:endParaRPr lang="en-US" dirty="0"/>
          </a:p>
        </p:txBody>
      </p:sp>
      <p:pic>
        <p:nvPicPr>
          <p:cNvPr id="6146" name="Picture 2" descr="C:\Users\fatemeh\Desktop\pic-pic\chemical persipitaion\Chemical Precipitation Synthesis.png"/>
          <p:cNvPicPr>
            <a:picLocks noChangeAspect="1" noChangeArrowheads="1"/>
          </p:cNvPicPr>
          <p:nvPr/>
        </p:nvPicPr>
        <p:blipFill>
          <a:blip r:embed="rId2"/>
          <a:srcRect/>
          <a:stretch>
            <a:fillRect/>
          </a:stretch>
        </p:blipFill>
        <p:spPr bwMode="auto">
          <a:xfrm>
            <a:off x="2743200" y="4724400"/>
            <a:ext cx="3600450" cy="1771650"/>
          </a:xfrm>
          <a:prstGeom prst="rect">
            <a:avLst/>
          </a:prstGeom>
          <a:ln>
            <a:noFill/>
          </a:ln>
          <a:effectLst>
            <a:outerShdw blurRad="292100" dist="139700" dir="2700000" algn="tl" rotWithShape="0">
              <a:srgbClr val="333333">
                <a:alpha val="65000"/>
              </a:srgbClr>
            </a:outerShdw>
          </a:effectLst>
        </p:spPr>
      </p:pic>
    </p:spTree>
    <p:extLst>
      <p:ext uri="{BB962C8B-B14F-4D97-AF65-F5344CB8AC3E}">
        <p14:creationId xmlns:p14="http://schemas.microsoft.com/office/powerpoint/2010/main" val="2974796677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slow" p14:dur="2000"/>
    </mc:Choice>
    <mc:Fallback xmlns="">
      <p:transition spd="slow"/>
    </mc:Fallback>
  </mc:AlternateContent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  <p:cond evt="onBegin" delay="0">
                          <p:tn val="2"/>
                        </p:cond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29" presetClass="entr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614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7" dur="1000" fill="hold"/>
                                        <p:tgtEl>
                                          <p:spTgt spid="6146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-.2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8" dur="1000" fill="hold"/>
                                        <p:tgtEl>
                                          <p:spTgt spid="6146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  <p:animEffect transition="in" filter="wipe(right)" prLst="gradientSize: 0.1">
                                      <p:cBhvr>
                                        <p:cTn id="9" dur="1000"/>
                                        <p:tgtEl>
                                          <p:spTgt spid="6146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</p:timing>
</p:sld>
</file>

<file path=ppt/slides/slide2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fa-IR" dirty="0" smtClean="0">
                <a:ln w="12700">
                  <a:solidFill>
                    <a:schemeClr val="tx2">
                      <a:satMod val="155000"/>
                    </a:schemeClr>
                  </a:solidFill>
                  <a:prstDash val="solid"/>
                </a:ln>
                <a:gradFill flip="none" rotWithShape="1">
                  <a:gsLst>
                    <a:gs pos="0">
                      <a:srgbClr val="FFFF00">
                        <a:shade val="30000"/>
                        <a:satMod val="115000"/>
                      </a:srgbClr>
                    </a:gs>
                    <a:gs pos="50000">
                      <a:srgbClr val="FFFF00">
                        <a:shade val="67500"/>
                        <a:satMod val="115000"/>
                      </a:srgbClr>
                    </a:gs>
                    <a:gs pos="100000">
                      <a:srgbClr val="FFFF00">
                        <a:shade val="100000"/>
                        <a:satMod val="115000"/>
                      </a:srgbClr>
                    </a:gs>
                  </a:gsLst>
                  <a:lin ang="5400000" scaled="1"/>
                  <a:tileRect/>
                </a:gradFill>
                <a:effectLst>
                  <a:outerShdw blurRad="41275" dist="20320" dir="1800000" algn="tl" rotWithShape="0">
                    <a:srgbClr val="000000">
                      <a:alpha val="40000"/>
                    </a:srgbClr>
                  </a:outerShdw>
                </a:effectLst>
              </a:rPr>
              <a:t> </a:t>
            </a:r>
            <a:r>
              <a:rPr lang="fa-IR" dirty="0" smtClean="0">
                <a:ln w="12700">
                  <a:solidFill>
                    <a:schemeClr val="tx2">
                      <a:satMod val="155000"/>
                    </a:schemeClr>
                  </a:solidFill>
                  <a:prstDash val="solid"/>
                </a:ln>
                <a:gradFill flip="none" rotWithShape="1">
                  <a:gsLst>
                    <a:gs pos="0">
                      <a:srgbClr val="FFFF00">
                        <a:shade val="30000"/>
                        <a:satMod val="115000"/>
                      </a:srgbClr>
                    </a:gs>
                    <a:gs pos="50000">
                      <a:srgbClr val="FFFF00">
                        <a:shade val="67500"/>
                        <a:satMod val="115000"/>
                      </a:srgbClr>
                    </a:gs>
                    <a:gs pos="100000">
                      <a:srgbClr val="FFFF00">
                        <a:shade val="100000"/>
                        <a:satMod val="115000"/>
                      </a:srgbClr>
                    </a:gs>
                  </a:gsLst>
                  <a:lin ang="5400000" scaled="1"/>
                  <a:tileRect/>
                </a:gradFill>
                <a:effectLst>
                  <a:outerShdw blurRad="41275" dist="20320" dir="1800000" algn="tl" rotWithShape="0">
                    <a:srgbClr val="000000">
                      <a:alpha val="40000"/>
                    </a:srgbClr>
                  </a:outerShdw>
                </a:effectLst>
                <a:cs typeface="B Nazanin" panose="00000400000000000000" pitchFamily="2" charset="-78"/>
              </a:rPr>
              <a:t>روش های سنتز شیمیایی</a:t>
            </a:r>
            <a:endParaRPr lang="en-US" dirty="0">
              <a:cs typeface="B Nazanin" panose="00000400000000000000" pitchFamily="2" charset="-78"/>
            </a:endParaRPr>
          </a:p>
        </p:txBody>
      </p:sp>
      <p:sp>
        <p:nvSpPr>
          <p:cNvPr id="3" name="Slide Number Placeholder 2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pPr>
              <a:defRPr/>
            </a:pPr>
            <a:fld id="{49B0553E-AA25-4EF8-B191-2C07F622213B}" type="slidenum">
              <a:rPr lang="en-US" smtClean="0"/>
              <a:pPr>
                <a:defRPr/>
              </a:pPr>
              <a:t>27</a:t>
            </a:fld>
            <a:endParaRPr lang="en-US" dirty="0"/>
          </a:p>
        </p:txBody>
      </p:sp>
      <p:sp>
        <p:nvSpPr>
          <p:cNvPr id="4" name="Text Placeholder 3"/>
          <p:cNvSpPr>
            <a:spLocks noGrp="1"/>
          </p:cNvSpPr>
          <p:nvPr>
            <p:ph type="body" sz="quarter" idx="11"/>
          </p:nvPr>
        </p:nvSpPr>
        <p:spPr>
          <a:xfrm>
            <a:off x="228600" y="1295400"/>
            <a:ext cx="8153400" cy="5029200"/>
          </a:xfrm>
        </p:spPr>
        <p:txBody>
          <a:bodyPr/>
          <a:lstStyle/>
          <a:p>
            <a:pPr rtl="1">
              <a:lnSpc>
                <a:spcPct val="150000"/>
              </a:lnSpc>
              <a:buClr>
                <a:srgbClr val="FFFF00"/>
              </a:buClr>
              <a:buFont typeface="Wingdings" pitchFamily="2" charset="2"/>
              <a:buChar char="q"/>
            </a:pPr>
            <a:r>
              <a:rPr lang="fa-IR" b="1" dirty="0" smtClean="0">
                <a:solidFill>
                  <a:srgbClr val="002060"/>
                </a:solidFill>
                <a:latin typeface="Times New Roman" pitchFamily="18" charset="0"/>
                <a:cs typeface="B Nazanin" panose="00000400000000000000" pitchFamily="2" charset="-78"/>
              </a:rPr>
              <a:t>روش های سنتز شیمیایی شامل موارد زیر است:</a:t>
            </a:r>
          </a:p>
          <a:p>
            <a:pPr rtl="1">
              <a:lnSpc>
                <a:spcPct val="150000"/>
              </a:lnSpc>
              <a:buClr>
                <a:srgbClr val="FFFF00"/>
              </a:buClr>
              <a:buFont typeface="Wingdings" pitchFamily="2" charset="2"/>
              <a:buChar char="§"/>
            </a:pPr>
            <a:r>
              <a:rPr lang="fa-IR" b="1" dirty="0" smtClean="0">
                <a:solidFill>
                  <a:srgbClr val="002060"/>
                </a:solidFill>
                <a:latin typeface="Times New Roman" pitchFamily="18" charset="0"/>
                <a:cs typeface="B Nazanin" panose="00000400000000000000" pitchFamily="2" charset="-78"/>
              </a:rPr>
              <a:t>تخریب حرارتی (</a:t>
            </a:r>
            <a:r>
              <a:rPr lang="en-US" b="1" dirty="0" smtClean="0">
                <a:solidFill>
                  <a:srgbClr val="002060"/>
                </a:solidFill>
                <a:latin typeface="Times New Roman" pitchFamily="18" charset="0"/>
                <a:cs typeface="B Nazanin" panose="00000400000000000000" pitchFamily="2" charset="-78"/>
              </a:rPr>
              <a:t>Thermal Decomposition</a:t>
            </a:r>
            <a:r>
              <a:rPr lang="fa-IR" b="1" dirty="0" smtClean="0">
                <a:solidFill>
                  <a:srgbClr val="002060"/>
                </a:solidFill>
                <a:latin typeface="Times New Roman" pitchFamily="18" charset="0"/>
                <a:cs typeface="B Nazanin" panose="00000400000000000000" pitchFamily="2" charset="-78"/>
              </a:rPr>
              <a:t>)</a:t>
            </a:r>
          </a:p>
          <a:p>
            <a:pPr rtl="1">
              <a:lnSpc>
                <a:spcPct val="150000"/>
              </a:lnSpc>
              <a:buClr>
                <a:srgbClr val="FFFF00"/>
              </a:buClr>
              <a:buFont typeface="Wingdings" pitchFamily="2" charset="2"/>
              <a:buChar char="§"/>
            </a:pPr>
            <a:r>
              <a:rPr lang="fa-IR" b="1" dirty="0" smtClean="0">
                <a:solidFill>
                  <a:srgbClr val="002060"/>
                </a:solidFill>
                <a:latin typeface="Times New Roman" pitchFamily="18" charset="0"/>
                <a:cs typeface="B Nazanin" panose="00000400000000000000" pitchFamily="2" charset="-78"/>
              </a:rPr>
              <a:t> سولوترمال و هیدروترمال (</a:t>
            </a:r>
            <a:r>
              <a:rPr lang="en-US" b="1" dirty="0" err="1" smtClean="0">
                <a:solidFill>
                  <a:srgbClr val="002060"/>
                </a:solidFill>
                <a:latin typeface="Times New Roman" pitchFamily="18" charset="0"/>
                <a:cs typeface="B Nazanin" panose="00000400000000000000" pitchFamily="2" charset="-78"/>
              </a:rPr>
              <a:t>Solvothermal</a:t>
            </a:r>
            <a:r>
              <a:rPr lang="en-US" b="1" dirty="0" smtClean="0">
                <a:solidFill>
                  <a:srgbClr val="002060"/>
                </a:solidFill>
                <a:latin typeface="Times New Roman" pitchFamily="18" charset="0"/>
                <a:cs typeface="B Nazanin" panose="00000400000000000000" pitchFamily="2" charset="-78"/>
              </a:rPr>
              <a:t> and Hydrothermal</a:t>
            </a:r>
            <a:r>
              <a:rPr lang="fa-IR" b="1" dirty="0" smtClean="0">
                <a:solidFill>
                  <a:srgbClr val="002060"/>
                </a:solidFill>
                <a:latin typeface="Times New Roman" pitchFamily="18" charset="0"/>
                <a:cs typeface="B Nazanin" panose="00000400000000000000" pitchFamily="2" charset="-78"/>
              </a:rPr>
              <a:t>)</a:t>
            </a:r>
          </a:p>
          <a:p>
            <a:pPr rtl="1">
              <a:lnSpc>
                <a:spcPct val="150000"/>
              </a:lnSpc>
              <a:buClr>
                <a:srgbClr val="FFFF00"/>
              </a:buClr>
              <a:buFont typeface="Wingdings" pitchFamily="2" charset="2"/>
              <a:buChar char="§"/>
            </a:pPr>
            <a:r>
              <a:rPr lang="fa-IR" b="1" dirty="0" smtClean="0">
                <a:solidFill>
                  <a:srgbClr val="002060"/>
                </a:solidFill>
                <a:latin typeface="Times New Roman" pitchFamily="18" charset="0"/>
                <a:cs typeface="B Nazanin" panose="00000400000000000000" pitchFamily="2" charset="-78"/>
              </a:rPr>
              <a:t>سنتز در میکروامولسیون (</a:t>
            </a:r>
            <a:r>
              <a:rPr lang="en-US" b="1" dirty="0" err="1" smtClean="0">
                <a:solidFill>
                  <a:srgbClr val="002060"/>
                </a:solidFill>
                <a:latin typeface="Times New Roman" pitchFamily="18" charset="0"/>
                <a:cs typeface="B Nazanin" panose="00000400000000000000" pitchFamily="2" charset="-78"/>
              </a:rPr>
              <a:t>Microemulsion</a:t>
            </a:r>
            <a:r>
              <a:rPr lang="fa-IR" b="1" dirty="0" smtClean="0">
                <a:solidFill>
                  <a:srgbClr val="002060"/>
                </a:solidFill>
                <a:latin typeface="Times New Roman" pitchFamily="18" charset="0"/>
                <a:cs typeface="B Nazanin" panose="00000400000000000000" pitchFamily="2" charset="-78"/>
              </a:rPr>
              <a:t>) </a:t>
            </a:r>
          </a:p>
          <a:p>
            <a:pPr rtl="1">
              <a:lnSpc>
                <a:spcPct val="150000"/>
              </a:lnSpc>
              <a:buClr>
                <a:srgbClr val="FFFF00"/>
              </a:buClr>
              <a:buFont typeface="Wingdings" pitchFamily="2" charset="2"/>
              <a:buChar char="§"/>
            </a:pPr>
            <a:r>
              <a:rPr lang="fa-IR" b="1" dirty="0" smtClean="0">
                <a:solidFill>
                  <a:srgbClr val="002060"/>
                </a:solidFill>
                <a:latin typeface="Times New Roman" pitchFamily="18" charset="0"/>
                <a:cs typeface="B Nazanin" panose="00000400000000000000" pitchFamily="2" charset="-78"/>
              </a:rPr>
              <a:t> مایسل معکوس (</a:t>
            </a:r>
            <a:r>
              <a:rPr lang="en-US" b="1" dirty="0" smtClean="0">
                <a:solidFill>
                  <a:srgbClr val="002060"/>
                </a:solidFill>
                <a:latin typeface="Times New Roman" pitchFamily="18" charset="0"/>
                <a:cs typeface="B Nazanin" panose="00000400000000000000" pitchFamily="2" charset="-78"/>
              </a:rPr>
              <a:t>Reverse Micelle</a:t>
            </a:r>
            <a:r>
              <a:rPr lang="fa-IR" b="1" dirty="0" smtClean="0">
                <a:solidFill>
                  <a:srgbClr val="002060"/>
                </a:solidFill>
                <a:latin typeface="Times New Roman" pitchFamily="18" charset="0"/>
                <a:cs typeface="B Nazanin" panose="00000400000000000000" pitchFamily="2" charset="-78"/>
              </a:rPr>
              <a:t>)</a:t>
            </a:r>
          </a:p>
          <a:p>
            <a:pPr rtl="1">
              <a:lnSpc>
                <a:spcPct val="150000"/>
              </a:lnSpc>
              <a:buClr>
                <a:srgbClr val="FFFF00"/>
              </a:buClr>
              <a:buFont typeface="Wingdings" pitchFamily="2" charset="2"/>
              <a:buChar char="§"/>
            </a:pPr>
            <a:r>
              <a:rPr lang="fa-IR" b="1" dirty="0" smtClean="0">
                <a:solidFill>
                  <a:srgbClr val="002060"/>
                </a:solidFill>
                <a:latin typeface="Times New Roman" pitchFamily="18" charset="0"/>
                <a:cs typeface="B Nazanin" panose="00000400000000000000" pitchFamily="2" charset="-78"/>
              </a:rPr>
              <a:t> سل-ژل (</a:t>
            </a:r>
            <a:r>
              <a:rPr lang="en-US" b="1" dirty="0" smtClean="0">
                <a:solidFill>
                  <a:srgbClr val="002060"/>
                </a:solidFill>
                <a:latin typeface="Times New Roman" pitchFamily="18" charset="0"/>
                <a:cs typeface="B Nazanin" panose="00000400000000000000" pitchFamily="2" charset="-78"/>
              </a:rPr>
              <a:t>Sol-Gel</a:t>
            </a:r>
            <a:r>
              <a:rPr lang="fa-IR" b="1" dirty="0" smtClean="0">
                <a:solidFill>
                  <a:srgbClr val="002060"/>
                </a:solidFill>
                <a:latin typeface="Times New Roman" pitchFamily="18" charset="0"/>
                <a:cs typeface="B Nazanin" panose="00000400000000000000" pitchFamily="2" charset="-78"/>
              </a:rPr>
              <a:t>) </a:t>
            </a:r>
          </a:p>
          <a:p>
            <a:pPr rtl="1">
              <a:buClr>
                <a:srgbClr val="FFFF00"/>
              </a:buClr>
              <a:buFont typeface="Wingdings" pitchFamily="2" charset="2"/>
              <a:buChar char="§"/>
            </a:pPr>
            <a:r>
              <a:rPr lang="fa-IR" b="1" dirty="0" smtClean="0">
                <a:solidFill>
                  <a:srgbClr val="002060"/>
                </a:solidFill>
                <a:latin typeface="Times New Roman" pitchFamily="18" charset="0"/>
                <a:cs typeface="B Nazanin" panose="00000400000000000000" pitchFamily="2" charset="-78"/>
              </a:rPr>
              <a:t> روش های ترسیب شیمیایی (</a:t>
            </a:r>
            <a:r>
              <a:rPr lang="en-US" b="1" dirty="0" smtClean="0">
                <a:solidFill>
                  <a:srgbClr val="002060"/>
                </a:solidFill>
                <a:latin typeface="Times New Roman" pitchFamily="18" charset="0"/>
                <a:cs typeface="B Nazanin" panose="00000400000000000000" pitchFamily="2" charset="-78"/>
              </a:rPr>
              <a:t>Chemical Precipitation</a:t>
            </a:r>
            <a:r>
              <a:rPr lang="fa-IR" b="1" dirty="0" smtClean="0">
                <a:solidFill>
                  <a:srgbClr val="002060"/>
                </a:solidFill>
                <a:latin typeface="Times New Roman" pitchFamily="18" charset="0"/>
                <a:cs typeface="B Nazanin" panose="00000400000000000000" pitchFamily="2" charset="-78"/>
              </a:rPr>
              <a:t>)</a:t>
            </a:r>
            <a:endParaRPr lang="en-US" b="1" dirty="0">
              <a:solidFill>
                <a:srgbClr val="002060"/>
              </a:solidFill>
              <a:latin typeface="Times New Roman" pitchFamily="18" charset="0"/>
              <a:cs typeface="B Nazanin" panose="00000400000000000000" pitchFamily="2" charset="-78"/>
            </a:endParaRPr>
          </a:p>
        </p:txBody>
      </p:sp>
      <p:pic>
        <p:nvPicPr>
          <p:cNvPr id="7171" name="Picture 3"/>
          <p:cNvPicPr>
            <a:picLocks noChangeAspect="1" noChangeArrowheads="1"/>
          </p:cNvPicPr>
          <p:nvPr/>
        </p:nvPicPr>
        <p:blipFill>
          <a:blip r:embed="rId2"/>
          <a:srcRect/>
          <a:stretch>
            <a:fillRect/>
          </a:stretch>
        </p:blipFill>
        <p:spPr bwMode="auto">
          <a:xfrm>
            <a:off x="0" y="1219200"/>
            <a:ext cx="2514600" cy="1221377"/>
          </a:xfrm>
          <a:prstGeom prst="rect">
            <a:avLst/>
          </a:prstGeom>
          <a:ln>
            <a:noFill/>
          </a:ln>
          <a:effectLst>
            <a:outerShdw blurRad="292100" dist="139700" dir="2700000" algn="tl" rotWithShape="0">
              <a:srgbClr val="333333">
                <a:alpha val="65000"/>
              </a:srgbClr>
            </a:outerShdw>
          </a:effectLst>
        </p:spPr>
      </p:pic>
      <p:pic>
        <p:nvPicPr>
          <p:cNvPr id="7172" name="Picture 4" descr="C:\Users\fatemeh\Desktop\pic-pic\chemical persipitaion\Solvothermal 2.png"/>
          <p:cNvPicPr>
            <a:picLocks noChangeAspect="1" noChangeArrowheads="1"/>
          </p:cNvPicPr>
          <p:nvPr/>
        </p:nvPicPr>
        <p:blipFill>
          <a:blip r:embed="rId3"/>
          <a:srcRect/>
          <a:stretch>
            <a:fillRect/>
          </a:stretch>
        </p:blipFill>
        <p:spPr bwMode="auto">
          <a:xfrm>
            <a:off x="304800" y="2743200"/>
            <a:ext cx="1600200" cy="1447801"/>
          </a:xfrm>
          <a:prstGeom prst="roundRect">
            <a:avLst>
              <a:gd name="adj" fmla="val 8594"/>
            </a:avLst>
          </a:prstGeom>
          <a:solidFill>
            <a:srgbClr val="FFFFFF">
              <a:shade val="85000"/>
            </a:srgbClr>
          </a:solidFill>
          <a:ln>
            <a:noFill/>
          </a:ln>
          <a:effectLst>
            <a:reflection blurRad="12700" stA="38000" endPos="28000" dist="5000" dir="5400000" sy="-100000" algn="bl" rotWithShape="0"/>
          </a:effectLst>
        </p:spPr>
      </p:pic>
      <p:pic>
        <p:nvPicPr>
          <p:cNvPr id="7173" name="Picture 5" descr="C:\Users\fatemeh\Desktop\pic-pic\chemical persipitaion\microemulsionsynthesis.JPG"/>
          <p:cNvPicPr>
            <a:picLocks noChangeAspect="1" noChangeArrowheads="1"/>
          </p:cNvPicPr>
          <p:nvPr/>
        </p:nvPicPr>
        <p:blipFill>
          <a:blip r:embed="rId4"/>
          <a:srcRect/>
          <a:stretch>
            <a:fillRect/>
          </a:stretch>
        </p:blipFill>
        <p:spPr bwMode="auto">
          <a:xfrm>
            <a:off x="76200" y="4572000"/>
            <a:ext cx="2667000" cy="1757363"/>
          </a:xfrm>
          <a:prstGeom prst="rect">
            <a:avLst/>
          </a:prstGeom>
          <a:ln>
            <a:noFill/>
          </a:ln>
          <a:effectLst>
            <a:outerShdw blurRad="292100" dist="139700" dir="2700000" algn="tl" rotWithShape="0">
              <a:srgbClr val="333333">
                <a:alpha val="65000"/>
              </a:srgbClr>
            </a:outerShdw>
          </a:effectLst>
        </p:spPr>
      </p:pic>
      <p:pic>
        <p:nvPicPr>
          <p:cNvPr id="7174" name="Picture 6" descr="C:\Users\fatemeh\Desktop\pic-pic\chemical persipitaion\Reverse Micelle synthesis of nanoparticles.jpg"/>
          <p:cNvPicPr>
            <a:picLocks noChangeAspect="1" noChangeArrowheads="1"/>
          </p:cNvPicPr>
          <p:nvPr/>
        </p:nvPicPr>
        <p:blipFill>
          <a:blip r:embed="rId5"/>
          <a:srcRect/>
          <a:stretch>
            <a:fillRect/>
          </a:stretch>
        </p:blipFill>
        <p:spPr bwMode="auto">
          <a:xfrm>
            <a:off x="3048000" y="4800600"/>
            <a:ext cx="2590800" cy="1838325"/>
          </a:xfrm>
          <a:prstGeom prst="rect">
            <a:avLst/>
          </a:prstGeom>
          <a:ln>
            <a:noFill/>
          </a:ln>
          <a:effectLst>
            <a:outerShdw blurRad="292100" dist="139700" dir="2700000" algn="tl" rotWithShape="0">
              <a:srgbClr val="333333">
                <a:alpha val="65000"/>
              </a:srgbClr>
            </a:outerShdw>
          </a:effectLst>
        </p:spPr>
      </p:pic>
      <p:pic>
        <p:nvPicPr>
          <p:cNvPr id="7175" name="Picture 7" descr="C:\Users\fatemeh\Desktop\pic-pic\chemical persipitaion\Sol-Gel synthesis of nanoparticles2.jpg"/>
          <p:cNvPicPr>
            <a:picLocks noChangeAspect="1" noChangeArrowheads="1"/>
          </p:cNvPicPr>
          <p:nvPr/>
        </p:nvPicPr>
        <p:blipFill>
          <a:blip r:embed="rId6"/>
          <a:srcRect/>
          <a:stretch>
            <a:fillRect/>
          </a:stretch>
        </p:blipFill>
        <p:spPr bwMode="auto">
          <a:xfrm>
            <a:off x="5791200" y="4876800"/>
            <a:ext cx="2590800" cy="1752600"/>
          </a:xfrm>
          <a:prstGeom prst="rect">
            <a:avLst/>
          </a:prstGeom>
          <a:ln>
            <a:noFill/>
          </a:ln>
          <a:effectLst>
            <a:outerShdw blurRad="292100" dist="139700" dir="2700000" algn="tl" rotWithShape="0">
              <a:srgbClr val="333333">
                <a:alpha val="65000"/>
              </a:srgbClr>
            </a:outerShdw>
          </a:effectLst>
        </p:spPr>
      </p:pic>
    </p:spTree>
    <p:extLst>
      <p:ext uri="{BB962C8B-B14F-4D97-AF65-F5344CB8AC3E}">
        <p14:creationId xmlns:p14="http://schemas.microsoft.com/office/powerpoint/2010/main" val="2878288853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slow" p14:dur="2000"/>
    </mc:Choice>
    <mc:Fallback xmlns="">
      <p:transition spd="slow"/>
    </mc:Fallback>
  </mc:AlternateContent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  <p:cond evt="onBegin" delay="0">
                          <p:tn val="2"/>
                        </p:cond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29" presetClass="entr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717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7" dur="1000" fill="hold"/>
                                        <p:tgtEl>
                                          <p:spTgt spid="7175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-.2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8" dur="1000" fill="hold"/>
                                        <p:tgtEl>
                                          <p:spTgt spid="7175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  <p:animEffect transition="in" filter="wipe(right)" prLst="gradientSize: 0.1">
                                      <p:cBhvr>
                                        <p:cTn id="9" dur="1000"/>
                                        <p:tgtEl>
                                          <p:spTgt spid="7175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10" presetID="29" presetClass="entr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717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12" dur="1000" fill="hold"/>
                                        <p:tgtEl>
                                          <p:spTgt spid="7174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-.2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13" dur="1000" fill="hold"/>
                                        <p:tgtEl>
                                          <p:spTgt spid="7174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  <p:animEffect transition="in" filter="wipe(right)" prLst="gradientSize: 0.1">
                                      <p:cBhvr>
                                        <p:cTn id="14" dur="1000"/>
                                        <p:tgtEl>
                                          <p:spTgt spid="7174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15" presetID="29" presetClass="entr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717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17" dur="1000" fill="hold"/>
                                        <p:tgtEl>
                                          <p:spTgt spid="7173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-.2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18" dur="1000" fill="hold"/>
                                        <p:tgtEl>
                                          <p:spTgt spid="7173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  <p:animEffect transition="in" filter="wipe(right)" prLst="gradientSize: 0.1">
                                      <p:cBhvr>
                                        <p:cTn id="19" dur="1000"/>
                                        <p:tgtEl>
                                          <p:spTgt spid="7173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20" presetID="29" presetClass="entr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717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22" dur="1000" fill="hold"/>
                                        <p:tgtEl>
                                          <p:spTgt spid="7172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-.2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23" dur="1000" fill="hold"/>
                                        <p:tgtEl>
                                          <p:spTgt spid="7172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  <p:animEffect transition="in" filter="wipe(right)" prLst="gradientSize: 0.1">
                                      <p:cBhvr>
                                        <p:cTn id="24" dur="1000"/>
                                        <p:tgtEl>
                                          <p:spTgt spid="7172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25" presetID="29" presetClass="entr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7171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27" dur="1000" fill="hold"/>
                                        <p:tgtEl>
                                          <p:spTgt spid="7171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-.2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28" dur="1000" fill="hold"/>
                                        <p:tgtEl>
                                          <p:spTgt spid="7171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  <p:animEffect transition="in" filter="wipe(right)" prLst="gradientSize: 0.1">
                                      <p:cBhvr>
                                        <p:cTn id="29" dur="1000"/>
                                        <p:tgtEl>
                                          <p:spTgt spid="7171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</p:timing>
</p:sld>
</file>

<file path=ppt/slides/slide2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>
            <a:normAutofit fontScale="90000"/>
          </a:bodyPr>
          <a:lstStyle/>
          <a:p>
            <a:pPr algn="ctr" rtl="1"/>
            <a:r>
              <a:rPr lang="fa-IR" dirty="0" smtClean="0">
                <a:ln w="12700">
                  <a:solidFill>
                    <a:schemeClr val="tx2">
                      <a:satMod val="155000"/>
                    </a:schemeClr>
                  </a:solidFill>
                  <a:prstDash val="solid"/>
                </a:ln>
                <a:gradFill flip="none" rotWithShape="1">
                  <a:gsLst>
                    <a:gs pos="0">
                      <a:srgbClr val="FFFF00">
                        <a:shade val="30000"/>
                        <a:satMod val="115000"/>
                      </a:srgbClr>
                    </a:gs>
                    <a:gs pos="50000">
                      <a:srgbClr val="FFFF00">
                        <a:shade val="67500"/>
                        <a:satMod val="115000"/>
                      </a:srgbClr>
                    </a:gs>
                    <a:gs pos="100000">
                      <a:srgbClr val="FFFF00">
                        <a:shade val="100000"/>
                        <a:satMod val="115000"/>
                      </a:srgbClr>
                    </a:gs>
                  </a:gsLst>
                  <a:lin ang="5400000" scaled="1"/>
                  <a:tileRect/>
                </a:gradFill>
                <a:effectLst>
                  <a:outerShdw blurRad="41275" dist="20320" dir="1800000" algn="tl" rotWithShape="0">
                    <a:srgbClr val="000000">
                      <a:alpha val="40000"/>
                    </a:srgbClr>
                  </a:outerShdw>
                </a:effectLst>
                <a:cs typeface="B Nazanin" panose="00000400000000000000" pitchFamily="2" charset="-78"/>
              </a:rPr>
              <a:t>روش ترسیب شیمیایی</a:t>
            </a:r>
            <a:r>
              <a:rPr lang="fa-IR" dirty="0" smtClean="0">
                <a:ln w="12700">
                  <a:solidFill>
                    <a:schemeClr val="tx2">
                      <a:satMod val="155000"/>
                    </a:schemeClr>
                  </a:solidFill>
                  <a:prstDash val="solid"/>
                </a:ln>
                <a:gradFill flip="none" rotWithShape="1">
                  <a:gsLst>
                    <a:gs pos="0">
                      <a:srgbClr val="FFFF00">
                        <a:shade val="30000"/>
                        <a:satMod val="115000"/>
                      </a:srgbClr>
                    </a:gs>
                    <a:gs pos="50000">
                      <a:srgbClr val="FFFF00">
                        <a:shade val="67500"/>
                        <a:satMod val="115000"/>
                      </a:srgbClr>
                    </a:gs>
                    <a:gs pos="100000">
                      <a:srgbClr val="FFFF00">
                        <a:shade val="100000"/>
                        <a:satMod val="115000"/>
                      </a:srgbClr>
                    </a:gs>
                  </a:gsLst>
                  <a:lin ang="5400000" scaled="1"/>
                  <a:tileRect/>
                </a:gradFill>
                <a:effectLst>
                  <a:outerShdw blurRad="41275" dist="20320" dir="1800000" algn="tl" rotWithShape="0">
                    <a:srgbClr val="000000">
                      <a:alpha val="40000"/>
                    </a:srgbClr>
                  </a:outerShdw>
                </a:effectLst>
              </a:rPr>
              <a:t/>
            </a:r>
            <a:br>
              <a:rPr lang="fa-IR" dirty="0" smtClean="0">
                <a:ln w="12700">
                  <a:solidFill>
                    <a:schemeClr val="tx2">
                      <a:satMod val="155000"/>
                    </a:schemeClr>
                  </a:solidFill>
                  <a:prstDash val="solid"/>
                </a:ln>
                <a:gradFill flip="none" rotWithShape="1">
                  <a:gsLst>
                    <a:gs pos="0">
                      <a:srgbClr val="FFFF00">
                        <a:shade val="30000"/>
                        <a:satMod val="115000"/>
                      </a:srgbClr>
                    </a:gs>
                    <a:gs pos="50000">
                      <a:srgbClr val="FFFF00">
                        <a:shade val="67500"/>
                        <a:satMod val="115000"/>
                      </a:srgbClr>
                    </a:gs>
                    <a:gs pos="100000">
                      <a:srgbClr val="FFFF00">
                        <a:shade val="100000"/>
                        <a:satMod val="115000"/>
                      </a:srgbClr>
                    </a:gs>
                  </a:gsLst>
                  <a:lin ang="5400000" scaled="1"/>
                  <a:tileRect/>
                </a:gradFill>
                <a:effectLst>
                  <a:outerShdw blurRad="41275" dist="20320" dir="1800000" algn="tl" rotWithShape="0">
                    <a:srgbClr val="000000">
                      <a:alpha val="40000"/>
                    </a:srgbClr>
                  </a:outerShdw>
                </a:effectLst>
              </a:rPr>
            </a:br>
            <a:r>
              <a:rPr lang="fa-IR" dirty="0" smtClean="0">
                <a:ln w="12700">
                  <a:solidFill>
                    <a:schemeClr val="tx2">
                      <a:satMod val="155000"/>
                    </a:schemeClr>
                  </a:solidFill>
                  <a:prstDash val="solid"/>
                </a:ln>
                <a:gradFill flip="none" rotWithShape="1">
                  <a:gsLst>
                    <a:gs pos="0">
                      <a:srgbClr val="FFFF00">
                        <a:shade val="30000"/>
                        <a:satMod val="115000"/>
                      </a:srgbClr>
                    </a:gs>
                    <a:gs pos="50000">
                      <a:srgbClr val="FFFF00">
                        <a:shade val="67500"/>
                        <a:satMod val="115000"/>
                      </a:srgbClr>
                    </a:gs>
                    <a:gs pos="100000">
                      <a:srgbClr val="FFFF00">
                        <a:shade val="100000"/>
                        <a:satMod val="115000"/>
                      </a:srgbClr>
                    </a:gs>
                  </a:gsLst>
                  <a:lin ang="5400000" scaled="1"/>
                  <a:tileRect/>
                </a:gradFill>
                <a:effectLst>
                  <a:outerShdw blurRad="41275" dist="20320" dir="1800000" algn="tl" rotWithShape="0">
                    <a:srgbClr val="000000">
                      <a:alpha val="40000"/>
                    </a:srgbClr>
                  </a:outerShdw>
                </a:effectLst>
              </a:rPr>
              <a:t> </a:t>
            </a:r>
            <a:r>
              <a:rPr lang="fa-IR" sz="3200" dirty="0" smtClean="0">
                <a:ln w="12700">
                  <a:solidFill>
                    <a:schemeClr val="tx2">
                      <a:satMod val="155000"/>
                    </a:schemeClr>
                  </a:solidFill>
                  <a:prstDash val="solid"/>
                </a:ln>
                <a:gradFill flip="none" rotWithShape="1">
                  <a:gsLst>
                    <a:gs pos="0">
                      <a:srgbClr val="FFFF00">
                        <a:shade val="30000"/>
                        <a:satMod val="115000"/>
                      </a:srgbClr>
                    </a:gs>
                    <a:gs pos="50000">
                      <a:srgbClr val="FFFF00">
                        <a:shade val="67500"/>
                        <a:satMod val="115000"/>
                      </a:srgbClr>
                    </a:gs>
                    <a:gs pos="100000">
                      <a:srgbClr val="FFFF00">
                        <a:shade val="100000"/>
                        <a:satMod val="115000"/>
                      </a:srgbClr>
                    </a:gs>
                  </a:gsLst>
                  <a:lin ang="5400000" scaled="1"/>
                  <a:tileRect/>
                </a:gradFill>
                <a:effectLst>
                  <a:outerShdw blurRad="41275" dist="20320" dir="1800000" algn="tl" rotWithShape="0">
                    <a:srgbClr val="000000">
                      <a:alpha val="40000"/>
                    </a:srgbClr>
                  </a:outerShdw>
                </a:effectLst>
                <a:latin typeface="Times New Roman" pitchFamily="18" charset="0"/>
                <a:cs typeface="Times New Roman" pitchFamily="18" charset="0"/>
              </a:rPr>
              <a:t>(</a:t>
            </a:r>
            <a:r>
              <a:rPr lang="en-US" sz="3200" dirty="0" smtClean="0">
                <a:ln w="12700">
                  <a:solidFill>
                    <a:schemeClr val="tx2">
                      <a:satMod val="155000"/>
                    </a:schemeClr>
                  </a:solidFill>
                  <a:prstDash val="solid"/>
                </a:ln>
                <a:gradFill flip="none" rotWithShape="1">
                  <a:gsLst>
                    <a:gs pos="0">
                      <a:srgbClr val="FFFF00">
                        <a:shade val="30000"/>
                        <a:satMod val="115000"/>
                      </a:srgbClr>
                    </a:gs>
                    <a:gs pos="50000">
                      <a:srgbClr val="FFFF00">
                        <a:shade val="67500"/>
                        <a:satMod val="115000"/>
                      </a:srgbClr>
                    </a:gs>
                    <a:gs pos="100000">
                      <a:srgbClr val="FFFF00">
                        <a:shade val="100000"/>
                        <a:satMod val="115000"/>
                      </a:srgbClr>
                    </a:gs>
                  </a:gsLst>
                  <a:lin ang="5400000" scaled="1"/>
                  <a:tileRect/>
                </a:gradFill>
                <a:effectLst>
                  <a:outerShdw blurRad="41275" dist="20320" dir="1800000" algn="tl" rotWithShape="0">
                    <a:srgbClr val="000000">
                      <a:alpha val="40000"/>
                    </a:srgbClr>
                  </a:outerShdw>
                </a:effectLst>
                <a:latin typeface="Times New Roman" pitchFamily="18" charset="0"/>
                <a:cs typeface="Times New Roman" pitchFamily="18" charset="0"/>
              </a:rPr>
              <a:t>Chemical Precipitation Synthesis</a:t>
            </a:r>
            <a:r>
              <a:rPr lang="fa-IR" sz="3200" dirty="0" smtClean="0">
                <a:ln w="12700">
                  <a:solidFill>
                    <a:schemeClr val="tx2">
                      <a:satMod val="155000"/>
                    </a:schemeClr>
                  </a:solidFill>
                  <a:prstDash val="solid"/>
                </a:ln>
                <a:gradFill flip="none" rotWithShape="1">
                  <a:gsLst>
                    <a:gs pos="0">
                      <a:srgbClr val="FFFF00">
                        <a:shade val="30000"/>
                        <a:satMod val="115000"/>
                      </a:srgbClr>
                    </a:gs>
                    <a:gs pos="50000">
                      <a:srgbClr val="FFFF00">
                        <a:shade val="67500"/>
                        <a:satMod val="115000"/>
                      </a:srgbClr>
                    </a:gs>
                    <a:gs pos="100000">
                      <a:srgbClr val="FFFF00">
                        <a:shade val="100000"/>
                        <a:satMod val="115000"/>
                      </a:srgbClr>
                    </a:gs>
                  </a:gsLst>
                  <a:lin ang="5400000" scaled="1"/>
                  <a:tileRect/>
                </a:gradFill>
                <a:effectLst>
                  <a:outerShdw blurRad="41275" dist="20320" dir="1800000" algn="tl" rotWithShape="0">
                    <a:srgbClr val="000000">
                      <a:alpha val="40000"/>
                    </a:srgbClr>
                  </a:outerShdw>
                </a:effectLst>
                <a:latin typeface="Times New Roman" pitchFamily="18" charset="0"/>
                <a:cs typeface="Times New Roman" pitchFamily="18" charset="0"/>
              </a:rPr>
              <a:t>)</a:t>
            </a:r>
            <a:endParaRPr lang="en-US" sz="3200" dirty="0">
              <a:ln w="12700">
                <a:solidFill>
                  <a:schemeClr val="tx2">
                    <a:satMod val="155000"/>
                  </a:schemeClr>
                </a:solidFill>
                <a:prstDash val="solid"/>
              </a:ln>
              <a:gradFill flip="none" rotWithShape="1">
                <a:gsLst>
                  <a:gs pos="0">
                    <a:srgbClr val="FFFF00">
                      <a:shade val="30000"/>
                      <a:satMod val="115000"/>
                    </a:srgbClr>
                  </a:gs>
                  <a:gs pos="50000">
                    <a:srgbClr val="FFFF00">
                      <a:shade val="67500"/>
                      <a:satMod val="115000"/>
                    </a:srgbClr>
                  </a:gs>
                  <a:gs pos="100000">
                    <a:srgbClr val="FFFF00">
                      <a:shade val="100000"/>
                      <a:satMod val="115000"/>
                    </a:srgbClr>
                  </a:gs>
                </a:gsLst>
                <a:lin ang="5400000" scaled="1"/>
                <a:tileRect/>
              </a:gradFill>
              <a:effectLst>
                <a:outerShdw blurRad="41275" dist="20320" dir="1800000" algn="tl" rotWithShape="0">
                  <a:srgbClr val="000000">
                    <a:alpha val="40000"/>
                  </a:srgbClr>
                </a:outerShdw>
              </a:effectLst>
              <a:latin typeface="Times New Roman" pitchFamily="18" charset="0"/>
              <a:cs typeface="Times New Roman" pitchFamily="18" charset="0"/>
            </a:endParaRPr>
          </a:p>
        </p:txBody>
      </p:sp>
      <p:sp>
        <p:nvSpPr>
          <p:cNvPr id="3" name="Slide Number Placeholder 2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pPr>
              <a:defRPr/>
            </a:pPr>
            <a:fld id="{49B0553E-AA25-4EF8-B191-2C07F622213B}" type="slidenum">
              <a:rPr lang="en-US" smtClean="0"/>
              <a:pPr>
                <a:defRPr/>
              </a:pPr>
              <a:t>28</a:t>
            </a:fld>
            <a:endParaRPr lang="en-US" dirty="0"/>
          </a:p>
        </p:txBody>
      </p:sp>
      <p:sp>
        <p:nvSpPr>
          <p:cNvPr id="4" name="Text Placeholder 3"/>
          <p:cNvSpPr>
            <a:spLocks noGrp="1"/>
          </p:cNvSpPr>
          <p:nvPr>
            <p:ph type="body" sz="quarter" idx="11"/>
          </p:nvPr>
        </p:nvSpPr>
        <p:spPr>
          <a:xfrm>
            <a:off x="228600" y="1295400"/>
            <a:ext cx="8153400" cy="4953000"/>
          </a:xfrm>
        </p:spPr>
        <p:txBody>
          <a:bodyPr/>
          <a:lstStyle/>
          <a:p>
            <a:pPr rtl="1">
              <a:lnSpc>
                <a:spcPct val="150000"/>
              </a:lnSpc>
              <a:buClr>
                <a:srgbClr val="FFFF00"/>
              </a:buClr>
              <a:buFont typeface="Wingdings" pitchFamily="2" charset="2"/>
              <a:buChar char="q"/>
            </a:pPr>
            <a:r>
              <a:rPr lang="fa-IR" b="1" dirty="0" smtClean="0">
                <a:solidFill>
                  <a:srgbClr val="002060"/>
                </a:solidFill>
                <a:cs typeface="B Nazanin" panose="00000400000000000000" pitchFamily="2" charset="-78"/>
              </a:rPr>
              <a:t>روش ترسیب شیمیایی، اصلی ترین و جزء اولین‌ها در میان روش‌های شیمیایی ساخت نانوذرات است.</a:t>
            </a:r>
          </a:p>
          <a:p>
            <a:pPr rtl="1">
              <a:lnSpc>
                <a:spcPct val="150000"/>
              </a:lnSpc>
              <a:buClr>
                <a:srgbClr val="FFFF00"/>
              </a:buClr>
              <a:buFont typeface="Wingdings" pitchFamily="2" charset="2"/>
              <a:buChar char="q"/>
            </a:pPr>
            <a:r>
              <a:rPr lang="fa-IR" b="1" dirty="0" smtClean="0">
                <a:solidFill>
                  <a:srgbClr val="002060"/>
                </a:solidFill>
                <a:cs typeface="B Nazanin" panose="00000400000000000000" pitchFamily="2" charset="-78"/>
              </a:rPr>
              <a:t> این روش گاه به طور دقیق‌تر روش هم رسوبی (</a:t>
            </a:r>
            <a:r>
              <a:rPr lang="en-US" b="1" dirty="0" smtClean="0">
                <a:solidFill>
                  <a:srgbClr val="002060"/>
                </a:solidFill>
                <a:latin typeface="Times New Roman" pitchFamily="18" charset="0"/>
                <a:cs typeface="B Nazanin" panose="00000400000000000000" pitchFamily="2" charset="-78"/>
              </a:rPr>
              <a:t>Co-precipitation</a:t>
            </a:r>
            <a:r>
              <a:rPr lang="fa-IR" b="1" dirty="0" smtClean="0">
                <a:solidFill>
                  <a:srgbClr val="002060"/>
                </a:solidFill>
                <a:cs typeface="B Nazanin" panose="00000400000000000000" pitchFamily="2" charset="-78"/>
              </a:rPr>
              <a:t>) نیز نامیده می‌شود، چون...</a:t>
            </a:r>
          </a:p>
          <a:p>
            <a:pPr lvl="1" rtl="1">
              <a:lnSpc>
                <a:spcPct val="150000"/>
              </a:lnSpc>
              <a:buClr>
                <a:srgbClr val="FFFF00"/>
              </a:buClr>
              <a:buFont typeface="Wingdings" pitchFamily="2" charset="2"/>
              <a:buChar char="§"/>
            </a:pPr>
            <a:r>
              <a:rPr lang="fa-IR" b="1" dirty="0" smtClean="0">
                <a:solidFill>
                  <a:srgbClr val="002060"/>
                </a:solidFill>
                <a:cs typeface="B Nazanin" panose="00000400000000000000" pitchFamily="2" charset="-78"/>
              </a:rPr>
              <a:t> هم‌رسوبی فرآیندی ‌است که در آن ‌ماده ای محلول در محیط به ساختاری نامحلول تبدیل می‌شود.</a:t>
            </a:r>
          </a:p>
        </p:txBody>
      </p:sp>
      <p:pic>
        <p:nvPicPr>
          <p:cNvPr id="8194" name="Picture 2" descr="C:\Users\fatemeh\Desktop\pic-pic\chemical persipitaion\Chemical Precipitation Synthesis of nanoparticles, Nucleation.jpg"/>
          <p:cNvPicPr>
            <a:picLocks noChangeAspect="1" noChangeArrowheads="1"/>
          </p:cNvPicPr>
          <p:nvPr/>
        </p:nvPicPr>
        <p:blipFill>
          <a:blip r:embed="rId2"/>
          <a:srcRect/>
          <a:stretch>
            <a:fillRect/>
          </a:stretch>
        </p:blipFill>
        <p:spPr bwMode="auto">
          <a:xfrm>
            <a:off x="457200" y="3939309"/>
            <a:ext cx="3141662" cy="2870200"/>
          </a:xfrm>
          <a:prstGeom prst="rect">
            <a:avLst/>
          </a:prstGeom>
          <a:ln>
            <a:noFill/>
          </a:ln>
          <a:effectLst>
            <a:outerShdw blurRad="292100" dist="139700" dir="2700000" algn="tl" rotWithShape="0">
              <a:srgbClr val="333333">
                <a:alpha val="65000"/>
              </a:srgbClr>
            </a:outerShdw>
          </a:effectLst>
        </p:spPr>
      </p:pic>
    </p:spTree>
    <p:extLst>
      <p:ext uri="{BB962C8B-B14F-4D97-AF65-F5344CB8AC3E}">
        <p14:creationId xmlns:p14="http://schemas.microsoft.com/office/powerpoint/2010/main" val="3612207216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slow" p14:dur="2000"/>
    </mc:Choice>
    <mc:Fallback xmlns="">
      <p:transition spd="slow"/>
    </mc:Fallback>
  </mc:AlternateContent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  <p:cond evt="onBegin" delay="0">
                          <p:tn val="2"/>
                        </p:cond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29" presetClass="entr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819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7" dur="1000" fill="hold"/>
                                        <p:tgtEl>
                                          <p:spTgt spid="8194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-.2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8" dur="1000" fill="hold"/>
                                        <p:tgtEl>
                                          <p:spTgt spid="8194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  <p:animEffect transition="in" filter="wipe(right)" prLst="gradientSize: 0.1">
                                      <p:cBhvr>
                                        <p:cTn id="9" dur="1000"/>
                                        <p:tgtEl>
                                          <p:spTgt spid="8194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</p:timing>
</p:sld>
</file>

<file path=ppt/slides/slide2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>
            <a:normAutofit fontScale="90000"/>
          </a:bodyPr>
          <a:lstStyle/>
          <a:p>
            <a:pPr algn="ctr" rtl="1"/>
            <a:r>
              <a:rPr lang="fa-IR" dirty="0" smtClean="0">
                <a:ln w="12700">
                  <a:solidFill>
                    <a:schemeClr val="tx2">
                      <a:satMod val="155000"/>
                    </a:schemeClr>
                  </a:solidFill>
                  <a:prstDash val="solid"/>
                </a:ln>
                <a:gradFill flip="none" rotWithShape="1">
                  <a:gsLst>
                    <a:gs pos="0">
                      <a:srgbClr val="FFFF00">
                        <a:shade val="30000"/>
                        <a:satMod val="115000"/>
                      </a:srgbClr>
                    </a:gs>
                    <a:gs pos="50000">
                      <a:srgbClr val="FFFF00">
                        <a:shade val="67500"/>
                        <a:satMod val="115000"/>
                      </a:srgbClr>
                    </a:gs>
                    <a:gs pos="100000">
                      <a:srgbClr val="FFFF00">
                        <a:shade val="100000"/>
                        <a:satMod val="115000"/>
                      </a:srgbClr>
                    </a:gs>
                  </a:gsLst>
                  <a:lin ang="5400000" scaled="1"/>
                  <a:tileRect/>
                </a:gradFill>
                <a:effectLst>
                  <a:outerShdw blurRad="41275" dist="20320" dir="1800000" algn="tl" rotWithShape="0">
                    <a:srgbClr val="000000">
                      <a:alpha val="40000"/>
                    </a:srgbClr>
                  </a:outerShdw>
                </a:effectLst>
                <a:cs typeface="B Nazanin" panose="00000400000000000000" pitchFamily="2" charset="-78"/>
              </a:rPr>
              <a:t>روش ترسیب شیمیایی</a:t>
            </a:r>
            <a:r>
              <a:rPr lang="fa-IR" dirty="0" smtClean="0">
                <a:ln w="12700">
                  <a:solidFill>
                    <a:schemeClr val="tx2">
                      <a:satMod val="155000"/>
                    </a:schemeClr>
                  </a:solidFill>
                  <a:prstDash val="solid"/>
                </a:ln>
                <a:gradFill flip="none" rotWithShape="1">
                  <a:gsLst>
                    <a:gs pos="0">
                      <a:srgbClr val="FFFF00">
                        <a:shade val="30000"/>
                        <a:satMod val="115000"/>
                      </a:srgbClr>
                    </a:gs>
                    <a:gs pos="50000">
                      <a:srgbClr val="FFFF00">
                        <a:shade val="67500"/>
                        <a:satMod val="115000"/>
                      </a:srgbClr>
                    </a:gs>
                    <a:gs pos="100000">
                      <a:srgbClr val="FFFF00">
                        <a:shade val="100000"/>
                        <a:satMod val="115000"/>
                      </a:srgbClr>
                    </a:gs>
                  </a:gsLst>
                  <a:lin ang="5400000" scaled="1"/>
                  <a:tileRect/>
                </a:gradFill>
                <a:effectLst>
                  <a:outerShdw blurRad="41275" dist="20320" dir="1800000" algn="tl" rotWithShape="0">
                    <a:srgbClr val="000000">
                      <a:alpha val="40000"/>
                    </a:srgbClr>
                  </a:outerShdw>
                </a:effectLst>
              </a:rPr>
              <a:t/>
            </a:r>
            <a:br>
              <a:rPr lang="fa-IR" dirty="0" smtClean="0">
                <a:ln w="12700">
                  <a:solidFill>
                    <a:schemeClr val="tx2">
                      <a:satMod val="155000"/>
                    </a:schemeClr>
                  </a:solidFill>
                  <a:prstDash val="solid"/>
                </a:ln>
                <a:gradFill flip="none" rotWithShape="1">
                  <a:gsLst>
                    <a:gs pos="0">
                      <a:srgbClr val="FFFF00">
                        <a:shade val="30000"/>
                        <a:satMod val="115000"/>
                      </a:srgbClr>
                    </a:gs>
                    <a:gs pos="50000">
                      <a:srgbClr val="FFFF00">
                        <a:shade val="67500"/>
                        <a:satMod val="115000"/>
                      </a:srgbClr>
                    </a:gs>
                    <a:gs pos="100000">
                      <a:srgbClr val="FFFF00">
                        <a:shade val="100000"/>
                        <a:satMod val="115000"/>
                      </a:srgbClr>
                    </a:gs>
                  </a:gsLst>
                  <a:lin ang="5400000" scaled="1"/>
                  <a:tileRect/>
                </a:gradFill>
                <a:effectLst>
                  <a:outerShdw blurRad="41275" dist="20320" dir="1800000" algn="tl" rotWithShape="0">
                    <a:srgbClr val="000000">
                      <a:alpha val="40000"/>
                    </a:srgbClr>
                  </a:outerShdw>
                </a:effectLst>
              </a:rPr>
            </a:br>
            <a:r>
              <a:rPr lang="fa-IR" dirty="0" smtClean="0">
                <a:ln w="12700">
                  <a:solidFill>
                    <a:schemeClr val="tx2">
                      <a:satMod val="155000"/>
                    </a:schemeClr>
                  </a:solidFill>
                  <a:prstDash val="solid"/>
                </a:ln>
                <a:gradFill flip="none" rotWithShape="1">
                  <a:gsLst>
                    <a:gs pos="0">
                      <a:srgbClr val="FFFF00">
                        <a:shade val="30000"/>
                        <a:satMod val="115000"/>
                      </a:srgbClr>
                    </a:gs>
                    <a:gs pos="50000">
                      <a:srgbClr val="FFFF00">
                        <a:shade val="67500"/>
                        <a:satMod val="115000"/>
                      </a:srgbClr>
                    </a:gs>
                    <a:gs pos="100000">
                      <a:srgbClr val="FFFF00">
                        <a:shade val="100000"/>
                        <a:satMod val="115000"/>
                      </a:srgbClr>
                    </a:gs>
                  </a:gsLst>
                  <a:lin ang="5400000" scaled="1"/>
                  <a:tileRect/>
                </a:gradFill>
                <a:effectLst>
                  <a:outerShdw blurRad="41275" dist="20320" dir="1800000" algn="tl" rotWithShape="0">
                    <a:srgbClr val="000000">
                      <a:alpha val="40000"/>
                    </a:srgbClr>
                  </a:outerShdw>
                </a:effectLst>
              </a:rPr>
              <a:t> </a:t>
            </a:r>
            <a:r>
              <a:rPr lang="fa-IR" sz="3200" dirty="0" smtClean="0">
                <a:ln w="12700">
                  <a:solidFill>
                    <a:schemeClr val="tx2">
                      <a:satMod val="155000"/>
                    </a:schemeClr>
                  </a:solidFill>
                  <a:prstDash val="solid"/>
                </a:ln>
                <a:gradFill flip="none" rotWithShape="1">
                  <a:gsLst>
                    <a:gs pos="0">
                      <a:srgbClr val="FFFF00">
                        <a:shade val="30000"/>
                        <a:satMod val="115000"/>
                      </a:srgbClr>
                    </a:gs>
                    <a:gs pos="50000">
                      <a:srgbClr val="FFFF00">
                        <a:shade val="67500"/>
                        <a:satMod val="115000"/>
                      </a:srgbClr>
                    </a:gs>
                    <a:gs pos="100000">
                      <a:srgbClr val="FFFF00">
                        <a:shade val="100000"/>
                        <a:satMod val="115000"/>
                      </a:srgbClr>
                    </a:gs>
                  </a:gsLst>
                  <a:lin ang="5400000" scaled="1"/>
                  <a:tileRect/>
                </a:gradFill>
                <a:effectLst>
                  <a:outerShdw blurRad="41275" dist="20320" dir="1800000" algn="tl" rotWithShape="0">
                    <a:srgbClr val="000000">
                      <a:alpha val="40000"/>
                    </a:srgbClr>
                  </a:outerShdw>
                </a:effectLst>
                <a:latin typeface="Times New Roman" pitchFamily="18" charset="0"/>
                <a:cs typeface="Times New Roman" pitchFamily="18" charset="0"/>
              </a:rPr>
              <a:t>(</a:t>
            </a:r>
            <a:r>
              <a:rPr lang="en-US" sz="3200" dirty="0" smtClean="0">
                <a:ln w="12700">
                  <a:solidFill>
                    <a:schemeClr val="tx2">
                      <a:satMod val="155000"/>
                    </a:schemeClr>
                  </a:solidFill>
                  <a:prstDash val="solid"/>
                </a:ln>
                <a:gradFill flip="none" rotWithShape="1">
                  <a:gsLst>
                    <a:gs pos="0">
                      <a:srgbClr val="FFFF00">
                        <a:shade val="30000"/>
                        <a:satMod val="115000"/>
                      </a:srgbClr>
                    </a:gs>
                    <a:gs pos="50000">
                      <a:srgbClr val="FFFF00">
                        <a:shade val="67500"/>
                        <a:satMod val="115000"/>
                      </a:srgbClr>
                    </a:gs>
                    <a:gs pos="100000">
                      <a:srgbClr val="FFFF00">
                        <a:shade val="100000"/>
                        <a:satMod val="115000"/>
                      </a:srgbClr>
                    </a:gs>
                  </a:gsLst>
                  <a:lin ang="5400000" scaled="1"/>
                  <a:tileRect/>
                </a:gradFill>
                <a:effectLst>
                  <a:outerShdw blurRad="41275" dist="20320" dir="1800000" algn="tl" rotWithShape="0">
                    <a:srgbClr val="000000">
                      <a:alpha val="40000"/>
                    </a:srgbClr>
                  </a:outerShdw>
                </a:effectLst>
                <a:latin typeface="Times New Roman" pitchFamily="18" charset="0"/>
                <a:cs typeface="Times New Roman" pitchFamily="18" charset="0"/>
              </a:rPr>
              <a:t>Chemical Precipitation Synthesis</a:t>
            </a:r>
            <a:r>
              <a:rPr lang="fa-IR" sz="3200" dirty="0" smtClean="0">
                <a:ln w="12700">
                  <a:solidFill>
                    <a:schemeClr val="tx2">
                      <a:satMod val="155000"/>
                    </a:schemeClr>
                  </a:solidFill>
                  <a:prstDash val="solid"/>
                </a:ln>
                <a:gradFill flip="none" rotWithShape="1">
                  <a:gsLst>
                    <a:gs pos="0">
                      <a:srgbClr val="FFFF00">
                        <a:shade val="30000"/>
                        <a:satMod val="115000"/>
                      </a:srgbClr>
                    </a:gs>
                    <a:gs pos="50000">
                      <a:srgbClr val="FFFF00">
                        <a:shade val="67500"/>
                        <a:satMod val="115000"/>
                      </a:srgbClr>
                    </a:gs>
                    <a:gs pos="100000">
                      <a:srgbClr val="FFFF00">
                        <a:shade val="100000"/>
                        <a:satMod val="115000"/>
                      </a:srgbClr>
                    </a:gs>
                  </a:gsLst>
                  <a:lin ang="5400000" scaled="1"/>
                  <a:tileRect/>
                </a:gradFill>
                <a:effectLst>
                  <a:outerShdw blurRad="41275" dist="20320" dir="1800000" algn="tl" rotWithShape="0">
                    <a:srgbClr val="000000">
                      <a:alpha val="40000"/>
                    </a:srgbClr>
                  </a:outerShdw>
                </a:effectLst>
                <a:latin typeface="Times New Roman" pitchFamily="18" charset="0"/>
                <a:cs typeface="Times New Roman" pitchFamily="18" charset="0"/>
              </a:rPr>
              <a:t>)</a:t>
            </a:r>
            <a:endParaRPr lang="en-US" sz="3200" dirty="0"/>
          </a:p>
        </p:txBody>
      </p:sp>
      <p:sp>
        <p:nvSpPr>
          <p:cNvPr id="3" name="Slide Number Placeholder 2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pPr>
              <a:defRPr/>
            </a:pPr>
            <a:fld id="{49B0553E-AA25-4EF8-B191-2C07F622213B}" type="slidenum">
              <a:rPr lang="en-US" smtClean="0"/>
              <a:pPr>
                <a:defRPr/>
              </a:pPr>
              <a:t>29</a:t>
            </a:fld>
            <a:endParaRPr lang="en-US" dirty="0"/>
          </a:p>
        </p:txBody>
      </p:sp>
      <p:sp>
        <p:nvSpPr>
          <p:cNvPr id="4" name="Text Placeholder 3"/>
          <p:cNvSpPr>
            <a:spLocks noGrp="1"/>
          </p:cNvSpPr>
          <p:nvPr>
            <p:ph type="body" sz="quarter" idx="11"/>
          </p:nvPr>
        </p:nvSpPr>
        <p:spPr>
          <a:xfrm>
            <a:off x="228600" y="1295400"/>
            <a:ext cx="8077200" cy="5029200"/>
          </a:xfrm>
        </p:spPr>
        <p:txBody>
          <a:bodyPr/>
          <a:lstStyle/>
          <a:p>
            <a:pPr rtl="1">
              <a:lnSpc>
                <a:spcPct val="150000"/>
              </a:lnSpc>
              <a:buClr>
                <a:srgbClr val="FFFF00"/>
              </a:buClr>
              <a:buFont typeface="Wingdings" pitchFamily="2" charset="2"/>
              <a:buChar char="q"/>
            </a:pPr>
            <a:r>
              <a:rPr lang="fa-IR" b="1" dirty="0" smtClean="0">
                <a:solidFill>
                  <a:srgbClr val="002060"/>
                </a:solidFill>
                <a:latin typeface="Times New Roman" pitchFamily="18" charset="0"/>
              </a:rPr>
              <a:t>فرآیند رسوب‌گیری شیمیایی مراحل هسته‌زایی (</a:t>
            </a:r>
            <a:r>
              <a:rPr lang="en-US" b="1" dirty="0" smtClean="0">
                <a:solidFill>
                  <a:srgbClr val="002060"/>
                </a:solidFill>
                <a:latin typeface="Times New Roman" pitchFamily="18" charset="0"/>
              </a:rPr>
              <a:t>Nucleation</a:t>
            </a:r>
            <a:r>
              <a:rPr lang="fa-IR" b="1" dirty="0" smtClean="0">
                <a:solidFill>
                  <a:srgbClr val="002060"/>
                </a:solidFill>
                <a:latin typeface="Times New Roman" pitchFamily="18" charset="0"/>
              </a:rPr>
              <a:t>) و رشد (</a:t>
            </a:r>
            <a:r>
              <a:rPr lang="en-US" b="1" dirty="0" smtClean="0">
                <a:solidFill>
                  <a:srgbClr val="002060"/>
                </a:solidFill>
                <a:latin typeface="Times New Roman" pitchFamily="18" charset="0"/>
              </a:rPr>
              <a:t>Growth</a:t>
            </a:r>
            <a:r>
              <a:rPr lang="fa-IR" b="1" dirty="0" smtClean="0">
                <a:solidFill>
                  <a:srgbClr val="002060"/>
                </a:solidFill>
                <a:latin typeface="Times New Roman" pitchFamily="18" charset="0"/>
              </a:rPr>
              <a:t>) را در بر دارد.</a:t>
            </a:r>
          </a:p>
          <a:p>
            <a:pPr lvl="1" rtl="1">
              <a:buClr>
                <a:srgbClr val="FFFF00"/>
              </a:buClr>
              <a:buFont typeface="Wingdings" pitchFamily="2" charset="2"/>
              <a:buChar char="§"/>
            </a:pPr>
            <a:r>
              <a:rPr lang="fa-IR" b="1" dirty="0" smtClean="0">
                <a:solidFill>
                  <a:srgbClr val="002060"/>
                </a:solidFill>
                <a:latin typeface="Times New Roman" pitchFamily="18" charset="0"/>
              </a:rPr>
              <a:t> کنترل همین دو مرحله است که منجر به تولید محصولات با کیفیت می گردد.</a:t>
            </a:r>
          </a:p>
        </p:txBody>
      </p:sp>
      <p:pic>
        <p:nvPicPr>
          <p:cNvPr id="9218" name="Picture 2" descr="C:\Users\fatemeh\Desktop\pic-pic\chemical persipitaion\Chemical Precipitation Synthesis of nanoparticles, Nucleation2.jpg"/>
          <p:cNvPicPr>
            <a:picLocks noChangeAspect="1" noChangeArrowheads="1"/>
          </p:cNvPicPr>
          <p:nvPr/>
        </p:nvPicPr>
        <p:blipFill>
          <a:blip r:embed="rId2"/>
          <a:srcRect/>
          <a:stretch>
            <a:fillRect/>
          </a:stretch>
        </p:blipFill>
        <p:spPr bwMode="auto">
          <a:xfrm>
            <a:off x="3505200" y="2743200"/>
            <a:ext cx="4724400" cy="3810000"/>
          </a:xfrm>
          <a:prstGeom prst="rect">
            <a:avLst/>
          </a:prstGeom>
          <a:ln>
            <a:noFill/>
          </a:ln>
          <a:effectLst>
            <a:outerShdw blurRad="292100" dist="139700" dir="2700000" algn="tl" rotWithShape="0">
              <a:srgbClr val="333333">
                <a:alpha val="65000"/>
              </a:srgbClr>
            </a:outerShdw>
          </a:effectLst>
        </p:spPr>
      </p:pic>
      <p:pic>
        <p:nvPicPr>
          <p:cNvPr id="9219" name="Picture 3" descr="C:\Users\fatemeh\Desktop\pic-pic\chemical persipitaion\Chemical Precipitation Synthesis of nanoparticles, Growth.jpg"/>
          <p:cNvPicPr>
            <a:picLocks noChangeAspect="1" noChangeArrowheads="1"/>
          </p:cNvPicPr>
          <p:nvPr/>
        </p:nvPicPr>
        <p:blipFill>
          <a:blip r:embed="rId3"/>
          <a:srcRect/>
          <a:stretch>
            <a:fillRect/>
          </a:stretch>
        </p:blipFill>
        <p:spPr bwMode="auto">
          <a:xfrm>
            <a:off x="152400" y="3200400"/>
            <a:ext cx="3200400" cy="2743200"/>
          </a:xfrm>
          <a:prstGeom prst="rect">
            <a:avLst/>
          </a:prstGeom>
          <a:ln>
            <a:noFill/>
          </a:ln>
          <a:effectLst>
            <a:outerShdw blurRad="292100" dist="139700" dir="2700000" algn="tl" rotWithShape="0">
              <a:srgbClr val="333333">
                <a:alpha val="65000"/>
              </a:srgbClr>
            </a:outerShdw>
          </a:effectLst>
        </p:spPr>
      </p:pic>
    </p:spTree>
    <p:extLst>
      <p:ext uri="{BB962C8B-B14F-4D97-AF65-F5344CB8AC3E}">
        <p14:creationId xmlns:p14="http://schemas.microsoft.com/office/powerpoint/2010/main" val="3143612674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slow" p14:dur="2000"/>
    </mc:Choice>
    <mc:Fallback xmlns="">
      <p:transition spd="slow"/>
    </mc:Fallback>
  </mc:AlternateContent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  <p:cond evt="onBegin" delay="0">
                          <p:tn val="2"/>
                        </p:cond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29" presetClass="entr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9218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7" dur="1000" fill="hold"/>
                                        <p:tgtEl>
                                          <p:spTgt spid="9218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-.2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8" dur="1000" fill="hold"/>
                                        <p:tgtEl>
                                          <p:spTgt spid="9218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  <p:animEffect transition="in" filter="wipe(right)" prLst="gradientSize: 0.1">
                                      <p:cBhvr>
                                        <p:cTn id="9" dur="1000"/>
                                        <p:tgtEl>
                                          <p:spTgt spid="9218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10" presetID="29" presetClass="entr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9219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12" dur="1000" fill="hold"/>
                                        <p:tgtEl>
                                          <p:spTgt spid="9219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-.2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13" dur="1000" fill="hold"/>
                                        <p:tgtEl>
                                          <p:spTgt spid="9219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  <p:animEffect transition="in" filter="wipe(right)" prLst="gradientSize: 0.1">
                                      <p:cBhvr>
                                        <p:cTn id="14" dur="1000"/>
                                        <p:tgtEl>
                                          <p:spTgt spid="9219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</p:timing>
</p:sld>
</file>

<file path=ppt/slides/slide3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498764" y="0"/>
            <a:ext cx="8229600" cy="1143000"/>
          </a:xfrm>
        </p:spPr>
        <p:txBody>
          <a:bodyPr>
            <a:normAutofit fontScale="90000"/>
          </a:bodyPr>
          <a:lstStyle/>
          <a:p>
            <a:pPr algn="ctr" rtl="1"/>
            <a:r>
              <a:rPr lang="fa-IR" dirty="0" smtClean="0">
                <a:ln w="12700">
                  <a:solidFill>
                    <a:schemeClr val="tx2">
                      <a:satMod val="155000"/>
                    </a:schemeClr>
                  </a:solidFill>
                  <a:prstDash val="solid"/>
                </a:ln>
                <a:gradFill flip="none" rotWithShape="1">
                  <a:gsLst>
                    <a:gs pos="0">
                      <a:srgbClr val="FFFF00">
                        <a:shade val="30000"/>
                        <a:satMod val="115000"/>
                      </a:srgbClr>
                    </a:gs>
                    <a:gs pos="50000">
                      <a:srgbClr val="FFFF00">
                        <a:shade val="67500"/>
                        <a:satMod val="115000"/>
                      </a:srgbClr>
                    </a:gs>
                    <a:gs pos="100000">
                      <a:srgbClr val="FFFF00">
                        <a:shade val="100000"/>
                        <a:satMod val="115000"/>
                      </a:srgbClr>
                    </a:gs>
                  </a:gsLst>
                  <a:lin ang="5400000" scaled="1"/>
                  <a:tileRect/>
                </a:gradFill>
                <a:effectLst>
                  <a:outerShdw blurRad="41275" dist="20320" dir="1800000" algn="tl" rotWithShape="0">
                    <a:srgbClr val="000000">
                      <a:alpha val="40000"/>
                    </a:srgbClr>
                  </a:outerShdw>
                </a:effectLst>
                <a:cs typeface="B Nazanin" panose="00000400000000000000" pitchFamily="2" charset="-78"/>
              </a:rPr>
              <a:t>روش ترسیب شیمیایی</a:t>
            </a:r>
            <a:r>
              <a:rPr lang="fa-IR" dirty="0" smtClean="0">
                <a:ln w="12700">
                  <a:solidFill>
                    <a:schemeClr val="tx2">
                      <a:satMod val="155000"/>
                    </a:schemeClr>
                  </a:solidFill>
                  <a:prstDash val="solid"/>
                </a:ln>
                <a:gradFill flip="none" rotWithShape="1">
                  <a:gsLst>
                    <a:gs pos="0">
                      <a:srgbClr val="FFFF00">
                        <a:shade val="30000"/>
                        <a:satMod val="115000"/>
                      </a:srgbClr>
                    </a:gs>
                    <a:gs pos="50000">
                      <a:srgbClr val="FFFF00">
                        <a:shade val="67500"/>
                        <a:satMod val="115000"/>
                      </a:srgbClr>
                    </a:gs>
                    <a:gs pos="100000">
                      <a:srgbClr val="FFFF00">
                        <a:shade val="100000"/>
                        <a:satMod val="115000"/>
                      </a:srgbClr>
                    </a:gs>
                  </a:gsLst>
                  <a:lin ang="5400000" scaled="1"/>
                  <a:tileRect/>
                </a:gradFill>
                <a:effectLst>
                  <a:outerShdw blurRad="41275" dist="20320" dir="1800000" algn="tl" rotWithShape="0">
                    <a:srgbClr val="000000">
                      <a:alpha val="40000"/>
                    </a:srgbClr>
                  </a:outerShdw>
                </a:effectLst>
              </a:rPr>
              <a:t/>
            </a:r>
            <a:br>
              <a:rPr lang="fa-IR" dirty="0" smtClean="0">
                <a:ln w="12700">
                  <a:solidFill>
                    <a:schemeClr val="tx2">
                      <a:satMod val="155000"/>
                    </a:schemeClr>
                  </a:solidFill>
                  <a:prstDash val="solid"/>
                </a:ln>
                <a:gradFill flip="none" rotWithShape="1">
                  <a:gsLst>
                    <a:gs pos="0">
                      <a:srgbClr val="FFFF00">
                        <a:shade val="30000"/>
                        <a:satMod val="115000"/>
                      </a:srgbClr>
                    </a:gs>
                    <a:gs pos="50000">
                      <a:srgbClr val="FFFF00">
                        <a:shade val="67500"/>
                        <a:satMod val="115000"/>
                      </a:srgbClr>
                    </a:gs>
                    <a:gs pos="100000">
                      <a:srgbClr val="FFFF00">
                        <a:shade val="100000"/>
                        <a:satMod val="115000"/>
                      </a:srgbClr>
                    </a:gs>
                  </a:gsLst>
                  <a:lin ang="5400000" scaled="1"/>
                  <a:tileRect/>
                </a:gradFill>
                <a:effectLst>
                  <a:outerShdw blurRad="41275" dist="20320" dir="1800000" algn="tl" rotWithShape="0">
                    <a:srgbClr val="000000">
                      <a:alpha val="40000"/>
                    </a:srgbClr>
                  </a:outerShdw>
                </a:effectLst>
              </a:rPr>
            </a:br>
            <a:r>
              <a:rPr lang="fa-IR" sz="3200" dirty="0" smtClean="0">
                <a:ln w="12700">
                  <a:solidFill>
                    <a:schemeClr val="tx2">
                      <a:satMod val="155000"/>
                    </a:schemeClr>
                  </a:solidFill>
                  <a:prstDash val="solid"/>
                </a:ln>
                <a:gradFill flip="none" rotWithShape="1">
                  <a:gsLst>
                    <a:gs pos="0">
                      <a:srgbClr val="FFFF00">
                        <a:shade val="30000"/>
                        <a:satMod val="115000"/>
                      </a:srgbClr>
                    </a:gs>
                    <a:gs pos="50000">
                      <a:srgbClr val="FFFF00">
                        <a:shade val="67500"/>
                        <a:satMod val="115000"/>
                      </a:srgbClr>
                    </a:gs>
                    <a:gs pos="100000">
                      <a:srgbClr val="FFFF00">
                        <a:shade val="100000"/>
                        <a:satMod val="115000"/>
                      </a:srgbClr>
                    </a:gs>
                  </a:gsLst>
                  <a:lin ang="5400000" scaled="1"/>
                  <a:tileRect/>
                </a:gradFill>
                <a:effectLst>
                  <a:outerShdw blurRad="41275" dist="20320" dir="1800000" algn="tl" rotWithShape="0">
                    <a:srgbClr val="000000">
                      <a:alpha val="40000"/>
                    </a:srgbClr>
                  </a:outerShdw>
                </a:effectLst>
              </a:rPr>
              <a:t> </a:t>
            </a:r>
            <a:r>
              <a:rPr lang="fa-IR" sz="3200" dirty="0" smtClean="0">
                <a:ln w="12700">
                  <a:solidFill>
                    <a:schemeClr val="tx2">
                      <a:satMod val="155000"/>
                    </a:schemeClr>
                  </a:solidFill>
                  <a:prstDash val="solid"/>
                </a:ln>
                <a:gradFill flip="none" rotWithShape="1">
                  <a:gsLst>
                    <a:gs pos="0">
                      <a:srgbClr val="FFFF00">
                        <a:shade val="30000"/>
                        <a:satMod val="115000"/>
                      </a:srgbClr>
                    </a:gs>
                    <a:gs pos="50000">
                      <a:srgbClr val="FFFF00">
                        <a:shade val="67500"/>
                        <a:satMod val="115000"/>
                      </a:srgbClr>
                    </a:gs>
                    <a:gs pos="100000">
                      <a:srgbClr val="FFFF00">
                        <a:shade val="100000"/>
                        <a:satMod val="115000"/>
                      </a:srgbClr>
                    </a:gs>
                  </a:gsLst>
                  <a:lin ang="5400000" scaled="1"/>
                  <a:tileRect/>
                </a:gradFill>
                <a:effectLst>
                  <a:outerShdw blurRad="41275" dist="20320" dir="1800000" algn="tl" rotWithShape="0">
                    <a:srgbClr val="000000">
                      <a:alpha val="40000"/>
                    </a:srgbClr>
                  </a:outerShdw>
                </a:effectLst>
                <a:latin typeface="Times New Roman" pitchFamily="18" charset="0"/>
                <a:cs typeface="Times New Roman" pitchFamily="18" charset="0"/>
              </a:rPr>
              <a:t>(</a:t>
            </a:r>
            <a:r>
              <a:rPr lang="en-US" sz="3200" dirty="0" smtClean="0">
                <a:ln w="12700">
                  <a:solidFill>
                    <a:schemeClr val="tx2">
                      <a:satMod val="155000"/>
                    </a:schemeClr>
                  </a:solidFill>
                  <a:prstDash val="solid"/>
                </a:ln>
                <a:gradFill flip="none" rotWithShape="1">
                  <a:gsLst>
                    <a:gs pos="0">
                      <a:srgbClr val="FFFF00">
                        <a:shade val="30000"/>
                        <a:satMod val="115000"/>
                      </a:srgbClr>
                    </a:gs>
                    <a:gs pos="50000">
                      <a:srgbClr val="FFFF00">
                        <a:shade val="67500"/>
                        <a:satMod val="115000"/>
                      </a:srgbClr>
                    </a:gs>
                    <a:gs pos="100000">
                      <a:srgbClr val="FFFF00">
                        <a:shade val="100000"/>
                        <a:satMod val="115000"/>
                      </a:srgbClr>
                    </a:gs>
                  </a:gsLst>
                  <a:lin ang="5400000" scaled="1"/>
                  <a:tileRect/>
                </a:gradFill>
                <a:effectLst>
                  <a:outerShdw blurRad="41275" dist="20320" dir="1800000" algn="tl" rotWithShape="0">
                    <a:srgbClr val="000000">
                      <a:alpha val="40000"/>
                    </a:srgbClr>
                  </a:outerShdw>
                </a:effectLst>
                <a:latin typeface="Times New Roman" pitchFamily="18" charset="0"/>
                <a:cs typeface="Times New Roman" pitchFamily="18" charset="0"/>
              </a:rPr>
              <a:t>Chemical Precipitation Synthesis</a:t>
            </a:r>
            <a:r>
              <a:rPr lang="fa-IR" sz="3200" dirty="0" smtClean="0">
                <a:ln w="12700">
                  <a:solidFill>
                    <a:schemeClr val="tx2">
                      <a:satMod val="155000"/>
                    </a:schemeClr>
                  </a:solidFill>
                  <a:prstDash val="solid"/>
                </a:ln>
                <a:gradFill flip="none" rotWithShape="1">
                  <a:gsLst>
                    <a:gs pos="0">
                      <a:srgbClr val="FFFF00">
                        <a:shade val="30000"/>
                        <a:satMod val="115000"/>
                      </a:srgbClr>
                    </a:gs>
                    <a:gs pos="50000">
                      <a:srgbClr val="FFFF00">
                        <a:shade val="67500"/>
                        <a:satMod val="115000"/>
                      </a:srgbClr>
                    </a:gs>
                    <a:gs pos="100000">
                      <a:srgbClr val="FFFF00">
                        <a:shade val="100000"/>
                        <a:satMod val="115000"/>
                      </a:srgbClr>
                    </a:gs>
                  </a:gsLst>
                  <a:lin ang="5400000" scaled="1"/>
                  <a:tileRect/>
                </a:gradFill>
                <a:effectLst>
                  <a:outerShdw blurRad="41275" dist="20320" dir="1800000" algn="tl" rotWithShape="0">
                    <a:srgbClr val="000000">
                      <a:alpha val="40000"/>
                    </a:srgbClr>
                  </a:outerShdw>
                </a:effectLst>
                <a:latin typeface="Times New Roman" pitchFamily="18" charset="0"/>
                <a:cs typeface="Times New Roman" pitchFamily="18" charset="0"/>
              </a:rPr>
              <a:t>)</a:t>
            </a:r>
            <a:endParaRPr lang="en-US" sz="3200" dirty="0"/>
          </a:p>
        </p:txBody>
      </p:sp>
      <p:sp>
        <p:nvSpPr>
          <p:cNvPr id="3" name="Slide Number Placeholder 2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pPr>
              <a:defRPr/>
            </a:pPr>
            <a:fld id="{49B0553E-AA25-4EF8-B191-2C07F622213B}" type="slidenum">
              <a:rPr lang="en-US" smtClean="0"/>
              <a:pPr>
                <a:defRPr/>
              </a:pPr>
              <a:t>30</a:t>
            </a:fld>
            <a:endParaRPr lang="en-US" dirty="0"/>
          </a:p>
        </p:txBody>
      </p:sp>
      <p:sp>
        <p:nvSpPr>
          <p:cNvPr id="4" name="Text Placeholder 3"/>
          <p:cNvSpPr>
            <a:spLocks noGrp="1"/>
          </p:cNvSpPr>
          <p:nvPr>
            <p:ph type="body" sz="quarter" idx="11"/>
          </p:nvPr>
        </p:nvSpPr>
        <p:spPr>
          <a:xfrm>
            <a:off x="228600" y="990600"/>
            <a:ext cx="8686800" cy="5257800"/>
          </a:xfrm>
        </p:spPr>
        <p:txBody>
          <a:bodyPr/>
          <a:lstStyle/>
          <a:p>
            <a:pPr rtl="1">
              <a:lnSpc>
                <a:spcPct val="150000"/>
              </a:lnSpc>
              <a:buClr>
                <a:srgbClr val="FFFF00"/>
              </a:buClr>
              <a:buFont typeface="Wingdings" pitchFamily="2" charset="2"/>
              <a:buChar char="q"/>
            </a:pPr>
            <a:r>
              <a:rPr lang="fa-IR" b="1" dirty="0" smtClean="0">
                <a:solidFill>
                  <a:srgbClr val="002060"/>
                </a:solidFill>
                <a:latin typeface="Times New Roman" pitchFamily="18" charset="0"/>
                <a:cs typeface="B Nazanin" panose="00000400000000000000" pitchFamily="2" charset="-78"/>
              </a:rPr>
              <a:t> بسیاری از ترکیباتی که با این روش (در دماهای پایین) ایجاد می‌شوند، حالت بی‌شکلند. </a:t>
            </a:r>
          </a:p>
          <a:p>
            <a:pPr rtl="1">
              <a:lnSpc>
                <a:spcPct val="150000"/>
              </a:lnSpc>
              <a:buClr>
                <a:srgbClr val="FFFF00"/>
              </a:buClr>
              <a:buFont typeface="Wingdings" pitchFamily="2" charset="2"/>
              <a:buChar char="q"/>
            </a:pPr>
            <a:r>
              <a:rPr lang="fa-IR" b="1" dirty="0" smtClean="0">
                <a:solidFill>
                  <a:srgbClr val="002060"/>
                </a:solidFill>
                <a:latin typeface="Times New Roman" pitchFamily="18" charset="0"/>
                <a:cs typeface="B Nazanin" panose="00000400000000000000" pitchFamily="2" charset="-78"/>
              </a:rPr>
              <a:t>لذا برای به‌دست آوردن محصولاتی با ساختار بلوری مناسب...</a:t>
            </a:r>
          </a:p>
          <a:p>
            <a:pPr lvl="1" rtl="1">
              <a:lnSpc>
                <a:spcPct val="150000"/>
              </a:lnSpc>
              <a:buClr>
                <a:srgbClr val="FFFF00"/>
              </a:buClr>
              <a:buFont typeface="Wingdings" pitchFamily="2" charset="2"/>
              <a:buChar char="§"/>
            </a:pPr>
            <a:r>
              <a:rPr lang="fa-IR" b="1" dirty="0" smtClean="0">
                <a:solidFill>
                  <a:srgbClr val="002060"/>
                </a:solidFill>
                <a:latin typeface="Times New Roman" pitchFamily="18" charset="0"/>
                <a:cs typeface="B Nazanin" panose="00000400000000000000" pitchFamily="2" charset="-78"/>
              </a:rPr>
              <a:t> انجام فرآیندهای حرارتی ثانویه همچون کلسینه شدن  یا بازپخت ضروری است.</a:t>
            </a:r>
          </a:p>
          <a:p>
            <a:pPr rtl="1">
              <a:lnSpc>
                <a:spcPct val="150000"/>
              </a:lnSpc>
              <a:buClr>
                <a:srgbClr val="FFFF00"/>
              </a:buClr>
              <a:buFont typeface="Wingdings" pitchFamily="2" charset="2"/>
              <a:buChar char="q"/>
            </a:pPr>
            <a:r>
              <a:rPr lang="fa-IR" b="1" dirty="0" smtClean="0">
                <a:solidFill>
                  <a:srgbClr val="002060"/>
                </a:solidFill>
                <a:latin typeface="Times New Roman" pitchFamily="18" charset="0"/>
                <a:cs typeface="B Nazanin" panose="00000400000000000000" pitchFamily="2" charset="-78"/>
              </a:rPr>
              <a:t>فرآیندهای حرارتی ثانویه‌ می‌توانند منجر به کلوخه‌ای شدن و کاهش کیفیت ذرات محصول شوند. </a:t>
            </a:r>
          </a:p>
          <a:p>
            <a:pPr lvl="1" rtl="1">
              <a:buClr>
                <a:srgbClr val="FFFF00"/>
              </a:buClr>
              <a:buFont typeface="Wingdings" pitchFamily="2" charset="2"/>
              <a:buChar char="§"/>
            </a:pPr>
            <a:r>
              <a:rPr lang="fa-IR" b="1" dirty="0" smtClean="0">
                <a:solidFill>
                  <a:srgbClr val="002060"/>
                </a:solidFill>
                <a:latin typeface="Times New Roman" pitchFamily="18" charset="0"/>
                <a:cs typeface="B Nazanin" panose="00000400000000000000" pitchFamily="2" charset="-78"/>
              </a:rPr>
              <a:t>از همین رو تهیه ذرات تک‌پخش با روش ترسیب شیمیایی به سختی مهیا می‌شود.</a:t>
            </a:r>
            <a:endParaRPr lang="en-US" b="1" dirty="0">
              <a:solidFill>
                <a:srgbClr val="002060"/>
              </a:solidFill>
              <a:latin typeface="Times New Roman" pitchFamily="18" charset="0"/>
              <a:cs typeface="B Nazanin" panose="00000400000000000000" pitchFamily="2" charset="-78"/>
            </a:endParaRPr>
          </a:p>
        </p:txBody>
      </p:sp>
      <p:pic>
        <p:nvPicPr>
          <p:cNvPr id="10242" name="Picture 2" descr="C:\Users\fatemeh\Desktop\pic-pic\chemical persipitaion\Amorphous nanoparticles.jpg"/>
          <p:cNvPicPr>
            <a:picLocks noChangeAspect="1" noChangeArrowheads="1"/>
          </p:cNvPicPr>
          <p:nvPr/>
        </p:nvPicPr>
        <p:blipFill>
          <a:blip r:embed="rId2"/>
          <a:srcRect/>
          <a:stretch>
            <a:fillRect/>
          </a:stretch>
        </p:blipFill>
        <p:spPr bwMode="auto">
          <a:xfrm>
            <a:off x="5943600" y="4197927"/>
            <a:ext cx="2133600" cy="2438400"/>
          </a:xfrm>
          <a:prstGeom prst="rect">
            <a:avLst/>
          </a:prstGeom>
          <a:ln>
            <a:noFill/>
          </a:ln>
          <a:effectLst>
            <a:outerShdw blurRad="292100" dist="139700" dir="2700000" algn="tl" rotWithShape="0">
              <a:srgbClr val="333333">
                <a:alpha val="65000"/>
              </a:srgbClr>
            </a:outerShdw>
          </a:effectLst>
        </p:spPr>
      </p:pic>
      <p:pic>
        <p:nvPicPr>
          <p:cNvPr id="10243" name="Picture 3" descr="C:\Users\fatemeh\Desktop\pic-pic\chemical persipitaion\calcination, nanoparticles synthesis.jpg"/>
          <p:cNvPicPr>
            <a:picLocks noChangeAspect="1" noChangeArrowheads="1"/>
          </p:cNvPicPr>
          <p:nvPr/>
        </p:nvPicPr>
        <p:blipFill>
          <a:blip r:embed="rId3"/>
          <a:srcRect/>
          <a:stretch>
            <a:fillRect/>
          </a:stretch>
        </p:blipFill>
        <p:spPr bwMode="auto">
          <a:xfrm>
            <a:off x="304800" y="4343400"/>
            <a:ext cx="4648200" cy="1524000"/>
          </a:xfrm>
          <a:prstGeom prst="rect">
            <a:avLst/>
          </a:prstGeom>
          <a:ln>
            <a:noFill/>
          </a:ln>
          <a:effectLst>
            <a:outerShdw blurRad="292100" dist="139700" dir="2700000" algn="tl" rotWithShape="0">
              <a:srgbClr val="333333">
                <a:alpha val="65000"/>
              </a:srgbClr>
            </a:outerShdw>
          </a:effectLst>
        </p:spPr>
      </p:pic>
    </p:spTree>
    <p:extLst>
      <p:ext uri="{BB962C8B-B14F-4D97-AF65-F5344CB8AC3E}">
        <p14:creationId xmlns:p14="http://schemas.microsoft.com/office/powerpoint/2010/main" val="3359672754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slow" p14:dur="2000"/>
    </mc:Choice>
    <mc:Fallback xmlns="">
      <p:transition spd="slow"/>
    </mc:Fallback>
  </mc:AlternateContent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  <p:cond evt="onBegin" delay="0">
                          <p:tn val="2"/>
                        </p:cond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29" presetClass="entr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024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7" dur="1000" fill="hold"/>
                                        <p:tgtEl>
                                          <p:spTgt spid="10243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-.2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8" dur="1000" fill="hold"/>
                                        <p:tgtEl>
                                          <p:spTgt spid="10243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  <p:animEffect transition="in" filter="wipe(right)" prLst="gradientSize: 0.1">
                                      <p:cBhvr>
                                        <p:cTn id="9" dur="1000"/>
                                        <p:tgtEl>
                                          <p:spTgt spid="10243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10" presetID="29" presetClass="entr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024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12" dur="1000" fill="hold"/>
                                        <p:tgtEl>
                                          <p:spTgt spid="10242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-.2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13" dur="1000" fill="hold"/>
                                        <p:tgtEl>
                                          <p:spTgt spid="10242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  <p:animEffect transition="in" filter="wipe(right)" prLst="gradientSize: 0.1">
                                      <p:cBhvr>
                                        <p:cTn id="14" dur="1000"/>
                                        <p:tgtEl>
                                          <p:spTgt spid="10242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</p:timing>
</p:sld>
</file>

<file path=ppt/slides/slide3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fa-IR" dirty="0" smtClean="0">
                <a:ln w="12700">
                  <a:solidFill>
                    <a:schemeClr val="tx2">
                      <a:satMod val="155000"/>
                    </a:schemeClr>
                  </a:solidFill>
                  <a:prstDash val="solid"/>
                </a:ln>
                <a:gradFill flip="none" rotWithShape="1">
                  <a:gsLst>
                    <a:gs pos="0">
                      <a:srgbClr val="FFFF00">
                        <a:shade val="30000"/>
                        <a:satMod val="115000"/>
                      </a:srgbClr>
                    </a:gs>
                    <a:gs pos="50000">
                      <a:srgbClr val="FFFF00">
                        <a:shade val="67500"/>
                        <a:satMod val="115000"/>
                      </a:srgbClr>
                    </a:gs>
                    <a:gs pos="100000">
                      <a:srgbClr val="FFFF00">
                        <a:shade val="100000"/>
                        <a:satMod val="115000"/>
                      </a:srgbClr>
                    </a:gs>
                  </a:gsLst>
                  <a:lin ang="5400000" scaled="1"/>
                  <a:tileRect/>
                </a:gradFill>
                <a:effectLst>
                  <a:outerShdw blurRad="41275" dist="20320" dir="1800000" algn="tl" rotWithShape="0">
                    <a:srgbClr val="000000">
                      <a:alpha val="40000"/>
                    </a:srgbClr>
                  </a:outerShdw>
                </a:effectLst>
                <a:cs typeface="B Nazanin" panose="00000400000000000000" pitchFamily="2" charset="-78"/>
              </a:rPr>
              <a:t>واکنش‌های شیمیایی در سنتزهای نانو</a:t>
            </a:r>
            <a:endParaRPr lang="en-US" dirty="0">
              <a:ln w="12700">
                <a:solidFill>
                  <a:schemeClr val="tx2">
                    <a:satMod val="155000"/>
                  </a:schemeClr>
                </a:solidFill>
                <a:prstDash val="solid"/>
              </a:ln>
              <a:gradFill flip="none" rotWithShape="1">
                <a:gsLst>
                  <a:gs pos="0">
                    <a:srgbClr val="FFFF00">
                      <a:shade val="30000"/>
                      <a:satMod val="115000"/>
                    </a:srgbClr>
                  </a:gs>
                  <a:gs pos="50000">
                    <a:srgbClr val="FFFF00">
                      <a:shade val="67500"/>
                      <a:satMod val="115000"/>
                    </a:srgbClr>
                  </a:gs>
                  <a:gs pos="100000">
                    <a:srgbClr val="FFFF00">
                      <a:shade val="100000"/>
                      <a:satMod val="115000"/>
                    </a:srgbClr>
                  </a:gs>
                </a:gsLst>
                <a:lin ang="5400000" scaled="1"/>
                <a:tileRect/>
              </a:gradFill>
              <a:effectLst>
                <a:outerShdw blurRad="41275" dist="20320" dir="1800000" algn="tl" rotWithShape="0">
                  <a:srgbClr val="000000">
                    <a:alpha val="40000"/>
                  </a:srgbClr>
                </a:outerShdw>
              </a:effectLst>
              <a:cs typeface="B Nazanin" panose="00000400000000000000" pitchFamily="2" charset="-78"/>
            </a:endParaRPr>
          </a:p>
        </p:txBody>
      </p:sp>
      <p:sp>
        <p:nvSpPr>
          <p:cNvPr id="3" name="Slide Number Placeholder 2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pPr>
              <a:defRPr/>
            </a:pPr>
            <a:fld id="{49B0553E-AA25-4EF8-B191-2C07F622213B}" type="slidenum">
              <a:rPr lang="en-US" smtClean="0"/>
              <a:pPr>
                <a:defRPr/>
              </a:pPr>
              <a:t>31</a:t>
            </a:fld>
            <a:endParaRPr lang="en-US" dirty="0"/>
          </a:p>
        </p:txBody>
      </p:sp>
      <p:sp>
        <p:nvSpPr>
          <p:cNvPr id="4" name="Text Placeholder 3"/>
          <p:cNvSpPr>
            <a:spLocks noGrp="1"/>
          </p:cNvSpPr>
          <p:nvPr>
            <p:ph type="body" sz="quarter" idx="11"/>
          </p:nvPr>
        </p:nvSpPr>
        <p:spPr>
          <a:xfrm>
            <a:off x="228600" y="1295400"/>
            <a:ext cx="8077200" cy="4953000"/>
          </a:xfrm>
        </p:spPr>
        <p:txBody>
          <a:bodyPr/>
          <a:lstStyle/>
          <a:p>
            <a:pPr rtl="1">
              <a:lnSpc>
                <a:spcPct val="150000"/>
              </a:lnSpc>
              <a:buClr>
                <a:srgbClr val="FFFF00"/>
              </a:buClr>
              <a:buFont typeface="Wingdings" pitchFamily="2" charset="2"/>
              <a:buChar char="q"/>
            </a:pPr>
            <a:r>
              <a:rPr lang="fa-IR" b="1" dirty="0" smtClean="0">
                <a:solidFill>
                  <a:srgbClr val="002060"/>
                </a:solidFill>
                <a:latin typeface="Times New Roman" pitchFamily="18" charset="0"/>
              </a:rPr>
              <a:t>این واکنش‌ها به صورت کلی فرآیندهای سنتزی هم‌رسوبی (</a:t>
            </a:r>
            <a:r>
              <a:rPr lang="en-US" b="1" dirty="0" err="1" smtClean="0">
                <a:solidFill>
                  <a:srgbClr val="002060"/>
                </a:solidFill>
                <a:latin typeface="Times New Roman" pitchFamily="18" charset="0"/>
              </a:rPr>
              <a:t>Coprecipitation</a:t>
            </a:r>
            <a:r>
              <a:rPr lang="fa-IR" b="1" dirty="0" smtClean="0">
                <a:solidFill>
                  <a:srgbClr val="002060"/>
                </a:solidFill>
                <a:latin typeface="Times New Roman" pitchFamily="18" charset="0"/>
              </a:rPr>
              <a:t>) نامیده می‌شوند و شامل انواعی از واکنش های زیر می باشند:</a:t>
            </a:r>
          </a:p>
          <a:p>
            <a:pPr>
              <a:buClr>
                <a:srgbClr val="FFFF00"/>
              </a:buClr>
              <a:buFont typeface="Wingdings" pitchFamily="2" charset="2"/>
              <a:buChar char="§"/>
            </a:pPr>
            <a:r>
              <a:rPr lang="fa-IR" b="1" dirty="0" smtClean="0">
                <a:solidFill>
                  <a:srgbClr val="002060"/>
                </a:solidFill>
                <a:latin typeface="Times New Roman" pitchFamily="18" charset="0"/>
              </a:rPr>
              <a:t>واکنش‌های رسوبی (</a:t>
            </a:r>
            <a:r>
              <a:rPr lang="en-US" b="1" dirty="0" smtClean="0">
                <a:solidFill>
                  <a:srgbClr val="002060"/>
                </a:solidFill>
                <a:latin typeface="Times New Roman" pitchFamily="18" charset="0"/>
              </a:rPr>
              <a:t>Precipitation</a:t>
            </a:r>
            <a:r>
              <a:rPr lang="fa-IR" b="1" dirty="0" smtClean="0">
                <a:solidFill>
                  <a:srgbClr val="002060"/>
                </a:solidFill>
                <a:latin typeface="Times New Roman" pitchFamily="18" charset="0"/>
              </a:rPr>
              <a:t>)</a:t>
            </a:r>
          </a:p>
          <a:p>
            <a:pPr>
              <a:lnSpc>
                <a:spcPct val="150000"/>
              </a:lnSpc>
              <a:buClr>
                <a:srgbClr val="FFFF00"/>
              </a:buClr>
              <a:buFont typeface="Wingdings" pitchFamily="2" charset="2"/>
              <a:buChar char="§"/>
            </a:pPr>
            <a:r>
              <a:rPr lang="fa-IR" b="1" dirty="0" smtClean="0">
                <a:solidFill>
                  <a:srgbClr val="002060"/>
                </a:solidFill>
                <a:latin typeface="Times New Roman" pitchFamily="18" charset="0"/>
              </a:rPr>
              <a:t> اکسایش-کاهش (</a:t>
            </a:r>
            <a:r>
              <a:rPr lang="en-US" b="1" dirty="0" err="1" smtClean="0">
                <a:solidFill>
                  <a:srgbClr val="002060"/>
                </a:solidFill>
                <a:latin typeface="Times New Roman" pitchFamily="18" charset="0"/>
              </a:rPr>
              <a:t>Redox</a:t>
            </a:r>
            <a:r>
              <a:rPr lang="fa-IR" b="1" dirty="0" smtClean="0">
                <a:solidFill>
                  <a:srgbClr val="002060"/>
                </a:solidFill>
                <a:latin typeface="Times New Roman" pitchFamily="18" charset="0"/>
              </a:rPr>
              <a:t>) </a:t>
            </a:r>
          </a:p>
          <a:p>
            <a:pPr rtl="1">
              <a:lnSpc>
                <a:spcPct val="150000"/>
              </a:lnSpc>
              <a:buClr>
                <a:srgbClr val="FFFF00"/>
              </a:buClr>
              <a:buFont typeface="Wingdings" pitchFamily="2" charset="2"/>
              <a:buChar char="§"/>
            </a:pPr>
            <a:r>
              <a:rPr lang="fa-IR" b="1" dirty="0" smtClean="0">
                <a:solidFill>
                  <a:srgbClr val="002060"/>
                </a:solidFill>
                <a:latin typeface="Times New Roman" pitchFamily="18" charset="0"/>
              </a:rPr>
              <a:t> فرآیندهایی همچون آب‌کافت (</a:t>
            </a:r>
            <a:r>
              <a:rPr lang="en-US" b="1" dirty="0" smtClean="0">
                <a:solidFill>
                  <a:srgbClr val="002060"/>
                </a:solidFill>
                <a:latin typeface="Times New Roman" pitchFamily="18" charset="0"/>
              </a:rPr>
              <a:t>Hydrolysis</a:t>
            </a:r>
            <a:r>
              <a:rPr lang="fa-IR" b="1" dirty="0" smtClean="0">
                <a:solidFill>
                  <a:srgbClr val="002060"/>
                </a:solidFill>
                <a:latin typeface="Times New Roman" pitchFamily="18" charset="0"/>
              </a:rPr>
              <a:t>)</a:t>
            </a:r>
          </a:p>
          <a:p>
            <a:pPr>
              <a:lnSpc>
                <a:spcPct val="150000"/>
              </a:lnSpc>
              <a:buClr>
                <a:srgbClr val="FFFF00"/>
              </a:buClr>
              <a:buFont typeface="Wingdings" pitchFamily="2" charset="2"/>
              <a:buChar char="§"/>
            </a:pPr>
            <a:r>
              <a:rPr lang="fa-IR" b="1" dirty="0" smtClean="0">
                <a:solidFill>
                  <a:srgbClr val="002060"/>
                </a:solidFill>
                <a:latin typeface="Times New Roman" pitchFamily="18" charset="0"/>
              </a:rPr>
              <a:t> گرماکافت (</a:t>
            </a:r>
            <a:r>
              <a:rPr lang="en-US" b="1" dirty="0" err="1" smtClean="0">
                <a:solidFill>
                  <a:srgbClr val="002060"/>
                </a:solidFill>
                <a:latin typeface="Times New Roman" pitchFamily="18" charset="0"/>
              </a:rPr>
              <a:t>Thermolysis</a:t>
            </a:r>
            <a:r>
              <a:rPr lang="fa-IR" b="1" dirty="0" smtClean="0">
                <a:solidFill>
                  <a:srgbClr val="002060"/>
                </a:solidFill>
                <a:latin typeface="Times New Roman" pitchFamily="18" charset="0"/>
              </a:rPr>
              <a:t>)</a:t>
            </a:r>
          </a:p>
          <a:p>
            <a:pPr>
              <a:lnSpc>
                <a:spcPct val="150000"/>
              </a:lnSpc>
              <a:buClr>
                <a:srgbClr val="FFFF00"/>
              </a:buClr>
              <a:buFont typeface="Wingdings" pitchFamily="2" charset="2"/>
              <a:buChar char="§"/>
            </a:pPr>
            <a:r>
              <a:rPr lang="fa-IR" b="1" dirty="0" smtClean="0">
                <a:solidFill>
                  <a:srgbClr val="002060"/>
                </a:solidFill>
                <a:latin typeface="Times New Roman" pitchFamily="18" charset="0"/>
              </a:rPr>
              <a:t> بسپارش (</a:t>
            </a:r>
            <a:r>
              <a:rPr lang="en-US" b="1" dirty="0" smtClean="0">
                <a:solidFill>
                  <a:srgbClr val="002060"/>
                </a:solidFill>
                <a:latin typeface="Times New Roman" pitchFamily="18" charset="0"/>
              </a:rPr>
              <a:t>Polymerization</a:t>
            </a:r>
            <a:r>
              <a:rPr lang="fa-IR" b="1" dirty="0" smtClean="0">
                <a:solidFill>
                  <a:srgbClr val="002060"/>
                </a:solidFill>
                <a:latin typeface="Times New Roman" pitchFamily="18" charset="0"/>
              </a:rPr>
              <a:t>) </a:t>
            </a:r>
          </a:p>
          <a:p>
            <a:pPr>
              <a:lnSpc>
                <a:spcPct val="150000"/>
              </a:lnSpc>
              <a:buClr>
                <a:srgbClr val="FFFF00"/>
              </a:buClr>
              <a:buFont typeface="Wingdings" pitchFamily="2" charset="2"/>
              <a:buChar char="§"/>
            </a:pPr>
            <a:r>
              <a:rPr lang="fa-IR" b="1" dirty="0" smtClean="0">
                <a:solidFill>
                  <a:srgbClr val="002060"/>
                </a:solidFill>
                <a:latin typeface="Times New Roman" pitchFamily="18" charset="0"/>
              </a:rPr>
              <a:t> تراکم (</a:t>
            </a:r>
            <a:r>
              <a:rPr lang="en-US" b="1" dirty="0" smtClean="0">
                <a:solidFill>
                  <a:srgbClr val="002060"/>
                </a:solidFill>
                <a:latin typeface="Times New Roman" pitchFamily="18" charset="0"/>
              </a:rPr>
              <a:t>Condensation</a:t>
            </a:r>
            <a:r>
              <a:rPr lang="fa-IR" b="1" dirty="0" smtClean="0">
                <a:solidFill>
                  <a:srgbClr val="002060"/>
                </a:solidFill>
                <a:latin typeface="Times New Roman" pitchFamily="18" charset="0"/>
              </a:rPr>
              <a:t>)</a:t>
            </a:r>
          </a:p>
        </p:txBody>
      </p:sp>
      <p:pic>
        <p:nvPicPr>
          <p:cNvPr id="6" name="Picture 3" descr="C:\Users\fatemeh\Desktop\pic-pic\chemical persipitaion\Precipitation Reactions, nanoparticles.gif"/>
          <p:cNvPicPr>
            <a:picLocks noChangeAspect="1" noChangeArrowheads="1"/>
          </p:cNvPicPr>
          <p:nvPr/>
        </p:nvPicPr>
        <p:blipFill>
          <a:blip r:embed="rId2"/>
          <a:srcRect/>
          <a:stretch>
            <a:fillRect/>
          </a:stretch>
        </p:blipFill>
        <p:spPr bwMode="auto">
          <a:xfrm>
            <a:off x="76200" y="3810000"/>
            <a:ext cx="2362200" cy="1981200"/>
          </a:xfrm>
          <a:prstGeom prst="rect">
            <a:avLst/>
          </a:prstGeom>
          <a:ln>
            <a:noFill/>
          </a:ln>
          <a:effectLst>
            <a:outerShdw blurRad="292100" dist="139700" dir="2700000" algn="tl" rotWithShape="0">
              <a:srgbClr val="333333">
                <a:alpha val="65000"/>
              </a:srgbClr>
            </a:outerShdw>
          </a:effectLst>
        </p:spPr>
      </p:pic>
      <p:pic>
        <p:nvPicPr>
          <p:cNvPr id="18436" name="Picture 4"/>
          <p:cNvPicPr>
            <a:picLocks noChangeAspect="1" noChangeArrowheads="1"/>
          </p:cNvPicPr>
          <p:nvPr/>
        </p:nvPicPr>
        <p:blipFill>
          <a:blip r:embed="rId3" cstate="print"/>
          <a:srcRect/>
          <a:stretch>
            <a:fillRect/>
          </a:stretch>
        </p:blipFill>
        <p:spPr bwMode="auto">
          <a:xfrm>
            <a:off x="76200" y="2209800"/>
            <a:ext cx="4038600" cy="1068388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  <a:effectLst/>
        </p:spPr>
      </p:pic>
      <p:pic>
        <p:nvPicPr>
          <p:cNvPr id="18438" name="Picture 6" descr="C:\Users\fatemeh\Desktop\pic-pic\chemical persipitaion\Hydrolysis reaction, nanoparticles synthesis3.jpg"/>
          <p:cNvPicPr>
            <a:picLocks noChangeAspect="1" noChangeArrowheads="1"/>
          </p:cNvPicPr>
          <p:nvPr/>
        </p:nvPicPr>
        <p:blipFill>
          <a:blip r:embed="rId4"/>
          <a:srcRect/>
          <a:stretch>
            <a:fillRect/>
          </a:stretch>
        </p:blipFill>
        <p:spPr bwMode="auto">
          <a:xfrm>
            <a:off x="2590800" y="3886200"/>
            <a:ext cx="2400300" cy="2438400"/>
          </a:xfrm>
          <a:prstGeom prst="rect">
            <a:avLst/>
          </a:prstGeom>
          <a:ln>
            <a:noFill/>
          </a:ln>
          <a:effectLst>
            <a:outerShdw blurRad="292100" dist="139700" dir="2700000" algn="tl" rotWithShape="0">
              <a:srgbClr val="333333">
                <a:alpha val="65000"/>
              </a:srgbClr>
            </a:outerShdw>
          </a:effectLst>
        </p:spPr>
      </p:pic>
      <p:pic>
        <p:nvPicPr>
          <p:cNvPr id="18440" name="Picture 8" descr="C:\Users\fatemeh\Desktop\pic-pic\chemical persipitaion\Redox reaction, nanoparticles synthesis.jpg"/>
          <p:cNvPicPr>
            <a:picLocks noChangeAspect="1" noChangeArrowheads="1"/>
          </p:cNvPicPr>
          <p:nvPr/>
        </p:nvPicPr>
        <p:blipFill>
          <a:blip r:embed="rId5"/>
          <a:srcRect/>
          <a:stretch>
            <a:fillRect/>
          </a:stretch>
        </p:blipFill>
        <p:spPr bwMode="auto">
          <a:xfrm>
            <a:off x="5181600" y="5181601"/>
            <a:ext cx="3200400" cy="1447800"/>
          </a:xfrm>
          <a:prstGeom prst="rect">
            <a:avLst/>
          </a:prstGeom>
          <a:ln>
            <a:noFill/>
          </a:ln>
          <a:effectLst>
            <a:outerShdw blurRad="292100" dist="139700" dir="2700000" algn="tl" rotWithShape="0">
              <a:srgbClr val="333333">
                <a:alpha val="65000"/>
              </a:srgbClr>
            </a:outerShdw>
          </a:effectLst>
        </p:spPr>
      </p:pic>
    </p:spTree>
    <p:extLst>
      <p:ext uri="{BB962C8B-B14F-4D97-AF65-F5344CB8AC3E}">
        <p14:creationId xmlns:p14="http://schemas.microsoft.com/office/powerpoint/2010/main" val="1188148870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slow" p14:dur="2000"/>
    </mc:Choice>
    <mc:Fallback xmlns="">
      <p:transition spd="slow"/>
    </mc:Fallback>
  </mc:AlternateContent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  <p:cond evt="onBegin" delay="0">
                          <p:tn val="2"/>
                        </p:cond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29" presetClass="entr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7" dur="1000" fill="hold"/>
                                        <p:tgtEl>
                                          <p:spTgt spid="6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-.2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8" dur="1000" fill="hold"/>
                                        <p:tgtEl>
                                          <p:spTgt spid="6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  <p:animEffect transition="in" filter="wipe(right)" prLst="gradientSize: 0.1">
                                      <p:cBhvr>
                                        <p:cTn id="9" dur="1000"/>
                                        <p:tgtEl>
                                          <p:spTgt spid="6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10" presetID="29" presetClass="entr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8438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12" dur="1000" fill="hold"/>
                                        <p:tgtEl>
                                          <p:spTgt spid="18438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-.2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13" dur="1000" fill="hold"/>
                                        <p:tgtEl>
                                          <p:spTgt spid="18438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  <p:animEffect transition="in" filter="wipe(right)" prLst="gradientSize: 0.1">
                                      <p:cBhvr>
                                        <p:cTn id="14" dur="1000"/>
                                        <p:tgtEl>
                                          <p:spTgt spid="18438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15" presetID="29" presetClass="entr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843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17" dur="1000" fill="hold"/>
                                        <p:tgtEl>
                                          <p:spTgt spid="18436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-.2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18" dur="1000" fill="hold"/>
                                        <p:tgtEl>
                                          <p:spTgt spid="18436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  <p:animEffect transition="in" filter="wipe(right)" prLst="gradientSize: 0.1">
                                      <p:cBhvr>
                                        <p:cTn id="19" dur="1000"/>
                                        <p:tgtEl>
                                          <p:spTgt spid="18436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20" presetID="29" presetClass="entr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8440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22" dur="1000" fill="hold"/>
                                        <p:tgtEl>
                                          <p:spTgt spid="18440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-.2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23" dur="1000" fill="hold"/>
                                        <p:tgtEl>
                                          <p:spTgt spid="18440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  <p:animEffect transition="in" filter="wipe(right)" prLst="gradientSize: 0.1">
                                      <p:cBhvr>
                                        <p:cTn id="24" dur="1000"/>
                                        <p:tgtEl>
                                          <p:spTgt spid="18440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</p:timing>
</p:sld>
</file>

<file path=ppt/slides/slide3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457200" y="0"/>
            <a:ext cx="8229600" cy="1143000"/>
          </a:xfrm>
        </p:spPr>
        <p:txBody>
          <a:bodyPr/>
          <a:lstStyle/>
          <a:p>
            <a:r>
              <a:rPr lang="fa-IR" dirty="0" smtClean="0">
                <a:ln w="12700">
                  <a:solidFill>
                    <a:schemeClr val="tx2">
                      <a:satMod val="155000"/>
                    </a:schemeClr>
                  </a:solidFill>
                  <a:prstDash val="solid"/>
                </a:ln>
                <a:gradFill flip="none" rotWithShape="1">
                  <a:gsLst>
                    <a:gs pos="0">
                      <a:srgbClr val="FFFF00">
                        <a:shade val="30000"/>
                        <a:satMod val="115000"/>
                      </a:srgbClr>
                    </a:gs>
                    <a:gs pos="50000">
                      <a:srgbClr val="FFFF00">
                        <a:shade val="67500"/>
                        <a:satMod val="115000"/>
                      </a:srgbClr>
                    </a:gs>
                    <a:gs pos="100000">
                      <a:srgbClr val="FFFF00">
                        <a:shade val="100000"/>
                        <a:satMod val="115000"/>
                      </a:srgbClr>
                    </a:gs>
                  </a:gsLst>
                  <a:lin ang="5400000" scaled="1"/>
                  <a:tileRect/>
                </a:gradFill>
                <a:effectLst>
                  <a:outerShdw blurRad="41275" dist="20320" dir="1800000" algn="tl" rotWithShape="0">
                    <a:srgbClr val="000000">
                      <a:alpha val="40000"/>
                    </a:srgbClr>
                  </a:outerShdw>
                </a:effectLst>
                <a:cs typeface="B Nazanin" panose="00000400000000000000" pitchFamily="2" charset="-78"/>
              </a:rPr>
              <a:t>واکنش‌های شیمیایی در سنتزهای نانو</a:t>
            </a:r>
            <a:endParaRPr lang="en-US" dirty="0">
              <a:cs typeface="B Nazanin" panose="00000400000000000000" pitchFamily="2" charset="-78"/>
            </a:endParaRPr>
          </a:p>
        </p:txBody>
      </p:sp>
      <p:sp>
        <p:nvSpPr>
          <p:cNvPr id="3" name="Slide Number Placeholder 2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pPr>
              <a:defRPr/>
            </a:pPr>
            <a:fld id="{49B0553E-AA25-4EF8-B191-2C07F622213B}" type="slidenum">
              <a:rPr lang="en-US" smtClean="0"/>
              <a:pPr>
                <a:defRPr/>
              </a:pPr>
              <a:t>32</a:t>
            </a:fld>
            <a:endParaRPr lang="en-US" dirty="0"/>
          </a:p>
        </p:txBody>
      </p:sp>
      <p:sp>
        <p:nvSpPr>
          <p:cNvPr id="4" name="Text Placeholder 3"/>
          <p:cNvSpPr>
            <a:spLocks noGrp="1"/>
          </p:cNvSpPr>
          <p:nvPr>
            <p:ph type="body" sz="quarter" idx="11"/>
          </p:nvPr>
        </p:nvSpPr>
        <p:spPr>
          <a:xfrm>
            <a:off x="228600" y="762000"/>
            <a:ext cx="8915400" cy="5486400"/>
          </a:xfrm>
        </p:spPr>
        <p:txBody>
          <a:bodyPr/>
          <a:lstStyle/>
          <a:p>
            <a:pPr rtl="1">
              <a:lnSpc>
                <a:spcPct val="150000"/>
              </a:lnSpc>
              <a:buClr>
                <a:srgbClr val="FFFF00"/>
              </a:buClr>
              <a:buFont typeface="Wingdings" pitchFamily="2" charset="2"/>
              <a:buChar char="q"/>
            </a:pPr>
            <a:r>
              <a:rPr lang="en-US" b="1" dirty="0" smtClean="0">
                <a:ln w="12700">
                  <a:solidFill>
                    <a:schemeClr val="tx2">
                      <a:satMod val="155000"/>
                    </a:schemeClr>
                  </a:solidFill>
                  <a:prstDash val="solid"/>
                </a:ln>
                <a:gradFill flip="none" rotWithShape="1">
                  <a:gsLst>
                    <a:gs pos="0">
                      <a:srgbClr val="FFFF00">
                        <a:shade val="30000"/>
                        <a:satMod val="115000"/>
                      </a:srgbClr>
                    </a:gs>
                    <a:gs pos="50000">
                      <a:srgbClr val="FFFF00">
                        <a:shade val="67500"/>
                        <a:satMod val="115000"/>
                      </a:srgbClr>
                    </a:gs>
                    <a:gs pos="100000">
                      <a:srgbClr val="FFFF00">
                        <a:shade val="100000"/>
                        <a:satMod val="115000"/>
                      </a:srgbClr>
                    </a:gs>
                  </a:gsLst>
                  <a:lin ang="5400000" scaled="1"/>
                  <a:tileRect/>
                </a:gradFill>
                <a:effectLst>
                  <a:outerShdw blurRad="41275" dist="20320" dir="1800000" algn="tl" rotWithShape="0">
                    <a:srgbClr val="000000">
                      <a:alpha val="40000"/>
                    </a:srgbClr>
                  </a:outerShdw>
                </a:effectLst>
                <a:latin typeface="Times New Roman" pitchFamily="18" charset="0"/>
                <a:cs typeface="B Titr" pitchFamily="2" charset="-78"/>
              </a:rPr>
              <a:t> </a:t>
            </a:r>
            <a:r>
              <a:rPr lang="fa-IR" b="1" dirty="0" smtClean="0">
                <a:ln w="12700">
                  <a:solidFill>
                    <a:schemeClr val="tx2">
                      <a:satMod val="155000"/>
                    </a:schemeClr>
                  </a:solidFill>
                  <a:prstDash val="solid"/>
                </a:ln>
                <a:gradFill flip="none" rotWithShape="1">
                  <a:gsLst>
                    <a:gs pos="0">
                      <a:srgbClr val="FFFF00">
                        <a:shade val="30000"/>
                        <a:satMod val="115000"/>
                      </a:srgbClr>
                    </a:gs>
                    <a:gs pos="50000">
                      <a:srgbClr val="FFFF00">
                        <a:shade val="67500"/>
                        <a:satMod val="115000"/>
                      </a:srgbClr>
                    </a:gs>
                    <a:gs pos="100000">
                      <a:srgbClr val="FFFF00">
                        <a:shade val="100000"/>
                        <a:satMod val="115000"/>
                      </a:srgbClr>
                    </a:gs>
                  </a:gsLst>
                  <a:lin ang="5400000" scaled="1"/>
                  <a:tileRect/>
                </a:gradFill>
                <a:effectLst>
                  <a:outerShdw blurRad="41275" dist="20320" dir="1800000" algn="tl" rotWithShape="0">
                    <a:srgbClr val="000000">
                      <a:alpha val="40000"/>
                    </a:srgbClr>
                  </a:outerShdw>
                </a:effectLst>
                <a:latin typeface="Times New Roman" pitchFamily="18" charset="0"/>
                <a:cs typeface="B Titr" pitchFamily="2" charset="-78"/>
              </a:rPr>
              <a:t>واکنش‌های رسوبی (</a:t>
            </a:r>
            <a:r>
              <a:rPr lang="en-US" b="1" dirty="0" smtClean="0">
                <a:ln w="12700">
                  <a:solidFill>
                    <a:schemeClr val="tx2">
                      <a:satMod val="155000"/>
                    </a:schemeClr>
                  </a:solidFill>
                  <a:prstDash val="solid"/>
                </a:ln>
                <a:gradFill flip="none" rotWithShape="1">
                  <a:gsLst>
                    <a:gs pos="0">
                      <a:srgbClr val="FFFF00">
                        <a:shade val="30000"/>
                        <a:satMod val="115000"/>
                      </a:srgbClr>
                    </a:gs>
                    <a:gs pos="50000">
                      <a:srgbClr val="FFFF00">
                        <a:shade val="67500"/>
                        <a:satMod val="115000"/>
                      </a:srgbClr>
                    </a:gs>
                    <a:gs pos="100000">
                      <a:srgbClr val="FFFF00">
                        <a:shade val="100000"/>
                        <a:satMod val="115000"/>
                      </a:srgbClr>
                    </a:gs>
                  </a:gsLst>
                  <a:lin ang="5400000" scaled="1"/>
                  <a:tileRect/>
                </a:gradFill>
                <a:effectLst>
                  <a:outerShdw blurRad="41275" dist="20320" dir="1800000" algn="tl" rotWithShape="0">
                    <a:srgbClr val="000000">
                      <a:alpha val="40000"/>
                    </a:srgbClr>
                  </a:outerShdw>
                </a:effectLst>
                <a:latin typeface="Times New Roman" pitchFamily="18" charset="0"/>
                <a:cs typeface="B Titr" pitchFamily="2" charset="-78"/>
              </a:rPr>
              <a:t>Precipitation Reactions</a:t>
            </a:r>
            <a:r>
              <a:rPr lang="fa-IR" b="1" dirty="0" smtClean="0">
                <a:ln w="12700">
                  <a:solidFill>
                    <a:schemeClr val="tx2">
                      <a:satMod val="155000"/>
                    </a:schemeClr>
                  </a:solidFill>
                  <a:prstDash val="solid"/>
                </a:ln>
                <a:gradFill flip="none" rotWithShape="1">
                  <a:gsLst>
                    <a:gs pos="0">
                      <a:srgbClr val="FFFF00">
                        <a:shade val="30000"/>
                        <a:satMod val="115000"/>
                      </a:srgbClr>
                    </a:gs>
                    <a:gs pos="50000">
                      <a:srgbClr val="FFFF00">
                        <a:shade val="67500"/>
                        <a:satMod val="115000"/>
                      </a:srgbClr>
                    </a:gs>
                    <a:gs pos="100000">
                      <a:srgbClr val="FFFF00">
                        <a:shade val="100000"/>
                        <a:satMod val="115000"/>
                      </a:srgbClr>
                    </a:gs>
                  </a:gsLst>
                  <a:lin ang="5400000" scaled="1"/>
                  <a:tileRect/>
                </a:gradFill>
                <a:effectLst>
                  <a:outerShdw blurRad="41275" dist="20320" dir="1800000" algn="tl" rotWithShape="0">
                    <a:srgbClr val="000000">
                      <a:alpha val="40000"/>
                    </a:srgbClr>
                  </a:outerShdw>
                </a:effectLst>
                <a:latin typeface="Times New Roman" pitchFamily="18" charset="0"/>
                <a:cs typeface="B Titr" pitchFamily="2" charset="-78"/>
              </a:rPr>
              <a:t>): </a:t>
            </a:r>
          </a:p>
          <a:p>
            <a:pPr rtl="1">
              <a:lnSpc>
                <a:spcPct val="150000"/>
              </a:lnSpc>
              <a:buClr>
                <a:srgbClr val="FFFF00"/>
              </a:buClr>
              <a:buFont typeface="Wingdings" pitchFamily="2" charset="2"/>
              <a:buChar char="§"/>
            </a:pPr>
            <a:r>
              <a:rPr lang="fa-IR" b="1" dirty="0" smtClean="0">
                <a:solidFill>
                  <a:srgbClr val="002060"/>
                </a:solidFill>
                <a:latin typeface="Times New Roman" pitchFamily="18" charset="0"/>
              </a:rPr>
              <a:t> زمانی که غلظت ترکیب از حلالیت آن فراتر می‌رود، ماده شروع به رسوب کردن می‌کند. </a:t>
            </a:r>
          </a:p>
          <a:p>
            <a:pPr rtl="1">
              <a:lnSpc>
                <a:spcPct val="150000"/>
              </a:lnSpc>
              <a:buClr>
                <a:srgbClr val="FFFF00"/>
              </a:buClr>
              <a:buFont typeface="Wingdings" pitchFamily="2" charset="2"/>
              <a:buChar char="§"/>
            </a:pPr>
            <a:r>
              <a:rPr lang="fa-IR" b="1" dirty="0" smtClean="0">
                <a:solidFill>
                  <a:srgbClr val="002060"/>
                </a:solidFill>
                <a:latin typeface="Times New Roman" pitchFamily="18" charset="0"/>
              </a:rPr>
              <a:t>گاه رسوب گیری در شرایط فوق اشباع صورت می‌گیرد. </a:t>
            </a:r>
          </a:p>
          <a:p>
            <a:pPr rtl="1">
              <a:lnSpc>
                <a:spcPct val="150000"/>
              </a:lnSpc>
              <a:buClr>
                <a:srgbClr val="FFFF00"/>
              </a:buClr>
              <a:buFont typeface="Wingdings" pitchFamily="2" charset="2"/>
              <a:buChar char="§"/>
            </a:pPr>
            <a:r>
              <a:rPr lang="fa-IR" b="1" dirty="0" smtClean="0">
                <a:solidFill>
                  <a:srgbClr val="002060"/>
                </a:solidFill>
                <a:latin typeface="Times New Roman" pitchFamily="18" charset="0"/>
              </a:rPr>
              <a:t>معمولاً واکنش‌های جانشینی متقابل (</a:t>
            </a:r>
            <a:r>
              <a:rPr lang="en-US" b="1" dirty="0" smtClean="0">
                <a:solidFill>
                  <a:srgbClr val="002060"/>
                </a:solidFill>
                <a:latin typeface="Times New Roman" pitchFamily="18" charset="0"/>
              </a:rPr>
              <a:t>Metathesis Reaction</a:t>
            </a:r>
            <a:r>
              <a:rPr lang="fa-IR" b="1" dirty="0" smtClean="0">
                <a:solidFill>
                  <a:srgbClr val="002060"/>
                </a:solidFill>
                <a:latin typeface="Times New Roman" pitchFamily="18" charset="0"/>
              </a:rPr>
              <a:t>) می‌توانند منجر به تولید جامد یونی‌ کم‌محلول شوند، که محصول رسوبی را ایجاد می‌کند. </a:t>
            </a:r>
          </a:p>
          <a:p>
            <a:pPr rtl="1">
              <a:buClr>
                <a:srgbClr val="FFFF00"/>
              </a:buClr>
              <a:buFont typeface="Wingdings" pitchFamily="2" charset="2"/>
              <a:buChar char="§"/>
            </a:pPr>
            <a:r>
              <a:rPr lang="fa-IR" b="1" dirty="0" smtClean="0">
                <a:solidFill>
                  <a:srgbClr val="002060"/>
                </a:solidFill>
                <a:latin typeface="Times New Roman" pitchFamily="18" charset="0"/>
              </a:rPr>
              <a:t>گاه این واکنش به‌طور ساده واکنش جانشینی دوگانه (</a:t>
            </a:r>
            <a:r>
              <a:rPr lang="en-US" b="1" dirty="0" smtClean="0">
                <a:solidFill>
                  <a:srgbClr val="002060"/>
                </a:solidFill>
                <a:latin typeface="Times New Roman" pitchFamily="18" charset="0"/>
              </a:rPr>
              <a:t>Double Displacement</a:t>
            </a:r>
            <a:r>
              <a:rPr lang="fa-IR" b="1" dirty="0" smtClean="0">
                <a:solidFill>
                  <a:srgbClr val="002060"/>
                </a:solidFill>
                <a:latin typeface="Times New Roman" pitchFamily="18" charset="0"/>
              </a:rPr>
              <a:t>) خوانده می‌شود.</a:t>
            </a:r>
          </a:p>
          <a:p>
            <a:pPr>
              <a:lnSpc>
                <a:spcPct val="150000"/>
              </a:lnSpc>
              <a:buClr>
                <a:srgbClr val="FFFF00"/>
              </a:buClr>
              <a:buFont typeface="Wingdings" pitchFamily="2" charset="2"/>
              <a:buChar char="q"/>
            </a:pPr>
            <a:endParaRPr lang="en-US" b="1" dirty="0">
              <a:solidFill>
                <a:srgbClr val="002060"/>
              </a:solidFill>
              <a:latin typeface="Times New Roman" pitchFamily="18" charset="0"/>
            </a:endParaRPr>
          </a:p>
        </p:txBody>
      </p:sp>
      <p:pic>
        <p:nvPicPr>
          <p:cNvPr id="11266" name="Picture 2" descr="C:\Users\fatemeh\Desktop\pic-pic\chemical persipitaion\Image20showing20double20displacement20reaction.JPG"/>
          <p:cNvPicPr>
            <a:picLocks noChangeAspect="1" noChangeArrowheads="1"/>
          </p:cNvPicPr>
          <p:nvPr/>
        </p:nvPicPr>
        <p:blipFill>
          <a:blip r:embed="rId2"/>
          <a:srcRect/>
          <a:stretch>
            <a:fillRect/>
          </a:stretch>
        </p:blipFill>
        <p:spPr bwMode="auto">
          <a:xfrm>
            <a:off x="76200" y="4191000"/>
            <a:ext cx="2819400" cy="2114550"/>
          </a:xfrm>
          <a:prstGeom prst="rect">
            <a:avLst/>
          </a:prstGeom>
          <a:ln>
            <a:noFill/>
          </a:ln>
          <a:effectLst>
            <a:outerShdw blurRad="292100" dist="139700" dir="2700000" algn="tl" rotWithShape="0">
              <a:srgbClr val="333333">
                <a:alpha val="65000"/>
              </a:srgbClr>
            </a:outerShdw>
          </a:effectLst>
        </p:spPr>
      </p:pic>
      <p:pic>
        <p:nvPicPr>
          <p:cNvPr id="8" name="Picture 2" descr="C:\Users\fatemeh\Desktop\pic-pic\chemical persipitaion\Chemical Precipitation Synthesis of nanoparticles, Growth3.jpg"/>
          <p:cNvPicPr>
            <a:picLocks noChangeAspect="1" noChangeArrowheads="1"/>
          </p:cNvPicPr>
          <p:nvPr/>
        </p:nvPicPr>
        <p:blipFill>
          <a:blip r:embed="rId3"/>
          <a:srcRect/>
          <a:stretch>
            <a:fillRect/>
          </a:stretch>
        </p:blipFill>
        <p:spPr bwMode="auto">
          <a:xfrm>
            <a:off x="3048000" y="4554582"/>
            <a:ext cx="5181600" cy="1998617"/>
          </a:xfrm>
          <a:prstGeom prst="rect">
            <a:avLst/>
          </a:prstGeom>
          <a:ln>
            <a:noFill/>
          </a:ln>
          <a:effectLst>
            <a:outerShdw blurRad="292100" dist="139700" dir="2700000" algn="tl" rotWithShape="0">
              <a:srgbClr val="333333">
                <a:alpha val="65000"/>
              </a:srgbClr>
            </a:outerShdw>
          </a:effectLst>
        </p:spPr>
      </p:pic>
    </p:spTree>
    <p:extLst>
      <p:ext uri="{BB962C8B-B14F-4D97-AF65-F5344CB8AC3E}">
        <p14:creationId xmlns:p14="http://schemas.microsoft.com/office/powerpoint/2010/main" val="2849576306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slow" p14:dur="2000"/>
    </mc:Choice>
    <mc:Fallback xmlns="">
      <p:transition spd="slow"/>
    </mc:Fallback>
  </mc:AlternateContent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  <p:cond evt="onBegin" delay="0">
                          <p:tn val="2"/>
                        </p:cond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29" presetClass="entr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126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7" dur="1000" fill="hold"/>
                                        <p:tgtEl>
                                          <p:spTgt spid="11266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-.2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8" dur="1000" fill="hold"/>
                                        <p:tgtEl>
                                          <p:spTgt spid="11266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  <p:animEffect transition="in" filter="wipe(right)" prLst="gradientSize: 0.1">
                                      <p:cBhvr>
                                        <p:cTn id="9" dur="1000"/>
                                        <p:tgtEl>
                                          <p:spTgt spid="11266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10" presetID="29" presetClass="entr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8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12" dur="1000" fill="hold"/>
                                        <p:tgtEl>
                                          <p:spTgt spid="8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-.2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13" dur="1000" fill="hold"/>
                                        <p:tgtEl>
                                          <p:spTgt spid="8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  <p:animEffect transition="in" filter="wipe(right)" prLst="gradientSize: 0.1">
                                      <p:cBhvr>
                                        <p:cTn id="14" dur="1000"/>
                                        <p:tgtEl>
                                          <p:spTgt spid="8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</p:timing>
</p:sld>
</file>

<file path=ppt/slides/slide3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fa-IR" dirty="0" smtClean="0">
                <a:ln w="12700">
                  <a:solidFill>
                    <a:schemeClr val="tx2">
                      <a:satMod val="155000"/>
                    </a:schemeClr>
                  </a:solidFill>
                  <a:prstDash val="solid"/>
                </a:ln>
                <a:gradFill flip="none" rotWithShape="1">
                  <a:gsLst>
                    <a:gs pos="0">
                      <a:srgbClr val="FFFF00">
                        <a:shade val="30000"/>
                        <a:satMod val="115000"/>
                      </a:srgbClr>
                    </a:gs>
                    <a:gs pos="50000">
                      <a:srgbClr val="FFFF00">
                        <a:shade val="67500"/>
                        <a:satMod val="115000"/>
                      </a:srgbClr>
                    </a:gs>
                    <a:gs pos="100000">
                      <a:srgbClr val="FFFF00">
                        <a:shade val="100000"/>
                        <a:satMod val="115000"/>
                      </a:srgbClr>
                    </a:gs>
                  </a:gsLst>
                  <a:lin ang="5400000" scaled="1"/>
                  <a:tileRect/>
                </a:gradFill>
                <a:effectLst>
                  <a:outerShdw blurRad="41275" dist="20320" dir="1800000" algn="tl" rotWithShape="0">
                    <a:srgbClr val="000000">
                      <a:alpha val="40000"/>
                    </a:srgbClr>
                  </a:outerShdw>
                </a:effectLst>
                <a:cs typeface="B Nazanin" panose="00000400000000000000" pitchFamily="2" charset="-78"/>
              </a:rPr>
              <a:t>واکنش‌های شیمیایی در سنتزهای نانو</a:t>
            </a:r>
            <a:endParaRPr lang="en-US" dirty="0">
              <a:cs typeface="B Nazanin" panose="00000400000000000000" pitchFamily="2" charset="-78"/>
            </a:endParaRPr>
          </a:p>
        </p:txBody>
      </p:sp>
      <p:sp>
        <p:nvSpPr>
          <p:cNvPr id="3" name="Slide Number Placeholder 2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pPr>
              <a:defRPr/>
            </a:pPr>
            <a:fld id="{49B0553E-AA25-4EF8-B191-2C07F622213B}" type="slidenum">
              <a:rPr lang="en-US" smtClean="0"/>
              <a:pPr>
                <a:defRPr/>
              </a:pPr>
              <a:t>33</a:t>
            </a:fld>
            <a:endParaRPr lang="en-US" dirty="0"/>
          </a:p>
        </p:txBody>
      </p:sp>
      <p:sp>
        <p:nvSpPr>
          <p:cNvPr id="4" name="Text Placeholder 3"/>
          <p:cNvSpPr>
            <a:spLocks noGrp="1"/>
          </p:cNvSpPr>
          <p:nvPr>
            <p:ph type="body" sz="quarter" idx="11"/>
          </p:nvPr>
        </p:nvSpPr>
        <p:spPr>
          <a:xfrm>
            <a:off x="228600" y="1295400"/>
            <a:ext cx="8686800" cy="4953000"/>
          </a:xfrm>
        </p:spPr>
        <p:txBody>
          <a:bodyPr/>
          <a:lstStyle/>
          <a:p>
            <a:pPr rtl="1">
              <a:lnSpc>
                <a:spcPct val="150000"/>
              </a:lnSpc>
              <a:buClr>
                <a:srgbClr val="FFFF00"/>
              </a:buClr>
              <a:buFont typeface="Wingdings" pitchFamily="2" charset="2"/>
              <a:buChar char="q"/>
            </a:pPr>
            <a:r>
              <a:rPr lang="en-US" b="1" dirty="0" smtClean="0">
                <a:ln w="12700">
                  <a:solidFill>
                    <a:schemeClr val="tx2">
                      <a:satMod val="155000"/>
                    </a:schemeClr>
                  </a:solidFill>
                  <a:prstDash val="solid"/>
                </a:ln>
                <a:gradFill flip="none" rotWithShape="1">
                  <a:gsLst>
                    <a:gs pos="0">
                      <a:srgbClr val="FFFF00">
                        <a:shade val="30000"/>
                        <a:satMod val="115000"/>
                      </a:srgbClr>
                    </a:gs>
                    <a:gs pos="50000">
                      <a:srgbClr val="FFFF00">
                        <a:shade val="67500"/>
                        <a:satMod val="115000"/>
                      </a:srgbClr>
                    </a:gs>
                    <a:gs pos="100000">
                      <a:srgbClr val="FFFF00">
                        <a:shade val="100000"/>
                        <a:satMod val="115000"/>
                      </a:srgbClr>
                    </a:gs>
                  </a:gsLst>
                  <a:lin ang="5400000" scaled="1"/>
                  <a:tileRect/>
                </a:gradFill>
                <a:effectLst>
                  <a:outerShdw blurRad="41275" dist="20320" dir="1800000" algn="tl" rotWithShape="0">
                    <a:srgbClr val="000000">
                      <a:alpha val="40000"/>
                    </a:srgbClr>
                  </a:outerShdw>
                </a:effectLst>
                <a:latin typeface="Times New Roman" pitchFamily="18" charset="0"/>
                <a:cs typeface="B Titr" pitchFamily="2" charset="-78"/>
              </a:rPr>
              <a:t> </a:t>
            </a:r>
            <a:r>
              <a:rPr lang="fa-IR" b="1" dirty="0" smtClean="0">
                <a:ln w="12700">
                  <a:solidFill>
                    <a:schemeClr val="tx2">
                      <a:satMod val="155000"/>
                    </a:schemeClr>
                  </a:solidFill>
                  <a:prstDash val="solid"/>
                </a:ln>
                <a:gradFill flip="none" rotWithShape="1">
                  <a:gsLst>
                    <a:gs pos="0">
                      <a:srgbClr val="FFFF00">
                        <a:shade val="30000"/>
                        <a:satMod val="115000"/>
                      </a:srgbClr>
                    </a:gs>
                    <a:gs pos="50000">
                      <a:srgbClr val="FFFF00">
                        <a:shade val="67500"/>
                        <a:satMod val="115000"/>
                      </a:srgbClr>
                    </a:gs>
                    <a:gs pos="100000">
                      <a:srgbClr val="FFFF00">
                        <a:shade val="100000"/>
                        <a:satMod val="115000"/>
                      </a:srgbClr>
                    </a:gs>
                  </a:gsLst>
                  <a:lin ang="5400000" scaled="1"/>
                  <a:tileRect/>
                </a:gradFill>
                <a:effectLst>
                  <a:outerShdw blurRad="41275" dist="20320" dir="1800000" algn="tl" rotWithShape="0">
                    <a:srgbClr val="000000">
                      <a:alpha val="40000"/>
                    </a:srgbClr>
                  </a:outerShdw>
                </a:effectLst>
                <a:latin typeface="Times New Roman" pitchFamily="18" charset="0"/>
                <a:cs typeface="B Titr" pitchFamily="2" charset="-78"/>
              </a:rPr>
              <a:t>واکنش‌های اکسایش-کاهش (</a:t>
            </a:r>
            <a:r>
              <a:rPr lang="en-US" b="1" dirty="0" err="1" smtClean="0">
                <a:ln w="12700">
                  <a:solidFill>
                    <a:schemeClr val="tx2">
                      <a:satMod val="155000"/>
                    </a:schemeClr>
                  </a:solidFill>
                  <a:prstDash val="solid"/>
                </a:ln>
                <a:gradFill flip="none" rotWithShape="1">
                  <a:gsLst>
                    <a:gs pos="0">
                      <a:srgbClr val="FFFF00">
                        <a:shade val="30000"/>
                        <a:satMod val="115000"/>
                      </a:srgbClr>
                    </a:gs>
                    <a:gs pos="50000">
                      <a:srgbClr val="FFFF00">
                        <a:shade val="67500"/>
                        <a:satMod val="115000"/>
                      </a:srgbClr>
                    </a:gs>
                    <a:gs pos="100000">
                      <a:srgbClr val="FFFF00">
                        <a:shade val="100000"/>
                        <a:satMod val="115000"/>
                      </a:srgbClr>
                    </a:gs>
                  </a:gsLst>
                  <a:lin ang="5400000" scaled="1"/>
                  <a:tileRect/>
                </a:gradFill>
                <a:effectLst>
                  <a:outerShdw blurRad="41275" dist="20320" dir="1800000" algn="tl" rotWithShape="0">
                    <a:srgbClr val="000000">
                      <a:alpha val="40000"/>
                    </a:srgbClr>
                  </a:outerShdw>
                </a:effectLst>
                <a:latin typeface="Times New Roman" pitchFamily="18" charset="0"/>
                <a:cs typeface="B Titr" pitchFamily="2" charset="-78"/>
              </a:rPr>
              <a:t>Redox</a:t>
            </a:r>
            <a:r>
              <a:rPr lang="fa-IR" b="1" dirty="0" smtClean="0">
                <a:ln w="12700">
                  <a:solidFill>
                    <a:schemeClr val="tx2">
                      <a:satMod val="155000"/>
                    </a:schemeClr>
                  </a:solidFill>
                  <a:prstDash val="solid"/>
                </a:ln>
                <a:gradFill flip="none" rotWithShape="1">
                  <a:gsLst>
                    <a:gs pos="0">
                      <a:srgbClr val="FFFF00">
                        <a:shade val="30000"/>
                        <a:satMod val="115000"/>
                      </a:srgbClr>
                    </a:gs>
                    <a:gs pos="50000">
                      <a:srgbClr val="FFFF00">
                        <a:shade val="67500"/>
                        <a:satMod val="115000"/>
                      </a:srgbClr>
                    </a:gs>
                    <a:gs pos="100000">
                      <a:srgbClr val="FFFF00">
                        <a:shade val="100000"/>
                        <a:satMod val="115000"/>
                      </a:srgbClr>
                    </a:gs>
                  </a:gsLst>
                  <a:lin ang="5400000" scaled="1"/>
                  <a:tileRect/>
                </a:gradFill>
                <a:effectLst>
                  <a:outerShdw blurRad="41275" dist="20320" dir="1800000" algn="tl" rotWithShape="0">
                    <a:srgbClr val="000000">
                      <a:alpha val="40000"/>
                    </a:srgbClr>
                  </a:outerShdw>
                </a:effectLst>
                <a:latin typeface="Times New Roman" pitchFamily="18" charset="0"/>
                <a:cs typeface="B Titr" pitchFamily="2" charset="-78"/>
              </a:rPr>
              <a:t>):</a:t>
            </a:r>
          </a:p>
          <a:p>
            <a:pPr rtl="1">
              <a:lnSpc>
                <a:spcPct val="150000"/>
              </a:lnSpc>
              <a:buClr>
                <a:srgbClr val="FFFF00"/>
              </a:buClr>
              <a:buFont typeface="Wingdings" pitchFamily="2" charset="2"/>
              <a:buChar char="§"/>
            </a:pPr>
            <a:r>
              <a:rPr lang="fa-IR" b="1" dirty="0" smtClean="0">
                <a:solidFill>
                  <a:srgbClr val="002060"/>
                </a:solidFill>
                <a:cs typeface="B Nazanin" panose="00000400000000000000" pitchFamily="2" charset="-78"/>
              </a:rPr>
              <a:t>هرچند واکنش‌های جانشینی دوگانه می‌توانند منجر به تشکیل ترکیبات کم‌محلول شوند، اما واکنش‌های دیگری نیز ترکیبات کم‌محلول را فراهم می‌آورند. </a:t>
            </a:r>
          </a:p>
          <a:p>
            <a:pPr rtl="1">
              <a:lnSpc>
                <a:spcPct val="150000"/>
              </a:lnSpc>
              <a:buClr>
                <a:srgbClr val="FFFF00"/>
              </a:buClr>
              <a:buFont typeface="Wingdings" pitchFamily="2" charset="2"/>
              <a:buChar char="§"/>
            </a:pPr>
            <a:r>
              <a:rPr lang="fa-IR" b="1" dirty="0" smtClean="0">
                <a:solidFill>
                  <a:srgbClr val="002060"/>
                </a:solidFill>
                <a:cs typeface="B Nazanin" panose="00000400000000000000" pitchFamily="2" charset="-78"/>
              </a:rPr>
              <a:t>واکنش‌های اکسایش-کاهش با تغییر در عدد اکسایش اجزاء به‌کار رفته در واکنش همراه هستند.</a:t>
            </a:r>
            <a:endParaRPr lang="en-US" b="1" dirty="0">
              <a:solidFill>
                <a:srgbClr val="002060"/>
              </a:solidFill>
              <a:cs typeface="B Nazanin" panose="00000400000000000000" pitchFamily="2" charset="-78"/>
            </a:endParaRPr>
          </a:p>
        </p:txBody>
      </p:sp>
      <p:pic>
        <p:nvPicPr>
          <p:cNvPr id="13314" name="Picture 2" descr="C:\Users\fatemeh\Desktop\pic-pic\chemical persipitaion\Redox.jpg"/>
          <p:cNvPicPr>
            <a:picLocks noChangeAspect="1" noChangeArrowheads="1"/>
          </p:cNvPicPr>
          <p:nvPr/>
        </p:nvPicPr>
        <p:blipFill>
          <a:blip r:embed="rId2"/>
          <a:srcRect/>
          <a:stretch>
            <a:fillRect/>
          </a:stretch>
        </p:blipFill>
        <p:spPr bwMode="auto">
          <a:xfrm>
            <a:off x="1876425" y="3372178"/>
            <a:ext cx="4829175" cy="3028622"/>
          </a:xfrm>
          <a:prstGeom prst="rect">
            <a:avLst/>
          </a:prstGeom>
          <a:ln>
            <a:noFill/>
          </a:ln>
          <a:effectLst>
            <a:outerShdw blurRad="292100" dist="139700" dir="2700000" algn="tl" rotWithShape="0">
              <a:srgbClr val="333333">
                <a:alpha val="65000"/>
              </a:srgbClr>
            </a:outerShdw>
          </a:effectLst>
        </p:spPr>
      </p:pic>
    </p:spTree>
    <p:extLst>
      <p:ext uri="{BB962C8B-B14F-4D97-AF65-F5344CB8AC3E}">
        <p14:creationId xmlns:p14="http://schemas.microsoft.com/office/powerpoint/2010/main" val="1225670954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slow" p14:dur="2000"/>
    </mc:Choice>
    <mc:Fallback xmlns="">
      <p:transition spd="slow"/>
    </mc:Fallback>
  </mc:AlternateContent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  <p:cond evt="onBegin" delay="0">
                          <p:tn val="2"/>
                        </p:cond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29" presetClass="entr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331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7" dur="1000" fill="hold"/>
                                        <p:tgtEl>
                                          <p:spTgt spid="13314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-.2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8" dur="1000" fill="hold"/>
                                        <p:tgtEl>
                                          <p:spTgt spid="13314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  <p:animEffect transition="in" filter="wipe(right)" prLst="gradientSize: 0.1">
                                      <p:cBhvr>
                                        <p:cTn id="9" dur="1000"/>
                                        <p:tgtEl>
                                          <p:spTgt spid="13314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</p:timing>
</p:sld>
</file>

<file path=ppt/slides/slide3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fa-IR" dirty="0" smtClean="0">
                <a:ln w="12700">
                  <a:solidFill>
                    <a:schemeClr val="tx2">
                      <a:satMod val="155000"/>
                    </a:schemeClr>
                  </a:solidFill>
                  <a:prstDash val="solid"/>
                </a:ln>
                <a:gradFill flip="none" rotWithShape="1">
                  <a:gsLst>
                    <a:gs pos="0">
                      <a:srgbClr val="FFFF00">
                        <a:shade val="30000"/>
                        <a:satMod val="115000"/>
                      </a:srgbClr>
                    </a:gs>
                    <a:gs pos="50000">
                      <a:srgbClr val="FFFF00">
                        <a:shade val="67500"/>
                        <a:satMod val="115000"/>
                      </a:srgbClr>
                    </a:gs>
                    <a:gs pos="100000">
                      <a:srgbClr val="FFFF00">
                        <a:shade val="100000"/>
                        <a:satMod val="115000"/>
                      </a:srgbClr>
                    </a:gs>
                  </a:gsLst>
                  <a:lin ang="5400000" scaled="1"/>
                  <a:tileRect/>
                </a:gradFill>
                <a:effectLst>
                  <a:outerShdw blurRad="41275" dist="20320" dir="1800000" algn="tl" rotWithShape="0">
                    <a:srgbClr val="000000">
                      <a:alpha val="40000"/>
                    </a:srgbClr>
                  </a:outerShdw>
                </a:effectLst>
                <a:cs typeface="B Nazanin" panose="00000400000000000000" pitchFamily="2" charset="-78"/>
              </a:rPr>
              <a:t>واکنش‌های شیمیایی در سنتزهای نانو</a:t>
            </a:r>
            <a:endParaRPr lang="en-US" dirty="0">
              <a:cs typeface="B Nazanin" panose="00000400000000000000" pitchFamily="2" charset="-78"/>
            </a:endParaRPr>
          </a:p>
        </p:txBody>
      </p:sp>
      <p:sp>
        <p:nvSpPr>
          <p:cNvPr id="3" name="Slide Number Placeholder 2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pPr>
              <a:defRPr/>
            </a:pPr>
            <a:fld id="{49B0553E-AA25-4EF8-B191-2C07F622213B}" type="slidenum">
              <a:rPr lang="en-US" smtClean="0"/>
              <a:pPr>
                <a:defRPr/>
              </a:pPr>
              <a:t>34</a:t>
            </a:fld>
            <a:endParaRPr lang="en-US" dirty="0"/>
          </a:p>
        </p:txBody>
      </p:sp>
      <p:sp>
        <p:nvSpPr>
          <p:cNvPr id="4" name="Text Placeholder 3"/>
          <p:cNvSpPr>
            <a:spLocks noGrp="1"/>
          </p:cNvSpPr>
          <p:nvPr>
            <p:ph type="body" sz="quarter" idx="11"/>
          </p:nvPr>
        </p:nvSpPr>
        <p:spPr/>
        <p:txBody>
          <a:bodyPr/>
          <a:lstStyle/>
          <a:p>
            <a:pPr rtl="1">
              <a:lnSpc>
                <a:spcPct val="150000"/>
              </a:lnSpc>
              <a:buClr>
                <a:srgbClr val="FFFF00"/>
              </a:buClr>
              <a:buFont typeface="Wingdings" pitchFamily="2" charset="2"/>
              <a:buChar char="q"/>
            </a:pPr>
            <a:r>
              <a:rPr lang="fa-IR" b="1" dirty="0" smtClean="0">
                <a:solidFill>
                  <a:srgbClr val="002060"/>
                </a:solidFill>
                <a:cs typeface="B Nazanin" panose="00000400000000000000" pitchFamily="2" charset="-78"/>
              </a:rPr>
              <a:t>برای تهیه فرم نامحلول از یون فلزی در محیط آبی، به طور معمول از واکنش کاهش (</a:t>
            </a:r>
            <a:r>
              <a:rPr lang="en-US" b="1" dirty="0" smtClean="0">
                <a:solidFill>
                  <a:srgbClr val="002060"/>
                </a:solidFill>
                <a:latin typeface="Times New Roman" pitchFamily="18" charset="0"/>
                <a:cs typeface="B Nazanin" panose="00000400000000000000" pitchFamily="2" charset="-78"/>
              </a:rPr>
              <a:t>Reduction</a:t>
            </a:r>
            <a:r>
              <a:rPr lang="fa-IR" b="1" dirty="0" smtClean="0">
                <a:solidFill>
                  <a:srgbClr val="002060"/>
                </a:solidFill>
                <a:cs typeface="B Nazanin" panose="00000400000000000000" pitchFamily="2" charset="-78"/>
              </a:rPr>
              <a:t>) استفاده می‌شود.</a:t>
            </a:r>
          </a:p>
          <a:p>
            <a:pPr rtl="1">
              <a:lnSpc>
                <a:spcPct val="150000"/>
              </a:lnSpc>
              <a:buClr>
                <a:srgbClr val="FFFF00"/>
              </a:buClr>
              <a:buFont typeface="Wingdings" pitchFamily="2" charset="2"/>
              <a:buChar char="§"/>
            </a:pPr>
            <a:r>
              <a:rPr lang="fa-IR" b="1" dirty="0" smtClean="0">
                <a:solidFill>
                  <a:srgbClr val="002060"/>
                </a:solidFill>
                <a:cs typeface="B Nazanin" panose="00000400000000000000" pitchFamily="2" charset="-78"/>
              </a:rPr>
              <a:t> نیم‌واکنش احیای فلز در زیر آورده شده‌است:</a:t>
            </a:r>
          </a:p>
          <a:p>
            <a:pPr rtl="1">
              <a:lnSpc>
                <a:spcPct val="150000"/>
              </a:lnSpc>
              <a:buClr>
                <a:srgbClr val="FFFF00"/>
              </a:buClr>
            </a:pPr>
            <a:endParaRPr lang="fa-IR" b="1" dirty="0" smtClean="0">
              <a:solidFill>
                <a:srgbClr val="002060"/>
              </a:solidFill>
              <a:cs typeface="B Nazanin" panose="00000400000000000000" pitchFamily="2" charset="-78"/>
            </a:endParaRPr>
          </a:p>
          <a:p>
            <a:pPr rtl="1">
              <a:lnSpc>
                <a:spcPct val="150000"/>
              </a:lnSpc>
              <a:buClr>
                <a:srgbClr val="FFFF00"/>
              </a:buClr>
            </a:pPr>
            <a:endParaRPr lang="fa-IR" b="1" dirty="0" smtClean="0">
              <a:solidFill>
                <a:srgbClr val="002060"/>
              </a:solidFill>
              <a:cs typeface="B Nazanin" panose="00000400000000000000" pitchFamily="2" charset="-78"/>
            </a:endParaRPr>
          </a:p>
          <a:p>
            <a:pPr rtl="1">
              <a:lnSpc>
                <a:spcPct val="150000"/>
              </a:lnSpc>
              <a:buClr>
                <a:srgbClr val="FFFF00"/>
              </a:buClr>
              <a:buFont typeface="Wingdings" pitchFamily="2" charset="2"/>
              <a:buChar char="§"/>
            </a:pPr>
            <a:r>
              <a:rPr lang="fa-IR" b="1" dirty="0" smtClean="0">
                <a:solidFill>
                  <a:srgbClr val="002060"/>
                </a:solidFill>
                <a:latin typeface="Times New Roman" pitchFamily="18" charset="0"/>
                <a:cs typeface="B Nazanin" panose="00000400000000000000" pitchFamily="2" charset="-78"/>
              </a:rPr>
              <a:t>الکترون (</a:t>
            </a:r>
            <a:r>
              <a:rPr lang="en-US" b="1" dirty="0" smtClean="0">
                <a:solidFill>
                  <a:srgbClr val="002060"/>
                </a:solidFill>
                <a:latin typeface="Times New Roman" pitchFamily="18" charset="0"/>
                <a:cs typeface="B Nazanin" panose="00000400000000000000" pitchFamily="2" charset="-78"/>
              </a:rPr>
              <a:t>ne</a:t>
            </a:r>
            <a:r>
              <a:rPr lang="en-US" b="1" baseline="30000" dirty="0" smtClean="0">
                <a:solidFill>
                  <a:srgbClr val="002060"/>
                </a:solidFill>
                <a:latin typeface="Times New Roman" pitchFamily="18" charset="0"/>
                <a:cs typeface="B Nazanin" panose="00000400000000000000" pitchFamily="2" charset="-78"/>
              </a:rPr>
              <a:t>-</a:t>
            </a:r>
            <a:r>
              <a:rPr lang="fa-IR" b="1" dirty="0" smtClean="0">
                <a:solidFill>
                  <a:srgbClr val="002060"/>
                </a:solidFill>
                <a:latin typeface="Times New Roman" pitchFamily="18" charset="0"/>
                <a:cs typeface="B Nazanin" panose="00000400000000000000" pitchFamily="2" charset="-78"/>
              </a:rPr>
              <a:t>) در معادله بالا می‌تواند از اکسیداسیون یک عامل کاهنده شیمیایی فراهم می‌شود.</a:t>
            </a:r>
          </a:p>
          <a:p>
            <a:pPr>
              <a:lnSpc>
                <a:spcPct val="150000"/>
              </a:lnSpc>
              <a:buClr>
                <a:srgbClr val="FFFF00"/>
              </a:buClr>
              <a:buFont typeface="Wingdings" pitchFamily="2" charset="2"/>
              <a:buChar char="§"/>
            </a:pPr>
            <a:endParaRPr lang="en-US" b="1" dirty="0" smtClean="0">
              <a:solidFill>
                <a:srgbClr val="002060"/>
              </a:solidFill>
              <a:cs typeface="B Nazanin" panose="00000400000000000000" pitchFamily="2" charset="-78"/>
            </a:endParaRPr>
          </a:p>
          <a:p>
            <a:endParaRPr lang="en-US" dirty="0"/>
          </a:p>
        </p:txBody>
      </p:sp>
      <p:pic>
        <p:nvPicPr>
          <p:cNvPr id="5" name="Picture 4" descr="C:\Users\Sorori\Desktop\Formulaa1.tif"/>
          <p:cNvPicPr/>
          <p:nvPr/>
        </p:nvPicPr>
        <p:blipFill>
          <a:blip r:embed="rId2" cstate="print"/>
          <a:srcRect/>
          <a:stretch>
            <a:fillRect/>
          </a:stretch>
        </p:blipFill>
        <p:spPr bwMode="auto">
          <a:xfrm>
            <a:off x="2059697" y="3048000"/>
            <a:ext cx="4341103" cy="964844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</p:pic>
    </p:spTree>
    <p:extLst>
      <p:ext uri="{BB962C8B-B14F-4D97-AF65-F5344CB8AC3E}">
        <p14:creationId xmlns:p14="http://schemas.microsoft.com/office/powerpoint/2010/main" val="1573689777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slow" p14:dur="2000"/>
    </mc:Choice>
    <mc:Fallback xmlns="">
      <p:transition spd="slow"/>
    </mc:Fallback>
  </mc:AlternateContent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  <p:cond evt="onBegin" delay="0">
                          <p:tn val="2"/>
                        </p:cond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0" presetClass="entr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7" dur="500"/>
                                        <p:tgtEl>
                                          <p:spTgt spid="5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</p:timing>
</p:sld>
</file>

<file path=ppt/slides/slide3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381000" y="27709"/>
            <a:ext cx="8229600" cy="1143000"/>
          </a:xfrm>
        </p:spPr>
        <p:txBody>
          <a:bodyPr/>
          <a:lstStyle/>
          <a:p>
            <a:r>
              <a:rPr lang="fa-IR" dirty="0" smtClean="0">
                <a:ln w="12700">
                  <a:solidFill>
                    <a:schemeClr val="tx2">
                      <a:satMod val="155000"/>
                    </a:schemeClr>
                  </a:solidFill>
                  <a:prstDash val="solid"/>
                </a:ln>
                <a:gradFill flip="none" rotWithShape="1">
                  <a:gsLst>
                    <a:gs pos="0">
                      <a:srgbClr val="FFFF00">
                        <a:shade val="30000"/>
                        <a:satMod val="115000"/>
                      </a:srgbClr>
                    </a:gs>
                    <a:gs pos="50000">
                      <a:srgbClr val="FFFF00">
                        <a:shade val="67500"/>
                        <a:satMod val="115000"/>
                      </a:srgbClr>
                    </a:gs>
                    <a:gs pos="100000">
                      <a:srgbClr val="FFFF00">
                        <a:shade val="100000"/>
                        <a:satMod val="115000"/>
                      </a:srgbClr>
                    </a:gs>
                  </a:gsLst>
                  <a:lin ang="5400000" scaled="1"/>
                  <a:tileRect/>
                </a:gradFill>
                <a:effectLst>
                  <a:outerShdw blurRad="41275" dist="20320" dir="1800000" algn="tl" rotWithShape="0">
                    <a:srgbClr val="000000">
                      <a:alpha val="40000"/>
                    </a:srgbClr>
                  </a:outerShdw>
                </a:effectLst>
                <a:cs typeface="B Nazanin" panose="00000400000000000000" pitchFamily="2" charset="-78"/>
              </a:rPr>
              <a:t>واکنش‌های شیمیایی در سنتزهای نانو</a:t>
            </a:r>
            <a:endParaRPr lang="en-US" dirty="0">
              <a:cs typeface="B Nazanin" panose="00000400000000000000" pitchFamily="2" charset="-78"/>
            </a:endParaRPr>
          </a:p>
        </p:txBody>
      </p:sp>
      <p:sp>
        <p:nvSpPr>
          <p:cNvPr id="3" name="Slide Number Placeholder 2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pPr>
              <a:defRPr/>
            </a:pPr>
            <a:fld id="{49B0553E-AA25-4EF8-B191-2C07F622213B}" type="slidenum">
              <a:rPr lang="en-US" smtClean="0"/>
              <a:pPr>
                <a:defRPr/>
              </a:pPr>
              <a:t>35</a:t>
            </a:fld>
            <a:endParaRPr lang="en-US" dirty="0"/>
          </a:p>
        </p:txBody>
      </p:sp>
      <p:sp>
        <p:nvSpPr>
          <p:cNvPr id="4" name="Text Placeholder 3"/>
          <p:cNvSpPr>
            <a:spLocks noGrp="1"/>
          </p:cNvSpPr>
          <p:nvPr>
            <p:ph type="body" sz="quarter" idx="11"/>
          </p:nvPr>
        </p:nvSpPr>
        <p:spPr>
          <a:xfrm>
            <a:off x="228600" y="990600"/>
            <a:ext cx="8610600" cy="5257800"/>
          </a:xfrm>
        </p:spPr>
        <p:txBody>
          <a:bodyPr/>
          <a:lstStyle/>
          <a:p>
            <a:pPr rtl="1">
              <a:lnSpc>
                <a:spcPct val="150000"/>
              </a:lnSpc>
              <a:buClr>
                <a:srgbClr val="FFFF00"/>
              </a:buClr>
              <a:buFont typeface="Wingdings" pitchFamily="2" charset="2"/>
              <a:buChar char="q"/>
            </a:pPr>
            <a:r>
              <a:rPr lang="fa-IR" b="1" dirty="0" smtClean="0">
                <a:solidFill>
                  <a:srgbClr val="002060"/>
                </a:solidFill>
                <a:latin typeface="Times New Roman" pitchFamily="18" charset="0"/>
                <a:cs typeface="B Nazanin" panose="00000400000000000000" pitchFamily="2" charset="-78"/>
              </a:rPr>
              <a:t>همیشه در یک فرآیند اکسایش-کاهش شیمیایی (</a:t>
            </a:r>
            <a:r>
              <a:rPr lang="en-US" b="1" dirty="0" err="1" smtClean="0">
                <a:solidFill>
                  <a:srgbClr val="002060"/>
                </a:solidFill>
                <a:latin typeface="Times New Roman" pitchFamily="18" charset="0"/>
                <a:cs typeface="B Nazanin" panose="00000400000000000000" pitchFamily="2" charset="-78"/>
              </a:rPr>
              <a:t>Redox</a:t>
            </a:r>
            <a:r>
              <a:rPr lang="fa-IR" b="1" dirty="0" smtClean="0">
                <a:solidFill>
                  <a:srgbClr val="002060"/>
                </a:solidFill>
                <a:latin typeface="Times New Roman" pitchFamily="18" charset="0"/>
                <a:cs typeface="B Nazanin" panose="00000400000000000000" pitchFamily="2" charset="-78"/>
              </a:rPr>
              <a:t>)، دو ترکیب شیمیایی در کنار یکدیگر اکسید و احیا می‌شوند. </a:t>
            </a:r>
          </a:p>
          <a:p>
            <a:pPr rtl="1">
              <a:lnSpc>
                <a:spcPct val="150000"/>
              </a:lnSpc>
              <a:buClr>
                <a:srgbClr val="FFFF00"/>
              </a:buClr>
              <a:buFont typeface="Wingdings" pitchFamily="2" charset="2"/>
              <a:buChar char="§"/>
            </a:pPr>
            <a:r>
              <a:rPr lang="fa-IR" b="1" dirty="0" smtClean="0">
                <a:solidFill>
                  <a:srgbClr val="002060"/>
                </a:solidFill>
                <a:latin typeface="Times New Roman" pitchFamily="18" charset="0"/>
                <a:cs typeface="B Nazanin" panose="00000400000000000000" pitchFamily="2" charset="-78"/>
              </a:rPr>
              <a:t>ترکیبی که اکسید می‌شود الکترون آزاد می‌کند و لذا کاهنده (</a:t>
            </a:r>
            <a:r>
              <a:rPr lang="en-US" b="1" dirty="0" smtClean="0">
                <a:solidFill>
                  <a:srgbClr val="002060"/>
                </a:solidFill>
                <a:latin typeface="Times New Roman" pitchFamily="18" charset="0"/>
                <a:cs typeface="B Nazanin" panose="00000400000000000000" pitchFamily="2" charset="-78"/>
              </a:rPr>
              <a:t>Reducing Agent</a:t>
            </a:r>
            <a:r>
              <a:rPr lang="fa-IR" b="1" dirty="0" smtClean="0">
                <a:solidFill>
                  <a:srgbClr val="002060"/>
                </a:solidFill>
                <a:latin typeface="Times New Roman" pitchFamily="18" charset="0"/>
                <a:cs typeface="B Nazanin" panose="00000400000000000000" pitchFamily="2" charset="-78"/>
              </a:rPr>
              <a:t>) نامیده می‌شود. </a:t>
            </a:r>
          </a:p>
          <a:p>
            <a:pPr rtl="1">
              <a:buClr>
                <a:srgbClr val="FFFF00"/>
              </a:buClr>
              <a:buFont typeface="Wingdings" pitchFamily="2" charset="2"/>
              <a:buChar char="§"/>
            </a:pPr>
            <a:r>
              <a:rPr lang="fa-IR" b="1" dirty="0" smtClean="0">
                <a:solidFill>
                  <a:srgbClr val="002060"/>
                </a:solidFill>
                <a:latin typeface="Times New Roman" pitchFamily="18" charset="0"/>
                <a:cs typeface="B Nazanin" panose="00000400000000000000" pitchFamily="2" charset="-78"/>
              </a:rPr>
              <a:t>ترکیب دوم (در اینجا یون فلزی به عنوان اکسنده) باعث اکسیداسیون عامل کاهنده می‌شود. </a:t>
            </a:r>
            <a:endParaRPr lang="en-US" b="1" dirty="0">
              <a:solidFill>
                <a:srgbClr val="002060"/>
              </a:solidFill>
              <a:latin typeface="Times New Roman" pitchFamily="18" charset="0"/>
              <a:cs typeface="B Nazanin" panose="00000400000000000000" pitchFamily="2" charset="-78"/>
            </a:endParaRPr>
          </a:p>
        </p:txBody>
      </p:sp>
      <p:pic>
        <p:nvPicPr>
          <p:cNvPr id="14338" name="Picture 2" descr="C:\Users\fatemeh\Desktop\pic-pic\chemical persipitaion\redox.gif"/>
          <p:cNvPicPr>
            <a:picLocks noChangeAspect="1" noChangeArrowheads="1"/>
          </p:cNvPicPr>
          <p:nvPr/>
        </p:nvPicPr>
        <p:blipFill>
          <a:blip r:embed="rId2"/>
          <a:srcRect/>
          <a:stretch>
            <a:fillRect/>
          </a:stretch>
        </p:blipFill>
        <p:spPr bwMode="auto">
          <a:xfrm>
            <a:off x="1752600" y="3701414"/>
            <a:ext cx="5105400" cy="2680335"/>
          </a:xfrm>
          <a:prstGeom prst="rect">
            <a:avLst/>
          </a:prstGeom>
          <a:ln>
            <a:noFill/>
          </a:ln>
          <a:effectLst>
            <a:outerShdw blurRad="292100" dist="139700" dir="2700000" algn="tl" rotWithShape="0">
              <a:srgbClr val="333333">
                <a:alpha val="65000"/>
              </a:srgbClr>
            </a:outerShdw>
          </a:effectLst>
        </p:spPr>
      </p:pic>
    </p:spTree>
    <p:extLst>
      <p:ext uri="{BB962C8B-B14F-4D97-AF65-F5344CB8AC3E}">
        <p14:creationId xmlns:p14="http://schemas.microsoft.com/office/powerpoint/2010/main" val="2955112240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slow" p14:dur="2000"/>
    </mc:Choice>
    <mc:Fallback xmlns="">
      <p:transition spd="slow"/>
    </mc:Fallback>
  </mc:AlternateContent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  <p:cond evt="onBegin" delay="0">
                          <p:tn val="2"/>
                        </p:cond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29" presetClass="entr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4338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7" dur="1000" fill="hold"/>
                                        <p:tgtEl>
                                          <p:spTgt spid="14338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-.2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8" dur="1000" fill="hold"/>
                                        <p:tgtEl>
                                          <p:spTgt spid="14338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  <p:animEffect transition="in" filter="wipe(right)" prLst="gradientSize: 0.1">
                                      <p:cBhvr>
                                        <p:cTn id="9" dur="1000"/>
                                        <p:tgtEl>
                                          <p:spTgt spid="14338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</p:timing>
</p:sld>
</file>

<file path=ppt/slides/slide3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fa-IR" dirty="0" smtClean="0">
                <a:ln w="12700">
                  <a:solidFill>
                    <a:schemeClr val="tx2">
                      <a:satMod val="155000"/>
                    </a:schemeClr>
                  </a:solidFill>
                  <a:prstDash val="solid"/>
                </a:ln>
                <a:gradFill flip="none" rotWithShape="1">
                  <a:gsLst>
                    <a:gs pos="0">
                      <a:srgbClr val="FFFF00">
                        <a:shade val="30000"/>
                        <a:satMod val="115000"/>
                      </a:srgbClr>
                    </a:gs>
                    <a:gs pos="50000">
                      <a:srgbClr val="FFFF00">
                        <a:shade val="67500"/>
                        <a:satMod val="115000"/>
                      </a:srgbClr>
                    </a:gs>
                    <a:gs pos="100000">
                      <a:srgbClr val="FFFF00">
                        <a:shade val="100000"/>
                        <a:satMod val="115000"/>
                      </a:srgbClr>
                    </a:gs>
                  </a:gsLst>
                  <a:lin ang="5400000" scaled="1"/>
                  <a:tileRect/>
                </a:gradFill>
                <a:effectLst>
                  <a:outerShdw blurRad="41275" dist="20320" dir="1800000" algn="tl" rotWithShape="0">
                    <a:srgbClr val="000000">
                      <a:alpha val="40000"/>
                    </a:srgbClr>
                  </a:outerShdw>
                </a:effectLst>
                <a:cs typeface="B Nazanin" panose="00000400000000000000" pitchFamily="2" charset="-78"/>
              </a:rPr>
              <a:t>واکنش‌های شیمیایی در سنتزهای نانو</a:t>
            </a:r>
            <a:endParaRPr lang="en-US" dirty="0">
              <a:cs typeface="B Nazanin" panose="00000400000000000000" pitchFamily="2" charset="-78"/>
            </a:endParaRPr>
          </a:p>
        </p:txBody>
      </p:sp>
      <p:sp>
        <p:nvSpPr>
          <p:cNvPr id="3" name="Slide Number Placeholder 2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pPr>
              <a:defRPr/>
            </a:pPr>
            <a:fld id="{49B0553E-AA25-4EF8-B191-2C07F622213B}" type="slidenum">
              <a:rPr lang="en-US" smtClean="0"/>
              <a:pPr>
                <a:defRPr/>
              </a:pPr>
              <a:t>36</a:t>
            </a:fld>
            <a:endParaRPr lang="en-US" dirty="0"/>
          </a:p>
        </p:txBody>
      </p:sp>
      <p:sp>
        <p:nvSpPr>
          <p:cNvPr id="4" name="Text Placeholder 3"/>
          <p:cNvSpPr>
            <a:spLocks noGrp="1"/>
          </p:cNvSpPr>
          <p:nvPr>
            <p:ph type="body" sz="quarter" idx="11"/>
          </p:nvPr>
        </p:nvSpPr>
        <p:spPr>
          <a:xfrm>
            <a:off x="3581400" y="1447800"/>
            <a:ext cx="5334000" cy="4953000"/>
          </a:xfrm>
        </p:spPr>
        <p:txBody>
          <a:bodyPr/>
          <a:lstStyle/>
          <a:p>
            <a:pPr rtl="1">
              <a:lnSpc>
                <a:spcPct val="150000"/>
              </a:lnSpc>
              <a:buClr>
                <a:srgbClr val="FFFF00"/>
              </a:buClr>
              <a:buFont typeface="Wingdings" pitchFamily="2" charset="2"/>
              <a:buChar char="q"/>
            </a:pPr>
            <a:r>
              <a:rPr lang="fa-IR" b="1" dirty="0" smtClean="0">
                <a:solidFill>
                  <a:srgbClr val="002060"/>
                </a:solidFill>
                <a:latin typeface="Times New Roman" pitchFamily="18" charset="0"/>
                <a:cs typeface="B Nazanin" panose="00000400000000000000" pitchFamily="2" charset="-78"/>
              </a:rPr>
              <a:t>اینکه دو ماده در کنار یکدیگر در طی یک فرآیند اکسید و احیا نقش الکترون‌دهنده و الکترون‌گیرنده‌ را بازی کنند به....</a:t>
            </a:r>
          </a:p>
          <a:p>
            <a:pPr rtl="1">
              <a:lnSpc>
                <a:spcPct val="150000"/>
              </a:lnSpc>
              <a:buClr>
                <a:srgbClr val="FFFF00"/>
              </a:buClr>
              <a:buFont typeface="Wingdings" pitchFamily="2" charset="2"/>
              <a:buChar char="§"/>
            </a:pPr>
            <a:r>
              <a:rPr lang="fa-IR" b="1" dirty="0" smtClean="0">
                <a:solidFill>
                  <a:srgbClr val="002060"/>
                </a:solidFill>
                <a:latin typeface="Times New Roman" pitchFamily="18" charset="0"/>
                <a:cs typeface="B Nazanin" panose="00000400000000000000" pitchFamily="2" charset="-78"/>
              </a:rPr>
              <a:t> پتانسیل استاندارد الکترودی (</a:t>
            </a:r>
            <a:r>
              <a:rPr lang="en-US" b="1" dirty="0" smtClean="0">
                <a:solidFill>
                  <a:srgbClr val="002060"/>
                </a:solidFill>
                <a:latin typeface="Times New Roman" pitchFamily="18" charset="0"/>
                <a:cs typeface="B Nazanin" panose="00000400000000000000" pitchFamily="2" charset="-78"/>
              </a:rPr>
              <a:t>Standard Electrode Potential – E</a:t>
            </a:r>
            <a:r>
              <a:rPr lang="en-US" b="1" baseline="30000" dirty="0" smtClean="0">
                <a:solidFill>
                  <a:srgbClr val="002060"/>
                </a:solidFill>
                <a:latin typeface="Times New Roman" pitchFamily="18" charset="0"/>
                <a:cs typeface="B Nazanin" panose="00000400000000000000" pitchFamily="2" charset="-78"/>
              </a:rPr>
              <a:t>0</a:t>
            </a:r>
            <a:r>
              <a:rPr lang="fa-IR" b="1" dirty="0" smtClean="0">
                <a:solidFill>
                  <a:srgbClr val="002060"/>
                </a:solidFill>
                <a:latin typeface="Times New Roman" pitchFamily="18" charset="0"/>
                <a:cs typeface="B Nazanin" panose="00000400000000000000" pitchFamily="2" charset="-78"/>
              </a:rPr>
              <a:t>) مربوط است. </a:t>
            </a:r>
          </a:p>
          <a:p>
            <a:pPr rtl="1">
              <a:lnSpc>
                <a:spcPct val="150000"/>
              </a:lnSpc>
              <a:buClr>
                <a:srgbClr val="FFFF00"/>
              </a:buClr>
              <a:buFont typeface="Wingdings" pitchFamily="2" charset="2"/>
              <a:buChar char="§"/>
            </a:pPr>
            <a:r>
              <a:rPr lang="fa-IR" b="1" dirty="0" smtClean="0">
                <a:solidFill>
                  <a:srgbClr val="002060"/>
                </a:solidFill>
                <a:latin typeface="Times New Roman" pitchFamily="18" charset="0"/>
                <a:cs typeface="B Nazanin" panose="00000400000000000000" pitchFamily="2" charset="-78"/>
              </a:rPr>
              <a:t>این کمیت (</a:t>
            </a:r>
            <a:r>
              <a:rPr lang="en-US" b="1" dirty="0" smtClean="0">
                <a:solidFill>
                  <a:srgbClr val="002060"/>
                </a:solidFill>
                <a:latin typeface="Times New Roman" pitchFamily="18" charset="0"/>
                <a:cs typeface="B Nazanin" panose="00000400000000000000" pitchFamily="2" charset="-78"/>
              </a:rPr>
              <a:t>E</a:t>
            </a:r>
            <a:r>
              <a:rPr lang="en-US" b="1" baseline="30000" dirty="0" smtClean="0">
                <a:solidFill>
                  <a:srgbClr val="002060"/>
                </a:solidFill>
                <a:latin typeface="Times New Roman" pitchFamily="18" charset="0"/>
                <a:cs typeface="B Nazanin" panose="00000400000000000000" pitchFamily="2" charset="-78"/>
              </a:rPr>
              <a:t>0</a:t>
            </a:r>
            <a:r>
              <a:rPr lang="fa-IR" b="1" dirty="0" smtClean="0">
                <a:solidFill>
                  <a:srgbClr val="002060"/>
                </a:solidFill>
                <a:latin typeface="Times New Roman" pitchFamily="18" charset="0"/>
                <a:cs typeface="B Nazanin" panose="00000400000000000000" pitchFamily="2" charset="-78"/>
              </a:rPr>
              <a:t>) در اصل شاخصی از تمایل ترکیب شیمیایی جهت گرفتن و یا آزاد کردن الکترون است که از جداول مربوطه در کتب شیمی تجزیه قابل استخراج است. </a:t>
            </a:r>
            <a:endParaRPr lang="en-US" b="1" dirty="0" smtClean="0">
              <a:solidFill>
                <a:srgbClr val="002060"/>
              </a:solidFill>
              <a:latin typeface="Times New Roman" pitchFamily="18" charset="0"/>
              <a:cs typeface="B Nazanin" panose="00000400000000000000" pitchFamily="2" charset="-78"/>
            </a:endParaRPr>
          </a:p>
          <a:p>
            <a:pPr>
              <a:lnSpc>
                <a:spcPct val="150000"/>
              </a:lnSpc>
              <a:buClr>
                <a:srgbClr val="FFFF00"/>
              </a:buClr>
              <a:buFont typeface="Wingdings" pitchFamily="2" charset="2"/>
              <a:buChar char="q"/>
            </a:pPr>
            <a:endParaRPr lang="en-US" b="1" dirty="0" smtClean="0">
              <a:solidFill>
                <a:srgbClr val="002060"/>
              </a:solidFill>
              <a:latin typeface="Times New Roman" pitchFamily="18" charset="0"/>
            </a:endParaRPr>
          </a:p>
        </p:txBody>
      </p:sp>
      <p:pic>
        <p:nvPicPr>
          <p:cNvPr id="15362" name="Picture 2" descr="C:\Users\fatemeh\Desktop\pic-pic\chemical persipitaion\activity,Standard Electrode Potential – E0.gif"/>
          <p:cNvPicPr>
            <a:picLocks noChangeAspect="1" noChangeArrowheads="1"/>
          </p:cNvPicPr>
          <p:nvPr/>
        </p:nvPicPr>
        <p:blipFill>
          <a:blip r:embed="rId2"/>
          <a:srcRect/>
          <a:stretch>
            <a:fillRect/>
          </a:stretch>
        </p:blipFill>
        <p:spPr bwMode="auto">
          <a:xfrm>
            <a:off x="76200" y="1295400"/>
            <a:ext cx="3581400" cy="5029200"/>
          </a:xfrm>
          <a:prstGeom prst="rect">
            <a:avLst/>
          </a:prstGeom>
          <a:ln>
            <a:noFill/>
          </a:ln>
          <a:effectLst>
            <a:outerShdw blurRad="292100" dist="139700" dir="2700000" algn="tl" rotWithShape="0">
              <a:srgbClr val="333333">
                <a:alpha val="65000"/>
              </a:srgbClr>
            </a:outerShdw>
          </a:effectLst>
        </p:spPr>
      </p:pic>
    </p:spTree>
    <p:extLst>
      <p:ext uri="{BB962C8B-B14F-4D97-AF65-F5344CB8AC3E}">
        <p14:creationId xmlns:p14="http://schemas.microsoft.com/office/powerpoint/2010/main" val="3855872308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slow" p14:dur="2000"/>
    </mc:Choice>
    <mc:Fallback xmlns="">
      <p:transition spd="slow"/>
    </mc:Fallback>
  </mc:AlternateContent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  <p:cond evt="onBegin" delay="0">
                          <p:tn val="2"/>
                        </p:cond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0" presetClass="entr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536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7" dur="500"/>
                                        <p:tgtEl>
                                          <p:spTgt spid="15362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</p:timing>
</p:sld>
</file>

<file path=ppt/slides/slide3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fa-IR" dirty="0" smtClean="0">
                <a:ln w="12700">
                  <a:solidFill>
                    <a:schemeClr val="tx2">
                      <a:satMod val="155000"/>
                    </a:schemeClr>
                  </a:solidFill>
                  <a:prstDash val="solid"/>
                </a:ln>
                <a:gradFill flip="none" rotWithShape="1">
                  <a:gsLst>
                    <a:gs pos="0">
                      <a:srgbClr val="FFFF00">
                        <a:shade val="30000"/>
                        <a:satMod val="115000"/>
                      </a:srgbClr>
                    </a:gs>
                    <a:gs pos="50000">
                      <a:srgbClr val="FFFF00">
                        <a:shade val="67500"/>
                        <a:satMod val="115000"/>
                      </a:srgbClr>
                    </a:gs>
                    <a:gs pos="100000">
                      <a:srgbClr val="FFFF00">
                        <a:shade val="100000"/>
                        <a:satMod val="115000"/>
                      </a:srgbClr>
                    </a:gs>
                  </a:gsLst>
                  <a:lin ang="5400000" scaled="1"/>
                  <a:tileRect/>
                </a:gradFill>
                <a:effectLst>
                  <a:outerShdw blurRad="41275" dist="20320" dir="1800000" algn="tl" rotWithShape="0">
                    <a:srgbClr val="000000">
                      <a:alpha val="40000"/>
                    </a:srgbClr>
                  </a:outerShdw>
                </a:effectLst>
                <a:cs typeface="B Nazanin" panose="00000400000000000000" pitchFamily="2" charset="-78"/>
              </a:rPr>
              <a:t>واکنش‌های شیمیایی در سنتزهای نانو</a:t>
            </a:r>
            <a:endParaRPr lang="en-US" dirty="0">
              <a:cs typeface="B Nazanin" panose="00000400000000000000" pitchFamily="2" charset="-78"/>
            </a:endParaRPr>
          </a:p>
        </p:txBody>
      </p:sp>
      <p:sp>
        <p:nvSpPr>
          <p:cNvPr id="3" name="Slide Number Placeholder 2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pPr>
              <a:defRPr/>
            </a:pPr>
            <a:fld id="{49B0553E-AA25-4EF8-B191-2C07F622213B}" type="slidenum">
              <a:rPr lang="en-US" smtClean="0"/>
              <a:pPr>
                <a:defRPr/>
              </a:pPr>
              <a:t>37</a:t>
            </a:fld>
            <a:endParaRPr lang="en-US" dirty="0"/>
          </a:p>
        </p:txBody>
      </p:sp>
      <p:sp>
        <p:nvSpPr>
          <p:cNvPr id="4" name="Text Placeholder 3"/>
          <p:cNvSpPr>
            <a:spLocks noGrp="1"/>
          </p:cNvSpPr>
          <p:nvPr>
            <p:ph type="body" sz="quarter" idx="11"/>
          </p:nvPr>
        </p:nvSpPr>
        <p:spPr>
          <a:xfrm>
            <a:off x="228600" y="1295400"/>
            <a:ext cx="8382000" cy="5029200"/>
          </a:xfrm>
        </p:spPr>
        <p:txBody>
          <a:bodyPr/>
          <a:lstStyle/>
          <a:p>
            <a:pPr rtl="1">
              <a:lnSpc>
                <a:spcPct val="150000"/>
              </a:lnSpc>
              <a:buClr>
                <a:srgbClr val="FFFF00"/>
              </a:buClr>
              <a:buFont typeface="Wingdings" pitchFamily="2" charset="2"/>
              <a:buChar char="q"/>
            </a:pPr>
            <a:r>
              <a:rPr lang="en-US" b="1" dirty="0" smtClean="0">
                <a:ln w="12700">
                  <a:solidFill>
                    <a:schemeClr val="tx2">
                      <a:satMod val="155000"/>
                    </a:schemeClr>
                  </a:solidFill>
                  <a:prstDash val="solid"/>
                </a:ln>
                <a:gradFill flip="none" rotWithShape="1">
                  <a:gsLst>
                    <a:gs pos="0">
                      <a:srgbClr val="FFFF00">
                        <a:shade val="30000"/>
                        <a:satMod val="115000"/>
                      </a:srgbClr>
                    </a:gs>
                    <a:gs pos="50000">
                      <a:srgbClr val="FFFF00">
                        <a:shade val="67500"/>
                        <a:satMod val="115000"/>
                      </a:srgbClr>
                    </a:gs>
                    <a:gs pos="100000">
                      <a:srgbClr val="FFFF00">
                        <a:shade val="100000"/>
                        <a:satMod val="115000"/>
                      </a:srgbClr>
                    </a:gs>
                  </a:gsLst>
                  <a:lin ang="5400000" scaled="1"/>
                  <a:tileRect/>
                </a:gradFill>
                <a:effectLst>
                  <a:outerShdw blurRad="41275" dist="20320" dir="1800000" algn="tl" rotWithShape="0">
                    <a:srgbClr val="000000">
                      <a:alpha val="40000"/>
                    </a:srgbClr>
                  </a:outerShdw>
                </a:effectLst>
                <a:latin typeface="Times New Roman" pitchFamily="18" charset="0"/>
                <a:cs typeface="B Titr" pitchFamily="2" charset="-78"/>
              </a:rPr>
              <a:t> </a:t>
            </a:r>
            <a:r>
              <a:rPr lang="fa-IR" b="1" dirty="0" smtClean="0">
                <a:ln w="12700">
                  <a:solidFill>
                    <a:schemeClr val="tx2">
                      <a:satMod val="155000"/>
                    </a:schemeClr>
                  </a:solidFill>
                  <a:prstDash val="solid"/>
                </a:ln>
                <a:gradFill flip="none" rotWithShape="1">
                  <a:gsLst>
                    <a:gs pos="0">
                      <a:srgbClr val="FFFF00">
                        <a:shade val="30000"/>
                        <a:satMod val="115000"/>
                      </a:srgbClr>
                    </a:gs>
                    <a:gs pos="50000">
                      <a:srgbClr val="FFFF00">
                        <a:shade val="67500"/>
                        <a:satMod val="115000"/>
                      </a:srgbClr>
                    </a:gs>
                    <a:gs pos="100000">
                      <a:srgbClr val="FFFF00">
                        <a:shade val="100000"/>
                        <a:satMod val="115000"/>
                      </a:srgbClr>
                    </a:gs>
                  </a:gsLst>
                  <a:lin ang="5400000" scaled="1"/>
                  <a:tileRect/>
                </a:gradFill>
                <a:effectLst>
                  <a:outerShdw blurRad="41275" dist="20320" dir="1800000" algn="tl" rotWithShape="0">
                    <a:srgbClr val="000000">
                      <a:alpha val="40000"/>
                    </a:srgbClr>
                  </a:outerShdw>
                </a:effectLst>
                <a:latin typeface="Times New Roman" pitchFamily="18" charset="0"/>
                <a:cs typeface="B Titr" pitchFamily="2" charset="-78"/>
              </a:rPr>
              <a:t>فرآیند آب‌کافت (</a:t>
            </a:r>
            <a:r>
              <a:rPr lang="en-US" b="1" dirty="0" smtClean="0">
                <a:ln w="12700">
                  <a:solidFill>
                    <a:schemeClr val="tx2">
                      <a:satMod val="155000"/>
                    </a:schemeClr>
                  </a:solidFill>
                  <a:prstDash val="solid"/>
                </a:ln>
                <a:gradFill flip="none" rotWithShape="1">
                  <a:gsLst>
                    <a:gs pos="0">
                      <a:srgbClr val="FFFF00">
                        <a:shade val="30000"/>
                        <a:satMod val="115000"/>
                      </a:srgbClr>
                    </a:gs>
                    <a:gs pos="50000">
                      <a:srgbClr val="FFFF00">
                        <a:shade val="67500"/>
                        <a:satMod val="115000"/>
                      </a:srgbClr>
                    </a:gs>
                    <a:gs pos="100000">
                      <a:srgbClr val="FFFF00">
                        <a:shade val="100000"/>
                        <a:satMod val="115000"/>
                      </a:srgbClr>
                    </a:gs>
                  </a:gsLst>
                  <a:lin ang="5400000" scaled="1"/>
                  <a:tileRect/>
                </a:gradFill>
                <a:effectLst>
                  <a:outerShdw blurRad="41275" dist="20320" dir="1800000" algn="tl" rotWithShape="0">
                    <a:srgbClr val="000000">
                      <a:alpha val="40000"/>
                    </a:srgbClr>
                  </a:outerShdw>
                </a:effectLst>
                <a:latin typeface="Times New Roman" pitchFamily="18" charset="0"/>
                <a:cs typeface="B Titr" pitchFamily="2" charset="-78"/>
              </a:rPr>
              <a:t>Hydrolysis</a:t>
            </a:r>
            <a:r>
              <a:rPr lang="fa-IR" b="1" dirty="0" smtClean="0">
                <a:ln w="12700">
                  <a:solidFill>
                    <a:schemeClr val="tx2">
                      <a:satMod val="155000"/>
                    </a:schemeClr>
                  </a:solidFill>
                  <a:prstDash val="solid"/>
                </a:ln>
                <a:gradFill flip="none" rotWithShape="1">
                  <a:gsLst>
                    <a:gs pos="0">
                      <a:srgbClr val="FFFF00">
                        <a:shade val="30000"/>
                        <a:satMod val="115000"/>
                      </a:srgbClr>
                    </a:gs>
                    <a:gs pos="50000">
                      <a:srgbClr val="FFFF00">
                        <a:shade val="67500"/>
                        <a:satMod val="115000"/>
                      </a:srgbClr>
                    </a:gs>
                    <a:gs pos="100000">
                      <a:srgbClr val="FFFF00">
                        <a:shade val="100000"/>
                        <a:satMod val="115000"/>
                      </a:srgbClr>
                    </a:gs>
                  </a:gsLst>
                  <a:lin ang="5400000" scaled="1"/>
                  <a:tileRect/>
                </a:gradFill>
                <a:effectLst>
                  <a:outerShdw blurRad="41275" dist="20320" dir="1800000" algn="tl" rotWithShape="0">
                    <a:srgbClr val="000000">
                      <a:alpha val="40000"/>
                    </a:srgbClr>
                  </a:outerShdw>
                </a:effectLst>
                <a:latin typeface="Times New Roman" pitchFamily="18" charset="0"/>
                <a:cs typeface="B Titr" pitchFamily="2" charset="-78"/>
              </a:rPr>
              <a:t>):</a:t>
            </a:r>
          </a:p>
          <a:p>
            <a:pPr rtl="1">
              <a:lnSpc>
                <a:spcPct val="150000"/>
              </a:lnSpc>
              <a:buClr>
                <a:srgbClr val="FFFF00"/>
              </a:buClr>
              <a:buFont typeface="Wingdings" pitchFamily="2" charset="2"/>
              <a:buChar char="q"/>
            </a:pPr>
            <a:r>
              <a:rPr lang="fa-IR" b="1" dirty="0" smtClean="0">
                <a:solidFill>
                  <a:srgbClr val="002060"/>
                </a:solidFill>
                <a:latin typeface="Times New Roman" pitchFamily="18" charset="0"/>
              </a:rPr>
              <a:t> </a:t>
            </a:r>
            <a:r>
              <a:rPr lang="fa-IR" b="1" dirty="0" smtClean="0">
                <a:solidFill>
                  <a:srgbClr val="002060"/>
                </a:solidFill>
                <a:latin typeface="Times New Roman" pitchFamily="18" charset="0"/>
                <a:cs typeface="B Nazanin" panose="00000400000000000000" pitchFamily="2" charset="-78"/>
              </a:rPr>
              <a:t>در فرآیند آب‌کافت، با افزایش یک مولکول آب در ساختار ‌ مولکول شیمیایی، شکست در پیوند خاصی از مولکول اولیه اتفاق می‌افتد.</a:t>
            </a:r>
          </a:p>
          <a:p>
            <a:pPr lvl="1" rtl="1">
              <a:lnSpc>
                <a:spcPct val="150000"/>
              </a:lnSpc>
              <a:buClr>
                <a:srgbClr val="FFFF00"/>
              </a:buClr>
              <a:buFont typeface="Wingdings" pitchFamily="2" charset="2"/>
              <a:buChar char="§"/>
            </a:pPr>
            <a:r>
              <a:rPr lang="fa-IR" b="1" dirty="0" smtClean="0">
                <a:solidFill>
                  <a:srgbClr val="002060"/>
                </a:solidFill>
                <a:latin typeface="Times New Roman" pitchFamily="18" charset="0"/>
                <a:cs typeface="B Nazanin" panose="00000400000000000000" pitchFamily="2" charset="-78"/>
              </a:rPr>
              <a:t>با دخالت یک‌مولکول آب، مولکول اولیه (معمولاً) به دو بخش  می‌شکند. </a:t>
            </a:r>
          </a:p>
        </p:txBody>
      </p:sp>
      <p:pic>
        <p:nvPicPr>
          <p:cNvPr id="16386" name="Picture 2" descr="C:\Users\fatemeh\Desktop\pic-pic\chemical persipitaion\Transesterification1,Hydrolysis.jpg"/>
          <p:cNvPicPr>
            <a:picLocks noChangeAspect="1" noChangeArrowheads="1"/>
          </p:cNvPicPr>
          <p:nvPr/>
        </p:nvPicPr>
        <p:blipFill>
          <a:blip r:embed="rId2">
            <a:lum contrast="10000"/>
          </a:blip>
          <a:srcRect/>
          <a:stretch>
            <a:fillRect/>
          </a:stretch>
        </p:blipFill>
        <p:spPr bwMode="auto">
          <a:xfrm>
            <a:off x="1066800" y="3409950"/>
            <a:ext cx="6743700" cy="2990850"/>
          </a:xfrm>
          <a:prstGeom prst="rect">
            <a:avLst/>
          </a:prstGeom>
          <a:ln>
            <a:noFill/>
          </a:ln>
          <a:effectLst>
            <a:outerShdw blurRad="292100" dist="139700" dir="2700000" algn="tl" rotWithShape="0">
              <a:srgbClr val="333333">
                <a:alpha val="65000"/>
              </a:srgbClr>
            </a:outerShdw>
          </a:effectLst>
        </p:spPr>
      </p:pic>
    </p:spTree>
    <p:extLst>
      <p:ext uri="{BB962C8B-B14F-4D97-AF65-F5344CB8AC3E}">
        <p14:creationId xmlns:p14="http://schemas.microsoft.com/office/powerpoint/2010/main" val="3024295208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slow" p14:dur="2000"/>
    </mc:Choice>
    <mc:Fallback xmlns="">
      <p:transition spd="slow"/>
    </mc:Fallback>
  </mc:AlternateContent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  <p:cond evt="onBegin" delay="0">
                          <p:tn val="2"/>
                        </p:cond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29" presetClass="entr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638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7" dur="1000" fill="hold"/>
                                        <p:tgtEl>
                                          <p:spTgt spid="16386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-.2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8" dur="1000" fill="hold"/>
                                        <p:tgtEl>
                                          <p:spTgt spid="16386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  <p:animEffect transition="in" filter="wipe(right)" prLst="gradientSize: 0.1">
                                      <p:cBhvr>
                                        <p:cTn id="9" dur="1000"/>
                                        <p:tgtEl>
                                          <p:spTgt spid="16386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</p:timing>
</p:sld>
</file>

<file path=ppt/slides/slide3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fa-IR" dirty="0" smtClean="0">
                <a:ln w="12700">
                  <a:solidFill>
                    <a:schemeClr val="tx2">
                      <a:satMod val="155000"/>
                    </a:schemeClr>
                  </a:solidFill>
                  <a:prstDash val="solid"/>
                </a:ln>
                <a:gradFill flip="none" rotWithShape="1">
                  <a:gsLst>
                    <a:gs pos="0">
                      <a:srgbClr val="FFFF00">
                        <a:shade val="30000"/>
                        <a:satMod val="115000"/>
                      </a:srgbClr>
                    </a:gs>
                    <a:gs pos="50000">
                      <a:srgbClr val="FFFF00">
                        <a:shade val="67500"/>
                        <a:satMod val="115000"/>
                      </a:srgbClr>
                    </a:gs>
                    <a:gs pos="100000">
                      <a:srgbClr val="FFFF00">
                        <a:shade val="100000"/>
                        <a:satMod val="115000"/>
                      </a:srgbClr>
                    </a:gs>
                  </a:gsLst>
                  <a:lin ang="5400000" scaled="1"/>
                  <a:tileRect/>
                </a:gradFill>
                <a:effectLst>
                  <a:outerShdw blurRad="41275" dist="20320" dir="1800000" algn="tl" rotWithShape="0">
                    <a:srgbClr val="000000">
                      <a:alpha val="40000"/>
                    </a:srgbClr>
                  </a:outerShdw>
                </a:effectLst>
                <a:cs typeface="B Nazanin" panose="00000400000000000000" pitchFamily="2" charset="-78"/>
              </a:rPr>
              <a:t>واکنش‌های شیمیایی در سنتزهای نانو</a:t>
            </a:r>
            <a:endParaRPr lang="en-US" dirty="0">
              <a:cs typeface="B Nazanin" panose="00000400000000000000" pitchFamily="2" charset="-78"/>
            </a:endParaRPr>
          </a:p>
        </p:txBody>
      </p:sp>
      <p:sp>
        <p:nvSpPr>
          <p:cNvPr id="3" name="Slide Number Placeholder 2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pPr>
              <a:defRPr/>
            </a:pPr>
            <a:fld id="{49B0553E-AA25-4EF8-B191-2C07F622213B}" type="slidenum">
              <a:rPr lang="en-US" smtClean="0"/>
              <a:pPr>
                <a:defRPr/>
              </a:pPr>
              <a:t>38</a:t>
            </a:fld>
            <a:endParaRPr lang="en-US" dirty="0"/>
          </a:p>
        </p:txBody>
      </p:sp>
      <p:sp>
        <p:nvSpPr>
          <p:cNvPr id="4" name="Text Placeholder 3"/>
          <p:cNvSpPr>
            <a:spLocks noGrp="1"/>
          </p:cNvSpPr>
          <p:nvPr>
            <p:ph type="body" sz="quarter" idx="11"/>
          </p:nvPr>
        </p:nvSpPr>
        <p:spPr>
          <a:xfrm>
            <a:off x="228600" y="1295400"/>
            <a:ext cx="8534400" cy="5029200"/>
          </a:xfrm>
        </p:spPr>
        <p:txBody>
          <a:bodyPr/>
          <a:lstStyle/>
          <a:p>
            <a:pPr rtl="1">
              <a:lnSpc>
                <a:spcPct val="150000"/>
              </a:lnSpc>
              <a:buClr>
                <a:srgbClr val="FFFF00"/>
              </a:buClr>
              <a:buFont typeface="Wingdings" pitchFamily="2" charset="2"/>
              <a:buChar char="q"/>
            </a:pPr>
            <a:r>
              <a:rPr lang="fa-IR" b="1" dirty="0" smtClean="0">
                <a:solidFill>
                  <a:srgbClr val="002060"/>
                </a:solidFill>
                <a:latin typeface="Times New Roman" pitchFamily="18" charset="0"/>
                <a:cs typeface="B Nazanin" panose="00000400000000000000" pitchFamily="2" charset="-78"/>
              </a:rPr>
              <a:t>در بسیاری موارد مولکول آب نیز خود می‌شکند و هر جزء آن به بخشی از مولکول اولیه متصل می‌شود. </a:t>
            </a:r>
          </a:p>
          <a:p>
            <a:pPr rtl="1">
              <a:lnSpc>
                <a:spcPct val="150000"/>
              </a:lnSpc>
              <a:buClr>
                <a:srgbClr val="FFFF00"/>
              </a:buClr>
              <a:buFont typeface="Wingdings" pitchFamily="2" charset="2"/>
              <a:buChar char="q"/>
            </a:pPr>
            <a:r>
              <a:rPr lang="fa-IR" b="1" dirty="0" smtClean="0">
                <a:solidFill>
                  <a:srgbClr val="002060"/>
                </a:solidFill>
                <a:latin typeface="Times New Roman" pitchFamily="18" charset="0"/>
                <a:cs typeface="B Nazanin" panose="00000400000000000000" pitchFamily="2" charset="-78"/>
              </a:rPr>
              <a:t>حتی در محیط آبی خالص نیز، آب به یون‌های هیدروکسیل (</a:t>
            </a:r>
            <a:r>
              <a:rPr lang="en-US" b="1" dirty="0" smtClean="0">
                <a:solidFill>
                  <a:srgbClr val="002060"/>
                </a:solidFill>
                <a:latin typeface="Times New Roman" pitchFamily="18" charset="0"/>
                <a:cs typeface="B Nazanin" panose="00000400000000000000" pitchFamily="2" charset="-78"/>
              </a:rPr>
              <a:t>Hydroxyl, OH</a:t>
            </a:r>
            <a:r>
              <a:rPr lang="en-US" b="1" baseline="30000" dirty="0" smtClean="0">
                <a:solidFill>
                  <a:srgbClr val="002060"/>
                </a:solidFill>
                <a:latin typeface="Times New Roman" pitchFamily="18" charset="0"/>
                <a:cs typeface="B Nazanin" panose="00000400000000000000" pitchFamily="2" charset="-78"/>
              </a:rPr>
              <a:t>-</a:t>
            </a:r>
            <a:r>
              <a:rPr lang="fa-IR" b="1" dirty="0" smtClean="0">
                <a:solidFill>
                  <a:srgbClr val="002060"/>
                </a:solidFill>
                <a:latin typeface="Times New Roman" pitchFamily="18" charset="0"/>
                <a:cs typeface="B Nazanin" panose="00000400000000000000" pitchFamily="2" charset="-78"/>
              </a:rPr>
              <a:t>) و هیدرونیوم (</a:t>
            </a:r>
            <a:r>
              <a:rPr lang="en-US" b="1" dirty="0" err="1" smtClean="0">
                <a:solidFill>
                  <a:srgbClr val="002060"/>
                </a:solidFill>
                <a:latin typeface="Times New Roman" pitchFamily="18" charset="0"/>
                <a:cs typeface="B Nazanin" panose="00000400000000000000" pitchFamily="2" charset="-78"/>
              </a:rPr>
              <a:t>Hydronium</a:t>
            </a:r>
            <a:r>
              <a:rPr lang="en-US" b="1" dirty="0" smtClean="0">
                <a:solidFill>
                  <a:srgbClr val="002060"/>
                </a:solidFill>
                <a:latin typeface="Times New Roman" pitchFamily="18" charset="0"/>
                <a:cs typeface="B Nazanin" panose="00000400000000000000" pitchFamily="2" charset="-78"/>
              </a:rPr>
              <a:t>, H</a:t>
            </a:r>
            <a:r>
              <a:rPr lang="en-US" b="1" baseline="-25000" dirty="0" smtClean="0">
                <a:solidFill>
                  <a:srgbClr val="002060"/>
                </a:solidFill>
                <a:latin typeface="Times New Roman" pitchFamily="18" charset="0"/>
                <a:cs typeface="B Nazanin" panose="00000400000000000000" pitchFamily="2" charset="-78"/>
              </a:rPr>
              <a:t>3</a:t>
            </a:r>
            <a:r>
              <a:rPr lang="en-US" b="1" dirty="0" smtClean="0">
                <a:solidFill>
                  <a:srgbClr val="002060"/>
                </a:solidFill>
                <a:latin typeface="Times New Roman" pitchFamily="18" charset="0"/>
                <a:cs typeface="B Nazanin" panose="00000400000000000000" pitchFamily="2" charset="-78"/>
              </a:rPr>
              <a:t>O</a:t>
            </a:r>
            <a:r>
              <a:rPr lang="en-US" b="1" baseline="30000" dirty="0" smtClean="0">
                <a:solidFill>
                  <a:srgbClr val="002060"/>
                </a:solidFill>
                <a:latin typeface="Times New Roman" pitchFamily="18" charset="0"/>
                <a:cs typeface="B Nazanin" panose="00000400000000000000" pitchFamily="2" charset="-78"/>
              </a:rPr>
              <a:t>+</a:t>
            </a:r>
            <a:r>
              <a:rPr lang="fa-IR" b="1" dirty="0" smtClean="0">
                <a:solidFill>
                  <a:srgbClr val="002060"/>
                </a:solidFill>
                <a:latin typeface="Times New Roman" pitchFamily="18" charset="0"/>
                <a:cs typeface="B Nazanin" panose="00000400000000000000" pitchFamily="2" charset="-78"/>
              </a:rPr>
              <a:t>) تفکیک (</a:t>
            </a:r>
            <a:r>
              <a:rPr lang="en-US" b="1" dirty="0" smtClean="0">
                <a:solidFill>
                  <a:srgbClr val="002060"/>
                </a:solidFill>
                <a:latin typeface="Times New Roman" pitchFamily="18" charset="0"/>
                <a:cs typeface="B Nazanin" panose="00000400000000000000" pitchFamily="2" charset="-78"/>
              </a:rPr>
              <a:t>Dissociation</a:t>
            </a:r>
            <a:r>
              <a:rPr lang="fa-IR" b="1" dirty="0" smtClean="0">
                <a:solidFill>
                  <a:srgbClr val="002060"/>
                </a:solidFill>
                <a:latin typeface="Times New Roman" pitchFamily="18" charset="0"/>
                <a:cs typeface="B Nazanin" panose="00000400000000000000" pitchFamily="2" charset="-78"/>
              </a:rPr>
              <a:t>) می‌شود. </a:t>
            </a:r>
          </a:p>
          <a:p>
            <a:pPr rtl="1">
              <a:lnSpc>
                <a:spcPct val="150000"/>
              </a:lnSpc>
              <a:buClr>
                <a:srgbClr val="FFFF00"/>
              </a:buClr>
              <a:buFont typeface="Wingdings" pitchFamily="2" charset="2"/>
              <a:buChar char="q"/>
            </a:pPr>
            <a:r>
              <a:rPr lang="fa-IR" b="1" dirty="0" smtClean="0">
                <a:solidFill>
                  <a:srgbClr val="002060"/>
                </a:solidFill>
                <a:latin typeface="Times New Roman" pitchFamily="18" charset="0"/>
                <a:cs typeface="B Nazanin" panose="00000400000000000000" pitchFamily="2" charset="-78"/>
              </a:rPr>
              <a:t>گاه یون‌های هیدرونیوم به‌راحتی به صورت یون پروتون (</a:t>
            </a:r>
            <a:r>
              <a:rPr lang="en-US" b="1" dirty="0" smtClean="0">
                <a:solidFill>
                  <a:srgbClr val="002060"/>
                </a:solidFill>
                <a:latin typeface="Times New Roman" pitchFamily="18" charset="0"/>
                <a:cs typeface="B Nazanin" panose="00000400000000000000" pitchFamily="2" charset="-78"/>
              </a:rPr>
              <a:t>Proton, H</a:t>
            </a:r>
            <a:r>
              <a:rPr lang="en-US" b="1" baseline="30000" dirty="0" smtClean="0">
                <a:solidFill>
                  <a:srgbClr val="002060"/>
                </a:solidFill>
                <a:latin typeface="Times New Roman" pitchFamily="18" charset="0"/>
                <a:cs typeface="B Nazanin" panose="00000400000000000000" pitchFamily="2" charset="-78"/>
              </a:rPr>
              <a:t>+</a:t>
            </a:r>
            <a:r>
              <a:rPr lang="en-US" b="1" dirty="0" smtClean="0">
                <a:solidFill>
                  <a:srgbClr val="002060"/>
                </a:solidFill>
                <a:latin typeface="Times New Roman" pitchFamily="18" charset="0"/>
                <a:cs typeface="B Nazanin" panose="00000400000000000000" pitchFamily="2" charset="-78"/>
              </a:rPr>
              <a:t> </a:t>
            </a:r>
            <a:r>
              <a:rPr lang="fa-IR" b="1" dirty="0" smtClean="0">
                <a:solidFill>
                  <a:srgbClr val="002060"/>
                </a:solidFill>
                <a:latin typeface="Times New Roman" pitchFamily="18" charset="0"/>
                <a:cs typeface="B Nazanin" panose="00000400000000000000" pitchFamily="2" charset="-78"/>
              </a:rPr>
              <a:t>) نمایش داده می‌شوند. </a:t>
            </a:r>
          </a:p>
          <a:p>
            <a:pPr rtl="1">
              <a:buClr>
                <a:srgbClr val="FFFF00"/>
              </a:buClr>
              <a:buFont typeface="Wingdings" pitchFamily="2" charset="2"/>
              <a:buChar char="q"/>
            </a:pPr>
            <a:r>
              <a:rPr lang="fa-IR" b="1" dirty="0" smtClean="0">
                <a:solidFill>
                  <a:srgbClr val="002060"/>
                </a:solidFill>
                <a:latin typeface="Times New Roman" pitchFamily="18" charset="0"/>
                <a:cs typeface="B Nazanin" panose="00000400000000000000" pitchFamily="2" charset="-78"/>
              </a:rPr>
              <a:t>واکنش تفکیک مولکول‌های آب:</a:t>
            </a:r>
          </a:p>
          <a:p>
            <a:pPr rtl="1">
              <a:buClr>
                <a:srgbClr val="FFFF00"/>
              </a:buClr>
              <a:buFont typeface="Wingdings" pitchFamily="2" charset="2"/>
              <a:buChar char="q"/>
            </a:pPr>
            <a:r>
              <a:rPr lang="fa-IR" b="1" dirty="0" smtClean="0">
                <a:solidFill>
                  <a:srgbClr val="002060"/>
                </a:solidFill>
                <a:cs typeface="B Nazanin" panose="00000400000000000000" pitchFamily="2" charset="-78"/>
              </a:rPr>
              <a:t>شمایی از فرآیند آب‌کافت یک گروه عاملی بر سطح ابرمولکول فولرن:</a:t>
            </a:r>
            <a:endParaRPr lang="en-US" b="1" dirty="0" smtClean="0">
              <a:solidFill>
                <a:srgbClr val="002060"/>
              </a:solidFill>
              <a:cs typeface="B Nazanin" panose="00000400000000000000" pitchFamily="2" charset="-78"/>
            </a:endParaRPr>
          </a:p>
          <a:p>
            <a:pPr>
              <a:lnSpc>
                <a:spcPct val="150000"/>
              </a:lnSpc>
              <a:buClr>
                <a:srgbClr val="FFFF00"/>
              </a:buClr>
              <a:buFont typeface="Wingdings" pitchFamily="2" charset="2"/>
              <a:buChar char="q"/>
            </a:pPr>
            <a:endParaRPr lang="en-US" b="1" dirty="0" smtClean="0">
              <a:solidFill>
                <a:srgbClr val="002060"/>
              </a:solidFill>
              <a:latin typeface="Times New Roman" pitchFamily="18" charset="0"/>
            </a:endParaRPr>
          </a:p>
          <a:p>
            <a:pPr>
              <a:lnSpc>
                <a:spcPct val="150000"/>
              </a:lnSpc>
              <a:buClr>
                <a:srgbClr val="FFFF00"/>
              </a:buClr>
              <a:buFont typeface="Wingdings" pitchFamily="2" charset="2"/>
              <a:buChar char="q"/>
            </a:pPr>
            <a:endParaRPr lang="en-US" b="1" dirty="0" smtClean="0">
              <a:solidFill>
                <a:srgbClr val="002060"/>
              </a:solidFill>
              <a:latin typeface="Times New Roman" pitchFamily="18" charset="0"/>
            </a:endParaRPr>
          </a:p>
          <a:p>
            <a:endParaRPr lang="en-US" dirty="0"/>
          </a:p>
        </p:txBody>
      </p:sp>
      <p:pic>
        <p:nvPicPr>
          <p:cNvPr id="5" name="Picture 4" descr="C:\Users\Sorori\Desktop\Formula 1.tif"/>
          <p:cNvPicPr/>
          <p:nvPr/>
        </p:nvPicPr>
        <p:blipFill>
          <a:blip r:embed="rId2" cstate="print"/>
          <a:srcRect l="1651" t="6593" r="1465" b="6579"/>
          <a:stretch>
            <a:fillRect/>
          </a:stretch>
        </p:blipFill>
        <p:spPr bwMode="auto">
          <a:xfrm>
            <a:off x="457200" y="3886200"/>
            <a:ext cx="4038600" cy="748941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</p:pic>
      <p:pic>
        <p:nvPicPr>
          <p:cNvPr id="6" name="Picture 5" descr="C:\Users\Sorori\Desktop\Picture3.tif"/>
          <p:cNvPicPr/>
          <p:nvPr/>
        </p:nvPicPr>
        <p:blipFill>
          <a:blip r:embed="rId3" cstate="print"/>
          <a:srcRect/>
          <a:stretch>
            <a:fillRect/>
          </a:stretch>
        </p:blipFill>
        <p:spPr bwMode="auto">
          <a:xfrm>
            <a:off x="1524000" y="5029200"/>
            <a:ext cx="5745377" cy="1188272"/>
          </a:xfrm>
          <a:prstGeom prst="roundRect">
            <a:avLst>
              <a:gd name="adj" fmla="val 8594"/>
            </a:avLst>
          </a:prstGeom>
          <a:solidFill>
            <a:srgbClr val="FFFFFF">
              <a:shade val="85000"/>
            </a:srgbClr>
          </a:solidFill>
          <a:ln>
            <a:noFill/>
          </a:ln>
          <a:effectLst>
            <a:reflection blurRad="12700" stA="38000" endPos="28000" dist="5000" dir="5400000" sy="-100000" algn="bl" rotWithShape="0"/>
          </a:effectLst>
        </p:spPr>
      </p:pic>
    </p:spTree>
    <p:extLst>
      <p:ext uri="{BB962C8B-B14F-4D97-AF65-F5344CB8AC3E}">
        <p14:creationId xmlns:p14="http://schemas.microsoft.com/office/powerpoint/2010/main" val="4064239007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slow" p14:dur="2000"/>
    </mc:Choice>
    <mc:Fallback xmlns="">
      <p:transition spd="slow"/>
    </mc:Fallback>
  </mc:AlternateContent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  <p:cond evt="onBegin" delay="0">
                          <p:tn val="2"/>
                        </p:cond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0" presetClass="entr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7" dur="2000"/>
                                        <p:tgtEl>
                                          <p:spTgt spid="5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8" presetID="29" presetClass="entr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9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10" dur="1000" fill="hold"/>
                                        <p:tgtEl>
                                          <p:spTgt spid="6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-.2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11" dur="1000" fill="hold"/>
                                        <p:tgtEl>
                                          <p:spTgt spid="6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  <p:animEffect transition="in" filter="wipe(right)" prLst="gradientSize: 0.1">
                                      <p:cBhvr>
                                        <p:cTn id="12" dur="1000"/>
                                        <p:tgtEl>
                                          <p:spTgt spid="6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</p:timing>
</p:sld>
</file>

<file path=ppt/slides/slide3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fa-IR" dirty="0" smtClean="0">
                <a:ln w="12700">
                  <a:solidFill>
                    <a:schemeClr val="tx2">
                      <a:satMod val="155000"/>
                    </a:schemeClr>
                  </a:solidFill>
                  <a:prstDash val="solid"/>
                </a:ln>
                <a:gradFill flip="none" rotWithShape="1">
                  <a:gsLst>
                    <a:gs pos="0">
                      <a:srgbClr val="FFFF00">
                        <a:shade val="30000"/>
                        <a:satMod val="115000"/>
                      </a:srgbClr>
                    </a:gs>
                    <a:gs pos="50000">
                      <a:srgbClr val="FFFF00">
                        <a:shade val="67500"/>
                        <a:satMod val="115000"/>
                      </a:srgbClr>
                    </a:gs>
                    <a:gs pos="100000">
                      <a:srgbClr val="FFFF00">
                        <a:shade val="100000"/>
                        <a:satMod val="115000"/>
                      </a:srgbClr>
                    </a:gs>
                  </a:gsLst>
                  <a:lin ang="5400000" scaled="1"/>
                  <a:tileRect/>
                </a:gradFill>
                <a:effectLst>
                  <a:outerShdw blurRad="41275" dist="20320" dir="1800000" algn="tl" rotWithShape="0">
                    <a:srgbClr val="000000">
                      <a:alpha val="40000"/>
                    </a:srgbClr>
                  </a:outerShdw>
                </a:effectLst>
                <a:cs typeface="B Nazanin" panose="00000400000000000000" pitchFamily="2" charset="-78"/>
              </a:rPr>
              <a:t>واکنش‌های شیمیایی در سنتزهای نانو</a:t>
            </a:r>
            <a:endParaRPr lang="en-US" dirty="0">
              <a:cs typeface="B Nazanin" panose="00000400000000000000" pitchFamily="2" charset="-78"/>
            </a:endParaRPr>
          </a:p>
        </p:txBody>
      </p:sp>
      <p:sp>
        <p:nvSpPr>
          <p:cNvPr id="3" name="Slide Number Placeholder 2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pPr>
              <a:defRPr/>
            </a:pPr>
            <a:fld id="{49B0553E-AA25-4EF8-B191-2C07F622213B}" type="slidenum">
              <a:rPr lang="en-US" smtClean="0"/>
              <a:pPr>
                <a:defRPr/>
              </a:pPr>
              <a:t>39</a:t>
            </a:fld>
            <a:endParaRPr lang="en-US" dirty="0"/>
          </a:p>
        </p:txBody>
      </p:sp>
      <p:sp>
        <p:nvSpPr>
          <p:cNvPr id="4" name="Text Placeholder 3"/>
          <p:cNvSpPr>
            <a:spLocks noGrp="1"/>
          </p:cNvSpPr>
          <p:nvPr>
            <p:ph type="body" sz="quarter" idx="11"/>
          </p:nvPr>
        </p:nvSpPr>
        <p:spPr>
          <a:xfrm>
            <a:off x="228600" y="1371600"/>
            <a:ext cx="8610600" cy="4953000"/>
          </a:xfrm>
        </p:spPr>
        <p:txBody>
          <a:bodyPr/>
          <a:lstStyle/>
          <a:p>
            <a:pPr rtl="1">
              <a:lnSpc>
                <a:spcPct val="150000"/>
              </a:lnSpc>
              <a:buClr>
                <a:srgbClr val="FFFF00"/>
              </a:buClr>
              <a:buFont typeface="Wingdings" pitchFamily="2" charset="2"/>
              <a:buChar char="q"/>
            </a:pPr>
            <a:r>
              <a:rPr lang="fa-IR" b="1" dirty="0" smtClean="0">
                <a:solidFill>
                  <a:srgbClr val="002060"/>
                </a:solidFill>
                <a:cs typeface="B Nazanin" panose="00000400000000000000" pitchFamily="2" charset="-78"/>
              </a:rPr>
              <a:t>آب‌کافت یکی از مراحل پایه‌ای در روش سنتزی سل-ژل (</a:t>
            </a:r>
            <a:r>
              <a:rPr lang="en-US" b="1" dirty="0" smtClean="0">
                <a:solidFill>
                  <a:srgbClr val="002060"/>
                </a:solidFill>
                <a:latin typeface="Times New Roman" pitchFamily="18" charset="0"/>
                <a:cs typeface="B Nazanin" panose="00000400000000000000" pitchFamily="2" charset="-78"/>
              </a:rPr>
              <a:t>Sol-Gel</a:t>
            </a:r>
            <a:r>
              <a:rPr lang="fa-IR" b="1" dirty="0" smtClean="0">
                <a:solidFill>
                  <a:srgbClr val="002060"/>
                </a:solidFill>
                <a:cs typeface="B Nazanin" panose="00000400000000000000" pitchFamily="2" charset="-78"/>
              </a:rPr>
              <a:t>) است. </a:t>
            </a:r>
          </a:p>
          <a:p>
            <a:pPr rtl="1">
              <a:lnSpc>
                <a:spcPct val="150000"/>
              </a:lnSpc>
              <a:buClr>
                <a:srgbClr val="FFFF00"/>
              </a:buClr>
              <a:buFont typeface="Wingdings" pitchFamily="2" charset="2"/>
              <a:buChar char="q"/>
            </a:pPr>
            <a:r>
              <a:rPr lang="fa-IR" b="1" dirty="0" smtClean="0">
                <a:solidFill>
                  <a:srgbClr val="002060"/>
                </a:solidFill>
                <a:cs typeface="B Nazanin" panose="00000400000000000000" pitchFamily="2" charset="-78"/>
              </a:rPr>
              <a:t>فرآیند آب‌کافت در بسیاری موارد در مورد کاتیون‌های فلزی اتفاق می‌افتد.</a:t>
            </a:r>
          </a:p>
          <a:p>
            <a:pPr rtl="1">
              <a:lnSpc>
                <a:spcPct val="150000"/>
              </a:lnSpc>
              <a:buClr>
                <a:srgbClr val="FFFF00"/>
              </a:buClr>
              <a:buFont typeface="Wingdings" pitchFamily="2" charset="2"/>
              <a:buChar char="§"/>
            </a:pPr>
            <a:r>
              <a:rPr lang="fa-IR" b="1" dirty="0" smtClean="0">
                <a:solidFill>
                  <a:srgbClr val="002060"/>
                </a:solidFill>
                <a:cs typeface="B Nazanin" panose="00000400000000000000" pitchFamily="2" charset="-78"/>
              </a:rPr>
              <a:t>فرآیند آب‌کافت برای یون‌های فلزی:</a:t>
            </a:r>
          </a:p>
          <a:p>
            <a:pPr rtl="1">
              <a:lnSpc>
                <a:spcPct val="150000"/>
              </a:lnSpc>
              <a:buClr>
                <a:srgbClr val="FFFF00"/>
              </a:buClr>
              <a:buFont typeface="Wingdings" pitchFamily="2" charset="2"/>
              <a:buChar char="§"/>
            </a:pPr>
            <a:endParaRPr lang="fa-IR" b="1" dirty="0" smtClean="0">
              <a:solidFill>
                <a:srgbClr val="002060"/>
              </a:solidFill>
              <a:cs typeface="B Nazanin" panose="00000400000000000000" pitchFamily="2" charset="-78"/>
            </a:endParaRPr>
          </a:p>
          <a:p>
            <a:pPr rtl="1">
              <a:lnSpc>
                <a:spcPct val="150000"/>
              </a:lnSpc>
              <a:buClr>
                <a:srgbClr val="FFFF00"/>
              </a:buClr>
              <a:buFont typeface="Wingdings" pitchFamily="2" charset="2"/>
              <a:buChar char="§"/>
            </a:pPr>
            <a:endParaRPr lang="fa-IR" b="1" dirty="0" smtClean="0">
              <a:solidFill>
                <a:srgbClr val="002060"/>
              </a:solidFill>
              <a:cs typeface="B Nazanin" panose="00000400000000000000" pitchFamily="2" charset="-78"/>
            </a:endParaRPr>
          </a:p>
          <a:p>
            <a:pPr rtl="1">
              <a:lnSpc>
                <a:spcPct val="150000"/>
              </a:lnSpc>
              <a:buClr>
                <a:srgbClr val="FFFF00"/>
              </a:buClr>
              <a:buFont typeface="Wingdings" pitchFamily="2" charset="2"/>
              <a:buChar char="§"/>
            </a:pPr>
            <a:endParaRPr lang="fa-IR" b="1" dirty="0" smtClean="0">
              <a:solidFill>
                <a:srgbClr val="002060"/>
              </a:solidFill>
              <a:cs typeface="B Nazanin" panose="00000400000000000000" pitchFamily="2" charset="-78"/>
            </a:endParaRPr>
          </a:p>
          <a:p>
            <a:pPr rtl="1">
              <a:lnSpc>
                <a:spcPct val="150000"/>
              </a:lnSpc>
              <a:buClr>
                <a:srgbClr val="FFFF00"/>
              </a:buClr>
              <a:buFont typeface="Wingdings" pitchFamily="2" charset="2"/>
              <a:buChar char="§"/>
            </a:pPr>
            <a:endParaRPr lang="fa-IR" b="1" dirty="0" smtClean="0">
              <a:solidFill>
                <a:srgbClr val="002060"/>
              </a:solidFill>
              <a:cs typeface="B Nazanin" panose="00000400000000000000" pitchFamily="2" charset="-78"/>
            </a:endParaRPr>
          </a:p>
          <a:p>
            <a:pPr rtl="1">
              <a:lnSpc>
                <a:spcPct val="150000"/>
              </a:lnSpc>
              <a:buClr>
                <a:srgbClr val="FFFF00"/>
              </a:buClr>
              <a:buFont typeface="Wingdings" pitchFamily="2" charset="2"/>
              <a:buChar char="§"/>
            </a:pPr>
            <a:r>
              <a:rPr lang="fa-IR" b="1" dirty="0" smtClean="0">
                <a:solidFill>
                  <a:srgbClr val="002060"/>
                </a:solidFill>
                <a:latin typeface="Times New Roman" pitchFamily="18" charset="0"/>
                <a:cs typeface="B Nazanin" panose="00000400000000000000" pitchFamily="2" charset="-78"/>
              </a:rPr>
              <a:t>یون فلزی آب‌پوشیده (</a:t>
            </a:r>
            <a:r>
              <a:rPr lang="en-US" b="1" dirty="0" smtClean="0">
                <a:solidFill>
                  <a:srgbClr val="002060"/>
                </a:solidFill>
                <a:latin typeface="Times New Roman" pitchFamily="18" charset="0"/>
                <a:cs typeface="B Nazanin" panose="00000400000000000000" pitchFamily="2" charset="-78"/>
              </a:rPr>
              <a:t>Hydrated</a:t>
            </a:r>
            <a:r>
              <a:rPr lang="fa-IR" b="1" dirty="0" smtClean="0">
                <a:solidFill>
                  <a:srgbClr val="002060"/>
                </a:solidFill>
                <a:latin typeface="Times New Roman" pitchFamily="18" charset="0"/>
                <a:cs typeface="B Nazanin" panose="00000400000000000000" pitchFamily="2" charset="-78"/>
              </a:rPr>
              <a:t>) معمولاً در نهایت (بسته به </a:t>
            </a:r>
            <a:r>
              <a:rPr lang="en-US" b="1" dirty="0" smtClean="0">
                <a:solidFill>
                  <a:srgbClr val="002060"/>
                </a:solidFill>
                <a:latin typeface="Times New Roman" pitchFamily="18" charset="0"/>
                <a:cs typeface="B Nazanin" panose="00000400000000000000" pitchFamily="2" charset="-78"/>
              </a:rPr>
              <a:t>pH</a:t>
            </a:r>
            <a:r>
              <a:rPr lang="fa-IR" b="1" dirty="0" smtClean="0">
                <a:solidFill>
                  <a:srgbClr val="002060"/>
                </a:solidFill>
                <a:latin typeface="Times New Roman" pitchFamily="18" charset="0"/>
                <a:cs typeface="B Nazanin" panose="00000400000000000000" pitchFamily="2" charset="-78"/>
              </a:rPr>
              <a:t> محیط)  به هیدروکسید فلز (</a:t>
            </a:r>
            <a:r>
              <a:rPr lang="en-US" b="1" dirty="0" smtClean="0">
                <a:solidFill>
                  <a:srgbClr val="002060"/>
                </a:solidFill>
                <a:latin typeface="Times New Roman" pitchFamily="18" charset="0"/>
                <a:cs typeface="B Nazanin" panose="00000400000000000000" pitchFamily="2" charset="-78"/>
              </a:rPr>
              <a:t>Hydroxide</a:t>
            </a:r>
            <a:r>
              <a:rPr lang="fa-IR" b="1" dirty="0" smtClean="0">
                <a:solidFill>
                  <a:srgbClr val="002060"/>
                </a:solidFill>
                <a:latin typeface="Times New Roman" pitchFamily="18" charset="0"/>
                <a:cs typeface="B Nazanin" panose="00000400000000000000" pitchFamily="2" charset="-78"/>
              </a:rPr>
              <a:t>) تبدیل می‌گردد. </a:t>
            </a:r>
          </a:p>
          <a:p>
            <a:pPr>
              <a:lnSpc>
                <a:spcPct val="150000"/>
              </a:lnSpc>
              <a:buClr>
                <a:srgbClr val="FFFF00"/>
              </a:buClr>
              <a:buFont typeface="Wingdings" pitchFamily="2" charset="2"/>
              <a:buChar char="§"/>
            </a:pPr>
            <a:endParaRPr lang="en-US" b="1" dirty="0" smtClean="0">
              <a:solidFill>
                <a:srgbClr val="002060"/>
              </a:solidFill>
            </a:endParaRPr>
          </a:p>
          <a:p>
            <a:pPr>
              <a:lnSpc>
                <a:spcPct val="150000"/>
              </a:lnSpc>
              <a:buClr>
                <a:srgbClr val="FFFF00"/>
              </a:buClr>
              <a:buFont typeface="Wingdings" pitchFamily="2" charset="2"/>
              <a:buChar char="q"/>
            </a:pPr>
            <a:endParaRPr lang="en-US" b="1" dirty="0">
              <a:solidFill>
                <a:srgbClr val="002060"/>
              </a:solidFill>
            </a:endParaRPr>
          </a:p>
        </p:txBody>
      </p:sp>
      <p:pic>
        <p:nvPicPr>
          <p:cNvPr id="5" name="Picture 4" descr="C:\Users\Sorori\Desktop\Picture2.tif"/>
          <p:cNvPicPr/>
          <p:nvPr/>
        </p:nvPicPr>
        <p:blipFill>
          <a:blip r:embed="rId2" cstate="print">
            <a:lum contrast="10000"/>
          </a:blip>
          <a:srcRect/>
          <a:stretch>
            <a:fillRect/>
          </a:stretch>
        </p:blipFill>
        <p:spPr bwMode="auto">
          <a:xfrm>
            <a:off x="1371600" y="3048000"/>
            <a:ext cx="4850772" cy="1828800"/>
          </a:xfrm>
          <a:prstGeom prst="rect">
            <a:avLst/>
          </a:prstGeom>
          <a:ln>
            <a:noFill/>
          </a:ln>
          <a:effectLst>
            <a:outerShdw blurRad="292100" dist="139700" dir="2700000" algn="tl" rotWithShape="0">
              <a:srgbClr val="333333">
                <a:alpha val="65000"/>
              </a:srgbClr>
            </a:outerShdw>
          </a:effectLst>
        </p:spPr>
      </p:pic>
    </p:spTree>
    <p:extLst>
      <p:ext uri="{BB962C8B-B14F-4D97-AF65-F5344CB8AC3E}">
        <p14:creationId xmlns:p14="http://schemas.microsoft.com/office/powerpoint/2010/main" val="3917706558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slow" p14:dur="2000"/>
    </mc:Choice>
    <mc:Fallback xmlns="">
      <p:transition spd="slow"/>
    </mc:Fallback>
  </mc:AlternateContent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  <p:cond evt="onBegin" delay="0">
                          <p:tn val="2"/>
                        </p:cond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29" presetClass="entr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7" dur="1000" fill="hold"/>
                                        <p:tgtEl>
                                          <p:spTgt spid="5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-.2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8" dur="1000" fill="hold"/>
                                        <p:tgtEl>
                                          <p:spTgt spid="5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  <p:animEffect transition="in" filter="wipe(right)" prLst="gradientSize: 0.1">
                                      <p:cBhvr>
                                        <p:cTn id="9" dur="1000"/>
                                        <p:tgtEl>
                                          <p:spTgt spid="5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</p:timing>
</p:sld>
</file>

<file path=ppt/slides/slide4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fa-IR" dirty="0" smtClean="0">
                <a:ln w="12700">
                  <a:solidFill>
                    <a:schemeClr val="tx2">
                      <a:satMod val="155000"/>
                    </a:schemeClr>
                  </a:solidFill>
                  <a:prstDash val="solid"/>
                </a:ln>
                <a:gradFill flip="none" rotWithShape="1">
                  <a:gsLst>
                    <a:gs pos="0">
                      <a:srgbClr val="FFFF00">
                        <a:shade val="30000"/>
                        <a:satMod val="115000"/>
                      </a:srgbClr>
                    </a:gs>
                    <a:gs pos="50000">
                      <a:srgbClr val="FFFF00">
                        <a:shade val="67500"/>
                        <a:satMod val="115000"/>
                      </a:srgbClr>
                    </a:gs>
                    <a:gs pos="100000">
                      <a:srgbClr val="FFFF00">
                        <a:shade val="100000"/>
                        <a:satMod val="115000"/>
                      </a:srgbClr>
                    </a:gs>
                  </a:gsLst>
                  <a:lin ang="5400000" scaled="1"/>
                  <a:tileRect/>
                </a:gradFill>
                <a:effectLst>
                  <a:outerShdw blurRad="41275" dist="20320" dir="1800000" algn="tl" rotWithShape="0">
                    <a:srgbClr val="000000">
                      <a:alpha val="40000"/>
                    </a:srgbClr>
                  </a:outerShdw>
                </a:effectLst>
              </a:rPr>
              <a:t>و</a:t>
            </a:r>
            <a:r>
              <a:rPr lang="fa-IR" dirty="0" smtClean="0">
                <a:ln w="12700">
                  <a:solidFill>
                    <a:schemeClr val="tx2">
                      <a:satMod val="155000"/>
                    </a:schemeClr>
                  </a:solidFill>
                  <a:prstDash val="solid"/>
                </a:ln>
                <a:gradFill flip="none" rotWithShape="1">
                  <a:gsLst>
                    <a:gs pos="0">
                      <a:srgbClr val="FFFF00">
                        <a:shade val="30000"/>
                        <a:satMod val="115000"/>
                      </a:srgbClr>
                    </a:gs>
                    <a:gs pos="50000">
                      <a:srgbClr val="FFFF00">
                        <a:shade val="67500"/>
                        <a:satMod val="115000"/>
                      </a:srgbClr>
                    </a:gs>
                    <a:gs pos="100000">
                      <a:srgbClr val="FFFF00">
                        <a:shade val="100000"/>
                        <a:satMod val="115000"/>
                      </a:srgbClr>
                    </a:gs>
                  </a:gsLst>
                  <a:lin ang="5400000" scaled="1"/>
                  <a:tileRect/>
                </a:gradFill>
                <a:effectLst>
                  <a:outerShdw blurRad="41275" dist="20320" dir="1800000" algn="tl" rotWithShape="0">
                    <a:srgbClr val="000000">
                      <a:alpha val="40000"/>
                    </a:srgbClr>
                  </a:outerShdw>
                </a:effectLst>
                <a:cs typeface="B Nazanin" panose="00000400000000000000" pitchFamily="2" charset="-78"/>
              </a:rPr>
              <a:t>اکنش‌های شیمیایی در سنتزهای نانو</a:t>
            </a:r>
            <a:endParaRPr lang="en-US" dirty="0">
              <a:cs typeface="B Nazanin" panose="00000400000000000000" pitchFamily="2" charset="-78"/>
            </a:endParaRPr>
          </a:p>
        </p:txBody>
      </p:sp>
      <p:sp>
        <p:nvSpPr>
          <p:cNvPr id="3" name="Slide Number Placeholder 2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pPr>
              <a:defRPr/>
            </a:pPr>
            <a:fld id="{49B0553E-AA25-4EF8-B191-2C07F622213B}" type="slidenum">
              <a:rPr lang="en-US" smtClean="0"/>
              <a:pPr>
                <a:defRPr/>
              </a:pPr>
              <a:t>40</a:t>
            </a:fld>
            <a:endParaRPr lang="en-US" dirty="0"/>
          </a:p>
        </p:txBody>
      </p:sp>
      <p:sp>
        <p:nvSpPr>
          <p:cNvPr id="4" name="Text Placeholder 3"/>
          <p:cNvSpPr>
            <a:spLocks noGrp="1"/>
          </p:cNvSpPr>
          <p:nvPr>
            <p:ph type="body" sz="quarter" idx="11"/>
          </p:nvPr>
        </p:nvSpPr>
        <p:spPr>
          <a:xfrm>
            <a:off x="228600" y="1295400"/>
            <a:ext cx="8610600" cy="5105400"/>
          </a:xfrm>
        </p:spPr>
        <p:txBody>
          <a:bodyPr/>
          <a:lstStyle/>
          <a:p>
            <a:pPr rtl="1">
              <a:lnSpc>
                <a:spcPct val="150000"/>
              </a:lnSpc>
              <a:buClr>
                <a:srgbClr val="FFFF00"/>
              </a:buClr>
              <a:buFont typeface="Wingdings" pitchFamily="2" charset="2"/>
              <a:buChar char="q"/>
            </a:pPr>
            <a:r>
              <a:rPr lang="fa-IR" b="1" dirty="0" smtClean="0">
                <a:solidFill>
                  <a:srgbClr val="002060"/>
                </a:solidFill>
                <a:latin typeface="Times New Roman" pitchFamily="18" charset="0"/>
                <a:cs typeface="B Nazanin" panose="00000400000000000000" pitchFamily="2" charset="-78"/>
              </a:rPr>
              <a:t>در بسیاری موارد، هیدروکسید فلزی پیش‌ماده مناسبی برای سنتز اکسیدهای فلزی است. </a:t>
            </a:r>
          </a:p>
          <a:p>
            <a:pPr rtl="1">
              <a:lnSpc>
                <a:spcPct val="150000"/>
              </a:lnSpc>
              <a:buClr>
                <a:srgbClr val="FFFF00"/>
              </a:buClr>
              <a:buFont typeface="Wingdings" pitchFamily="2" charset="2"/>
              <a:buChar char="q"/>
            </a:pPr>
            <a:r>
              <a:rPr lang="fa-IR" b="1" dirty="0" smtClean="0">
                <a:solidFill>
                  <a:srgbClr val="002060"/>
                </a:solidFill>
                <a:latin typeface="Times New Roman" pitchFamily="18" charset="0"/>
                <a:cs typeface="B Nazanin" panose="00000400000000000000" pitchFamily="2" charset="-78"/>
              </a:rPr>
              <a:t>تبدیل هیدروکسید به اکسید فلزی معمولاً با فرآیندهای تخریب حرارتی (</a:t>
            </a:r>
            <a:r>
              <a:rPr lang="en-US" b="1" dirty="0" smtClean="0">
                <a:solidFill>
                  <a:srgbClr val="002060"/>
                </a:solidFill>
                <a:latin typeface="Times New Roman" pitchFamily="18" charset="0"/>
                <a:cs typeface="B Nazanin" panose="00000400000000000000" pitchFamily="2" charset="-78"/>
              </a:rPr>
              <a:t>Thermal Decomposition</a:t>
            </a:r>
            <a:r>
              <a:rPr lang="fa-IR" b="1" dirty="0" smtClean="0">
                <a:solidFill>
                  <a:srgbClr val="002060"/>
                </a:solidFill>
                <a:latin typeface="Times New Roman" pitchFamily="18" charset="0"/>
                <a:cs typeface="B Nazanin" panose="00000400000000000000" pitchFamily="2" charset="-78"/>
              </a:rPr>
              <a:t>) صورت می‌گیرد. </a:t>
            </a:r>
          </a:p>
          <a:p>
            <a:pPr rtl="1">
              <a:lnSpc>
                <a:spcPct val="150000"/>
              </a:lnSpc>
              <a:buClr>
                <a:srgbClr val="FFFF00"/>
              </a:buClr>
              <a:buFont typeface="Wingdings" pitchFamily="2" charset="2"/>
              <a:buChar char="§"/>
            </a:pPr>
            <a:r>
              <a:rPr lang="fa-IR" b="1" dirty="0" smtClean="0">
                <a:solidFill>
                  <a:srgbClr val="002060"/>
                </a:solidFill>
                <a:latin typeface="Times New Roman" pitchFamily="18" charset="0"/>
                <a:cs typeface="B Nazanin" panose="00000400000000000000" pitchFamily="2" charset="-78"/>
              </a:rPr>
              <a:t>تبدیل مستقیم تیتانیوم کلرید (</a:t>
            </a:r>
            <a:r>
              <a:rPr lang="en-US" b="1" dirty="0" smtClean="0">
                <a:solidFill>
                  <a:srgbClr val="002060"/>
                </a:solidFill>
                <a:latin typeface="Times New Roman" pitchFamily="18" charset="0"/>
                <a:cs typeface="B Nazanin" panose="00000400000000000000" pitchFamily="2" charset="-78"/>
              </a:rPr>
              <a:t>TiCl</a:t>
            </a:r>
            <a:r>
              <a:rPr lang="en-US" b="1" baseline="-25000" dirty="0" smtClean="0">
                <a:solidFill>
                  <a:srgbClr val="002060"/>
                </a:solidFill>
                <a:latin typeface="Times New Roman" pitchFamily="18" charset="0"/>
                <a:cs typeface="B Nazanin" panose="00000400000000000000" pitchFamily="2" charset="-78"/>
              </a:rPr>
              <a:t>3</a:t>
            </a:r>
            <a:r>
              <a:rPr lang="fa-IR" b="1" dirty="0" smtClean="0">
                <a:solidFill>
                  <a:srgbClr val="002060"/>
                </a:solidFill>
                <a:latin typeface="Times New Roman" pitchFamily="18" charset="0"/>
                <a:cs typeface="B Nazanin" panose="00000400000000000000" pitchFamily="2" charset="-78"/>
              </a:rPr>
              <a:t>) به اکسید تیتانیوم (</a:t>
            </a:r>
            <a:r>
              <a:rPr lang="en-US" b="1" dirty="0" smtClean="0">
                <a:solidFill>
                  <a:srgbClr val="002060"/>
                </a:solidFill>
                <a:latin typeface="Times New Roman" pitchFamily="18" charset="0"/>
                <a:cs typeface="B Nazanin" panose="00000400000000000000" pitchFamily="2" charset="-78"/>
              </a:rPr>
              <a:t>TiO</a:t>
            </a:r>
            <a:r>
              <a:rPr lang="en-US" b="1" baseline="-25000" dirty="0" smtClean="0">
                <a:solidFill>
                  <a:srgbClr val="002060"/>
                </a:solidFill>
                <a:latin typeface="Times New Roman" pitchFamily="18" charset="0"/>
                <a:cs typeface="B Nazanin" panose="00000400000000000000" pitchFamily="2" charset="-78"/>
              </a:rPr>
              <a:t>2</a:t>
            </a:r>
            <a:r>
              <a:rPr lang="fa-IR" b="1" dirty="0" smtClean="0">
                <a:solidFill>
                  <a:srgbClr val="002060"/>
                </a:solidFill>
                <a:latin typeface="Times New Roman" pitchFamily="18" charset="0"/>
                <a:cs typeface="B Nazanin" panose="00000400000000000000" pitchFamily="2" charset="-78"/>
              </a:rPr>
              <a:t>) بر اثر آب‌کافت در حضور </a:t>
            </a:r>
            <a:r>
              <a:rPr lang="en-US" b="1" dirty="0" smtClean="0">
                <a:solidFill>
                  <a:srgbClr val="002060"/>
                </a:solidFill>
                <a:latin typeface="Times New Roman" pitchFamily="18" charset="0"/>
                <a:cs typeface="B Nazanin" panose="00000400000000000000" pitchFamily="2" charset="-78"/>
              </a:rPr>
              <a:t>NH</a:t>
            </a:r>
            <a:r>
              <a:rPr lang="en-US" b="1" baseline="-25000" dirty="0" smtClean="0">
                <a:solidFill>
                  <a:srgbClr val="002060"/>
                </a:solidFill>
                <a:latin typeface="Times New Roman" pitchFamily="18" charset="0"/>
                <a:cs typeface="B Nazanin" panose="00000400000000000000" pitchFamily="2" charset="-78"/>
              </a:rPr>
              <a:t>4</a:t>
            </a:r>
            <a:r>
              <a:rPr lang="en-US" b="1" dirty="0" smtClean="0">
                <a:solidFill>
                  <a:srgbClr val="002060"/>
                </a:solidFill>
                <a:latin typeface="Times New Roman" pitchFamily="18" charset="0"/>
                <a:cs typeface="B Nazanin" panose="00000400000000000000" pitchFamily="2" charset="-78"/>
              </a:rPr>
              <a:t>OH</a:t>
            </a:r>
            <a:r>
              <a:rPr lang="fa-IR" b="1" dirty="0" smtClean="0">
                <a:solidFill>
                  <a:srgbClr val="002060"/>
                </a:solidFill>
                <a:latin typeface="Times New Roman" pitchFamily="18" charset="0"/>
                <a:cs typeface="B Nazanin" panose="00000400000000000000" pitchFamily="2" charset="-78"/>
              </a:rPr>
              <a:t> اتفاق می‌افتد.</a:t>
            </a:r>
            <a:endParaRPr lang="en-US" b="1" dirty="0">
              <a:solidFill>
                <a:srgbClr val="002060"/>
              </a:solidFill>
              <a:latin typeface="Times New Roman" pitchFamily="18" charset="0"/>
              <a:cs typeface="B Nazanin" panose="00000400000000000000" pitchFamily="2" charset="-78"/>
            </a:endParaRPr>
          </a:p>
        </p:txBody>
      </p:sp>
      <p:pic>
        <p:nvPicPr>
          <p:cNvPr id="17412" name="Picture 4" descr="C:\Users\fatemeh\Desktop\pic-pic\chemical persipitaion\metal ion hydrolysis2.jpg"/>
          <p:cNvPicPr>
            <a:picLocks noChangeAspect="1" noChangeArrowheads="1"/>
          </p:cNvPicPr>
          <p:nvPr/>
        </p:nvPicPr>
        <p:blipFill>
          <a:blip r:embed="rId2">
            <a:lum contrast="10000"/>
          </a:blip>
          <a:srcRect/>
          <a:stretch>
            <a:fillRect/>
          </a:stretch>
        </p:blipFill>
        <p:spPr bwMode="auto">
          <a:xfrm>
            <a:off x="304800" y="4495800"/>
            <a:ext cx="6172200" cy="1905000"/>
          </a:xfrm>
          <a:prstGeom prst="rect">
            <a:avLst/>
          </a:prstGeom>
          <a:ln>
            <a:noFill/>
          </a:ln>
          <a:effectLst>
            <a:outerShdw blurRad="292100" dist="139700" dir="2700000" algn="tl" rotWithShape="0">
              <a:srgbClr val="333333">
                <a:alpha val="65000"/>
              </a:srgbClr>
            </a:outerShdw>
          </a:effectLst>
        </p:spPr>
      </p:pic>
    </p:spTree>
    <p:extLst>
      <p:ext uri="{BB962C8B-B14F-4D97-AF65-F5344CB8AC3E}">
        <p14:creationId xmlns:p14="http://schemas.microsoft.com/office/powerpoint/2010/main" val="309689962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slow" p14:dur="2000"/>
    </mc:Choice>
    <mc:Fallback xmlns="">
      <p:transition spd="slow"/>
    </mc:Fallback>
  </mc:AlternateContent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  <p:cond evt="onBegin" delay="0">
                          <p:tn val="2"/>
                        </p:cond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29" presetClass="entr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741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7" dur="1000" fill="hold"/>
                                        <p:tgtEl>
                                          <p:spTgt spid="17412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-.2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8" dur="1000" fill="hold"/>
                                        <p:tgtEl>
                                          <p:spTgt spid="17412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  <p:animEffect transition="in" filter="wipe(right)" prLst="gradientSize: 0.1">
                                      <p:cBhvr>
                                        <p:cTn id="9" dur="1000"/>
                                        <p:tgtEl>
                                          <p:spTgt spid="17412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</p:timing>
</p:sld>
</file>

<file path=ppt/slides/slide4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fa-IR" dirty="0" smtClean="0">
                <a:ln w="12700">
                  <a:solidFill>
                    <a:schemeClr val="tx2">
                      <a:satMod val="155000"/>
                    </a:schemeClr>
                  </a:solidFill>
                  <a:prstDash val="solid"/>
                </a:ln>
                <a:gradFill flip="none" rotWithShape="1">
                  <a:gsLst>
                    <a:gs pos="0">
                      <a:srgbClr val="FFFF00">
                        <a:shade val="30000"/>
                        <a:satMod val="115000"/>
                      </a:srgbClr>
                    </a:gs>
                    <a:gs pos="50000">
                      <a:srgbClr val="FFFF00">
                        <a:shade val="67500"/>
                        <a:satMod val="115000"/>
                      </a:srgbClr>
                    </a:gs>
                    <a:gs pos="100000">
                      <a:srgbClr val="FFFF00">
                        <a:shade val="100000"/>
                        <a:satMod val="115000"/>
                      </a:srgbClr>
                    </a:gs>
                  </a:gsLst>
                  <a:lin ang="10800000" scaled="1"/>
                  <a:tileRect/>
                </a:gradFill>
                <a:effectLst>
                  <a:outerShdw blurRad="41275" dist="20320" dir="1800000" algn="tl" rotWithShape="0">
                    <a:srgbClr val="000000">
                      <a:alpha val="40000"/>
                    </a:srgbClr>
                  </a:outerShdw>
                </a:effectLst>
                <a:cs typeface="B Nazanin" panose="00000400000000000000" pitchFamily="2" charset="-78"/>
              </a:rPr>
              <a:t>بحث و نتیجه گیری</a:t>
            </a:r>
            <a:endParaRPr lang="en-US" dirty="0">
              <a:ln w="12700">
                <a:solidFill>
                  <a:schemeClr val="tx2">
                    <a:satMod val="155000"/>
                  </a:schemeClr>
                </a:solidFill>
                <a:prstDash val="solid"/>
              </a:ln>
              <a:gradFill flip="none" rotWithShape="1">
                <a:gsLst>
                  <a:gs pos="0">
                    <a:srgbClr val="FFFF00">
                      <a:shade val="30000"/>
                      <a:satMod val="115000"/>
                    </a:srgbClr>
                  </a:gs>
                  <a:gs pos="50000">
                    <a:srgbClr val="FFFF00">
                      <a:shade val="67500"/>
                      <a:satMod val="115000"/>
                    </a:srgbClr>
                  </a:gs>
                  <a:gs pos="100000">
                    <a:srgbClr val="FFFF00">
                      <a:shade val="100000"/>
                      <a:satMod val="115000"/>
                    </a:srgbClr>
                  </a:gs>
                </a:gsLst>
                <a:lin ang="10800000" scaled="1"/>
                <a:tileRect/>
              </a:gradFill>
              <a:effectLst>
                <a:outerShdw blurRad="41275" dist="20320" dir="1800000" algn="tl" rotWithShape="0">
                  <a:srgbClr val="000000">
                    <a:alpha val="40000"/>
                  </a:srgbClr>
                </a:outerShdw>
              </a:effectLst>
              <a:cs typeface="B Nazanin" panose="00000400000000000000" pitchFamily="2" charset="-78"/>
            </a:endParaRPr>
          </a:p>
        </p:txBody>
      </p:sp>
      <p:sp>
        <p:nvSpPr>
          <p:cNvPr id="3" name="Slide Number Placeholder 2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pPr>
              <a:defRPr/>
            </a:pPr>
            <a:fld id="{49B0553E-AA25-4EF8-B191-2C07F622213B}" type="slidenum">
              <a:rPr lang="en-US" smtClean="0"/>
              <a:pPr>
                <a:defRPr/>
              </a:pPr>
              <a:t>41</a:t>
            </a:fld>
            <a:endParaRPr lang="en-US" dirty="0"/>
          </a:p>
        </p:txBody>
      </p:sp>
      <p:sp>
        <p:nvSpPr>
          <p:cNvPr id="4" name="Text Placeholder 3"/>
          <p:cNvSpPr>
            <a:spLocks noGrp="1"/>
          </p:cNvSpPr>
          <p:nvPr>
            <p:ph type="body" sz="quarter" idx="11"/>
          </p:nvPr>
        </p:nvSpPr>
        <p:spPr/>
        <p:txBody>
          <a:bodyPr/>
          <a:lstStyle/>
          <a:p>
            <a:pPr rtl="1">
              <a:lnSpc>
                <a:spcPct val="150000"/>
              </a:lnSpc>
              <a:buClr>
                <a:srgbClr val="FFFF00"/>
              </a:buClr>
              <a:buFont typeface="Wingdings" pitchFamily="2" charset="2"/>
              <a:buChar char="q"/>
            </a:pPr>
            <a:r>
              <a:rPr lang="fa-IR" b="1" dirty="0" smtClean="0">
                <a:solidFill>
                  <a:srgbClr val="002060"/>
                </a:solidFill>
                <a:cs typeface="B Nazanin" panose="00000400000000000000" pitchFamily="2" charset="-78"/>
              </a:rPr>
              <a:t>سنتزهای شیمیایی از مطلوب‌ترین روش‌های ساخت نانوذرات هستند.</a:t>
            </a:r>
          </a:p>
          <a:p>
            <a:pPr rtl="1">
              <a:lnSpc>
                <a:spcPct val="150000"/>
              </a:lnSpc>
              <a:buClr>
                <a:srgbClr val="FFFF00"/>
              </a:buClr>
              <a:buFont typeface="Wingdings" pitchFamily="2" charset="2"/>
              <a:buChar char="q"/>
            </a:pPr>
            <a:r>
              <a:rPr lang="fa-IR" b="1" dirty="0" smtClean="0">
                <a:solidFill>
                  <a:srgbClr val="002060"/>
                </a:solidFill>
                <a:cs typeface="B Nazanin" panose="00000400000000000000" pitchFamily="2" charset="-78"/>
              </a:rPr>
              <a:t> این روش‌ها که به روش‌های سنتز تر نیز معروفند، بر پایه ترسیب ترکیبی با حلالیت کم‌ از محلول‌های آبی و غیر آبی عمل می‌کنند.</a:t>
            </a:r>
          </a:p>
          <a:p>
            <a:pPr rtl="1">
              <a:lnSpc>
                <a:spcPct val="150000"/>
              </a:lnSpc>
              <a:buClr>
                <a:srgbClr val="FFFF00"/>
              </a:buClr>
              <a:buFont typeface="Wingdings" pitchFamily="2" charset="2"/>
              <a:buChar char="q"/>
            </a:pPr>
            <a:r>
              <a:rPr lang="fa-IR" b="1" dirty="0" smtClean="0">
                <a:solidFill>
                  <a:srgbClr val="002060"/>
                </a:solidFill>
                <a:cs typeface="B Nazanin" panose="00000400000000000000" pitchFamily="2" charset="-78"/>
              </a:rPr>
              <a:t> از این دسته می‌توان به روش‌های سنتزی هم رسوبی، سنتز در میکروامولسیون، سنتز با گرماکافت، روش سل‌-ژل و روش‌های سولوترمال-هیدروترمال اشاره نمود.</a:t>
            </a:r>
          </a:p>
          <a:p>
            <a:pPr rtl="1">
              <a:lnSpc>
                <a:spcPct val="150000"/>
              </a:lnSpc>
              <a:buClr>
                <a:srgbClr val="FFFF00"/>
              </a:buClr>
              <a:buFont typeface="Wingdings" pitchFamily="2" charset="2"/>
              <a:buChar char="q"/>
            </a:pPr>
            <a:r>
              <a:rPr lang="fa-IR" b="1" dirty="0" smtClean="0">
                <a:solidFill>
                  <a:srgbClr val="002060"/>
                </a:solidFill>
                <a:cs typeface="B Nazanin" panose="00000400000000000000" pitchFamily="2" charset="-78"/>
              </a:rPr>
              <a:t> علاوه بر واکنش‌های رسوبی معمول که در شیمی واکنش های جانشینی خوانده می شوند، واکنش‌هایی نظیر اکسایش-کاهش نیز در روند سنتز نانوذرات به‌کار گرفته می‌شوند. </a:t>
            </a:r>
          </a:p>
        </p:txBody>
      </p:sp>
    </p:spTree>
    <p:extLst>
      <p:ext uri="{BB962C8B-B14F-4D97-AF65-F5344CB8AC3E}">
        <p14:creationId xmlns:p14="http://schemas.microsoft.com/office/powerpoint/2010/main" val="680164411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slow" p14:dur="2000"/>
    </mc:Choice>
    <mc:Fallback xmlns="">
      <p:transition spd="slow"/>
    </mc:Fallback>
  </mc:AlternateContent>
  <p:timing>
    <p:tnLst>
      <p:par>
        <p:cTn id="1" dur="indefinite" restart="never" nodeType="tmRoot"/>
      </p:par>
    </p:tnLst>
  </p:timing>
</p:sld>
</file>

<file path=ppt/slides/slide4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fa-IR" dirty="0" smtClean="0">
                <a:ln w="12700">
                  <a:solidFill>
                    <a:schemeClr val="tx2">
                      <a:satMod val="155000"/>
                    </a:schemeClr>
                  </a:solidFill>
                  <a:prstDash val="solid"/>
                </a:ln>
                <a:gradFill flip="none" rotWithShape="1">
                  <a:gsLst>
                    <a:gs pos="0">
                      <a:srgbClr val="FFFF00">
                        <a:shade val="30000"/>
                        <a:satMod val="115000"/>
                      </a:srgbClr>
                    </a:gs>
                    <a:gs pos="50000">
                      <a:srgbClr val="FFFF00">
                        <a:shade val="67500"/>
                        <a:satMod val="115000"/>
                      </a:srgbClr>
                    </a:gs>
                    <a:gs pos="100000">
                      <a:srgbClr val="FFFF00">
                        <a:shade val="100000"/>
                        <a:satMod val="115000"/>
                      </a:srgbClr>
                    </a:gs>
                  </a:gsLst>
                  <a:lin ang="10800000" scaled="1"/>
                  <a:tileRect/>
                </a:gradFill>
                <a:effectLst>
                  <a:outerShdw blurRad="41275" dist="20320" dir="1800000" algn="tl" rotWithShape="0">
                    <a:srgbClr val="000000">
                      <a:alpha val="40000"/>
                    </a:srgbClr>
                  </a:outerShdw>
                </a:effectLst>
                <a:cs typeface="B Nazanin" panose="00000400000000000000" pitchFamily="2" charset="-78"/>
              </a:rPr>
              <a:t>بحث و نتیجه گیری</a:t>
            </a:r>
            <a:endParaRPr lang="en-US" dirty="0">
              <a:cs typeface="B Nazanin" panose="00000400000000000000" pitchFamily="2" charset="-78"/>
            </a:endParaRPr>
          </a:p>
        </p:txBody>
      </p:sp>
      <p:sp>
        <p:nvSpPr>
          <p:cNvPr id="3" name="Slide Number Placeholder 2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pPr>
              <a:defRPr/>
            </a:pPr>
            <a:fld id="{49B0553E-AA25-4EF8-B191-2C07F622213B}" type="slidenum">
              <a:rPr lang="en-US" smtClean="0"/>
              <a:pPr>
                <a:defRPr/>
              </a:pPr>
              <a:t>42</a:t>
            </a:fld>
            <a:endParaRPr lang="en-US" dirty="0"/>
          </a:p>
        </p:txBody>
      </p:sp>
      <p:sp>
        <p:nvSpPr>
          <p:cNvPr id="4" name="Text Placeholder 3"/>
          <p:cNvSpPr>
            <a:spLocks noGrp="1"/>
          </p:cNvSpPr>
          <p:nvPr>
            <p:ph type="body" sz="quarter" idx="11"/>
          </p:nvPr>
        </p:nvSpPr>
        <p:spPr/>
        <p:txBody>
          <a:bodyPr/>
          <a:lstStyle/>
          <a:p>
            <a:pPr lvl="0" rtl="1">
              <a:lnSpc>
                <a:spcPct val="150000"/>
              </a:lnSpc>
              <a:buClr>
                <a:srgbClr val="FFFF00"/>
              </a:buClr>
              <a:buFont typeface="Wingdings" pitchFamily="2" charset="2"/>
              <a:buChar char="q"/>
            </a:pPr>
            <a:r>
              <a:rPr lang="fa-IR" b="1" dirty="0" smtClean="0">
                <a:solidFill>
                  <a:srgbClr val="002060"/>
                </a:solidFill>
                <a:cs typeface="B Nazanin" panose="00000400000000000000" pitchFamily="2" charset="-78"/>
              </a:rPr>
              <a:t>روش‌های شیمیایی سنتز نانوذرات می‌توانند فرآیندهایی همچون موارد برشمرده در زیر باشد:</a:t>
            </a:r>
          </a:p>
          <a:p>
            <a:pPr lvl="0" rtl="1">
              <a:lnSpc>
                <a:spcPct val="150000"/>
              </a:lnSpc>
              <a:buClr>
                <a:srgbClr val="FFFF00"/>
              </a:buClr>
              <a:buFont typeface="Wingdings" pitchFamily="2" charset="2"/>
              <a:buChar char="§"/>
            </a:pPr>
            <a:r>
              <a:rPr lang="fa-IR" b="1" dirty="0" smtClean="0">
                <a:solidFill>
                  <a:srgbClr val="002060"/>
                </a:solidFill>
                <a:cs typeface="B Nazanin" panose="00000400000000000000" pitchFamily="2" charset="-78"/>
              </a:rPr>
              <a:t> آب‌کافت</a:t>
            </a:r>
          </a:p>
          <a:p>
            <a:pPr lvl="0" rtl="1">
              <a:lnSpc>
                <a:spcPct val="150000"/>
              </a:lnSpc>
              <a:buClr>
                <a:srgbClr val="FFFF00"/>
              </a:buClr>
              <a:buFont typeface="Wingdings" pitchFamily="2" charset="2"/>
              <a:buChar char="§"/>
            </a:pPr>
            <a:r>
              <a:rPr lang="fa-IR" b="1" dirty="0" smtClean="0">
                <a:solidFill>
                  <a:srgbClr val="002060"/>
                </a:solidFill>
                <a:cs typeface="B Nazanin" panose="00000400000000000000" pitchFamily="2" charset="-78"/>
              </a:rPr>
              <a:t> تراکم</a:t>
            </a:r>
          </a:p>
          <a:p>
            <a:pPr lvl="0" rtl="1">
              <a:lnSpc>
                <a:spcPct val="150000"/>
              </a:lnSpc>
              <a:buClr>
                <a:srgbClr val="FFFF00"/>
              </a:buClr>
              <a:buFont typeface="Wingdings" pitchFamily="2" charset="2"/>
              <a:buChar char="§"/>
            </a:pPr>
            <a:r>
              <a:rPr lang="fa-IR" b="1" dirty="0" smtClean="0">
                <a:solidFill>
                  <a:srgbClr val="002060"/>
                </a:solidFill>
                <a:cs typeface="B Nazanin" panose="00000400000000000000" pitchFamily="2" charset="-78"/>
              </a:rPr>
              <a:t> بسپارش </a:t>
            </a:r>
          </a:p>
          <a:p>
            <a:pPr lvl="0" rtl="1">
              <a:lnSpc>
                <a:spcPct val="150000"/>
              </a:lnSpc>
              <a:buClr>
                <a:srgbClr val="FFFF00"/>
              </a:buClr>
              <a:buFont typeface="Wingdings" pitchFamily="2" charset="2"/>
              <a:buChar char="§"/>
            </a:pPr>
            <a:r>
              <a:rPr lang="fa-IR" b="1" dirty="0" smtClean="0">
                <a:solidFill>
                  <a:srgbClr val="002060"/>
                </a:solidFill>
                <a:cs typeface="B Nazanin" panose="00000400000000000000" pitchFamily="2" charset="-78"/>
              </a:rPr>
              <a:t> گرماکافت مولکول‌های پیش‌ماده</a:t>
            </a:r>
            <a:endParaRPr lang="en-US" dirty="0">
              <a:cs typeface="B Nazanin" panose="00000400000000000000" pitchFamily="2" charset="-78"/>
            </a:endParaRPr>
          </a:p>
        </p:txBody>
      </p:sp>
    </p:spTree>
    <p:extLst>
      <p:ext uri="{BB962C8B-B14F-4D97-AF65-F5344CB8AC3E}">
        <p14:creationId xmlns:p14="http://schemas.microsoft.com/office/powerpoint/2010/main" val="853403365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slow" p14:dur="2000"/>
    </mc:Choice>
    <mc:Fallback xmlns="">
      <p:transition spd="slow"/>
    </mc:Fallback>
  </mc:AlternateContent>
  <p:timing>
    <p:tnLst>
      <p:par>
        <p:cTn id="1" dur="indefinite" restart="never" nodeType="tmRoot"/>
      </p:par>
    </p:tnLst>
  </p:timing>
</p:sld>
</file>

<file path=ppt/slides/slide4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endParaRPr lang="en-US"/>
          </a:p>
        </p:txBody>
      </p:sp>
      <p:pic>
        <p:nvPicPr>
          <p:cNvPr id="20482" name="Picture 2"/>
          <p:cNvPicPr>
            <a:picLocks noChangeAspect="1" noChangeArrowheads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838200" y="-3255"/>
            <a:ext cx="7543800" cy="6795867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</a:extLst>
        </p:spPr>
      </p:pic>
    </p:spTree>
    <p:extLst>
      <p:ext uri="{BB962C8B-B14F-4D97-AF65-F5344CB8AC3E}">
        <p14:creationId xmlns:p14="http://schemas.microsoft.com/office/powerpoint/2010/main" val="1055646125"/>
      </p:ext>
    </p:extLst>
  </p:cSld>
  <p:clrMapOvr>
    <a:masterClrMapping/>
  </p:clrMapOvr>
</p:sld>
</file>

<file path=ppt/slides/slide4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endParaRPr lang="en-US"/>
          </a:p>
        </p:txBody>
      </p:sp>
      <p:pic>
        <p:nvPicPr>
          <p:cNvPr id="21506" name="Picture 2"/>
          <p:cNvPicPr>
            <a:picLocks noChangeAspect="1" noChangeArrowheads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131919" y="381000"/>
            <a:ext cx="8994010" cy="6019800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</a:extLst>
        </p:spPr>
      </p:pic>
    </p:spTree>
    <p:extLst>
      <p:ext uri="{BB962C8B-B14F-4D97-AF65-F5344CB8AC3E}">
        <p14:creationId xmlns:p14="http://schemas.microsoft.com/office/powerpoint/2010/main" val="2561592684"/>
      </p:ext>
    </p:extLst>
  </p:cSld>
  <p:clrMapOvr>
    <a:masterClrMapping/>
  </p:clrMapOvr>
</p:sld>
</file>

<file path=ppt/slides/slide4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endParaRPr lang="en-US"/>
          </a:p>
        </p:txBody>
      </p:sp>
      <p:pic>
        <p:nvPicPr>
          <p:cNvPr id="22530" name="Picture 2"/>
          <p:cNvPicPr>
            <a:picLocks noChangeAspect="1" noChangeArrowheads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740230" y="-38100"/>
            <a:ext cx="7794170" cy="6819899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</a:extLst>
        </p:spPr>
      </p:pic>
    </p:spTree>
    <p:extLst>
      <p:ext uri="{BB962C8B-B14F-4D97-AF65-F5344CB8AC3E}">
        <p14:creationId xmlns:p14="http://schemas.microsoft.com/office/powerpoint/2010/main" val="3242434924"/>
      </p:ext>
    </p:extLst>
  </p:cSld>
  <p:clrMapOvr>
    <a:masterClrMapping/>
  </p:clrMapOvr>
</p:sld>
</file>

<file path=ppt/slides/slide4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5" name="Title 4"/>
          <p:cNvSpPr>
            <a:spLocks noGrp="1"/>
          </p:cNvSpPr>
          <p:nvPr>
            <p:ph type="title"/>
          </p:nvPr>
        </p:nvSpPr>
        <p:spPr>
          <a:xfrm>
            <a:off x="533400" y="0"/>
            <a:ext cx="8229600" cy="1143000"/>
          </a:xfrm>
        </p:spPr>
        <p:txBody>
          <a:bodyPr/>
          <a:lstStyle/>
          <a:p>
            <a:r>
              <a:rPr lang="fa-IR" dirty="0" smtClean="0">
                <a:ln w="12700">
                  <a:solidFill>
                    <a:schemeClr val="tx2">
                      <a:satMod val="155000"/>
                    </a:schemeClr>
                  </a:solidFill>
                  <a:prstDash val="solid"/>
                </a:ln>
                <a:solidFill>
                  <a:srgbClr val="216143"/>
                </a:solidFill>
                <a:effectLst>
                  <a:outerShdw blurRad="41275" dist="20320" dir="1800000" algn="tl" rotWithShape="0">
                    <a:srgbClr val="000000">
                      <a:alpha val="40000"/>
                    </a:srgbClr>
                  </a:outerShdw>
                </a:effectLst>
                <a:cs typeface="B Titr" pitchFamily="2" charset="-78"/>
              </a:rPr>
              <a:t>تهیه نانومواد</a:t>
            </a:r>
            <a:endParaRPr lang="en-US" dirty="0">
              <a:ln w="12700">
                <a:solidFill>
                  <a:schemeClr val="tx2">
                    <a:satMod val="155000"/>
                  </a:schemeClr>
                </a:solidFill>
                <a:prstDash val="solid"/>
              </a:ln>
              <a:solidFill>
                <a:srgbClr val="216143"/>
              </a:solidFill>
              <a:effectLst>
                <a:outerShdw blurRad="41275" dist="20320" dir="1800000" algn="tl" rotWithShape="0">
                  <a:srgbClr val="000000">
                    <a:alpha val="40000"/>
                  </a:srgbClr>
                </a:outerShdw>
              </a:effectLst>
              <a:cs typeface="B Titr" pitchFamily="2" charset="-78"/>
            </a:endParaRPr>
          </a:p>
        </p:txBody>
      </p:sp>
      <p:sp>
        <p:nvSpPr>
          <p:cNvPr id="3" name="Slide Number Placeholder 2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pPr>
              <a:defRPr/>
            </a:pPr>
            <a:fld id="{49B0553E-AA25-4EF8-B191-2C07F622213B}" type="slidenum">
              <a:rPr lang="en-US" smtClean="0"/>
              <a:pPr>
                <a:defRPr/>
              </a:pPr>
              <a:t>46</a:t>
            </a:fld>
            <a:endParaRPr lang="en-US" dirty="0"/>
          </a:p>
        </p:txBody>
      </p:sp>
      <p:sp>
        <p:nvSpPr>
          <p:cNvPr id="6" name="Text Placeholder 5"/>
          <p:cNvSpPr>
            <a:spLocks noGrp="1"/>
          </p:cNvSpPr>
          <p:nvPr>
            <p:ph type="body" sz="quarter" idx="11"/>
          </p:nvPr>
        </p:nvSpPr>
        <p:spPr>
          <a:xfrm>
            <a:off x="76200" y="838200"/>
            <a:ext cx="8458200" cy="5715000"/>
          </a:xfrm>
        </p:spPr>
        <p:txBody>
          <a:bodyPr>
            <a:normAutofit lnSpcReduction="10000"/>
          </a:bodyPr>
          <a:lstStyle/>
          <a:p>
            <a:pPr rtl="1">
              <a:lnSpc>
                <a:spcPct val="150000"/>
              </a:lnSpc>
              <a:buClr>
                <a:srgbClr val="216143"/>
              </a:buClr>
              <a:buFont typeface="Wingdings" pitchFamily="2" charset="2"/>
              <a:buChar char="q"/>
            </a:pPr>
            <a:r>
              <a:rPr lang="ar-SA" sz="2200" b="1" dirty="0" smtClean="0">
                <a:solidFill>
                  <a:srgbClr val="002060"/>
                </a:solidFill>
                <a:cs typeface="B Nazanin" pitchFamily="2" charset="-78"/>
              </a:rPr>
              <a:t>روشهای </a:t>
            </a:r>
            <a:r>
              <a:rPr lang="fa-IR" sz="2200" b="1" dirty="0" smtClean="0">
                <a:solidFill>
                  <a:srgbClr val="002060"/>
                </a:solidFill>
                <a:cs typeface="B Nazanin" pitchFamily="2" charset="-78"/>
              </a:rPr>
              <a:t>معمول تولید نانوذرات:</a:t>
            </a:r>
          </a:p>
          <a:p>
            <a:pPr rtl="1">
              <a:lnSpc>
                <a:spcPct val="150000"/>
              </a:lnSpc>
              <a:buClr>
                <a:srgbClr val="216143"/>
              </a:buClr>
              <a:buFont typeface="Wingdings" pitchFamily="2" charset="2"/>
              <a:buChar char="q"/>
            </a:pPr>
            <a:r>
              <a:rPr lang="ar-SA" sz="2200" b="1" dirty="0" smtClean="0">
                <a:solidFill>
                  <a:srgbClr val="002060"/>
                </a:solidFill>
                <a:cs typeface="B Nazanin" pitchFamily="2" charset="-78"/>
              </a:rPr>
              <a:t>فرآیند سل- ژل (روش محلولی)</a:t>
            </a:r>
            <a:endParaRPr lang="fa-IR" sz="2200" b="1" dirty="0" smtClean="0">
              <a:solidFill>
                <a:srgbClr val="002060"/>
              </a:solidFill>
              <a:cs typeface="B Nazanin" pitchFamily="2" charset="-78"/>
            </a:endParaRPr>
          </a:p>
          <a:p>
            <a:pPr rtl="1">
              <a:lnSpc>
                <a:spcPct val="150000"/>
              </a:lnSpc>
              <a:buClr>
                <a:srgbClr val="216143"/>
              </a:buClr>
              <a:buFont typeface="Wingdings" pitchFamily="2" charset="2"/>
              <a:buChar char="§"/>
            </a:pPr>
            <a:r>
              <a:rPr lang="ar-SA" sz="2200" b="1" dirty="0" smtClean="0">
                <a:solidFill>
                  <a:srgbClr val="002060"/>
                </a:solidFill>
                <a:cs typeface="B Nazanin" pitchFamily="2" charset="-78"/>
              </a:rPr>
              <a:t> تراکم بخار خنثی</a:t>
            </a:r>
            <a:endParaRPr lang="fa-IR" sz="2200" b="1" dirty="0" smtClean="0">
              <a:solidFill>
                <a:srgbClr val="002060"/>
              </a:solidFill>
              <a:cs typeface="B Nazanin" pitchFamily="2" charset="-78"/>
            </a:endParaRPr>
          </a:p>
          <a:p>
            <a:pPr rtl="1">
              <a:lnSpc>
                <a:spcPct val="150000"/>
              </a:lnSpc>
              <a:buClr>
                <a:srgbClr val="216143"/>
              </a:buClr>
              <a:buFont typeface="Wingdings" pitchFamily="2" charset="2"/>
              <a:buChar char="§"/>
            </a:pPr>
            <a:r>
              <a:rPr lang="ar-SA" sz="2200" b="1" dirty="0" smtClean="0">
                <a:solidFill>
                  <a:srgbClr val="002060"/>
                </a:solidFill>
                <a:cs typeface="B Nazanin" pitchFamily="2" charset="-78"/>
              </a:rPr>
              <a:t> آلیاژسازی مکانیکی یا برخورد با</a:t>
            </a:r>
            <a:r>
              <a:rPr lang="fa-IR" sz="2200" b="1" dirty="0" smtClean="0">
                <a:solidFill>
                  <a:srgbClr val="002060"/>
                </a:solidFill>
                <a:cs typeface="B Nazanin" pitchFamily="2" charset="-78"/>
              </a:rPr>
              <a:t> </a:t>
            </a:r>
            <a:r>
              <a:rPr lang="ar-SA" sz="2200" b="1" dirty="0" smtClean="0">
                <a:solidFill>
                  <a:srgbClr val="002060"/>
                </a:solidFill>
                <a:cs typeface="B Nazanin" pitchFamily="2" charset="-78"/>
              </a:rPr>
              <a:t>گلوله</a:t>
            </a:r>
            <a:r>
              <a:rPr lang="ar-SA" sz="2200" b="1" dirty="0" smtClean="0">
                <a:solidFill>
                  <a:srgbClr val="002060"/>
                </a:solidFill>
                <a:latin typeface="Times New Roman"/>
                <a:cs typeface="Times New Roman"/>
              </a:rPr>
              <a:t>‌</a:t>
            </a:r>
            <a:r>
              <a:rPr lang="ar-SA" sz="2200" b="1" dirty="0" smtClean="0">
                <a:solidFill>
                  <a:srgbClr val="002060"/>
                </a:solidFill>
                <a:cs typeface="B Nazanin" pitchFamily="2" charset="-78"/>
              </a:rPr>
              <a:t>های پر انرژی</a:t>
            </a:r>
            <a:endParaRPr lang="fa-IR" sz="2200" b="1" dirty="0" smtClean="0">
              <a:solidFill>
                <a:srgbClr val="002060"/>
              </a:solidFill>
              <a:cs typeface="B Nazanin" pitchFamily="2" charset="-78"/>
            </a:endParaRPr>
          </a:p>
          <a:p>
            <a:pPr rtl="1">
              <a:lnSpc>
                <a:spcPct val="150000"/>
              </a:lnSpc>
              <a:buClr>
                <a:srgbClr val="216143"/>
              </a:buClr>
              <a:buFont typeface="Wingdings" pitchFamily="2" charset="2"/>
              <a:buChar char="§"/>
            </a:pPr>
            <a:r>
              <a:rPr lang="ar-SA" sz="2200" b="1" dirty="0" smtClean="0">
                <a:solidFill>
                  <a:srgbClr val="002060"/>
                </a:solidFill>
                <a:cs typeface="B Nazanin" pitchFamily="2" charset="-78"/>
              </a:rPr>
              <a:t>روش پلاسما </a:t>
            </a:r>
            <a:endParaRPr lang="fa-IR" sz="2200" b="1" dirty="0" smtClean="0">
              <a:solidFill>
                <a:srgbClr val="002060"/>
              </a:solidFill>
              <a:cs typeface="B Nazanin" pitchFamily="2" charset="-78"/>
            </a:endParaRPr>
          </a:p>
          <a:p>
            <a:pPr rtl="1">
              <a:lnSpc>
                <a:spcPct val="150000"/>
              </a:lnSpc>
              <a:buClr>
                <a:srgbClr val="216143"/>
              </a:buClr>
              <a:buFont typeface="Wingdings" pitchFamily="2" charset="2"/>
              <a:buChar char="§"/>
            </a:pPr>
            <a:r>
              <a:rPr lang="ar-SA" sz="2200" b="1" dirty="0" smtClean="0">
                <a:solidFill>
                  <a:srgbClr val="002060"/>
                </a:solidFill>
                <a:cs typeface="B Nazanin" pitchFamily="2" charset="-78"/>
              </a:rPr>
              <a:t> روش</a:t>
            </a:r>
            <a:r>
              <a:rPr lang="ar-SA" sz="2200" b="1" dirty="0" smtClean="0">
                <a:solidFill>
                  <a:srgbClr val="002060"/>
                </a:solidFill>
                <a:latin typeface="Times New Roman"/>
                <a:cs typeface="Times New Roman"/>
              </a:rPr>
              <a:t>‌</a:t>
            </a:r>
            <a:r>
              <a:rPr lang="ar-SA" sz="2200" b="1" dirty="0" smtClean="0">
                <a:solidFill>
                  <a:srgbClr val="002060"/>
                </a:solidFill>
                <a:cs typeface="B Nazanin" pitchFamily="2" charset="-78"/>
              </a:rPr>
              <a:t>های الکتروشیمیایی</a:t>
            </a:r>
            <a:endParaRPr lang="fa-IR" sz="2200" b="1" dirty="0" smtClean="0">
              <a:solidFill>
                <a:srgbClr val="002060"/>
              </a:solidFill>
              <a:cs typeface="B Nazanin" pitchFamily="2" charset="-78"/>
            </a:endParaRPr>
          </a:p>
          <a:p>
            <a:pPr>
              <a:lnSpc>
                <a:spcPct val="150000"/>
              </a:lnSpc>
              <a:buClr>
                <a:srgbClr val="216143"/>
              </a:buClr>
            </a:pPr>
            <a:endParaRPr lang="fa-IR" sz="2200" b="1" dirty="0" smtClean="0">
              <a:solidFill>
                <a:srgbClr val="002060"/>
              </a:solidFill>
              <a:cs typeface="B Nazanin" pitchFamily="2" charset="-78"/>
            </a:endParaRPr>
          </a:p>
          <a:p>
            <a:pPr>
              <a:lnSpc>
                <a:spcPct val="150000"/>
              </a:lnSpc>
              <a:buClr>
                <a:srgbClr val="216143"/>
              </a:buClr>
            </a:pPr>
            <a:endParaRPr lang="fa-IR" sz="2200" b="1" dirty="0">
              <a:solidFill>
                <a:srgbClr val="002060"/>
              </a:solidFill>
              <a:cs typeface="B Nazanin" pitchFamily="2" charset="-78"/>
            </a:endParaRPr>
          </a:p>
          <a:p>
            <a:pPr>
              <a:lnSpc>
                <a:spcPct val="150000"/>
              </a:lnSpc>
              <a:buClr>
                <a:srgbClr val="216143"/>
              </a:buClr>
            </a:pPr>
            <a:endParaRPr lang="fa-IR" sz="2200" b="1" dirty="0" smtClean="0">
              <a:solidFill>
                <a:srgbClr val="002060"/>
              </a:solidFill>
              <a:cs typeface="B Nazanin" pitchFamily="2" charset="-78"/>
            </a:endParaRPr>
          </a:p>
          <a:p>
            <a:pPr rtl="1">
              <a:lnSpc>
                <a:spcPct val="150000"/>
              </a:lnSpc>
              <a:buClr>
                <a:srgbClr val="216143"/>
              </a:buClr>
              <a:buFont typeface="Wingdings" pitchFamily="2" charset="2"/>
              <a:buChar char="q"/>
            </a:pPr>
            <a:r>
              <a:rPr lang="ar-SA" sz="2200" b="1" dirty="0" smtClean="0">
                <a:solidFill>
                  <a:srgbClr val="002060"/>
                </a:solidFill>
                <a:cs typeface="B Nazanin" pitchFamily="2" charset="-78"/>
              </a:rPr>
              <a:t>همه روشهای ذکر شده برای تولید حجم زیادی از نانو مواد استفاده می</a:t>
            </a:r>
            <a:r>
              <a:rPr lang="ar-SA" sz="2200" b="1" dirty="0" smtClean="0">
                <a:solidFill>
                  <a:srgbClr val="002060"/>
                </a:solidFill>
                <a:latin typeface="Times New Roman"/>
                <a:cs typeface="Times New Roman"/>
              </a:rPr>
              <a:t>‌</a:t>
            </a:r>
            <a:r>
              <a:rPr lang="ar-SA" sz="2200" b="1" dirty="0" smtClean="0">
                <a:solidFill>
                  <a:srgbClr val="002060"/>
                </a:solidFill>
                <a:cs typeface="B Nazanin" pitchFamily="2" charset="-78"/>
              </a:rPr>
              <a:t>شوند</a:t>
            </a:r>
            <a:r>
              <a:rPr lang="fa-IR" sz="2200" b="1" dirty="0" smtClean="0">
                <a:solidFill>
                  <a:srgbClr val="002060"/>
                </a:solidFill>
                <a:cs typeface="B Nazanin" pitchFamily="2" charset="-78"/>
              </a:rPr>
              <a:t>.</a:t>
            </a:r>
            <a:endParaRPr lang="en-US" sz="2200" b="1" dirty="0">
              <a:solidFill>
                <a:srgbClr val="002060"/>
              </a:solidFill>
              <a:cs typeface="B Nazanin" pitchFamily="2" charset="-78"/>
            </a:endParaRPr>
          </a:p>
        </p:txBody>
      </p:sp>
      <p:pic>
        <p:nvPicPr>
          <p:cNvPr id="1026" name="Picture 2" descr="C:\Users\Public\Pictures\plasma method.jpg"/>
          <p:cNvPicPr>
            <a:picLocks noChangeAspect="1" noChangeArrowheads="1"/>
          </p:cNvPicPr>
          <p:nvPr/>
        </p:nvPicPr>
        <p:blipFill>
          <a:blip r:embed="rId3"/>
          <a:srcRect/>
          <a:stretch>
            <a:fillRect/>
          </a:stretch>
        </p:blipFill>
        <p:spPr bwMode="auto">
          <a:xfrm>
            <a:off x="90054" y="3200400"/>
            <a:ext cx="5432424" cy="2209800"/>
          </a:xfrm>
          <a:prstGeom prst="rect">
            <a:avLst/>
          </a:prstGeom>
          <a:ln>
            <a:noFill/>
          </a:ln>
          <a:effectLst>
            <a:outerShdw blurRad="292100" dist="139700" dir="2700000" algn="tl" rotWithShape="0">
              <a:srgbClr val="333333">
                <a:alpha val="65000"/>
              </a:srgbClr>
            </a:outerShdw>
          </a:effectLst>
        </p:spPr>
      </p:pic>
      <p:pic>
        <p:nvPicPr>
          <p:cNvPr id="1027" name="Picture 3" descr="C:\Users\Public\Pictures\electrochemical method.jpg"/>
          <p:cNvPicPr>
            <a:picLocks noChangeAspect="1" noChangeArrowheads="1"/>
          </p:cNvPicPr>
          <p:nvPr/>
        </p:nvPicPr>
        <p:blipFill>
          <a:blip r:embed="rId4"/>
          <a:srcRect/>
          <a:stretch>
            <a:fillRect/>
          </a:stretch>
        </p:blipFill>
        <p:spPr bwMode="auto">
          <a:xfrm>
            <a:off x="-76200" y="862660"/>
            <a:ext cx="3851564" cy="1779629"/>
          </a:xfrm>
          <a:prstGeom prst="rect">
            <a:avLst/>
          </a:prstGeom>
          <a:ln>
            <a:noFill/>
          </a:ln>
          <a:effectLst>
            <a:outerShdw blurRad="292100" dist="139700" dir="2700000" algn="tl" rotWithShape="0">
              <a:srgbClr val="333333">
                <a:alpha val="65000"/>
              </a:srgbClr>
            </a:outerShdw>
          </a:effectLst>
        </p:spPr>
      </p:pic>
    </p:spTree>
    <p:extLst>
      <p:ext uri="{BB962C8B-B14F-4D97-AF65-F5344CB8AC3E}">
        <p14:creationId xmlns:p14="http://schemas.microsoft.com/office/powerpoint/2010/main" val="4171865075"/>
      </p:ext>
    </p:extLst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  <p:cond evt="onBegin" delay="0">
                          <p:tn val="2"/>
                        </p:cond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0" presetClass="entr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027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7" dur="1000"/>
                                        <p:tgtEl>
                                          <p:spTgt spid="1027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8" presetID="10" presetClass="entr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9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02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10" dur="1000"/>
                                        <p:tgtEl>
                                          <p:spTgt spid="1026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</p:timing>
</p:sld>
</file>

<file path=ppt/slides/slide4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fa-IR" dirty="0" smtClean="0">
                <a:ln w="12700">
                  <a:solidFill>
                    <a:schemeClr val="tx2">
                      <a:satMod val="155000"/>
                    </a:schemeClr>
                  </a:solidFill>
                  <a:prstDash val="solid"/>
                </a:ln>
                <a:solidFill>
                  <a:srgbClr val="216143"/>
                </a:solidFill>
                <a:effectLst>
                  <a:outerShdw blurRad="41275" dist="20320" dir="1800000" algn="tl" rotWithShape="0">
                    <a:srgbClr val="000000">
                      <a:alpha val="40000"/>
                    </a:srgbClr>
                  </a:outerShdw>
                </a:effectLst>
                <a:cs typeface="B Titr" pitchFamily="2" charset="-78"/>
              </a:rPr>
              <a:t>تهیه نانومواد</a:t>
            </a:r>
            <a:endParaRPr lang="en-US" dirty="0"/>
          </a:p>
        </p:txBody>
      </p:sp>
      <p:sp>
        <p:nvSpPr>
          <p:cNvPr id="3" name="Slide Number Placeholder 2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pPr>
              <a:defRPr/>
            </a:pPr>
            <a:fld id="{49B0553E-AA25-4EF8-B191-2C07F622213B}" type="slidenum">
              <a:rPr lang="en-US" smtClean="0"/>
              <a:pPr>
                <a:defRPr/>
              </a:pPr>
              <a:t>47</a:t>
            </a:fld>
            <a:endParaRPr lang="en-US" dirty="0"/>
          </a:p>
        </p:txBody>
      </p:sp>
      <p:sp>
        <p:nvSpPr>
          <p:cNvPr id="4" name="Text Placeholder 3"/>
          <p:cNvSpPr>
            <a:spLocks noGrp="1"/>
          </p:cNvSpPr>
          <p:nvPr>
            <p:ph type="body" sz="quarter" idx="11"/>
          </p:nvPr>
        </p:nvSpPr>
        <p:spPr>
          <a:xfrm>
            <a:off x="228600" y="1219200"/>
            <a:ext cx="8153400" cy="5105400"/>
          </a:xfrm>
        </p:spPr>
        <p:txBody>
          <a:bodyPr/>
          <a:lstStyle/>
          <a:p>
            <a:pPr lvl="0" rtl="1">
              <a:lnSpc>
                <a:spcPct val="150000"/>
              </a:lnSpc>
              <a:buClr>
                <a:srgbClr val="216143"/>
              </a:buClr>
              <a:buFont typeface="Wingdings" pitchFamily="2" charset="2"/>
              <a:buChar char="q"/>
            </a:pPr>
            <a:r>
              <a:rPr lang="fa-IR" sz="2200" b="1" dirty="0" smtClean="0">
                <a:solidFill>
                  <a:srgbClr val="002060"/>
                </a:solidFill>
                <a:cs typeface="B Nazanin" pitchFamily="2" charset="-78"/>
              </a:rPr>
              <a:t>ازمیان روش</a:t>
            </a:r>
            <a:r>
              <a:rPr lang="fa-IR" sz="2200" b="1" dirty="0" smtClean="0">
                <a:solidFill>
                  <a:srgbClr val="002060"/>
                </a:solidFill>
                <a:latin typeface="Times New Roman"/>
                <a:cs typeface="Times New Roman"/>
              </a:rPr>
              <a:t>‌</a:t>
            </a:r>
            <a:r>
              <a:rPr lang="fa-IR" sz="2200" b="1" dirty="0" smtClean="0">
                <a:solidFill>
                  <a:srgbClr val="002060"/>
                </a:solidFill>
                <a:cs typeface="B Nazanin" pitchFamily="2" charset="-78"/>
              </a:rPr>
              <a:t>های تولید نانوذرات...</a:t>
            </a:r>
          </a:p>
          <a:p>
            <a:pPr lvl="0" rtl="1">
              <a:lnSpc>
                <a:spcPct val="150000"/>
              </a:lnSpc>
              <a:buClr>
                <a:srgbClr val="216143"/>
              </a:buClr>
              <a:buFont typeface="Wingdings" pitchFamily="2" charset="2"/>
              <a:buChar char="§"/>
            </a:pPr>
            <a:r>
              <a:rPr lang="ar-SA" sz="2200" b="1" dirty="0" smtClean="0">
                <a:solidFill>
                  <a:srgbClr val="002060"/>
                </a:solidFill>
                <a:cs typeface="B Nazanin" pitchFamily="2" charset="-78"/>
              </a:rPr>
              <a:t>روش سل</a:t>
            </a:r>
            <a:r>
              <a:rPr lang="fa-IR" sz="2200" b="1" dirty="0" smtClean="0">
                <a:solidFill>
                  <a:srgbClr val="002060"/>
                </a:solidFill>
                <a:cs typeface="B Nazanin" pitchFamily="2" charset="-78"/>
              </a:rPr>
              <a:t> </a:t>
            </a:r>
            <a:r>
              <a:rPr lang="ar-SA" sz="2200" b="1" dirty="0" smtClean="0">
                <a:solidFill>
                  <a:srgbClr val="002060"/>
                </a:solidFill>
                <a:cs typeface="B Nazanin" pitchFamily="2" charset="-78"/>
              </a:rPr>
              <a:t>-</a:t>
            </a:r>
            <a:r>
              <a:rPr lang="fa-IR" sz="2200" b="1" dirty="0" smtClean="0">
                <a:solidFill>
                  <a:srgbClr val="002060"/>
                </a:solidFill>
                <a:cs typeface="B Nazanin" pitchFamily="2" charset="-78"/>
              </a:rPr>
              <a:t> </a:t>
            </a:r>
            <a:r>
              <a:rPr lang="ar-SA" sz="2200" b="1" dirty="0" smtClean="0">
                <a:solidFill>
                  <a:srgbClr val="002060"/>
                </a:solidFill>
                <a:cs typeface="B Nazanin" pitchFamily="2" charset="-78"/>
              </a:rPr>
              <a:t>ژل دارای محبوبیت و کاربرد صنعتی بالاتری نسبت به</a:t>
            </a:r>
            <a:r>
              <a:rPr lang="fa-IR" sz="2200" b="1" dirty="0" smtClean="0">
                <a:solidFill>
                  <a:srgbClr val="002060"/>
                </a:solidFill>
                <a:cs typeface="B Nazanin" pitchFamily="2" charset="-78"/>
              </a:rPr>
              <a:t> </a:t>
            </a:r>
            <a:r>
              <a:rPr lang="ar-SA" sz="2200" b="1" dirty="0" smtClean="0">
                <a:solidFill>
                  <a:srgbClr val="002060"/>
                </a:solidFill>
                <a:cs typeface="B Nazanin" pitchFamily="2" charset="-78"/>
              </a:rPr>
              <a:t>روش</a:t>
            </a:r>
            <a:r>
              <a:rPr lang="ar-SA" sz="2200" b="1" dirty="0" smtClean="0">
                <a:solidFill>
                  <a:srgbClr val="002060"/>
                </a:solidFill>
                <a:latin typeface="Times New Roman"/>
                <a:cs typeface="Times New Roman"/>
              </a:rPr>
              <a:t>‌</a:t>
            </a:r>
            <a:r>
              <a:rPr lang="ar-SA" sz="2200" b="1" dirty="0" smtClean="0">
                <a:solidFill>
                  <a:srgbClr val="002060"/>
                </a:solidFill>
                <a:cs typeface="B Nazanin" pitchFamily="2" charset="-78"/>
              </a:rPr>
              <a:t>های موجود است</a:t>
            </a:r>
            <a:r>
              <a:rPr lang="fa-IR" sz="2200" b="1" dirty="0" smtClean="0">
                <a:solidFill>
                  <a:srgbClr val="002060"/>
                </a:solidFill>
                <a:cs typeface="B Nazanin" pitchFamily="2" charset="-78"/>
              </a:rPr>
              <a:t>.</a:t>
            </a:r>
          </a:p>
          <a:p>
            <a:pPr lvl="0" rtl="1">
              <a:lnSpc>
                <a:spcPct val="150000"/>
              </a:lnSpc>
              <a:buClr>
                <a:srgbClr val="216143"/>
              </a:buClr>
              <a:buFont typeface="Wingdings" pitchFamily="2" charset="2"/>
              <a:buChar char="§"/>
            </a:pPr>
            <a:r>
              <a:rPr lang="ar-SA" sz="2200" b="1" dirty="0" smtClean="0">
                <a:solidFill>
                  <a:srgbClr val="002060"/>
                </a:solidFill>
                <a:cs typeface="B Nazanin" pitchFamily="2" charset="-78"/>
              </a:rPr>
              <a:t>سل – ژل  هم</a:t>
            </a:r>
            <a:r>
              <a:rPr lang="ar-SA" sz="2200" b="1" dirty="0" smtClean="0">
                <a:solidFill>
                  <a:srgbClr val="002060"/>
                </a:solidFill>
                <a:latin typeface="Times New Roman"/>
                <a:cs typeface="Times New Roman"/>
              </a:rPr>
              <a:t>‌</a:t>
            </a:r>
            <a:r>
              <a:rPr lang="ar-SA" sz="2200" b="1" dirty="0" smtClean="0">
                <a:solidFill>
                  <a:srgbClr val="002060"/>
                </a:solidFill>
                <a:cs typeface="B Nazanin" pitchFamily="2" charset="-78"/>
              </a:rPr>
              <a:t>اکنون می</a:t>
            </a:r>
            <a:r>
              <a:rPr lang="ar-SA" sz="2200" b="1" dirty="0" smtClean="0">
                <a:solidFill>
                  <a:srgbClr val="002060"/>
                </a:solidFill>
                <a:latin typeface="Times New Roman"/>
                <a:cs typeface="Times New Roman"/>
              </a:rPr>
              <a:t>‌</a:t>
            </a:r>
            <a:r>
              <a:rPr lang="ar-SA" sz="2200" b="1" dirty="0" smtClean="0">
                <a:solidFill>
                  <a:srgbClr val="002060"/>
                </a:solidFill>
                <a:cs typeface="B Nazanin" pitchFamily="2" charset="-78"/>
              </a:rPr>
              <a:t>تواند نانو ذراتی با کیفیت بالا (تولید ذرات با اندازه یکسان) را در حجمی </a:t>
            </a:r>
            <a:r>
              <a:rPr lang="fa-IR" sz="2200" b="1" dirty="0" smtClean="0">
                <a:solidFill>
                  <a:srgbClr val="002060"/>
                </a:solidFill>
                <a:cs typeface="B Nazanin" pitchFamily="2" charset="-78"/>
              </a:rPr>
              <a:t>زیاد</a:t>
            </a:r>
            <a:r>
              <a:rPr lang="ar-SA" sz="2200" b="1" dirty="0" smtClean="0">
                <a:solidFill>
                  <a:srgbClr val="002060"/>
                </a:solidFill>
                <a:cs typeface="B Nazanin" pitchFamily="2" charset="-78"/>
              </a:rPr>
              <a:t> تولید کند. </a:t>
            </a:r>
            <a:endParaRPr lang="en-US" sz="2200" b="1" dirty="0" smtClean="0">
              <a:solidFill>
                <a:srgbClr val="002060"/>
              </a:solidFill>
              <a:cs typeface="B Nazanin" pitchFamily="2" charset="-78"/>
            </a:endParaRPr>
          </a:p>
          <a:p>
            <a:endParaRPr lang="en-US" dirty="0"/>
          </a:p>
        </p:txBody>
      </p:sp>
      <p:pic>
        <p:nvPicPr>
          <p:cNvPr id="2050" name="Picture 2" descr="C:\Users\Public\Pictures\sol gel process.10.jpg"/>
          <p:cNvPicPr>
            <a:picLocks noChangeAspect="1" noChangeArrowheads="1"/>
          </p:cNvPicPr>
          <p:nvPr/>
        </p:nvPicPr>
        <p:blipFill>
          <a:blip r:embed="rId3"/>
          <a:srcRect/>
          <a:stretch>
            <a:fillRect/>
          </a:stretch>
        </p:blipFill>
        <p:spPr bwMode="auto">
          <a:xfrm>
            <a:off x="2971800" y="4267200"/>
            <a:ext cx="5410200" cy="2286000"/>
          </a:xfrm>
          <a:prstGeom prst="rect">
            <a:avLst/>
          </a:prstGeom>
          <a:ln>
            <a:noFill/>
          </a:ln>
          <a:effectLst>
            <a:outerShdw blurRad="292100" dist="139700" dir="2700000" algn="tl" rotWithShape="0">
              <a:srgbClr val="333333">
                <a:alpha val="65000"/>
              </a:srgbClr>
            </a:outerShdw>
          </a:effectLst>
        </p:spPr>
      </p:pic>
      <p:pic>
        <p:nvPicPr>
          <p:cNvPr id="6" name="Picture 3" descr="C:\Users\Public\Pictures\pop.jpg"/>
          <p:cNvPicPr>
            <a:picLocks noChangeAspect="1" noChangeArrowheads="1"/>
          </p:cNvPicPr>
          <p:nvPr/>
        </p:nvPicPr>
        <p:blipFill>
          <a:blip r:embed="rId4"/>
          <a:srcRect/>
          <a:stretch>
            <a:fillRect/>
          </a:stretch>
        </p:blipFill>
        <p:spPr bwMode="auto">
          <a:xfrm>
            <a:off x="104775" y="228600"/>
            <a:ext cx="914400" cy="914400"/>
          </a:xfrm>
          <a:prstGeom prst="rect">
            <a:avLst/>
          </a:prstGeom>
          <a:ln>
            <a:noFill/>
          </a:ln>
          <a:effectLst>
            <a:outerShdw blurRad="292100" dist="139700" dir="2700000" algn="tl" rotWithShape="0">
              <a:srgbClr val="333333">
                <a:alpha val="65000"/>
              </a:srgbClr>
            </a:outerShdw>
          </a:effectLst>
        </p:spPr>
      </p:pic>
      <p:pic>
        <p:nvPicPr>
          <p:cNvPr id="2051" name="Picture 3" descr="C:\Users\Public\Pictures\industry clip art.jpg"/>
          <p:cNvPicPr>
            <a:picLocks noChangeAspect="1" noChangeArrowheads="1"/>
          </p:cNvPicPr>
          <p:nvPr/>
        </p:nvPicPr>
        <p:blipFill>
          <a:blip r:embed="rId5"/>
          <a:srcRect/>
          <a:stretch>
            <a:fillRect/>
          </a:stretch>
        </p:blipFill>
        <p:spPr bwMode="auto">
          <a:xfrm>
            <a:off x="104775" y="3733800"/>
            <a:ext cx="2562225" cy="2286000"/>
          </a:xfrm>
          <a:prstGeom prst="rect">
            <a:avLst/>
          </a:prstGeom>
          <a:ln>
            <a:noFill/>
          </a:ln>
          <a:effectLst>
            <a:outerShdw blurRad="292100" dist="139700" dir="2700000" algn="tl" rotWithShape="0">
              <a:srgbClr val="333333">
                <a:alpha val="65000"/>
              </a:srgbClr>
            </a:outerShdw>
          </a:effectLst>
        </p:spPr>
      </p:pic>
    </p:spTree>
    <p:extLst>
      <p:ext uri="{BB962C8B-B14F-4D97-AF65-F5344CB8AC3E}">
        <p14:creationId xmlns:p14="http://schemas.microsoft.com/office/powerpoint/2010/main" val="1159668708"/>
      </p:ext>
    </p:extLst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  <p:cond evt="onBegin" delay="0">
                          <p:tn val="2"/>
                        </p:cond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0" presetClass="entr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050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7" dur="1000"/>
                                        <p:tgtEl>
                                          <p:spTgt spid="2050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8" presetID="10" presetClass="entr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9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10" dur="1000"/>
                                        <p:tgtEl>
                                          <p:spTgt spid="6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11" presetID="10" presetClass="entr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051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13" dur="1000"/>
                                        <p:tgtEl>
                                          <p:spTgt spid="2051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</p:timing>
</p:sld>
</file>

<file path=ppt/slides/slide4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381000" y="0"/>
            <a:ext cx="8229600" cy="1143000"/>
          </a:xfrm>
        </p:spPr>
        <p:txBody>
          <a:bodyPr/>
          <a:lstStyle/>
          <a:p>
            <a:r>
              <a:rPr lang="fa-IR" dirty="0" smtClean="0">
                <a:ln w="12700">
                  <a:solidFill>
                    <a:schemeClr val="tx2">
                      <a:satMod val="155000"/>
                    </a:schemeClr>
                  </a:solidFill>
                  <a:prstDash val="solid"/>
                </a:ln>
                <a:solidFill>
                  <a:srgbClr val="216143"/>
                </a:solidFill>
                <a:effectLst>
                  <a:outerShdw blurRad="41275" dist="20320" dir="1800000" algn="tl" rotWithShape="0">
                    <a:srgbClr val="000000">
                      <a:alpha val="40000"/>
                    </a:srgbClr>
                  </a:outerShdw>
                </a:effectLst>
                <a:cs typeface="B Titr" pitchFamily="2" charset="-78"/>
              </a:rPr>
              <a:t>تهیه نانومواد</a:t>
            </a:r>
            <a:endParaRPr lang="en-US" dirty="0"/>
          </a:p>
        </p:txBody>
      </p:sp>
      <p:sp>
        <p:nvSpPr>
          <p:cNvPr id="3" name="Slide Number Placeholder 2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pPr>
              <a:defRPr/>
            </a:pPr>
            <a:fld id="{49B0553E-AA25-4EF8-B191-2C07F622213B}" type="slidenum">
              <a:rPr lang="en-US" smtClean="0"/>
              <a:pPr>
                <a:defRPr/>
              </a:pPr>
              <a:t>48</a:t>
            </a:fld>
            <a:endParaRPr lang="en-US" dirty="0"/>
          </a:p>
        </p:txBody>
      </p:sp>
      <p:sp>
        <p:nvSpPr>
          <p:cNvPr id="4" name="Text Placeholder 3"/>
          <p:cNvSpPr>
            <a:spLocks noGrp="1"/>
          </p:cNvSpPr>
          <p:nvPr>
            <p:ph type="body" sz="quarter" idx="11"/>
          </p:nvPr>
        </p:nvSpPr>
        <p:spPr>
          <a:xfrm>
            <a:off x="228600" y="1066800"/>
            <a:ext cx="8229600" cy="5181600"/>
          </a:xfrm>
        </p:spPr>
        <p:txBody>
          <a:bodyPr/>
          <a:lstStyle/>
          <a:p>
            <a:pPr lvl="0" rtl="1">
              <a:lnSpc>
                <a:spcPct val="150000"/>
              </a:lnSpc>
              <a:buClr>
                <a:srgbClr val="216143"/>
              </a:buClr>
              <a:buFont typeface="Wingdings" pitchFamily="2" charset="2"/>
              <a:buChar char="q"/>
            </a:pPr>
            <a:r>
              <a:rPr lang="ar-SA" sz="2200" b="1" dirty="0" smtClean="0">
                <a:solidFill>
                  <a:srgbClr val="002060"/>
                </a:solidFill>
                <a:cs typeface="B Nazanin" pitchFamily="2" charset="-78"/>
              </a:rPr>
              <a:t>روش</a:t>
            </a:r>
            <a:r>
              <a:rPr lang="fa-IR" sz="2200" b="1" dirty="0" smtClean="0">
                <a:solidFill>
                  <a:srgbClr val="002060"/>
                </a:solidFill>
                <a:cs typeface="B Nazanin" pitchFamily="2" charset="-78"/>
              </a:rPr>
              <a:t> سل - ژل </a:t>
            </a:r>
            <a:r>
              <a:rPr lang="ar-SA" sz="2200" b="1" dirty="0" smtClean="0">
                <a:solidFill>
                  <a:srgbClr val="002060"/>
                </a:solidFill>
                <a:cs typeface="B Nazanin" pitchFamily="2" charset="-78"/>
              </a:rPr>
              <a:t> قادر است همزمان دو یا چند نوع نانو ذره را با هم تولید کند</a:t>
            </a:r>
            <a:r>
              <a:rPr lang="en-US" sz="2200" b="1" dirty="0" smtClean="0">
                <a:solidFill>
                  <a:srgbClr val="002060"/>
                </a:solidFill>
                <a:cs typeface="B Nazanin" pitchFamily="2" charset="-78"/>
              </a:rPr>
              <a:t>.</a:t>
            </a:r>
            <a:r>
              <a:rPr lang="ar-SA" sz="2200" b="1" dirty="0" smtClean="0">
                <a:solidFill>
                  <a:srgbClr val="002060"/>
                </a:solidFill>
                <a:cs typeface="B Nazanin" pitchFamily="2" charset="-78"/>
              </a:rPr>
              <a:t> </a:t>
            </a:r>
            <a:endParaRPr lang="fa-IR" sz="2200" b="1" dirty="0" smtClean="0">
              <a:solidFill>
                <a:srgbClr val="002060"/>
              </a:solidFill>
              <a:cs typeface="B Nazanin" pitchFamily="2" charset="-78"/>
            </a:endParaRPr>
          </a:p>
          <a:p>
            <a:pPr lvl="0" rtl="1">
              <a:lnSpc>
                <a:spcPct val="150000"/>
              </a:lnSpc>
              <a:buClr>
                <a:srgbClr val="216143"/>
              </a:buClr>
              <a:buFont typeface="Wingdings" pitchFamily="2" charset="2"/>
              <a:buChar char="q"/>
            </a:pPr>
            <a:r>
              <a:rPr lang="fa-IR" sz="2200" b="1" dirty="0" smtClean="0">
                <a:solidFill>
                  <a:srgbClr val="002060"/>
                </a:solidFill>
                <a:cs typeface="B Nazanin" pitchFamily="2" charset="-78"/>
              </a:rPr>
              <a:t>با این روش</a:t>
            </a:r>
            <a:r>
              <a:rPr lang="ar-SA" sz="2200" b="1" dirty="0" smtClean="0">
                <a:solidFill>
                  <a:srgbClr val="002060"/>
                </a:solidFill>
                <a:cs typeface="B Nazanin" pitchFamily="2" charset="-78"/>
              </a:rPr>
              <a:t> با مخلوط کردن پیش ماده</a:t>
            </a:r>
            <a:r>
              <a:rPr lang="ar-SA" sz="2200" b="1" dirty="0" smtClean="0">
                <a:solidFill>
                  <a:srgbClr val="002060"/>
                </a:solidFill>
                <a:latin typeface="Times New Roman"/>
                <a:cs typeface="Times New Roman"/>
              </a:rPr>
              <a:t>‌</a:t>
            </a:r>
            <a:r>
              <a:rPr lang="ar-SA" sz="2200" b="1" dirty="0" smtClean="0">
                <a:solidFill>
                  <a:srgbClr val="002060"/>
                </a:solidFill>
                <a:cs typeface="B Nazanin" pitchFamily="2" charset="-78"/>
              </a:rPr>
              <a:t>های سنتز دو یا چند فلز (یا اکسید فلز)  مختلف با نسبت</a:t>
            </a:r>
            <a:r>
              <a:rPr lang="ar-SA" sz="2200" b="1" dirty="0" smtClean="0">
                <a:solidFill>
                  <a:srgbClr val="002060"/>
                </a:solidFill>
                <a:latin typeface="Times New Roman"/>
                <a:cs typeface="Times New Roman"/>
              </a:rPr>
              <a:t>‌</a:t>
            </a:r>
            <a:r>
              <a:rPr lang="ar-SA" sz="2200" b="1" dirty="0" smtClean="0">
                <a:solidFill>
                  <a:srgbClr val="002060"/>
                </a:solidFill>
                <a:cs typeface="B Nazanin" pitchFamily="2" charset="-78"/>
              </a:rPr>
              <a:t>های معین قادر خواهیم بود که محصولات آلیاژی را در یک مرحله سنتز کنیم. </a:t>
            </a:r>
            <a:endParaRPr lang="fa-IR" sz="2200" b="1" dirty="0" smtClean="0">
              <a:solidFill>
                <a:srgbClr val="002060"/>
              </a:solidFill>
              <a:cs typeface="B Nazanin" pitchFamily="2" charset="-78"/>
            </a:endParaRPr>
          </a:p>
          <a:p>
            <a:pPr lvl="0" rtl="1">
              <a:lnSpc>
                <a:spcPct val="150000"/>
              </a:lnSpc>
              <a:buClr>
                <a:srgbClr val="216143"/>
              </a:buClr>
              <a:buFont typeface="Wingdings" pitchFamily="2" charset="2"/>
              <a:buChar char="q"/>
            </a:pPr>
            <a:r>
              <a:rPr lang="ar-SA" sz="2200" b="1" dirty="0" smtClean="0">
                <a:solidFill>
                  <a:srgbClr val="002060"/>
                </a:solidFill>
                <a:cs typeface="B Nazanin" pitchFamily="2" charset="-78"/>
              </a:rPr>
              <a:t>روش</a:t>
            </a:r>
            <a:r>
              <a:rPr lang="ar-SA" sz="2200" b="1" dirty="0" smtClean="0">
                <a:solidFill>
                  <a:srgbClr val="002060"/>
                </a:solidFill>
                <a:latin typeface="Times New Roman"/>
                <a:cs typeface="Times New Roman"/>
              </a:rPr>
              <a:t>‌</a:t>
            </a:r>
            <a:r>
              <a:rPr lang="ar-SA" sz="2200" b="1" dirty="0" smtClean="0">
                <a:solidFill>
                  <a:srgbClr val="002060"/>
                </a:solidFill>
                <a:cs typeface="B Nazanin" pitchFamily="2" charset="-78"/>
              </a:rPr>
              <a:t>های دیگری که قادر به انجام چنین کاری می</a:t>
            </a:r>
            <a:r>
              <a:rPr lang="ar-SA" sz="2200" b="1" dirty="0" smtClean="0">
                <a:solidFill>
                  <a:srgbClr val="002060"/>
                </a:solidFill>
                <a:latin typeface="Times New Roman"/>
                <a:cs typeface="Times New Roman"/>
              </a:rPr>
              <a:t>‌</a:t>
            </a:r>
            <a:r>
              <a:rPr lang="ar-SA" sz="2200" b="1" dirty="0" smtClean="0">
                <a:solidFill>
                  <a:srgbClr val="002060"/>
                </a:solidFill>
                <a:cs typeface="B Nazanin" pitchFamily="2" charset="-78"/>
              </a:rPr>
              <a:t>باشند</a:t>
            </a:r>
            <a:r>
              <a:rPr lang="fa-IR" sz="2200" b="1" dirty="0" smtClean="0">
                <a:solidFill>
                  <a:srgbClr val="002060"/>
                </a:solidFill>
                <a:cs typeface="B Nazanin" pitchFamily="2" charset="-78"/>
              </a:rPr>
              <a:t>:</a:t>
            </a:r>
          </a:p>
          <a:p>
            <a:pPr lvl="0">
              <a:lnSpc>
                <a:spcPct val="150000"/>
              </a:lnSpc>
              <a:buClr>
                <a:srgbClr val="216143"/>
              </a:buClr>
              <a:buFont typeface="Wingdings" pitchFamily="2" charset="2"/>
              <a:buChar char="§"/>
            </a:pPr>
            <a:r>
              <a:rPr lang="ar-SA" sz="2200" b="1" dirty="0" smtClean="0">
                <a:solidFill>
                  <a:srgbClr val="002060"/>
                </a:solidFill>
                <a:cs typeface="B Nazanin" pitchFamily="2" charset="-78"/>
              </a:rPr>
              <a:t>روش پلاسما </a:t>
            </a:r>
            <a:endParaRPr lang="fa-IR" sz="2200" b="1" dirty="0" smtClean="0">
              <a:solidFill>
                <a:srgbClr val="002060"/>
              </a:solidFill>
              <a:cs typeface="B Nazanin" pitchFamily="2" charset="-78"/>
            </a:endParaRPr>
          </a:p>
          <a:p>
            <a:pPr lvl="0">
              <a:lnSpc>
                <a:spcPct val="150000"/>
              </a:lnSpc>
              <a:buClr>
                <a:srgbClr val="216143"/>
              </a:buClr>
              <a:buFont typeface="Wingdings" pitchFamily="2" charset="2"/>
              <a:buChar char="§"/>
            </a:pPr>
            <a:r>
              <a:rPr lang="ar-SA" sz="2200" b="1" dirty="0" smtClean="0">
                <a:solidFill>
                  <a:srgbClr val="002060"/>
                </a:solidFill>
                <a:cs typeface="B Nazanin" pitchFamily="2" charset="-78"/>
              </a:rPr>
              <a:t> روش</a:t>
            </a:r>
            <a:r>
              <a:rPr lang="ar-SA" sz="2200" b="1" dirty="0" smtClean="0">
                <a:solidFill>
                  <a:srgbClr val="002060"/>
                </a:solidFill>
                <a:latin typeface="Times New Roman"/>
                <a:cs typeface="Times New Roman"/>
              </a:rPr>
              <a:t>‌</a:t>
            </a:r>
            <a:r>
              <a:rPr lang="ar-SA" sz="2200" b="1" dirty="0" smtClean="0">
                <a:solidFill>
                  <a:srgbClr val="002060"/>
                </a:solidFill>
                <a:cs typeface="B Nazanin" pitchFamily="2" charset="-78"/>
              </a:rPr>
              <a:t>های الکتروشیمیایی </a:t>
            </a:r>
            <a:endParaRPr lang="fa-IR" sz="2200" b="1" dirty="0" smtClean="0">
              <a:solidFill>
                <a:srgbClr val="002060"/>
              </a:solidFill>
              <a:cs typeface="B Nazanin" pitchFamily="2" charset="-78"/>
            </a:endParaRPr>
          </a:p>
          <a:p>
            <a:pPr lvl="0">
              <a:lnSpc>
                <a:spcPct val="150000"/>
              </a:lnSpc>
              <a:buClr>
                <a:srgbClr val="216143"/>
              </a:buClr>
              <a:buFont typeface="Wingdings" pitchFamily="2" charset="2"/>
              <a:buChar char="§"/>
            </a:pPr>
            <a:r>
              <a:rPr lang="ar-SA" sz="2200" b="1" dirty="0" smtClean="0">
                <a:solidFill>
                  <a:srgbClr val="002060"/>
                </a:solidFill>
                <a:cs typeface="B Nazanin" pitchFamily="2" charset="-78"/>
              </a:rPr>
              <a:t> چگالش از فاز</a:t>
            </a:r>
            <a:endParaRPr lang="fa-IR" sz="2200" b="1" dirty="0" smtClean="0">
              <a:solidFill>
                <a:srgbClr val="002060"/>
              </a:solidFill>
              <a:cs typeface="B Nazanin" pitchFamily="2" charset="-78"/>
            </a:endParaRPr>
          </a:p>
          <a:p>
            <a:pPr lvl="0" rtl="1">
              <a:lnSpc>
                <a:spcPct val="150000"/>
              </a:lnSpc>
              <a:buClr>
                <a:srgbClr val="216143"/>
              </a:buClr>
              <a:buFont typeface="Wingdings" pitchFamily="2" charset="2"/>
              <a:buChar char="q"/>
            </a:pPr>
            <a:r>
              <a:rPr lang="ar-SA" sz="2200" b="1" dirty="0" smtClean="0">
                <a:solidFill>
                  <a:srgbClr val="002060"/>
                </a:solidFill>
                <a:cs typeface="B Nazanin" pitchFamily="2" charset="-78"/>
              </a:rPr>
              <a:t>در مقیاس صنعتی هیچ کدام  از </a:t>
            </a:r>
            <a:r>
              <a:rPr lang="fa-IR" sz="2200" b="1" dirty="0" smtClean="0">
                <a:solidFill>
                  <a:srgbClr val="002060"/>
                </a:solidFill>
                <a:cs typeface="B Nazanin" pitchFamily="2" charset="-78"/>
              </a:rPr>
              <a:t>روشها </a:t>
            </a:r>
            <a:r>
              <a:rPr lang="ar-SA" sz="2200" b="1" dirty="0" smtClean="0">
                <a:solidFill>
                  <a:srgbClr val="002060"/>
                </a:solidFill>
                <a:cs typeface="B Nazanin" pitchFamily="2" charset="-78"/>
              </a:rPr>
              <a:t>قادر به رقابت با روش سل - ژل نیستند.</a:t>
            </a:r>
            <a:endParaRPr lang="en-US" sz="2200" b="1" dirty="0" smtClean="0">
              <a:solidFill>
                <a:srgbClr val="002060"/>
              </a:solidFill>
              <a:cs typeface="B Nazanin" pitchFamily="2" charset="-78"/>
            </a:endParaRPr>
          </a:p>
          <a:p>
            <a:endParaRPr lang="en-US" dirty="0"/>
          </a:p>
        </p:txBody>
      </p:sp>
      <p:pic>
        <p:nvPicPr>
          <p:cNvPr id="3074" name="Picture 2" descr="C:\Users\Public\Pictures\electo cheical process.jpg"/>
          <p:cNvPicPr>
            <a:picLocks noChangeAspect="1" noChangeArrowheads="1"/>
          </p:cNvPicPr>
          <p:nvPr/>
        </p:nvPicPr>
        <p:blipFill>
          <a:blip r:embed="rId3"/>
          <a:srcRect/>
          <a:stretch>
            <a:fillRect/>
          </a:stretch>
        </p:blipFill>
        <p:spPr bwMode="auto">
          <a:xfrm>
            <a:off x="152401" y="2895600"/>
            <a:ext cx="2057400" cy="2779776"/>
          </a:xfrm>
          <a:prstGeom prst="rect">
            <a:avLst/>
          </a:prstGeom>
          <a:ln>
            <a:noFill/>
          </a:ln>
          <a:effectLst>
            <a:outerShdw blurRad="292100" dist="139700" dir="2700000" algn="tl" rotWithShape="0">
              <a:srgbClr val="333333">
                <a:alpha val="65000"/>
              </a:srgbClr>
            </a:outerShdw>
          </a:effectLst>
        </p:spPr>
      </p:pic>
      <p:pic>
        <p:nvPicPr>
          <p:cNvPr id="3075" name="Picture 3" descr="C:\Users\Public\Pictures\chemical process1.jpg"/>
          <p:cNvPicPr>
            <a:picLocks noChangeAspect="1" noChangeArrowheads="1"/>
          </p:cNvPicPr>
          <p:nvPr/>
        </p:nvPicPr>
        <p:blipFill>
          <a:blip r:embed="rId4"/>
          <a:srcRect/>
          <a:stretch>
            <a:fillRect/>
          </a:stretch>
        </p:blipFill>
        <p:spPr bwMode="auto">
          <a:xfrm>
            <a:off x="2514601" y="3962400"/>
            <a:ext cx="2819399" cy="1845593"/>
          </a:xfrm>
          <a:prstGeom prst="rect">
            <a:avLst/>
          </a:prstGeom>
          <a:ln>
            <a:noFill/>
          </a:ln>
          <a:effectLst>
            <a:outerShdw blurRad="292100" dist="139700" dir="2700000" algn="tl" rotWithShape="0">
              <a:srgbClr val="333333">
                <a:alpha val="65000"/>
              </a:srgbClr>
            </a:outerShdw>
          </a:effectLst>
        </p:spPr>
      </p:pic>
    </p:spTree>
    <p:extLst>
      <p:ext uri="{BB962C8B-B14F-4D97-AF65-F5344CB8AC3E}">
        <p14:creationId xmlns:p14="http://schemas.microsoft.com/office/powerpoint/2010/main" val="3177668867"/>
      </p:ext>
    </p:extLst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  <p:cond evt="onBegin" delay="0">
                          <p:tn val="2"/>
                        </p:cond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0" presetClass="entr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07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7" dur="1000"/>
                                        <p:tgtEl>
                                          <p:spTgt spid="3074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8" presetID="10" presetClass="entr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9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07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10" dur="1000"/>
                                        <p:tgtEl>
                                          <p:spTgt spid="3075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</p:timing>
</p:sld>
</file>

<file path=ppt/slides/slide4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fa-IR" dirty="0" smtClean="0">
                <a:ln w="12700">
                  <a:solidFill>
                    <a:schemeClr val="tx2">
                      <a:satMod val="155000"/>
                    </a:schemeClr>
                  </a:solidFill>
                  <a:prstDash val="solid"/>
                </a:ln>
                <a:solidFill>
                  <a:srgbClr val="216143"/>
                </a:solidFill>
                <a:effectLst>
                  <a:outerShdw blurRad="41275" dist="20320" dir="1800000" algn="tl" rotWithShape="0">
                    <a:srgbClr val="000000">
                      <a:alpha val="40000"/>
                    </a:srgbClr>
                  </a:outerShdw>
                </a:effectLst>
                <a:cs typeface="B Titr" pitchFamily="2" charset="-78"/>
              </a:rPr>
              <a:t>تهیه نانومواد</a:t>
            </a:r>
            <a:endParaRPr lang="en-US" dirty="0"/>
          </a:p>
        </p:txBody>
      </p:sp>
      <p:sp>
        <p:nvSpPr>
          <p:cNvPr id="3" name="Slide Number Placeholder 2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pPr>
              <a:defRPr/>
            </a:pPr>
            <a:fld id="{49B0553E-AA25-4EF8-B191-2C07F622213B}" type="slidenum">
              <a:rPr lang="en-US" smtClean="0"/>
              <a:pPr>
                <a:defRPr/>
              </a:pPr>
              <a:t>49</a:t>
            </a:fld>
            <a:endParaRPr lang="en-US" dirty="0"/>
          </a:p>
        </p:txBody>
      </p:sp>
      <p:sp>
        <p:nvSpPr>
          <p:cNvPr id="4" name="Text Placeholder 3"/>
          <p:cNvSpPr>
            <a:spLocks noGrp="1"/>
          </p:cNvSpPr>
          <p:nvPr>
            <p:ph type="body" sz="quarter" idx="11"/>
          </p:nvPr>
        </p:nvSpPr>
        <p:spPr>
          <a:xfrm>
            <a:off x="228600" y="1219200"/>
            <a:ext cx="8229600" cy="4953000"/>
          </a:xfrm>
        </p:spPr>
        <p:txBody>
          <a:bodyPr/>
          <a:lstStyle/>
          <a:p>
            <a:pPr rtl="1">
              <a:lnSpc>
                <a:spcPct val="150000"/>
              </a:lnSpc>
              <a:buClr>
                <a:srgbClr val="216143"/>
              </a:buClr>
              <a:buFont typeface="Wingdings" pitchFamily="2" charset="2"/>
              <a:buChar char="q"/>
            </a:pPr>
            <a:r>
              <a:rPr lang="ar-SA" sz="2200" b="1" dirty="0" smtClean="0">
                <a:solidFill>
                  <a:srgbClr val="002060"/>
                </a:solidFill>
                <a:cs typeface="B Nazanin" pitchFamily="2" charset="-78"/>
              </a:rPr>
              <a:t>روش سل- ژل امکان ساخت کامپوزیتهای بسیار همگن و با خلوص بسیار بالا (با 99.99 درصد خلوص) را فراهم </a:t>
            </a:r>
            <a:r>
              <a:rPr lang="fa-IR" sz="2200" b="1" dirty="0" smtClean="0">
                <a:solidFill>
                  <a:srgbClr val="002060"/>
                </a:solidFill>
                <a:cs typeface="B Nazanin" pitchFamily="2" charset="-78"/>
              </a:rPr>
              <a:t>می</a:t>
            </a:r>
            <a:r>
              <a:rPr lang="fa-IR" sz="2200" b="1" dirty="0" smtClean="0">
                <a:solidFill>
                  <a:srgbClr val="002060"/>
                </a:solidFill>
                <a:latin typeface="Times New Roman"/>
                <a:cs typeface="Times New Roman"/>
              </a:rPr>
              <a:t>‌</a:t>
            </a:r>
            <a:r>
              <a:rPr lang="ar-SA" sz="2200" b="1" dirty="0" smtClean="0">
                <a:solidFill>
                  <a:srgbClr val="002060"/>
                </a:solidFill>
                <a:cs typeface="B Nazanin" pitchFamily="2" charset="-78"/>
              </a:rPr>
              <a:t>کند.</a:t>
            </a:r>
            <a:endParaRPr lang="fa-IR" sz="2200" b="1" dirty="0" smtClean="0">
              <a:solidFill>
                <a:srgbClr val="002060"/>
              </a:solidFill>
              <a:cs typeface="B Nazanin" pitchFamily="2" charset="-78"/>
            </a:endParaRPr>
          </a:p>
          <a:p>
            <a:pPr rtl="1">
              <a:lnSpc>
                <a:spcPct val="150000"/>
              </a:lnSpc>
              <a:buClr>
                <a:srgbClr val="216143"/>
              </a:buClr>
              <a:buFont typeface="Wingdings" pitchFamily="2" charset="2"/>
              <a:buChar char="q"/>
            </a:pPr>
            <a:r>
              <a:rPr lang="ar-SA" sz="2200" b="1" dirty="0" smtClean="0">
                <a:solidFill>
                  <a:srgbClr val="002060"/>
                </a:solidFill>
                <a:cs typeface="B Nazanin" pitchFamily="2" charset="-78"/>
              </a:rPr>
              <a:t>این روش قادر است</a:t>
            </a:r>
            <a:r>
              <a:rPr lang="fa-IR" sz="2200" b="1" dirty="0" smtClean="0">
                <a:solidFill>
                  <a:srgbClr val="002060"/>
                </a:solidFill>
                <a:cs typeface="B Nazanin" pitchFamily="2" charset="-78"/>
              </a:rPr>
              <a:t> </a:t>
            </a:r>
            <a:r>
              <a:rPr lang="ar-SA" sz="2200" b="1" dirty="0" smtClean="0">
                <a:solidFill>
                  <a:srgbClr val="002060"/>
                </a:solidFill>
                <a:cs typeface="B Nazanin" pitchFamily="2" charset="-78"/>
              </a:rPr>
              <a:t>نانو مواد سرامیکی و فلزی را در دماهای بسیار پایین</a:t>
            </a:r>
            <a:r>
              <a:rPr lang="ar-SA" sz="2200" b="1" dirty="0" smtClean="0">
                <a:solidFill>
                  <a:srgbClr val="002060"/>
                </a:solidFill>
                <a:latin typeface="Times New Roman"/>
                <a:cs typeface="Times New Roman"/>
              </a:rPr>
              <a:t>‌</a:t>
            </a:r>
            <a:r>
              <a:rPr lang="ar-SA" sz="2200" b="1" dirty="0" smtClean="0">
                <a:solidFill>
                  <a:srgbClr val="002060"/>
                </a:solidFill>
                <a:cs typeface="B Nazanin" pitchFamily="2" charset="-78"/>
              </a:rPr>
              <a:t>تری تولید کند</a:t>
            </a:r>
            <a:r>
              <a:rPr lang="fa-IR" sz="2200" b="1" dirty="0" smtClean="0">
                <a:solidFill>
                  <a:srgbClr val="002060"/>
                </a:solidFill>
                <a:cs typeface="B Nazanin" pitchFamily="2" charset="-78"/>
              </a:rPr>
              <a:t>:</a:t>
            </a:r>
          </a:p>
          <a:p>
            <a:pPr rtl="1">
              <a:lnSpc>
                <a:spcPct val="150000"/>
              </a:lnSpc>
              <a:buClr>
                <a:srgbClr val="216143"/>
              </a:buClr>
              <a:buFont typeface="Wingdings" pitchFamily="2" charset="2"/>
              <a:buChar char="§"/>
            </a:pPr>
            <a:r>
              <a:rPr lang="ar-SA" sz="2200" b="1" dirty="0" smtClean="0">
                <a:solidFill>
                  <a:srgbClr val="002060"/>
                </a:solidFill>
                <a:cs typeface="B Nazanin" pitchFamily="2" charset="-78"/>
              </a:rPr>
              <a:t>حدود 70 تا 320 درجه سانتیگراد</a:t>
            </a:r>
            <a:endParaRPr lang="en-US" sz="2200" b="1" dirty="0" smtClean="0">
              <a:solidFill>
                <a:srgbClr val="002060"/>
              </a:solidFill>
              <a:cs typeface="B Nazanin" pitchFamily="2" charset="-78"/>
            </a:endParaRPr>
          </a:p>
          <a:p>
            <a:pPr rtl="1">
              <a:lnSpc>
                <a:spcPct val="150000"/>
              </a:lnSpc>
              <a:buClr>
                <a:srgbClr val="216143"/>
              </a:buClr>
              <a:buFont typeface="Wingdings" pitchFamily="2" charset="2"/>
              <a:buChar char="q"/>
            </a:pPr>
            <a:r>
              <a:rPr lang="fa-IR" sz="2200" b="1" dirty="0" smtClean="0">
                <a:solidFill>
                  <a:srgbClr val="002060"/>
                </a:solidFill>
                <a:cs typeface="B Nazanin" pitchFamily="2" charset="-78"/>
              </a:rPr>
              <a:t>در </a:t>
            </a:r>
            <a:r>
              <a:rPr lang="ar-SA" sz="2200" b="1" dirty="0" smtClean="0">
                <a:solidFill>
                  <a:srgbClr val="002060"/>
                </a:solidFill>
                <a:cs typeface="B Nazanin" pitchFamily="2" charset="-78"/>
              </a:rPr>
              <a:t>روشهای رایج</a:t>
            </a:r>
            <a:r>
              <a:rPr lang="fa-IR" sz="2200" b="1" dirty="0" smtClean="0">
                <a:solidFill>
                  <a:srgbClr val="002060"/>
                </a:solidFill>
                <a:cs typeface="B Nazanin" pitchFamily="2" charset="-78"/>
              </a:rPr>
              <a:t> </a:t>
            </a:r>
            <a:r>
              <a:rPr lang="ar-SA" sz="2200" b="1" dirty="0" smtClean="0">
                <a:solidFill>
                  <a:srgbClr val="002060"/>
                </a:solidFill>
                <a:cs typeface="B Nazanin" pitchFamily="2" charset="-78"/>
              </a:rPr>
              <a:t>محدوده دمایی بالا</a:t>
            </a:r>
            <a:r>
              <a:rPr lang="fa-IR" sz="2200" b="1" dirty="0" smtClean="0">
                <a:solidFill>
                  <a:srgbClr val="002060"/>
                </a:solidFill>
                <a:cs typeface="B Nazanin" pitchFamily="2" charset="-78"/>
              </a:rPr>
              <a:t> است:</a:t>
            </a:r>
          </a:p>
          <a:p>
            <a:pPr rtl="1">
              <a:lnSpc>
                <a:spcPct val="150000"/>
              </a:lnSpc>
              <a:buClr>
                <a:srgbClr val="216143"/>
              </a:buClr>
              <a:buFont typeface="Wingdings" pitchFamily="2" charset="2"/>
              <a:buChar char="§"/>
            </a:pPr>
            <a:r>
              <a:rPr lang="ar-SA" sz="2200" b="1" dirty="0" smtClean="0">
                <a:solidFill>
                  <a:srgbClr val="002060"/>
                </a:solidFill>
                <a:cs typeface="B Nazanin" pitchFamily="2" charset="-78"/>
              </a:rPr>
              <a:t>بین 1400 تا 3600 درجه سانتیگراد</a:t>
            </a:r>
            <a:endParaRPr lang="en-US" sz="2200" b="1" dirty="0">
              <a:solidFill>
                <a:srgbClr val="002060"/>
              </a:solidFill>
              <a:cs typeface="B Nazanin" pitchFamily="2" charset="-78"/>
            </a:endParaRPr>
          </a:p>
        </p:txBody>
      </p:sp>
      <p:pic>
        <p:nvPicPr>
          <p:cNvPr id="4098" name="Picture 2" descr="C:\Users\Public\Pictures\sol gel process11.jpg"/>
          <p:cNvPicPr>
            <a:picLocks noChangeAspect="1" noChangeArrowheads="1"/>
          </p:cNvPicPr>
          <p:nvPr/>
        </p:nvPicPr>
        <p:blipFill>
          <a:blip r:embed="rId3"/>
          <a:srcRect/>
          <a:stretch>
            <a:fillRect/>
          </a:stretch>
        </p:blipFill>
        <p:spPr bwMode="auto">
          <a:xfrm>
            <a:off x="0" y="3030070"/>
            <a:ext cx="3657600" cy="3370729"/>
          </a:xfrm>
          <a:prstGeom prst="rect">
            <a:avLst/>
          </a:prstGeom>
          <a:ln>
            <a:noFill/>
          </a:ln>
          <a:effectLst>
            <a:outerShdw blurRad="292100" dist="139700" dir="2700000" algn="tl" rotWithShape="0">
              <a:srgbClr val="333333">
                <a:alpha val="65000"/>
              </a:srgbClr>
            </a:outerShdw>
          </a:effectLst>
        </p:spPr>
      </p:pic>
      <p:pic>
        <p:nvPicPr>
          <p:cNvPr id="4099" name="Picture 3" descr="C:\Users\Public\Pictures\homogenous composites.jpg"/>
          <p:cNvPicPr>
            <a:picLocks noChangeAspect="1" noChangeArrowheads="1"/>
          </p:cNvPicPr>
          <p:nvPr/>
        </p:nvPicPr>
        <p:blipFill>
          <a:blip r:embed="rId4"/>
          <a:srcRect/>
          <a:stretch>
            <a:fillRect/>
          </a:stretch>
        </p:blipFill>
        <p:spPr bwMode="auto">
          <a:xfrm>
            <a:off x="4267200" y="5019675"/>
            <a:ext cx="3886200" cy="1685925"/>
          </a:xfrm>
          <a:prstGeom prst="rect">
            <a:avLst/>
          </a:prstGeom>
          <a:ln>
            <a:noFill/>
          </a:ln>
          <a:effectLst>
            <a:outerShdw blurRad="292100" dist="139700" dir="2700000" algn="tl" rotWithShape="0">
              <a:srgbClr val="333333">
                <a:alpha val="65000"/>
              </a:srgbClr>
            </a:outerShdw>
          </a:effectLst>
        </p:spPr>
      </p:pic>
    </p:spTree>
    <p:extLst>
      <p:ext uri="{BB962C8B-B14F-4D97-AF65-F5344CB8AC3E}">
        <p14:creationId xmlns:p14="http://schemas.microsoft.com/office/powerpoint/2010/main" val="492514362"/>
      </p:ext>
    </p:extLst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  <p:cond evt="onBegin" delay="0">
                          <p:tn val="2"/>
                        </p:cond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0" presetClass="entr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098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7" dur="1000"/>
                                        <p:tgtEl>
                                          <p:spTgt spid="4098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8" presetID="10" presetClass="entr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9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099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10" dur="1000"/>
                                        <p:tgtEl>
                                          <p:spTgt spid="4099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</p:timing>
</p:sld>
</file>

<file path=ppt/slides/slide5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5122" name="Picture 2" descr="C:\Users\Public\Pictures\sol gel process,12.jpg"/>
          <p:cNvPicPr>
            <a:picLocks noChangeAspect="1" noChangeArrowheads="1"/>
          </p:cNvPicPr>
          <p:nvPr/>
        </p:nvPicPr>
        <p:blipFill>
          <a:blip r:embed="rId3"/>
          <a:srcRect/>
          <a:stretch>
            <a:fillRect/>
          </a:stretch>
        </p:blipFill>
        <p:spPr bwMode="auto">
          <a:xfrm>
            <a:off x="0" y="2133600"/>
            <a:ext cx="4267200" cy="2667000"/>
          </a:xfrm>
          <a:prstGeom prst="rect">
            <a:avLst/>
          </a:prstGeom>
          <a:ln>
            <a:noFill/>
          </a:ln>
          <a:effectLst>
            <a:outerShdw blurRad="292100" dist="139700" dir="2700000" algn="tl" rotWithShape="0">
              <a:srgbClr val="333333">
                <a:alpha val="65000"/>
              </a:srgbClr>
            </a:outerShdw>
          </a:effectLst>
        </p:spPr>
      </p:pic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fa-IR" dirty="0" smtClean="0">
                <a:ln w="12700">
                  <a:solidFill>
                    <a:schemeClr val="tx2">
                      <a:satMod val="155000"/>
                    </a:schemeClr>
                  </a:solidFill>
                  <a:prstDash val="solid"/>
                </a:ln>
                <a:solidFill>
                  <a:srgbClr val="216143"/>
                </a:solidFill>
                <a:effectLst>
                  <a:outerShdw blurRad="41275" dist="20320" dir="1800000" algn="tl" rotWithShape="0">
                    <a:srgbClr val="000000">
                      <a:alpha val="40000"/>
                    </a:srgbClr>
                  </a:outerShdw>
                </a:effectLst>
                <a:cs typeface="B Titr" pitchFamily="2" charset="-78"/>
              </a:rPr>
              <a:t>تهیه نانومواد به روش سل-ژل</a:t>
            </a:r>
            <a:endParaRPr lang="en-US" dirty="0"/>
          </a:p>
        </p:txBody>
      </p:sp>
      <p:sp>
        <p:nvSpPr>
          <p:cNvPr id="3" name="Slide Number Placeholder 2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pPr>
              <a:defRPr/>
            </a:pPr>
            <a:fld id="{49B0553E-AA25-4EF8-B191-2C07F622213B}" type="slidenum">
              <a:rPr lang="en-US" smtClean="0"/>
              <a:pPr>
                <a:defRPr/>
              </a:pPr>
              <a:t>50</a:t>
            </a:fld>
            <a:endParaRPr lang="en-US" dirty="0"/>
          </a:p>
        </p:txBody>
      </p:sp>
      <p:sp>
        <p:nvSpPr>
          <p:cNvPr id="4" name="Text Placeholder 3"/>
          <p:cNvSpPr>
            <a:spLocks noGrp="1"/>
          </p:cNvSpPr>
          <p:nvPr>
            <p:ph type="body" sz="quarter" idx="11"/>
          </p:nvPr>
        </p:nvSpPr>
        <p:spPr>
          <a:xfrm>
            <a:off x="228600" y="1295400"/>
            <a:ext cx="8305800" cy="5181600"/>
          </a:xfrm>
        </p:spPr>
        <p:txBody>
          <a:bodyPr/>
          <a:lstStyle/>
          <a:p>
            <a:pPr rtl="1">
              <a:lnSpc>
                <a:spcPct val="150000"/>
              </a:lnSpc>
              <a:buClr>
                <a:srgbClr val="216143"/>
              </a:buClr>
              <a:buFont typeface="Wingdings" pitchFamily="2" charset="2"/>
              <a:buChar char="q"/>
            </a:pPr>
            <a:r>
              <a:rPr lang="ar-SA" sz="2200" b="1" dirty="0" smtClean="0">
                <a:solidFill>
                  <a:srgbClr val="002060"/>
                </a:solidFill>
                <a:cs typeface="B Nazanin" pitchFamily="2" charset="-78"/>
              </a:rPr>
              <a:t>از دیگر دلایل محبوبیت روش سل – ژل:</a:t>
            </a:r>
            <a:endParaRPr lang="en-US" sz="2200" b="1" dirty="0" smtClean="0">
              <a:solidFill>
                <a:srgbClr val="002060"/>
              </a:solidFill>
              <a:cs typeface="B Nazanin" pitchFamily="2" charset="-78"/>
            </a:endParaRPr>
          </a:p>
          <a:p>
            <a:pPr lvl="0" rtl="1">
              <a:lnSpc>
                <a:spcPct val="150000"/>
              </a:lnSpc>
              <a:buClr>
                <a:srgbClr val="216143"/>
              </a:buClr>
              <a:buFont typeface="Wingdings" pitchFamily="2" charset="2"/>
              <a:buChar char="q"/>
            </a:pPr>
            <a:r>
              <a:rPr lang="ar-SA" sz="2200" b="1" dirty="0" smtClean="0">
                <a:solidFill>
                  <a:srgbClr val="002060"/>
                </a:solidFill>
                <a:cs typeface="B Nazanin" pitchFamily="2" charset="-78"/>
              </a:rPr>
              <a:t>سنتز در دماي پائين</a:t>
            </a:r>
            <a:endParaRPr lang="en-US" sz="2200" b="1" dirty="0" smtClean="0">
              <a:solidFill>
                <a:srgbClr val="002060"/>
              </a:solidFill>
              <a:cs typeface="B Nazanin" pitchFamily="2" charset="-78"/>
            </a:endParaRPr>
          </a:p>
          <a:p>
            <a:pPr lvl="0" rtl="1">
              <a:lnSpc>
                <a:spcPct val="150000"/>
              </a:lnSpc>
              <a:buClr>
                <a:srgbClr val="216143"/>
              </a:buClr>
              <a:buFont typeface="Wingdings" pitchFamily="2" charset="2"/>
              <a:buChar char="q"/>
            </a:pPr>
            <a:r>
              <a:rPr lang="fa-IR" sz="2200" b="1" dirty="0" smtClean="0">
                <a:solidFill>
                  <a:srgbClr val="002060"/>
                </a:solidFill>
                <a:cs typeface="B Nazanin" pitchFamily="2" charset="-78"/>
              </a:rPr>
              <a:t>ساده بودن </a:t>
            </a:r>
            <a:r>
              <a:rPr lang="ar-SA" sz="2200" b="1" dirty="0" smtClean="0">
                <a:solidFill>
                  <a:srgbClr val="002060"/>
                </a:solidFill>
                <a:cs typeface="B Nazanin" pitchFamily="2" charset="-78"/>
              </a:rPr>
              <a:t>ابزار انجام آن</a:t>
            </a:r>
            <a:endParaRPr lang="en-US" sz="2200" b="1" dirty="0" smtClean="0">
              <a:solidFill>
                <a:srgbClr val="002060"/>
              </a:solidFill>
              <a:cs typeface="B Nazanin" pitchFamily="2" charset="-78"/>
            </a:endParaRPr>
          </a:p>
          <a:p>
            <a:pPr lvl="0" rtl="1">
              <a:lnSpc>
                <a:spcPct val="150000"/>
              </a:lnSpc>
              <a:buClr>
                <a:srgbClr val="216143"/>
              </a:buClr>
              <a:buFont typeface="Wingdings" pitchFamily="2" charset="2"/>
              <a:buChar char="q"/>
            </a:pPr>
            <a:r>
              <a:rPr lang="ar-SA" sz="2200" b="1" dirty="0" smtClean="0">
                <a:solidFill>
                  <a:srgbClr val="002060"/>
                </a:solidFill>
                <a:cs typeface="B Nazanin" pitchFamily="2" charset="-78"/>
              </a:rPr>
              <a:t>تهيه محصولاتي با خلوص بالا</a:t>
            </a:r>
            <a:endParaRPr lang="en-US" sz="2200" b="1" dirty="0" smtClean="0">
              <a:solidFill>
                <a:srgbClr val="002060"/>
              </a:solidFill>
              <a:cs typeface="B Nazanin" pitchFamily="2" charset="-78"/>
            </a:endParaRPr>
          </a:p>
          <a:p>
            <a:pPr lvl="0" rtl="1">
              <a:lnSpc>
                <a:spcPct val="150000"/>
              </a:lnSpc>
              <a:buClr>
                <a:srgbClr val="216143"/>
              </a:buClr>
              <a:buFont typeface="Wingdings" pitchFamily="2" charset="2"/>
              <a:buChar char="q"/>
            </a:pPr>
            <a:r>
              <a:rPr lang="ar-SA" sz="2200" b="1" dirty="0" smtClean="0">
                <a:solidFill>
                  <a:srgbClr val="002060"/>
                </a:solidFill>
                <a:cs typeface="B Nazanin" pitchFamily="2" charset="-78"/>
              </a:rPr>
              <a:t>راندمان توليد بسیار بالا</a:t>
            </a:r>
            <a:endParaRPr lang="en-US" sz="2200" b="1" dirty="0" smtClean="0">
              <a:solidFill>
                <a:srgbClr val="002060"/>
              </a:solidFill>
              <a:cs typeface="B Nazanin" pitchFamily="2" charset="-78"/>
            </a:endParaRPr>
          </a:p>
          <a:p>
            <a:pPr lvl="0" rtl="1">
              <a:lnSpc>
                <a:spcPct val="150000"/>
              </a:lnSpc>
              <a:buClr>
                <a:srgbClr val="216143"/>
              </a:buClr>
              <a:buFont typeface="Wingdings" pitchFamily="2" charset="2"/>
              <a:buChar char="q"/>
            </a:pPr>
            <a:r>
              <a:rPr lang="ar-SA" sz="2200" b="1" dirty="0" smtClean="0">
                <a:solidFill>
                  <a:srgbClr val="002060"/>
                </a:solidFill>
                <a:cs typeface="B Nazanin" pitchFamily="2" charset="-78"/>
              </a:rPr>
              <a:t>تولید قطعات اپتیکی با اشکال پیچیده</a:t>
            </a:r>
            <a:endParaRPr lang="en-US" sz="2200" b="1" dirty="0" smtClean="0">
              <a:solidFill>
                <a:srgbClr val="002060"/>
              </a:solidFill>
              <a:cs typeface="B Nazanin" pitchFamily="2" charset="-78"/>
            </a:endParaRPr>
          </a:p>
          <a:p>
            <a:pPr lvl="0" rtl="1">
              <a:lnSpc>
                <a:spcPct val="150000"/>
              </a:lnSpc>
              <a:buClr>
                <a:srgbClr val="216143"/>
              </a:buClr>
              <a:buFont typeface="Wingdings" pitchFamily="2" charset="2"/>
              <a:buChar char="q"/>
            </a:pPr>
            <a:r>
              <a:rPr lang="ar-SA" sz="2200" b="1" dirty="0" smtClean="0">
                <a:solidFill>
                  <a:srgbClr val="002060"/>
                </a:solidFill>
                <a:cs typeface="B Nazanin" pitchFamily="2" charset="-78"/>
              </a:rPr>
              <a:t>سنتز تركيبات يكنواخت به صورت اكسيدهاي كامپوزيتی</a:t>
            </a:r>
            <a:endParaRPr lang="en-US" sz="2200" b="1" dirty="0" smtClean="0">
              <a:solidFill>
                <a:srgbClr val="002060"/>
              </a:solidFill>
              <a:cs typeface="B Nazanin" pitchFamily="2" charset="-78"/>
            </a:endParaRPr>
          </a:p>
          <a:p>
            <a:pPr lvl="0" rtl="1">
              <a:lnSpc>
                <a:spcPct val="150000"/>
              </a:lnSpc>
              <a:buClr>
                <a:srgbClr val="216143"/>
              </a:buClr>
              <a:buFont typeface="Wingdings" pitchFamily="2" charset="2"/>
              <a:buChar char="q"/>
            </a:pPr>
            <a:r>
              <a:rPr lang="ar-SA" sz="2200" b="1" dirty="0" smtClean="0">
                <a:solidFill>
                  <a:srgbClr val="002060"/>
                </a:solidFill>
                <a:cs typeface="B Nazanin" pitchFamily="2" charset="-78"/>
              </a:rPr>
              <a:t>امکان طراحي ترکيب شيميايي و به‌دست آوردن ترکيب همگن</a:t>
            </a:r>
            <a:endParaRPr lang="en-US" sz="2200" b="1" dirty="0">
              <a:solidFill>
                <a:srgbClr val="002060"/>
              </a:solidFill>
              <a:cs typeface="B Nazanin" pitchFamily="2" charset="-78"/>
            </a:endParaRPr>
          </a:p>
        </p:txBody>
      </p:sp>
      <p:pic>
        <p:nvPicPr>
          <p:cNvPr id="5123" name="Picture 3" descr="C:\Users\Public\Pictures\pop.jpg"/>
          <p:cNvPicPr>
            <a:picLocks noChangeAspect="1" noChangeArrowheads="1"/>
          </p:cNvPicPr>
          <p:nvPr/>
        </p:nvPicPr>
        <p:blipFill>
          <a:blip r:embed="rId4"/>
          <a:srcRect/>
          <a:stretch>
            <a:fillRect/>
          </a:stretch>
        </p:blipFill>
        <p:spPr bwMode="auto">
          <a:xfrm>
            <a:off x="0" y="1219200"/>
            <a:ext cx="838200" cy="838200"/>
          </a:xfrm>
          <a:prstGeom prst="rect">
            <a:avLst/>
          </a:prstGeom>
          <a:ln>
            <a:noFill/>
          </a:ln>
          <a:effectLst>
            <a:outerShdw blurRad="292100" dist="139700" dir="2700000" algn="tl" rotWithShape="0">
              <a:srgbClr val="333333">
                <a:alpha val="65000"/>
              </a:srgbClr>
            </a:outerShdw>
          </a:effectLst>
        </p:spPr>
      </p:pic>
    </p:spTree>
    <p:extLst>
      <p:ext uri="{BB962C8B-B14F-4D97-AF65-F5344CB8AC3E}">
        <p14:creationId xmlns:p14="http://schemas.microsoft.com/office/powerpoint/2010/main" val="3592319915"/>
      </p:ext>
    </p:extLst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  <p:cond evt="onBegin" delay="0">
                          <p:tn val="2"/>
                        </p:cond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0" presetClass="entr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12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7" dur="1000"/>
                                        <p:tgtEl>
                                          <p:spTgt spid="5123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8" presetID="10" presetClass="entr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9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12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10" dur="1000"/>
                                        <p:tgtEl>
                                          <p:spTgt spid="5122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</p:timing>
</p:sld>
</file>

<file path=ppt/slides/slide5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fa-IR" dirty="0" smtClean="0">
                <a:ln w="12700">
                  <a:solidFill>
                    <a:schemeClr val="tx2">
                      <a:satMod val="155000"/>
                    </a:schemeClr>
                  </a:solidFill>
                  <a:prstDash val="solid"/>
                </a:ln>
                <a:solidFill>
                  <a:srgbClr val="216143"/>
                </a:solidFill>
                <a:effectLst>
                  <a:outerShdw blurRad="41275" dist="20320" dir="1800000" algn="tl" rotWithShape="0">
                    <a:srgbClr val="000000">
                      <a:alpha val="40000"/>
                    </a:srgbClr>
                  </a:outerShdw>
                </a:effectLst>
                <a:cs typeface="B Titr" pitchFamily="2" charset="-78"/>
              </a:rPr>
              <a:t>تهیه نانومواد به روش سل-ژل</a:t>
            </a:r>
            <a:endParaRPr lang="en-US" dirty="0"/>
          </a:p>
        </p:txBody>
      </p:sp>
      <p:sp>
        <p:nvSpPr>
          <p:cNvPr id="3" name="Slide Number Placeholder 2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pPr>
              <a:defRPr/>
            </a:pPr>
            <a:fld id="{49B0553E-AA25-4EF8-B191-2C07F622213B}" type="slidenum">
              <a:rPr lang="en-US" smtClean="0"/>
              <a:pPr>
                <a:defRPr/>
              </a:pPr>
              <a:t>51</a:t>
            </a:fld>
            <a:endParaRPr lang="en-US" dirty="0"/>
          </a:p>
        </p:txBody>
      </p:sp>
      <p:sp>
        <p:nvSpPr>
          <p:cNvPr id="4" name="Text Placeholder 3"/>
          <p:cNvSpPr>
            <a:spLocks noGrp="1"/>
          </p:cNvSpPr>
          <p:nvPr>
            <p:ph type="body" sz="quarter" idx="11"/>
          </p:nvPr>
        </p:nvSpPr>
        <p:spPr>
          <a:xfrm>
            <a:off x="228600" y="1371600"/>
            <a:ext cx="8305800" cy="5105400"/>
          </a:xfrm>
        </p:spPr>
        <p:txBody>
          <a:bodyPr/>
          <a:lstStyle/>
          <a:p>
            <a:pPr rtl="1">
              <a:lnSpc>
                <a:spcPct val="150000"/>
              </a:lnSpc>
              <a:buClr>
                <a:srgbClr val="216143"/>
              </a:buClr>
              <a:buFont typeface="Wingdings" pitchFamily="2" charset="2"/>
              <a:buChar char="q"/>
            </a:pPr>
            <a:r>
              <a:rPr lang="ar-SA" sz="2200" b="1" dirty="0" smtClean="0">
                <a:solidFill>
                  <a:srgbClr val="002060"/>
                </a:solidFill>
                <a:cs typeface="B Nazanin" pitchFamily="2" charset="-78"/>
              </a:rPr>
              <a:t>از دیگر دلایل محبوبیت روش سل – ژل:</a:t>
            </a:r>
            <a:endParaRPr lang="en-US" sz="2200" b="1" dirty="0" smtClean="0">
              <a:solidFill>
                <a:srgbClr val="002060"/>
              </a:solidFill>
              <a:cs typeface="B Nazanin" pitchFamily="2" charset="-78"/>
            </a:endParaRPr>
          </a:p>
          <a:p>
            <a:pPr lvl="0" rtl="1">
              <a:lnSpc>
                <a:spcPct val="150000"/>
              </a:lnSpc>
              <a:buClr>
                <a:srgbClr val="216143"/>
              </a:buClr>
              <a:buFont typeface="Wingdings" pitchFamily="2" charset="2"/>
              <a:buChar char="§"/>
            </a:pPr>
            <a:r>
              <a:rPr lang="ar-SA" sz="2200" b="1" dirty="0" smtClean="0">
                <a:solidFill>
                  <a:srgbClr val="002060"/>
                </a:solidFill>
                <a:cs typeface="B Nazanin" pitchFamily="2" charset="-78"/>
              </a:rPr>
              <a:t>امکان استفاده از محصول به اشکال خاص مثل الیاف، آئروژل و پوشش سطوح</a:t>
            </a:r>
            <a:endParaRPr lang="en-US" sz="2200" b="1" dirty="0" smtClean="0">
              <a:solidFill>
                <a:srgbClr val="002060"/>
              </a:solidFill>
              <a:cs typeface="B Nazanin" pitchFamily="2" charset="-78"/>
            </a:endParaRPr>
          </a:p>
          <a:p>
            <a:pPr lvl="0" rtl="1">
              <a:lnSpc>
                <a:spcPct val="150000"/>
              </a:lnSpc>
              <a:buClr>
                <a:srgbClr val="216143"/>
              </a:buClr>
              <a:buFont typeface="Wingdings" pitchFamily="2" charset="2"/>
              <a:buChar char="§"/>
            </a:pPr>
            <a:r>
              <a:rPr lang="ar-SA" sz="2200" b="1" dirty="0" smtClean="0">
                <a:solidFill>
                  <a:srgbClr val="002060"/>
                </a:solidFill>
                <a:cs typeface="B Nazanin" pitchFamily="2" charset="-78"/>
              </a:rPr>
              <a:t>امكان استفاده از این فرايند براي سنتز مواد در حالت بي</a:t>
            </a:r>
            <a:r>
              <a:rPr lang="fa-IR" sz="2200" b="1" dirty="0" smtClean="0">
                <a:solidFill>
                  <a:srgbClr val="002060"/>
                </a:solidFill>
                <a:cs typeface="B Nazanin" pitchFamily="2" charset="-78"/>
              </a:rPr>
              <a:t> </a:t>
            </a:r>
            <a:r>
              <a:rPr lang="ar-SA" sz="2200" b="1" dirty="0" smtClean="0">
                <a:solidFill>
                  <a:srgbClr val="002060"/>
                </a:solidFill>
                <a:cs typeface="B Nazanin" pitchFamily="2" charset="-78"/>
              </a:rPr>
              <a:t>شكل و به كارگيري آنها جهت لايه‌هاي نازك </a:t>
            </a:r>
            <a:endParaRPr lang="en-US" sz="2200" b="1" dirty="0" smtClean="0">
              <a:solidFill>
                <a:srgbClr val="002060"/>
              </a:solidFill>
              <a:cs typeface="B Nazanin" pitchFamily="2" charset="-78"/>
            </a:endParaRPr>
          </a:p>
          <a:p>
            <a:pPr lvl="0" rtl="1">
              <a:lnSpc>
                <a:spcPct val="150000"/>
              </a:lnSpc>
              <a:buClr>
                <a:srgbClr val="216143"/>
              </a:buClr>
              <a:buFont typeface="Wingdings" pitchFamily="2" charset="2"/>
              <a:buChar char="§"/>
            </a:pPr>
            <a:r>
              <a:rPr lang="ar-SA" sz="2200" b="1" dirty="0" smtClean="0">
                <a:solidFill>
                  <a:srgbClr val="002060"/>
                </a:solidFill>
                <a:cs typeface="B Nazanin" pitchFamily="2" charset="-78"/>
              </a:rPr>
              <a:t>تولید مواد دارای خواص فیزیکی اصلاح شده مانند ضریب انبساط حرارتی پایین و ‏جذب اشعه ‏</a:t>
            </a:r>
            <a:r>
              <a:rPr lang="en-US" sz="2200" b="1" dirty="0" err="1" smtClean="0">
                <a:solidFill>
                  <a:srgbClr val="002060"/>
                </a:solidFill>
                <a:latin typeface="Times New Roman" pitchFamily="18" charset="0"/>
                <a:cs typeface="Times New Roman" pitchFamily="18" charset="0"/>
              </a:rPr>
              <a:t>Uv</a:t>
            </a:r>
            <a:r>
              <a:rPr lang="ar-SA" sz="2200" b="1" dirty="0" smtClean="0">
                <a:solidFill>
                  <a:srgbClr val="002060"/>
                </a:solidFill>
                <a:latin typeface="Times New Roman" pitchFamily="18" charset="0"/>
                <a:cs typeface="Times New Roman" pitchFamily="18" charset="0"/>
              </a:rPr>
              <a:t>‏</a:t>
            </a:r>
            <a:r>
              <a:rPr lang="ar-SA" sz="2200" b="1" dirty="0" smtClean="0">
                <a:solidFill>
                  <a:srgbClr val="002060"/>
                </a:solidFill>
                <a:cs typeface="B Nazanin" pitchFamily="2" charset="-78"/>
              </a:rPr>
              <a:t> کم و شفافیت اپتیکی بالا</a:t>
            </a:r>
            <a:endParaRPr lang="en-US" dirty="0"/>
          </a:p>
        </p:txBody>
      </p:sp>
      <p:pic>
        <p:nvPicPr>
          <p:cNvPr id="6146" name="Picture 2" descr="C:\Users\Public\Pictures\sol gel process15.jpg"/>
          <p:cNvPicPr>
            <a:picLocks noChangeAspect="1" noChangeArrowheads="1"/>
          </p:cNvPicPr>
          <p:nvPr/>
        </p:nvPicPr>
        <p:blipFill>
          <a:blip r:embed="rId3"/>
          <a:srcRect/>
          <a:stretch>
            <a:fillRect/>
          </a:stretch>
        </p:blipFill>
        <p:spPr bwMode="auto">
          <a:xfrm>
            <a:off x="228600" y="4191000"/>
            <a:ext cx="3581400" cy="2219325"/>
          </a:xfrm>
          <a:prstGeom prst="rect">
            <a:avLst/>
          </a:prstGeom>
          <a:ln>
            <a:noFill/>
          </a:ln>
          <a:effectLst>
            <a:outerShdw blurRad="292100" dist="139700" dir="2700000" algn="tl" rotWithShape="0">
              <a:srgbClr val="333333">
                <a:alpha val="65000"/>
              </a:srgbClr>
            </a:outerShdw>
          </a:effectLst>
        </p:spPr>
      </p:pic>
      <p:pic>
        <p:nvPicPr>
          <p:cNvPr id="6" name="Picture 3" descr="C:\Users\Public\Pictures\pop.jpg"/>
          <p:cNvPicPr>
            <a:picLocks noChangeAspect="1" noChangeArrowheads="1"/>
          </p:cNvPicPr>
          <p:nvPr/>
        </p:nvPicPr>
        <p:blipFill>
          <a:blip r:embed="rId4"/>
          <a:srcRect/>
          <a:stretch>
            <a:fillRect/>
          </a:stretch>
        </p:blipFill>
        <p:spPr bwMode="auto">
          <a:xfrm>
            <a:off x="242455" y="294640"/>
            <a:ext cx="990600" cy="924560"/>
          </a:xfrm>
          <a:prstGeom prst="rect">
            <a:avLst/>
          </a:prstGeom>
          <a:ln>
            <a:noFill/>
          </a:ln>
          <a:effectLst>
            <a:outerShdw blurRad="292100" dist="139700" dir="2700000" algn="tl" rotWithShape="0">
              <a:srgbClr val="333333">
                <a:alpha val="65000"/>
              </a:srgbClr>
            </a:outerShdw>
          </a:effectLst>
        </p:spPr>
      </p:pic>
    </p:spTree>
    <p:extLst>
      <p:ext uri="{BB962C8B-B14F-4D97-AF65-F5344CB8AC3E}">
        <p14:creationId xmlns:p14="http://schemas.microsoft.com/office/powerpoint/2010/main" val="317989668"/>
      </p:ext>
    </p:extLst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  <p:cond evt="onBegin" delay="0">
                          <p:tn val="2"/>
                        </p:cond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0" presetClass="entr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7" dur="1000"/>
                                        <p:tgtEl>
                                          <p:spTgt spid="6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8" presetID="10" presetClass="entr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9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614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10" dur="1000"/>
                                        <p:tgtEl>
                                          <p:spTgt spid="6146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</p:timing>
</p:sld>
</file>

<file path=ppt/slides/slide5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fa-IR" dirty="0" smtClean="0">
                <a:ln w="12700">
                  <a:solidFill>
                    <a:schemeClr val="tx2">
                      <a:satMod val="155000"/>
                    </a:schemeClr>
                  </a:solidFill>
                  <a:prstDash val="solid"/>
                </a:ln>
                <a:solidFill>
                  <a:srgbClr val="216143"/>
                </a:solidFill>
                <a:effectLst>
                  <a:outerShdw blurRad="41275" dist="20320" dir="1800000" algn="tl" rotWithShape="0">
                    <a:srgbClr val="000000">
                      <a:alpha val="40000"/>
                    </a:srgbClr>
                  </a:outerShdw>
                </a:effectLst>
                <a:cs typeface="B Titr" pitchFamily="2" charset="-78"/>
              </a:rPr>
              <a:t>تهیه نانومواد به روش سل-ژل</a:t>
            </a:r>
            <a:endParaRPr lang="en-US" dirty="0"/>
          </a:p>
        </p:txBody>
      </p:sp>
      <p:sp>
        <p:nvSpPr>
          <p:cNvPr id="3" name="Slide Number Placeholder 2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pPr>
              <a:defRPr/>
            </a:pPr>
            <a:fld id="{49B0553E-AA25-4EF8-B191-2C07F622213B}" type="slidenum">
              <a:rPr lang="en-US" smtClean="0"/>
              <a:pPr>
                <a:defRPr/>
              </a:pPr>
              <a:t>52</a:t>
            </a:fld>
            <a:endParaRPr lang="en-US" dirty="0"/>
          </a:p>
        </p:txBody>
      </p:sp>
      <p:sp>
        <p:nvSpPr>
          <p:cNvPr id="4" name="Text Placeholder 3"/>
          <p:cNvSpPr>
            <a:spLocks noGrp="1"/>
          </p:cNvSpPr>
          <p:nvPr>
            <p:ph type="body" sz="quarter" idx="11"/>
          </p:nvPr>
        </p:nvSpPr>
        <p:spPr>
          <a:xfrm>
            <a:off x="228600" y="1371600"/>
            <a:ext cx="8229600" cy="5105400"/>
          </a:xfrm>
        </p:spPr>
        <p:txBody>
          <a:bodyPr/>
          <a:lstStyle/>
          <a:p>
            <a:pPr lvl="0" rtl="1">
              <a:lnSpc>
                <a:spcPct val="150000"/>
              </a:lnSpc>
              <a:buClr>
                <a:srgbClr val="216143"/>
              </a:buClr>
              <a:buFont typeface="Wingdings" pitchFamily="2" charset="2"/>
              <a:buChar char="q"/>
            </a:pPr>
            <a:r>
              <a:rPr lang="ar-SA" sz="2200" b="1" dirty="0" smtClean="0">
                <a:solidFill>
                  <a:srgbClr val="002060"/>
                </a:solidFill>
                <a:cs typeface="B Nazanin" pitchFamily="2" charset="-78"/>
              </a:rPr>
              <a:t>از دیگر دلایل محبوبیت روش سل – ژل:</a:t>
            </a:r>
            <a:endParaRPr lang="fa-IR" sz="2200" b="1" dirty="0" smtClean="0">
              <a:solidFill>
                <a:srgbClr val="002060"/>
              </a:solidFill>
              <a:cs typeface="B Nazanin" pitchFamily="2" charset="-78"/>
            </a:endParaRPr>
          </a:p>
          <a:p>
            <a:pPr lvl="0" rtl="1">
              <a:lnSpc>
                <a:spcPct val="150000"/>
              </a:lnSpc>
              <a:buClr>
                <a:srgbClr val="216143"/>
              </a:buClr>
              <a:buFont typeface="Wingdings" pitchFamily="2" charset="2"/>
              <a:buChar char="§"/>
            </a:pPr>
            <a:r>
              <a:rPr lang="ar-SA" sz="2200" b="1" dirty="0" smtClean="0">
                <a:solidFill>
                  <a:srgbClr val="002060"/>
                </a:solidFill>
                <a:cs typeface="B Nazanin" pitchFamily="2" charset="-78"/>
              </a:rPr>
              <a:t>تولید مواد متخلخل که اجازه </a:t>
            </a:r>
            <a:r>
              <a:rPr lang="fa-IR" sz="2200" b="1" dirty="0" smtClean="0">
                <a:solidFill>
                  <a:srgbClr val="002060"/>
                </a:solidFill>
                <a:cs typeface="B Nazanin" pitchFamily="2" charset="-78"/>
              </a:rPr>
              <a:t>غنی شدن</a:t>
            </a:r>
            <a:r>
              <a:rPr lang="ar-SA" sz="2200" b="1" dirty="0" smtClean="0">
                <a:solidFill>
                  <a:srgbClr val="002060"/>
                </a:solidFill>
                <a:cs typeface="B Nazanin" pitchFamily="2" charset="-78"/>
              </a:rPr>
              <a:t> با ترکیبات آلی و پلیمری را می دهد</a:t>
            </a:r>
            <a:r>
              <a:rPr lang="fa-IR" sz="2200" b="1" dirty="0" smtClean="0">
                <a:solidFill>
                  <a:srgbClr val="002060"/>
                </a:solidFill>
                <a:cs typeface="B Nazanin" pitchFamily="2" charset="-78"/>
              </a:rPr>
              <a:t>.</a:t>
            </a:r>
            <a:endParaRPr lang="en-US" sz="2200" b="1" dirty="0" smtClean="0">
              <a:solidFill>
                <a:srgbClr val="002060"/>
              </a:solidFill>
              <a:cs typeface="B Nazanin" pitchFamily="2" charset="-78"/>
            </a:endParaRPr>
          </a:p>
          <a:p>
            <a:pPr lvl="0" rtl="1">
              <a:lnSpc>
                <a:spcPct val="150000"/>
              </a:lnSpc>
              <a:buClr>
                <a:srgbClr val="216143"/>
              </a:buClr>
              <a:buFont typeface="Wingdings" pitchFamily="2" charset="2"/>
              <a:buChar char="§"/>
            </a:pPr>
            <a:r>
              <a:rPr lang="ar-SA" sz="2200" b="1" dirty="0" smtClean="0">
                <a:solidFill>
                  <a:srgbClr val="002060"/>
                </a:solidFill>
                <a:cs typeface="B Nazanin" pitchFamily="2" charset="-78"/>
              </a:rPr>
              <a:t>واكنش پذيري شيميايي بالای پیش ماده</a:t>
            </a:r>
            <a:r>
              <a:rPr lang="ar-SA" sz="2200" b="1" dirty="0" smtClean="0">
                <a:solidFill>
                  <a:srgbClr val="002060"/>
                </a:solidFill>
                <a:latin typeface="Times New Roman"/>
                <a:cs typeface="Times New Roman"/>
              </a:rPr>
              <a:t>‌</a:t>
            </a:r>
            <a:r>
              <a:rPr lang="ar-SA" sz="2200" b="1" dirty="0" smtClean="0">
                <a:solidFill>
                  <a:srgbClr val="002060"/>
                </a:solidFill>
                <a:cs typeface="B Nazanin" pitchFamily="2" charset="-78"/>
              </a:rPr>
              <a:t>ها ب</a:t>
            </a:r>
            <a:r>
              <a:rPr lang="fa-IR" sz="2200" b="1" dirty="0" smtClean="0">
                <a:solidFill>
                  <a:srgbClr val="002060"/>
                </a:solidFill>
                <a:cs typeface="B Nazanin" pitchFamily="2" charset="-78"/>
              </a:rPr>
              <a:t>ه </a:t>
            </a:r>
            <a:r>
              <a:rPr lang="ar-SA" sz="2200" b="1" dirty="0" smtClean="0">
                <a:solidFill>
                  <a:srgbClr val="002060"/>
                </a:solidFill>
                <a:cs typeface="B Nazanin" pitchFamily="2" charset="-78"/>
              </a:rPr>
              <a:t>دلیل انجام فرایند در فاز محلول</a:t>
            </a:r>
            <a:endParaRPr lang="en-US" sz="2200" b="1" dirty="0" smtClean="0">
              <a:solidFill>
                <a:srgbClr val="002060"/>
              </a:solidFill>
              <a:cs typeface="B Nazanin" pitchFamily="2" charset="-78"/>
            </a:endParaRPr>
          </a:p>
          <a:p>
            <a:pPr lvl="0" rtl="1">
              <a:lnSpc>
                <a:spcPct val="150000"/>
              </a:lnSpc>
              <a:buClr>
                <a:srgbClr val="216143"/>
              </a:buClr>
              <a:buFont typeface="Wingdings" pitchFamily="2" charset="2"/>
              <a:buChar char="§"/>
            </a:pPr>
            <a:r>
              <a:rPr lang="ar-SA" sz="2200" b="1" dirty="0" smtClean="0">
                <a:solidFill>
                  <a:srgbClr val="002060"/>
                </a:solidFill>
                <a:cs typeface="B Nazanin" pitchFamily="2" charset="-78"/>
              </a:rPr>
              <a:t>کنترل دقیق ساختار مواد با امکان تنظیم متغیرهای مرحله اولیه تشکیل سل و تشکیل ‏شبکه </a:t>
            </a:r>
            <a:endParaRPr lang="en-US" sz="2200" b="1" dirty="0" smtClean="0">
              <a:solidFill>
                <a:srgbClr val="002060"/>
              </a:solidFill>
              <a:cs typeface="B Nazanin" pitchFamily="2" charset="-78"/>
            </a:endParaRPr>
          </a:p>
          <a:p>
            <a:pPr lvl="0" rtl="1">
              <a:lnSpc>
                <a:spcPct val="150000"/>
              </a:lnSpc>
              <a:buClr>
                <a:srgbClr val="216143"/>
              </a:buClr>
              <a:buFont typeface="Wingdings" pitchFamily="2" charset="2"/>
              <a:buChar char="§"/>
            </a:pPr>
            <a:r>
              <a:rPr lang="ar-SA" sz="2200" b="1" dirty="0" smtClean="0">
                <a:solidFill>
                  <a:srgbClr val="002060"/>
                </a:solidFill>
                <a:cs typeface="B Nazanin" pitchFamily="2" charset="-78"/>
              </a:rPr>
              <a:t>سرمايه‌گذاري اوليه کم و کيفيت بالای محصولات</a:t>
            </a:r>
            <a:endParaRPr lang="en-US" sz="2200" b="1" dirty="0" smtClean="0">
              <a:solidFill>
                <a:srgbClr val="002060"/>
              </a:solidFill>
              <a:cs typeface="B Nazanin" pitchFamily="2" charset="-78"/>
            </a:endParaRPr>
          </a:p>
          <a:p>
            <a:pPr lvl="0" rtl="1">
              <a:lnSpc>
                <a:spcPct val="150000"/>
              </a:lnSpc>
              <a:buClr>
                <a:srgbClr val="216143"/>
              </a:buClr>
            </a:pPr>
            <a:endParaRPr lang="en-US" sz="2200" b="1" dirty="0" smtClean="0">
              <a:solidFill>
                <a:srgbClr val="002060"/>
              </a:solidFill>
              <a:cs typeface="B Nazanin" pitchFamily="2" charset="-78"/>
            </a:endParaRPr>
          </a:p>
          <a:p>
            <a:endParaRPr lang="en-US" dirty="0"/>
          </a:p>
        </p:txBody>
      </p:sp>
      <p:pic>
        <p:nvPicPr>
          <p:cNvPr id="7170" name="Picture 2" descr="C:\Users\Public\Pictures\download, surface plasmon resonance- 14.jpg"/>
          <p:cNvPicPr>
            <a:picLocks noChangeAspect="1" noChangeArrowheads="1"/>
          </p:cNvPicPr>
          <p:nvPr/>
        </p:nvPicPr>
        <p:blipFill>
          <a:blip r:embed="rId3"/>
          <a:srcRect/>
          <a:stretch>
            <a:fillRect/>
          </a:stretch>
        </p:blipFill>
        <p:spPr bwMode="auto">
          <a:xfrm>
            <a:off x="0" y="3733800"/>
            <a:ext cx="3352800" cy="2667000"/>
          </a:xfrm>
          <a:prstGeom prst="rect">
            <a:avLst/>
          </a:prstGeom>
          <a:ln>
            <a:noFill/>
          </a:ln>
          <a:effectLst>
            <a:outerShdw blurRad="292100" dist="139700" dir="2700000" algn="tl" rotWithShape="0">
              <a:srgbClr val="333333">
                <a:alpha val="65000"/>
              </a:srgbClr>
            </a:outerShdw>
          </a:effectLst>
        </p:spPr>
      </p:pic>
      <p:pic>
        <p:nvPicPr>
          <p:cNvPr id="7171" name="Picture 3" descr="C:\Users\Public\Pictures\sol gel process. 16.jpg"/>
          <p:cNvPicPr>
            <a:picLocks noChangeAspect="1" noChangeArrowheads="1"/>
          </p:cNvPicPr>
          <p:nvPr/>
        </p:nvPicPr>
        <p:blipFill>
          <a:blip r:embed="rId4"/>
          <a:srcRect/>
          <a:stretch>
            <a:fillRect/>
          </a:stretch>
        </p:blipFill>
        <p:spPr bwMode="auto">
          <a:xfrm>
            <a:off x="4648200" y="4876800"/>
            <a:ext cx="3124200" cy="1752600"/>
          </a:xfrm>
          <a:prstGeom prst="rect">
            <a:avLst/>
          </a:prstGeom>
          <a:ln>
            <a:noFill/>
          </a:ln>
          <a:effectLst>
            <a:outerShdw blurRad="292100" dist="139700" dir="2700000" algn="tl" rotWithShape="0">
              <a:srgbClr val="333333">
                <a:alpha val="65000"/>
              </a:srgbClr>
            </a:outerShdw>
          </a:effectLst>
        </p:spPr>
      </p:pic>
      <p:pic>
        <p:nvPicPr>
          <p:cNvPr id="7" name="Picture 3" descr="C:\Users\Public\Pictures\pop.jpg"/>
          <p:cNvPicPr>
            <a:picLocks noChangeAspect="1" noChangeArrowheads="1"/>
          </p:cNvPicPr>
          <p:nvPr/>
        </p:nvPicPr>
        <p:blipFill>
          <a:blip r:embed="rId5"/>
          <a:srcRect/>
          <a:stretch>
            <a:fillRect/>
          </a:stretch>
        </p:blipFill>
        <p:spPr bwMode="auto">
          <a:xfrm>
            <a:off x="0" y="1219200"/>
            <a:ext cx="990600" cy="924560"/>
          </a:xfrm>
          <a:prstGeom prst="rect">
            <a:avLst/>
          </a:prstGeom>
          <a:ln>
            <a:noFill/>
          </a:ln>
          <a:effectLst>
            <a:outerShdw blurRad="292100" dist="139700" dir="2700000" algn="tl" rotWithShape="0">
              <a:srgbClr val="333333">
                <a:alpha val="65000"/>
              </a:srgbClr>
            </a:outerShdw>
          </a:effectLst>
        </p:spPr>
      </p:pic>
    </p:spTree>
    <p:extLst>
      <p:ext uri="{BB962C8B-B14F-4D97-AF65-F5344CB8AC3E}">
        <p14:creationId xmlns:p14="http://schemas.microsoft.com/office/powerpoint/2010/main" val="3357195931"/>
      </p:ext>
    </p:extLst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  <p:cond evt="onBegin" delay="0">
                          <p:tn val="2"/>
                        </p:cond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0" presetClass="entr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7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7" dur="1000"/>
                                        <p:tgtEl>
                                          <p:spTgt spid="7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8" presetID="10" presetClass="entr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9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7170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10" dur="1000"/>
                                        <p:tgtEl>
                                          <p:spTgt spid="7170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11" presetID="10" presetClass="entr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7171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13" dur="1000"/>
                                        <p:tgtEl>
                                          <p:spTgt spid="7171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</p:timing>
</p:sld>
</file>

<file path=ppt/slides/slide5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fa-IR" dirty="0" smtClean="0">
                <a:ln w="12700">
                  <a:solidFill>
                    <a:schemeClr val="tx2">
                      <a:satMod val="155000"/>
                    </a:schemeClr>
                  </a:solidFill>
                  <a:prstDash val="solid"/>
                </a:ln>
                <a:solidFill>
                  <a:srgbClr val="216143"/>
                </a:solidFill>
                <a:effectLst>
                  <a:outerShdw blurRad="41275" dist="20320" dir="1800000" algn="tl" rotWithShape="0">
                    <a:srgbClr val="000000">
                      <a:alpha val="40000"/>
                    </a:srgbClr>
                  </a:outerShdw>
                </a:effectLst>
                <a:cs typeface="B Titr" pitchFamily="2" charset="-78"/>
              </a:rPr>
              <a:t>روش سل-ژل</a:t>
            </a:r>
            <a:endParaRPr lang="en-US" dirty="0"/>
          </a:p>
        </p:txBody>
      </p:sp>
      <p:sp>
        <p:nvSpPr>
          <p:cNvPr id="3" name="Slide Number Placeholder 2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pPr>
              <a:defRPr/>
            </a:pPr>
            <a:fld id="{49B0553E-AA25-4EF8-B191-2C07F622213B}" type="slidenum">
              <a:rPr lang="en-US" smtClean="0"/>
              <a:pPr>
                <a:defRPr/>
              </a:pPr>
              <a:t>53</a:t>
            </a:fld>
            <a:endParaRPr lang="en-US" dirty="0"/>
          </a:p>
        </p:txBody>
      </p:sp>
      <p:sp>
        <p:nvSpPr>
          <p:cNvPr id="4" name="Text Placeholder 3"/>
          <p:cNvSpPr>
            <a:spLocks noGrp="1"/>
          </p:cNvSpPr>
          <p:nvPr>
            <p:ph type="body" sz="quarter" idx="11"/>
          </p:nvPr>
        </p:nvSpPr>
        <p:spPr>
          <a:xfrm>
            <a:off x="228600" y="1219200"/>
            <a:ext cx="8153400" cy="4953000"/>
          </a:xfrm>
        </p:spPr>
        <p:txBody>
          <a:bodyPr/>
          <a:lstStyle/>
          <a:p>
            <a:pPr rtl="1">
              <a:lnSpc>
                <a:spcPct val="150000"/>
              </a:lnSpc>
              <a:buClr>
                <a:srgbClr val="216143"/>
              </a:buClr>
              <a:buFont typeface="Wingdings" pitchFamily="2" charset="2"/>
              <a:buChar char="q"/>
            </a:pPr>
            <a:r>
              <a:rPr lang="ar-SA" sz="2200" b="1" dirty="0" smtClean="0">
                <a:solidFill>
                  <a:srgbClr val="002060"/>
                </a:solidFill>
                <a:cs typeface="B Nazanin" pitchFamily="2" charset="-78"/>
              </a:rPr>
              <a:t>فرآيند سل- ژل روش جديدي نيست.</a:t>
            </a:r>
            <a:endParaRPr lang="fa-IR" sz="2200" b="1" dirty="0" smtClean="0">
              <a:solidFill>
                <a:srgbClr val="002060"/>
              </a:solidFill>
              <a:cs typeface="B Nazanin" pitchFamily="2" charset="-78"/>
            </a:endParaRPr>
          </a:p>
          <a:p>
            <a:pPr rtl="1">
              <a:lnSpc>
                <a:spcPct val="150000"/>
              </a:lnSpc>
              <a:buClr>
                <a:srgbClr val="216143"/>
              </a:buClr>
              <a:buFont typeface="Wingdings" pitchFamily="2" charset="2"/>
              <a:buChar char="q"/>
            </a:pPr>
            <a:r>
              <a:rPr lang="ar-SA" sz="2200" b="1" dirty="0" smtClean="0">
                <a:solidFill>
                  <a:srgbClr val="002060"/>
                </a:solidFill>
                <a:cs typeface="B Nazanin" pitchFamily="2" charset="-78"/>
              </a:rPr>
              <a:t> در سال 1800 «ابل‌من» به طور اتفاقي مشاهده کرد که تتراکلريد سيليکون (</a:t>
            </a:r>
            <a:r>
              <a:rPr lang="en-US" sz="2200" b="1" dirty="0" smtClean="0">
                <a:solidFill>
                  <a:srgbClr val="002060"/>
                </a:solidFill>
                <a:latin typeface="Times New Roman" pitchFamily="18" charset="0"/>
                <a:cs typeface="Times New Roman" pitchFamily="18" charset="0"/>
              </a:rPr>
              <a:t>SiCl</a:t>
            </a:r>
            <a:r>
              <a:rPr lang="en-US" sz="2200" b="1" baseline="-25000" dirty="0" smtClean="0">
                <a:solidFill>
                  <a:srgbClr val="002060"/>
                </a:solidFill>
                <a:latin typeface="Times New Roman" pitchFamily="18" charset="0"/>
                <a:cs typeface="Times New Roman" pitchFamily="18" charset="0"/>
              </a:rPr>
              <a:t>4</a:t>
            </a:r>
            <a:r>
              <a:rPr lang="ar-SA" sz="2200" b="1" dirty="0" smtClean="0">
                <a:solidFill>
                  <a:srgbClr val="002060"/>
                </a:solidFill>
                <a:cs typeface="B Nazanin" pitchFamily="2" charset="-78"/>
              </a:rPr>
              <a:t>) که در ظرفی رها شده بود، ابتدا هيدروليز و سپس به ژل تبديل شد. </a:t>
            </a:r>
            <a:endParaRPr lang="fa-IR" sz="2200" b="1" dirty="0" smtClean="0">
              <a:solidFill>
                <a:srgbClr val="002060"/>
              </a:solidFill>
              <a:cs typeface="B Nazanin" pitchFamily="2" charset="-78"/>
            </a:endParaRPr>
          </a:p>
          <a:p>
            <a:pPr rtl="1">
              <a:lnSpc>
                <a:spcPct val="150000"/>
              </a:lnSpc>
              <a:buClr>
                <a:srgbClr val="216143"/>
              </a:buClr>
              <a:buFont typeface="Wingdings" pitchFamily="2" charset="2"/>
              <a:buChar char="q"/>
            </a:pPr>
            <a:r>
              <a:rPr lang="ar-SA" sz="2200" b="1" dirty="0" smtClean="0">
                <a:solidFill>
                  <a:srgbClr val="002060"/>
                </a:solidFill>
                <a:cs typeface="B Nazanin" pitchFamily="2" charset="-78"/>
              </a:rPr>
              <a:t>در سال 1950 مطالعات گسترده‌اي در زمینه سنتز سراميکﻫﺎ و ساختارهاي شيشه‌اي با استفاده از اين روش آغاز شد. </a:t>
            </a:r>
            <a:endParaRPr lang="fa-IR" sz="2200" b="1" dirty="0" smtClean="0">
              <a:solidFill>
                <a:srgbClr val="002060"/>
              </a:solidFill>
              <a:cs typeface="B Nazanin" pitchFamily="2" charset="-78"/>
            </a:endParaRPr>
          </a:p>
          <a:p>
            <a:pPr rtl="1">
              <a:lnSpc>
                <a:spcPct val="150000"/>
              </a:lnSpc>
              <a:buClr>
                <a:srgbClr val="216143"/>
              </a:buClr>
              <a:buFont typeface="Wingdings" pitchFamily="2" charset="2"/>
              <a:buChar char="q"/>
            </a:pPr>
            <a:r>
              <a:rPr lang="ar-SA" sz="2200" b="1" dirty="0" smtClean="0">
                <a:solidFill>
                  <a:srgbClr val="002060"/>
                </a:solidFill>
                <a:cs typeface="B Nazanin" pitchFamily="2" charset="-78"/>
              </a:rPr>
              <a:t>با اين روش، بسياري از اکسيدهاي غيرآلي مانند</a:t>
            </a:r>
            <a:r>
              <a:rPr lang="ar-SA" sz="2200" b="1" dirty="0" smtClean="0">
                <a:solidFill>
                  <a:srgbClr val="002060"/>
                </a:solidFill>
                <a:latin typeface="Times New Roman" pitchFamily="18" charset="0"/>
                <a:cs typeface="Times New Roman" pitchFamily="18" charset="0"/>
              </a:rPr>
              <a:t> </a:t>
            </a:r>
            <a:r>
              <a:rPr lang="en-US" sz="2200" b="1" dirty="0" smtClean="0">
                <a:solidFill>
                  <a:srgbClr val="002060"/>
                </a:solidFill>
                <a:latin typeface="Times New Roman" pitchFamily="18" charset="0"/>
                <a:cs typeface="Times New Roman" pitchFamily="18" charset="0"/>
              </a:rPr>
              <a:t> TiO</a:t>
            </a:r>
            <a:r>
              <a:rPr lang="en-US" sz="2200" b="1" baseline="-25000" dirty="0" smtClean="0">
                <a:solidFill>
                  <a:srgbClr val="002060"/>
                </a:solidFill>
                <a:latin typeface="Times New Roman" pitchFamily="18" charset="0"/>
                <a:cs typeface="Times New Roman" pitchFamily="18" charset="0"/>
              </a:rPr>
              <a:t>2</a:t>
            </a:r>
            <a:r>
              <a:rPr lang="ar-SA" sz="2200" b="1" dirty="0" smtClean="0">
                <a:solidFill>
                  <a:srgbClr val="002060"/>
                </a:solidFill>
                <a:latin typeface="Times New Roman" pitchFamily="18" charset="0"/>
                <a:cs typeface="Times New Roman" pitchFamily="18" charset="0"/>
              </a:rPr>
              <a:t>، </a:t>
            </a:r>
            <a:r>
              <a:rPr lang="en-US" sz="2200" b="1" dirty="0" smtClean="0">
                <a:solidFill>
                  <a:srgbClr val="002060"/>
                </a:solidFill>
                <a:latin typeface="Times New Roman" pitchFamily="18" charset="0"/>
                <a:cs typeface="Times New Roman" pitchFamily="18" charset="0"/>
              </a:rPr>
              <a:t>SiO</a:t>
            </a:r>
            <a:r>
              <a:rPr lang="en-US" sz="2200" b="1" baseline="-25000" dirty="0" smtClean="0">
                <a:solidFill>
                  <a:srgbClr val="002060"/>
                </a:solidFill>
                <a:latin typeface="Times New Roman" pitchFamily="18" charset="0"/>
                <a:cs typeface="Times New Roman" pitchFamily="18" charset="0"/>
              </a:rPr>
              <a:t>2</a:t>
            </a:r>
            <a:r>
              <a:rPr lang="ar-SA" sz="2200" b="1" dirty="0" smtClean="0">
                <a:solidFill>
                  <a:srgbClr val="002060"/>
                </a:solidFill>
                <a:latin typeface="Times New Roman" pitchFamily="18" charset="0"/>
                <a:cs typeface="Times New Roman" pitchFamily="18" charset="0"/>
              </a:rPr>
              <a:t>، </a:t>
            </a:r>
            <a:r>
              <a:rPr lang="en-US" sz="2200" b="1" dirty="0" smtClean="0">
                <a:solidFill>
                  <a:srgbClr val="002060"/>
                </a:solidFill>
                <a:latin typeface="Times New Roman" pitchFamily="18" charset="0"/>
                <a:cs typeface="Times New Roman" pitchFamily="18" charset="0"/>
              </a:rPr>
              <a:t>ZrO</a:t>
            </a:r>
            <a:r>
              <a:rPr lang="en-US" sz="2200" b="1" baseline="-25000" dirty="0" smtClean="0">
                <a:solidFill>
                  <a:srgbClr val="002060"/>
                </a:solidFill>
                <a:latin typeface="Times New Roman" pitchFamily="18" charset="0"/>
                <a:cs typeface="Times New Roman" pitchFamily="18" charset="0"/>
              </a:rPr>
              <a:t>2</a:t>
            </a:r>
            <a:r>
              <a:rPr lang="en-US" sz="2200" b="1" dirty="0" smtClean="0">
                <a:solidFill>
                  <a:srgbClr val="002060"/>
                </a:solidFill>
                <a:cs typeface="B Nazanin" pitchFamily="2" charset="-78"/>
              </a:rPr>
              <a:t> </a:t>
            </a:r>
            <a:r>
              <a:rPr lang="fa-IR" sz="2200" b="1" dirty="0" smtClean="0">
                <a:solidFill>
                  <a:srgbClr val="002060"/>
                </a:solidFill>
                <a:cs typeface="B Nazanin" pitchFamily="2" charset="-78"/>
              </a:rPr>
              <a:t> </a:t>
            </a:r>
            <a:r>
              <a:rPr lang="ar-SA" sz="2200" b="1" dirty="0" smtClean="0">
                <a:solidFill>
                  <a:srgbClr val="002060"/>
                </a:solidFill>
                <a:cs typeface="B Nazanin" pitchFamily="2" charset="-78"/>
              </a:rPr>
              <a:t>سنتز شدند</a:t>
            </a:r>
            <a:r>
              <a:rPr lang="fa-IR" sz="2200" b="1" dirty="0" smtClean="0">
                <a:solidFill>
                  <a:srgbClr val="002060"/>
                </a:solidFill>
                <a:cs typeface="B Nazanin" pitchFamily="2" charset="-78"/>
              </a:rPr>
              <a:t>.</a:t>
            </a:r>
            <a:endParaRPr lang="en-US" sz="2200" b="1" dirty="0">
              <a:solidFill>
                <a:srgbClr val="002060"/>
              </a:solidFill>
              <a:cs typeface="B Nazanin" pitchFamily="2" charset="-78"/>
            </a:endParaRPr>
          </a:p>
        </p:txBody>
      </p:sp>
      <p:pic>
        <p:nvPicPr>
          <p:cNvPr id="8194" name="Picture 2" descr="C:\Users\Public\Pictures\TiO2 structure,10.jpg"/>
          <p:cNvPicPr>
            <a:picLocks noChangeAspect="1" noChangeArrowheads="1"/>
          </p:cNvPicPr>
          <p:nvPr/>
        </p:nvPicPr>
        <p:blipFill>
          <a:blip r:embed="rId3"/>
          <a:srcRect/>
          <a:stretch>
            <a:fillRect/>
          </a:stretch>
        </p:blipFill>
        <p:spPr bwMode="auto">
          <a:xfrm>
            <a:off x="1371600" y="4572000"/>
            <a:ext cx="1447800" cy="1504950"/>
          </a:xfrm>
          <a:prstGeom prst="rect">
            <a:avLst/>
          </a:prstGeom>
          <a:ln>
            <a:noFill/>
          </a:ln>
          <a:effectLst>
            <a:outerShdw blurRad="292100" dist="139700" dir="2700000" algn="tl" rotWithShape="0">
              <a:srgbClr val="333333">
                <a:alpha val="65000"/>
              </a:srgbClr>
            </a:outerShdw>
          </a:effectLst>
        </p:spPr>
      </p:pic>
      <p:pic>
        <p:nvPicPr>
          <p:cNvPr id="8195" name="Picture 3" descr="C:\Users\Public\Pictures\sio2 structure.jpg"/>
          <p:cNvPicPr>
            <a:picLocks noChangeAspect="1" noChangeArrowheads="1"/>
          </p:cNvPicPr>
          <p:nvPr/>
        </p:nvPicPr>
        <p:blipFill>
          <a:blip r:embed="rId4"/>
          <a:srcRect/>
          <a:stretch>
            <a:fillRect/>
          </a:stretch>
        </p:blipFill>
        <p:spPr bwMode="auto">
          <a:xfrm>
            <a:off x="2971801" y="4555222"/>
            <a:ext cx="2209800" cy="1969403"/>
          </a:xfrm>
          <a:prstGeom prst="rect">
            <a:avLst/>
          </a:prstGeom>
          <a:ln>
            <a:noFill/>
          </a:ln>
          <a:effectLst>
            <a:outerShdw blurRad="292100" dist="139700" dir="2700000" algn="tl" rotWithShape="0">
              <a:srgbClr val="333333">
                <a:alpha val="65000"/>
              </a:srgbClr>
            </a:outerShdw>
          </a:effectLst>
        </p:spPr>
      </p:pic>
      <p:pic>
        <p:nvPicPr>
          <p:cNvPr id="8196" name="Picture 4" descr="C:\Users\Public\Pictures\zro2 structure.jpg"/>
          <p:cNvPicPr>
            <a:picLocks noChangeAspect="1" noChangeArrowheads="1"/>
          </p:cNvPicPr>
          <p:nvPr/>
        </p:nvPicPr>
        <p:blipFill>
          <a:blip r:embed="rId5"/>
          <a:srcRect/>
          <a:stretch>
            <a:fillRect/>
          </a:stretch>
        </p:blipFill>
        <p:spPr bwMode="auto">
          <a:xfrm>
            <a:off x="5410200" y="4933950"/>
            <a:ext cx="2743200" cy="1656608"/>
          </a:xfrm>
          <a:prstGeom prst="rect">
            <a:avLst/>
          </a:prstGeom>
          <a:ln>
            <a:noFill/>
          </a:ln>
          <a:effectLst>
            <a:outerShdw blurRad="292100" dist="139700" dir="2700000" algn="tl" rotWithShape="0">
              <a:srgbClr val="333333">
                <a:alpha val="65000"/>
              </a:srgbClr>
            </a:outerShdw>
          </a:effectLst>
        </p:spPr>
      </p:pic>
      <p:pic>
        <p:nvPicPr>
          <p:cNvPr id="8197" name="Picture 5" descr="C:\Users\Public\Pictures\sicl4 structure2.jpg"/>
          <p:cNvPicPr>
            <a:picLocks noChangeAspect="1" noChangeArrowheads="1"/>
          </p:cNvPicPr>
          <p:nvPr/>
        </p:nvPicPr>
        <p:blipFill>
          <a:blip r:embed="rId6"/>
          <a:srcRect/>
          <a:stretch>
            <a:fillRect/>
          </a:stretch>
        </p:blipFill>
        <p:spPr bwMode="auto">
          <a:xfrm>
            <a:off x="0" y="4572000"/>
            <a:ext cx="1295400" cy="1514475"/>
          </a:xfrm>
          <a:prstGeom prst="rect">
            <a:avLst/>
          </a:prstGeom>
          <a:ln>
            <a:noFill/>
          </a:ln>
          <a:effectLst>
            <a:outerShdw blurRad="292100" dist="139700" dir="2700000" algn="tl" rotWithShape="0">
              <a:srgbClr val="333333">
                <a:alpha val="65000"/>
              </a:srgbClr>
            </a:outerShdw>
          </a:effectLst>
        </p:spPr>
      </p:pic>
    </p:spTree>
    <p:extLst>
      <p:ext uri="{BB962C8B-B14F-4D97-AF65-F5344CB8AC3E}">
        <p14:creationId xmlns:p14="http://schemas.microsoft.com/office/powerpoint/2010/main" val="1316218110"/>
      </p:ext>
    </p:extLst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  <p:cond evt="onBegin" delay="0">
                          <p:tn val="2"/>
                        </p:cond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0" presetClass="entr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8197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7" dur="1000"/>
                                        <p:tgtEl>
                                          <p:spTgt spid="8197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8" presetID="10" presetClass="entr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9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819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10" dur="1000"/>
                                        <p:tgtEl>
                                          <p:spTgt spid="8194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11" presetID="10" presetClass="entr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819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13" dur="1000"/>
                                        <p:tgtEl>
                                          <p:spTgt spid="8195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14" presetID="10" presetClass="entr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5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819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16" dur="1000"/>
                                        <p:tgtEl>
                                          <p:spTgt spid="8196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</p:timing>
</p:sld>
</file>

<file path=ppt/slides/slide5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fa-IR" dirty="0" smtClean="0">
                <a:ln w="12700">
                  <a:solidFill>
                    <a:schemeClr val="tx2">
                      <a:satMod val="155000"/>
                    </a:schemeClr>
                  </a:solidFill>
                  <a:prstDash val="solid"/>
                </a:ln>
                <a:solidFill>
                  <a:srgbClr val="216143"/>
                </a:solidFill>
                <a:effectLst>
                  <a:outerShdw blurRad="41275" dist="20320" dir="1800000" algn="tl" rotWithShape="0">
                    <a:srgbClr val="000000">
                      <a:alpha val="40000"/>
                    </a:srgbClr>
                  </a:outerShdw>
                </a:effectLst>
                <a:cs typeface="B Titr" pitchFamily="2" charset="-78"/>
              </a:rPr>
              <a:t>روش سل-ژل</a:t>
            </a:r>
            <a:endParaRPr lang="en-US" dirty="0"/>
          </a:p>
        </p:txBody>
      </p:sp>
      <p:sp>
        <p:nvSpPr>
          <p:cNvPr id="3" name="Slide Number Placeholder 2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pPr>
              <a:defRPr/>
            </a:pPr>
            <a:fld id="{49B0553E-AA25-4EF8-B191-2C07F622213B}" type="slidenum">
              <a:rPr lang="en-US" smtClean="0"/>
              <a:pPr>
                <a:defRPr/>
              </a:pPr>
              <a:t>54</a:t>
            </a:fld>
            <a:endParaRPr lang="en-US" dirty="0"/>
          </a:p>
        </p:txBody>
      </p:sp>
      <p:sp>
        <p:nvSpPr>
          <p:cNvPr id="4" name="Text Placeholder 3"/>
          <p:cNvSpPr>
            <a:spLocks noGrp="1"/>
          </p:cNvSpPr>
          <p:nvPr>
            <p:ph type="body" sz="quarter" idx="11"/>
          </p:nvPr>
        </p:nvSpPr>
        <p:spPr>
          <a:xfrm>
            <a:off x="228600" y="1219200"/>
            <a:ext cx="8229600" cy="4953000"/>
          </a:xfrm>
        </p:spPr>
        <p:txBody>
          <a:bodyPr/>
          <a:lstStyle/>
          <a:p>
            <a:pPr lvl="0" rtl="1">
              <a:lnSpc>
                <a:spcPct val="150000"/>
              </a:lnSpc>
              <a:buClr>
                <a:srgbClr val="216143"/>
              </a:buClr>
              <a:buFont typeface="Wingdings" pitchFamily="2" charset="2"/>
              <a:buChar char="q"/>
            </a:pPr>
            <a:r>
              <a:rPr lang="ar-SA" sz="2200" b="1" dirty="0" smtClean="0">
                <a:solidFill>
                  <a:srgbClr val="002060"/>
                </a:solidFill>
                <a:cs typeface="B Nazanin" pitchFamily="2" charset="-78"/>
              </a:rPr>
              <a:t>آئروژل</a:t>
            </a:r>
            <a:r>
              <a:rPr lang="ar-SA" sz="2200" b="1" dirty="0" smtClean="0">
                <a:solidFill>
                  <a:srgbClr val="002060"/>
                </a:solidFill>
                <a:latin typeface="Times New Roman"/>
                <a:cs typeface="Times New Roman"/>
              </a:rPr>
              <a:t>‌</a:t>
            </a:r>
            <a:r>
              <a:rPr lang="ar-SA" sz="2200" b="1" dirty="0" smtClean="0">
                <a:solidFill>
                  <a:srgbClr val="002060"/>
                </a:solidFill>
                <a:cs typeface="B Nazanin" pitchFamily="2" charset="-78"/>
              </a:rPr>
              <a:t>ها یکی از محصولات فرایند سل- ژل هستند. </a:t>
            </a:r>
            <a:endParaRPr lang="fa-IR" sz="2200" b="1" dirty="0" smtClean="0">
              <a:solidFill>
                <a:srgbClr val="002060"/>
              </a:solidFill>
              <a:cs typeface="B Nazanin" pitchFamily="2" charset="-78"/>
            </a:endParaRPr>
          </a:p>
          <a:p>
            <a:pPr lvl="0" rtl="1">
              <a:lnSpc>
                <a:spcPct val="150000"/>
              </a:lnSpc>
              <a:buClr>
                <a:srgbClr val="216143"/>
              </a:buClr>
              <a:buFont typeface="Wingdings" pitchFamily="2" charset="2"/>
              <a:buChar char="q"/>
            </a:pPr>
            <a:r>
              <a:rPr lang="ar-SA" sz="2200" b="1" dirty="0" smtClean="0">
                <a:solidFill>
                  <a:srgbClr val="002060"/>
                </a:solidFill>
                <a:cs typeface="B Nazanin" pitchFamily="2" charset="-78"/>
              </a:rPr>
              <a:t>ساده</a:t>
            </a:r>
            <a:r>
              <a:rPr lang="ar-SA" sz="2200" b="1" dirty="0" smtClean="0">
                <a:solidFill>
                  <a:srgbClr val="002060"/>
                </a:solidFill>
                <a:latin typeface="Times New Roman"/>
                <a:cs typeface="Times New Roman"/>
              </a:rPr>
              <a:t>‌</a:t>
            </a:r>
            <a:r>
              <a:rPr lang="ar-SA" sz="2200" b="1" dirty="0" smtClean="0">
                <a:solidFill>
                  <a:srgbClr val="002060"/>
                </a:solidFill>
                <a:cs typeface="B Nazanin" pitchFamily="2" charset="-78"/>
              </a:rPr>
              <a:t>ترین تعریف از یک آئروژل</a:t>
            </a:r>
            <a:r>
              <a:rPr lang="fa-IR" sz="2200" b="1" dirty="0" smtClean="0">
                <a:solidFill>
                  <a:srgbClr val="002060"/>
                </a:solidFill>
                <a:cs typeface="B Nazanin" pitchFamily="2" charset="-78"/>
              </a:rPr>
              <a:t>:</a:t>
            </a:r>
          </a:p>
          <a:p>
            <a:pPr lvl="0" rtl="1">
              <a:lnSpc>
                <a:spcPct val="150000"/>
              </a:lnSpc>
              <a:buClr>
                <a:srgbClr val="216143"/>
              </a:buClr>
              <a:buFont typeface="Wingdings" pitchFamily="2" charset="2"/>
              <a:buChar char="§"/>
            </a:pPr>
            <a:r>
              <a:rPr lang="ar-SA" sz="2200" b="1" dirty="0" smtClean="0">
                <a:solidFill>
                  <a:srgbClr val="002060"/>
                </a:solidFill>
                <a:cs typeface="B Nazanin" pitchFamily="2" charset="-78"/>
              </a:rPr>
              <a:t> ژلی خشک</a:t>
            </a:r>
            <a:r>
              <a:rPr lang="fa-IR" sz="2200" b="1" dirty="0" smtClean="0">
                <a:solidFill>
                  <a:srgbClr val="002060"/>
                </a:solidFill>
                <a:cs typeface="B Nazanin" pitchFamily="2" charset="-78"/>
              </a:rPr>
              <a:t>، </a:t>
            </a:r>
            <a:r>
              <a:rPr lang="ar-SA" sz="2200" b="1" dirty="0" smtClean="0">
                <a:solidFill>
                  <a:srgbClr val="002060"/>
                </a:solidFill>
                <a:cs typeface="B Nazanin" pitchFamily="2" charset="-78"/>
              </a:rPr>
              <a:t>که با حذف رطوبت از یک ژل مرطوب به دست آمده </a:t>
            </a:r>
            <a:r>
              <a:rPr lang="fa-IR" sz="2200" b="1" dirty="0" smtClean="0">
                <a:solidFill>
                  <a:srgbClr val="002060"/>
                </a:solidFill>
                <a:cs typeface="B Nazanin" pitchFamily="2" charset="-78"/>
              </a:rPr>
              <a:t>باشد</a:t>
            </a:r>
            <a:r>
              <a:rPr lang="ar-SA" sz="2200" b="1" dirty="0" smtClean="0">
                <a:solidFill>
                  <a:srgbClr val="002060"/>
                </a:solidFill>
                <a:cs typeface="B Nazanin" pitchFamily="2" charset="-78"/>
              </a:rPr>
              <a:t>.</a:t>
            </a:r>
            <a:endParaRPr lang="fa-IR" sz="2200" b="1" dirty="0" smtClean="0">
              <a:solidFill>
                <a:srgbClr val="002060"/>
              </a:solidFill>
              <a:cs typeface="B Nazanin" pitchFamily="2" charset="-78"/>
            </a:endParaRPr>
          </a:p>
          <a:p>
            <a:pPr lvl="0" rtl="1">
              <a:lnSpc>
                <a:spcPct val="150000"/>
              </a:lnSpc>
              <a:buClr>
                <a:srgbClr val="216143"/>
              </a:buClr>
              <a:buFont typeface="Wingdings" pitchFamily="2" charset="2"/>
              <a:buChar char="§"/>
            </a:pPr>
            <a:r>
              <a:rPr lang="ar-SA" sz="2200" b="1" dirty="0" smtClean="0">
                <a:solidFill>
                  <a:srgbClr val="002060"/>
                </a:solidFill>
                <a:cs typeface="B Nazanin" pitchFamily="2" charset="-78"/>
              </a:rPr>
              <a:t> بسته به شیوه حذف رطوبت، ساختمان این ژل تا حد زیادی ساختار ژل خیس (ژل اولیه) را حفظ می</a:t>
            </a:r>
            <a:r>
              <a:rPr lang="ar-SA" sz="2200" b="1" dirty="0" smtClean="0">
                <a:solidFill>
                  <a:srgbClr val="002060"/>
                </a:solidFill>
                <a:latin typeface="Times New Roman"/>
                <a:cs typeface="Times New Roman"/>
              </a:rPr>
              <a:t>‌</a:t>
            </a:r>
            <a:r>
              <a:rPr lang="ar-SA" sz="2200" b="1" dirty="0" smtClean="0">
                <a:solidFill>
                  <a:srgbClr val="002060"/>
                </a:solidFill>
                <a:cs typeface="B Nazanin" pitchFamily="2" charset="-78"/>
              </a:rPr>
              <a:t>کند. </a:t>
            </a:r>
            <a:endParaRPr lang="fa-IR" sz="2200" b="1" dirty="0" smtClean="0">
              <a:solidFill>
                <a:srgbClr val="002060"/>
              </a:solidFill>
              <a:cs typeface="B Nazanin" pitchFamily="2" charset="-78"/>
            </a:endParaRPr>
          </a:p>
          <a:p>
            <a:pPr lvl="0" rtl="1">
              <a:lnSpc>
                <a:spcPct val="150000"/>
              </a:lnSpc>
              <a:buClr>
                <a:srgbClr val="216143"/>
              </a:buClr>
              <a:buFont typeface="Wingdings" pitchFamily="2" charset="2"/>
              <a:buChar char="q"/>
            </a:pPr>
            <a:r>
              <a:rPr lang="ar-SA" sz="2200" b="1" dirty="0" smtClean="0">
                <a:solidFill>
                  <a:srgbClr val="002060"/>
                </a:solidFill>
                <a:cs typeface="B Nazanin" pitchFamily="2" charset="-78"/>
              </a:rPr>
              <a:t>ژل خیس را می</a:t>
            </a:r>
            <a:r>
              <a:rPr lang="ar-SA" sz="2200" b="1" dirty="0" smtClean="0">
                <a:solidFill>
                  <a:srgbClr val="002060"/>
                </a:solidFill>
                <a:latin typeface="Times New Roman"/>
                <a:cs typeface="Times New Roman"/>
              </a:rPr>
              <a:t>‌</a:t>
            </a:r>
            <a:r>
              <a:rPr lang="ar-SA" sz="2200" b="1" dirty="0" smtClean="0">
                <a:solidFill>
                  <a:srgbClr val="002060"/>
                </a:solidFill>
                <a:cs typeface="B Nazanin" pitchFamily="2" charset="-78"/>
              </a:rPr>
              <a:t>توان با فرایندهای مختلفی آماده کرد.</a:t>
            </a:r>
            <a:endParaRPr lang="fa-IR" sz="2200" b="1" dirty="0" smtClean="0">
              <a:solidFill>
                <a:srgbClr val="002060"/>
              </a:solidFill>
              <a:cs typeface="B Nazanin" pitchFamily="2" charset="-78"/>
            </a:endParaRPr>
          </a:p>
          <a:p>
            <a:pPr lvl="0" rtl="1">
              <a:lnSpc>
                <a:spcPct val="150000"/>
              </a:lnSpc>
              <a:buClr>
                <a:srgbClr val="216143"/>
              </a:buClr>
              <a:buFont typeface="Wingdings" pitchFamily="2" charset="2"/>
              <a:buChar char="q"/>
            </a:pPr>
            <a:r>
              <a:rPr lang="ar-SA" sz="2200" b="1" dirty="0" smtClean="0">
                <a:solidFill>
                  <a:srgbClr val="002060"/>
                </a:solidFill>
                <a:cs typeface="B Nazanin" pitchFamily="2" charset="-78"/>
              </a:rPr>
              <a:t> به این روشها عموماً روشهای سل- ژل اطلاق می</a:t>
            </a:r>
            <a:r>
              <a:rPr lang="ar-SA" sz="2200" b="1" dirty="0" smtClean="0">
                <a:solidFill>
                  <a:srgbClr val="002060"/>
                </a:solidFill>
                <a:latin typeface="Times New Roman"/>
                <a:cs typeface="Times New Roman"/>
              </a:rPr>
              <a:t>‌‌</a:t>
            </a:r>
            <a:r>
              <a:rPr lang="ar-SA" sz="2200" b="1" dirty="0" smtClean="0">
                <a:solidFill>
                  <a:srgbClr val="002060"/>
                </a:solidFill>
                <a:cs typeface="B Nazanin" pitchFamily="2" charset="-78"/>
              </a:rPr>
              <a:t>شود. </a:t>
            </a:r>
            <a:endParaRPr lang="fa-IR" sz="2200" b="1" dirty="0" smtClean="0">
              <a:solidFill>
                <a:srgbClr val="002060"/>
              </a:solidFill>
              <a:cs typeface="B Nazanin" pitchFamily="2" charset="-78"/>
            </a:endParaRPr>
          </a:p>
          <a:p>
            <a:pPr lvl="0">
              <a:lnSpc>
                <a:spcPct val="150000"/>
              </a:lnSpc>
              <a:buClr>
                <a:srgbClr val="216143"/>
              </a:buClr>
              <a:buFont typeface="Wingdings" pitchFamily="2" charset="2"/>
              <a:buChar char="q"/>
            </a:pPr>
            <a:endParaRPr lang="en-US" sz="2200" b="1" dirty="0" smtClean="0">
              <a:solidFill>
                <a:srgbClr val="002060"/>
              </a:solidFill>
              <a:cs typeface="B Nazanin" pitchFamily="2" charset="-78"/>
            </a:endParaRPr>
          </a:p>
          <a:p>
            <a:endParaRPr lang="en-US" dirty="0"/>
          </a:p>
        </p:txBody>
      </p:sp>
      <p:pic>
        <p:nvPicPr>
          <p:cNvPr id="9218" name="Picture 2" descr="C:\Users\Public\Pictures\aerogell structure.jpg"/>
          <p:cNvPicPr>
            <a:picLocks noChangeAspect="1" noChangeArrowheads="1"/>
          </p:cNvPicPr>
          <p:nvPr/>
        </p:nvPicPr>
        <p:blipFill>
          <a:blip r:embed="rId3"/>
          <a:srcRect/>
          <a:stretch>
            <a:fillRect/>
          </a:stretch>
        </p:blipFill>
        <p:spPr bwMode="auto">
          <a:xfrm>
            <a:off x="3124200" y="5114925"/>
            <a:ext cx="4876800" cy="1590675"/>
          </a:xfrm>
          <a:prstGeom prst="rect">
            <a:avLst/>
          </a:prstGeom>
          <a:ln>
            <a:noFill/>
          </a:ln>
          <a:effectLst>
            <a:outerShdw blurRad="292100" dist="139700" dir="2700000" algn="tl" rotWithShape="0">
              <a:srgbClr val="333333">
                <a:alpha val="65000"/>
              </a:srgbClr>
            </a:outerShdw>
          </a:effectLst>
        </p:spPr>
      </p:pic>
      <p:pic>
        <p:nvPicPr>
          <p:cNvPr id="9219" name="Picture 3" descr="C:\Users\Public\Pictures\aerogell structure2.jpg"/>
          <p:cNvPicPr>
            <a:picLocks noChangeAspect="1" noChangeArrowheads="1"/>
          </p:cNvPicPr>
          <p:nvPr/>
        </p:nvPicPr>
        <p:blipFill>
          <a:blip r:embed="rId4"/>
          <a:srcRect/>
          <a:stretch>
            <a:fillRect/>
          </a:stretch>
        </p:blipFill>
        <p:spPr bwMode="auto">
          <a:xfrm>
            <a:off x="152400" y="3810000"/>
            <a:ext cx="2466975" cy="2057400"/>
          </a:xfrm>
          <a:prstGeom prst="rect">
            <a:avLst/>
          </a:prstGeom>
          <a:ln>
            <a:noFill/>
          </a:ln>
          <a:effectLst>
            <a:outerShdw blurRad="292100" dist="139700" dir="2700000" algn="tl" rotWithShape="0">
              <a:srgbClr val="333333">
                <a:alpha val="65000"/>
              </a:srgbClr>
            </a:outerShdw>
          </a:effectLst>
        </p:spPr>
      </p:pic>
    </p:spTree>
    <p:extLst>
      <p:ext uri="{BB962C8B-B14F-4D97-AF65-F5344CB8AC3E}">
        <p14:creationId xmlns:p14="http://schemas.microsoft.com/office/powerpoint/2010/main" val="1219345680"/>
      </p:ext>
    </p:extLst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  <p:cond evt="onBegin" delay="0">
                          <p:tn val="2"/>
                        </p:cond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0" presetClass="entr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9219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7" dur="1000"/>
                                        <p:tgtEl>
                                          <p:spTgt spid="9219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8" presetID="10" presetClass="entr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9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9218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10" dur="1000"/>
                                        <p:tgtEl>
                                          <p:spTgt spid="9218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</p:timing>
</p:sld>
</file>

<file path=ppt/slides/slide5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fa-IR" dirty="0" smtClean="0">
                <a:ln w="12700">
                  <a:solidFill>
                    <a:schemeClr val="tx2">
                      <a:satMod val="155000"/>
                    </a:schemeClr>
                  </a:solidFill>
                  <a:prstDash val="solid"/>
                </a:ln>
                <a:solidFill>
                  <a:srgbClr val="216143"/>
                </a:solidFill>
                <a:effectLst>
                  <a:outerShdw blurRad="41275" dist="20320" dir="1800000" algn="tl" rotWithShape="0">
                    <a:srgbClr val="000000">
                      <a:alpha val="40000"/>
                    </a:srgbClr>
                  </a:outerShdw>
                </a:effectLst>
                <a:cs typeface="B Titr" pitchFamily="2" charset="-78"/>
              </a:rPr>
              <a:t>روش سل-ژل</a:t>
            </a:r>
            <a:endParaRPr lang="en-US" dirty="0"/>
          </a:p>
        </p:txBody>
      </p:sp>
      <p:sp>
        <p:nvSpPr>
          <p:cNvPr id="3" name="Slide Number Placeholder 2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pPr>
              <a:defRPr/>
            </a:pPr>
            <a:fld id="{49B0553E-AA25-4EF8-B191-2C07F622213B}" type="slidenum">
              <a:rPr lang="en-US" smtClean="0"/>
              <a:pPr>
                <a:defRPr/>
              </a:pPr>
              <a:t>55</a:t>
            </a:fld>
            <a:endParaRPr lang="en-US" dirty="0"/>
          </a:p>
        </p:txBody>
      </p:sp>
      <p:sp>
        <p:nvSpPr>
          <p:cNvPr id="4" name="Text Placeholder 3"/>
          <p:cNvSpPr>
            <a:spLocks noGrp="1"/>
          </p:cNvSpPr>
          <p:nvPr>
            <p:ph type="body" sz="quarter" idx="11"/>
          </p:nvPr>
        </p:nvSpPr>
        <p:spPr>
          <a:xfrm>
            <a:off x="228600" y="1219200"/>
            <a:ext cx="8153400" cy="5105400"/>
          </a:xfrm>
        </p:spPr>
        <p:txBody>
          <a:bodyPr/>
          <a:lstStyle/>
          <a:p>
            <a:pPr lvl="0" rtl="1">
              <a:lnSpc>
                <a:spcPct val="150000"/>
              </a:lnSpc>
              <a:buClr>
                <a:srgbClr val="216143"/>
              </a:buClr>
              <a:buFont typeface="Wingdings" pitchFamily="2" charset="2"/>
              <a:buChar char="q"/>
            </a:pPr>
            <a:r>
              <a:rPr lang="ar-SA" sz="2200" b="1" dirty="0" smtClean="0">
                <a:solidFill>
                  <a:srgbClr val="002060"/>
                </a:solidFill>
                <a:cs typeface="B Nazanin" pitchFamily="2" charset="-78"/>
              </a:rPr>
              <a:t>واکنش</a:t>
            </a:r>
            <a:r>
              <a:rPr lang="ar-SA" sz="2200" b="1" dirty="0" smtClean="0">
                <a:solidFill>
                  <a:srgbClr val="002060"/>
                </a:solidFill>
                <a:latin typeface="Times New Roman"/>
                <a:cs typeface="Times New Roman"/>
              </a:rPr>
              <a:t>‌</a:t>
            </a:r>
            <a:r>
              <a:rPr lang="ar-SA" sz="2200" b="1" dirty="0" smtClean="0">
                <a:solidFill>
                  <a:srgbClr val="002060"/>
                </a:solidFill>
                <a:cs typeface="B Nazanin" pitchFamily="2" charset="-78"/>
              </a:rPr>
              <a:t>های شیمیایی درگیر در روش سل ژل: </a:t>
            </a:r>
            <a:endParaRPr lang="en-US" sz="2200" b="1" dirty="0" smtClean="0">
              <a:solidFill>
                <a:srgbClr val="002060"/>
              </a:solidFill>
              <a:cs typeface="B Nazanin" pitchFamily="2" charset="-78"/>
            </a:endParaRPr>
          </a:p>
          <a:p>
            <a:endParaRPr lang="en-US" dirty="0"/>
          </a:p>
        </p:txBody>
      </p:sp>
      <p:pic>
        <p:nvPicPr>
          <p:cNvPr id="5" name="Picture 4" descr="Description: http://edu.nano.ir/userfiles/edu/images/0D/04.png"/>
          <p:cNvPicPr/>
          <p:nvPr/>
        </p:nvPicPr>
        <p:blipFill>
          <a:blip r:embed="rId3" cstate="print"/>
          <a:srcRect/>
          <a:stretch>
            <a:fillRect/>
          </a:stretch>
        </p:blipFill>
        <p:spPr bwMode="auto">
          <a:xfrm>
            <a:off x="504825" y="1981200"/>
            <a:ext cx="7343775" cy="4267200"/>
          </a:xfrm>
          <a:prstGeom prst="rect">
            <a:avLst/>
          </a:prstGeom>
          <a:ln>
            <a:noFill/>
          </a:ln>
          <a:effectLst>
            <a:outerShdw blurRad="292100" dist="139700" dir="2700000" algn="tl" rotWithShape="0">
              <a:srgbClr val="333333">
                <a:alpha val="65000"/>
              </a:srgbClr>
            </a:outerShdw>
          </a:effectLst>
        </p:spPr>
      </p:pic>
    </p:spTree>
    <p:extLst>
      <p:ext uri="{BB962C8B-B14F-4D97-AF65-F5344CB8AC3E}">
        <p14:creationId xmlns:p14="http://schemas.microsoft.com/office/powerpoint/2010/main" val="2374333447"/>
      </p:ext>
    </p:extLst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  <p:cond evt="onBegin" delay="0">
                          <p:tn val="2"/>
                        </p:cond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0" presetClass="entr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7" dur="1000"/>
                                        <p:tgtEl>
                                          <p:spTgt spid="5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</p:timing>
</p:sld>
</file>

<file path=ppt/slides/slide5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fa-IR" dirty="0" smtClean="0">
                <a:ln w="12700">
                  <a:solidFill>
                    <a:schemeClr val="tx2">
                      <a:satMod val="155000"/>
                    </a:schemeClr>
                  </a:solidFill>
                  <a:prstDash val="solid"/>
                </a:ln>
                <a:solidFill>
                  <a:srgbClr val="216143"/>
                </a:solidFill>
                <a:effectLst>
                  <a:outerShdw blurRad="41275" dist="20320" dir="1800000" algn="tl" rotWithShape="0">
                    <a:srgbClr val="000000">
                      <a:alpha val="40000"/>
                    </a:srgbClr>
                  </a:outerShdw>
                </a:effectLst>
                <a:cs typeface="B Titr" pitchFamily="2" charset="-78"/>
              </a:rPr>
              <a:t>روش سل-ژل</a:t>
            </a:r>
            <a:endParaRPr lang="en-US" dirty="0"/>
          </a:p>
        </p:txBody>
      </p:sp>
      <p:sp>
        <p:nvSpPr>
          <p:cNvPr id="3" name="Slide Number Placeholder 2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pPr>
              <a:defRPr/>
            </a:pPr>
            <a:fld id="{49B0553E-AA25-4EF8-B191-2C07F622213B}" type="slidenum">
              <a:rPr lang="en-US" smtClean="0"/>
              <a:pPr>
                <a:defRPr/>
              </a:pPr>
              <a:t>56</a:t>
            </a:fld>
            <a:endParaRPr lang="en-US" dirty="0"/>
          </a:p>
        </p:txBody>
      </p:sp>
      <p:sp>
        <p:nvSpPr>
          <p:cNvPr id="4" name="Text Placeholder 3"/>
          <p:cNvSpPr>
            <a:spLocks noGrp="1"/>
          </p:cNvSpPr>
          <p:nvPr>
            <p:ph type="body" sz="quarter" idx="11"/>
          </p:nvPr>
        </p:nvSpPr>
        <p:spPr>
          <a:xfrm>
            <a:off x="228600" y="1295400"/>
            <a:ext cx="8153400" cy="5181600"/>
          </a:xfrm>
        </p:spPr>
        <p:txBody>
          <a:bodyPr/>
          <a:lstStyle/>
          <a:p>
            <a:pPr rtl="1">
              <a:buClr>
                <a:srgbClr val="216143"/>
              </a:buClr>
              <a:buFont typeface="Wingdings" pitchFamily="2" charset="2"/>
              <a:buChar char="q"/>
            </a:pPr>
            <a:r>
              <a:rPr lang="ar-SA" sz="2200" b="1" dirty="0" smtClean="0">
                <a:solidFill>
                  <a:srgbClr val="002060"/>
                </a:solidFill>
                <a:cs typeface="B Nazanin" pitchFamily="2" charset="-78"/>
              </a:rPr>
              <a:t> ژل خیس، ژل خشک، آئروژل</a:t>
            </a:r>
            <a:endParaRPr lang="en-US" sz="2200" b="1" dirty="0">
              <a:solidFill>
                <a:srgbClr val="002060"/>
              </a:solidFill>
              <a:cs typeface="B Nazanin" pitchFamily="2" charset="-78"/>
            </a:endParaRPr>
          </a:p>
        </p:txBody>
      </p:sp>
      <p:pic>
        <p:nvPicPr>
          <p:cNvPr id="5" name="Picture 4"/>
          <p:cNvPicPr/>
          <p:nvPr/>
        </p:nvPicPr>
        <p:blipFill>
          <a:blip r:embed="rId3" cstate="print"/>
          <a:srcRect/>
          <a:stretch>
            <a:fillRect/>
          </a:stretch>
        </p:blipFill>
        <p:spPr bwMode="auto">
          <a:xfrm>
            <a:off x="685800" y="1981200"/>
            <a:ext cx="7239000" cy="4267200"/>
          </a:xfrm>
          <a:prstGeom prst="rect">
            <a:avLst/>
          </a:prstGeom>
          <a:ln>
            <a:noFill/>
          </a:ln>
          <a:effectLst>
            <a:outerShdw blurRad="292100" dist="139700" dir="2700000" algn="tl" rotWithShape="0">
              <a:srgbClr val="333333">
                <a:alpha val="65000"/>
              </a:srgbClr>
            </a:outerShdw>
          </a:effectLst>
        </p:spPr>
      </p:pic>
    </p:spTree>
    <p:extLst>
      <p:ext uri="{BB962C8B-B14F-4D97-AF65-F5344CB8AC3E}">
        <p14:creationId xmlns:p14="http://schemas.microsoft.com/office/powerpoint/2010/main" val="561267397"/>
      </p:ext>
    </p:extLst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  <p:cond evt="onBegin" delay="0">
                          <p:tn val="2"/>
                        </p:cond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0" presetClass="entr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7" dur="1000"/>
                                        <p:tgtEl>
                                          <p:spTgt spid="5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</p:timing>
</p:sld>
</file>

<file path=ppt/slides/slide5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fa-IR" dirty="0" smtClean="0">
                <a:ln w="12700">
                  <a:solidFill>
                    <a:schemeClr val="tx2">
                      <a:satMod val="155000"/>
                    </a:schemeClr>
                  </a:solidFill>
                  <a:prstDash val="solid"/>
                </a:ln>
                <a:solidFill>
                  <a:srgbClr val="216143"/>
                </a:solidFill>
                <a:effectLst>
                  <a:outerShdw blurRad="41275" dist="20320" dir="1800000" algn="tl" rotWithShape="0">
                    <a:srgbClr val="000000">
                      <a:alpha val="40000"/>
                    </a:srgbClr>
                  </a:outerShdw>
                </a:effectLst>
                <a:cs typeface="B Titr" pitchFamily="2" charset="-78"/>
              </a:rPr>
              <a:t>روش سل-ژل</a:t>
            </a:r>
            <a:endParaRPr lang="en-US" dirty="0"/>
          </a:p>
        </p:txBody>
      </p:sp>
      <p:sp>
        <p:nvSpPr>
          <p:cNvPr id="3" name="Slide Number Placeholder 2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pPr>
              <a:defRPr/>
            </a:pPr>
            <a:fld id="{49B0553E-AA25-4EF8-B191-2C07F622213B}" type="slidenum">
              <a:rPr lang="en-US" smtClean="0"/>
              <a:pPr>
                <a:defRPr/>
              </a:pPr>
              <a:t>57</a:t>
            </a:fld>
            <a:endParaRPr lang="en-US" dirty="0"/>
          </a:p>
        </p:txBody>
      </p:sp>
      <p:sp>
        <p:nvSpPr>
          <p:cNvPr id="4" name="Text Placeholder 3"/>
          <p:cNvSpPr>
            <a:spLocks noGrp="1"/>
          </p:cNvSpPr>
          <p:nvPr>
            <p:ph type="body" sz="quarter" idx="11"/>
          </p:nvPr>
        </p:nvSpPr>
        <p:spPr>
          <a:xfrm>
            <a:off x="228600" y="1219200"/>
            <a:ext cx="8229600" cy="5029200"/>
          </a:xfrm>
        </p:spPr>
        <p:txBody>
          <a:bodyPr/>
          <a:lstStyle/>
          <a:p>
            <a:pPr rtl="1">
              <a:lnSpc>
                <a:spcPct val="150000"/>
              </a:lnSpc>
              <a:buClr>
                <a:srgbClr val="216143"/>
              </a:buClr>
              <a:buFont typeface="Wingdings" pitchFamily="2" charset="2"/>
              <a:buChar char="q"/>
            </a:pPr>
            <a:r>
              <a:rPr lang="ar-SA" sz="2200" b="1" dirty="0" smtClean="0">
                <a:solidFill>
                  <a:srgbClr val="002060"/>
                </a:solidFill>
                <a:cs typeface="B Nazanin" pitchFamily="2" charset="-78"/>
              </a:rPr>
              <a:t>در هر فرآیند شیمیایی (</a:t>
            </a:r>
            <a:r>
              <a:rPr lang="en-US" sz="2200" b="1" dirty="0" smtClean="0">
                <a:solidFill>
                  <a:srgbClr val="002060"/>
                </a:solidFill>
                <a:latin typeface="Times New Roman" pitchFamily="18" charset="0"/>
                <a:cs typeface="Times New Roman" pitchFamily="18" charset="0"/>
              </a:rPr>
              <a:t>Chemical Process</a:t>
            </a:r>
            <a:r>
              <a:rPr lang="ar-SA" sz="2200" b="1" dirty="0" smtClean="0">
                <a:solidFill>
                  <a:srgbClr val="002060"/>
                </a:solidFill>
                <a:cs typeface="B Nazanin" pitchFamily="2" charset="-78"/>
              </a:rPr>
              <a:t>) محصول بدست آمده، حاصل واکنش</a:t>
            </a:r>
            <a:r>
              <a:rPr lang="ar-SA" sz="2200" b="1" dirty="0" smtClean="0">
                <a:solidFill>
                  <a:srgbClr val="002060"/>
                </a:solidFill>
                <a:latin typeface="Times New Roman"/>
                <a:cs typeface="Times New Roman"/>
              </a:rPr>
              <a:t>‌</a:t>
            </a:r>
            <a:r>
              <a:rPr lang="ar-SA" sz="2200" b="1" dirty="0" smtClean="0">
                <a:solidFill>
                  <a:srgbClr val="002060"/>
                </a:solidFill>
                <a:cs typeface="B Nazanin" pitchFamily="2" charset="-78"/>
              </a:rPr>
              <a:t>های شیمیایی مختلف است. </a:t>
            </a:r>
            <a:endParaRPr lang="fa-IR" sz="2200" b="1" dirty="0" smtClean="0">
              <a:solidFill>
                <a:srgbClr val="002060"/>
              </a:solidFill>
              <a:cs typeface="B Nazanin" pitchFamily="2" charset="-78"/>
            </a:endParaRPr>
          </a:p>
          <a:p>
            <a:pPr rtl="1">
              <a:lnSpc>
                <a:spcPct val="150000"/>
              </a:lnSpc>
              <a:buClr>
                <a:srgbClr val="216143"/>
              </a:buClr>
              <a:buFont typeface="Wingdings" pitchFamily="2" charset="2"/>
              <a:buChar char="q"/>
            </a:pPr>
            <a:r>
              <a:rPr lang="ar-SA" sz="2200" b="1" dirty="0" smtClean="0">
                <a:solidFill>
                  <a:srgbClr val="002060"/>
                </a:solidFill>
                <a:cs typeface="B Nazanin" pitchFamily="2" charset="-78"/>
              </a:rPr>
              <a:t>در فرایند سل ژل  واکنش</a:t>
            </a:r>
            <a:r>
              <a:rPr lang="ar-SA" sz="2200" b="1" dirty="0" smtClean="0">
                <a:solidFill>
                  <a:srgbClr val="002060"/>
                </a:solidFill>
                <a:latin typeface="Times New Roman"/>
                <a:cs typeface="Times New Roman"/>
              </a:rPr>
              <a:t>‌</a:t>
            </a:r>
            <a:r>
              <a:rPr lang="ar-SA" sz="2200" b="1" dirty="0" smtClean="0">
                <a:solidFill>
                  <a:srgbClr val="002060"/>
                </a:solidFill>
                <a:cs typeface="B Nazanin" pitchFamily="2" charset="-78"/>
              </a:rPr>
              <a:t>های مختلفی رخ می</a:t>
            </a:r>
            <a:r>
              <a:rPr lang="ar-SA" sz="2200" b="1" dirty="0" smtClean="0">
                <a:solidFill>
                  <a:srgbClr val="002060"/>
                </a:solidFill>
                <a:latin typeface="Times New Roman"/>
                <a:cs typeface="Times New Roman"/>
              </a:rPr>
              <a:t>‌</a:t>
            </a:r>
            <a:r>
              <a:rPr lang="ar-SA" sz="2200" b="1" dirty="0" smtClean="0">
                <a:solidFill>
                  <a:srgbClr val="002060"/>
                </a:solidFill>
                <a:cs typeface="B Nazanin" pitchFamily="2" charset="-78"/>
              </a:rPr>
              <a:t>دهد تا محصول نهایی بدست آید. </a:t>
            </a:r>
            <a:endParaRPr lang="en-US" sz="2200" b="1" dirty="0">
              <a:solidFill>
                <a:srgbClr val="002060"/>
              </a:solidFill>
              <a:cs typeface="B Nazanin" pitchFamily="2" charset="-78"/>
            </a:endParaRPr>
          </a:p>
        </p:txBody>
      </p:sp>
      <p:pic>
        <p:nvPicPr>
          <p:cNvPr id="10242" name="Picture 2" descr="C:\Users\Public\Pictures\chemical process.jpg"/>
          <p:cNvPicPr>
            <a:picLocks noChangeAspect="1" noChangeArrowheads="1"/>
          </p:cNvPicPr>
          <p:nvPr/>
        </p:nvPicPr>
        <p:blipFill>
          <a:blip r:embed="rId3"/>
          <a:srcRect/>
          <a:stretch>
            <a:fillRect/>
          </a:stretch>
        </p:blipFill>
        <p:spPr bwMode="auto">
          <a:xfrm>
            <a:off x="152400" y="2895600"/>
            <a:ext cx="3800475" cy="3505200"/>
          </a:xfrm>
          <a:prstGeom prst="rect">
            <a:avLst/>
          </a:prstGeom>
          <a:ln>
            <a:noFill/>
          </a:ln>
          <a:effectLst>
            <a:outerShdw blurRad="292100" dist="139700" dir="2700000" algn="tl" rotWithShape="0">
              <a:srgbClr val="333333">
                <a:alpha val="65000"/>
              </a:srgbClr>
            </a:outerShdw>
          </a:effectLst>
        </p:spPr>
      </p:pic>
      <p:pic>
        <p:nvPicPr>
          <p:cNvPr id="10243" name="Picture 3" descr="C:\Users\Public\Pictures\download, surface plasmon resonance- 14.jpg"/>
          <p:cNvPicPr>
            <a:picLocks noChangeAspect="1" noChangeArrowheads="1"/>
          </p:cNvPicPr>
          <p:nvPr/>
        </p:nvPicPr>
        <p:blipFill>
          <a:blip r:embed="rId4"/>
          <a:srcRect/>
          <a:stretch>
            <a:fillRect/>
          </a:stretch>
        </p:blipFill>
        <p:spPr bwMode="auto">
          <a:xfrm>
            <a:off x="4267200" y="3048000"/>
            <a:ext cx="4038600" cy="3505200"/>
          </a:xfrm>
          <a:prstGeom prst="rect">
            <a:avLst/>
          </a:prstGeom>
          <a:ln>
            <a:noFill/>
          </a:ln>
          <a:effectLst>
            <a:outerShdw blurRad="292100" dist="139700" dir="2700000" algn="tl" rotWithShape="0">
              <a:srgbClr val="333333">
                <a:alpha val="65000"/>
              </a:srgbClr>
            </a:outerShdw>
          </a:effectLst>
        </p:spPr>
      </p:pic>
    </p:spTree>
    <p:extLst>
      <p:ext uri="{BB962C8B-B14F-4D97-AF65-F5344CB8AC3E}">
        <p14:creationId xmlns:p14="http://schemas.microsoft.com/office/powerpoint/2010/main" val="4210650314"/>
      </p:ext>
    </p:extLst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  <p:cond evt="onBegin" delay="0">
                          <p:tn val="2"/>
                        </p:cond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0" presetClass="entr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024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7" dur="1000"/>
                                        <p:tgtEl>
                                          <p:spTgt spid="10242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8" presetID="10" presetClass="entr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9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024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10" dur="1000"/>
                                        <p:tgtEl>
                                          <p:spTgt spid="10243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</p:timing>
</p:sld>
</file>

<file path=ppt/slides/slide5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ar-SA" dirty="0" smtClean="0">
                <a:ln w="12700">
                  <a:solidFill>
                    <a:schemeClr val="tx2">
                      <a:satMod val="155000"/>
                    </a:schemeClr>
                  </a:solidFill>
                  <a:prstDash val="solid"/>
                </a:ln>
                <a:solidFill>
                  <a:srgbClr val="216143"/>
                </a:solidFill>
                <a:effectLst>
                  <a:outerShdw blurRad="41275" dist="20320" dir="1800000" algn="tl" rotWithShape="0">
                    <a:srgbClr val="000000">
                      <a:alpha val="40000"/>
                    </a:srgbClr>
                  </a:outerShdw>
                </a:effectLst>
                <a:cs typeface="B Titr" pitchFamily="2" charset="-78"/>
              </a:rPr>
              <a:t>مراحل فرآیند سل ژل</a:t>
            </a:r>
            <a:endParaRPr lang="en-US" dirty="0">
              <a:ln w="12700">
                <a:solidFill>
                  <a:schemeClr val="tx2">
                    <a:satMod val="155000"/>
                  </a:schemeClr>
                </a:solidFill>
                <a:prstDash val="solid"/>
              </a:ln>
              <a:solidFill>
                <a:srgbClr val="216143"/>
              </a:solidFill>
              <a:effectLst>
                <a:outerShdw blurRad="41275" dist="20320" dir="1800000" algn="tl" rotWithShape="0">
                  <a:srgbClr val="000000">
                    <a:alpha val="40000"/>
                  </a:srgbClr>
                </a:outerShdw>
              </a:effectLst>
              <a:cs typeface="B Titr" pitchFamily="2" charset="-78"/>
            </a:endParaRPr>
          </a:p>
        </p:txBody>
      </p:sp>
      <p:sp>
        <p:nvSpPr>
          <p:cNvPr id="3" name="Slide Number Placeholder 2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pPr>
              <a:defRPr/>
            </a:pPr>
            <a:fld id="{49B0553E-AA25-4EF8-B191-2C07F622213B}" type="slidenum">
              <a:rPr lang="en-US" smtClean="0"/>
              <a:pPr>
                <a:defRPr/>
              </a:pPr>
              <a:t>58</a:t>
            </a:fld>
            <a:endParaRPr lang="en-US" dirty="0"/>
          </a:p>
        </p:txBody>
      </p:sp>
      <p:sp>
        <p:nvSpPr>
          <p:cNvPr id="4" name="Text Placeholder 3"/>
          <p:cNvSpPr>
            <a:spLocks noGrp="1"/>
          </p:cNvSpPr>
          <p:nvPr>
            <p:ph type="body" sz="quarter" idx="11"/>
          </p:nvPr>
        </p:nvSpPr>
        <p:spPr>
          <a:xfrm>
            <a:off x="228600" y="1219200"/>
            <a:ext cx="8077200" cy="4953000"/>
          </a:xfrm>
        </p:spPr>
        <p:txBody>
          <a:bodyPr/>
          <a:lstStyle/>
          <a:p>
            <a:pPr rtl="1">
              <a:lnSpc>
                <a:spcPct val="150000"/>
              </a:lnSpc>
              <a:buClr>
                <a:srgbClr val="216143"/>
              </a:buClr>
              <a:buFont typeface="Wingdings" pitchFamily="2" charset="2"/>
              <a:buChar char="q"/>
            </a:pPr>
            <a:r>
              <a:rPr lang="ar-SA" sz="2200" b="1" dirty="0" smtClean="0">
                <a:solidFill>
                  <a:srgbClr val="002060"/>
                </a:solidFill>
                <a:cs typeface="B Nazanin" pitchFamily="2" charset="-78"/>
              </a:rPr>
              <a:t>برای تولید محصول به روش سل – ژل لازم است ابتدا مقدمات و شرایط لازم برای واکنش ها را فراهم نمود.</a:t>
            </a:r>
            <a:endParaRPr lang="en-US" sz="2200" b="1" dirty="0" smtClean="0">
              <a:solidFill>
                <a:srgbClr val="002060"/>
              </a:solidFill>
              <a:cs typeface="B Nazanin" pitchFamily="2" charset="-78"/>
            </a:endParaRPr>
          </a:p>
          <a:p>
            <a:pPr>
              <a:lnSpc>
                <a:spcPct val="150000"/>
              </a:lnSpc>
              <a:buClr>
                <a:srgbClr val="216143"/>
              </a:buClr>
              <a:buFont typeface="Wingdings" pitchFamily="2" charset="2"/>
              <a:buChar char="q"/>
            </a:pPr>
            <a:endParaRPr lang="en-US" sz="2200" b="1" dirty="0">
              <a:solidFill>
                <a:srgbClr val="002060"/>
              </a:solidFill>
              <a:cs typeface="B Nazanin" pitchFamily="2" charset="-78"/>
            </a:endParaRPr>
          </a:p>
        </p:txBody>
      </p:sp>
      <p:pic>
        <p:nvPicPr>
          <p:cNvPr id="11266" name="Picture 2" descr="C:\Users\Public\Pictures\sol gel process17.jpg"/>
          <p:cNvPicPr>
            <a:picLocks noChangeAspect="1" noChangeArrowheads="1"/>
          </p:cNvPicPr>
          <p:nvPr/>
        </p:nvPicPr>
        <p:blipFill>
          <a:blip r:embed="rId3"/>
          <a:srcRect/>
          <a:stretch>
            <a:fillRect/>
          </a:stretch>
        </p:blipFill>
        <p:spPr bwMode="auto">
          <a:xfrm>
            <a:off x="762000" y="2443162"/>
            <a:ext cx="6781800" cy="1214438"/>
          </a:xfrm>
          <a:prstGeom prst="rect">
            <a:avLst/>
          </a:prstGeom>
          <a:ln>
            <a:noFill/>
          </a:ln>
          <a:effectLst>
            <a:outerShdw blurRad="292100" dist="139700" dir="2700000" algn="tl" rotWithShape="0">
              <a:srgbClr val="333333">
                <a:alpha val="65000"/>
              </a:srgbClr>
            </a:outerShdw>
          </a:effectLst>
        </p:spPr>
      </p:pic>
      <p:pic>
        <p:nvPicPr>
          <p:cNvPr id="11267" name="Picture 3" descr="C:\Users\Public\Pictures\sol gel process,19.jpg"/>
          <p:cNvPicPr>
            <a:picLocks noChangeAspect="1" noChangeArrowheads="1"/>
          </p:cNvPicPr>
          <p:nvPr/>
        </p:nvPicPr>
        <p:blipFill>
          <a:blip r:embed="rId4"/>
          <a:srcRect/>
          <a:stretch>
            <a:fillRect/>
          </a:stretch>
        </p:blipFill>
        <p:spPr bwMode="auto">
          <a:xfrm>
            <a:off x="609600" y="3810000"/>
            <a:ext cx="7086600" cy="2438400"/>
          </a:xfrm>
          <a:prstGeom prst="rect">
            <a:avLst/>
          </a:prstGeom>
          <a:ln>
            <a:noFill/>
          </a:ln>
          <a:effectLst>
            <a:outerShdw blurRad="292100" dist="139700" dir="2700000" algn="tl" rotWithShape="0">
              <a:srgbClr val="333333">
                <a:alpha val="65000"/>
              </a:srgbClr>
            </a:outerShdw>
          </a:effectLst>
        </p:spPr>
      </p:pic>
    </p:spTree>
    <p:extLst>
      <p:ext uri="{BB962C8B-B14F-4D97-AF65-F5344CB8AC3E}">
        <p14:creationId xmlns:p14="http://schemas.microsoft.com/office/powerpoint/2010/main" val="3639236555"/>
      </p:ext>
    </p:extLst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  <p:cond evt="onBegin" delay="0">
                          <p:tn val="2"/>
                        </p:cond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0" presetClass="entr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1267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7" dur="1000"/>
                                        <p:tgtEl>
                                          <p:spTgt spid="11267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8" presetID="10" presetClass="entr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9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126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10" dur="1000"/>
                                        <p:tgtEl>
                                          <p:spTgt spid="11266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</p:timing>
</p:sld>
</file>

<file path=ppt/slides/slide5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pPr rtl="1"/>
            <a:r>
              <a:rPr lang="ar-SA" dirty="0" smtClean="0">
                <a:ln w="12700">
                  <a:solidFill>
                    <a:schemeClr val="tx2">
                      <a:satMod val="155000"/>
                    </a:schemeClr>
                  </a:solidFill>
                  <a:prstDash val="solid"/>
                </a:ln>
                <a:solidFill>
                  <a:srgbClr val="216143"/>
                </a:solidFill>
                <a:effectLst>
                  <a:outerShdw blurRad="41275" dist="20320" dir="1800000" algn="tl" rotWithShape="0">
                    <a:srgbClr val="000000">
                      <a:alpha val="40000"/>
                    </a:srgbClr>
                  </a:outerShdw>
                </a:effectLst>
                <a:cs typeface="B Titr" pitchFamily="2" charset="-78"/>
              </a:rPr>
              <a:t>تهیه محلول همگن</a:t>
            </a:r>
            <a:r>
              <a:rPr lang="ar-SA" dirty="0" smtClean="0">
                <a:ln w="12700">
                  <a:solidFill>
                    <a:schemeClr val="tx2">
                      <a:satMod val="155000"/>
                    </a:schemeClr>
                  </a:solidFill>
                  <a:prstDash val="solid"/>
                </a:ln>
                <a:solidFill>
                  <a:srgbClr val="216143"/>
                </a:solidFill>
                <a:effectLst>
                  <a:outerShdw blurRad="41275" dist="20320" dir="1800000" algn="tl" rotWithShape="0">
                    <a:srgbClr val="000000">
                      <a:alpha val="40000"/>
                    </a:srgbClr>
                  </a:outerShdw>
                </a:effectLst>
              </a:rPr>
              <a:t> </a:t>
            </a:r>
            <a:r>
              <a:rPr lang="ar-SA" dirty="0" smtClean="0">
                <a:ln w="12700">
                  <a:solidFill>
                    <a:schemeClr val="tx2">
                      <a:satMod val="155000"/>
                    </a:schemeClr>
                  </a:solidFill>
                  <a:prstDash val="solid"/>
                </a:ln>
                <a:solidFill>
                  <a:srgbClr val="216143"/>
                </a:solidFill>
                <a:effectLst>
                  <a:outerShdw blurRad="41275" dist="20320" dir="1800000" algn="tl" rotWithShape="0">
                    <a:srgbClr val="000000">
                      <a:alpha val="40000"/>
                    </a:srgbClr>
                  </a:outerShdw>
                </a:effectLst>
                <a:latin typeface="Times New Roman" pitchFamily="18" charset="0"/>
                <a:cs typeface="Times New Roman" pitchFamily="18" charset="0"/>
              </a:rPr>
              <a:t>(</a:t>
            </a:r>
            <a:r>
              <a:rPr lang="en-US" dirty="0" smtClean="0">
                <a:ln w="12700">
                  <a:solidFill>
                    <a:schemeClr val="tx2">
                      <a:satMod val="155000"/>
                    </a:schemeClr>
                  </a:solidFill>
                  <a:prstDash val="solid"/>
                </a:ln>
                <a:solidFill>
                  <a:srgbClr val="216143"/>
                </a:solidFill>
                <a:effectLst>
                  <a:outerShdw blurRad="41275" dist="20320" dir="1800000" algn="tl" rotWithShape="0">
                    <a:srgbClr val="000000">
                      <a:alpha val="40000"/>
                    </a:srgbClr>
                  </a:outerShdw>
                </a:effectLst>
                <a:latin typeface="Times New Roman" pitchFamily="18" charset="0"/>
                <a:cs typeface="Times New Roman" pitchFamily="18" charset="0"/>
              </a:rPr>
              <a:t>H</a:t>
            </a:r>
            <a:r>
              <a:rPr lang="en-US" dirty="0" smtClean="0">
                <a:ln w="12700">
                  <a:solidFill>
                    <a:schemeClr val="tx2">
                      <a:satMod val="155000"/>
                    </a:schemeClr>
                  </a:solidFill>
                  <a:prstDash val="solid"/>
                </a:ln>
                <a:solidFill>
                  <a:srgbClr val="FFFF00"/>
                </a:solidFill>
                <a:effectLst>
                  <a:outerShdw blurRad="41275" dist="20320" dir="1800000" algn="tl" rotWithShape="0">
                    <a:srgbClr val="000000">
                      <a:alpha val="40000"/>
                    </a:srgbClr>
                  </a:outerShdw>
                </a:effectLst>
                <a:latin typeface="Times New Roman" pitchFamily="18" charset="0"/>
                <a:cs typeface="Times New Roman" pitchFamily="18" charset="0"/>
              </a:rPr>
              <a:t>o</a:t>
            </a:r>
            <a:r>
              <a:rPr lang="en-US" dirty="0" smtClean="0">
                <a:ln w="12700">
                  <a:solidFill>
                    <a:schemeClr val="tx2">
                      <a:satMod val="155000"/>
                    </a:schemeClr>
                  </a:solidFill>
                  <a:prstDash val="solid"/>
                </a:ln>
                <a:solidFill>
                  <a:srgbClr val="216143"/>
                </a:solidFill>
                <a:effectLst>
                  <a:outerShdw blurRad="41275" dist="20320" dir="1800000" algn="tl" rotWithShape="0">
                    <a:srgbClr val="000000">
                      <a:alpha val="40000"/>
                    </a:srgbClr>
                  </a:outerShdw>
                </a:effectLst>
                <a:latin typeface="Times New Roman" pitchFamily="18" charset="0"/>
                <a:cs typeface="Times New Roman" pitchFamily="18" charset="0"/>
              </a:rPr>
              <a:t>m</a:t>
            </a:r>
            <a:r>
              <a:rPr lang="en-US" dirty="0" smtClean="0">
                <a:ln w="12700">
                  <a:solidFill>
                    <a:schemeClr val="tx2">
                      <a:satMod val="155000"/>
                    </a:schemeClr>
                  </a:solidFill>
                  <a:prstDash val="solid"/>
                </a:ln>
                <a:solidFill>
                  <a:srgbClr val="FFFF00"/>
                </a:solidFill>
                <a:effectLst>
                  <a:outerShdw blurRad="41275" dist="20320" dir="1800000" algn="tl" rotWithShape="0">
                    <a:srgbClr val="000000">
                      <a:alpha val="40000"/>
                    </a:srgbClr>
                  </a:outerShdw>
                </a:effectLst>
                <a:latin typeface="Times New Roman" pitchFamily="18" charset="0"/>
                <a:cs typeface="Times New Roman" pitchFamily="18" charset="0"/>
              </a:rPr>
              <a:t>o</a:t>
            </a:r>
            <a:r>
              <a:rPr lang="en-US" dirty="0" smtClean="0">
                <a:ln w="12700">
                  <a:solidFill>
                    <a:schemeClr val="tx2">
                      <a:satMod val="155000"/>
                    </a:schemeClr>
                  </a:solidFill>
                  <a:prstDash val="solid"/>
                </a:ln>
                <a:solidFill>
                  <a:srgbClr val="216143"/>
                </a:solidFill>
                <a:effectLst>
                  <a:outerShdw blurRad="41275" dist="20320" dir="1800000" algn="tl" rotWithShape="0">
                    <a:srgbClr val="000000">
                      <a:alpha val="40000"/>
                    </a:srgbClr>
                  </a:outerShdw>
                </a:effectLst>
                <a:latin typeface="Times New Roman" pitchFamily="18" charset="0"/>
                <a:cs typeface="Times New Roman" pitchFamily="18" charset="0"/>
              </a:rPr>
              <a:t>gene</a:t>
            </a:r>
            <a:r>
              <a:rPr lang="en-US" dirty="0" smtClean="0">
                <a:ln w="12700">
                  <a:solidFill>
                    <a:schemeClr val="tx2">
                      <a:satMod val="155000"/>
                    </a:schemeClr>
                  </a:solidFill>
                  <a:prstDash val="solid"/>
                </a:ln>
                <a:solidFill>
                  <a:srgbClr val="FFFF00"/>
                </a:solidFill>
                <a:effectLst>
                  <a:outerShdw blurRad="41275" dist="20320" dir="1800000" algn="tl" rotWithShape="0">
                    <a:srgbClr val="000000">
                      <a:alpha val="40000"/>
                    </a:srgbClr>
                  </a:outerShdw>
                </a:effectLst>
                <a:latin typeface="Times New Roman" pitchFamily="18" charset="0"/>
                <a:cs typeface="Times New Roman" pitchFamily="18" charset="0"/>
              </a:rPr>
              <a:t>o</a:t>
            </a:r>
            <a:r>
              <a:rPr lang="en-US" dirty="0" smtClean="0">
                <a:ln w="12700">
                  <a:solidFill>
                    <a:schemeClr val="tx2">
                      <a:satMod val="155000"/>
                    </a:schemeClr>
                  </a:solidFill>
                  <a:prstDash val="solid"/>
                </a:ln>
                <a:solidFill>
                  <a:srgbClr val="216143"/>
                </a:solidFill>
                <a:effectLst>
                  <a:outerShdw blurRad="41275" dist="20320" dir="1800000" algn="tl" rotWithShape="0">
                    <a:srgbClr val="000000">
                      <a:alpha val="40000"/>
                    </a:srgbClr>
                  </a:outerShdw>
                </a:effectLst>
                <a:latin typeface="Times New Roman" pitchFamily="18" charset="0"/>
                <a:cs typeface="Times New Roman" pitchFamily="18" charset="0"/>
              </a:rPr>
              <a:t>us</a:t>
            </a:r>
            <a:r>
              <a:rPr lang="ar-SA" dirty="0" smtClean="0">
                <a:ln w="12700">
                  <a:solidFill>
                    <a:schemeClr val="tx2">
                      <a:satMod val="155000"/>
                    </a:schemeClr>
                  </a:solidFill>
                  <a:prstDash val="solid"/>
                </a:ln>
                <a:solidFill>
                  <a:srgbClr val="960C7C"/>
                </a:solidFill>
                <a:effectLst>
                  <a:outerShdw blurRad="41275" dist="20320" dir="1800000" algn="tl" rotWithShape="0">
                    <a:srgbClr val="000000">
                      <a:alpha val="40000"/>
                    </a:srgbClr>
                  </a:outerShdw>
                </a:effectLst>
                <a:latin typeface="Times New Roman" pitchFamily="18" charset="0"/>
                <a:cs typeface="Times New Roman" pitchFamily="18" charset="0"/>
              </a:rPr>
              <a:t>)</a:t>
            </a:r>
            <a:endParaRPr lang="en-US" dirty="0"/>
          </a:p>
        </p:txBody>
      </p:sp>
      <p:sp>
        <p:nvSpPr>
          <p:cNvPr id="3" name="Slide Number Placeholder 2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pPr>
              <a:defRPr/>
            </a:pPr>
            <a:fld id="{49B0553E-AA25-4EF8-B191-2C07F622213B}" type="slidenum">
              <a:rPr lang="en-US" smtClean="0"/>
              <a:pPr>
                <a:defRPr/>
              </a:pPr>
              <a:t>59</a:t>
            </a:fld>
            <a:endParaRPr lang="en-US" dirty="0"/>
          </a:p>
        </p:txBody>
      </p:sp>
      <p:sp>
        <p:nvSpPr>
          <p:cNvPr id="4" name="Text Placeholder 3"/>
          <p:cNvSpPr>
            <a:spLocks noGrp="1"/>
          </p:cNvSpPr>
          <p:nvPr>
            <p:ph type="body" sz="quarter" idx="11"/>
          </p:nvPr>
        </p:nvSpPr>
        <p:spPr>
          <a:xfrm>
            <a:off x="228600" y="1219200"/>
            <a:ext cx="8229600" cy="4953000"/>
          </a:xfrm>
        </p:spPr>
        <p:txBody>
          <a:bodyPr/>
          <a:lstStyle/>
          <a:p>
            <a:pPr rtl="1">
              <a:lnSpc>
                <a:spcPct val="150000"/>
              </a:lnSpc>
              <a:buClr>
                <a:srgbClr val="216143"/>
              </a:buClr>
              <a:buFont typeface="Wingdings" pitchFamily="2" charset="2"/>
              <a:buChar char="q"/>
            </a:pPr>
            <a:r>
              <a:rPr lang="ar-SA" sz="2200" b="1" dirty="0" smtClean="0">
                <a:solidFill>
                  <a:srgbClr val="002060"/>
                </a:solidFill>
                <a:cs typeface="B Nazanin" pitchFamily="2" charset="-78"/>
              </a:rPr>
              <a:t> پیش ماده</a:t>
            </a:r>
            <a:r>
              <a:rPr lang="ar-SA" sz="2200" b="1" dirty="0" smtClean="0">
                <a:solidFill>
                  <a:srgbClr val="002060"/>
                </a:solidFill>
                <a:latin typeface="Times New Roman"/>
                <a:cs typeface="Times New Roman"/>
              </a:rPr>
              <a:t>‌</a:t>
            </a:r>
            <a:r>
              <a:rPr lang="ar-SA" sz="2200" b="1" dirty="0" smtClean="0">
                <a:solidFill>
                  <a:srgbClr val="002060"/>
                </a:solidFill>
                <a:cs typeface="B Nazanin" pitchFamily="2" charset="-78"/>
              </a:rPr>
              <a:t>های آلکوکسیدی بیشتر مورد استفاده قرار می</a:t>
            </a:r>
            <a:r>
              <a:rPr lang="ar-SA" sz="2200" b="1" dirty="0" smtClean="0">
                <a:solidFill>
                  <a:srgbClr val="002060"/>
                </a:solidFill>
                <a:latin typeface="Times New Roman"/>
                <a:cs typeface="Times New Roman"/>
              </a:rPr>
              <a:t>‌</a:t>
            </a:r>
            <a:r>
              <a:rPr lang="ar-SA" sz="2200" b="1" dirty="0" smtClean="0">
                <a:solidFill>
                  <a:srgbClr val="002060"/>
                </a:solidFill>
                <a:cs typeface="B Nazanin" pitchFamily="2" charset="-78"/>
              </a:rPr>
              <a:t>گیرند</a:t>
            </a:r>
            <a:r>
              <a:rPr lang="fa-IR" sz="2200" b="1" dirty="0" smtClean="0">
                <a:solidFill>
                  <a:srgbClr val="002060"/>
                </a:solidFill>
                <a:cs typeface="B Nazanin" pitchFamily="2" charset="-78"/>
              </a:rPr>
              <a:t>.</a:t>
            </a:r>
          </a:p>
          <a:p>
            <a:pPr rtl="1">
              <a:lnSpc>
                <a:spcPct val="150000"/>
              </a:lnSpc>
              <a:buClr>
                <a:srgbClr val="216143"/>
              </a:buClr>
              <a:buFont typeface="Wingdings" pitchFamily="2" charset="2"/>
              <a:buChar char="q"/>
            </a:pPr>
            <a:r>
              <a:rPr lang="ar-SA" sz="2200" b="1" dirty="0" smtClean="0">
                <a:solidFill>
                  <a:srgbClr val="002060"/>
                </a:solidFill>
                <a:cs typeface="B Nazanin" pitchFamily="2" charset="-78"/>
              </a:rPr>
              <a:t>طریق دیگر </a:t>
            </a:r>
            <a:r>
              <a:rPr lang="fa-IR" sz="2200" b="1" dirty="0" smtClean="0">
                <a:solidFill>
                  <a:srgbClr val="002060"/>
                </a:solidFill>
                <a:cs typeface="B Nazanin" pitchFamily="2" charset="-78"/>
              </a:rPr>
              <a:t>پیش برد </a:t>
            </a:r>
            <a:r>
              <a:rPr lang="ar-SA" sz="2200" b="1" dirty="0" smtClean="0">
                <a:solidFill>
                  <a:srgbClr val="002060"/>
                </a:solidFill>
                <a:cs typeface="B Nazanin" pitchFamily="2" charset="-78"/>
              </a:rPr>
              <a:t>روش سل – ژل</a:t>
            </a:r>
            <a:r>
              <a:rPr lang="fa-IR" sz="2200" b="1" dirty="0" smtClean="0">
                <a:solidFill>
                  <a:srgbClr val="002060"/>
                </a:solidFill>
                <a:cs typeface="B Nazanin" pitchFamily="2" charset="-78"/>
              </a:rPr>
              <a:t>،</a:t>
            </a:r>
            <a:r>
              <a:rPr lang="ar-SA" sz="2200" b="1" dirty="0" smtClean="0">
                <a:solidFill>
                  <a:srgbClr val="002060"/>
                </a:solidFill>
                <a:cs typeface="B Nazanin" pitchFamily="2" charset="-78"/>
              </a:rPr>
              <a:t> مسیر کلوئیدی </a:t>
            </a:r>
            <a:r>
              <a:rPr lang="fa-IR" sz="2200" b="1" dirty="0" smtClean="0">
                <a:solidFill>
                  <a:srgbClr val="002060"/>
                </a:solidFill>
                <a:cs typeface="B Nazanin" pitchFamily="2" charset="-78"/>
              </a:rPr>
              <a:t>است</a:t>
            </a:r>
            <a:r>
              <a:rPr lang="ar-SA" sz="2200" b="1" dirty="0" smtClean="0">
                <a:solidFill>
                  <a:srgbClr val="002060"/>
                </a:solidFill>
                <a:cs typeface="B Nazanin" pitchFamily="2" charset="-78"/>
              </a:rPr>
              <a:t>.</a:t>
            </a:r>
            <a:endParaRPr lang="fa-IR" sz="2200" b="1" dirty="0" smtClean="0">
              <a:solidFill>
                <a:srgbClr val="002060"/>
              </a:solidFill>
              <a:cs typeface="B Nazanin" pitchFamily="2" charset="-78"/>
            </a:endParaRPr>
          </a:p>
          <a:p>
            <a:pPr rtl="1">
              <a:lnSpc>
                <a:spcPct val="150000"/>
              </a:lnSpc>
              <a:buClr>
                <a:srgbClr val="216143"/>
              </a:buClr>
              <a:buFont typeface="Wingdings" pitchFamily="2" charset="2"/>
              <a:buChar char="q"/>
            </a:pPr>
            <a:r>
              <a:rPr lang="ar-SA" sz="2200" b="1" dirty="0" smtClean="0">
                <a:solidFill>
                  <a:srgbClr val="002060"/>
                </a:solidFill>
                <a:cs typeface="B Nazanin" pitchFamily="2" charset="-78"/>
              </a:rPr>
              <a:t>آلك</a:t>
            </a:r>
            <a:r>
              <a:rPr lang="fa-IR" sz="2200" b="1" dirty="0" smtClean="0">
                <a:solidFill>
                  <a:srgbClr val="002060"/>
                </a:solidFill>
                <a:cs typeface="B Nazanin" pitchFamily="2" charset="-78"/>
              </a:rPr>
              <a:t>و</a:t>
            </a:r>
            <a:r>
              <a:rPr lang="ar-SA" sz="2200" b="1" dirty="0" smtClean="0">
                <a:solidFill>
                  <a:srgbClr val="002060"/>
                </a:solidFill>
                <a:cs typeface="B Nazanin" pitchFamily="2" charset="-78"/>
              </a:rPr>
              <a:t>کسيدهای فلزی به عنوان پیش ماده روش سل</a:t>
            </a:r>
            <a:r>
              <a:rPr lang="fa-IR" sz="2200" b="1" dirty="0" smtClean="0">
                <a:solidFill>
                  <a:srgbClr val="002060"/>
                </a:solidFill>
                <a:cs typeface="B Nazanin" pitchFamily="2" charset="-78"/>
              </a:rPr>
              <a:t>-</a:t>
            </a:r>
            <a:r>
              <a:rPr lang="ar-SA" sz="2200" b="1" dirty="0" smtClean="0">
                <a:solidFill>
                  <a:srgbClr val="002060"/>
                </a:solidFill>
                <a:cs typeface="B Nazanin" pitchFamily="2" charset="-78"/>
              </a:rPr>
              <a:t>ژل يک دسته از خانوادة ترکيبات آلی فلزی می</a:t>
            </a:r>
            <a:r>
              <a:rPr lang="ar-SA" sz="2200" b="1" dirty="0" smtClean="0">
                <a:solidFill>
                  <a:srgbClr val="002060"/>
                </a:solidFill>
                <a:latin typeface="Times New Roman"/>
                <a:cs typeface="Times New Roman"/>
              </a:rPr>
              <a:t>‌</a:t>
            </a:r>
            <a:r>
              <a:rPr lang="ar-SA" sz="2200" b="1" dirty="0" smtClean="0">
                <a:solidFill>
                  <a:srgbClr val="002060"/>
                </a:solidFill>
                <a:cs typeface="B Nazanin" pitchFamily="2" charset="-78"/>
              </a:rPr>
              <a:t>باشند که شامل</a:t>
            </a:r>
            <a:r>
              <a:rPr lang="fa-IR" sz="2200" b="1" dirty="0" smtClean="0">
                <a:solidFill>
                  <a:srgbClr val="002060"/>
                </a:solidFill>
                <a:cs typeface="B Nazanin" pitchFamily="2" charset="-78"/>
              </a:rPr>
              <a:t>...</a:t>
            </a:r>
          </a:p>
          <a:p>
            <a:pPr rtl="1">
              <a:lnSpc>
                <a:spcPct val="150000"/>
              </a:lnSpc>
              <a:buClr>
                <a:srgbClr val="216143"/>
              </a:buClr>
              <a:buFont typeface="Wingdings" pitchFamily="2" charset="2"/>
              <a:buChar char="§"/>
            </a:pPr>
            <a:r>
              <a:rPr lang="ar-SA" sz="2200" b="1" dirty="0" smtClean="0">
                <a:solidFill>
                  <a:srgbClr val="002060"/>
                </a:solidFill>
                <a:cs typeface="B Nazanin" pitchFamily="2" charset="-78"/>
              </a:rPr>
              <a:t> يک بنيان آلی متصل به يک عنصر فلزی يا شبه فلزی می</a:t>
            </a:r>
            <a:r>
              <a:rPr lang="ar-SA" sz="2200" b="1" dirty="0" smtClean="0">
                <a:solidFill>
                  <a:srgbClr val="002060"/>
                </a:solidFill>
                <a:latin typeface="Times New Roman"/>
                <a:cs typeface="Times New Roman"/>
              </a:rPr>
              <a:t>‌</a:t>
            </a:r>
            <a:r>
              <a:rPr lang="ar-SA" sz="2200" b="1" dirty="0" smtClean="0">
                <a:solidFill>
                  <a:srgbClr val="002060"/>
                </a:solidFill>
                <a:cs typeface="B Nazanin" pitchFamily="2" charset="-78"/>
              </a:rPr>
              <a:t>باشند . </a:t>
            </a:r>
            <a:endParaRPr lang="en-US" sz="2200" b="1" dirty="0">
              <a:solidFill>
                <a:srgbClr val="002060"/>
              </a:solidFill>
              <a:cs typeface="B Nazanin" pitchFamily="2" charset="-78"/>
            </a:endParaRPr>
          </a:p>
        </p:txBody>
      </p:sp>
      <p:pic>
        <p:nvPicPr>
          <p:cNvPr id="14340" name="Picture 4"/>
          <p:cNvPicPr>
            <a:picLocks noChangeAspect="1" noChangeArrowheads="1"/>
          </p:cNvPicPr>
          <p:nvPr/>
        </p:nvPicPr>
        <p:blipFill>
          <a:blip r:embed="rId3"/>
          <a:srcRect/>
          <a:stretch>
            <a:fillRect/>
          </a:stretch>
        </p:blipFill>
        <p:spPr bwMode="auto">
          <a:xfrm>
            <a:off x="914400" y="4038600"/>
            <a:ext cx="2114550" cy="2057400"/>
          </a:xfrm>
          <a:prstGeom prst="rect">
            <a:avLst/>
          </a:prstGeom>
          <a:ln>
            <a:noFill/>
          </a:ln>
          <a:effectLst>
            <a:outerShdw blurRad="292100" dist="139700" dir="2700000" algn="tl" rotWithShape="0">
              <a:srgbClr val="333333">
                <a:alpha val="65000"/>
              </a:srgbClr>
            </a:outerShdw>
          </a:effectLst>
        </p:spPr>
      </p:pic>
      <p:pic>
        <p:nvPicPr>
          <p:cNvPr id="1026" name="Picture 2" descr="C:\Users\Public\Pictures\suspansion.jpg"/>
          <p:cNvPicPr>
            <a:picLocks noChangeAspect="1" noChangeArrowheads="1"/>
          </p:cNvPicPr>
          <p:nvPr/>
        </p:nvPicPr>
        <p:blipFill>
          <a:blip r:embed="rId4"/>
          <a:srcRect/>
          <a:stretch>
            <a:fillRect/>
          </a:stretch>
        </p:blipFill>
        <p:spPr bwMode="auto">
          <a:xfrm>
            <a:off x="3810000" y="4191000"/>
            <a:ext cx="3076404" cy="2438400"/>
          </a:xfrm>
          <a:prstGeom prst="rect">
            <a:avLst/>
          </a:prstGeom>
          <a:ln>
            <a:noFill/>
          </a:ln>
          <a:effectLst>
            <a:outerShdw blurRad="292100" dist="139700" dir="2700000" algn="tl" rotWithShape="0">
              <a:srgbClr val="333333">
                <a:alpha val="65000"/>
              </a:srgbClr>
            </a:outerShdw>
          </a:effectLst>
        </p:spPr>
      </p:pic>
    </p:spTree>
    <p:extLst>
      <p:ext uri="{BB962C8B-B14F-4D97-AF65-F5344CB8AC3E}">
        <p14:creationId xmlns:p14="http://schemas.microsoft.com/office/powerpoint/2010/main" val="2999008980"/>
      </p:ext>
    </p:extLst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  <p:cond evt="onBegin" delay="0">
                          <p:tn val="2"/>
                        </p:cond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0" presetClass="entr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4340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7" dur="1000"/>
                                        <p:tgtEl>
                                          <p:spTgt spid="14340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8" presetID="10" presetClass="entr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9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02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10" dur="1000"/>
                                        <p:tgtEl>
                                          <p:spTgt spid="1026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</p:timing>
</p:sld>
</file>

<file path=ppt/slides/slide6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pPr rtl="1"/>
            <a:r>
              <a:rPr lang="ar-SA" dirty="0" smtClean="0">
                <a:ln w="12700">
                  <a:solidFill>
                    <a:schemeClr val="tx2">
                      <a:satMod val="155000"/>
                    </a:schemeClr>
                  </a:solidFill>
                  <a:prstDash val="solid"/>
                </a:ln>
                <a:solidFill>
                  <a:srgbClr val="216143"/>
                </a:solidFill>
                <a:effectLst>
                  <a:outerShdw blurRad="41275" dist="20320" dir="1800000" algn="tl" rotWithShape="0">
                    <a:srgbClr val="000000">
                      <a:alpha val="40000"/>
                    </a:srgbClr>
                  </a:outerShdw>
                </a:effectLst>
                <a:cs typeface="B Titr" pitchFamily="2" charset="-78"/>
              </a:rPr>
              <a:t>تهیه محلول همگن</a:t>
            </a:r>
            <a:r>
              <a:rPr lang="ar-SA" dirty="0" smtClean="0">
                <a:ln w="12700">
                  <a:solidFill>
                    <a:schemeClr val="tx2">
                      <a:satMod val="155000"/>
                    </a:schemeClr>
                  </a:solidFill>
                  <a:prstDash val="solid"/>
                </a:ln>
                <a:solidFill>
                  <a:srgbClr val="216143"/>
                </a:solidFill>
                <a:effectLst>
                  <a:outerShdw blurRad="41275" dist="20320" dir="1800000" algn="tl" rotWithShape="0">
                    <a:srgbClr val="000000">
                      <a:alpha val="40000"/>
                    </a:srgbClr>
                  </a:outerShdw>
                </a:effectLst>
              </a:rPr>
              <a:t> </a:t>
            </a:r>
            <a:r>
              <a:rPr lang="ar-SA" dirty="0" smtClean="0">
                <a:ln w="12700">
                  <a:solidFill>
                    <a:schemeClr val="tx2">
                      <a:satMod val="155000"/>
                    </a:schemeClr>
                  </a:solidFill>
                  <a:prstDash val="solid"/>
                </a:ln>
                <a:solidFill>
                  <a:srgbClr val="216143"/>
                </a:solidFill>
                <a:effectLst>
                  <a:outerShdw blurRad="41275" dist="20320" dir="1800000" algn="tl" rotWithShape="0">
                    <a:srgbClr val="000000">
                      <a:alpha val="40000"/>
                    </a:srgbClr>
                  </a:outerShdw>
                </a:effectLst>
                <a:latin typeface="Times New Roman" pitchFamily="18" charset="0"/>
                <a:cs typeface="Times New Roman" pitchFamily="18" charset="0"/>
              </a:rPr>
              <a:t>(</a:t>
            </a:r>
            <a:r>
              <a:rPr lang="en-US" dirty="0" smtClean="0">
                <a:ln w="12700">
                  <a:solidFill>
                    <a:schemeClr val="tx2">
                      <a:satMod val="155000"/>
                    </a:schemeClr>
                  </a:solidFill>
                  <a:prstDash val="solid"/>
                </a:ln>
                <a:solidFill>
                  <a:srgbClr val="216143"/>
                </a:solidFill>
                <a:effectLst>
                  <a:outerShdw blurRad="41275" dist="20320" dir="1800000" algn="tl" rotWithShape="0">
                    <a:srgbClr val="000000">
                      <a:alpha val="40000"/>
                    </a:srgbClr>
                  </a:outerShdw>
                </a:effectLst>
                <a:latin typeface="Times New Roman" pitchFamily="18" charset="0"/>
                <a:cs typeface="Times New Roman" pitchFamily="18" charset="0"/>
              </a:rPr>
              <a:t>H</a:t>
            </a:r>
            <a:r>
              <a:rPr lang="en-US" dirty="0" smtClean="0">
                <a:ln w="12700">
                  <a:solidFill>
                    <a:schemeClr val="tx2">
                      <a:satMod val="155000"/>
                    </a:schemeClr>
                  </a:solidFill>
                  <a:prstDash val="solid"/>
                </a:ln>
                <a:solidFill>
                  <a:srgbClr val="FFFF00"/>
                </a:solidFill>
                <a:effectLst>
                  <a:outerShdw blurRad="41275" dist="20320" dir="1800000" algn="tl" rotWithShape="0">
                    <a:srgbClr val="000000">
                      <a:alpha val="40000"/>
                    </a:srgbClr>
                  </a:outerShdw>
                </a:effectLst>
                <a:latin typeface="Times New Roman" pitchFamily="18" charset="0"/>
                <a:cs typeface="Times New Roman" pitchFamily="18" charset="0"/>
              </a:rPr>
              <a:t>o</a:t>
            </a:r>
            <a:r>
              <a:rPr lang="en-US" dirty="0" smtClean="0">
                <a:ln w="12700">
                  <a:solidFill>
                    <a:schemeClr val="tx2">
                      <a:satMod val="155000"/>
                    </a:schemeClr>
                  </a:solidFill>
                  <a:prstDash val="solid"/>
                </a:ln>
                <a:solidFill>
                  <a:srgbClr val="216143"/>
                </a:solidFill>
                <a:effectLst>
                  <a:outerShdw blurRad="41275" dist="20320" dir="1800000" algn="tl" rotWithShape="0">
                    <a:srgbClr val="000000">
                      <a:alpha val="40000"/>
                    </a:srgbClr>
                  </a:outerShdw>
                </a:effectLst>
                <a:latin typeface="Times New Roman" pitchFamily="18" charset="0"/>
                <a:cs typeface="Times New Roman" pitchFamily="18" charset="0"/>
              </a:rPr>
              <a:t>m</a:t>
            </a:r>
            <a:r>
              <a:rPr lang="en-US" dirty="0" smtClean="0">
                <a:ln w="12700">
                  <a:solidFill>
                    <a:schemeClr val="tx2">
                      <a:satMod val="155000"/>
                    </a:schemeClr>
                  </a:solidFill>
                  <a:prstDash val="solid"/>
                </a:ln>
                <a:solidFill>
                  <a:srgbClr val="FFFF00"/>
                </a:solidFill>
                <a:effectLst>
                  <a:outerShdw blurRad="41275" dist="20320" dir="1800000" algn="tl" rotWithShape="0">
                    <a:srgbClr val="000000">
                      <a:alpha val="40000"/>
                    </a:srgbClr>
                  </a:outerShdw>
                </a:effectLst>
                <a:latin typeface="Times New Roman" pitchFamily="18" charset="0"/>
                <a:cs typeface="Times New Roman" pitchFamily="18" charset="0"/>
              </a:rPr>
              <a:t>o</a:t>
            </a:r>
            <a:r>
              <a:rPr lang="en-US" dirty="0" smtClean="0">
                <a:ln w="12700">
                  <a:solidFill>
                    <a:schemeClr val="tx2">
                      <a:satMod val="155000"/>
                    </a:schemeClr>
                  </a:solidFill>
                  <a:prstDash val="solid"/>
                </a:ln>
                <a:solidFill>
                  <a:srgbClr val="216143"/>
                </a:solidFill>
                <a:effectLst>
                  <a:outerShdw blurRad="41275" dist="20320" dir="1800000" algn="tl" rotWithShape="0">
                    <a:srgbClr val="000000">
                      <a:alpha val="40000"/>
                    </a:srgbClr>
                  </a:outerShdw>
                </a:effectLst>
                <a:latin typeface="Times New Roman" pitchFamily="18" charset="0"/>
                <a:cs typeface="Times New Roman" pitchFamily="18" charset="0"/>
              </a:rPr>
              <a:t>gene</a:t>
            </a:r>
            <a:r>
              <a:rPr lang="en-US" dirty="0" smtClean="0">
                <a:ln w="12700">
                  <a:solidFill>
                    <a:schemeClr val="tx2">
                      <a:satMod val="155000"/>
                    </a:schemeClr>
                  </a:solidFill>
                  <a:prstDash val="solid"/>
                </a:ln>
                <a:solidFill>
                  <a:srgbClr val="FFFF00"/>
                </a:solidFill>
                <a:effectLst>
                  <a:outerShdw blurRad="41275" dist="20320" dir="1800000" algn="tl" rotWithShape="0">
                    <a:srgbClr val="000000">
                      <a:alpha val="40000"/>
                    </a:srgbClr>
                  </a:outerShdw>
                </a:effectLst>
                <a:latin typeface="Times New Roman" pitchFamily="18" charset="0"/>
                <a:cs typeface="Times New Roman" pitchFamily="18" charset="0"/>
              </a:rPr>
              <a:t>o</a:t>
            </a:r>
            <a:r>
              <a:rPr lang="en-US" dirty="0" smtClean="0">
                <a:ln w="12700">
                  <a:solidFill>
                    <a:schemeClr val="tx2">
                      <a:satMod val="155000"/>
                    </a:schemeClr>
                  </a:solidFill>
                  <a:prstDash val="solid"/>
                </a:ln>
                <a:solidFill>
                  <a:srgbClr val="216143"/>
                </a:solidFill>
                <a:effectLst>
                  <a:outerShdw blurRad="41275" dist="20320" dir="1800000" algn="tl" rotWithShape="0">
                    <a:srgbClr val="000000">
                      <a:alpha val="40000"/>
                    </a:srgbClr>
                  </a:outerShdw>
                </a:effectLst>
                <a:latin typeface="Times New Roman" pitchFamily="18" charset="0"/>
                <a:cs typeface="Times New Roman" pitchFamily="18" charset="0"/>
              </a:rPr>
              <a:t>us</a:t>
            </a:r>
            <a:r>
              <a:rPr lang="ar-SA" dirty="0" smtClean="0">
                <a:ln w="12700">
                  <a:solidFill>
                    <a:schemeClr val="tx2">
                      <a:satMod val="155000"/>
                    </a:schemeClr>
                  </a:solidFill>
                  <a:prstDash val="solid"/>
                </a:ln>
                <a:solidFill>
                  <a:srgbClr val="960C7C"/>
                </a:solidFill>
                <a:effectLst>
                  <a:outerShdw blurRad="41275" dist="20320" dir="1800000" algn="tl" rotWithShape="0">
                    <a:srgbClr val="000000">
                      <a:alpha val="40000"/>
                    </a:srgbClr>
                  </a:outerShdw>
                </a:effectLst>
                <a:latin typeface="Times New Roman" pitchFamily="18" charset="0"/>
                <a:cs typeface="Times New Roman" pitchFamily="18" charset="0"/>
              </a:rPr>
              <a:t>)</a:t>
            </a:r>
            <a:endParaRPr lang="en-US" dirty="0"/>
          </a:p>
        </p:txBody>
      </p:sp>
      <p:sp>
        <p:nvSpPr>
          <p:cNvPr id="3" name="Slide Number Placeholder 2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pPr>
              <a:defRPr/>
            </a:pPr>
            <a:fld id="{49B0553E-AA25-4EF8-B191-2C07F622213B}" type="slidenum">
              <a:rPr lang="en-US" smtClean="0"/>
              <a:pPr>
                <a:defRPr/>
              </a:pPr>
              <a:t>60</a:t>
            </a:fld>
            <a:endParaRPr lang="en-US" dirty="0"/>
          </a:p>
        </p:txBody>
      </p:sp>
      <p:sp>
        <p:nvSpPr>
          <p:cNvPr id="4" name="Text Placeholder 3"/>
          <p:cNvSpPr>
            <a:spLocks noGrp="1"/>
          </p:cNvSpPr>
          <p:nvPr>
            <p:ph type="body" sz="quarter" idx="11"/>
          </p:nvPr>
        </p:nvSpPr>
        <p:spPr>
          <a:xfrm>
            <a:off x="228600" y="1219200"/>
            <a:ext cx="8153400" cy="5257800"/>
          </a:xfrm>
        </p:spPr>
        <p:txBody>
          <a:bodyPr/>
          <a:lstStyle/>
          <a:p>
            <a:pPr lvl="0" rtl="1">
              <a:lnSpc>
                <a:spcPct val="150000"/>
              </a:lnSpc>
              <a:buClr>
                <a:srgbClr val="216143"/>
              </a:buClr>
              <a:buFont typeface="Wingdings" pitchFamily="2" charset="2"/>
              <a:buChar char="q"/>
            </a:pPr>
            <a:r>
              <a:rPr lang="ar-SA" sz="2200" b="1" dirty="0" smtClean="0">
                <a:solidFill>
                  <a:srgbClr val="002060"/>
                </a:solidFill>
                <a:cs typeface="B Nazanin" pitchFamily="2" charset="-78"/>
              </a:rPr>
              <a:t>مثالی که اخيرا</a:t>
            </a:r>
            <a:r>
              <a:rPr lang="fa-IR" sz="2200" b="1" dirty="0" smtClean="0">
                <a:solidFill>
                  <a:srgbClr val="002060"/>
                </a:solidFill>
                <a:cs typeface="B Nazanin" pitchFamily="2" charset="-78"/>
              </a:rPr>
              <a:t>ً</a:t>
            </a:r>
            <a:r>
              <a:rPr lang="ar-SA" sz="2200" b="1" dirty="0" smtClean="0">
                <a:solidFill>
                  <a:srgbClr val="002060"/>
                </a:solidFill>
                <a:cs typeface="B Nazanin" pitchFamily="2" charset="-78"/>
              </a:rPr>
              <a:t> بسيار مورد مطالعه قرار گرفته تترا اتوکسيد سيلسيم یا </a:t>
            </a:r>
            <a:r>
              <a:rPr lang="en-US" sz="2200" b="1" dirty="0" smtClean="0">
                <a:solidFill>
                  <a:srgbClr val="002060"/>
                </a:solidFill>
                <a:cs typeface="B Nazanin" pitchFamily="2" charset="-78"/>
              </a:rPr>
              <a:t> </a:t>
            </a:r>
            <a:r>
              <a:rPr lang="en-US" sz="2200" b="1" dirty="0" smtClean="0">
                <a:solidFill>
                  <a:srgbClr val="002060"/>
                </a:solidFill>
                <a:latin typeface="Times New Roman" pitchFamily="18" charset="0"/>
                <a:cs typeface="Times New Roman" pitchFamily="18" charset="0"/>
              </a:rPr>
              <a:t>Si(OC</a:t>
            </a:r>
            <a:r>
              <a:rPr lang="en-US" sz="2200" b="1" baseline="-25000" dirty="0" smtClean="0">
                <a:solidFill>
                  <a:srgbClr val="002060"/>
                </a:solidFill>
                <a:latin typeface="Times New Roman" pitchFamily="18" charset="0"/>
                <a:cs typeface="Times New Roman" pitchFamily="18" charset="0"/>
              </a:rPr>
              <a:t>2</a:t>
            </a:r>
            <a:r>
              <a:rPr lang="en-US" sz="2200" b="1" dirty="0" smtClean="0">
                <a:solidFill>
                  <a:srgbClr val="002060"/>
                </a:solidFill>
                <a:latin typeface="Times New Roman" pitchFamily="18" charset="0"/>
                <a:cs typeface="Times New Roman" pitchFamily="18" charset="0"/>
              </a:rPr>
              <a:t>H</a:t>
            </a:r>
            <a:r>
              <a:rPr lang="en-US" sz="2200" b="1" baseline="-25000" dirty="0" smtClean="0">
                <a:solidFill>
                  <a:srgbClr val="002060"/>
                </a:solidFill>
                <a:latin typeface="Times New Roman" pitchFamily="18" charset="0"/>
                <a:cs typeface="Times New Roman" pitchFamily="18" charset="0"/>
              </a:rPr>
              <a:t>5</a:t>
            </a:r>
            <a:r>
              <a:rPr lang="en-US" sz="2200" b="1" dirty="0" smtClean="0">
                <a:solidFill>
                  <a:srgbClr val="002060"/>
                </a:solidFill>
                <a:latin typeface="Times New Roman" pitchFamily="18" charset="0"/>
                <a:cs typeface="Times New Roman" pitchFamily="18" charset="0"/>
              </a:rPr>
              <a:t>)</a:t>
            </a:r>
            <a:r>
              <a:rPr lang="en-US" sz="2200" b="1" baseline="-25000" dirty="0" smtClean="0">
                <a:solidFill>
                  <a:srgbClr val="002060"/>
                </a:solidFill>
                <a:latin typeface="Times New Roman" pitchFamily="18" charset="0"/>
                <a:cs typeface="Times New Roman" pitchFamily="18" charset="0"/>
              </a:rPr>
              <a:t>4</a:t>
            </a:r>
            <a:r>
              <a:rPr lang="ar-SA" sz="2200" b="1" dirty="0" smtClean="0">
                <a:solidFill>
                  <a:srgbClr val="002060"/>
                </a:solidFill>
                <a:cs typeface="B Nazanin" pitchFamily="2" charset="-78"/>
              </a:rPr>
              <a:t> می</a:t>
            </a:r>
            <a:r>
              <a:rPr lang="ar-SA" sz="2200" b="1" dirty="0" smtClean="0">
                <a:solidFill>
                  <a:srgbClr val="002060"/>
                </a:solidFill>
                <a:latin typeface="Times New Roman"/>
                <a:cs typeface="Times New Roman"/>
              </a:rPr>
              <a:t>‌</a:t>
            </a:r>
            <a:r>
              <a:rPr lang="ar-SA" sz="2200" b="1" dirty="0" smtClean="0">
                <a:solidFill>
                  <a:srgbClr val="002060"/>
                </a:solidFill>
                <a:cs typeface="B Nazanin" pitchFamily="2" charset="-78"/>
              </a:rPr>
              <a:t>باشد.</a:t>
            </a:r>
            <a:endParaRPr lang="fa-IR" sz="2200" b="1" dirty="0" smtClean="0">
              <a:solidFill>
                <a:srgbClr val="002060"/>
              </a:solidFill>
              <a:cs typeface="B Nazanin" pitchFamily="2" charset="-78"/>
            </a:endParaRPr>
          </a:p>
          <a:p>
            <a:pPr lvl="0" rtl="1">
              <a:lnSpc>
                <a:spcPct val="150000"/>
              </a:lnSpc>
              <a:buClr>
                <a:srgbClr val="216143"/>
              </a:buClr>
              <a:buFont typeface="Wingdings" pitchFamily="2" charset="2"/>
              <a:buChar char="§"/>
            </a:pPr>
            <a:r>
              <a:rPr lang="ar-SA" sz="2200" b="1" dirty="0" smtClean="0">
                <a:solidFill>
                  <a:srgbClr val="002060"/>
                </a:solidFill>
                <a:cs typeface="B Nazanin" pitchFamily="2" charset="-78"/>
              </a:rPr>
              <a:t> این پیش ماده با نام تترا اتوکسی سيلان (</a:t>
            </a:r>
            <a:r>
              <a:rPr lang="en-US" sz="2200" b="1" dirty="0" smtClean="0">
                <a:solidFill>
                  <a:srgbClr val="002060"/>
                </a:solidFill>
                <a:latin typeface="Times New Roman" pitchFamily="18" charset="0"/>
                <a:cs typeface="Times New Roman" pitchFamily="18" charset="0"/>
              </a:rPr>
              <a:t>TEOS</a:t>
            </a:r>
            <a:r>
              <a:rPr lang="ar-SA" sz="2200" b="1" dirty="0" smtClean="0">
                <a:solidFill>
                  <a:srgbClr val="002060"/>
                </a:solidFill>
                <a:cs typeface="B Nazanin" pitchFamily="2" charset="-78"/>
              </a:rPr>
              <a:t> ) نیز شناخته می</a:t>
            </a:r>
            <a:r>
              <a:rPr lang="ar-SA" sz="2200" b="1" dirty="0" smtClean="0">
                <a:solidFill>
                  <a:srgbClr val="002060"/>
                </a:solidFill>
                <a:latin typeface="Times New Roman"/>
                <a:cs typeface="Times New Roman"/>
              </a:rPr>
              <a:t>‌</a:t>
            </a:r>
            <a:r>
              <a:rPr lang="ar-SA" sz="2200" b="1" dirty="0" smtClean="0">
                <a:solidFill>
                  <a:srgbClr val="002060"/>
                </a:solidFill>
                <a:cs typeface="B Nazanin" pitchFamily="2" charset="-78"/>
              </a:rPr>
              <a:t>شود.</a:t>
            </a:r>
            <a:endParaRPr lang="fa-IR" sz="2200" b="1" dirty="0" smtClean="0">
              <a:solidFill>
                <a:srgbClr val="002060"/>
              </a:solidFill>
              <a:cs typeface="B Nazanin" pitchFamily="2" charset="-78"/>
            </a:endParaRPr>
          </a:p>
          <a:p>
            <a:pPr lvl="0" rtl="1">
              <a:lnSpc>
                <a:spcPct val="150000"/>
              </a:lnSpc>
              <a:buClr>
                <a:srgbClr val="216143"/>
              </a:buClr>
              <a:buFont typeface="Wingdings" pitchFamily="2" charset="2"/>
              <a:buChar char="§"/>
            </a:pPr>
            <a:r>
              <a:rPr lang="ar-SA" sz="2200" b="1" dirty="0" smtClean="0">
                <a:solidFill>
                  <a:srgbClr val="002060"/>
                </a:solidFill>
                <a:cs typeface="B Nazanin" pitchFamily="2" charset="-78"/>
              </a:rPr>
              <a:t> </a:t>
            </a:r>
            <a:r>
              <a:rPr lang="fa-IR" sz="2200" b="1" dirty="0" smtClean="0">
                <a:solidFill>
                  <a:srgbClr val="002060"/>
                </a:solidFill>
                <a:cs typeface="B Nazanin" pitchFamily="2" charset="-78"/>
              </a:rPr>
              <a:t>در شکل زیر چند نمونه از آغازگرها متدوال برای سنتز اکسید سیلسیم آورده شده است. </a:t>
            </a:r>
            <a:endParaRPr lang="en-US" sz="2200" b="1" dirty="0" smtClean="0">
              <a:solidFill>
                <a:srgbClr val="002060"/>
              </a:solidFill>
              <a:cs typeface="B Nazanin" pitchFamily="2" charset="-78"/>
            </a:endParaRPr>
          </a:p>
          <a:p>
            <a:pPr lvl="0">
              <a:lnSpc>
                <a:spcPct val="150000"/>
              </a:lnSpc>
              <a:buClr>
                <a:srgbClr val="216143"/>
              </a:buClr>
              <a:buFont typeface="Wingdings" pitchFamily="2" charset="2"/>
              <a:buChar char="q"/>
            </a:pPr>
            <a:endParaRPr lang="en-US" sz="2200" b="1" dirty="0" smtClean="0">
              <a:solidFill>
                <a:srgbClr val="002060"/>
              </a:solidFill>
              <a:cs typeface="B Nazanin" pitchFamily="2" charset="-78"/>
            </a:endParaRPr>
          </a:p>
          <a:p>
            <a:endParaRPr lang="en-US" dirty="0"/>
          </a:p>
        </p:txBody>
      </p:sp>
      <p:pic>
        <p:nvPicPr>
          <p:cNvPr id="5" name="Picture 4"/>
          <p:cNvPicPr/>
          <p:nvPr/>
        </p:nvPicPr>
        <p:blipFill>
          <a:blip r:embed="rId3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0" y="3657600"/>
            <a:ext cx="6934200" cy="3200401"/>
          </a:xfrm>
          <a:prstGeom prst="rect">
            <a:avLst/>
          </a:prstGeom>
          <a:ln>
            <a:noFill/>
          </a:ln>
          <a:effectLst>
            <a:outerShdw blurRad="292100" dist="139700" dir="2700000" algn="tl" rotWithShape="0">
              <a:srgbClr val="333333">
                <a:alpha val="65000"/>
              </a:srgbClr>
            </a:outerShdw>
          </a:effectLst>
        </p:spPr>
      </p:pic>
    </p:spTree>
    <p:extLst>
      <p:ext uri="{BB962C8B-B14F-4D97-AF65-F5344CB8AC3E}">
        <p14:creationId xmlns:p14="http://schemas.microsoft.com/office/powerpoint/2010/main" val="3396002744"/>
      </p:ext>
    </p:extLst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  <p:cond evt="onBegin" delay="0">
                          <p:tn val="2"/>
                        </p:cond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0" presetClass="entr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7" dur="1000"/>
                                        <p:tgtEl>
                                          <p:spTgt spid="5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</p:timing>
</p:sld>
</file>

<file path=ppt/slides/slide6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pPr rtl="1"/>
            <a:r>
              <a:rPr lang="fa-IR" dirty="0" smtClean="0">
                <a:ln w="12700">
                  <a:solidFill>
                    <a:schemeClr val="tx2">
                      <a:satMod val="155000"/>
                    </a:schemeClr>
                  </a:solidFill>
                  <a:prstDash val="solid"/>
                </a:ln>
                <a:solidFill>
                  <a:srgbClr val="216143"/>
                </a:solidFill>
                <a:effectLst>
                  <a:outerShdw blurRad="41275" dist="20320" dir="1800000" algn="tl" rotWithShape="0">
                    <a:srgbClr val="000000">
                      <a:alpha val="40000"/>
                    </a:srgbClr>
                  </a:outerShdw>
                </a:effectLst>
                <a:cs typeface="B Titr" pitchFamily="2" charset="-78"/>
              </a:rPr>
              <a:t>تشکیل سل </a:t>
            </a:r>
            <a:r>
              <a:rPr lang="fa-IR" dirty="0" smtClean="0">
                <a:ln w="12700">
                  <a:solidFill>
                    <a:schemeClr val="tx2">
                      <a:satMod val="155000"/>
                    </a:schemeClr>
                  </a:solidFill>
                  <a:prstDash val="solid"/>
                </a:ln>
                <a:solidFill>
                  <a:srgbClr val="216143"/>
                </a:solidFill>
                <a:effectLst>
                  <a:outerShdw blurRad="41275" dist="20320" dir="1800000" algn="tl" rotWithShape="0">
                    <a:srgbClr val="000000">
                      <a:alpha val="40000"/>
                    </a:srgbClr>
                  </a:outerShdw>
                </a:effectLst>
                <a:latin typeface="Times New Roman" pitchFamily="18" charset="0"/>
                <a:cs typeface="Times New Roman" pitchFamily="18" charset="0"/>
              </a:rPr>
              <a:t>(</a:t>
            </a:r>
            <a:r>
              <a:rPr lang="en-US" dirty="0" smtClean="0">
                <a:ln w="12700">
                  <a:solidFill>
                    <a:schemeClr val="tx2">
                      <a:satMod val="155000"/>
                    </a:schemeClr>
                  </a:solidFill>
                  <a:prstDash val="solid"/>
                </a:ln>
                <a:solidFill>
                  <a:srgbClr val="216143"/>
                </a:solidFill>
                <a:effectLst>
                  <a:outerShdw blurRad="41275" dist="20320" dir="1800000" algn="tl" rotWithShape="0">
                    <a:srgbClr val="000000">
                      <a:alpha val="40000"/>
                    </a:srgbClr>
                  </a:outerShdw>
                </a:effectLst>
                <a:latin typeface="Times New Roman" pitchFamily="18" charset="0"/>
                <a:cs typeface="Times New Roman" pitchFamily="18" charset="0"/>
              </a:rPr>
              <a:t>S</a:t>
            </a:r>
            <a:r>
              <a:rPr lang="en-US" dirty="0" smtClean="0">
                <a:ln w="12700">
                  <a:solidFill>
                    <a:schemeClr val="tx2">
                      <a:satMod val="155000"/>
                    </a:schemeClr>
                  </a:solidFill>
                  <a:prstDash val="solid"/>
                </a:ln>
                <a:solidFill>
                  <a:srgbClr val="FFFF00"/>
                </a:solidFill>
                <a:effectLst>
                  <a:outerShdw blurRad="41275" dist="20320" dir="1800000" algn="tl" rotWithShape="0">
                    <a:srgbClr val="000000">
                      <a:alpha val="40000"/>
                    </a:srgbClr>
                  </a:outerShdw>
                </a:effectLst>
                <a:latin typeface="Times New Roman" pitchFamily="18" charset="0"/>
                <a:cs typeface="Times New Roman" pitchFamily="18" charset="0"/>
              </a:rPr>
              <a:t>o</a:t>
            </a:r>
            <a:r>
              <a:rPr lang="en-US" dirty="0" smtClean="0">
                <a:ln w="12700">
                  <a:solidFill>
                    <a:schemeClr val="tx2">
                      <a:satMod val="155000"/>
                    </a:schemeClr>
                  </a:solidFill>
                  <a:prstDash val="solid"/>
                </a:ln>
                <a:solidFill>
                  <a:srgbClr val="216143"/>
                </a:solidFill>
                <a:effectLst>
                  <a:outerShdw blurRad="41275" dist="20320" dir="1800000" algn="tl" rotWithShape="0">
                    <a:srgbClr val="000000">
                      <a:alpha val="40000"/>
                    </a:srgbClr>
                  </a:outerShdw>
                </a:effectLst>
                <a:latin typeface="Times New Roman" pitchFamily="18" charset="0"/>
                <a:cs typeface="Times New Roman" pitchFamily="18" charset="0"/>
              </a:rPr>
              <a:t>l</a:t>
            </a:r>
            <a:r>
              <a:rPr lang="fa-IR" dirty="0" smtClean="0">
                <a:ln w="12700">
                  <a:solidFill>
                    <a:schemeClr val="tx2">
                      <a:satMod val="155000"/>
                    </a:schemeClr>
                  </a:solidFill>
                  <a:prstDash val="solid"/>
                </a:ln>
                <a:solidFill>
                  <a:srgbClr val="216143"/>
                </a:solidFill>
                <a:effectLst>
                  <a:outerShdw blurRad="41275" dist="20320" dir="1800000" algn="tl" rotWithShape="0">
                    <a:srgbClr val="000000">
                      <a:alpha val="40000"/>
                    </a:srgbClr>
                  </a:outerShdw>
                </a:effectLst>
                <a:latin typeface="Times New Roman" pitchFamily="18" charset="0"/>
                <a:cs typeface="Times New Roman" pitchFamily="18" charset="0"/>
              </a:rPr>
              <a:t>)</a:t>
            </a:r>
            <a:endParaRPr lang="en-US" dirty="0">
              <a:ln w="12700">
                <a:solidFill>
                  <a:schemeClr val="tx2">
                    <a:satMod val="155000"/>
                  </a:schemeClr>
                </a:solidFill>
                <a:prstDash val="solid"/>
              </a:ln>
              <a:solidFill>
                <a:srgbClr val="216143"/>
              </a:solidFill>
              <a:effectLst>
                <a:outerShdw blurRad="41275" dist="20320" dir="1800000" algn="tl" rotWithShape="0">
                  <a:srgbClr val="000000">
                    <a:alpha val="40000"/>
                  </a:srgbClr>
                </a:outerShdw>
              </a:effectLst>
              <a:latin typeface="Times New Roman" pitchFamily="18" charset="0"/>
              <a:cs typeface="Times New Roman" pitchFamily="18" charset="0"/>
            </a:endParaRPr>
          </a:p>
        </p:txBody>
      </p:sp>
      <p:sp>
        <p:nvSpPr>
          <p:cNvPr id="3" name="Slide Number Placeholder 2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pPr>
              <a:defRPr/>
            </a:pPr>
            <a:fld id="{49B0553E-AA25-4EF8-B191-2C07F622213B}" type="slidenum">
              <a:rPr lang="en-US" smtClean="0"/>
              <a:pPr>
                <a:defRPr/>
              </a:pPr>
              <a:t>61</a:t>
            </a:fld>
            <a:endParaRPr lang="en-US" dirty="0"/>
          </a:p>
        </p:txBody>
      </p:sp>
      <p:sp>
        <p:nvSpPr>
          <p:cNvPr id="4" name="Text Placeholder 3"/>
          <p:cNvSpPr>
            <a:spLocks noGrp="1"/>
          </p:cNvSpPr>
          <p:nvPr>
            <p:ph type="body" sz="quarter" idx="11"/>
          </p:nvPr>
        </p:nvSpPr>
        <p:spPr>
          <a:xfrm>
            <a:off x="152400" y="1219200"/>
            <a:ext cx="8229600" cy="5257800"/>
          </a:xfrm>
        </p:spPr>
        <p:txBody>
          <a:bodyPr/>
          <a:lstStyle/>
          <a:p>
            <a:pPr rtl="1">
              <a:lnSpc>
                <a:spcPct val="150000"/>
              </a:lnSpc>
              <a:buClr>
                <a:srgbClr val="216143"/>
              </a:buClr>
              <a:buFont typeface="Wingdings" pitchFamily="2" charset="2"/>
              <a:buChar char="q"/>
            </a:pPr>
            <a:r>
              <a:rPr lang="fa-IR" sz="2200" b="1" dirty="0" smtClean="0">
                <a:solidFill>
                  <a:srgbClr val="002060"/>
                </a:solidFill>
                <a:cs typeface="B Nazanin" pitchFamily="2" charset="-78"/>
              </a:rPr>
              <a:t>پس از ساخت یک محلول همگن باید آن را به سل تبدیل کرد.</a:t>
            </a:r>
          </a:p>
          <a:p>
            <a:pPr rtl="1">
              <a:lnSpc>
                <a:spcPct val="150000"/>
              </a:lnSpc>
              <a:buClr>
                <a:srgbClr val="216143"/>
              </a:buClr>
              <a:buFont typeface="Wingdings" pitchFamily="2" charset="2"/>
              <a:buChar char="q"/>
            </a:pPr>
            <a:r>
              <a:rPr lang="fa-IR" sz="2200" b="1" dirty="0" smtClean="0">
                <a:solidFill>
                  <a:srgbClr val="002060"/>
                </a:solidFill>
                <a:cs typeface="B Nazanin" pitchFamily="2" charset="-78"/>
              </a:rPr>
              <a:t>واکنش هیدرولیز (</a:t>
            </a:r>
            <a:r>
              <a:rPr lang="en-US" sz="2200" b="1" dirty="0" smtClean="0">
                <a:solidFill>
                  <a:srgbClr val="002060"/>
                </a:solidFill>
                <a:latin typeface="Times New Roman" pitchFamily="18" charset="0"/>
                <a:cs typeface="Times New Roman" pitchFamily="18" charset="0"/>
              </a:rPr>
              <a:t>Hydrolysis</a:t>
            </a:r>
            <a:r>
              <a:rPr lang="fa-IR" sz="2200" b="1" dirty="0" smtClean="0">
                <a:solidFill>
                  <a:srgbClr val="002060"/>
                </a:solidFill>
                <a:cs typeface="B Nazanin" pitchFamily="2" charset="-78"/>
              </a:rPr>
              <a:t>) پایه این مرحله است.</a:t>
            </a:r>
          </a:p>
          <a:p>
            <a:pPr rtl="1">
              <a:lnSpc>
                <a:spcPct val="150000"/>
              </a:lnSpc>
              <a:buClr>
                <a:srgbClr val="216143"/>
              </a:buClr>
              <a:buFont typeface="Wingdings" pitchFamily="2" charset="2"/>
              <a:buChar char="§"/>
            </a:pPr>
            <a:r>
              <a:rPr lang="fa-IR" sz="2200" b="1" dirty="0" smtClean="0">
                <a:solidFill>
                  <a:srgbClr val="002060"/>
                </a:solidFill>
                <a:cs typeface="B Nazanin" pitchFamily="2" charset="-78"/>
              </a:rPr>
              <a:t>کلمه هیدرولیز از ترکیب دو کلمه هیدرو + لیز تشکیل شده و مفهوم آن تجزیه بوسیله آب است. </a:t>
            </a:r>
          </a:p>
          <a:p>
            <a:pPr rtl="1">
              <a:lnSpc>
                <a:spcPct val="150000"/>
              </a:lnSpc>
              <a:buClr>
                <a:srgbClr val="216143"/>
              </a:buClr>
              <a:buFont typeface="Wingdings" pitchFamily="2" charset="2"/>
              <a:buChar char="§"/>
            </a:pPr>
            <a:r>
              <a:rPr lang="fa-IR" sz="2200" b="1" dirty="0" smtClean="0">
                <a:solidFill>
                  <a:srgbClr val="002060"/>
                </a:solidFill>
                <a:cs typeface="B Nazanin" pitchFamily="2" charset="-78"/>
              </a:rPr>
              <a:t>اصطلاح تجزیه به هر موردی اطلاق می</a:t>
            </a:r>
            <a:r>
              <a:rPr lang="fa-IR" sz="2200" b="1" dirty="0" smtClean="0">
                <a:solidFill>
                  <a:srgbClr val="002060"/>
                </a:solidFill>
                <a:latin typeface="Times New Roman"/>
                <a:cs typeface="Times New Roman"/>
              </a:rPr>
              <a:t>‌</a:t>
            </a:r>
            <a:r>
              <a:rPr lang="fa-IR" sz="2200" b="1" dirty="0" smtClean="0">
                <a:solidFill>
                  <a:srgbClr val="002060"/>
                </a:solidFill>
                <a:cs typeface="B Nazanin" pitchFamily="2" charset="-78"/>
              </a:rPr>
              <a:t>شود که یک حالت پیچیده به حالتی ساده</a:t>
            </a:r>
            <a:r>
              <a:rPr lang="fa-IR" sz="2200" b="1" dirty="0" smtClean="0">
                <a:solidFill>
                  <a:srgbClr val="002060"/>
                </a:solidFill>
                <a:latin typeface="Times New Roman"/>
                <a:cs typeface="Times New Roman"/>
              </a:rPr>
              <a:t>‌</a:t>
            </a:r>
            <a:r>
              <a:rPr lang="fa-IR" sz="2200" b="1" dirty="0" smtClean="0">
                <a:solidFill>
                  <a:srgbClr val="002060"/>
                </a:solidFill>
                <a:cs typeface="B Nazanin" pitchFamily="2" charset="-78"/>
              </a:rPr>
              <a:t>تر تبدیل گردد. </a:t>
            </a:r>
            <a:endParaRPr lang="en-US" sz="2200" b="1" dirty="0">
              <a:solidFill>
                <a:srgbClr val="002060"/>
              </a:solidFill>
              <a:cs typeface="B Nazanin" pitchFamily="2" charset="-78"/>
            </a:endParaRPr>
          </a:p>
        </p:txBody>
      </p:sp>
      <p:pic>
        <p:nvPicPr>
          <p:cNvPr id="15362" name="Picture 2" descr="C:\Users\Public\Pictures\hydrolysis reaction3.jpg"/>
          <p:cNvPicPr>
            <a:picLocks noChangeAspect="1" noChangeArrowheads="1"/>
          </p:cNvPicPr>
          <p:nvPr/>
        </p:nvPicPr>
        <p:blipFill>
          <a:blip r:embed="rId3"/>
          <a:srcRect/>
          <a:stretch>
            <a:fillRect/>
          </a:stretch>
        </p:blipFill>
        <p:spPr bwMode="auto">
          <a:xfrm>
            <a:off x="457200" y="4267200"/>
            <a:ext cx="5181600" cy="2438400"/>
          </a:xfrm>
          <a:prstGeom prst="rect">
            <a:avLst/>
          </a:prstGeom>
          <a:ln>
            <a:noFill/>
          </a:ln>
          <a:effectLst>
            <a:outerShdw blurRad="292100" dist="139700" dir="2700000" algn="tl" rotWithShape="0">
              <a:srgbClr val="333333">
                <a:alpha val="65000"/>
              </a:srgbClr>
            </a:outerShdw>
          </a:effectLst>
        </p:spPr>
      </p:pic>
    </p:spTree>
    <p:extLst>
      <p:ext uri="{BB962C8B-B14F-4D97-AF65-F5344CB8AC3E}">
        <p14:creationId xmlns:p14="http://schemas.microsoft.com/office/powerpoint/2010/main" val="3601341883"/>
      </p:ext>
    </p:extLst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  <p:cond evt="onBegin" delay="0">
                          <p:tn val="2"/>
                        </p:cond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0" presetClass="entr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536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7" dur="1000"/>
                                        <p:tgtEl>
                                          <p:spTgt spid="15362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</p:timing>
</p:sld>
</file>

<file path=ppt/slides/slide6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pPr rtl="1"/>
            <a:r>
              <a:rPr lang="fa-IR" dirty="0" smtClean="0">
                <a:ln w="12700">
                  <a:solidFill>
                    <a:schemeClr val="tx2">
                      <a:satMod val="155000"/>
                    </a:schemeClr>
                  </a:solidFill>
                  <a:prstDash val="solid"/>
                </a:ln>
                <a:solidFill>
                  <a:srgbClr val="216143"/>
                </a:solidFill>
                <a:effectLst>
                  <a:outerShdw blurRad="41275" dist="20320" dir="1800000" algn="tl" rotWithShape="0">
                    <a:srgbClr val="000000">
                      <a:alpha val="40000"/>
                    </a:srgbClr>
                  </a:outerShdw>
                </a:effectLst>
                <a:cs typeface="B Titr" pitchFamily="2" charset="-78"/>
              </a:rPr>
              <a:t>تشکیل سل </a:t>
            </a:r>
            <a:r>
              <a:rPr lang="fa-IR" dirty="0" smtClean="0">
                <a:ln w="12700">
                  <a:solidFill>
                    <a:schemeClr val="tx2">
                      <a:satMod val="155000"/>
                    </a:schemeClr>
                  </a:solidFill>
                  <a:prstDash val="solid"/>
                </a:ln>
                <a:solidFill>
                  <a:srgbClr val="216143"/>
                </a:solidFill>
                <a:effectLst>
                  <a:outerShdw blurRad="41275" dist="20320" dir="1800000" algn="tl" rotWithShape="0">
                    <a:srgbClr val="000000">
                      <a:alpha val="40000"/>
                    </a:srgbClr>
                  </a:outerShdw>
                </a:effectLst>
                <a:latin typeface="Times New Roman" pitchFamily="18" charset="0"/>
                <a:cs typeface="Times New Roman" pitchFamily="18" charset="0"/>
              </a:rPr>
              <a:t>(</a:t>
            </a:r>
            <a:r>
              <a:rPr lang="en-US" dirty="0" smtClean="0">
                <a:ln w="12700">
                  <a:solidFill>
                    <a:schemeClr val="tx2">
                      <a:satMod val="155000"/>
                    </a:schemeClr>
                  </a:solidFill>
                  <a:prstDash val="solid"/>
                </a:ln>
                <a:solidFill>
                  <a:srgbClr val="216143"/>
                </a:solidFill>
                <a:effectLst>
                  <a:outerShdw blurRad="41275" dist="20320" dir="1800000" algn="tl" rotWithShape="0">
                    <a:srgbClr val="000000">
                      <a:alpha val="40000"/>
                    </a:srgbClr>
                  </a:outerShdw>
                </a:effectLst>
                <a:latin typeface="Times New Roman" pitchFamily="18" charset="0"/>
                <a:cs typeface="Times New Roman" pitchFamily="18" charset="0"/>
              </a:rPr>
              <a:t>S</a:t>
            </a:r>
            <a:r>
              <a:rPr lang="en-US" dirty="0" smtClean="0">
                <a:ln w="12700">
                  <a:solidFill>
                    <a:schemeClr val="tx2">
                      <a:satMod val="155000"/>
                    </a:schemeClr>
                  </a:solidFill>
                  <a:prstDash val="solid"/>
                </a:ln>
                <a:solidFill>
                  <a:srgbClr val="FFFF00"/>
                </a:solidFill>
                <a:effectLst>
                  <a:outerShdw blurRad="41275" dist="20320" dir="1800000" algn="tl" rotWithShape="0">
                    <a:srgbClr val="000000">
                      <a:alpha val="40000"/>
                    </a:srgbClr>
                  </a:outerShdw>
                </a:effectLst>
                <a:latin typeface="Times New Roman" pitchFamily="18" charset="0"/>
                <a:cs typeface="Times New Roman" pitchFamily="18" charset="0"/>
              </a:rPr>
              <a:t>o</a:t>
            </a:r>
            <a:r>
              <a:rPr lang="en-US" dirty="0" smtClean="0">
                <a:ln w="12700">
                  <a:solidFill>
                    <a:schemeClr val="tx2">
                      <a:satMod val="155000"/>
                    </a:schemeClr>
                  </a:solidFill>
                  <a:prstDash val="solid"/>
                </a:ln>
                <a:solidFill>
                  <a:srgbClr val="216143"/>
                </a:solidFill>
                <a:effectLst>
                  <a:outerShdw blurRad="41275" dist="20320" dir="1800000" algn="tl" rotWithShape="0">
                    <a:srgbClr val="000000">
                      <a:alpha val="40000"/>
                    </a:srgbClr>
                  </a:outerShdw>
                </a:effectLst>
                <a:latin typeface="Times New Roman" pitchFamily="18" charset="0"/>
                <a:cs typeface="Times New Roman" pitchFamily="18" charset="0"/>
              </a:rPr>
              <a:t>l</a:t>
            </a:r>
            <a:r>
              <a:rPr lang="fa-IR" dirty="0" smtClean="0">
                <a:ln w="12700">
                  <a:solidFill>
                    <a:schemeClr val="tx2">
                      <a:satMod val="155000"/>
                    </a:schemeClr>
                  </a:solidFill>
                  <a:prstDash val="solid"/>
                </a:ln>
                <a:solidFill>
                  <a:srgbClr val="216143"/>
                </a:solidFill>
                <a:effectLst>
                  <a:outerShdw blurRad="41275" dist="20320" dir="1800000" algn="tl" rotWithShape="0">
                    <a:srgbClr val="000000">
                      <a:alpha val="40000"/>
                    </a:srgbClr>
                  </a:outerShdw>
                </a:effectLst>
                <a:latin typeface="Times New Roman" pitchFamily="18" charset="0"/>
                <a:cs typeface="Times New Roman" pitchFamily="18" charset="0"/>
              </a:rPr>
              <a:t>)</a:t>
            </a:r>
            <a:endParaRPr lang="en-US" dirty="0"/>
          </a:p>
        </p:txBody>
      </p:sp>
      <p:sp>
        <p:nvSpPr>
          <p:cNvPr id="3" name="Slide Number Placeholder 2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pPr>
              <a:defRPr/>
            </a:pPr>
            <a:fld id="{49B0553E-AA25-4EF8-B191-2C07F622213B}" type="slidenum">
              <a:rPr lang="en-US" smtClean="0"/>
              <a:pPr>
                <a:defRPr/>
              </a:pPr>
              <a:t>62</a:t>
            </a:fld>
            <a:endParaRPr lang="en-US" dirty="0"/>
          </a:p>
        </p:txBody>
      </p:sp>
      <p:sp>
        <p:nvSpPr>
          <p:cNvPr id="4" name="Text Placeholder 3"/>
          <p:cNvSpPr>
            <a:spLocks noGrp="1"/>
          </p:cNvSpPr>
          <p:nvPr>
            <p:ph type="body" sz="quarter" idx="11"/>
          </p:nvPr>
        </p:nvSpPr>
        <p:spPr>
          <a:xfrm>
            <a:off x="228600" y="1219200"/>
            <a:ext cx="8153400" cy="5257800"/>
          </a:xfrm>
        </p:spPr>
        <p:txBody>
          <a:bodyPr/>
          <a:lstStyle/>
          <a:p>
            <a:pPr lvl="0" rtl="1">
              <a:lnSpc>
                <a:spcPct val="150000"/>
              </a:lnSpc>
              <a:buClr>
                <a:srgbClr val="216143"/>
              </a:buClr>
              <a:buFont typeface="Wingdings" pitchFamily="2" charset="2"/>
              <a:buChar char="q"/>
            </a:pPr>
            <a:r>
              <a:rPr lang="fa-IR" sz="2200" b="1" dirty="0" smtClean="0">
                <a:solidFill>
                  <a:srgbClr val="002060"/>
                </a:solidFill>
                <a:cs typeface="B Nazanin" pitchFamily="2" charset="-78"/>
              </a:rPr>
              <a:t>در شیمی گاهی آب می</a:t>
            </a:r>
            <a:r>
              <a:rPr lang="fa-IR" sz="2200" b="1" dirty="0" smtClean="0">
                <a:solidFill>
                  <a:srgbClr val="002060"/>
                </a:solidFill>
                <a:latin typeface="Times New Roman"/>
                <a:cs typeface="Times New Roman"/>
              </a:rPr>
              <a:t>‌</a:t>
            </a:r>
            <a:r>
              <a:rPr lang="fa-IR" sz="2200" b="1" dirty="0" smtClean="0">
                <a:solidFill>
                  <a:srgbClr val="002060"/>
                </a:solidFill>
                <a:cs typeface="B Nazanin" pitchFamily="2" charset="-78"/>
              </a:rPr>
              <a:t>تواند مولکولی را شکسته و به مولکول</a:t>
            </a:r>
            <a:r>
              <a:rPr lang="fa-IR" sz="2200" b="1" dirty="0" smtClean="0">
                <a:solidFill>
                  <a:srgbClr val="002060"/>
                </a:solidFill>
                <a:latin typeface="Times New Roman"/>
                <a:cs typeface="Times New Roman"/>
              </a:rPr>
              <a:t>‌</a:t>
            </a:r>
            <a:r>
              <a:rPr lang="fa-IR" sz="2200" b="1" dirty="0" smtClean="0">
                <a:solidFill>
                  <a:srgbClr val="002060"/>
                </a:solidFill>
                <a:cs typeface="B Nazanin" pitchFamily="2" charset="-78"/>
              </a:rPr>
              <a:t>های ساده</a:t>
            </a:r>
            <a:r>
              <a:rPr lang="fa-IR" sz="2200" b="1" dirty="0" smtClean="0">
                <a:solidFill>
                  <a:srgbClr val="002060"/>
                </a:solidFill>
                <a:latin typeface="Times New Roman"/>
                <a:cs typeface="Times New Roman"/>
              </a:rPr>
              <a:t>‌</a:t>
            </a:r>
            <a:r>
              <a:rPr lang="fa-IR" sz="2200" b="1" dirty="0" smtClean="0">
                <a:solidFill>
                  <a:srgbClr val="002060"/>
                </a:solidFill>
                <a:cs typeface="B Nazanin" pitchFamily="2" charset="-78"/>
              </a:rPr>
              <a:t>تری تبدیل کند.</a:t>
            </a:r>
          </a:p>
          <a:p>
            <a:pPr lvl="0" rtl="1">
              <a:lnSpc>
                <a:spcPct val="150000"/>
              </a:lnSpc>
              <a:buClr>
                <a:srgbClr val="216143"/>
              </a:buClr>
              <a:buFont typeface="Wingdings" pitchFamily="2" charset="2"/>
              <a:buChar char="q"/>
            </a:pPr>
            <a:r>
              <a:rPr lang="fa-IR" sz="2200" b="1" dirty="0" smtClean="0">
                <a:solidFill>
                  <a:srgbClr val="002060"/>
                </a:solidFill>
                <a:cs typeface="B Nazanin" pitchFamily="2" charset="-78"/>
              </a:rPr>
              <a:t>به دسته</a:t>
            </a:r>
            <a:r>
              <a:rPr lang="fa-IR" sz="2200" b="1" dirty="0" smtClean="0">
                <a:solidFill>
                  <a:srgbClr val="002060"/>
                </a:solidFill>
                <a:latin typeface="Times New Roman"/>
                <a:cs typeface="Times New Roman"/>
              </a:rPr>
              <a:t>‌</a:t>
            </a:r>
            <a:r>
              <a:rPr lang="fa-IR" sz="2200" b="1" dirty="0" smtClean="0">
                <a:solidFill>
                  <a:srgbClr val="002060"/>
                </a:solidFill>
                <a:cs typeface="B Nazanin" pitchFamily="2" charset="-78"/>
              </a:rPr>
              <a:t>ای از واکنش</a:t>
            </a:r>
            <a:r>
              <a:rPr lang="fa-IR" sz="2200" b="1" dirty="0" smtClean="0">
                <a:solidFill>
                  <a:srgbClr val="002060"/>
                </a:solidFill>
                <a:latin typeface="Times New Roman"/>
                <a:cs typeface="Times New Roman"/>
              </a:rPr>
              <a:t>‌</a:t>
            </a:r>
            <a:r>
              <a:rPr lang="fa-IR" sz="2200" b="1" dirty="0" smtClean="0">
                <a:solidFill>
                  <a:srgbClr val="002060"/>
                </a:solidFill>
                <a:cs typeface="B Nazanin" pitchFamily="2" charset="-78"/>
              </a:rPr>
              <a:t>ها که در آن آب مولکولی را شکسته (بر اثر یک واکنش شیمیایی) و به مولکول</a:t>
            </a:r>
            <a:r>
              <a:rPr lang="fa-IR" sz="2200" b="1" dirty="0" smtClean="0">
                <a:solidFill>
                  <a:srgbClr val="002060"/>
                </a:solidFill>
                <a:latin typeface="Times New Roman"/>
                <a:cs typeface="Times New Roman"/>
              </a:rPr>
              <a:t>‌</a:t>
            </a:r>
            <a:r>
              <a:rPr lang="fa-IR" sz="2200" b="1" dirty="0" smtClean="0">
                <a:solidFill>
                  <a:srgbClr val="002060"/>
                </a:solidFill>
                <a:cs typeface="B Nazanin" pitchFamily="2" charset="-78"/>
              </a:rPr>
              <a:t>های ساده</a:t>
            </a:r>
            <a:r>
              <a:rPr lang="fa-IR" sz="2200" b="1" dirty="0" smtClean="0">
                <a:solidFill>
                  <a:srgbClr val="002060"/>
                </a:solidFill>
                <a:latin typeface="Times New Roman"/>
                <a:cs typeface="Times New Roman"/>
              </a:rPr>
              <a:t>‌</a:t>
            </a:r>
            <a:r>
              <a:rPr lang="fa-IR" sz="2200" b="1" dirty="0" smtClean="0">
                <a:solidFill>
                  <a:srgbClr val="002060"/>
                </a:solidFill>
                <a:cs typeface="B Nazanin" pitchFamily="2" charset="-78"/>
              </a:rPr>
              <a:t>تر تبدیل می</a:t>
            </a:r>
            <a:r>
              <a:rPr lang="fa-IR" sz="2200" b="1" dirty="0" smtClean="0">
                <a:solidFill>
                  <a:srgbClr val="002060"/>
                </a:solidFill>
                <a:latin typeface="Times New Roman"/>
                <a:cs typeface="Times New Roman"/>
              </a:rPr>
              <a:t>‌</a:t>
            </a:r>
            <a:r>
              <a:rPr lang="fa-IR" sz="2200" b="1" dirty="0" smtClean="0">
                <a:solidFill>
                  <a:srgbClr val="002060"/>
                </a:solidFill>
                <a:cs typeface="B Nazanin" pitchFamily="2" charset="-78"/>
              </a:rPr>
              <a:t>کند هیدرولیز گفته می</a:t>
            </a:r>
            <a:r>
              <a:rPr lang="fa-IR" sz="2200" b="1" dirty="0" smtClean="0">
                <a:solidFill>
                  <a:srgbClr val="002060"/>
                </a:solidFill>
                <a:latin typeface="Times New Roman"/>
                <a:cs typeface="Times New Roman"/>
              </a:rPr>
              <a:t>‌</a:t>
            </a:r>
            <a:r>
              <a:rPr lang="fa-IR" sz="2200" b="1" dirty="0" smtClean="0">
                <a:solidFill>
                  <a:srgbClr val="002060"/>
                </a:solidFill>
                <a:cs typeface="B Nazanin" pitchFamily="2" charset="-78"/>
              </a:rPr>
              <a:t>شود.</a:t>
            </a:r>
            <a:endParaRPr lang="en-US" sz="2200" b="1" dirty="0" smtClean="0">
              <a:solidFill>
                <a:srgbClr val="002060"/>
              </a:solidFill>
              <a:cs typeface="B Nazanin" pitchFamily="2" charset="-78"/>
            </a:endParaRPr>
          </a:p>
          <a:p>
            <a:endParaRPr lang="en-US" dirty="0"/>
          </a:p>
        </p:txBody>
      </p:sp>
      <p:pic>
        <p:nvPicPr>
          <p:cNvPr id="5" name="Picture 4"/>
          <p:cNvPicPr/>
          <p:nvPr/>
        </p:nvPicPr>
        <p:blipFill>
          <a:blip r:embed="rId3" cstate="print"/>
          <a:srcRect/>
          <a:stretch>
            <a:fillRect/>
          </a:stretch>
        </p:blipFill>
        <p:spPr bwMode="auto">
          <a:xfrm>
            <a:off x="914400" y="3657600"/>
            <a:ext cx="6629400" cy="2762250"/>
          </a:xfrm>
          <a:prstGeom prst="rect">
            <a:avLst/>
          </a:prstGeom>
          <a:ln>
            <a:noFill/>
          </a:ln>
          <a:effectLst>
            <a:outerShdw blurRad="292100" dist="139700" dir="2700000" algn="tl" rotWithShape="0">
              <a:srgbClr val="333333">
                <a:alpha val="65000"/>
              </a:srgbClr>
            </a:outerShdw>
          </a:effectLst>
        </p:spPr>
      </p:pic>
    </p:spTree>
    <p:extLst>
      <p:ext uri="{BB962C8B-B14F-4D97-AF65-F5344CB8AC3E}">
        <p14:creationId xmlns:p14="http://schemas.microsoft.com/office/powerpoint/2010/main" val="3134448505"/>
      </p:ext>
    </p:extLst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  <p:cond evt="onBegin" delay="0">
                          <p:tn val="2"/>
                        </p:cond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0" presetClass="entr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7" dur="1000"/>
                                        <p:tgtEl>
                                          <p:spTgt spid="5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</p:timing>
</p:sld>
</file>

<file path=ppt/slides/slide6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457200" y="0"/>
            <a:ext cx="8229600" cy="1143000"/>
          </a:xfrm>
        </p:spPr>
        <p:txBody>
          <a:bodyPr/>
          <a:lstStyle/>
          <a:p>
            <a:pPr rtl="1"/>
            <a:r>
              <a:rPr lang="fa-IR" dirty="0" smtClean="0">
                <a:ln w="12700">
                  <a:solidFill>
                    <a:schemeClr val="tx2">
                      <a:satMod val="155000"/>
                    </a:schemeClr>
                  </a:solidFill>
                  <a:prstDash val="solid"/>
                </a:ln>
                <a:solidFill>
                  <a:srgbClr val="216143"/>
                </a:solidFill>
                <a:effectLst>
                  <a:outerShdw blurRad="41275" dist="20320" dir="1800000" algn="tl" rotWithShape="0">
                    <a:srgbClr val="000000">
                      <a:alpha val="40000"/>
                    </a:srgbClr>
                  </a:outerShdw>
                </a:effectLst>
                <a:cs typeface="B Titr" pitchFamily="2" charset="-78"/>
              </a:rPr>
              <a:t>تشکیل سل </a:t>
            </a:r>
            <a:r>
              <a:rPr lang="fa-IR" dirty="0" smtClean="0">
                <a:ln w="12700">
                  <a:solidFill>
                    <a:schemeClr val="tx2">
                      <a:satMod val="155000"/>
                    </a:schemeClr>
                  </a:solidFill>
                  <a:prstDash val="solid"/>
                </a:ln>
                <a:solidFill>
                  <a:srgbClr val="216143"/>
                </a:solidFill>
                <a:effectLst>
                  <a:outerShdw blurRad="41275" dist="20320" dir="1800000" algn="tl" rotWithShape="0">
                    <a:srgbClr val="000000">
                      <a:alpha val="40000"/>
                    </a:srgbClr>
                  </a:outerShdw>
                </a:effectLst>
                <a:latin typeface="Times New Roman" pitchFamily="18" charset="0"/>
                <a:cs typeface="Times New Roman" pitchFamily="18" charset="0"/>
              </a:rPr>
              <a:t>(</a:t>
            </a:r>
            <a:r>
              <a:rPr lang="en-US" dirty="0" smtClean="0">
                <a:ln w="12700">
                  <a:solidFill>
                    <a:schemeClr val="tx2">
                      <a:satMod val="155000"/>
                    </a:schemeClr>
                  </a:solidFill>
                  <a:prstDash val="solid"/>
                </a:ln>
                <a:solidFill>
                  <a:srgbClr val="216143"/>
                </a:solidFill>
                <a:effectLst>
                  <a:outerShdw blurRad="41275" dist="20320" dir="1800000" algn="tl" rotWithShape="0">
                    <a:srgbClr val="000000">
                      <a:alpha val="40000"/>
                    </a:srgbClr>
                  </a:outerShdw>
                </a:effectLst>
                <a:latin typeface="Times New Roman" pitchFamily="18" charset="0"/>
                <a:cs typeface="Times New Roman" pitchFamily="18" charset="0"/>
              </a:rPr>
              <a:t>S</a:t>
            </a:r>
            <a:r>
              <a:rPr lang="en-US" dirty="0" smtClean="0">
                <a:ln w="12700">
                  <a:solidFill>
                    <a:schemeClr val="tx2">
                      <a:satMod val="155000"/>
                    </a:schemeClr>
                  </a:solidFill>
                  <a:prstDash val="solid"/>
                </a:ln>
                <a:solidFill>
                  <a:srgbClr val="FFFF00"/>
                </a:solidFill>
                <a:effectLst>
                  <a:outerShdw blurRad="41275" dist="20320" dir="1800000" algn="tl" rotWithShape="0">
                    <a:srgbClr val="000000">
                      <a:alpha val="40000"/>
                    </a:srgbClr>
                  </a:outerShdw>
                </a:effectLst>
                <a:latin typeface="Times New Roman" pitchFamily="18" charset="0"/>
                <a:cs typeface="Times New Roman" pitchFamily="18" charset="0"/>
              </a:rPr>
              <a:t>o</a:t>
            </a:r>
            <a:r>
              <a:rPr lang="en-US" dirty="0" smtClean="0">
                <a:ln w="12700">
                  <a:solidFill>
                    <a:schemeClr val="tx2">
                      <a:satMod val="155000"/>
                    </a:schemeClr>
                  </a:solidFill>
                  <a:prstDash val="solid"/>
                </a:ln>
                <a:solidFill>
                  <a:srgbClr val="216143"/>
                </a:solidFill>
                <a:effectLst>
                  <a:outerShdw blurRad="41275" dist="20320" dir="1800000" algn="tl" rotWithShape="0">
                    <a:srgbClr val="000000">
                      <a:alpha val="40000"/>
                    </a:srgbClr>
                  </a:outerShdw>
                </a:effectLst>
                <a:latin typeface="Times New Roman" pitchFamily="18" charset="0"/>
                <a:cs typeface="Times New Roman" pitchFamily="18" charset="0"/>
              </a:rPr>
              <a:t>l</a:t>
            </a:r>
            <a:r>
              <a:rPr lang="fa-IR" dirty="0" smtClean="0">
                <a:ln w="12700">
                  <a:solidFill>
                    <a:schemeClr val="tx2">
                      <a:satMod val="155000"/>
                    </a:schemeClr>
                  </a:solidFill>
                  <a:prstDash val="solid"/>
                </a:ln>
                <a:solidFill>
                  <a:srgbClr val="216143"/>
                </a:solidFill>
                <a:effectLst>
                  <a:outerShdw blurRad="41275" dist="20320" dir="1800000" algn="tl" rotWithShape="0">
                    <a:srgbClr val="000000">
                      <a:alpha val="40000"/>
                    </a:srgbClr>
                  </a:outerShdw>
                </a:effectLst>
                <a:latin typeface="Times New Roman" pitchFamily="18" charset="0"/>
                <a:cs typeface="Times New Roman" pitchFamily="18" charset="0"/>
              </a:rPr>
              <a:t>)</a:t>
            </a:r>
            <a:endParaRPr lang="en-US" dirty="0"/>
          </a:p>
        </p:txBody>
      </p:sp>
      <p:sp>
        <p:nvSpPr>
          <p:cNvPr id="3" name="Slide Number Placeholder 2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pPr>
              <a:defRPr/>
            </a:pPr>
            <a:fld id="{49B0553E-AA25-4EF8-B191-2C07F622213B}" type="slidenum">
              <a:rPr lang="en-US" smtClean="0"/>
              <a:pPr>
                <a:defRPr/>
              </a:pPr>
              <a:t>63</a:t>
            </a:fld>
            <a:endParaRPr lang="en-US" dirty="0"/>
          </a:p>
        </p:txBody>
      </p:sp>
      <p:sp>
        <p:nvSpPr>
          <p:cNvPr id="4" name="Text Placeholder 3"/>
          <p:cNvSpPr>
            <a:spLocks noGrp="1"/>
          </p:cNvSpPr>
          <p:nvPr>
            <p:ph type="body" sz="quarter" idx="11"/>
          </p:nvPr>
        </p:nvSpPr>
        <p:spPr>
          <a:xfrm>
            <a:off x="228600" y="966787"/>
            <a:ext cx="8229600" cy="4953000"/>
          </a:xfrm>
        </p:spPr>
        <p:txBody>
          <a:bodyPr/>
          <a:lstStyle/>
          <a:p>
            <a:pPr rtl="1">
              <a:lnSpc>
                <a:spcPct val="150000"/>
              </a:lnSpc>
              <a:buClr>
                <a:srgbClr val="216143"/>
              </a:buClr>
              <a:buFont typeface="Wingdings" pitchFamily="2" charset="2"/>
              <a:buChar char="q"/>
            </a:pPr>
            <a:r>
              <a:rPr lang="fa-IR" sz="2200" b="1" dirty="0" smtClean="0">
                <a:solidFill>
                  <a:srgbClr val="002060"/>
                </a:solidFill>
                <a:cs typeface="B Nazanin" pitchFamily="2" charset="-78"/>
              </a:rPr>
              <a:t>واکنش هیدرولیز چندان پیچیده نیست. </a:t>
            </a:r>
          </a:p>
          <a:p>
            <a:pPr rtl="1">
              <a:lnSpc>
                <a:spcPct val="150000"/>
              </a:lnSpc>
              <a:buClr>
                <a:srgbClr val="216143"/>
              </a:buClr>
              <a:buFont typeface="Wingdings" pitchFamily="2" charset="2"/>
              <a:buChar char="§"/>
            </a:pPr>
            <a:r>
              <a:rPr lang="fa-IR" sz="2200" b="1" dirty="0" smtClean="0">
                <a:solidFill>
                  <a:srgbClr val="002060"/>
                </a:solidFill>
                <a:cs typeface="B Nazanin" pitchFamily="2" charset="-78"/>
              </a:rPr>
              <a:t>برای آغاز این فرآیند کمی آب به محیط واکنش افزوده می</a:t>
            </a:r>
            <a:r>
              <a:rPr lang="fa-IR" sz="2200" b="1" dirty="0" smtClean="0">
                <a:solidFill>
                  <a:srgbClr val="002060"/>
                </a:solidFill>
                <a:latin typeface="Times New Roman"/>
                <a:cs typeface="Times New Roman"/>
              </a:rPr>
              <a:t>‌</a:t>
            </a:r>
            <a:r>
              <a:rPr lang="fa-IR" sz="2200" b="1" dirty="0" smtClean="0">
                <a:solidFill>
                  <a:srgbClr val="002060"/>
                </a:solidFill>
                <a:cs typeface="B Nazanin" pitchFamily="2" charset="-78"/>
              </a:rPr>
              <a:t>شود.</a:t>
            </a:r>
          </a:p>
          <a:p>
            <a:pPr lvl="1" rtl="1">
              <a:lnSpc>
                <a:spcPct val="150000"/>
              </a:lnSpc>
              <a:buClr>
                <a:srgbClr val="216143"/>
              </a:buClr>
              <a:buFont typeface="Wingdings" pitchFamily="2" charset="2"/>
              <a:buChar char="§"/>
            </a:pPr>
            <a:r>
              <a:rPr lang="fa-IR" sz="2200" b="1" dirty="0" smtClean="0">
                <a:solidFill>
                  <a:srgbClr val="002060"/>
                </a:solidFill>
                <a:cs typeface="B Nazanin" pitchFamily="2" charset="-78"/>
              </a:rPr>
              <a:t>در حالتی که محلول همگن در حلالی فاقد آب تهیه شده باشد.</a:t>
            </a:r>
          </a:p>
          <a:p>
            <a:pPr rtl="1">
              <a:lnSpc>
                <a:spcPct val="150000"/>
              </a:lnSpc>
              <a:buClr>
                <a:srgbClr val="216143"/>
              </a:buClr>
              <a:buFont typeface="Wingdings" pitchFamily="2" charset="2"/>
              <a:buChar char="§"/>
            </a:pPr>
            <a:r>
              <a:rPr lang="fa-IR" sz="2200" b="1" dirty="0" smtClean="0">
                <a:solidFill>
                  <a:srgbClr val="002060"/>
                </a:solidFill>
                <a:cs typeface="B Nazanin" pitchFamily="2" charset="-78"/>
              </a:rPr>
              <a:t>حضور آب باعث خواهد شد تا واکنش هیدرولیز بر روی پیش ماده صورت گیرد.</a:t>
            </a:r>
          </a:p>
          <a:p>
            <a:pPr rtl="1">
              <a:lnSpc>
                <a:spcPct val="150000"/>
              </a:lnSpc>
              <a:buClr>
                <a:srgbClr val="216143"/>
              </a:buClr>
              <a:buFont typeface="Wingdings" pitchFamily="2" charset="2"/>
              <a:buChar char="§"/>
            </a:pPr>
            <a:r>
              <a:rPr lang="fa-IR" sz="2200" b="1" dirty="0" smtClean="0">
                <a:solidFill>
                  <a:srgbClr val="002060"/>
                </a:solidFill>
                <a:cs typeface="B Nazanin" pitchFamily="2" charset="-78"/>
              </a:rPr>
              <a:t>با فعال شدن پیش ماده، ذرات اکسید فلزی گرد هم آمده و تشکیل ذرات ریز و جامدی می</a:t>
            </a:r>
            <a:r>
              <a:rPr lang="fa-IR" sz="2200" b="1" dirty="0" smtClean="0">
                <a:solidFill>
                  <a:srgbClr val="002060"/>
                </a:solidFill>
                <a:latin typeface="Times New Roman"/>
                <a:cs typeface="Times New Roman"/>
              </a:rPr>
              <a:t>‌</a:t>
            </a:r>
            <a:r>
              <a:rPr lang="fa-IR" sz="2200" b="1" dirty="0" smtClean="0">
                <a:solidFill>
                  <a:srgbClr val="002060"/>
                </a:solidFill>
                <a:cs typeface="B Nazanin" pitchFamily="2" charset="-78"/>
              </a:rPr>
              <a:t>دهند که در حلال پراکنده هستند.</a:t>
            </a:r>
          </a:p>
          <a:p>
            <a:pPr rtl="1">
              <a:lnSpc>
                <a:spcPct val="150000"/>
              </a:lnSpc>
              <a:buClr>
                <a:srgbClr val="216143"/>
              </a:buClr>
              <a:buFont typeface="Wingdings" pitchFamily="2" charset="2"/>
              <a:buChar char="§"/>
            </a:pPr>
            <a:r>
              <a:rPr lang="fa-IR" sz="2200" b="1" dirty="0" smtClean="0">
                <a:solidFill>
                  <a:srgbClr val="002060"/>
                </a:solidFill>
                <a:cs typeface="B Nazanin" pitchFamily="2" charset="-78"/>
              </a:rPr>
              <a:t> به چنین ترکیبی سل (به عنوان یک محصول میانی فرآیند) اطلاق می</a:t>
            </a:r>
            <a:r>
              <a:rPr lang="fa-IR" sz="2200" b="1" dirty="0" smtClean="0">
                <a:solidFill>
                  <a:srgbClr val="002060"/>
                </a:solidFill>
                <a:latin typeface="Times New Roman"/>
                <a:cs typeface="Times New Roman"/>
              </a:rPr>
              <a:t>‌</a:t>
            </a:r>
            <a:r>
              <a:rPr lang="fa-IR" sz="2200" b="1" dirty="0" smtClean="0">
                <a:solidFill>
                  <a:srgbClr val="002060"/>
                </a:solidFill>
                <a:cs typeface="B Nazanin" pitchFamily="2" charset="-78"/>
              </a:rPr>
              <a:t>شود.</a:t>
            </a:r>
            <a:endParaRPr lang="en-US" sz="2200" b="1" dirty="0" smtClean="0">
              <a:solidFill>
                <a:srgbClr val="002060"/>
              </a:solidFill>
              <a:cs typeface="B Nazanin" pitchFamily="2" charset="-78"/>
            </a:endParaRPr>
          </a:p>
          <a:p>
            <a:pPr>
              <a:lnSpc>
                <a:spcPct val="150000"/>
              </a:lnSpc>
              <a:buClr>
                <a:srgbClr val="216143"/>
              </a:buClr>
              <a:buFont typeface="Wingdings" pitchFamily="2" charset="2"/>
              <a:buChar char="q"/>
            </a:pPr>
            <a:endParaRPr lang="en-US" sz="2200" b="1" dirty="0">
              <a:solidFill>
                <a:srgbClr val="002060"/>
              </a:solidFill>
              <a:cs typeface="B Nazanin" pitchFamily="2" charset="-78"/>
            </a:endParaRPr>
          </a:p>
        </p:txBody>
      </p:sp>
      <p:pic>
        <p:nvPicPr>
          <p:cNvPr id="16386" name="Picture 2" descr="C:\Users\Public\Pictures\hydrolysis reaction2.jpg"/>
          <p:cNvPicPr>
            <a:picLocks noChangeAspect="1" noChangeArrowheads="1"/>
          </p:cNvPicPr>
          <p:nvPr/>
        </p:nvPicPr>
        <p:blipFill>
          <a:blip r:embed="rId3"/>
          <a:srcRect/>
          <a:stretch>
            <a:fillRect/>
          </a:stretch>
        </p:blipFill>
        <p:spPr bwMode="auto">
          <a:xfrm>
            <a:off x="2971800" y="5133975"/>
            <a:ext cx="4876800" cy="1571625"/>
          </a:xfrm>
          <a:prstGeom prst="rect">
            <a:avLst/>
          </a:prstGeom>
          <a:ln>
            <a:noFill/>
          </a:ln>
          <a:effectLst>
            <a:outerShdw blurRad="292100" dist="139700" dir="2700000" algn="tl" rotWithShape="0">
              <a:srgbClr val="333333">
                <a:alpha val="65000"/>
              </a:srgbClr>
            </a:outerShdw>
          </a:effectLst>
        </p:spPr>
      </p:pic>
    </p:spTree>
    <p:extLst>
      <p:ext uri="{BB962C8B-B14F-4D97-AF65-F5344CB8AC3E}">
        <p14:creationId xmlns:p14="http://schemas.microsoft.com/office/powerpoint/2010/main" val="197081270"/>
      </p:ext>
    </p:extLst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  <p:cond evt="onBegin" delay="0">
                          <p:tn val="2"/>
                        </p:cond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0" presetClass="entr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638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7" dur="1000"/>
                                        <p:tgtEl>
                                          <p:spTgt spid="16386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</p:timing>
</p:sld>
</file>

<file path=ppt/slides/slide6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pPr rtl="1"/>
            <a:r>
              <a:rPr lang="fa-IR" dirty="0" smtClean="0">
                <a:ln w="12700">
                  <a:solidFill>
                    <a:schemeClr val="tx2">
                      <a:satMod val="155000"/>
                    </a:schemeClr>
                  </a:solidFill>
                  <a:prstDash val="solid"/>
                </a:ln>
                <a:solidFill>
                  <a:srgbClr val="216143"/>
                </a:solidFill>
                <a:effectLst>
                  <a:outerShdw blurRad="41275" dist="20320" dir="1800000" algn="tl" rotWithShape="0">
                    <a:srgbClr val="000000">
                      <a:alpha val="40000"/>
                    </a:srgbClr>
                  </a:outerShdw>
                </a:effectLst>
                <a:cs typeface="B Titr" pitchFamily="2" charset="-78"/>
              </a:rPr>
              <a:t>تشکیل سل </a:t>
            </a:r>
            <a:r>
              <a:rPr lang="fa-IR" dirty="0" smtClean="0">
                <a:ln w="12700">
                  <a:solidFill>
                    <a:schemeClr val="tx2">
                      <a:satMod val="155000"/>
                    </a:schemeClr>
                  </a:solidFill>
                  <a:prstDash val="solid"/>
                </a:ln>
                <a:solidFill>
                  <a:srgbClr val="216143"/>
                </a:solidFill>
                <a:effectLst>
                  <a:outerShdw blurRad="41275" dist="20320" dir="1800000" algn="tl" rotWithShape="0">
                    <a:srgbClr val="000000">
                      <a:alpha val="40000"/>
                    </a:srgbClr>
                  </a:outerShdw>
                </a:effectLst>
                <a:latin typeface="Times New Roman" pitchFamily="18" charset="0"/>
                <a:cs typeface="Times New Roman" pitchFamily="18" charset="0"/>
              </a:rPr>
              <a:t>(</a:t>
            </a:r>
            <a:r>
              <a:rPr lang="en-US" dirty="0" smtClean="0">
                <a:ln w="12700">
                  <a:solidFill>
                    <a:schemeClr val="tx2">
                      <a:satMod val="155000"/>
                    </a:schemeClr>
                  </a:solidFill>
                  <a:prstDash val="solid"/>
                </a:ln>
                <a:solidFill>
                  <a:srgbClr val="216143"/>
                </a:solidFill>
                <a:effectLst>
                  <a:outerShdw blurRad="41275" dist="20320" dir="1800000" algn="tl" rotWithShape="0">
                    <a:srgbClr val="000000">
                      <a:alpha val="40000"/>
                    </a:srgbClr>
                  </a:outerShdw>
                </a:effectLst>
                <a:latin typeface="Times New Roman" pitchFamily="18" charset="0"/>
                <a:cs typeface="Times New Roman" pitchFamily="18" charset="0"/>
              </a:rPr>
              <a:t>S</a:t>
            </a:r>
            <a:r>
              <a:rPr lang="en-US" dirty="0" smtClean="0">
                <a:ln w="12700">
                  <a:solidFill>
                    <a:schemeClr val="tx2">
                      <a:satMod val="155000"/>
                    </a:schemeClr>
                  </a:solidFill>
                  <a:prstDash val="solid"/>
                </a:ln>
                <a:solidFill>
                  <a:srgbClr val="FFFF00"/>
                </a:solidFill>
                <a:effectLst>
                  <a:outerShdw blurRad="41275" dist="20320" dir="1800000" algn="tl" rotWithShape="0">
                    <a:srgbClr val="000000">
                      <a:alpha val="40000"/>
                    </a:srgbClr>
                  </a:outerShdw>
                </a:effectLst>
                <a:latin typeface="Times New Roman" pitchFamily="18" charset="0"/>
                <a:cs typeface="Times New Roman" pitchFamily="18" charset="0"/>
              </a:rPr>
              <a:t>o</a:t>
            </a:r>
            <a:r>
              <a:rPr lang="en-US" dirty="0" smtClean="0">
                <a:ln w="12700">
                  <a:solidFill>
                    <a:schemeClr val="tx2">
                      <a:satMod val="155000"/>
                    </a:schemeClr>
                  </a:solidFill>
                  <a:prstDash val="solid"/>
                </a:ln>
                <a:solidFill>
                  <a:srgbClr val="216143"/>
                </a:solidFill>
                <a:effectLst>
                  <a:outerShdw blurRad="41275" dist="20320" dir="1800000" algn="tl" rotWithShape="0">
                    <a:srgbClr val="000000">
                      <a:alpha val="40000"/>
                    </a:srgbClr>
                  </a:outerShdw>
                </a:effectLst>
                <a:latin typeface="Times New Roman" pitchFamily="18" charset="0"/>
                <a:cs typeface="Times New Roman" pitchFamily="18" charset="0"/>
              </a:rPr>
              <a:t>l</a:t>
            </a:r>
            <a:r>
              <a:rPr lang="fa-IR" dirty="0" smtClean="0">
                <a:ln w="12700">
                  <a:solidFill>
                    <a:schemeClr val="tx2">
                      <a:satMod val="155000"/>
                    </a:schemeClr>
                  </a:solidFill>
                  <a:prstDash val="solid"/>
                </a:ln>
                <a:solidFill>
                  <a:srgbClr val="216143"/>
                </a:solidFill>
                <a:effectLst>
                  <a:outerShdw blurRad="41275" dist="20320" dir="1800000" algn="tl" rotWithShape="0">
                    <a:srgbClr val="000000">
                      <a:alpha val="40000"/>
                    </a:srgbClr>
                  </a:outerShdw>
                </a:effectLst>
                <a:latin typeface="Times New Roman" pitchFamily="18" charset="0"/>
                <a:cs typeface="Times New Roman" pitchFamily="18" charset="0"/>
              </a:rPr>
              <a:t>)</a:t>
            </a:r>
            <a:endParaRPr lang="en-US" dirty="0"/>
          </a:p>
        </p:txBody>
      </p:sp>
      <p:sp>
        <p:nvSpPr>
          <p:cNvPr id="3" name="Slide Number Placeholder 2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pPr>
              <a:defRPr/>
            </a:pPr>
            <a:fld id="{49B0553E-AA25-4EF8-B191-2C07F622213B}" type="slidenum">
              <a:rPr lang="en-US" smtClean="0"/>
              <a:pPr>
                <a:defRPr/>
              </a:pPr>
              <a:t>64</a:t>
            </a:fld>
            <a:endParaRPr lang="en-US" dirty="0"/>
          </a:p>
        </p:txBody>
      </p:sp>
      <p:sp>
        <p:nvSpPr>
          <p:cNvPr id="4" name="Text Placeholder 3"/>
          <p:cNvSpPr>
            <a:spLocks noGrp="1"/>
          </p:cNvSpPr>
          <p:nvPr>
            <p:ph type="body" sz="quarter" idx="11"/>
          </p:nvPr>
        </p:nvSpPr>
        <p:spPr/>
        <p:txBody>
          <a:bodyPr/>
          <a:lstStyle/>
          <a:p>
            <a:endParaRPr lang="en-US" dirty="0"/>
          </a:p>
        </p:txBody>
      </p:sp>
      <p:pic>
        <p:nvPicPr>
          <p:cNvPr id="5" name="Picture 4"/>
          <p:cNvPicPr/>
          <p:nvPr/>
        </p:nvPicPr>
        <p:blipFill>
          <a:blip r:embed="rId3" cstate="print"/>
          <a:srcRect/>
          <a:stretch>
            <a:fillRect/>
          </a:stretch>
        </p:blipFill>
        <p:spPr bwMode="auto">
          <a:xfrm>
            <a:off x="304800" y="1524000"/>
            <a:ext cx="8077200" cy="4711115"/>
          </a:xfrm>
          <a:prstGeom prst="rect">
            <a:avLst/>
          </a:prstGeom>
          <a:ln>
            <a:noFill/>
          </a:ln>
          <a:effectLst>
            <a:outerShdw blurRad="292100" dist="139700" dir="2700000" algn="tl" rotWithShape="0">
              <a:srgbClr val="333333">
                <a:alpha val="65000"/>
              </a:srgbClr>
            </a:outerShdw>
          </a:effectLst>
        </p:spPr>
      </p:pic>
    </p:spTree>
    <p:extLst>
      <p:ext uri="{BB962C8B-B14F-4D97-AF65-F5344CB8AC3E}">
        <p14:creationId xmlns:p14="http://schemas.microsoft.com/office/powerpoint/2010/main" val="2559591524"/>
      </p:ext>
    </p:extLst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  <p:cond evt="onBegin" delay="0">
                          <p:tn val="2"/>
                        </p:cond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0" presetClass="entr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7" dur="1000"/>
                                        <p:tgtEl>
                                          <p:spTgt spid="5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</p:timing>
</p:sld>
</file>

<file path=ppt/slides/slide6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pPr rtl="1"/>
            <a:r>
              <a:rPr lang="fa-IR" dirty="0" smtClean="0">
                <a:ln w="12700">
                  <a:solidFill>
                    <a:schemeClr val="tx2">
                      <a:satMod val="155000"/>
                    </a:schemeClr>
                  </a:solidFill>
                  <a:prstDash val="solid"/>
                </a:ln>
                <a:solidFill>
                  <a:srgbClr val="216143"/>
                </a:solidFill>
                <a:effectLst>
                  <a:outerShdw blurRad="41275" dist="20320" dir="1800000" algn="tl" rotWithShape="0">
                    <a:srgbClr val="000000">
                      <a:alpha val="40000"/>
                    </a:srgbClr>
                  </a:outerShdw>
                </a:effectLst>
                <a:cs typeface="B Titr" pitchFamily="2" charset="-78"/>
              </a:rPr>
              <a:t>تشکیل سل </a:t>
            </a:r>
            <a:r>
              <a:rPr lang="fa-IR" dirty="0" smtClean="0">
                <a:ln w="12700">
                  <a:solidFill>
                    <a:schemeClr val="tx2">
                      <a:satMod val="155000"/>
                    </a:schemeClr>
                  </a:solidFill>
                  <a:prstDash val="solid"/>
                </a:ln>
                <a:solidFill>
                  <a:srgbClr val="216143"/>
                </a:solidFill>
                <a:effectLst>
                  <a:outerShdw blurRad="41275" dist="20320" dir="1800000" algn="tl" rotWithShape="0">
                    <a:srgbClr val="000000">
                      <a:alpha val="40000"/>
                    </a:srgbClr>
                  </a:outerShdw>
                </a:effectLst>
                <a:latin typeface="Times New Roman" pitchFamily="18" charset="0"/>
                <a:cs typeface="Times New Roman" pitchFamily="18" charset="0"/>
              </a:rPr>
              <a:t>(</a:t>
            </a:r>
            <a:r>
              <a:rPr lang="en-US" dirty="0" smtClean="0">
                <a:ln w="12700">
                  <a:solidFill>
                    <a:schemeClr val="tx2">
                      <a:satMod val="155000"/>
                    </a:schemeClr>
                  </a:solidFill>
                  <a:prstDash val="solid"/>
                </a:ln>
                <a:solidFill>
                  <a:srgbClr val="216143"/>
                </a:solidFill>
                <a:effectLst>
                  <a:outerShdw blurRad="41275" dist="20320" dir="1800000" algn="tl" rotWithShape="0">
                    <a:srgbClr val="000000">
                      <a:alpha val="40000"/>
                    </a:srgbClr>
                  </a:outerShdw>
                </a:effectLst>
                <a:latin typeface="Times New Roman" pitchFamily="18" charset="0"/>
                <a:cs typeface="Times New Roman" pitchFamily="18" charset="0"/>
              </a:rPr>
              <a:t>S</a:t>
            </a:r>
            <a:r>
              <a:rPr lang="en-US" dirty="0" smtClean="0">
                <a:ln w="12700">
                  <a:solidFill>
                    <a:schemeClr val="tx2">
                      <a:satMod val="155000"/>
                    </a:schemeClr>
                  </a:solidFill>
                  <a:prstDash val="solid"/>
                </a:ln>
                <a:solidFill>
                  <a:srgbClr val="FFFF00"/>
                </a:solidFill>
                <a:effectLst>
                  <a:outerShdw blurRad="41275" dist="20320" dir="1800000" algn="tl" rotWithShape="0">
                    <a:srgbClr val="000000">
                      <a:alpha val="40000"/>
                    </a:srgbClr>
                  </a:outerShdw>
                </a:effectLst>
                <a:latin typeface="Times New Roman" pitchFamily="18" charset="0"/>
                <a:cs typeface="Times New Roman" pitchFamily="18" charset="0"/>
              </a:rPr>
              <a:t>o</a:t>
            </a:r>
            <a:r>
              <a:rPr lang="en-US" dirty="0" smtClean="0">
                <a:ln w="12700">
                  <a:solidFill>
                    <a:schemeClr val="tx2">
                      <a:satMod val="155000"/>
                    </a:schemeClr>
                  </a:solidFill>
                  <a:prstDash val="solid"/>
                </a:ln>
                <a:solidFill>
                  <a:srgbClr val="216143"/>
                </a:solidFill>
                <a:effectLst>
                  <a:outerShdw blurRad="41275" dist="20320" dir="1800000" algn="tl" rotWithShape="0">
                    <a:srgbClr val="000000">
                      <a:alpha val="40000"/>
                    </a:srgbClr>
                  </a:outerShdw>
                </a:effectLst>
                <a:latin typeface="Times New Roman" pitchFamily="18" charset="0"/>
                <a:cs typeface="Times New Roman" pitchFamily="18" charset="0"/>
              </a:rPr>
              <a:t>l</a:t>
            </a:r>
            <a:r>
              <a:rPr lang="fa-IR" dirty="0" smtClean="0">
                <a:ln w="12700">
                  <a:solidFill>
                    <a:schemeClr val="tx2">
                      <a:satMod val="155000"/>
                    </a:schemeClr>
                  </a:solidFill>
                  <a:prstDash val="solid"/>
                </a:ln>
                <a:solidFill>
                  <a:srgbClr val="216143"/>
                </a:solidFill>
                <a:effectLst>
                  <a:outerShdw blurRad="41275" dist="20320" dir="1800000" algn="tl" rotWithShape="0">
                    <a:srgbClr val="000000">
                      <a:alpha val="40000"/>
                    </a:srgbClr>
                  </a:outerShdw>
                </a:effectLst>
                <a:latin typeface="Times New Roman" pitchFamily="18" charset="0"/>
                <a:cs typeface="Times New Roman" pitchFamily="18" charset="0"/>
              </a:rPr>
              <a:t>)</a:t>
            </a:r>
            <a:endParaRPr lang="en-US" dirty="0"/>
          </a:p>
        </p:txBody>
      </p:sp>
      <p:sp>
        <p:nvSpPr>
          <p:cNvPr id="3" name="Slide Number Placeholder 2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pPr>
              <a:defRPr/>
            </a:pPr>
            <a:fld id="{49B0553E-AA25-4EF8-B191-2C07F622213B}" type="slidenum">
              <a:rPr lang="en-US" smtClean="0"/>
              <a:pPr>
                <a:defRPr/>
              </a:pPr>
              <a:t>65</a:t>
            </a:fld>
            <a:endParaRPr lang="en-US" dirty="0"/>
          </a:p>
        </p:txBody>
      </p:sp>
      <p:sp>
        <p:nvSpPr>
          <p:cNvPr id="4" name="Text Placeholder 3"/>
          <p:cNvSpPr>
            <a:spLocks noGrp="1"/>
          </p:cNvSpPr>
          <p:nvPr>
            <p:ph type="body" sz="quarter" idx="11"/>
          </p:nvPr>
        </p:nvSpPr>
        <p:spPr>
          <a:xfrm>
            <a:off x="228600" y="1219200"/>
            <a:ext cx="8153400" cy="5257800"/>
          </a:xfrm>
        </p:spPr>
        <p:txBody>
          <a:bodyPr/>
          <a:lstStyle/>
          <a:p>
            <a:pPr rtl="1">
              <a:lnSpc>
                <a:spcPct val="150000"/>
              </a:lnSpc>
              <a:buClr>
                <a:srgbClr val="216143"/>
              </a:buClr>
              <a:buFont typeface="Wingdings" pitchFamily="2" charset="2"/>
              <a:buChar char="q"/>
            </a:pPr>
            <a:r>
              <a:rPr lang="ar-SA" sz="2200" b="1" dirty="0" smtClean="0">
                <a:solidFill>
                  <a:srgbClr val="002060"/>
                </a:solidFill>
                <a:cs typeface="B Nazanin" pitchFamily="2" charset="-78"/>
              </a:rPr>
              <a:t>سل از کلمه انگلیسی </a:t>
            </a:r>
            <a:r>
              <a:rPr lang="en-US" sz="2200" b="1" dirty="0" smtClean="0">
                <a:solidFill>
                  <a:srgbClr val="002060"/>
                </a:solidFill>
                <a:latin typeface="Times New Roman" pitchFamily="18" charset="0"/>
                <a:cs typeface="Times New Roman" pitchFamily="18" charset="0"/>
              </a:rPr>
              <a:t>Solution</a:t>
            </a:r>
            <a:r>
              <a:rPr lang="ar-SA" sz="2200" b="1" dirty="0" smtClean="0">
                <a:solidFill>
                  <a:srgbClr val="002060"/>
                </a:solidFill>
                <a:cs typeface="B Nazanin" pitchFamily="2" charset="-78"/>
              </a:rPr>
              <a:t> به معنای محلول گرفته شده</a:t>
            </a:r>
            <a:r>
              <a:rPr lang="fa-IR" sz="2200" b="1" dirty="0" smtClean="0">
                <a:solidFill>
                  <a:srgbClr val="002060"/>
                </a:solidFill>
                <a:cs typeface="B Nazanin" pitchFamily="2" charset="-78"/>
              </a:rPr>
              <a:t> است.</a:t>
            </a:r>
          </a:p>
          <a:p>
            <a:pPr rtl="1">
              <a:lnSpc>
                <a:spcPct val="150000"/>
              </a:lnSpc>
              <a:buClr>
                <a:srgbClr val="216143"/>
              </a:buClr>
              <a:buFont typeface="Wingdings" pitchFamily="2" charset="2"/>
              <a:buChar char="§"/>
            </a:pPr>
            <a:r>
              <a:rPr lang="fa-IR" sz="2200" b="1" dirty="0" smtClean="0">
                <a:solidFill>
                  <a:srgbClr val="002060"/>
                </a:solidFill>
                <a:cs typeface="B Nazanin" pitchFamily="2" charset="-78"/>
              </a:rPr>
              <a:t>سل</a:t>
            </a:r>
            <a:r>
              <a:rPr lang="ar-SA" sz="2200" b="1" dirty="0" smtClean="0">
                <a:solidFill>
                  <a:srgbClr val="002060"/>
                </a:solidFill>
                <a:cs typeface="B Nazanin" pitchFamily="2" charset="-78"/>
              </a:rPr>
              <a:t> محلولی است کلوئیدی از واکنش دهنده‌های مختلف، (مثل پیش ماده</a:t>
            </a:r>
            <a:r>
              <a:rPr lang="ar-SA" sz="2200" b="1" dirty="0" smtClean="0">
                <a:solidFill>
                  <a:srgbClr val="002060"/>
                </a:solidFill>
                <a:latin typeface="Times New Roman"/>
                <a:cs typeface="Times New Roman"/>
              </a:rPr>
              <a:t>‌</a:t>
            </a:r>
            <a:r>
              <a:rPr lang="ar-SA" sz="2200" b="1" dirty="0" smtClean="0">
                <a:solidFill>
                  <a:srgbClr val="002060"/>
                </a:solidFill>
                <a:cs typeface="B Nazanin" pitchFamily="2" charset="-78"/>
              </a:rPr>
              <a:t>ها، حلال، کاتالیزورهای اسیدی یا بازی و سایر افزودنی</a:t>
            </a:r>
            <a:r>
              <a:rPr lang="ar-SA" sz="2200" b="1" dirty="0" smtClean="0">
                <a:solidFill>
                  <a:srgbClr val="002060"/>
                </a:solidFill>
                <a:latin typeface="Times New Roman"/>
                <a:cs typeface="Times New Roman"/>
              </a:rPr>
              <a:t>‌</a:t>
            </a:r>
            <a:r>
              <a:rPr lang="ar-SA" sz="2200" b="1" dirty="0" smtClean="0">
                <a:solidFill>
                  <a:srgbClr val="002060"/>
                </a:solidFill>
                <a:cs typeface="B Nazanin" pitchFamily="2" charset="-78"/>
              </a:rPr>
              <a:t>ها مورد نیاز) که قرار است در ادامه واکنش طی مراحل هیدرولیز و تراکم به ژل تبدیل شو</a:t>
            </a:r>
            <a:r>
              <a:rPr lang="fa-IR" sz="2200" b="1" dirty="0" smtClean="0">
                <a:solidFill>
                  <a:srgbClr val="002060"/>
                </a:solidFill>
                <a:cs typeface="B Nazanin" pitchFamily="2" charset="-78"/>
              </a:rPr>
              <a:t>ن</a:t>
            </a:r>
            <a:r>
              <a:rPr lang="ar-SA" sz="2200" b="1" dirty="0" smtClean="0">
                <a:solidFill>
                  <a:srgbClr val="002060"/>
                </a:solidFill>
                <a:cs typeface="B Nazanin" pitchFamily="2" charset="-78"/>
              </a:rPr>
              <a:t>د.</a:t>
            </a:r>
            <a:endParaRPr lang="fa-IR" sz="2200" b="1" dirty="0" smtClean="0">
              <a:solidFill>
                <a:srgbClr val="002060"/>
              </a:solidFill>
              <a:cs typeface="B Nazanin" pitchFamily="2" charset="-78"/>
            </a:endParaRPr>
          </a:p>
          <a:p>
            <a:pPr rtl="1">
              <a:lnSpc>
                <a:spcPct val="150000"/>
              </a:lnSpc>
              <a:buClr>
                <a:srgbClr val="216143"/>
              </a:buClr>
              <a:buFont typeface="Wingdings" pitchFamily="2" charset="2"/>
              <a:buChar char="§"/>
            </a:pPr>
            <a:r>
              <a:rPr lang="ar-SA" sz="2200" b="1" dirty="0" smtClean="0">
                <a:solidFill>
                  <a:srgbClr val="002060"/>
                </a:solidFill>
                <a:cs typeface="B Nazanin" pitchFamily="2" charset="-78"/>
              </a:rPr>
              <a:t>سل</a:t>
            </a:r>
            <a:r>
              <a:rPr lang="ar-SA" sz="2200" b="1" dirty="0" smtClean="0">
                <a:solidFill>
                  <a:srgbClr val="002060"/>
                </a:solidFill>
                <a:latin typeface="Times New Roman"/>
                <a:cs typeface="Times New Roman"/>
              </a:rPr>
              <a:t>‌</a:t>
            </a:r>
            <a:r>
              <a:rPr lang="ar-SA" sz="2200" b="1" dirty="0" smtClean="0">
                <a:solidFill>
                  <a:srgbClr val="002060"/>
                </a:solidFill>
                <a:cs typeface="B Nazanin" pitchFamily="2" charset="-78"/>
              </a:rPr>
              <a:t>ها کمی با محلول</a:t>
            </a:r>
            <a:r>
              <a:rPr lang="ar-SA" sz="2200" b="1" dirty="0" smtClean="0">
                <a:solidFill>
                  <a:srgbClr val="002060"/>
                </a:solidFill>
                <a:latin typeface="Times New Roman"/>
                <a:cs typeface="Times New Roman"/>
              </a:rPr>
              <a:t>‌</a:t>
            </a:r>
            <a:r>
              <a:rPr lang="ar-SA" sz="2200" b="1" dirty="0" smtClean="0">
                <a:solidFill>
                  <a:srgbClr val="002060"/>
                </a:solidFill>
                <a:cs typeface="B Nazanin" pitchFamily="2" charset="-78"/>
              </a:rPr>
              <a:t>های حقیقی متفاوت هستند. </a:t>
            </a:r>
            <a:endParaRPr lang="fa-IR" sz="2200" b="1" dirty="0" smtClean="0">
              <a:solidFill>
                <a:srgbClr val="002060"/>
              </a:solidFill>
              <a:cs typeface="B Nazanin" pitchFamily="2" charset="-78"/>
            </a:endParaRPr>
          </a:p>
          <a:p>
            <a:pPr lvl="1" rtl="1">
              <a:lnSpc>
                <a:spcPct val="150000"/>
              </a:lnSpc>
              <a:buClr>
                <a:srgbClr val="216143"/>
              </a:buClr>
              <a:buFont typeface="Wingdings" pitchFamily="2" charset="2"/>
              <a:buChar char="§"/>
            </a:pPr>
            <a:r>
              <a:rPr lang="ar-SA" sz="2200" b="1" dirty="0" smtClean="0">
                <a:solidFill>
                  <a:srgbClr val="002060"/>
                </a:solidFill>
                <a:cs typeface="B Nazanin" pitchFamily="2" charset="-78"/>
              </a:rPr>
              <a:t>در محلول حقيقي جسم حل شونده به صورت اتم٬ مولكول و يا يون در</a:t>
            </a:r>
            <a:r>
              <a:rPr lang="fa-IR" sz="2200" b="1" dirty="0" smtClean="0">
                <a:solidFill>
                  <a:srgbClr val="002060"/>
                </a:solidFill>
                <a:cs typeface="B Nazanin" pitchFamily="2" charset="-78"/>
              </a:rPr>
              <a:t> </a:t>
            </a:r>
            <a:r>
              <a:rPr lang="ar-SA" sz="2200" b="1" dirty="0" smtClean="0">
                <a:solidFill>
                  <a:srgbClr val="002060"/>
                </a:solidFill>
                <a:cs typeface="B Nazanin" pitchFamily="2" charset="-78"/>
              </a:rPr>
              <a:t>حلال به طور يكنواخت پراكنده شده و اندازه ذرات از </a:t>
            </a:r>
            <a:r>
              <a:rPr lang="en-US" sz="2200" b="1" dirty="0" smtClean="0">
                <a:solidFill>
                  <a:srgbClr val="002060"/>
                </a:solidFill>
                <a:latin typeface="Times New Roman" pitchFamily="18" charset="0"/>
                <a:cs typeface="Times New Roman" pitchFamily="18" charset="0"/>
              </a:rPr>
              <a:t>1 nm</a:t>
            </a:r>
            <a:r>
              <a:rPr lang="en-US" sz="2200" b="1" dirty="0" smtClean="0">
                <a:solidFill>
                  <a:srgbClr val="002060"/>
                </a:solidFill>
                <a:cs typeface="B Nazanin" pitchFamily="2" charset="-78"/>
              </a:rPr>
              <a:t> </a:t>
            </a:r>
            <a:r>
              <a:rPr lang="ar-SA" sz="2200" b="1" dirty="0" smtClean="0">
                <a:solidFill>
                  <a:srgbClr val="002060"/>
                </a:solidFill>
                <a:cs typeface="B Nazanin" pitchFamily="2" charset="-78"/>
              </a:rPr>
              <a:t>تجاوز نمي</a:t>
            </a:r>
            <a:r>
              <a:rPr lang="ar-SA" sz="2200" b="1" dirty="0" smtClean="0">
                <a:solidFill>
                  <a:srgbClr val="002060"/>
                </a:solidFill>
                <a:latin typeface="Times New Roman"/>
                <a:cs typeface="Times New Roman"/>
              </a:rPr>
              <a:t>‌</a:t>
            </a:r>
            <a:r>
              <a:rPr lang="ar-SA" sz="2200" b="1" dirty="0" smtClean="0">
                <a:solidFill>
                  <a:srgbClr val="002060"/>
                </a:solidFill>
                <a:cs typeface="B Nazanin" pitchFamily="2" charset="-78"/>
              </a:rPr>
              <a:t>كند</a:t>
            </a:r>
            <a:r>
              <a:rPr lang="en-US" sz="2200" b="1" dirty="0" smtClean="0">
                <a:solidFill>
                  <a:srgbClr val="002060"/>
                </a:solidFill>
                <a:cs typeface="B Nazanin" pitchFamily="2" charset="-78"/>
              </a:rPr>
              <a:t>.</a:t>
            </a:r>
            <a:endParaRPr lang="fa-IR" sz="2200" b="1" dirty="0" smtClean="0">
              <a:solidFill>
                <a:srgbClr val="002060"/>
              </a:solidFill>
              <a:cs typeface="B Nazanin" pitchFamily="2" charset="-78"/>
            </a:endParaRPr>
          </a:p>
          <a:p>
            <a:pPr lvl="1" rtl="1">
              <a:lnSpc>
                <a:spcPct val="150000"/>
              </a:lnSpc>
              <a:buClr>
                <a:srgbClr val="216143"/>
              </a:buClr>
              <a:buFont typeface="Wingdings" pitchFamily="2" charset="2"/>
              <a:buChar char="§"/>
            </a:pPr>
            <a:r>
              <a:rPr lang="ar-SA" sz="2200" b="1" dirty="0" smtClean="0">
                <a:solidFill>
                  <a:srgbClr val="002060"/>
                </a:solidFill>
                <a:cs typeface="B Nazanin" pitchFamily="2" charset="-78"/>
              </a:rPr>
              <a:t>اگر اندازه ذرات بزرگتر از </a:t>
            </a:r>
            <a:r>
              <a:rPr lang="en-US" sz="2200" b="1" dirty="0" smtClean="0">
                <a:solidFill>
                  <a:srgbClr val="002060"/>
                </a:solidFill>
                <a:latin typeface="Times New Roman" pitchFamily="18" charset="0"/>
                <a:cs typeface="Times New Roman" pitchFamily="18" charset="0"/>
              </a:rPr>
              <a:t>100 nm</a:t>
            </a:r>
            <a:r>
              <a:rPr lang="en-US" sz="2200" b="1" dirty="0" smtClean="0">
                <a:solidFill>
                  <a:srgbClr val="002060"/>
                </a:solidFill>
                <a:cs typeface="B Nazanin" pitchFamily="2" charset="-78"/>
              </a:rPr>
              <a:t> </a:t>
            </a:r>
            <a:r>
              <a:rPr lang="fa-IR" sz="2200" b="1" dirty="0" smtClean="0">
                <a:solidFill>
                  <a:srgbClr val="002060"/>
                </a:solidFill>
                <a:cs typeface="B Nazanin" pitchFamily="2" charset="-78"/>
              </a:rPr>
              <a:t> </a:t>
            </a:r>
            <a:r>
              <a:rPr lang="ar-SA" sz="2200" b="1" dirty="0" smtClean="0">
                <a:solidFill>
                  <a:srgbClr val="002060"/>
                </a:solidFill>
                <a:cs typeface="B Nazanin" pitchFamily="2" charset="-78"/>
              </a:rPr>
              <a:t>باشد، به تدريج ته نشين مي</a:t>
            </a:r>
            <a:r>
              <a:rPr lang="ar-SA" sz="2200" b="1" dirty="0" smtClean="0">
                <a:solidFill>
                  <a:srgbClr val="002060"/>
                </a:solidFill>
                <a:latin typeface="Times New Roman"/>
                <a:cs typeface="Times New Roman"/>
              </a:rPr>
              <a:t>‌</a:t>
            </a:r>
            <a:r>
              <a:rPr lang="ar-SA" sz="2200" b="1" dirty="0" smtClean="0">
                <a:solidFill>
                  <a:srgbClr val="002060"/>
                </a:solidFill>
                <a:cs typeface="B Nazanin" pitchFamily="2" charset="-78"/>
              </a:rPr>
              <a:t>شوند (مخلوط سوسپانسيونی). </a:t>
            </a:r>
            <a:endParaRPr lang="fa-IR" sz="2200" b="1" dirty="0" smtClean="0">
              <a:solidFill>
                <a:srgbClr val="002060"/>
              </a:solidFill>
              <a:cs typeface="B Nazanin" pitchFamily="2" charset="-78"/>
            </a:endParaRPr>
          </a:p>
          <a:p>
            <a:pPr lvl="1">
              <a:lnSpc>
                <a:spcPct val="150000"/>
              </a:lnSpc>
              <a:buClr>
                <a:srgbClr val="216143"/>
              </a:buClr>
              <a:buFont typeface="Wingdings" pitchFamily="2" charset="2"/>
              <a:buChar char="§"/>
            </a:pPr>
            <a:endParaRPr lang="en-US" sz="2200" b="1" dirty="0">
              <a:solidFill>
                <a:srgbClr val="002060"/>
              </a:solidFill>
              <a:cs typeface="B Nazanin" pitchFamily="2" charset="-78"/>
            </a:endParaRPr>
          </a:p>
        </p:txBody>
      </p:sp>
    </p:spTree>
    <p:extLst>
      <p:ext uri="{BB962C8B-B14F-4D97-AF65-F5344CB8AC3E}">
        <p14:creationId xmlns:p14="http://schemas.microsoft.com/office/powerpoint/2010/main" val="228040754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6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pPr rtl="1"/>
            <a:r>
              <a:rPr lang="fa-IR" dirty="0" smtClean="0">
                <a:ln w="12700">
                  <a:solidFill>
                    <a:schemeClr val="tx2">
                      <a:satMod val="155000"/>
                    </a:schemeClr>
                  </a:solidFill>
                  <a:prstDash val="solid"/>
                </a:ln>
                <a:solidFill>
                  <a:srgbClr val="216143"/>
                </a:solidFill>
                <a:effectLst>
                  <a:outerShdw blurRad="41275" dist="20320" dir="1800000" algn="tl" rotWithShape="0">
                    <a:srgbClr val="000000">
                      <a:alpha val="40000"/>
                    </a:srgbClr>
                  </a:outerShdw>
                </a:effectLst>
                <a:cs typeface="B Titr" pitchFamily="2" charset="-78"/>
              </a:rPr>
              <a:t>تشکیل سل </a:t>
            </a:r>
            <a:r>
              <a:rPr lang="fa-IR" dirty="0" smtClean="0">
                <a:ln w="12700">
                  <a:solidFill>
                    <a:schemeClr val="tx2">
                      <a:satMod val="155000"/>
                    </a:schemeClr>
                  </a:solidFill>
                  <a:prstDash val="solid"/>
                </a:ln>
                <a:solidFill>
                  <a:srgbClr val="216143"/>
                </a:solidFill>
                <a:effectLst>
                  <a:outerShdw blurRad="41275" dist="20320" dir="1800000" algn="tl" rotWithShape="0">
                    <a:srgbClr val="000000">
                      <a:alpha val="40000"/>
                    </a:srgbClr>
                  </a:outerShdw>
                </a:effectLst>
                <a:latin typeface="Times New Roman" pitchFamily="18" charset="0"/>
                <a:cs typeface="Times New Roman" pitchFamily="18" charset="0"/>
              </a:rPr>
              <a:t>(</a:t>
            </a:r>
            <a:r>
              <a:rPr lang="en-US" dirty="0" smtClean="0">
                <a:ln w="12700">
                  <a:solidFill>
                    <a:schemeClr val="tx2">
                      <a:satMod val="155000"/>
                    </a:schemeClr>
                  </a:solidFill>
                  <a:prstDash val="solid"/>
                </a:ln>
                <a:solidFill>
                  <a:srgbClr val="216143"/>
                </a:solidFill>
                <a:effectLst>
                  <a:outerShdw blurRad="41275" dist="20320" dir="1800000" algn="tl" rotWithShape="0">
                    <a:srgbClr val="000000">
                      <a:alpha val="40000"/>
                    </a:srgbClr>
                  </a:outerShdw>
                </a:effectLst>
                <a:latin typeface="Times New Roman" pitchFamily="18" charset="0"/>
                <a:cs typeface="Times New Roman" pitchFamily="18" charset="0"/>
              </a:rPr>
              <a:t>S</a:t>
            </a:r>
            <a:r>
              <a:rPr lang="en-US" dirty="0" smtClean="0">
                <a:ln w="12700">
                  <a:solidFill>
                    <a:schemeClr val="tx2">
                      <a:satMod val="155000"/>
                    </a:schemeClr>
                  </a:solidFill>
                  <a:prstDash val="solid"/>
                </a:ln>
                <a:solidFill>
                  <a:srgbClr val="FFFF00"/>
                </a:solidFill>
                <a:effectLst>
                  <a:outerShdw blurRad="41275" dist="20320" dir="1800000" algn="tl" rotWithShape="0">
                    <a:srgbClr val="000000">
                      <a:alpha val="40000"/>
                    </a:srgbClr>
                  </a:outerShdw>
                </a:effectLst>
                <a:latin typeface="Times New Roman" pitchFamily="18" charset="0"/>
                <a:cs typeface="Times New Roman" pitchFamily="18" charset="0"/>
              </a:rPr>
              <a:t>o</a:t>
            </a:r>
            <a:r>
              <a:rPr lang="en-US" dirty="0" smtClean="0">
                <a:ln w="12700">
                  <a:solidFill>
                    <a:schemeClr val="tx2">
                      <a:satMod val="155000"/>
                    </a:schemeClr>
                  </a:solidFill>
                  <a:prstDash val="solid"/>
                </a:ln>
                <a:solidFill>
                  <a:srgbClr val="216143"/>
                </a:solidFill>
                <a:effectLst>
                  <a:outerShdw blurRad="41275" dist="20320" dir="1800000" algn="tl" rotWithShape="0">
                    <a:srgbClr val="000000">
                      <a:alpha val="40000"/>
                    </a:srgbClr>
                  </a:outerShdw>
                </a:effectLst>
                <a:latin typeface="Times New Roman" pitchFamily="18" charset="0"/>
                <a:cs typeface="Times New Roman" pitchFamily="18" charset="0"/>
              </a:rPr>
              <a:t>l</a:t>
            </a:r>
            <a:r>
              <a:rPr lang="fa-IR" dirty="0" smtClean="0">
                <a:ln w="12700">
                  <a:solidFill>
                    <a:schemeClr val="tx2">
                      <a:satMod val="155000"/>
                    </a:schemeClr>
                  </a:solidFill>
                  <a:prstDash val="solid"/>
                </a:ln>
                <a:solidFill>
                  <a:srgbClr val="216143"/>
                </a:solidFill>
                <a:effectLst>
                  <a:outerShdw blurRad="41275" dist="20320" dir="1800000" algn="tl" rotWithShape="0">
                    <a:srgbClr val="000000">
                      <a:alpha val="40000"/>
                    </a:srgbClr>
                  </a:outerShdw>
                </a:effectLst>
                <a:latin typeface="Times New Roman" pitchFamily="18" charset="0"/>
                <a:cs typeface="Times New Roman" pitchFamily="18" charset="0"/>
              </a:rPr>
              <a:t>)</a:t>
            </a:r>
            <a:endParaRPr lang="en-US" dirty="0"/>
          </a:p>
        </p:txBody>
      </p:sp>
      <p:sp>
        <p:nvSpPr>
          <p:cNvPr id="3" name="Slide Number Placeholder 2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pPr>
              <a:defRPr/>
            </a:pPr>
            <a:fld id="{49B0553E-AA25-4EF8-B191-2C07F622213B}" type="slidenum">
              <a:rPr lang="en-US" smtClean="0"/>
              <a:pPr>
                <a:defRPr/>
              </a:pPr>
              <a:t>66</a:t>
            </a:fld>
            <a:endParaRPr lang="en-US" dirty="0"/>
          </a:p>
        </p:txBody>
      </p:sp>
      <p:sp>
        <p:nvSpPr>
          <p:cNvPr id="4" name="Text Placeholder 3"/>
          <p:cNvSpPr>
            <a:spLocks noGrp="1"/>
          </p:cNvSpPr>
          <p:nvPr>
            <p:ph type="body" sz="quarter" idx="11"/>
          </p:nvPr>
        </p:nvSpPr>
        <p:spPr>
          <a:xfrm>
            <a:off x="228600" y="1524000"/>
            <a:ext cx="8229600" cy="4953000"/>
          </a:xfrm>
        </p:spPr>
        <p:txBody>
          <a:bodyPr/>
          <a:lstStyle/>
          <a:p>
            <a:pPr lvl="0" rtl="1">
              <a:lnSpc>
                <a:spcPct val="150000"/>
              </a:lnSpc>
              <a:buClr>
                <a:srgbClr val="216143"/>
              </a:buClr>
              <a:buFont typeface="Wingdings" pitchFamily="2" charset="2"/>
              <a:buChar char="q"/>
            </a:pPr>
            <a:r>
              <a:rPr lang="ar-SA" sz="2200" b="1" dirty="0" smtClean="0">
                <a:solidFill>
                  <a:srgbClr val="002060"/>
                </a:solidFill>
                <a:cs typeface="B Nazanin" pitchFamily="2" charset="-78"/>
              </a:rPr>
              <a:t>اگر اندازه ذرات بين 1 تا حدود 100 متغير باشد، معمولا به صورت پراكنده در</a:t>
            </a:r>
            <a:r>
              <a:rPr lang="fa-IR" sz="2200" b="1" dirty="0" smtClean="0">
                <a:solidFill>
                  <a:srgbClr val="002060"/>
                </a:solidFill>
                <a:cs typeface="B Nazanin" pitchFamily="2" charset="-78"/>
              </a:rPr>
              <a:t> </a:t>
            </a:r>
            <a:r>
              <a:rPr lang="ar-SA" sz="2200" b="1" dirty="0" smtClean="0">
                <a:solidFill>
                  <a:srgbClr val="002060"/>
                </a:solidFill>
                <a:cs typeface="B Nazanin" pitchFamily="2" charset="-78"/>
              </a:rPr>
              <a:t>همه جاي مخلوط باقي مي</a:t>
            </a:r>
            <a:r>
              <a:rPr lang="ar-SA" sz="2200" b="1" dirty="0" smtClean="0">
                <a:solidFill>
                  <a:srgbClr val="002060"/>
                </a:solidFill>
                <a:latin typeface="Times New Roman"/>
                <a:cs typeface="Times New Roman"/>
              </a:rPr>
              <a:t>‌</a:t>
            </a:r>
            <a:r>
              <a:rPr lang="ar-SA" sz="2200" b="1" dirty="0" smtClean="0">
                <a:solidFill>
                  <a:srgbClr val="002060"/>
                </a:solidFill>
                <a:cs typeface="B Nazanin" pitchFamily="2" charset="-78"/>
              </a:rPr>
              <a:t>ماند که به اين گونه مخلوط ها كلوييد مي</a:t>
            </a:r>
            <a:r>
              <a:rPr lang="ar-SA" sz="2200" b="1" dirty="0" smtClean="0">
                <a:solidFill>
                  <a:srgbClr val="002060"/>
                </a:solidFill>
                <a:latin typeface="Times New Roman"/>
                <a:cs typeface="Times New Roman"/>
              </a:rPr>
              <a:t>‌</a:t>
            </a:r>
            <a:r>
              <a:rPr lang="ar-SA" sz="2200" b="1" dirty="0" smtClean="0">
                <a:solidFill>
                  <a:srgbClr val="002060"/>
                </a:solidFill>
                <a:cs typeface="B Nazanin" pitchFamily="2" charset="-78"/>
              </a:rPr>
              <a:t>گویند. </a:t>
            </a:r>
            <a:endParaRPr lang="fa-IR" sz="2200" b="1" dirty="0" smtClean="0">
              <a:solidFill>
                <a:srgbClr val="002060"/>
              </a:solidFill>
              <a:cs typeface="B Nazanin" pitchFamily="2" charset="-78"/>
            </a:endParaRPr>
          </a:p>
          <a:p>
            <a:pPr lvl="0" rtl="1">
              <a:lnSpc>
                <a:spcPct val="150000"/>
              </a:lnSpc>
              <a:buClr>
                <a:srgbClr val="216143"/>
              </a:buClr>
              <a:buFont typeface="Wingdings" pitchFamily="2" charset="2"/>
              <a:buChar char="q"/>
            </a:pPr>
            <a:r>
              <a:rPr lang="ar-SA" sz="2200" b="1" dirty="0" smtClean="0">
                <a:solidFill>
                  <a:srgbClr val="002060"/>
                </a:solidFill>
                <a:cs typeface="B Nazanin" pitchFamily="2" charset="-78"/>
              </a:rPr>
              <a:t>سل</a:t>
            </a:r>
            <a:r>
              <a:rPr lang="ar-SA" sz="2200" b="1" dirty="0" smtClean="0">
                <a:solidFill>
                  <a:srgbClr val="002060"/>
                </a:solidFill>
                <a:latin typeface="Times New Roman"/>
                <a:cs typeface="Times New Roman"/>
              </a:rPr>
              <a:t>‌</a:t>
            </a:r>
            <a:r>
              <a:rPr lang="ar-SA" sz="2200" b="1" dirty="0" smtClean="0">
                <a:solidFill>
                  <a:srgbClr val="002060"/>
                </a:solidFill>
                <a:cs typeface="B Nazanin" pitchFamily="2" charset="-78"/>
              </a:rPr>
              <a:t>ها شامل ذرات بسیار ریز (کمتر از </a:t>
            </a:r>
            <a:r>
              <a:rPr lang="en-US" sz="2200" b="1" dirty="0" smtClean="0">
                <a:solidFill>
                  <a:srgbClr val="002060"/>
                </a:solidFill>
                <a:latin typeface="Times New Roman" pitchFamily="18" charset="0"/>
                <a:cs typeface="Times New Roman" pitchFamily="18" charset="0"/>
              </a:rPr>
              <a:t>100</a:t>
            </a:r>
            <a:r>
              <a:rPr lang="en-US" sz="2200" b="1" dirty="0" smtClean="0">
                <a:solidFill>
                  <a:srgbClr val="002060"/>
                </a:solidFill>
                <a:cs typeface="B Nazanin" pitchFamily="2" charset="-78"/>
              </a:rPr>
              <a:t> </a:t>
            </a:r>
            <a:r>
              <a:rPr lang="en-US" sz="2200" b="1" dirty="0" smtClean="0">
                <a:solidFill>
                  <a:srgbClr val="002060"/>
                </a:solidFill>
                <a:latin typeface="Times New Roman" pitchFamily="18" charset="0"/>
                <a:cs typeface="Times New Roman" pitchFamily="18" charset="0"/>
              </a:rPr>
              <a:t>nm</a:t>
            </a:r>
            <a:r>
              <a:rPr lang="en-US" sz="2200" b="1" dirty="0" smtClean="0">
                <a:solidFill>
                  <a:srgbClr val="002060"/>
                </a:solidFill>
                <a:cs typeface="B Nazanin" pitchFamily="2" charset="-78"/>
              </a:rPr>
              <a:t> </a:t>
            </a:r>
            <a:r>
              <a:rPr lang="ar-SA" sz="2200" b="1" dirty="0" smtClean="0">
                <a:solidFill>
                  <a:srgbClr val="002060"/>
                </a:solidFill>
                <a:cs typeface="B Nazanin" pitchFamily="2" charset="-78"/>
              </a:rPr>
              <a:t>) پراکنده شده در فاز حلال هستند و محلول</a:t>
            </a:r>
            <a:r>
              <a:rPr lang="fa-IR" sz="2200" b="1" dirty="0" smtClean="0">
                <a:solidFill>
                  <a:srgbClr val="002060"/>
                </a:solidFill>
                <a:cs typeface="B Nazanin" pitchFamily="2" charset="-78"/>
              </a:rPr>
              <a:t> </a:t>
            </a:r>
            <a:r>
              <a:rPr lang="ar-SA" sz="2200" b="1" dirty="0" smtClean="0">
                <a:solidFill>
                  <a:srgbClr val="002060"/>
                </a:solidFill>
                <a:cs typeface="B Nazanin" pitchFamily="2" charset="-78"/>
              </a:rPr>
              <a:t>یا مخلوط کلوییدی را تشکیل می</a:t>
            </a:r>
            <a:r>
              <a:rPr lang="ar-SA" sz="2200" b="1" dirty="0" smtClean="0">
                <a:solidFill>
                  <a:srgbClr val="002060"/>
                </a:solidFill>
                <a:latin typeface="Times New Roman"/>
                <a:cs typeface="Times New Roman"/>
              </a:rPr>
              <a:t>‌</a:t>
            </a:r>
            <a:r>
              <a:rPr lang="ar-SA" sz="2200" b="1" dirty="0" smtClean="0">
                <a:solidFill>
                  <a:srgbClr val="002060"/>
                </a:solidFill>
                <a:cs typeface="B Nazanin" pitchFamily="2" charset="-78"/>
              </a:rPr>
              <a:t>دهد. </a:t>
            </a:r>
            <a:endParaRPr lang="fa-IR" sz="2200" b="1" dirty="0" smtClean="0">
              <a:solidFill>
                <a:srgbClr val="002060"/>
              </a:solidFill>
              <a:cs typeface="B Nazanin" pitchFamily="2" charset="-78"/>
            </a:endParaRPr>
          </a:p>
          <a:p>
            <a:pPr lvl="0" rtl="1">
              <a:lnSpc>
                <a:spcPct val="150000"/>
              </a:lnSpc>
              <a:buClr>
                <a:srgbClr val="216143"/>
              </a:buClr>
              <a:buFont typeface="Wingdings" pitchFamily="2" charset="2"/>
              <a:buChar char="q"/>
            </a:pPr>
            <a:r>
              <a:rPr lang="ar-SA" sz="2200" b="1" dirty="0" smtClean="0">
                <a:solidFill>
                  <a:srgbClr val="002060"/>
                </a:solidFill>
                <a:cs typeface="B Nazanin" pitchFamily="2" charset="-78"/>
              </a:rPr>
              <a:t>سل را اینگونه </a:t>
            </a:r>
            <a:r>
              <a:rPr lang="fa-IR" sz="2200" b="1" dirty="0" smtClean="0">
                <a:solidFill>
                  <a:srgbClr val="002060"/>
                </a:solidFill>
                <a:cs typeface="B Nazanin" pitchFamily="2" charset="-78"/>
              </a:rPr>
              <a:t>می</a:t>
            </a:r>
            <a:r>
              <a:rPr lang="fa-IR" sz="2200" b="1" dirty="0" smtClean="0">
                <a:solidFill>
                  <a:srgbClr val="002060"/>
                </a:solidFill>
                <a:latin typeface="Times New Roman"/>
                <a:cs typeface="Times New Roman"/>
              </a:rPr>
              <a:t>‌</a:t>
            </a:r>
            <a:r>
              <a:rPr lang="fa-IR" sz="2200" b="1" dirty="0" smtClean="0">
                <a:solidFill>
                  <a:srgbClr val="002060"/>
                </a:solidFill>
                <a:cs typeface="B Nazanin" pitchFamily="2" charset="-78"/>
              </a:rPr>
              <a:t>توان </a:t>
            </a:r>
            <a:r>
              <a:rPr lang="ar-SA" sz="2200" b="1" dirty="0" smtClean="0">
                <a:solidFill>
                  <a:srgbClr val="002060"/>
                </a:solidFill>
                <a:cs typeface="B Nazanin" pitchFamily="2" charset="-78"/>
              </a:rPr>
              <a:t>تعریف کرد:</a:t>
            </a:r>
            <a:endParaRPr lang="fa-IR" sz="2200" b="1" dirty="0" smtClean="0">
              <a:solidFill>
                <a:srgbClr val="002060"/>
              </a:solidFill>
              <a:cs typeface="B Nazanin" pitchFamily="2" charset="-78"/>
            </a:endParaRPr>
          </a:p>
          <a:p>
            <a:pPr lvl="0" rtl="1">
              <a:lnSpc>
                <a:spcPct val="150000"/>
              </a:lnSpc>
              <a:buClr>
                <a:srgbClr val="216143"/>
              </a:buClr>
              <a:buFont typeface="Wingdings" pitchFamily="2" charset="2"/>
              <a:buChar char="§"/>
            </a:pPr>
            <a:r>
              <a:rPr lang="ar-SA" sz="2200" b="1" dirty="0" smtClean="0">
                <a:solidFill>
                  <a:srgbClr val="002060"/>
                </a:solidFill>
                <a:cs typeface="B Nazanin" pitchFamily="2" charset="-78"/>
              </a:rPr>
              <a:t> " سل مخلوط جامد پراکنده شده در مایع</a:t>
            </a:r>
            <a:r>
              <a:rPr lang="fa-IR" sz="2200" b="1" dirty="0" smtClean="0">
                <a:solidFill>
                  <a:srgbClr val="002060"/>
                </a:solidFill>
                <a:cs typeface="B Nazanin" pitchFamily="2" charset="-78"/>
              </a:rPr>
              <a:t>ی است</a:t>
            </a:r>
            <a:r>
              <a:rPr lang="ar-SA" sz="2200" b="1" dirty="0" smtClean="0">
                <a:solidFill>
                  <a:srgbClr val="002060"/>
                </a:solidFill>
                <a:cs typeface="B Nazanin" pitchFamily="2" charset="-78"/>
              </a:rPr>
              <a:t> که به علت کوچکی ذرات جامد قادر است برای مدت بسیار طولانی ( ماه</a:t>
            </a:r>
            <a:r>
              <a:rPr lang="fa-IR" sz="2200" b="1" dirty="0" smtClean="0">
                <a:solidFill>
                  <a:srgbClr val="002060"/>
                </a:solidFill>
                <a:latin typeface="Times New Roman"/>
                <a:cs typeface="Times New Roman"/>
              </a:rPr>
              <a:t>‌</a:t>
            </a:r>
            <a:r>
              <a:rPr lang="ar-SA" sz="2200" b="1" dirty="0" smtClean="0">
                <a:solidFill>
                  <a:srgbClr val="002060"/>
                </a:solidFill>
                <a:cs typeface="B Nazanin" pitchFamily="2" charset="-78"/>
              </a:rPr>
              <a:t>ها ) پایدار بماند و ته نشین نشود. "</a:t>
            </a:r>
            <a:endParaRPr lang="en-US" sz="2200" b="1" dirty="0" smtClean="0">
              <a:solidFill>
                <a:srgbClr val="002060"/>
              </a:solidFill>
              <a:cs typeface="B Nazanin" pitchFamily="2" charset="-78"/>
            </a:endParaRPr>
          </a:p>
          <a:p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2530583066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6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pPr rtl="1"/>
            <a:r>
              <a:rPr lang="fa-IR" dirty="0" smtClean="0">
                <a:ln w="12700">
                  <a:solidFill>
                    <a:schemeClr val="tx2">
                      <a:satMod val="155000"/>
                    </a:schemeClr>
                  </a:solidFill>
                  <a:prstDash val="solid"/>
                </a:ln>
                <a:solidFill>
                  <a:srgbClr val="216143"/>
                </a:solidFill>
                <a:effectLst>
                  <a:outerShdw blurRad="41275" dist="20320" dir="1800000" algn="tl" rotWithShape="0">
                    <a:srgbClr val="000000">
                      <a:alpha val="40000"/>
                    </a:srgbClr>
                  </a:outerShdw>
                </a:effectLst>
                <a:cs typeface="B Titr" pitchFamily="2" charset="-78"/>
              </a:rPr>
              <a:t>تشکیل سل </a:t>
            </a:r>
            <a:r>
              <a:rPr lang="fa-IR" dirty="0" smtClean="0">
                <a:ln w="12700">
                  <a:solidFill>
                    <a:schemeClr val="tx2">
                      <a:satMod val="155000"/>
                    </a:schemeClr>
                  </a:solidFill>
                  <a:prstDash val="solid"/>
                </a:ln>
                <a:solidFill>
                  <a:srgbClr val="216143"/>
                </a:solidFill>
                <a:effectLst>
                  <a:outerShdw blurRad="41275" dist="20320" dir="1800000" algn="tl" rotWithShape="0">
                    <a:srgbClr val="000000">
                      <a:alpha val="40000"/>
                    </a:srgbClr>
                  </a:outerShdw>
                </a:effectLst>
                <a:latin typeface="Times New Roman" pitchFamily="18" charset="0"/>
                <a:cs typeface="Times New Roman" pitchFamily="18" charset="0"/>
              </a:rPr>
              <a:t>(</a:t>
            </a:r>
            <a:r>
              <a:rPr lang="en-US" dirty="0" smtClean="0">
                <a:ln w="12700">
                  <a:solidFill>
                    <a:schemeClr val="tx2">
                      <a:satMod val="155000"/>
                    </a:schemeClr>
                  </a:solidFill>
                  <a:prstDash val="solid"/>
                </a:ln>
                <a:solidFill>
                  <a:srgbClr val="216143"/>
                </a:solidFill>
                <a:effectLst>
                  <a:outerShdw blurRad="41275" dist="20320" dir="1800000" algn="tl" rotWithShape="0">
                    <a:srgbClr val="000000">
                      <a:alpha val="40000"/>
                    </a:srgbClr>
                  </a:outerShdw>
                </a:effectLst>
                <a:latin typeface="Times New Roman" pitchFamily="18" charset="0"/>
                <a:cs typeface="Times New Roman" pitchFamily="18" charset="0"/>
              </a:rPr>
              <a:t>S</a:t>
            </a:r>
            <a:r>
              <a:rPr lang="en-US" dirty="0" smtClean="0">
                <a:ln w="12700">
                  <a:solidFill>
                    <a:schemeClr val="tx2">
                      <a:satMod val="155000"/>
                    </a:schemeClr>
                  </a:solidFill>
                  <a:prstDash val="solid"/>
                </a:ln>
                <a:solidFill>
                  <a:srgbClr val="FFFF00"/>
                </a:solidFill>
                <a:effectLst>
                  <a:outerShdw blurRad="41275" dist="20320" dir="1800000" algn="tl" rotWithShape="0">
                    <a:srgbClr val="000000">
                      <a:alpha val="40000"/>
                    </a:srgbClr>
                  </a:outerShdw>
                </a:effectLst>
                <a:latin typeface="Times New Roman" pitchFamily="18" charset="0"/>
                <a:cs typeface="Times New Roman" pitchFamily="18" charset="0"/>
              </a:rPr>
              <a:t>o</a:t>
            </a:r>
            <a:r>
              <a:rPr lang="en-US" dirty="0" smtClean="0">
                <a:ln w="12700">
                  <a:solidFill>
                    <a:schemeClr val="tx2">
                      <a:satMod val="155000"/>
                    </a:schemeClr>
                  </a:solidFill>
                  <a:prstDash val="solid"/>
                </a:ln>
                <a:solidFill>
                  <a:srgbClr val="216143"/>
                </a:solidFill>
                <a:effectLst>
                  <a:outerShdw blurRad="41275" dist="20320" dir="1800000" algn="tl" rotWithShape="0">
                    <a:srgbClr val="000000">
                      <a:alpha val="40000"/>
                    </a:srgbClr>
                  </a:outerShdw>
                </a:effectLst>
                <a:latin typeface="Times New Roman" pitchFamily="18" charset="0"/>
                <a:cs typeface="Times New Roman" pitchFamily="18" charset="0"/>
              </a:rPr>
              <a:t>l</a:t>
            </a:r>
            <a:r>
              <a:rPr lang="fa-IR" dirty="0" smtClean="0">
                <a:ln w="12700">
                  <a:solidFill>
                    <a:schemeClr val="tx2">
                      <a:satMod val="155000"/>
                    </a:schemeClr>
                  </a:solidFill>
                  <a:prstDash val="solid"/>
                </a:ln>
                <a:solidFill>
                  <a:srgbClr val="216143"/>
                </a:solidFill>
                <a:effectLst>
                  <a:outerShdw blurRad="41275" dist="20320" dir="1800000" algn="tl" rotWithShape="0">
                    <a:srgbClr val="000000">
                      <a:alpha val="40000"/>
                    </a:srgbClr>
                  </a:outerShdw>
                </a:effectLst>
                <a:latin typeface="Times New Roman" pitchFamily="18" charset="0"/>
                <a:cs typeface="Times New Roman" pitchFamily="18" charset="0"/>
              </a:rPr>
              <a:t>)</a:t>
            </a:r>
            <a:endParaRPr lang="en-US" dirty="0"/>
          </a:p>
        </p:txBody>
      </p:sp>
      <p:sp>
        <p:nvSpPr>
          <p:cNvPr id="3" name="Slide Number Placeholder 2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pPr>
              <a:defRPr/>
            </a:pPr>
            <a:fld id="{49B0553E-AA25-4EF8-B191-2C07F622213B}" type="slidenum">
              <a:rPr lang="en-US" smtClean="0"/>
              <a:pPr>
                <a:defRPr/>
              </a:pPr>
              <a:t>67</a:t>
            </a:fld>
            <a:endParaRPr lang="en-US" dirty="0"/>
          </a:p>
        </p:txBody>
      </p:sp>
      <p:sp>
        <p:nvSpPr>
          <p:cNvPr id="4" name="Text Placeholder 3"/>
          <p:cNvSpPr>
            <a:spLocks noGrp="1"/>
          </p:cNvSpPr>
          <p:nvPr>
            <p:ph type="body" sz="quarter" idx="11"/>
          </p:nvPr>
        </p:nvSpPr>
        <p:spPr>
          <a:xfrm>
            <a:off x="228600" y="1219200"/>
            <a:ext cx="8229600" cy="5029200"/>
          </a:xfrm>
        </p:spPr>
        <p:txBody>
          <a:bodyPr/>
          <a:lstStyle/>
          <a:p>
            <a:pPr rtl="1">
              <a:lnSpc>
                <a:spcPct val="150000"/>
              </a:lnSpc>
              <a:buClr>
                <a:srgbClr val="216143"/>
              </a:buClr>
              <a:buFont typeface="Wingdings" pitchFamily="2" charset="2"/>
              <a:buChar char="q"/>
            </a:pPr>
            <a:r>
              <a:rPr lang="ar-SA" sz="2200" b="1" dirty="0" smtClean="0">
                <a:solidFill>
                  <a:srgbClr val="002060"/>
                </a:solidFill>
                <a:cs typeface="B Nazanin" pitchFamily="2" charset="-78"/>
              </a:rPr>
              <a:t>مهمترین نکته راجع به یک سل خوب و قابل قبول</a:t>
            </a:r>
            <a:r>
              <a:rPr lang="fa-IR" sz="2200" b="1" dirty="0" smtClean="0">
                <a:solidFill>
                  <a:srgbClr val="002060"/>
                </a:solidFill>
                <a:cs typeface="B Nazanin" pitchFamily="2" charset="-78"/>
              </a:rPr>
              <a:t>:</a:t>
            </a:r>
          </a:p>
          <a:p>
            <a:pPr rtl="1">
              <a:lnSpc>
                <a:spcPct val="150000"/>
              </a:lnSpc>
              <a:buClr>
                <a:srgbClr val="216143"/>
              </a:buClr>
              <a:buFont typeface="Wingdings" pitchFamily="2" charset="2"/>
              <a:buChar char="§"/>
            </a:pPr>
            <a:r>
              <a:rPr lang="ar-SA" sz="2200" b="1" dirty="0" smtClean="0">
                <a:solidFill>
                  <a:srgbClr val="002060"/>
                </a:solidFill>
                <a:cs typeface="B Nazanin" pitchFamily="2" charset="-78"/>
              </a:rPr>
              <a:t> سل حاصل باید به گونه</a:t>
            </a:r>
            <a:r>
              <a:rPr lang="fa-IR" sz="2200" b="1" dirty="0" smtClean="0">
                <a:solidFill>
                  <a:srgbClr val="002060"/>
                </a:solidFill>
                <a:latin typeface="Times New Roman"/>
                <a:cs typeface="Times New Roman"/>
              </a:rPr>
              <a:t>‌</a:t>
            </a:r>
            <a:r>
              <a:rPr lang="ar-SA" sz="2200" b="1" dirty="0" smtClean="0">
                <a:solidFill>
                  <a:srgbClr val="002060"/>
                </a:solidFill>
                <a:cs typeface="B Nazanin" pitchFamily="2" charset="-78"/>
              </a:rPr>
              <a:t>ای تهیه شود </a:t>
            </a:r>
            <a:r>
              <a:rPr lang="fa-IR" sz="2200" b="1" dirty="0" smtClean="0">
                <a:solidFill>
                  <a:srgbClr val="002060"/>
                </a:solidFill>
                <a:cs typeface="B Nazanin" pitchFamily="2" charset="-78"/>
              </a:rPr>
              <a:t>که</a:t>
            </a:r>
            <a:r>
              <a:rPr lang="ar-SA" sz="2200" b="1" dirty="0" smtClean="0">
                <a:solidFill>
                  <a:srgbClr val="002060"/>
                </a:solidFill>
                <a:cs typeface="B Nazanin" pitchFamily="2" charset="-78"/>
              </a:rPr>
              <a:t> برای ماه</a:t>
            </a:r>
            <a:r>
              <a:rPr lang="fa-IR" sz="2200" b="1" dirty="0" smtClean="0">
                <a:solidFill>
                  <a:srgbClr val="002060"/>
                </a:solidFill>
                <a:latin typeface="Times New Roman"/>
                <a:cs typeface="Times New Roman"/>
              </a:rPr>
              <a:t>‌</a:t>
            </a:r>
            <a:r>
              <a:rPr lang="ar-SA" sz="2200" b="1" dirty="0" smtClean="0">
                <a:solidFill>
                  <a:srgbClr val="002060"/>
                </a:solidFill>
                <a:cs typeface="B Nazanin" pitchFamily="2" charset="-78"/>
              </a:rPr>
              <a:t>ها پایدار ب</a:t>
            </a:r>
            <a:r>
              <a:rPr lang="fa-IR" sz="2200" b="1" dirty="0" smtClean="0">
                <a:solidFill>
                  <a:srgbClr val="002060"/>
                </a:solidFill>
                <a:cs typeface="B Nazanin" pitchFamily="2" charset="-78"/>
              </a:rPr>
              <a:t>وده</a:t>
            </a:r>
            <a:r>
              <a:rPr lang="ar-SA" sz="2200" b="1" dirty="0" smtClean="0">
                <a:solidFill>
                  <a:srgbClr val="002060"/>
                </a:solidFill>
                <a:cs typeface="B Nazanin" pitchFamily="2" charset="-78"/>
              </a:rPr>
              <a:t> و رسوب نکند.</a:t>
            </a:r>
            <a:endParaRPr lang="fa-IR" sz="2200" b="1" dirty="0" smtClean="0">
              <a:solidFill>
                <a:srgbClr val="002060"/>
              </a:solidFill>
              <a:cs typeface="B Nazanin" pitchFamily="2" charset="-78"/>
            </a:endParaRPr>
          </a:p>
          <a:p>
            <a:pPr rtl="1">
              <a:lnSpc>
                <a:spcPct val="150000"/>
              </a:lnSpc>
              <a:buClr>
                <a:srgbClr val="216143"/>
              </a:buClr>
              <a:buFont typeface="Wingdings" pitchFamily="2" charset="2"/>
              <a:buChar char="§"/>
            </a:pPr>
            <a:r>
              <a:rPr lang="ar-SA" sz="2200" b="1" dirty="0" smtClean="0">
                <a:solidFill>
                  <a:srgbClr val="002060"/>
                </a:solidFill>
                <a:cs typeface="B Nazanin" pitchFamily="2" charset="-78"/>
              </a:rPr>
              <a:t> به عبارت دیگر باید اندازه ذرات آنقدر کوچک باشد که حرکات براونی </a:t>
            </a:r>
            <a:r>
              <a:rPr lang="ar-SA" sz="2200" b="1" dirty="0" smtClean="0">
                <a:solidFill>
                  <a:srgbClr val="002060"/>
                </a:solidFill>
                <a:latin typeface="Times New Roman" pitchFamily="18" charset="0"/>
                <a:cs typeface="Times New Roman" pitchFamily="18" charset="0"/>
              </a:rPr>
              <a:t>(</a:t>
            </a:r>
            <a:r>
              <a:rPr lang="en-US" sz="2200" b="1" dirty="0" smtClean="0">
                <a:solidFill>
                  <a:srgbClr val="002060"/>
                </a:solidFill>
                <a:latin typeface="Times New Roman" pitchFamily="18" charset="0"/>
                <a:cs typeface="Times New Roman" pitchFamily="18" charset="0"/>
              </a:rPr>
              <a:t>Brownian Motion</a:t>
            </a:r>
            <a:r>
              <a:rPr lang="ar-SA" sz="2200" b="1" dirty="0" smtClean="0">
                <a:solidFill>
                  <a:srgbClr val="002060"/>
                </a:solidFill>
                <a:cs typeface="B Nazanin" pitchFamily="2" charset="-78"/>
              </a:rPr>
              <a:t>) ذرات بر نیروی جا</a:t>
            </a:r>
            <a:r>
              <a:rPr lang="fa-IR" sz="2200" b="1" dirty="0" smtClean="0">
                <a:solidFill>
                  <a:srgbClr val="002060"/>
                </a:solidFill>
                <a:cs typeface="B Nazanin" pitchFamily="2" charset="-78"/>
              </a:rPr>
              <a:t>ذ</a:t>
            </a:r>
            <a:r>
              <a:rPr lang="ar-SA" sz="2200" b="1" dirty="0" smtClean="0">
                <a:solidFill>
                  <a:srgbClr val="002060"/>
                </a:solidFill>
                <a:cs typeface="B Nazanin" pitchFamily="2" charset="-78"/>
              </a:rPr>
              <a:t>به زمین غلبه کرده و ذرات ته نشین نشوند </a:t>
            </a:r>
            <a:r>
              <a:rPr lang="fa-IR" sz="2200" b="1" dirty="0" smtClean="0">
                <a:solidFill>
                  <a:srgbClr val="002060"/>
                </a:solidFill>
                <a:cs typeface="B Nazanin" pitchFamily="2" charset="-78"/>
              </a:rPr>
              <a:t>و </a:t>
            </a:r>
            <a:r>
              <a:rPr lang="ar-SA" sz="2200" b="1" dirty="0" smtClean="0">
                <a:solidFill>
                  <a:srgbClr val="002060"/>
                </a:solidFill>
                <a:cs typeface="B Nazanin" pitchFamily="2" charset="-78"/>
              </a:rPr>
              <a:t>برای مدت طولانی همگن باقی بمانند. </a:t>
            </a:r>
            <a:endParaRPr lang="fa-IR" sz="2200" b="1" dirty="0" smtClean="0">
              <a:solidFill>
                <a:srgbClr val="002060"/>
              </a:solidFill>
              <a:cs typeface="B Nazanin" pitchFamily="2" charset="-78"/>
            </a:endParaRPr>
          </a:p>
          <a:p>
            <a:pPr rtl="1">
              <a:lnSpc>
                <a:spcPct val="150000"/>
              </a:lnSpc>
              <a:buClr>
                <a:srgbClr val="216143"/>
              </a:buClr>
              <a:buFont typeface="Wingdings" pitchFamily="2" charset="2"/>
              <a:buChar char="§"/>
            </a:pPr>
            <a:r>
              <a:rPr lang="ar-SA" sz="2200" b="1" dirty="0" smtClean="0">
                <a:solidFill>
                  <a:srgbClr val="002060"/>
                </a:solidFill>
                <a:cs typeface="B Nazanin" pitchFamily="2" charset="-78"/>
              </a:rPr>
              <a:t>اگر سل حاصل دارای چنین ویژگی باشد می</a:t>
            </a:r>
            <a:r>
              <a:rPr lang="ar-SA" sz="2200" b="1" dirty="0" smtClean="0">
                <a:solidFill>
                  <a:srgbClr val="002060"/>
                </a:solidFill>
                <a:latin typeface="Times New Roman"/>
                <a:cs typeface="Times New Roman"/>
              </a:rPr>
              <a:t>‌</a:t>
            </a:r>
            <a:r>
              <a:rPr lang="ar-SA" sz="2200" b="1" dirty="0" smtClean="0">
                <a:solidFill>
                  <a:srgbClr val="002060"/>
                </a:solidFill>
                <a:cs typeface="B Nazanin" pitchFamily="2" charset="-78"/>
              </a:rPr>
              <a:t>توان امیدوار بود تا محصولی همگن، خالص و با بازده بالا تولید شود.</a:t>
            </a:r>
            <a:endParaRPr lang="en-US" sz="2200" b="1" dirty="0" smtClean="0">
              <a:solidFill>
                <a:srgbClr val="002060"/>
              </a:solidFill>
              <a:cs typeface="B Nazanin" pitchFamily="2" charset="-78"/>
            </a:endParaRPr>
          </a:p>
          <a:p>
            <a:pPr>
              <a:lnSpc>
                <a:spcPct val="150000"/>
              </a:lnSpc>
              <a:buClr>
                <a:srgbClr val="216143"/>
              </a:buClr>
              <a:buFont typeface="Wingdings" pitchFamily="2" charset="2"/>
              <a:buChar char="q"/>
            </a:pPr>
            <a:endParaRPr lang="en-US" sz="2200" b="1" dirty="0">
              <a:solidFill>
                <a:srgbClr val="002060"/>
              </a:solidFill>
              <a:cs typeface="B Nazanin" pitchFamily="2" charset="-78"/>
            </a:endParaRPr>
          </a:p>
        </p:txBody>
      </p:sp>
      <p:pic>
        <p:nvPicPr>
          <p:cNvPr id="17411" name="Picture 3" descr="C:\Users\Public\Pictures\brownian motion1.jpg"/>
          <p:cNvPicPr>
            <a:picLocks noChangeAspect="1" noChangeArrowheads="1"/>
          </p:cNvPicPr>
          <p:nvPr/>
        </p:nvPicPr>
        <p:blipFill>
          <a:blip r:embed="rId3"/>
          <a:srcRect/>
          <a:stretch>
            <a:fillRect/>
          </a:stretch>
        </p:blipFill>
        <p:spPr bwMode="auto">
          <a:xfrm>
            <a:off x="228600" y="4495800"/>
            <a:ext cx="4676775" cy="1952625"/>
          </a:xfrm>
          <a:prstGeom prst="rect">
            <a:avLst/>
          </a:prstGeom>
          <a:ln>
            <a:noFill/>
          </a:ln>
          <a:effectLst>
            <a:outerShdw blurRad="292100" dist="139700" dir="2700000" algn="tl" rotWithShape="0">
              <a:srgbClr val="333333">
                <a:alpha val="65000"/>
              </a:srgbClr>
            </a:outerShdw>
          </a:effectLst>
        </p:spPr>
      </p:pic>
    </p:spTree>
    <p:extLst>
      <p:ext uri="{BB962C8B-B14F-4D97-AF65-F5344CB8AC3E}">
        <p14:creationId xmlns:p14="http://schemas.microsoft.com/office/powerpoint/2010/main" val="3829083571"/>
      </p:ext>
    </p:extLst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  <p:cond evt="onBegin" delay="0">
                          <p:tn val="2"/>
                        </p:cond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0" presetClass="entr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7411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7" dur="1000"/>
                                        <p:tgtEl>
                                          <p:spTgt spid="17411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</p:timing>
</p:sld>
</file>

<file path=ppt/slides/slide6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fa-IR" dirty="0" smtClean="0">
                <a:ln w="12700">
                  <a:solidFill>
                    <a:schemeClr val="tx2">
                      <a:satMod val="155000"/>
                    </a:schemeClr>
                  </a:solidFill>
                  <a:prstDash val="solid"/>
                </a:ln>
                <a:solidFill>
                  <a:srgbClr val="216143"/>
                </a:solidFill>
                <a:effectLst>
                  <a:outerShdw blurRad="41275" dist="20320" dir="1800000" algn="tl" rotWithShape="0">
                    <a:srgbClr val="000000">
                      <a:alpha val="40000"/>
                    </a:srgbClr>
                  </a:outerShdw>
                </a:effectLst>
                <a:latin typeface="Times New Roman" pitchFamily="18" charset="0"/>
                <a:cs typeface="B Titr" pitchFamily="2" charset="-78"/>
              </a:rPr>
              <a:t>تشکیل ژل</a:t>
            </a:r>
            <a:endParaRPr lang="en-US" dirty="0">
              <a:ln w="12700">
                <a:solidFill>
                  <a:schemeClr val="tx2">
                    <a:satMod val="155000"/>
                  </a:schemeClr>
                </a:solidFill>
                <a:prstDash val="solid"/>
              </a:ln>
              <a:solidFill>
                <a:srgbClr val="216143"/>
              </a:solidFill>
              <a:effectLst>
                <a:outerShdw blurRad="41275" dist="20320" dir="1800000" algn="tl" rotWithShape="0">
                  <a:srgbClr val="000000">
                    <a:alpha val="40000"/>
                  </a:srgbClr>
                </a:outerShdw>
              </a:effectLst>
              <a:latin typeface="Times New Roman" pitchFamily="18" charset="0"/>
              <a:cs typeface="B Titr" pitchFamily="2" charset="-78"/>
            </a:endParaRPr>
          </a:p>
        </p:txBody>
      </p:sp>
      <p:sp>
        <p:nvSpPr>
          <p:cNvPr id="3" name="Slide Number Placeholder 2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pPr>
              <a:defRPr/>
            </a:pPr>
            <a:fld id="{49B0553E-AA25-4EF8-B191-2C07F622213B}" type="slidenum">
              <a:rPr lang="en-US" smtClean="0"/>
              <a:pPr>
                <a:defRPr/>
              </a:pPr>
              <a:t>68</a:t>
            </a:fld>
            <a:endParaRPr lang="en-US" dirty="0"/>
          </a:p>
        </p:txBody>
      </p:sp>
      <p:sp>
        <p:nvSpPr>
          <p:cNvPr id="4" name="Text Placeholder 3"/>
          <p:cNvSpPr>
            <a:spLocks noGrp="1"/>
          </p:cNvSpPr>
          <p:nvPr>
            <p:ph type="body" sz="quarter" idx="11"/>
          </p:nvPr>
        </p:nvSpPr>
        <p:spPr>
          <a:xfrm>
            <a:off x="228600" y="1219200"/>
            <a:ext cx="8153400" cy="5029200"/>
          </a:xfrm>
        </p:spPr>
        <p:txBody>
          <a:bodyPr/>
          <a:lstStyle/>
          <a:p>
            <a:pPr rtl="1">
              <a:lnSpc>
                <a:spcPct val="150000"/>
              </a:lnSpc>
              <a:buClr>
                <a:srgbClr val="216143"/>
              </a:buClr>
              <a:buFont typeface="Wingdings" pitchFamily="2" charset="2"/>
              <a:buChar char="q"/>
            </a:pPr>
            <a:r>
              <a:rPr lang="fa-IR" sz="2200" b="1" dirty="0" smtClean="0">
                <a:solidFill>
                  <a:srgbClr val="002060"/>
                </a:solidFill>
                <a:cs typeface="B Nazanin" pitchFamily="2" charset="-78"/>
              </a:rPr>
              <a:t>به منظور تشکیل ژل:</a:t>
            </a:r>
          </a:p>
          <a:p>
            <a:pPr rtl="1">
              <a:lnSpc>
                <a:spcPct val="150000"/>
              </a:lnSpc>
              <a:buClr>
                <a:srgbClr val="216143"/>
              </a:buClr>
              <a:buFont typeface="Wingdings" pitchFamily="2" charset="2"/>
              <a:buChar char="§"/>
            </a:pPr>
            <a:r>
              <a:rPr lang="fa-IR" sz="2200" b="1" dirty="0" smtClean="0">
                <a:solidFill>
                  <a:srgbClr val="002060"/>
                </a:solidFill>
                <a:cs typeface="B Nazanin" pitchFamily="2" charset="-78"/>
              </a:rPr>
              <a:t> محلول ساخته شده به نوعی تحریک می</a:t>
            </a:r>
            <a:r>
              <a:rPr lang="fa-IR" sz="2200" b="1" dirty="0" smtClean="0">
                <a:solidFill>
                  <a:srgbClr val="002060"/>
                </a:solidFill>
                <a:latin typeface="Times New Roman"/>
                <a:cs typeface="Times New Roman"/>
              </a:rPr>
              <a:t>‌</a:t>
            </a:r>
            <a:r>
              <a:rPr lang="fa-IR" sz="2200" b="1" dirty="0" smtClean="0">
                <a:solidFill>
                  <a:srgbClr val="002060"/>
                </a:solidFill>
                <a:cs typeface="B Nazanin" pitchFamily="2" charset="-78"/>
              </a:rPr>
              <a:t>شود، تا ذرات ریز پراکنده شده، شروع به گردهمایی کنند.</a:t>
            </a:r>
          </a:p>
          <a:p>
            <a:pPr rtl="1">
              <a:lnSpc>
                <a:spcPct val="150000"/>
              </a:lnSpc>
              <a:buClr>
                <a:srgbClr val="216143"/>
              </a:buClr>
              <a:buFont typeface="Wingdings" pitchFamily="2" charset="2"/>
              <a:buChar char="§"/>
            </a:pPr>
            <a:r>
              <a:rPr lang="fa-IR" sz="2200" b="1" dirty="0" smtClean="0">
                <a:solidFill>
                  <a:srgbClr val="002060"/>
                </a:solidFill>
                <a:cs typeface="B Nazanin" pitchFamily="2" charset="-78"/>
              </a:rPr>
              <a:t> میان ذرات معلق پراکنده شده در محلول سل، بر همکنش</a:t>
            </a:r>
            <a:r>
              <a:rPr lang="fa-IR" sz="2200" b="1" dirty="0" smtClean="0">
                <a:solidFill>
                  <a:srgbClr val="002060"/>
                </a:solidFill>
                <a:latin typeface="Times New Roman"/>
                <a:cs typeface="Times New Roman"/>
              </a:rPr>
              <a:t>‌</a:t>
            </a:r>
            <a:r>
              <a:rPr lang="fa-IR" sz="2200" b="1" dirty="0" smtClean="0">
                <a:solidFill>
                  <a:srgbClr val="002060"/>
                </a:solidFill>
                <a:cs typeface="B Nazanin" pitchFamily="2" charset="-78"/>
              </a:rPr>
              <a:t>هایی (فیزیکی و شیمیایی) ایجاد می</a:t>
            </a:r>
            <a:r>
              <a:rPr lang="fa-IR" sz="2200" b="1" dirty="0" smtClean="0">
                <a:solidFill>
                  <a:srgbClr val="002060"/>
                </a:solidFill>
                <a:latin typeface="Times New Roman"/>
                <a:cs typeface="Times New Roman"/>
              </a:rPr>
              <a:t>‌</a:t>
            </a:r>
            <a:r>
              <a:rPr lang="fa-IR" sz="2200" b="1" dirty="0" smtClean="0">
                <a:solidFill>
                  <a:srgbClr val="002060"/>
                </a:solidFill>
                <a:cs typeface="B Nazanin" pitchFamily="2" charset="-78"/>
              </a:rPr>
              <a:t>شود.</a:t>
            </a:r>
          </a:p>
          <a:p>
            <a:pPr rtl="1">
              <a:lnSpc>
                <a:spcPct val="150000"/>
              </a:lnSpc>
              <a:buClr>
                <a:srgbClr val="216143"/>
              </a:buClr>
              <a:buFont typeface="Wingdings" pitchFamily="2" charset="2"/>
              <a:buChar char="§"/>
            </a:pPr>
            <a:r>
              <a:rPr lang="fa-IR" sz="2200" b="1" dirty="0" smtClean="0">
                <a:solidFill>
                  <a:srgbClr val="002060"/>
                </a:solidFill>
                <a:cs typeface="B Nazanin" pitchFamily="2" charset="-78"/>
              </a:rPr>
              <a:t>این ذرات به صورت واحدهایی متشکل از چند ده هزار مولکول کنار هم جمع شده و تشکیل </a:t>
            </a:r>
            <a:r>
              <a:rPr lang="ar-SA" sz="2200" b="1" dirty="0" smtClean="0">
                <a:solidFill>
                  <a:srgbClr val="002060"/>
                </a:solidFill>
                <a:cs typeface="B Nazanin" pitchFamily="2" charset="-78"/>
              </a:rPr>
              <a:t>یک مولکول سه بعدی بی نهایت بزرگ می</a:t>
            </a:r>
            <a:r>
              <a:rPr lang="ar-SA" sz="2200" b="1" dirty="0" smtClean="0">
                <a:solidFill>
                  <a:srgbClr val="002060"/>
                </a:solidFill>
                <a:latin typeface="Times New Roman"/>
                <a:cs typeface="Times New Roman"/>
              </a:rPr>
              <a:t>‌</a:t>
            </a:r>
            <a:r>
              <a:rPr lang="ar-SA" sz="2200" b="1" dirty="0" smtClean="0">
                <a:solidFill>
                  <a:srgbClr val="002060"/>
                </a:solidFill>
                <a:cs typeface="B Nazanin" pitchFamily="2" charset="-78"/>
              </a:rPr>
              <a:t>دهند</a:t>
            </a:r>
            <a:r>
              <a:rPr lang="fa-IR" sz="2200" b="1" dirty="0" smtClean="0">
                <a:solidFill>
                  <a:srgbClr val="002060"/>
                </a:solidFill>
                <a:cs typeface="B Nazanin" pitchFamily="2" charset="-78"/>
              </a:rPr>
              <a:t>.</a:t>
            </a:r>
            <a:endParaRPr lang="en-US" sz="2200" b="1" dirty="0">
              <a:solidFill>
                <a:srgbClr val="002060"/>
              </a:solidFill>
              <a:cs typeface="B Nazanin" pitchFamily="2" charset="-78"/>
            </a:endParaRPr>
          </a:p>
        </p:txBody>
      </p:sp>
      <p:pic>
        <p:nvPicPr>
          <p:cNvPr id="5" name="Picture 4"/>
          <p:cNvPicPr/>
          <p:nvPr/>
        </p:nvPicPr>
        <p:blipFill>
          <a:blip r:embed="rId3" cstate="print"/>
          <a:srcRect/>
          <a:stretch>
            <a:fillRect/>
          </a:stretch>
        </p:blipFill>
        <p:spPr bwMode="auto">
          <a:xfrm>
            <a:off x="2895600" y="5029200"/>
            <a:ext cx="5181600" cy="1600200"/>
          </a:xfrm>
          <a:prstGeom prst="rect">
            <a:avLst/>
          </a:prstGeom>
          <a:ln>
            <a:noFill/>
          </a:ln>
          <a:effectLst>
            <a:outerShdw blurRad="292100" dist="139700" dir="2700000" algn="tl" rotWithShape="0">
              <a:srgbClr val="333333">
                <a:alpha val="65000"/>
              </a:srgbClr>
            </a:outerShdw>
          </a:effectLst>
        </p:spPr>
      </p:pic>
    </p:spTree>
    <p:extLst>
      <p:ext uri="{BB962C8B-B14F-4D97-AF65-F5344CB8AC3E}">
        <p14:creationId xmlns:p14="http://schemas.microsoft.com/office/powerpoint/2010/main" val="2564348179"/>
      </p:ext>
    </p:extLst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  <p:cond evt="onBegin" delay="0">
                          <p:tn val="2"/>
                        </p:cond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0" presetClass="entr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7" dur="1000"/>
                                        <p:tgtEl>
                                          <p:spTgt spid="5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</p:timing>
</p:sld>
</file>

<file path=ppt/slides/slide6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fa-IR" dirty="0" smtClean="0">
                <a:ln w="12700">
                  <a:solidFill>
                    <a:schemeClr val="tx2">
                      <a:satMod val="155000"/>
                    </a:schemeClr>
                  </a:solidFill>
                  <a:prstDash val="solid"/>
                </a:ln>
                <a:solidFill>
                  <a:srgbClr val="216143"/>
                </a:solidFill>
                <a:effectLst>
                  <a:outerShdw blurRad="41275" dist="20320" dir="1800000" algn="tl" rotWithShape="0">
                    <a:srgbClr val="000000">
                      <a:alpha val="40000"/>
                    </a:srgbClr>
                  </a:outerShdw>
                </a:effectLst>
                <a:latin typeface="Times New Roman" pitchFamily="18" charset="0"/>
                <a:cs typeface="B Titr" pitchFamily="2" charset="-78"/>
              </a:rPr>
              <a:t>تشکیل ژل</a:t>
            </a:r>
            <a:endParaRPr lang="en-US" dirty="0">
              <a:solidFill>
                <a:srgbClr val="216143"/>
              </a:solidFill>
            </a:endParaRPr>
          </a:p>
        </p:txBody>
      </p:sp>
      <p:sp>
        <p:nvSpPr>
          <p:cNvPr id="3" name="Slide Number Placeholder 2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pPr>
              <a:defRPr/>
            </a:pPr>
            <a:fld id="{49B0553E-AA25-4EF8-B191-2C07F622213B}" type="slidenum">
              <a:rPr lang="en-US" smtClean="0"/>
              <a:pPr>
                <a:defRPr/>
              </a:pPr>
              <a:t>69</a:t>
            </a:fld>
            <a:endParaRPr lang="en-US" dirty="0"/>
          </a:p>
        </p:txBody>
      </p:sp>
      <p:sp>
        <p:nvSpPr>
          <p:cNvPr id="4" name="Text Placeholder 3"/>
          <p:cNvSpPr>
            <a:spLocks noGrp="1"/>
          </p:cNvSpPr>
          <p:nvPr>
            <p:ph type="body" sz="quarter" idx="11"/>
          </p:nvPr>
        </p:nvSpPr>
        <p:spPr>
          <a:xfrm>
            <a:off x="228600" y="1219200"/>
            <a:ext cx="8153400" cy="5029200"/>
          </a:xfrm>
        </p:spPr>
        <p:txBody>
          <a:bodyPr/>
          <a:lstStyle/>
          <a:p>
            <a:pPr rtl="1">
              <a:lnSpc>
                <a:spcPct val="150000"/>
              </a:lnSpc>
              <a:buClr>
                <a:srgbClr val="216143"/>
              </a:buClr>
              <a:buFont typeface="Wingdings" pitchFamily="2" charset="2"/>
              <a:buChar char="q"/>
            </a:pPr>
            <a:r>
              <a:rPr lang="fa-IR" sz="2200" b="1" dirty="0" smtClean="0">
                <a:solidFill>
                  <a:srgbClr val="002060"/>
                </a:solidFill>
                <a:cs typeface="B Nazanin" pitchFamily="2" charset="-78"/>
              </a:rPr>
              <a:t>این مولکولهای سه بعدی</a:t>
            </a:r>
            <a:r>
              <a:rPr lang="ar-SA" sz="2200" b="1" dirty="0" smtClean="0">
                <a:solidFill>
                  <a:srgbClr val="002060"/>
                </a:solidFill>
                <a:cs typeface="B Nazanin" pitchFamily="2" charset="-78"/>
              </a:rPr>
              <a:t> نوعا</a:t>
            </a:r>
            <a:r>
              <a:rPr lang="fa-IR" sz="2200" b="1" dirty="0" smtClean="0">
                <a:solidFill>
                  <a:srgbClr val="002060"/>
                </a:solidFill>
                <a:cs typeface="B Nazanin" pitchFamily="2" charset="-78"/>
              </a:rPr>
              <a:t>ً</a:t>
            </a:r>
            <a:r>
              <a:rPr lang="ar-SA" sz="2200" b="1" dirty="0" smtClean="0">
                <a:solidFill>
                  <a:srgbClr val="002060"/>
                </a:solidFill>
                <a:cs typeface="B Nazanin" pitchFamily="2" charset="-78"/>
              </a:rPr>
              <a:t> تمام حجم ظرف واکنش را به خود اختصاص می</a:t>
            </a:r>
            <a:r>
              <a:rPr lang="ar-SA" sz="2200" b="1" dirty="0" smtClean="0">
                <a:solidFill>
                  <a:srgbClr val="002060"/>
                </a:solidFill>
                <a:latin typeface="Times New Roman"/>
                <a:cs typeface="Times New Roman"/>
              </a:rPr>
              <a:t>‌</a:t>
            </a:r>
            <a:r>
              <a:rPr lang="ar-SA" sz="2200" b="1" dirty="0" smtClean="0">
                <a:solidFill>
                  <a:srgbClr val="002060"/>
                </a:solidFill>
                <a:cs typeface="B Nazanin" pitchFamily="2" charset="-78"/>
              </a:rPr>
              <a:t>ده</a:t>
            </a:r>
            <a:r>
              <a:rPr lang="fa-IR" sz="2200" b="1" dirty="0" smtClean="0">
                <a:solidFill>
                  <a:srgbClr val="002060"/>
                </a:solidFill>
                <a:cs typeface="B Nazanin" pitchFamily="2" charset="-78"/>
              </a:rPr>
              <a:t>ن</a:t>
            </a:r>
            <a:r>
              <a:rPr lang="ar-SA" sz="2200" b="1" dirty="0" smtClean="0">
                <a:solidFill>
                  <a:srgbClr val="002060"/>
                </a:solidFill>
                <a:cs typeface="B Nazanin" pitchFamily="2" charset="-78"/>
              </a:rPr>
              <a:t>د. </a:t>
            </a:r>
            <a:endParaRPr lang="en-US" sz="2200" b="1" dirty="0" smtClean="0">
              <a:solidFill>
                <a:srgbClr val="002060"/>
              </a:solidFill>
              <a:cs typeface="B Nazanin" pitchFamily="2" charset="-78"/>
            </a:endParaRPr>
          </a:p>
          <a:p>
            <a:pPr rtl="1">
              <a:lnSpc>
                <a:spcPct val="150000"/>
              </a:lnSpc>
              <a:buClr>
                <a:srgbClr val="216143"/>
              </a:buClr>
              <a:buFont typeface="Wingdings" pitchFamily="2" charset="2"/>
              <a:buChar char="q"/>
            </a:pPr>
            <a:r>
              <a:rPr lang="ar-SA" sz="2200" b="1" dirty="0" smtClean="0">
                <a:solidFill>
                  <a:srgbClr val="002060"/>
                </a:solidFill>
                <a:cs typeface="B Nazanin" pitchFamily="2" charset="-78"/>
              </a:rPr>
              <a:t>این مولکول غول پیکر که دارای خلل و فرج بسیار فراوانی است تمام حلال را در درون خود به دام می</a:t>
            </a:r>
            <a:r>
              <a:rPr lang="ar-SA" sz="2200" b="1" dirty="0" smtClean="0">
                <a:solidFill>
                  <a:srgbClr val="002060"/>
                </a:solidFill>
                <a:latin typeface="Times New Roman"/>
                <a:cs typeface="Times New Roman"/>
              </a:rPr>
              <a:t>‌</a:t>
            </a:r>
            <a:r>
              <a:rPr lang="ar-SA" sz="2200" b="1" dirty="0" smtClean="0">
                <a:solidFill>
                  <a:srgbClr val="002060"/>
                </a:solidFill>
                <a:cs typeface="B Nazanin" pitchFamily="2" charset="-78"/>
              </a:rPr>
              <a:t>اندازد و ژل خیس</a:t>
            </a:r>
            <a:r>
              <a:rPr lang="ar-SA" sz="2200" b="1" dirty="0" smtClean="0">
                <a:solidFill>
                  <a:srgbClr val="002060"/>
                </a:solidFill>
                <a:latin typeface="Times New Roman" pitchFamily="18" charset="0"/>
                <a:cs typeface="Times New Roman" pitchFamily="18" charset="0"/>
              </a:rPr>
              <a:t> </a:t>
            </a:r>
            <a:r>
              <a:rPr lang="en-US" sz="2200" b="1" dirty="0" smtClean="0">
                <a:solidFill>
                  <a:srgbClr val="002060"/>
                </a:solidFill>
                <a:latin typeface="Times New Roman" pitchFamily="18" charset="0"/>
                <a:cs typeface="Times New Roman" pitchFamily="18" charset="0"/>
              </a:rPr>
              <a:t>( Wet Gel )</a:t>
            </a:r>
            <a:r>
              <a:rPr lang="ar-SA" sz="2200" b="1" dirty="0" smtClean="0">
                <a:solidFill>
                  <a:srgbClr val="002060"/>
                </a:solidFill>
                <a:cs typeface="B Nazanin" pitchFamily="2" charset="-78"/>
              </a:rPr>
              <a:t> نام دارد.</a:t>
            </a:r>
            <a:endParaRPr lang="en-US" sz="2200" b="1" dirty="0" smtClean="0">
              <a:solidFill>
                <a:srgbClr val="002060"/>
              </a:solidFill>
              <a:cs typeface="B Nazanin" pitchFamily="2" charset="-78"/>
            </a:endParaRPr>
          </a:p>
          <a:p>
            <a:pPr>
              <a:lnSpc>
                <a:spcPct val="150000"/>
              </a:lnSpc>
              <a:buClr>
                <a:srgbClr val="216143"/>
              </a:buClr>
              <a:buFont typeface="Wingdings" pitchFamily="2" charset="2"/>
              <a:buChar char="q"/>
            </a:pPr>
            <a:endParaRPr lang="en-US" sz="2200" b="1" dirty="0">
              <a:solidFill>
                <a:srgbClr val="002060"/>
              </a:solidFill>
              <a:cs typeface="B Nazanin" pitchFamily="2" charset="-78"/>
            </a:endParaRPr>
          </a:p>
        </p:txBody>
      </p:sp>
      <p:pic>
        <p:nvPicPr>
          <p:cNvPr id="5" name="Picture 4"/>
          <p:cNvPicPr/>
          <p:nvPr/>
        </p:nvPicPr>
        <p:blipFill>
          <a:blip r:embed="rId3" cstate="print">
            <a:lum contrast="10000"/>
          </a:blip>
          <a:srcRect/>
          <a:stretch>
            <a:fillRect/>
          </a:stretch>
        </p:blipFill>
        <p:spPr bwMode="auto">
          <a:xfrm>
            <a:off x="457200" y="3581400"/>
            <a:ext cx="7696200" cy="2667000"/>
          </a:xfrm>
          <a:prstGeom prst="rect">
            <a:avLst/>
          </a:prstGeom>
          <a:ln>
            <a:noFill/>
          </a:ln>
          <a:effectLst>
            <a:outerShdw blurRad="292100" dist="139700" dir="2700000" algn="tl" rotWithShape="0">
              <a:srgbClr val="333333">
                <a:alpha val="65000"/>
              </a:srgbClr>
            </a:outerShdw>
          </a:effectLst>
        </p:spPr>
      </p:pic>
    </p:spTree>
    <p:extLst>
      <p:ext uri="{BB962C8B-B14F-4D97-AF65-F5344CB8AC3E}">
        <p14:creationId xmlns:p14="http://schemas.microsoft.com/office/powerpoint/2010/main" val="520033635"/>
      </p:ext>
    </p:extLst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  <p:cond evt="onBegin" delay="0">
                          <p:tn val="2"/>
                        </p:cond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0" presetClass="entr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7" dur="1000"/>
                                        <p:tgtEl>
                                          <p:spTgt spid="5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</p:timing>
</p:sld>
</file>

<file path=ppt/slides/slide7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fa-IR" dirty="0" smtClean="0">
                <a:ln w="12700">
                  <a:solidFill>
                    <a:schemeClr val="tx2">
                      <a:satMod val="155000"/>
                    </a:schemeClr>
                  </a:solidFill>
                  <a:prstDash val="solid"/>
                </a:ln>
                <a:solidFill>
                  <a:srgbClr val="216143"/>
                </a:solidFill>
                <a:effectLst>
                  <a:outerShdw blurRad="41275" dist="20320" dir="1800000" algn="tl" rotWithShape="0">
                    <a:srgbClr val="000000">
                      <a:alpha val="40000"/>
                    </a:srgbClr>
                  </a:outerShdw>
                </a:effectLst>
                <a:latin typeface="Times New Roman" pitchFamily="18" charset="0"/>
                <a:cs typeface="B Titr" pitchFamily="2" charset="-78"/>
              </a:rPr>
              <a:t>تشکیل ژل</a:t>
            </a:r>
            <a:endParaRPr lang="en-US" dirty="0">
              <a:solidFill>
                <a:srgbClr val="216143"/>
              </a:solidFill>
            </a:endParaRPr>
          </a:p>
        </p:txBody>
      </p:sp>
      <p:sp>
        <p:nvSpPr>
          <p:cNvPr id="3" name="Slide Number Placeholder 2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pPr>
              <a:defRPr/>
            </a:pPr>
            <a:fld id="{49B0553E-AA25-4EF8-B191-2C07F622213B}" type="slidenum">
              <a:rPr lang="en-US" smtClean="0"/>
              <a:pPr>
                <a:defRPr/>
              </a:pPr>
              <a:t>70</a:t>
            </a:fld>
            <a:endParaRPr lang="en-US" dirty="0"/>
          </a:p>
        </p:txBody>
      </p:sp>
      <p:sp>
        <p:nvSpPr>
          <p:cNvPr id="4" name="Text Placeholder 3"/>
          <p:cNvSpPr>
            <a:spLocks noGrp="1"/>
          </p:cNvSpPr>
          <p:nvPr>
            <p:ph type="body" sz="quarter" idx="11"/>
          </p:nvPr>
        </p:nvSpPr>
        <p:spPr>
          <a:xfrm>
            <a:off x="228600" y="1219200"/>
            <a:ext cx="8153400" cy="4953000"/>
          </a:xfrm>
        </p:spPr>
        <p:txBody>
          <a:bodyPr/>
          <a:lstStyle/>
          <a:p>
            <a:pPr rtl="1">
              <a:lnSpc>
                <a:spcPct val="150000"/>
              </a:lnSpc>
              <a:buClr>
                <a:srgbClr val="216143"/>
              </a:buClr>
              <a:buFont typeface="Wingdings" pitchFamily="2" charset="2"/>
              <a:buChar char="q"/>
            </a:pPr>
            <a:r>
              <a:rPr lang="ar-SA" sz="2200" b="1" dirty="0" smtClean="0">
                <a:solidFill>
                  <a:srgbClr val="002060"/>
                </a:solidFill>
                <a:cs typeface="B Nazanin" pitchFamily="2" charset="-78"/>
              </a:rPr>
              <a:t>برای تولید ژل خیس نیاز</a:t>
            </a:r>
            <a:r>
              <a:rPr lang="fa-IR" sz="2200" b="1" dirty="0" smtClean="0">
                <a:solidFill>
                  <a:srgbClr val="002060"/>
                </a:solidFill>
                <a:cs typeface="B Nazanin" pitchFamily="2" charset="-78"/>
              </a:rPr>
              <a:t>مند</a:t>
            </a:r>
            <a:r>
              <a:rPr lang="ar-SA" sz="2200" b="1" dirty="0" smtClean="0">
                <a:solidFill>
                  <a:srgbClr val="002060"/>
                </a:solidFill>
                <a:cs typeface="B Nazanin" pitchFamily="2" charset="-78"/>
              </a:rPr>
              <a:t> تحریک محلول سل </a:t>
            </a:r>
            <a:r>
              <a:rPr lang="fa-IR" sz="2200" b="1" dirty="0" smtClean="0">
                <a:solidFill>
                  <a:srgbClr val="002060"/>
                </a:solidFill>
                <a:cs typeface="B Nazanin" pitchFamily="2" charset="-78"/>
              </a:rPr>
              <a:t>هستیم</a:t>
            </a:r>
            <a:r>
              <a:rPr lang="en-US" sz="2200" b="1" dirty="0" smtClean="0">
                <a:solidFill>
                  <a:srgbClr val="002060"/>
                </a:solidFill>
                <a:cs typeface="B Nazanin" pitchFamily="2" charset="-78"/>
              </a:rPr>
              <a:t>.</a:t>
            </a:r>
            <a:endParaRPr lang="fa-IR" sz="2200" b="1" dirty="0" smtClean="0">
              <a:solidFill>
                <a:srgbClr val="002060"/>
              </a:solidFill>
              <a:cs typeface="B Nazanin" pitchFamily="2" charset="-78"/>
            </a:endParaRPr>
          </a:p>
          <a:p>
            <a:pPr rtl="1">
              <a:lnSpc>
                <a:spcPct val="150000"/>
              </a:lnSpc>
              <a:buClr>
                <a:srgbClr val="216143"/>
              </a:buClr>
              <a:buFont typeface="Wingdings" pitchFamily="2" charset="2"/>
              <a:buChar char="q"/>
            </a:pPr>
            <a:r>
              <a:rPr lang="fa-IR" sz="2200" b="1" dirty="0" smtClean="0">
                <a:solidFill>
                  <a:srgbClr val="002060"/>
                </a:solidFill>
                <a:cs typeface="B Nazanin" pitchFamily="2" charset="-78"/>
              </a:rPr>
              <a:t> این تحریک می</a:t>
            </a:r>
            <a:r>
              <a:rPr lang="fa-IR" sz="2200" b="1" dirty="0" smtClean="0">
                <a:solidFill>
                  <a:srgbClr val="002060"/>
                </a:solidFill>
                <a:latin typeface="Times New Roman"/>
                <a:cs typeface="Times New Roman"/>
              </a:rPr>
              <a:t>‌</a:t>
            </a:r>
            <a:r>
              <a:rPr lang="fa-IR" sz="2200" b="1" dirty="0" smtClean="0">
                <a:solidFill>
                  <a:srgbClr val="002060"/>
                </a:solidFill>
                <a:cs typeface="B Nazanin" pitchFamily="2" charset="-78"/>
              </a:rPr>
              <a:t>تواند با </a:t>
            </a:r>
            <a:r>
              <a:rPr lang="ar-SA" sz="2200" b="1" dirty="0" smtClean="0">
                <a:solidFill>
                  <a:srgbClr val="002060"/>
                </a:solidFill>
                <a:cs typeface="B Nazanin" pitchFamily="2" charset="-78"/>
              </a:rPr>
              <a:t>استفاده از معرف مناسب  (آب خالص يا آب به همراه </a:t>
            </a:r>
            <a:r>
              <a:rPr lang="en-US" sz="2200" b="1" dirty="0" smtClean="0">
                <a:solidFill>
                  <a:srgbClr val="002060"/>
                </a:solidFill>
                <a:cs typeface="B Nazanin" pitchFamily="2" charset="-78"/>
              </a:rPr>
              <a:t> </a:t>
            </a:r>
            <a:r>
              <a:rPr lang="en-US" sz="2200" b="1" dirty="0" err="1" smtClean="0">
                <a:solidFill>
                  <a:srgbClr val="002060"/>
                </a:solidFill>
                <a:latin typeface="Times New Roman" pitchFamily="18" charset="0"/>
                <a:cs typeface="Times New Roman" pitchFamily="18" charset="0"/>
              </a:rPr>
              <a:t>NaOH</a:t>
            </a:r>
            <a:r>
              <a:rPr lang="en-US" sz="2200" b="1" dirty="0" smtClean="0">
                <a:solidFill>
                  <a:srgbClr val="002060"/>
                </a:solidFill>
                <a:latin typeface="Times New Roman" pitchFamily="18" charset="0"/>
                <a:cs typeface="Times New Roman" pitchFamily="18" charset="0"/>
              </a:rPr>
              <a:t> , </a:t>
            </a:r>
            <a:r>
              <a:rPr lang="en-US" sz="2200" b="1" dirty="0" err="1" smtClean="0">
                <a:solidFill>
                  <a:srgbClr val="002060"/>
                </a:solidFill>
                <a:latin typeface="Times New Roman" pitchFamily="18" charset="0"/>
                <a:cs typeface="Times New Roman" pitchFamily="18" charset="0"/>
              </a:rPr>
              <a:t>HCl</a:t>
            </a:r>
            <a:r>
              <a:rPr lang="en-US" sz="2200" b="1" dirty="0" smtClean="0">
                <a:solidFill>
                  <a:srgbClr val="002060"/>
                </a:solidFill>
                <a:latin typeface="Times New Roman" pitchFamily="18" charset="0"/>
                <a:cs typeface="Times New Roman" pitchFamily="18" charset="0"/>
              </a:rPr>
              <a:t> </a:t>
            </a:r>
            <a:r>
              <a:rPr lang="fa-IR" sz="2200" b="1" dirty="0" smtClean="0">
                <a:solidFill>
                  <a:srgbClr val="002060"/>
                </a:solidFill>
                <a:latin typeface="Times New Roman" pitchFamily="18" charset="0"/>
                <a:cs typeface="Times New Roman" pitchFamily="18" charset="0"/>
              </a:rPr>
              <a:t>) </a:t>
            </a:r>
            <a:r>
              <a:rPr lang="fa-IR" sz="2200" b="1" dirty="0" smtClean="0">
                <a:solidFill>
                  <a:srgbClr val="002060"/>
                </a:solidFill>
                <a:cs typeface="B Nazanin" pitchFamily="2" charset="-78"/>
              </a:rPr>
              <a:t>انجام شود. </a:t>
            </a:r>
          </a:p>
          <a:p>
            <a:pPr rtl="1">
              <a:lnSpc>
                <a:spcPct val="150000"/>
              </a:lnSpc>
              <a:buClr>
                <a:srgbClr val="216143"/>
              </a:buClr>
              <a:buFont typeface="Wingdings" pitchFamily="2" charset="2"/>
              <a:buChar char="q"/>
            </a:pPr>
            <a:r>
              <a:rPr lang="fa-IR" sz="2200" b="1" dirty="0" smtClean="0">
                <a:solidFill>
                  <a:srgbClr val="002060"/>
                </a:solidFill>
                <a:cs typeface="B Nazanin" pitchFamily="2" charset="-78"/>
              </a:rPr>
              <a:t>مرحله تبدیل سل به ژل که توسط واکنشهایی موسوم به تراکم کنترل می</a:t>
            </a:r>
            <a:r>
              <a:rPr lang="fa-IR" sz="2200" b="1" dirty="0" smtClean="0">
                <a:solidFill>
                  <a:srgbClr val="002060"/>
                </a:solidFill>
                <a:latin typeface="Times New Roman"/>
                <a:cs typeface="Times New Roman"/>
              </a:rPr>
              <a:t>‌</a:t>
            </a:r>
            <a:r>
              <a:rPr lang="fa-IR" sz="2200" b="1" dirty="0" smtClean="0">
                <a:solidFill>
                  <a:srgbClr val="002060"/>
                </a:solidFill>
                <a:cs typeface="B Nazanin" pitchFamily="2" charset="-78"/>
              </a:rPr>
              <a:t>شوند، </a:t>
            </a:r>
            <a:r>
              <a:rPr lang="ar-SA" sz="2200" b="1" dirty="0" smtClean="0">
                <a:solidFill>
                  <a:srgbClr val="002060"/>
                </a:solidFill>
                <a:cs typeface="B Nazanin" pitchFamily="2" charset="-78"/>
              </a:rPr>
              <a:t>یک واکنش بسپارش معدنی (</a:t>
            </a:r>
            <a:r>
              <a:rPr lang="en-US" sz="2200" b="1" dirty="0" smtClean="0">
                <a:solidFill>
                  <a:srgbClr val="002060"/>
                </a:solidFill>
                <a:latin typeface="Times New Roman" pitchFamily="18" charset="0"/>
                <a:cs typeface="Times New Roman" pitchFamily="18" charset="0"/>
              </a:rPr>
              <a:t>Inorganic Polymerization</a:t>
            </a:r>
            <a:r>
              <a:rPr lang="ar-SA" sz="2200" b="1" dirty="0" smtClean="0">
                <a:solidFill>
                  <a:srgbClr val="002060"/>
                </a:solidFill>
                <a:cs typeface="B Nazanin" pitchFamily="2" charset="-78"/>
              </a:rPr>
              <a:t>) به شمار ‏می</a:t>
            </a:r>
            <a:r>
              <a:rPr lang="ar-SA" sz="2200" b="1" dirty="0" smtClean="0">
                <a:solidFill>
                  <a:srgbClr val="002060"/>
                </a:solidFill>
                <a:latin typeface="Times New Roman"/>
                <a:cs typeface="Times New Roman"/>
              </a:rPr>
              <a:t>‌</a:t>
            </a:r>
            <a:r>
              <a:rPr lang="ar-SA" sz="2200" b="1" dirty="0" smtClean="0">
                <a:solidFill>
                  <a:srgbClr val="002060"/>
                </a:solidFill>
                <a:cs typeface="B Nazanin" pitchFamily="2" charset="-78"/>
              </a:rPr>
              <a:t>رود</a:t>
            </a:r>
            <a:r>
              <a:rPr lang="fa-IR" sz="2200" b="1" dirty="0" smtClean="0">
                <a:solidFill>
                  <a:srgbClr val="002060"/>
                </a:solidFill>
                <a:cs typeface="B Nazanin" pitchFamily="2" charset="-78"/>
              </a:rPr>
              <a:t>.</a:t>
            </a:r>
          </a:p>
          <a:p>
            <a:pPr rtl="1">
              <a:lnSpc>
                <a:spcPct val="150000"/>
              </a:lnSpc>
              <a:buClr>
                <a:srgbClr val="216143"/>
              </a:buClr>
              <a:buFont typeface="Wingdings" pitchFamily="2" charset="2"/>
              <a:buChar char="q"/>
            </a:pPr>
            <a:r>
              <a:rPr lang="ar-SA" sz="2200" b="1" dirty="0" smtClean="0">
                <a:solidFill>
                  <a:srgbClr val="002060"/>
                </a:solidFill>
                <a:cs typeface="B Nazanin" pitchFamily="2" charset="-78"/>
              </a:rPr>
              <a:t>محصول نهایی شبکه اکسیدی حاوی خوشه</a:t>
            </a:r>
            <a:r>
              <a:rPr lang="ar-SA" sz="2200" b="1" dirty="0" smtClean="0">
                <a:solidFill>
                  <a:srgbClr val="002060"/>
                </a:solidFill>
                <a:latin typeface="Times New Roman"/>
                <a:cs typeface="Times New Roman"/>
              </a:rPr>
              <a:t>‌</a:t>
            </a:r>
            <a:r>
              <a:rPr lang="ar-SA" sz="2200" b="1" dirty="0" smtClean="0">
                <a:solidFill>
                  <a:srgbClr val="002060"/>
                </a:solidFill>
                <a:cs typeface="B Nazanin" pitchFamily="2" charset="-78"/>
              </a:rPr>
              <a:t>های اکسید فلزی ‏</a:t>
            </a:r>
            <a:r>
              <a:rPr lang="en-US" sz="2200" b="1" dirty="0" smtClean="0">
                <a:solidFill>
                  <a:srgbClr val="002060"/>
                </a:solidFill>
                <a:latin typeface="Times New Roman" pitchFamily="18" charset="0"/>
                <a:cs typeface="Times New Roman" pitchFamily="18" charset="0"/>
              </a:rPr>
              <a:t>M-O-M</a:t>
            </a:r>
            <a:r>
              <a:rPr lang="ar-SA" sz="2200" b="1" dirty="0" smtClean="0">
                <a:solidFill>
                  <a:srgbClr val="002060"/>
                </a:solidFill>
                <a:latin typeface="Times New Roman" pitchFamily="18" charset="0"/>
                <a:cs typeface="Times New Roman" pitchFamily="18" charset="0"/>
              </a:rPr>
              <a:t>‏</a:t>
            </a:r>
            <a:r>
              <a:rPr lang="ar-SA" sz="2200" b="1" dirty="0" smtClean="0">
                <a:solidFill>
                  <a:srgbClr val="002060"/>
                </a:solidFill>
                <a:cs typeface="B Nazanin" pitchFamily="2" charset="-78"/>
              </a:rPr>
              <a:t> است.‏</a:t>
            </a:r>
            <a:endParaRPr lang="en-US" sz="2200" b="1" dirty="0" smtClean="0">
              <a:solidFill>
                <a:srgbClr val="002060"/>
              </a:solidFill>
              <a:cs typeface="B Nazanin" pitchFamily="2" charset="-78"/>
            </a:endParaRPr>
          </a:p>
          <a:p>
            <a:pPr>
              <a:lnSpc>
                <a:spcPct val="150000"/>
              </a:lnSpc>
              <a:buClr>
                <a:srgbClr val="216143"/>
              </a:buClr>
              <a:buFont typeface="Wingdings" pitchFamily="2" charset="2"/>
              <a:buChar char="q"/>
            </a:pPr>
            <a:endParaRPr lang="en-US" sz="2200" b="1" dirty="0">
              <a:solidFill>
                <a:srgbClr val="002060"/>
              </a:solidFill>
              <a:cs typeface="B Nazanin" pitchFamily="2" charset="-78"/>
            </a:endParaRPr>
          </a:p>
        </p:txBody>
      </p:sp>
      <p:pic>
        <p:nvPicPr>
          <p:cNvPr id="18434" name="Picture 2" descr="C:\Users\Public\Pictures\inorganicpolymerization.jpg"/>
          <p:cNvPicPr>
            <a:picLocks noChangeAspect="1" noChangeArrowheads="1"/>
          </p:cNvPicPr>
          <p:nvPr/>
        </p:nvPicPr>
        <p:blipFill>
          <a:blip r:embed="rId3"/>
          <a:srcRect/>
          <a:stretch>
            <a:fillRect/>
          </a:stretch>
        </p:blipFill>
        <p:spPr bwMode="auto">
          <a:xfrm>
            <a:off x="2895600" y="4572000"/>
            <a:ext cx="5334000" cy="2133600"/>
          </a:xfrm>
          <a:prstGeom prst="rect">
            <a:avLst/>
          </a:prstGeom>
          <a:ln>
            <a:noFill/>
          </a:ln>
          <a:effectLst>
            <a:outerShdw blurRad="292100" dist="139700" dir="2700000" algn="tl" rotWithShape="0">
              <a:srgbClr val="333333">
                <a:alpha val="65000"/>
              </a:srgbClr>
            </a:outerShdw>
          </a:effectLst>
        </p:spPr>
      </p:pic>
      <p:pic>
        <p:nvPicPr>
          <p:cNvPr id="18435" name="Picture 3" descr="C:\Users\Public\Pictures\mom cluster.jpg"/>
          <p:cNvPicPr>
            <a:picLocks noChangeAspect="1" noChangeArrowheads="1"/>
          </p:cNvPicPr>
          <p:nvPr/>
        </p:nvPicPr>
        <p:blipFill>
          <a:blip r:embed="rId4"/>
          <a:srcRect/>
          <a:stretch>
            <a:fillRect/>
          </a:stretch>
        </p:blipFill>
        <p:spPr bwMode="auto">
          <a:xfrm>
            <a:off x="76200" y="4495800"/>
            <a:ext cx="2667000" cy="1981200"/>
          </a:xfrm>
          <a:prstGeom prst="rect">
            <a:avLst/>
          </a:prstGeom>
          <a:ln>
            <a:noFill/>
          </a:ln>
          <a:effectLst>
            <a:outerShdw blurRad="292100" dist="139700" dir="2700000" algn="tl" rotWithShape="0">
              <a:srgbClr val="333333">
                <a:alpha val="65000"/>
              </a:srgbClr>
            </a:outerShdw>
          </a:effectLst>
        </p:spPr>
      </p:pic>
    </p:spTree>
    <p:extLst>
      <p:ext uri="{BB962C8B-B14F-4D97-AF65-F5344CB8AC3E}">
        <p14:creationId xmlns:p14="http://schemas.microsoft.com/office/powerpoint/2010/main" val="2059873686"/>
      </p:ext>
    </p:extLst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  <p:cond evt="onBegin" delay="0">
                          <p:tn val="2"/>
                        </p:cond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0" presetClass="entr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843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7" dur="1000"/>
                                        <p:tgtEl>
                                          <p:spTgt spid="18434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8" presetID="10" presetClass="entr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9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843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10" dur="1000"/>
                                        <p:tgtEl>
                                          <p:spTgt spid="18435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</p:timing>
</p:sld>
</file>

<file path=ppt/slides/slide7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fa-IR" dirty="0" smtClean="0">
                <a:ln w="12700">
                  <a:solidFill>
                    <a:schemeClr val="tx2">
                      <a:satMod val="155000"/>
                    </a:schemeClr>
                  </a:solidFill>
                  <a:prstDash val="solid"/>
                </a:ln>
                <a:solidFill>
                  <a:srgbClr val="216143"/>
                </a:solidFill>
                <a:effectLst>
                  <a:outerShdw blurRad="41275" dist="20320" dir="1800000" algn="tl" rotWithShape="0">
                    <a:srgbClr val="000000">
                      <a:alpha val="40000"/>
                    </a:srgbClr>
                  </a:outerShdw>
                </a:effectLst>
                <a:latin typeface="Times New Roman" pitchFamily="18" charset="0"/>
                <a:cs typeface="B Titr" pitchFamily="2" charset="-78"/>
              </a:rPr>
              <a:t>تشکیل ژل</a:t>
            </a:r>
            <a:endParaRPr lang="en-US" dirty="0">
              <a:solidFill>
                <a:srgbClr val="216143"/>
              </a:solidFill>
            </a:endParaRPr>
          </a:p>
        </p:txBody>
      </p:sp>
      <p:sp>
        <p:nvSpPr>
          <p:cNvPr id="3" name="Slide Number Placeholder 2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pPr>
              <a:defRPr/>
            </a:pPr>
            <a:fld id="{49B0553E-AA25-4EF8-B191-2C07F622213B}" type="slidenum">
              <a:rPr lang="en-US" smtClean="0"/>
              <a:pPr>
                <a:defRPr/>
              </a:pPr>
              <a:t>71</a:t>
            </a:fld>
            <a:endParaRPr lang="en-US" dirty="0"/>
          </a:p>
        </p:txBody>
      </p:sp>
      <p:sp>
        <p:nvSpPr>
          <p:cNvPr id="4" name="Text Placeholder 3"/>
          <p:cNvSpPr>
            <a:spLocks noGrp="1"/>
          </p:cNvSpPr>
          <p:nvPr>
            <p:ph type="body" sz="quarter" idx="11"/>
          </p:nvPr>
        </p:nvSpPr>
        <p:spPr/>
        <p:txBody>
          <a:bodyPr/>
          <a:lstStyle/>
          <a:p>
            <a:endParaRPr lang="en-US" dirty="0"/>
          </a:p>
        </p:txBody>
      </p:sp>
      <p:pic>
        <p:nvPicPr>
          <p:cNvPr id="5" name="Picture 4"/>
          <p:cNvPicPr/>
          <p:nvPr/>
        </p:nvPicPr>
        <p:blipFill>
          <a:blip r:embed="rId3" cstate="print"/>
          <a:srcRect/>
          <a:stretch>
            <a:fillRect/>
          </a:stretch>
        </p:blipFill>
        <p:spPr bwMode="auto">
          <a:xfrm>
            <a:off x="381000" y="1600200"/>
            <a:ext cx="7848600" cy="4648201"/>
          </a:xfrm>
          <a:prstGeom prst="rect">
            <a:avLst/>
          </a:prstGeom>
          <a:ln>
            <a:noFill/>
          </a:ln>
          <a:effectLst>
            <a:outerShdw blurRad="292100" dist="139700" dir="2700000" algn="tl" rotWithShape="0">
              <a:srgbClr val="333333">
                <a:alpha val="65000"/>
              </a:srgbClr>
            </a:outerShdw>
          </a:effectLst>
        </p:spPr>
      </p:pic>
    </p:spTree>
    <p:extLst>
      <p:ext uri="{BB962C8B-B14F-4D97-AF65-F5344CB8AC3E}">
        <p14:creationId xmlns:p14="http://schemas.microsoft.com/office/powerpoint/2010/main" val="1360721631"/>
      </p:ext>
    </p:extLst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  <p:cond evt="onBegin" delay="0">
                          <p:tn val="2"/>
                        </p:cond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0" presetClass="entr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7" dur="1000"/>
                                        <p:tgtEl>
                                          <p:spTgt spid="5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</p:timing>
</p:sld>
</file>

<file path=ppt/slides/slide7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fa-IR" dirty="0" smtClean="0">
                <a:ln w="12700">
                  <a:solidFill>
                    <a:schemeClr val="tx2">
                      <a:satMod val="155000"/>
                    </a:schemeClr>
                  </a:solidFill>
                  <a:prstDash val="solid"/>
                </a:ln>
                <a:solidFill>
                  <a:srgbClr val="216143"/>
                </a:solidFill>
                <a:effectLst>
                  <a:outerShdw blurRad="41275" dist="20320" dir="1800000" algn="tl" rotWithShape="0">
                    <a:srgbClr val="000000">
                      <a:alpha val="40000"/>
                    </a:srgbClr>
                  </a:outerShdw>
                </a:effectLst>
                <a:latin typeface="Times New Roman" pitchFamily="18" charset="0"/>
                <a:cs typeface="B Titr" pitchFamily="2" charset="-78"/>
              </a:rPr>
              <a:t>تشکیل ژل</a:t>
            </a:r>
            <a:endParaRPr lang="en-US" dirty="0">
              <a:solidFill>
                <a:srgbClr val="216143"/>
              </a:solidFill>
            </a:endParaRPr>
          </a:p>
        </p:txBody>
      </p:sp>
      <p:sp>
        <p:nvSpPr>
          <p:cNvPr id="3" name="Slide Number Placeholder 2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pPr>
              <a:defRPr/>
            </a:pPr>
            <a:fld id="{49B0553E-AA25-4EF8-B191-2C07F622213B}" type="slidenum">
              <a:rPr lang="en-US" smtClean="0"/>
              <a:pPr>
                <a:defRPr/>
              </a:pPr>
              <a:t>72</a:t>
            </a:fld>
            <a:endParaRPr lang="en-US" dirty="0"/>
          </a:p>
        </p:txBody>
      </p:sp>
      <p:sp>
        <p:nvSpPr>
          <p:cNvPr id="4" name="Text Placeholder 3"/>
          <p:cNvSpPr>
            <a:spLocks noGrp="1"/>
          </p:cNvSpPr>
          <p:nvPr>
            <p:ph type="body" sz="quarter" idx="11"/>
          </p:nvPr>
        </p:nvSpPr>
        <p:spPr>
          <a:xfrm>
            <a:off x="228600" y="1219200"/>
            <a:ext cx="8229600" cy="4953000"/>
          </a:xfrm>
        </p:spPr>
        <p:txBody>
          <a:bodyPr/>
          <a:lstStyle/>
          <a:p>
            <a:pPr rtl="1">
              <a:lnSpc>
                <a:spcPct val="150000"/>
              </a:lnSpc>
              <a:buClr>
                <a:srgbClr val="216143"/>
              </a:buClr>
              <a:buFont typeface="Wingdings" pitchFamily="2" charset="2"/>
              <a:buChar char="q"/>
            </a:pPr>
            <a:r>
              <a:rPr lang="fa-IR" sz="2200" b="1" dirty="0" smtClean="0">
                <a:solidFill>
                  <a:srgbClr val="002060"/>
                </a:solidFill>
                <a:cs typeface="B Nazanin" pitchFamily="2" charset="-78"/>
              </a:rPr>
              <a:t>واکنش تراکم دقیقاً عکس واکنش هیدرولیز است. </a:t>
            </a:r>
          </a:p>
          <a:p>
            <a:pPr rtl="1">
              <a:lnSpc>
                <a:spcPct val="150000"/>
              </a:lnSpc>
              <a:buClr>
                <a:srgbClr val="216143"/>
              </a:buClr>
              <a:buFont typeface="Wingdings" pitchFamily="2" charset="2"/>
              <a:buChar char="§"/>
            </a:pPr>
            <a:r>
              <a:rPr lang="fa-IR" sz="2200" b="1" dirty="0" smtClean="0">
                <a:solidFill>
                  <a:srgbClr val="002060"/>
                </a:solidFill>
                <a:cs typeface="B Nazanin" pitchFamily="2" charset="-78"/>
              </a:rPr>
              <a:t>در هیدرولیز مولکولی درشت با مصرف آب به اجزاء ساده</a:t>
            </a:r>
            <a:r>
              <a:rPr lang="fa-IR" sz="2200" b="1" dirty="0" smtClean="0">
                <a:solidFill>
                  <a:srgbClr val="002060"/>
                </a:solidFill>
                <a:latin typeface="Times New Roman"/>
                <a:cs typeface="Times New Roman"/>
              </a:rPr>
              <a:t>‌</a:t>
            </a:r>
            <a:r>
              <a:rPr lang="fa-IR" sz="2200" b="1" dirty="0" smtClean="0">
                <a:solidFill>
                  <a:srgbClr val="002060"/>
                </a:solidFill>
                <a:cs typeface="B Nazanin" pitchFamily="2" charset="-78"/>
              </a:rPr>
              <a:t>تر تبدیل می</a:t>
            </a:r>
            <a:r>
              <a:rPr lang="fa-IR" sz="2200" b="1" dirty="0" smtClean="0">
                <a:solidFill>
                  <a:srgbClr val="002060"/>
                </a:solidFill>
                <a:latin typeface="Times New Roman"/>
                <a:cs typeface="Times New Roman"/>
              </a:rPr>
              <a:t>‌</a:t>
            </a:r>
            <a:r>
              <a:rPr lang="fa-IR" sz="2200" b="1" dirty="0" smtClean="0">
                <a:solidFill>
                  <a:srgbClr val="002060"/>
                </a:solidFill>
                <a:cs typeface="B Nazanin" pitchFamily="2" charset="-78"/>
              </a:rPr>
              <a:t>شود.</a:t>
            </a:r>
          </a:p>
          <a:p>
            <a:pPr rtl="1">
              <a:lnSpc>
                <a:spcPct val="150000"/>
              </a:lnSpc>
              <a:buClr>
                <a:srgbClr val="216143"/>
              </a:buClr>
              <a:buFont typeface="Wingdings" pitchFamily="2" charset="2"/>
              <a:buChar char="§"/>
            </a:pPr>
            <a:r>
              <a:rPr lang="fa-IR" sz="2200" b="1" dirty="0" smtClean="0">
                <a:solidFill>
                  <a:srgbClr val="002060"/>
                </a:solidFill>
                <a:cs typeface="B Nazanin" pitchFamily="2" charset="-78"/>
              </a:rPr>
              <a:t>در تراکم دو مولکول ساده به هم پیوسته و تشکیل مولکلول پیچیده</a:t>
            </a:r>
            <a:r>
              <a:rPr lang="fa-IR" sz="2200" b="1" dirty="0" smtClean="0">
                <a:solidFill>
                  <a:srgbClr val="002060"/>
                </a:solidFill>
                <a:latin typeface="Times New Roman"/>
                <a:cs typeface="Times New Roman"/>
              </a:rPr>
              <a:t>‌</a:t>
            </a:r>
            <a:r>
              <a:rPr lang="fa-IR" sz="2200" b="1" dirty="0" smtClean="0">
                <a:solidFill>
                  <a:srgbClr val="002060"/>
                </a:solidFill>
                <a:cs typeface="B Nazanin" pitchFamily="2" charset="-78"/>
              </a:rPr>
              <a:t>تر می</a:t>
            </a:r>
            <a:r>
              <a:rPr lang="fa-IR" sz="2200" b="1" dirty="0" smtClean="0">
                <a:solidFill>
                  <a:srgbClr val="002060"/>
                </a:solidFill>
                <a:latin typeface="Times New Roman"/>
                <a:cs typeface="Times New Roman"/>
              </a:rPr>
              <a:t>‌</a:t>
            </a:r>
            <a:r>
              <a:rPr lang="fa-IR" sz="2200" b="1" dirty="0" smtClean="0">
                <a:solidFill>
                  <a:srgbClr val="002060"/>
                </a:solidFill>
                <a:cs typeface="B Nazanin" pitchFamily="2" charset="-78"/>
              </a:rPr>
              <a:t>دهند. </a:t>
            </a:r>
          </a:p>
          <a:p>
            <a:pPr rtl="1">
              <a:lnSpc>
                <a:spcPct val="150000"/>
              </a:lnSpc>
              <a:buClr>
                <a:srgbClr val="216143"/>
              </a:buClr>
              <a:buFont typeface="Wingdings" pitchFamily="2" charset="2"/>
              <a:buChar char="§"/>
            </a:pPr>
            <a:r>
              <a:rPr lang="fa-IR" sz="2200" b="1" dirty="0" smtClean="0">
                <a:solidFill>
                  <a:srgbClr val="002060"/>
                </a:solidFill>
                <a:cs typeface="B Nazanin" pitchFamily="2" charset="-78"/>
              </a:rPr>
              <a:t>در حاشیه این ترکیب شدن یک مولکول کوچک مثل آب آزاد می</a:t>
            </a:r>
            <a:r>
              <a:rPr lang="fa-IR" sz="2200" b="1" dirty="0" smtClean="0">
                <a:solidFill>
                  <a:srgbClr val="002060"/>
                </a:solidFill>
                <a:latin typeface="Times New Roman"/>
                <a:cs typeface="Times New Roman"/>
              </a:rPr>
              <a:t>‌</a:t>
            </a:r>
            <a:r>
              <a:rPr lang="fa-IR" sz="2200" b="1" dirty="0" smtClean="0">
                <a:solidFill>
                  <a:srgbClr val="002060"/>
                </a:solidFill>
                <a:cs typeface="B Nazanin" pitchFamily="2" charset="-78"/>
              </a:rPr>
              <a:t>شود. </a:t>
            </a:r>
          </a:p>
          <a:p>
            <a:pPr algn="l" rtl="1">
              <a:lnSpc>
                <a:spcPct val="150000"/>
              </a:lnSpc>
              <a:buClr>
                <a:srgbClr val="216143"/>
              </a:buClr>
              <a:buFont typeface="Wingdings" pitchFamily="2" charset="2"/>
              <a:buChar char="q"/>
            </a:pPr>
            <a:r>
              <a:rPr lang="ar-SA" sz="2200" b="1" dirty="0" smtClean="0">
                <a:solidFill>
                  <a:srgbClr val="002060"/>
                </a:solidFill>
                <a:cs typeface="B Nazanin" pitchFamily="2" charset="-78"/>
              </a:rPr>
              <a:t>واکنش تراکمی</a:t>
            </a:r>
            <a:r>
              <a:rPr lang="fa-IR" sz="2200" b="1" dirty="0" smtClean="0">
                <a:solidFill>
                  <a:srgbClr val="002060"/>
                </a:solidFill>
                <a:cs typeface="B Nazanin" pitchFamily="2" charset="-78"/>
              </a:rPr>
              <a:t>:</a:t>
            </a:r>
            <a:r>
              <a:rPr lang="ar-SA" sz="2200" b="1" dirty="0" smtClean="0">
                <a:solidFill>
                  <a:srgbClr val="002060"/>
                </a:solidFill>
                <a:cs typeface="B Nazanin" pitchFamily="2" charset="-78"/>
              </a:rPr>
              <a:t> دو هیدروکسید ( یا هیدروکسید + آلکوکسید) فلزی</a:t>
            </a:r>
            <a:r>
              <a:rPr lang="fa-IR" sz="2200" b="1" dirty="0" smtClean="0">
                <a:solidFill>
                  <a:srgbClr val="002060"/>
                </a:solidFill>
                <a:cs typeface="B Nazanin" pitchFamily="2" charset="-78"/>
              </a:rPr>
              <a:t>            </a:t>
            </a:r>
            <a:r>
              <a:rPr lang="en-US" sz="2200" b="1" dirty="0" smtClean="0">
                <a:solidFill>
                  <a:srgbClr val="002060"/>
                </a:solidFill>
                <a:cs typeface="B Nazanin" pitchFamily="2" charset="-78"/>
              </a:rPr>
              <a:t> </a:t>
            </a:r>
            <a:r>
              <a:rPr lang="en-US" sz="2200" b="1" dirty="0" smtClean="0">
                <a:solidFill>
                  <a:srgbClr val="002060"/>
                </a:solidFill>
                <a:latin typeface="Times New Roman" pitchFamily="18" charset="0"/>
                <a:cs typeface="Times New Roman" pitchFamily="18" charset="0"/>
              </a:rPr>
              <a:t>(M-OR+HO-M)</a:t>
            </a:r>
            <a:r>
              <a:rPr lang="en-US" sz="2200" b="1" dirty="0" smtClean="0">
                <a:solidFill>
                  <a:srgbClr val="002060"/>
                </a:solidFill>
                <a:cs typeface="B Nazanin" pitchFamily="2" charset="-78"/>
              </a:rPr>
              <a:t> </a:t>
            </a:r>
            <a:r>
              <a:rPr lang="fa-IR" sz="2200" b="1" dirty="0" smtClean="0">
                <a:solidFill>
                  <a:srgbClr val="002060"/>
                </a:solidFill>
                <a:cs typeface="B Nazanin" pitchFamily="2" charset="-78"/>
              </a:rPr>
              <a:t> </a:t>
            </a:r>
            <a:r>
              <a:rPr lang="ar-SA" sz="2200" b="1" dirty="0" smtClean="0">
                <a:solidFill>
                  <a:srgbClr val="002060"/>
                </a:solidFill>
                <a:cs typeface="B Nazanin" pitchFamily="2" charset="-78"/>
              </a:rPr>
              <a:t>با هم ترکیب ش</a:t>
            </a:r>
            <a:r>
              <a:rPr lang="fa-IR" sz="2200" b="1" dirty="0" smtClean="0">
                <a:solidFill>
                  <a:srgbClr val="002060"/>
                </a:solidFill>
                <a:cs typeface="B Nazanin" pitchFamily="2" charset="-78"/>
              </a:rPr>
              <a:t>ده</a:t>
            </a:r>
            <a:r>
              <a:rPr lang="ar-SA" sz="2200" b="1" dirty="0" smtClean="0">
                <a:solidFill>
                  <a:srgbClr val="002060"/>
                </a:solidFill>
                <a:cs typeface="B Nazanin" pitchFamily="2" charset="-78"/>
              </a:rPr>
              <a:t> </a:t>
            </a:r>
            <a:r>
              <a:rPr lang="fa-IR" sz="2200" b="1" dirty="0" smtClean="0">
                <a:solidFill>
                  <a:srgbClr val="002060"/>
                </a:solidFill>
                <a:cs typeface="B Nazanin" pitchFamily="2" charset="-78"/>
              </a:rPr>
              <a:t>و</a:t>
            </a:r>
            <a:r>
              <a:rPr lang="ar-SA" sz="2200" b="1" dirty="0" smtClean="0">
                <a:solidFill>
                  <a:srgbClr val="002060"/>
                </a:solidFill>
                <a:cs typeface="B Nazanin" pitchFamily="2" charset="-78"/>
              </a:rPr>
              <a:t> اکسید فلزی</a:t>
            </a:r>
            <a:r>
              <a:rPr lang="en-US" sz="2200" b="1" dirty="0" smtClean="0">
                <a:solidFill>
                  <a:srgbClr val="002060"/>
                </a:solidFill>
                <a:latin typeface="Times New Roman" pitchFamily="18" charset="0"/>
                <a:cs typeface="Times New Roman" pitchFamily="18" charset="0"/>
              </a:rPr>
              <a:t>(M-O- M)</a:t>
            </a:r>
            <a:r>
              <a:rPr lang="fa-IR" sz="2200" b="1" dirty="0" smtClean="0">
                <a:solidFill>
                  <a:srgbClr val="002060"/>
                </a:solidFill>
                <a:latin typeface="Times New Roman" pitchFamily="18" charset="0"/>
                <a:cs typeface="Times New Roman" pitchFamily="18" charset="0"/>
              </a:rPr>
              <a:t> </a:t>
            </a:r>
            <a:r>
              <a:rPr lang="ar-SA" sz="2200" b="1" dirty="0" smtClean="0">
                <a:solidFill>
                  <a:srgbClr val="002060"/>
                </a:solidFill>
                <a:cs typeface="B Nazanin" pitchFamily="2" charset="-78"/>
              </a:rPr>
              <a:t>ایجاد کنند.</a:t>
            </a:r>
            <a:endParaRPr lang="en-US" sz="2200" b="1" dirty="0">
              <a:solidFill>
                <a:srgbClr val="002060"/>
              </a:solidFill>
              <a:cs typeface="B Nazanin" pitchFamily="2" charset="-78"/>
            </a:endParaRPr>
          </a:p>
        </p:txBody>
      </p:sp>
      <p:pic>
        <p:nvPicPr>
          <p:cNvPr id="19458" name="Picture 2" descr="C:\Users\Public\Pictures\RT, m-o-m.jpg"/>
          <p:cNvPicPr>
            <a:picLocks noChangeAspect="1" noChangeArrowheads="1"/>
          </p:cNvPicPr>
          <p:nvPr/>
        </p:nvPicPr>
        <p:blipFill>
          <a:blip r:embed="rId3"/>
          <a:srcRect/>
          <a:stretch>
            <a:fillRect/>
          </a:stretch>
        </p:blipFill>
        <p:spPr bwMode="auto">
          <a:xfrm>
            <a:off x="3200400" y="4648200"/>
            <a:ext cx="4953000" cy="2057400"/>
          </a:xfrm>
          <a:prstGeom prst="rect">
            <a:avLst/>
          </a:prstGeom>
          <a:ln>
            <a:noFill/>
          </a:ln>
          <a:effectLst>
            <a:outerShdw blurRad="292100" dist="139700" dir="2700000" algn="tl" rotWithShape="0">
              <a:srgbClr val="333333">
                <a:alpha val="65000"/>
              </a:srgbClr>
            </a:outerShdw>
          </a:effectLst>
        </p:spPr>
      </p:pic>
      <p:pic>
        <p:nvPicPr>
          <p:cNvPr id="19459" name="Picture 3" descr="C:\Users\Public\Pictures\LDHnew, m-oh.JPG"/>
          <p:cNvPicPr>
            <a:picLocks noChangeAspect="1" noChangeArrowheads="1"/>
          </p:cNvPicPr>
          <p:nvPr/>
        </p:nvPicPr>
        <p:blipFill>
          <a:blip r:embed="rId4"/>
          <a:srcRect/>
          <a:stretch>
            <a:fillRect/>
          </a:stretch>
        </p:blipFill>
        <p:spPr bwMode="auto">
          <a:xfrm>
            <a:off x="457200" y="4705350"/>
            <a:ext cx="2590800" cy="1619250"/>
          </a:xfrm>
          <a:prstGeom prst="rect">
            <a:avLst/>
          </a:prstGeom>
          <a:ln>
            <a:noFill/>
          </a:ln>
          <a:effectLst>
            <a:outerShdw blurRad="292100" dist="139700" dir="2700000" algn="tl" rotWithShape="0">
              <a:srgbClr val="333333">
                <a:alpha val="65000"/>
              </a:srgbClr>
            </a:outerShdw>
          </a:effectLst>
        </p:spPr>
      </p:pic>
    </p:spTree>
    <p:extLst>
      <p:ext uri="{BB962C8B-B14F-4D97-AF65-F5344CB8AC3E}">
        <p14:creationId xmlns:p14="http://schemas.microsoft.com/office/powerpoint/2010/main" val="4272214924"/>
      </p:ext>
    </p:extLst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  <p:cond evt="onBegin" delay="0">
                          <p:tn val="2"/>
                        </p:cond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0" presetClass="entr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9459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7" dur="1000"/>
                                        <p:tgtEl>
                                          <p:spTgt spid="19459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8" presetID="10" presetClass="entr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9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9458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10" dur="1000"/>
                                        <p:tgtEl>
                                          <p:spTgt spid="19458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</p:timing>
</p:sld>
</file>

<file path=ppt/slides/slide7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fa-IR" dirty="0" smtClean="0">
                <a:ln w="12700">
                  <a:solidFill>
                    <a:schemeClr val="tx2">
                      <a:satMod val="155000"/>
                    </a:schemeClr>
                  </a:solidFill>
                  <a:prstDash val="solid"/>
                </a:ln>
                <a:solidFill>
                  <a:srgbClr val="216143"/>
                </a:solidFill>
                <a:effectLst>
                  <a:outerShdw blurRad="41275" dist="20320" dir="1800000" algn="tl" rotWithShape="0">
                    <a:srgbClr val="000000">
                      <a:alpha val="40000"/>
                    </a:srgbClr>
                  </a:outerShdw>
                </a:effectLst>
                <a:latin typeface="Times New Roman" pitchFamily="18" charset="0"/>
                <a:cs typeface="B Titr" pitchFamily="2" charset="-78"/>
              </a:rPr>
              <a:t>تشکیل ژل</a:t>
            </a:r>
            <a:endParaRPr lang="en-US" dirty="0">
              <a:solidFill>
                <a:srgbClr val="216143"/>
              </a:solidFill>
            </a:endParaRPr>
          </a:p>
        </p:txBody>
      </p:sp>
      <p:sp>
        <p:nvSpPr>
          <p:cNvPr id="3" name="Slide Number Placeholder 2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pPr>
              <a:defRPr/>
            </a:pPr>
            <a:fld id="{49B0553E-AA25-4EF8-B191-2C07F622213B}" type="slidenum">
              <a:rPr lang="en-US" smtClean="0"/>
              <a:pPr>
                <a:defRPr/>
              </a:pPr>
              <a:t>73</a:t>
            </a:fld>
            <a:endParaRPr lang="en-US" dirty="0"/>
          </a:p>
        </p:txBody>
      </p:sp>
      <p:sp>
        <p:nvSpPr>
          <p:cNvPr id="4" name="Text Placeholder 3"/>
          <p:cNvSpPr>
            <a:spLocks noGrp="1"/>
          </p:cNvSpPr>
          <p:nvPr>
            <p:ph type="body" sz="quarter" idx="11"/>
          </p:nvPr>
        </p:nvSpPr>
        <p:spPr>
          <a:xfrm>
            <a:off x="228600" y="1447800"/>
            <a:ext cx="8229600" cy="5029200"/>
          </a:xfrm>
        </p:spPr>
        <p:txBody>
          <a:bodyPr/>
          <a:lstStyle/>
          <a:p>
            <a:pPr lvl="0" rtl="1">
              <a:lnSpc>
                <a:spcPct val="150000"/>
              </a:lnSpc>
              <a:buClr>
                <a:srgbClr val="216143"/>
              </a:buClr>
              <a:buFont typeface="Wingdings" pitchFamily="2" charset="2"/>
              <a:buChar char="q"/>
            </a:pPr>
            <a:r>
              <a:rPr lang="ar-SA" sz="2200" b="1" dirty="0" smtClean="0">
                <a:solidFill>
                  <a:srgbClr val="002060"/>
                </a:solidFill>
                <a:cs typeface="B Nazanin" pitchFamily="2" charset="-78"/>
              </a:rPr>
              <a:t> </a:t>
            </a:r>
            <a:r>
              <a:rPr lang="fa-IR" sz="2200" b="1" dirty="0" smtClean="0">
                <a:solidFill>
                  <a:srgbClr val="002060"/>
                </a:solidFill>
                <a:cs typeface="B Nazanin" pitchFamily="2" charset="-78"/>
              </a:rPr>
              <a:t>ژل در نهایت به شکل محلول ساخته می</a:t>
            </a:r>
            <a:r>
              <a:rPr lang="fa-IR" sz="2200" b="1" dirty="0" smtClean="0">
                <a:solidFill>
                  <a:srgbClr val="002060"/>
                </a:solidFill>
                <a:latin typeface="Times New Roman"/>
                <a:cs typeface="Times New Roman"/>
              </a:rPr>
              <a:t>‌</a:t>
            </a:r>
            <a:r>
              <a:rPr lang="fa-IR" sz="2200" b="1" dirty="0" smtClean="0">
                <a:solidFill>
                  <a:srgbClr val="002060"/>
                </a:solidFill>
                <a:cs typeface="B Nazanin" pitchFamily="2" charset="-78"/>
              </a:rPr>
              <a:t>شود. </a:t>
            </a:r>
          </a:p>
          <a:p>
            <a:pPr lvl="0" rtl="1">
              <a:lnSpc>
                <a:spcPct val="150000"/>
              </a:lnSpc>
              <a:buClr>
                <a:srgbClr val="216143"/>
              </a:buClr>
              <a:buFont typeface="Wingdings" pitchFamily="2" charset="2"/>
              <a:buChar char="q"/>
            </a:pPr>
            <a:r>
              <a:rPr lang="fa-IR" sz="2200" b="1" dirty="0" smtClean="0">
                <a:solidFill>
                  <a:srgbClr val="002060"/>
                </a:solidFill>
                <a:cs typeface="B Nazanin" pitchFamily="2" charset="-78"/>
              </a:rPr>
              <a:t>در مرحله بعد می</a:t>
            </a:r>
            <a:r>
              <a:rPr lang="fa-IR" sz="2200" b="1" dirty="0" smtClean="0">
                <a:solidFill>
                  <a:srgbClr val="002060"/>
                </a:solidFill>
                <a:latin typeface="Times New Roman"/>
                <a:cs typeface="Times New Roman"/>
              </a:rPr>
              <a:t>‌</a:t>
            </a:r>
            <a:r>
              <a:rPr lang="fa-IR" sz="2200" b="1" dirty="0" smtClean="0">
                <a:solidFill>
                  <a:srgbClr val="002060"/>
                </a:solidFill>
                <a:cs typeface="B Nazanin" pitchFamily="2" charset="-78"/>
              </a:rPr>
              <a:t>بایست حلال از ژل جدا شود تا فرآیند تکمیل شود. </a:t>
            </a:r>
          </a:p>
          <a:p>
            <a:pPr lvl="0" rtl="1">
              <a:lnSpc>
                <a:spcPct val="150000"/>
              </a:lnSpc>
              <a:buClr>
                <a:srgbClr val="216143"/>
              </a:buClr>
              <a:buFont typeface="Wingdings" pitchFamily="2" charset="2"/>
              <a:buChar char="q"/>
            </a:pPr>
            <a:r>
              <a:rPr lang="fa-IR" sz="2200" b="1" dirty="0" smtClean="0">
                <a:solidFill>
                  <a:srgbClr val="002060"/>
                </a:solidFill>
                <a:cs typeface="B Nazanin" pitchFamily="2" charset="-78"/>
              </a:rPr>
              <a:t> ژل</a:t>
            </a:r>
            <a:r>
              <a:rPr lang="fa-IR" sz="2200" b="1" dirty="0" smtClean="0">
                <a:solidFill>
                  <a:srgbClr val="002060"/>
                </a:solidFill>
                <a:latin typeface="Times New Roman"/>
                <a:cs typeface="Times New Roman"/>
              </a:rPr>
              <a:t>‌</a:t>
            </a:r>
            <a:r>
              <a:rPr lang="fa-IR" sz="2200" b="1" dirty="0" smtClean="0">
                <a:solidFill>
                  <a:srgbClr val="002060"/>
                </a:solidFill>
                <a:cs typeface="B Nazanin" pitchFamily="2" charset="-78"/>
              </a:rPr>
              <a:t>ها انواع مختلفی دارند، که هر کدام خصوصیات و کاربردهای مخصوص به خود را دارند. </a:t>
            </a:r>
          </a:p>
          <a:p>
            <a:pPr rtl="1">
              <a:lnSpc>
                <a:spcPct val="150000"/>
              </a:lnSpc>
              <a:buClr>
                <a:srgbClr val="216143"/>
              </a:buClr>
              <a:buFont typeface="Wingdings" pitchFamily="2" charset="2"/>
              <a:buChar char="q"/>
            </a:pPr>
            <a:r>
              <a:rPr lang="fa-IR" sz="2200" b="1" dirty="0" smtClean="0">
                <a:solidFill>
                  <a:srgbClr val="002060"/>
                </a:solidFill>
                <a:cs typeface="B Nazanin" pitchFamily="2" charset="-78"/>
              </a:rPr>
              <a:t>اسامی، ویژگی</a:t>
            </a:r>
            <a:r>
              <a:rPr lang="fa-IR" sz="2200" b="1" dirty="0" smtClean="0">
                <a:solidFill>
                  <a:srgbClr val="002060"/>
                </a:solidFill>
                <a:latin typeface="Times New Roman"/>
                <a:cs typeface="Times New Roman"/>
              </a:rPr>
              <a:t>‌</a:t>
            </a:r>
            <a:r>
              <a:rPr lang="fa-IR" sz="2200" b="1" dirty="0" smtClean="0">
                <a:solidFill>
                  <a:srgbClr val="002060"/>
                </a:solidFill>
                <a:cs typeface="B Nazanin" pitchFamily="2" charset="-78"/>
              </a:rPr>
              <a:t>ها و کاربردهای  ژلها بسته به موارد زیر متفاوت خواهد بود:</a:t>
            </a:r>
          </a:p>
          <a:p>
            <a:pPr rtl="1">
              <a:lnSpc>
                <a:spcPct val="150000"/>
              </a:lnSpc>
              <a:buClr>
                <a:srgbClr val="216143"/>
              </a:buClr>
              <a:buFont typeface="Wingdings" pitchFamily="2" charset="2"/>
              <a:buChar char="§"/>
            </a:pPr>
            <a:r>
              <a:rPr lang="fa-IR" sz="2200" b="1" dirty="0" smtClean="0">
                <a:solidFill>
                  <a:srgbClr val="002060"/>
                </a:solidFill>
                <a:cs typeface="B Nazanin" pitchFamily="2" charset="-78"/>
              </a:rPr>
              <a:t>نوع حلال مورد استفاده </a:t>
            </a:r>
          </a:p>
          <a:p>
            <a:pPr rtl="1">
              <a:lnSpc>
                <a:spcPct val="150000"/>
              </a:lnSpc>
              <a:buClr>
                <a:srgbClr val="216143"/>
              </a:buClr>
              <a:buFont typeface="Wingdings" pitchFamily="2" charset="2"/>
              <a:buChar char="§"/>
            </a:pPr>
            <a:r>
              <a:rPr lang="fa-IR" sz="2200" b="1" dirty="0" smtClean="0">
                <a:solidFill>
                  <a:srgbClr val="002060"/>
                </a:solidFill>
                <a:cs typeface="B Nazanin" pitchFamily="2" charset="-78"/>
              </a:rPr>
              <a:t> نوع روش خشک کردن</a:t>
            </a:r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4103532697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7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fa-IR" dirty="0" smtClean="0">
                <a:ln w="12700">
                  <a:solidFill>
                    <a:schemeClr val="tx2">
                      <a:satMod val="155000"/>
                    </a:schemeClr>
                  </a:solidFill>
                  <a:prstDash val="solid"/>
                </a:ln>
                <a:solidFill>
                  <a:srgbClr val="216143"/>
                </a:solidFill>
                <a:effectLst>
                  <a:outerShdw blurRad="41275" dist="20320" dir="1800000" algn="tl" rotWithShape="0">
                    <a:srgbClr val="000000">
                      <a:alpha val="40000"/>
                    </a:srgbClr>
                  </a:outerShdw>
                </a:effectLst>
                <a:cs typeface="B Titr" pitchFamily="2" charset="-78"/>
              </a:rPr>
              <a:t>نتیجه گیری</a:t>
            </a:r>
            <a:endParaRPr lang="en-US" dirty="0">
              <a:ln w="12700">
                <a:solidFill>
                  <a:schemeClr val="tx2">
                    <a:satMod val="155000"/>
                  </a:schemeClr>
                </a:solidFill>
                <a:prstDash val="solid"/>
              </a:ln>
              <a:solidFill>
                <a:srgbClr val="216143"/>
              </a:solidFill>
              <a:effectLst>
                <a:outerShdw blurRad="41275" dist="20320" dir="1800000" algn="tl" rotWithShape="0">
                  <a:srgbClr val="000000">
                    <a:alpha val="40000"/>
                  </a:srgbClr>
                </a:outerShdw>
              </a:effectLst>
              <a:cs typeface="B Titr" pitchFamily="2" charset="-78"/>
            </a:endParaRPr>
          </a:p>
        </p:txBody>
      </p:sp>
      <p:sp>
        <p:nvSpPr>
          <p:cNvPr id="3" name="Slide Number Placeholder 2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pPr>
              <a:defRPr/>
            </a:pPr>
            <a:fld id="{49B0553E-AA25-4EF8-B191-2C07F622213B}" type="slidenum">
              <a:rPr lang="en-US" smtClean="0"/>
              <a:pPr>
                <a:defRPr/>
              </a:pPr>
              <a:t>74</a:t>
            </a:fld>
            <a:endParaRPr lang="en-US" dirty="0"/>
          </a:p>
        </p:txBody>
      </p:sp>
      <p:sp>
        <p:nvSpPr>
          <p:cNvPr id="4" name="Text Placeholder 3"/>
          <p:cNvSpPr>
            <a:spLocks noGrp="1"/>
          </p:cNvSpPr>
          <p:nvPr>
            <p:ph type="body" sz="quarter" idx="11"/>
          </p:nvPr>
        </p:nvSpPr>
        <p:spPr>
          <a:xfrm>
            <a:off x="228600" y="1371600"/>
            <a:ext cx="8229600" cy="5105400"/>
          </a:xfrm>
        </p:spPr>
        <p:txBody>
          <a:bodyPr/>
          <a:lstStyle/>
          <a:p>
            <a:pPr rtl="1">
              <a:lnSpc>
                <a:spcPct val="150000"/>
              </a:lnSpc>
              <a:buClr>
                <a:srgbClr val="216143"/>
              </a:buClr>
              <a:buFont typeface="Wingdings" pitchFamily="2" charset="2"/>
              <a:buChar char="q"/>
            </a:pPr>
            <a:r>
              <a:rPr lang="fa-IR" sz="2200" b="1" dirty="0" smtClean="0">
                <a:solidFill>
                  <a:srgbClr val="002060"/>
                </a:solidFill>
                <a:cs typeface="B Nazanin" pitchFamily="2" charset="-78"/>
              </a:rPr>
              <a:t>روش سل ژل، روش ارزان و قابل دسترس برای تولید در حجم صنعتی است.</a:t>
            </a:r>
          </a:p>
          <a:p>
            <a:pPr rtl="1">
              <a:lnSpc>
                <a:spcPct val="150000"/>
              </a:lnSpc>
              <a:buClr>
                <a:srgbClr val="216143"/>
              </a:buClr>
              <a:buFont typeface="Wingdings" pitchFamily="2" charset="2"/>
              <a:buChar char="q"/>
            </a:pPr>
            <a:r>
              <a:rPr lang="fa-IR" sz="2200" b="1" dirty="0" smtClean="0">
                <a:solidFill>
                  <a:srgbClr val="002060"/>
                </a:solidFill>
                <a:cs typeface="B Nazanin" pitchFamily="2" charset="-78"/>
              </a:rPr>
              <a:t> در این روش...</a:t>
            </a:r>
          </a:p>
          <a:p>
            <a:pPr rtl="1">
              <a:lnSpc>
                <a:spcPct val="150000"/>
              </a:lnSpc>
              <a:buClr>
                <a:srgbClr val="216143"/>
              </a:buClr>
              <a:buFont typeface="Wingdings" pitchFamily="2" charset="2"/>
              <a:buChar char="§"/>
            </a:pPr>
            <a:r>
              <a:rPr lang="fa-IR" sz="2200" b="1" dirty="0" smtClean="0">
                <a:solidFill>
                  <a:srgbClr val="002060"/>
                </a:solidFill>
                <a:cs typeface="B Nazanin" pitchFamily="2" charset="-78"/>
              </a:rPr>
              <a:t> یک محلول سل شفاف و پایدار ساخته می</a:t>
            </a:r>
            <a:r>
              <a:rPr lang="fa-IR" sz="2200" b="1" dirty="0" smtClean="0">
                <a:solidFill>
                  <a:srgbClr val="002060"/>
                </a:solidFill>
                <a:latin typeface="Times New Roman"/>
                <a:cs typeface="Times New Roman"/>
              </a:rPr>
              <a:t>‌</a:t>
            </a:r>
            <a:r>
              <a:rPr lang="fa-IR" sz="2200" b="1" dirty="0" smtClean="0">
                <a:solidFill>
                  <a:srgbClr val="002060"/>
                </a:solidFill>
                <a:cs typeface="B Nazanin" pitchFamily="2" charset="-78"/>
              </a:rPr>
              <a:t>شود.</a:t>
            </a:r>
          </a:p>
          <a:p>
            <a:pPr rtl="1">
              <a:lnSpc>
                <a:spcPct val="150000"/>
              </a:lnSpc>
              <a:buClr>
                <a:srgbClr val="216143"/>
              </a:buClr>
              <a:buFont typeface="Wingdings" pitchFamily="2" charset="2"/>
              <a:buChar char="§"/>
            </a:pPr>
            <a:r>
              <a:rPr lang="fa-IR" sz="2200" b="1" dirty="0" smtClean="0">
                <a:solidFill>
                  <a:srgbClr val="002060"/>
                </a:solidFill>
                <a:cs typeface="B Nazanin" pitchFamily="2" charset="-78"/>
              </a:rPr>
              <a:t>طی فرآیند هیدرولیز به ژل تبدیل می</a:t>
            </a:r>
            <a:r>
              <a:rPr lang="fa-IR" sz="2200" b="1" dirty="0" smtClean="0">
                <a:solidFill>
                  <a:srgbClr val="002060"/>
                </a:solidFill>
                <a:latin typeface="Times New Roman"/>
                <a:cs typeface="Times New Roman"/>
              </a:rPr>
              <a:t>‌</a:t>
            </a:r>
            <a:r>
              <a:rPr lang="fa-IR" sz="2200" b="1" dirty="0" smtClean="0">
                <a:solidFill>
                  <a:srgbClr val="002060"/>
                </a:solidFill>
                <a:cs typeface="B Nazanin" pitchFamily="2" charset="-78"/>
              </a:rPr>
              <a:t>شود.</a:t>
            </a:r>
          </a:p>
          <a:p>
            <a:pPr rtl="1">
              <a:lnSpc>
                <a:spcPct val="150000"/>
              </a:lnSpc>
              <a:buClr>
                <a:srgbClr val="216143"/>
              </a:buClr>
              <a:buFont typeface="Wingdings" pitchFamily="2" charset="2"/>
              <a:buChar char="§"/>
            </a:pPr>
            <a:r>
              <a:rPr lang="fa-IR" sz="2200" b="1" dirty="0" smtClean="0">
                <a:solidFill>
                  <a:srgbClr val="002060"/>
                </a:solidFill>
                <a:cs typeface="B Nazanin" pitchFamily="2" charset="-78"/>
              </a:rPr>
              <a:t>در پی تراکم به محصول ژل خیس می</a:t>
            </a:r>
            <a:r>
              <a:rPr lang="fa-IR" sz="2200" b="1" dirty="0" smtClean="0">
                <a:solidFill>
                  <a:srgbClr val="002060"/>
                </a:solidFill>
                <a:latin typeface="Times New Roman"/>
                <a:cs typeface="Times New Roman"/>
              </a:rPr>
              <a:t>‌</a:t>
            </a:r>
            <a:r>
              <a:rPr lang="fa-IR" sz="2200" b="1" dirty="0" smtClean="0">
                <a:solidFill>
                  <a:srgbClr val="002060"/>
                </a:solidFill>
                <a:cs typeface="B Nazanin" pitchFamily="2" charset="-78"/>
              </a:rPr>
              <a:t>رسیم.</a:t>
            </a:r>
          </a:p>
          <a:p>
            <a:pPr rtl="1">
              <a:lnSpc>
                <a:spcPct val="150000"/>
              </a:lnSpc>
              <a:buClr>
                <a:srgbClr val="216143"/>
              </a:buClr>
              <a:buFont typeface="Wingdings" pitchFamily="2" charset="2"/>
              <a:buChar char="§"/>
            </a:pPr>
            <a:r>
              <a:rPr lang="fa-IR" sz="2200" b="1" dirty="0" smtClean="0">
                <a:solidFill>
                  <a:srgbClr val="002060"/>
                </a:solidFill>
                <a:cs typeface="B Nazanin" pitchFamily="2" charset="-78"/>
              </a:rPr>
              <a:t> با یکی از روشهایی که برای خشک کردن ژل خیس وجود دارد،  ژل را خشک کرده و به محصول نهایی که یک ساختار جامد متخلخل است، می</a:t>
            </a:r>
            <a:r>
              <a:rPr lang="fa-IR" sz="2200" b="1" dirty="0" smtClean="0">
                <a:solidFill>
                  <a:srgbClr val="002060"/>
                </a:solidFill>
                <a:latin typeface="Times New Roman"/>
                <a:cs typeface="Times New Roman"/>
              </a:rPr>
              <a:t>‌</a:t>
            </a:r>
            <a:r>
              <a:rPr lang="fa-IR" sz="2200" b="1" dirty="0" smtClean="0">
                <a:solidFill>
                  <a:srgbClr val="002060"/>
                </a:solidFill>
                <a:cs typeface="B Nazanin" pitchFamily="2" charset="-78"/>
              </a:rPr>
              <a:t>رسیم.</a:t>
            </a:r>
          </a:p>
          <a:p>
            <a:pPr rtl="1">
              <a:lnSpc>
                <a:spcPct val="150000"/>
              </a:lnSpc>
              <a:buClr>
                <a:srgbClr val="216143"/>
              </a:buClr>
              <a:buFont typeface="Wingdings" pitchFamily="2" charset="2"/>
              <a:buChar char="q"/>
            </a:pPr>
            <a:r>
              <a:rPr lang="fa-IR" sz="2200" b="1" dirty="0" smtClean="0">
                <a:solidFill>
                  <a:srgbClr val="002060"/>
                </a:solidFill>
                <a:cs typeface="B Nazanin" pitchFamily="2" charset="-78"/>
              </a:rPr>
              <a:t> نحوه خشک کردن بستگی مستقیم به نوع محصول و ویژگی</a:t>
            </a:r>
            <a:r>
              <a:rPr lang="fa-IR" sz="2200" b="1" dirty="0" smtClean="0">
                <a:solidFill>
                  <a:srgbClr val="002060"/>
                </a:solidFill>
                <a:latin typeface="Times New Roman"/>
                <a:cs typeface="Times New Roman"/>
              </a:rPr>
              <a:t>‌</a:t>
            </a:r>
            <a:r>
              <a:rPr lang="fa-IR" sz="2200" b="1" dirty="0" smtClean="0">
                <a:solidFill>
                  <a:srgbClr val="002060"/>
                </a:solidFill>
                <a:cs typeface="B Nazanin" pitchFamily="2" charset="-78"/>
              </a:rPr>
              <a:t>های آن دارد.</a:t>
            </a:r>
          </a:p>
          <a:p>
            <a:pPr>
              <a:lnSpc>
                <a:spcPct val="150000"/>
              </a:lnSpc>
              <a:buClr>
                <a:srgbClr val="216143"/>
              </a:buClr>
              <a:buFont typeface="Wingdings" pitchFamily="2" charset="2"/>
              <a:buChar char="q"/>
            </a:pPr>
            <a:endParaRPr lang="en-US" sz="2200" b="1" dirty="0">
              <a:solidFill>
                <a:srgbClr val="002060"/>
              </a:solidFill>
              <a:cs typeface="B Nazanin" pitchFamily="2" charset="-78"/>
            </a:endParaRPr>
          </a:p>
        </p:txBody>
      </p:sp>
    </p:spTree>
    <p:extLst>
      <p:ext uri="{BB962C8B-B14F-4D97-AF65-F5344CB8AC3E}">
        <p14:creationId xmlns:p14="http://schemas.microsoft.com/office/powerpoint/2010/main" val="2049689817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7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endParaRPr lang="en-US"/>
          </a:p>
        </p:txBody>
      </p:sp>
      <p:pic>
        <p:nvPicPr>
          <p:cNvPr id="23554" name="Picture 2"/>
          <p:cNvPicPr>
            <a:picLocks noChangeAspect="1" noChangeArrowheads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809625" y="928688"/>
            <a:ext cx="7524750" cy="5000625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</a:extLst>
        </p:spPr>
      </p:pic>
    </p:spTree>
    <p:extLst>
      <p:ext uri="{BB962C8B-B14F-4D97-AF65-F5344CB8AC3E}">
        <p14:creationId xmlns:p14="http://schemas.microsoft.com/office/powerpoint/2010/main" val="2622982624"/>
      </p:ext>
    </p:extLst>
  </p:cSld>
  <p:clrMapOvr>
    <a:masterClrMapping/>
  </p:clrMapOvr>
</p:sld>
</file>

<file path=ppt/slides/slide7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endParaRPr lang="en-US"/>
          </a:p>
        </p:txBody>
      </p:sp>
      <p:pic>
        <p:nvPicPr>
          <p:cNvPr id="24578" name="Picture 2"/>
          <p:cNvPicPr>
            <a:picLocks noChangeAspect="1" noChangeArrowheads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1381125" y="847725"/>
            <a:ext cx="6381750" cy="5162550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</a:extLst>
        </p:spPr>
      </p:pic>
    </p:spTree>
    <p:extLst>
      <p:ext uri="{BB962C8B-B14F-4D97-AF65-F5344CB8AC3E}">
        <p14:creationId xmlns:p14="http://schemas.microsoft.com/office/powerpoint/2010/main" val="1444853885"/>
      </p:ext>
    </p:extLst>
  </p:cSld>
  <p:clrMapOvr>
    <a:masterClrMapping/>
  </p:clrMapOvr>
</p:sld>
</file>

<file path=ppt/slides/slide7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endParaRPr lang="en-US"/>
          </a:p>
        </p:txBody>
      </p:sp>
      <p:pic>
        <p:nvPicPr>
          <p:cNvPr id="25602" name="Picture 2"/>
          <p:cNvPicPr>
            <a:picLocks noChangeAspect="1" noChangeArrowheads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1323975" y="933450"/>
            <a:ext cx="6496050" cy="4991100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</a:extLst>
        </p:spPr>
      </p:pic>
    </p:spTree>
    <p:extLst>
      <p:ext uri="{BB962C8B-B14F-4D97-AF65-F5344CB8AC3E}">
        <p14:creationId xmlns:p14="http://schemas.microsoft.com/office/powerpoint/2010/main" val="3366049322"/>
      </p:ext>
    </p:extLst>
  </p:cSld>
  <p:clrMapOvr>
    <a:masterClrMapping/>
  </p:clrMapOvr>
</p:sld>
</file>

<file path=ppt/slides/slide7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endParaRPr lang="en-US"/>
          </a:p>
        </p:txBody>
      </p:sp>
      <p:pic>
        <p:nvPicPr>
          <p:cNvPr id="26626" name="Picture 2"/>
          <p:cNvPicPr>
            <a:picLocks noChangeAspect="1" noChangeArrowheads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1000125" y="942975"/>
            <a:ext cx="7143750" cy="4972050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</a:extLst>
        </p:spPr>
      </p:pic>
    </p:spTree>
    <p:extLst>
      <p:ext uri="{BB962C8B-B14F-4D97-AF65-F5344CB8AC3E}">
        <p14:creationId xmlns:p14="http://schemas.microsoft.com/office/powerpoint/2010/main" val="3086909575"/>
      </p:ext>
    </p:extLst>
  </p:cSld>
  <p:clrMapOvr>
    <a:masterClrMapping/>
  </p:clrMapOvr>
</p:sld>
</file>

<file path=ppt/slides/slide7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endParaRPr lang="en-US"/>
          </a:p>
        </p:txBody>
      </p:sp>
      <p:pic>
        <p:nvPicPr>
          <p:cNvPr id="27650" name="Picture 2"/>
          <p:cNvPicPr>
            <a:picLocks noChangeAspect="1" noChangeArrowheads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1271588" y="1543050"/>
            <a:ext cx="6600825" cy="3771900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</a:extLst>
        </p:spPr>
      </p:pic>
    </p:spTree>
    <p:extLst>
      <p:ext uri="{BB962C8B-B14F-4D97-AF65-F5344CB8AC3E}">
        <p14:creationId xmlns:p14="http://schemas.microsoft.com/office/powerpoint/2010/main" val="2655515340"/>
      </p:ext>
    </p:extLst>
  </p:cSld>
  <p:clrMapOvr>
    <a:masterClrMapping/>
  </p:clrMapOvr>
</p:sld>
</file>

<file path=ppt/slides/slide8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endParaRPr lang="en-US"/>
          </a:p>
        </p:txBody>
      </p:sp>
      <p:pic>
        <p:nvPicPr>
          <p:cNvPr id="28674" name="Picture 2"/>
          <p:cNvPicPr>
            <a:picLocks noChangeAspect="1" noChangeArrowheads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1109663" y="1095375"/>
            <a:ext cx="6924675" cy="4667250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</a:extLst>
        </p:spPr>
      </p:pic>
    </p:spTree>
    <p:extLst>
      <p:ext uri="{BB962C8B-B14F-4D97-AF65-F5344CB8AC3E}">
        <p14:creationId xmlns:p14="http://schemas.microsoft.com/office/powerpoint/2010/main" val="893111507"/>
      </p:ext>
    </p:extLst>
  </p:cSld>
  <p:clrMapOvr>
    <a:masterClrMapping/>
  </p:clrMapOvr>
</p:sld>
</file>

<file path=ppt/slides/slide8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endParaRPr lang="en-US"/>
          </a:p>
        </p:txBody>
      </p:sp>
      <p:pic>
        <p:nvPicPr>
          <p:cNvPr id="29698" name="Picture 2"/>
          <p:cNvPicPr>
            <a:picLocks noChangeAspect="1" noChangeArrowheads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1319213" y="995363"/>
            <a:ext cx="6505575" cy="4867275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</a:extLst>
        </p:spPr>
      </p:pic>
    </p:spTree>
    <p:extLst>
      <p:ext uri="{BB962C8B-B14F-4D97-AF65-F5344CB8AC3E}">
        <p14:creationId xmlns:p14="http://schemas.microsoft.com/office/powerpoint/2010/main" val="1357256677"/>
      </p:ext>
    </p:extLst>
  </p:cSld>
  <p:clrMapOvr>
    <a:masterClrMapping/>
  </p:clrMapOvr>
</p:sld>
</file>

<file path=ppt/slides/slide8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endParaRPr lang="en-US"/>
          </a:p>
        </p:txBody>
      </p:sp>
      <p:pic>
        <p:nvPicPr>
          <p:cNvPr id="33794" name="Picture 2"/>
          <p:cNvPicPr>
            <a:picLocks noChangeAspect="1" noChangeArrowheads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1047750" y="1338263"/>
            <a:ext cx="7048500" cy="4181475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</a:extLst>
        </p:spPr>
      </p:pic>
    </p:spTree>
    <p:extLst>
      <p:ext uri="{BB962C8B-B14F-4D97-AF65-F5344CB8AC3E}">
        <p14:creationId xmlns:p14="http://schemas.microsoft.com/office/powerpoint/2010/main" val="4103529338"/>
      </p:ext>
    </p:extLst>
  </p:cSld>
  <p:clrMapOvr>
    <a:masterClrMapping/>
  </p:clrMapOvr>
</p:sld>
</file>

<file path=ppt/slides/slide8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endParaRPr lang="en-US"/>
          </a:p>
        </p:txBody>
      </p:sp>
      <p:pic>
        <p:nvPicPr>
          <p:cNvPr id="34818" name="Picture 2"/>
          <p:cNvPicPr>
            <a:picLocks noChangeAspect="1" noChangeArrowheads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1357313" y="1252538"/>
            <a:ext cx="6429375" cy="4352925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</a:extLst>
        </p:spPr>
      </p:pic>
    </p:spTree>
    <p:extLst>
      <p:ext uri="{BB962C8B-B14F-4D97-AF65-F5344CB8AC3E}">
        <p14:creationId xmlns:p14="http://schemas.microsoft.com/office/powerpoint/2010/main" val="2230843898"/>
      </p:ext>
    </p:extLst>
  </p:cSld>
  <p:clrMapOvr>
    <a:masterClrMapping/>
  </p:clrMapOvr>
</p:sld>
</file>

<file path=ppt/theme/theme1.xml><?xml version="1.0" encoding="utf-8"?>
<a:theme xmlns:a="http://schemas.openxmlformats.org/drawingml/2006/main" name="Office Theme">
  <a:themeElements>
    <a:clrScheme name="Office">
      <a:dk1>
        <a:sysClr val="windowText" lastClr="000000"/>
      </a:dk1>
      <a:lt1>
        <a:sysClr val="window" lastClr="FFFFFF"/>
      </a:lt1>
      <a:dk2>
        <a:srgbClr val="1F497D"/>
      </a:dk2>
      <a:lt2>
        <a:srgbClr val="EEECE1"/>
      </a:lt2>
      <a:accent1>
        <a:srgbClr val="4F81BD"/>
      </a:accent1>
      <a:accent2>
        <a:srgbClr val="C0504D"/>
      </a:accent2>
      <a:accent3>
        <a:srgbClr val="9BBB59"/>
      </a:accent3>
      <a:accent4>
        <a:srgbClr val="8064A2"/>
      </a:accent4>
      <a:accent5>
        <a:srgbClr val="4BACC6"/>
      </a:accent5>
      <a:accent6>
        <a:srgbClr val="F79646"/>
      </a:accent6>
      <a:hlink>
        <a:srgbClr val="0000FF"/>
      </a:hlink>
      <a:folHlink>
        <a:srgbClr val="800080"/>
      </a:folHlink>
    </a:clrScheme>
    <a:fontScheme name="Office">
      <a:maj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</a:majorFont>
      <a:min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tint val="50000"/>
                <a:satMod val="300000"/>
              </a:schemeClr>
            </a:gs>
            <a:gs pos="35000">
              <a:schemeClr val="phClr">
                <a:tint val="37000"/>
                <a:satMod val="300000"/>
              </a:schemeClr>
            </a:gs>
            <a:gs pos="100000">
              <a:schemeClr val="phClr">
                <a:tint val="15000"/>
                <a:satMod val="350000"/>
              </a:schemeClr>
            </a:gs>
          </a:gsLst>
          <a:lin ang="16200000" scaled="1"/>
        </a:gradFill>
        <a:gradFill rotWithShape="1">
          <a:gsLst>
            <a:gs pos="0">
              <a:schemeClr val="phClr">
                <a:shade val="51000"/>
                <a:satMod val="130000"/>
              </a:schemeClr>
            </a:gs>
            <a:gs pos="80000">
              <a:schemeClr val="phClr">
                <a:shade val="93000"/>
                <a:satMod val="130000"/>
              </a:schemeClr>
            </a:gs>
            <a:gs pos="100000">
              <a:schemeClr val="phClr">
                <a:shade val="94000"/>
                <a:satMod val="135000"/>
              </a:schemeClr>
            </a:gs>
          </a:gsLst>
          <a:lin ang="16200000" scaled="0"/>
        </a:gradFill>
      </a:fillStyleLst>
      <a:lnStyleLst>
        <a:ln w="9525" cap="flat" cmpd="sng" algn="ctr">
          <a:solidFill>
            <a:schemeClr val="phClr">
              <a:shade val="95000"/>
              <a:satMod val="105000"/>
            </a:schemeClr>
          </a:solidFill>
          <a:prstDash val="solid"/>
        </a:ln>
        <a:ln w="25400" cap="flat" cmpd="sng" algn="ctr">
          <a:solidFill>
            <a:schemeClr val="phClr"/>
          </a:solidFill>
          <a:prstDash val="solid"/>
        </a:ln>
        <a:ln w="38100" cap="flat" cmpd="sng" algn="ctr">
          <a:solidFill>
            <a:schemeClr val="phClr"/>
          </a:solidFill>
          <a:prstDash val="solid"/>
        </a:ln>
      </a:lnStyleLst>
      <a:effectStyleLst>
        <a:effectStyle>
          <a:effectLst>
            <a:outerShdw blurRad="40000" dist="20000" dir="5400000" rotWithShape="0">
              <a:srgbClr val="000000">
                <a:alpha val="38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  <a:scene3d>
            <a:camera prst="orthographicFront">
              <a:rot lat="0" lon="0" rev="0"/>
            </a:camera>
            <a:lightRig rig="threePt" dir="t">
              <a:rot lat="0" lon="0" rev="1200000"/>
            </a:lightRig>
          </a:scene3d>
          <a:sp3d>
            <a:bevelT w="63500" h="25400"/>
          </a:sp3d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40000"/>
                <a:satMod val="350000"/>
              </a:schemeClr>
            </a:gs>
            <a:gs pos="40000">
              <a:schemeClr val="phClr">
                <a:tint val="45000"/>
                <a:shade val="99000"/>
                <a:satMod val="350000"/>
              </a:schemeClr>
            </a:gs>
            <a:gs pos="100000">
              <a:schemeClr val="phClr">
                <a:shade val="20000"/>
                <a:satMod val="255000"/>
              </a:schemeClr>
            </a:gs>
          </a:gsLst>
          <a:path path="circle">
            <a:fillToRect l="50000" t="-80000" r="50000" b="180000"/>
          </a:path>
        </a:gradFill>
        <a:gradFill rotWithShape="1">
          <a:gsLst>
            <a:gs pos="0">
              <a:schemeClr val="phClr">
                <a:tint val="80000"/>
                <a:satMod val="300000"/>
              </a:schemeClr>
            </a:gs>
            <a:gs pos="100000">
              <a:schemeClr val="phClr">
                <a:shade val="30000"/>
                <a:satMod val="200000"/>
              </a:schemeClr>
            </a:gs>
          </a:gsLst>
          <a:path path="circle">
            <a:fillToRect l="50000" t="50000" r="50000" b="50000"/>
          </a:path>
        </a:gradFill>
      </a:bgFillStyleLst>
    </a:fmtScheme>
  </a:themeElements>
  <a:objectDefaults/>
  <a:extraClrSchemeLst/>
</a:theme>
</file>

<file path=ppt/theme/theme2.xml><?xml version="1.0" encoding="utf-8"?>
<a:theme xmlns:a="http://schemas.openxmlformats.org/drawingml/2006/main" name="Office Theme">
  <a:themeElements>
    <a:clrScheme name="Office">
      <a:dk1>
        <a:sysClr val="windowText" lastClr="000000"/>
      </a:dk1>
      <a:lt1>
        <a:sysClr val="window" lastClr="FFFFFF"/>
      </a:lt1>
      <a:dk2>
        <a:srgbClr val="1F497D"/>
      </a:dk2>
      <a:lt2>
        <a:srgbClr val="EEECE1"/>
      </a:lt2>
      <a:accent1>
        <a:srgbClr val="4F81BD"/>
      </a:accent1>
      <a:accent2>
        <a:srgbClr val="C0504D"/>
      </a:accent2>
      <a:accent3>
        <a:srgbClr val="9BBB59"/>
      </a:accent3>
      <a:accent4>
        <a:srgbClr val="8064A2"/>
      </a:accent4>
      <a:accent5>
        <a:srgbClr val="4BACC6"/>
      </a:accent5>
      <a:accent6>
        <a:srgbClr val="F79646"/>
      </a:accent6>
      <a:hlink>
        <a:srgbClr val="0000FF"/>
      </a:hlink>
      <a:folHlink>
        <a:srgbClr val="800080"/>
      </a:folHlink>
    </a:clrScheme>
    <a:fontScheme name="Office">
      <a:maj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</a:majorFont>
      <a:min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tint val="50000"/>
                <a:satMod val="300000"/>
              </a:schemeClr>
            </a:gs>
            <a:gs pos="35000">
              <a:schemeClr val="phClr">
                <a:tint val="37000"/>
                <a:satMod val="300000"/>
              </a:schemeClr>
            </a:gs>
            <a:gs pos="100000">
              <a:schemeClr val="phClr">
                <a:tint val="15000"/>
                <a:satMod val="350000"/>
              </a:schemeClr>
            </a:gs>
          </a:gsLst>
          <a:lin ang="16200000" scaled="1"/>
        </a:gradFill>
        <a:gradFill rotWithShape="1">
          <a:gsLst>
            <a:gs pos="0">
              <a:schemeClr val="phClr">
                <a:shade val="51000"/>
                <a:satMod val="130000"/>
              </a:schemeClr>
            </a:gs>
            <a:gs pos="80000">
              <a:schemeClr val="phClr">
                <a:shade val="93000"/>
                <a:satMod val="130000"/>
              </a:schemeClr>
            </a:gs>
            <a:gs pos="100000">
              <a:schemeClr val="phClr">
                <a:shade val="94000"/>
                <a:satMod val="135000"/>
              </a:schemeClr>
            </a:gs>
          </a:gsLst>
          <a:lin ang="16200000" scaled="0"/>
        </a:gradFill>
      </a:fillStyleLst>
      <a:lnStyleLst>
        <a:ln w="9525" cap="flat" cmpd="sng" algn="ctr">
          <a:solidFill>
            <a:schemeClr val="phClr">
              <a:shade val="95000"/>
              <a:satMod val="105000"/>
            </a:schemeClr>
          </a:solidFill>
          <a:prstDash val="solid"/>
        </a:ln>
        <a:ln w="25400" cap="flat" cmpd="sng" algn="ctr">
          <a:solidFill>
            <a:schemeClr val="phClr"/>
          </a:solidFill>
          <a:prstDash val="solid"/>
        </a:ln>
        <a:ln w="38100" cap="flat" cmpd="sng" algn="ctr">
          <a:solidFill>
            <a:schemeClr val="phClr"/>
          </a:solidFill>
          <a:prstDash val="solid"/>
        </a:ln>
      </a:lnStyleLst>
      <a:effectStyleLst>
        <a:effectStyle>
          <a:effectLst>
            <a:outerShdw blurRad="40000" dist="20000" dir="5400000" rotWithShape="0">
              <a:srgbClr val="000000">
                <a:alpha val="38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  <a:scene3d>
            <a:camera prst="orthographicFront">
              <a:rot lat="0" lon="0" rev="0"/>
            </a:camera>
            <a:lightRig rig="threePt" dir="t">
              <a:rot lat="0" lon="0" rev="1200000"/>
            </a:lightRig>
          </a:scene3d>
          <a:sp3d>
            <a:bevelT w="63500" h="25400"/>
          </a:sp3d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40000"/>
                <a:satMod val="350000"/>
              </a:schemeClr>
            </a:gs>
            <a:gs pos="40000">
              <a:schemeClr val="phClr">
                <a:tint val="45000"/>
                <a:shade val="99000"/>
                <a:satMod val="350000"/>
              </a:schemeClr>
            </a:gs>
            <a:gs pos="100000">
              <a:schemeClr val="phClr">
                <a:shade val="20000"/>
                <a:satMod val="255000"/>
              </a:schemeClr>
            </a:gs>
          </a:gsLst>
          <a:path path="circle">
            <a:fillToRect l="50000" t="-80000" r="50000" b="180000"/>
          </a:path>
        </a:gradFill>
        <a:gradFill rotWithShape="1">
          <a:gsLst>
            <a:gs pos="0">
              <a:schemeClr val="phClr">
                <a:tint val="80000"/>
                <a:satMod val="300000"/>
              </a:schemeClr>
            </a:gs>
            <a:gs pos="100000">
              <a:schemeClr val="phClr">
                <a:shade val="30000"/>
                <a:satMod val="200000"/>
              </a:schemeClr>
            </a:gs>
          </a:gsLst>
          <a:path path="circle">
            <a:fillToRect l="50000" t="50000" r="50000" b="50000"/>
          </a:path>
        </a:gradFill>
      </a:bgFillStyleLst>
    </a:fmtScheme>
  </a:themeElements>
  <a:objectDefaults/>
  <a:extraClrSchemeLst/>
</a:theme>
</file>

<file path=docProps/app.xml><?xml version="1.0" encoding="utf-8"?>
<Properties xmlns="http://schemas.openxmlformats.org/officeDocument/2006/extended-properties" xmlns:vt="http://schemas.openxmlformats.org/officeDocument/2006/docPropsVTypes">
  <TotalTime>173</TotalTime>
  <Words>3217</Words>
  <Application>Microsoft Office PowerPoint</Application>
  <PresentationFormat>On-screen Show (4:3)</PresentationFormat>
  <Paragraphs>360</Paragraphs>
  <Slides>83</Slides>
  <Notes>30</Notes>
  <HiddenSlides>0</HiddenSlides>
  <MMClips>0</MMClips>
  <ScaleCrop>false</ScaleCrop>
  <HeadingPairs>
    <vt:vector size="6" baseType="variant">
      <vt:variant>
        <vt:lpstr>Fonts Used</vt:lpstr>
      </vt:variant>
      <vt:variant>
        <vt:i4>11</vt:i4>
      </vt:variant>
      <vt:variant>
        <vt:lpstr>Theme</vt:lpstr>
      </vt:variant>
      <vt:variant>
        <vt:i4>1</vt:i4>
      </vt:variant>
      <vt:variant>
        <vt:lpstr>Slide Titles</vt:lpstr>
      </vt:variant>
      <vt:variant>
        <vt:i4>83</vt:i4>
      </vt:variant>
    </vt:vector>
  </HeadingPairs>
  <TitlesOfParts>
    <vt:vector size="95" baseType="lpstr">
      <vt:lpstr>Arial</vt:lpstr>
      <vt:lpstr>B Jalal</vt:lpstr>
      <vt:lpstr>B Nazanin</vt:lpstr>
      <vt:lpstr>B Titr</vt:lpstr>
      <vt:lpstr>B Yekan</vt:lpstr>
      <vt:lpstr>Calibri</vt:lpstr>
      <vt:lpstr>Tahoma</vt:lpstr>
      <vt:lpstr>Times New Roman</vt:lpstr>
      <vt:lpstr>Titr</vt:lpstr>
      <vt:lpstr>Wingdings</vt:lpstr>
      <vt:lpstr>Zar</vt:lpstr>
      <vt:lpstr>Office Theme</vt:lpstr>
      <vt:lpstr>روشهای سنتز نانوذرات</vt:lpstr>
      <vt:lpstr>PowerPoint Presentation</vt:lpstr>
      <vt:lpstr>PowerPoint Presentation</vt:lpstr>
      <vt:lpstr>PowerPoint Presentation</vt:lpstr>
      <vt:lpstr>روشهاي توليد و ساخت نانو مواد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روشهاي توليد و ساخت نانو مواد (روش های شيميايي)</vt:lpstr>
      <vt:lpstr> روش های سنتز شیمیایی</vt:lpstr>
      <vt:lpstr> روش های سنتز شیمیایی</vt:lpstr>
      <vt:lpstr> روش های سنتز شیمیایی</vt:lpstr>
      <vt:lpstr> روش های سنتز شیمیایی</vt:lpstr>
      <vt:lpstr> روش های سنتز شیمیایی</vt:lpstr>
      <vt:lpstr> روش های سنتز شیمیایی</vt:lpstr>
      <vt:lpstr> روش های سنتز شیمیایی</vt:lpstr>
      <vt:lpstr>روش ترسیب شیمیایی  (Chemical Precipitation Synthesis)</vt:lpstr>
      <vt:lpstr>روش ترسیب شیمیایی  (Chemical Precipitation Synthesis)</vt:lpstr>
      <vt:lpstr>روش ترسیب شیمیایی  (Chemical Precipitation Synthesis)</vt:lpstr>
      <vt:lpstr>واکنش‌های شیمیایی در سنتزهای نانو</vt:lpstr>
      <vt:lpstr>واکنش‌های شیمیایی در سنتزهای نانو</vt:lpstr>
      <vt:lpstr>واکنش‌های شیمیایی در سنتزهای نانو</vt:lpstr>
      <vt:lpstr>واکنش‌های شیمیایی در سنتزهای نانو</vt:lpstr>
      <vt:lpstr>واکنش‌های شیمیایی در سنتزهای نانو</vt:lpstr>
      <vt:lpstr>واکنش‌های شیمیایی در سنتزهای نانو</vt:lpstr>
      <vt:lpstr>واکنش‌های شیمیایی در سنتزهای نانو</vt:lpstr>
      <vt:lpstr>واکنش‌های شیمیایی در سنتزهای نانو</vt:lpstr>
      <vt:lpstr>واکنش‌های شیمیایی در سنتزهای نانو</vt:lpstr>
      <vt:lpstr>واکنش‌های شیمیایی در سنتزهای نانو</vt:lpstr>
      <vt:lpstr>بحث و نتیجه گیری</vt:lpstr>
      <vt:lpstr>بحث و نتیجه گیری</vt:lpstr>
      <vt:lpstr>PowerPoint Presentation</vt:lpstr>
      <vt:lpstr>PowerPoint Presentation</vt:lpstr>
      <vt:lpstr>PowerPoint Presentation</vt:lpstr>
      <vt:lpstr>تهیه نانومواد</vt:lpstr>
      <vt:lpstr>تهیه نانومواد</vt:lpstr>
      <vt:lpstr>تهیه نانومواد</vt:lpstr>
      <vt:lpstr>تهیه نانومواد</vt:lpstr>
      <vt:lpstr>تهیه نانومواد به روش سل-ژل</vt:lpstr>
      <vt:lpstr>تهیه نانومواد به روش سل-ژل</vt:lpstr>
      <vt:lpstr>تهیه نانومواد به روش سل-ژل</vt:lpstr>
      <vt:lpstr>روش سل-ژل</vt:lpstr>
      <vt:lpstr>روش سل-ژل</vt:lpstr>
      <vt:lpstr>روش سل-ژل</vt:lpstr>
      <vt:lpstr>روش سل-ژل</vt:lpstr>
      <vt:lpstr>روش سل-ژل</vt:lpstr>
      <vt:lpstr>مراحل فرآیند سل ژل</vt:lpstr>
      <vt:lpstr>تهیه محلول همگن (Homogeneous)</vt:lpstr>
      <vt:lpstr>تهیه محلول همگن (Homogeneous)</vt:lpstr>
      <vt:lpstr>تشکیل سل (Sol)</vt:lpstr>
      <vt:lpstr>تشکیل سل (Sol)</vt:lpstr>
      <vt:lpstr>تشکیل سل (Sol)</vt:lpstr>
      <vt:lpstr>تشکیل سل (Sol)</vt:lpstr>
      <vt:lpstr>تشکیل سل (Sol)</vt:lpstr>
      <vt:lpstr>تشکیل سل (Sol)</vt:lpstr>
      <vt:lpstr>تشکیل سل (Sol)</vt:lpstr>
      <vt:lpstr>تشکیل ژل</vt:lpstr>
      <vt:lpstr>تشکیل ژل</vt:lpstr>
      <vt:lpstr>تشکیل ژل</vt:lpstr>
      <vt:lpstr>تشکیل ژل</vt:lpstr>
      <vt:lpstr>تشکیل ژل</vt:lpstr>
      <vt:lpstr>تشکیل ژل</vt:lpstr>
      <vt:lpstr>نتیجه گیری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</vt:vector>
  </TitlesOfParts>
  <LinksUpToDate>false</LinksUpToDate>
  <SharedDoc>false</SharedDoc>
  <HyperlinksChanged>false</HyperlinksChanged>
  <AppVersion>15.0000</AppVersion>
</Properties>
</file>

<file path=docProps/core.xml><?xml version="1.0" encoding="utf-8"?>
<cp:coreProperties xmlns:cp="http://schemas.openxmlformats.org/package/2006/metadata/core-properties" xmlns:dc="http://purl.org/dc/elements/1.1/" xmlns:dcterms="http://purl.org/dc/terms/" xmlns:dcmitype="http://purl.org/dc/dcmitype/" xmlns:xsi="http://www.w3.org/2001/XMLSchema-instance">
  <dc:title>PowerPoint Presentation</dc:title>
  <dc:creator>CE</dc:creator>
  <cp:lastModifiedBy>123</cp:lastModifiedBy>
  <cp:revision>26</cp:revision>
  <dcterms:created xsi:type="dcterms:W3CDTF">2018-04-16T10:20:09Z</dcterms:created>
  <dcterms:modified xsi:type="dcterms:W3CDTF">2018-12-08T06:02:51Z</dcterms:modified>
</cp:coreProperties>
</file>