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93" r:id="rId4"/>
    <p:sldId id="294" r:id="rId5"/>
    <p:sldId id="295" r:id="rId6"/>
    <p:sldId id="305" r:id="rId7"/>
    <p:sldId id="304" r:id="rId8"/>
    <p:sldId id="296" r:id="rId9"/>
    <p:sldId id="297" r:id="rId10"/>
    <p:sldId id="298" r:id="rId11"/>
    <p:sldId id="299" r:id="rId12"/>
    <p:sldId id="301" r:id="rId13"/>
    <p:sldId id="302" r:id="rId14"/>
    <p:sldId id="288" r:id="rId15"/>
    <p:sldId id="285" r:id="rId16"/>
    <p:sldId id="286" r:id="rId17"/>
    <p:sldId id="287" r:id="rId18"/>
    <p:sldId id="289" r:id="rId19"/>
    <p:sldId id="290" r:id="rId20"/>
    <p:sldId id="291"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2834303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1595250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903882-260A-4786-9523-75482F424851}"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361736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903882-260A-4786-9523-75482F424851}" type="datetimeFigureOut">
              <a:rPr lang="en-US" smtClean="0"/>
              <a:t>3/5/2018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135729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903882-260A-4786-9523-75482F424851}" type="datetimeFigureOut">
              <a:rPr lang="en-US" smtClean="0"/>
              <a:t>3/5/2018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3623855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903882-260A-4786-9523-75482F424851}" type="datetimeFigureOut">
              <a:rPr lang="en-US" smtClean="0"/>
              <a:t>3/5/2018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327684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03882-260A-4786-9523-75482F424851}" type="datetimeFigureOut">
              <a:rPr lang="en-US" smtClean="0"/>
              <a:t>3/5/2018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885443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03882-260A-4786-9523-75482F424851}" type="datetimeFigureOut">
              <a:rPr lang="en-US" smtClean="0"/>
              <a:t>3/5/2018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422585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03882-260A-4786-9523-75482F424851}" type="datetimeFigureOut">
              <a:rPr lang="en-US" smtClean="0"/>
              <a:t>3/5/2018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1785854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2858361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406848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03882-260A-4786-9523-75482F424851}" type="datetimeFigureOut">
              <a:rPr lang="en-US" smtClean="0"/>
              <a:t>3/5/2018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966809-DAB5-47B6-9E37-0AC7C80BDB20}" type="slidenum">
              <a:rPr lang="en-US" smtClean="0"/>
              <a:t>‹#›</a:t>
            </a:fld>
            <a:endParaRPr lang="en-US"/>
          </a:p>
        </p:txBody>
      </p:sp>
    </p:spTree>
    <p:extLst>
      <p:ext uri="{BB962C8B-B14F-4D97-AF65-F5344CB8AC3E}">
        <p14:creationId xmlns:p14="http://schemas.microsoft.com/office/powerpoint/2010/main" val="598018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nanoclub.ir/index.php?ctrl=static_page&amp;lang=1&amp;id=2369#top"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article.tebyan.net/47034/&#1606;&#1575;&#1606;&#1608;&#1575;&#1604;&#1705;&#1578;&#1585;&#1608;&#1606;&#1740;&#1705;" TargetMode="External"/><Relationship Id="rId2" Type="http://schemas.openxmlformats.org/officeDocument/2006/relationships/hyperlink" Target="https://article.tebyan.net/60153/&#1606;&#1575;&#1606;&#1608;&#1604;&#1608;&#1604;&#1607;-&#1607;&#1575;&#1740;-&#1705;&#1585;&#1576;&#1606;&#1740;-&#1582;&#1608;&#1575;&#1589;-&#1608;-&#1705;&#1575;&#1585;&#1576;&#1585;&#1583;" TargetMode="External"/><Relationship Id="rId1" Type="http://schemas.openxmlformats.org/officeDocument/2006/relationships/slideLayout" Target="../slideLayouts/slideLayout2.xml"/><Relationship Id="rId4" Type="http://schemas.openxmlformats.org/officeDocument/2006/relationships/hyperlink" Target="https://article.tebyan.net/60683/&#1606;&#1575;&#1606;&#1608;&#1581;&#1587;&#1711;&#1585;&#1607;&#1575;"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article.tebyan.net/60153/&#1606;&#1575;&#1606;&#1608;&#1604;&#1608;&#1604;&#1607;-&#1607;&#1575;&#1740;-&#1705;&#1585;&#1576;&#1606;&#1740;-&#1582;&#1608;&#1575;&#1589;-&#1608;-&#1705;&#1575;&#1585;&#1576;&#1585;&#1583;" TargetMode="External"/><Relationship Id="rId1" Type="http://schemas.openxmlformats.org/officeDocument/2006/relationships/slideLayout" Target="../slideLayouts/slideLayout2.xml"/><Relationship Id="rId4" Type="http://schemas.openxmlformats.org/officeDocument/2006/relationships/hyperlink" Target="https://article.tebyan.net/72981/&#1585;&#1608;&#1588;-&#1607;&#1575;&#1740;-&#1578;&#1608;&#1604;&#1740;&#1583;-&#1608;-&#1601;&#1585;&#1570;&#1608;&#1585;&#1740;-&#1601;&#1608;&#1604;&#1585;&#1606;-&#1607;&#1575;"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rticle.tebyan.net/58565/&#1606;&#1575;&#1606;&#1608;&#1662;&#1608;&#1583;&#1585;-&#1607;&#1575;"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hyperlink" Target="https://article.tebyan.net/60153/&#1606;&#1575;&#1606;&#1608;&#1604;&#1608;&#1604;&#1607;-&#1607;&#1575;&#1740;-&#1705;&#1585;&#1576;&#1606;&#1740;-&#1582;&#1608;&#1575;&#1589;-&#1608;-&#1705;&#1575;&#1585;&#1576;&#1585;&#158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article.tebyan.net/54122/&#1583;&#1585;&#1570;&#1605;&#1583;&#1740;-&#1576;&#1585;-&#1606;&#1575;&#1606;&#1608;-&#1584;&#1585;&#1575;&#157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0908" y="471975"/>
            <a:ext cx="9144000" cy="5788147"/>
          </a:xfrm>
        </p:spPr>
        <p:txBody>
          <a:bodyPr>
            <a:normAutofit/>
          </a:bodyPr>
          <a:lstStyle/>
          <a:p>
            <a:r>
              <a:rPr lang="fa-IR" dirty="0" smtClean="0">
                <a:cs typeface="B Nazanin" panose="00000400000000000000" pitchFamily="2" charset="-78"/>
              </a:rPr>
              <a:t>علم نانو چیست؟</a:t>
            </a:r>
          </a:p>
          <a:p>
            <a:r>
              <a:rPr lang="fa-IR" dirty="0" smtClean="0">
                <a:cs typeface="B Nazanin" panose="00000400000000000000" pitchFamily="2" charset="-78"/>
              </a:rPr>
              <a:t>شاخه ای از علوم است که با توسعه و تولید و استفاده های مواد در مقیاس نانو سروکار دارد</a:t>
            </a:r>
          </a:p>
          <a:p>
            <a:r>
              <a:rPr lang="fa-IR" dirty="0" smtClean="0">
                <a:cs typeface="B Nazanin" panose="00000400000000000000" pitchFamily="2" charset="-78"/>
              </a:rPr>
              <a:t>نانو فناوری چیست؟</a:t>
            </a:r>
          </a:p>
          <a:p>
            <a:r>
              <a:rPr lang="fa-IR" dirty="0" smtClean="0">
                <a:cs typeface="B Nazanin" panose="00000400000000000000" pitchFamily="2" charset="-78"/>
              </a:rPr>
              <a:t>شامل روشهایی برای تولید مواد با اندازه ذرات در مقیاس نانومتر است و انواع روشهای تولید میکرو پیشرفته را شامل می شود . این فناوری قادر به تولید موادی است که خواص بی نظیری از خود بروز می دهند.. این فناوری قادر به کنترل و دستکاری ماهرانه در مقیاس اتمی است که امکان کنترل سطوح اتمی و مولکولی را در فرایندهای ازمایشگاهی و صنعتی فراهم می کند.</a:t>
            </a:r>
          </a:p>
          <a:p>
            <a:r>
              <a:rPr lang="fa-IR" dirty="0" smtClean="0">
                <a:cs typeface="B Nazanin" panose="00000400000000000000" pitchFamily="2" charset="-78"/>
              </a:rPr>
              <a:t>نانو ساختار چیست؟</a:t>
            </a:r>
          </a:p>
          <a:p>
            <a:r>
              <a:rPr lang="fa-IR" dirty="0" smtClean="0">
                <a:cs typeface="B Nazanin" panose="00000400000000000000" pitchFamily="2" charset="-78"/>
              </a:rPr>
              <a:t>مواد ساخته شده از لایه ها با خوشه های انباشته شده از اتمها در مقیاس نانو است . با کنترل اندازه و انباشتگی اجزای تشکیل دهنده نانو مقیاس امکان تغییر و کنترل ساختار و خواص نانو ساختار نهایی وجود دارد</a:t>
            </a:r>
          </a:p>
          <a:p>
            <a:r>
              <a:rPr lang="fa-IR" dirty="0" smtClean="0">
                <a:cs typeface="B Nazanin" panose="00000400000000000000" pitchFamily="2" charset="-78"/>
              </a:rPr>
              <a:t>نانو مواد چیست؟</a:t>
            </a:r>
          </a:p>
          <a:p>
            <a:r>
              <a:rPr lang="fa-IR" dirty="0" smtClean="0">
                <a:cs typeface="B Nazanin" panose="00000400000000000000" pitchFamily="2" charset="-78"/>
              </a:rPr>
              <a:t>هر ماده ای که دارای ساختار واحدهای نانوذره است.</a:t>
            </a:r>
          </a:p>
          <a:p>
            <a:endParaRPr lang="en-US" dirty="0">
              <a:cs typeface="B Nazanin" panose="00000400000000000000" pitchFamily="2" charset="-78"/>
            </a:endParaRPr>
          </a:p>
        </p:txBody>
      </p:sp>
    </p:spTree>
    <p:extLst>
      <p:ext uri="{BB962C8B-B14F-4D97-AF65-F5344CB8AC3E}">
        <p14:creationId xmlns:p14="http://schemas.microsoft.com/office/powerpoint/2010/main" val="909810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93950" y="558780"/>
            <a:ext cx="9890974" cy="1200329"/>
          </a:xfrm>
          <a:prstGeom prst="rect">
            <a:avLst/>
          </a:prstGeom>
        </p:spPr>
        <p:txBody>
          <a:bodyPr wrap="square">
            <a:spAutoFit/>
          </a:bodyPr>
          <a:lstStyle/>
          <a:p>
            <a:pPr algn="r" rtl="1"/>
            <a:r>
              <a:rPr lang="fa-IR" b="1" dirty="0">
                <a:cs typeface="B Nazanin" panose="00000400000000000000" pitchFamily="2" charset="-78"/>
              </a:rPr>
              <a:t>مقدمه</a:t>
            </a:r>
            <a:endParaRPr lang="fa-IR" dirty="0">
              <a:cs typeface="B Nazanin" panose="00000400000000000000" pitchFamily="2" charset="-78"/>
            </a:endParaRPr>
          </a:p>
          <a:p>
            <a:pPr algn="r" rtl="1"/>
            <a:r>
              <a:rPr lang="fa-IR" dirty="0">
                <a:cs typeface="B Nazanin" panose="00000400000000000000" pitchFamily="2" charset="-78"/>
              </a:rPr>
              <a:t>کربن یکی از عناصر شگفت‌انگیز طبیعت است که به چهار صورت مختلف گرافیت، الماس، نانولوله‌ها و باکی بال‌ها در طبیعت یافت می‌شود. همه این چهار شکل، جامد هستند و در ساختار آنها اتم‌های کربن به صورت کاملا منظم در کنار یکدیگر قرار گرفته‌اند. </a:t>
            </a:r>
            <a:br>
              <a:rPr lang="fa-IR" dirty="0">
                <a:cs typeface="B Nazanin" panose="00000400000000000000" pitchFamily="2" charset="-78"/>
              </a:rPr>
            </a:br>
            <a:r>
              <a:rPr lang="fa-IR" dirty="0">
                <a:cs typeface="B Nazanin" panose="00000400000000000000" pitchFamily="2" charset="-78"/>
              </a:rPr>
              <a:t>در این بخش به معرفی این ساختارها، خصوصا نانولوله‌های کربنی و خواص و ویژگی‌های آن پرداخته شده است</a:t>
            </a:r>
            <a:r>
              <a:rPr lang="fa-IR" dirty="0"/>
              <a:t>.</a:t>
            </a:r>
          </a:p>
        </p:txBody>
      </p:sp>
      <p:sp>
        <p:nvSpPr>
          <p:cNvPr id="5" name="Rectangle 4"/>
          <p:cNvSpPr/>
          <p:nvPr/>
        </p:nvSpPr>
        <p:spPr>
          <a:xfrm>
            <a:off x="1352282" y="1815200"/>
            <a:ext cx="9878095" cy="3139321"/>
          </a:xfrm>
          <a:prstGeom prst="rect">
            <a:avLst/>
          </a:prstGeom>
        </p:spPr>
        <p:txBody>
          <a:bodyPr wrap="square">
            <a:spAutoFit/>
          </a:bodyPr>
          <a:lstStyle/>
          <a:p>
            <a:pPr algn="r" rtl="1"/>
            <a:r>
              <a:rPr lang="fa-IR" b="1" dirty="0"/>
              <a:t>کربن و انواع ساختارهای کربنی </a:t>
            </a:r>
            <a:endParaRPr lang="fa-IR" dirty="0">
              <a:cs typeface="B Nazanin" panose="00000400000000000000" pitchFamily="2" charset="-78"/>
            </a:endParaRPr>
          </a:p>
          <a:p>
            <a:pPr algn="r" rtl="1"/>
            <a:r>
              <a:rPr lang="fa-IR" dirty="0">
                <a:cs typeface="B Nazanin" panose="00000400000000000000" pitchFamily="2" charset="-78"/>
              </a:rPr>
              <a:t>کربن از مهم‌ترین عناصر موجود در طبیعت است و کاربردهای متعدد آن در زندگی بشر، به خوبی این نکته را تایید می‌کند. به عنوان مثال فولاد ـ که یکی از اصلی‌ترین آلیاژهای مهندسی است ـ از انحلال حدود دو درصد کربن در آهن به حاصل می‌شود؛ با تغییر درصد کربن (به‌میزان تنها چندصدم درصد) می‌توان انواع فولاد را به دست آورد. «شیمی آلی» نیز علمی است که به بررسی ترکیبات حاوی «کربن» و «هیدروژن» می‌پردازد و مهندسی پلیمر هم تنها براساس عنصر کربن پایه‌گذاری شده است. کربن، به چهار صورت مختلف در طبیعت یافت می‌شود که همه این چهار فرم جامد هستند و در ساختار آنها اتم‌های کربن به صورت کاملا منظم در کنار یکدیگر قرار گرفته‌اند. این ساختارها عبارتند از: </a:t>
            </a:r>
            <a:br>
              <a:rPr lang="fa-IR" dirty="0">
                <a:cs typeface="B Nazanin" panose="00000400000000000000" pitchFamily="2" charset="-78"/>
              </a:rPr>
            </a:br>
            <a:r>
              <a:rPr lang="fa-IR" dirty="0">
                <a:cs typeface="B Nazanin" panose="00000400000000000000" pitchFamily="2" charset="-78"/>
              </a:rPr>
              <a:t>1. گرافیت </a:t>
            </a:r>
            <a:br>
              <a:rPr lang="fa-IR" dirty="0">
                <a:cs typeface="B Nazanin" panose="00000400000000000000" pitchFamily="2" charset="-78"/>
              </a:rPr>
            </a:br>
            <a:r>
              <a:rPr lang="fa-IR" dirty="0">
                <a:cs typeface="B Nazanin" panose="00000400000000000000" pitchFamily="2" charset="-78"/>
              </a:rPr>
              <a:t>2. الماس </a:t>
            </a:r>
            <a:br>
              <a:rPr lang="fa-IR" dirty="0">
                <a:cs typeface="B Nazanin" panose="00000400000000000000" pitchFamily="2" charset="-78"/>
              </a:rPr>
            </a:br>
            <a:r>
              <a:rPr lang="fa-IR" dirty="0">
                <a:cs typeface="B Nazanin" panose="00000400000000000000" pitchFamily="2" charset="-78"/>
              </a:rPr>
              <a:t>3. باکی‌بال‌ها (مانند </a:t>
            </a:r>
            <a:r>
              <a:rPr lang="en-US" dirty="0">
                <a:cs typeface="B Nazanin" panose="00000400000000000000" pitchFamily="2" charset="-78"/>
              </a:rPr>
              <a:t>C60 </a:t>
            </a:r>
            <a:r>
              <a:rPr lang="fa-IR" dirty="0">
                <a:cs typeface="B Nazanin" panose="00000400000000000000" pitchFamily="2" charset="-78"/>
              </a:rPr>
              <a:t>در شکل زیر) </a:t>
            </a:r>
            <a:br>
              <a:rPr lang="fa-IR" dirty="0">
                <a:cs typeface="B Nazanin" panose="00000400000000000000" pitchFamily="2" charset="-78"/>
              </a:rPr>
            </a:br>
            <a:r>
              <a:rPr lang="fa-IR" dirty="0">
                <a:cs typeface="B Nazanin" panose="00000400000000000000" pitchFamily="2" charset="-78"/>
              </a:rPr>
              <a:t>4. نانولوله‌ها </a:t>
            </a:r>
          </a:p>
        </p:txBody>
      </p:sp>
    </p:spTree>
    <p:extLst>
      <p:ext uri="{BB962C8B-B14F-4D97-AF65-F5344CB8AC3E}">
        <p14:creationId xmlns:p14="http://schemas.microsoft.com/office/powerpoint/2010/main" val="240435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965916" y="3162306"/>
            <a:ext cx="8989454"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Tahoma" pitchFamily="34" charset="0"/>
                <a:cs typeface="Tahoma" pitchFamily="34" charset="0"/>
              </a:rPr>
              <a:t/>
            </a:r>
            <a:br>
              <a:rPr kumimoji="0" lang="en-US" altLang="en-US" sz="1000" b="0" i="0" u="none" strike="noStrike" cap="none" normalizeH="0" baseline="0" dirty="0" smtClean="0">
                <a:ln>
                  <a:noFill/>
                </a:ln>
                <a:solidFill>
                  <a:schemeClr val="tx1"/>
                </a:solidFill>
                <a:effectLst/>
                <a:latin typeface="Tahoma" pitchFamily="34" charset="0"/>
                <a:cs typeface="Tahoma" pitchFamily="34" charset="0"/>
              </a:rPr>
            </a:b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Tahoma" pitchFamily="34" charset="0"/>
                <a:cs typeface="Tahoma" pitchFamily="34" charset="0"/>
              </a:rPr>
              <a:t/>
            </a:r>
            <a:br>
              <a:rPr kumimoji="0" lang="en-US" altLang="en-US" sz="1000" b="0" i="0" u="none" strike="noStrike" cap="none" normalizeH="0" baseline="0" dirty="0" smtClean="0">
                <a:ln>
                  <a:noFill/>
                </a:ln>
                <a:solidFill>
                  <a:schemeClr val="tx1"/>
                </a:solidFill>
                <a:effectLst/>
                <a:latin typeface="Tahoma" pitchFamily="34" charset="0"/>
                <a:cs typeface="Tahoma" pitchFamily="34" charset="0"/>
              </a:rPr>
            </a:b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en-US" altLang="en-US" sz="18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شکل</a:t>
            </a:r>
            <a:r>
              <a:rPr kumimoji="0" lang="fa-IR"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1- </a:t>
            </a:r>
            <a:r>
              <a:rPr kumimoji="0" lang="ar-SA"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انواع ساختارهای کربنی</a:t>
            </a:r>
            <a:r>
              <a:rPr kumimoji="0" lang="en-US"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 </a:t>
            </a:r>
            <a:endParaRPr kumimoji="0" lang="en-US" altLang="en-US" sz="2000" b="0" i="0" u="none" strike="noStrike" cap="none" normalizeH="0" baseline="0" dirty="0" smtClean="0">
              <a:ln>
                <a:noFill/>
              </a:ln>
              <a:solidFill>
                <a:schemeClr val="tx1"/>
              </a:solidFill>
              <a:effectLst/>
              <a:latin typeface="Arial" pitchFamily="34" charset="0"/>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70" name="Picture 2" descr="filereader.php?p1=main_c4ca4238a0b923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75" y="246621"/>
            <a:ext cx="5095462" cy="353976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img.tebyan.net/big/1386/11/1301840100558811711641972202182171662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705" y="670238"/>
            <a:ext cx="5486400" cy="389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28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673" y="645764"/>
            <a:ext cx="9118242" cy="1323439"/>
          </a:xfrm>
          <a:prstGeom prst="rect">
            <a:avLst/>
          </a:prstGeom>
        </p:spPr>
        <p:txBody>
          <a:bodyPr wrap="square">
            <a:spAutoFit/>
          </a:bodyPr>
          <a:lstStyle/>
          <a:p>
            <a:pPr algn="r" rtl="1"/>
            <a:r>
              <a:rPr lang="fa-IR" sz="2000" b="1" dirty="0" smtClean="0">
                <a:cs typeface="B Nazanin" panose="00000400000000000000" pitchFamily="2" charset="-78"/>
              </a:rPr>
              <a:t>گرافیت </a:t>
            </a:r>
            <a:endParaRPr lang="fa-IR" sz="2000" dirty="0">
              <a:cs typeface="B Nazanin" panose="00000400000000000000" pitchFamily="2" charset="-78"/>
            </a:endParaRPr>
          </a:p>
          <a:p>
            <a:pPr algn="r" rtl="1"/>
            <a:r>
              <a:rPr lang="fa-IR" sz="2000" dirty="0">
                <a:cs typeface="B Nazanin" panose="00000400000000000000" pitchFamily="2" charset="-78"/>
              </a:rPr>
              <a:t>گرافیت یکی از مهم‌ترین ساختارهای کربن در طبیعت است و از ‌قرارگرفتن شش اتم کربن در کنار یکدیگر به وجود آمده است. این اتم‌های کربن به گونه‌ای با یکدیگر ترکیب شده‌اند که یک‌ شش ‌ضلعی منتظم را پدید می‌آورند و از مجموع آنها، صفحه‌ای به دست می‌آید که به عنوان یک «لایه گرافیت» در نظر گرفته می‌شود. </a:t>
            </a:r>
          </a:p>
        </p:txBody>
      </p:sp>
      <p:sp>
        <p:nvSpPr>
          <p:cNvPr id="5" name="Rectangle 4"/>
          <p:cNvSpPr/>
          <p:nvPr/>
        </p:nvSpPr>
        <p:spPr>
          <a:xfrm>
            <a:off x="766292" y="2015996"/>
            <a:ext cx="9569003" cy="1631216"/>
          </a:xfrm>
          <a:prstGeom prst="rect">
            <a:avLst/>
          </a:prstGeom>
        </p:spPr>
        <p:txBody>
          <a:bodyPr wrap="square">
            <a:spAutoFit/>
          </a:bodyPr>
          <a:lstStyle/>
          <a:p>
            <a:pPr algn="r" rtl="1"/>
            <a:r>
              <a:rPr lang="fa-IR" sz="2000" dirty="0">
                <a:cs typeface="B Nazanin" panose="00000400000000000000" pitchFamily="2" charset="-78"/>
              </a:rPr>
              <a:t>اتم‌های کربن با پیوندهای کووالانسی ـ که پیوندی قوی و محکم است ـ به یکدیگر متصل شده‌اند. لازم به ذکر است که اتم‌های کربن به کار رفته در یک لایه گرافیت نمی‌توانند با کربنی خارج از این لایه پیوند کووالانسی بدهند. بنابراین یک لایه گرافیت از طریق پیوندهای واندروالس ـ که پیوندهایی ضعیف هستندـ به لایه زیرین متصل می‌شود. این مساله باعث می‌شود که صفحه‌های گرافیت به‌راحتی روی یکدیگر بلغزند. به همین دلیل از این ترکیب در «روغن‌کاری» و «روان‌کاری» استفاده می‌شود. علت نرمی سطوحی که با مداد روی آنها نوشته شده است نیز همین نکته است</a:t>
            </a:r>
            <a:r>
              <a:rPr lang="fa-IR" dirty="0"/>
              <a:t>.</a:t>
            </a:r>
            <a:endParaRPr lang="en-US" dirty="0"/>
          </a:p>
        </p:txBody>
      </p:sp>
      <p:sp>
        <p:nvSpPr>
          <p:cNvPr id="6" name="Rectangle 5"/>
          <p:cNvSpPr/>
          <p:nvPr/>
        </p:nvSpPr>
        <p:spPr>
          <a:xfrm>
            <a:off x="650383" y="3981024"/>
            <a:ext cx="10154992" cy="1600438"/>
          </a:xfrm>
          <a:prstGeom prst="rect">
            <a:avLst/>
          </a:prstGeom>
        </p:spPr>
        <p:txBody>
          <a:bodyPr wrap="square">
            <a:spAutoFit/>
          </a:bodyPr>
          <a:lstStyle/>
          <a:p>
            <a:pPr algn="r" rtl="1"/>
            <a:r>
              <a:rPr lang="fa-IR" b="1" dirty="0"/>
              <a:t>الماس </a:t>
            </a:r>
            <a:endParaRPr lang="fa-IR" sz="2000" dirty="0">
              <a:cs typeface="B Nazanin" panose="00000400000000000000" pitchFamily="2" charset="-78"/>
            </a:endParaRPr>
          </a:p>
          <a:p>
            <a:pPr algn="r" rtl="1"/>
            <a:r>
              <a:rPr lang="fa-IR" sz="2000" dirty="0">
                <a:cs typeface="B Nazanin" panose="00000400000000000000" pitchFamily="2" charset="-78"/>
              </a:rPr>
              <a:t>در دما و فشارهای خیلی بالا کربن به صورت الماس پایدار است که در آن هر اتم کربن با چهار اتم پیوند کووالانسی برقرار کرده است. به سبب وجود پیوند قوی کووالانسی کربن-کربن جزو سخت‌ترین مواد موجود در طبیعت با سختی 10 در مقیاس مورس محسوب می‌شود. همین ساختار باعث ایجاد خواص شگفت‌انگیزی در الماس گردیده است که از آن جمله می‌توان به هدایت گرمایی چند برابر مس و دمای ذوب حدود 3000 اشاره کرد</a:t>
            </a:r>
          </a:p>
        </p:txBody>
      </p:sp>
    </p:spTree>
    <p:extLst>
      <p:ext uri="{BB962C8B-B14F-4D97-AF65-F5344CB8AC3E}">
        <p14:creationId xmlns:p14="http://schemas.microsoft.com/office/powerpoint/2010/main" val="3332358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5002" y="587499"/>
            <a:ext cx="11217497" cy="2554545"/>
          </a:xfrm>
          <a:prstGeom prst="rect">
            <a:avLst/>
          </a:prstGeom>
        </p:spPr>
        <p:txBody>
          <a:bodyPr wrap="square">
            <a:spAutoFit/>
          </a:bodyPr>
          <a:lstStyle/>
          <a:p>
            <a:pPr algn="r" rtl="1"/>
            <a:r>
              <a:rPr lang="fa-IR" sz="2000" b="1" dirty="0">
                <a:cs typeface="B Nazanin" panose="00000400000000000000" pitchFamily="2" charset="-78"/>
              </a:rPr>
              <a:t>باکی بال‌ها </a:t>
            </a:r>
            <a:r>
              <a:rPr lang="fa-IR" sz="2000" dirty="0">
                <a:cs typeface="B Nazanin" panose="00000400000000000000" pitchFamily="2" charset="-78"/>
              </a:rPr>
              <a:t/>
            </a:r>
            <a:br>
              <a:rPr lang="fa-IR" sz="2000" dirty="0">
                <a:cs typeface="B Nazanin" panose="00000400000000000000" pitchFamily="2" charset="-78"/>
              </a:rPr>
            </a:br>
            <a:endParaRPr lang="fa-IR" sz="2000" dirty="0">
              <a:cs typeface="B Nazanin" panose="00000400000000000000" pitchFamily="2" charset="-78"/>
            </a:endParaRPr>
          </a:p>
          <a:p>
            <a:pPr algn="r" rtl="1"/>
            <a:r>
              <a:rPr lang="fa-IR" sz="2000" dirty="0">
                <a:cs typeface="B Nazanin" panose="00000400000000000000" pitchFamily="2" charset="-78"/>
              </a:rPr>
              <a:t>باکی بال‌ها ساختارهای کربنی گلوله‌ای شکل و توخالی هستند که معروف‌ترین آنها </a:t>
            </a:r>
            <a:r>
              <a:rPr lang="en-US" sz="2000" dirty="0">
                <a:cs typeface="B Nazanin" panose="00000400000000000000" pitchFamily="2" charset="-78"/>
              </a:rPr>
              <a:t>C60 </a:t>
            </a:r>
            <a:r>
              <a:rPr lang="fa-IR" sz="2000" dirty="0">
                <a:cs typeface="B Nazanin" panose="00000400000000000000" pitchFamily="2" charset="-78"/>
              </a:rPr>
              <a:t>یا فولرین است. </a:t>
            </a:r>
            <a:r>
              <a:rPr lang="en-US" sz="2000" dirty="0">
                <a:cs typeface="B Nazanin" panose="00000400000000000000" pitchFamily="2" charset="-78"/>
              </a:rPr>
              <a:t>C60 </a:t>
            </a:r>
            <a:r>
              <a:rPr lang="fa-IR" sz="2000" dirty="0">
                <a:cs typeface="B Nazanin" panose="00000400000000000000" pitchFamily="2" charset="-78"/>
              </a:rPr>
              <a:t>ساختاری شبیه به توپ فوتبال دارد. اتم‌های کربن در آن با پیوند کوالانسی به صورت پنج ضلعی و شش ضلعی به هم متصل شده‌اند. در واقع این کره از ۳۲ قسمت که ۲۰ تای آن شش ضلعی و ۱۲ تای آن پنج ضلعی است تشکیل شده است. </a:t>
            </a:r>
            <a:br>
              <a:rPr lang="fa-IR" sz="2000" dirty="0">
                <a:cs typeface="B Nazanin" panose="00000400000000000000" pitchFamily="2" charset="-78"/>
              </a:rPr>
            </a:br>
            <a:r>
              <a:rPr lang="fa-IR" sz="2000" dirty="0">
                <a:cs typeface="B Nazanin" panose="00000400000000000000" pitchFamily="2" charset="-78"/>
              </a:rPr>
              <a:t>باکی بال‌ها بخاطر خصوصیات شیمیایی و شکل توخالی و قفس مانند خود کاربردهای بسیاری دارند. باکی بال‌ها بی‌نهایت پایدار هستند و می‌توانند فشارها و دماهای بسیار بالا را تحمل کنند. اتم‌های کربن باکی بال‌ها می‌توانند با اتم‌ها و مولکول‌ها واکنش دهند بدون آنکه پایداری و ساختمان کروی آنان دچار تغییر یا عیب شود</a:t>
            </a:r>
          </a:p>
        </p:txBody>
      </p:sp>
      <p:sp>
        <p:nvSpPr>
          <p:cNvPr id="5" name="Rectangle 4"/>
          <p:cNvSpPr/>
          <p:nvPr/>
        </p:nvSpPr>
        <p:spPr>
          <a:xfrm>
            <a:off x="850006" y="3142044"/>
            <a:ext cx="10547797" cy="2862322"/>
          </a:xfrm>
          <a:prstGeom prst="rect">
            <a:avLst/>
          </a:prstGeom>
        </p:spPr>
        <p:txBody>
          <a:bodyPr wrap="square">
            <a:spAutoFit/>
          </a:bodyPr>
          <a:lstStyle/>
          <a:p>
            <a:pPr algn="r" rtl="1"/>
            <a:r>
              <a:rPr lang="fa-IR" sz="2000" b="1" dirty="0">
                <a:cs typeface="B Nazanin" panose="00000400000000000000" pitchFamily="2" charset="-78"/>
              </a:rPr>
              <a:t>نانولوله‌های کربنی </a:t>
            </a:r>
            <a:endParaRPr lang="fa-IR" sz="2000" dirty="0">
              <a:cs typeface="B Nazanin" panose="00000400000000000000" pitchFamily="2" charset="-78"/>
            </a:endParaRPr>
          </a:p>
          <a:p>
            <a:pPr algn="r" rtl="1"/>
            <a:r>
              <a:rPr lang="fa-IR" sz="2000" dirty="0">
                <a:cs typeface="B Nazanin" panose="00000400000000000000" pitchFamily="2" charset="-78"/>
              </a:rPr>
              <a:t>نانولوله‌های کربنی از مهم‌ترین و پرکاربردترین ساختارهای کربنی هستند که اخیرا کشف شده‌اند. آنها از خواص و ویژگی‌های منحصربفردی برخوردار هستند. نانولوله‌های کربنی علاوه بر اینکه استحکام بسیار بالایی دارند، از انعطاف و پیچش‌پذیری خوبی نیز برخوردارند. یکی از کاربردهای آنها، کامپوزیت است. مهم‌ترین خاصیت نانولوله‌ها، هدایت الکتریکی آنهاست که بستگی به میزان نظم قرار گرفتن اتم‌ها، مقدار این پارامتر متغیر است. </a:t>
            </a:r>
            <a:br>
              <a:rPr lang="fa-IR" sz="2000" dirty="0">
                <a:cs typeface="B Nazanin" panose="00000400000000000000" pitchFamily="2" charset="-78"/>
              </a:rPr>
            </a:br>
            <a:r>
              <a:rPr lang="fa-IR" sz="2000" dirty="0">
                <a:cs typeface="B Nazanin" panose="00000400000000000000" pitchFamily="2" charset="-78"/>
              </a:rPr>
              <a:t>آنها مولکول‌هایی استوانه‌ای شکل با انتهای باز یا بسته هستند. ساختار نانولوله‌ها مانند صفحه‌ای از گرافیت است که رول شده باشد. </a:t>
            </a:r>
            <a:br>
              <a:rPr lang="fa-IR" sz="2000" dirty="0">
                <a:cs typeface="B Nazanin" panose="00000400000000000000" pitchFamily="2" charset="-78"/>
              </a:rPr>
            </a:br>
            <a:r>
              <a:rPr lang="fa-IR" sz="2000" dirty="0">
                <a:cs typeface="B Nazanin" panose="00000400000000000000" pitchFamily="2" charset="-78"/>
              </a:rPr>
              <a:t>برای درک بهتر ساختار نانولوله یک لایه گرافیت را در نظر بگیرید. اتم‌هایی را که در یک ردیف قرار گرفته‌اند با (</a:t>
            </a:r>
            <a:r>
              <a:rPr lang="en-US" sz="2000" dirty="0" err="1">
                <a:cs typeface="B Nazanin" panose="00000400000000000000" pitchFamily="2" charset="-78"/>
              </a:rPr>
              <a:t>n,m</a:t>
            </a:r>
            <a:r>
              <a:rPr lang="en-US" sz="2000" dirty="0">
                <a:cs typeface="B Nazanin" panose="00000400000000000000" pitchFamily="2" charset="-78"/>
              </a:rPr>
              <a:t>) </a:t>
            </a:r>
            <a:r>
              <a:rPr lang="fa-IR" sz="2000" dirty="0">
                <a:cs typeface="B Nazanin" panose="00000400000000000000" pitchFamily="2" charset="-78"/>
              </a:rPr>
              <a:t>که نشان‌دهنده مختصات یک نقطه در صفحه است ـ مکان‌یابی می‌کنیم. به طوری که مختصات</a:t>
            </a:r>
            <a:r>
              <a:rPr lang="en-US" sz="2000" dirty="0">
                <a:cs typeface="B Nazanin" panose="00000400000000000000" pitchFamily="2" charset="-78"/>
              </a:rPr>
              <a:t>n، </a:t>
            </a:r>
            <a:r>
              <a:rPr lang="fa-IR" sz="2000" dirty="0">
                <a:cs typeface="B Nazanin" panose="00000400000000000000" pitchFamily="2" charset="-78"/>
              </a:rPr>
              <a:t>مربوط به ستون اتم‌ها و مختصات </a:t>
            </a:r>
            <a:r>
              <a:rPr lang="en-US" sz="2000" dirty="0">
                <a:cs typeface="B Nazanin" panose="00000400000000000000" pitchFamily="2" charset="-78"/>
              </a:rPr>
              <a:t>m </a:t>
            </a:r>
            <a:r>
              <a:rPr lang="fa-IR" sz="2000" dirty="0">
                <a:cs typeface="B Nazanin" panose="00000400000000000000" pitchFamily="2" charset="-78"/>
              </a:rPr>
              <a:t>مربوط به ردیف اتم‌ها باشد. </a:t>
            </a:r>
          </a:p>
        </p:txBody>
      </p:sp>
    </p:spTree>
    <p:extLst>
      <p:ext uri="{BB962C8B-B14F-4D97-AF65-F5344CB8AC3E}">
        <p14:creationId xmlns:p14="http://schemas.microsoft.com/office/powerpoint/2010/main" val="1596024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2710"/>
            <a:ext cx="10515600" cy="3169383"/>
          </a:xfrm>
        </p:spPr>
        <p:txBody>
          <a:bodyPr>
            <a:normAutofit/>
          </a:bodyPr>
          <a:lstStyle/>
          <a:p>
            <a:pPr algn="r" rtl="1"/>
            <a:r>
              <a:rPr lang="fa-IR" sz="2000" dirty="0" smtClean="0">
                <a:cs typeface="B Nazanin" panose="00000400000000000000" pitchFamily="2" charset="-78"/>
              </a:rPr>
              <a:t>نانو لوله کربنی چیست؟ نانو لوله کربنی نوعی </a:t>
            </a:r>
            <a:r>
              <a:rPr lang="fa-IR" sz="2000" dirty="0" smtClean="0">
                <a:cs typeface="B Nazanin" panose="00000400000000000000" pitchFamily="2" charset="-78"/>
              </a:rPr>
              <a:t>آلوتروپ</a:t>
            </a:r>
            <a:r>
              <a:rPr lang="fa-IR" sz="2000" dirty="0" smtClean="0">
                <a:cs typeface="B Nazanin" panose="00000400000000000000" pitchFamily="2" charset="-78"/>
              </a:rPr>
              <a:t> (ساختاری ) کربنی هستند که اخیرا کشف شده اند . آنها مولکول های استوانه ای شکل با انتهای باز یا بستهای هستند که خواص شگفت انگیزشان آنها را برای به کارگیری در فناوری نانو، الکترونیک، اپیتیک و حوزه های دیگر علم مناسب می سازد.</a:t>
            </a:r>
            <a:br>
              <a:rPr lang="fa-IR" sz="2000" dirty="0" smtClean="0">
                <a:cs typeface="B Nazanin" panose="00000400000000000000" pitchFamily="2" charset="-78"/>
              </a:rPr>
            </a:br>
            <a:endParaRPr lang="en-US" sz="2000" dirty="0">
              <a:cs typeface="B Nazanin" panose="00000400000000000000" pitchFamily="2" charset="-78"/>
            </a:endParaRPr>
          </a:p>
        </p:txBody>
      </p:sp>
      <p:sp>
        <p:nvSpPr>
          <p:cNvPr id="16" name="Rectangle 15"/>
          <p:cNvSpPr/>
          <p:nvPr/>
        </p:nvSpPr>
        <p:spPr>
          <a:xfrm>
            <a:off x="5257800" y="2370038"/>
            <a:ext cx="6096000" cy="2364109"/>
          </a:xfrm>
          <a:prstGeom prst="rect">
            <a:avLst/>
          </a:prstGeom>
        </p:spPr>
        <p:txBody>
          <a:bodyPr>
            <a:spAutoFit/>
          </a:bodyPr>
          <a:lstStyle/>
          <a:p>
            <a:pPr algn="just" rtl="1">
              <a:lnSpc>
                <a:spcPct val="107000"/>
              </a:lnSpc>
              <a:spcAft>
                <a:spcPts val="800"/>
              </a:spcAft>
            </a:pPr>
            <a:r>
              <a:rPr lang="ar-SA" b="1" dirty="0" smtClean="0">
                <a:solidFill>
                  <a:srgbClr val="006600"/>
                </a:solidFill>
                <a:effectLst/>
                <a:latin typeface="Times New Roman" panose="02020603050405020304" pitchFamily="18" charset="0"/>
                <a:ea typeface="Times New Roman" panose="02020603050405020304" pitchFamily="18" charset="0"/>
                <a:cs typeface="B Nazanin" panose="00000400000000000000" pitchFamily="2" charset="-78"/>
              </a:rPr>
              <a:t>انواع نانو لوله های کربنی</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۱</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نانو لوله های کربنی تک جداره</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 SWNT)</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۲</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نانو لوله های کربنی چند جداره</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(MWNT)</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۳</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فولرایت</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(FULLERITE)</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۴</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تروس یا حلقه ای</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(TORUS)</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r" rtl="1"/>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۵</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ساختارهای غیر ایده آل</a:t>
            </a:r>
            <a:endParaRPr lang="en-US" dirty="0"/>
          </a:p>
        </p:txBody>
      </p:sp>
    </p:spTree>
    <p:extLst>
      <p:ext uri="{BB962C8B-B14F-4D97-AF65-F5344CB8AC3E}">
        <p14:creationId xmlns:p14="http://schemas.microsoft.com/office/powerpoint/2010/main" val="2686049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2031" y="140677"/>
            <a:ext cx="11535507" cy="1973104"/>
          </a:xfrm>
          <a:prstGeom prst="rect">
            <a:avLst/>
          </a:prstGeom>
        </p:spPr>
        <p:txBody>
          <a:bodyPr wrap="square">
            <a:spAutoFit/>
          </a:bodyPr>
          <a:lstStyle/>
          <a:p>
            <a:pPr algn="just" rtl="1">
              <a:lnSpc>
                <a:spcPct val="107000"/>
              </a:lnSpc>
              <a:spcAft>
                <a:spcPts val="800"/>
              </a:spcAft>
            </a:pPr>
            <a:r>
              <a:rPr lang="ar-SA" b="1" dirty="0" smtClean="0">
                <a:solidFill>
                  <a:srgbClr val="009900"/>
                </a:solidFill>
                <a:effectLst/>
                <a:latin typeface="Times New Roman" panose="02020603050405020304" pitchFamily="18" charset="0"/>
                <a:ea typeface="Times New Roman" panose="02020603050405020304" pitchFamily="18" charset="0"/>
                <a:cs typeface="B Nazanin" panose="00000400000000000000" pitchFamily="2" charset="-78"/>
              </a:rPr>
              <a:t>نانو لوله های کربنی تک جداره</a:t>
            </a:r>
            <a:r>
              <a:rPr lang="en-US" b="1" dirty="0" smtClean="0">
                <a:solidFill>
                  <a:srgbClr val="009900"/>
                </a:solidFill>
                <a:effectLst/>
                <a:latin typeface="Times New Roman" panose="02020603050405020304" pitchFamily="18" charset="0"/>
                <a:ea typeface="Times New Roman" panose="02020603050405020304" pitchFamily="18" charset="0"/>
                <a:cs typeface="B Nazanin" panose="00000400000000000000" pitchFamily="2" charset="-78"/>
              </a:rPr>
              <a:t> ( SWNT)</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یک نانو لوله تک جداره از دو قسمت بدنه و در پوش با خواص فیزیکی و شیمیایی متفاوت تشکیل شده است</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ساختار در پوش ، مشابه یک فولرین کوچک همانند</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C60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و مرکب از حلقه های </a:t>
            </a:r>
            <a:r>
              <a:rPr lang="fa-IR"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۵</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و </a:t>
            </a:r>
            <a:r>
              <a:rPr lang="fa-IR"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۶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ضلعی اتم کربن است که در کنار هم قرار گرفته اند و ساختاری گنبدی شکلرا به عنوان در پوش ایجاد کرده اند . و قسمت دیگر، بدنه استوانه ای شکل آن است که از یک صفحه گرافیتی تشکیل شده است . نانو لوله تک جداره به دلیل خواص الکتریکی جالبشلن که در انواع دیگر مشاهده نمی شود ، نوع بسیار مهمی از نانولوله ها هستند . بدون شک با توجه به قطر کم آن ، انتخاب مناسبی برای کوچک کردن اجزای صنایع الکترونیک و مینیاتوری کردن الکترونیک است</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1"/>
          <p:cNvSpPr>
            <a:spLocks noChangeArrowheads="1"/>
          </p:cNvSpPr>
          <p:nvPr/>
        </p:nvSpPr>
        <p:spPr bwMode="auto">
          <a:xfrm>
            <a:off x="7399070" y="3068488"/>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endParaRPr kumimoji="0" lang="en-US" altLang="en-US" sz="187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2050" name="Picture 2" descr="http://roshd.ir/Portals/0/NewBlog/Files/66/2505/lo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622088"/>
            <a:ext cx="3356268" cy="34905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6465165" y="2113781"/>
            <a:ext cx="558252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altLang="en-US" sz="1800" b="0" i="0" u="none" strike="noStrike" cap="none" normalizeH="0" baseline="0" dirty="0" smtClean="0">
                <a:ln>
                  <a:noFill/>
                </a:ln>
                <a:solidFill>
                  <a:schemeClr val="tx1"/>
                </a:solidFill>
                <a:effectLst/>
                <a:latin typeface="Arial" pitchFamily="34" charset="0"/>
                <a:cs typeface="Arial" pitchFamily="34" charset="0"/>
              </a:rPr>
              <a:t>نانولوله های کربنی به دو دسته کلی نانولوله های کربنی تک دیواره  و نانولوله های کربنی چند دیواره  تقسیم می شوند. چنانچه نانولوله کربنی فقط شامل یک لوله از گرافیت باشد، نانولوله تک دیواره و اگر شامل تعدادی از لوله های متحد المرکز باشد نانولوله  چند دیواره نامیده می شود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en-US" altLang="en-US" sz="8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4" name="Picture 2" descr="نانولوله های کربن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9783" y="3488468"/>
            <a:ext cx="4332255" cy="3369532"/>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ttp://roshd.ir/Portals/0/NewBlog/Files/66/2505/Kohlenstoffnanoroehre_Animation.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179165" y="3068488"/>
            <a:ext cx="2286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839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5169590" y="946785"/>
            <a:ext cx="611230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altLang="en-US" sz="2000" b="0" i="0" u="none" strike="noStrike" cap="none" normalizeH="0" baseline="0" dirty="0" smtClean="0">
                <a:ln>
                  <a:noFill/>
                </a:ln>
                <a:solidFill>
                  <a:schemeClr val="tx1"/>
                </a:solidFill>
                <a:effectLst/>
                <a:latin typeface="Tahoma" pitchFamily="34" charset="0"/>
                <a:cs typeface="B Nazanin" panose="00000400000000000000" pitchFamily="2" charset="-78"/>
              </a:rPr>
              <a:t>همان‌طور که می‌دانیم برای تهیه یک لوله از یک صفحه، کافی است یک نقطه از صفحه را روی نقطه‌ی دیگر قرار دهیم. یک نانولوله مانند صفحه گرافیتی است که به شکل لوله درآمده باشد. بسته به اینکه چگونه دو سر صفحه گرافیتی به یکدیگر متصل شده باشند، انواع مختلفی از نانولوله‌ها را خواهیم داشت</a:t>
            </a:r>
            <a:r>
              <a:rPr kumimoji="0" lang="en-US" altLang="en-US" sz="2000" b="0" i="0" u="none" strike="noStrike" cap="none" normalizeH="0" baseline="0" dirty="0" smtClean="0">
                <a:ln>
                  <a:noFill/>
                </a:ln>
                <a:solidFill>
                  <a:schemeClr val="tx1"/>
                </a:solidFill>
                <a:effectLst/>
                <a:latin typeface="Tahoma" pitchFamily="34" charset="0"/>
                <a:cs typeface="B Nazanin" panose="00000400000000000000" pitchFamily="2" charset="-78"/>
              </a:rPr>
              <a:t>. </a:t>
            </a:r>
            <a:r>
              <a:rPr kumimoji="0" lang="en-US" altLang="en-US" sz="2000" b="0" i="0" u="none" strike="noStrike" cap="none" normalizeH="0" baseline="0" dirty="0" smtClean="0">
                <a:ln>
                  <a:noFill/>
                </a:ln>
                <a:solidFill>
                  <a:schemeClr val="tx1"/>
                </a:solidFill>
                <a:effectLst/>
                <a:latin typeface="Tahoma" pitchFamily="34" charset="0"/>
                <a:cs typeface="B Nazanin" panose="00000400000000000000" pitchFamily="2" charset="-78"/>
                <a:hlinkClick r:id="rId2"/>
              </a:rPr>
              <a:t/>
            </a:r>
            <a:br>
              <a:rPr kumimoji="0" lang="en-US" altLang="en-US" sz="2000" b="0" i="0" u="none" strike="noStrike" cap="none" normalizeH="0" baseline="0" dirty="0" smtClean="0">
                <a:ln>
                  <a:noFill/>
                </a:ln>
                <a:solidFill>
                  <a:schemeClr val="tx1"/>
                </a:solidFill>
                <a:effectLst/>
                <a:latin typeface="Tahoma" pitchFamily="34" charset="0"/>
                <a:cs typeface="B Nazanin" panose="00000400000000000000" pitchFamily="2" charset="-78"/>
                <a:hlinkClick r:id="rId2"/>
              </a:rPr>
            </a:br>
            <a:endParaRPr kumimoji="0" lang="en-US" altLang="en-US" sz="2000" b="0" i="0" u="none" strike="noStrike" cap="none" normalizeH="0" baseline="0" dirty="0" smtClean="0">
              <a:ln>
                <a:noFill/>
              </a:ln>
              <a:solidFill>
                <a:schemeClr val="tx1"/>
              </a:solidFill>
              <a:effectLst/>
              <a:latin typeface="Arial" pitchFamily="34" charset="0"/>
              <a:cs typeface="B Nazanin" panose="00000400000000000000" pitchFamily="2" charset="-78"/>
            </a:endParaRPr>
          </a:p>
        </p:txBody>
      </p:sp>
      <p:pic>
        <p:nvPicPr>
          <p:cNvPr id="8194" name="Picture 2" descr="filereader.php?p1=main_c81e728d9d4c2f6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01" y="2279537"/>
            <a:ext cx="6230762" cy="433444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img.tebyan.net/big/1386/11/941535816719222196912331852521911323518618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2163" y="3144055"/>
            <a:ext cx="497205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73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8947" y="462086"/>
            <a:ext cx="10097036" cy="1600438"/>
          </a:xfrm>
          <a:prstGeom prst="rect">
            <a:avLst/>
          </a:prstGeom>
        </p:spPr>
        <p:txBody>
          <a:bodyPr wrap="square">
            <a:spAutoFit/>
          </a:bodyPr>
          <a:lstStyle/>
          <a:p>
            <a:pPr algn="r" rtl="1"/>
            <a:r>
              <a:rPr lang="fa-IR" b="1" dirty="0"/>
              <a:t>نوع زیگزاگ </a:t>
            </a:r>
            <a:endParaRPr lang="fa-IR" sz="2000" dirty="0">
              <a:cs typeface="B Nazanin" panose="00000400000000000000" pitchFamily="2" charset="-78"/>
            </a:endParaRPr>
          </a:p>
          <a:p>
            <a:pPr algn="r" rtl="1"/>
            <a:r>
              <a:rPr lang="fa-IR" sz="2000" dirty="0">
                <a:cs typeface="B Nazanin" panose="00000400000000000000" pitchFamily="2" charset="-78"/>
              </a:rPr>
              <a:t>برای ساختن نوع زیگزاگ نانولوله، مطابق شکل اتم‌ها را در راستای افقی (ستون به ستون) شمرده {(0و1) ، (0و2) و ... }، اتم انتهایی(0و5) را با خم کردن صفحه، بر روی اتم ابتدایی (0و0) انطباق می‌دهیم. برای اطمینان از درستی روش ساخت باید دقت کنیم که در آخر کار، در راستای افقی یک خط شکسته زیگزاگ به دور نانولوله ببینیم. </a:t>
            </a:r>
            <a:br>
              <a:rPr lang="fa-IR" sz="2000" dirty="0">
                <a:cs typeface="B Nazanin" panose="00000400000000000000" pitchFamily="2" charset="-78"/>
              </a:rPr>
            </a:br>
            <a:endParaRPr lang="fa-IR" sz="2000" dirty="0">
              <a:cs typeface="B Nazanin" panose="00000400000000000000" pitchFamily="2" charset="-78"/>
            </a:endParaRPr>
          </a:p>
        </p:txBody>
      </p:sp>
      <p:pic>
        <p:nvPicPr>
          <p:cNvPr id="9218" name="Picture 2" descr="filereader.php?p1=main_eccbc87e4b5ce2f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741" y="1872595"/>
            <a:ext cx="6490952" cy="4703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596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673" y="774553"/>
            <a:ext cx="10599311" cy="1292662"/>
          </a:xfrm>
          <a:prstGeom prst="rect">
            <a:avLst/>
          </a:prstGeom>
        </p:spPr>
        <p:txBody>
          <a:bodyPr wrap="square">
            <a:spAutoFit/>
          </a:bodyPr>
          <a:lstStyle/>
          <a:p>
            <a:pPr algn="r" rtl="1"/>
            <a:r>
              <a:rPr lang="fa-IR" b="1" dirty="0"/>
              <a:t>نوع صندلی </a:t>
            </a:r>
            <a:endParaRPr lang="fa-IR" sz="2000" dirty="0">
              <a:cs typeface="B Nazanin" panose="00000400000000000000" pitchFamily="2" charset="-78"/>
            </a:endParaRPr>
          </a:p>
          <a:p>
            <a:pPr algn="r" rtl="1"/>
            <a:r>
              <a:rPr lang="fa-IR" sz="2000" dirty="0">
                <a:cs typeface="B Nazanin" panose="00000400000000000000" pitchFamily="2" charset="-78"/>
              </a:rPr>
              <a:t>در صورتی که اتم ابتدایی و اتمی که در وضعیت 45 درجه نسبت به آن قرار دارد، روی هم قرار بگیرند، نانولوله نوع صندلی به دست می‌آید. در این حالت می‌توانیم بین این دو اتم یک خط مستقیم رسم کنیم که معادله آن «</a:t>
            </a:r>
            <a:r>
              <a:rPr lang="en-US" sz="2000" dirty="0">
                <a:cs typeface="B Nazanin" panose="00000400000000000000" pitchFamily="2" charset="-78"/>
              </a:rPr>
              <a:t>m=n» </a:t>
            </a:r>
            <a:r>
              <a:rPr lang="fa-IR" sz="2000" dirty="0">
                <a:cs typeface="B Nazanin" panose="00000400000000000000" pitchFamily="2" charset="-78"/>
              </a:rPr>
              <a:t>است. یعنی شماره ستون و ردیف هر یک از آنها با یکدیگر برابر است. در این حالت با یک بار گردش به دور نانولوله تعدادی صندلی پشت سر هم خواهیم دید</a:t>
            </a:r>
            <a:r>
              <a:rPr lang="fa-IR" dirty="0"/>
              <a:t>. </a:t>
            </a:r>
          </a:p>
        </p:txBody>
      </p:sp>
      <p:pic>
        <p:nvPicPr>
          <p:cNvPr id="10242" name="Picture 2" descr="filereader.php?p1=main_a87ff679a2f3e71d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1252" y="2067215"/>
            <a:ext cx="6168043" cy="4502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194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5160" y="429991"/>
            <a:ext cx="9878095" cy="1600438"/>
          </a:xfrm>
          <a:prstGeom prst="rect">
            <a:avLst/>
          </a:prstGeom>
        </p:spPr>
        <p:txBody>
          <a:bodyPr wrap="square">
            <a:spAutoFit/>
          </a:bodyPr>
          <a:lstStyle/>
          <a:p>
            <a:pPr algn="r" rtl="1"/>
            <a:r>
              <a:rPr lang="fa-IR" b="1" dirty="0"/>
              <a:t>نوع نامتقارن </a:t>
            </a:r>
            <a:endParaRPr lang="fa-IR" sz="2000" dirty="0">
              <a:cs typeface="B Nazanin" panose="00000400000000000000" pitchFamily="2" charset="-78"/>
            </a:endParaRPr>
          </a:p>
          <a:p>
            <a:pPr algn="r" rtl="1"/>
            <a:r>
              <a:rPr lang="fa-IR" sz="2000" dirty="0">
                <a:cs typeface="B Nazanin" panose="00000400000000000000" pitchFamily="2" charset="-78"/>
              </a:rPr>
              <a:t>در این حالت نیز مشابه روش صندلی عمل می‌کنیم، با این تفاوت که در مختصات اتم انتهایی، </a:t>
            </a:r>
            <a:r>
              <a:rPr lang="en-US" sz="2000" dirty="0" err="1">
                <a:cs typeface="B Nazanin" panose="00000400000000000000" pitchFamily="2" charset="-78"/>
              </a:rPr>
              <a:t>m≠n</a:t>
            </a:r>
            <a:r>
              <a:rPr lang="en-US" sz="2000" dirty="0">
                <a:cs typeface="B Nazanin" panose="00000400000000000000" pitchFamily="2" charset="-78"/>
              </a:rPr>
              <a:t> </a:t>
            </a:r>
            <a:r>
              <a:rPr lang="fa-IR" sz="2000" dirty="0">
                <a:cs typeface="B Nazanin" panose="00000400000000000000" pitchFamily="2" charset="-78"/>
              </a:rPr>
              <a:t>خواهد بود. اگر یک بار افقی به دور نانولوله بچرخیم مجموعه‌ای از صندلی‌ها را می‌بینیم که نسبت به افق، به صورت مایل قرار گرفته‌اند. </a:t>
            </a:r>
            <a:br>
              <a:rPr lang="fa-IR" sz="2000" dirty="0">
                <a:cs typeface="B Nazanin" panose="00000400000000000000" pitchFamily="2" charset="-78"/>
              </a:rPr>
            </a:br>
            <a:r>
              <a:rPr lang="fa-IR" sz="2000" dirty="0">
                <a:cs typeface="B Nazanin" panose="00000400000000000000" pitchFamily="2" charset="-78"/>
              </a:rPr>
              <a:t>برای ساختن مدلی از هر کدام از انواع نانولوله‌ها فقط کافی است مطابق شکل کاغذ را خم کرده و نقطه‌ی انتهایی را بر نقطه‌ی ابتدایی منطبق نمایید</a:t>
            </a:r>
            <a:r>
              <a:rPr lang="fa-IR" dirty="0"/>
              <a:t>.</a:t>
            </a:r>
          </a:p>
        </p:txBody>
      </p:sp>
      <p:pic>
        <p:nvPicPr>
          <p:cNvPr id="11266" name="Picture 2" descr="filereader.php?p1=main_e4da3b7fbbce2345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956" y="1826469"/>
            <a:ext cx="5492842" cy="40100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304207" y="2468226"/>
            <a:ext cx="5567967" cy="1631216"/>
          </a:xfrm>
          <a:prstGeom prst="rect">
            <a:avLst/>
          </a:prstGeom>
        </p:spPr>
        <p:txBody>
          <a:bodyPr wrap="square">
            <a:spAutoFit/>
          </a:bodyPr>
          <a:lstStyle/>
          <a:p>
            <a:pPr algn="r" rtl="1"/>
            <a:r>
              <a:rPr lang="fa-IR" sz="2000" dirty="0">
                <a:cs typeface="B Nazanin" panose="00000400000000000000" pitchFamily="2" charset="-78"/>
              </a:rPr>
              <a:t>این لوله‌ها به علت آنکه دارای قطر چند نانومتری می‌باشند «نانولوله» نام گرفته‌اند. یعنی ما با اتصال دونقطه‌ی یک صفحه گرافیتی به هم، لوله‌ای را به دست آورده‌ایم که قطر فضای خالی داخلی آن چند میلیاردم یک متر است (اگر طول یک متر را به یک میلیارد قسمت تقسیم کنیم، ضخامتی معادل یک نانومتر به دست می‌آید). </a:t>
            </a:r>
            <a:endParaRPr lang="en-US" sz="2000" dirty="0">
              <a:cs typeface="B Nazanin" panose="00000400000000000000" pitchFamily="2" charset="-78"/>
            </a:endParaRPr>
          </a:p>
        </p:txBody>
      </p:sp>
    </p:spTree>
    <p:extLst>
      <p:ext uri="{BB962C8B-B14F-4D97-AF65-F5344CB8AC3E}">
        <p14:creationId xmlns:p14="http://schemas.microsoft.com/office/powerpoint/2010/main" val="164351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5307" y="238945"/>
            <a:ext cx="10972800" cy="5909310"/>
          </a:xfrm>
          <a:prstGeom prst="rect">
            <a:avLst/>
          </a:prstGeom>
        </p:spPr>
        <p:txBody>
          <a:bodyPr wrap="square">
            <a:spAutoFit/>
          </a:bodyPr>
          <a:lstStyle/>
          <a:p>
            <a:pPr algn="r" rtl="1"/>
            <a:r>
              <a:rPr lang="fa-IR" b="1" dirty="0"/>
              <a:t>خواص نانولوله‌ها </a:t>
            </a:r>
            <a:endParaRPr lang="fa-IR" sz="2000" dirty="0">
              <a:cs typeface="B Nazanin" panose="00000400000000000000" pitchFamily="2" charset="-78"/>
            </a:endParaRPr>
          </a:p>
          <a:p>
            <a:pPr algn="r" rtl="1"/>
            <a:r>
              <a:rPr lang="fa-IR" sz="2000" dirty="0">
                <a:cs typeface="B Nazanin" panose="00000400000000000000" pitchFamily="2" charset="-78"/>
              </a:rPr>
              <a:t>هریک از سه نوع نانولوله، به خاطر آرایش اتمی خاصی خود،‌ دارای خواصی می‌باشند که در اینجا به چند ویژگی مشترک بین آنها اشاره می‌کنیم: </a:t>
            </a:r>
            <a:br>
              <a:rPr lang="fa-IR" sz="2000" dirty="0">
                <a:cs typeface="B Nazanin" panose="00000400000000000000" pitchFamily="2" charset="-78"/>
              </a:rPr>
            </a:br>
            <a:endParaRPr lang="fa-IR" sz="2000" dirty="0">
              <a:cs typeface="B Nazanin" panose="00000400000000000000" pitchFamily="2" charset="-78"/>
            </a:endParaRPr>
          </a:p>
          <a:p>
            <a:pPr algn="r" rtl="1"/>
            <a:r>
              <a:rPr lang="fa-IR" sz="2000" dirty="0">
                <a:cs typeface="B Nazanin" panose="00000400000000000000" pitchFamily="2" charset="-78"/>
              </a:rPr>
              <a:t/>
            </a:r>
            <a:br>
              <a:rPr lang="fa-IR" sz="2000" dirty="0">
                <a:cs typeface="B Nazanin" panose="00000400000000000000" pitchFamily="2" charset="-78"/>
              </a:rPr>
            </a:br>
            <a:endParaRPr lang="fa-IR" sz="2000" dirty="0">
              <a:cs typeface="B Nazanin" panose="00000400000000000000" pitchFamily="2" charset="-78"/>
            </a:endParaRPr>
          </a:p>
          <a:p>
            <a:pPr algn="r" rtl="1"/>
            <a:r>
              <a:rPr lang="fa-IR" sz="2000" b="1" dirty="0">
                <a:cs typeface="B Nazanin" panose="00000400000000000000" pitchFamily="2" charset="-78"/>
              </a:rPr>
              <a:t>خواص مکانیکی </a:t>
            </a:r>
            <a:r>
              <a:rPr lang="fa-IR" sz="2000" dirty="0">
                <a:cs typeface="B Nazanin" panose="00000400000000000000" pitchFamily="2" charset="-78"/>
              </a:rPr>
              <a:t/>
            </a:r>
            <a:br>
              <a:rPr lang="fa-IR" sz="2000" dirty="0">
                <a:cs typeface="B Nazanin" panose="00000400000000000000" pitchFamily="2" charset="-78"/>
              </a:rPr>
            </a:br>
            <a:r>
              <a:rPr lang="fa-IR" sz="2000" dirty="0">
                <a:cs typeface="B Nazanin" panose="00000400000000000000" pitchFamily="2" charset="-78"/>
              </a:rPr>
              <a:t>نانولوله‌ها دارای پیوندهای محکمی در بین اتم‌هایشان می‌باشند و به همین علت در برابر نیروهای کششی مقاومت و استحکام زیادی از خود نشان می‌دهند. به عنوان مثال نیروی لازم برای شکستن یک نانولوله‌ی کربنی چند برابر نیرویی است که برای شکستن یک قطعه فولاد ـ با ضخامتی معادل یک نان لوله ـ احتیاج داریم. </a:t>
            </a:r>
            <a:br>
              <a:rPr lang="fa-IR" sz="2000" dirty="0">
                <a:cs typeface="B Nazanin" panose="00000400000000000000" pitchFamily="2" charset="-78"/>
              </a:rPr>
            </a:br>
            <a:r>
              <a:rPr lang="fa-IR" sz="2000" dirty="0">
                <a:cs typeface="B Nazanin" panose="00000400000000000000" pitchFamily="2" charset="-78"/>
              </a:rPr>
              <a:t>اما جالب است که بدانیم پیوندهای بین اتمی در نانولوله‌ها علاوه بر ایجاداستحکام بالا، شکل‌پذیری آسان و حتی پیچش را درآنها میسر می‌سازد! در حالیکه فولاد تنها در برابر نیروهای کششی دارای مقاومت است و برای پیچش انعطاف‌پذیری لازم را ندارد. </a:t>
            </a:r>
            <a:br>
              <a:rPr lang="fa-IR" sz="2000" dirty="0">
                <a:cs typeface="B Nazanin" panose="00000400000000000000" pitchFamily="2" charset="-78"/>
              </a:rPr>
            </a:br>
            <a:r>
              <a:rPr lang="fa-IR" sz="2000" dirty="0">
                <a:cs typeface="B Nazanin" panose="00000400000000000000" pitchFamily="2" charset="-78"/>
              </a:rPr>
              <a:t>در بررسی کاربرد نانولوله‌ها و به کارگیری خواص آنها، می‌توانیم به استفاده از این ترکیبات به عنوان «رشته» در مواد مرکب، اشاره کنیم؛ به چنین موادی «کامپوزیت» می‌گویند. ملموس‌ترین مثال کامپوزیت «کاه‌گِل» است. کاه‌گِل مخلوطی از «کاه» و «گِل» است که در آن، کاه به عنوان رشته‌هایی که استحکام و انعطاف‌پذیری بهتری نسبت به گل دارد، پراکنده شده است تا مانع از ترک‌خوردن آن شود. گل را اصطلاحا «زمینه» می‌نامیم. نانولوله‌ها نیز چون استحکام و شکل‌پذیری خوبی دارند، ‌در مواد مرکب با زمینه‌های فلزی، پلیمری و سرامیکی استفاده می‌شوند. اما مهم‌ترین فاکتوری که که باعث برگزیدن نانولوله به عنوان رشته در مواد مرکب (کامپوزیت) شده است، وزن کم آن است، در حالیکه استحکام آن بالاست. از مهم‌ترین موارد استفاده چنین مواد مرکبی می‌توان به موارد زیر اشاره کرد: </a:t>
            </a:r>
            <a:br>
              <a:rPr lang="fa-IR" sz="2000" dirty="0">
                <a:cs typeface="B Nazanin" panose="00000400000000000000" pitchFamily="2" charset="-78"/>
              </a:rPr>
            </a:br>
            <a:r>
              <a:rPr lang="fa-IR" sz="2000" dirty="0">
                <a:cs typeface="B Nazanin" panose="00000400000000000000" pitchFamily="2" charset="-78"/>
              </a:rPr>
              <a:t>بدنه هواپیما و هلیکوپتر، زه راکت‌های تنیس و ... </a:t>
            </a:r>
          </a:p>
        </p:txBody>
      </p:sp>
    </p:spTree>
    <p:extLst>
      <p:ext uri="{BB962C8B-B14F-4D97-AF65-F5344CB8AC3E}">
        <p14:creationId xmlns:p14="http://schemas.microsoft.com/office/powerpoint/2010/main" val="2361190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5161" y="1582341"/>
            <a:ext cx="10161431" cy="3785652"/>
          </a:xfrm>
          <a:prstGeom prst="rect">
            <a:avLst/>
          </a:prstGeom>
        </p:spPr>
        <p:txBody>
          <a:bodyPr wrap="square">
            <a:spAutoFit/>
          </a:bodyPr>
          <a:lstStyle/>
          <a:p>
            <a:pPr algn="r" rtl="1"/>
            <a:r>
              <a:rPr lang="fa-IR" sz="2400" b="1" dirty="0">
                <a:cs typeface="B Nazanin" panose="00000400000000000000" pitchFamily="2" charset="-78"/>
              </a:rPr>
              <a:t>خواص فیزیکی </a:t>
            </a:r>
            <a:r>
              <a:rPr lang="fa-IR" sz="2400" dirty="0">
                <a:cs typeface="B Nazanin" panose="00000400000000000000" pitchFamily="2" charset="-78"/>
              </a:rPr>
              <a:t/>
            </a:r>
            <a:br>
              <a:rPr lang="fa-IR" sz="2400" dirty="0">
                <a:cs typeface="B Nazanin" panose="00000400000000000000" pitchFamily="2" charset="-78"/>
              </a:rPr>
            </a:br>
            <a:r>
              <a:rPr lang="fa-IR" sz="2400" dirty="0">
                <a:cs typeface="B Nazanin" panose="00000400000000000000" pitchFamily="2" charset="-78"/>
              </a:rPr>
              <a:t>مهم‌ترین خاصیت فیزیکی نانولوله‌ها،«هدایت الکتریکی» آنهاست. هدایت الکتریکی نانولوله‌ها بسته به زاویه و نوع پیوندها، از دسته‌ای به دسته دیگر کاملا متفاوت است؛ هر اتم در جایگاه خود در حال ارتعاش‌ است، وقتی که یک الکترون (یا بار الکتریکی) وارد مجموعه‌ای از اتم‌ها می‌شود، ارتعاش اتم‌ها بیشتر شده و در اثر برخورد با یکدیگر بار الکتریکی وارد شده را انتقال می‌دهند. هرچه نظم اتم‌ها بیشتر باشد، هدایت الکتریکی آن دسته از نانولوله‌ها بیشتر خواهد بود. تقسیم‌بندی ابتدای متن بر اساس نظم اتم‌های کربن در نانولوله و در نتیجه رسانایی آنها‌ انجام شده است؛ برای مثال نانولوله نوع صندلی 1000 بار از مس رساناتر است، در حالی که نوع زیگزاگ و نوع نامتقارن نیمه رسانا هستند. خاصیت نیمه‌رسانایی نانولوله‌ها بسته به نوع آنها تغییر می‌کند. </a:t>
            </a:r>
            <a:br>
              <a:rPr lang="fa-IR" sz="2400" dirty="0">
                <a:cs typeface="B Nazanin" panose="00000400000000000000" pitchFamily="2" charset="-78"/>
              </a:rPr>
            </a:br>
            <a:r>
              <a:rPr lang="fa-IR" sz="2400" dirty="0">
                <a:cs typeface="B Nazanin" panose="00000400000000000000" pitchFamily="2" charset="-78"/>
              </a:rPr>
              <a:t>* خواص فوق‌العاده نانولوله‌ها و روش‌های پیچیده تولید آنها باعث شده است که قیمت هرگرم از این ماده حدود چندصد دلار باشد</a:t>
            </a:r>
            <a:r>
              <a:rPr lang="fa-IR" dirty="0"/>
              <a:t>.</a:t>
            </a:r>
            <a:endParaRPr lang="en-US" dirty="0"/>
          </a:p>
        </p:txBody>
      </p:sp>
    </p:spTree>
    <p:extLst>
      <p:ext uri="{BB962C8B-B14F-4D97-AF65-F5344CB8AC3E}">
        <p14:creationId xmlns:p14="http://schemas.microsoft.com/office/powerpoint/2010/main" val="244954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1523" y="1408373"/>
            <a:ext cx="10547796" cy="3477875"/>
          </a:xfrm>
          <a:prstGeom prst="rect">
            <a:avLst/>
          </a:prstGeom>
        </p:spPr>
        <p:txBody>
          <a:bodyPr wrap="square">
            <a:spAutoFit/>
          </a:bodyPr>
          <a:lstStyle/>
          <a:p>
            <a:pPr algn="r" rtl="1"/>
            <a:r>
              <a:rPr lang="ar-SA" sz="2000" dirty="0">
                <a:cs typeface="B Nazanin" panose="00000400000000000000" pitchFamily="2" charset="-78"/>
              </a:rPr>
              <a:t>اولین روش تولید </a:t>
            </a:r>
            <a:r>
              <a:rPr lang="ar-SA" sz="2000" u="sng" dirty="0">
                <a:cs typeface="B Nazanin" panose="00000400000000000000" pitchFamily="2" charset="-78"/>
                <a:hlinkClick r:id="rId2"/>
              </a:rPr>
              <a:t>نانولوله‌ی کربنی، </a:t>
            </a:r>
            <a:r>
              <a:rPr lang="ar-SA" sz="2000" dirty="0">
                <a:cs typeface="B Nazanin" panose="00000400000000000000" pitchFamily="2" charset="-78"/>
              </a:rPr>
              <a:t>فرایند قوسی است که در سال 1991 توسط ایجیما</a:t>
            </a:r>
            <a:r>
              <a:rPr lang="en-US" sz="2000" dirty="0">
                <a:cs typeface="B Nazanin" panose="00000400000000000000" pitchFamily="2" charset="-78"/>
              </a:rPr>
              <a:t>(</a:t>
            </a:r>
            <a:r>
              <a:rPr lang="en-US" sz="2000" dirty="0" err="1">
                <a:cs typeface="B Nazanin" panose="00000400000000000000" pitchFamily="2" charset="-78"/>
              </a:rPr>
              <a:t>Iijima</a:t>
            </a:r>
            <a:r>
              <a:rPr lang="en-US" sz="2000" dirty="0">
                <a:cs typeface="B Nazanin" panose="00000400000000000000" pitchFamily="2" charset="-78"/>
              </a:rPr>
              <a:t>)  </a:t>
            </a:r>
            <a:r>
              <a:rPr lang="ar-SA" sz="2000" dirty="0">
                <a:cs typeface="B Nazanin" panose="00000400000000000000" pitchFamily="2" charset="-78"/>
              </a:rPr>
              <a:t>در ژاپن پایه‌گذاری شد. با فاصله زمانی کمی این روش با فن سایش لیزری در دانشگاه رایس</a:t>
            </a:r>
            <a:r>
              <a:rPr lang="en-US" sz="2000" dirty="0">
                <a:cs typeface="B Nazanin" panose="00000400000000000000" pitchFamily="2" charset="-78"/>
              </a:rPr>
              <a:t>(</a:t>
            </a:r>
            <a:r>
              <a:rPr lang="en-US" sz="2000" dirty="0" err="1">
                <a:cs typeface="B Nazanin" panose="00000400000000000000" pitchFamily="2" charset="-78"/>
              </a:rPr>
              <a:t>Rices</a:t>
            </a:r>
            <a:r>
              <a:rPr lang="en-US" sz="2000" dirty="0">
                <a:cs typeface="B Nazanin" panose="00000400000000000000" pitchFamily="2" charset="-78"/>
              </a:rPr>
              <a:t>)  </a:t>
            </a:r>
            <a:r>
              <a:rPr lang="ar-SA" sz="2000" dirty="0">
                <a:cs typeface="B Nazanin" panose="00000400000000000000" pitchFamily="2" charset="-78"/>
              </a:rPr>
              <a:t>توسعه یافت. در پنج سال اخیر روش رسوب گذاری شیمیایی</a:t>
            </a:r>
            <a:r>
              <a:rPr lang="en-US" sz="2000" dirty="0">
                <a:cs typeface="B Nazanin" panose="00000400000000000000" pitchFamily="2" charset="-78"/>
              </a:rPr>
              <a:t> (CVD)</a:t>
            </a:r>
            <a:r>
              <a:rPr lang="ar-SA" sz="2000" dirty="0">
                <a:cs typeface="B Nazanin" panose="00000400000000000000" pitchFamily="2" charset="-78"/>
              </a:rPr>
              <a:t>، روش متداول در رشد نانولوله‌ها شده است. شکل فرایند و رشد ایده‌آل، بستگی به کاربرد نانولوله‌ها دارد. برای کاربردهای کامپوزیتی و کاربردهای سازه‌ای، احتیاج به روشی است که بتواند در روز چندین تن تولید داشته باشد. بر خلاف این مورد در کاربردهای</a:t>
            </a:r>
            <a:r>
              <a:rPr lang="en-US" sz="2000" u="sng" dirty="0">
                <a:cs typeface="B Nazanin" panose="00000400000000000000" pitchFamily="2" charset="-78"/>
                <a:hlinkClick r:id="rId3"/>
              </a:rPr>
              <a:t> </a:t>
            </a:r>
            <a:r>
              <a:rPr lang="ar-SA" sz="2000" u="sng" dirty="0">
                <a:cs typeface="B Nazanin" panose="00000400000000000000" pitchFamily="2" charset="-78"/>
                <a:hlinkClick r:id="rId3"/>
              </a:rPr>
              <a:t>نانوالکترونیک</a:t>
            </a:r>
            <a:r>
              <a:rPr lang="ar-SA" sz="2000" dirty="0">
                <a:cs typeface="B Nazanin" panose="00000400000000000000" pitchFamily="2" charset="-78"/>
              </a:rPr>
              <a:t>، تشعشع میدانی، نمایشگرها و </a:t>
            </a:r>
            <a:r>
              <a:rPr lang="ar-SA" sz="2000" u="sng" dirty="0">
                <a:cs typeface="B Nazanin" panose="00000400000000000000" pitchFamily="2" charset="-78"/>
                <a:hlinkClick r:id="rId4"/>
              </a:rPr>
              <a:t>حسگرها</a:t>
            </a:r>
            <a:r>
              <a:rPr lang="en-US" sz="2000" dirty="0">
                <a:cs typeface="B Nazanin" panose="00000400000000000000" pitchFamily="2" charset="-78"/>
              </a:rPr>
              <a:t> </a:t>
            </a:r>
            <a:r>
              <a:rPr lang="ar-SA" sz="2000" dirty="0">
                <a:cs typeface="B Nazanin" panose="00000400000000000000" pitchFamily="2" charset="-78"/>
              </a:rPr>
              <a:t>نیاز به رشد کنترل شده (ضخامت معین) نمونه‌ها می‌باشد. روش‌های سنتز نانولوله‌های کربنی متنوع بوده و از جمله آن‌ها می‌توان به موارد زیر اشاره نمود</a:t>
            </a:r>
            <a:r>
              <a:rPr lang="en-US" sz="2000" dirty="0">
                <a:cs typeface="B Nazanin" panose="00000400000000000000" pitchFamily="2" charset="-78"/>
              </a:rPr>
              <a:t>: </a:t>
            </a:r>
          </a:p>
          <a:p>
            <a:pPr algn="r" rtl="1"/>
            <a:r>
              <a:rPr lang="en-US" sz="2000" dirty="0">
                <a:cs typeface="B Nazanin" panose="00000400000000000000" pitchFamily="2" charset="-78"/>
              </a:rPr>
              <a:t>1. </a:t>
            </a:r>
            <a:r>
              <a:rPr lang="ar-SA" sz="2000" dirty="0">
                <a:cs typeface="B Nazanin" panose="00000400000000000000" pitchFamily="2" charset="-78"/>
              </a:rPr>
              <a:t>تخلیه قوس الکتریکی</a:t>
            </a:r>
            <a:r>
              <a:rPr lang="en-US" sz="2000" dirty="0">
                <a:cs typeface="B Nazanin" panose="00000400000000000000" pitchFamily="2" charset="-78"/>
              </a:rPr>
              <a:t> (Arc Discharge)</a:t>
            </a:r>
          </a:p>
          <a:p>
            <a:pPr algn="r" rtl="1"/>
            <a:r>
              <a:rPr lang="en-US" sz="2000" dirty="0">
                <a:cs typeface="B Nazanin" panose="00000400000000000000" pitchFamily="2" charset="-78"/>
              </a:rPr>
              <a:t>2.  </a:t>
            </a:r>
            <a:r>
              <a:rPr lang="ar-SA" sz="2000" dirty="0">
                <a:cs typeface="B Nazanin" panose="00000400000000000000" pitchFamily="2" charset="-78"/>
              </a:rPr>
              <a:t>سایش لیزری</a:t>
            </a:r>
            <a:r>
              <a:rPr lang="en-US" sz="2000" dirty="0">
                <a:cs typeface="B Nazanin" panose="00000400000000000000" pitchFamily="2" charset="-78"/>
              </a:rPr>
              <a:t> ( Laser ablation)</a:t>
            </a:r>
          </a:p>
          <a:p>
            <a:pPr algn="r" rtl="1"/>
            <a:r>
              <a:rPr lang="en-US" sz="2000" dirty="0">
                <a:cs typeface="B Nazanin" panose="00000400000000000000" pitchFamily="2" charset="-78"/>
              </a:rPr>
              <a:t>3. </a:t>
            </a:r>
            <a:r>
              <a:rPr lang="ar-SA" sz="2000" dirty="0">
                <a:cs typeface="B Nazanin" panose="00000400000000000000" pitchFamily="2" charset="-78"/>
              </a:rPr>
              <a:t>رسوب شیمیایی فاز بخار</a:t>
            </a:r>
            <a:endParaRPr lang="en-US" sz="2000" dirty="0">
              <a:cs typeface="B Nazanin" panose="00000400000000000000" pitchFamily="2" charset="-78"/>
            </a:endParaRPr>
          </a:p>
          <a:p>
            <a:pPr algn="r" rtl="1"/>
            <a:r>
              <a:rPr lang="en-US" sz="2000" dirty="0">
                <a:cs typeface="B Nazanin" panose="00000400000000000000" pitchFamily="2" charset="-78"/>
              </a:rPr>
              <a:t>4. </a:t>
            </a:r>
            <a:r>
              <a:rPr lang="ar-SA" sz="2000" dirty="0">
                <a:cs typeface="B Nazanin" panose="00000400000000000000" pitchFamily="2" charset="-78"/>
              </a:rPr>
              <a:t>روش الکترولیز</a:t>
            </a:r>
            <a:endParaRPr lang="en-US" sz="2000" dirty="0">
              <a:cs typeface="B Nazanin" panose="00000400000000000000" pitchFamily="2" charset="-78"/>
            </a:endParaRPr>
          </a:p>
          <a:p>
            <a:pPr algn="r" rtl="1"/>
            <a:r>
              <a:rPr lang="en-US" sz="2000" dirty="0">
                <a:cs typeface="B Nazanin" panose="00000400000000000000" pitchFamily="2" charset="-78"/>
              </a:rPr>
              <a:t>5. </a:t>
            </a:r>
            <a:r>
              <a:rPr lang="ar-SA" sz="2000" dirty="0">
                <a:cs typeface="B Nazanin" panose="00000400000000000000" pitchFamily="2" charset="-78"/>
              </a:rPr>
              <a:t>استفاده از انرژی خورشیدی</a:t>
            </a:r>
            <a:r>
              <a:rPr lang="en-US" sz="2000" dirty="0">
                <a:cs typeface="B Nazanin" panose="00000400000000000000" pitchFamily="2" charset="-78"/>
              </a:rPr>
              <a:t> (Solar Production)</a:t>
            </a:r>
          </a:p>
        </p:txBody>
      </p:sp>
      <p:sp>
        <p:nvSpPr>
          <p:cNvPr id="5" name="Rectangle 4"/>
          <p:cNvSpPr/>
          <p:nvPr/>
        </p:nvSpPr>
        <p:spPr>
          <a:xfrm>
            <a:off x="5520743" y="517182"/>
            <a:ext cx="6096000" cy="707886"/>
          </a:xfrm>
          <a:prstGeom prst="rect">
            <a:avLst/>
          </a:prstGeom>
        </p:spPr>
        <p:txBody>
          <a:bodyPr>
            <a:spAutoFit/>
          </a:bodyPr>
          <a:lstStyle/>
          <a:p>
            <a:pPr algn="r" rtl="1"/>
            <a:r>
              <a:rPr lang="ar-SA" sz="2000" b="1" dirty="0">
                <a:cs typeface="B Nazanin" panose="00000400000000000000" pitchFamily="2" charset="-78"/>
              </a:rPr>
              <a:t>روش‌های تولید نانولوله‌های کربنی؛ </a:t>
            </a:r>
            <a:endParaRPr lang="en-US" sz="2000" b="1" dirty="0">
              <a:cs typeface="B Nazanin" panose="00000400000000000000" pitchFamily="2" charset="-78"/>
            </a:endParaRPr>
          </a:p>
          <a:p>
            <a:pPr algn="r"/>
            <a:r>
              <a:rPr lang="ar-SA" sz="2000" b="1" dirty="0">
                <a:cs typeface="B Nazanin" panose="00000400000000000000" pitchFamily="2" charset="-78"/>
              </a:rPr>
              <a:t>روش تخلیه قوس الکتریکی</a:t>
            </a:r>
            <a:endParaRPr lang="en-US" sz="2000" dirty="0">
              <a:cs typeface="B Nazanin" panose="00000400000000000000" pitchFamily="2" charset="-78"/>
            </a:endParaRPr>
          </a:p>
        </p:txBody>
      </p:sp>
      <p:sp>
        <p:nvSpPr>
          <p:cNvPr id="6" name="Rectangle 5"/>
          <p:cNvSpPr/>
          <p:nvPr/>
        </p:nvSpPr>
        <p:spPr>
          <a:xfrm>
            <a:off x="785611" y="5031124"/>
            <a:ext cx="10522039" cy="707886"/>
          </a:xfrm>
          <a:prstGeom prst="rect">
            <a:avLst/>
          </a:prstGeom>
        </p:spPr>
        <p:txBody>
          <a:bodyPr wrap="square">
            <a:spAutoFit/>
          </a:bodyPr>
          <a:lstStyle/>
          <a:p>
            <a:pPr algn="r" rtl="1"/>
            <a:r>
              <a:rPr lang="ar-SA" sz="2000" dirty="0">
                <a:cs typeface="B Nazanin" panose="00000400000000000000" pitchFamily="2" charset="-78"/>
              </a:rPr>
              <a:t>در این میان، سه روش اول از اهمیت بیشتری برخوردار بوده و بیشتر از بقیه روش‌ها، برای تولید نانولوله‌های کربنی مورد استفاده قرار می‌گیرند. در ادامه به شرح روش تخلیه قوس الکتریکی پرداخته می‌شود و در سایر بخش‌ها روش‌های دیگر بررسی خواهد شد</a:t>
            </a:r>
            <a:r>
              <a:rPr lang="en-US" sz="2000" dirty="0">
                <a:cs typeface="B Nazanin" panose="00000400000000000000" pitchFamily="2" charset="-78"/>
              </a:rPr>
              <a:t>. </a:t>
            </a:r>
          </a:p>
        </p:txBody>
      </p:sp>
    </p:spTree>
    <p:extLst>
      <p:ext uri="{BB962C8B-B14F-4D97-AF65-F5344CB8AC3E}">
        <p14:creationId xmlns:p14="http://schemas.microsoft.com/office/powerpoint/2010/main" val="991553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125456" y="436740"/>
            <a:ext cx="2858475" cy="400110"/>
          </a:xfrm>
          <a:prstGeom prst="rect">
            <a:avLst/>
          </a:prstGeom>
        </p:spPr>
        <p:txBody>
          <a:bodyPr wrap="none">
            <a:spAutoFit/>
          </a:bodyPr>
          <a:lstStyle/>
          <a:p>
            <a:pPr rtl="1"/>
            <a:r>
              <a:rPr lang="en-US" sz="2000" b="1" dirty="0">
                <a:cs typeface="B Nazanin" panose="00000400000000000000" pitchFamily="2" charset="-78"/>
              </a:rPr>
              <a:t>1. </a:t>
            </a:r>
            <a:r>
              <a:rPr lang="ar-SA" sz="2000" b="1" dirty="0">
                <a:cs typeface="B Nazanin" panose="00000400000000000000" pitchFamily="2" charset="-78"/>
              </a:rPr>
              <a:t>روش تخلیه قوس الکتریکی </a:t>
            </a:r>
            <a:endParaRPr lang="en-US" sz="2000" dirty="0">
              <a:cs typeface="B Nazanin" panose="00000400000000000000" pitchFamily="2" charset="-78"/>
            </a:endParaRPr>
          </a:p>
        </p:txBody>
      </p:sp>
      <p:sp>
        <p:nvSpPr>
          <p:cNvPr id="9" name="Rectangle 8"/>
          <p:cNvSpPr/>
          <p:nvPr/>
        </p:nvSpPr>
        <p:spPr>
          <a:xfrm>
            <a:off x="631065" y="1000036"/>
            <a:ext cx="10882647" cy="707886"/>
          </a:xfrm>
          <a:prstGeom prst="rect">
            <a:avLst/>
          </a:prstGeom>
        </p:spPr>
        <p:txBody>
          <a:bodyPr wrap="square">
            <a:spAutoFit/>
          </a:bodyPr>
          <a:lstStyle/>
          <a:p>
            <a:pPr algn="r" rtl="1"/>
            <a:r>
              <a:rPr lang="ar-SA" sz="2000" dirty="0">
                <a:cs typeface="B Nazanin" panose="00000400000000000000" pitchFamily="2" charset="-78"/>
              </a:rPr>
              <a:t>این روش نخستین بار توسط ایجیما در سال 1993 برای تولید نانولوله‌های تک دیواره به کار گرفته شد. در سال 1997، ژُرنت</a:t>
            </a:r>
            <a:r>
              <a:rPr lang="en-US" sz="2000" dirty="0">
                <a:cs typeface="B Nazanin" panose="00000400000000000000" pitchFamily="2" charset="-78"/>
              </a:rPr>
              <a:t> (</a:t>
            </a:r>
            <a:r>
              <a:rPr lang="en-US" sz="2000" dirty="0" err="1">
                <a:cs typeface="B Nazanin" panose="00000400000000000000" pitchFamily="2" charset="-78"/>
              </a:rPr>
              <a:t>journet</a:t>
            </a:r>
            <a:r>
              <a:rPr lang="en-US" sz="2000" dirty="0">
                <a:cs typeface="B Nazanin" panose="00000400000000000000" pitchFamily="2" charset="-78"/>
              </a:rPr>
              <a:t>) </a:t>
            </a:r>
            <a:r>
              <a:rPr lang="ar-SA" sz="2000" dirty="0">
                <a:cs typeface="B Nazanin" panose="00000400000000000000" pitchFamily="2" charset="-78"/>
              </a:rPr>
              <a:t>و همکارانش با بهینه‌سازی پارامترهای فرایند، توانستند نانولوله‌های تک دیواره با خلوص و راندمان بالا به دست آورند</a:t>
            </a:r>
            <a:r>
              <a:rPr lang="en-US" dirty="0"/>
              <a:t>. </a:t>
            </a:r>
          </a:p>
        </p:txBody>
      </p:sp>
      <p:pic>
        <p:nvPicPr>
          <p:cNvPr id="12" name="Picture 11" descr="شکل 1. ایجیما، پایه‌گذار روش تخلیه قوس الکتریکی "/>
          <p:cNvPicPr/>
          <p:nvPr/>
        </p:nvPicPr>
        <p:blipFill>
          <a:blip r:embed="rId2">
            <a:extLst>
              <a:ext uri="{28A0092B-C50C-407E-A947-70E740481C1C}">
                <a14:useLocalDpi xmlns:a14="http://schemas.microsoft.com/office/drawing/2010/main" val="0"/>
              </a:ext>
            </a:extLst>
          </a:blip>
          <a:srcRect/>
          <a:stretch>
            <a:fillRect/>
          </a:stretch>
        </p:blipFill>
        <p:spPr bwMode="auto">
          <a:xfrm>
            <a:off x="714776" y="1707922"/>
            <a:ext cx="2466305" cy="2297408"/>
          </a:xfrm>
          <a:prstGeom prst="rect">
            <a:avLst/>
          </a:prstGeom>
          <a:noFill/>
          <a:ln>
            <a:noFill/>
          </a:ln>
        </p:spPr>
      </p:pic>
      <p:sp>
        <p:nvSpPr>
          <p:cNvPr id="10" name="Rectangle 9"/>
          <p:cNvSpPr/>
          <p:nvPr/>
        </p:nvSpPr>
        <p:spPr>
          <a:xfrm>
            <a:off x="3202546" y="3263137"/>
            <a:ext cx="8311166" cy="2308324"/>
          </a:xfrm>
          <a:prstGeom prst="rect">
            <a:avLst/>
          </a:prstGeom>
        </p:spPr>
        <p:txBody>
          <a:bodyPr wrap="square">
            <a:spAutoFit/>
          </a:bodyPr>
          <a:lstStyle/>
          <a:p>
            <a:pPr algn="r" rtl="1"/>
            <a:r>
              <a:rPr lang="ar-SA" dirty="0">
                <a:cs typeface="B Nazanin" panose="00000400000000000000" pitchFamily="2" charset="-78"/>
              </a:rPr>
              <a:t>در این روش، از دو میله گرافیتی به عنوان الکترود (کاتد و آند) استفاده می‌شود. در امتداد محور آند حفره‌ای ایجاد شده و با مخلوطی از پودر گرافیت و کاتالیست پُر می‌گردد. کاتد و آند مطابق شکل 2، به صورت افقی درون یک رآکتور نصب می‌شوند. پس از برقراری خلأ مناسب و با ورود گاز هلیوم، یک جریان</a:t>
            </a:r>
            <a:r>
              <a:rPr lang="en-US" dirty="0">
                <a:cs typeface="B Nazanin" panose="00000400000000000000" pitchFamily="2" charset="-78"/>
              </a:rPr>
              <a:t> DC </a:t>
            </a:r>
            <a:r>
              <a:rPr lang="ar-SA" dirty="0">
                <a:cs typeface="B Nazanin" panose="00000400000000000000" pitchFamily="2" charset="-78"/>
              </a:rPr>
              <a:t>بین 50 تا 100 آمپر از میان دو الکترود گرافیتی عبور می‌کند و قوس الکتریکی بین دو الکترود ایجاد می‌گردد. گرمای زیاد حاصل از قوس الکتریکی، آند گرافیتی تو خالی را تبخیر و یونیزه می‌کند. کاتیون‌های کربن اتمی تولید شده، به طرف کاتد حرکت کرده و با گرفتن الکترون بر روی سطح کاتد شروع به رشد می‌کنند. علی‌رغم سهولت این روش در تولید نانولوله‌های کربنی، مقدار کربن آمورف تولید شده در این روش زیاد بوده و فرایند پیوسته نیست</a:t>
            </a:r>
            <a:r>
              <a:rPr lang="en-US" dirty="0">
                <a:cs typeface="B Nazanin" panose="00000400000000000000" pitchFamily="2" charset="-78"/>
              </a:rPr>
              <a:t>. </a:t>
            </a:r>
            <a:r>
              <a:rPr lang="ar-SA" dirty="0">
                <a:cs typeface="B Nazanin" panose="00000400000000000000" pitchFamily="2" charset="-78"/>
              </a:rPr>
              <a:t>همچنین اندازه الکترودها و رآکتور، راندمان واکنش را محدود می‌سازند</a:t>
            </a:r>
            <a:r>
              <a:rPr lang="en-US" dirty="0"/>
              <a:t>. </a:t>
            </a:r>
          </a:p>
        </p:txBody>
      </p:sp>
    </p:spTree>
    <p:extLst>
      <p:ext uri="{BB962C8B-B14F-4D97-AF65-F5344CB8AC3E}">
        <p14:creationId xmlns:p14="http://schemas.microsoft.com/office/powerpoint/2010/main" val="1481205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tebyan.net/big/1387/07/8946251221671511413462372036324164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039" y="940749"/>
            <a:ext cx="8139449" cy="510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8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49253" y="416906"/>
            <a:ext cx="9672032" cy="2246769"/>
          </a:xfrm>
          <a:prstGeom prst="rect">
            <a:avLst/>
          </a:prstGeom>
        </p:spPr>
        <p:txBody>
          <a:bodyPr wrap="square">
            <a:spAutoFit/>
          </a:bodyPr>
          <a:lstStyle/>
          <a:p>
            <a:pPr algn="r" rtl="1"/>
            <a:r>
              <a:rPr lang="ar-SA" sz="2000" dirty="0">
                <a:cs typeface="B Nazanin" panose="00000400000000000000" pitchFamily="2" charset="-78"/>
              </a:rPr>
              <a:t>محصول روش قوس الکتریکی، معمولاً محتوی نانولوله‌های چنددیواره می‌باشد که به شرایط آزمایش مانند جریان قوس الکتریکی، فشار و نوع گاز بستگی دارد. در سال </a:t>
            </a:r>
            <a:r>
              <a:rPr lang="en-US" sz="2000" dirty="0">
                <a:cs typeface="B Nazanin" panose="00000400000000000000" pitchFamily="2" charset="-78"/>
              </a:rPr>
              <a:t>2000</a:t>
            </a:r>
            <a:r>
              <a:rPr lang="ar-SA" sz="2000" dirty="0">
                <a:cs typeface="B Nazanin" panose="00000400000000000000" pitchFamily="2" charset="-78"/>
              </a:rPr>
              <a:t>، هویمینگ</a:t>
            </a:r>
            <a:r>
              <a:rPr lang="en-US" sz="2000" dirty="0">
                <a:cs typeface="B Nazanin" panose="00000400000000000000" pitchFamily="2" charset="-78"/>
              </a:rPr>
              <a:t>( </a:t>
            </a:r>
            <a:r>
              <a:rPr lang="en-US" sz="2000" dirty="0" err="1">
                <a:cs typeface="B Nazanin" panose="00000400000000000000" pitchFamily="2" charset="-78"/>
              </a:rPr>
              <a:t>Huiming</a:t>
            </a:r>
            <a:r>
              <a:rPr lang="en-US" sz="2000" dirty="0">
                <a:cs typeface="B Nazanin" panose="00000400000000000000" pitchFamily="2" charset="-78"/>
              </a:rPr>
              <a:t>) </a:t>
            </a:r>
            <a:r>
              <a:rPr lang="ar-SA" sz="2000" dirty="0">
                <a:cs typeface="B Nazanin" panose="00000400000000000000" pitchFamily="2" charset="-78"/>
              </a:rPr>
              <a:t>و همکارانش روشی را ارائه دادند که طی آن توانستند نانولوله کربنی تک‌دیواره با خلوص بالاتر به دست آورند. در این روش، از پودر گرافیت و کاتالیست‌های فلزی آهن، کبالت، نیکل، ایتریم و نیز گوگرد استفاده شد. نقش گوگرد در اینجا بهبود شرایط رشد نانولوله‌های کربنی است. در این روش، شکل رآکتور باید استوانه‌ای باشد و الکترودها نیز نباید بر هم عمود باشند بلکه باید زاویه‌ای بین 30 الی 80 درجه داشته باشند</a:t>
            </a:r>
            <a:r>
              <a:rPr lang="en-US" sz="2000" dirty="0">
                <a:cs typeface="B Nazanin" panose="00000400000000000000" pitchFamily="2" charset="-78"/>
              </a:rPr>
              <a:t>. </a:t>
            </a:r>
            <a:r>
              <a:rPr lang="ar-SA" sz="2000" dirty="0">
                <a:cs typeface="B Nazanin" panose="00000400000000000000" pitchFamily="2" charset="-78"/>
              </a:rPr>
              <a:t>تغییر این زاویه می‌تواند بر کیفیت و مورفولوژی محصول تأثیر داشته باشد </a:t>
            </a:r>
            <a:r>
              <a:rPr lang="en-US" sz="2000" dirty="0">
                <a:cs typeface="B Nazanin" panose="00000400000000000000" pitchFamily="2" charset="-78"/>
              </a:rPr>
              <a:t>(</a:t>
            </a:r>
            <a:r>
              <a:rPr lang="ar-SA" sz="2000" dirty="0">
                <a:cs typeface="B Nazanin" panose="00000400000000000000" pitchFamily="2" charset="-78"/>
              </a:rPr>
              <a:t>شکل 3). طی آزمایشات انجام شده مشخص شده است که محصول تولیدی قابلیت خوبی برای جذب و ذخیره‌سازی هیدروژن دارد</a:t>
            </a:r>
            <a:r>
              <a:rPr lang="en-US" dirty="0"/>
              <a:t>. </a:t>
            </a:r>
          </a:p>
        </p:txBody>
      </p:sp>
      <p:pic>
        <p:nvPicPr>
          <p:cNvPr id="4098" name="Picture 2" descr="http://img.tebyan.net/big/1387/07/40195161241807055106904923134249172134207.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87118" y="2617807"/>
            <a:ext cx="6530358" cy="4040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900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5611" y="1443841"/>
            <a:ext cx="9633397" cy="4154984"/>
          </a:xfrm>
          <a:prstGeom prst="rect">
            <a:avLst/>
          </a:prstGeom>
        </p:spPr>
        <p:txBody>
          <a:bodyPr wrap="square">
            <a:spAutoFit/>
          </a:bodyPr>
          <a:lstStyle/>
          <a:p>
            <a:pPr algn="r" rtl="1"/>
            <a:r>
              <a:rPr lang="ar-SA" sz="2400" dirty="0">
                <a:cs typeface="B Nazanin" panose="00000400000000000000" pitchFamily="2" charset="-78"/>
              </a:rPr>
              <a:t>در روش قوس الکتریکی، فشار گاز، عامل مهمی در میزان راندمان است، به نحوی که بهترین راندمان تولید نانولوله‌های کربنی تک‌دیواره در فشارهای بالا (بیش از 500</a:t>
            </a:r>
            <a:r>
              <a:rPr lang="en-US" sz="2400" dirty="0" err="1">
                <a:cs typeface="B Nazanin" panose="00000400000000000000" pitchFamily="2" charset="-78"/>
              </a:rPr>
              <a:t>torr</a:t>
            </a:r>
            <a:r>
              <a:rPr lang="en-US" sz="2400" dirty="0">
                <a:cs typeface="B Nazanin" panose="00000400000000000000" pitchFamily="2" charset="-78"/>
              </a:rPr>
              <a:t>) </a:t>
            </a:r>
            <a:r>
              <a:rPr lang="ar-SA" sz="2400" dirty="0">
                <a:cs typeface="B Nazanin" panose="00000400000000000000" pitchFamily="2" charset="-78"/>
              </a:rPr>
              <a:t>به دست آمده است. البته این راندمان به ولتاژ مورد استفاده نیز بستگی دارد</a:t>
            </a:r>
            <a:r>
              <a:rPr lang="en-US" sz="2400" dirty="0">
                <a:cs typeface="B Nazanin" panose="00000400000000000000" pitchFamily="2" charset="-78"/>
              </a:rPr>
              <a:t>.</a:t>
            </a:r>
          </a:p>
          <a:p>
            <a:pPr algn="r" rtl="1"/>
            <a:r>
              <a:rPr lang="ar-SA" sz="2400" dirty="0">
                <a:cs typeface="B Nazanin" panose="00000400000000000000" pitchFamily="2" charset="-78"/>
              </a:rPr>
              <a:t>برای تولید نانولوله‌های کربنی توسط روش تخلیه قوس الکتریکی، از عناصر فلزی مختلفی مثل گادولینیم، کبالت-پلاتین، کبالت-روتنیم، کبالت، نیکل-ایتریم، رودیم-پلاتین، کبالت-نیکل-آهن-سریم</a:t>
            </a:r>
            <a:r>
              <a:rPr lang="en-US" sz="2400" dirty="0">
                <a:cs typeface="B Nazanin" panose="00000400000000000000" pitchFamily="2" charset="-78"/>
              </a:rPr>
              <a:t>( </a:t>
            </a:r>
            <a:r>
              <a:rPr lang="en-US" sz="2400" dirty="0" err="1">
                <a:cs typeface="B Nazanin" panose="00000400000000000000" pitchFamily="2" charset="-78"/>
              </a:rPr>
              <a:t>Gd</a:t>
            </a:r>
            <a:r>
              <a:rPr lang="en-US" sz="2400" dirty="0">
                <a:cs typeface="B Nazanin" panose="00000400000000000000" pitchFamily="2" charset="-78"/>
              </a:rPr>
              <a:t>, Co-</a:t>
            </a:r>
            <a:r>
              <a:rPr lang="en-US" sz="2400" dirty="0" err="1">
                <a:cs typeface="B Nazanin" panose="00000400000000000000" pitchFamily="2" charset="-78"/>
              </a:rPr>
              <a:t>Pt</a:t>
            </a:r>
            <a:r>
              <a:rPr lang="en-US" sz="2400" dirty="0">
                <a:cs typeface="B Nazanin" panose="00000400000000000000" pitchFamily="2" charset="-78"/>
              </a:rPr>
              <a:t>, Co-</a:t>
            </a:r>
            <a:r>
              <a:rPr lang="en-US" sz="2400" dirty="0" err="1">
                <a:cs typeface="B Nazanin" panose="00000400000000000000" pitchFamily="2" charset="-78"/>
              </a:rPr>
              <a:t>Ru</a:t>
            </a:r>
            <a:r>
              <a:rPr lang="en-US" sz="2400" dirty="0">
                <a:cs typeface="B Nazanin" panose="00000400000000000000" pitchFamily="2" charset="-78"/>
              </a:rPr>
              <a:t>, Co, Ni-Y, Rh-</a:t>
            </a:r>
            <a:r>
              <a:rPr lang="en-US" sz="2400" dirty="0" err="1">
                <a:cs typeface="B Nazanin" panose="00000400000000000000" pitchFamily="2" charset="-78"/>
              </a:rPr>
              <a:t>Pt</a:t>
            </a:r>
            <a:r>
              <a:rPr lang="en-US" sz="2400" dirty="0">
                <a:cs typeface="B Nazanin" panose="00000400000000000000" pitchFamily="2" charset="-78"/>
              </a:rPr>
              <a:t>, Co-Ni-Fe-</a:t>
            </a:r>
            <a:r>
              <a:rPr lang="en-US" sz="2400" dirty="0" err="1">
                <a:cs typeface="B Nazanin" panose="00000400000000000000" pitchFamily="2" charset="-78"/>
              </a:rPr>
              <a:t>Ce</a:t>
            </a:r>
            <a:r>
              <a:rPr lang="en-US" sz="2400" dirty="0">
                <a:cs typeface="B Nazanin" panose="00000400000000000000" pitchFamily="2" charset="-78"/>
              </a:rPr>
              <a:t> ) </a:t>
            </a:r>
            <a:r>
              <a:rPr lang="ar-SA" sz="2400" dirty="0">
                <a:cs typeface="B Nazanin" panose="00000400000000000000" pitchFamily="2" charset="-78"/>
              </a:rPr>
              <a:t>به عنوان کاتالیست استفاده شده است. البته در آزمایشات مشخص شده که کاتالیست نیکل- ایتریم برای تولید نانولوله‌های تک‌دیواره، راندمان تولید را تا 90% افزایش می‌دهد</a:t>
            </a:r>
            <a:r>
              <a:rPr lang="en-US" sz="2400" dirty="0">
                <a:cs typeface="B Nazanin" panose="00000400000000000000" pitchFamily="2" charset="-78"/>
              </a:rPr>
              <a:t>. </a:t>
            </a:r>
          </a:p>
          <a:p>
            <a:pPr algn="r" rtl="1"/>
            <a:r>
              <a:rPr lang="ar-SA" sz="2400" dirty="0">
                <a:cs typeface="B Nazanin" panose="00000400000000000000" pitchFamily="2" charset="-78"/>
              </a:rPr>
              <a:t>این روش نیاز به الکترودهای گرافیتی با خلوص بالا و ذرات فلزی و گازهای هلیوم، آرگون، یا هیدروژن با خلوص بالا دارد. به علاوه، محصول تولید شده توسط این روش، نیاز به عملیات خالص‌سازی نیز دارد. بنابراین، این روش، روش گرانی است</a:t>
            </a:r>
            <a:r>
              <a:rPr lang="en-US" sz="2400" dirty="0">
                <a:cs typeface="B Nazanin" panose="00000400000000000000" pitchFamily="2" charset="-78"/>
              </a:rPr>
              <a:t>.</a:t>
            </a:r>
          </a:p>
        </p:txBody>
      </p:sp>
    </p:spTree>
    <p:extLst>
      <p:ext uri="{BB962C8B-B14F-4D97-AF65-F5344CB8AC3E}">
        <p14:creationId xmlns:p14="http://schemas.microsoft.com/office/powerpoint/2010/main" val="3020390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7161" y="372346"/>
            <a:ext cx="2122697" cy="461665"/>
          </a:xfrm>
          <a:prstGeom prst="rect">
            <a:avLst/>
          </a:prstGeom>
        </p:spPr>
        <p:txBody>
          <a:bodyPr wrap="none">
            <a:spAutoFit/>
          </a:bodyPr>
          <a:lstStyle/>
          <a:p>
            <a:r>
              <a:rPr lang="ar-SA" sz="2400" b="1" dirty="0">
                <a:cs typeface="B Nazanin" panose="00000400000000000000" pitchFamily="2" charset="-78"/>
              </a:rPr>
              <a:t>روش سایش لیزری</a:t>
            </a:r>
            <a:endParaRPr lang="en-US" sz="2400" dirty="0">
              <a:cs typeface="B Nazanin" panose="00000400000000000000" pitchFamily="2" charset="-78"/>
            </a:endParaRPr>
          </a:p>
        </p:txBody>
      </p:sp>
      <p:sp>
        <p:nvSpPr>
          <p:cNvPr id="5" name="Rectangle 4"/>
          <p:cNvSpPr/>
          <p:nvPr/>
        </p:nvSpPr>
        <p:spPr>
          <a:xfrm>
            <a:off x="1081825" y="1115946"/>
            <a:ext cx="10586433" cy="707886"/>
          </a:xfrm>
          <a:prstGeom prst="rect">
            <a:avLst/>
          </a:prstGeom>
        </p:spPr>
        <p:txBody>
          <a:bodyPr wrap="square">
            <a:spAutoFit/>
          </a:bodyPr>
          <a:lstStyle/>
          <a:p>
            <a:pPr algn="r"/>
            <a:r>
              <a:rPr lang="ar-SA" sz="2000" b="1" dirty="0">
                <a:cs typeface="B Nazanin" panose="00000400000000000000" pitchFamily="2" charset="-78"/>
              </a:rPr>
              <a:t>در سال 1996، گروه اسمایلی  از دانشگاه رایس، سنتز </a:t>
            </a:r>
            <a:r>
              <a:rPr lang="ar-SA" sz="2000" b="1" u="sng" dirty="0">
                <a:cs typeface="B Nazanin" panose="00000400000000000000" pitchFamily="2" charset="-78"/>
                <a:hlinkClick r:id="rId2"/>
              </a:rPr>
              <a:t>نانولوله‌های کربنی </a:t>
            </a:r>
            <a:r>
              <a:rPr lang="ar-SA" sz="2000" b="1" dirty="0">
                <a:cs typeface="B Nazanin" panose="00000400000000000000" pitchFamily="2" charset="-78"/>
              </a:rPr>
              <a:t>تک‌دیواره با بازدهی بیش از 70% را به وسیله روش تبخیر لیزری میله‌های گرافیتی با مقدار کم نیکل و کبالت (به عنوان کاتالیست) در 1200 درجه سانتی گراد گزارش دادند</a:t>
            </a:r>
            <a:r>
              <a:rPr lang="en-US" b="1" dirty="0"/>
              <a:t>. </a:t>
            </a:r>
            <a:endParaRPr lang="en-US" dirty="0"/>
          </a:p>
        </p:txBody>
      </p:sp>
      <p:pic>
        <p:nvPicPr>
          <p:cNvPr id="6" name="Picture 5" descr="شکل1. اسمایلی"/>
          <p:cNvPicPr/>
          <p:nvPr/>
        </p:nvPicPr>
        <p:blipFill>
          <a:blip r:embed="rId3">
            <a:extLst>
              <a:ext uri="{28A0092B-C50C-407E-A947-70E740481C1C}">
                <a14:useLocalDpi xmlns:a14="http://schemas.microsoft.com/office/drawing/2010/main" val="0"/>
              </a:ext>
            </a:extLst>
          </a:blip>
          <a:srcRect/>
          <a:stretch>
            <a:fillRect/>
          </a:stretch>
        </p:blipFill>
        <p:spPr bwMode="auto">
          <a:xfrm>
            <a:off x="847054" y="1938002"/>
            <a:ext cx="1714500" cy="1333500"/>
          </a:xfrm>
          <a:prstGeom prst="rect">
            <a:avLst/>
          </a:prstGeom>
          <a:noFill/>
          <a:ln>
            <a:noFill/>
          </a:ln>
        </p:spPr>
      </p:pic>
      <p:sp>
        <p:nvSpPr>
          <p:cNvPr id="7" name="Rectangle 6"/>
          <p:cNvSpPr/>
          <p:nvPr/>
        </p:nvSpPr>
        <p:spPr>
          <a:xfrm>
            <a:off x="2561554" y="2736503"/>
            <a:ext cx="8952158" cy="4062651"/>
          </a:xfrm>
          <a:prstGeom prst="rect">
            <a:avLst/>
          </a:prstGeom>
        </p:spPr>
        <p:txBody>
          <a:bodyPr wrap="square">
            <a:spAutoFit/>
          </a:bodyPr>
          <a:lstStyle/>
          <a:p>
            <a:pPr algn="r" rtl="1"/>
            <a:r>
              <a:rPr lang="ar-SA" sz="2000" dirty="0">
                <a:cs typeface="B Nazanin" panose="00000400000000000000" pitchFamily="2" charset="-78"/>
              </a:rPr>
              <a:t>دستگاه مورد استفاده توسط گروه اسمایلی در شکل 2 نشان داده شده است. در این دستگاه یک پرتو لیزر ضربانی  یا پیوسته ، به نمونه گرافیتی که شامل نیم درصد اتمی نیکل و کبالت به عنوان کاتالیزور است، تابیده می‌شود تا آن را تبخیر کرده و سبب جدا شدن خوشه‌های کربنی از آن گردد. تفاوت اصلی لیزر ضربانی و پیوسته این است که لیزر ضربانی شدت نور بسیار بالاتری دارد </a:t>
            </a:r>
            <a:r>
              <a:rPr lang="en-US" sz="2000" dirty="0">
                <a:cs typeface="B Nazanin" panose="00000400000000000000" pitchFamily="2" charset="-78"/>
              </a:rPr>
              <a:t>(kw/cm2 100 </a:t>
            </a:r>
            <a:r>
              <a:rPr lang="ar-SA" sz="2000" dirty="0">
                <a:cs typeface="B Nazanin" panose="00000400000000000000" pitchFamily="2" charset="-78"/>
              </a:rPr>
              <a:t>در مقایسه با</a:t>
            </a:r>
            <a:r>
              <a:rPr lang="en-US" sz="2000" dirty="0">
                <a:cs typeface="B Nazanin" panose="00000400000000000000" pitchFamily="2" charset="-78"/>
              </a:rPr>
              <a:t> kw/cm2 12). </a:t>
            </a:r>
            <a:r>
              <a:rPr lang="ar-SA" sz="2000" dirty="0">
                <a:cs typeface="B Nazanin" panose="00000400000000000000" pitchFamily="2" charset="-78"/>
              </a:rPr>
              <a:t>کوره با گازهای بی‌اثر نظیر هلیم یا آرگون پُر شده و فشار آن نیز روی</a:t>
            </a:r>
            <a:r>
              <a:rPr lang="en-US" sz="2000" dirty="0">
                <a:cs typeface="B Nazanin" panose="00000400000000000000" pitchFamily="2" charset="-78"/>
              </a:rPr>
              <a:t> </a:t>
            </a:r>
            <a:r>
              <a:rPr lang="en-US" sz="2000" dirty="0" err="1">
                <a:cs typeface="B Nazanin" panose="00000400000000000000" pitchFamily="2" charset="-78"/>
              </a:rPr>
              <a:t>Torr</a:t>
            </a:r>
            <a:r>
              <a:rPr lang="en-US" sz="2000" dirty="0">
                <a:cs typeface="B Nazanin" panose="00000400000000000000" pitchFamily="2" charset="-78"/>
              </a:rPr>
              <a:t> 500 </a:t>
            </a:r>
            <a:r>
              <a:rPr lang="ar-SA" sz="2000" dirty="0">
                <a:cs typeface="B Nazanin" panose="00000400000000000000" pitchFamily="2" charset="-78"/>
              </a:rPr>
              <a:t>نگه داشته شده است.  جریان آرگون یا هلیم در رآکتور که به وسیله کوره تا 1200 درجه سانتیگراد گرم شده است، بخار را حمل کرده و هسته‌های نانولوله کربنی را ایجاد می‌کند که به رشد خود ادامه می‌دهند. نانولوله‌ها بر روی دیواره‌های سردتر لوله‌ کوارتز، در پایین کوره، رسوب می‌کنند. در این فرایند درصد بالایی نانولوله‌های کربنی تک‌دیواره (حدود 70 درصد) تولید شده و بقیه ذرات، کاتالیست و دوده می‌باشند. هم‌چنین هنگام سرد شدن بخارات، مولکول‌ها و اتم‌های کوچک کربن ممکن است با یکدیگر متراکم شده و تبدیل به خوشه‌های بزرگتری شوند، بنابراین ممکن است ترکیبات </a:t>
            </a:r>
            <a:endParaRPr lang="en-US" sz="2000" dirty="0">
              <a:cs typeface="B Nazanin" panose="00000400000000000000" pitchFamily="2" charset="-78"/>
            </a:endParaRPr>
          </a:p>
          <a:p>
            <a:pPr algn="r" rtl="1"/>
            <a:r>
              <a:rPr lang="ar-SA" sz="2000" u="sng" dirty="0">
                <a:cs typeface="B Nazanin" panose="00000400000000000000" pitchFamily="2" charset="-78"/>
                <a:hlinkClick r:id="rId4"/>
              </a:rPr>
              <a:t>فولرن‌ها </a:t>
            </a:r>
            <a:r>
              <a:rPr lang="ar-SA" sz="2000" dirty="0">
                <a:cs typeface="B Nazanin" panose="00000400000000000000" pitchFamily="2" charset="-78"/>
              </a:rPr>
              <a:t>نیز مشاهده گردد. این اتفاق بیشتر زمانی می‌افتد که نمونه گرافیتی فاقد کاتالیست باشد، چرا که کاتالیست به خوشه‌های کربنی متصل شده و مانع از بسته شدن ساختارهای قفسی می‌گردد</a:t>
            </a:r>
            <a:r>
              <a:rPr lang="en-US" sz="2000" dirty="0">
                <a:cs typeface="B Nazanin" panose="00000400000000000000" pitchFamily="2" charset="-78"/>
              </a:rPr>
              <a:t>.</a:t>
            </a:r>
            <a:r>
              <a:rPr lang="en-US" dirty="0"/>
              <a:t> </a:t>
            </a:r>
          </a:p>
          <a:p>
            <a:pPr rtl="1"/>
            <a:r>
              <a:rPr lang="en-US" dirty="0"/>
              <a:t> </a:t>
            </a:r>
          </a:p>
        </p:txBody>
      </p:sp>
    </p:spTree>
    <p:extLst>
      <p:ext uri="{BB962C8B-B14F-4D97-AF65-F5344CB8AC3E}">
        <p14:creationId xmlns:p14="http://schemas.microsoft.com/office/powerpoint/2010/main" val="246235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شکل 2. طرحی از دستگاه سایش لیزر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60" y="1128935"/>
            <a:ext cx="6296741" cy="489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34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14328" y="333709"/>
            <a:ext cx="2948243" cy="369332"/>
          </a:xfrm>
          <a:prstGeom prst="rect">
            <a:avLst/>
          </a:prstGeom>
        </p:spPr>
        <p:txBody>
          <a:bodyPr wrap="none">
            <a:spAutoFit/>
          </a:bodyPr>
          <a:lstStyle/>
          <a:p>
            <a:r>
              <a:rPr lang="ar-SA" b="1" dirty="0"/>
              <a:t>روش‌هاي توليد نانولوله‌هاي کربني؛ </a:t>
            </a:r>
            <a:endParaRPr lang="en-US" dirty="0"/>
          </a:p>
        </p:txBody>
      </p:sp>
      <p:sp>
        <p:nvSpPr>
          <p:cNvPr id="4" name="Rectangle 11"/>
          <p:cNvSpPr>
            <a:spLocks noChangeArrowheads="1"/>
          </p:cNvSpPr>
          <p:nvPr/>
        </p:nvSpPr>
        <p:spPr bwMode="auto">
          <a:xfrm>
            <a:off x="8467348" y="1108562"/>
            <a:ext cx="26342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altLang="en-US" sz="1400" b="1"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روش رسوب شيميايي فاز بخار</a:t>
            </a:r>
            <a:r>
              <a:rPr kumimoji="0" lang="en-US" altLang="en-US" sz="14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(CVD)</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34" name="Picture 4" descr="نانولوله هاي کربن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714500" cy="1333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2"/>
          <p:cNvSpPr>
            <a:spLocks noChangeArrowheads="1"/>
          </p:cNvSpPr>
          <p:nvPr/>
        </p:nvSpPr>
        <p:spPr bwMode="auto">
          <a:xfrm>
            <a:off x="1293267" y="1773080"/>
            <a:ext cx="1029480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1. </a:t>
            </a:r>
            <a:r>
              <a:rPr kumimoji="0" lang="ar-SA" altLang="en-US" sz="1600" b="1"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رسوب شيميايي فاز بخار</a:t>
            </a: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(CVD) </a:t>
            </a:r>
            <a:endParaRPr kumimoji="0" lang="en-US" altLang="en-US" sz="1600" b="0" i="0" u="none" strike="noStrike" cap="none" normalizeH="0" baseline="0" dirty="0" smtClean="0">
              <a:ln>
                <a:noFill/>
              </a:ln>
              <a:solidFill>
                <a:schemeClr val="tx1"/>
              </a:solidFill>
              <a:effectLst/>
              <a:latin typeface="Arial" pitchFamily="34" charset="0"/>
              <a:cs typeface="B Nazanin" panose="000004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روش رسوب‌ شيميايي فاز بخار مستلزم رسوب‌گذاري ماده‌ي شامل نانوذرات از فاز گازي است. ماده آنقدر گرم مي‌شود تا به صورت گاز درآيد</a:t>
            </a:r>
            <a:endParaRPr kumimoji="0" lang="fa-IR"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 و سپس به صورت يک ماده جامد بر روي سطح، معمولاً تحت خلأ رسوب‌گذاري مي‌گردد. </a:t>
            </a:r>
            <a:endParaRPr kumimoji="0" lang="fa-IR"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ممکن است رسوب‌گذاري مستقيم يا رسوب‌گذاري از طريق واکنش شيميايي، محصول تازه‌اي را به وجود آورد که با ماده‌ي تبخير شده تفاوت زيادي داشته باشد. </a:t>
            </a:r>
            <a:endParaRPr kumimoji="0" lang="fa-IR"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اين فرآيند به آساني </a:t>
            </a:r>
            <a:r>
              <a:rPr kumimoji="0" lang="ar-SA" altLang="en-US" sz="1600" b="0" i="0" u="none" strike="noStrike" cap="none" normalizeH="0" baseline="0" dirty="0" smtClean="0">
                <a:ln>
                  <a:noFill/>
                </a:ln>
                <a:solidFill>
                  <a:srgbClr val="0000FF"/>
                </a:solidFill>
                <a:effectLst/>
                <a:latin typeface="Calibri" pitchFamily="34" charset="0"/>
                <a:ea typeface="Times New Roman" pitchFamily="18" charset="0"/>
                <a:cs typeface="B Nazanin" pitchFamily="2" charset="-78"/>
                <a:hlinkClick r:id="rId3"/>
              </a:rPr>
              <a:t>نانوپودرهايي</a:t>
            </a:r>
            <a:r>
              <a:rPr kumimoji="0" lang="en-US" altLang="en-US" sz="16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a:t>
            </a: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از اکسيدها و کاربيدهاي فلزات را پديد مي‌آورد، مشروط بر اينکه بخارات کربن يا اکسيژن همراه با فلز در محيط وجود داشته باشد</a:t>
            </a:r>
            <a:r>
              <a:rPr kumimoji="0" lang="en-US" altLang="en-US" sz="16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a:t>
            </a:r>
            <a:endParaRPr kumimoji="0" lang="en-US" altLang="en-US" sz="1600" b="0" i="0" u="none" strike="noStrike" cap="none" normalizeH="0" baseline="0" dirty="0" smtClean="0">
              <a:ln>
                <a:noFill/>
              </a:ln>
              <a:solidFill>
                <a:schemeClr val="tx1"/>
              </a:solidFill>
              <a:effectLst/>
              <a:latin typeface="Arial" pitchFamily="34" charset="0"/>
              <a:cs typeface="B Nazanin" panose="00000400000000000000" pitchFamily="2" charset="-78"/>
            </a:endParaRPr>
          </a:p>
        </p:txBody>
      </p:sp>
      <p:sp>
        <p:nvSpPr>
          <p:cNvPr id="6" name="Rectangle 5"/>
          <p:cNvSpPr/>
          <p:nvPr/>
        </p:nvSpPr>
        <p:spPr>
          <a:xfrm>
            <a:off x="1056069" y="3178762"/>
            <a:ext cx="10367492" cy="2862322"/>
          </a:xfrm>
          <a:prstGeom prst="rect">
            <a:avLst/>
          </a:prstGeom>
        </p:spPr>
        <p:txBody>
          <a:bodyPr wrap="square">
            <a:spAutoFit/>
          </a:bodyPr>
          <a:lstStyle/>
          <a:p>
            <a:pPr algn="r" rtl="1"/>
            <a:r>
              <a:rPr lang="ar-SA" dirty="0">
                <a:cs typeface="B Nazanin" panose="00000400000000000000" pitchFamily="2" charset="-78"/>
              </a:rPr>
              <a:t>رسوب‌گذاري شيميايي فاز بخار را، همچنين مي‌توان براي رشد سطوح مورد استفاده قرار داد. جسمي که قرار است پوشش داده شود در مجاورت با بخار شيميايي قرار داده مي‌شود. نخستين لايه از مولکول‌ها يا اتم‌ها ممکن است با سطح واکنش دهد يا واکنش ندهد. در هر صورت، اين گونه‌هاي در حال رسوب‌گذاري که براي اولين بار تشکيل شده‌اند، به عنوان بستري که ماده بر روي آن مي‌تواند رشد کند، عمل مي‌کنند. ساختارهاي پديد آمده از اين مواد، اغلب در يک رديف در کنار هم به خط مي‌شوند، زيرا مسيري که اتم‌ها و مولکول‌ها در طي آن رسوب‌گذاري گرديده‌اند، تحت تأثير مولکول‌ها يا اتم‌هاي همسايه‌ي آن‌ها قرار مي‌گيرد</a:t>
            </a:r>
            <a:r>
              <a:rPr lang="en-US" dirty="0">
                <a:cs typeface="B Nazanin" panose="00000400000000000000" pitchFamily="2" charset="-78"/>
              </a:rPr>
              <a:t>. </a:t>
            </a:r>
            <a:r>
              <a:rPr lang="ar-SA" dirty="0">
                <a:cs typeface="B Nazanin" panose="00000400000000000000" pitchFamily="2" charset="-78"/>
              </a:rPr>
              <a:t>اگر بستر يا سطح پايه‌ي ميزبان که رسوب‌گذاري بر روي آن انجام شده است، فوق‌العاده مسطح باشد، رشد سطحي به بهترين وجه انجام مي‌شود. در حين رسوب‌گذاري، مکاني براي بلوري شدن در امتداد محور رسوب‌گذاري ممکن است تشکيل شود، به طوري که ساختار منظم شده و به خط شده به شکل عمودي رشد مي‌کند. اين موضوع به صورت طرحي در شکل (1- الف) نشان داده شده است و با يک ساختار واقعي تشکيل شده از </a:t>
            </a:r>
            <a:r>
              <a:rPr lang="ar-SA" u="sng" dirty="0">
                <a:cs typeface="B Nazanin" panose="00000400000000000000" pitchFamily="2" charset="-78"/>
                <a:hlinkClick r:id="rId4"/>
              </a:rPr>
              <a:t>نانولوله‌هاي کربني</a:t>
            </a:r>
            <a:r>
              <a:rPr lang="en-US" dirty="0">
                <a:cs typeface="B Nazanin" panose="00000400000000000000" pitchFamily="2" charset="-78"/>
              </a:rPr>
              <a:t> </a:t>
            </a:r>
            <a:r>
              <a:rPr lang="ar-SA" dirty="0">
                <a:cs typeface="B Nazanin" panose="00000400000000000000" pitchFamily="2" charset="-78"/>
              </a:rPr>
              <a:t>در شکل (1- ب) مقايسه شده است. از شکل هاي (1- الف و ب) مي‌توان ديد که خواص سطح در طول محور</a:t>
            </a:r>
            <a:r>
              <a:rPr lang="en-US" dirty="0">
                <a:cs typeface="B Nazanin" panose="00000400000000000000" pitchFamily="2" charset="-78"/>
              </a:rPr>
              <a:t> Z </a:t>
            </a:r>
            <a:r>
              <a:rPr lang="ar-SA" dirty="0">
                <a:cs typeface="B Nazanin" panose="00000400000000000000" pitchFamily="2" charset="-78"/>
              </a:rPr>
              <a:t>نسبت به صفحه</a:t>
            </a:r>
            <a:r>
              <a:rPr lang="en-US" dirty="0">
                <a:cs typeface="B Nazanin" panose="00000400000000000000" pitchFamily="2" charset="-78"/>
              </a:rPr>
              <a:t> X </a:t>
            </a:r>
            <a:r>
              <a:rPr lang="ar-SA" dirty="0">
                <a:cs typeface="B Nazanin" panose="00000400000000000000" pitchFamily="2" charset="-78"/>
              </a:rPr>
              <a:t>و</a:t>
            </a:r>
            <a:r>
              <a:rPr lang="en-US" dirty="0">
                <a:cs typeface="B Nazanin" panose="00000400000000000000" pitchFamily="2" charset="-78"/>
              </a:rPr>
              <a:t> Y </a:t>
            </a:r>
            <a:r>
              <a:rPr lang="ar-SA" dirty="0">
                <a:cs typeface="B Nazanin" panose="00000400000000000000" pitchFamily="2" charset="-78"/>
              </a:rPr>
              <a:t>بسيار متفاوت خواهد بود. اين باعث مي‌شود که ويژگي‌هاي سطح، منحصر به فرد و بي نظير باشد</a:t>
            </a:r>
            <a:r>
              <a:rPr lang="en-US" dirty="0"/>
              <a:t>. </a:t>
            </a:r>
            <a:endParaRPr lang="en-US" dirty="0"/>
          </a:p>
        </p:txBody>
      </p:sp>
    </p:spTree>
    <p:extLst>
      <p:ext uri="{BB962C8B-B14F-4D97-AF65-F5344CB8AC3E}">
        <p14:creationId xmlns:p14="http://schemas.microsoft.com/office/powerpoint/2010/main" val="1113869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32782" y="398103"/>
            <a:ext cx="3408305" cy="369332"/>
          </a:xfrm>
          <a:prstGeom prst="rect">
            <a:avLst/>
          </a:prstGeom>
        </p:spPr>
        <p:txBody>
          <a:bodyPr wrap="none">
            <a:spAutoFit/>
          </a:bodyPr>
          <a:lstStyle/>
          <a:p>
            <a:pPr rtl="1"/>
            <a:r>
              <a:rPr lang="en-US" b="1" dirty="0"/>
              <a:t>2</a:t>
            </a:r>
            <a:r>
              <a:rPr lang="en-US" b="1" dirty="0">
                <a:cs typeface="B Nazanin" panose="00000400000000000000" pitchFamily="2" charset="-78"/>
              </a:rPr>
              <a:t>. </a:t>
            </a:r>
            <a:r>
              <a:rPr lang="ar-SA" b="1" dirty="0">
                <a:cs typeface="B Nazanin" panose="00000400000000000000" pitchFamily="2" charset="-78"/>
              </a:rPr>
              <a:t>توليد نانولوله‌هاي کربني به روش</a:t>
            </a:r>
            <a:r>
              <a:rPr lang="en-US" b="1" dirty="0">
                <a:cs typeface="B Nazanin" panose="00000400000000000000" pitchFamily="2" charset="-78"/>
              </a:rPr>
              <a:t> </a:t>
            </a:r>
            <a:r>
              <a:rPr lang="en-US" b="1" dirty="0"/>
              <a:t>CVD</a:t>
            </a:r>
            <a:endParaRPr lang="en-US" dirty="0"/>
          </a:p>
        </p:txBody>
      </p:sp>
      <p:sp>
        <p:nvSpPr>
          <p:cNvPr id="5" name="Rectangle 4"/>
          <p:cNvSpPr/>
          <p:nvPr/>
        </p:nvSpPr>
        <p:spPr>
          <a:xfrm>
            <a:off x="850006" y="1028343"/>
            <a:ext cx="10650828" cy="2585323"/>
          </a:xfrm>
          <a:prstGeom prst="rect">
            <a:avLst/>
          </a:prstGeom>
        </p:spPr>
        <p:txBody>
          <a:bodyPr wrap="square">
            <a:spAutoFit/>
          </a:bodyPr>
          <a:lstStyle/>
          <a:p>
            <a:pPr algn="r" rtl="1"/>
            <a:r>
              <a:rPr lang="ar-SA" dirty="0">
                <a:cs typeface="B Nazanin" panose="00000400000000000000" pitchFamily="2" charset="-78"/>
              </a:rPr>
              <a:t>روش </a:t>
            </a:r>
            <a:r>
              <a:rPr lang="en-US" dirty="0">
                <a:cs typeface="B Nazanin" panose="00000400000000000000" pitchFamily="2" charset="-78"/>
              </a:rPr>
              <a:t>CVD </a:t>
            </a:r>
            <a:r>
              <a:rPr lang="ar-SA" dirty="0">
                <a:cs typeface="B Nazanin" panose="00000400000000000000" pitchFamily="2" charset="-78"/>
              </a:rPr>
              <a:t>از ديگر روش‌هاي توليد نانولوله‌هاي کربني است که براي توليد انبوه </a:t>
            </a:r>
            <a:r>
              <a:rPr lang="en-US" dirty="0">
                <a:cs typeface="B Nazanin" panose="00000400000000000000" pitchFamily="2" charset="-78"/>
              </a:rPr>
              <a:t>(</a:t>
            </a:r>
            <a:r>
              <a:rPr lang="ar-SA" dirty="0">
                <a:cs typeface="B Nazanin" panose="00000400000000000000" pitchFamily="2" charset="-78"/>
              </a:rPr>
              <a:t>در حد چند کيلوگرم) به کار مي‌رود. اين روش شامل رشد کاتاليزوري عنصر کربن در دماي بالاست. در اين فرآيند از </a:t>
            </a:r>
            <a:r>
              <a:rPr lang="ar-SA" u="sng" dirty="0">
                <a:cs typeface="B Nazanin" panose="00000400000000000000" pitchFamily="2" charset="-78"/>
                <a:hlinkClick r:id="rId2"/>
              </a:rPr>
              <a:t>نانوذرات</a:t>
            </a:r>
            <a:r>
              <a:rPr lang="en-US" dirty="0">
                <a:cs typeface="B Nazanin" panose="00000400000000000000" pitchFamily="2" charset="-78"/>
              </a:rPr>
              <a:t> </a:t>
            </a:r>
            <a:r>
              <a:rPr lang="ar-SA" dirty="0">
                <a:cs typeface="B Nazanin" panose="00000400000000000000" pitchFamily="2" charset="-78"/>
              </a:rPr>
              <a:t>فلزي که به عنوان کاتاليست عمل مي‌کنند، استفاده مي‌شود</a:t>
            </a:r>
            <a:r>
              <a:rPr lang="en-US" dirty="0">
                <a:cs typeface="B Nazanin" panose="00000400000000000000" pitchFamily="2" charset="-78"/>
              </a:rPr>
              <a:t>. </a:t>
            </a:r>
          </a:p>
          <a:p>
            <a:pPr algn="r" rtl="1"/>
            <a:r>
              <a:rPr lang="ar-SA" dirty="0">
                <a:cs typeface="B Nazanin" panose="00000400000000000000" pitchFamily="2" charset="-78"/>
              </a:rPr>
              <a:t>منبع تأمين کربن ترکيباتي مانند مونوکسيد کربن، هيدروکربن‌هاي آروماتيک مانند بنزن، تولوئن، زايلن، نفتالن، يا مخلوطي از آن‌ها و نيز هيدروکربن‌هاي غيرآروماتيک مانند متان، اتان، پروپان، اتيلن، پروپيلن، استيلن يا مخلوطي از آن‌ها و همچنين هيدروکربن‌هاي اکسيژن‌دار از قبيل فرمالدئيد، استالدئيد، متانول، اتانول يا مخلوطي از آن‌هاست. کاتاليزورهاي مورد استفاده متفاوت بوده اما حداقل حاوي يک فلز از گروه</a:t>
            </a:r>
            <a:r>
              <a:rPr lang="en-US" dirty="0">
                <a:cs typeface="B Nazanin" panose="00000400000000000000" pitchFamily="2" charset="-78"/>
              </a:rPr>
              <a:t> VIII </a:t>
            </a:r>
            <a:r>
              <a:rPr lang="ar-SA" dirty="0">
                <a:cs typeface="B Nazanin" panose="00000400000000000000" pitchFamily="2" charset="-78"/>
              </a:rPr>
              <a:t>جدول تناوبي عناصر نظير پالاديم، روديم، روتنيم، نيکل، کبالت، پلاتين و حداقل حاوي يک فلز از گروه</a:t>
            </a:r>
            <a:r>
              <a:rPr lang="en-US" dirty="0">
                <a:cs typeface="B Nazanin" panose="00000400000000000000" pitchFamily="2" charset="-78"/>
              </a:rPr>
              <a:t> </a:t>
            </a:r>
            <a:r>
              <a:rPr lang="en-US" dirty="0" err="1">
                <a:cs typeface="B Nazanin" panose="00000400000000000000" pitchFamily="2" charset="-78"/>
              </a:rPr>
              <a:t>VIb</a:t>
            </a:r>
            <a:r>
              <a:rPr lang="en-US" dirty="0">
                <a:cs typeface="B Nazanin" panose="00000400000000000000" pitchFamily="2" charset="-78"/>
              </a:rPr>
              <a:t> </a:t>
            </a:r>
            <a:r>
              <a:rPr lang="ar-SA" dirty="0">
                <a:cs typeface="B Nazanin" panose="00000400000000000000" pitchFamily="2" charset="-78"/>
              </a:rPr>
              <a:t>جدول تناوبي نظير موليبدن، تنگستن و کروم هستند</a:t>
            </a:r>
            <a:r>
              <a:rPr lang="en-US" dirty="0">
                <a:cs typeface="B Nazanin" panose="00000400000000000000" pitchFamily="2" charset="-78"/>
              </a:rPr>
              <a:t>. </a:t>
            </a:r>
          </a:p>
          <a:p>
            <a:pPr algn="r" rtl="1"/>
            <a:r>
              <a:rPr lang="ar-SA" dirty="0">
                <a:cs typeface="B Nazanin" panose="00000400000000000000" pitchFamily="2" charset="-78"/>
              </a:rPr>
              <a:t>دستگاه توليد نانولوله‌هاي کربني به روش رسوب شيميايي بخار در شکل 2 نشان داده شده است</a:t>
            </a:r>
            <a:r>
              <a:rPr lang="en-US" dirty="0">
                <a:cs typeface="B Nazanin" panose="00000400000000000000" pitchFamily="2" charset="-78"/>
              </a:rPr>
              <a:t>. </a:t>
            </a:r>
            <a:r>
              <a:rPr lang="ar-SA" dirty="0">
                <a:cs typeface="B Nazanin" panose="00000400000000000000" pitchFamily="2" charset="-78"/>
              </a:rPr>
              <a:t>مطابق شکل، مخلوطي از گازهاي هيدروکربني و گاز آرگون (براي محافظت از آلودگي) وارد کوره‌اي شده و در آنجا پس از انجام واکنش‌هاي شيميايي، نانولوله‌هاي کربني روي ماده‌ي زيرلايه رسوب مي‌کنند. مواد فلزي کاتاليزوري روي ماده‌ي زيرلايه قرار دارند</a:t>
            </a:r>
            <a:r>
              <a:rPr lang="en-US" dirty="0">
                <a:cs typeface="B Nazanin" panose="00000400000000000000" pitchFamily="2" charset="-78"/>
              </a:rPr>
              <a:t>.</a:t>
            </a:r>
          </a:p>
        </p:txBody>
      </p:sp>
      <p:pic>
        <p:nvPicPr>
          <p:cNvPr id="6146" name="Picture 2" descr="http://img.tebyan.net/big/1387/09/4560932381471311862221332411791761982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939" y="3271234"/>
            <a:ext cx="6647973" cy="328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36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14991" y="372345"/>
            <a:ext cx="1385316" cy="369332"/>
          </a:xfrm>
          <a:prstGeom prst="rect">
            <a:avLst/>
          </a:prstGeom>
        </p:spPr>
        <p:txBody>
          <a:bodyPr wrap="none">
            <a:spAutoFit/>
          </a:bodyPr>
          <a:lstStyle/>
          <a:p>
            <a:pPr algn="r" rtl="1"/>
            <a:r>
              <a:rPr lang="en-US" b="1" dirty="0">
                <a:cs typeface="B Nazanin" panose="00000400000000000000" pitchFamily="2" charset="-78"/>
              </a:rPr>
              <a:t>3. </a:t>
            </a:r>
            <a:r>
              <a:rPr lang="ar-SA" b="1" dirty="0">
                <a:cs typeface="B Nazanin" panose="00000400000000000000" pitchFamily="2" charset="-78"/>
              </a:rPr>
              <a:t>مراحل توليد</a:t>
            </a:r>
            <a:endParaRPr lang="en-US" dirty="0">
              <a:cs typeface="B Nazanin" panose="00000400000000000000" pitchFamily="2" charset="-78"/>
            </a:endParaRPr>
          </a:p>
        </p:txBody>
      </p:sp>
      <p:sp>
        <p:nvSpPr>
          <p:cNvPr id="5" name="Rectangle 4"/>
          <p:cNvSpPr/>
          <p:nvPr/>
        </p:nvSpPr>
        <p:spPr>
          <a:xfrm>
            <a:off x="579549" y="944733"/>
            <a:ext cx="10831133" cy="2308324"/>
          </a:xfrm>
          <a:prstGeom prst="rect">
            <a:avLst/>
          </a:prstGeom>
        </p:spPr>
        <p:txBody>
          <a:bodyPr wrap="square">
            <a:spAutoFit/>
          </a:bodyPr>
          <a:lstStyle/>
          <a:p>
            <a:pPr algn="r" rtl="1"/>
            <a:r>
              <a:rPr lang="ar-SA" dirty="0">
                <a:cs typeface="B Nazanin" panose="00000400000000000000" pitchFamily="2" charset="-78"/>
              </a:rPr>
              <a:t>توليد نانولوله‌هاي کربني تک‌ديواره به روش رسوب‌دهي شيميايي فاز بخار شامل دو مرحله‌ي اساسي</a:t>
            </a:r>
            <a:r>
              <a:rPr lang="en-US" dirty="0">
                <a:cs typeface="B Nazanin" panose="00000400000000000000" pitchFamily="2" charset="-78"/>
              </a:rPr>
              <a:t>: </a:t>
            </a:r>
          </a:p>
          <a:p>
            <a:pPr algn="r" rtl="1"/>
            <a:r>
              <a:rPr lang="en-US" dirty="0">
                <a:cs typeface="B Nazanin" panose="00000400000000000000" pitchFamily="2" charset="-78"/>
              </a:rPr>
              <a:t>1)</a:t>
            </a:r>
            <a:r>
              <a:rPr lang="ar-SA" dirty="0">
                <a:cs typeface="B Nazanin" panose="00000400000000000000" pitchFamily="2" charset="-78"/>
              </a:rPr>
              <a:t>توليد کاتاليست و 2)انجام فرايند توليد است. در ابتدا فلز کاتاليست را درون يک ماده‌ي زمينه توزيع مي‌کنند. پس از توليد کاتاليست در مرحله دوم از روش رسوب‌دهي شيميايي بخار استفاده مي‌شود. معمولاً کاتاليزور تهيه شده و مجموعه در داخل يک کوره‌ي استوانه اي مطابق شکل 2 قرار داده مي‌شود. سپس همراه با عبور گاز بي‌اثر، دماي کوره تا حد موردنظر افزايش داده مي‌شود. در ادامه، با قطع جريان گاز بي‌اثر، گاز هيدروژن با جريان مشخص و براي مدت زمان دلخواه در راکتور جريان يافته و سنتز نانولوله‌هاي کربني بر روي کاتاليست صورت مي‌گيرد. پس از گذشت زمان مورد نياز، جريان گاز هيدروکربن قطع و جريان گاز بي‌اثر مجدداً برقرار مي‌گردد و کوره تا دماي اتاق سرد مي‌شود</a:t>
            </a:r>
            <a:r>
              <a:rPr lang="en-US" dirty="0">
                <a:cs typeface="B Nazanin" panose="00000400000000000000" pitchFamily="2" charset="-78"/>
              </a:rPr>
              <a:t>. </a:t>
            </a:r>
          </a:p>
          <a:p>
            <a:pPr algn="r" rtl="1"/>
            <a:r>
              <a:rPr lang="ar-SA" dirty="0">
                <a:cs typeface="B Nazanin" panose="00000400000000000000" pitchFamily="2" charset="-78"/>
              </a:rPr>
              <a:t>انجام اين فرآيند معمولاً به توليد همزمان نانولوله‌هاي کربني تک‌ديواره و چندديواره منتهي مي‌گردد. در سال‌هاي اخير، با اصلاح شرايط فرآيند، توليد نانولوله‌هاي کربني تک‌ديواره حتي با خلوص بالاتر از </a:t>
            </a:r>
            <a:r>
              <a:rPr lang="en-US" dirty="0">
                <a:cs typeface="B Nazanin" panose="00000400000000000000" pitchFamily="2" charset="-78"/>
              </a:rPr>
              <a:t>90% </a:t>
            </a:r>
            <a:r>
              <a:rPr lang="ar-SA" dirty="0">
                <a:cs typeface="B Nazanin" panose="00000400000000000000" pitchFamily="2" charset="-78"/>
              </a:rPr>
              <a:t>امکان‌پذير شده است</a:t>
            </a:r>
            <a:r>
              <a:rPr lang="en-US" dirty="0">
                <a:cs typeface="B Nazanin" panose="00000400000000000000" pitchFamily="2" charset="-78"/>
              </a:rPr>
              <a:t>.</a:t>
            </a:r>
          </a:p>
        </p:txBody>
      </p:sp>
    </p:spTree>
    <p:extLst>
      <p:ext uri="{BB962C8B-B14F-4D97-AF65-F5344CB8AC3E}">
        <p14:creationId xmlns:p14="http://schemas.microsoft.com/office/powerpoint/2010/main" val="236940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41513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1633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75860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62588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70855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95414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22531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72849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67036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83158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44449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32719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7580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1767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19103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37558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74491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03642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46991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89534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42351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2302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66262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TotalTime>
  <Words>2344</Words>
  <Application>Microsoft Office PowerPoint</Application>
  <PresentationFormat>Custom</PresentationFormat>
  <Paragraphs>88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نانو لوله کربنی چیست؟ نانو لوله کربنی نوعی آلوتروپ (ساختاری ) کربنی هستند که اخیرا کشف شده اند . آنها مولکول های استوانه ای شکل با انتهای باز یا بستهای هستند که خواص شگفت انگیزشان آنها را برای به کارگیری در فناوری نانو، الکترونیک، اپیتیک و حوزه های دیگر علم مناسب می سازد.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123</dc:creator>
  <cp:lastModifiedBy>CE</cp:lastModifiedBy>
  <cp:revision>20</cp:revision>
  <dcterms:created xsi:type="dcterms:W3CDTF">2018-02-21T05:12:22Z</dcterms:created>
  <dcterms:modified xsi:type="dcterms:W3CDTF">2018-03-05T18:47:16Z</dcterms:modified>
</cp:coreProperties>
</file>