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45"/>
  </p:notesMasterIdLst>
  <p:sldIdLst>
    <p:sldId id="289" r:id="rId3"/>
    <p:sldId id="290" r:id="rId4"/>
    <p:sldId id="291" r:id="rId5"/>
    <p:sldId id="292" r:id="rId6"/>
    <p:sldId id="293" r:id="rId7"/>
    <p:sldId id="294" r:id="rId8"/>
    <p:sldId id="295" r:id="rId9"/>
    <p:sldId id="302" r:id="rId10"/>
    <p:sldId id="256" r:id="rId11"/>
    <p:sldId id="277" r:id="rId12"/>
    <p:sldId id="309" r:id="rId13"/>
    <p:sldId id="311" r:id="rId14"/>
    <p:sldId id="336" r:id="rId15"/>
    <p:sldId id="337" r:id="rId16"/>
    <p:sldId id="350" r:id="rId17"/>
    <p:sldId id="298" r:id="rId18"/>
    <p:sldId id="299" r:id="rId19"/>
    <p:sldId id="297" r:id="rId20"/>
    <p:sldId id="301" r:id="rId21"/>
    <p:sldId id="300" r:id="rId22"/>
    <p:sldId id="312" r:id="rId23"/>
    <p:sldId id="354" r:id="rId24"/>
    <p:sldId id="351" r:id="rId25"/>
    <p:sldId id="352" r:id="rId26"/>
    <p:sldId id="353" r:id="rId27"/>
    <p:sldId id="338" r:id="rId28"/>
    <p:sldId id="339" r:id="rId29"/>
    <p:sldId id="340" r:id="rId30"/>
    <p:sldId id="342" r:id="rId31"/>
    <p:sldId id="343" r:id="rId32"/>
    <p:sldId id="349" r:id="rId33"/>
    <p:sldId id="355" r:id="rId34"/>
    <p:sldId id="356" r:id="rId35"/>
    <p:sldId id="357" r:id="rId36"/>
    <p:sldId id="358" r:id="rId37"/>
    <p:sldId id="323" r:id="rId38"/>
    <p:sldId id="318" r:id="rId39"/>
    <p:sldId id="319" r:id="rId40"/>
    <p:sldId id="321" r:id="rId41"/>
    <p:sldId id="359" r:id="rId42"/>
    <p:sldId id="348" r:id="rId43"/>
    <p:sldId id="276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9CC00"/>
    <a:srgbClr val="1966B3"/>
    <a:srgbClr val="DDDDDD"/>
    <a:srgbClr val="C1D1D3"/>
    <a:srgbClr val="5AABCC"/>
    <a:srgbClr val="BD9E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9374" autoAdjust="0"/>
    <p:restoredTop sz="95000" autoAdjust="0"/>
  </p:normalViewPr>
  <p:slideViewPr>
    <p:cSldViewPr>
      <p:cViewPr varScale="1">
        <p:scale>
          <a:sx n="86" d="100"/>
          <a:sy n="86" d="100"/>
        </p:scale>
        <p:origin x="204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D7745D-2355-464C-995C-71591805EEFE}" type="datetimeFigureOut">
              <a:rPr lang="en-US" smtClean="0"/>
              <a:pPr/>
              <a:t>12/30/2020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C53466-9E01-4232-B1F5-BD0413455BC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56CBBD-F7D7-48E4-A0B2-22D734CC8D02}" type="slidenum">
              <a:rPr lang="en-GB"/>
              <a:pPr/>
              <a:t>11</a:t>
            </a:fld>
            <a:endParaRPr lang="en-GB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6C7E19-E49B-44CE-88BD-FDC9CCFE7C7B}" type="slidenum">
              <a:rPr lang="en-GB"/>
              <a:pPr/>
              <a:t>12</a:t>
            </a:fld>
            <a:endParaRPr lang="en-GB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3AA9EE-D4B7-41F7-9B81-98F2D50D90F7}" type="slidenum">
              <a:rPr lang="en-GB"/>
              <a:pPr/>
              <a:t>21</a:t>
            </a:fld>
            <a:endParaRPr lang="en-GB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41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1341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370CCAD-465F-4505-B110-4A3637210C53}" type="slidenum">
              <a:rPr lang="en-GB">
                <a:latin typeface="Arial" charset="0"/>
              </a:rPr>
              <a:pPr/>
              <a:t>23</a:t>
            </a:fld>
            <a:endParaRPr lang="en-GB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5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dirty="0" smtClean="0"/>
          </a:p>
        </p:txBody>
      </p:sp>
      <p:sp>
        <p:nvSpPr>
          <p:cNvPr id="135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8984C25-B4B2-4DE7-8D9C-EB5834DBA320}" type="slidenum">
              <a:rPr lang="en-GB">
                <a:latin typeface="Arial" charset="0"/>
              </a:rPr>
              <a:pPr/>
              <a:t>24</a:t>
            </a:fld>
            <a:endParaRPr lang="en-GB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61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1361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3FDFFB3-4256-4250-BCA3-83C0DFDA65FF}" type="slidenum">
              <a:rPr lang="en-GB">
                <a:latin typeface="Arial" charset="0"/>
              </a:rPr>
              <a:pPr/>
              <a:t>25</a:t>
            </a:fld>
            <a:endParaRPr lang="en-GB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gray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0" name="Rectangle 78"/>
          <p:cNvSpPr>
            <a:spLocks noChangeArrowheads="1"/>
          </p:cNvSpPr>
          <p:nvPr/>
        </p:nvSpPr>
        <p:spPr bwMode="gray">
          <a:xfrm rot="5400000">
            <a:off x="7904162" y="1163638"/>
            <a:ext cx="2098675" cy="38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54510"/>
                  <a:invGamma/>
                </a:schemeClr>
              </a:gs>
            </a:gsLst>
            <a:lin ang="0" scaled="1"/>
          </a:gra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2057400"/>
            <a:ext cx="5791200" cy="1698625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990975"/>
            <a:ext cx="5791200" cy="4572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800" b="1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gray">
          <a:xfrm>
            <a:off x="3886200" y="5715000"/>
            <a:ext cx="1612900" cy="5191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07/7/7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2800" b="1">
                <a:latin typeface="Verdana" pitchFamily="34" charset="0"/>
              </a:rPr>
              <a:t>LOGO</a:t>
            </a:r>
          </a:p>
        </p:txBody>
      </p:sp>
      <p:grpSp>
        <p:nvGrpSpPr>
          <p:cNvPr id="3103" name="Group 31"/>
          <p:cNvGrpSpPr>
            <a:grpSpLocks/>
          </p:cNvGrpSpPr>
          <p:nvPr/>
        </p:nvGrpSpPr>
        <p:grpSpPr bwMode="auto">
          <a:xfrm rot="421294">
            <a:off x="971550" y="692150"/>
            <a:ext cx="1871663" cy="1944688"/>
            <a:chOff x="521" y="482"/>
            <a:chExt cx="1134" cy="1142"/>
          </a:xfrm>
        </p:grpSpPr>
        <p:sp>
          <p:nvSpPr>
            <p:cNvPr id="3104" name="Oval 32"/>
            <p:cNvSpPr>
              <a:spLocks noChangeArrowheads="1"/>
            </p:cNvSpPr>
            <p:nvPr userDrawn="1"/>
          </p:nvSpPr>
          <p:spPr bwMode="gray">
            <a:xfrm rot="-128649">
              <a:off x="851" y="811"/>
              <a:ext cx="479" cy="494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extLst>
              <a:ext uri="{91240B29-F687-4f45-9708-019B960494DF}">
                <a14:hiddenLine xmlns:a14="http://schemas.microsoft.com/office/drawing/2007/7/7/main" xmlns="" w="0" algn="ctr">
                  <a:solidFill>
                    <a:srgbClr xmlns:mc="http://schemas.openxmlformats.org/markup-compatibility/2006" val="000000" mc:Ignorable="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07/7/7/main" xmlns="">
                  <a:effectLst>
                    <a:outerShdw blurRad="63500" dist="35921" dir="2700000" algn="ctr" rotWithShape="0">
                      <a:srgbClr xmlns:mc="http://schemas.openxmlformats.org/markup-compatibility/2006" val="808080" mc:Ignorable="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105" name="Group 33"/>
            <p:cNvGrpSpPr>
              <a:grpSpLocks/>
            </p:cNvGrpSpPr>
            <p:nvPr userDrawn="1"/>
          </p:nvGrpSpPr>
          <p:grpSpPr bwMode="auto">
            <a:xfrm rot="56277">
              <a:off x="1311" y="1224"/>
              <a:ext cx="266" cy="218"/>
              <a:chOff x="3452" y="878"/>
              <a:chExt cx="402" cy="342"/>
            </a:xfrm>
          </p:grpSpPr>
          <p:sp>
            <p:nvSpPr>
              <p:cNvPr id="3106" name="Oval 34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07" name="Oval 35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08" name="Oval 36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09" name="Group 37"/>
            <p:cNvGrpSpPr>
              <a:grpSpLocks/>
            </p:cNvGrpSpPr>
            <p:nvPr userDrawn="1"/>
          </p:nvGrpSpPr>
          <p:grpSpPr bwMode="auto">
            <a:xfrm rot="-23983151">
              <a:off x="1390" y="942"/>
              <a:ext cx="265" cy="219"/>
              <a:chOff x="3452" y="878"/>
              <a:chExt cx="402" cy="342"/>
            </a:xfrm>
          </p:grpSpPr>
          <p:sp>
            <p:nvSpPr>
              <p:cNvPr id="3110" name="Oval 38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11" name="Oval 39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12" name="Oval 40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13" name="Group 41"/>
            <p:cNvGrpSpPr>
              <a:grpSpLocks/>
            </p:cNvGrpSpPr>
            <p:nvPr userDrawn="1"/>
          </p:nvGrpSpPr>
          <p:grpSpPr bwMode="auto">
            <a:xfrm rot="-4925197">
              <a:off x="1293" y="630"/>
              <a:ext cx="257" cy="226"/>
              <a:chOff x="3452" y="878"/>
              <a:chExt cx="402" cy="342"/>
            </a:xfrm>
          </p:grpSpPr>
          <p:sp>
            <p:nvSpPr>
              <p:cNvPr id="3114" name="Oval 42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15" name="Oval 43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16" name="Oval 44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17" name="Group 45"/>
            <p:cNvGrpSpPr>
              <a:grpSpLocks/>
            </p:cNvGrpSpPr>
            <p:nvPr userDrawn="1"/>
          </p:nvGrpSpPr>
          <p:grpSpPr bwMode="auto">
            <a:xfrm rot="3149186">
              <a:off x="985" y="1383"/>
              <a:ext cx="257" cy="226"/>
              <a:chOff x="3452" y="878"/>
              <a:chExt cx="402" cy="342"/>
            </a:xfrm>
          </p:grpSpPr>
          <p:sp>
            <p:nvSpPr>
              <p:cNvPr id="3118" name="Oval 46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19" name="Oval 47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20" name="Oval 48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21" name="Group 49"/>
            <p:cNvGrpSpPr>
              <a:grpSpLocks/>
            </p:cNvGrpSpPr>
            <p:nvPr userDrawn="1"/>
          </p:nvGrpSpPr>
          <p:grpSpPr bwMode="auto">
            <a:xfrm rot="-29276986">
              <a:off x="966" y="498"/>
              <a:ext cx="257" cy="226"/>
              <a:chOff x="3452" y="878"/>
              <a:chExt cx="402" cy="342"/>
            </a:xfrm>
          </p:grpSpPr>
          <p:sp>
            <p:nvSpPr>
              <p:cNvPr id="3122" name="Oval 50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23" name="Oval 51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24" name="Oval 52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25" name="Group 53"/>
            <p:cNvGrpSpPr>
              <a:grpSpLocks/>
            </p:cNvGrpSpPr>
            <p:nvPr userDrawn="1"/>
          </p:nvGrpSpPr>
          <p:grpSpPr bwMode="auto">
            <a:xfrm rot="-10348150">
              <a:off x="628" y="649"/>
              <a:ext cx="266" cy="219"/>
              <a:chOff x="3452" y="878"/>
              <a:chExt cx="402" cy="342"/>
            </a:xfrm>
          </p:grpSpPr>
          <p:sp>
            <p:nvSpPr>
              <p:cNvPr id="3126" name="Oval 54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27" name="Oval 55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28" name="Oval 56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29" name="Group 57"/>
            <p:cNvGrpSpPr>
              <a:grpSpLocks/>
            </p:cNvGrpSpPr>
            <p:nvPr userDrawn="1"/>
          </p:nvGrpSpPr>
          <p:grpSpPr bwMode="auto">
            <a:xfrm rot="-34593241">
              <a:off x="521" y="973"/>
              <a:ext cx="265" cy="218"/>
              <a:chOff x="3452" y="878"/>
              <a:chExt cx="402" cy="342"/>
            </a:xfrm>
          </p:grpSpPr>
          <p:sp>
            <p:nvSpPr>
              <p:cNvPr id="3130" name="Oval 58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31" name="Oval 59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32" name="Oval 60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133" name="Group 61"/>
            <p:cNvGrpSpPr>
              <a:grpSpLocks/>
            </p:cNvGrpSpPr>
            <p:nvPr userDrawn="1"/>
          </p:nvGrpSpPr>
          <p:grpSpPr bwMode="auto">
            <a:xfrm rot="-15320246">
              <a:off x="654" y="1263"/>
              <a:ext cx="257" cy="226"/>
              <a:chOff x="3452" y="878"/>
              <a:chExt cx="402" cy="342"/>
            </a:xfrm>
          </p:grpSpPr>
          <p:sp>
            <p:nvSpPr>
              <p:cNvPr id="3134" name="Oval 62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35" name="Oval 63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36" name="Oval 64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137" name="Rectangle 65"/>
          <p:cNvSpPr>
            <a:spLocks noChangeArrowheads="1"/>
          </p:cNvSpPr>
          <p:nvPr/>
        </p:nvSpPr>
        <p:spPr bwMode="gray">
          <a:xfrm>
            <a:off x="457200" y="0"/>
            <a:ext cx="7620000" cy="3048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24314"/>
                  <a:invGamma/>
                </a:schemeClr>
              </a:gs>
            </a:gsLst>
            <a:lin ang="0" scaled="1"/>
          </a:gra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38" name="Rectangle 66"/>
          <p:cNvSpPr>
            <a:spLocks noChangeArrowheads="1"/>
          </p:cNvSpPr>
          <p:nvPr/>
        </p:nvSpPr>
        <p:spPr bwMode="gray">
          <a:xfrm>
            <a:off x="6664325" y="-7938"/>
            <a:ext cx="2098675" cy="3127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40" name="Rectangle 68"/>
          <p:cNvSpPr>
            <a:spLocks noChangeArrowheads="1"/>
          </p:cNvSpPr>
          <p:nvPr/>
        </p:nvSpPr>
        <p:spPr bwMode="gray">
          <a:xfrm rot="10800000">
            <a:off x="2549525" y="6553200"/>
            <a:ext cx="6230938" cy="3175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41" name="Rectangle 69"/>
          <p:cNvSpPr>
            <a:spLocks noChangeArrowheads="1"/>
          </p:cNvSpPr>
          <p:nvPr/>
        </p:nvSpPr>
        <p:spPr bwMode="gray">
          <a:xfrm>
            <a:off x="8763000" y="-7938"/>
            <a:ext cx="381000" cy="314326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24314"/>
                  <a:invGamma/>
                </a:schemeClr>
              </a:gs>
            </a:gsLst>
            <a:lin ang="5400000" scaled="1"/>
          </a:gra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42" name="Rectangle 70"/>
          <p:cNvSpPr>
            <a:spLocks noChangeArrowheads="1"/>
          </p:cNvSpPr>
          <p:nvPr/>
        </p:nvSpPr>
        <p:spPr bwMode="gray">
          <a:xfrm>
            <a:off x="457200" y="6554788"/>
            <a:ext cx="2098675" cy="3175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36471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43" name="Rectangle 71"/>
          <p:cNvSpPr>
            <a:spLocks noChangeArrowheads="1"/>
          </p:cNvSpPr>
          <p:nvPr/>
        </p:nvSpPr>
        <p:spPr bwMode="gray">
          <a:xfrm>
            <a:off x="0" y="6553200"/>
            <a:ext cx="457200" cy="319088"/>
          </a:xfrm>
          <a:prstGeom prst="rect">
            <a:avLst/>
          </a:prstGeom>
          <a:solidFill>
            <a:schemeClr val="bg2"/>
          </a:soli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44" name="Rectangle 72"/>
          <p:cNvSpPr>
            <a:spLocks noChangeArrowheads="1"/>
          </p:cNvSpPr>
          <p:nvPr/>
        </p:nvSpPr>
        <p:spPr bwMode="gray">
          <a:xfrm>
            <a:off x="0" y="0"/>
            <a:ext cx="457200" cy="304800"/>
          </a:xfrm>
          <a:prstGeom prst="rect">
            <a:avLst/>
          </a:prstGeom>
          <a:solidFill>
            <a:schemeClr val="bg2"/>
          </a:soli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45" name="Rectangle 73"/>
          <p:cNvSpPr>
            <a:spLocks noChangeArrowheads="1"/>
          </p:cNvSpPr>
          <p:nvPr/>
        </p:nvSpPr>
        <p:spPr bwMode="gray">
          <a:xfrm rot="5400000">
            <a:off x="-2213769" y="2510631"/>
            <a:ext cx="4876800" cy="4651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46" name="Rectangle 74"/>
          <p:cNvSpPr>
            <a:spLocks noChangeArrowheads="1"/>
          </p:cNvSpPr>
          <p:nvPr/>
        </p:nvSpPr>
        <p:spPr bwMode="gray">
          <a:xfrm rot="5400000">
            <a:off x="-575469" y="5520531"/>
            <a:ext cx="1600200" cy="4651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47" name="Rectangle 75"/>
          <p:cNvSpPr>
            <a:spLocks noChangeArrowheads="1"/>
          </p:cNvSpPr>
          <p:nvPr/>
        </p:nvSpPr>
        <p:spPr bwMode="ltGray">
          <a:xfrm>
            <a:off x="8769350" y="6538913"/>
            <a:ext cx="374650" cy="3270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78824"/>
                  <a:invGamma/>
                </a:schemeClr>
              </a:gs>
            </a:gsLst>
            <a:lin ang="5400000" scaled="1"/>
          </a:gra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48" name="Rectangle 76"/>
          <p:cNvSpPr>
            <a:spLocks noChangeArrowheads="1"/>
          </p:cNvSpPr>
          <p:nvPr/>
        </p:nvSpPr>
        <p:spPr bwMode="gray">
          <a:xfrm rot="5400000">
            <a:off x="6557962" y="3967163"/>
            <a:ext cx="4791075" cy="381000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49" name="Rectangle 77"/>
          <p:cNvSpPr>
            <a:spLocks noChangeArrowheads="1"/>
          </p:cNvSpPr>
          <p:nvPr/>
        </p:nvSpPr>
        <p:spPr bwMode="gray">
          <a:xfrm>
            <a:off x="8763000" y="1752600"/>
            <a:ext cx="381000" cy="1524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72549"/>
                  <a:invGamma/>
                </a:schemeClr>
              </a:gs>
            </a:gsLst>
            <a:lin ang="5400000" scaled="1"/>
          </a:gra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52" name="Line 80"/>
          <p:cNvSpPr>
            <a:spLocks noChangeShapeType="1"/>
          </p:cNvSpPr>
          <p:nvPr/>
        </p:nvSpPr>
        <p:spPr bwMode="auto">
          <a:xfrm>
            <a:off x="0" y="304800"/>
            <a:ext cx="9144000" cy="0"/>
          </a:xfrm>
          <a:prstGeom prst="line">
            <a:avLst/>
          </a:prstGeom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07/7/7/main" xmlns="">
                <a:noFill/>
              </a14:hiddenFill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53" name="Line 81"/>
          <p:cNvSpPr>
            <a:spLocks noChangeShapeType="1"/>
          </p:cNvSpPr>
          <p:nvPr/>
        </p:nvSpPr>
        <p:spPr bwMode="auto">
          <a:xfrm>
            <a:off x="0" y="6553200"/>
            <a:ext cx="9144000" cy="0"/>
          </a:xfrm>
          <a:prstGeom prst="line">
            <a:avLst/>
          </a:prstGeom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07/7/7/main" xmlns="">
                <a:noFill/>
              </a14:hiddenFill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54" name="Line 82"/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07/7/7/main" xmlns="">
                <a:noFill/>
              </a14:hiddenFill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55" name="Line 83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07/7/7/main" xmlns="">
                <a:noFill/>
              </a14:hiddenFill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56" name="Line 84"/>
          <p:cNvSpPr>
            <a:spLocks noChangeShapeType="1"/>
          </p:cNvSpPr>
          <p:nvPr/>
        </p:nvSpPr>
        <p:spPr bwMode="auto">
          <a:xfrm flipH="1">
            <a:off x="0" y="4953000"/>
            <a:ext cx="457200" cy="0"/>
          </a:xfrm>
          <a:prstGeom prst="line">
            <a:avLst/>
          </a:prstGeom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07/7/7/main" xmlns="">
                <a:noFill/>
              </a14:hiddenFill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57" name="Line 85"/>
          <p:cNvSpPr>
            <a:spLocks noChangeShapeType="1"/>
          </p:cNvSpPr>
          <p:nvPr/>
        </p:nvSpPr>
        <p:spPr bwMode="auto">
          <a:xfrm>
            <a:off x="8763000" y="1752600"/>
            <a:ext cx="381000" cy="0"/>
          </a:xfrm>
          <a:prstGeom prst="line">
            <a:avLst/>
          </a:prstGeom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07/7/7/main" xmlns="">
                <a:noFill/>
              </a14:hiddenFill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58" name="Line 86"/>
          <p:cNvSpPr>
            <a:spLocks noChangeShapeType="1"/>
          </p:cNvSpPr>
          <p:nvPr/>
        </p:nvSpPr>
        <p:spPr bwMode="auto">
          <a:xfrm>
            <a:off x="8763000" y="1905000"/>
            <a:ext cx="381000" cy="0"/>
          </a:xfrm>
          <a:prstGeom prst="line">
            <a:avLst/>
          </a:prstGeom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07/7/7/main" xmlns="">
                <a:noFill/>
              </a14:hiddenFill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59" name="Line 87"/>
          <p:cNvSpPr>
            <a:spLocks noChangeShapeType="1"/>
          </p:cNvSpPr>
          <p:nvPr/>
        </p:nvSpPr>
        <p:spPr bwMode="auto">
          <a:xfrm>
            <a:off x="2543175" y="6553200"/>
            <a:ext cx="0" cy="304800"/>
          </a:xfrm>
          <a:prstGeom prst="line">
            <a:avLst/>
          </a:prstGeom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07/7/7/main" xmlns="">
                <a:noFill/>
              </a14:hiddenFill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60" name="Line 88"/>
          <p:cNvSpPr>
            <a:spLocks noChangeShapeType="1"/>
          </p:cNvSpPr>
          <p:nvPr/>
        </p:nvSpPr>
        <p:spPr bwMode="auto">
          <a:xfrm flipV="1">
            <a:off x="6672263" y="0"/>
            <a:ext cx="0" cy="304800"/>
          </a:xfrm>
          <a:prstGeom prst="line">
            <a:avLst/>
          </a:prstGeom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07/7/7/main" xmlns="">
                <a:noFill/>
              </a14:hiddenFill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C0EE711-B157-4E92-BC6C-2F5D965478C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www.Win2Farsi.com   </a:t>
            </a:r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6A24FE7-4C59-45E4-B4B0-18DA2EE3DA4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www.Win2Farsi.com   </a:t>
            </a:r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28725"/>
            <a:ext cx="3935413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97413" y="1228725"/>
            <a:ext cx="3935412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36965E1-E163-4F15-8293-BFB2ACF3F9F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www.Win2Farsi.com   </a:t>
            </a:r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AA089BF6-B079-4460-9595-C64C62C8317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www.Win2Farsi.com   </a:t>
            </a:r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014D555-D9E9-4662-98D7-5424173C168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www.Win2Farsi.com   </a:t>
            </a:r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E0DCF38-58EB-46E9-9372-BCF6552DE3C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www.Win2Farsi.com   </a:t>
            </a:r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D1D0143-0FC7-4914-9AC7-97F6838434E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www.Win2Farsi.com   </a:t>
            </a:r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2E17D2D-4649-4C83-A770-4D29944457F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www.Win2Farsi.com   </a:t>
            </a:r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48EF100-D710-4481-8394-88AD7C754FF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www.Win2Farsi.com   </a:t>
            </a:r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7813" y="122238"/>
            <a:ext cx="2005012" cy="60277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22238"/>
            <a:ext cx="5865813" cy="60277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DA4B187-C059-4FCE-BAA2-30970DCE868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www.Win2Farsi.com   </a:t>
            </a:r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6705600" cy="5635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228725"/>
            <a:ext cx="8023225" cy="4921250"/>
          </a:xfrm>
        </p:spPr>
        <p:txBody>
          <a:bodyPr/>
          <a:lstStyle/>
          <a:p>
            <a:r>
              <a:rPr lang="en-US" smtClean="0"/>
              <a:t>Click icon to add table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5791200" y="6248400"/>
            <a:ext cx="2895600" cy="334963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3429000" y="6338888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E883BEB7-A7D2-411C-A886-12A66751892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>
          <a:xfrm>
            <a:off x="457200" y="63246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www.Win2Farsi.com   </a:t>
            </a:r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Rectangle 69"/>
          <p:cNvSpPr>
            <a:spLocks noChangeArrowheads="1"/>
          </p:cNvSpPr>
          <p:nvPr/>
        </p:nvSpPr>
        <p:spPr bwMode="gray">
          <a:xfrm>
            <a:off x="457200" y="0"/>
            <a:ext cx="8477250" cy="76835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609600" y="1228725"/>
            <a:ext cx="8023225" cy="4921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07/7/7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791200" y="6248400"/>
            <a:ext cx="2895600" cy="3349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07/7/7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r>
              <a:rPr lang="en-US"/>
              <a:t>Company 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29000" y="6338888"/>
            <a:ext cx="2133600" cy="2444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07/7/7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4AE6986-2494-41AC-A2C2-920D7D400B4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0" y="0"/>
            <a:ext cx="457200" cy="768350"/>
          </a:xfrm>
          <a:prstGeom prst="rect">
            <a:avLst/>
          </a:prstGeom>
          <a:solidFill>
            <a:schemeClr val="hlink"/>
          </a:soli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gray">
          <a:xfrm>
            <a:off x="0" y="762000"/>
            <a:ext cx="457200" cy="152400"/>
          </a:xfrm>
          <a:prstGeom prst="rect">
            <a:avLst/>
          </a:prstGeom>
          <a:solidFill>
            <a:schemeClr val="bg2"/>
          </a:soli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>
            <a:off x="0" y="914400"/>
            <a:ext cx="457200" cy="419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42353"/>
                  <a:invGamma/>
                </a:schemeClr>
              </a:gs>
            </a:gsLst>
            <a:lin ang="5400000" scaled="1"/>
          </a:gra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073" name="Rectangle 49"/>
          <p:cNvSpPr>
            <a:spLocks noChangeArrowheads="1"/>
          </p:cNvSpPr>
          <p:nvPr/>
        </p:nvSpPr>
        <p:spPr bwMode="gray">
          <a:xfrm>
            <a:off x="0" y="5105400"/>
            <a:ext cx="457200" cy="15446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42353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079" name="Rectangle 55"/>
          <p:cNvSpPr>
            <a:spLocks noChangeArrowheads="1"/>
          </p:cNvSpPr>
          <p:nvPr/>
        </p:nvSpPr>
        <p:spPr bwMode="gray">
          <a:xfrm>
            <a:off x="0" y="6656388"/>
            <a:ext cx="457200" cy="209550"/>
          </a:xfrm>
          <a:prstGeom prst="rect">
            <a:avLst/>
          </a:prstGeom>
          <a:solidFill>
            <a:schemeClr val="bg2"/>
          </a:soli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0" name="Rectangle 56"/>
          <p:cNvSpPr>
            <a:spLocks noChangeArrowheads="1"/>
          </p:cNvSpPr>
          <p:nvPr/>
        </p:nvSpPr>
        <p:spPr bwMode="gray">
          <a:xfrm>
            <a:off x="457200" y="6650038"/>
            <a:ext cx="1304925" cy="2159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4" name="Rectangle 60"/>
          <p:cNvSpPr>
            <a:spLocks noChangeArrowheads="1"/>
          </p:cNvSpPr>
          <p:nvPr/>
        </p:nvSpPr>
        <p:spPr bwMode="gray">
          <a:xfrm>
            <a:off x="1752600" y="6650038"/>
            <a:ext cx="7391400" cy="21590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tint val="54510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5" name="Rectangle 61"/>
          <p:cNvSpPr>
            <a:spLocks noChangeArrowheads="1"/>
          </p:cNvSpPr>
          <p:nvPr/>
        </p:nvSpPr>
        <p:spPr bwMode="gray">
          <a:xfrm>
            <a:off x="8777288" y="6656388"/>
            <a:ext cx="366712" cy="2095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84706"/>
                  <a:invGamma/>
                </a:schemeClr>
              </a:gs>
            </a:gsLst>
            <a:lin ang="5400000" scaled="1"/>
          </a:gra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7" name="Rectangle 63"/>
          <p:cNvSpPr>
            <a:spLocks noChangeArrowheads="1"/>
          </p:cNvSpPr>
          <p:nvPr/>
        </p:nvSpPr>
        <p:spPr bwMode="gray">
          <a:xfrm>
            <a:off x="8769350" y="6019800"/>
            <a:ext cx="374650" cy="642938"/>
          </a:xfrm>
          <a:prstGeom prst="rect">
            <a:avLst/>
          </a:prstGeom>
          <a:solidFill>
            <a:schemeClr val="bg2"/>
          </a:soli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9" name="Rectangle 65"/>
          <p:cNvSpPr>
            <a:spLocks noChangeArrowheads="1"/>
          </p:cNvSpPr>
          <p:nvPr/>
        </p:nvSpPr>
        <p:spPr bwMode="gray">
          <a:xfrm>
            <a:off x="8763000" y="914400"/>
            <a:ext cx="381000" cy="51054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1373"/>
                  <a:invGamma/>
                </a:schemeClr>
              </a:gs>
            </a:gsLst>
            <a:lin ang="5400000" scaled="1"/>
          </a:gra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0" name="Rectangle 66"/>
          <p:cNvSpPr>
            <a:spLocks noChangeArrowheads="1"/>
          </p:cNvSpPr>
          <p:nvPr/>
        </p:nvSpPr>
        <p:spPr bwMode="gray">
          <a:xfrm>
            <a:off x="8763000" y="762000"/>
            <a:ext cx="381000" cy="152400"/>
          </a:xfrm>
          <a:prstGeom prst="rect">
            <a:avLst/>
          </a:prstGeom>
          <a:solidFill>
            <a:schemeClr val="folHlink"/>
          </a:soli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091" name="Rectangle 67"/>
          <p:cNvSpPr>
            <a:spLocks noChangeArrowheads="1"/>
          </p:cNvSpPr>
          <p:nvPr/>
        </p:nvSpPr>
        <p:spPr bwMode="gray">
          <a:xfrm>
            <a:off x="8770938" y="0"/>
            <a:ext cx="373062" cy="762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92" name="Rectangle 68"/>
          <p:cNvSpPr>
            <a:spLocks noChangeArrowheads="1"/>
          </p:cNvSpPr>
          <p:nvPr/>
        </p:nvSpPr>
        <p:spPr bwMode="gray">
          <a:xfrm>
            <a:off x="457200" y="762000"/>
            <a:ext cx="8315325" cy="1524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3333"/>
                  <a:invGamma/>
                </a:schemeClr>
              </a:gs>
            </a:gsLst>
            <a:lin ang="0" scaled="1"/>
          </a:gradFill>
          <a:extLs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90600" y="122238"/>
            <a:ext cx="6705600" cy="56356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07/7/7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grpSp>
        <p:nvGrpSpPr>
          <p:cNvPr id="1128" name="Group 104"/>
          <p:cNvGrpSpPr>
            <a:grpSpLocks/>
          </p:cNvGrpSpPr>
          <p:nvPr/>
        </p:nvGrpSpPr>
        <p:grpSpPr bwMode="auto">
          <a:xfrm>
            <a:off x="8002588" y="69850"/>
            <a:ext cx="657225" cy="636588"/>
            <a:chOff x="5041" y="44"/>
            <a:chExt cx="414" cy="401"/>
          </a:xfrm>
        </p:grpSpPr>
        <p:sp>
          <p:nvSpPr>
            <p:cNvPr id="1129" name="Oval 105"/>
            <p:cNvSpPr>
              <a:spLocks noChangeArrowheads="1"/>
            </p:cNvSpPr>
            <p:nvPr userDrawn="1"/>
          </p:nvSpPr>
          <p:spPr bwMode="gray">
            <a:xfrm rot="149948">
              <a:off x="5161" y="161"/>
              <a:ext cx="175" cy="170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extLst>
              <a:ext uri="{91240B29-F687-4f45-9708-019B960494DF}">
                <a14:hiddenLine xmlns:a14="http://schemas.microsoft.com/office/drawing/2007/7/7/main" xmlns="" w="0" algn="ctr">
                  <a:solidFill>
                    <a:srgbClr xmlns:mc="http://schemas.openxmlformats.org/markup-compatibility/2006" val="000000" mc:Ignorable="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07/7/7/main" xmlns="">
                  <a:effectLst>
                    <a:outerShdw blurRad="63500" dist="35921" dir="2700000" algn="ctr" rotWithShape="0">
                      <a:srgbClr xmlns:mc="http://schemas.openxmlformats.org/markup-compatibility/2006" val="808080" mc:Ignorable="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30" name="Group 106"/>
            <p:cNvGrpSpPr>
              <a:grpSpLocks/>
            </p:cNvGrpSpPr>
            <p:nvPr userDrawn="1"/>
          </p:nvGrpSpPr>
          <p:grpSpPr bwMode="auto">
            <a:xfrm rot="334874">
              <a:off x="5321" y="313"/>
              <a:ext cx="98" cy="75"/>
              <a:chOff x="3452" y="878"/>
              <a:chExt cx="402" cy="342"/>
            </a:xfrm>
          </p:grpSpPr>
          <p:sp>
            <p:nvSpPr>
              <p:cNvPr id="1131" name="Oval 107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2" name="Oval 108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3" name="Oval 109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34" name="Group 110"/>
            <p:cNvGrpSpPr>
              <a:grpSpLocks/>
            </p:cNvGrpSpPr>
            <p:nvPr userDrawn="1"/>
          </p:nvGrpSpPr>
          <p:grpSpPr bwMode="auto">
            <a:xfrm rot="-23704554">
              <a:off x="5358" y="218"/>
              <a:ext cx="97" cy="75"/>
              <a:chOff x="3452" y="878"/>
              <a:chExt cx="402" cy="342"/>
            </a:xfrm>
          </p:grpSpPr>
          <p:sp>
            <p:nvSpPr>
              <p:cNvPr id="1135" name="Oval 111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6" name="Oval 112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7" name="Oval 113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38" name="Group 114"/>
            <p:cNvGrpSpPr>
              <a:grpSpLocks/>
            </p:cNvGrpSpPr>
            <p:nvPr userDrawn="1"/>
          </p:nvGrpSpPr>
          <p:grpSpPr bwMode="auto">
            <a:xfrm rot="-4646600">
              <a:off x="5335" y="107"/>
              <a:ext cx="88" cy="82"/>
              <a:chOff x="3452" y="878"/>
              <a:chExt cx="402" cy="342"/>
            </a:xfrm>
          </p:grpSpPr>
          <p:sp>
            <p:nvSpPr>
              <p:cNvPr id="1139" name="Oval 115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40" name="Oval 116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41" name="Oval 117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42" name="Group 118"/>
            <p:cNvGrpSpPr>
              <a:grpSpLocks/>
            </p:cNvGrpSpPr>
            <p:nvPr userDrawn="1"/>
          </p:nvGrpSpPr>
          <p:grpSpPr bwMode="auto">
            <a:xfrm rot="2913403">
              <a:off x="5210" y="359"/>
              <a:ext cx="88" cy="83"/>
              <a:chOff x="3452" y="878"/>
              <a:chExt cx="402" cy="342"/>
            </a:xfrm>
          </p:grpSpPr>
          <p:sp>
            <p:nvSpPr>
              <p:cNvPr id="1143" name="Oval 119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44" name="Oval 120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45" name="Oval 121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46" name="Group 122"/>
            <p:cNvGrpSpPr>
              <a:grpSpLocks/>
            </p:cNvGrpSpPr>
            <p:nvPr userDrawn="1"/>
          </p:nvGrpSpPr>
          <p:grpSpPr bwMode="auto">
            <a:xfrm rot="-29488389">
              <a:off x="5212" y="46"/>
              <a:ext cx="88" cy="83"/>
              <a:chOff x="3452" y="878"/>
              <a:chExt cx="402" cy="342"/>
            </a:xfrm>
          </p:grpSpPr>
          <p:sp>
            <p:nvSpPr>
              <p:cNvPr id="1147" name="Oval 123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48" name="Oval 124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49" name="Oval 125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50" name="Group 126"/>
            <p:cNvGrpSpPr>
              <a:grpSpLocks/>
            </p:cNvGrpSpPr>
            <p:nvPr userDrawn="1"/>
          </p:nvGrpSpPr>
          <p:grpSpPr bwMode="auto">
            <a:xfrm rot="-10069553">
              <a:off x="5089" y="95"/>
              <a:ext cx="97" cy="76"/>
              <a:chOff x="3452" y="878"/>
              <a:chExt cx="402" cy="342"/>
            </a:xfrm>
          </p:grpSpPr>
          <p:sp>
            <p:nvSpPr>
              <p:cNvPr id="1151" name="Oval 127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52" name="Oval 128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53" name="Oval 129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54" name="Group 130"/>
            <p:cNvGrpSpPr>
              <a:grpSpLocks/>
            </p:cNvGrpSpPr>
            <p:nvPr userDrawn="1"/>
          </p:nvGrpSpPr>
          <p:grpSpPr bwMode="auto">
            <a:xfrm rot="-34314642">
              <a:off x="5041" y="204"/>
              <a:ext cx="97" cy="75"/>
              <a:chOff x="3452" y="878"/>
              <a:chExt cx="402" cy="342"/>
            </a:xfrm>
          </p:grpSpPr>
          <p:sp>
            <p:nvSpPr>
              <p:cNvPr id="1155" name="Oval 131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56" name="Oval 132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57" name="Oval 133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58" name="Group 134"/>
            <p:cNvGrpSpPr>
              <a:grpSpLocks/>
            </p:cNvGrpSpPr>
            <p:nvPr userDrawn="1"/>
          </p:nvGrpSpPr>
          <p:grpSpPr bwMode="auto">
            <a:xfrm rot="-15041649">
              <a:off x="5085" y="304"/>
              <a:ext cx="88" cy="82"/>
              <a:chOff x="3452" y="878"/>
              <a:chExt cx="402" cy="342"/>
            </a:xfrm>
          </p:grpSpPr>
          <p:sp>
            <p:nvSpPr>
              <p:cNvPr id="1159" name="Oval 135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0" name="Oval 136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1" name="Oval 137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0" algn="ctr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07/7/7/main" xmlns="">
                    <a:effectLst>
                      <a:outerShdw blurRad="63500" dist="35921" dir="2700000" algn="ctr" rotWithShape="0">
                        <a:srgbClr xmlns:mc="http://schemas.openxmlformats.org/markup-compatibility/2006" val="808080" mc:Ignorable="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162" name="Rectangle 138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324600"/>
            <a:ext cx="2133600" cy="2444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07/7/7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07/7/7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+mn-lt"/>
              </a:defRPr>
            </a:lvl1pPr>
          </a:lstStyle>
          <a:p>
            <a:r>
              <a:rPr lang="en-US" smtClean="0"/>
              <a:t>www.Win2Farsi.com   </a:t>
            </a:r>
            <a:endParaRPr lang="en-US"/>
          </a:p>
        </p:txBody>
      </p:sp>
      <p:sp>
        <p:nvSpPr>
          <p:cNvPr id="1175" name="Line 151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ln w="9525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07/7/7/main" xmlns="">
                <a:noFill/>
              </a14:hiddenFill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6" name="Line 152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07/7/7/main" xmlns="">
                <a:noFill/>
              </a14:hiddenFill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7" name="Line 153"/>
          <p:cNvSpPr>
            <a:spLocks noChangeShapeType="1"/>
          </p:cNvSpPr>
          <p:nvPr/>
        </p:nvSpPr>
        <p:spPr bwMode="auto">
          <a:xfrm>
            <a:off x="0" y="6648450"/>
            <a:ext cx="9144000" cy="0"/>
          </a:xfrm>
          <a:prstGeom prst="line">
            <a:avLst/>
          </a:prstGeom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07/7/7/main" xmlns="">
                <a:noFill/>
              </a14:hiddenFill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8" name="Line 154"/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07/7/7/main" xmlns="">
                <a:noFill/>
              </a14:hiddenFill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79" name="Line 15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07/7/7/main" xmlns="">
                <a:noFill/>
              </a14:hiddenFill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1" name="Line 157"/>
          <p:cNvSpPr>
            <a:spLocks noChangeShapeType="1"/>
          </p:cNvSpPr>
          <p:nvPr/>
        </p:nvSpPr>
        <p:spPr bwMode="auto">
          <a:xfrm flipH="1">
            <a:off x="0" y="5105400"/>
            <a:ext cx="457200" cy="0"/>
          </a:xfrm>
          <a:prstGeom prst="line">
            <a:avLst/>
          </a:prstGeom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07/7/7/main" xmlns="">
                <a:noFill/>
              </a14:hiddenFill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2" name="Line 158"/>
          <p:cNvSpPr>
            <a:spLocks noChangeShapeType="1"/>
          </p:cNvSpPr>
          <p:nvPr/>
        </p:nvSpPr>
        <p:spPr bwMode="auto">
          <a:xfrm>
            <a:off x="1752600" y="6648450"/>
            <a:ext cx="0" cy="209550"/>
          </a:xfrm>
          <a:prstGeom prst="line">
            <a:avLst/>
          </a:prstGeom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07/7/7/main" xmlns="">
                <a:noFill/>
              </a14:hiddenFill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83" name="Line 159"/>
          <p:cNvSpPr>
            <a:spLocks noChangeShapeType="1"/>
          </p:cNvSpPr>
          <p:nvPr/>
        </p:nvSpPr>
        <p:spPr bwMode="auto">
          <a:xfrm>
            <a:off x="8763000" y="6019800"/>
            <a:ext cx="381000" cy="0"/>
          </a:xfrm>
          <a:prstGeom prst="line">
            <a:avLst/>
          </a:prstGeom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07/7/7/main" xmlns="">
                <a:noFill/>
              </a14:hiddenFill>
            </a:ext>
            <a:ext uri="{AF507438-7753-43e0-B8FC-AC1667EBCBE1}">
              <a14:hiddenEffects xmlns:a14="http://schemas.microsoft.com/office/drawing/2007/7/7/main" xmlns="">
                <a:effectLst>
                  <a:outerShdw blurRad="63500"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/>
            </a:pPr>
            <a:r>
              <a:rPr lang="fa-IR" dirty="0" smtClean="0"/>
              <a:t>با مطالعه دقیق ...</a:t>
            </a:r>
          </a:p>
          <a:p>
            <a:pPr marL="914400" lvl="1" indent="-514350" algn="r" rtl="1">
              <a:buFont typeface="+mj-lt"/>
              <a:buAutoNum type="arabicPeriod"/>
            </a:pPr>
            <a:r>
              <a:rPr lang="fa-IR" dirty="0" smtClean="0"/>
              <a:t>هشت تایی پایدار: وجود هشت الکترون در بیرونی ترین لایه الکترونی به عنوان یک هشت تایی پایدار شناخته می شود.</a:t>
            </a:r>
          </a:p>
          <a:p>
            <a:pPr marL="914400" lvl="1" indent="-514350" algn="r" rtl="1">
              <a:buFont typeface="+mj-lt"/>
              <a:buAutoNum type="arabicPeriod"/>
            </a:pPr>
            <a:r>
              <a:rPr lang="fa-IR" dirty="0" smtClean="0"/>
              <a:t>قاعده اکتت: مطابق این قاعده هر یک از عنصرهای گروه اصلی به تعدادی پیوند می دهند که اتم های آن ها به آرایش الکترونی هشت تایی پایدار برسند.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0EE711-B157-4E92-BC6C-2F5D965478C3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971800" y="15240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3200" b="1" dirty="0" smtClean="0"/>
              <a:t>پرشس و تمرین 7</a:t>
            </a:r>
            <a:endParaRPr lang="en-US" sz="3200" b="1" dirty="0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 startAt="2"/>
            </a:pPr>
            <a:r>
              <a:rPr lang="fa-IR" dirty="0" smtClean="0"/>
              <a:t>با استفاده از متن ....</a:t>
            </a:r>
          </a:p>
          <a:p>
            <a:pPr marL="914400" lvl="1" indent="-514350" algn="r" rtl="1">
              <a:buFont typeface="+mj-lt"/>
              <a:buAutoNum type="arabicPeriod"/>
            </a:pPr>
            <a:r>
              <a:rPr lang="fa-IR" dirty="0" smtClean="0"/>
              <a:t>در طبیعت آن تغییراتی مساعدند که با </a:t>
            </a:r>
            <a:r>
              <a:rPr lang="fa-IR" dirty="0" smtClean="0">
                <a:solidFill>
                  <a:srgbClr val="FF0000"/>
                </a:solidFill>
              </a:rPr>
              <a:t>کاهش</a:t>
            </a:r>
            <a:r>
              <a:rPr lang="fa-IR" dirty="0" smtClean="0"/>
              <a:t>  انرژی پتانسیل همراهند.</a:t>
            </a:r>
          </a:p>
          <a:p>
            <a:pPr marL="914400" lvl="1" indent="-514350" algn="r" rtl="1">
              <a:buFont typeface="+mj-lt"/>
              <a:buAutoNum type="arabicPeriod"/>
            </a:pPr>
            <a:r>
              <a:rPr lang="fa-IR" dirty="0" smtClean="0"/>
              <a:t>اتم ها به هنگام </a:t>
            </a:r>
            <a:r>
              <a:rPr lang="fa-IR" dirty="0" smtClean="0">
                <a:solidFill>
                  <a:srgbClr val="FF0000"/>
                </a:solidFill>
              </a:rPr>
              <a:t>تشکیل</a:t>
            </a:r>
            <a:r>
              <a:rPr lang="fa-IR" dirty="0" smtClean="0"/>
              <a:t> پیوند انرژی</a:t>
            </a:r>
            <a:r>
              <a:rPr lang="fa-IR" dirty="0" smtClean="0">
                <a:solidFill>
                  <a:srgbClr val="FF0000"/>
                </a:solidFill>
              </a:rPr>
              <a:t> آزاد </a:t>
            </a:r>
            <a:r>
              <a:rPr lang="fa-IR" dirty="0" smtClean="0"/>
              <a:t>می کنند و به </a:t>
            </a:r>
            <a:r>
              <a:rPr lang="fa-IR" dirty="0" smtClean="0">
                <a:solidFill>
                  <a:srgbClr val="FF0000"/>
                </a:solidFill>
              </a:rPr>
              <a:t>پایداری</a:t>
            </a:r>
            <a:r>
              <a:rPr lang="fa-IR" dirty="0" smtClean="0"/>
              <a:t> می رسند.</a:t>
            </a:r>
          </a:p>
          <a:p>
            <a:pPr marL="914400" lvl="1" indent="-514350" algn="r" rtl="1">
              <a:buFont typeface="+mj-lt"/>
              <a:buAutoNum type="arabicPeriod"/>
            </a:pPr>
            <a:r>
              <a:rPr lang="fa-IR" dirty="0" smtClean="0"/>
              <a:t>عنصرهای گازهای نجیب </a:t>
            </a:r>
            <a:r>
              <a:rPr lang="fa-IR" dirty="0" smtClean="0">
                <a:solidFill>
                  <a:srgbClr val="FF0000"/>
                </a:solidFill>
              </a:rPr>
              <a:t>تک</a:t>
            </a:r>
            <a:r>
              <a:rPr lang="fa-IR" dirty="0" smtClean="0"/>
              <a:t> اتمی هستند و از نظر شیمیایی </a:t>
            </a:r>
            <a:r>
              <a:rPr lang="fa-IR" dirty="0" smtClean="0">
                <a:solidFill>
                  <a:srgbClr val="FF0000"/>
                </a:solidFill>
              </a:rPr>
              <a:t>بی اثر </a:t>
            </a:r>
            <a:r>
              <a:rPr lang="fa-IR" dirty="0" smtClean="0"/>
              <a:t>هستند و تنها برای عنصرهای </a:t>
            </a:r>
            <a:r>
              <a:rPr lang="fa-IR" dirty="0" smtClean="0">
                <a:solidFill>
                  <a:srgbClr val="FF0000"/>
                </a:solidFill>
              </a:rPr>
              <a:t>سنگین تر </a:t>
            </a:r>
            <a:r>
              <a:rPr lang="fa-IR" dirty="0" smtClean="0"/>
              <a:t>گازهای نجیب نظیر</a:t>
            </a:r>
            <a:r>
              <a:rPr lang="fa-IR" dirty="0" smtClean="0">
                <a:solidFill>
                  <a:srgbClr val="FF0000"/>
                </a:solidFill>
              </a:rPr>
              <a:t> کریپتون </a:t>
            </a:r>
            <a:r>
              <a:rPr lang="fa-IR" dirty="0" smtClean="0"/>
              <a:t>و </a:t>
            </a:r>
            <a:r>
              <a:rPr lang="fa-IR" dirty="0" smtClean="0">
                <a:solidFill>
                  <a:srgbClr val="FF0000"/>
                </a:solidFill>
              </a:rPr>
              <a:t>زنون</a:t>
            </a:r>
            <a:r>
              <a:rPr lang="fa-IR" dirty="0" smtClean="0"/>
              <a:t> ترکیبات شناخته شده است.</a:t>
            </a:r>
          </a:p>
          <a:p>
            <a:pPr marL="914400" lvl="1" indent="-514350" algn="r" rtl="1">
              <a:buFont typeface="+mj-lt"/>
              <a:buAutoNum type="arabicPeriod"/>
            </a:pPr>
            <a:r>
              <a:rPr lang="fa-IR" dirty="0" smtClean="0"/>
              <a:t>پتاسیم که در گروه </a:t>
            </a:r>
            <a:r>
              <a:rPr lang="fa-IR" dirty="0" smtClean="0">
                <a:solidFill>
                  <a:srgbClr val="FF0000"/>
                </a:solidFill>
              </a:rPr>
              <a:t>اول</a:t>
            </a:r>
            <a:r>
              <a:rPr lang="fa-IR" dirty="0" smtClean="0"/>
              <a:t> جدول تناوبی قرار دارد، یک فلز </a:t>
            </a:r>
            <a:r>
              <a:rPr lang="fa-IR" dirty="0" smtClean="0">
                <a:solidFill>
                  <a:srgbClr val="FF0000"/>
                </a:solidFill>
              </a:rPr>
              <a:t>قلیایی</a:t>
            </a:r>
            <a:r>
              <a:rPr lang="fa-IR" dirty="0" smtClean="0"/>
              <a:t> است.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0EE711-B157-4E92-BC6C-2F5D965478C3}" type="slidenum">
              <a:rPr lang="en-US" smtClean="0"/>
              <a:pPr/>
              <a:t>2</a:t>
            </a:fld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1" indent="-514350" algn="r" rtl="1">
              <a:buClr>
                <a:schemeClr val="hlink"/>
              </a:buClr>
              <a:buFont typeface="+mj-lt"/>
              <a:buAutoNum type="arabicPeriod" startAt="5"/>
            </a:pPr>
            <a:r>
              <a:rPr lang="fa-IR" dirty="0" smtClean="0"/>
              <a:t> فلز پتاسیم با آب به شدت واکنش می دهد. فرآورده های این واکنش </a:t>
            </a:r>
            <a:r>
              <a:rPr lang="fa-IR" dirty="0" smtClean="0">
                <a:solidFill>
                  <a:srgbClr val="FF0000"/>
                </a:solidFill>
              </a:rPr>
              <a:t>پتاسیم هیدروکسید </a:t>
            </a:r>
            <a:r>
              <a:rPr lang="fa-IR" dirty="0" smtClean="0"/>
              <a:t>و </a:t>
            </a:r>
            <a:r>
              <a:rPr lang="fa-IR" dirty="0" smtClean="0">
                <a:solidFill>
                  <a:srgbClr val="FF0000"/>
                </a:solidFill>
              </a:rPr>
              <a:t>هیدروژن</a:t>
            </a:r>
            <a:r>
              <a:rPr lang="fa-IR" dirty="0" smtClean="0"/>
              <a:t> است.</a:t>
            </a:r>
          </a:p>
          <a:p>
            <a:pPr marL="514350" lvl="1" indent="-514350" algn="r" rtl="1">
              <a:buClr>
                <a:schemeClr val="hlink"/>
              </a:buClr>
              <a:buFont typeface="+mj-lt"/>
              <a:buAutoNum type="arabicPeriod" startAt="5"/>
            </a:pPr>
            <a:r>
              <a:rPr lang="fa-IR" dirty="0" smtClean="0"/>
              <a:t>تفاوت اتم پتاسیم </a:t>
            </a:r>
            <a:r>
              <a:rPr lang="en-US" dirty="0" smtClean="0"/>
              <a:t>(19K)</a:t>
            </a:r>
            <a:r>
              <a:rPr lang="fa-IR" dirty="0" smtClean="0"/>
              <a:t> با اتم آرگون </a:t>
            </a:r>
            <a:r>
              <a:rPr lang="en-US" dirty="0" smtClean="0"/>
              <a:t>(18Ar)</a:t>
            </a:r>
            <a:r>
              <a:rPr lang="fa-IR" dirty="0" smtClean="0"/>
              <a:t> تنها در و وجود </a:t>
            </a:r>
            <a:r>
              <a:rPr lang="fa-IR" dirty="0" smtClean="0">
                <a:solidFill>
                  <a:srgbClr val="FF0000"/>
                </a:solidFill>
              </a:rPr>
              <a:t>یک</a:t>
            </a:r>
            <a:r>
              <a:rPr lang="fa-IR" dirty="0" smtClean="0"/>
              <a:t>  الکترون در اوربیتال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4s</a:t>
            </a:r>
            <a:r>
              <a:rPr lang="en-US" dirty="0" smtClean="0"/>
              <a:t> </a:t>
            </a:r>
            <a:r>
              <a:rPr lang="fa-IR" dirty="0"/>
              <a:t> </a:t>
            </a:r>
            <a:r>
              <a:rPr lang="fa-IR" dirty="0" smtClean="0"/>
              <a:t>است.  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0EE711-B157-4E92-BC6C-2F5D965478C3}" type="slidenum">
              <a:rPr lang="en-US" smtClean="0"/>
              <a:pPr/>
              <a:t>3</a:t>
            </a:fld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 algn="r" rtl="1">
              <a:buFont typeface="+mj-lt"/>
              <a:buAutoNum type="arabicPeriod" startAt="3"/>
            </a:pPr>
            <a:r>
              <a:rPr lang="fa-IR" dirty="0" smtClean="0"/>
              <a:t>درستی یا نادرستی ...</a:t>
            </a:r>
          </a:p>
          <a:p>
            <a:pPr marL="914400" lvl="1" indent="-514350" algn="r" rtl="1">
              <a:buFont typeface="+mj-lt"/>
              <a:buAutoNum type="arabicParenR"/>
            </a:pPr>
            <a:r>
              <a:rPr lang="fa-IR" dirty="0" smtClean="0"/>
              <a:t>انجام شدنی ترین واکنش ها آن هایی هستند که در فراورده هایشان به آرایش هشت تایی پایدار رسیده اند.</a:t>
            </a:r>
            <a:endParaRPr lang="fa-IR" dirty="0" smtClean="0">
              <a:solidFill>
                <a:srgbClr val="FF0000"/>
              </a:solidFill>
            </a:endParaRPr>
          </a:p>
          <a:p>
            <a:pPr marL="914400" lvl="1" indent="-514350" algn="r" rtl="1">
              <a:buFont typeface="+mj-lt"/>
              <a:buAutoNum type="arabicParenR"/>
            </a:pPr>
            <a:r>
              <a:rPr lang="fa-IR" dirty="0" smtClean="0"/>
              <a:t>وقتی اتمی به هشت تایی پایدار می رسد، واکنش پذیری آن افزایش می یابد. </a:t>
            </a:r>
            <a:r>
              <a:rPr lang="fa-IR" dirty="0" smtClean="0">
                <a:solidFill>
                  <a:srgbClr val="FF0000"/>
                </a:solidFill>
              </a:rPr>
              <a:t>زیرا وقتی اتمی به هشت تایی پایدار می رسد. از واکنش پپذیری آن کاسته می شود و دیگر تمایلی به تشکیل پیوندهای بیشتر، از خود نشان نمی دهد.</a:t>
            </a:r>
            <a:endParaRPr lang="fa-IR" dirty="0" smtClean="0"/>
          </a:p>
          <a:p>
            <a:pPr marL="914400" lvl="1" indent="-514350" algn="r" rtl="1">
              <a:buFont typeface="+mj-lt"/>
              <a:buAutoNum type="arabicParenR"/>
            </a:pPr>
            <a:r>
              <a:rPr lang="fa-IR" dirty="0" smtClean="0"/>
              <a:t>تمامی گازها ی نجیب در بیرونی ترین لایه ی الکترونی خود 8 الکترون دارند. </a:t>
            </a:r>
            <a:r>
              <a:rPr lang="fa-IR" dirty="0" smtClean="0">
                <a:solidFill>
                  <a:srgbClr val="FF0000"/>
                </a:solidFill>
              </a:rPr>
              <a:t>زیرا هلیم در لایه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fa-IR" dirty="0" smtClean="0">
                <a:solidFill>
                  <a:srgbClr val="FF0000"/>
                </a:solidFill>
              </a:rPr>
              <a:t>ی ظرفیت خود تنها 2 الکترون دارد.</a:t>
            </a:r>
            <a:endParaRPr lang="fa-IR" dirty="0" smtClean="0"/>
          </a:p>
          <a:p>
            <a:pPr marL="914400" lvl="1" indent="-514350" algn="r" rtl="1">
              <a:buFont typeface="+mj-lt"/>
              <a:buAutoNum type="arabicParenR"/>
            </a:pPr>
            <a:r>
              <a:rPr lang="fa-IR" dirty="0" smtClean="0"/>
              <a:t>بیرونی ترین لایه الکترونی گازهای نجیب کاملاً پر است، بنابراین اتم این عنصرها پایدار است.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0EE711-B157-4E92-BC6C-2F5D965478C3}" type="slidenum">
              <a:rPr lang="en-US" smtClean="0"/>
              <a:pPr/>
              <a:t>4</a:t>
            </a:fld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1" indent="-514350" algn="r" rtl="1">
              <a:buClr>
                <a:schemeClr val="hlink"/>
              </a:buClr>
              <a:buFont typeface="+mj-lt"/>
              <a:buAutoNum type="arabicParenR" startAt="5"/>
            </a:pPr>
            <a:r>
              <a:rPr lang="fa-IR" dirty="0" smtClean="0"/>
              <a:t>هر یک از عنصرهای گروه های اصلی به تعدادی پیوند می دهند که  اتم های آن ها به آرایش هشت تایی پایدار برسند.</a:t>
            </a:r>
          </a:p>
          <a:p>
            <a:pPr marL="514350" lvl="1" indent="-514350" algn="r" rtl="1">
              <a:buClr>
                <a:schemeClr val="hlink"/>
              </a:buClr>
              <a:buFont typeface="+mj-lt"/>
              <a:buAutoNum type="arabicParenR" startAt="5"/>
            </a:pPr>
            <a:r>
              <a:rPr lang="fa-IR" dirty="0" smtClean="0"/>
              <a:t>قاعده ی هشت تایی بهترین نشانه ی پایداری برای عنصرهای گروه های اصلی جدول تناولی است.</a:t>
            </a:r>
          </a:p>
          <a:p>
            <a:pPr marL="514350" lvl="1" indent="-514350" algn="r" rtl="1">
              <a:buClr>
                <a:schemeClr val="hlink"/>
              </a:buClr>
              <a:buFont typeface="+mj-lt"/>
              <a:buAutoNum type="arabicParenR" startAt="5"/>
            </a:pPr>
            <a:r>
              <a:rPr lang="fa-IR" dirty="0" smtClean="0"/>
              <a:t>اتم ها به هنگام تشکیل پیوند انرژی جذب می کنند و به پایداردی می رسند. </a:t>
            </a:r>
            <a:r>
              <a:rPr lang="fa-IR" dirty="0" smtClean="0">
                <a:solidFill>
                  <a:srgbClr val="FF0000"/>
                </a:solidFill>
              </a:rPr>
              <a:t>زیرا اتم ها به هنگام تشکیل پیوند انرژی آزاد می کنند و به پایداری می رسند.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0EE711-B157-4E92-BC6C-2F5D965478C3}" type="slidenum">
              <a:rPr lang="en-US" smtClean="0"/>
              <a:pPr/>
              <a:t>5</a:t>
            </a:fld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 startAt="4"/>
            </a:pPr>
            <a:r>
              <a:rPr lang="fa-IR" dirty="0" smtClean="0"/>
              <a:t>با ارائه توضیحات ...</a:t>
            </a:r>
          </a:p>
          <a:p>
            <a:pPr marL="971550" lvl="1" indent="-571500" algn="r" rtl="1">
              <a:buFont typeface="+mj-lt"/>
              <a:buAutoNum type="romanUcPeriod"/>
            </a:pPr>
            <a:r>
              <a:rPr lang="fa-IR" dirty="0" smtClean="0"/>
              <a:t>پایداری ذره ها و آرایش الکترونی لایه ی ظرفیت: </a:t>
            </a:r>
            <a:r>
              <a:rPr lang="fa-IR" dirty="0" smtClean="0">
                <a:solidFill>
                  <a:srgbClr val="FF0000"/>
                </a:solidFill>
              </a:rPr>
              <a:t>پایداری ذره ها به آرایش الکترونی لایه ی ظرفیت آن ها وابسته است. به طوری که هرگاه بیرونی ترین لایه ی الکترون یک ذره کاملاً پر باشد، پایداری آن بیشتر خواهد بود.</a:t>
            </a:r>
          </a:p>
          <a:p>
            <a:pPr marL="971550" lvl="1" indent="-571500" algn="r" rtl="1">
              <a:buFont typeface="+mj-lt"/>
              <a:buAutoNum type="romanUcPeriod"/>
            </a:pPr>
            <a:r>
              <a:rPr lang="fa-IR" dirty="0" smtClean="0"/>
              <a:t>پایداری گاز نجیب و آرایش الکترونی لایه ی ظرفیت: </a:t>
            </a:r>
            <a:r>
              <a:rPr lang="fa-IR" dirty="0" smtClean="0">
                <a:solidFill>
                  <a:srgbClr val="FF0000"/>
                </a:solidFill>
              </a:rPr>
              <a:t>پایداری گازهای نجیب به دلیل آرایش الکترونی لایه ی ظرفیت آن ها است. در اتم این عنصرها لایه ی ظرفیت کاملاً از الکترون پر است و این موضوع موجب پایداری اتم این عنصرها شده است.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0EE711-B157-4E92-BC6C-2F5D965478C3}" type="slidenum">
              <a:rPr lang="en-US" smtClean="0"/>
              <a:pPr/>
              <a:t>6</a:t>
            </a:fld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r" rtl="1">
              <a:buFont typeface="+mj-lt"/>
              <a:buAutoNum type="arabicPeriod" startAt="5"/>
            </a:pPr>
            <a:r>
              <a:rPr lang="fa-IR" dirty="0" smtClean="0"/>
              <a:t>مشخص کنید کدام یک از فرایندهای زیر با جذب انرژی و کدام با آزاد شدن انرژ همراه است؟</a:t>
            </a:r>
          </a:p>
          <a:p>
            <a:pPr marL="514350" indent="-514350" algn="r" rtl="1">
              <a:buFont typeface="+mj-lt"/>
              <a:buAutoNum type="arabicPeriod" startAt="5"/>
            </a:pPr>
            <a:endParaRPr lang="fa-IR" dirty="0"/>
          </a:p>
          <a:p>
            <a:pPr marL="0" indent="0" algn="r" rtl="1">
              <a:buNone/>
            </a:pPr>
            <a:r>
              <a:rPr lang="fa-IR" dirty="0" smtClean="0"/>
              <a:t>فرایند تشکیل پیوند </a:t>
            </a:r>
            <a:r>
              <a:rPr lang="en-US" dirty="0" smtClean="0"/>
              <a:t>H-F</a:t>
            </a:r>
            <a:r>
              <a:rPr lang="fa-IR" dirty="0" smtClean="0"/>
              <a:t> پدیده ای گرماده (با آزاد شدن انرژی) است</a:t>
            </a:r>
          </a:p>
          <a:p>
            <a:pPr marL="0" indent="0" rtl="1">
              <a:buNone/>
            </a:pPr>
            <a:r>
              <a:rPr lang="en-US" dirty="0" smtClean="0"/>
              <a:t>H + F           HF</a:t>
            </a:r>
            <a:r>
              <a:rPr lang="fa-IR" dirty="0" smtClean="0"/>
              <a:t>   </a:t>
            </a:r>
          </a:p>
          <a:p>
            <a:pPr marL="0" indent="0" rtl="1">
              <a:buNone/>
            </a:pPr>
            <a:endParaRPr lang="fa-IR" dirty="0"/>
          </a:p>
          <a:p>
            <a:pPr marL="0" indent="0" algn="r" rtl="1">
              <a:buNone/>
            </a:pPr>
            <a:r>
              <a:rPr lang="fa-IR" dirty="0" smtClean="0"/>
              <a:t>شکستن پیوند </a:t>
            </a:r>
            <a:r>
              <a:rPr lang="en-US" dirty="0" smtClean="0"/>
              <a:t>H-</a:t>
            </a:r>
            <a:r>
              <a:rPr lang="en-US" dirty="0" err="1" smtClean="0"/>
              <a:t>Cl</a:t>
            </a:r>
            <a:r>
              <a:rPr lang="fa-IR" dirty="0" smtClean="0"/>
              <a:t> با جذب انرژی همراه است (پدیده گرماگیر)</a:t>
            </a:r>
            <a:endParaRPr lang="en-US" dirty="0" smtClean="0"/>
          </a:p>
          <a:p>
            <a:pPr marL="0" indent="0" rtl="1">
              <a:buNone/>
            </a:pPr>
            <a:r>
              <a:rPr lang="en-US" dirty="0" smtClean="0"/>
              <a:t>H – </a:t>
            </a:r>
            <a:r>
              <a:rPr lang="en-US" dirty="0" err="1" smtClean="0"/>
              <a:t>Cl</a:t>
            </a:r>
            <a:r>
              <a:rPr lang="en-US" dirty="0" smtClean="0"/>
              <a:t>           H + </a:t>
            </a:r>
            <a:r>
              <a:rPr lang="en-US" dirty="0" err="1" smtClean="0"/>
              <a:t>Cl</a:t>
            </a:r>
            <a:r>
              <a:rPr lang="en-US" dirty="0" smtClean="0"/>
              <a:t> </a:t>
            </a:r>
            <a:r>
              <a:rPr lang="fa-IR" dirty="0" smtClean="0"/>
              <a:t> 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828800" y="3429000"/>
            <a:ext cx="12192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905000" y="5027612"/>
            <a:ext cx="1219200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0EE711-B157-4E92-BC6C-2F5D965478C3}" type="slidenum">
              <a:rPr lang="en-US" smtClean="0"/>
              <a:pPr/>
              <a:t>7</a:t>
            </a:fld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382000" cy="4389120"/>
          </a:xfrm>
        </p:spPr>
        <p:txBody>
          <a:bodyPr>
            <a:normAutofit fontScale="92500" lnSpcReduction="10000"/>
          </a:bodyPr>
          <a:lstStyle/>
          <a:p>
            <a:pPr marL="514350" indent="-514350" algn="r" rtl="1">
              <a:buFont typeface="+mj-lt"/>
              <a:buAutoNum type="arabicPeriod" startAt="6"/>
            </a:pPr>
            <a:r>
              <a:rPr lang="fa-IR" dirty="0" smtClean="0"/>
              <a:t>با توجه به آرایش های الکترونی زیر مشخص کنید:</a:t>
            </a:r>
          </a:p>
          <a:p>
            <a:pPr marL="0" indent="0">
              <a:buNone/>
            </a:pPr>
            <a:r>
              <a:rPr lang="en-US" sz="2000" dirty="0" smtClean="0"/>
              <a:t>X : 1s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, 2s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2p</a:t>
            </a:r>
            <a:r>
              <a:rPr lang="en-US" sz="2000" baseline="30000" dirty="0" smtClean="0"/>
              <a:t>3            </a:t>
            </a:r>
            <a:r>
              <a:rPr lang="en-US" sz="2000" dirty="0" smtClean="0"/>
              <a:t>Y : [Ne] 3s</a:t>
            </a:r>
            <a:r>
              <a:rPr lang="en-US" sz="2000" baseline="30000" dirty="0" smtClean="0"/>
              <a:t>2    </a:t>
            </a:r>
            <a:r>
              <a:rPr lang="en-US" sz="2000" baseline="30000" dirty="0"/>
              <a:t> </a:t>
            </a:r>
            <a:r>
              <a:rPr lang="en-US" sz="2000" dirty="0" smtClean="0"/>
              <a:t>      Z : 1s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, 2s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2p</a:t>
            </a:r>
            <a:r>
              <a:rPr lang="en-US" sz="2000" baseline="30000" dirty="0" smtClean="0"/>
              <a:t>6</a:t>
            </a:r>
            <a:endParaRPr lang="fa-IR" dirty="0" smtClean="0"/>
          </a:p>
          <a:p>
            <a:pPr marL="971550" lvl="1" indent="-571500" algn="r" rtl="1">
              <a:buFont typeface="+mj-lt"/>
              <a:buAutoNum type="romanUcPeriod"/>
            </a:pPr>
            <a:r>
              <a:rPr lang="fa-IR" dirty="0" smtClean="0"/>
              <a:t>کدام یک از گونه های زیر واکنش پذیر هستند؟</a:t>
            </a:r>
            <a:endParaRPr lang="en-US" dirty="0" smtClean="0"/>
          </a:p>
          <a:p>
            <a:pPr marL="400050" lvl="1" indent="0" algn="r" rtl="1">
              <a:buNone/>
            </a:pPr>
            <a:r>
              <a:rPr lang="en-US" dirty="0"/>
              <a:t>	</a:t>
            </a:r>
            <a:r>
              <a:rPr lang="fa-IR" dirty="0" smtClean="0">
                <a:solidFill>
                  <a:srgbClr val="FF0000"/>
                </a:solidFill>
              </a:rPr>
              <a:t>گونه های </a:t>
            </a:r>
            <a:r>
              <a:rPr lang="en-US" dirty="0" smtClean="0">
                <a:solidFill>
                  <a:srgbClr val="FF0000"/>
                </a:solidFill>
              </a:rPr>
              <a:t>X </a:t>
            </a:r>
            <a:r>
              <a:rPr lang="fa-IR" dirty="0" smtClean="0">
                <a:solidFill>
                  <a:srgbClr val="FF0000"/>
                </a:solidFill>
              </a:rPr>
              <a:t> و </a:t>
            </a:r>
            <a:r>
              <a:rPr lang="en-US" dirty="0" smtClean="0">
                <a:solidFill>
                  <a:srgbClr val="FF0000"/>
                </a:solidFill>
              </a:rPr>
              <a:t>Y</a:t>
            </a:r>
            <a:r>
              <a:rPr lang="fa-IR" dirty="0" smtClean="0">
                <a:solidFill>
                  <a:srgbClr val="FF0000"/>
                </a:solidFill>
              </a:rPr>
              <a:t> واکنش پذیر هستند. زیرا آرایش هشت تایی پایدار را ندارند.</a:t>
            </a:r>
          </a:p>
          <a:p>
            <a:pPr marL="971550" lvl="1" indent="-571500" algn="r" rtl="1">
              <a:buFont typeface="+mj-lt"/>
              <a:buAutoNum type="romanUcPeriod" startAt="2"/>
            </a:pPr>
            <a:r>
              <a:rPr lang="fa-IR" dirty="0" smtClean="0"/>
              <a:t>گونه های واکنش پذیر، در واکنش ها از چه طریقی به هشت تایی پایدار می رسند؟</a:t>
            </a:r>
          </a:p>
          <a:p>
            <a:pPr marL="0" indent="0" algn="r" rtl="1">
              <a:buNone/>
            </a:pPr>
            <a:r>
              <a:rPr lang="fa-IR" dirty="0">
                <a:solidFill>
                  <a:srgbClr val="FF0000"/>
                </a:solidFill>
              </a:rPr>
              <a:t>	</a:t>
            </a:r>
            <a:r>
              <a:rPr lang="fa-IR" dirty="0" smtClean="0">
                <a:solidFill>
                  <a:srgbClr val="FF0000"/>
                </a:solidFill>
              </a:rPr>
              <a:t>گونه </a:t>
            </a:r>
            <a:r>
              <a:rPr lang="en-US" dirty="0" smtClean="0">
                <a:solidFill>
                  <a:srgbClr val="FF0000"/>
                </a:solidFill>
              </a:rPr>
              <a:t>X</a:t>
            </a:r>
            <a:r>
              <a:rPr lang="fa-IR" dirty="0" smtClean="0">
                <a:solidFill>
                  <a:srgbClr val="FF0000"/>
                </a:solidFill>
              </a:rPr>
              <a:t> با گرفتن یا اشتراک سه الکترون به هشت تایی پایدار می رسد.</a:t>
            </a:r>
          </a:p>
          <a:p>
            <a:pPr marL="0" indent="0" algn="r" rtl="1">
              <a:buNone/>
            </a:pPr>
            <a:r>
              <a:rPr lang="fa-IR" dirty="0">
                <a:solidFill>
                  <a:srgbClr val="FF0000"/>
                </a:solidFill>
              </a:rPr>
              <a:t>	</a:t>
            </a:r>
            <a:r>
              <a:rPr lang="fa-IR" dirty="0" smtClean="0">
                <a:solidFill>
                  <a:srgbClr val="FF0000"/>
                </a:solidFill>
              </a:rPr>
              <a:t>و گونه</a:t>
            </a:r>
            <a:r>
              <a:rPr lang="en-US" dirty="0" smtClean="0">
                <a:solidFill>
                  <a:srgbClr val="FF0000"/>
                </a:solidFill>
              </a:rPr>
              <a:t> Y </a:t>
            </a:r>
            <a:r>
              <a:rPr lang="fa-IR" dirty="0">
                <a:solidFill>
                  <a:srgbClr val="FF0000"/>
                </a:solidFill>
              </a:rPr>
              <a:t> </a:t>
            </a:r>
            <a:r>
              <a:rPr lang="fa-IR" dirty="0" smtClean="0">
                <a:solidFill>
                  <a:srgbClr val="FF0000"/>
                </a:solidFill>
              </a:rPr>
              <a:t>با ازدست دادن 2 الکترون به هشت تایی پایدار می رسند.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0EE711-B157-4E92-BC6C-2F5D965478C3}" type="slidenum">
              <a:rPr lang="en-US" smtClean="0"/>
              <a:pPr/>
              <a:t>8</a:t>
            </a:fld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="" xmlns:p14="http://schemas.microsoft.com/office/powerpoint/2007/7/12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extLst>
            <a:ext uri="{53640926-AAD7-44d8-BBD7-CCE9431645EC}">
              <a14:shadowObscured xmlns:a14="http://schemas.microsoft.com/office/drawing/2007/7/7/main" xmlns="" val="1"/>
            </a:ext>
          </a:extLst>
        </p:spPr>
        <p:txBody>
          <a:bodyPr/>
          <a:lstStyle/>
          <a:p>
            <a:pPr rtl="1" fontAlgn="auto">
              <a:spcAft>
                <a:spcPts val="0"/>
              </a:spcAft>
              <a:defRPr/>
            </a:pPr>
            <a:r>
              <a:rPr lang="fa-IR" sz="4400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شیمی عمومی – بخش </a:t>
            </a:r>
            <a:r>
              <a:rPr lang="fa-IR" sz="4400" kern="12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هشتم</a:t>
            </a:r>
            <a:r>
              <a:rPr lang="fa-IR" sz="2000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fa-IR" sz="2000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fa-IR" sz="4400" kern="12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(رشته فرش)</a:t>
            </a:r>
            <a:endParaRPr lang="en-US" sz="4400" kern="12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371975"/>
            <a:ext cx="5791200" cy="1266825"/>
          </a:xfrm>
        </p:spPr>
        <p:txBody>
          <a:bodyPr/>
          <a:lstStyle/>
          <a:p>
            <a:pPr marR="45720">
              <a:buClr>
                <a:schemeClr val="accent3"/>
              </a:buClr>
              <a:buSzPct val="95000"/>
              <a:defRPr/>
            </a:pPr>
            <a:r>
              <a:rPr lang="fa-IR" sz="24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دکتر حسن خاتمی</a:t>
            </a:r>
          </a:p>
          <a:p>
            <a:pPr marR="45720">
              <a:buClr>
                <a:schemeClr val="accent3"/>
              </a:buClr>
              <a:buSzPct val="95000"/>
              <a:defRPr/>
            </a:pPr>
            <a:r>
              <a:rPr lang="fa-IR" sz="24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استادیار گروه فرش - دانشکده معماری و هنر</a:t>
            </a:r>
          </a:p>
          <a:p>
            <a:pPr marR="45720">
              <a:buClr>
                <a:schemeClr val="accent3"/>
              </a:buClr>
              <a:buSzPct val="95000"/>
              <a:defRPr/>
            </a:pPr>
            <a:r>
              <a:rPr lang="fa-IR" sz="2400" b="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دانشگاه کاشان</a:t>
            </a:r>
            <a:endParaRPr lang="en-US" sz="2400" b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329625"/>
            <a:ext cx="4572000" cy="584775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 rtl="1"/>
            <a:r>
              <a:rPr lang="fa-IR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بسم الله الرحمن الرحیم</a:t>
            </a:r>
            <a:endParaRPr lang="en-US" sz="32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57600" y="5715000"/>
            <a:ext cx="1905000" cy="533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Contents</a:t>
            </a:r>
            <a:endParaRPr lang="en-US">
              <a:solidFill>
                <a:schemeClr val="accent1"/>
              </a:solidFill>
            </a:endParaRPr>
          </a:p>
        </p:txBody>
      </p:sp>
      <p:grpSp>
        <p:nvGrpSpPr>
          <p:cNvPr id="87081" name="Group 41"/>
          <p:cNvGrpSpPr>
            <a:grpSpLocks/>
          </p:cNvGrpSpPr>
          <p:nvPr/>
        </p:nvGrpSpPr>
        <p:grpSpPr bwMode="auto">
          <a:xfrm>
            <a:off x="2514600" y="1828800"/>
            <a:ext cx="3810000" cy="609600"/>
            <a:chOff x="1440" y="1296"/>
            <a:chExt cx="2400" cy="384"/>
          </a:xfrm>
        </p:grpSpPr>
        <p:grpSp>
          <p:nvGrpSpPr>
            <p:cNvPr id="87082" name="Group 42"/>
            <p:cNvGrpSpPr>
              <a:grpSpLocks/>
            </p:cNvGrpSpPr>
            <p:nvPr/>
          </p:nvGrpSpPr>
          <p:grpSpPr bwMode="auto">
            <a:xfrm>
              <a:off x="1440" y="1296"/>
              <a:ext cx="336" cy="384"/>
              <a:chOff x="982" y="214"/>
              <a:chExt cx="759" cy="872"/>
            </a:xfrm>
          </p:grpSpPr>
          <p:sp>
            <p:nvSpPr>
              <p:cNvPr id="87083" name="Freeform 43"/>
              <p:cNvSpPr>
                <a:spLocks/>
              </p:cNvSpPr>
              <p:nvPr/>
            </p:nvSpPr>
            <p:spPr bwMode="auto">
              <a:xfrm>
                <a:off x="1214" y="214"/>
                <a:ext cx="299" cy="434"/>
              </a:xfrm>
              <a:custGeom>
                <a:avLst/>
                <a:gdLst/>
                <a:ahLst/>
                <a:cxnLst>
                  <a:cxn ang="0">
                    <a:pos x="174" y="121"/>
                  </a:cxn>
                  <a:cxn ang="0">
                    <a:pos x="174" y="23"/>
                  </a:cxn>
                  <a:cxn ang="0">
                    <a:pos x="170" y="9"/>
                  </a:cxn>
                  <a:cxn ang="0">
                    <a:pos x="165" y="5"/>
                  </a:cxn>
                  <a:cxn ang="0">
                    <a:pos x="156" y="0"/>
                  </a:cxn>
                  <a:cxn ang="0">
                    <a:pos x="152" y="0"/>
                  </a:cxn>
                  <a:cxn ang="0">
                    <a:pos x="143" y="0"/>
                  </a:cxn>
                  <a:cxn ang="0">
                    <a:pos x="134" y="5"/>
                  </a:cxn>
                  <a:cxn ang="0">
                    <a:pos x="125" y="9"/>
                  </a:cxn>
                  <a:cxn ang="0">
                    <a:pos x="125" y="23"/>
                  </a:cxn>
                  <a:cxn ang="0">
                    <a:pos x="125" y="126"/>
                  </a:cxn>
                  <a:cxn ang="0">
                    <a:pos x="76" y="99"/>
                  </a:cxn>
                  <a:cxn ang="0">
                    <a:pos x="67" y="94"/>
                  </a:cxn>
                  <a:cxn ang="0">
                    <a:pos x="58" y="94"/>
                  </a:cxn>
                  <a:cxn ang="0">
                    <a:pos x="49" y="99"/>
                  </a:cxn>
                  <a:cxn ang="0">
                    <a:pos x="45" y="103"/>
                  </a:cxn>
                  <a:cxn ang="0">
                    <a:pos x="40" y="112"/>
                  </a:cxn>
                  <a:cxn ang="0">
                    <a:pos x="45" y="117"/>
                  </a:cxn>
                  <a:cxn ang="0">
                    <a:pos x="45" y="126"/>
                  </a:cxn>
                  <a:cxn ang="0">
                    <a:pos x="54" y="134"/>
                  </a:cxn>
                  <a:cxn ang="0">
                    <a:pos x="121" y="170"/>
                  </a:cxn>
                  <a:cxn ang="0">
                    <a:pos x="121" y="242"/>
                  </a:cxn>
                  <a:cxn ang="0">
                    <a:pos x="36" y="188"/>
                  </a:cxn>
                  <a:cxn ang="0">
                    <a:pos x="27" y="184"/>
                  </a:cxn>
                  <a:cxn ang="0">
                    <a:pos x="18" y="184"/>
                  </a:cxn>
                  <a:cxn ang="0">
                    <a:pos x="9" y="188"/>
                  </a:cxn>
                  <a:cxn ang="0">
                    <a:pos x="5" y="193"/>
                  </a:cxn>
                  <a:cxn ang="0">
                    <a:pos x="0" y="202"/>
                  </a:cxn>
                  <a:cxn ang="0">
                    <a:pos x="0" y="210"/>
                  </a:cxn>
                  <a:cxn ang="0">
                    <a:pos x="5" y="219"/>
                  </a:cxn>
                  <a:cxn ang="0">
                    <a:pos x="14" y="224"/>
                  </a:cxn>
                  <a:cxn ang="0">
                    <a:pos x="121" y="291"/>
                  </a:cxn>
                  <a:cxn ang="0">
                    <a:pos x="121" y="434"/>
                  </a:cxn>
                  <a:cxn ang="0">
                    <a:pos x="174" y="434"/>
                  </a:cxn>
                  <a:cxn ang="0">
                    <a:pos x="174" y="291"/>
                  </a:cxn>
                  <a:cxn ang="0">
                    <a:pos x="290" y="224"/>
                  </a:cxn>
                  <a:cxn ang="0">
                    <a:pos x="295" y="219"/>
                  </a:cxn>
                  <a:cxn ang="0">
                    <a:pos x="299" y="210"/>
                  </a:cxn>
                  <a:cxn ang="0">
                    <a:pos x="299" y="202"/>
                  </a:cxn>
                  <a:cxn ang="0">
                    <a:pos x="299" y="197"/>
                  </a:cxn>
                  <a:cxn ang="0">
                    <a:pos x="295" y="188"/>
                  </a:cxn>
                  <a:cxn ang="0">
                    <a:pos x="286" y="184"/>
                  </a:cxn>
                  <a:cxn ang="0">
                    <a:pos x="277" y="184"/>
                  </a:cxn>
                  <a:cxn ang="0">
                    <a:pos x="268" y="188"/>
                  </a:cxn>
                  <a:cxn ang="0">
                    <a:pos x="174" y="237"/>
                  </a:cxn>
                  <a:cxn ang="0">
                    <a:pos x="174" y="170"/>
                  </a:cxn>
                  <a:cxn ang="0">
                    <a:pos x="246" y="134"/>
                  </a:cxn>
                  <a:cxn ang="0">
                    <a:pos x="250" y="130"/>
                  </a:cxn>
                  <a:cxn ang="0">
                    <a:pos x="255" y="121"/>
                  </a:cxn>
                  <a:cxn ang="0">
                    <a:pos x="255" y="112"/>
                  </a:cxn>
                  <a:cxn ang="0">
                    <a:pos x="250" y="108"/>
                  </a:cxn>
                  <a:cxn ang="0">
                    <a:pos x="246" y="103"/>
                  </a:cxn>
                  <a:cxn ang="0">
                    <a:pos x="237" y="99"/>
                  </a:cxn>
                  <a:cxn ang="0">
                    <a:pos x="232" y="99"/>
                  </a:cxn>
                  <a:cxn ang="0">
                    <a:pos x="223" y="99"/>
                  </a:cxn>
                  <a:cxn ang="0">
                    <a:pos x="174" y="121"/>
                  </a:cxn>
                </a:cxnLst>
                <a:rect l="0" t="0" r="r" b="b"/>
                <a:pathLst>
                  <a:path w="299" h="434">
                    <a:moveTo>
                      <a:pt x="174" y="121"/>
                    </a:moveTo>
                    <a:lnTo>
                      <a:pt x="174" y="23"/>
                    </a:lnTo>
                    <a:lnTo>
                      <a:pt x="170" y="9"/>
                    </a:lnTo>
                    <a:lnTo>
                      <a:pt x="165" y="5"/>
                    </a:lnTo>
                    <a:lnTo>
                      <a:pt x="156" y="0"/>
                    </a:lnTo>
                    <a:lnTo>
                      <a:pt x="152" y="0"/>
                    </a:lnTo>
                    <a:lnTo>
                      <a:pt x="143" y="0"/>
                    </a:lnTo>
                    <a:lnTo>
                      <a:pt x="134" y="5"/>
                    </a:lnTo>
                    <a:lnTo>
                      <a:pt x="125" y="9"/>
                    </a:lnTo>
                    <a:lnTo>
                      <a:pt x="125" y="23"/>
                    </a:lnTo>
                    <a:lnTo>
                      <a:pt x="125" y="126"/>
                    </a:lnTo>
                    <a:lnTo>
                      <a:pt x="76" y="99"/>
                    </a:lnTo>
                    <a:lnTo>
                      <a:pt x="67" y="94"/>
                    </a:lnTo>
                    <a:lnTo>
                      <a:pt x="58" y="94"/>
                    </a:lnTo>
                    <a:lnTo>
                      <a:pt x="49" y="99"/>
                    </a:lnTo>
                    <a:lnTo>
                      <a:pt x="45" y="103"/>
                    </a:lnTo>
                    <a:lnTo>
                      <a:pt x="40" y="112"/>
                    </a:lnTo>
                    <a:lnTo>
                      <a:pt x="45" y="117"/>
                    </a:lnTo>
                    <a:lnTo>
                      <a:pt x="45" y="126"/>
                    </a:lnTo>
                    <a:lnTo>
                      <a:pt x="54" y="134"/>
                    </a:lnTo>
                    <a:lnTo>
                      <a:pt x="121" y="170"/>
                    </a:lnTo>
                    <a:lnTo>
                      <a:pt x="121" y="242"/>
                    </a:lnTo>
                    <a:lnTo>
                      <a:pt x="36" y="188"/>
                    </a:lnTo>
                    <a:lnTo>
                      <a:pt x="27" y="184"/>
                    </a:lnTo>
                    <a:lnTo>
                      <a:pt x="18" y="184"/>
                    </a:lnTo>
                    <a:lnTo>
                      <a:pt x="9" y="188"/>
                    </a:lnTo>
                    <a:lnTo>
                      <a:pt x="5" y="193"/>
                    </a:lnTo>
                    <a:lnTo>
                      <a:pt x="0" y="202"/>
                    </a:lnTo>
                    <a:lnTo>
                      <a:pt x="0" y="210"/>
                    </a:lnTo>
                    <a:lnTo>
                      <a:pt x="5" y="219"/>
                    </a:lnTo>
                    <a:lnTo>
                      <a:pt x="14" y="224"/>
                    </a:lnTo>
                    <a:lnTo>
                      <a:pt x="121" y="291"/>
                    </a:lnTo>
                    <a:lnTo>
                      <a:pt x="121" y="434"/>
                    </a:lnTo>
                    <a:lnTo>
                      <a:pt x="174" y="434"/>
                    </a:lnTo>
                    <a:lnTo>
                      <a:pt x="174" y="291"/>
                    </a:lnTo>
                    <a:lnTo>
                      <a:pt x="290" y="224"/>
                    </a:lnTo>
                    <a:lnTo>
                      <a:pt x="295" y="219"/>
                    </a:lnTo>
                    <a:lnTo>
                      <a:pt x="299" y="210"/>
                    </a:lnTo>
                    <a:lnTo>
                      <a:pt x="299" y="202"/>
                    </a:lnTo>
                    <a:lnTo>
                      <a:pt x="299" y="197"/>
                    </a:lnTo>
                    <a:lnTo>
                      <a:pt x="295" y="188"/>
                    </a:lnTo>
                    <a:lnTo>
                      <a:pt x="286" y="184"/>
                    </a:lnTo>
                    <a:lnTo>
                      <a:pt x="277" y="184"/>
                    </a:lnTo>
                    <a:lnTo>
                      <a:pt x="268" y="188"/>
                    </a:lnTo>
                    <a:lnTo>
                      <a:pt x="174" y="237"/>
                    </a:lnTo>
                    <a:lnTo>
                      <a:pt x="174" y="170"/>
                    </a:lnTo>
                    <a:lnTo>
                      <a:pt x="246" y="134"/>
                    </a:lnTo>
                    <a:lnTo>
                      <a:pt x="250" y="130"/>
                    </a:lnTo>
                    <a:lnTo>
                      <a:pt x="255" y="121"/>
                    </a:lnTo>
                    <a:lnTo>
                      <a:pt x="255" y="112"/>
                    </a:lnTo>
                    <a:lnTo>
                      <a:pt x="250" y="108"/>
                    </a:lnTo>
                    <a:lnTo>
                      <a:pt x="246" y="103"/>
                    </a:lnTo>
                    <a:lnTo>
                      <a:pt x="237" y="99"/>
                    </a:lnTo>
                    <a:lnTo>
                      <a:pt x="232" y="99"/>
                    </a:lnTo>
                    <a:lnTo>
                      <a:pt x="223" y="99"/>
                    </a:lnTo>
                    <a:lnTo>
                      <a:pt x="174" y="12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42353"/>
                      <a:invGamma/>
                    </a:schemeClr>
                  </a:gs>
                  <a:gs pos="100000">
                    <a:schemeClr val="hlink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084" name="Freeform 44"/>
              <p:cNvSpPr>
                <a:spLocks/>
              </p:cNvSpPr>
              <p:nvPr/>
            </p:nvSpPr>
            <p:spPr bwMode="auto">
              <a:xfrm>
                <a:off x="982" y="398"/>
                <a:ext cx="393" cy="272"/>
              </a:xfrm>
              <a:custGeom>
                <a:avLst/>
                <a:gdLst/>
                <a:ahLst/>
                <a:cxnLst>
                  <a:cxn ang="0">
                    <a:pos x="121" y="71"/>
                  </a:cxn>
                  <a:cxn ang="0">
                    <a:pos x="36" y="22"/>
                  </a:cxn>
                  <a:cxn ang="0">
                    <a:pos x="27" y="18"/>
                  </a:cxn>
                  <a:cxn ang="0">
                    <a:pos x="18" y="18"/>
                  </a:cxn>
                  <a:cxn ang="0">
                    <a:pos x="9" y="22"/>
                  </a:cxn>
                  <a:cxn ang="0">
                    <a:pos x="5" y="31"/>
                  </a:cxn>
                  <a:cxn ang="0">
                    <a:pos x="0" y="40"/>
                  </a:cxn>
                  <a:cxn ang="0">
                    <a:pos x="0" y="49"/>
                  </a:cxn>
                  <a:cxn ang="0">
                    <a:pos x="5" y="58"/>
                  </a:cxn>
                  <a:cxn ang="0">
                    <a:pos x="9" y="62"/>
                  </a:cxn>
                  <a:cxn ang="0">
                    <a:pos x="98" y="116"/>
                  </a:cxn>
                  <a:cxn ang="0">
                    <a:pos x="54" y="143"/>
                  </a:cxn>
                  <a:cxn ang="0">
                    <a:pos x="45" y="147"/>
                  </a:cxn>
                  <a:cxn ang="0">
                    <a:pos x="40" y="156"/>
                  </a:cxn>
                  <a:cxn ang="0">
                    <a:pos x="40" y="165"/>
                  </a:cxn>
                  <a:cxn ang="0">
                    <a:pos x="40" y="174"/>
                  </a:cxn>
                  <a:cxn ang="0">
                    <a:pos x="49" y="178"/>
                  </a:cxn>
                  <a:cxn ang="0">
                    <a:pos x="54" y="183"/>
                  </a:cxn>
                  <a:cxn ang="0">
                    <a:pos x="63" y="183"/>
                  </a:cxn>
                  <a:cxn ang="0">
                    <a:pos x="72" y="183"/>
                  </a:cxn>
                  <a:cxn ang="0">
                    <a:pos x="139" y="143"/>
                  </a:cxn>
                  <a:cxn ang="0">
                    <a:pos x="197" y="178"/>
                  </a:cxn>
                  <a:cxn ang="0">
                    <a:pos x="112" y="223"/>
                  </a:cxn>
                  <a:cxn ang="0">
                    <a:pos x="103" y="232"/>
                  </a:cxn>
                  <a:cxn ang="0">
                    <a:pos x="98" y="241"/>
                  </a:cxn>
                  <a:cxn ang="0">
                    <a:pos x="98" y="246"/>
                  </a:cxn>
                  <a:cxn ang="0">
                    <a:pos x="98" y="254"/>
                  </a:cxn>
                  <a:cxn ang="0">
                    <a:pos x="103" y="263"/>
                  </a:cxn>
                  <a:cxn ang="0">
                    <a:pos x="112" y="268"/>
                  </a:cxn>
                  <a:cxn ang="0">
                    <a:pos x="121" y="268"/>
                  </a:cxn>
                  <a:cxn ang="0">
                    <a:pos x="130" y="263"/>
                  </a:cxn>
                  <a:cxn ang="0">
                    <a:pos x="241" y="201"/>
                  </a:cxn>
                  <a:cxn ang="0">
                    <a:pos x="366" y="272"/>
                  </a:cxn>
                  <a:cxn ang="0">
                    <a:pos x="393" y="228"/>
                  </a:cxn>
                  <a:cxn ang="0">
                    <a:pos x="268" y="156"/>
                  </a:cxn>
                  <a:cxn ang="0">
                    <a:pos x="268" y="22"/>
                  </a:cxn>
                  <a:cxn ang="0">
                    <a:pos x="268" y="13"/>
                  </a:cxn>
                  <a:cxn ang="0">
                    <a:pos x="264" y="9"/>
                  </a:cxn>
                  <a:cxn ang="0">
                    <a:pos x="255" y="4"/>
                  </a:cxn>
                  <a:cxn ang="0">
                    <a:pos x="250" y="0"/>
                  </a:cxn>
                  <a:cxn ang="0">
                    <a:pos x="241" y="0"/>
                  </a:cxn>
                  <a:cxn ang="0">
                    <a:pos x="232" y="4"/>
                  </a:cxn>
                  <a:cxn ang="0">
                    <a:pos x="228" y="13"/>
                  </a:cxn>
                  <a:cxn ang="0">
                    <a:pos x="228" y="22"/>
                  </a:cxn>
                  <a:cxn ang="0">
                    <a:pos x="223" y="129"/>
                  </a:cxn>
                  <a:cxn ang="0">
                    <a:pos x="165" y="94"/>
                  </a:cxn>
                  <a:cxn ang="0">
                    <a:pos x="170" y="18"/>
                  </a:cxn>
                  <a:cxn ang="0">
                    <a:pos x="165" y="9"/>
                  </a:cxn>
                  <a:cxn ang="0">
                    <a:pos x="161" y="4"/>
                  </a:cxn>
                  <a:cxn ang="0">
                    <a:pos x="156" y="0"/>
                  </a:cxn>
                  <a:cxn ang="0">
                    <a:pos x="148" y="0"/>
                  </a:cxn>
                  <a:cxn ang="0">
                    <a:pos x="139" y="0"/>
                  </a:cxn>
                  <a:cxn ang="0">
                    <a:pos x="134" y="4"/>
                  </a:cxn>
                  <a:cxn ang="0">
                    <a:pos x="130" y="9"/>
                  </a:cxn>
                  <a:cxn ang="0">
                    <a:pos x="125" y="18"/>
                  </a:cxn>
                  <a:cxn ang="0">
                    <a:pos x="121" y="71"/>
                  </a:cxn>
                </a:cxnLst>
                <a:rect l="0" t="0" r="r" b="b"/>
                <a:pathLst>
                  <a:path w="393" h="272">
                    <a:moveTo>
                      <a:pt x="121" y="71"/>
                    </a:moveTo>
                    <a:lnTo>
                      <a:pt x="36" y="22"/>
                    </a:lnTo>
                    <a:lnTo>
                      <a:pt x="27" y="18"/>
                    </a:lnTo>
                    <a:lnTo>
                      <a:pt x="18" y="18"/>
                    </a:lnTo>
                    <a:lnTo>
                      <a:pt x="9" y="22"/>
                    </a:lnTo>
                    <a:lnTo>
                      <a:pt x="5" y="31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5" y="58"/>
                    </a:lnTo>
                    <a:lnTo>
                      <a:pt x="9" y="62"/>
                    </a:lnTo>
                    <a:lnTo>
                      <a:pt x="98" y="116"/>
                    </a:lnTo>
                    <a:lnTo>
                      <a:pt x="54" y="143"/>
                    </a:lnTo>
                    <a:lnTo>
                      <a:pt x="45" y="147"/>
                    </a:lnTo>
                    <a:lnTo>
                      <a:pt x="40" y="156"/>
                    </a:lnTo>
                    <a:lnTo>
                      <a:pt x="40" y="165"/>
                    </a:lnTo>
                    <a:lnTo>
                      <a:pt x="40" y="174"/>
                    </a:lnTo>
                    <a:lnTo>
                      <a:pt x="49" y="178"/>
                    </a:lnTo>
                    <a:lnTo>
                      <a:pt x="54" y="183"/>
                    </a:lnTo>
                    <a:lnTo>
                      <a:pt x="63" y="183"/>
                    </a:lnTo>
                    <a:lnTo>
                      <a:pt x="72" y="183"/>
                    </a:lnTo>
                    <a:lnTo>
                      <a:pt x="139" y="143"/>
                    </a:lnTo>
                    <a:lnTo>
                      <a:pt x="197" y="178"/>
                    </a:lnTo>
                    <a:lnTo>
                      <a:pt x="112" y="223"/>
                    </a:lnTo>
                    <a:lnTo>
                      <a:pt x="103" y="232"/>
                    </a:lnTo>
                    <a:lnTo>
                      <a:pt x="98" y="241"/>
                    </a:lnTo>
                    <a:lnTo>
                      <a:pt x="98" y="246"/>
                    </a:lnTo>
                    <a:lnTo>
                      <a:pt x="98" y="254"/>
                    </a:lnTo>
                    <a:lnTo>
                      <a:pt x="103" y="263"/>
                    </a:lnTo>
                    <a:lnTo>
                      <a:pt x="112" y="268"/>
                    </a:lnTo>
                    <a:lnTo>
                      <a:pt x="121" y="268"/>
                    </a:lnTo>
                    <a:lnTo>
                      <a:pt x="130" y="263"/>
                    </a:lnTo>
                    <a:lnTo>
                      <a:pt x="241" y="201"/>
                    </a:lnTo>
                    <a:lnTo>
                      <a:pt x="366" y="272"/>
                    </a:lnTo>
                    <a:lnTo>
                      <a:pt x="393" y="228"/>
                    </a:lnTo>
                    <a:lnTo>
                      <a:pt x="268" y="156"/>
                    </a:lnTo>
                    <a:lnTo>
                      <a:pt x="268" y="22"/>
                    </a:lnTo>
                    <a:lnTo>
                      <a:pt x="268" y="13"/>
                    </a:lnTo>
                    <a:lnTo>
                      <a:pt x="264" y="9"/>
                    </a:lnTo>
                    <a:lnTo>
                      <a:pt x="255" y="4"/>
                    </a:lnTo>
                    <a:lnTo>
                      <a:pt x="250" y="0"/>
                    </a:lnTo>
                    <a:lnTo>
                      <a:pt x="241" y="0"/>
                    </a:lnTo>
                    <a:lnTo>
                      <a:pt x="232" y="4"/>
                    </a:lnTo>
                    <a:lnTo>
                      <a:pt x="228" y="13"/>
                    </a:lnTo>
                    <a:lnTo>
                      <a:pt x="228" y="22"/>
                    </a:lnTo>
                    <a:lnTo>
                      <a:pt x="223" y="129"/>
                    </a:lnTo>
                    <a:lnTo>
                      <a:pt x="165" y="94"/>
                    </a:lnTo>
                    <a:lnTo>
                      <a:pt x="170" y="18"/>
                    </a:lnTo>
                    <a:lnTo>
                      <a:pt x="165" y="9"/>
                    </a:lnTo>
                    <a:lnTo>
                      <a:pt x="161" y="4"/>
                    </a:lnTo>
                    <a:lnTo>
                      <a:pt x="156" y="0"/>
                    </a:lnTo>
                    <a:lnTo>
                      <a:pt x="148" y="0"/>
                    </a:lnTo>
                    <a:lnTo>
                      <a:pt x="139" y="0"/>
                    </a:lnTo>
                    <a:lnTo>
                      <a:pt x="134" y="4"/>
                    </a:lnTo>
                    <a:lnTo>
                      <a:pt x="130" y="9"/>
                    </a:lnTo>
                    <a:lnTo>
                      <a:pt x="125" y="18"/>
                    </a:lnTo>
                    <a:lnTo>
                      <a:pt x="121" y="7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42353"/>
                      <a:invGamma/>
                    </a:schemeClr>
                  </a:gs>
                  <a:gs pos="100000">
                    <a:schemeClr val="hlink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085" name="Freeform 45"/>
              <p:cNvSpPr>
                <a:spLocks/>
              </p:cNvSpPr>
              <p:nvPr/>
            </p:nvSpPr>
            <p:spPr bwMode="auto">
              <a:xfrm>
                <a:off x="982" y="626"/>
                <a:ext cx="393" cy="277"/>
              </a:xfrm>
              <a:custGeom>
                <a:avLst/>
                <a:gdLst/>
                <a:ahLst/>
                <a:cxnLst>
                  <a:cxn ang="0">
                    <a:pos x="98" y="156"/>
                  </a:cxn>
                  <a:cxn ang="0">
                    <a:pos x="9" y="205"/>
                  </a:cxn>
                  <a:cxn ang="0">
                    <a:pos x="0" y="214"/>
                  </a:cxn>
                  <a:cxn ang="0">
                    <a:pos x="0" y="223"/>
                  </a:cxn>
                  <a:cxn ang="0">
                    <a:pos x="0" y="228"/>
                  </a:cxn>
                  <a:cxn ang="0">
                    <a:pos x="0" y="237"/>
                  </a:cxn>
                  <a:cxn ang="0">
                    <a:pos x="9" y="246"/>
                  </a:cxn>
                  <a:cxn ang="0">
                    <a:pos x="14" y="250"/>
                  </a:cxn>
                  <a:cxn ang="0">
                    <a:pos x="23" y="250"/>
                  </a:cxn>
                  <a:cxn ang="0">
                    <a:pos x="36" y="250"/>
                  </a:cxn>
                  <a:cxn ang="0">
                    <a:pos x="125" y="196"/>
                  </a:cxn>
                  <a:cxn ang="0">
                    <a:pos x="125" y="250"/>
                  </a:cxn>
                  <a:cxn ang="0">
                    <a:pos x="125" y="263"/>
                  </a:cxn>
                  <a:cxn ang="0">
                    <a:pos x="130" y="268"/>
                  </a:cxn>
                  <a:cxn ang="0">
                    <a:pos x="139" y="272"/>
                  </a:cxn>
                  <a:cxn ang="0">
                    <a:pos x="143" y="277"/>
                  </a:cxn>
                  <a:cxn ang="0">
                    <a:pos x="152" y="277"/>
                  </a:cxn>
                  <a:cxn ang="0">
                    <a:pos x="161" y="272"/>
                  </a:cxn>
                  <a:cxn ang="0">
                    <a:pos x="165" y="263"/>
                  </a:cxn>
                  <a:cxn ang="0">
                    <a:pos x="165" y="254"/>
                  </a:cxn>
                  <a:cxn ang="0">
                    <a:pos x="165" y="178"/>
                  </a:cxn>
                  <a:cxn ang="0">
                    <a:pos x="223" y="143"/>
                  </a:cxn>
                  <a:cxn ang="0">
                    <a:pos x="223" y="241"/>
                  </a:cxn>
                  <a:cxn ang="0">
                    <a:pos x="223" y="250"/>
                  </a:cxn>
                  <a:cxn ang="0">
                    <a:pos x="228" y="259"/>
                  </a:cxn>
                  <a:cxn ang="0">
                    <a:pos x="237" y="263"/>
                  </a:cxn>
                  <a:cxn ang="0">
                    <a:pos x="246" y="268"/>
                  </a:cxn>
                  <a:cxn ang="0">
                    <a:pos x="255" y="268"/>
                  </a:cxn>
                  <a:cxn ang="0">
                    <a:pos x="259" y="263"/>
                  </a:cxn>
                  <a:cxn ang="0">
                    <a:pos x="264" y="254"/>
                  </a:cxn>
                  <a:cxn ang="0">
                    <a:pos x="268" y="246"/>
                  </a:cxn>
                  <a:cxn ang="0">
                    <a:pos x="268" y="116"/>
                  </a:cxn>
                  <a:cxn ang="0">
                    <a:pos x="393" y="44"/>
                  </a:cxn>
                  <a:cxn ang="0">
                    <a:pos x="366" y="0"/>
                  </a:cxn>
                  <a:cxn ang="0">
                    <a:pos x="241" y="71"/>
                  </a:cxn>
                  <a:cxn ang="0">
                    <a:pos x="125" y="4"/>
                  </a:cxn>
                  <a:cxn ang="0">
                    <a:pos x="121" y="0"/>
                  </a:cxn>
                  <a:cxn ang="0">
                    <a:pos x="112" y="0"/>
                  </a:cxn>
                  <a:cxn ang="0">
                    <a:pos x="103" y="4"/>
                  </a:cxn>
                  <a:cxn ang="0">
                    <a:pos x="98" y="9"/>
                  </a:cxn>
                  <a:cxn ang="0">
                    <a:pos x="94" y="18"/>
                  </a:cxn>
                  <a:cxn ang="0">
                    <a:pos x="94" y="26"/>
                  </a:cxn>
                  <a:cxn ang="0">
                    <a:pos x="98" y="35"/>
                  </a:cxn>
                  <a:cxn ang="0">
                    <a:pos x="107" y="40"/>
                  </a:cxn>
                  <a:cxn ang="0">
                    <a:pos x="197" y="98"/>
                  </a:cxn>
                  <a:cxn ang="0">
                    <a:pos x="139" y="129"/>
                  </a:cxn>
                  <a:cxn ang="0">
                    <a:pos x="72" y="89"/>
                  </a:cxn>
                  <a:cxn ang="0">
                    <a:pos x="63" y="85"/>
                  </a:cxn>
                  <a:cxn ang="0">
                    <a:pos x="58" y="85"/>
                  </a:cxn>
                  <a:cxn ang="0">
                    <a:pos x="49" y="89"/>
                  </a:cxn>
                  <a:cxn ang="0">
                    <a:pos x="45" y="98"/>
                  </a:cxn>
                  <a:cxn ang="0">
                    <a:pos x="45" y="102"/>
                  </a:cxn>
                  <a:cxn ang="0">
                    <a:pos x="45" y="111"/>
                  </a:cxn>
                  <a:cxn ang="0">
                    <a:pos x="45" y="120"/>
                  </a:cxn>
                  <a:cxn ang="0">
                    <a:pos x="54" y="125"/>
                  </a:cxn>
                  <a:cxn ang="0">
                    <a:pos x="98" y="156"/>
                  </a:cxn>
                </a:cxnLst>
                <a:rect l="0" t="0" r="r" b="b"/>
                <a:pathLst>
                  <a:path w="393" h="277">
                    <a:moveTo>
                      <a:pt x="98" y="156"/>
                    </a:moveTo>
                    <a:lnTo>
                      <a:pt x="9" y="205"/>
                    </a:lnTo>
                    <a:lnTo>
                      <a:pt x="0" y="214"/>
                    </a:lnTo>
                    <a:lnTo>
                      <a:pt x="0" y="223"/>
                    </a:lnTo>
                    <a:lnTo>
                      <a:pt x="0" y="228"/>
                    </a:lnTo>
                    <a:lnTo>
                      <a:pt x="0" y="237"/>
                    </a:lnTo>
                    <a:lnTo>
                      <a:pt x="9" y="246"/>
                    </a:lnTo>
                    <a:lnTo>
                      <a:pt x="14" y="250"/>
                    </a:lnTo>
                    <a:lnTo>
                      <a:pt x="23" y="250"/>
                    </a:lnTo>
                    <a:lnTo>
                      <a:pt x="36" y="250"/>
                    </a:lnTo>
                    <a:lnTo>
                      <a:pt x="125" y="196"/>
                    </a:lnTo>
                    <a:lnTo>
                      <a:pt x="125" y="250"/>
                    </a:lnTo>
                    <a:lnTo>
                      <a:pt x="125" y="263"/>
                    </a:lnTo>
                    <a:lnTo>
                      <a:pt x="130" y="268"/>
                    </a:lnTo>
                    <a:lnTo>
                      <a:pt x="139" y="272"/>
                    </a:lnTo>
                    <a:lnTo>
                      <a:pt x="143" y="277"/>
                    </a:lnTo>
                    <a:lnTo>
                      <a:pt x="152" y="277"/>
                    </a:lnTo>
                    <a:lnTo>
                      <a:pt x="161" y="272"/>
                    </a:lnTo>
                    <a:lnTo>
                      <a:pt x="165" y="263"/>
                    </a:lnTo>
                    <a:lnTo>
                      <a:pt x="165" y="254"/>
                    </a:lnTo>
                    <a:lnTo>
                      <a:pt x="165" y="178"/>
                    </a:lnTo>
                    <a:lnTo>
                      <a:pt x="223" y="143"/>
                    </a:lnTo>
                    <a:lnTo>
                      <a:pt x="223" y="241"/>
                    </a:lnTo>
                    <a:lnTo>
                      <a:pt x="223" y="250"/>
                    </a:lnTo>
                    <a:lnTo>
                      <a:pt x="228" y="259"/>
                    </a:lnTo>
                    <a:lnTo>
                      <a:pt x="237" y="263"/>
                    </a:lnTo>
                    <a:lnTo>
                      <a:pt x="246" y="268"/>
                    </a:lnTo>
                    <a:lnTo>
                      <a:pt x="255" y="268"/>
                    </a:lnTo>
                    <a:lnTo>
                      <a:pt x="259" y="263"/>
                    </a:lnTo>
                    <a:lnTo>
                      <a:pt x="264" y="254"/>
                    </a:lnTo>
                    <a:lnTo>
                      <a:pt x="268" y="246"/>
                    </a:lnTo>
                    <a:lnTo>
                      <a:pt x="268" y="116"/>
                    </a:lnTo>
                    <a:lnTo>
                      <a:pt x="393" y="44"/>
                    </a:lnTo>
                    <a:lnTo>
                      <a:pt x="366" y="0"/>
                    </a:lnTo>
                    <a:lnTo>
                      <a:pt x="241" y="71"/>
                    </a:lnTo>
                    <a:lnTo>
                      <a:pt x="125" y="4"/>
                    </a:lnTo>
                    <a:lnTo>
                      <a:pt x="121" y="0"/>
                    </a:lnTo>
                    <a:lnTo>
                      <a:pt x="112" y="0"/>
                    </a:lnTo>
                    <a:lnTo>
                      <a:pt x="103" y="4"/>
                    </a:lnTo>
                    <a:lnTo>
                      <a:pt x="98" y="9"/>
                    </a:lnTo>
                    <a:lnTo>
                      <a:pt x="94" y="18"/>
                    </a:lnTo>
                    <a:lnTo>
                      <a:pt x="94" y="26"/>
                    </a:lnTo>
                    <a:lnTo>
                      <a:pt x="98" y="35"/>
                    </a:lnTo>
                    <a:lnTo>
                      <a:pt x="107" y="40"/>
                    </a:lnTo>
                    <a:lnTo>
                      <a:pt x="197" y="98"/>
                    </a:lnTo>
                    <a:lnTo>
                      <a:pt x="139" y="129"/>
                    </a:lnTo>
                    <a:lnTo>
                      <a:pt x="72" y="89"/>
                    </a:lnTo>
                    <a:lnTo>
                      <a:pt x="63" y="85"/>
                    </a:lnTo>
                    <a:lnTo>
                      <a:pt x="58" y="85"/>
                    </a:lnTo>
                    <a:lnTo>
                      <a:pt x="49" y="89"/>
                    </a:lnTo>
                    <a:lnTo>
                      <a:pt x="45" y="98"/>
                    </a:lnTo>
                    <a:lnTo>
                      <a:pt x="45" y="102"/>
                    </a:lnTo>
                    <a:lnTo>
                      <a:pt x="45" y="111"/>
                    </a:lnTo>
                    <a:lnTo>
                      <a:pt x="45" y="120"/>
                    </a:lnTo>
                    <a:lnTo>
                      <a:pt x="54" y="125"/>
                    </a:lnTo>
                    <a:lnTo>
                      <a:pt x="98" y="15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42353"/>
                      <a:invGamma/>
                    </a:schemeClr>
                  </a:gs>
                  <a:gs pos="100000">
                    <a:schemeClr val="hlink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086" name="Freeform 46"/>
              <p:cNvSpPr>
                <a:spLocks/>
              </p:cNvSpPr>
              <p:nvPr/>
            </p:nvSpPr>
            <p:spPr bwMode="auto">
              <a:xfrm>
                <a:off x="1210" y="648"/>
                <a:ext cx="299" cy="438"/>
              </a:xfrm>
              <a:custGeom>
                <a:avLst/>
                <a:gdLst/>
                <a:ahLst/>
                <a:cxnLst>
                  <a:cxn ang="0">
                    <a:pos x="125" y="313"/>
                  </a:cxn>
                  <a:cxn ang="0">
                    <a:pos x="125" y="411"/>
                  </a:cxn>
                  <a:cxn ang="0">
                    <a:pos x="129" y="425"/>
                  </a:cxn>
                  <a:cxn ang="0">
                    <a:pos x="134" y="429"/>
                  </a:cxn>
                  <a:cxn ang="0">
                    <a:pos x="143" y="434"/>
                  </a:cxn>
                  <a:cxn ang="0">
                    <a:pos x="147" y="438"/>
                  </a:cxn>
                  <a:cxn ang="0">
                    <a:pos x="156" y="434"/>
                  </a:cxn>
                  <a:cxn ang="0">
                    <a:pos x="165" y="429"/>
                  </a:cxn>
                  <a:cxn ang="0">
                    <a:pos x="174" y="425"/>
                  </a:cxn>
                  <a:cxn ang="0">
                    <a:pos x="174" y="411"/>
                  </a:cxn>
                  <a:cxn ang="0">
                    <a:pos x="174" y="308"/>
                  </a:cxn>
                  <a:cxn ang="0">
                    <a:pos x="223" y="335"/>
                  </a:cxn>
                  <a:cxn ang="0">
                    <a:pos x="232" y="340"/>
                  </a:cxn>
                  <a:cxn ang="0">
                    <a:pos x="241" y="340"/>
                  </a:cxn>
                  <a:cxn ang="0">
                    <a:pos x="250" y="335"/>
                  </a:cxn>
                  <a:cxn ang="0">
                    <a:pos x="254" y="331"/>
                  </a:cxn>
                  <a:cxn ang="0">
                    <a:pos x="254" y="322"/>
                  </a:cxn>
                  <a:cxn ang="0">
                    <a:pos x="254" y="317"/>
                  </a:cxn>
                  <a:cxn ang="0">
                    <a:pos x="254" y="308"/>
                  </a:cxn>
                  <a:cxn ang="0">
                    <a:pos x="245" y="300"/>
                  </a:cxn>
                  <a:cxn ang="0">
                    <a:pos x="178" y="264"/>
                  </a:cxn>
                  <a:cxn ang="0">
                    <a:pos x="178" y="192"/>
                  </a:cxn>
                  <a:cxn ang="0">
                    <a:pos x="263" y="246"/>
                  </a:cxn>
                  <a:cxn ang="0">
                    <a:pos x="272" y="250"/>
                  </a:cxn>
                  <a:cxn ang="0">
                    <a:pos x="281" y="250"/>
                  </a:cxn>
                  <a:cxn ang="0">
                    <a:pos x="290" y="246"/>
                  </a:cxn>
                  <a:cxn ang="0">
                    <a:pos x="294" y="241"/>
                  </a:cxn>
                  <a:cxn ang="0">
                    <a:pos x="299" y="232"/>
                  </a:cxn>
                  <a:cxn ang="0">
                    <a:pos x="299" y="224"/>
                  </a:cxn>
                  <a:cxn ang="0">
                    <a:pos x="294" y="215"/>
                  </a:cxn>
                  <a:cxn ang="0">
                    <a:pos x="285" y="210"/>
                  </a:cxn>
                  <a:cxn ang="0">
                    <a:pos x="178" y="143"/>
                  </a:cxn>
                  <a:cxn ang="0">
                    <a:pos x="178" y="0"/>
                  </a:cxn>
                  <a:cxn ang="0">
                    <a:pos x="125" y="0"/>
                  </a:cxn>
                  <a:cxn ang="0">
                    <a:pos x="125" y="143"/>
                  </a:cxn>
                  <a:cxn ang="0">
                    <a:pos x="9" y="210"/>
                  </a:cxn>
                  <a:cxn ang="0">
                    <a:pos x="4" y="215"/>
                  </a:cxn>
                  <a:cxn ang="0">
                    <a:pos x="0" y="224"/>
                  </a:cxn>
                  <a:cxn ang="0">
                    <a:pos x="0" y="232"/>
                  </a:cxn>
                  <a:cxn ang="0">
                    <a:pos x="0" y="237"/>
                  </a:cxn>
                  <a:cxn ang="0">
                    <a:pos x="4" y="246"/>
                  </a:cxn>
                  <a:cxn ang="0">
                    <a:pos x="13" y="250"/>
                  </a:cxn>
                  <a:cxn ang="0">
                    <a:pos x="22" y="250"/>
                  </a:cxn>
                  <a:cxn ang="0">
                    <a:pos x="31" y="246"/>
                  </a:cxn>
                  <a:cxn ang="0">
                    <a:pos x="125" y="197"/>
                  </a:cxn>
                  <a:cxn ang="0">
                    <a:pos x="125" y="264"/>
                  </a:cxn>
                  <a:cxn ang="0">
                    <a:pos x="53" y="300"/>
                  </a:cxn>
                  <a:cxn ang="0">
                    <a:pos x="49" y="304"/>
                  </a:cxn>
                  <a:cxn ang="0">
                    <a:pos x="44" y="313"/>
                  </a:cxn>
                  <a:cxn ang="0">
                    <a:pos x="44" y="322"/>
                  </a:cxn>
                  <a:cxn ang="0">
                    <a:pos x="49" y="326"/>
                  </a:cxn>
                  <a:cxn ang="0">
                    <a:pos x="53" y="331"/>
                  </a:cxn>
                  <a:cxn ang="0">
                    <a:pos x="62" y="335"/>
                  </a:cxn>
                  <a:cxn ang="0">
                    <a:pos x="67" y="335"/>
                  </a:cxn>
                  <a:cxn ang="0">
                    <a:pos x="76" y="335"/>
                  </a:cxn>
                  <a:cxn ang="0">
                    <a:pos x="125" y="313"/>
                  </a:cxn>
                </a:cxnLst>
                <a:rect l="0" t="0" r="r" b="b"/>
                <a:pathLst>
                  <a:path w="299" h="438">
                    <a:moveTo>
                      <a:pt x="125" y="313"/>
                    </a:moveTo>
                    <a:lnTo>
                      <a:pt x="125" y="411"/>
                    </a:lnTo>
                    <a:lnTo>
                      <a:pt x="129" y="425"/>
                    </a:lnTo>
                    <a:lnTo>
                      <a:pt x="134" y="429"/>
                    </a:lnTo>
                    <a:lnTo>
                      <a:pt x="143" y="434"/>
                    </a:lnTo>
                    <a:lnTo>
                      <a:pt x="147" y="438"/>
                    </a:lnTo>
                    <a:lnTo>
                      <a:pt x="156" y="434"/>
                    </a:lnTo>
                    <a:lnTo>
                      <a:pt x="165" y="429"/>
                    </a:lnTo>
                    <a:lnTo>
                      <a:pt x="174" y="425"/>
                    </a:lnTo>
                    <a:lnTo>
                      <a:pt x="174" y="411"/>
                    </a:lnTo>
                    <a:lnTo>
                      <a:pt x="174" y="308"/>
                    </a:lnTo>
                    <a:lnTo>
                      <a:pt x="223" y="335"/>
                    </a:lnTo>
                    <a:lnTo>
                      <a:pt x="232" y="340"/>
                    </a:lnTo>
                    <a:lnTo>
                      <a:pt x="241" y="340"/>
                    </a:lnTo>
                    <a:lnTo>
                      <a:pt x="250" y="335"/>
                    </a:lnTo>
                    <a:lnTo>
                      <a:pt x="254" y="331"/>
                    </a:lnTo>
                    <a:lnTo>
                      <a:pt x="254" y="322"/>
                    </a:lnTo>
                    <a:lnTo>
                      <a:pt x="254" y="317"/>
                    </a:lnTo>
                    <a:lnTo>
                      <a:pt x="254" y="308"/>
                    </a:lnTo>
                    <a:lnTo>
                      <a:pt x="245" y="300"/>
                    </a:lnTo>
                    <a:lnTo>
                      <a:pt x="178" y="264"/>
                    </a:lnTo>
                    <a:lnTo>
                      <a:pt x="178" y="192"/>
                    </a:lnTo>
                    <a:lnTo>
                      <a:pt x="263" y="246"/>
                    </a:lnTo>
                    <a:lnTo>
                      <a:pt x="272" y="250"/>
                    </a:lnTo>
                    <a:lnTo>
                      <a:pt x="281" y="250"/>
                    </a:lnTo>
                    <a:lnTo>
                      <a:pt x="290" y="246"/>
                    </a:lnTo>
                    <a:lnTo>
                      <a:pt x="294" y="241"/>
                    </a:lnTo>
                    <a:lnTo>
                      <a:pt x="299" y="232"/>
                    </a:lnTo>
                    <a:lnTo>
                      <a:pt x="299" y="224"/>
                    </a:lnTo>
                    <a:lnTo>
                      <a:pt x="294" y="215"/>
                    </a:lnTo>
                    <a:lnTo>
                      <a:pt x="285" y="210"/>
                    </a:lnTo>
                    <a:lnTo>
                      <a:pt x="178" y="143"/>
                    </a:lnTo>
                    <a:lnTo>
                      <a:pt x="178" y="0"/>
                    </a:lnTo>
                    <a:lnTo>
                      <a:pt x="125" y="0"/>
                    </a:lnTo>
                    <a:lnTo>
                      <a:pt x="125" y="143"/>
                    </a:lnTo>
                    <a:lnTo>
                      <a:pt x="9" y="210"/>
                    </a:lnTo>
                    <a:lnTo>
                      <a:pt x="4" y="215"/>
                    </a:lnTo>
                    <a:lnTo>
                      <a:pt x="0" y="224"/>
                    </a:lnTo>
                    <a:lnTo>
                      <a:pt x="0" y="232"/>
                    </a:lnTo>
                    <a:lnTo>
                      <a:pt x="0" y="237"/>
                    </a:lnTo>
                    <a:lnTo>
                      <a:pt x="4" y="246"/>
                    </a:lnTo>
                    <a:lnTo>
                      <a:pt x="13" y="250"/>
                    </a:lnTo>
                    <a:lnTo>
                      <a:pt x="22" y="250"/>
                    </a:lnTo>
                    <a:lnTo>
                      <a:pt x="31" y="246"/>
                    </a:lnTo>
                    <a:lnTo>
                      <a:pt x="125" y="197"/>
                    </a:lnTo>
                    <a:lnTo>
                      <a:pt x="125" y="264"/>
                    </a:lnTo>
                    <a:lnTo>
                      <a:pt x="53" y="300"/>
                    </a:lnTo>
                    <a:lnTo>
                      <a:pt x="49" y="304"/>
                    </a:lnTo>
                    <a:lnTo>
                      <a:pt x="44" y="313"/>
                    </a:lnTo>
                    <a:lnTo>
                      <a:pt x="44" y="322"/>
                    </a:lnTo>
                    <a:lnTo>
                      <a:pt x="49" y="326"/>
                    </a:lnTo>
                    <a:lnTo>
                      <a:pt x="53" y="331"/>
                    </a:lnTo>
                    <a:lnTo>
                      <a:pt x="62" y="335"/>
                    </a:lnTo>
                    <a:lnTo>
                      <a:pt x="67" y="335"/>
                    </a:lnTo>
                    <a:lnTo>
                      <a:pt x="76" y="335"/>
                    </a:lnTo>
                    <a:lnTo>
                      <a:pt x="125" y="313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42353"/>
                      <a:invGamma/>
                    </a:schemeClr>
                  </a:gs>
                  <a:gs pos="100000">
                    <a:schemeClr val="hlink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087" name="Freeform 47"/>
              <p:cNvSpPr>
                <a:spLocks/>
              </p:cNvSpPr>
              <p:nvPr/>
            </p:nvSpPr>
            <p:spPr bwMode="auto">
              <a:xfrm>
                <a:off x="1348" y="626"/>
                <a:ext cx="393" cy="272"/>
              </a:xfrm>
              <a:custGeom>
                <a:avLst/>
                <a:gdLst/>
                <a:ahLst/>
                <a:cxnLst>
                  <a:cxn ang="0">
                    <a:pos x="272" y="201"/>
                  </a:cxn>
                  <a:cxn ang="0">
                    <a:pos x="357" y="250"/>
                  </a:cxn>
                  <a:cxn ang="0">
                    <a:pos x="366" y="254"/>
                  </a:cxn>
                  <a:cxn ang="0">
                    <a:pos x="375" y="254"/>
                  </a:cxn>
                  <a:cxn ang="0">
                    <a:pos x="384" y="250"/>
                  </a:cxn>
                  <a:cxn ang="0">
                    <a:pos x="388" y="241"/>
                  </a:cxn>
                  <a:cxn ang="0">
                    <a:pos x="393" y="232"/>
                  </a:cxn>
                  <a:cxn ang="0">
                    <a:pos x="393" y="223"/>
                  </a:cxn>
                  <a:cxn ang="0">
                    <a:pos x="388" y="214"/>
                  </a:cxn>
                  <a:cxn ang="0">
                    <a:pos x="384" y="210"/>
                  </a:cxn>
                  <a:cxn ang="0">
                    <a:pos x="295" y="156"/>
                  </a:cxn>
                  <a:cxn ang="0">
                    <a:pos x="339" y="129"/>
                  </a:cxn>
                  <a:cxn ang="0">
                    <a:pos x="348" y="125"/>
                  </a:cxn>
                  <a:cxn ang="0">
                    <a:pos x="353" y="116"/>
                  </a:cxn>
                  <a:cxn ang="0">
                    <a:pos x="353" y="107"/>
                  </a:cxn>
                  <a:cxn ang="0">
                    <a:pos x="353" y="98"/>
                  </a:cxn>
                  <a:cxn ang="0">
                    <a:pos x="344" y="94"/>
                  </a:cxn>
                  <a:cxn ang="0">
                    <a:pos x="339" y="89"/>
                  </a:cxn>
                  <a:cxn ang="0">
                    <a:pos x="330" y="89"/>
                  </a:cxn>
                  <a:cxn ang="0">
                    <a:pos x="321" y="89"/>
                  </a:cxn>
                  <a:cxn ang="0">
                    <a:pos x="254" y="129"/>
                  </a:cxn>
                  <a:cxn ang="0">
                    <a:pos x="196" y="94"/>
                  </a:cxn>
                  <a:cxn ang="0">
                    <a:pos x="281" y="49"/>
                  </a:cxn>
                  <a:cxn ang="0">
                    <a:pos x="290" y="40"/>
                  </a:cxn>
                  <a:cxn ang="0">
                    <a:pos x="295" y="31"/>
                  </a:cxn>
                  <a:cxn ang="0">
                    <a:pos x="295" y="26"/>
                  </a:cxn>
                  <a:cxn ang="0">
                    <a:pos x="295" y="18"/>
                  </a:cxn>
                  <a:cxn ang="0">
                    <a:pos x="290" y="9"/>
                  </a:cxn>
                  <a:cxn ang="0">
                    <a:pos x="281" y="4"/>
                  </a:cxn>
                  <a:cxn ang="0">
                    <a:pos x="272" y="4"/>
                  </a:cxn>
                  <a:cxn ang="0">
                    <a:pos x="263" y="9"/>
                  </a:cxn>
                  <a:cxn ang="0">
                    <a:pos x="152" y="71"/>
                  </a:cxn>
                  <a:cxn ang="0">
                    <a:pos x="27" y="0"/>
                  </a:cxn>
                  <a:cxn ang="0">
                    <a:pos x="0" y="44"/>
                  </a:cxn>
                  <a:cxn ang="0">
                    <a:pos x="125" y="116"/>
                  </a:cxn>
                  <a:cxn ang="0">
                    <a:pos x="125" y="250"/>
                  </a:cxn>
                  <a:cxn ang="0">
                    <a:pos x="125" y="259"/>
                  </a:cxn>
                  <a:cxn ang="0">
                    <a:pos x="129" y="263"/>
                  </a:cxn>
                  <a:cxn ang="0">
                    <a:pos x="138" y="268"/>
                  </a:cxn>
                  <a:cxn ang="0">
                    <a:pos x="143" y="272"/>
                  </a:cxn>
                  <a:cxn ang="0">
                    <a:pos x="152" y="272"/>
                  </a:cxn>
                  <a:cxn ang="0">
                    <a:pos x="161" y="268"/>
                  </a:cxn>
                  <a:cxn ang="0">
                    <a:pos x="165" y="259"/>
                  </a:cxn>
                  <a:cxn ang="0">
                    <a:pos x="165" y="250"/>
                  </a:cxn>
                  <a:cxn ang="0">
                    <a:pos x="170" y="143"/>
                  </a:cxn>
                  <a:cxn ang="0">
                    <a:pos x="228" y="178"/>
                  </a:cxn>
                  <a:cxn ang="0">
                    <a:pos x="223" y="254"/>
                  </a:cxn>
                  <a:cxn ang="0">
                    <a:pos x="228" y="263"/>
                  </a:cxn>
                  <a:cxn ang="0">
                    <a:pos x="232" y="268"/>
                  </a:cxn>
                  <a:cxn ang="0">
                    <a:pos x="237" y="272"/>
                  </a:cxn>
                  <a:cxn ang="0">
                    <a:pos x="245" y="272"/>
                  </a:cxn>
                  <a:cxn ang="0">
                    <a:pos x="254" y="272"/>
                  </a:cxn>
                  <a:cxn ang="0">
                    <a:pos x="259" y="268"/>
                  </a:cxn>
                  <a:cxn ang="0">
                    <a:pos x="263" y="263"/>
                  </a:cxn>
                  <a:cxn ang="0">
                    <a:pos x="268" y="254"/>
                  </a:cxn>
                  <a:cxn ang="0">
                    <a:pos x="272" y="201"/>
                  </a:cxn>
                </a:cxnLst>
                <a:rect l="0" t="0" r="r" b="b"/>
                <a:pathLst>
                  <a:path w="393" h="272">
                    <a:moveTo>
                      <a:pt x="272" y="201"/>
                    </a:moveTo>
                    <a:lnTo>
                      <a:pt x="357" y="250"/>
                    </a:lnTo>
                    <a:lnTo>
                      <a:pt x="366" y="254"/>
                    </a:lnTo>
                    <a:lnTo>
                      <a:pt x="375" y="254"/>
                    </a:lnTo>
                    <a:lnTo>
                      <a:pt x="384" y="250"/>
                    </a:lnTo>
                    <a:lnTo>
                      <a:pt x="388" y="241"/>
                    </a:lnTo>
                    <a:lnTo>
                      <a:pt x="393" y="232"/>
                    </a:lnTo>
                    <a:lnTo>
                      <a:pt x="393" y="223"/>
                    </a:lnTo>
                    <a:lnTo>
                      <a:pt x="388" y="214"/>
                    </a:lnTo>
                    <a:lnTo>
                      <a:pt x="384" y="210"/>
                    </a:lnTo>
                    <a:lnTo>
                      <a:pt x="295" y="156"/>
                    </a:lnTo>
                    <a:lnTo>
                      <a:pt x="339" y="129"/>
                    </a:lnTo>
                    <a:lnTo>
                      <a:pt x="348" y="125"/>
                    </a:lnTo>
                    <a:lnTo>
                      <a:pt x="353" y="116"/>
                    </a:lnTo>
                    <a:lnTo>
                      <a:pt x="353" y="107"/>
                    </a:lnTo>
                    <a:lnTo>
                      <a:pt x="353" y="98"/>
                    </a:lnTo>
                    <a:lnTo>
                      <a:pt x="344" y="94"/>
                    </a:lnTo>
                    <a:lnTo>
                      <a:pt x="339" y="89"/>
                    </a:lnTo>
                    <a:lnTo>
                      <a:pt x="330" y="89"/>
                    </a:lnTo>
                    <a:lnTo>
                      <a:pt x="321" y="89"/>
                    </a:lnTo>
                    <a:lnTo>
                      <a:pt x="254" y="129"/>
                    </a:lnTo>
                    <a:lnTo>
                      <a:pt x="196" y="94"/>
                    </a:lnTo>
                    <a:lnTo>
                      <a:pt x="281" y="49"/>
                    </a:lnTo>
                    <a:lnTo>
                      <a:pt x="290" y="40"/>
                    </a:lnTo>
                    <a:lnTo>
                      <a:pt x="295" y="31"/>
                    </a:lnTo>
                    <a:lnTo>
                      <a:pt x="295" y="26"/>
                    </a:lnTo>
                    <a:lnTo>
                      <a:pt x="295" y="18"/>
                    </a:lnTo>
                    <a:lnTo>
                      <a:pt x="290" y="9"/>
                    </a:lnTo>
                    <a:lnTo>
                      <a:pt x="281" y="4"/>
                    </a:lnTo>
                    <a:lnTo>
                      <a:pt x="272" y="4"/>
                    </a:lnTo>
                    <a:lnTo>
                      <a:pt x="263" y="9"/>
                    </a:lnTo>
                    <a:lnTo>
                      <a:pt x="152" y="71"/>
                    </a:lnTo>
                    <a:lnTo>
                      <a:pt x="27" y="0"/>
                    </a:lnTo>
                    <a:lnTo>
                      <a:pt x="0" y="44"/>
                    </a:lnTo>
                    <a:lnTo>
                      <a:pt x="125" y="116"/>
                    </a:lnTo>
                    <a:lnTo>
                      <a:pt x="125" y="250"/>
                    </a:lnTo>
                    <a:lnTo>
                      <a:pt x="125" y="259"/>
                    </a:lnTo>
                    <a:lnTo>
                      <a:pt x="129" y="263"/>
                    </a:lnTo>
                    <a:lnTo>
                      <a:pt x="138" y="268"/>
                    </a:lnTo>
                    <a:lnTo>
                      <a:pt x="143" y="272"/>
                    </a:lnTo>
                    <a:lnTo>
                      <a:pt x="152" y="272"/>
                    </a:lnTo>
                    <a:lnTo>
                      <a:pt x="161" y="268"/>
                    </a:lnTo>
                    <a:lnTo>
                      <a:pt x="165" y="259"/>
                    </a:lnTo>
                    <a:lnTo>
                      <a:pt x="165" y="250"/>
                    </a:lnTo>
                    <a:lnTo>
                      <a:pt x="170" y="143"/>
                    </a:lnTo>
                    <a:lnTo>
                      <a:pt x="228" y="178"/>
                    </a:lnTo>
                    <a:lnTo>
                      <a:pt x="223" y="254"/>
                    </a:lnTo>
                    <a:lnTo>
                      <a:pt x="228" y="263"/>
                    </a:lnTo>
                    <a:lnTo>
                      <a:pt x="232" y="268"/>
                    </a:lnTo>
                    <a:lnTo>
                      <a:pt x="237" y="272"/>
                    </a:lnTo>
                    <a:lnTo>
                      <a:pt x="245" y="272"/>
                    </a:lnTo>
                    <a:lnTo>
                      <a:pt x="254" y="272"/>
                    </a:lnTo>
                    <a:lnTo>
                      <a:pt x="259" y="268"/>
                    </a:lnTo>
                    <a:lnTo>
                      <a:pt x="263" y="263"/>
                    </a:lnTo>
                    <a:lnTo>
                      <a:pt x="268" y="254"/>
                    </a:lnTo>
                    <a:lnTo>
                      <a:pt x="272" y="20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42353"/>
                      <a:invGamma/>
                    </a:schemeClr>
                  </a:gs>
                  <a:gs pos="100000">
                    <a:schemeClr val="hlink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088" name="Freeform 48"/>
              <p:cNvSpPr>
                <a:spLocks/>
              </p:cNvSpPr>
              <p:nvPr/>
            </p:nvSpPr>
            <p:spPr bwMode="auto">
              <a:xfrm>
                <a:off x="1348" y="393"/>
                <a:ext cx="393" cy="277"/>
              </a:xfrm>
              <a:custGeom>
                <a:avLst/>
                <a:gdLst/>
                <a:ahLst/>
                <a:cxnLst>
                  <a:cxn ang="0">
                    <a:pos x="295" y="121"/>
                  </a:cxn>
                  <a:cxn ang="0">
                    <a:pos x="384" y="72"/>
                  </a:cxn>
                  <a:cxn ang="0">
                    <a:pos x="393" y="63"/>
                  </a:cxn>
                  <a:cxn ang="0">
                    <a:pos x="393" y="54"/>
                  </a:cxn>
                  <a:cxn ang="0">
                    <a:pos x="393" y="49"/>
                  </a:cxn>
                  <a:cxn ang="0">
                    <a:pos x="393" y="40"/>
                  </a:cxn>
                  <a:cxn ang="0">
                    <a:pos x="384" y="31"/>
                  </a:cxn>
                  <a:cxn ang="0">
                    <a:pos x="379" y="27"/>
                  </a:cxn>
                  <a:cxn ang="0">
                    <a:pos x="370" y="27"/>
                  </a:cxn>
                  <a:cxn ang="0">
                    <a:pos x="357" y="27"/>
                  </a:cxn>
                  <a:cxn ang="0">
                    <a:pos x="268" y="81"/>
                  </a:cxn>
                  <a:cxn ang="0">
                    <a:pos x="268" y="27"/>
                  </a:cxn>
                  <a:cxn ang="0">
                    <a:pos x="268" y="14"/>
                  </a:cxn>
                  <a:cxn ang="0">
                    <a:pos x="263" y="9"/>
                  </a:cxn>
                  <a:cxn ang="0">
                    <a:pos x="254" y="5"/>
                  </a:cxn>
                  <a:cxn ang="0">
                    <a:pos x="250" y="0"/>
                  </a:cxn>
                  <a:cxn ang="0">
                    <a:pos x="241" y="5"/>
                  </a:cxn>
                  <a:cxn ang="0">
                    <a:pos x="232" y="5"/>
                  </a:cxn>
                  <a:cxn ang="0">
                    <a:pos x="228" y="14"/>
                  </a:cxn>
                  <a:cxn ang="0">
                    <a:pos x="228" y="23"/>
                  </a:cxn>
                  <a:cxn ang="0">
                    <a:pos x="228" y="99"/>
                  </a:cxn>
                  <a:cxn ang="0">
                    <a:pos x="170" y="134"/>
                  </a:cxn>
                  <a:cxn ang="0">
                    <a:pos x="170" y="36"/>
                  </a:cxn>
                  <a:cxn ang="0">
                    <a:pos x="170" y="27"/>
                  </a:cxn>
                  <a:cxn ang="0">
                    <a:pos x="165" y="18"/>
                  </a:cxn>
                  <a:cxn ang="0">
                    <a:pos x="156" y="14"/>
                  </a:cxn>
                  <a:cxn ang="0">
                    <a:pos x="147" y="9"/>
                  </a:cxn>
                  <a:cxn ang="0">
                    <a:pos x="138" y="9"/>
                  </a:cxn>
                  <a:cxn ang="0">
                    <a:pos x="134" y="14"/>
                  </a:cxn>
                  <a:cxn ang="0">
                    <a:pos x="129" y="23"/>
                  </a:cxn>
                  <a:cxn ang="0">
                    <a:pos x="125" y="31"/>
                  </a:cxn>
                  <a:cxn ang="0">
                    <a:pos x="125" y="161"/>
                  </a:cxn>
                  <a:cxn ang="0">
                    <a:pos x="0" y="233"/>
                  </a:cxn>
                  <a:cxn ang="0">
                    <a:pos x="27" y="277"/>
                  </a:cxn>
                  <a:cxn ang="0">
                    <a:pos x="152" y="206"/>
                  </a:cxn>
                  <a:cxn ang="0">
                    <a:pos x="268" y="273"/>
                  </a:cxn>
                  <a:cxn ang="0">
                    <a:pos x="272" y="277"/>
                  </a:cxn>
                  <a:cxn ang="0">
                    <a:pos x="281" y="277"/>
                  </a:cxn>
                  <a:cxn ang="0">
                    <a:pos x="290" y="273"/>
                  </a:cxn>
                  <a:cxn ang="0">
                    <a:pos x="295" y="268"/>
                  </a:cxn>
                  <a:cxn ang="0">
                    <a:pos x="299" y="259"/>
                  </a:cxn>
                  <a:cxn ang="0">
                    <a:pos x="299" y="251"/>
                  </a:cxn>
                  <a:cxn ang="0">
                    <a:pos x="295" y="242"/>
                  </a:cxn>
                  <a:cxn ang="0">
                    <a:pos x="286" y="237"/>
                  </a:cxn>
                  <a:cxn ang="0">
                    <a:pos x="196" y="179"/>
                  </a:cxn>
                  <a:cxn ang="0">
                    <a:pos x="254" y="148"/>
                  </a:cxn>
                  <a:cxn ang="0">
                    <a:pos x="321" y="188"/>
                  </a:cxn>
                  <a:cxn ang="0">
                    <a:pos x="330" y="192"/>
                  </a:cxn>
                  <a:cxn ang="0">
                    <a:pos x="335" y="192"/>
                  </a:cxn>
                  <a:cxn ang="0">
                    <a:pos x="344" y="188"/>
                  </a:cxn>
                  <a:cxn ang="0">
                    <a:pos x="348" y="179"/>
                  </a:cxn>
                  <a:cxn ang="0">
                    <a:pos x="348" y="175"/>
                  </a:cxn>
                  <a:cxn ang="0">
                    <a:pos x="348" y="166"/>
                  </a:cxn>
                  <a:cxn ang="0">
                    <a:pos x="348" y="157"/>
                  </a:cxn>
                  <a:cxn ang="0">
                    <a:pos x="339" y="152"/>
                  </a:cxn>
                  <a:cxn ang="0">
                    <a:pos x="295" y="121"/>
                  </a:cxn>
                </a:cxnLst>
                <a:rect l="0" t="0" r="r" b="b"/>
                <a:pathLst>
                  <a:path w="393" h="277">
                    <a:moveTo>
                      <a:pt x="295" y="121"/>
                    </a:moveTo>
                    <a:lnTo>
                      <a:pt x="384" y="72"/>
                    </a:lnTo>
                    <a:lnTo>
                      <a:pt x="393" y="63"/>
                    </a:lnTo>
                    <a:lnTo>
                      <a:pt x="393" y="54"/>
                    </a:lnTo>
                    <a:lnTo>
                      <a:pt x="393" y="49"/>
                    </a:lnTo>
                    <a:lnTo>
                      <a:pt x="393" y="40"/>
                    </a:lnTo>
                    <a:lnTo>
                      <a:pt x="384" y="31"/>
                    </a:lnTo>
                    <a:lnTo>
                      <a:pt x="379" y="27"/>
                    </a:lnTo>
                    <a:lnTo>
                      <a:pt x="370" y="27"/>
                    </a:lnTo>
                    <a:lnTo>
                      <a:pt x="357" y="27"/>
                    </a:lnTo>
                    <a:lnTo>
                      <a:pt x="268" y="81"/>
                    </a:lnTo>
                    <a:lnTo>
                      <a:pt x="268" y="27"/>
                    </a:lnTo>
                    <a:lnTo>
                      <a:pt x="268" y="14"/>
                    </a:lnTo>
                    <a:lnTo>
                      <a:pt x="263" y="9"/>
                    </a:lnTo>
                    <a:lnTo>
                      <a:pt x="254" y="5"/>
                    </a:lnTo>
                    <a:lnTo>
                      <a:pt x="250" y="0"/>
                    </a:lnTo>
                    <a:lnTo>
                      <a:pt x="241" y="5"/>
                    </a:lnTo>
                    <a:lnTo>
                      <a:pt x="232" y="5"/>
                    </a:lnTo>
                    <a:lnTo>
                      <a:pt x="228" y="14"/>
                    </a:lnTo>
                    <a:lnTo>
                      <a:pt x="228" y="23"/>
                    </a:lnTo>
                    <a:lnTo>
                      <a:pt x="228" y="99"/>
                    </a:lnTo>
                    <a:lnTo>
                      <a:pt x="170" y="134"/>
                    </a:lnTo>
                    <a:lnTo>
                      <a:pt x="170" y="36"/>
                    </a:lnTo>
                    <a:lnTo>
                      <a:pt x="170" y="27"/>
                    </a:lnTo>
                    <a:lnTo>
                      <a:pt x="165" y="18"/>
                    </a:lnTo>
                    <a:lnTo>
                      <a:pt x="156" y="14"/>
                    </a:lnTo>
                    <a:lnTo>
                      <a:pt x="147" y="9"/>
                    </a:lnTo>
                    <a:lnTo>
                      <a:pt x="138" y="9"/>
                    </a:lnTo>
                    <a:lnTo>
                      <a:pt x="134" y="14"/>
                    </a:lnTo>
                    <a:lnTo>
                      <a:pt x="129" y="23"/>
                    </a:lnTo>
                    <a:lnTo>
                      <a:pt x="125" y="31"/>
                    </a:lnTo>
                    <a:lnTo>
                      <a:pt x="125" y="161"/>
                    </a:lnTo>
                    <a:lnTo>
                      <a:pt x="0" y="233"/>
                    </a:lnTo>
                    <a:lnTo>
                      <a:pt x="27" y="277"/>
                    </a:lnTo>
                    <a:lnTo>
                      <a:pt x="152" y="206"/>
                    </a:lnTo>
                    <a:lnTo>
                      <a:pt x="268" y="273"/>
                    </a:lnTo>
                    <a:lnTo>
                      <a:pt x="272" y="277"/>
                    </a:lnTo>
                    <a:lnTo>
                      <a:pt x="281" y="277"/>
                    </a:lnTo>
                    <a:lnTo>
                      <a:pt x="290" y="273"/>
                    </a:lnTo>
                    <a:lnTo>
                      <a:pt x="295" y="268"/>
                    </a:lnTo>
                    <a:lnTo>
                      <a:pt x="299" y="259"/>
                    </a:lnTo>
                    <a:lnTo>
                      <a:pt x="299" y="251"/>
                    </a:lnTo>
                    <a:lnTo>
                      <a:pt x="295" y="242"/>
                    </a:lnTo>
                    <a:lnTo>
                      <a:pt x="286" y="237"/>
                    </a:lnTo>
                    <a:lnTo>
                      <a:pt x="196" y="179"/>
                    </a:lnTo>
                    <a:lnTo>
                      <a:pt x="254" y="148"/>
                    </a:lnTo>
                    <a:lnTo>
                      <a:pt x="321" y="188"/>
                    </a:lnTo>
                    <a:lnTo>
                      <a:pt x="330" y="192"/>
                    </a:lnTo>
                    <a:lnTo>
                      <a:pt x="335" y="192"/>
                    </a:lnTo>
                    <a:lnTo>
                      <a:pt x="344" y="188"/>
                    </a:lnTo>
                    <a:lnTo>
                      <a:pt x="348" y="179"/>
                    </a:lnTo>
                    <a:lnTo>
                      <a:pt x="348" y="175"/>
                    </a:lnTo>
                    <a:lnTo>
                      <a:pt x="348" y="166"/>
                    </a:lnTo>
                    <a:lnTo>
                      <a:pt x="348" y="157"/>
                    </a:lnTo>
                    <a:lnTo>
                      <a:pt x="339" y="152"/>
                    </a:lnTo>
                    <a:lnTo>
                      <a:pt x="295" y="12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42353"/>
                      <a:invGamma/>
                    </a:schemeClr>
                  </a:gs>
                  <a:gs pos="100000">
                    <a:schemeClr val="hlink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089" name="Freeform 49"/>
              <p:cNvSpPr>
                <a:spLocks/>
              </p:cNvSpPr>
              <p:nvPr/>
            </p:nvSpPr>
            <p:spPr bwMode="auto">
              <a:xfrm>
                <a:off x="1232" y="536"/>
                <a:ext cx="263" cy="228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9" y="67"/>
                  </a:cxn>
                  <a:cxn ang="0">
                    <a:pos x="67" y="0"/>
                  </a:cxn>
                  <a:cxn ang="0">
                    <a:pos x="134" y="23"/>
                  </a:cxn>
                  <a:cxn ang="0">
                    <a:pos x="201" y="0"/>
                  </a:cxn>
                  <a:cxn ang="0">
                    <a:pos x="214" y="67"/>
                  </a:cxn>
                  <a:cxn ang="0">
                    <a:pos x="263" y="116"/>
                  </a:cxn>
                  <a:cxn ang="0">
                    <a:pos x="214" y="161"/>
                  </a:cxn>
                  <a:cxn ang="0">
                    <a:pos x="201" y="228"/>
                  </a:cxn>
                  <a:cxn ang="0">
                    <a:pos x="134" y="210"/>
                  </a:cxn>
                  <a:cxn ang="0">
                    <a:pos x="67" y="228"/>
                  </a:cxn>
                  <a:cxn ang="0">
                    <a:pos x="49" y="161"/>
                  </a:cxn>
                  <a:cxn ang="0">
                    <a:pos x="0" y="116"/>
                  </a:cxn>
                </a:cxnLst>
                <a:rect l="0" t="0" r="r" b="b"/>
                <a:pathLst>
                  <a:path w="263" h="228">
                    <a:moveTo>
                      <a:pt x="0" y="116"/>
                    </a:moveTo>
                    <a:lnTo>
                      <a:pt x="49" y="67"/>
                    </a:lnTo>
                    <a:lnTo>
                      <a:pt x="67" y="0"/>
                    </a:lnTo>
                    <a:lnTo>
                      <a:pt x="134" y="23"/>
                    </a:lnTo>
                    <a:lnTo>
                      <a:pt x="201" y="0"/>
                    </a:lnTo>
                    <a:lnTo>
                      <a:pt x="214" y="67"/>
                    </a:lnTo>
                    <a:lnTo>
                      <a:pt x="263" y="116"/>
                    </a:lnTo>
                    <a:lnTo>
                      <a:pt x="214" y="161"/>
                    </a:lnTo>
                    <a:lnTo>
                      <a:pt x="201" y="228"/>
                    </a:lnTo>
                    <a:lnTo>
                      <a:pt x="134" y="210"/>
                    </a:lnTo>
                    <a:lnTo>
                      <a:pt x="67" y="228"/>
                    </a:lnTo>
                    <a:lnTo>
                      <a:pt x="49" y="161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42353"/>
                      <a:invGamma/>
                    </a:schemeClr>
                  </a:gs>
                  <a:gs pos="100000">
                    <a:schemeClr val="hlink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7090" name="Rectangle 50"/>
            <p:cNvSpPr>
              <a:spLocks noChangeArrowheads="1"/>
            </p:cNvSpPr>
            <p:nvPr/>
          </p:nvSpPr>
          <p:spPr bwMode="auto">
            <a:xfrm>
              <a:off x="1968" y="1296"/>
              <a:ext cx="1326" cy="33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07/7/7/main" xmlns="">
                  <a:gradFill rotWithShape="1">
                    <a:gsLst>
                      <a:gs pos="0">
                        <a:schemeClr val="hlink">
                          <a:gamma/>
                          <a:tint val="42353"/>
                          <a:invGamma/>
                        </a:schemeClr>
                      </a:gs>
                      <a:gs pos="100000">
                        <a:schemeClr val="hlink"/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:a14="http://schemas.microsoft.com/office/drawing/2007/7/7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07/7/7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fa-IR" sz="2800" dirty="0" smtClean="0">
                  <a:solidFill>
                    <a:srgbClr val="000000"/>
                  </a:solidFill>
                  <a:latin typeface="Times New Roman" pitchFamily="18" charset="0"/>
                </a:rPr>
                <a:t>یونهای تک اتمی</a:t>
              </a:r>
              <a:endParaRPr lang="en-US" sz="28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7091" name="Line 51"/>
            <p:cNvSpPr>
              <a:spLocks noChangeShapeType="1"/>
            </p:cNvSpPr>
            <p:nvPr/>
          </p:nvSpPr>
          <p:spPr bwMode="auto">
            <a:xfrm>
              <a:off x="1776" y="1584"/>
              <a:ext cx="2064" cy="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xtLst>
              <a:ext uri="{AF507438-7753-43e0-B8FC-AC1667EBCBE1}">
                <a14:hiddenEffects xmlns:a14="http://schemas.microsoft.com/office/drawing/2007/7/7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7092" name="Group 52"/>
          <p:cNvGrpSpPr>
            <a:grpSpLocks/>
          </p:cNvGrpSpPr>
          <p:nvPr/>
        </p:nvGrpSpPr>
        <p:grpSpPr bwMode="auto">
          <a:xfrm>
            <a:off x="2514600" y="2514600"/>
            <a:ext cx="5561017" cy="609600"/>
            <a:chOff x="1440" y="1296"/>
            <a:chExt cx="3503" cy="384"/>
          </a:xfrm>
        </p:grpSpPr>
        <p:grpSp>
          <p:nvGrpSpPr>
            <p:cNvPr id="87093" name="Group 53"/>
            <p:cNvGrpSpPr>
              <a:grpSpLocks/>
            </p:cNvGrpSpPr>
            <p:nvPr/>
          </p:nvGrpSpPr>
          <p:grpSpPr bwMode="auto">
            <a:xfrm>
              <a:off x="1440" y="1296"/>
              <a:ext cx="336" cy="384"/>
              <a:chOff x="982" y="214"/>
              <a:chExt cx="759" cy="872"/>
            </a:xfrm>
          </p:grpSpPr>
          <p:sp>
            <p:nvSpPr>
              <p:cNvPr id="87094" name="Freeform 54"/>
              <p:cNvSpPr>
                <a:spLocks/>
              </p:cNvSpPr>
              <p:nvPr/>
            </p:nvSpPr>
            <p:spPr bwMode="auto">
              <a:xfrm>
                <a:off x="1214" y="214"/>
                <a:ext cx="299" cy="434"/>
              </a:xfrm>
              <a:custGeom>
                <a:avLst/>
                <a:gdLst/>
                <a:ahLst/>
                <a:cxnLst>
                  <a:cxn ang="0">
                    <a:pos x="174" y="121"/>
                  </a:cxn>
                  <a:cxn ang="0">
                    <a:pos x="174" y="23"/>
                  </a:cxn>
                  <a:cxn ang="0">
                    <a:pos x="170" y="9"/>
                  </a:cxn>
                  <a:cxn ang="0">
                    <a:pos x="165" y="5"/>
                  </a:cxn>
                  <a:cxn ang="0">
                    <a:pos x="156" y="0"/>
                  </a:cxn>
                  <a:cxn ang="0">
                    <a:pos x="152" y="0"/>
                  </a:cxn>
                  <a:cxn ang="0">
                    <a:pos x="143" y="0"/>
                  </a:cxn>
                  <a:cxn ang="0">
                    <a:pos x="134" y="5"/>
                  </a:cxn>
                  <a:cxn ang="0">
                    <a:pos x="125" y="9"/>
                  </a:cxn>
                  <a:cxn ang="0">
                    <a:pos x="125" y="23"/>
                  </a:cxn>
                  <a:cxn ang="0">
                    <a:pos x="125" y="126"/>
                  </a:cxn>
                  <a:cxn ang="0">
                    <a:pos x="76" y="99"/>
                  </a:cxn>
                  <a:cxn ang="0">
                    <a:pos x="67" y="94"/>
                  </a:cxn>
                  <a:cxn ang="0">
                    <a:pos x="58" y="94"/>
                  </a:cxn>
                  <a:cxn ang="0">
                    <a:pos x="49" y="99"/>
                  </a:cxn>
                  <a:cxn ang="0">
                    <a:pos x="45" y="103"/>
                  </a:cxn>
                  <a:cxn ang="0">
                    <a:pos x="40" y="112"/>
                  </a:cxn>
                  <a:cxn ang="0">
                    <a:pos x="45" y="117"/>
                  </a:cxn>
                  <a:cxn ang="0">
                    <a:pos x="45" y="126"/>
                  </a:cxn>
                  <a:cxn ang="0">
                    <a:pos x="54" y="134"/>
                  </a:cxn>
                  <a:cxn ang="0">
                    <a:pos x="121" y="170"/>
                  </a:cxn>
                  <a:cxn ang="0">
                    <a:pos x="121" y="242"/>
                  </a:cxn>
                  <a:cxn ang="0">
                    <a:pos x="36" y="188"/>
                  </a:cxn>
                  <a:cxn ang="0">
                    <a:pos x="27" y="184"/>
                  </a:cxn>
                  <a:cxn ang="0">
                    <a:pos x="18" y="184"/>
                  </a:cxn>
                  <a:cxn ang="0">
                    <a:pos x="9" y="188"/>
                  </a:cxn>
                  <a:cxn ang="0">
                    <a:pos x="5" y="193"/>
                  </a:cxn>
                  <a:cxn ang="0">
                    <a:pos x="0" y="202"/>
                  </a:cxn>
                  <a:cxn ang="0">
                    <a:pos x="0" y="210"/>
                  </a:cxn>
                  <a:cxn ang="0">
                    <a:pos x="5" y="219"/>
                  </a:cxn>
                  <a:cxn ang="0">
                    <a:pos x="14" y="224"/>
                  </a:cxn>
                  <a:cxn ang="0">
                    <a:pos x="121" y="291"/>
                  </a:cxn>
                  <a:cxn ang="0">
                    <a:pos x="121" y="434"/>
                  </a:cxn>
                  <a:cxn ang="0">
                    <a:pos x="174" y="434"/>
                  </a:cxn>
                  <a:cxn ang="0">
                    <a:pos x="174" y="291"/>
                  </a:cxn>
                  <a:cxn ang="0">
                    <a:pos x="290" y="224"/>
                  </a:cxn>
                  <a:cxn ang="0">
                    <a:pos x="295" y="219"/>
                  </a:cxn>
                  <a:cxn ang="0">
                    <a:pos x="299" y="210"/>
                  </a:cxn>
                  <a:cxn ang="0">
                    <a:pos x="299" y="202"/>
                  </a:cxn>
                  <a:cxn ang="0">
                    <a:pos x="299" y="197"/>
                  </a:cxn>
                  <a:cxn ang="0">
                    <a:pos x="295" y="188"/>
                  </a:cxn>
                  <a:cxn ang="0">
                    <a:pos x="286" y="184"/>
                  </a:cxn>
                  <a:cxn ang="0">
                    <a:pos x="277" y="184"/>
                  </a:cxn>
                  <a:cxn ang="0">
                    <a:pos x="268" y="188"/>
                  </a:cxn>
                  <a:cxn ang="0">
                    <a:pos x="174" y="237"/>
                  </a:cxn>
                  <a:cxn ang="0">
                    <a:pos x="174" y="170"/>
                  </a:cxn>
                  <a:cxn ang="0">
                    <a:pos x="246" y="134"/>
                  </a:cxn>
                  <a:cxn ang="0">
                    <a:pos x="250" y="130"/>
                  </a:cxn>
                  <a:cxn ang="0">
                    <a:pos x="255" y="121"/>
                  </a:cxn>
                  <a:cxn ang="0">
                    <a:pos x="255" y="112"/>
                  </a:cxn>
                  <a:cxn ang="0">
                    <a:pos x="250" y="108"/>
                  </a:cxn>
                  <a:cxn ang="0">
                    <a:pos x="246" y="103"/>
                  </a:cxn>
                  <a:cxn ang="0">
                    <a:pos x="237" y="99"/>
                  </a:cxn>
                  <a:cxn ang="0">
                    <a:pos x="232" y="99"/>
                  </a:cxn>
                  <a:cxn ang="0">
                    <a:pos x="223" y="99"/>
                  </a:cxn>
                  <a:cxn ang="0">
                    <a:pos x="174" y="121"/>
                  </a:cxn>
                </a:cxnLst>
                <a:rect l="0" t="0" r="r" b="b"/>
                <a:pathLst>
                  <a:path w="299" h="434">
                    <a:moveTo>
                      <a:pt x="174" y="121"/>
                    </a:moveTo>
                    <a:lnTo>
                      <a:pt x="174" y="23"/>
                    </a:lnTo>
                    <a:lnTo>
                      <a:pt x="170" y="9"/>
                    </a:lnTo>
                    <a:lnTo>
                      <a:pt x="165" y="5"/>
                    </a:lnTo>
                    <a:lnTo>
                      <a:pt x="156" y="0"/>
                    </a:lnTo>
                    <a:lnTo>
                      <a:pt x="152" y="0"/>
                    </a:lnTo>
                    <a:lnTo>
                      <a:pt x="143" y="0"/>
                    </a:lnTo>
                    <a:lnTo>
                      <a:pt x="134" y="5"/>
                    </a:lnTo>
                    <a:lnTo>
                      <a:pt x="125" y="9"/>
                    </a:lnTo>
                    <a:lnTo>
                      <a:pt x="125" y="23"/>
                    </a:lnTo>
                    <a:lnTo>
                      <a:pt x="125" y="126"/>
                    </a:lnTo>
                    <a:lnTo>
                      <a:pt x="76" y="99"/>
                    </a:lnTo>
                    <a:lnTo>
                      <a:pt x="67" y="94"/>
                    </a:lnTo>
                    <a:lnTo>
                      <a:pt x="58" y="94"/>
                    </a:lnTo>
                    <a:lnTo>
                      <a:pt x="49" y="99"/>
                    </a:lnTo>
                    <a:lnTo>
                      <a:pt x="45" y="103"/>
                    </a:lnTo>
                    <a:lnTo>
                      <a:pt x="40" y="112"/>
                    </a:lnTo>
                    <a:lnTo>
                      <a:pt x="45" y="117"/>
                    </a:lnTo>
                    <a:lnTo>
                      <a:pt x="45" y="126"/>
                    </a:lnTo>
                    <a:lnTo>
                      <a:pt x="54" y="134"/>
                    </a:lnTo>
                    <a:lnTo>
                      <a:pt x="121" y="170"/>
                    </a:lnTo>
                    <a:lnTo>
                      <a:pt x="121" y="242"/>
                    </a:lnTo>
                    <a:lnTo>
                      <a:pt x="36" y="188"/>
                    </a:lnTo>
                    <a:lnTo>
                      <a:pt x="27" y="184"/>
                    </a:lnTo>
                    <a:lnTo>
                      <a:pt x="18" y="184"/>
                    </a:lnTo>
                    <a:lnTo>
                      <a:pt x="9" y="188"/>
                    </a:lnTo>
                    <a:lnTo>
                      <a:pt x="5" y="193"/>
                    </a:lnTo>
                    <a:lnTo>
                      <a:pt x="0" y="202"/>
                    </a:lnTo>
                    <a:lnTo>
                      <a:pt x="0" y="210"/>
                    </a:lnTo>
                    <a:lnTo>
                      <a:pt x="5" y="219"/>
                    </a:lnTo>
                    <a:lnTo>
                      <a:pt x="14" y="224"/>
                    </a:lnTo>
                    <a:lnTo>
                      <a:pt x="121" y="291"/>
                    </a:lnTo>
                    <a:lnTo>
                      <a:pt x="121" y="434"/>
                    </a:lnTo>
                    <a:lnTo>
                      <a:pt x="174" y="434"/>
                    </a:lnTo>
                    <a:lnTo>
                      <a:pt x="174" y="291"/>
                    </a:lnTo>
                    <a:lnTo>
                      <a:pt x="290" y="224"/>
                    </a:lnTo>
                    <a:lnTo>
                      <a:pt x="295" y="219"/>
                    </a:lnTo>
                    <a:lnTo>
                      <a:pt x="299" y="210"/>
                    </a:lnTo>
                    <a:lnTo>
                      <a:pt x="299" y="202"/>
                    </a:lnTo>
                    <a:lnTo>
                      <a:pt x="299" y="197"/>
                    </a:lnTo>
                    <a:lnTo>
                      <a:pt x="295" y="188"/>
                    </a:lnTo>
                    <a:lnTo>
                      <a:pt x="286" y="184"/>
                    </a:lnTo>
                    <a:lnTo>
                      <a:pt x="277" y="184"/>
                    </a:lnTo>
                    <a:lnTo>
                      <a:pt x="268" y="188"/>
                    </a:lnTo>
                    <a:lnTo>
                      <a:pt x="174" y="237"/>
                    </a:lnTo>
                    <a:lnTo>
                      <a:pt x="174" y="170"/>
                    </a:lnTo>
                    <a:lnTo>
                      <a:pt x="246" y="134"/>
                    </a:lnTo>
                    <a:lnTo>
                      <a:pt x="250" y="130"/>
                    </a:lnTo>
                    <a:lnTo>
                      <a:pt x="255" y="121"/>
                    </a:lnTo>
                    <a:lnTo>
                      <a:pt x="255" y="112"/>
                    </a:lnTo>
                    <a:lnTo>
                      <a:pt x="250" y="108"/>
                    </a:lnTo>
                    <a:lnTo>
                      <a:pt x="246" y="103"/>
                    </a:lnTo>
                    <a:lnTo>
                      <a:pt x="237" y="99"/>
                    </a:lnTo>
                    <a:lnTo>
                      <a:pt x="232" y="99"/>
                    </a:lnTo>
                    <a:lnTo>
                      <a:pt x="223" y="99"/>
                    </a:lnTo>
                    <a:lnTo>
                      <a:pt x="174" y="12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>
                      <a:gamma/>
                      <a:tint val="24314"/>
                      <a:invGamma/>
                    </a:schemeClr>
                  </a:gs>
                  <a:gs pos="100000">
                    <a:schemeClr val="accent2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095" name="Freeform 55"/>
              <p:cNvSpPr>
                <a:spLocks/>
              </p:cNvSpPr>
              <p:nvPr/>
            </p:nvSpPr>
            <p:spPr bwMode="auto">
              <a:xfrm>
                <a:off x="982" y="398"/>
                <a:ext cx="393" cy="272"/>
              </a:xfrm>
              <a:custGeom>
                <a:avLst/>
                <a:gdLst/>
                <a:ahLst/>
                <a:cxnLst>
                  <a:cxn ang="0">
                    <a:pos x="121" y="71"/>
                  </a:cxn>
                  <a:cxn ang="0">
                    <a:pos x="36" y="22"/>
                  </a:cxn>
                  <a:cxn ang="0">
                    <a:pos x="27" y="18"/>
                  </a:cxn>
                  <a:cxn ang="0">
                    <a:pos x="18" y="18"/>
                  </a:cxn>
                  <a:cxn ang="0">
                    <a:pos x="9" y="22"/>
                  </a:cxn>
                  <a:cxn ang="0">
                    <a:pos x="5" y="31"/>
                  </a:cxn>
                  <a:cxn ang="0">
                    <a:pos x="0" y="40"/>
                  </a:cxn>
                  <a:cxn ang="0">
                    <a:pos x="0" y="49"/>
                  </a:cxn>
                  <a:cxn ang="0">
                    <a:pos x="5" y="58"/>
                  </a:cxn>
                  <a:cxn ang="0">
                    <a:pos x="9" y="62"/>
                  </a:cxn>
                  <a:cxn ang="0">
                    <a:pos x="98" y="116"/>
                  </a:cxn>
                  <a:cxn ang="0">
                    <a:pos x="54" y="143"/>
                  </a:cxn>
                  <a:cxn ang="0">
                    <a:pos x="45" y="147"/>
                  </a:cxn>
                  <a:cxn ang="0">
                    <a:pos x="40" y="156"/>
                  </a:cxn>
                  <a:cxn ang="0">
                    <a:pos x="40" y="165"/>
                  </a:cxn>
                  <a:cxn ang="0">
                    <a:pos x="40" y="174"/>
                  </a:cxn>
                  <a:cxn ang="0">
                    <a:pos x="49" y="178"/>
                  </a:cxn>
                  <a:cxn ang="0">
                    <a:pos x="54" y="183"/>
                  </a:cxn>
                  <a:cxn ang="0">
                    <a:pos x="63" y="183"/>
                  </a:cxn>
                  <a:cxn ang="0">
                    <a:pos x="72" y="183"/>
                  </a:cxn>
                  <a:cxn ang="0">
                    <a:pos x="139" y="143"/>
                  </a:cxn>
                  <a:cxn ang="0">
                    <a:pos x="197" y="178"/>
                  </a:cxn>
                  <a:cxn ang="0">
                    <a:pos x="112" y="223"/>
                  </a:cxn>
                  <a:cxn ang="0">
                    <a:pos x="103" y="232"/>
                  </a:cxn>
                  <a:cxn ang="0">
                    <a:pos x="98" y="241"/>
                  </a:cxn>
                  <a:cxn ang="0">
                    <a:pos x="98" y="246"/>
                  </a:cxn>
                  <a:cxn ang="0">
                    <a:pos x="98" y="254"/>
                  </a:cxn>
                  <a:cxn ang="0">
                    <a:pos x="103" y="263"/>
                  </a:cxn>
                  <a:cxn ang="0">
                    <a:pos x="112" y="268"/>
                  </a:cxn>
                  <a:cxn ang="0">
                    <a:pos x="121" y="268"/>
                  </a:cxn>
                  <a:cxn ang="0">
                    <a:pos x="130" y="263"/>
                  </a:cxn>
                  <a:cxn ang="0">
                    <a:pos x="241" y="201"/>
                  </a:cxn>
                  <a:cxn ang="0">
                    <a:pos x="366" y="272"/>
                  </a:cxn>
                  <a:cxn ang="0">
                    <a:pos x="393" y="228"/>
                  </a:cxn>
                  <a:cxn ang="0">
                    <a:pos x="268" y="156"/>
                  </a:cxn>
                  <a:cxn ang="0">
                    <a:pos x="268" y="22"/>
                  </a:cxn>
                  <a:cxn ang="0">
                    <a:pos x="268" y="13"/>
                  </a:cxn>
                  <a:cxn ang="0">
                    <a:pos x="264" y="9"/>
                  </a:cxn>
                  <a:cxn ang="0">
                    <a:pos x="255" y="4"/>
                  </a:cxn>
                  <a:cxn ang="0">
                    <a:pos x="250" y="0"/>
                  </a:cxn>
                  <a:cxn ang="0">
                    <a:pos x="241" y="0"/>
                  </a:cxn>
                  <a:cxn ang="0">
                    <a:pos x="232" y="4"/>
                  </a:cxn>
                  <a:cxn ang="0">
                    <a:pos x="228" y="13"/>
                  </a:cxn>
                  <a:cxn ang="0">
                    <a:pos x="228" y="22"/>
                  </a:cxn>
                  <a:cxn ang="0">
                    <a:pos x="223" y="129"/>
                  </a:cxn>
                  <a:cxn ang="0">
                    <a:pos x="165" y="94"/>
                  </a:cxn>
                  <a:cxn ang="0">
                    <a:pos x="170" y="18"/>
                  </a:cxn>
                  <a:cxn ang="0">
                    <a:pos x="165" y="9"/>
                  </a:cxn>
                  <a:cxn ang="0">
                    <a:pos x="161" y="4"/>
                  </a:cxn>
                  <a:cxn ang="0">
                    <a:pos x="156" y="0"/>
                  </a:cxn>
                  <a:cxn ang="0">
                    <a:pos x="148" y="0"/>
                  </a:cxn>
                  <a:cxn ang="0">
                    <a:pos x="139" y="0"/>
                  </a:cxn>
                  <a:cxn ang="0">
                    <a:pos x="134" y="4"/>
                  </a:cxn>
                  <a:cxn ang="0">
                    <a:pos x="130" y="9"/>
                  </a:cxn>
                  <a:cxn ang="0">
                    <a:pos x="125" y="18"/>
                  </a:cxn>
                  <a:cxn ang="0">
                    <a:pos x="121" y="71"/>
                  </a:cxn>
                </a:cxnLst>
                <a:rect l="0" t="0" r="r" b="b"/>
                <a:pathLst>
                  <a:path w="393" h="272">
                    <a:moveTo>
                      <a:pt x="121" y="71"/>
                    </a:moveTo>
                    <a:lnTo>
                      <a:pt x="36" y="22"/>
                    </a:lnTo>
                    <a:lnTo>
                      <a:pt x="27" y="18"/>
                    </a:lnTo>
                    <a:lnTo>
                      <a:pt x="18" y="18"/>
                    </a:lnTo>
                    <a:lnTo>
                      <a:pt x="9" y="22"/>
                    </a:lnTo>
                    <a:lnTo>
                      <a:pt x="5" y="31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5" y="58"/>
                    </a:lnTo>
                    <a:lnTo>
                      <a:pt x="9" y="62"/>
                    </a:lnTo>
                    <a:lnTo>
                      <a:pt x="98" y="116"/>
                    </a:lnTo>
                    <a:lnTo>
                      <a:pt x="54" y="143"/>
                    </a:lnTo>
                    <a:lnTo>
                      <a:pt x="45" y="147"/>
                    </a:lnTo>
                    <a:lnTo>
                      <a:pt x="40" y="156"/>
                    </a:lnTo>
                    <a:lnTo>
                      <a:pt x="40" y="165"/>
                    </a:lnTo>
                    <a:lnTo>
                      <a:pt x="40" y="174"/>
                    </a:lnTo>
                    <a:lnTo>
                      <a:pt x="49" y="178"/>
                    </a:lnTo>
                    <a:lnTo>
                      <a:pt x="54" y="183"/>
                    </a:lnTo>
                    <a:lnTo>
                      <a:pt x="63" y="183"/>
                    </a:lnTo>
                    <a:lnTo>
                      <a:pt x="72" y="183"/>
                    </a:lnTo>
                    <a:lnTo>
                      <a:pt x="139" y="143"/>
                    </a:lnTo>
                    <a:lnTo>
                      <a:pt x="197" y="178"/>
                    </a:lnTo>
                    <a:lnTo>
                      <a:pt x="112" y="223"/>
                    </a:lnTo>
                    <a:lnTo>
                      <a:pt x="103" y="232"/>
                    </a:lnTo>
                    <a:lnTo>
                      <a:pt x="98" y="241"/>
                    </a:lnTo>
                    <a:lnTo>
                      <a:pt x="98" y="246"/>
                    </a:lnTo>
                    <a:lnTo>
                      <a:pt x="98" y="254"/>
                    </a:lnTo>
                    <a:lnTo>
                      <a:pt x="103" y="263"/>
                    </a:lnTo>
                    <a:lnTo>
                      <a:pt x="112" y="268"/>
                    </a:lnTo>
                    <a:lnTo>
                      <a:pt x="121" y="268"/>
                    </a:lnTo>
                    <a:lnTo>
                      <a:pt x="130" y="263"/>
                    </a:lnTo>
                    <a:lnTo>
                      <a:pt x="241" y="201"/>
                    </a:lnTo>
                    <a:lnTo>
                      <a:pt x="366" y="272"/>
                    </a:lnTo>
                    <a:lnTo>
                      <a:pt x="393" y="228"/>
                    </a:lnTo>
                    <a:lnTo>
                      <a:pt x="268" y="156"/>
                    </a:lnTo>
                    <a:lnTo>
                      <a:pt x="268" y="22"/>
                    </a:lnTo>
                    <a:lnTo>
                      <a:pt x="268" y="13"/>
                    </a:lnTo>
                    <a:lnTo>
                      <a:pt x="264" y="9"/>
                    </a:lnTo>
                    <a:lnTo>
                      <a:pt x="255" y="4"/>
                    </a:lnTo>
                    <a:lnTo>
                      <a:pt x="250" y="0"/>
                    </a:lnTo>
                    <a:lnTo>
                      <a:pt x="241" y="0"/>
                    </a:lnTo>
                    <a:lnTo>
                      <a:pt x="232" y="4"/>
                    </a:lnTo>
                    <a:lnTo>
                      <a:pt x="228" y="13"/>
                    </a:lnTo>
                    <a:lnTo>
                      <a:pt x="228" y="22"/>
                    </a:lnTo>
                    <a:lnTo>
                      <a:pt x="223" y="129"/>
                    </a:lnTo>
                    <a:lnTo>
                      <a:pt x="165" y="94"/>
                    </a:lnTo>
                    <a:lnTo>
                      <a:pt x="170" y="18"/>
                    </a:lnTo>
                    <a:lnTo>
                      <a:pt x="165" y="9"/>
                    </a:lnTo>
                    <a:lnTo>
                      <a:pt x="161" y="4"/>
                    </a:lnTo>
                    <a:lnTo>
                      <a:pt x="156" y="0"/>
                    </a:lnTo>
                    <a:lnTo>
                      <a:pt x="148" y="0"/>
                    </a:lnTo>
                    <a:lnTo>
                      <a:pt x="139" y="0"/>
                    </a:lnTo>
                    <a:lnTo>
                      <a:pt x="134" y="4"/>
                    </a:lnTo>
                    <a:lnTo>
                      <a:pt x="130" y="9"/>
                    </a:lnTo>
                    <a:lnTo>
                      <a:pt x="125" y="18"/>
                    </a:lnTo>
                    <a:lnTo>
                      <a:pt x="121" y="7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>
                      <a:gamma/>
                      <a:tint val="24314"/>
                      <a:invGamma/>
                    </a:schemeClr>
                  </a:gs>
                  <a:gs pos="100000">
                    <a:schemeClr val="accent2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096" name="Freeform 56"/>
              <p:cNvSpPr>
                <a:spLocks/>
              </p:cNvSpPr>
              <p:nvPr/>
            </p:nvSpPr>
            <p:spPr bwMode="auto">
              <a:xfrm>
                <a:off x="982" y="626"/>
                <a:ext cx="393" cy="277"/>
              </a:xfrm>
              <a:custGeom>
                <a:avLst/>
                <a:gdLst/>
                <a:ahLst/>
                <a:cxnLst>
                  <a:cxn ang="0">
                    <a:pos x="98" y="156"/>
                  </a:cxn>
                  <a:cxn ang="0">
                    <a:pos x="9" y="205"/>
                  </a:cxn>
                  <a:cxn ang="0">
                    <a:pos x="0" y="214"/>
                  </a:cxn>
                  <a:cxn ang="0">
                    <a:pos x="0" y="223"/>
                  </a:cxn>
                  <a:cxn ang="0">
                    <a:pos x="0" y="228"/>
                  </a:cxn>
                  <a:cxn ang="0">
                    <a:pos x="0" y="237"/>
                  </a:cxn>
                  <a:cxn ang="0">
                    <a:pos x="9" y="246"/>
                  </a:cxn>
                  <a:cxn ang="0">
                    <a:pos x="14" y="250"/>
                  </a:cxn>
                  <a:cxn ang="0">
                    <a:pos x="23" y="250"/>
                  </a:cxn>
                  <a:cxn ang="0">
                    <a:pos x="36" y="250"/>
                  </a:cxn>
                  <a:cxn ang="0">
                    <a:pos x="125" y="196"/>
                  </a:cxn>
                  <a:cxn ang="0">
                    <a:pos x="125" y="250"/>
                  </a:cxn>
                  <a:cxn ang="0">
                    <a:pos x="125" y="263"/>
                  </a:cxn>
                  <a:cxn ang="0">
                    <a:pos x="130" y="268"/>
                  </a:cxn>
                  <a:cxn ang="0">
                    <a:pos x="139" y="272"/>
                  </a:cxn>
                  <a:cxn ang="0">
                    <a:pos x="143" y="277"/>
                  </a:cxn>
                  <a:cxn ang="0">
                    <a:pos x="152" y="277"/>
                  </a:cxn>
                  <a:cxn ang="0">
                    <a:pos x="161" y="272"/>
                  </a:cxn>
                  <a:cxn ang="0">
                    <a:pos x="165" y="263"/>
                  </a:cxn>
                  <a:cxn ang="0">
                    <a:pos x="165" y="254"/>
                  </a:cxn>
                  <a:cxn ang="0">
                    <a:pos x="165" y="178"/>
                  </a:cxn>
                  <a:cxn ang="0">
                    <a:pos x="223" y="143"/>
                  </a:cxn>
                  <a:cxn ang="0">
                    <a:pos x="223" y="241"/>
                  </a:cxn>
                  <a:cxn ang="0">
                    <a:pos x="223" y="250"/>
                  </a:cxn>
                  <a:cxn ang="0">
                    <a:pos x="228" y="259"/>
                  </a:cxn>
                  <a:cxn ang="0">
                    <a:pos x="237" y="263"/>
                  </a:cxn>
                  <a:cxn ang="0">
                    <a:pos x="246" y="268"/>
                  </a:cxn>
                  <a:cxn ang="0">
                    <a:pos x="255" y="268"/>
                  </a:cxn>
                  <a:cxn ang="0">
                    <a:pos x="259" y="263"/>
                  </a:cxn>
                  <a:cxn ang="0">
                    <a:pos x="264" y="254"/>
                  </a:cxn>
                  <a:cxn ang="0">
                    <a:pos x="268" y="246"/>
                  </a:cxn>
                  <a:cxn ang="0">
                    <a:pos x="268" y="116"/>
                  </a:cxn>
                  <a:cxn ang="0">
                    <a:pos x="393" y="44"/>
                  </a:cxn>
                  <a:cxn ang="0">
                    <a:pos x="366" y="0"/>
                  </a:cxn>
                  <a:cxn ang="0">
                    <a:pos x="241" y="71"/>
                  </a:cxn>
                  <a:cxn ang="0">
                    <a:pos x="125" y="4"/>
                  </a:cxn>
                  <a:cxn ang="0">
                    <a:pos x="121" y="0"/>
                  </a:cxn>
                  <a:cxn ang="0">
                    <a:pos x="112" y="0"/>
                  </a:cxn>
                  <a:cxn ang="0">
                    <a:pos x="103" y="4"/>
                  </a:cxn>
                  <a:cxn ang="0">
                    <a:pos x="98" y="9"/>
                  </a:cxn>
                  <a:cxn ang="0">
                    <a:pos x="94" y="18"/>
                  </a:cxn>
                  <a:cxn ang="0">
                    <a:pos x="94" y="26"/>
                  </a:cxn>
                  <a:cxn ang="0">
                    <a:pos x="98" y="35"/>
                  </a:cxn>
                  <a:cxn ang="0">
                    <a:pos x="107" y="40"/>
                  </a:cxn>
                  <a:cxn ang="0">
                    <a:pos x="197" y="98"/>
                  </a:cxn>
                  <a:cxn ang="0">
                    <a:pos x="139" y="129"/>
                  </a:cxn>
                  <a:cxn ang="0">
                    <a:pos x="72" y="89"/>
                  </a:cxn>
                  <a:cxn ang="0">
                    <a:pos x="63" y="85"/>
                  </a:cxn>
                  <a:cxn ang="0">
                    <a:pos x="58" y="85"/>
                  </a:cxn>
                  <a:cxn ang="0">
                    <a:pos x="49" y="89"/>
                  </a:cxn>
                  <a:cxn ang="0">
                    <a:pos x="45" y="98"/>
                  </a:cxn>
                  <a:cxn ang="0">
                    <a:pos x="45" y="102"/>
                  </a:cxn>
                  <a:cxn ang="0">
                    <a:pos x="45" y="111"/>
                  </a:cxn>
                  <a:cxn ang="0">
                    <a:pos x="45" y="120"/>
                  </a:cxn>
                  <a:cxn ang="0">
                    <a:pos x="54" y="125"/>
                  </a:cxn>
                  <a:cxn ang="0">
                    <a:pos x="98" y="156"/>
                  </a:cxn>
                </a:cxnLst>
                <a:rect l="0" t="0" r="r" b="b"/>
                <a:pathLst>
                  <a:path w="393" h="277">
                    <a:moveTo>
                      <a:pt x="98" y="156"/>
                    </a:moveTo>
                    <a:lnTo>
                      <a:pt x="9" y="205"/>
                    </a:lnTo>
                    <a:lnTo>
                      <a:pt x="0" y="214"/>
                    </a:lnTo>
                    <a:lnTo>
                      <a:pt x="0" y="223"/>
                    </a:lnTo>
                    <a:lnTo>
                      <a:pt x="0" y="228"/>
                    </a:lnTo>
                    <a:lnTo>
                      <a:pt x="0" y="237"/>
                    </a:lnTo>
                    <a:lnTo>
                      <a:pt x="9" y="246"/>
                    </a:lnTo>
                    <a:lnTo>
                      <a:pt x="14" y="250"/>
                    </a:lnTo>
                    <a:lnTo>
                      <a:pt x="23" y="250"/>
                    </a:lnTo>
                    <a:lnTo>
                      <a:pt x="36" y="250"/>
                    </a:lnTo>
                    <a:lnTo>
                      <a:pt x="125" y="196"/>
                    </a:lnTo>
                    <a:lnTo>
                      <a:pt x="125" y="250"/>
                    </a:lnTo>
                    <a:lnTo>
                      <a:pt x="125" y="263"/>
                    </a:lnTo>
                    <a:lnTo>
                      <a:pt x="130" y="268"/>
                    </a:lnTo>
                    <a:lnTo>
                      <a:pt x="139" y="272"/>
                    </a:lnTo>
                    <a:lnTo>
                      <a:pt x="143" y="277"/>
                    </a:lnTo>
                    <a:lnTo>
                      <a:pt x="152" y="277"/>
                    </a:lnTo>
                    <a:lnTo>
                      <a:pt x="161" y="272"/>
                    </a:lnTo>
                    <a:lnTo>
                      <a:pt x="165" y="263"/>
                    </a:lnTo>
                    <a:lnTo>
                      <a:pt x="165" y="254"/>
                    </a:lnTo>
                    <a:lnTo>
                      <a:pt x="165" y="178"/>
                    </a:lnTo>
                    <a:lnTo>
                      <a:pt x="223" y="143"/>
                    </a:lnTo>
                    <a:lnTo>
                      <a:pt x="223" y="241"/>
                    </a:lnTo>
                    <a:lnTo>
                      <a:pt x="223" y="250"/>
                    </a:lnTo>
                    <a:lnTo>
                      <a:pt x="228" y="259"/>
                    </a:lnTo>
                    <a:lnTo>
                      <a:pt x="237" y="263"/>
                    </a:lnTo>
                    <a:lnTo>
                      <a:pt x="246" y="268"/>
                    </a:lnTo>
                    <a:lnTo>
                      <a:pt x="255" y="268"/>
                    </a:lnTo>
                    <a:lnTo>
                      <a:pt x="259" y="263"/>
                    </a:lnTo>
                    <a:lnTo>
                      <a:pt x="264" y="254"/>
                    </a:lnTo>
                    <a:lnTo>
                      <a:pt x="268" y="246"/>
                    </a:lnTo>
                    <a:lnTo>
                      <a:pt x="268" y="116"/>
                    </a:lnTo>
                    <a:lnTo>
                      <a:pt x="393" y="44"/>
                    </a:lnTo>
                    <a:lnTo>
                      <a:pt x="366" y="0"/>
                    </a:lnTo>
                    <a:lnTo>
                      <a:pt x="241" y="71"/>
                    </a:lnTo>
                    <a:lnTo>
                      <a:pt x="125" y="4"/>
                    </a:lnTo>
                    <a:lnTo>
                      <a:pt x="121" y="0"/>
                    </a:lnTo>
                    <a:lnTo>
                      <a:pt x="112" y="0"/>
                    </a:lnTo>
                    <a:lnTo>
                      <a:pt x="103" y="4"/>
                    </a:lnTo>
                    <a:lnTo>
                      <a:pt x="98" y="9"/>
                    </a:lnTo>
                    <a:lnTo>
                      <a:pt x="94" y="18"/>
                    </a:lnTo>
                    <a:lnTo>
                      <a:pt x="94" y="26"/>
                    </a:lnTo>
                    <a:lnTo>
                      <a:pt x="98" y="35"/>
                    </a:lnTo>
                    <a:lnTo>
                      <a:pt x="107" y="40"/>
                    </a:lnTo>
                    <a:lnTo>
                      <a:pt x="197" y="98"/>
                    </a:lnTo>
                    <a:lnTo>
                      <a:pt x="139" y="129"/>
                    </a:lnTo>
                    <a:lnTo>
                      <a:pt x="72" y="89"/>
                    </a:lnTo>
                    <a:lnTo>
                      <a:pt x="63" y="85"/>
                    </a:lnTo>
                    <a:lnTo>
                      <a:pt x="58" y="85"/>
                    </a:lnTo>
                    <a:lnTo>
                      <a:pt x="49" y="89"/>
                    </a:lnTo>
                    <a:lnTo>
                      <a:pt x="45" y="98"/>
                    </a:lnTo>
                    <a:lnTo>
                      <a:pt x="45" y="102"/>
                    </a:lnTo>
                    <a:lnTo>
                      <a:pt x="45" y="111"/>
                    </a:lnTo>
                    <a:lnTo>
                      <a:pt x="45" y="120"/>
                    </a:lnTo>
                    <a:lnTo>
                      <a:pt x="54" y="125"/>
                    </a:lnTo>
                    <a:lnTo>
                      <a:pt x="98" y="15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>
                      <a:gamma/>
                      <a:tint val="24314"/>
                      <a:invGamma/>
                    </a:schemeClr>
                  </a:gs>
                  <a:gs pos="100000">
                    <a:schemeClr val="accent2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097" name="Freeform 57"/>
              <p:cNvSpPr>
                <a:spLocks/>
              </p:cNvSpPr>
              <p:nvPr/>
            </p:nvSpPr>
            <p:spPr bwMode="auto">
              <a:xfrm>
                <a:off x="1210" y="648"/>
                <a:ext cx="299" cy="438"/>
              </a:xfrm>
              <a:custGeom>
                <a:avLst/>
                <a:gdLst/>
                <a:ahLst/>
                <a:cxnLst>
                  <a:cxn ang="0">
                    <a:pos x="125" y="313"/>
                  </a:cxn>
                  <a:cxn ang="0">
                    <a:pos x="125" y="411"/>
                  </a:cxn>
                  <a:cxn ang="0">
                    <a:pos x="129" y="425"/>
                  </a:cxn>
                  <a:cxn ang="0">
                    <a:pos x="134" y="429"/>
                  </a:cxn>
                  <a:cxn ang="0">
                    <a:pos x="143" y="434"/>
                  </a:cxn>
                  <a:cxn ang="0">
                    <a:pos x="147" y="438"/>
                  </a:cxn>
                  <a:cxn ang="0">
                    <a:pos x="156" y="434"/>
                  </a:cxn>
                  <a:cxn ang="0">
                    <a:pos x="165" y="429"/>
                  </a:cxn>
                  <a:cxn ang="0">
                    <a:pos x="174" y="425"/>
                  </a:cxn>
                  <a:cxn ang="0">
                    <a:pos x="174" y="411"/>
                  </a:cxn>
                  <a:cxn ang="0">
                    <a:pos x="174" y="308"/>
                  </a:cxn>
                  <a:cxn ang="0">
                    <a:pos x="223" y="335"/>
                  </a:cxn>
                  <a:cxn ang="0">
                    <a:pos x="232" y="340"/>
                  </a:cxn>
                  <a:cxn ang="0">
                    <a:pos x="241" y="340"/>
                  </a:cxn>
                  <a:cxn ang="0">
                    <a:pos x="250" y="335"/>
                  </a:cxn>
                  <a:cxn ang="0">
                    <a:pos x="254" y="331"/>
                  </a:cxn>
                  <a:cxn ang="0">
                    <a:pos x="254" y="322"/>
                  </a:cxn>
                  <a:cxn ang="0">
                    <a:pos x="254" y="317"/>
                  </a:cxn>
                  <a:cxn ang="0">
                    <a:pos x="254" y="308"/>
                  </a:cxn>
                  <a:cxn ang="0">
                    <a:pos x="245" y="300"/>
                  </a:cxn>
                  <a:cxn ang="0">
                    <a:pos x="178" y="264"/>
                  </a:cxn>
                  <a:cxn ang="0">
                    <a:pos x="178" y="192"/>
                  </a:cxn>
                  <a:cxn ang="0">
                    <a:pos x="263" y="246"/>
                  </a:cxn>
                  <a:cxn ang="0">
                    <a:pos x="272" y="250"/>
                  </a:cxn>
                  <a:cxn ang="0">
                    <a:pos x="281" y="250"/>
                  </a:cxn>
                  <a:cxn ang="0">
                    <a:pos x="290" y="246"/>
                  </a:cxn>
                  <a:cxn ang="0">
                    <a:pos x="294" y="241"/>
                  </a:cxn>
                  <a:cxn ang="0">
                    <a:pos x="299" y="232"/>
                  </a:cxn>
                  <a:cxn ang="0">
                    <a:pos x="299" y="224"/>
                  </a:cxn>
                  <a:cxn ang="0">
                    <a:pos x="294" y="215"/>
                  </a:cxn>
                  <a:cxn ang="0">
                    <a:pos x="285" y="210"/>
                  </a:cxn>
                  <a:cxn ang="0">
                    <a:pos x="178" y="143"/>
                  </a:cxn>
                  <a:cxn ang="0">
                    <a:pos x="178" y="0"/>
                  </a:cxn>
                  <a:cxn ang="0">
                    <a:pos x="125" y="0"/>
                  </a:cxn>
                  <a:cxn ang="0">
                    <a:pos x="125" y="143"/>
                  </a:cxn>
                  <a:cxn ang="0">
                    <a:pos x="9" y="210"/>
                  </a:cxn>
                  <a:cxn ang="0">
                    <a:pos x="4" y="215"/>
                  </a:cxn>
                  <a:cxn ang="0">
                    <a:pos x="0" y="224"/>
                  </a:cxn>
                  <a:cxn ang="0">
                    <a:pos x="0" y="232"/>
                  </a:cxn>
                  <a:cxn ang="0">
                    <a:pos x="0" y="237"/>
                  </a:cxn>
                  <a:cxn ang="0">
                    <a:pos x="4" y="246"/>
                  </a:cxn>
                  <a:cxn ang="0">
                    <a:pos x="13" y="250"/>
                  </a:cxn>
                  <a:cxn ang="0">
                    <a:pos x="22" y="250"/>
                  </a:cxn>
                  <a:cxn ang="0">
                    <a:pos x="31" y="246"/>
                  </a:cxn>
                  <a:cxn ang="0">
                    <a:pos x="125" y="197"/>
                  </a:cxn>
                  <a:cxn ang="0">
                    <a:pos x="125" y="264"/>
                  </a:cxn>
                  <a:cxn ang="0">
                    <a:pos x="53" y="300"/>
                  </a:cxn>
                  <a:cxn ang="0">
                    <a:pos x="49" y="304"/>
                  </a:cxn>
                  <a:cxn ang="0">
                    <a:pos x="44" y="313"/>
                  </a:cxn>
                  <a:cxn ang="0">
                    <a:pos x="44" y="322"/>
                  </a:cxn>
                  <a:cxn ang="0">
                    <a:pos x="49" y="326"/>
                  </a:cxn>
                  <a:cxn ang="0">
                    <a:pos x="53" y="331"/>
                  </a:cxn>
                  <a:cxn ang="0">
                    <a:pos x="62" y="335"/>
                  </a:cxn>
                  <a:cxn ang="0">
                    <a:pos x="67" y="335"/>
                  </a:cxn>
                  <a:cxn ang="0">
                    <a:pos x="76" y="335"/>
                  </a:cxn>
                  <a:cxn ang="0">
                    <a:pos x="125" y="313"/>
                  </a:cxn>
                </a:cxnLst>
                <a:rect l="0" t="0" r="r" b="b"/>
                <a:pathLst>
                  <a:path w="299" h="438">
                    <a:moveTo>
                      <a:pt x="125" y="313"/>
                    </a:moveTo>
                    <a:lnTo>
                      <a:pt x="125" y="411"/>
                    </a:lnTo>
                    <a:lnTo>
                      <a:pt x="129" y="425"/>
                    </a:lnTo>
                    <a:lnTo>
                      <a:pt x="134" y="429"/>
                    </a:lnTo>
                    <a:lnTo>
                      <a:pt x="143" y="434"/>
                    </a:lnTo>
                    <a:lnTo>
                      <a:pt x="147" y="438"/>
                    </a:lnTo>
                    <a:lnTo>
                      <a:pt x="156" y="434"/>
                    </a:lnTo>
                    <a:lnTo>
                      <a:pt x="165" y="429"/>
                    </a:lnTo>
                    <a:lnTo>
                      <a:pt x="174" y="425"/>
                    </a:lnTo>
                    <a:lnTo>
                      <a:pt x="174" y="411"/>
                    </a:lnTo>
                    <a:lnTo>
                      <a:pt x="174" y="308"/>
                    </a:lnTo>
                    <a:lnTo>
                      <a:pt x="223" y="335"/>
                    </a:lnTo>
                    <a:lnTo>
                      <a:pt x="232" y="340"/>
                    </a:lnTo>
                    <a:lnTo>
                      <a:pt x="241" y="340"/>
                    </a:lnTo>
                    <a:lnTo>
                      <a:pt x="250" y="335"/>
                    </a:lnTo>
                    <a:lnTo>
                      <a:pt x="254" y="331"/>
                    </a:lnTo>
                    <a:lnTo>
                      <a:pt x="254" y="322"/>
                    </a:lnTo>
                    <a:lnTo>
                      <a:pt x="254" y="317"/>
                    </a:lnTo>
                    <a:lnTo>
                      <a:pt x="254" y="308"/>
                    </a:lnTo>
                    <a:lnTo>
                      <a:pt x="245" y="300"/>
                    </a:lnTo>
                    <a:lnTo>
                      <a:pt x="178" y="264"/>
                    </a:lnTo>
                    <a:lnTo>
                      <a:pt x="178" y="192"/>
                    </a:lnTo>
                    <a:lnTo>
                      <a:pt x="263" y="246"/>
                    </a:lnTo>
                    <a:lnTo>
                      <a:pt x="272" y="250"/>
                    </a:lnTo>
                    <a:lnTo>
                      <a:pt x="281" y="250"/>
                    </a:lnTo>
                    <a:lnTo>
                      <a:pt x="290" y="246"/>
                    </a:lnTo>
                    <a:lnTo>
                      <a:pt x="294" y="241"/>
                    </a:lnTo>
                    <a:lnTo>
                      <a:pt x="299" y="232"/>
                    </a:lnTo>
                    <a:lnTo>
                      <a:pt x="299" y="224"/>
                    </a:lnTo>
                    <a:lnTo>
                      <a:pt x="294" y="215"/>
                    </a:lnTo>
                    <a:lnTo>
                      <a:pt x="285" y="210"/>
                    </a:lnTo>
                    <a:lnTo>
                      <a:pt x="178" y="143"/>
                    </a:lnTo>
                    <a:lnTo>
                      <a:pt x="178" y="0"/>
                    </a:lnTo>
                    <a:lnTo>
                      <a:pt x="125" y="0"/>
                    </a:lnTo>
                    <a:lnTo>
                      <a:pt x="125" y="143"/>
                    </a:lnTo>
                    <a:lnTo>
                      <a:pt x="9" y="210"/>
                    </a:lnTo>
                    <a:lnTo>
                      <a:pt x="4" y="215"/>
                    </a:lnTo>
                    <a:lnTo>
                      <a:pt x="0" y="224"/>
                    </a:lnTo>
                    <a:lnTo>
                      <a:pt x="0" y="232"/>
                    </a:lnTo>
                    <a:lnTo>
                      <a:pt x="0" y="237"/>
                    </a:lnTo>
                    <a:lnTo>
                      <a:pt x="4" y="246"/>
                    </a:lnTo>
                    <a:lnTo>
                      <a:pt x="13" y="250"/>
                    </a:lnTo>
                    <a:lnTo>
                      <a:pt x="22" y="250"/>
                    </a:lnTo>
                    <a:lnTo>
                      <a:pt x="31" y="246"/>
                    </a:lnTo>
                    <a:lnTo>
                      <a:pt x="125" y="197"/>
                    </a:lnTo>
                    <a:lnTo>
                      <a:pt x="125" y="264"/>
                    </a:lnTo>
                    <a:lnTo>
                      <a:pt x="53" y="300"/>
                    </a:lnTo>
                    <a:lnTo>
                      <a:pt x="49" y="304"/>
                    </a:lnTo>
                    <a:lnTo>
                      <a:pt x="44" y="313"/>
                    </a:lnTo>
                    <a:lnTo>
                      <a:pt x="44" y="322"/>
                    </a:lnTo>
                    <a:lnTo>
                      <a:pt x="49" y="326"/>
                    </a:lnTo>
                    <a:lnTo>
                      <a:pt x="53" y="331"/>
                    </a:lnTo>
                    <a:lnTo>
                      <a:pt x="62" y="335"/>
                    </a:lnTo>
                    <a:lnTo>
                      <a:pt x="67" y="335"/>
                    </a:lnTo>
                    <a:lnTo>
                      <a:pt x="76" y="335"/>
                    </a:lnTo>
                    <a:lnTo>
                      <a:pt x="125" y="313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>
                      <a:gamma/>
                      <a:tint val="24314"/>
                      <a:invGamma/>
                    </a:schemeClr>
                  </a:gs>
                  <a:gs pos="100000">
                    <a:schemeClr val="accent2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098" name="Freeform 58"/>
              <p:cNvSpPr>
                <a:spLocks/>
              </p:cNvSpPr>
              <p:nvPr/>
            </p:nvSpPr>
            <p:spPr bwMode="auto">
              <a:xfrm>
                <a:off x="1348" y="626"/>
                <a:ext cx="393" cy="272"/>
              </a:xfrm>
              <a:custGeom>
                <a:avLst/>
                <a:gdLst/>
                <a:ahLst/>
                <a:cxnLst>
                  <a:cxn ang="0">
                    <a:pos x="272" y="201"/>
                  </a:cxn>
                  <a:cxn ang="0">
                    <a:pos x="357" y="250"/>
                  </a:cxn>
                  <a:cxn ang="0">
                    <a:pos x="366" y="254"/>
                  </a:cxn>
                  <a:cxn ang="0">
                    <a:pos x="375" y="254"/>
                  </a:cxn>
                  <a:cxn ang="0">
                    <a:pos x="384" y="250"/>
                  </a:cxn>
                  <a:cxn ang="0">
                    <a:pos x="388" y="241"/>
                  </a:cxn>
                  <a:cxn ang="0">
                    <a:pos x="393" y="232"/>
                  </a:cxn>
                  <a:cxn ang="0">
                    <a:pos x="393" y="223"/>
                  </a:cxn>
                  <a:cxn ang="0">
                    <a:pos x="388" y="214"/>
                  </a:cxn>
                  <a:cxn ang="0">
                    <a:pos x="384" y="210"/>
                  </a:cxn>
                  <a:cxn ang="0">
                    <a:pos x="295" y="156"/>
                  </a:cxn>
                  <a:cxn ang="0">
                    <a:pos x="339" y="129"/>
                  </a:cxn>
                  <a:cxn ang="0">
                    <a:pos x="348" y="125"/>
                  </a:cxn>
                  <a:cxn ang="0">
                    <a:pos x="353" y="116"/>
                  </a:cxn>
                  <a:cxn ang="0">
                    <a:pos x="353" y="107"/>
                  </a:cxn>
                  <a:cxn ang="0">
                    <a:pos x="353" y="98"/>
                  </a:cxn>
                  <a:cxn ang="0">
                    <a:pos x="344" y="94"/>
                  </a:cxn>
                  <a:cxn ang="0">
                    <a:pos x="339" y="89"/>
                  </a:cxn>
                  <a:cxn ang="0">
                    <a:pos x="330" y="89"/>
                  </a:cxn>
                  <a:cxn ang="0">
                    <a:pos x="321" y="89"/>
                  </a:cxn>
                  <a:cxn ang="0">
                    <a:pos x="254" y="129"/>
                  </a:cxn>
                  <a:cxn ang="0">
                    <a:pos x="196" y="94"/>
                  </a:cxn>
                  <a:cxn ang="0">
                    <a:pos x="281" y="49"/>
                  </a:cxn>
                  <a:cxn ang="0">
                    <a:pos x="290" y="40"/>
                  </a:cxn>
                  <a:cxn ang="0">
                    <a:pos x="295" y="31"/>
                  </a:cxn>
                  <a:cxn ang="0">
                    <a:pos x="295" y="26"/>
                  </a:cxn>
                  <a:cxn ang="0">
                    <a:pos x="295" y="18"/>
                  </a:cxn>
                  <a:cxn ang="0">
                    <a:pos x="290" y="9"/>
                  </a:cxn>
                  <a:cxn ang="0">
                    <a:pos x="281" y="4"/>
                  </a:cxn>
                  <a:cxn ang="0">
                    <a:pos x="272" y="4"/>
                  </a:cxn>
                  <a:cxn ang="0">
                    <a:pos x="263" y="9"/>
                  </a:cxn>
                  <a:cxn ang="0">
                    <a:pos x="152" y="71"/>
                  </a:cxn>
                  <a:cxn ang="0">
                    <a:pos x="27" y="0"/>
                  </a:cxn>
                  <a:cxn ang="0">
                    <a:pos x="0" y="44"/>
                  </a:cxn>
                  <a:cxn ang="0">
                    <a:pos x="125" y="116"/>
                  </a:cxn>
                  <a:cxn ang="0">
                    <a:pos x="125" y="250"/>
                  </a:cxn>
                  <a:cxn ang="0">
                    <a:pos x="125" y="259"/>
                  </a:cxn>
                  <a:cxn ang="0">
                    <a:pos x="129" y="263"/>
                  </a:cxn>
                  <a:cxn ang="0">
                    <a:pos x="138" y="268"/>
                  </a:cxn>
                  <a:cxn ang="0">
                    <a:pos x="143" y="272"/>
                  </a:cxn>
                  <a:cxn ang="0">
                    <a:pos x="152" y="272"/>
                  </a:cxn>
                  <a:cxn ang="0">
                    <a:pos x="161" y="268"/>
                  </a:cxn>
                  <a:cxn ang="0">
                    <a:pos x="165" y="259"/>
                  </a:cxn>
                  <a:cxn ang="0">
                    <a:pos x="165" y="250"/>
                  </a:cxn>
                  <a:cxn ang="0">
                    <a:pos x="170" y="143"/>
                  </a:cxn>
                  <a:cxn ang="0">
                    <a:pos x="228" y="178"/>
                  </a:cxn>
                  <a:cxn ang="0">
                    <a:pos x="223" y="254"/>
                  </a:cxn>
                  <a:cxn ang="0">
                    <a:pos x="228" y="263"/>
                  </a:cxn>
                  <a:cxn ang="0">
                    <a:pos x="232" y="268"/>
                  </a:cxn>
                  <a:cxn ang="0">
                    <a:pos x="237" y="272"/>
                  </a:cxn>
                  <a:cxn ang="0">
                    <a:pos x="245" y="272"/>
                  </a:cxn>
                  <a:cxn ang="0">
                    <a:pos x="254" y="272"/>
                  </a:cxn>
                  <a:cxn ang="0">
                    <a:pos x="259" y="268"/>
                  </a:cxn>
                  <a:cxn ang="0">
                    <a:pos x="263" y="263"/>
                  </a:cxn>
                  <a:cxn ang="0">
                    <a:pos x="268" y="254"/>
                  </a:cxn>
                  <a:cxn ang="0">
                    <a:pos x="272" y="201"/>
                  </a:cxn>
                </a:cxnLst>
                <a:rect l="0" t="0" r="r" b="b"/>
                <a:pathLst>
                  <a:path w="393" h="272">
                    <a:moveTo>
                      <a:pt x="272" y="201"/>
                    </a:moveTo>
                    <a:lnTo>
                      <a:pt x="357" y="250"/>
                    </a:lnTo>
                    <a:lnTo>
                      <a:pt x="366" y="254"/>
                    </a:lnTo>
                    <a:lnTo>
                      <a:pt x="375" y="254"/>
                    </a:lnTo>
                    <a:lnTo>
                      <a:pt x="384" y="250"/>
                    </a:lnTo>
                    <a:lnTo>
                      <a:pt x="388" y="241"/>
                    </a:lnTo>
                    <a:lnTo>
                      <a:pt x="393" y="232"/>
                    </a:lnTo>
                    <a:lnTo>
                      <a:pt x="393" y="223"/>
                    </a:lnTo>
                    <a:lnTo>
                      <a:pt x="388" y="214"/>
                    </a:lnTo>
                    <a:lnTo>
                      <a:pt x="384" y="210"/>
                    </a:lnTo>
                    <a:lnTo>
                      <a:pt x="295" y="156"/>
                    </a:lnTo>
                    <a:lnTo>
                      <a:pt x="339" y="129"/>
                    </a:lnTo>
                    <a:lnTo>
                      <a:pt x="348" y="125"/>
                    </a:lnTo>
                    <a:lnTo>
                      <a:pt x="353" y="116"/>
                    </a:lnTo>
                    <a:lnTo>
                      <a:pt x="353" y="107"/>
                    </a:lnTo>
                    <a:lnTo>
                      <a:pt x="353" y="98"/>
                    </a:lnTo>
                    <a:lnTo>
                      <a:pt x="344" y="94"/>
                    </a:lnTo>
                    <a:lnTo>
                      <a:pt x="339" y="89"/>
                    </a:lnTo>
                    <a:lnTo>
                      <a:pt x="330" y="89"/>
                    </a:lnTo>
                    <a:lnTo>
                      <a:pt x="321" y="89"/>
                    </a:lnTo>
                    <a:lnTo>
                      <a:pt x="254" y="129"/>
                    </a:lnTo>
                    <a:lnTo>
                      <a:pt x="196" y="94"/>
                    </a:lnTo>
                    <a:lnTo>
                      <a:pt x="281" y="49"/>
                    </a:lnTo>
                    <a:lnTo>
                      <a:pt x="290" y="40"/>
                    </a:lnTo>
                    <a:lnTo>
                      <a:pt x="295" y="31"/>
                    </a:lnTo>
                    <a:lnTo>
                      <a:pt x="295" y="26"/>
                    </a:lnTo>
                    <a:lnTo>
                      <a:pt x="295" y="18"/>
                    </a:lnTo>
                    <a:lnTo>
                      <a:pt x="290" y="9"/>
                    </a:lnTo>
                    <a:lnTo>
                      <a:pt x="281" y="4"/>
                    </a:lnTo>
                    <a:lnTo>
                      <a:pt x="272" y="4"/>
                    </a:lnTo>
                    <a:lnTo>
                      <a:pt x="263" y="9"/>
                    </a:lnTo>
                    <a:lnTo>
                      <a:pt x="152" y="71"/>
                    </a:lnTo>
                    <a:lnTo>
                      <a:pt x="27" y="0"/>
                    </a:lnTo>
                    <a:lnTo>
                      <a:pt x="0" y="44"/>
                    </a:lnTo>
                    <a:lnTo>
                      <a:pt x="125" y="116"/>
                    </a:lnTo>
                    <a:lnTo>
                      <a:pt x="125" y="250"/>
                    </a:lnTo>
                    <a:lnTo>
                      <a:pt x="125" y="259"/>
                    </a:lnTo>
                    <a:lnTo>
                      <a:pt x="129" y="263"/>
                    </a:lnTo>
                    <a:lnTo>
                      <a:pt x="138" y="268"/>
                    </a:lnTo>
                    <a:lnTo>
                      <a:pt x="143" y="272"/>
                    </a:lnTo>
                    <a:lnTo>
                      <a:pt x="152" y="272"/>
                    </a:lnTo>
                    <a:lnTo>
                      <a:pt x="161" y="268"/>
                    </a:lnTo>
                    <a:lnTo>
                      <a:pt x="165" y="259"/>
                    </a:lnTo>
                    <a:lnTo>
                      <a:pt x="165" y="250"/>
                    </a:lnTo>
                    <a:lnTo>
                      <a:pt x="170" y="143"/>
                    </a:lnTo>
                    <a:lnTo>
                      <a:pt x="228" y="178"/>
                    </a:lnTo>
                    <a:lnTo>
                      <a:pt x="223" y="254"/>
                    </a:lnTo>
                    <a:lnTo>
                      <a:pt x="228" y="263"/>
                    </a:lnTo>
                    <a:lnTo>
                      <a:pt x="232" y="268"/>
                    </a:lnTo>
                    <a:lnTo>
                      <a:pt x="237" y="272"/>
                    </a:lnTo>
                    <a:lnTo>
                      <a:pt x="245" y="272"/>
                    </a:lnTo>
                    <a:lnTo>
                      <a:pt x="254" y="272"/>
                    </a:lnTo>
                    <a:lnTo>
                      <a:pt x="259" y="268"/>
                    </a:lnTo>
                    <a:lnTo>
                      <a:pt x="263" y="263"/>
                    </a:lnTo>
                    <a:lnTo>
                      <a:pt x="268" y="254"/>
                    </a:lnTo>
                    <a:lnTo>
                      <a:pt x="272" y="20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>
                      <a:gamma/>
                      <a:tint val="24314"/>
                      <a:invGamma/>
                    </a:schemeClr>
                  </a:gs>
                  <a:gs pos="100000">
                    <a:schemeClr val="accent2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099" name="Freeform 59"/>
              <p:cNvSpPr>
                <a:spLocks/>
              </p:cNvSpPr>
              <p:nvPr/>
            </p:nvSpPr>
            <p:spPr bwMode="auto">
              <a:xfrm>
                <a:off x="1348" y="393"/>
                <a:ext cx="393" cy="277"/>
              </a:xfrm>
              <a:custGeom>
                <a:avLst/>
                <a:gdLst/>
                <a:ahLst/>
                <a:cxnLst>
                  <a:cxn ang="0">
                    <a:pos x="295" y="121"/>
                  </a:cxn>
                  <a:cxn ang="0">
                    <a:pos x="384" y="72"/>
                  </a:cxn>
                  <a:cxn ang="0">
                    <a:pos x="393" y="63"/>
                  </a:cxn>
                  <a:cxn ang="0">
                    <a:pos x="393" y="54"/>
                  </a:cxn>
                  <a:cxn ang="0">
                    <a:pos x="393" y="49"/>
                  </a:cxn>
                  <a:cxn ang="0">
                    <a:pos x="393" y="40"/>
                  </a:cxn>
                  <a:cxn ang="0">
                    <a:pos x="384" y="31"/>
                  </a:cxn>
                  <a:cxn ang="0">
                    <a:pos x="379" y="27"/>
                  </a:cxn>
                  <a:cxn ang="0">
                    <a:pos x="370" y="27"/>
                  </a:cxn>
                  <a:cxn ang="0">
                    <a:pos x="357" y="27"/>
                  </a:cxn>
                  <a:cxn ang="0">
                    <a:pos x="268" y="81"/>
                  </a:cxn>
                  <a:cxn ang="0">
                    <a:pos x="268" y="27"/>
                  </a:cxn>
                  <a:cxn ang="0">
                    <a:pos x="268" y="14"/>
                  </a:cxn>
                  <a:cxn ang="0">
                    <a:pos x="263" y="9"/>
                  </a:cxn>
                  <a:cxn ang="0">
                    <a:pos x="254" y="5"/>
                  </a:cxn>
                  <a:cxn ang="0">
                    <a:pos x="250" y="0"/>
                  </a:cxn>
                  <a:cxn ang="0">
                    <a:pos x="241" y="5"/>
                  </a:cxn>
                  <a:cxn ang="0">
                    <a:pos x="232" y="5"/>
                  </a:cxn>
                  <a:cxn ang="0">
                    <a:pos x="228" y="14"/>
                  </a:cxn>
                  <a:cxn ang="0">
                    <a:pos x="228" y="23"/>
                  </a:cxn>
                  <a:cxn ang="0">
                    <a:pos x="228" y="99"/>
                  </a:cxn>
                  <a:cxn ang="0">
                    <a:pos x="170" y="134"/>
                  </a:cxn>
                  <a:cxn ang="0">
                    <a:pos x="170" y="36"/>
                  </a:cxn>
                  <a:cxn ang="0">
                    <a:pos x="170" y="27"/>
                  </a:cxn>
                  <a:cxn ang="0">
                    <a:pos x="165" y="18"/>
                  </a:cxn>
                  <a:cxn ang="0">
                    <a:pos x="156" y="14"/>
                  </a:cxn>
                  <a:cxn ang="0">
                    <a:pos x="147" y="9"/>
                  </a:cxn>
                  <a:cxn ang="0">
                    <a:pos x="138" y="9"/>
                  </a:cxn>
                  <a:cxn ang="0">
                    <a:pos x="134" y="14"/>
                  </a:cxn>
                  <a:cxn ang="0">
                    <a:pos x="129" y="23"/>
                  </a:cxn>
                  <a:cxn ang="0">
                    <a:pos x="125" y="31"/>
                  </a:cxn>
                  <a:cxn ang="0">
                    <a:pos x="125" y="161"/>
                  </a:cxn>
                  <a:cxn ang="0">
                    <a:pos x="0" y="233"/>
                  </a:cxn>
                  <a:cxn ang="0">
                    <a:pos x="27" y="277"/>
                  </a:cxn>
                  <a:cxn ang="0">
                    <a:pos x="152" y="206"/>
                  </a:cxn>
                  <a:cxn ang="0">
                    <a:pos x="268" y="273"/>
                  </a:cxn>
                  <a:cxn ang="0">
                    <a:pos x="272" y="277"/>
                  </a:cxn>
                  <a:cxn ang="0">
                    <a:pos x="281" y="277"/>
                  </a:cxn>
                  <a:cxn ang="0">
                    <a:pos x="290" y="273"/>
                  </a:cxn>
                  <a:cxn ang="0">
                    <a:pos x="295" y="268"/>
                  </a:cxn>
                  <a:cxn ang="0">
                    <a:pos x="299" y="259"/>
                  </a:cxn>
                  <a:cxn ang="0">
                    <a:pos x="299" y="251"/>
                  </a:cxn>
                  <a:cxn ang="0">
                    <a:pos x="295" y="242"/>
                  </a:cxn>
                  <a:cxn ang="0">
                    <a:pos x="286" y="237"/>
                  </a:cxn>
                  <a:cxn ang="0">
                    <a:pos x="196" y="179"/>
                  </a:cxn>
                  <a:cxn ang="0">
                    <a:pos x="254" y="148"/>
                  </a:cxn>
                  <a:cxn ang="0">
                    <a:pos x="321" y="188"/>
                  </a:cxn>
                  <a:cxn ang="0">
                    <a:pos x="330" y="192"/>
                  </a:cxn>
                  <a:cxn ang="0">
                    <a:pos x="335" y="192"/>
                  </a:cxn>
                  <a:cxn ang="0">
                    <a:pos x="344" y="188"/>
                  </a:cxn>
                  <a:cxn ang="0">
                    <a:pos x="348" y="179"/>
                  </a:cxn>
                  <a:cxn ang="0">
                    <a:pos x="348" y="175"/>
                  </a:cxn>
                  <a:cxn ang="0">
                    <a:pos x="348" y="166"/>
                  </a:cxn>
                  <a:cxn ang="0">
                    <a:pos x="348" y="157"/>
                  </a:cxn>
                  <a:cxn ang="0">
                    <a:pos x="339" y="152"/>
                  </a:cxn>
                  <a:cxn ang="0">
                    <a:pos x="295" y="121"/>
                  </a:cxn>
                </a:cxnLst>
                <a:rect l="0" t="0" r="r" b="b"/>
                <a:pathLst>
                  <a:path w="393" h="277">
                    <a:moveTo>
                      <a:pt x="295" y="121"/>
                    </a:moveTo>
                    <a:lnTo>
                      <a:pt x="384" y="72"/>
                    </a:lnTo>
                    <a:lnTo>
                      <a:pt x="393" y="63"/>
                    </a:lnTo>
                    <a:lnTo>
                      <a:pt x="393" y="54"/>
                    </a:lnTo>
                    <a:lnTo>
                      <a:pt x="393" y="49"/>
                    </a:lnTo>
                    <a:lnTo>
                      <a:pt x="393" y="40"/>
                    </a:lnTo>
                    <a:lnTo>
                      <a:pt x="384" y="31"/>
                    </a:lnTo>
                    <a:lnTo>
                      <a:pt x="379" y="27"/>
                    </a:lnTo>
                    <a:lnTo>
                      <a:pt x="370" y="27"/>
                    </a:lnTo>
                    <a:lnTo>
                      <a:pt x="357" y="27"/>
                    </a:lnTo>
                    <a:lnTo>
                      <a:pt x="268" y="81"/>
                    </a:lnTo>
                    <a:lnTo>
                      <a:pt x="268" y="27"/>
                    </a:lnTo>
                    <a:lnTo>
                      <a:pt x="268" y="14"/>
                    </a:lnTo>
                    <a:lnTo>
                      <a:pt x="263" y="9"/>
                    </a:lnTo>
                    <a:lnTo>
                      <a:pt x="254" y="5"/>
                    </a:lnTo>
                    <a:lnTo>
                      <a:pt x="250" y="0"/>
                    </a:lnTo>
                    <a:lnTo>
                      <a:pt x="241" y="5"/>
                    </a:lnTo>
                    <a:lnTo>
                      <a:pt x="232" y="5"/>
                    </a:lnTo>
                    <a:lnTo>
                      <a:pt x="228" y="14"/>
                    </a:lnTo>
                    <a:lnTo>
                      <a:pt x="228" y="23"/>
                    </a:lnTo>
                    <a:lnTo>
                      <a:pt x="228" y="99"/>
                    </a:lnTo>
                    <a:lnTo>
                      <a:pt x="170" y="134"/>
                    </a:lnTo>
                    <a:lnTo>
                      <a:pt x="170" y="36"/>
                    </a:lnTo>
                    <a:lnTo>
                      <a:pt x="170" y="27"/>
                    </a:lnTo>
                    <a:lnTo>
                      <a:pt x="165" y="18"/>
                    </a:lnTo>
                    <a:lnTo>
                      <a:pt x="156" y="14"/>
                    </a:lnTo>
                    <a:lnTo>
                      <a:pt x="147" y="9"/>
                    </a:lnTo>
                    <a:lnTo>
                      <a:pt x="138" y="9"/>
                    </a:lnTo>
                    <a:lnTo>
                      <a:pt x="134" y="14"/>
                    </a:lnTo>
                    <a:lnTo>
                      <a:pt x="129" y="23"/>
                    </a:lnTo>
                    <a:lnTo>
                      <a:pt x="125" y="31"/>
                    </a:lnTo>
                    <a:lnTo>
                      <a:pt x="125" y="161"/>
                    </a:lnTo>
                    <a:lnTo>
                      <a:pt x="0" y="233"/>
                    </a:lnTo>
                    <a:lnTo>
                      <a:pt x="27" y="277"/>
                    </a:lnTo>
                    <a:lnTo>
                      <a:pt x="152" y="206"/>
                    </a:lnTo>
                    <a:lnTo>
                      <a:pt x="268" y="273"/>
                    </a:lnTo>
                    <a:lnTo>
                      <a:pt x="272" y="277"/>
                    </a:lnTo>
                    <a:lnTo>
                      <a:pt x="281" y="277"/>
                    </a:lnTo>
                    <a:lnTo>
                      <a:pt x="290" y="273"/>
                    </a:lnTo>
                    <a:lnTo>
                      <a:pt x="295" y="268"/>
                    </a:lnTo>
                    <a:lnTo>
                      <a:pt x="299" y="259"/>
                    </a:lnTo>
                    <a:lnTo>
                      <a:pt x="299" y="251"/>
                    </a:lnTo>
                    <a:lnTo>
                      <a:pt x="295" y="242"/>
                    </a:lnTo>
                    <a:lnTo>
                      <a:pt x="286" y="237"/>
                    </a:lnTo>
                    <a:lnTo>
                      <a:pt x="196" y="179"/>
                    </a:lnTo>
                    <a:lnTo>
                      <a:pt x="254" y="148"/>
                    </a:lnTo>
                    <a:lnTo>
                      <a:pt x="321" y="188"/>
                    </a:lnTo>
                    <a:lnTo>
                      <a:pt x="330" y="192"/>
                    </a:lnTo>
                    <a:lnTo>
                      <a:pt x="335" y="192"/>
                    </a:lnTo>
                    <a:lnTo>
                      <a:pt x="344" y="188"/>
                    </a:lnTo>
                    <a:lnTo>
                      <a:pt x="348" y="179"/>
                    </a:lnTo>
                    <a:lnTo>
                      <a:pt x="348" y="175"/>
                    </a:lnTo>
                    <a:lnTo>
                      <a:pt x="348" y="166"/>
                    </a:lnTo>
                    <a:lnTo>
                      <a:pt x="348" y="157"/>
                    </a:lnTo>
                    <a:lnTo>
                      <a:pt x="339" y="152"/>
                    </a:lnTo>
                    <a:lnTo>
                      <a:pt x="295" y="12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>
                      <a:gamma/>
                      <a:tint val="24314"/>
                      <a:invGamma/>
                    </a:schemeClr>
                  </a:gs>
                  <a:gs pos="100000">
                    <a:schemeClr val="accent2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100" name="Freeform 60"/>
              <p:cNvSpPr>
                <a:spLocks/>
              </p:cNvSpPr>
              <p:nvPr/>
            </p:nvSpPr>
            <p:spPr bwMode="auto">
              <a:xfrm>
                <a:off x="1232" y="536"/>
                <a:ext cx="263" cy="228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9" y="67"/>
                  </a:cxn>
                  <a:cxn ang="0">
                    <a:pos x="67" y="0"/>
                  </a:cxn>
                  <a:cxn ang="0">
                    <a:pos x="134" y="23"/>
                  </a:cxn>
                  <a:cxn ang="0">
                    <a:pos x="201" y="0"/>
                  </a:cxn>
                  <a:cxn ang="0">
                    <a:pos x="214" y="67"/>
                  </a:cxn>
                  <a:cxn ang="0">
                    <a:pos x="263" y="116"/>
                  </a:cxn>
                  <a:cxn ang="0">
                    <a:pos x="214" y="161"/>
                  </a:cxn>
                  <a:cxn ang="0">
                    <a:pos x="201" y="228"/>
                  </a:cxn>
                  <a:cxn ang="0">
                    <a:pos x="134" y="210"/>
                  </a:cxn>
                  <a:cxn ang="0">
                    <a:pos x="67" y="228"/>
                  </a:cxn>
                  <a:cxn ang="0">
                    <a:pos x="49" y="161"/>
                  </a:cxn>
                  <a:cxn ang="0">
                    <a:pos x="0" y="116"/>
                  </a:cxn>
                </a:cxnLst>
                <a:rect l="0" t="0" r="r" b="b"/>
                <a:pathLst>
                  <a:path w="263" h="228">
                    <a:moveTo>
                      <a:pt x="0" y="116"/>
                    </a:moveTo>
                    <a:lnTo>
                      <a:pt x="49" y="67"/>
                    </a:lnTo>
                    <a:lnTo>
                      <a:pt x="67" y="0"/>
                    </a:lnTo>
                    <a:lnTo>
                      <a:pt x="134" y="23"/>
                    </a:lnTo>
                    <a:lnTo>
                      <a:pt x="201" y="0"/>
                    </a:lnTo>
                    <a:lnTo>
                      <a:pt x="214" y="67"/>
                    </a:lnTo>
                    <a:lnTo>
                      <a:pt x="263" y="116"/>
                    </a:lnTo>
                    <a:lnTo>
                      <a:pt x="214" y="161"/>
                    </a:lnTo>
                    <a:lnTo>
                      <a:pt x="201" y="228"/>
                    </a:lnTo>
                    <a:lnTo>
                      <a:pt x="134" y="210"/>
                    </a:lnTo>
                    <a:lnTo>
                      <a:pt x="67" y="228"/>
                    </a:lnTo>
                    <a:lnTo>
                      <a:pt x="49" y="161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>
                      <a:gamma/>
                      <a:tint val="24314"/>
                      <a:invGamma/>
                    </a:schemeClr>
                  </a:gs>
                  <a:gs pos="100000">
                    <a:schemeClr val="accent2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7101" name="Rectangle 61"/>
            <p:cNvSpPr>
              <a:spLocks noChangeArrowheads="1"/>
            </p:cNvSpPr>
            <p:nvPr/>
          </p:nvSpPr>
          <p:spPr bwMode="auto">
            <a:xfrm>
              <a:off x="1968" y="1296"/>
              <a:ext cx="2975" cy="33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07/7/7/main" xmlns="">
                  <a:gradFill rotWithShape="1">
                    <a:gsLst>
                      <a:gs pos="0">
                        <a:schemeClr val="accent2">
                          <a:gamma/>
                          <a:tint val="24314"/>
                          <a:invGamma/>
                        </a:schemeClr>
                      </a:gs>
                      <a:gs pos="100000">
                        <a:schemeClr val="accent2"/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:a14="http://schemas.microsoft.com/office/drawing/2007/7/7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07/7/7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fa-IR" sz="2800" dirty="0" smtClean="0">
                  <a:solidFill>
                    <a:srgbClr val="000000"/>
                  </a:solidFill>
                  <a:latin typeface="Times New Roman" pitchFamily="18" charset="0"/>
                </a:rPr>
                <a:t>پیوند یونی و تشکیل ترکیب های دوتایی</a:t>
              </a:r>
              <a:endParaRPr lang="en-US" sz="28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7102" name="Line 62"/>
            <p:cNvSpPr>
              <a:spLocks noChangeShapeType="1"/>
            </p:cNvSpPr>
            <p:nvPr/>
          </p:nvSpPr>
          <p:spPr bwMode="auto">
            <a:xfrm>
              <a:off x="1776" y="1584"/>
              <a:ext cx="2064" cy="0"/>
            </a:xfrm>
            <a:prstGeom prst="line">
              <a:avLst/>
            </a:prstGeom>
            <a:noFill/>
            <a:ln w="9525">
              <a:solidFill>
                <a:srgbClr val="7BA6F3"/>
              </a:solidFill>
              <a:round/>
              <a:headEnd/>
              <a:tailEnd/>
            </a:ln>
            <a:extLst>
              <a:ext uri="{AF507438-7753-43e0-B8FC-AC1667EBCBE1}">
                <a14:hiddenEffects xmlns:a14="http://schemas.microsoft.com/office/drawing/2007/7/7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7103" name="Group 63"/>
          <p:cNvGrpSpPr>
            <a:grpSpLocks/>
          </p:cNvGrpSpPr>
          <p:nvPr/>
        </p:nvGrpSpPr>
        <p:grpSpPr bwMode="auto">
          <a:xfrm>
            <a:off x="2514600" y="3276600"/>
            <a:ext cx="5959477" cy="609600"/>
            <a:chOff x="1440" y="1296"/>
            <a:chExt cx="3754" cy="384"/>
          </a:xfrm>
        </p:grpSpPr>
        <p:grpSp>
          <p:nvGrpSpPr>
            <p:cNvPr id="87104" name="Group 64"/>
            <p:cNvGrpSpPr>
              <a:grpSpLocks/>
            </p:cNvGrpSpPr>
            <p:nvPr/>
          </p:nvGrpSpPr>
          <p:grpSpPr bwMode="auto">
            <a:xfrm>
              <a:off x="1440" y="1296"/>
              <a:ext cx="336" cy="384"/>
              <a:chOff x="982" y="214"/>
              <a:chExt cx="759" cy="872"/>
            </a:xfrm>
          </p:grpSpPr>
          <p:sp>
            <p:nvSpPr>
              <p:cNvPr id="87105" name="Freeform 65"/>
              <p:cNvSpPr>
                <a:spLocks/>
              </p:cNvSpPr>
              <p:nvPr/>
            </p:nvSpPr>
            <p:spPr bwMode="auto">
              <a:xfrm>
                <a:off x="1214" y="214"/>
                <a:ext cx="299" cy="434"/>
              </a:xfrm>
              <a:custGeom>
                <a:avLst/>
                <a:gdLst/>
                <a:ahLst/>
                <a:cxnLst>
                  <a:cxn ang="0">
                    <a:pos x="174" y="121"/>
                  </a:cxn>
                  <a:cxn ang="0">
                    <a:pos x="174" y="23"/>
                  </a:cxn>
                  <a:cxn ang="0">
                    <a:pos x="170" y="9"/>
                  </a:cxn>
                  <a:cxn ang="0">
                    <a:pos x="165" y="5"/>
                  </a:cxn>
                  <a:cxn ang="0">
                    <a:pos x="156" y="0"/>
                  </a:cxn>
                  <a:cxn ang="0">
                    <a:pos x="152" y="0"/>
                  </a:cxn>
                  <a:cxn ang="0">
                    <a:pos x="143" y="0"/>
                  </a:cxn>
                  <a:cxn ang="0">
                    <a:pos x="134" y="5"/>
                  </a:cxn>
                  <a:cxn ang="0">
                    <a:pos x="125" y="9"/>
                  </a:cxn>
                  <a:cxn ang="0">
                    <a:pos x="125" y="23"/>
                  </a:cxn>
                  <a:cxn ang="0">
                    <a:pos x="125" y="126"/>
                  </a:cxn>
                  <a:cxn ang="0">
                    <a:pos x="76" y="99"/>
                  </a:cxn>
                  <a:cxn ang="0">
                    <a:pos x="67" y="94"/>
                  </a:cxn>
                  <a:cxn ang="0">
                    <a:pos x="58" y="94"/>
                  </a:cxn>
                  <a:cxn ang="0">
                    <a:pos x="49" y="99"/>
                  </a:cxn>
                  <a:cxn ang="0">
                    <a:pos x="45" y="103"/>
                  </a:cxn>
                  <a:cxn ang="0">
                    <a:pos x="40" y="112"/>
                  </a:cxn>
                  <a:cxn ang="0">
                    <a:pos x="45" y="117"/>
                  </a:cxn>
                  <a:cxn ang="0">
                    <a:pos x="45" y="126"/>
                  </a:cxn>
                  <a:cxn ang="0">
                    <a:pos x="54" y="134"/>
                  </a:cxn>
                  <a:cxn ang="0">
                    <a:pos x="121" y="170"/>
                  </a:cxn>
                  <a:cxn ang="0">
                    <a:pos x="121" y="242"/>
                  </a:cxn>
                  <a:cxn ang="0">
                    <a:pos x="36" y="188"/>
                  </a:cxn>
                  <a:cxn ang="0">
                    <a:pos x="27" y="184"/>
                  </a:cxn>
                  <a:cxn ang="0">
                    <a:pos x="18" y="184"/>
                  </a:cxn>
                  <a:cxn ang="0">
                    <a:pos x="9" y="188"/>
                  </a:cxn>
                  <a:cxn ang="0">
                    <a:pos x="5" y="193"/>
                  </a:cxn>
                  <a:cxn ang="0">
                    <a:pos x="0" y="202"/>
                  </a:cxn>
                  <a:cxn ang="0">
                    <a:pos x="0" y="210"/>
                  </a:cxn>
                  <a:cxn ang="0">
                    <a:pos x="5" y="219"/>
                  </a:cxn>
                  <a:cxn ang="0">
                    <a:pos x="14" y="224"/>
                  </a:cxn>
                  <a:cxn ang="0">
                    <a:pos x="121" y="291"/>
                  </a:cxn>
                  <a:cxn ang="0">
                    <a:pos x="121" y="434"/>
                  </a:cxn>
                  <a:cxn ang="0">
                    <a:pos x="174" y="434"/>
                  </a:cxn>
                  <a:cxn ang="0">
                    <a:pos x="174" y="291"/>
                  </a:cxn>
                  <a:cxn ang="0">
                    <a:pos x="290" y="224"/>
                  </a:cxn>
                  <a:cxn ang="0">
                    <a:pos x="295" y="219"/>
                  </a:cxn>
                  <a:cxn ang="0">
                    <a:pos x="299" y="210"/>
                  </a:cxn>
                  <a:cxn ang="0">
                    <a:pos x="299" y="202"/>
                  </a:cxn>
                  <a:cxn ang="0">
                    <a:pos x="299" y="197"/>
                  </a:cxn>
                  <a:cxn ang="0">
                    <a:pos x="295" y="188"/>
                  </a:cxn>
                  <a:cxn ang="0">
                    <a:pos x="286" y="184"/>
                  </a:cxn>
                  <a:cxn ang="0">
                    <a:pos x="277" y="184"/>
                  </a:cxn>
                  <a:cxn ang="0">
                    <a:pos x="268" y="188"/>
                  </a:cxn>
                  <a:cxn ang="0">
                    <a:pos x="174" y="237"/>
                  </a:cxn>
                  <a:cxn ang="0">
                    <a:pos x="174" y="170"/>
                  </a:cxn>
                  <a:cxn ang="0">
                    <a:pos x="246" y="134"/>
                  </a:cxn>
                  <a:cxn ang="0">
                    <a:pos x="250" y="130"/>
                  </a:cxn>
                  <a:cxn ang="0">
                    <a:pos x="255" y="121"/>
                  </a:cxn>
                  <a:cxn ang="0">
                    <a:pos x="255" y="112"/>
                  </a:cxn>
                  <a:cxn ang="0">
                    <a:pos x="250" y="108"/>
                  </a:cxn>
                  <a:cxn ang="0">
                    <a:pos x="246" y="103"/>
                  </a:cxn>
                  <a:cxn ang="0">
                    <a:pos x="237" y="99"/>
                  </a:cxn>
                  <a:cxn ang="0">
                    <a:pos x="232" y="99"/>
                  </a:cxn>
                  <a:cxn ang="0">
                    <a:pos x="223" y="99"/>
                  </a:cxn>
                  <a:cxn ang="0">
                    <a:pos x="174" y="121"/>
                  </a:cxn>
                </a:cxnLst>
                <a:rect l="0" t="0" r="r" b="b"/>
                <a:pathLst>
                  <a:path w="299" h="434">
                    <a:moveTo>
                      <a:pt x="174" y="121"/>
                    </a:moveTo>
                    <a:lnTo>
                      <a:pt x="174" y="23"/>
                    </a:lnTo>
                    <a:lnTo>
                      <a:pt x="170" y="9"/>
                    </a:lnTo>
                    <a:lnTo>
                      <a:pt x="165" y="5"/>
                    </a:lnTo>
                    <a:lnTo>
                      <a:pt x="156" y="0"/>
                    </a:lnTo>
                    <a:lnTo>
                      <a:pt x="152" y="0"/>
                    </a:lnTo>
                    <a:lnTo>
                      <a:pt x="143" y="0"/>
                    </a:lnTo>
                    <a:lnTo>
                      <a:pt x="134" y="5"/>
                    </a:lnTo>
                    <a:lnTo>
                      <a:pt x="125" y="9"/>
                    </a:lnTo>
                    <a:lnTo>
                      <a:pt x="125" y="23"/>
                    </a:lnTo>
                    <a:lnTo>
                      <a:pt x="125" y="126"/>
                    </a:lnTo>
                    <a:lnTo>
                      <a:pt x="76" y="99"/>
                    </a:lnTo>
                    <a:lnTo>
                      <a:pt x="67" y="94"/>
                    </a:lnTo>
                    <a:lnTo>
                      <a:pt x="58" y="94"/>
                    </a:lnTo>
                    <a:lnTo>
                      <a:pt x="49" y="99"/>
                    </a:lnTo>
                    <a:lnTo>
                      <a:pt x="45" y="103"/>
                    </a:lnTo>
                    <a:lnTo>
                      <a:pt x="40" y="112"/>
                    </a:lnTo>
                    <a:lnTo>
                      <a:pt x="45" y="117"/>
                    </a:lnTo>
                    <a:lnTo>
                      <a:pt x="45" y="126"/>
                    </a:lnTo>
                    <a:lnTo>
                      <a:pt x="54" y="134"/>
                    </a:lnTo>
                    <a:lnTo>
                      <a:pt x="121" y="170"/>
                    </a:lnTo>
                    <a:lnTo>
                      <a:pt x="121" y="242"/>
                    </a:lnTo>
                    <a:lnTo>
                      <a:pt x="36" y="188"/>
                    </a:lnTo>
                    <a:lnTo>
                      <a:pt x="27" y="184"/>
                    </a:lnTo>
                    <a:lnTo>
                      <a:pt x="18" y="184"/>
                    </a:lnTo>
                    <a:lnTo>
                      <a:pt x="9" y="188"/>
                    </a:lnTo>
                    <a:lnTo>
                      <a:pt x="5" y="193"/>
                    </a:lnTo>
                    <a:lnTo>
                      <a:pt x="0" y="202"/>
                    </a:lnTo>
                    <a:lnTo>
                      <a:pt x="0" y="210"/>
                    </a:lnTo>
                    <a:lnTo>
                      <a:pt x="5" y="219"/>
                    </a:lnTo>
                    <a:lnTo>
                      <a:pt x="14" y="224"/>
                    </a:lnTo>
                    <a:lnTo>
                      <a:pt x="121" y="291"/>
                    </a:lnTo>
                    <a:lnTo>
                      <a:pt x="121" y="434"/>
                    </a:lnTo>
                    <a:lnTo>
                      <a:pt x="174" y="434"/>
                    </a:lnTo>
                    <a:lnTo>
                      <a:pt x="174" y="291"/>
                    </a:lnTo>
                    <a:lnTo>
                      <a:pt x="290" y="224"/>
                    </a:lnTo>
                    <a:lnTo>
                      <a:pt x="295" y="219"/>
                    </a:lnTo>
                    <a:lnTo>
                      <a:pt x="299" y="210"/>
                    </a:lnTo>
                    <a:lnTo>
                      <a:pt x="299" y="202"/>
                    </a:lnTo>
                    <a:lnTo>
                      <a:pt x="299" y="197"/>
                    </a:lnTo>
                    <a:lnTo>
                      <a:pt x="295" y="188"/>
                    </a:lnTo>
                    <a:lnTo>
                      <a:pt x="286" y="184"/>
                    </a:lnTo>
                    <a:lnTo>
                      <a:pt x="277" y="184"/>
                    </a:lnTo>
                    <a:lnTo>
                      <a:pt x="268" y="188"/>
                    </a:lnTo>
                    <a:lnTo>
                      <a:pt x="174" y="237"/>
                    </a:lnTo>
                    <a:lnTo>
                      <a:pt x="174" y="170"/>
                    </a:lnTo>
                    <a:lnTo>
                      <a:pt x="246" y="134"/>
                    </a:lnTo>
                    <a:lnTo>
                      <a:pt x="250" y="130"/>
                    </a:lnTo>
                    <a:lnTo>
                      <a:pt x="255" y="121"/>
                    </a:lnTo>
                    <a:lnTo>
                      <a:pt x="255" y="112"/>
                    </a:lnTo>
                    <a:lnTo>
                      <a:pt x="250" y="108"/>
                    </a:lnTo>
                    <a:lnTo>
                      <a:pt x="246" y="103"/>
                    </a:lnTo>
                    <a:lnTo>
                      <a:pt x="237" y="99"/>
                    </a:lnTo>
                    <a:lnTo>
                      <a:pt x="232" y="99"/>
                    </a:lnTo>
                    <a:lnTo>
                      <a:pt x="223" y="99"/>
                    </a:lnTo>
                    <a:lnTo>
                      <a:pt x="174" y="12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folHlink">
                      <a:gamma/>
                      <a:tint val="21176"/>
                      <a:invGamma/>
                    </a:schemeClr>
                  </a:gs>
                  <a:gs pos="100000">
                    <a:schemeClr val="folHlink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106" name="Freeform 66"/>
              <p:cNvSpPr>
                <a:spLocks/>
              </p:cNvSpPr>
              <p:nvPr/>
            </p:nvSpPr>
            <p:spPr bwMode="auto">
              <a:xfrm>
                <a:off x="982" y="398"/>
                <a:ext cx="393" cy="272"/>
              </a:xfrm>
              <a:custGeom>
                <a:avLst/>
                <a:gdLst/>
                <a:ahLst/>
                <a:cxnLst>
                  <a:cxn ang="0">
                    <a:pos x="121" y="71"/>
                  </a:cxn>
                  <a:cxn ang="0">
                    <a:pos x="36" y="22"/>
                  </a:cxn>
                  <a:cxn ang="0">
                    <a:pos x="27" y="18"/>
                  </a:cxn>
                  <a:cxn ang="0">
                    <a:pos x="18" y="18"/>
                  </a:cxn>
                  <a:cxn ang="0">
                    <a:pos x="9" y="22"/>
                  </a:cxn>
                  <a:cxn ang="0">
                    <a:pos x="5" y="31"/>
                  </a:cxn>
                  <a:cxn ang="0">
                    <a:pos x="0" y="40"/>
                  </a:cxn>
                  <a:cxn ang="0">
                    <a:pos x="0" y="49"/>
                  </a:cxn>
                  <a:cxn ang="0">
                    <a:pos x="5" y="58"/>
                  </a:cxn>
                  <a:cxn ang="0">
                    <a:pos x="9" y="62"/>
                  </a:cxn>
                  <a:cxn ang="0">
                    <a:pos x="98" y="116"/>
                  </a:cxn>
                  <a:cxn ang="0">
                    <a:pos x="54" y="143"/>
                  </a:cxn>
                  <a:cxn ang="0">
                    <a:pos x="45" y="147"/>
                  </a:cxn>
                  <a:cxn ang="0">
                    <a:pos x="40" y="156"/>
                  </a:cxn>
                  <a:cxn ang="0">
                    <a:pos x="40" y="165"/>
                  </a:cxn>
                  <a:cxn ang="0">
                    <a:pos x="40" y="174"/>
                  </a:cxn>
                  <a:cxn ang="0">
                    <a:pos x="49" y="178"/>
                  </a:cxn>
                  <a:cxn ang="0">
                    <a:pos x="54" y="183"/>
                  </a:cxn>
                  <a:cxn ang="0">
                    <a:pos x="63" y="183"/>
                  </a:cxn>
                  <a:cxn ang="0">
                    <a:pos x="72" y="183"/>
                  </a:cxn>
                  <a:cxn ang="0">
                    <a:pos x="139" y="143"/>
                  </a:cxn>
                  <a:cxn ang="0">
                    <a:pos x="197" y="178"/>
                  </a:cxn>
                  <a:cxn ang="0">
                    <a:pos x="112" y="223"/>
                  </a:cxn>
                  <a:cxn ang="0">
                    <a:pos x="103" y="232"/>
                  </a:cxn>
                  <a:cxn ang="0">
                    <a:pos x="98" y="241"/>
                  </a:cxn>
                  <a:cxn ang="0">
                    <a:pos x="98" y="246"/>
                  </a:cxn>
                  <a:cxn ang="0">
                    <a:pos x="98" y="254"/>
                  </a:cxn>
                  <a:cxn ang="0">
                    <a:pos x="103" y="263"/>
                  </a:cxn>
                  <a:cxn ang="0">
                    <a:pos x="112" y="268"/>
                  </a:cxn>
                  <a:cxn ang="0">
                    <a:pos x="121" y="268"/>
                  </a:cxn>
                  <a:cxn ang="0">
                    <a:pos x="130" y="263"/>
                  </a:cxn>
                  <a:cxn ang="0">
                    <a:pos x="241" y="201"/>
                  </a:cxn>
                  <a:cxn ang="0">
                    <a:pos x="366" y="272"/>
                  </a:cxn>
                  <a:cxn ang="0">
                    <a:pos x="393" y="228"/>
                  </a:cxn>
                  <a:cxn ang="0">
                    <a:pos x="268" y="156"/>
                  </a:cxn>
                  <a:cxn ang="0">
                    <a:pos x="268" y="22"/>
                  </a:cxn>
                  <a:cxn ang="0">
                    <a:pos x="268" y="13"/>
                  </a:cxn>
                  <a:cxn ang="0">
                    <a:pos x="264" y="9"/>
                  </a:cxn>
                  <a:cxn ang="0">
                    <a:pos x="255" y="4"/>
                  </a:cxn>
                  <a:cxn ang="0">
                    <a:pos x="250" y="0"/>
                  </a:cxn>
                  <a:cxn ang="0">
                    <a:pos x="241" y="0"/>
                  </a:cxn>
                  <a:cxn ang="0">
                    <a:pos x="232" y="4"/>
                  </a:cxn>
                  <a:cxn ang="0">
                    <a:pos x="228" y="13"/>
                  </a:cxn>
                  <a:cxn ang="0">
                    <a:pos x="228" y="22"/>
                  </a:cxn>
                  <a:cxn ang="0">
                    <a:pos x="223" y="129"/>
                  </a:cxn>
                  <a:cxn ang="0">
                    <a:pos x="165" y="94"/>
                  </a:cxn>
                  <a:cxn ang="0">
                    <a:pos x="170" y="18"/>
                  </a:cxn>
                  <a:cxn ang="0">
                    <a:pos x="165" y="9"/>
                  </a:cxn>
                  <a:cxn ang="0">
                    <a:pos x="161" y="4"/>
                  </a:cxn>
                  <a:cxn ang="0">
                    <a:pos x="156" y="0"/>
                  </a:cxn>
                  <a:cxn ang="0">
                    <a:pos x="148" y="0"/>
                  </a:cxn>
                  <a:cxn ang="0">
                    <a:pos x="139" y="0"/>
                  </a:cxn>
                  <a:cxn ang="0">
                    <a:pos x="134" y="4"/>
                  </a:cxn>
                  <a:cxn ang="0">
                    <a:pos x="130" y="9"/>
                  </a:cxn>
                  <a:cxn ang="0">
                    <a:pos x="125" y="18"/>
                  </a:cxn>
                  <a:cxn ang="0">
                    <a:pos x="121" y="71"/>
                  </a:cxn>
                </a:cxnLst>
                <a:rect l="0" t="0" r="r" b="b"/>
                <a:pathLst>
                  <a:path w="393" h="272">
                    <a:moveTo>
                      <a:pt x="121" y="71"/>
                    </a:moveTo>
                    <a:lnTo>
                      <a:pt x="36" y="22"/>
                    </a:lnTo>
                    <a:lnTo>
                      <a:pt x="27" y="18"/>
                    </a:lnTo>
                    <a:lnTo>
                      <a:pt x="18" y="18"/>
                    </a:lnTo>
                    <a:lnTo>
                      <a:pt x="9" y="22"/>
                    </a:lnTo>
                    <a:lnTo>
                      <a:pt x="5" y="31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5" y="58"/>
                    </a:lnTo>
                    <a:lnTo>
                      <a:pt x="9" y="62"/>
                    </a:lnTo>
                    <a:lnTo>
                      <a:pt x="98" y="116"/>
                    </a:lnTo>
                    <a:lnTo>
                      <a:pt x="54" y="143"/>
                    </a:lnTo>
                    <a:lnTo>
                      <a:pt x="45" y="147"/>
                    </a:lnTo>
                    <a:lnTo>
                      <a:pt x="40" y="156"/>
                    </a:lnTo>
                    <a:lnTo>
                      <a:pt x="40" y="165"/>
                    </a:lnTo>
                    <a:lnTo>
                      <a:pt x="40" y="174"/>
                    </a:lnTo>
                    <a:lnTo>
                      <a:pt x="49" y="178"/>
                    </a:lnTo>
                    <a:lnTo>
                      <a:pt x="54" y="183"/>
                    </a:lnTo>
                    <a:lnTo>
                      <a:pt x="63" y="183"/>
                    </a:lnTo>
                    <a:lnTo>
                      <a:pt x="72" y="183"/>
                    </a:lnTo>
                    <a:lnTo>
                      <a:pt x="139" y="143"/>
                    </a:lnTo>
                    <a:lnTo>
                      <a:pt x="197" y="178"/>
                    </a:lnTo>
                    <a:lnTo>
                      <a:pt x="112" y="223"/>
                    </a:lnTo>
                    <a:lnTo>
                      <a:pt x="103" y="232"/>
                    </a:lnTo>
                    <a:lnTo>
                      <a:pt x="98" y="241"/>
                    </a:lnTo>
                    <a:lnTo>
                      <a:pt x="98" y="246"/>
                    </a:lnTo>
                    <a:lnTo>
                      <a:pt x="98" y="254"/>
                    </a:lnTo>
                    <a:lnTo>
                      <a:pt x="103" y="263"/>
                    </a:lnTo>
                    <a:lnTo>
                      <a:pt x="112" y="268"/>
                    </a:lnTo>
                    <a:lnTo>
                      <a:pt x="121" y="268"/>
                    </a:lnTo>
                    <a:lnTo>
                      <a:pt x="130" y="263"/>
                    </a:lnTo>
                    <a:lnTo>
                      <a:pt x="241" y="201"/>
                    </a:lnTo>
                    <a:lnTo>
                      <a:pt x="366" y="272"/>
                    </a:lnTo>
                    <a:lnTo>
                      <a:pt x="393" y="228"/>
                    </a:lnTo>
                    <a:lnTo>
                      <a:pt x="268" y="156"/>
                    </a:lnTo>
                    <a:lnTo>
                      <a:pt x="268" y="22"/>
                    </a:lnTo>
                    <a:lnTo>
                      <a:pt x="268" y="13"/>
                    </a:lnTo>
                    <a:lnTo>
                      <a:pt x="264" y="9"/>
                    </a:lnTo>
                    <a:lnTo>
                      <a:pt x="255" y="4"/>
                    </a:lnTo>
                    <a:lnTo>
                      <a:pt x="250" y="0"/>
                    </a:lnTo>
                    <a:lnTo>
                      <a:pt x="241" y="0"/>
                    </a:lnTo>
                    <a:lnTo>
                      <a:pt x="232" y="4"/>
                    </a:lnTo>
                    <a:lnTo>
                      <a:pt x="228" y="13"/>
                    </a:lnTo>
                    <a:lnTo>
                      <a:pt x="228" y="22"/>
                    </a:lnTo>
                    <a:lnTo>
                      <a:pt x="223" y="129"/>
                    </a:lnTo>
                    <a:lnTo>
                      <a:pt x="165" y="94"/>
                    </a:lnTo>
                    <a:lnTo>
                      <a:pt x="170" y="18"/>
                    </a:lnTo>
                    <a:lnTo>
                      <a:pt x="165" y="9"/>
                    </a:lnTo>
                    <a:lnTo>
                      <a:pt x="161" y="4"/>
                    </a:lnTo>
                    <a:lnTo>
                      <a:pt x="156" y="0"/>
                    </a:lnTo>
                    <a:lnTo>
                      <a:pt x="148" y="0"/>
                    </a:lnTo>
                    <a:lnTo>
                      <a:pt x="139" y="0"/>
                    </a:lnTo>
                    <a:lnTo>
                      <a:pt x="134" y="4"/>
                    </a:lnTo>
                    <a:lnTo>
                      <a:pt x="130" y="9"/>
                    </a:lnTo>
                    <a:lnTo>
                      <a:pt x="125" y="18"/>
                    </a:lnTo>
                    <a:lnTo>
                      <a:pt x="121" y="7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folHlink">
                      <a:gamma/>
                      <a:tint val="21176"/>
                      <a:invGamma/>
                    </a:schemeClr>
                  </a:gs>
                  <a:gs pos="100000">
                    <a:schemeClr val="folHlink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107" name="Freeform 67"/>
              <p:cNvSpPr>
                <a:spLocks/>
              </p:cNvSpPr>
              <p:nvPr/>
            </p:nvSpPr>
            <p:spPr bwMode="auto">
              <a:xfrm>
                <a:off x="982" y="626"/>
                <a:ext cx="393" cy="277"/>
              </a:xfrm>
              <a:custGeom>
                <a:avLst/>
                <a:gdLst/>
                <a:ahLst/>
                <a:cxnLst>
                  <a:cxn ang="0">
                    <a:pos x="98" y="156"/>
                  </a:cxn>
                  <a:cxn ang="0">
                    <a:pos x="9" y="205"/>
                  </a:cxn>
                  <a:cxn ang="0">
                    <a:pos x="0" y="214"/>
                  </a:cxn>
                  <a:cxn ang="0">
                    <a:pos x="0" y="223"/>
                  </a:cxn>
                  <a:cxn ang="0">
                    <a:pos x="0" y="228"/>
                  </a:cxn>
                  <a:cxn ang="0">
                    <a:pos x="0" y="237"/>
                  </a:cxn>
                  <a:cxn ang="0">
                    <a:pos x="9" y="246"/>
                  </a:cxn>
                  <a:cxn ang="0">
                    <a:pos x="14" y="250"/>
                  </a:cxn>
                  <a:cxn ang="0">
                    <a:pos x="23" y="250"/>
                  </a:cxn>
                  <a:cxn ang="0">
                    <a:pos x="36" y="250"/>
                  </a:cxn>
                  <a:cxn ang="0">
                    <a:pos x="125" y="196"/>
                  </a:cxn>
                  <a:cxn ang="0">
                    <a:pos x="125" y="250"/>
                  </a:cxn>
                  <a:cxn ang="0">
                    <a:pos x="125" y="263"/>
                  </a:cxn>
                  <a:cxn ang="0">
                    <a:pos x="130" y="268"/>
                  </a:cxn>
                  <a:cxn ang="0">
                    <a:pos x="139" y="272"/>
                  </a:cxn>
                  <a:cxn ang="0">
                    <a:pos x="143" y="277"/>
                  </a:cxn>
                  <a:cxn ang="0">
                    <a:pos x="152" y="277"/>
                  </a:cxn>
                  <a:cxn ang="0">
                    <a:pos x="161" y="272"/>
                  </a:cxn>
                  <a:cxn ang="0">
                    <a:pos x="165" y="263"/>
                  </a:cxn>
                  <a:cxn ang="0">
                    <a:pos x="165" y="254"/>
                  </a:cxn>
                  <a:cxn ang="0">
                    <a:pos x="165" y="178"/>
                  </a:cxn>
                  <a:cxn ang="0">
                    <a:pos x="223" y="143"/>
                  </a:cxn>
                  <a:cxn ang="0">
                    <a:pos x="223" y="241"/>
                  </a:cxn>
                  <a:cxn ang="0">
                    <a:pos x="223" y="250"/>
                  </a:cxn>
                  <a:cxn ang="0">
                    <a:pos x="228" y="259"/>
                  </a:cxn>
                  <a:cxn ang="0">
                    <a:pos x="237" y="263"/>
                  </a:cxn>
                  <a:cxn ang="0">
                    <a:pos x="246" y="268"/>
                  </a:cxn>
                  <a:cxn ang="0">
                    <a:pos x="255" y="268"/>
                  </a:cxn>
                  <a:cxn ang="0">
                    <a:pos x="259" y="263"/>
                  </a:cxn>
                  <a:cxn ang="0">
                    <a:pos x="264" y="254"/>
                  </a:cxn>
                  <a:cxn ang="0">
                    <a:pos x="268" y="246"/>
                  </a:cxn>
                  <a:cxn ang="0">
                    <a:pos x="268" y="116"/>
                  </a:cxn>
                  <a:cxn ang="0">
                    <a:pos x="393" y="44"/>
                  </a:cxn>
                  <a:cxn ang="0">
                    <a:pos x="366" y="0"/>
                  </a:cxn>
                  <a:cxn ang="0">
                    <a:pos x="241" y="71"/>
                  </a:cxn>
                  <a:cxn ang="0">
                    <a:pos x="125" y="4"/>
                  </a:cxn>
                  <a:cxn ang="0">
                    <a:pos x="121" y="0"/>
                  </a:cxn>
                  <a:cxn ang="0">
                    <a:pos x="112" y="0"/>
                  </a:cxn>
                  <a:cxn ang="0">
                    <a:pos x="103" y="4"/>
                  </a:cxn>
                  <a:cxn ang="0">
                    <a:pos x="98" y="9"/>
                  </a:cxn>
                  <a:cxn ang="0">
                    <a:pos x="94" y="18"/>
                  </a:cxn>
                  <a:cxn ang="0">
                    <a:pos x="94" y="26"/>
                  </a:cxn>
                  <a:cxn ang="0">
                    <a:pos x="98" y="35"/>
                  </a:cxn>
                  <a:cxn ang="0">
                    <a:pos x="107" y="40"/>
                  </a:cxn>
                  <a:cxn ang="0">
                    <a:pos x="197" y="98"/>
                  </a:cxn>
                  <a:cxn ang="0">
                    <a:pos x="139" y="129"/>
                  </a:cxn>
                  <a:cxn ang="0">
                    <a:pos x="72" y="89"/>
                  </a:cxn>
                  <a:cxn ang="0">
                    <a:pos x="63" y="85"/>
                  </a:cxn>
                  <a:cxn ang="0">
                    <a:pos x="58" y="85"/>
                  </a:cxn>
                  <a:cxn ang="0">
                    <a:pos x="49" y="89"/>
                  </a:cxn>
                  <a:cxn ang="0">
                    <a:pos x="45" y="98"/>
                  </a:cxn>
                  <a:cxn ang="0">
                    <a:pos x="45" y="102"/>
                  </a:cxn>
                  <a:cxn ang="0">
                    <a:pos x="45" y="111"/>
                  </a:cxn>
                  <a:cxn ang="0">
                    <a:pos x="45" y="120"/>
                  </a:cxn>
                  <a:cxn ang="0">
                    <a:pos x="54" y="125"/>
                  </a:cxn>
                  <a:cxn ang="0">
                    <a:pos x="98" y="156"/>
                  </a:cxn>
                </a:cxnLst>
                <a:rect l="0" t="0" r="r" b="b"/>
                <a:pathLst>
                  <a:path w="393" h="277">
                    <a:moveTo>
                      <a:pt x="98" y="156"/>
                    </a:moveTo>
                    <a:lnTo>
                      <a:pt x="9" y="205"/>
                    </a:lnTo>
                    <a:lnTo>
                      <a:pt x="0" y="214"/>
                    </a:lnTo>
                    <a:lnTo>
                      <a:pt x="0" y="223"/>
                    </a:lnTo>
                    <a:lnTo>
                      <a:pt x="0" y="228"/>
                    </a:lnTo>
                    <a:lnTo>
                      <a:pt x="0" y="237"/>
                    </a:lnTo>
                    <a:lnTo>
                      <a:pt x="9" y="246"/>
                    </a:lnTo>
                    <a:lnTo>
                      <a:pt x="14" y="250"/>
                    </a:lnTo>
                    <a:lnTo>
                      <a:pt x="23" y="250"/>
                    </a:lnTo>
                    <a:lnTo>
                      <a:pt x="36" y="250"/>
                    </a:lnTo>
                    <a:lnTo>
                      <a:pt x="125" y="196"/>
                    </a:lnTo>
                    <a:lnTo>
                      <a:pt x="125" y="250"/>
                    </a:lnTo>
                    <a:lnTo>
                      <a:pt x="125" y="263"/>
                    </a:lnTo>
                    <a:lnTo>
                      <a:pt x="130" y="268"/>
                    </a:lnTo>
                    <a:lnTo>
                      <a:pt x="139" y="272"/>
                    </a:lnTo>
                    <a:lnTo>
                      <a:pt x="143" y="277"/>
                    </a:lnTo>
                    <a:lnTo>
                      <a:pt x="152" y="277"/>
                    </a:lnTo>
                    <a:lnTo>
                      <a:pt x="161" y="272"/>
                    </a:lnTo>
                    <a:lnTo>
                      <a:pt x="165" y="263"/>
                    </a:lnTo>
                    <a:lnTo>
                      <a:pt x="165" y="254"/>
                    </a:lnTo>
                    <a:lnTo>
                      <a:pt x="165" y="178"/>
                    </a:lnTo>
                    <a:lnTo>
                      <a:pt x="223" y="143"/>
                    </a:lnTo>
                    <a:lnTo>
                      <a:pt x="223" y="241"/>
                    </a:lnTo>
                    <a:lnTo>
                      <a:pt x="223" y="250"/>
                    </a:lnTo>
                    <a:lnTo>
                      <a:pt x="228" y="259"/>
                    </a:lnTo>
                    <a:lnTo>
                      <a:pt x="237" y="263"/>
                    </a:lnTo>
                    <a:lnTo>
                      <a:pt x="246" y="268"/>
                    </a:lnTo>
                    <a:lnTo>
                      <a:pt x="255" y="268"/>
                    </a:lnTo>
                    <a:lnTo>
                      <a:pt x="259" y="263"/>
                    </a:lnTo>
                    <a:lnTo>
                      <a:pt x="264" y="254"/>
                    </a:lnTo>
                    <a:lnTo>
                      <a:pt x="268" y="246"/>
                    </a:lnTo>
                    <a:lnTo>
                      <a:pt x="268" y="116"/>
                    </a:lnTo>
                    <a:lnTo>
                      <a:pt x="393" y="44"/>
                    </a:lnTo>
                    <a:lnTo>
                      <a:pt x="366" y="0"/>
                    </a:lnTo>
                    <a:lnTo>
                      <a:pt x="241" y="71"/>
                    </a:lnTo>
                    <a:lnTo>
                      <a:pt x="125" y="4"/>
                    </a:lnTo>
                    <a:lnTo>
                      <a:pt x="121" y="0"/>
                    </a:lnTo>
                    <a:lnTo>
                      <a:pt x="112" y="0"/>
                    </a:lnTo>
                    <a:lnTo>
                      <a:pt x="103" y="4"/>
                    </a:lnTo>
                    <a:lnTo>
                      <a:pt x="98" y="9"/>
                    </a:lnTo>
                    <a:lnTo>
                      <a:pt x="94" y="18"/>
                    </a:lnTo>
                    <a:lnTo>
                      <a:pt x="94" y="26"/>
                    </a:lnTo>
                    <a:lnTo>
                      <a:pt x="98" y="35"/>
                    </a:lnTo>
                    <a:lnTo>
                      <a:pt x="107" y="40"/>
                    </a:lnTo>
                    <a:lnTo>
                      <a:pt x="197" y="98"/>
                    </a:lnTo>
                    <a:lnTo>
                      <a:pt x="139" y="129"/>
                    </a:lnTo>
                    <a:lnTo>
                      <a:pt x="72" y="89"/>
                    </a:lnTo>
                    <a:lnTo>
                      <a:pt x="63" y="85"/>
                    </a:lnTo>
                    <a:lnTo>
                      <a:pt x="58" y="85"/>
                    </a:lnTo>
                    <a:lnTo>
                      <a:pt x="49" y="89"/>
                    </a:lnTo>
                    <a:lnTo>
                      <a:pt x="45" y="98"/>
                    </a:lnTo>
                    <a:lnTo>
                      <a:pt x="45" y="102"/>
                    </a:lnTo>
                    <a:lnTo>
                      <a:pt x="45" y="111"/>
                    </a:lnTo>
                    <a:lnTo>
                      <a:pt x="45" y="120"/>
                    </a:lnTo>
                    <a:lnTo>
                      <a:pt x="54" y="125"/>
                    </a:lnTo>
                    <a:lnTo>
                      <a:pt x="98" y="15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folHlink">
                      <a:gamma/>
                      <a:tint val="21176"/>
                      <a:invGamma/>
                    </a:schemeClr>
                  </a:gs>
                  <a:gs pos="100000">
                    <a:schemeClr val="folHlink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108" name="Freeform 68"/>
              <p:cNvSpPr>
                <a:spLocks/>
              </p:cNvSpPr>
              <p:nvPr/>
            </p:nvSpPr>
            <p:spPr bwMode="auto">
              <a:xfrm>
                <a:off x="1210" y="648"/>
                <a:ext cx="299" cy="438"/>
              </a:xfrm>
              <a:custGeom>
                <a:avLst/>
                <a:gdLst/>
                <a:ahLst/>
                <a:cxnLst>
                  <a:cxn ang="0">
                    <a:pos x="125" y="313"/>
                  </a:cxn>
                  <a:cxn ang="0">
                    <a:pos x="125" y="411"/>
                  </a:cxn>
                  <a:cxn ang="0">
                    <a:pos x="129" y="425"/>
                  </a:cxn>
                  <a:cxn ang="0">
                    <a:pos x="134" y="429"/>
                  </a:cxn>
                  <a:cxn ang="0">
                    <a:pos x="143" y="434"/>
                  </a:cxn>
                  <a:cxn ang="0">
                    <a:pos x="147" y="438"/>
                  </a:cxn>
                  <a:cxn ang="0">
                    <a:pos x="156" y="434"/>
                  </a:cxn>
                  <a:cxn ang="0">
                    <a:pos x="165" y="429"/>
                  </a:cxn>
                  <a:cxn ang="0">
                    <a:pos x="174" y="425"/>
                  </a:cxn>
                  <a:cxn ang="0">
                    <a:pos x="174" y="411"/>
                  </a:cxn>
                  <a:cxn ang="0">
                    <a:pos x="174" y="308"/>
                  </a:cxn>
                  <a:cxn ang="0">
                    <a:pos x="223" y="335"/>
                  </a:cxn>
                  <a:cxn ang="0">
                    <a:pos x="232" y="340"/>
                  </a:cxn>
                  <a:cxn ang="0">
                    <a:pos x="241" y="340"/>
                  </a:cxn>
                  <a:cxn ang="0">
                    <a:pos x="250" y="335"/>
                  </a:cxn>
                  <a:cxn ang="0">
                    <a:pos x="254" y="331"/>
                  </a:cxn>
                  <a:cxn ang="0">
                    <a:pos x="254" y="322"/>
                  </a:cxn>
                  <a:cxn ang="0">
                    <a:pos x="254" y="317"/>
                  </a:cxn>
                  <a:cxn ang="0">
                    <a:pos x="254" y="308"/>
                  </a:cxn>
                  <a:cxn ang="0">
                    <a:pos x="245" y="300"/>
                  </a:cxn>
                  <a:cxn ang="0">
                    <a:pos x="178" y="264"/>
                  </a:cxn>
                  <a:cxn ang="0">
                    <a:pos x="178" y="192"/>
                  </a:cxn>
                  <a:cxn ang="0">
                    <a:pos x="263" y="246"/>
                  </a:cxn>
                  <a:cxn ang="0">
                    <a:pos x="272" y="250"/>
                  </a:cxn>
                  <a:cxn ang="0">
                    <a:pos x="281" y="250"/>
                  </a:cxn>
                  <a:cxn ang="0">
                    <a:pos x="290" y="246"/>
                  </a:cxn>
                  <a:cxn ang="0">
                    <a:pos x="294" y="241"/>
                  </a:cxn>
                  <a:cxn ang="0">
                    <a:pos x="299" y="232"/>
                  </a:cxn>
                  <a:cxn ang="0">
                    <a:pos x="299" y="224"/>
                  </a:cxn>
                  <a:cxn ang="0">
                    <a:pos x="294" y="215"/>
                  </a:cxn>
                  <a:cxn ang="0">
                    <a:pos x="285" y="210"/>
                  </a:cxn>
                  <a:cxn ang="0">
                    <a:pos x="178" y="143"/>
                  </a:cxn>
                  <a:cxn ang="0">
                    <a:pos x="178" y="0"/>
                  </a:cxn>
                  <a:cxn ang="0">
                    <a:pos x="125" y="0"/>
                  </a:cxn>
                  <a:cxn ang="0">
                    <a:pos x="125" y="143"/>
                  </a:cxn>
                  <a:cxn ang="0">
                    <a:pos x="9" y="210"/>
                  </a:cxn>
                  <a:cxn ang="0">
                    <a:pos x="4" y="215"/>
                  </a:cxn>
                  <a:cxn ang="0">
                    <a:pos x="0" y="224"/>
                  </a:cxn>
                  <a:cxn ang="0">
                    <a:pos x="0" y="232"/>
                  </a:cxn>
                  <a:cxn ang="0">
                    <a:pos x="0" y="237"/>
                  </a:cxn>
                  <a:cxn ang="0">
                    <a:pos x="4" y="246"/>
                  </a:cxn>
                  <a:cxn ang="0">
                    <a:pos x="13" y="250"/>
                  </a:cxn>
                  <a:cxn ang="0">
                    <a:pos x="22" y="250"/>
                  </a:cxn>
                  <a:cxn ang="0">
                    <a:pos x="31" y="246"/>
                  </a:cxn>
                  <a:cxn ang="0">
                    <a:pos x="125" y="197"/>
                  </a:cxn>
                  <a:cxn ang="0">
                    <a:pos x="125" y="264"/>
                  </a:cxn>
                  <a:cxn ang="0">
                    <a:pos x="53" y="300"/>
                  </a:cxn>
                  <a:cxn ang="0">
                    <a:pos x="49" y="304"/>
                  </a:cxn>
                  <a:cxn ang="0">
                    <a:pos x="44" y="313"/>
                  </a:cxn>
                  <a:cxn ang="0">
                    <a:pos x="44" y="322"/>
                  </a:cxn>
                  <a:cxn ang="0">
                    <a:pos x="49" y="326"/>
                  </a:cxn>
                  <a:cxn ang="0">
                    <a:pos x="53" y="331"/>
                  </a:cxn>
                  <a:cxn ang="0">
                    <a:pos x="62" y="335"/>
                  </a:cxn>
                  <a:cxn ang="0">
                    <a:pos x="67" y="335"/>
                  </a:cxn>
                  <a:cxn ang="0">
                    <a:pos x="76" y="335"/>
                  </a:cxn>
                  <a:cxn ang="0">
                    <a:pos x="125" y="313"/>
                  </a:cxn>
                </a:cxnLst>
                <a:rect l="0" t="0" r="r" b="b"/>
                <a:pathLst>
                  <a:path w="299" h="438">
                    <a:moveTo>
                      <a:pt x="125" y="313"/>
                    </a:moveTo>
                    <a:lnTo>
                      <a:pt x="125" y="411"/>
                    </a:lnTo>
                    <a:lnTo>
                      <a:pt x="129" y="425"/>
                    </a:lnTo>
                    <a:lnTo>
                      <a:pt x="134" y="429"/>
                    </a:lnTo>
                    <a:lnTo>
                      <a:pt x="143" y="434"/>
                    </a:lnTo>
                    <a:lnTo>
                      <a:pt x="147" y="438"/>
                    </a:lnTo>
                    <a:lnTo>
                      <a:pt x="156" y="434"/>
                    </a:lnTo>
                    <a:lnTo>
                      <a:pt x="165" y="429"/>
                    </a:lnTo>
                    <a:lnTo>
                      <a:pt x="174" y="425"/>
                    </a:lnTo>
                    <a:lnTo>
                      <a:pt x="174" y="411"/>
                    </a:lnTo>
                    <a:lnTo>
                      <a:pt x="174" y="308"/>
                    </a:lnTo>
                    <a:lnTo>
                      <a:pt x="223" y="335"/>
                    </a:lnTo>
                    <a:lnTo>
                      <a:pt x="232" y="340"/>
                    </a:lnTo>
                    <a:lnTo>
                      <a:pt x="241" y="340"/>
                    </a:lnTo>
                    <a:lnTo>
                      <a:pt x="250" y="335"/>
                    </a:lnTo>
                    <a:lnTo>
                      <a:pt x="254" y="331"/>
                    </a:lnTo>
                    <a:lnTo>
                      <a:pt x="254" y="322"/>
                    </a:lnTo>
                    <a:lnTo>
                      <a:pt x="254" y="317"/>
                    </a:lnTo>
                    <a:lnTo>
                      <a:pt x="254" y="308"/>
                    </a:lnTo>
                    <a:lnTo>
                      <a:pt x="245" y="300"/>
                    </a:lnTo>
                    <a:lnTo>
                      <a:pt x="178" y="264"/>
                    </a:lnTo>
                    <a:lnTo>
                      <a:pt x="178" y="192"/>
                    </a:lnTo>
                    <a:lnTo>
                      <a:pt x="263" y="246"/>
                    </a:lnTo>
                    <a:lnTo>
                      <a:pt x="272" y="250"/>
                    </a:lnTo>
                    <a:lnTo>
                      <a:pt x="281" y="250"/>
                    </a:lnTo>
                    <a:lnTo>
                      <a:pt x="290" y="246"/>
                    </a:lnTo>
                    <a:lnTo>
                      <a:pt x="294" y="241"/>
                    </a:lnTo>
                    <a:lnTo>
                      <a:pt x="299" y="232"/>
                    </a:lnTo>
                    <a:lnTo>
                      <a:pt x="299" y="224"/>
                    </a:lnTo>
                    <a:lnTo>
                      <a:pt x="294" y="215"/>
                    </a:lnTo>
                    <a:lnTo>
                      <a:pt x="285" y="210"/>
                    </a:lnTo>
                    <a:lnTo>
                      <a:pt x="178" y="143"/>
                    </a:lnTo>
                    <a:lnTo>
                      <a:pt x="178" y="0"/>
                    </a:lnTo>
                    <a:lnTo>
                      <a:pt x="125" y="0"/>
                    </a:lnTo>
                    <a:lnTo>
                      <a:pt x="125" y="143"/>
                    </a:lnTo>
                    <a:lnTo>
                      <a:pt x="9" y="210"/>
                    </a:lnTo>
                    <a:lnTo>
                      <a:pt x="4" y="215"/>
                    </a:lnTo>
                    <a:lnTo>
                      <a:pt x="0" y="224"/>
                    </a:lnTo>
                    <a:lnTo>
                      <a:pt x="0" y="232"/>
                    </a:lnTo>
                    <a:lnTo>
                      <a:pt x="0" y="237"/>
                    </a:lnTo>
                    <a:lnTo>
                      <a:pt x="4" y="246"/>
                    </a:lnTo>
                    <a:lnTo>
                      <a:pt x="13" y="250"/>
                    </a:lnTo>
                    <a:lnTo>
                      <a:pt x="22" y="250"/>
                    </a:lnTo>
                    <a:lnTo>
                      <a:pt x="31" y="246"/>
                    </a:lnTo>
                    <a:lnTo>
                      <a:pt x="125" y="197"/>
                    </a:lnTo>
                    <a:lnTo>
                      <a:pt x="125" y="264"/>
                    </a:lnTo>
                    <a:lnTo>
                      <a:pt x="53" y="300"/>
                    </a:lnTo>
                    <a:lnTo>
                      <a:pt x="49" y="304"/>
                    </a:lnTo>
                    <a:lnTo>
                      <a:pt x="44" y="313"/>
                    </a:lnTo>
                    <a:lnTo>
                      <a:pt x="44" y="322"/>
                    </a:lnTo>
                    <a:lnTo>
                      <a:pt x="49" y="326"/>
                    </a:lnTo>
                    <a:lnTo>
                      <a:pt x="53" y="331"/>
                    </a:lnTo>
                    <a:lnTo>
                      <a:pt x="62" y="335"/>
                    </a:lnTo>
                    <a:lnTo>
                      <a:pt x="67" y="335"/>
                    </a:lnTo>
                    <a:lnTo>
                      <a:pt x="76" y="335"/>
                    </a:lnTo>
                    <a:lnTo>
                      <a:pt x="125" y="313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folHlink">
                      <a:gamma/>
                      <a:tint val="21176"/>
                      <a:invGamma/>
                    </a:schemeClr>
                  </a:gs>
                  <a:gs pos="100000">
                    <a:schemeClr val="folHlink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109" name="Freeform 69"/>
              <p:cNvSpPr>
                <a:spLocks/>
              </p:cNvSpPr>
              <p:nvPr/>
            </p:nvSpPr>
            <p:spPr bwMode="auto">
              <a:xfrm>
                <a:off x="1348" y="626"/>
                <a:ext cx="393" cy="272"/>
              </a:xfrm>
              <a:custGeom>
                <a:avLst/>
                <a:gdLst/>
                <a:ahLst/>
                <a:cxnLst>
                  <a:cxn ang="0">
                    <a:pos x="272" y="201"/>
                  </a:cxn>
                  <a:cxn ang="0">
                    <a:pos x="357" y="250"/>
                  </a:cxn>
                  <a:cxn ang="0">
                    <a:pos x="366" y="254"/>
                  </a:cxn>
                  <a:cxn ang="0">
                    <a:pos x="375" y="254"/>
                  </a:cxn>
                  <a:cxn ang="0">
                    <a:pos x="384" y="250"/>
                  </a:cxn>
                  <a:cxn ang="0">
                    <a:pos x="388" y="241"/>
                  </a:cxn>
                  <a:cxn ang="0">
                    <a:pos x="393" y="232"/>
                  </a:cxn>
                  <a:cxn ang="0">
                    <a:pos x="393" y="223"/>
                  </a:cxn>
                  <a:cxn ang="0">
                    <a:pos x="388" y="214"/>
                  </a:cxn>
                  <a:cxn ang="0">
                    <a:pos x="384" y="210"/>
                  </a:cxn>
                  <a:cxn ang="0">
                    <a:pos x="295" y="156"/>
                  </a:cxn>
                  <a:cxn ang="0">
                    <a:pos x="339" y="129"/>
                  </a:cxn>
                  <a:cxn ang="0">
                    <a:pos x="348" y="125"/>
                  </a:cxn>
                  <a:cxn ang="0">
                    <a:pos x="353" y="116"/>
                  </a:cxn>
                  <a:cxn ang="0">
                    <a:pos x="353" y="107"/>
                  </a:cxn>
                  <a:cxn ang="0">
                    <a:pos x="353" y="98"/>
                  </a:cxn>
                  <a:cxn ang="0">
                    <a:pos x="344" y="94"/>
                  </a:cxn>
                  <a:cxn ang="0">
                    <a:pos x="339" y="89"/>
                  </a:cxn>
                  <a:cxn ang="0">
                    <a:pos x="330" y="89"/>
                  </a:cxn>
                  <a:cxn ang="0">
                    <a:pos x="321" y="89"/>
                  </a:cxn>
                  <a:cxn ang="0">
                    <a:pos x="254" y="129"/>
                  </a:cxn>
                  <a:cxn ang="0">
                    <a:pos x="196" y="94"/>
                  </a:cxn>
                  <a:cxn ang="0">
                    <a:pos x="281" y="49"/>
                  </a:cxn>
                  <a:cxn ang="0">
                    <a:pos x="290" y="40"/>
                  </a:cxn>
                  <a:cxn ang="0">
                    <a:pos x="295" y="31"/>
                  </a:cxn>
                  <a:cxn ang="0">
                    <a:pos x="295" y="26"/>
                  </a:cxn>
                  <a:cxn ang="0">
                    <a:pos x="295" y="18"/>
                  </a:cxn>
                  <a:cxn ang="0">
                    <a:pos x="290" y="9"/>
                  </a:cxn>
                  <a:cxn ang="0">
                    <a:pos x="281" y="4"/>
                  </a:cxn>
                  <a:cxn ang="0">
                    <a:pos x="272" y="4"/>
                  </a:cxn>
                  <a:cxn ang="0">
                    <a:pos x="263" y="9"/>
                  </a:cxn>
                  <a:cxn ang="0">
                    <a:pos x="152" y="71"/>
                  </a:cxn>
                  <a:cxn ang="0">
                    <a:pos x="27" y="0"/>
                  </a:cxn>
                  <a:cxn ang="0">
                    <a:pos x="0" y="44"/>
                  </a:cxn>
                  <a:cxn ang="0">
                    <a:pos x="125" y="116"/>
                  </a:cxn>
                  <a:cxn ang="0">
                    <a:pos x="125" y="250"/>
                  </a:cxn>
                  <a:cxn ang="0">
                    <a:pos x="125" y="259"/>
                  </a:cxn>
                  <a:cxn ang="0">
                    <a:pos x="129" y="263"/>
                  </a:cxn>
                  <a:cxn ang="0">
                    <a:pos x="138" y="268"/>
                  </a:cxn>
                  <a:cxn ang="0">
                    <a:pos x="143" y="272"/>
                  </a:cxn>
                  <a:cxn ang="0">
                    <a:pos x="152" y="272"/>
                  </a:cxn>
                  <a:cxn ang="0">
                    <a:pos x="161" y="268"/>
                  </a:cxn>
                  <a:cxn ang="0">
                    <a:pos x="165" y="259"/>
                  </a:cxn>
                  <a:cxn ang="0">
                    <a:pos x="165" y="250"/>
                  </a:cxn>
                  <a:cxn ang="0">
                    <a:pos x="170" y="143"/>
                  </a:cxn>
                  <a:cxn ang="0">
                    <a:pos x="228" y="178"/>
                  </a:cxn>
                  <a:cxn ang="0">
                    <a:pos x="223" y="254"/>
                  </a:cxn>
                  <a:cxn ang="0">
                    <a:pos x="228" y="263"/>
                  </a:cxn>
                  <a:cxn ang="0">
                    <a:pos x="232" y="268"/>
                  </a:cxn>
                  <a:cxn ang="0">
                    <a:pos x="237" y="272"/>
                  </a:cxn>
                  <a:cxn ang="0">
                    <a:pos x="245" y="272"/>
                  </a:cxn>
                  <a:cxn ang="0">
                    <a:pos x="254" y="272"/>
                  </a:cxn>
                  <a:cxn ang="0">
                    <a:pos x="259" y="268"/>
                  </a:cxn>
                  <a:cxn ang="0">
                    <a:pos x="263" y="263"/>
                  </a:cxn>
                  <a:cxn ang="0">
                    <a:pos x="268" y="254"/>
                  </a:cxn>
                  <a:cxn ang="0">
                    <a:pos x="272" y="201"/>
                  </a:cxn>
                </a:cxnLst>
                <a:rect l="0" t="0" r="r" b="b"/>
                <a:pathLst>
                  <a:path w="393" h="272">
                    <a:moveTo>
                      <a:pt x="272" y="201"/>
                    </a:moveTo>
                    <a:lnTo>
                      <a:pt x="357" y="250"/>
                    </a:lnTo>
                    <a:lnTo>
                      <a:pt x="366" y="254"/>
                    </a:lnTo>
                    <a:lnTo>
                      <a:pt x="375" y="254"/>
                    </a:lnTo>
                    <a:lnTo>
                      <a:pt x="384" y="250"/>
                    </a:lnTo>
                    <a:lnTo>
                      <a:pt x="388" y="241"/>
                    </a:lnTo>
                    <a:lnTo>
                      <a:pt x="393" y="232"/>
                    </a:lnTo>
                    <a:lnTo>
                      <a:pt x="393" y="223"/>
                    </a:lnTo>
                    <a:lnTo>
                      <a:pt x="388" y="214"/>
                    </a:lnTo>
                    <a:lnTo>
                      <a:pt x="384" y="210"/>
                    </a:lnTo>
                    <a:lnTo>
                      <a:pt x="295" y="156"/>
                    </a:lnTo>
                    <a:lnTo>
                      <a:pt x="339" y="129"/>
                    </a:lnTo>
                    <a:lnTo>
                      <a:pt x="348" y="125"/>
                    </a:lnTo>
                    <a:lnTo>
                      <a:pt x="353" y="116"/>
                    </a:lnTo>
                    <a:lnTo>
                      <a:pt x="353" y="107"/>
                    </a:lnTo>
                    <a:lnTo>
                      <a:pt x="353" y="98"/>
                    </a:lnTo>
                    <a:lnTo>
                      <a:pt x="344" y="94"/>
                    </a:lnTo>
                    <a:lnTo>
                      <a:pt x="339" y="89"/>
                    </a:lnTo>
                    <a:lnTo>
                      <a:pt x="330" y="89"/>
                    </a:lnTo>
                    <a:lnTo>
                      <a:pt x="321" y="89"/>
                    </a:lnTo>
                    <a:lnTo>
                      <a:pt x="254" y="129"/>
                    </a:lnTo>
                    <a:lnTo>
                      <a:pt x="196" y="94"/>
                    </a:lnTo>
                    <a:lnTo>
                      <a:pt x="281" y="49"/>
                    </a:lnTo>
                    <a:lnTo>
                      <a:pt x="290" y="40"/>
                    </a:lnTo>
                    <a:lnTo>
                      <a:pt x="295" y="31"/>
                    </a:lnTo>
                    <a:lnTo>
                      <a:pt x="295" y="26"/>
                    </a:lnTo>
                    <a:lnTo>
                      <a:pt x="295" y="18"/>
                    </a:lnTo>
                    <a:lnTo>
                      <a:pt x="290" y="9"/>
                    </a:lnTo>
                    <a:lnTo>
                      <a:pt x="281" y="4"/>
                    </a:lnTo>
                    <a:lnTo>
                      <a:pt x="272" y="4"/>
                    </a:lnTo>
                    <a:lnTo>
                      <a:pt x="263" y="9"/>
                    </a:lnTo>
                    <a:lnTo>
                      <a:pt x="152" y="71"/>
                    </a:lnTo>
                    <a:lnTo>
                      <a:pt x="27" y="0"/>
                    </a:lnTo>
                    <a:lnTo>
                      <a:pt x="0" y="44"/>
                    </a:lnTo>
                    <a:lnTo>
                      <a:pt x="125" y="116"/>
                    </a:lnTo>
                    <a:lnTo>
                      <a:pt x="125" y="250"/>
                    </a:lnTo>
                    <a:lnTo>
                      <a:pt x="125" y="259"/>
                    </a:lnTo>
                    <a:lnTo>
                      <a:pt x="129" y="263"/>
                    </a:lnTo>
                    <a:lnTo>
                      <a:pt x="138" y="268"/>
                    </a:lnTo>
                    <a:lnTo>
                      <a:pt x="143" y="272"/>
                    </a:lnTo>
                    <a:lnTo>
                      <a:pt x="152" y="272"/>
                    </a:lnTo>
                    <a:lnTo>
                      <a:pt x="161" y="268"/>
                    </a:lnTo>
                    <a:lnTo>
                      <a:pt x="165" y="259"/>
                    </a:lnTo>
                    <a:lnTo>
                      <a:pt x="165" y="250"/>
                    </a:lnTo>
                    <a:lnTo>
                      <a:pt x="170" y="143"/>
                    </a:lnTo>
                    <a:lnTo>
                      <a:pt x="228" y="178"/>
                    </a:lnTo>
                    <a:lnTo>
                      <a:pt x="223" y="254"/>
                    </a:lnTo>
                    <a:lnTo>
                      <a:pt x="228" y="263"/>
                    </a:lnTo>
                    <a:lnTo>
                      <a:pt x="232" y="268"/>
                    </a:lnTo>
                    <a:lnTo>
                      <a:pt x="237" y="272"/>
                    </a:lnTo>
                    <a:lnTo>
                      <a:pt x="245" y="272"/>
                    </a:lnTo>
                    <a:lnTo>
                      <a:pt x="254" y="272"/>
                    </a:lnTo>
                    <a:lnTo>
                      <a:pt x="259" y="268"/>
                    </a:lnTo>
                    <a:lnTo>
                      <a:pt x="263" y="263"/>
                    </a:lnTo>
                    <a:lnTo>
                      <a:pt x="268" y="254"/>
                    </a:lnTo>
                    <a:lnTo>
                      <a:pt x="272" y="20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folHlink">
                      <a:gamma/>
                      <a:tint val="21176"/>
                      <a:invGamma/>
                    </a:schemeClr>
                  </a:gs>
                  <a:gs pos="100000">
                    <a:schemeClr val="folHlink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110" name="Freeform 70"/>
              <p:cNvSpPr>
                <a:spLocks/>
              </p:cNvSpPr>
              <p:nvPr/>
            </p:nvSpPr>
            <p:spPr bwMode="auto">
              <a:xfrm>
                <a:off x="1348" y="393"/>
                <a:ext cx="393" cy="277"/>
              </a:xfrm>
              <a:custGeom>
                <a:avLst/>
                <a:gdLst/>
                <a:ahLst/>
                <a:cxnLst>
                  <a:cxn ang="0">
                    <a:pos x="295" y="121"/>
                  </a:cxn>
                  <a:cxn ang="0">
                    <a:pos x="384" y="72"/>
                  </a:cxn>
                  <a:cxn ang="0">
                    <a:pos x="393" y="63"/>
                  </a:cxn>
                  <a:cxn ang="0">
                    <a:pos x="393" y="54"/>
                  </a:cxn>
                  <a:cxn ang="0">
                    <a:pos x="393" y="49"/>
                  </a:cxn>
                  <a:cxn ang="0">
                    <a:pos x="393" y="40"/>
                  </a:cxn>
                  <a:cxn ang="0">
                    <a:pos x="384" y="31"/>
                  </a:cxn>
                  <a:cxn ang="0">
                    <a:pos x="379" y="27"/>
                  </a:cxn>
                  <a:cxn ang="0">
                    <a:pos x="370" y="27"/>
                  </a:cxn>
                  <a:cxn ang="0">
                    <a:pos x="357" y="27"/>
                  </a:cxn>
                  <a:cxn ang="0">
                    <a:pos x="268" y="81"/>
                  </a:cxn>
                  <a:cxn ang="0">
                    <a:pos x="268" y="27"/>
                  </a:cxn>
                  <a:cxn ang="0">
                    <a:pos x="268" y="14"/>
                  </a:cxn>
                  <a:cxn ang="0">
                    <a:pos x="263" y="9"/>
                  </a:cxn>
                  <a:cxn ang="0">
                    <a:pos x="254" y="5"/>
                  </a:cxn>
                  <a:cxn ang="0">
                    <a:pos x="250" y="0"/>
                  </a:cxn>
                  <a:cxn ang="0">
                    <a:pos x="241" y="5"/>
                  </a:cxn>
                  <a:cxn ang="0">
                    <a:pos x="232" y="5"/>
                  </a:cxn>
                  <a:cxn ang="0">
                    <a:pos x="228" y="14"/>
                  </a:cxn>
                  <a:cxn ang="0">
                    <a:pos x="228" y="23"/>
                  </a:cxn>
                  <a:cxn ang="0">
                    <a:pos x="228" y="99"/>
                  </a:cxn>
                  <a:cxn ang="0">
                    <a:pos x="170" y="134"/>
                  </a:cxn>
                  <a:cxn ang="0">
                    <a:pos x="170" y="36"/>
                  </a:cxn>
                  <a:cxn ang="0">
                    <a:pos x="170" y="27"/>
                  </a:cxn>
                  <a:cxn ang="0">
                    <a:pos x="165" y="18"/>
                  </a:cxn>
                  <a:cxn ang="0">
                    <a:pos x="156" y="14"/>
                  </a:cxn>
                  <a:cxn ang="0">
                    <a:pos x="147" y="9"/>
                  </a:cxn>
                  <a:cxn ang="0">
                    <a:pos x="138" y="9"/>
                  </a:cxn>
                  <a:cxn ang="0">
                    <a:pos x="134" y="14"/>
                  </a:cxn>
                  <a:cxn ang="0">
                    <a:pos x="129" y="23"/>
                  </a:cxn>
                  <a:cxn ang="0">
                    <a:pos x="125" y="31"/>
                  </a:cxn>
                  <a:cxn ang="0">
                    <a:pos x="125" y="161"/>
                  </a:cxn>
                  <a:cxn ang="0">
                    <a:pos x="0" y="233"/>
                  </a:cxn>
                  <a:cxn ang="0">
                    <a:pos x="27" y="277"/>
                  </a:cxn>
                  <a:cxn ang="0">
                    <a:pos x="152" y="206"/>
                  </a:cxn>
                  <a:cxn ang="0">
                    <a:pos x="268" y="273"/>
                  </a:cxn>
                  <a:cxn ang="0">
                    <a:pos x="272" y="277"/>
                  </a:cxn>
                  <a:cxn ang="0">
                    <a:pos x="281" y="277"/>
                  </a:cxn>
                  <a:cxn ang="0">
                    <a:pos x="290" y="273"/>
                  </a:cxn>
                  <a:cxn ang="0">
                    <a:pos x="295" y="268"/>
                  </a:cxn>
                  <a:cxn ang="0">
                    <a:pos x="299" y="259"/>
                  </a:cxn>
                  <a:cxn ang="0">
                    <a:pos x="299" y="251"/>
                  </a:cxn>
                  <a:cxn ang="0">
                    <a:pos x="295" y="242"/>
                  </a:cxn>
                  <a:cxn ang="0">
                    <a:pos x="286" y="237"/>
                  </a:cxn>
                  <a:cxn ang="0">
                    <a:pos x="196" y="179"/>
                  </a:cxn>
                  <a:cxn ang="0">
                    <a:pos x="254" y="148"/>
                  </a:cxn>
                  <a:cxn ang="0">
                    <a:pos x="321" y="188"/>
                  </a:cxn>
                  <a:cxn ang="0">
                    <a:pos x="330" y="192"/>
                  </a:cxn>
                  <a:cxn ang="0">
                    <a:pos x="335" y="192"/>
                  </a:cxn>
                  <a:cxn ang="0">
                    <a:pos x="344" y="188"/>
                  </a:cxn>
                  <a:cxn ang="0">
                    <a:pos x="348" y="179"/>
                  </a:cxn>
                  <a:cxn ang="0">
                    <a:pos x="348" y="175"/>
                  </a:cxn>
                  <a:cxn ang="0">
                    <a:pos x="348" y="166"/>
                  </a:cxn>
                  <a:cxn ang="0">
                    <a:pos x="348" y="157"/>
                  </a:cxn>
                  <a:cxn ang="0">
                    <a:pos x="339" y="152"/>
                  </a:cxn>
                  <a:cxn ang="0">
                    <a:pos x="295" y="121"/>
                  </a:cxn>
                </a:cxnLst>
                <a:rect l="0" t="0" r="r" b="b"/>
                <a:pathLst>
                  <a:path w="393" h="277">
                    <a:moveTo>
                      <a:pt x="295" y="121"/>
                    </a:moveTo>
                    <a:lnTo>
                      <a:pt x="384" y="72"/>
                    </a:lnTo>
                    <a:lnTo>
                      <a:pt x="393" y="63"/>
                    </a:lnTo>
                    <a:lnTo>
                      <a:pt x="393" y="54"/>
                    </a:lnTo>
                    <a:lnTo>
                      <a:pt x="393" y="49"/>
                    </a:lnTo>
                    <a:lnTo>
                      <a:pt x="393" y="40"/>
                    </a:lnTo>
                    <a:lnTo>
                      <a:pt x="384" y="31"/>
                    </a:lnTo>
                    <a:lnTo>
                      <a:pt x="379" y="27"/>
                    </a:lnTo>
                    <a:lnTo>
                      <a:pt x="370" y="27"/>
                    </a:lnTo>
                    <a:lnTo>
                      <a:pt x="357" y="27"/>
                    </a:lnTo>
                    <a:lnTo>
                      <a:pt x="268" y="81"/>
                    </a:lnTo>
                    <a:lnTo>
                      <a:pt x="268" y="27"/>
                    </a:lnTo>
                    <a:lnTo>
                      <a:pt x="268" y="14"/>
                    </a:lnTo>
                    <a:lnTo>
                      <a:pt x="263" y="9"/>
                    </a:lnTo>
                    <a:lnTo>
                      <a:pt x="254" y="5"/>
                    </a:lnTo>
                    <a:lnTo>
                      <a:pt x="250" y="0"/>
                    </a:lnTo>
                    <a:lnTo>
                      <a:pt x="241" y="5"/>
                    </a:lnTo>
                    <a:lnTo>
                      <a:pt x="232" y="5"/>
                    </a:lnTo>
                    <a:lnTo>
                      <a:pt x="228" y="14"/>
                    </a:lnTo>
                    <a:lnTo>
                      <a:pt x="228" y="23"/>
                    </a:lnTo>
                    <a:lnTo>
                      <a:pt x="228" y="99"/>
                    </a:lnTo>
                    <a:lnTo>
                      <a:pt x="170" y="134"/>
                    </a:lnTo>
                    <a:lnTo>
                      <a:pt x="170" y="36"/>
                    </a:lnTo>
                    <a:lnTo>
                      <a:pt x="170" y="27"/>
                    </a:lnTo>
                    <a:lnTo>
                      <a:pt x="165" y="18"/>
                    </a:lnTo>
                    <a:lnTo>
                      <a:pt x="156" y="14"/>
                    </a:lnTo>
                    <a:lnTo>
                      <a:pt x="147" y="9"/>
                    </a:lnTo>
                    <a:lnTo>
                      <a:pt x="138" y="9"/>
                    </a:lnTo>
                    <a:lnTo>
                      <a:pt x="134" y="14"/>
                    </a:lnTo>
                    <a:lnTo>
                      <a:pt x="129" y="23"/>
                    </a:lnTo>
                    <a:lnTo>
                      <a:pt x="125" y="31"/>
                    </a:lnTo>
                    <a:lnTo>
                      <a:pt x="125" y="161"/>
                    </a:lnTo>
                    <a:lnTo>
                      <a:pt x="0" y="233"/>
                    </a:lnTo>
                    <a:lnTo>
                      <a:pt x="27" y="277"/>
                    </a:lnTo>
                    <a:lnTo>
                      <a:pt x="152" y="206"/>
                    </a:lnTo>
                    <a:lnTo>
                      <a:pt x="268" y="273"/>
                    </a:lnTo>
                    <a:lnTo>
                      <a:pt x="272" y="277"/>
                    </a:lnTo>
                    <a:lnTo>
                      <a:pt x="281" y="277"/>
                    </a:lnTo>
                    <a:lnTo>
                      <a:pt x="290" y="273"/>
                    </a:lnTo>
                    <a:lnTo>
                      <a:pt x="295" y="268"/>
                    </a:lnTo>
                    <a:lnTo>
                      <a:pt x="299" y="259"/>
                    </a:lnTo>
                    <a:lnTo>
                      <a:pt x="299" y="251"/>
                    </a:lnTo>
                    <a:lnTo>
                      <a:pt x="295" y="242"/>
                    </a:lnTo>
                    <a:lnTo>
                      <a:pt x="286" y="237"/>
                    </a:lnTo>
                    <a:lnTo>
                      <a:pt x="196" y="179"/>
                    </a:lnTo>
                    <a:lnTo>
                      <a:pt x="254" y="148"/>
                    </a:lnTo>
                    <a:lnTo>
                      <a:pt x="321" y="188"/>
                    </a:lnTo>
                    <a:lnTo>
                      <a:pt x="330" y="192"/>
                    </a:lnTo>
                    <a:lnTo>
                      <a:pt x="335" y="192"/>
                    </a:lnTo>
                    <a:lnTo>
                      <a:pt x="344" y="188"/>
                    </a:lnTo>
                    <a:lnTo>
                      <a:pt x="348" y="179"/>
                    </a:lnTo>
                    <a:lnTo>
                      <a:pt x="348" y="175"/>
                    </a:lnTo>
                    <a:lnTo>
                      <a:pt x="348" y="166"/>
                    </a:lnTo>
                    <a:lnTo>
                      <a:pt x="348" y="157"/>
                    </a:lnTo>
                    <a:lnTo>
                      <a:pt x="339" y="152"/>
                    </a:lnTo>
                    <a:lnTo>
                      <a:pt x="295" y="12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folHlink">
                      <a:gamma/>
                      <a:tint val="21176"/>
                      <a:invGamma/>
                    </a:schemeClr>
                  </a:gs>
                  <a:gs pos="100000">
                    <a:schemeClr val="folHlink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111" name="Freeform 71"/>
              <p:cNvSpPr>
                <a:spLocks/>
              </p:cNvSpPr>
              <p:nvPr/>
            </p:nvSpPr>
            <p:spPr bwMode="auto">
              <a:xfrm>
                <a:off x="1232" y="536"/>
                <a:ext cx="263" cy="228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9" y="67"/>
                  </a:cxn>
                  <a:cxn ang="0">
                    <a:pos x="67" y="0"/>
                  </a:cxn>
                  <a:cxn ang="0">
                    <a:pos x="134" y="23"/>
                  </a:cxn>
                  <a:cxn ang="0">
                    <a:pos x="201" y="0"/>
                  </a:cxn>
                  <a:cxn ang="0">
                    <a:pos x="214" y="67"/>
                  </a:cxn>
                  <a:cxn ang="0">
                    <a:pos x="263" y="116"/>
                  </a:cxn>
                  <a:cxn ang="0">
                    <a:pos x="214" y="161"/>
                  </a:cxn>
                  <a:cxn ang="0">
                    <a:pos x="201" y="228"/>
                  </a:cxn>
                  <a:cxn ang="0">
                    <a:pos x="134" y="210"/>
                  </a:cxn>
                  <a:cxn ang="0">
                    <a:pos x="67" y="228"/>
                  </a:cxn>
                  <a:cxn ang="0">
                    <a:pos x="49" y="161"/>
                  </a:cxn>
                  <a:cxn ang="0">
                    <a:pos x="0" y="116"/>
                  </a:cxn>
                </a:cxnLst>
                <a:rect l="0" t="0" r="r" b="b"/>
                <a:pathLst>
                  <a:path w="263" h="228">
                    <a:moveTo>
                      <a:pt x="0" y="116"/>
                    </a:moveTo>
                    <a:lnTo>
                      <a:pt x="49" y="67"/>
                    </a:lnTo>
                    <a:lnTo>
                      <a:pt x="67" y="0"/>
                    </a:lnTo>
                    <a:lnTo>
                      <a:pt x="134" y="23"/>
                    </a:lnTo>
                    <a:lnTo>
                      <a:pt x="201" y="0"/>
                    </a:lnTo>
                    <a:lnTo>
                      <a:pt x="214" y="67"/>
                    </a:lnTo>
                    <a:lnTo>
                      <a:pt x="263" y="116"/>
                    </a:lnTo>
                    <a:lnTo>
                      <a:pt x="214" y="161"/>
                    </a:lnTo>
                    <a:lnTo>
                      <a:pt x="201" y="228"/>
                    </a:lnTo>
                    <a:lnTo>
                      <a:pt x="134" y="210"/>
                    </a:lnTo>
                    <a:lnTo>
                      <a:pt x="67" y="228"/>
                    </a:lnTo>
                    <a:lnTo>
                      <a:pt x="49" y="161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folHlink">
                      <a:gamma/>
                      <a:tint val="21176"/>
                      <a:invGamma/>
                    </a:schemeClr>
                  </a:gs>
                  <a:gs pos="100000">
                    <a:schemeClr val="folHlink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7112" name="Rectangle 72"/>
            <p:cNvSpPr>
              <a:spLocks noChangeArrowheads="1"/>
            </p:cNvSpPr>
            <p:nvPr/>
          </p:nvSpPr>
          <p:spPr bwMode="auto">
            <a:xfrm>
              <a:off x="1968" y="1296"/>
              <a:ext cx="3226" cy="33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07/7/7/main" xmlns="">
                  <a:gradFill rotWithShape="1">
                    <a:gsLst>
                      <a:gs pos="0">
                        <a:schemeClr val="folHlink">
                          <a:gamma/>
                          <a:tint val="21176"/>
                          <a:invGamma/>
                        </a:schemeClr>
                      </a:gs>
                      <a:gs pos="100000">
                        <a:schemeClr val="folHlink"/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:a14="http://schemas.microsoft.com/office/drawing/2007/7/7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07/7/7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fa-IR" sz="2800" dirty="0" smtClean="0">
                  <a:solidFill>
                    <a:srgbClr val="000000"/>
                  </a:solidFill>
                  <a:latin typeface="Times New Roman" pitchFamily="18" charset="0"/>
                </a:rPr>
                <a:t>پیوند یونی و نام گذاری ترکیب های دوتایی</a:t>
              </a:r>
              <a:endParaRPr lang="en-US" sz="28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7113" name="Line 73"/>
            <p:cNvSpPr>
              <a:spLocks noChangeShapeType="1"/>
            </p:cNvSpPr>
            <p:nvPr/>
          </p:nvSpPr>
          <p:spPr bwMode="auto">
            <a:xfrm>
              <a:off x="1776" y="1584"/>
              <a:ext cx="2064" cy="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  <a:extLst>
              <a:ext uri="{AF507438-7753-43e0-B8FC-AC1667EBCBE1}">
                <a14:hiddenEffects xmlns:a14="http://schemas.microsoft.com/office/drawing/2007/7/7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7136" name="Group 96"/>
          <p:cNvGrpSpPr>
            <a:grpSpLocks/>
          </p:cNvGrpSpPr>
          <p:nvPr/>
        </p:nvGrpSpPr>
        <p:grpSpPr bwMode="auto">
          <a:xfrm>
            <a:off x="2514600" y="4038600"/>
            <a:ext cx="3810000" cy="609600"/>
            <a:chOff x="1440" y="1296"/>
            <a:chExt cx="2400" cy="384"/>
          </a:xfrm>
        </p:grpSpPr>
        <p:grpSp>
          <p:nvGrpSpPr>
            <p:cNvPr id="87137" name="Group 97"/>
            <p:cNvGrpSpPr>
              <a:grpSpLocks/>
            </p:cNvGrpSpPr>
            <p:nvPr/>
          </p:nvGrpSpPr>
          <p:grpSpPr bwMode="auto">
            <a:xfrm>
              <a:off x="1440" y="1296"/>
              <a:ext cx="336" cy="384"/>
              <a:chOff x="982" y="214"/>
              <a:chExt cx="759" cy="872"/>
            </a:xfrm>
          </p:grpSpPr>
          <p:sp>
            <p:nvSpPr>
              <p:cNvPr id="87138" name="Freeform 98"/>
              <p:cNvSpPr>
                <a:spLocks/>
              </p:cNvSpPr>
              <p:nvPr/>
            </p:nvSpPr>
            <p:spPr bwMode="auto">
              <a:xfrm>
                <a:off x="1214" y="214"/>
                <a:ext cx="299" cy="434"/>
              </a:xfrm>
              <a:custGeom>
                <a:avLst/>
                <a:gdLst/>
                <a:ahLst/>
                <a:cxnLst>
                  <a:cxn ang="0">
                    <a:pos x="174" y="121"/>
                  </a:cxn>
                  <a:cxn ang="0">
                    <a:pos x="174" y="23"/>
                  </a:cxn>
                  <a:cxn ang="0">
                    <a:pos x="170" y="9"/>
                  </a:cxn>
                  <a:cxn ang="0">
                    <a:pos x="165" y="5"/>
                  </a:cxn>
                  <a:cxn ang="0">
                    <a:pos x="156" y="0"/>
                  </a:cxn>
                  <a:cxn ang="0">
                    <a:pos x="152" y="0"/>
                  </a:cxn>
                  <a:cxn ang="0">
                    <a:pos x="143" y="0"/>
                  </a:cxn>
                  <a:cxn ang="0">
                    <a:pos x="134" y="5"/>
                  </a:cxn>
                  <a:cxn ang="0">
                    <a:pos x="125" y="9"/>
                  </a:cxn>
                  <a:cxn ang="0">
                    <a:pos x="125" y="23"/>
                  </a:cxn>
                  <a:cxn ang="0">
                    <a:pos x="125" y="126"/>
                  </a:cxn>
                  <a:cxn ang="0">
                    <a:pos x="76" y="99"/>
                  </a:cxn>
                  <a:cxn ang="0">
                    <a:pos x="67" y="94"/>
                  </a:cxn>
                  <a:cxn ang="0">
                    <a:pos x="58" y="94"/>
                  </a:cxn>
                  <a:cxn ang="0">
                    <a:pos x="49" y="99"/>
                  </a:cxn>
                  <a:cxn ang="0">
                    <a:pos x="45" y="103"/>
                  </a:cxn>
                  <a:cxn ang="0">
                    <a:pos x="40" y="112"/>
                  </a:cxn>
                  <a:cxn ang="0">
                    <a:pos x="45" y="117"/>
                  </a:cxn>
                  <a:cxn ang="0">
                    <a:pos x="45" y="126"/>
                  </a:cxn>
                  <a:cxn ang="0">
                    <a:pos x="54" y="134"/>
                  </a:cxn>
                  <a:cxn ang="0">
                    <a:pos x="121" y="170"/>
                  </a:cxn>
                  <a:cxn ang="0">
                    <a:pos x="121" y="242"/>
                  </a:cxn>
                  <a:cxn ang="0">
                    <a:pos x="36" y="188"/>
                  </a:cxn>
                  <a:cxn ang="0">
                    <a:pos x="27" y="184"/>
                  </a:cxn>
                  <a:cxn ang="0">
                    <a:pos x="18" y="184"/>
                  </a:cxn>
                  <a:cxn ang="0">
                    <a:pos x="9" y="188"/>
                  </a:cxn>
                  <a:cxn ang="0">
                    <a:pos x="5" y="193"/>
                  </a:cxn>
                  <a:cxn ang="0">
                    <a:pos x="0" y="202"/>
                  </a:cxn>
                  <a:cxn ang="0">
                    <a:pos x="0" y="210"/>
                  </a:cxn>
                  <a:cxn ang="0">
                    <a:pos x="5" y="219"/>
                  </a:cxn>
                  <a:cxn ang="0">
                    <a:pos x="14" y="224"/>
                  </a:cxn>
                  <a:cxn ang="0">
                    <a:pos x="121" y="291"/>
                  </a:cxn>
                  <a:cxn ang="0">
                    <a:pos x="121" y="434"/>
                  </a:cxn>
                  <a:cxn ang="0">
                    <a:pos x="174" y="434"/>
                  </a:cxn>
                  <a:cxn ang="0">
                    <a:pos x="174" y="291"/>
                  </a:cxn>
                  <a:cxn ang="0">
                    <a:pos x="290" y="224"/>
                  </a:cxn>
                  <a:cxn ang="0">
                    <a:pos x="295" y="219"/>
                  </a:cxn>
                  <a:cxn ang="0">
                    <a:pos x="299" y="210"/>
                  </a:cxn>
                  <a:cxn ang="0">
                    <a:pos x="299" y="202"/>
                  </a:cxn>
                  <a:cxn ang="0">
                    <a:pos x="299" y="197"/>
                  </a:cxn>
                  <a:cxn ang="0">
                    <a:pos x="295" y="188"/>
                  </a:cxn>
                  <a:cxn ang="0">
                    <a:pos x="286" y="184"/>
                  </a:cxn>
                  <a:cxn ang="0">
                    <a:pos x="277" y="184"/>
                  </a:cxn>
                  <a:cxn ang="0">
                    <a:pos x="268" y="188"/>
                  </a:cxn>
                  <a:cxn ang="0">
                    <a:pos x="174" y="237"/>
                  </a:cxn>
                  <a:cxn ang="0">
                    <a:pos x="174" y="170"/>
                  </a:cxn>
                  <a:cxn ang="0">
                    <a:pos x="246" y="134"/>
                  </a:cxn>
                  <a:cxn ang="0">
                    <a:pos x="250" y="130"/>
                  </a:cxn>
                  <a:cxn ang="0">
                    <a:pos x="255" y="121"/>
                  </a:cxn>
                  <a:cxn ang="0">
                    <a:pos x="255" y="112"/>
                  </a:cxn>
                  <a:cxn ang="0">
                    <a:pos x="250" y="108"/>
                  </a:cxn>
                  <a:cxn ang="0">
                    <a:pos x="246" y="103"/>
                  </a:cxn>
                  <a:cxn ang="0">
                    <a:pos x="237" y="99"/>
                  </a:cxn>
                  <a:cxn ang="0">
                    <a:pos x="232" y="99"/>
                  </a:cxn>
                  <a:cxn ang="0">
                    <a:pos x="223" y="99"/>
                  </a:cxn>
                  <a:cxn ang="0">
                    <a:pos x="174" y="121"/>
                  </a:cxn>
                </a:cxnLst>
                <a:rect l="0" t="0" r="r" b="b"/>
                <a:pathLst>
                  <a:path w="299" h="434">
                    <a:moveTo>
                      <a:pt x="174" y="121"/>
                    </a:moveTo>
                    <a:lnTo>
                      <a:pt x="174" y="23"/>
                    </a:lnTo>
                    <a:lnTo>
                      <a:pt x="170" y="9"/>
                    </a:lnTo>
                    <a:lnTo>
                      <a:pt x="165" y="5"/>
                    </a:lnTo>
                    <a:lnTo>
                      <a:pt x="156" y="0"/>
                    </a:lnTo>
                    <a:lnTo>
                      <a:pt x="152" y="0"/>
                    </a:lnTo>
                    <a:lnTo>
                      <a:pt x="143" y="0"/>
                    </a:lnTo>
                    <a:lnTo>
                      <a:pt x="134" y="5"/>
                    </a:lnTo>
                    <a:lnTo>
                      <a:pt x="125" y="9"/>
                    </a:lnTo>
                    <a:lnTo>
                      <a:pt x="125" y="23"/>
                    </a:lnTo>
                    <a:lnTo>
                      <a:pt x="125" y="126"/>
                    </a:lnTo>
                    <a:lnTo>
                      <a:pt x="76" y="99"/>
                    </a:lnTo>
                    <a:lnTo>
                      <a:pt x="67" y="94"/>
                    </a:lnTo>
                    <a:lnTo>
                      <a:pt x="58" y="94"/>
                    </a:lnTo>
                    <a:lnTo>
                      <a:pt x="49" y="99"/>
                    </a:lnTo>
                    <a:lnTo>
                      <a:pt x="45" y="103"/>
                    </a:lnTo>
                    <a:lnTo>
                      <a:pt x="40" y="112"/>
                    </a:lnTo>
                    <a:lnTo>
                      <a:pt x="45" y="117"/>
                    </a:lnTo>
                    <a:lnTo>
                      <a:pt x="45" y="126"/>
                    </a:lnTo>
                    <a:lnTo>
                      <a:pt x="54" y="134"/>
                    </a:lnTo>
                    <a:lnTo>
                      <a:pt x="121" y="170"/>
                    </a:lnTo>
                    <a:lnTo>
                      <a:pt x="121" y="242"/>
                    </a:lnTo>
                    <a:lnTo>
                      <a:pt x="36" y="188"/>
                    </a:lnTo>
                    <a:lnTo>
                      <a:pt x="27" y="184"/>
                    </a:lnTo>
                    <a:lnTo>
                      <a:pt x="18" y="184"/>
                    </a:lnTo>
                    <a:lnTo>
                      <a:pt x="9" y="188"/>
                    </a:lnTo>
                    <a:lnTo>
                      <a:pt x="5" y="193"/>
                    </a:lnTo>
                    <a:lnTo>
                      <a:pt x="0" y="202"/>
                    </a:lnTo>
                    <a:lnTo>
                      <a:pt x="0" y="210"/>
                    </a:lnTo>
                    <a:lnTo>
                      <a:pt x="5" y="219"/>
                    </a:lnTo>
                    <a:lnTo>
                      <a:pt x="14" y="224"/>
                    </a:lnTo>
                    <a:lnTo>
                      <a:pt x="121" y="291"/>
                    </a:lnTo>
                    <a:lnTo>
                      <a:pt x="121" y="434"/>
                    </a:lnTo>
                    <a:lnTo>
                      <a:pt x="174" y="434"/>
                    </a:lnTo>
                    <a:lnTo>
                      <a:pt x="174" y="291"/>
                    </a:lnTo>
                    <a:lnTo>
                      <a:pt x="290" y="224"/>
                    </a:lnTo>
                    <a:lnTo>
                      <a:pt x="295" y="219"/>
                    </a:lnTo>
                    <a:lnTo>
                      <a:pt x="299" y="210"/>
                    </a:lnTo>
                    <a:lnTo>
                      <a:pt x="299" y="202"/>
                    </a:lnTo>
                    <a:lnTo>
                      <a:pt x="299" y="197"/>
                    </a:lnTo>
                    <a:lnTo>
                      <a:pt x="295" y="188"/>
                    </a:lnTo>
                    <a:lnTo>
                      <a:pt x="286" y="184"/>
                    </a:lnTo>
                    <a:lnTo>
                      <a:pt x="277" y="184"/>
                    </a:lnTo>
                    <a:lnTo>
                      <a:pt x="268" y="188"/>
                    </a:lnTo>
                    <a:lnTo>
                      <a:pt x="174" y="237"/>
                    </a:lnTo>
                    <a:lnTo>
                      <a:pt x="174" y="170"/>
                    </a:lnTo>
                    <a:lnTo>
                      <a:pt x="246" y="134"/>
                    </a:lnTo>
                    <a:lnTo>
                      <a:pt x="250" y="130"/>
                    </a:lnTo>
                    <a:lnTo>
                      <a:pt x="255" y="121"/>
                    </a:lnTo>
                    <a:lnTo>
                      <a:pt x="255" y="112"/>
                    </a:lnTo>
                    <a:lnTo>
                      <a:pt x="250" y="108"/>
                    </a:lnTo>
                    <a:lnTo>
                      <a:pt x="246" y="103"/>
                    </a:lnTo>
                    <a:lnTo>
                      <a:pt x="237" y="99"/>
                    </a:lnTo>
                    <a:lnTo>
                      <a:pt x="232" y="99"/>
                    </a:lnTo>
                    <a:lnTo>
                      <a:pt x="223" y="99"/>
                    </a:lnTo>
                    <a:lnTo>
                      <a:pt x="174" y="12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42353"/>
                      <a:invGamma/>
                    </a:schemeClr>
                  </a:gs>
                  <a:gs pos="100000">
                    <a:schemeClr val="hlink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139" name="Freeform 99"/>
              <p:cNvSpPr>
                <a:spLocks/>
              </p:cNvSpPr>
              <p:nvPr/>
            </p:nvSpPr>
            <p:spPr bwMode="auto">
              <a:xfrm>
                <a:off x="982" y="398"/>
                <a:ext cx="393" cy="272"/>
              </a:xfrm>
              <a:custGeom>
                <a:avLst/>
                <a:gdLst/>
                <a:ahLst/>
                <a:cxnLst>
                  <a:cxn ang="0">
                    <a:pos x="121" y="71"/>
                  </a:cxn>
                  <a:cxn ang="0">
                    <a:pos x="36" y="22"/>
                  </a:cxn>
                  <a:cxn ang="0">
                    <a:pos x="27" y="18"/>
                  </a:cxn>
                  <a:cxn ang="0">
                    <a:pos x="18" y="18"/>
                  </a:cxn>
                  <a:cxn ang="0">
                    <a:pos x="9" y="22"/>
                  </a:cxn>
                  <a:cxn ang="0">
                    <a:pos x="5" y="31"/>
                  </a:cxn>
                  <a:cxn ang="0">
                    <a:pos x="0" y="40"/>
                  </a:cxn>
                  <a:cxn ang="0">
                    <a:pos x="0" y="49"/>
                  </a:cxn>
                  <a:cxn ang="0">
                    <a:pos x="5" y="58"/>
                  </a:cxn>
                  <a:cxn ang="0">
                    <a:pos x="9" y="62"/>
                  </a:cxn>
                  <a:cxn ang="0">
                    <a:pos x="98" y="116"/>
                  </a:cxn>
                  <a:cxn ang="0">
                    <a:pos x="54" y="143"/>
                  </a:cxn>
                  <a:cxn ang="0">
                    <a:pos x="45" y="147"/>
                  </a:cxn>
                  <a:cxn ang="0">
                    <a:pos x="40" y="156"/>
                  </a:cxn>
                  <a:cxn ang="0">
                    <a:pos x="40" y="165"/>
                  </a:cxn>
                  <a:cxn ang="0">
                    <a:pos x="40" y="174"/>
                  </a:cxn>
                  <a:cxn ang="0">
                    <a:pos x="49" y="178"/>
                  </a:cxn>
                  <a:cxn ang="0">
                    <a:pos x="54" y="183"/>
                  </a:cxn>
                  <a:cxn ang="0">
                    <a:pos x="63" y="183"/>
                  </a:cxn>
                  <a:cxn ang="0">
                    <a:pos x="72" y="183"/>
                  </a:cxn>
                  <a:cxn ang="0">
                    <a:pos x="139" y="143"/>
                  </a:cxn>
                  <a:cxn ang="0">
                    <a:pos x="197" y="178"/>
                  </a:cxn>
                  <a:cxn ang="0">
                    <a:pos x="112" y="223"/>
                  </a:cxn>
                  <a:cxn ang="0">
                    <a:pos x="103" y="232"/>
                  </a:cxn>
                  <a:cxn ang="0">
                    <a:pos x="98" y="241"/>
                  </a:cxn>
                  <a:cxn ang="0">
                    <a:pos x="98" y="246"/>
                  </a:cxn>
                  <a:cxn ang="0">
                    <a:pos x="98" y="254"/>
                  </a:cxn>
                  <a:cxn ang="0">
                    <a:pos x="103" y="263"/>
                  </a:cxn>
                  <a:cxn ang="0">
                    <a:pos x="112" y="268"/>
                  </a:cxn>
                  <a:cxn ang="0">
                    <a:pos x="121" y="268"/>
                  </a:cxn>
                  <a:cxn ang="0">
                    <a:pos x="130" y="263"/>
                  </a:cxn>
                  <a:cxn ang="0">
                    <a:pos x="241" y="201"/>
                  </a:cxn>
                  <a:cxn ang="0">
                    <a:pos x="366" y="272"/>
                  </a:cxn>
                  <a:cxn ang="0">
                    <a:pos x="393" y="228"/>
                  </a:cxn>
                  <a:cxn ang="0">
                    <a:pos x="268" y="156"/>
                  </a:cxn>
                  <a:cxn ang="0">
                    <a:pos x="268" y="22"/>
                  </a:cxn>
                  <a:cxn ang="0">
                    <a:pos x="268" y="13"/>
                  </a:cxn>
                  <a:cxn ang="0">
                    <a:pos x="264" y="9"/>
                  </a:cxn>
                  <a:cxn ang="0">
                    <a:pos x="255" y="4"/>
                  </a:cxn>
                  <a:cxn ang="0">
                    <a:pos x="250" y="0"/>
                  </a:cxn>
                  <a:cxn ang="0">
                    <a:pos x="241" y="0"/>
                  </a:cxn>
                  <a:cxn ang="0">
                    <a:pos x="232" y="4"/>
                  </a:cxn>
                  <a:cxn ang="0">
                    <a:pos x="228" y="13"/>
                  </a:cxn>
                  <a:cxn ang="0">
                    <a:pos x="228" y="22"/>
                  </a:cxn>
                  <a:cxn ang="0">
                    <a:pos x="223" y="129"/>
                  </a:cxn>
                  <a:cxn ang="0">
                    <a:pos x="165" y="94"/>
                  </a:cxn>
                  <a:cxn ang="0">
                    <a:pos x="170" y="18"/>
                  </a:cxn>
                  <a:cxn ang="0">
                    <a:pos x="165" y="9"/>
                  </a:cxn>
                  <a:cxn ang="0">
                    <a:pos x="161" y="4"/>
                  </a:cxn>
                  <a:cxn ang="0">
                    <a:pos x="156" y="0"/>
                  </a:cxn>
                  <a:cxn ang="0">
                    <a:pos x="148" y="0"/>
                  </a:cxn>
                  <a:cxn ang="0">
                    <a:pos x="139" y="0"/>
                  </a:cxn>
                  <a:cxn ang="0">
                    <a:pos x="134" y="4"/>
                  </a:cxn>
                  <a:cxn ang="0">
                    <a:pos x="130" y="9"/>
                  </a:cxn>
                  <a:cxn ang="0">
                    <a:pos x="125" y="18"/>
                  </a:cxn>
                  <a:cxn ang="0">
                    <a:pos x="121" y="71"/>
                  </a:cxn>
                </a:cxnLst>
                <a:rect l="0" t="0" r="r" b="b"/>
                <a:pathLst>
                  <a:path w="393" h="272">
                    <a:moveTo>
                      <a:pt x="121" y="71"/>
                    </a:moveTo>
                    <a:lnTo>
                      <a:pt x="36" y="22"/>
                    </a:lnTo>
                    <a:lnTo>
                      <a:pt x="27" y="18"/>
                    </a:lnTo>
                    <a:lnTo>
                      <a:pt x="18" y="18"/>
                    </a:lnTo>
                    <a:lnTo>
                      <a:pt x="9" y="22"/>
                    </a:lnTo>
                    <a:lnTo>
                      <a:pt x="5" y="31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5" y="58"/>
                    </a:lnTo>
                    <a:lnTo>
                      <a:pt x="9" y="62"/>
                    </a:lnTo>
                    <a:lnTo>
                      <a:pt x="98" y="116"/>
                    </a:lnTo>
                    <a:lnTo>
                      <a:pt x="54" y="143"/>
                    </a:lnTo>
                    <a:lnTo>
                      <a:pt x="45" y="147"/>
                    </a:lnTo>
                    <a:lnTo>
                      <a:pt x="40" y="156"/>
                    </a:lnTo>
                    <a:lnTo>
                      <a:pt x="40" y="165"/>
                    </a:lnTo>
                    <a:lnTo>
                      <a:pt x="40" y="174"/>
                    </a:lnTo>
                    <a:lnTo>
                      <a:pt x="49" y="178"/>
                    </a:lnTo>
                    <a:lnTo>
                      <a:pt x="54" y="183"/>
                    </a:lnTo>
                    <a:lnTo>
                      <a:pt x="63" y="183"/>
                    </a:lnTo>
                    <a:lnTo>
                      <a:pt x="72" y="183"/>
                    </a:lnTo>
                    <a:lnTo>
                      <a:pt x="139" y="143"/>
                    </a:lnTo>
                    <a:lnTo>
                      <a:pt x="197" y="178"/>
                    </a:lnTo>
                    <a:lnTo>
                      <a:pt x="112" y="223"/>
                    </a:lnTo>
                    <a:lnTo>
                      <a:pt x="103" y="232"/>
                    </a:lnTo>
                    <a:lnTo>
                      <a:pt x="98" y="241"/>
                    </a:lnTo>
                    <a:lnTo>
                      <a:pt x="98" y="246"/>
                    </a:lnTo>
                    <a:lnTo>
                      <a:pt x="98" y="254"/>
                    </a:lnTo>
                    <a:lnTo>
                      <a:pt x="103" y="263"/>
                    </a:lnTo>
                    <a:lnTo>
                      <a:pt x="112" y="268"/>
                    </a:lnTo>
                    <a:lnTo>
                      <a:pt x="121" y="268"/>
                    </a:lnTo>
                    <a:lnTo>
                      <a:pt x="130" y="263"/>
                    </a:lnTo>
                    <a:lnTo>
                      <a:pt x="241" y="201"/>
                    </a:lnTo>
                    <a:lnTo>
                      <a:pt x="366" y="272"/>
                    </a:lnTo>
                    <a:lnTo>
                      <a:pt x="393" y="228"/>
                    </a:lnTo>
                    <a:lnTo>
                      <a:pt x="268" y="156"/>
                    </a:lnTo>
                    <a:lnTo>
                      <a:pt x="268" y="22"/>
                    </a:lnTo>
                    <a:lnTo>
                      <a:pt x="268" y="13"/>
                    </a:lnTo>
                    <a:lnTo>
                      <a:pt x="264" y="9"/>
                    </a:lnTo>
                    <a:lnTo>
                      <a:pt x="255" y="4"/>
                    </a:lnTo>
                    <a:lnTo>
                      <a:pt x="250" y="0"/>
                    </a:lnTo>
                    <a:lnTo>
                      <a:pt x="241" y="0"/>
                    </a:lnTo>
                    <a:lnTo>
                      <a:pt x="232" y="4"/>
                    </a:lnTo>
                    <a:lnTo>
                      <a:pt x="228" y="13"/>
                    </a:lnTo>
                    <a:lnTo>
                      <a:pt x="228" y="22"/>
                    </a:lnTo>
                    <a:lnTo>
                      <a:pt x="223" y="129"/>
                    </a:lnTo>
                    <a:lnTo>
                      <a:pt x="165" y="94"/>
                    </a:lnTo>
                    <a:lnTo>
                      <a:pt x="170" y="18"/>
                    </a:lnTo>
                    <a:lnTo>
                      <a:pt x="165" y="9"/>
                    </a:lnTo>
                    <a:lnTo>
                      <a:pt x="161" y="4"/>
                    </a:lnTo>
                    <a:lnTo>
                      <a:pt x="156" y="0"/>
                    </a:lnTo>
                    <a:lnTo>
                      <a:pt x="148" y="0"/>
                    </a:lnTo>
                    <a:lnTo>
                      <a:pt x="139" y="0"/>
                    </a:lnTo>
                    <a:lnTo>
                      <a:pt x="134" y="4"/>
                    </a:lnTo>
                    <a:lnTo>
                      <a:pt x="130" y="9"/>
                    </a:lnTo>
                    <a:lnTo>
                      <a:pt x="125" y="18"/>
                    </a:lnTo>
                    <a:lnTo>
                      <a:pt x="121" y="7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42353"/>
                      <a:invGamma/>
                    </a:schemeClr>
                  </a:gs>
                  <a:gs pos="100000">
                    <a:schemeClr val="hlink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140" name="Freeform 100"/>
              <p:cNvSpPr>
                <a:spLocks/>
              </p:cNvSpPr>
              <p:nvPr/>
            </p:nvSpPr>
            <p:spPr bwMode="auto">
              <a:xfrm>
                <a:off x="982" y="626"/>
                <a:ext cx="393" cy="277"/>
              </a:xfrm>
              <a:custGeom>
                <a:avLst/>
                <a:gdLst/>
                <a:ahLst/>
                <a:cxnLst>
                  <a:cxn ang="0">
                    <a:pos x="98" y="156"/>
                  </a:cxn>
                  <a:cxn ang="0">
                    <a:pos x="9" y="205"/>
                  </a:cxn>
                  <a:cxn ang="0">
                    <a:pos x="0" y="214"/>
                  </a:cxn>
                  <a:cxn ang="0">
                    <a:pos x="0" y="223"/>
                  </a:cxn>
                  <a:cxn ang="0">
                    <a:pos x="0" y="228"/>
                  </a:cxn>
                  <a:cxn ang="0">
                    <a:pos x="0" y="237"/>
                  </a:cxn>
                  <a:cxn ang="0">
                    <a:pos x="9" y="246"/>
                  </a:cxn>
                  <a:cxn ang="0">
                    <a:pos x="14" y="250"/>
                  </a:cxn>
                  <a:cxn ang="0">
                    <a:pos x="23" y="250"/>
                  </a:cxn>
                  <a:cxn ang="0">
                    <a:pos x="36" y="250"/>
                  </a:cxn>
                  <a:cxn ang="0">
                    <a:pos x="125" y="196"/>
                  </a:cxn>
                  <a:cxn ang="0">
                    <a:pos x="125" y="250"/>
                  </a:cxn>
                  <a:cxn ang="0">
                    <a:pos x="125" y="263"/>
                  </a:cxn>
                  <a:cxn ang="0">
                    <a:pos x="130" y="268"/>
                  </a:cxn>
                  <a:cxn ang="0">
                    <a:pos x="139" y="272"/>
                  </a:cxn>
                  <a:cxn ang="0">
                    <a:pos x="143" y="277"/>
                  </a:cxn>
                  <a:cxn ang="0">
                    <a:pos x="152" y="277"/>
                  </a:cxn>
                  <a:cxn ang="0">
                    <a:pos x="161" y="272"/>
                  </a:cxn>
                  <a:cxn ang="0">
                    <a:pos x="165" y="263"/>
                  </a:cxn>
                  <a:cxn ang="0">
                    <a:pos x="165" y="254"/>
                  </a:cxn>
                  <a:cxn ang="0">
                    <a:pos x="165" y="178"/>
                  </a:cxn>
                  <a:cxn ang="0">
                    <a:pos x="223" y="143"/>
                  </a:cxn>
                  <a:cxn ang="0">
                    <a:pos x="223" y="241"/>
                  </a:cxn>
                  <a:cxn ang="0">
                    <a:pos x="223" y="250"/>
                  </a:cxn>
                  <a:cxn ang="0">
                    <a:pos x="228" y="259"/>
                  </a:cxn>
                  <a:cxn ang="0">
                    <a:pos x="237" y="263"/>
                  </a:cxn>
                  <a:cxn ang="0">
                    <a:pos x="246" y="268"/>
                  </a:cxn>
                  <a:cxn ang="0">
                    <a:pos x="255" y="268"/>
                  </a:cxn>
                  <a:cxn ang="0">
                    <a:pos x="259" y="263"/>
                  </a:cxn>
                  <a:cxn ang="0">
                    <a:pos x="264" y="254"/>
                  </a:cxn>
                  <a:cxn ang="0">
                    <a:pos x="268" y="246"/>
                  </a:cxn>
                  <a:cxn ang="0">
                    <a:pos x="268" y="116"/>
                  </a:cxn>
                  <a:cxn ang="0">
                    <a:pos x="393" y="44"/>
                  </a:cxn>
                  <a:cxn ang="0">
                    <a:pos x="366" y="0"/>
                  </a:cxn>
                  <a:cxn ang="0">
                    <a:pos x="241" y="71"/>
                  </a:cxn>
                  <a:cxn ang="0">
                    <a:pos x="125" y="4"/>
                  </a:cxn>
                  <a:cxn ang="0">
                    <a:pos x="121" y="0"/>
                  </a:cxn>
                  <a:cxn ang="0">
                    <a:pos x="112" y="0"/>
                  </a:cxn>
                  <a:cxn ang="0">
                    <a:pos x="103" y="4"/>
                  </a:cxn>
                  <a:cxn ang="0">
                    <a:pos x="98" y="9"/>
                  </a:cxn>
                  <a:cxn ang="0">
                    <a:pos x="94" y="18"/>
                  </a:cxn>
                  <a:cxn ang="0">
                    <a:pos x="94" y="26"/>
                  </a:cxn>
                  <a:cxn ang="0">
                    <a:pos x="98" y="35"/>
                  </a:cxn>
                  <a:cxn ang="0">
                    <a:pos x="107" y="40"/>
                  </a:cxn>
                  <a:cxn ang="0">
                    <a:pos x="197" y="98"/>
                  </a:cxn>
                  <a:cxn ang="0">
                    <a:pos x="139" y="129"/>
                  </a:cxn>
                  <a:cxn ang="0">
                    <a:pos x="72" y="89"/>
                  </a:cxn>
                  <a:cxn ang="0">
                    <a:pos x="63" y="85"/>
                  </a:cxn>
                  <a:cxn ang="0">
                    <a:pos x="58" y="85"/>
                  </a:cxn>
                  <a:cxn ang="0">
                    <a:pos x="49" y="89"/>
                  </a:cxn>
                  <a:cxn ang="0">
                    <a:pos x="45" y="98"/>
                  </a:cxn>
                  <a:cxn ang="0">
                    <a:pos x="45" y="102"/>
                  </a:cxn>
                  <a:cxn ang="0">
                    <a:pos x="45" y="111"/>
                  </a:cxn>
                  <a:cxn ang="0">
                    <a:pos x="45" y="120"/>
                  </a:cxn>
                  <a:cxn ang="0">
                    <a:pos x="54" y="125"/>
                  </a:cxn>
                  <a:cxn ang="0">
                    <a:pos x="98" y="156"/>
                  </a:cxn>
                </a:cxnLst>
                <a:rect l="0" t="0" r="r" b="b"/>
                <a:pathLst>
                  <a:path w="393" h="277">
                    <a:moveTo>
                      <a:pt x="98" y="156"/>
                    </a:moveTo>
                    <a:lnTo>
                      <a:pt x="9" y="205"/>
                    </a:lnTo>
                    <a:lnTo>
                      <a:pt x="0" y="214"/>
                    </a:lnTo>
                    <a:lnTo>
                      <a:pt x="0" y="223"/>
                    </a:lnTo>
                    <a:lnTo>
                      <a:pt x="0" y="228"/>
                    </a:lnTo>
                    <a:lnTo>
                      <a:pt x="0" y="237"/>
                    </a:lnTo>
                    <a:lnTo>
                      <a:pt x="9" y="246"/>
                    </a:lnTo>
                    <a:lnTo>
                      <a:pt x="14" y="250"/>
                    </a:lnTo>
                    <a:lnTo>
                      <a:pt x="23" y="250"/>
                    </a:lnTo>
                    <a:lnTo>
                      <a:pt x="36" y="250"/>
                    </a:lnTo>
                    <a:lnTo>
                      <a:pt x="125" y="196"/>
                    </a:lnTo>
                    <a:lnTo>
                      <a:pt x="125" y="250"/>
                    </a:lnTo>
                    <a:lnTo>
                      <a:pt x="125" y="263"/>
                    </a:lnTo>
                    <a:lnTo>
                      <a:pt x="130" y="268"/>
                    </a:lnTo>
                    <a:lnTo>
                      <a:pt x="139" y="272"/>
                    </a:lnTo>
                    <a:lnTo>
                      <a:pt x="143" y="277"/>
                    </a:lnTo>
                    <a:lnTo>
                      <a:pt x="152" y="277"/>
                    </a:lnTo>
                    <a:lnTo>
                      <a:pt x="161" y="272"/>
                    </a:lnTo>
                    <a:lnTo>
                      <a:pt x="165" y="263"/>
                    </a:lnTo>
                    <a:lnTo>
                      <a:pt x="165" y="254"/>
                    </a:lnTo>
                    <a:lnTo>
                      <a:pt x="165" y="178"/>
                    </a:lnTo>
                    <a:lnTo>
                      <a:pt x="223" y="143"/>
                    </a:lnTo>
                    <a:lnTo>
                      <a:pt x="223" y="241"/>
                    </a:lnTo>
                    <a:lnTo>
                      <a:pt x="223" y="250"/>
                    </a:lnTo>
                    <a:lnTo>
                      <a:pt x="228" y="259"/>
                    </a:lnTo>
                    <a:lnTo>
                      <a:pt x="237" y="263"/>
                    </a:lnTo>
                    <a:lnTo>
                      <a:pt x="246" y="268"/>
                    </a:lnTo>
                    <a:lnTo>
                      <a:pt x="255" y="268"/>
                    </a:lnTo>
                    <a:lnTo>
                      <a:pt x="259" y="263"/>
                    </a:lnTo>
                    <a:lnTo>
                      <a:pt x="264" y="254"/>
                    </a:lnTo>
                    <a:lnTo>
                      <a:pt x="268" y="246"/>
                    </a:lnTo>
                    <a:lnTo>
                      <a:pt x="268" y="116"/>
                    </a:lnTo>
                    <a:lnTo>
                      <a:pt x="393" y="44"/>
                    </a:lnTo>
                    <a:lnTo>
                      <a:pt x="366" y="0"/>
                    </a:lnTo>
                    <a:lnTo>
                      <a:pt x="241" y="71"/>
                    </a:lnTo>
                    <a:lnTo>
                      <a:pt x="125" y="4"/>
                    </a:lnTo>
                    <a:lnTo>
                      <a:pt x="121" y="0"/>
                    </a:lnTo>
                    <a:lnTo>
                      <a:pt x="112" y="0"/>
                    </a:lnTo>
                    <a:lnTo>
                      <a:pt x="103" y="4"/>
                    </a:lnTo>
                    <a:lnTo>
                      <a:pt x="98" y="9"/>
                    </a:lnTo>
                    <a:lnTo>
                      <a:pt x="94" y="18"/>
                    </a:lnTo>
                    <a:lnTo>
                      <a:pt x="94" y="26"/>
                    </a:lnTo>
                    <a:lnTo>
                      <a:pt x="98" y="35"/>
                    </a:lnTo>
                    <a:lnTo>
                      <a:pt x="107" y="40"/>
                    </a:lnTo>
                    <a:lnTo>
                      <a:pt x="197" y="98"/>
                    </a:lnTo>
                    <a:lnTo>
                      <a:pt x="139" y="129"/>
                    </a:lnTo>
                    <a:lnTo>
                      <a:pt x="72" y="89"/>
                    </a:lnTo>
                    <a:lnTo>
                      <a:pt x="63" y="85"/>
                    </a:lnTo>
                    <a:lnTo>
                      <a:pt x="58" y="85"/>
                    </a:lnTo>
                    <a:lnTo>
                      <a:pt x="49" y="89"/>
                    </a:lnTo>
                    <a:lnTo>
                      <a:pt x="45" y="98"/>
                    </a:lnTo>
                    <a:lnTo>
                      <a:pt x="45" y="102"/>
                    </a:lnTo>
                    <a:lnTo>
                      <a:pt x="45" y="111"/>
                    </a:lnTo>
                    <a:lnTo>
                      <a:pt x="45" y="120"/>
                    </a:lnTo>
                    <a:lnTo>
                      <a:pt x="54" y="125"/>
                    </a:lnTo>
                    <a:lnTo>
                      <a:pt x="98" y="15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42353"/>
                      <a:invGamma/>
                    </a:schemeClr>
                  </a:gs>
                  <a:gs pos="100000">
                    <a:schemeClr val="hlink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141" name="Freeform 101"/>
              <p:cNvSpPr>
                <a:spLocks/>
              </p:cNvSpPr>
              <p:nvPr/>
            </p:nvSpPr>
            <p:spPr bwMode="auto">
              <a:xfrm>
                <a:off x="1210" y="648"/>
                <a:ext cx="299" cy="438"/>
              </a:xfrm>
              <a:custGeom>
                <a:avLst/>
                <a:gdLst/>
                <a:ahLst/>
                <a:cxnLst>
                  <a:cxn ang="0">
                    <a:pos x="125" y="313"/>
                  </a:cxn>
                  <a:cxn ang="0">
                    <a:pos x="125" y="411"/>
                  </a:cxn>
                  <a:cxn ang="0">
                    <a:pos x="129" y="425"/>
                  </a:cxn>
                  <a:cxn ang="0">
                    <a:pos x="134" y="429"/>
                  </a:cxn>
                  <a:cxn ang="0">
                    <a:pos x="143" y="434"/>
                  </a:cxn>
                  <a:cxn ang="0">
                    <a:pos x="147" y="438"/>
                  </a:cxn>
                  <a:cxn ang="0">
                    <a:pos x="156" y="434"/>
                  </a:cxn>
                  <a:cxn ang="0">
                    <a:pos x="165" y="429"/>
                  </a:cxn>
                  <a:cxn ang="0">
                    <a:pos x="174" y="425"/>
                  </a:cxn>
                  <a:cxn ang="0">
                    <a:pos x="174" y="411"/>
                  </a:cxn>
                  <a:cxn ang="0">
                    <a:pos x="174" y="308"/>
                  </a:cxn>
                  <a:cxn ang="0">
                    <a:pos x="223" y="335"/>
                  </a:cxn>
                  <a:cxn ang="0">
                    <a:pos x="232" y="340"/>
                  </a:cxn>
                  <a:cxn ang="0">
                    <a:pos x="241" y="340"/>
                  </a:cxn>
                  <a:cxn ang="0">
                    <a:pos x="250" y="335"/>
                  </a:cxn>
                  <a:cxn ang="0">
                    <a:pos x="254" y="331"/>
                  </a:cxn>
                  <a:cxn ang="0">
                    <a:pos x="254" y="322"/>
                  </a:cxn>
                  <a:cxn ang="0">
                    <a:pos x="254" y="317"/>
                  </a:cxn>
                  <a:cxn ang="0">
                    <a:pos x="254" y="308"/>
                  </a:cxn>
                  <a:cxn ang="0">
                    <a:pos x="245" y="300"/>
                  </a:cxn>
                  <a:cxn ang="0">
                    <a:pos x="178" y="264"/>
                  </a:cxn>
                  <a:cxn ang="0">
                    <a:pos x="178" y="192"/>
                  </a:cxn>
                  <a:cxn ang="0">
                    <a:pos x="263" y="246"/>
                  </a:cxn>
                  <a:cxn ang="0">
                    <a:pos x="272" y="250"/>
                  </a:cxn>
                  <a:cxn ang="0">
                    <a:pos x="281" y="250"/>
                  </a:cxn>
                  <a:cxn ang="0">
                    <a:pos x="290" y="246"/>
                  </a:cxn>
                  <a:cxn ang="0">
                    <a:pos x="294" y="241"/>
                  </a:cxn>
                  <a:cxn ang="0">
                    <a:pos x="299" y="232"/>
                  </a:cxn>
                  <a:cxn ang="0">
                    <a:pos x="299" y="224"/>
                  </a:cxn>
                  <a:cxn ang="0">
                    <a:pos x="294" y="215"/>
                  </a:cxn>
                  <a:cxn ang="0">
                    <a:pos x="285" y="210"/>
                  </a:cxn>
                  <a:cxn ang="0">
                    <a:pos x="178" y="143"/>
                  </a:cxn>
                  <a:cxn ang="0">
                    <a:pos x="178" y="0"/>
                  </a:cxn>
                  <a:cxn ang="0">
                    <a:pos x="125" y="0"/>
                  </a:cxn>
                  <a:cxn ang="0">
                    <a:pos x="125" y="143"/>
                  </a:cxn>
                  <a:cxn ang="0">
                    <a:pos x="9" y="210"/>
                  </a:cxn>
                  <a:cxn ang="0">
                    <a:pos x="4" y="215"/>
                  </a:cxn>
                  <a:cxn ang="0">
                    <a:pos x="0" y="224"/>
                  </a:cxn>
                  <a:cxn ang="0">
                    <a:pos x="0" y="232"/>
                  </a:cxn>
                  <a:cxn ang="0">
                    <a:pos x="0" y="237"/>
                  </a:cxn>
                  <a:cxn ang="0">
                    <a:pos x="4" y="246"/>
                  </a:cxn>
                  <a:cxn ang="0">
                    <a:pos x="13" y="250"/>
                  </a:cxn>
                  <a:cxn ang="0">
                    <a:pos x="22" y="250"/>
                  </a:cxn>
                  <a:cxn ang="0">
                    <a:pos x="31" y="246"/>
                  </a:cxn>
                  <a:cxn ang="0">
                    <a:pos x="125" y="197"/>
                  </a:cxn>
                  <a:cxn ang="0">
                    <a:pos x="125" y="264"/>
                  </a:cxn>
                  <a:cxn ang="0">
                    <a:pos x="53" y="300"/>
                  </a:cxn>
                  <a:cxn ang="0">
                    <a:pos x="49" y="304"/>
                  </a:cxn>
                  <a:cxn ang="0">
                    <a:pos x="44" y="313"/>
                  </a:cxn>
                  <a:cxn ang="0">
                    <a:pos x="44" y="322"/>
                  </a:cxn>
                  <a:cxn ang="0">
                    <a:pos x="49" y="326"/>
                  </a:cxn>
                  <a:cxn ang="0">
                    <a:pos x="53" y="331"/>
                  </a:cxn>
                  <a:cxn ang="0">
                    <a:pos x="62" y="335"/>
                  </a:cxn>
                  <a:cxn ang="0">
                    <a:pos x="67" y="335"/>
                  </a:cxn>
                  <a:cxn ang="0">
                    <a:pos x="76" y="335"/>
                  </a:cxn>
                  <a:cxn ang="0">
                    <a:pos x="125" y="313"/>
                  </a:cxn>
                </a:cxnLst>
                <a:rect l="0" t="0" r="r" b="b"/>
                <a:pathLst>
                  <a:path w="299" h="438">
                    <a:moveTo>
                      <a:pt x="125" y="313"/>
                    </a:moveTo>
                    <a:lnTo>
                      <a:pt x="125" y="411"/>
                    </a:lnTo>
                    <a:lnTo>
                      <a:pt x="129" y="425"/>
                    </a:lnTo>
                    <a:lnTo>
                      <a:pt x="134" y="429"/>
                    </a:lnTo>
                    <a:lnTo>
                      <a:pt x="143" y="434"/>
                    </a:lnTo>
                    <a:lnTo>
                      <a:pt x="147" y="438"/>
                    </a:lnTo>
                    <a:lnTo>
                      <a:pt x="156" y="434"/>
                    </a:lnTo>
                    <a:lnTo>
                      <a:pt x="165" y="429"/>
                    </a:lnTo>
                    <a:lnTo>
                      <a:pt x="174" y="425"/>
                    </a:lnTo>
                    <a:lnTo>
                      <a:pt x="174" y="411"/>
                    </a:lnTo>
                    <a:lnTo>
                      <a:pt x="174" y="308"/>
                    </a:lnTo>
                    <a:lnTo>
                      <a:pt x="223" y="335"/>
                    </a:lnTo>
                    <a:lnTo>
                      <a:pt x="232" y="340"/>
                    </a:lnTo>
                    <a:lnTo>
                      <a:pt x="241" y="340"/>
                    </a:lnTo>
                    <a:lnTo>
                      <a:pt x="250" y="335"/>
                    </a:lnTo>
                    <a:lnTo>
                      <a:pt x="254" y="331"/>
                    </a:lnTo>
                    <a:lnTo>
                      <a:pt x="254" y="322"/>
                    </a:lnTo>
                    <a:lnTo>
                      <a:pt x="254" y="317"/>
                    </a:lnTo>
                    <a:lnTo>
                      <a:pt x="254" y="308"/>
                    </a:lnTo>
                    <a:lnTo>
                      <a:pt x="245" y="300"/>
                    </a:lnTo>
                    <a:lnTo>
                      <a:pt x="178" y="264"/>
                    </a:lnTo>
                    <a:lnTo>
                      <a:pt x="178" y="192"/>
                    </a:lnTo>
                    <a:lnTo>
                      <a:pt x="263" y="246"/>
                    </a:lnTo>
                    <a:lnTo>
                      <a:pt x="272" y="250"/>
                    </a:lnTo>
                    <a:lnTo>
                      <a:pt x="281" y="250"/>
                    </a:lnTo>
                    <a:lnTo>
                      <a:pt x="290" y="246"/>
                    </a:lnTo>
                    <a:lnTo>
                      <a:pt x="294" y="241"/>
                    </a:lnTo>
                    <a:lnTo>
                      <a:pt x="299" y="232"/>
                    </a:lnTo>
                    <a:lnTo>
                      <a:pt x="299" y="224"/>
                    </a:lnTo>
                    <a:lnTo>
                      <a:pt x="294" y="215"/>
                    </a:lnTo>
                    <a:lnTo>
                      <a:pt x="285" y="210"/>
                    </a:lnTo>
                    <a:lnTo>
                      <a:pt x="178" y="143"/>
                    </a:lnTo>
                    <a:lnTo>
                      <a:pt x="178" y="0"/>
                    </a:lnTo>
                    <a:lnTo>
                      <a:pt x="125" y="0"/>
                    </a:lnTo>
                    <a:lnTo>
                      <a:pt x="125" y="143"/>
                    </a:lnTo>
                    <a:lnTo>
                      <a:pt x="9" y="210"/>
                    </a:lnTo>
                    <a:lnTo>
                      <a:pt x="4" y="215"/>
                    </a:lnTo>
                    <a:lnTo>
                      <a:pt x="0" y="224"/>
                    </a:lnTo>
                    <a:lnTo>
                      <a:pt x="0" y="232"/>
                    </a:lnTo>
                    <a:lnTo>
                      <a:pt x="0" y="237"/>
                    </a:lnTo>
                    <a:lnTo>
                      <a:pt x="4" y="246"/>
                    </a:lnTo>
                    <a:lnTo>
                      <a:pt x="13" y="250"/>
                    </a:lnTo>
                    <a:lnTo>
                      <a:pt x="22" y="250"/>
                    </a:lnTo>
                    <a:lnTo>
                      <a:pt x="31" y="246"/>
                    </a:lnTo>
                    <a:lnTo>
                      <a:pt x="125" y="197"/>
                    </a:lnTo>
                    <a:lnTo>
                      <a:pt x="125" y="264"/>
                    </a:lnTo>
                    <a:lnTo>
                      <a:pt x="53" y="300"/>
                    </a:lnTo>
                    <a:lnTo>
                      <a:pt x="49" y="304"/>
                    </a:lnTo>
                    <a:lnTo>
                      <a:pt x="44" y="313"/>
                    </a:lnTo>
                    <a:lnTo>
                      <a:pt x="44" y="322"/>
                    </a:lnTo>
                    <a:lnTo>
                      <a:pt x="49" y="326"/>
                    </a:lnTo>
                    <a:lnTo>
                      <a:pt x="53" y="331"/>
                    </a:lnTo>
                    <a:lnTo>
                      <a:pt x="62" y="335"/>
                    </a:lnTo>
                    <a:lnTo>
                      <a:pt x="67" y="335"/>
                    </a:lnTo>
                    <a:lnTo>
                      <a:pt x="76" y="335"/>
                    </a:lnTo>
                    <a:lnTo>
                      <a:pt x="125" y="313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42353"/>
                      <a:invGamma/>
                    </a:schemeClr>
                  </a:gs>
                  <a:gs pos="100000">
                    <a:schemeClr val="hlink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142" name="Freeform 102"/>
              <p:cNvSpPr>
                <a:spLocks/>
              </p:cNvSpPr>
              <p:nvPr/>
            </p:nvSpPr>
            <p:spPr bwMode="auto">
              <a:xfrm>
                <a:off x="1348" y="626"/>
                <a:ext cx="393" cy="272"/>
              </a:xfrm>
              <a:custGeom>
                <a:avLst/>
                <a:gdLst/>
                <a:ahLst/>
                <a:cxnLst>
                  <a:cxn ang="0">
                    <a:pos x="272" y="201"/>
                  </a:cxn>
                  <a:cxn ang="0">
                    <a:pos x="357" y="250"/>
                  </a:cxn>
                  <a:cxn ang="0">
                    <a:pos x="366" y="254"/>
                  </a:cxn>
                  <a:cxn ang="0">
                    <a:pos x="375" y="254"/>
                  </a:cxn>
                  <a:cxn ang="0">
                    <a:pos x="384" y="250"/>
                  </a:cxn>
                  <a:cxn ang="0">
                    <a:pos x="388" y="241"/>
                  </a:cxn>
                  <a:cxn ang="0">
                    <a:pos x="393" y="232"/>
                  </a:cxn>
                  <a:cxn ang="0">
                    <a:pos x="393" y="223"/>
                  </a:cxn>
                  <a:cxn ang="0">
                    <a:pos x="388" y="214"/>
                  </a:cxn>
                  <a:cxn ang="0">
                    <a:pos x="384" y="210"/>
                  </a:cxn>
                  <a:cxn ang="0">
                    <a:pos x="295" y="156"/>
                  </a:cxn>
                  <a:cxn ang="0">
                    <a:pos x="339" y="129"/>
                  </a:cxn>
                  <a:cxn ang="0">
                    <a:pos x="348" y="125"/>
                  </a:cxn>
                  <a:cxn ang="0">
                    <a:pos x="353" y="116"/>
                  </a:cxn>
                  <a:cxn ang="0">
                    <a:pos x="353" y="107"/>
                  </a:cxn>
                  <a:cxn ang="0">
                    <a:pos x="353" y="98"/>
                  </a:cxn>
                  <a:cxn ang="0">
                    <a:pos x="344" y="94"/>
                  </a:cxn>
                  <a:cxn ang="0">
                    <a:pos x="339" y="89"/>
                  </a:cxn>
                  <a:cxn ang="0">
                    <a:pos x="330" y="89"/>
                  </a:cxn>
                  <a:cxn ang="0">
                    <a:pos x="321" y="89"/>
                  </a:cxn>
                  <a:cxn ang="0">
                    <a:pos x="254" y="129"/>
                  </a:cxn>
                  <a:cxn ang="0">
                    <a:pos x="196" y="94"/>
                  </a:cxn>
                  <a:cxn ang="0">
                    <a:pos x="281" y="49"/>
                  </a:cxn>
                  <a:cxn ang="0">
                    <a:pos x="290" y="40"/>
                  </a:cxn>
                  <a:cxn ang="0">
                    <a:pos x="295" y="31"/>
                  </a:cxn>
                  <a:cxn ang="0">
                    <a:pos x="295" y="26"/>
                  </a:cxn>
                  <a:cxn ang="0">
                    <a:pos x="295" y="18"/>
                  </a:cxn>
                  <a:cxn ang="0">
                    <a:pos x="290" y="9"/>
                  </a:cxn>
                  <a:cxn ang="0">
                    <a:pos x="281" y="4"/>
                  </a:cxn>
                  <a:cxn ang="0">
                    <a:pos x="272" y="4"/>
                  </a:cxn>
                  <a:cxn ang="0">
                    <a:pos x="263" y="9"/>
                  </a:cxn>
                  <a:cxn ang="0">
                    <a:pos x="152" y="71"/>
                  </a:cxn>
                  <a:cxn ang="0">
                    <a:pos x="27" y="0"/>
                  </a:cxn>
                  <a:cxn ang="0">
                    <a:pos x="0" y="44"/>
                  </a:cxn>
                  <a:cxn ang="0">
                    <a:pos x="125" y="116"/>
                  </a:cxn>
                  <a:cxn ang="0">
                    <a:pos x="125" y="250"/>
                  </a:cxn>
                  <a:cxn ang="0">
                    <a:pos x="125" y="259"/>
                  </a:cxn>
                  <a:cxn ang="0">
                    <a:pos x="129" y="263"/>
                  </a:cxn>
                  <a:cxn ang="0">
                    <a:pos x="138" y="268"/>
                  </a:cxn>
                  <a:cxn ang="0">
                    <a:pos x="143" y="272"/>
                  </a:cxn>
                  <a:cxn ang="0">
                    <a:pos x="152" y="272"/>
                  </a:cxn>
                  <a:cxn ang="0">
                    <a:pos x="161" y="268"/>
                  </a:cxn>
                  <a:cxn ang="0">
                    <a:pos x="165" y="259"/>
                  </a:cxn>
                  <a:cxn ang="0">
                    <a:pos x="165" y="250"/>
                  </a:cxn>
                  <a:cxn ang="0">
                    <a:pos x="170" y="143"/>
                  </a:cxn>
                  <a:cxn ang="0">
                    <a:pos x="228" y="178"/>
                  </a:cxn>
                  <a:cxn ang="0">
                    <a:pos x="223" y="254"/>
                  </a:cxn>
                  <a:cxn ang="0">
                    <a:pos x="228" y="263"/>
                  </a:cxn>
                  <a:cxn ang="0">
                    <a:pos x="232" y="268"/>
                  </a:cxn>
                  <a:cxn ang="0">
                    <a:pos x="237" y="272"/>
                  </a:cxn>
                  <a:cxn ang="0">
                    <a:pos x="245" y="272"/>
                  </a:cxn>
                  <a:cxn ang="0">
                    <a:pos x="254" y="272"/>
                  </a:cxn>
                  <a:cxn ang="0">
                    <a:pos x="259" y="268"/>
                  </a:cxn>
                  <a:cxn ang="0">
                    <a:pos x="263" y="263"/>
                  </a:cxn>
                  <a:cxn ang="0">
                    <a:pos x="268" y="254"/>
                  </a:cxn>
                  <a:cxn ang="0">
                    <a:pos x="272" y="201"/>
                  </a:cxn>
                </a:cxnLst>
                <a:rect l="0" t="0" r="r" b="b"/>
                <a:pathLst>
                  <a:path w="393" h="272">
                    <a:moveTo>
                      <a:pt x="272" y="201"/>
                    </a:moveTo>
                    <a:lnTo>
                      <a:pt x="357" y="250"/>
                    </a:lnTo>
                    <a:lnTo>
                      <a:pt x="366" y="254"/>
                    </a:lnTo>
                    <a:lnTo>
                      <a:pt x="375" y="254"/>
                    </a:lnTo>
                    <a:lnTo>
                      <a:pt x="384" y="250"/>
                    </a:lnTo>
                    <a:lnTo>
                      <a:pt x="388" y="241"/>
                    </a:lnTo>
                    <a:lnTo>
                      <a:pt x="393" y="232"/>
                    </a:lnTo>
                    <a:lnTo>
                      <a:pt x="393" y="223"/>
                    </a:lnTo>
                    <a:lnTo>
                      <a:pt x="388" y="214"/>
                    </a:lnTo>
                    <a:lnTo>
                      <a:pt x="384" y="210"/>
                    </a:lnTo>
                    <a:lnTo>
                      <a:pt x="295" y="156"/>
                    </a:lnTo>
                    <a:lnTo>
                      <a:pt x="339" y="129"/>
                    </a:lnTo>
                    <a:lnTo>
                      <a:pt x="348" y="125"/>
                    </a:lnTo>
                    <a:lnTo>
                      <a:pt x="353" y="116"/>
                    </a:lnTo>
                    <a:lnTo>
                      <a:pt x="353" y="107"/>
                    </a:lnTo>
                    <a:lnTo>
                      <a:pt x="353" y="98"/>
                    </a:lnTo>
                    <a:lnTo>
                      <a:pt x="344" y="94"/>
                    </a:lnTo>
                    <a:lnTo>
                      <a:pt x="339" y="89"/>
                    </a:lnTo>
                    <a:lnTo>
                      <a:pt x="330" y="89"/>
                    </a:lnTo>
                    <a:lnTo>
                      <a:pt x="321" y="89"/>
                    </a:lnTo>
                    <a:lnTo>
                      <a:pt x="254" y="129"/>
                    </a:lnTo>
                    <a:lnTo>
                      <a:pt x="196" y="94"/>
                    </a:lnTo>
                    <a:lnTo>
                      <a:pt x="281" y="49"/>
                    </a:lnTo>
                    <a:lnTo>
                      <a:pt x="290" y="40"/>
                    </a:lnTo>
                    <a:lnTo>
                      <a:pt x="295" y="31"/>
                    </a:lnTo>
                    <a:lnTo>
                      <a:pt x="295" y="26"/>
                    </a:lnTo>
                    <a:lnTo>
                      <a:pt x="295" y="18"/>
                    </a:lnTo>
                    <a:lnTo>
                      <a:pt x="290" y="9"/>
                    </a:lnTo>
                    <a:lnTo>
                      <a:pt x="281" y="4"/>
                    </a:lnTo>
                    <a:lnTo>
                      <a:pt x="272" y="4"/>
                    </a:lnTo>
                    <a:lnTo>
                      <a:pt x="263" y="9"/>
                    </a:lnTo>
                    <a:lnTo>
                      <a:pt x="152" y="71"/>
                    </a:lnTo>
                    <a:lnTo>
                      <a:pt x="27" y="0"/>
                    </a:lnTo>
                    <a:lnTo>
                      <a:pt x="0" y="44"/>
                    </a:lnTo>
                    <a:lnTo>
                      <a:pt x="125" y="116"/>
                    </a:lnTo>
                    <a:lnTo>
                      <a:pt x="125" y="250"/>
                    </a:lnTo>
                    <a:lnTo>
                      <a:pt x="125" y="259"/>
                    </a:lnTo>
                    <a:lnTo>
                      <a:pt x="129" y="263"/>
                    </a:lnTo>
                    <a:lnTo>
                      <a:pt x="138" y="268"/>
                    </a:lnTo>
                    <a:lnTo>
                      <a:pt x="143" y="272"/>
                    </a:lnTo>
                    <a:lnTo>
                      <a:pt x="152" y="272"/>
                    </a:lnTo>
                    <a:lnTo>
                      <a:pt x="161" y="268"/>
                    </a:lnTo>
                    <a:lnTo>
                      <a:pt x="165" y="259"/>
                    </a:lnTo>
                    <a:lnTo>
                      <a:pt x="165" y="250"/>
                    </a:lnTo>
                    <a:lnTo>
                      <a:pt x="170" y="143"/>
                    </a:lnTo>
                    <a:lnTo>
                      <a:pt x="228" y="178"/>
                    </a:lnTo>
                    <a:lnTo>
                      <a:pt x="223" y="254"/>
                    </a:lnTo>
                    <a:lnTo>
                      <a:pt x="228" y="263"/>
                    </a:lnTo>
                    <a:lnTo>
                      <a:pt x="232" y="268"/>
                    </a:lnTo>
                    <a:lnTo>
                      <a:pt x="237" y="272"/>
                    </a:lnTo>
                    <a:lnTo>
                      <a:pt x="245" y="272"/>
                    </a:lnTo>
                    <a:lnTo>
                      <a:pt x="254" y="272"/>
                    </a:lnTo>
                    <a:lnTo>
                      <a:pt x="259" y="268"/>
                    </a:lnTo>
                    <a:lnTo>
                      <a:pt x="263" y="263"/>
                    </a:lnTo>
                    <a:lnTo>
                      <a:pt x="268" y="254"/>
                    </a:lnTo>
                    <a:lnTo>
                      <a:pt x="272" y="20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42353"/>
                      <a:invGamma/>
                    </a:schemeClr>
                  </a:gs>
                  <a:gs pos="100000">
                    <a:schemeClr val="hlink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143" name="Freeform 103"/>
              <p:cNvSpPr>
                <a:spLocks/>
              </p:cNvSpPr>
              <p:nvPr/>
            </p:nvSpPr>
            <p:spPr bwMode="auto">
              <a:xfrm>
                <a:off x="1348" y="393"/>
                <a:ext cx="393" cy="277"/>
              </a:xfrm>
              <a:custGeom>
                <a:avLst/>
                <a:gdLst/>
                <a:ahLst/>
                <a:cxnLst>
                  <a:cxn ang="0">
                    <a:pos x="295" y="121"/>
                  </a:cxn>
                  <a:cxn ang="0">
                    <a:pos x="384" y="72"/>
                  </a:cxn>
                  <a:cxn ang="0">
                    <a:pos x="393" y="63"/>
                  </a:cxn>
                  <a:cxn ang="0">
                    <a:pos x="393" y="54"/>
                  </a:cxn>
                  <a:cxn ang="0">
                    <a:pos x="393" y="49"/>
                  </a:cxn>
                  <a:cxn ang="0">
                    <a:pos x="393" y="40"/>
                  </a:cxn>
                  <a:cxn ang="0">
                    <a:pos x="384" y="31"/>
                  </a:cxn>
                  <a:cxn ang="0">
                    <a:pos x="379" y="27"/>
                  </a:cxn>
                  <a:cxn ang="0">
                    <a:pos x="370" y="27"/>
                  </a:cxn>
                  <a:cxn ang="0">
                    <a:pos x="357" y="27"/>
                  </a:cxn>
                  <a:cxn ang="0">
                    <a:pos x="268" y="81"/>
                  </a:cxn>
                  <a:cxn ang="0">
                    <a:pos x="268" y="27"/>
                  </a:cxn>
                  <a:cxn ang="0">
                    <a:pos x="268" y="14"/>
                  </a:cxn>
                  <a:cxn ang="0">
                    <a:pos x="263" y="9"/>
                  </a:cxn>
                  <a:cxn ang="0">
                    <a:pos x="254" y="5"/>
                  </a:cxn>
                  <a:cxn ang="0">
                    <a:pos x="250" y="0"/>
                  </a:cxn>
                  <a:cxn ang="0">
                    <a:pos x="241" y="5"/>
                  </a:cxn>
                  <a:cxn ang="0">
                    <a:pos x="232" y="5"/>
                  </a:cxn>
                  <a:cxn ang="0">
                    <a:pos x="228" y="14"/>
                  </a:cxn>
                  <a:cxn ang="0">
                    <a:pos x="228" y="23"/>
                  </a:cxn>
                  <a:cxn ang="0">
                    <a:pos x="228" y="99"/>
                  </a:cxn>
                  <a:cxn ang="0">
                    <a:pos x="170" y="134"/>
                  </a:cxn>
                  <a:cxn ang="0">
                    <a:pos x="170" y="36"/>
                  </a:cxn>
                  <a:cxn ang="0">
                    <a:pos x="170" y="27"/>
                  </a:cxn>
                  <a:cxn ang="0">
                    <a:pos x="165" y="18"/>
                  </a:cxn>
                  <a:cxn ang="0">
                    <a:pos x="156" y="14"/>
                  </a:cxn>
                  <a:cxn ang="0">
                    <a:pos x="147" y="9"/>
                  </a:cxn>
                  <a:cxn ang="0">
                    <a:pos x="138" y="9"/>
                  </a:cxn>
                  <a:cxn ang="0">
                    <a:pos x="134" y="14"/>
                  </a:cxn>
                  <a:cxn ang="0">
                    <a:pos x="129" y="23"/>
                  </a:cxn>
                  <a:cxn ang="0">
                    <a:pos x="125" y="31"/>
                  </a:cxn>
                  <a:cxn ang="0">
                    <a:pos x="125" y="161"/>
                  </a:cxn>
                  <a:cxn ang="0">
                    <a:pos x="0" y="233"/>
                  </a:cxn>
                  <a:cxn ang="0">
                    <a:pos x="27" y="277"/>
                  </a:cxn>
                  <a:cxn ang="0">
                    <a:pos x="152" y="206"/>
                  </a:cxn>
                  <a:cxn ang="0">
                    <a:pos x="268" y="273"/>
                  </a:cxn>
                  <a:cxn ang="0">
                    <a:pos x="272" y="277"/>
                  </a:cxn>
                  <a:cxn ang="0">
                    <a:pos x="281" y="277"/>
                  </a:cxn>
                  <a:cxn ang="0">
                    <a:pos x="290" y="273"/>
                  </a:cxn>
                  <a:cxn ang="0">
                    <a:pos x="295" y="268"/>
                  </a:cxn>
                  <a:cxn ang="0">
                    <a:pos x="299" y="259"/>
                  </a:cxn>
                  <a:cxn ang="0">
                    <a:pos x="299" y="251"/>
                  </a:cxn>
                  <a:cxn ang="0">
                    <a:pos x="295" y="242"/>
                  </a:cxn>
                  <a:cxn ang="0">
                    <a:pos x="286" y="237"/>
                  </a:cxn>
                  <a:cxn ang="0">
                    <a:pos x="196" y="179"/>
                  </a:cxn>
                  <a:cxn ang="0">
                    <a:pos x="254" y="148"/>
                  </a:cxn>
                  <a:cxn ang="0">
                    <a:pos x="321" y="188"/>
                  </a:cxn>
                  <a:cxn ang="0">
                    <a:pos x="330" y="192"/>
                  </a:cxn>
                  <a:cxn ang="0">
                    <a:pos x="335" y="192"/>
                  </a:cxn>
                  <a:cxn ang="0">
                    <a:pos x="344" y="188"/>
                  </a:cxn>
                  <a:cxn ang="0">
                    <a:pos x="348" y="179"/>
                  </a:cxn>
                  <a:cxn ang="0">
                    <a:pos x="348" y="175"/>
                  </a:cxn>
                  <a:cxn ang="0">
                    <a:pos x="348" y="166"/>
                  </a:cxn>
                  <a:cxn ang="0">
                    <a:pos x="348" y="157"/>
                  </a:cxn>
                  <a:cxn ang="0">
                    <a:pos x="339" y="152"/>
                  </a:cxn>
                  <a:cxn ang="0">
                    <a:pos x="295" y="121"/>
                  </a:cxn>
                </a:cxnLst>
                <a:rect l="0" t="0" r="r" b="b"/>
                <a:pathLst>
                  <a:path w="393" h="277">
                    <a:moveTo>
                      <a:pt x="295" y="121"/>
                    </a:moveTo>
                    <a:lnTo>
                      <a:pt x="384" y="72"/>
                    </a:lnTo>
                    <a:lnTo>
                      <a:pt x="393" y="63"/>
                    </a:lnTo>
                    <a:lnTo>
                      <a:pt x="393" y="54"/>
                    </a:lnTo>
                    <a:lnTo>
                      <a:pt x="393" y="49"/>
                    </a:lnTo>
                    <a:lnTo>
                      <a:pt x="393" y="40"/>
                    </a:lnTo>
                    <a:lnTo>
                      <a:pt x="384" y="31"/>
                    </a:lnTo>
                    <a:lnTo>
                      <a:pt x="379" y="27"/>
                    </a:lnTo>
                    <a:lnTo>
                      <a:pt x="370" y="27"/>
                    </a:lnTo>
                    <a:lnTo>
                      <a:pt x="357" y="27"/>
                    </a:lnTo>
                    <a:lnTo>
                      <a:pt x="268" y="81"/>
                    </a:lnTo>
                    <a:lnTo>
                      <a:pt x="268" y="27"/>
                    </a:lnTo>
                    <a:lnTo>
                      <a:pt x="268" y="14"/>
                    </a:lnTo>
                    <a:lnTo>
                      <a:pt x="263" y="9"/>
                    </a:lnTo>
                    <a:lnTo>
                      <a:pt x="254" y="5"/>
                    </a:lnTo>
                    <a:lnTo>
                      <a:pt x="250" y="0"/>
                    </a:lnTo>
                    <a:lnTo>
                      <a:pt x="241" y="5"/>
                    </a:lnTo>
                    <a:lnTo>
                      <a:pt x="232" y="5"/>
                    </a:lnTo>
                    <a:lnTo>
                      <a:pt x="228" y="14"/>
                    </a:lnTo>
                    <a:lnTo>
                      <a:pt x="228" y="23"/>
                    </a:lnTo>
                    <a:lnTo>
                      <a:pt x="228" y="99"/>
                    </a:lnTo>
                    <a:lnTo>
                      <a:pt x="170" y="134"/>
                    </a:lnTo>
                    <a:lnTo>
                      <a:pt x="170" y="36"/>
                    </a:lnTo>
                    <a:lnTo>
                      <a:pt x="170" y="27"/>
                    </a:lnTo>
                    <a:lnTo>
                      <a:pt x="165" y="18"/>
                    </a:lnTo>
                    <a:lnTo>
                      <a:pt x="156" y="14"/>
                    </a:lnTo>
                    <a:lnTo>
                      <a:pt x="147" y="9"/>
                    </a:lnTo>
                    <a:lnTo>
                      <a:pt x="138" y="9"/>
                    </a:lnTo>
                    <a:lnTo>
                      <a:pt x="134" y="14"/>
                    </a:lnTo>
                    <a:lnTo>
                      <a:pt x="129" y="23"/>
                    </a:lnTo>
                    <a:lnTo>
                      <a:pt x="125" y="31"/>
                    </a:lnTo>
                    <a:lnTo>
                      <a:pt x="125" y="161"/>
                    </a:lnTo>
                    <a:lnTo>
                      <a:pt x="0" y="233"/>
                    </a:lnTo>
                    <a:lnTo>
                      <a:pt x="27" y="277"/>
                    </a:lnTo>
                    <a:lnTo>
                      <a:pt x="152" y="206"/>
                    </a:lnTo>
                    <a:lnTo>
                      <a:pt x="268" y="273"/>
                    </a:lnTo>
                    <a:lnTo>
                      <a:pt x="272" y="277"/>
                    </a:lnTo>
                    <a:lnTo>
                      <a:pt x="281" y="277"/>
                    </a:lnTo>
                    <a:lnTo>
                      <a:pt x="290" y="273"/>
                    </a:lnTo>
                    <a:lnTo>
                      <a:pt x="295" y="268"/>
                    </a:lnTo>
                    <a:lnTo>
                      <a:pt x="299" y="259"/>
                    </a:lnTo>
                    <a:lnTo>
                      <a:pt x="299" y="251"/>
                    </a:lnTo>
                    <a:lnTo>
                      <a:pt x="295" y="242"/>
                    </a:lnTo>
                    <a:lnTo>
                      <a:pt x="286" y="237"/>
                    </a:lnTo>
                    <a:lnTo>
                      <a:pt x="196" y="179"/>
                    </a:lnTo>
                    <a:lnTo>
                      <a:pt x="254" y="148"/>
                    </a:lnTo>
                    <a:lnTo>
                      <a:pt x="321" y="188"/>
                    </a:lnTo>
                    <a:lnTo>
                      <a:pt x="330" y="192"/>
                    </a:lnTo>
                    <a:lnTo>
                      <a:pt x="335" y="192"/>
                    </a:lnTo>
                    <a:lnTo>
                      <a:pt x="344" y="188"/>
                    </a:lnTo>
                    <a:lnTo>
                      <a:pt x="348" y="179"/>
                    </a:lnTo>
                    <a:lnTo>
                      <a:pt x="348" y="175"/>
                    </a:lnTo>
                    <a:lnTo>
                      <a:pt x="348" y="166"/>
                    </a:lnTo>
                    <a:lnTo>
                      <a:pt x="348" y="157"/>
                    </a:lnTo>
                    <a:lnTo>
                      <a:pt x="339" y="152"/>
                    </a:lnTo>
                    <a:lnTo>
                      <a:pt x="295" y="12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42353"/>
                      <a:invGamma/>
                    </a:schemeClr>
                  </a:gs>
                  <a:gs pos="100000">
                    <a:schemeClr val="hlink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144" name="Freeform 104"/>
              <p:cNvSpPr>
                <a:spLocks/>
              </p:cNvSpPr>
              <p:nvPr/>
            </p:nvSpPr>
            <p:spPr bwMode="auto">
              <a:xfrm>
                <a:off x="1232" y="536"/>
                <a:ext cx="263" cy="228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9" y="67"/>
                  </a:cxn>
                  <a:cxn ang="0">
                    <a:pos x="67" y="0"/>
                  </a:cxn>
                  <a:cxn ang="0">
                    <a:pos x="134" y="23"/>
                  </a:cxn>
                  <a:cxn ang="0">
                    <a:pos x="201" y="0"/>
                  </a:cxn>
                  <a:cxn ang="0">
                    <a:pos x="214" y="67"/>
                  </a:cxn>
                  <a:cxn ang="0">
                    <a:pos x="263" y="116"/>
                  </a:cxn>
                  <a:cxn ang="0">
                    <a:pos x="214" y="161"/>
                  </a:cxn>
                  <a:cxn ang="0">
                    <a:pos x="201" y="228"/>
                  </a:cxn>
                  <a:cxn ang="0">
                    <a:pos x="134" y="210"/>
                  </a:cxn>
                  <a:cxn ang="0">
                    <a:pos x="67" y="228"/>
                  </a:cxn>
                  <a:cxn ang="0">
                    <a:pos x="49" y="161"/>
                  </a:cxn>
                  <a:cxn ang="0">
                    <a:pos x="0" y="116"/>
                  </a:cxn>
                </a:cxnLst>
                <a:rect l="0" t="0" r="r" b="b"/>
                <a:pathLst>
                  <a:path w="263" h="228">
                    <a:moveTo>
                      <a:pt x="0" y="116"/>
                    </a:moveTo>
                    <a:lnTo>
                      <a:pt x="49" y="67"/>
                    </a:lnTo>
                    <a:lnTo>
                      <a:pt x="67" y="0"/>
                    </a:lnTo>
                    <a:lnTo>
                      <a:pt x="134" y="23"/>
                    </a:lnTo>
                    <a:lnTo>
                      <a:pt x="201" y="0"/>
                    </a:lnTo>
                    <a:lnTo>
                      <a:pt x="214" y="67"/>
                    </a:lnTo>
                    <a:lnTo>
                      <a:pt x="263" y="116"/>
                    </a:lnTo>
                    <a:lnTo>
                      <a:pt x="214" y="161"/>
                    </a:lnTo>
                    <a:lnTo>
                      <a:pt x="201" y="228"/>
                    </a:lnTo>
                    <a:lnTo>
                      <a:pt x="134" y="210"/>
                    </a:lnTo>
                    <a:lnTo>
                      <a:pt x="67" y="228"/>
                    </a:lnTo>
                    <a:lnTo>
                      <a:pt x="49" y="161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hlink">
                      <a:gamma/>
                      <a:tint val="42353"/>
                      <a:invGamma/>
                    </a:schemeClr>
                  </a:gs>
                  <a:gs pos="100000">
                    <a:schemeClr val="hlink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7145" name="Rectangle 105"/>
            <p:cNvSpPr>
              <a:spLocks noChangeArrowheads="1"/>
            </p:cNvSpPr>
            <p:nvPr/>
          </p:nvSpPr>
          <p:spPr bwMode="auto">
            <a:xfrm>
              <a:off x="1968" y="1296"/>
              <a:ext cx="1760" cy="33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07/7/7/main" xmlns="">
                  <a:gradFill rotWithShape="1">
                    <a:gsLst>
                      <a:gs pos="0">
                        <a:schemeClr val="hlink">
                          <a:gamma/>
                          <a:tint val="42353"/>
                          <a:invGamma/>
                        </a:schemeClr>
                      </a:gs>
                      <a:gs pos="100000">
                        <a:schemeClr val="hlink"/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:a14="http://schemas.microsoft.com/office/drawing/2007/7/7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07/7/7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fa-IR" sz="2800" dirty="0" smtClean="0">
                  <a:solidFill>
                    <a:srgbClr val="000000"/>
                  </a:solidFill>
                  <a:latin typeface="Times New Roman" pitchFamily="18" charset="0"/>
                </a:rPr>
                <a:t>شبکه بلوری ترکیب ها</a:t>
              </a:r>
              <a:endParaRPr lang="en-US" sz="28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7146" name="Line 106"/>
            <p:cNvSpPr>
              <a:spLocks noChangeShapeType="1"/>
            </p:cNvSpPr>
            <p:nvPr/>
          </p:nvSpPr>
          <p:spPr bwMode="auto">
            <a:xfrm>
              <a:off x="1776" y="1584"/>
              <a:ext cx="2064" cy="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xtLst>
              <a:ext uri="{AF507438-7753-43e0-B8FC-AC1667EBCBE1}">
                <a14:hiddenEffects xmlns:a14="http://schemas.microsoft.com/office/drawing/2007/7/7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7147" name="Group 107"/>
          <p:cNvGrpSpPr>
            <a:grpSpLocks/>
          </p:cNvGrpSpPr>
          <p:nvPr/>
        </p:nvGrpSpPr>
        <p:grpSpPr bwMode="auto">
          <a:xfrm>
            <a:off x="2514600" y="4724400"/>
            <a:ext cx="3810000" cy="609600"/>
            <a:chOff x="1440" y="1296"/>
            <a:chExt cx="2400" cy="384"/>
          </a:xfrm>
        </p:grpSpPr>
        <p:grpSp>
          <p:nvGrpSpPr>
            <p:cNvPr id="87148" name="Group 108"/>
            <p:cNvGrpSpPr>
              <a:grpSpLocks/>
            </p:cNvGrpSpPr>
            <p:nvPr/>
          </p:nvGrpSpPr>
          <p:grpSpPr bwMode="auto">
            <a:xfrm>
              <a:off x="1440" y="1296"/>
              <a:ext cx="336" cy="384"/>
              <a:chOff x="982" y="214"/>
              <a:chExt cx="759" cy="872"/>
            </a:xfrm>
          </p:grpSpPr>
          <p:sp>
            <p:nvSpPr>
              <p:cNvPr id="87149" name="Freeform 109"/>
              <p:cNvSpPr>
                <a:spLocks/>
              </p:cNvSpPr>
              <p:nvPr/>
            </p:nvSpPr>
            <p:spPr bwMode="auto">
              <a:xfrm>
                <a:off x="1214" y="214"/>
                <a:ext cx="299" cy="434"/>
              </a:xfrm>
              <a:custGeom>
                <a:avLst/>
                <a:gdLst/>
                <a:ahLst/>
                <a:cxnLst>
                  <a:cxn ang="0">
                    <a:pos x="174" y="121"/>
                  </a:cxn>
                  <a:cxn ang="0">
                    <a:pos x="174" y="23"/>
                  </a:cxn>
                  <a:cxn ang="0">
                    <a:pos x="170" y="9"/>
                  </a:cxn>
                  <a:cxn ang="0">
                    <a:pos x="165" y="5"/>
                  </a:cxn>
                  <a:cxn ang="0">
                    <a:pos x="156" y="0"/>
                  </a:cxn>
                  <a:cxn ang="0">
                    <a:pos x="152" y="0"/>
                  </a:cxn>
                  <a:cxn ang="0">
                    <a:pos x="143" y="0"/>
                  </a:cxn>
                  <a:cxn ang="0">
                    <a:pos x="134" y="5"/>
                  </a:cxn>
                  <a:cxn ang="0">
                    <a:pos x="125" y="9"/>
                  </a:cxn>
                  <a:cxn ang="0">
                    <a:pos x="125" y="23"/>
                  </a:cxn>
                  <a:cxn ang="0">
                    <a:pos x="125" y="126"/>
                  </a:cxn>
                  <a:cxn ang="0">
                    <a:pos x="76" y="99"/>
                  </a:cxn>
                  <a:cxn ang="0">
                    <a:pos x="67" y="94"/>
                  </a:cxn>
                  <a:cxn ang="0">
                    <a:pos x="58" y="94"/>
                  </a:cxn>
                  <a:cxn ang="0">
                    <a:pos x="49" y="99"/>
                  </a:cxn>
                  <a:cxn ang="0">
                    <a:pos x="45" y="103"/>
                  </a:cxn>
                  <a:cxn ang="0">
                    <a:pos x="40" y="112"/>
                  </a:cxn>
                  <a:cxn ang="0">
                    <a:pos x="45" y="117"/>
                  </a:cxn>
                  <a:cxn ang="0">
                    <a:pos x="45" y="126"/>
                  </a:cxn>
                  <a:cxn ang="0">
                    <a:pos x="54" y="134"/>
                  </a:cxn>
                  <a:cxn ang="0">
                    <a:pos x="121" y="170"/>
                  </a:cxn>
                  <a:cxn ang="0">
                    <a:pos x="121" y="242"/>
                  </a:cxn>
                  <a:cxn ang="0">
                    <a:pos x="36" y="188"/>
                  </a:cxn>
                  <a:cxn ang="0">
                    <a:pos x="27" y="184"/>
                  </a:cxn>
                  <a:cxn ang="0">
                    <a:pos x="18" y="184"/>
                  </a:cxn>
                  <a:cxn ang="0">
                    <a:pos x="9" y="188"/>
                  </a:cxn>
                  <a:cxn ang="0">
                    <a:pos x="5" y="193"/>
                  </a:cxn>
                  <a:cxn ang="0">
                    <a:pos x="0" y="202"/>
                  </a:cxn>
                  <a:cxn ang="0">
                    <a:pos x="0" y="210"/>
                  </a:cxn>
                  <a:cxn ang="0">
                    <a:pos x="5" y="219"/>
                  </a:cxn>
                  <a:cxn ang="0">
                    <a:pos x="14" y="224"/>
                  </a:cxn>
                  <a:cxn ang="0">
                    <a:pos x="121" y="291"/>
                  </a:cxn>
                  <a:cxn ang="0">
                    <a:pos x="121" y="434"/>
                  </a:cxn>
                  <a:cxn ang="0">
                    <a:pos x="174" y="434"/>
                  </a:cxn>
                  <a:cxn ang="0">
                    <a:pos x="174" y="291"/>
                  </a:cxn>
                  <a:cxn ang="0">
                    <a:pos x="290" y="224"/>
                  </a:cxn>
                  <a:cxn ang="0">
                    <a:pos x="295" y="219"/>
                  </a:cxn>
                  <a:cxn ang="0">
                    <a:pos x="299" y="210"/>
                  </a:cxn>
                  <a:cxn ang="0">
                    <a:pos x="299" y="202"/>
                  </a:cxn>
                  <a:cxn ang="0">
                    <a:pos x="299" y="197"/>
                  </a:cxn>
                  <a:cxn ang="0">
                    <a:pos x="295" y="188"/>
                  </a:cxn>
                  <a:cxn ang="0">
                    <a:pos x="286" y="184"/>
                  </a:cxn>
                  <a:cxn ang="0">
                    <a:pos x="277" y="184"/>
                  </a:cxn>
                  <a:cxn ang="0">
                    <a:pos x="268" y="188"/>
                  </a:cxn>
                  <a:cxn ang="0">
                    <a:pos x="174" y="237"/>
                  </a:cxn>
                  <a:cxn ang="0">
                    <a:pos x="174" y="170"/>
                  </a:cxn>
                  <a:cxn ang="0">
                    <a:pos x="246" y="134"/>
                  </a:cxn>
                  <a:cxn ang="0">
                    <a:pos x="250" y="130"/>
                  </a:cxn>
                  <a:cxn ang="0">
                    <a:pos x="255" y="121"/>
                  </a:cxn>
                  <a:cxn ang="0">
                    <a:pos x="255" y="112"/>
                  </a:cxn>
                  <a:cxn ang="0">
                    <a:pos x="250" y="108"/>
                  </a:cxn>
                  <a:cxn ang="0">
                    <a:pos x="246" y="103"/>
                  </a:cxn>
                  <a:cxn ang="0">
                    <a:pos x="237" y="99"/>
                  </a:cxn>
                  <a:cxn ang="0">
                    <a:pos x="232" y="99"/>
                  </a:cxn>
                  <a:cxn ang="0">
                    <a:pos x="223" y="99"/>
                  </a:cxn>
                  <a:cxn ang="0">
                    <a:pos x="174" y="121"/>
                  </a:cxn>
                </a:cxnLst>
                <a:rect l="0" t="0" r="r" b="b"/>
                <a:pathLst>
                  <a:path w="299" h="434">
                    <a:moveTo>
                      <a:pt x="174" y="121"/>
                    </a:moveTo>
                    <a:lnTo>
                      <a:pt x="174" y="23"/>
                    </a:lnTo>
                    <a:lnTo>
                      <a:pt x="170" y="9"/>
                    </a:lnTo>
                    <a:lnTo>
                      <a:pt x="165" y="5"/>
                    </a:lnTo>
                    <a:lnTo>
                      <a:pt x="156" y="0"/>
                    </a:lnTo>
                    <a:lnTo>
                      <a:pt x="152" y="0"/>
                    </a:lnTo>
                    <a:lnTo>
                      <a:pt x="143" y="0"/>
                    </a:lnTo>
                    <a:lnTo>
                      <a:pt x="134" y="5"/>
                    </a:lnTo>
                    <a:lnTo>
                      <a:pt x="125" y="9"/>
                    </a:lnTo>
                    <a:lnTo>
                      <a:pt x="125" y="23"/>
                    </a:lnTo>
                    <a:lnTo>
                      <a:pt x="125" y="126"/>
                    </a:lnTo>
                    <a:lnTo>
                      <a:pt x="76" y="99"/>
                    </a:lnTo>
                    <a:lnTo>
                      <a:pt x="67" y="94"/>
                    </a:lnTo>
                    <a:lnTo>
                      <a:pt x="58" y="94"/>
                    </a:lnTo>
                    <a:lnTo>
                      <a:pt x="49" y="99"/>
                    </a:lnTo>
                    <a:lnTo>
                      <a:pt x="45" y="103"/>
                    </a:lnTo>
                    <a:lnTo>
                      <a:pt x="40" y="112"/>
                    </a:lnTo>
                    <a:lnTo>
                      <a:pt x="45" y="117"/>
                    </a:lnTo>
                    <a:lnTo>
                      <a:pt x="45" y="126"/>
                    </a:lnTo>
                    <a:lnTo>
                      <a:pt x="54" y="134"/>
                    </a:lnTo>
                    <a:lnTo>
                      <a:pt x="121" y="170"/>
                    </a:lnTo>
                    <a:lnTo>
                      <a:pt x="121" y="242"/>
                    </a:lnTo>
                    <a:lnTo>
                      <a:pt x="36" y="188"/>
                    </a:lnTo>
                    <a:lnTo>
                      <a:pt x="27" y="184"/>
                    </a:lnTo>
                    <a:lnTo>
                      <a:pt x="18" y="184"/>
                    </a:lnTo>
                    <a:lnTo>
                      <a:pt x="9" y="188"/>
                    </a:lnTo>
                    <a:lnTo>
                      <a:pt x="5" y="193"/>
                    </a:lnTo>
                    <a:lnTo>
                      <a:pt x="0" y="202"/>
                    </a:lnTo>
                    <a:lnTo>
                      <a:pt x="0" y="210"/>
                    </a:lnTo>
                    <a:lnTo>
                      <a:pt x="5" y="219"/>
                    </a:lnTo>
                    <a:lnTo>
                      <a:pt x="14" y="224"/>
                    </a:lnTo>
                    <a:lnTo>
                      <a:pt x="121" y="291"/>
                    </a:lnTo>
                    <a:lnTo>
                      <a:pt x="121" y="434"/>
                    </a:lnTo>
                    <a:lnTo>
                      <a:pt x="174" y="434"/>
                    </a:lnTo>
                    <a:lnTo>
                      <a:pt x="174" y="291"/>
                    </a:lnTo>
                    <a:lnTo>
                      <a:pt x="290" y="224"/>
                    </a:lnTo>
                    <a:lnTo>
                      <a:pt x="295" y="219"/>
                    </a:lnTo>
                    <a:lnTo>
                      <a:pt x="299" y="210"/>
                    </a:lnTo>
                    <a:lnTo>
                      <a:pt x="299" y="202"/>
                    </a:lnTo>
                    <a:lnTo>
                      <a:pt x="299" y="197"/>
                    </a:lnTo>
                    <a:lnTo>
                      <a:pt x="295" y="188"/>
                    </a:lnTo>
                    <a:lnTo>
                      <a:pt x="286" y="184"/>
                    </a:lnTo>
                    <a:lnTo>
                      <a:pt x="277" y="184"/>
                    </a:lnTo>
                    <a:lnTo>
                      <a:pt x="268" y="188"/>
                    </a:lnTo>
                    <a:lnTo>
                      <a:pt x="174" y="237"/>
                    </a:lnTo>
                    <a:lnTo>
                      <a:pt x="174" y="170"/>
                    </a:lnTo>
                    <a:lnTo>
                      <a:pt x="246" y="134"/>
                    </a:lnTo>
                    <a:lnTo>
                      <a:pt x="250" y="130"/>
                    </a:lnTo>
                    <a:lnTo>
                      <a:pt x="255" y="121"/>
                    </a:lnTo>
                    <a:lnTo>
                      <a:pt x="255" y="112"/>
                    </a:lnTo>
                    <a:lnTo>
                      <a:pt x="250" y="108"/>
                    </a:lnTo>
                    <a:lnTo>
                      <a:pt x="246" y="103"/>
                    </a:lnTo>
                    <a:lnTo>
                      <a:pt x="237" y="99"/>
                    </a:lnTo>
                    <a:lnTo>
                      <a:pt x="232" y="99"/>
                    </a:lnTo>
                    <a:lnTo>
                      <a:pt x="223" y="99"/>
                    </a:lnTo>
                    <a:lnTo>
                      <a:pt x="174" y="12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>
                      <a:gamma/>
                      <a:tint val="24314"/>
                      <a:invGamma/>
                    </a:schemeClr>
                  </a:gs>
                  <a:gs pos="100000">
                    <a:schemeClr val="accent2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150" name="Freeform 110"/>
              <p:cNvSpPr>
                <a:spLocks/>
              </p:cNvSpPr>
              <p:nvPr/>
            </p:nvSpPr>
            <p:spPr bwMode="auto">
              <a:xfrm>
                <a:off x="982" y="398"/>
                <a:ext cx="393" cy="272"/>
              </a:xfrm>
              <a:custGeom>
                <a:avLst/>
                <a:gdLst/>
                <a:ahLst/>
                <a:cxnLst>
                  <a:cxn ang="0">
                    <a:pos x="121" y="71"/>
                  </a:cxn>
                  <a:cxn ang="0">
                    <a:pos x="36" y="22"/>
                  </a:cxn>
                  <a:cxn ang="0">
                    <a:pos x="27" y="18"/>
                  </a:cxn>
                  <a:cxn ang="0">
                    <a:pos x="18" y="18"/>
                  </a:cxn>
                  <a:cxn ang="0">
                    <a:pos x="9" y="22"/>
                  </a:cxn>
                  <a:cxn ang="0">
                    <a:pos x="5" y="31"/>
                  </a:cxn>
                  <a:cxn ang="0">
                    <a:pos x="0" y="40"/>
                  </a:cxn>
                  <a:cxn ang="0">
                    <a:pos x="0" y="49"/>
                  </a:cxn>
                  <a:cxn ang="0">
                    <a:pos x="5" y="58"/>
                  </a:cxn>
                  <a:cxn ang="0">
                    <a:pos x="9" y="62"/>
                  </a:cxn>
                  <a:cxn ang="0">
                    <a:pos x="98" y="116"/>
                  </a:cxn>
                  <a:cxn ang="0">
                    <a:pos x="54" y="143"/>
                  </a:cxn>
                  <a:cxn ang="0">
                    <a:pos x="45" y="147"/>
                  </a:cxn>
                  <a:cxn ang="0">
                    <a:pos x="40" y="156"/>
                  </a:cxn>
                  <a:cxn ang="0">
                    <a:pos x="40" y="165"/>
                  </a:cxn>
                  <a:cxn ang="0">
                    <a:pos x="40" y="174"/>
                  </a:cxn>
                  <a:cxn ang="0">
                    <a:pos x="49" y="178"/>
                  </a:cxn>
                  <a:cxn ang="0">
                    <a:pos x="54" y="183"/>
                  </a:cxn>
                  <a:cxn ang="0">
                    <a:pos x="63" y="183"/>
                  </a:cxn>
                  <a:cxn ang="0">
                    <a:pos x="72" y="183"/>
                  </a:cxn>
                  <a:cxn ang="0">
                    <a:pos x="139" y="143"/>
                  </a:cxn>
                  <a:cxn ang="0">
                    <a:pos x="197" y="178"/>
                  </a:cxn>
                  <a:cxn ang="0">
                    <a:pos x="112" y="223"/>
                  </a:cxn>
                  <a:cxn ang="0">
                    <a:pos x="103" y="232"/>
                  </a:cxn>
                  <a:cxn ang="0">
                    <a:pos x="98" y="241"/>
                  </a:cxn>
                  <a:cxn ang="0">
                    <a:pos x="98" y="246"/>
                  </a:cxn>
                  <a:cxn ang="0">
                    <a:pos x="98" y="254"/>
                  </a:cxn>
                  <a:cxn ang="0">
                    <a:pos x="103" y="263"/>
                  </a:cxn>
                  <a:cxn ang="0">
                    <a:pos x="112" y="268"/>
                  </a:cxn>
                  <a:cxn ang="0">
                    <a:pos x="121" y="268"/>
                  </a:cxn>
                  <a:cxn ang="0">
                    <a:pos x="130" y="263"/>
                  </a:cxn>
                  <a:cxn ang="0">
                    <a:pos x="241" y="201"/>
                  </a:cxn>
                  <a:cxn ang="0">
                    <a:pos x="366" y="272"/>
                  </a:cxn>
                  <a:cxn ang="0">
                    <a:pos x="393" y="228"/>
                  </a:cxn>
                  <a:cxn ang="0">
                    <a:pos x="268" y="156"/>
                  </a:cxn>
                  <a:cxn ang="0">
                    <a:pos x="268" y="22"/>
                  </a:cxn>
                  <a:cxn ang="0">
                    <a:pos x="268" y="13"/>
                  </a:cxn>
                  <a:cxn ang="0">
                    <a:pos x="264" y="9"/>
                  </a:cxn>
                  <a:cxn ang="0">
                    <a:pos x="255" y="4"/>
                  </a:cxn>
                  <a:cxn ang="0">
                    <a:pos x="250" y="0"/>
                  </a:cxn>
                  <a:cxn ang="0">
                    <a:pos x="241" y="0"/>
                  </a:cxn>
                  <a:cxn ang="0">
                    <a:pos x="232" y="4"/>
                  </a:cxn>
                  <a:cxn ang="0">
                    <a:pos x="228" y="13"/>
                  </a:cxn>
                  <a:cxn ang="0">
                    <a:pos x="228" y="22"/>
                  </a:cxn>
                  <a:cxn ang="0">
                    <a:pos x="223" y="129"/>
                  </a:cxn>
                  <a:cxn ang="0">
                    <a:pos x="165" y="94"/>
                  </a:cxn>
                  <a:cxn ang="0">
                    <a:pos x="170" y="18"/>
                  </a:cxn>
                  <a:cxn ang="0">
                    <a:pos x="165" y="9"/>
                  </a:cxn>
                  <a:cxn ang="0">
                    <a:pos x="161" y="4"/>
                  </a:cxn>
                  <a:cxn ang="0">
                    <a:pos x="156" y="0"/>
                  </a:cxn>
                  <a:cxn ang="0">
                    <a:pos x="148" y="0"/>
                  </a:cxn>
                  <a:cxn ang="0">
                    <a:pos x="139" y="0"/>
                  </a:cxn>
                  <a:cxn ang="0">
                    <a:pos x="134" y="4"/>
                  </a:cxn>
                  <a:cxn ang="0">
                    <a:pos x="130" y="9"/>
                  </a:cxn>
                  <a:cxn ang="0">
                    <a:pos x="125" y="18"/>
                  </a:cxn>
                  <a:cxn ang="0">
                    <a:pos x="121" y="71"/>
                  </a:cxn>
                </a:cxnLst>
                <a:rect l="0" t="0" r="r" b="b"/>
                <a:pathLst>
                  <a:path w="393" h="272">
                    <a:moveTo>
                      <a:pt x="121" y="71"/>
                    </a:moveTo>
                    <a:lnTo>
                      <a:pt x="36" y="22"/>
                    </a:lnTo>
                    <a:lnTo>
                      <a:pt x="27" y="18"/>
                    </a:lnTo>
                    <a:lnTo>
                      <a:pt x="18" y="18"/>
                    </a:lnTo>
                    <a:lnTo>
                      <a:pt x="9" y="22"/>
                    </a:lnTo>
                    <a:lnTo>
                      <a:pt x="5" y="31"/>
                    </a:lnTo>
                    <a:lnTo>
                      <a:pt x="0" y="40"/>
                    </a:lnTo>
                    <a:lnTo>
                      <a:pt x="0" y="49"/>
                    </a:lnTo>
                    <a:lnTo>
                      <a:pt x="5" y="58"/>
                    </a:lnTo>
                    <a:lnTo>
                      <a:pt x="9" y="62"/>
                    </a:lnTo>
                    <a:lnTo>
                      <a:pt x="98" y="116"/>
                    </a:lnTo>
                    <a:lnTo>
                      <a:pt x="54" y="143"/>
                    </a:lnTo>
                    <a:lnTo>
                      <a:pt x="45" y="147"/>
                    </a:lnTo>
                    <a:lnTo>
                      <a:pt x="40" y="156"/>
                    </a:lnTo>
                    <a:lnTo>
                      <a:pt x="40" y="165"/>
                    </a:lnTo>
                    <a:lnTo>
                      <a:pt x="40" y="174"/>
                    </a:lnTo>
                    <a:lnTo>
                      <a:pt x="49" y="178"/>
                    </a:lnTo>
                    <a:lnTo>
                      <a:pt x="54" y="183"/>
                    </a:lnTo>
                    <a:lnTo>
                      <a:pt x="63" y="183"/>
                    </a:lnTo>
                    <a:lnTo>
                      <a:pt x="72" y="183"/>
                    </a:lnTo>
                    <a:lnTo>
                      <a:pt x="139" y="143"/>
                    </a:lnTo>
                    <a:lnTo>
                      <a:pt x="197" y="178"/>
                    </a:lnTo>
                    <a:lnTo>
                      <a:pt x="112" y="223"/>
                    </a:lnTo>
                    <a:lnTo>
                      <a:pt x="103" y="232"/>
                    </a:lnTo>
                    <a:lnTo>
                      <a:pt x="98" y="241"/>
                    </a:lnTo>
                    <a:lnTo>
                      <a:pt x="98" y="246"/>
                    </a:lnTo>
                    <a:lnTo>
                      <a:pt x="98" y="254"/>
                    </a:lnTo>
                    <a:lnTo>
                      <a:pt x="103" y="263"/>
                    </a:lnTo>
                    <a:lnTo>
                      <a:pt x="112" y="268"/>
                    </a:lnTo>
                    <a:lnTo>
                      <a:pt x="121" y="268"/>
                    </a:lnTo>
                    <a:lnTo>
                      <a:pt x="130" y="263"/>
                    </a:lnTo>
                    <a:lnTo>
                      <a:pt x="241" y="201"/>
                    </a:lnTo>
                    <a:lnTo>
                      <a:pt x="366" y="272"/>
                    </a:lnTo>
                    <a:lnTo>
                      <a:pt x="393" y="228"/>
                    </a:lnTo>
                    <a:lnTo>
                      <a:pt x="268" y="156"/>
                    </a:lnTo>
                    <a:lnTo>
                      <a:pt x="268" y="22"/>
                    </a:lnTo>
                    <a:lnTo>
                      <a:pt x="268" y="13"/>
                    </a:lnTo>
                    <a:lnTo>
                      <a:pt x="264" y="9"/>
                    </a:lnTo>
                    <a:lnTo>
                      <a:pt x="255" y="4"/>
                    </a:lnTo>
                    <a:lnTo>
                      <a:pt x="250" y="0"/>
                    </a:lnTo>
                    <a:lnTo>
                      <a:pt x="241" y="0"/>
                    </a:lnTo>
                    <a:lnTo>
                      <a:pt x="232" y="4"/>
                    </a:lnTo>
                    <a:lnTo>
                      <a:pt x="228" y="13"/>
                    </a:lnTo>
                    <a:lnTo>
                      <a:pt x="228" y="22"/>
                    </a:lnTo>
                    <a:lnTo>
                      <a:pt x="223" y="129"/>
                    </a:lnTo>
                    <a:lnTo>
                      <a:pt x="165" y="94"/>
                    </a:lnTo>
                    <a:lnTo>
                      <a:pt x="170" y="18"/>
                    </a:lnTo>
                    <a:lnTo>
                      <a:pt x="165" y="9"/>
                    </a:lnTo>
                    <a:lnTo>
                      <a:pt x="161" y="4"/>
                    </a:lnTo>
                    <a:lnTo>
                      <a:pt x="156" y="0"/>
                    </a:lnTo>
                    <a:lnTo>
                      <a:pt x="148" y="0"/>
                    </a:lnTo>
                    <a:lnTo>
                      <a:pt x="139" y="0"/>
                    </a:lnTo>
                    <a:lnTo>
                      <a:pt x="134" y="4"/>
                    </a:lnTo>
                    <a:lnTo>
                      <a:pt x="130" y="9"/>
                    </a:lnTo>
                    <a:lnTo>
                      <a:pt x="125" y="18"/>
                    </a:lnTo>
                    <a:lnTo>
                      <a:pt x="121" y="7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>
                      <a:gamma/>
                      <a:tint val="24314"/>
                      <a:invGamma/>
                    </a:schemeClr>
                  </a:gs>
                  <a:gs pos="100000">
                    <a:schemeClr val="accent2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151" name="Freeform 111"/>
              <p:cNvSpPr>
                <a:spLocks/>
              </p:cNvSpPr>
              <p:nvPr/>
            </p:nvSpPr>
            <p:spPr bwMode="auto">
              <a:xfrm>
                <a:off x="982" y="626"/>
                <a:ext cx="393" cy="277"/>
              </a:xfrm>
              <a:custGeom>
                <a:avLst/>
                <a:gdLst/>
                <a:ahLst/>
                <a:cxnLst>
                  <a:cxn ang="0">
                    <a:pos x="98" y="156"/>
                  </a:cxn>
                  <a:cxn ang="0">
                    <a:pos x="9" y="205"/>
                  </a:cxn>
                  <a:cxn ang="0">
                    <a:pos x="0" y="214"/>
                  </a:cxn>
                  <a:cxn ang="0">
                    <a:pos x="0" y="223"/>
                  </a:cxn>
                  <a:cxn ang="0">
                    <a:pos x="0" y="228"/>
                  </a:cxn>
                  <a:cxn ang="0">
                    <a:pos x="0" y="237"/>
                  </a:cxn>
                  <a:cxn ang="0">
                    <a:pos x="9" y="246"/>
                  </a:cxn>
                  <a:cxn ang="0">
                    <a:pos x="14" y="250"/>
                  </a:cxn>
                  <a:cxn ang="0">
                    <a:pos x="23" y="250"/>
                  </a:cxn>
                  <a:cxn ang="0">
                    <a:pos x="36" y="250"/>
                  </a:cxn>
                  <a:cxn ang="0">
                    <a:pos x="125" y="196"/>
                  </a:cxn>
                  <a:cxn ang="0">
                    <a:pos x="125" y="250"/>
                  </a:cxn>
                  <a:cxn ang="0">
                    <a:pos x="125" y="263"/>
                  </a:cxn>
                  <a:cxn ang="0">
                    <a:pos x="130" y="268"/>
                  </a:cxn>
                  <a:cxn ang="0">
                    <a:pos x="139" y="272"/>
                  </a:cxn>
                  <a:cxn ang="0">
                    <a:pos x="143" y="277"/>
                  </a:cxn>
                  <a:cxn ang="0">
                    <a:pos x="152" y="277"/>
                  </a:cxn>
                  <a:cxn ang="0">
                    <a:pos x="161" y="272"/>
                  </a:cxn>
                  <a:cxn ang="0">
                    <a:pos x="165" y="263"/>
                  </a:cxn>
                  <a:cxn ang="0">
                    <a:pos x="165" y="254"/>
                  </a:cxn>
                  <a:cxn ang="0">
                    <a:pos x="165" y="178"/>
                  </a:cxn>
                  <a:cxn ang="0">
                    <a:pos x="223" y="143"/>
                  </a:cxn>
                  <a:cxn ang="0">
                    <a:pos x="223" y="241"/>
                  </a:cxn>
                  <a:cxn ang="0">
                    <a:pos x="223" y="250"/>
                  </a:cxn>
                  <a:cxn ang="0">
                    <a:pos x="228" y="259"/>
                  </a:cxn>
                  <a:cxn ang="0">
                    <a:pos x="237" y="263"/>
                  </a:cxn>
                  <a:cxn ang="0">
                    <a:pos x="246" y="268"/>
                  </a:cxn>
                  <a:cxn ang="0">
                    <a:pos x="255" y="268"/>
                  </a:cxn>
                  <a:cxn ang="0">
                    <a:pos x="259" y="263"/>
                  </a:cxn>
                  <a:cxn ang="0">
                    <a:pos x="264" y="254"/>
                  </a:cxn>
                  <a:cxn ang="0">
                    <a:pos x="268" y="246"/>
                  </a:cxn>
                  <a:cxn ang="0">
                    <a:pos x="268" y="116"/>
                  </a:cxn>
                  <a:cxn ang="0">
                    <a:pos x="393" y="44"/>
                  </a:cxn>
                  <a:cxn ang="0">
                    <a:pos x="366" y="0"/>
                  </a:cxn>
                  <a:cxn ang="0">
                    <a:pos x="241" y="71"/>
                  </a:cxn>
                  <a:cxn ang="0">
                    <a:pos x="125" y="4"/>
                  </a:cxn>
                  <a:cxn ang="0">
                    <a:pos x="121" y="0"/>
                  </a:cxn>
                  <a:cxn ang="0">
                    <a:pos x="112" y="0"/>
                  </a:cxn>
                  <a:cxn ang="0">
                    <a:pos x="103" y="4"/>
                  </a:cxn>
                  <a:cxn ang="0">
                    <a:pos x="98" y="9"/>
                  </a:cxn>
                  <a:cxn ang="0">
                    <a:pos x="94" y="18"/>
                  </a:cxn>
                  <a:cxn ang="0">
                    <a:pos x="94" y="26"/>
                  </a:cxn>
                  <a:cxn ang="0">
                    <a:pos x="98" y="35"/>
                  </a:cxn>
                  <a:cxn ang="0">
                    <a:pos x="107" y="40"/>
                  </a:cxn>
                  <a:cxn ang="0">
                    <a:pos x="197" y="98"/>
                  </a:cxn>
                  <a:cxn ang="0">
                    <a:pos x="139" y="129"/>
                  </a:cxn>
                  <a:cxn ang="0">
                    <a:pos x="72" y="89"/>
                  </a:cxn>
                  <a:cxn ang="0">
                    <a:pos x="63" y="85"/>
                  </a:cxn>
                  <a:cxn ang="0">
                    <a:pos x="58" y="85"/>
                  </a:cxn>
                  <a:cxn ang="0">
                    <a:pos x="49" y="89"/>
                  </a:cxn>
                  <a:cxn ang="0">
                    <a:pos x="45" y="98"/>
                  </a:cxn>
                  <a:cxn ang="0">
                    <a:pos x="45" y="102"/>
                  </a:cxn>
                  <a:cxn ang="0">
                    <a:pos x="45" y="111"/>
                  </a:cxn>
                  <a:cxn ang="0">
                    <a:pos x="45" y="120"/>
                  </a:cxn>
                  <a:cxn ang="0">
                    <a:pos x="54" y="125"/>
                  </a:cxn>
                  <a:cxn ang="0">
                    <a:pos x="98" y="156"/>
                  </a:cxn>
                </a:cxnLst>
                <a:rect l="0" t="0" r="r" b="b"/>
                <a:pathLst>
                  <a:path w="393" h="277">
                    <a:moveTo>
                      <a:pt x="98" y="156"/>
                    </a:moveTo>
                    <a:lnTo>
                      <a:pt x="9" y="205"/>
                    </a:lnTo>
                    <a:lnTo>
                      <a:pt x="0" y="214"/>
                    </a:lnTo>
                    <a:lnTo>
                      <a:pt x="0" y="223"/>
                    </a:lnTo>
                    <a:lnTo>
                      <a:pt x="0" y="228"/>
                    </a:lnTo>
                    <a:lnTo>
                      <a:pt x="0" y="237"/>
                    </a:lnTo>
                    <a:lnTo>
                      <a:pt x="9" y="246"/>
                    </a:lnTo>
                    <a:lnTo>
                      <a:pt x="14" y="250"/>
                    </a:lnTo>
                    <a:lnTo>
                      <a:pt x="23" y="250"/>
                    </a:lnTo>
                    <a:lnTo>
                      <a:pt x="36" y="250"/>
                    </a:lnTo>
                    <a:lnTo>
                      <a:pt x="125" y="196"/>
                    </a:lnTo>
                    <a:lnTo>
                      <a:pt x="125" y="250"/>
                    </a:lnTo>
                    <a:lnTo>
                      <a:pt x="125" y="263"/>
                    </a:lnTo>
                    <a:lnTo>
                      <a:pt x="130" y="268"/>
                    </a:lnTo>
                    <a:lnTo>
                      <a:pt x="139" y="272"/>
                    </a:lnTo>
                    <a:lnTo>
                      <a:pt x="143" y="277"/>
                    </a:lnTo>
                    <a:lnTo>
                      <a:pt x="152" y="277"/>
                    </a:lnTo>
                    <a:lnTo>
                      <a:pt x="161" y="272"/>
                    </a:lnTo>
                    <a:lnTo>
                      <a:pt x="165" y="263"/>
                    </a:lnTo>
                    <a:lnTo>
                      <a:pt x="165" y="254"/>
                    </a:lnTo>
                    <a:lnTo>
                      <a:pt x="165" y="178"/>
                    </a:lnTo>
                    <a:lnTo>
                      <a:pt x="223" y="143"/>
                    </a:lnTo>
                    <a:lnTo>
                      <a:pt x="223" y="241"/>
                    </a:lnTo>
                    <a:lnTo>
                      <a:pt x="223" y="250"/>
                    </a:lnTo>
                    <a:lnTo>
                      <a:pt x="228" y="259"/>
                    </a:lnTo>
                    <a:lnTo>
                      <a:pt x="237" y="263"/>
                    </a:lnTo>
                    <a:lnTo>
                      <a:pt x="246" y="268"/>
                    </a:lnTo>
                    <a:lnTo>
                      <a:pt x="255" y="268"/>
                    </a:lnTo>
                    <a:lnTo>
                      <a:pt x="259" y="263"/>
                    </a:lnTo>
                    <a:lnTo>
                      <a:pt x="264" y="254"/>
                    </a:lnTo>
                    <a:lnTo>
                      <a:pt x="268" y="246"/>
                    </a:lnTo>
                    <a:lnTo>
                      <a:pt x="268" y="116"/>
                    </a:lnTo>
                    <a:lnTo>
                      <a:pt x="393" y="44"/>
                    </a:lnTo>
                    <a:lnTo>
                      <a:pt x="366" y="0"/>
                    </a:lnTo>
                    <a:lnTo>
                      <a:pt x="241" y="71"/>
                    </a:lnTo>
                    <a:lnTo>
                      <a:pt x="125" y="4"/>
                    </a:lnTo>
                    <a:lnTo>
                      <a:pt x="121" y="0"/>
                    </a:lnTo>
                    <a:lnTo>
                      <a:pt x="112" y="0"/>
                    </a:lnTo>
                    <a:lnTo>
                      <a:pt x="103" y="4"/>
                    </a:lnTo>
                    <a:lnTo>
                      <a:pt x="98" y="9"/>
                    </a:lnTo>
                    <a:lnTo>
                      <a:pt x="94" y="18"/>
                    </a:lnTo>
                    <a:lnTo>
                      <a:pt x="94" y="26"/>
                    </a:lnTo>
                    <a:lnTo>
                      <a:pt x="98" y="35"/>
                    </a:lnTo>
                    <a:lnTo>
                      <a:pt x="107" y="40"/>
                    </a:lnTo>
                    <a:lnTo>
                      <a:pt x="197" y="98"/>
                    </a:lnTo>
                    <a:lnTo>
                      <a:pt x="139" y="129"/>
                    </a:lnTo>
                    <a:lnTo>
                      <a:pt x="72" y="89"/>
                    </a:lnTo>
                    <a:lnTo>
                      <a:pt x="63" y="85"/>
                    </a:lnTo>
                    <a:lnTo>
                      <a:pt x="58" y="85"/>
                    </a:lnTo>
                    <a:lnTo>
                      <a:pt x="49" y="89"/>
                    </a:lnTo>
                    <a:lnTo>
                      <a:pt x="45" y="98"/>
                    </a:lnTo>
                    <a:lnTo>
                      <a:pt x="45" y="102"/>
                    </a:lnTo>
                    <a:lnTo>
                      <a:pt x="45" y="111"/>
                    </a:lnTo>
                    <a:lnTo>
                      <a:pt x="45" y="120"/>
                    </a:lnTo>
                    <a:lnTo>
                      <a:pt x="54" y="125"/>
                    </a:lnTo>
                    <a:lnTo>
                      <a:pt x="98" y="15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>
                      <a:gamma/>
                      <a:tint val="24314"/>
                      <a:invGamma/>
                    </a:schemeClr>
                  </a:gs>
                  <a:gs pos="100000">
                    <a:schemeClr val="accent2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152" name="Freeform 112"/>
              <p:cNvSpPr>
                <a:spLocks/>
              </p:cNvSpPr>
              <p:nvPr/>
            </p:nvSpPr>
            <p:spPr bwMode="auto">
              <a:xfrm>
                <a:off x="1210" y="648"/>
                <a:ext cx="299" cy="438"/>
              </a:xfrm>
              <a:custGeom>
                <a:avLst/>
                <a:gdLst/>
                <a:ahLst/>
                <a:cxnLst>
                  <a:cxn ang="0">
                    <a:pos x="125" y="313"/>
                  </a:cxn>
                  <a:cxn ang="0">
                    <a:pos x="125" y="411"/>
                  </a:cxn>
                  <a:cxn ang="0">
                    <a:pos x="129" y="425"/>
                  </a:cxn>
                  <a:cxn ang="0">
                    <a:pos x="134" y="429"/>
                  </a:cxn>
                  <a:cxn ang="0">
                    <a:pos x="143" y="434"/>
                  </a:cxn>
                  <a:cxn ang="0">
                    <a:pos x="147" y="438"/>
                  </a:cxn>
                  <a:cxn ang="0">
                    <a:pos x="156" y="434"/>
                  </a:cxn>
                  <a:cxn ang="0">
                    <a:pos x="165" y="429"/>
                  </a:cxn>
                  <a:cxn ang="0">
                    <a:pos x="174" y="425"/>
                  </a:cxn>
                  <a:cxn ang="0">
                    <a:pos x="174" y="411"/>
                  </a:cxn>
                  <a:cxn ang="0">
                    <a:pos x="174" y="308"/>
                  </a:cxn>
                  <a:cxn ang="0">
                    <a:pos x="223" y="335"/>
                  </a:cxn>
                  <a:cxn ang="0">
                    <a:pos x="232" y="340"/>
                  </a:cxn>
                  <a:cxn ang="0">
                    <a:pos x="241" y="340"/>
                  </a:cxn>
                  <a:cxn ang="0">
                    <a:pos x="250" y="335"/>
                  </a:cxn>
                  <a:cxn ang="0">
                    <a:pos x="254" y="331"/>
                  </a:cxn>
                  <a:cxn ang="0">
                    <a:pos x="254" y="322"/>
                  </a:cxn>
                  <a:cxn ang="0">
                    <a:pos x="254" y="317"/>
                  </a:cxn>
                  <a:cxn ang="0">
                    <a:pos x="254" y="308"/>
                  </a:cxn>
                  <a:cxn ang="0">
                    <a:pos x="245" y="300"/>
                  </a:cxn>
                  <a:cxn ang="0">
                    <a:pos x="178" y="264"/>
                  </a:cxn>
                  <a:cxn ang="0">
                    <a:pos x="178" y="192"/>
                  </a:cxn>
                  <a:cxn ang="0">
                    <a:pos x="263" y="246"/>
                  </a:cxn>
                  <a:cxn ang="0">
                    <a:pos x="272" y="250"/>
                  </a:cxn>
                  <a:cxn ang="0">
                    <a:pos x="281" y="250"/>
                  </a:cxn>
                  <a:cxn ang="0">
                    <a:pos x="290" y="246"/>
                  </a:cxn>
                  <a:cxn ang="0">
                    <a:pos x="294" y="241"/>
                  </a:cxn>
                  <a:cxn ang="0">
                    <a:pos x="299" y="232"/>
                  </a:cxn>
                  <a:cxn ang="0">
                    <a:pos x="299" y="224"/>
                  </a:cxn>
                  <a:cxn ang="0">
                    <a:pos x="294" y="215"/>
                  </a:cxn>
                  <a:cxn ang="0">
                    <a:pos x="285" y="210"/>
                  </a:cxn>
                  <a:cxn ang="0">
                    <a:pos x="178" y="143"/>
                  </a:cxn>
                  <a:cxn ang="0">
                    <a:pos x="178" y="0"/>
                  </a:cxn>
                  <a:cxn ang="0">
                    <a:pos x="125" y="0"/>
                  </a:cxn>
                  <a:cxn ang="0">
                    <a:pos x="125" y="143"/>
                  </a:cxn>
                  <a:cxn ang="0">
                    <a:pos x="9" y="210"/>
                  </a:cxn>
                  <a:cxn ang="0">
                    <a:pos x="4" y="215"/>
                  </a:cxn>
                  <a:cxn ang="0">
                    <a:pos x="0" y="224"/>
                  </a:cxn>
                  <a:cxn ang="0">
                    <a:pos x="0" y="232"/>
                  </a:cxn>
                  <a:cxn ang="0">
                    <a:pos x="0" y="237"/>
                  </a:cxn>
                  <a:cxn ang="0">
                    <a:pos x="4" y="246"/>
                  </a:cxn>
                  <a:cxn ang="0">
                    <a:pos x="13" y="250"/>
                  </a:cxn>
                  <a:cxn ang="0">
                    <a:pos x="22" y="250"/>
                  </a:cxn>
                  <a:cxn ang="0">
                    <a:pos x="31" y="246"/>
                  </a:cxn>
                  <a:cxn ang="0">
                    <a:pos x="125" y="197"/>
                  </a:cxn>
                  <a:cxn ang="0">
                    <a:pos x="125" y="264"/>
                  </a:cxn>
                  <a:cxn ang="0">
                    <a:pos x="53" y="300"/>
                  </a:cxn>
                  <a:cxn ang="0">
                    <a:pos x="49" y="304"/>
                  </a:cxn>
                  <a:cxn ang="0">
                    <a:pos x="44" y="313"/>
                  </a:cxn>
                  <a:cxn ang="0">
                    <a:pos x="44" y="322"/>
                  </a:cxn>
                  <a:cxn ang="0">
                    <a:pos x="49" y="326"/>
                  </a:cxn>
                  <a:cxn ang="0">
                    <a:pos x="53" y="331"/>
                  </a:cxn>
                  <a:cxn ang="0">
                    <a:pos x="62" y="335"/>
                  </a:cxn>
                  <a:cxn ang="0">
                    <a:pos x="67" y="335"/>
                  </a:cxn>
                  <a:cxn ang="0">
                    <a:pos x="76" y="335"/>
                  </a:cxn>
                  <a:cxn ang="0">
                    <a:pos x="125" y="313"/>
                  </a:cxn>
                </a:cxnLst>
                <a:rect l="0" t="0" r="r" b="b"/>
                <a:pathLst>
                  <a:path w="299" h="438">
                    <a:moveTo>
                      <a:pt x="125" y="313"/>
                    </a:moveTo>
                    <a:lnTo>
                      <a:pt x="125" y="411"/>
                    </a:lnTo>
                    <a:lnTo>
                      <a:pt x="129" y="425"/>
                    </a:lnTo>
                    <a:lnTo>
                      <a:pt x="134" y="429"/>
                    </a:lnTo>
                    <a:lnTo>
                      <a:pt x="143" y="434"/>
                    </a:lnTo>
                    <a:lnTo>
                      <a:pt x="147" y="438"/>
                    </a:lnTo>
                    <a:lnTo>
                      <a:pt x="156" y="434"/>
                    </a:lnTo>
                    <a:lnTo>
                      <a:pt x="165" y="429"/>
                    </a:lnTo>
                    <a:lnTo>
                      <a:pt x="174" y="425"/>
                    </a:lnTo>
                    <a:lnTo>
                      <a:pt x="174" y="411"/>
                    </a:lnTo>
                    <a:lnTo>
                      <a:pt x="174" y="308"/>
                    </a:lnTo>
                    <a:lnTo>
                      <a:pt x="223" y="335"/>
                    </a:lnTo>
                    <a:lnTo>
                      <a:pt x="232" y="340"/>
                    </a:lnTo>
                    <a:lnTo>
                      <a:pt x="241" y="340"/>
                    </a:lnTo>
                    <a:lnTo>
                      <a:pt x="250" y="335"/>
                    </a:lnTo>
                    <a:lnTo>
                      <a:pt x="254" y="331"/>
                    </a:lnTo>
                    <a:lnTo>
                      <a:pt x="254" y="322"/>
                    </a:lnTo>
                    <a:lnTo>
                      <a:pt x="254" y="317"/>
                    </a:lnTo>
                    <a:lnTo>
                      <a:pt x="254" y="308"/>
                    </a:lnTo>
                    <a:lnTo>
                      <a:pt x="245" y="300"/>
                    </a:lnTo>
                    <a:lnTo>
                      <a:pt x="178" y="264"/>
                    </a:lnTo>
                    <a:lnTo>
                      <a:pt x="178" y="192"/>
                    </a:lnTo>
                    <a:lnTo>
                      <a:pt x="263" y="246"/>
                    </a:lnTo>
                    <a:lnTo>
                      <a:pt x="272" y="250"/>
                    </a:lnTo>
                    <a:lnTo>
                      <a:pt x="281" y="250"/>
                    </a:lnTo>
                    <a:lnTo>
                      <a:pt x="290" y="246"/>
                    </a:lnTo>
                    <a:lnTo>
                      <a:pt x="294" y="241"/>
                    </a:lnTo>
                    <a:lnTo>
                      <a:pt x="299" y="232"/>
                    </a:lnTo>
                    <a:lnTo>
                      <a:pt x="299" y="224"/>
                    </a:lnTo>
                    <a:lnTo>
                      <a:pt x="294" y="215"/>
                    </a:lnTo>
                    <a:lnTo>
                      <a:pt x="285" y="210"/>
                    </a:lnTo>
                    <a:lnTo>
                      <a:pt x="178" y="143"/>
                    </a:lnTo>
                    <a:lnTo>
                      <a:pt x="178" y="0"/>
                    </a:lnTo>
                    <a:lnTo>
                      <a:pt x="125" y="0"/>
                    </a:lnTo>
                    <a:lnTo>
                      <a:pt x="125" y="143"/>
                    </a:lnTo>
                    <a:lnTo>
                      <a:pt x="9" y="210"/>
                    </a:lnTo>
                    <a:lnTo>
                      <a:pt x="4" y="215"/>
                    </a:lnTo>
                    <a:lnTo>
                      <a:pt x="0" y="224"/>
                    </a:lnTo>
                    <a:lnTo>
                      <a:pt x="0" y="232"/>
                    </a:lnTo>
                    <a:lnTo>
                      <a:pt x="0" y="237"/>
                    </a:lnTo>
                    <a:lnTo>
                      <a:pt x="4" y="246"/>
                    </a:lnTo>
                    <a:lnTo>
                      <a:pt x="13" y="250"/>
                    </a:lnTo>
                    <a:lnTo>
                      <a:pt x="22" y="250"/>
                    </a:lnTo>
                    <a:lnTo>
                      <a:pt x="31" y="246"/>
                    </a:lnTo>
                    <a:lnTo>
                      <a:pt x="125" y="197"/>
                    </a:lnTo>
                    <a:lnTo>
                      <a:pt x="125" y="264"/>
                    </a:lnTo>
                    <a:lnTo>
                      <a:pt x="53" y="300"/>
                    </a:lnTo>
                    <a:lnTo>
                      <a:pt x="49" y="304"/>
                    </a:lnTo>
                    <a:lnTo>
                      <a:pt x="44" y="313"/>
                    </a:lnTo>
                    <a:lnTo>
                      <a:pt x="44" y="322"/>
                    </a:lnTo>
                    <a:lnTo>
                      <a:pt x="49" y="326"/>
                    </a:lnTo>
                    <a:lnTo>
                      <a:pt x="53" y="331"/>
                    </a:lnTo>
                    <a:lnTo>
                      <a:pt x="62" y="335"/>
                    </a:lnTo>
                    <a:lnTo>
                      <a:pt x="67" y="335"/>
                    </a:lnTo>
                    <a:lnTo>
                      <a:pt x="76" y="335"/>
                    </a:lnTo>
                    <a:lnTo>
                      <a:pt x="125" y="313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>
                      <a:gamma/>
                      <a:tint val="24314"/>
                      <a:invGamma/>
                    </a:schemeClr>
                  </a:gs>
                  <a:gs pos="100000">
                    <a:schemeClr val="accent2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153" name="Freeform 113"/>
              <p:cNvSpPr>
                <a:spLocks/>
              </p:cNvSpPr>
              <p:nvPr/>
            </p:nvSpPr>
            <p:spPr bwMode="auto">
              <a:xfrm>
                <a:off x="1348" y="626"/>
                <a:ext cx="393" cy="272"/>
              </a:xfrm>
              <a:custGeom>
                <a:avLst/>
                <a:gdLst/>
                <a:ahLst/>
                <a:cxnLst>
                  <a:cxn ang="0">
                    <a:pos x="272" y="201"/>
                  </a:cxn>
                  <a:cxn ang="0">
                    <a:pos x="357" y="250"/>
                  </a:cxn>
                  <a:cxn ang="0">
                    <a:pos x="366" y="254"/>
                  </a:cxn>
                  <a:cxn ang="0">
                    <a:pos x="375" y="254"/>
                  </a:cxn>
                  <a:cxn ang="0">
                    <a:pos x="384" y="250"/>
                  </a:cxn>
                  <a:cxn ang="0">
                    <a:pos x="388" y="241"/>
                  </a:cxn>
                  <a:cxn ang="0">
                    <a:pos x="393" y="232"/>
                  </a:cxn>
                  <a:cxn ang="0">
                    <a:pos x="393" y="223"/>
                  </a:cxn>
                  <a:cxn ang="0">
                    <a:pos x="388" y="214"/>
                  </a:cxn>
                  <a:cxn ang="0">
                    <a:pos x="384" y="210"/>
                  </a:cxn>
                  <a:cxn ang="0">
                    <a:pos x="295" y="156"/>
                  </a:cxn>
                  <a:cxn ang="0">
                    <a:pos x="339" y="129"/>
                  </a:cxn>
                  <a:cxn ang="0">
                    <a:pos x="348" y="125"/>
                  </a:cxn>
                  <a:cxn ang="0">
                    <a:pos x="353" y="116"/>
                  </a:cxn>
                  <a:cxn ang="0">
                    <a:pos x="353" y="107"/>
                  </a:cxn>
                  <a:cxn ang="0">
                    <a:pos x="353" y="98"/>
                  </a:cxn>
                  <a:cxn ang="0">
                    <a:pos x="344" y="94"/>
                  </a:cxn>
                  <a:cxn ang="0">
                    <a:pos x="339" y="89"/>
                  </a:cxn>
                  <a:cxn ang="0">
                    <a:pos x="330" y="89"/>
                  </a:cxn>
                  <a:cxn ang="0">
                    <a:pos x="321" y="89"/>
                  </a:cxn>
                  <a:cxn ang="0">
                    <a:pos x="254" y="129"/>
                  </a:cxn>
                  <a:cxn ang="0">
                    <a:pos x="196" y="94"/>
                  </a:cxn>
                  <a:cxn ang="0">
                    <a:pos x="281" y="49"/>
                  </a:cxn>
                  <a:cxn ang="0">
                    <a:pos x="290" y="40"/>
                  </a:cxn>
                  <a:cxn ang="0">
                    <a:pos x="295" y="31"/>
                  </a:cxn>
                  <a:cxn ang="0">
                    <a:pos x="295" y="26"/>
                  </a:cxn>
                  <a:cxn ang="0">
                    <a:pos x="295" y="18"/>
                  </a:cxn>
                  <a:cxn ang="0">
                    <a:pos x="290" y="9"/>
                  </a:cxn>
                  <a:cxn ang="0">
                    <a:pos x="281" y="4"/>
                  </a:cxn>
                  <a:cxn ang="0">
                    <a:pos x="272" y="4"/>
                  </a:cxn>
                  <a:cxn ang="0">
                    <a:pos x="263" y="9"/>
                  </a:cxn>
                  <a:cxn ang="0">
                    <a:pos x="152" y="71"/>
                  </a:cxn>
                  <a:cxn ang="0">
                    <a:pos x="27" y="0"/>
                  </a:cxn>
                  <a:cxn ang="0">
                    <a:pos x="0" y="44"/>
                  </a:cxn>
                  <a:cxn ang="0">
                    <a:pos x="125" y="116"/>
                  </a:cxn>
                  <a:cxn ang="0">
                    <a:pos x="125" y="250"/>
                  </a:cxn>
                  <a:cxn ang="0">
                    <a:pos x="125" y="259"/>
                  </a:cxn>
                  <a:cxn ang="0">
                    <a:pos x="129" y="263"/>
                  </a:cxn>
                  <a:cxn ang="0">
                    <a:pos x="138" y="268"/>
                  </a:cxn>
                  <a:cxn ang="0">
                    <a:pos x="143" y="272"/>
                  </a:cxn>
                  <a:cxn ang="0">
                    <a:pos x="152" y="272"/>
                  </a:cxn>
                  <a:cxn ang="0">
                    <a:pos x="161" y="268"/>
                  </a:cxn>
                  <a:cxn ang="0">
                    <a:pos x="165" y="259"/>
                  </a:cxn>
                  <a:cxn ang="0">
                    <a:pos x="165" y="250"/>
                  </a:cxn>
                  <a:cxn ang="0">
                    <a:pos x="170" y="143"/>
                  </a:cxn>
                  <a:cxn ang="0">
                    <a:pos x="228" y="178"/>
                  </a:cxn>
                  <a:cxn ang="0">
                    <a:pos x="223" y="254"/>
                  </a:cxn>
                  <a:cxn ang="0">
                    <a:pos x="228" y="263"/>
                  </a:cxn>
                  <a:cxn ang="0">
                    <a:pos x="232" y="268"/>
                  </a:cxn>
                  <a:cxn ang="0">
                    <a:pos x="237" y="272"/>
                  </a:cxn>
                  <a:cxn ang="0">
                    <a:pos x="245" y="272"/>
                  </a:cxn>
                  <a:cxn ang="0">
                    <a:pos x="254" y="272"/>
                  </a:cxn>
                  <a:cxn ang="0">
                    <a:pos x="259" y="268"/>
                  </a:cxn>
                  <a:cxn ang="0">
                    <a:pos x="263" y="263"/>
                  </a:cxn>
                  <a:cxn ang="0">
                    <a:pos x="268" y="254"/>
                  </a:cxn>
                  <a:cxn ang="0">
                    <a:pos x="272" y="201"/>
                  </a:cxn>
                </a:cxnLst>
                <a:rect l="0" t="0" r="r" b="b"/>
                <a:pathLst>
                  <a:path w="393" h="272">
                    <a:moveTo>
                      <a:pt x="272" y="201"/>
                    </a:moveTo>
                    <a:lnTo>
                      <a:pt x="357" y="250"/>
                    </a:lnTo>
                    <a:lnTo>
                      <a:pt x="366" y="254"/>
                    </a:lnTo>
                    <a:lnTo>
                      <a:pt x="375" y="254"/>
                    </a:lnTo>
                    <a:lnTo>
                      <a:pt x="384" y="250"/>
                    </a:lnTo>
                    <a:lnTo>
                      <a:pt x="388" y="241"/>
                    </a:lnTo>
                    <a:lnTo>
                      <a:pt x="393" y="232"/>
                    </a:lnTo>
                    <a:lnTo>
                      <a:pt x="393" y="223"/>
                    </a:lnTo>
                    <a:lnTo>
                      <a:pt x="388" y="214"/>
                    </a:lnTo>
                    <a:lnTo>
                      <a:pt x="384" y="210"/>
                    </a:lnTo>
                    <a:lnTo>
                      <a:pt x="295" y="156"/>
                    </a:lnTo>
                    <a:lnTo>
                      <a:pt x="339" y="129"/>
                    </a:lnTo>
                    <a:lnTo>
                      <a:pt x="348" y="125"/>
                    </a:lnTo>
                    <a:lnTo>
                      <a:pt x="353" y="116"/>
                    </a:lnTo>
                    <a:lnTo>
                      <a:pt x="353" y="107"/>
                    </a:lnTo>
                    <a:lnTo>
                      <a:pt x="353" y="98"/>
                    </a:lnTo>
                    <a:lnTo>
                      <a:pt x="344" y="94"/>
                    </a:lnTo>
                    <a:lnTo>
                      <a:pt x="339" y="89"/>
                    </a:lnTo>
                    <a:lnTo>
                      <a:pt x="330" y="89"/>
                    </a:lnTo>
                    <a:lnTo>
                      <a:pt x="321" y="89"/>
                    </a:lnTo>
                    <a:lnTo>
                      <a:pt x="254" y="129"/>
                    </a:lnTo>
                    <a:lnTo>
                      <a:pt x="196" y="94"/>
                    </a:lnTo>
                    <a:lnTo>
                      <a:pt x="281" y="49"/>
                    </a:lnTo>
                    <a:lnTo>
                      <a:pt x="290" y="40"/>
                    </a:lnTo>
                    <a:lnTo>
                      <a:pt x="295" y="31"/>
                    </a:lnTo>
                    <a:lnTo>
                      <a:pt x="295" y="26"/>
                    </a:lnTo>
                    <a:lnTo>
                      <a:pt x="295" y="18"/>
                    </a:lnTo>
                    <a:lnTo>
                      <a:pt x="290" y="9"/>
                    </a:lnTo>
                    <a:lnTo>
                      <a:pt x="281" y="4"/>
                    </a:lnTo>
                    <a:lnTo>
                      <a:pt x="272" y="4"/>
                    </a:lnTo>
                    <a:lnTo>
                      <a:pt x="263" y="9"/>
                    </a:lnTo>
                    <a:lnTo>
                      <a:pt x="152" y="71"/>
                    </a:lnTo>
                    <a:lnTo>
                      <a:pt x="27" y="0"/>
                    </a:lnTo>
                    <a:lnTo>
                      <a:pt x="0" y="44"/>
                    </a:lnTo>
                    <a:lnTo>
                      <a:pt x="125" y="116"/>
                    </a:lnTo>
                    <a:lnTo>
                      <a:pt x="125" y="250"/>
                    </a:lnTo>
                    <a:lnTo>
                      <a:pt x="125" y="259"/>
                    </a:lnTo>
                    <a:lnTo>
                      <a:pt x="129" y="263"/>
                    </a:lnTo>
                    <a:lnTo>
                      <a:pt x="138" y="268"/>
                    </a:lnTo>
                    <a:lnTo>
                      <a:pt x="143" y="272"/>
                    </a:lnTo>
                    <a:lnTo>
                      <a:pt x="152" y="272"/>
                    </a:lnTo>
                    <a:lnTo>
                      <a:pt x="161" y="268"/>
                    </a:lnTo>
                    <a:lnTo>
                      <a:pt x="165" y="259"/>
                    </a:lnTo>
                    <a:lnTo>
                      <a:pt x="165" y="250"/>
                    </a:lnTo>
                    <a:lnTo>
                      <a:pt x="170" y="143"/>
                    </a:lnTo>
                    <a:lnTo>
                      <a:pt x="228" y="178"/>
                    </a:lnTo>
                    <a:lnTo>
                      <a:pt x="223" y="254"/>
                    </a:lnTo>
                    <a:lnTo>
                      <a:pt x="228" y="263"/>
                    </a:lnTo>
                    <a:lnTo>
                      <a:pt x="232" y="268"/>
                    </a:lnTo>
                    <a:lnTo>
                      <a:pt x="237" y="272"/>
                    </a:lnTo>
                    <a:lnTo>
                      <a:pt x="245" y="272"/>
                    </a:lnTo>
                    <a:lnTo>
                      <a:pt x="254" y="272"/>
                    </a:lnTo>
                    <a:lnTo>
                      <a:pt x="259" y="268"/>
                    </a:lnTo>
                    <a:lnTo>
                      <a:pt x="263" y="263"/>
                    </a:lnTo>
                    <a:lnTo>
                      <a:pt x="268" y="254"/>
                    </a:lnTo>
                    <a:lnTo>
                      <a:pt x="272" y="20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>
                      <a:gamma/>
                      <a:tint val="24314"/>
                      <a:invGamma/>
                    </a:schemeClr>
                  </a:gs>
                  <a:gs pos="100000">
                    <a:schemeClr val="accent2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154" name="Freeform 114"/>
              <p:cNvSpPr>
                <a:spLocks/>
              </p:cNvSpPr>
              <p:nvPr/>
            </p:nvSpPr>
            <p:spPr bwMode="auto">
              <a:xfrm>
                <a:off x="1348" y="393"/>
                <a:ext cx="393" cy="277"/>
              </a:xfrm>
              <a:custGeom>
                <a:avLst/>
                <a:gdLst/>
                <a:ahLst/>
                <a:cxnLst>
                  <a:cxn ang="0">
                    <a:pos x="295" y="121"/>
                  </a:cxn>
                  <a:cxn ang="0">
                    <a:pos x="384" y="72"/>
                  </a:cxn>
                  <a:cxn ang="0">
                    <a:pos x="393" y="63"/>
                  </a:cxn>
                  <a:cxn ang="0">
                    <a:pos x="393" y="54"/>
                  </a:cxn>
                  <a:cxn ang="0">
                    <a:pos x="393" y="49"/>
                  </a:cxn>
                  <a:cxn ang="0">
                    <a:pos x="393" y="40"/>
                  </a:cxn>
                  <a:cxn ang="0">
                    <a:pos x="384" y="31"/>
                  </a:cxn>
                  <a:cxn ang="0">
                    <a:pos x="379" y="27"/>
                  </a:cxn>
                  <a:cxn ang="0">
                    <a:pos x="370" y="27"/>
                  </a:cxn>
                  <a:cxn ang="0">
                    <a:pos x="357" y="27"/>
                  </a:cxn>
                  <a:cxn ang="0">
                    <a:pos x="268" y="81"/>
                  </a:cxn>
                  <a:cxn ang="0">
                    <a:pos x="268" y="27"/>
                  </a:cxn>
                  <a:cxn ang="0">
                    <a:pos x="268" y="14"/>
                  </a:cxn>
                  <a:cxn ang="0">
                    <a:pos x="263" y="9"/>
                  </a:cxn>
                  <a:cxn ang="0">
                    <a:pos x="254" y="5"/>
                  </a:cxn>
                  <a:cxn ang="0">
                    <a:pos x="250" y="0"/>
                  </a:cxn>
                  <a:cxn ang="0">
                    <a:pos x="241" y="5"/>
                  </a:cxn>
                  <a:cxn ang="0">
                    <a:pos x="232" y="5"/>
                  </a:cxn>
                  <a:cxn ang="0">
                    <a:pos x="228" y="14"/>
                  </a:cxn>
                  <a:cxn ang="0">
                    <a:pos x="228" y="23"/>
                  </a:cxn>
                  <a:cxn ang="0">
                    <a:pos x="228" y="99"/>
                  </a:cxn>
                  <a:cxn ang="0">
                    <a:pos x="170" y="134"/>
                  </a:cxn>
                  <a:cxn ang="0">
                    <a:pos x="170" y="36"/>
                  </a:cxn>
                  <a:cxn ang="0">
                    <a:pos x="170" y="27"/>
                  </a:cxn>
                  <a:cxn ang="0">
                    <a:pos x="165" y="18"/>
                  </a:cxn>
                  <a:cxn ang="0">
                    <a:pos x="156" y="14"/>
                  </a:cxn>
                  <a:cxn ang="0">
                    <a:pos x="147" y="9"/>
                  </a:cxn>
                  <a:cxn ang="0">
                    <a:pos x="138" y="9"/>
                  </a:cxn>
                  <a:cxn ang="0">
                    <a:pos x="134" y="14"/>
                  </a:cxn>
                  <a:cxn ang="0">
                    <a:pos x="129" y="23"/>
                  </a:cxn>
                  <a:cxn ang="0">
                    <a:pos x="125" y="31"/>
                  </a:cxn>
                  <a:cxn ang="0">
                    <a:pos x="125" y="161"/>
                  </a:cxn>
                  <a:cxn ang="0">
                    <a:pos x="0" y="233"/>
                  </a:cxn>
                  <a:cxn ang="0">
                    <a:pos x="27" y="277"/>
                  </a:cxn>
                  <a:cxn ang="0">
                    <a:pos x="152" y="206"/>
                  </a:cxn>
                  <a:cxn ang="0">
                    <a:pos x="268" y="273"/>
                  </a:cxn>
                  <a:cxn ang="0">
                    <a:pos x="272" y="277"/>
                  </a:cxn>
                  <a:cxn ang="0">
                    <a:pos x="281" y="277"/>
                  </a:cxn>
                  <a:cxn ang="0">
                    <a:pos x="290" y="273"/>
                  </a:cxn>
                  <a:cxn ang="0">
                    <a:pos x="295" y="268"/>
                  </a:cxn>
                  <a:cxn ang="0">
                    <a:pos x="299" y="259"/>
                  </a:cxn>
                  <a:cxn ang="0">
                    <a:pos x="299" y="251"/>
                  </a:cxn>
                  <a:cxn ang="0">
                    <a:pos x="295" y="242"/>
                  </a:cxn>
                  <a:cxn ang="0">
                    <a:pos x="286" y="237"/>
                  </a:cxn>
                  <a:cxn ang="0">
                    <a:pos x="196" y="179"/>
                  </a:cxn>
                  <a:cxn ang="0">
                    <a:pos x="254" y="148"/>
                  </a:cxn>
                  <a:cxn ang="0">
                    <a:pos x="321" y="188"/>
                  </a:cxn>
                  <a:cxn ang="0">
                    <a:pos x="330" y="192"/>
                  </a:cxn>
                  <a:cxn ang="0">
                    <a:pos x="335" y="192"/>
                  </a:cxn>
                  <a:cxn ang="0">
                    <a:pos x="344" y="188"/>
                  </a:cxn>
                  <a:cxn ang="0">
                    <a:pos x="348" y="179"/>
                  </a:cxn>
                  <a:cxn ang="0">
                    <a:pos x="348" y="175"/>
                  </a:cxn>
                  <a:cxn ang="0">
                    <a:pos x="348" y="166"/>
                  </a:cxn>
                  <a:cxn ang="0">
                    <a:pos x="348" y="157"/>
                  </a:cxn>
                  <a:cxn ang="0">
                    <a:pos x="339" y="152"/>
                  </a:cxn>
                  <a:cxn ang="0">
                    <a:pos x="295" y="121"/>
                  </a:cxn>
                </a:cxnLst>
                <a:rect l="0" t="0" r="r" b="b"/>
                <a:pathLst>
                  <a:path w="393" h="277">
                    <a:moveTo>
                      <a:pt x="295" y="121"/>
                    </a:moveTo>
                    <a:lnTo>
                      <a:pt x="384" y="72"/>
                    </a:lnTo>
                    <a:lnTo>
                      <a:pt x="393" y="63"/>
                    </a:lnTo>
                    <a:lnTo>
                      <a:pt x="393" y="54"/>
                    </a:lnTo>
                    <a:lnTo>
                      <a:pt x="393" y="49"/>
                    </a:lnTo>
                    <a:lnTo>
                      <a:pt x="393" y="40"/>
                    </a:lnTo>
                    <a:lnTo>
                      <a:pt x="384" y="31"/>
                    </a:lnTo>
                    <a:lnTo>
                      <a:pt x="379" y="27"/>
                    </a:lnTo>
                    <a:lnTo>
                      <a:pt x="370" y="27"/>
                    </a:lnTo>
                    <a:lnTo>
                      <a:pt x="357" y="27"/>
                    </a:lnTo>
                    <a:lnTo>
                      <a:pt x="268" y="81"/>
                    </a:lnTo>
                    <a:lnTo>
                      <a:pt x="268" y="27"/>
                    </a:lnTo>
                    <a:lnTo>
                      <a:pt x="268" y="14"/>
                    </a:lnTo>
                    <a:lnTo>
                      <a:pt x="263" y="9"/>
                    </a:lnTo>
                    <a:lnTo>
                      <a:pt x="254" y="5"/>
                    </a:lnTo>
                    <a:lnTo>
                      <a:pt x="250" y="0"/>
                    </a:lnTo>
                    <a:lnTo>
                      <a:pt x="241" y="5"/>
                    </a:lnTo>
                    <a:lnTo>
                      <a:pt x="232" y="5"/>
                    </a:lnTo>
                    <a:lnTo>
                      <a:pt x="228" y="14"/>
                    </a:lnTo>
                    <a:lnTo>
                      <a:pt x="228" y="23"/>
                    </a:lnTo>
                    <a:lnTo>
                      <a:pt x="228" y="99"/>
                    </a:lnTo>
                    <a:lnTo>
                      <a:pt x="170" y="134"/>
                    </a:lnTo>
                    <a:lnTo>
                      <a:pt x="170" y="36"/>
                    </a:lnTo>
                    <a:lnTo>
                      <a:pt x="170" y="27"/>
                    </a:lnTo>
                    <a:lnTo>
                      <a:pt x="165" y="18"/>
                    </a:lnTo>
                    <a:lnTo>
                      <a:pt x="156" y="14"/>
                    </a:lnTo>
                    <a:lnTo>
                      <a:pt x="147" y="9"/>
                    </a:lnTo>
                    <a:lnTo>
                      <a:pt x="138" y="9"/>
                    </a:lnTo>
                    <a:lnTo>
                      <a:pt x="134" y="14"/>
                    </a:lnTo>
                    <a:lnTo>
                      <a:pt x="129" y="23"/>
                    </a:lnTo>
                    <a:lnTo>
                      <a:pt x="125" y="31"/>
                    </a:lnTo>
                    <a:lnTo>
                      <a:pt x="125" y="161"/>
                    </a:lnTo>
                    <a:lnTo>
                      <a:pt x="0" y="233"/>
                    </a:lnTo>
                    <a:lnTo>
                      <a:pt x="27" y="277"/>
                    </a:lnTo>
                    <a:lnTo>
                      <a:pt x="152" y="206"/>
                    </a:lnTo>
                    <a:lnTo>
                      <a:pt x="268" y="273"/>
                    </a:lnTo>
                    <a:lnTo>
                      <a:pt x="272" y="277"/>
                    </a:lnTo>
                    <a:lnTo>
                      <a:pt x="281" y="277"/>
                    </a:lnTo>
                    <a:lnTo>
                      <a:pt x="290" y="273"/>
                    </a:lnTo>
                    <a:lnTo>
                      <a:pt x="295" y="268"/>
                    </a:lnTo>
                    <a:lnTo>
                      <a:pt x="299" y="259"/>
                    </a:lnTo>
                    <a:lnTo>
                      <a:pt x="299" y="251"/>
                    </a:lnTo>
                    <a:lnTo>
                      <a:pt x="295" y="242"/>
                    </a:lnTo>
                    <a:lnTo>
                      <a:pt x="286" y="237"/>
                    </a:lnTo>
                    <a:lnTo>
                      <a:pt x="196" y="179"/>
                    </a:lnTo>
                    <a:lnTo>
                      <a:pt x="254" y="148"/>
                    </a:lnTo>
                    <a:lnTo>
                      <a:pt x="321" y="188"/>
                    </a:lnTo>
                    <a:lnTo>
                      <a:pt x="330" y="192"/>
                    </a:lnTo>
                    <a:lnTo>
                      <a:pt x="335" y="192"/>
                    </a:lnTo>
                    <a:lnTo>
                      <a:pt x="344" y="188"/>
                    </a:lnTo>
                    <a:lnTo>
                      <a:pt x="348" y="179"/>
                    </a:lnTo>
                    <a:lnTo>
                      <a:pt x="348" y="175"/>
                    </a:lnTo>
                    <a:lnTo>
                      <a:pt x="348" y="166"/>
                    </a:lnTo>
                    <a:lnTo>
                      <a:pt x="348" y="157"/>
                    </a:lnTo>
                    <a:lnTo>
                      <a:pt x="339" y="152"/>
                    </a:lnTo>
                    <a:lnTo>
                      <a:pt x="295" y="12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>
                      <a:gamma/>
                      <a:tint val="24314"/>
                      <a:invGamma/>
                    </a:schemeClr>
                  </a:gs>
                  <a:gs pos="100000">
                    <a:schemeClr val="accent2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7155" name="Freeform 115"/>
              <p:cNvSpPr>
                <a:spLocks/>
              </p:cNvSpPr>
              <p:nvPr/>
            </p:nvSpPr>
            <p:spPr bwMode="auto">
              <a:xfrm>
                <a:off x="1232" y="536"/>
                <a:ext cx="263" cy="228"/>
              </a:xfrm>
              <a:custGeom>
                <a:avLst/>
                <a:gdLst/>
                <a:ahLst/>
                <a:cxnLst>
                  <a:cxn ang="0">
                    <a:pos x="0" y="116"/>
                  </a:cxn>
                  <a:cxn ang="0">
                    <a:pos x="49" y="67"/>
                  </a:cxn>
                  <a:cxn ang="0">
                    <a:pos x="67" y="0"/>
                  </a:cxn>
                  <a:cxn ang="0">
                    <a:pos x="134" y="23"/>
                  </a:cxn>
                  <a:cxn ang="0">
                    <a:pos x="201" y="0"/>
                  </a:cxn>
                  <a:cxn ang="0">
                    <a:pos x="214" y="67"/>
                  </a:cxn>
                  <a:cxn ang="0">
                    <a:pos x="263" y="116"/>
                  </a:cxn>
                  <a:cxn ang="0">
                    <a:pos x="214" y="161"/>
                  </a:cxn>
                  <a:cxn ang="0">
                    <a:pos x="201" y="228"/>
                  </a:cxn>
                  <a:cxn ang="0">
                    <a:pos x="134" y="210"/>
                  </a:cxn>
                  <a:cxn ang="0">
                    <a:pos x="67" y="228"/>
                  </a:cxn>
                  <a:cxn ang="0">
                    <a:pos x="49" y="161"/>
                  </a:cxn>
                  <a:cxn ang="0">
                    <a:pos x="0" y="116"/>
                  </a:cxn>
                </a:cxnLst>
                <a:rect l="0" t="0" r="r" b="b"/>
                <a:pathLst>
                  <a:path w="263" h="228">
                    <a:moveTo>
                      <a:pt x="0" y="116"/>
                    </a:moveTo>
                    <a:lnTo>
                      <a:pt x="49" y="67"/>
                    </a:lnTo>
                    <a:lnTo>
                      <a:pt x="67" y="0"/>
                    </a:lnTo>
                    <a:lnTo>
                      <a:pt x="134" y="23"/>
                    </a:lnTo>
                    <a:lnTo>
                      <a:pt x="201" y="0"/>
                    </a:lnTo>
                    <a:lnTo>
                      <a:pt x="214" y="67"/>
                    </a:lnTo>
                    <a:lnTo>
                      <a:pt x="263" y="116"/>
                    </a:lnTo>
                    <a:lnTo>
                      <a:pt x="214" y="161"/>
                    </a:lnTo>
                    <a:lnTo>
                      <a:pt x="201" y="228"/>
                    </a:lnTo>
                    <a:lnTo>
                      <a:pt x="134" y="210"/>
                    </a:lnTo>
                    <a:lnTo>
                      <a:pt x="67" y="228"/>
                    </a:lnTo>
                    <a:lnTo>
                      <a:pt x="49" y="161"/>
                    </a:lnTo>
                    <a:lnTo>
                      <a:pt x="0" y="11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2">
                      <a:gamma/>
                      <a:tint val="24314"/>
                      <a:invGamma/>
                    </a:schemeClr>
                  </a:gs>
                  <a:gs pos="100000">
                    <a:schemeClr val="accent2"/>
                  </a:gs>
                </a:gsLst>
                <a:path path="rect">
                  <a:fillToRect l="50000" t="50000" r="50000" b="50000"/>
                </a:path>
              </a:gradFill>
              <a:extLst>
                <a:ext uri="{91240B29-F687-4f45-9708-019B960494DF}">
                  <a14:hiddenLine xmlns:a14="http://schemas.microsoft.com/office/drawing/2007/7/7/main" xmlns="" w="9525">
                    <a:solidFill>
                      <a:srgbClr xmlns:mc="http://schemas.openxmlformats.org/markup-compatibility/2006" val="000000" mc:Ignorable=""/>
                    </a:solidFill>
                    <a:round/>
                    <a:headEnd/>
                    <a:tailEnd/>
                  </a14:hiddenLine>
                </a:ext>
                <a:ext uri="{53640926-AAD7-44d8-BBD7-CCE9431645EC}">
                  <a14:shadowObscured xmlns:a14="http://schemas.microsoft.com/office/drawing/2007/7/7/main" xmlns="" val="1"/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7156" name="Rectangle 116"/>
            <p:cNvSpPr>
              <a:spLocks noChangeArrowheads="1"/>
            </p:cNvSpPr>
            <p:nvPr/>
          </p:nvSpPr>
          <p:spPr bwMode="auto">
            <a:xfrm>
              <a:off x="1968" y="1296"/>
              <a:ext cx="1855" cy="33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07/7/7/main" xmlns="">
                  <a:gradFill rotWithShape="1">
                    <a:gsLst>
                      <a:gs pos="0">
                        <a:schemeClr val="accent2">
                          <a:gamma/>
                          <a:tint val="24314"/>
                          <a:invGamma/>
                        </a:schemeClr>
                      </a:gs>
                      <a:gs pos="100000">
                        <a:schemeClr val="accent2"/>
                      </a:gs>
                    </a:gsLst>
                    <a:path path="shape">
                      <a:fillToRect l="50000" t="50000" r="50000" b="50000"/>
                    </a:path>
                  </a:gradFill>
                </a14:hiddenFill>
              </a:ext>
              <a:ext uri="{91240B29-F687-4f45-9708-019B960494DF}">
                <a14:hiddenLine xmlns:a14="http://schemas.microsoft.com/office/drawing/2007/7/7/main" xmlns="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07/7/7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fa-IR" sz="2800" dirty="0" smtClean="0">
                  <a:solidFill>
                    <a:srgbClr val="000000"/>
                  </a:solidFill>
                  <a:latin typeface="Times New Roman" pitchFamily="18" charset="0"/>
                </a:rPr>
                <a:t>بررسی خواص نمک ها</a:t>
              </a:r>
              <a:endParaRPr lang="en-US" sz="2800" dirty="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87157" name="Line 117"/>
            <p:cNvSpPr>
              <a:spLocks noChangeShapeType="1"/>
            </p:cNvSpPr>
            <p:nvPr/>
          </p:nvSpPr>
          <p:spPr bwMode="auto">
            <a:xfrm>
              <a:off x="1776" y="1584"/>
              <a:ext cx="2064" cy="0"/>
            </a:xfrm>
            <a:prstGeom prst="line">
              <a:avLst/>
            </a:prstGeom>
            <a:noFill/>
            <a:ln w="9525">
              <a:solidFill>
                <a:srgbClr val="7BA6F3"/>
              </a:solidFill>
              <a:round/>
              <a:headEnd/>
              <a:tailEnd/>
            </a:ln>
            <a:extLst>
              <a:ext uri="{AF507438-7753-43e0-B8FC-AC1667EBCBE1}">
                <a14:hiddenEffects xmlns:a14="http://schemas.microsoft.com/office/drawing/2007/7/7/main" xmlns="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0" name="Slide Number Placeholder 5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0EE711-B157-4E92-BC6C-2F5D965478C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719138" y="1047690"/>
            <a:ext cx="85010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>
              <a:spcBef>
                <a:spcPct val="50000"/>
              </a:spcBef>
            </a:pPr>
            <a:r>
              <a:rPr lang="fa-IR" sz="2000" b="1" dirty="0" smtClean="0"/>
              <a:t>یک یون اتم یا گروهی از اتمهاست که دارای بار مثبت (کت آیون) یا منفی (ان آیون)باشد.</a:t>
            </a:r>
            <a:endParaRPr lang="en-US" sz="2000" b="1" dirty="0"/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2514600" y="1828800"/>
            <a:ext cx="612379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/>
            <a:r>
              <a:rPr lang="fa-IR" b="1" i="1" dirty="0" smtClean="0"/>
              <a:t>کت آیون</a:t>
            </a:r>
            <a:r>
              <a:rPr lang="en-US" dirty="0" smtClean="0"/>
              <a:t> –</a:t>
            </a:r>
            <a:r>
              <a:rPr lang="fa-IR" dirty="0" smtClean="0"/>
              <a:t>یون با بار مثبت</a:t>
            </a:r>
          </a:p>
          <a:p>
            <a:pPr algn="r" rtl="1"/>
            <a:r>
              <a:rPr lang="en-US" dirty="0" smtClean="0"/>
              <a:t> </a:t>
            </a:r>
            <a:r>
              <a:rPr lang="fa-IR" dirty="0" smtClean="0"/>
              <a:t>اگر یک اتم خنثی یک یا چند الکترون ازدست بدهد، تبدیل به کت آیون می شود.</a:t>
            </a:r>
            <a:endParaRPr lang="en-US" b="1" i="1" dirty="0"/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2027072" y="4114800"/>
            <a:ext cx="654384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/>
            <a:r>
              <a:rPr lang="fa-IR" b="1" i="1" dirty="0" smtClean="0"/>
              <a:t>ان آیون</a:t>
            </a:r>
            <a:r>
              <a:rPr lang="en-US" dirty="0" smtClean="0"/>
              <a:t> –</a:t>
            </a:r>
            <a:r>
              <a:rPr lang="fa-IR" dirty="0" smtClean="0"/>
              <a:t>یون با بار منفی</a:t>
            </a:r>
          </a:p>
          <a:p>
            <a:pPr algn="r" rtl="1"/>
            <a:r>
              <a:rPr lang="en-US" dirty="0" smtClean="0"/>
              <a:t> </a:t>
            </a:r>
            <a:r>
              <a:rPr lang="fa-IR" dirty="0" smtClean="0"/>
              <a:t>اگر یک اتم خنثی یک یا چند الکترون ازدست بدست آورد، تبدیل به ان آیون می شود.</a:t>
            </a:r>
            <a:endParaRPr lang="en-US" b="1" i="1" dirty="0" smtClean="0"/>
          </a:p>
          <a:p>
            <a:pPr algn="r" rtl="1"/>
            <a:endParaRPr lang="en-US" dirty="0"/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1104900" y="2667000"/>
            <a:ext cx="2738438" cy="1295400"/>
            <a:chOff x="696" y="1680"/>
            <a:chExt cx="1725" cy="81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696" y="1680"/>
              <a:ext cx="816" cy="816"/>
              <a:chOff x="768" y="2160"/>
              <a:chExt cx="816" cy="816"/>
            </a:xfrm>
          </p:grpSpPr>
          <p:sp>
            <p:nvSpPr>
              <p:cNvPr id="20486" name="Oval 6"/>
              <p:cNvSpPr>
                <a:spLocks noChangeArrowheads="1"/>
              </p:cNvSpPr>
              <p:nvPr/>
            </p:nvSpPr>
            <p:spPr bwMode="auto">
              <a:xfrm>
                <a:off x="768" y="2160"/>
                <a:ext cx="816" cy="816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487" name="Text Box 7"/>
              <p:cNvSpPr txBox="1">
                <a:spLocks noChangeArrowheads="1"/>
              </p:cNvSpPr>
              <p:nvPr/>
            </p:nvSpPr>
            <p:spPr bwMode="auto">
              <a:xfrm>
                <a:off x="960" y="2404"/>
                <a:ext cx="403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/>
                  <a:t>Na</a:t>
                </a:r>
              </a:p>
            </p:txBody>
          </p:sp>
        </p:grpSp>
        <p:sp>
          <p:nvSpPr>
            <p:cNvPr id="20500" name="Text Box 20"/>
            <p:cNvSpPr txBox="1">
              <a:spLocks noChangeArrowheads="1"/>
            </p:cNvSpPr>
            <p:nvPr/>
          </p:nvSpPr>
          <p:spPr bwMode="auto">
            <a:xfrm>
              <a:off x="1670" y="1867"/>
              <a:ext cx="751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dirty="0"/>
                <a:t>11 </a:t>
              </a:r>
              <a:r>
                <a:rPr lang="fa-IR" sz="2000" dirty="0" smtClean="0"/>
                <a:t>پروتون</a:t>
              </a:r>
              <a:endParaRPr lang="en-US" sz="2000" dirty="0"/>
            </a:p>
            <a:p>
              <a:r>
                <a:rPr lang="en-US" sz="2000" dirty="0"/>
                <a:t>11 </a:t>
              </a:r>
              <a:r>
                <a:rPr lang="fa-IR" sz="2000" dirty="0" smtClean="0"/>
                <a:t>الکترون</a:t>
              </a:r>
              <a:endParaRPr lang="en-US" sz="2000" dirty="0"/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5638802" y="2819400"/>
            <a:ext cx="2540001" cy="1143000"/>
            <a:chOff x="3552" y="1776"/>
            <a:chExt cx="1600" cy="720"/>
          </a:xfrm>
        </p:grpSpPr>
        <p:grpSp>
          <p:nvGrpSpPr>
            <p:cNvPr id="5" name="Group 11"/>
            <p:cNvGrpSpPr>
              <a:grpSpLocks/>
            </p:cNvGrpSpPr>
            <p:nvPr/>
          </p:nvGrpSpPr>
          <p:grpSpPr bwMode="auto">
            <a:xfrm>
              <a:off x="3552" y="1776"/>
              <a:ext cx="720" cy="720"/>
              <a:chOff x="3024" y="2160"/>
              <a:chExt cx="720" cy="720"/>
            </a:xfrm>
          </p:grpSpPr>
          <p:sp>
            <p:nvSpPr>
              <p:cNvPr id="20488" name="Oval 8"/>
              <p:cNvSpPr>
                <a:spLocks noChangeArrowheads="1"/>
              </p:cNvSpPr>
              <p:nvPr/>
            </p:nvSpPr>
            <p:spPr bwMode="auto">
              <a:xfrm>
                <a:off x="3024" y="2160"/>
                <a:ext cx="720" cy="720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489" name="Text Box 9"/>
              <p:cNvSpPr txBox="1">
                <a:spLocks noChangeArrowheads="1"/>
              </p:cNvSpPr>
              <p:nvPr/>
            </p:nvSpPr>
            <p:spPr bwMode="auto">
              <a:xfrm>
                <a:off x="3138" y="2357"/>
                <a:ext cx="492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/>
                  <a:t>Na</a:t>
                </a:r>
                <a:r>
                  <a:rPr lang="en-US" baseline="30000"/>
                  <a:t>+</a:t>
                </a:r>
                <a:endParaRPr lang="en-US"/>
              </a:p>
            </p:txBody>
          </p:sp>
        </p:grpSp>
        <p:sp>
          <p:nvSpPr>
            <p:cNvPr id="20501" name="Text Box 21"/>
            <p:cNvSpPr txBox="1">
              <a:spLocks noChangeArrowheads="1"/>
            </p:cNvSpPr>
            <p:nvPr/>
          </p:nvSpPr>
          <p:spPr bwMode="auto">
            <a:xfrm>
              <a:off x="4389" y="1910"/>
              <a:ext cx="763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dirty="0"/>
                <a:t>11 </a:t>
              </a:r>
              <a:r>
                <a:rPr lang="fa-IR" sz="2000" dirty="0" smtClean="0"/>
                <a:t>پروتون</a:t>
              </a:r>
              <a:endParaRPr lang="en-US" sz="2000" dirty="0"/>
            </a:p>
            <a:p>
              <a:r>
                <a:rPr lang="en-US" sz="2000" dirty="0"/>
                <a:t>10 </a:t>
              </a:r>
              <a:r>
                <a:rPr lang="fa-IR" sz="2000" dirty="0" smtClean="0"/>
                <a:t>الکترون</a:t>
              </a:r>
              <a:endParaRPr lang="en-US" sz="2000" dirty="0"/>
            </a:p>
          </p:txBody>
        </p:sp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1181100" y="5334000"/>
            <a:ext cx="2681288" cy="1143000"/>
            <a:chOff x="744" y="3456"/>
            <a:chExt cx="1689" cy="720"/>
          </a:xfrm>
        </p:grpSpPr>
        <p:grpSp>
          <p:nvGrpSpPr>
            <p:cNvPr id="7" name="Group 23"/>
            <p:cNvGrpSpPr>
              <a:grpSpLocks/>
            </p:cNvGrpSpPr>
            <p:nvPr/>
          </p:nvGrpSpPr>
          <p:grpSpPr bwMode="auto">
            <a:xfrm>
              <a:off x="744" y="3456"/>
              <a:ext cx="720" cy="720"/>
              <a:chOff x="672" y="3552"/>
              <a:chExt cx="720" cy="720"/>
            </a:xfrm>
          </p:grpSpPr>
          <p:sp>
            <p:nvSpPr>
              <p:cNvPr id="20494" name="Oval 14"/>
              <p:cNvSpPr>
                <a:spLocks noChangeArrowheads="1"/>
              </p:cNvSpPr>
              <p:nvPr/>
            </p:nvSpPr>
            <p:spPr bwMode="auto">
              <a:xfrm>
                <a:off x="672" y="3552"/>
                <a:ext cx="720" cy="720"/>
              </a:xfrm>
              <a:prstGeom prst="ellipse">
                <a:avLst/>
              </a:prstGeom>
              <a:solidFill>
                <a:srgbClr val="339966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495" name="Text Box 15"/>
              <p:cNvSpPr txBox="1">
                <a:spLocks noChangeArrowheads="1"/>
              </p:cNvSpPr>
              <p:nvPr/>
            </p:nvSpPr>
            <p:spPr bwMode="auto">
              <a:xfrm>
                <a:off x="868" y="3748"/>
                <a:ext cx="328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/>
                  <a:t>Cl</a:t>
                </a:r>
              </a:p>
            </p:txBody>
          </p:sp>
        </p:grpSp>
        <p:sp>
          <p:nvSpPr>
            <p:cNvPr id="20502" name="Text Box 22"/>
            <p:cNvSpPr txBox="1">
              <a:spLocks noChangeArrowheads="1"/>
            </p:cNvSpPr>
            <p:nvPr/>
          </p:nvSpPr>
          <p:spPr bwMode="auto">
            <a:xfrm>
              <a:off x="1670" y="3595"/>
              <a:ext cx="763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dirty="0"/>
                <a:t>17 </a:t>
              </a:r>
              <a:r>
                <a:rPr lang="fa-IR" sz="2000" dirty="0" smtClean="0"/>
                <a:t>پروتون</a:t>
              </a:r>
              <a:endParaRPr lang="en-US" sz="2000" dirty="0"/>
            </a:p>
            <a:p>
              <a:r>
                <a:rPr lang="en-US" sz="2000" dirty="0"/>
                <a:t>17 </a:t>
              </a:r>
              <a:r>
                <a:rPr lang="fa-IR" sz="2000" dirty="0" smtClean="0"/>
                <a:t>الکترون</a:t>
              </a:r>
              <a:endParaRPr lang="en-US" sz="2000" dirty="0"/>
            </a:p>
          </p:txBody>
        </p:sp>
      </p:grpSp>
      <p:grpSp>
        <p:nvGrpSpPr>
          <p:cNvPr id="8" name="Group 30"/>
          <p:cNvGrpSpPr>
            <a:grpSpLocks/>
          </p:cNvGrpSpPr>
          <p:nvPr/>
        </p:nvGrpSpPr>
        <p:grpSpPr bwMode="auto">
          <a:xfrm>
            <a:off x="5486402" y="5181600"/>
            <a:ext cx="2692401" cy="1447800"/>
            <a:chOff x="3456" y="3360"/>
            <a:chExt cx="1696" cy="912"/>
          </a:xfrm>
        </p:grpSpPr>
        <p:grpSp>
          <p:nvGrpSpPr>
            <p:cNvPr id="9" name="Group 24"/>
            <p:cNvGrpSpPr>
              <a:grpSpLocks/>
            </p:cNvGrpSpPr>
            <p:nvPr/>
          </p:nvGrpSpPr>
          <p:grpSpPr bwMode="auto">
            <a:xfrm>
              <a:off x="3456" y="3360"/>
              <a:ext cx="912" cy="912"/>
              <a:chOff x="3456" y="3360"/>
              <a:chExt cx="912" cy="912"/>
            </a:xfrm>
          </p:grpSpPr>
          <p:sp>
            <p:nvSpPr>
              <p:cNvPr id="20498" name="Oval 18"/>
              <p:cNvSpPr>
                <a:spLocks noChangeArrowheads="1"/>
              </p:cNvSpPr>
              <p:nvPr/>
            </p:nvSpPr>
            <p:spPr bwMode="auto">
              <a:xfrm>
                <a:off x="3456" y="3360"/>
                <a:ext cx="912" cy="912"/>
              </a:xfrm>
              <a:prstGeom prst="ellipse">
                <a:avLst/>
              </a:prstGeom>
              <a:solidFill>
                <a:srgbClr val="339966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499" name="Text Box 19"/>
              <p:cNvSpPr txBox="1">
                <a:spLocks noChangeArrowheads="1"/>
              </p:cNvSpPr>
              <p:nvPr/>
            </p:nvSpPr>
            <p:spPr bwMode="auto">
              <a:xfrm>
                <a:off x="3722" y="3700"/>
                <a:ext cx="379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/>
                  <a:t>Cl</a:t>
                </a:r>
                <a:r>
                  <a:rPr lang="en-US" baseline="30000"/>
                  <a:t>-</a:t>
                </a:r>
                <a:endParaRPr lang="en-US"/>
              </a:p>
            </p:txBody>
          </p:sp>
        </p:grpSp>
        <p:sp>
          <p:nvSpPr>
            <p:cNvPr id="20506" name="Text Box 26"/>
            <p:cNvSpPr txBox="1">
              <a:spLocks noChangeArrowheads="1"/>
            </p:cNvSpPr>
            <p:nvPr/>
          </p:nvSpPr>
          <p:spPr bwMode="auto">
            <a:xfrm>
              <a:off x="4389" y="3590"/>
              <a:ext cx="763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dirty="0"/>
                <a:t>17 </a:t>
              </a:r>
              <a:r>
                <a:rPr lang="fa-IR" sz="2000" dirty="0" smtClean="0"/>
                <a:t>پروتون</a:t>
              </a:r>
              <a:endParaRPr lang="en-US" sz="2000" dirty="0"/>
            </a:p>
            <a:p>
              <a:r>
                <a:rPr lang="en-US" sz="2000" dirty="0"/>
                <a:t>18 </a:t>
              </a:r>
              <a:r>
                <a:rPr lang="fa-IR" sz="2000" dirty="0" smtClean="0"/>
                <a:t>الکترون</a:t>
              </a:r>
              <a:endParaRPr lang="en-US" sz="2000" dirty="0"/>
            </a:p>
          </p:txBody>
        </p:sp>
      </p:grpSp>
      <p:sp>
        <p:nvSpPr>
          <p:cNvPr id="20511" name="Text Box 31"/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2.5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895600" y="101025"/>
            <a:ext cx="34387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a-IR" sz="3200" b="1" dirty="0" smtClean="0">
                <a:solidFill>
                  <a:srgbClr val="000000"/>
                </a:solidFill>
                <a:latin typeface="Times New Roman" pitchFamily="18" charset="0"/>
              </a:rPr>
              <a:t>تشکیل یونهای تک اتمی</a:t>
            </a:r>
            <a:endParaRPr lang="en-US" sz="3200" b="1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0DCF38-58EB-46E9-9372-BCF6552DE3C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4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5" grpId="0" autoUpdateAnimBg="0"/>
      <p:bldP spid="20492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1922463" y="2908300"/>
            <a:ext cx="29626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dirty="0"/>
              <a:t>13 </a:t>
            </a:r>
            <a:r>
              <a:rPr lang="fa-IR" dirty="0" smtClean="0"/>
              <a:t>پروتون</a:t>
            </a:r>
            <a:r>
              <a:rPr lang="en-US" dirty="0" smtClean="0"/>
              <a:t>, </a:t>
            </a:r>
            <a:r>
              <a:rPr lang="en-US" dirty="0"/>
              <a:t>10 (13 – 3) </a:t>
            </a:r>
            <a:r>
              <a:rPr lang="fa-IR" dirty="0" smtClean="0"/>
              <a:t>الکترون</a:t>
            </a:r>
            <a:endParaRPr lang="en-US" dirty="0"/>
          </a:p>
        </p:txBody>
      </p:sp>
      <p:sp>
        <p:nvSpPr>
          <p:cNvPr id="22545" name="Text Box 17"/>
          <p:cNvSpPr txBox="1">
            <a:spLocks noChangeArrowheads="1"/>
          </p:cNvSpPr>
          <p:nvPr/>
        </p:nvSpPr>
        <p:spPr bwMode="auto">
          <a:xfrm>
            <a:off x="1917700" y="4965700"/>
            <a:ext cx="29690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dirty="0"/>
              <a:t>34 </a:t>
            </a:r>
            <a:r>
              <a:rPr lang="fa-IR" dirty="0" smtClean="0"/>
              <a:t>پروتون</a:t>
            </a:r>
            <a:r>
              <a:rPr lang="en-US" dirty="0" smtClean="0"/>
              <a:t>, </a:t>
            </a:r>
            <a:r>
              <a:rPr lang="en-US" dirty="0"/>
              <a:t>36 (34 + 2) </a:t>
            </a:r>
            <a:r>
              <a:rPr lang="fa-IR" dirty="0" smtClean="0"/>
              <a:t>الکترون</a:t>
            </a:r>
            <a:endParaRPr lang="en-US" dirty="0"/>
          </a:p>
        </p:txBody>
      </p:sp>
      <p:sp>
        <p:nvSpPr>
          <p:cNvPr id="22546" name="Text Box 18"/>
          <p:cNvSpPr txBox="1">
            <a:spLocks noChangeArrowheads="1"/>
          </p:cNvSpPr>
          <p:nvPr/>
        </p:nvSpPr>
        <p:spPr bwMode="auto">
          <a:xfrm>
            <a:off x="3308457" y="76200"/>
            <a:ext cx="22974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fa-IR" sz="3600" b="1" dirty="0" smtClean="0">
                <a:solidFill>
                  <a:schemeClr val="tx2"/>
                </a:solidFill>
              </a:rPr>
              <a:t>یون یعنی چه؟</a:t>
            </a:r>
            <a:endParaRPr lang="en-US" sz="3600" b="1" dirty="0"/>
          </a:p>
        </p:txBody>
      </p:sp>
      <p:graphicFrame>
        <p:nvGraphicFramePr>
          <p:cNvPr id="22547" name="Object 19"/>
          <p:cNvGraphicFramePr>
            <a:graphicFrameLocks noChangeAspect="1"/>
          </p:cNvGraphicFramePr>
          <p:nvPr/>
        </p:nvGraphicFramePr>
        <p:xfrm>
          <a:off x="381000" y="228600"/>
          <a:ext cx="855663" cy="163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Clip" r:id="rId4" imgW="856440" imgH="1637640" progId="">
                  <p:embed/>
                </p:oleObj>
              </mc:Choice>
              <mc:Fallback>
                <p:oleObj name="Clip" r:id="rId4" imgW="856440" imgH="163764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228600"/>
                        <a:ext cx="855663" cy="1636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2.5</a:t>
            </a: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993775" y="1905000"/>
            <a:ext cx="7159625" cy="711200"/>
            <a:chOff x="172" y="1200"/>
            <a:chExt cx="4510" cy="448"/>
          </a:xfrm>
        </p:grpSpPr>
        <p:sp>
          <p:nvSpPr>
            <p:cNvPr id="22531" name="Text Box 3"/>
            <p:cNvSpPr txBox="1">
              <a:spLocks noChangeArrowheads="1"/>
            </p:cNvSpPr>
            <p:nvPr/>
          </p:nvSpPr>
          <p:spPr bwMode="auto">
            <a:xfrm>
              <a:off x="172" y="1261"/>
              <a:ext cx="289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fa-IR" dirty="0" smtClean="0">
                  <a:solidFill>
                    <a:schemeClr val="accent2"/>
                  </a:solidFill>
                  <a:latin typeface="Times New Roman" pitchFamily="18" charset="0"/>
                </a:rPr>
                <a:t>چند الکترون و چند پروتون در عنصر آلومینیم وجود دارند؟</a:t>
              </a:r>
              <a:endParaRPr lang="en-US" dirty="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22533" name="Text Box 5"/>
            <p:cNvSpPr txBox="1">
              <a:spLocks noChangeArrowheads="1"/>
            </p:cNvSpPr>
            <p:nvPr/>
          </p:nvSpPr>
          <p:spPr bwMode="auto">
            <a:xfrm>
              <a:off x="3965" y="1220"/>
              <a:ext cx="40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3600">
                  <a:solidFill>
                    <a:schemeClr val="accent2"/>
                  </a:solidFill>
                  <a:latin typeface="Times New Roman" pitchFamily="18" charset="0"/>
                </a:rPr>
                <a:t>Al</a:t>
              </a:r>
            </a:p>
          </p:txBody>
        </p:sp>
        <p:sp>
          <p:nvSpPr>
            <p:cNvPr id="22534" name="Text Box 6"/>
            <p:cNvSpPr txBox="1">
              <a:spLocks noChangeArrowheads="1"/>
            </p:cNvSpPr>
            <p:nvPr/>
          </p:nvSpPr>
          <p:spPr bwMode="auto">
            <a:xfrm>
              <a:off x="3744" y="1200"/>
              <a:ext cx="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solidFill>
                    <a:schemeClr val="accent2"/>
                  </a:solidFill>
                  <a:latin typeface="Times New Roman" pitchFamily="18" charset="0"/>
                </a:rPr>
                <a:t>27</a:t>
              </a:r>
            </a:p>
          </p:txBody>
        </p:sp>
        <p:sp>
          <p:nvSpPr>
            <p:cNvPr id="22535" name="Text Box 7"/>
            <p:cNvSpPr txBox="1">
              <a:spLocks noChangeArrowheads="1"/>
            </p:cNvSpPr>
            <p:nvPr/>
          </p:nvSpPr>
          <p:spPr bwMode="auto">
            <a:xfrm>
              <a:off x="3749" y="1360"/>
              <a:ext cx="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solidFill>
                    <a:schemeClr val="accent2"/>
                  </a:solidFill>
                  <a:latin typeface="Times New Roman" pitchFamily="18" charset="0"/>
                </a:rPr>
                <a:t>13</a:t>
              </a:r>
            </a:p>
          </p:txBody>
        </p:sp>
        <p:sp>
          <p:nvSpPr>
            <p:cNvPr id="22536" name="Text Box 8"/>
            <p:cNvSpPr txBox="1">
              <a:spLocks noChangeArrowheads="1"/>
            </p:cNvSpPr>
            <p:nvPr/>
          </p:nvSpPr>
          <p:spPr bwMode="auto">
            <a:xfrm>
              <a:off x="4355" y="1248"/>
              <a:ext cx="327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solidFill>
                    <a:schemeClr val="accent2"/>
                  </a:solidFill>
                  <a:latin typeface="Times New Roman" pitchFamily="18" charset="0"/>
                </a:rPr>
                <a:t>  ?</a:t>
              </a:r>
            </a:p>
          </p:txBody>
        </p:sp>
        <p:sp>
          <p:nvSpPr>
            <p:cNvPr id="22550" name="Text Box 22"/>
            <p:cNvSpPr txBox="1">
              <a:spLocks noChangeArrowheads="1"/>
            </p:cNvSpPr>
            <p:nvPr/>
          </p:nvSpPr>
          <p:spPr bwMode="auto">
            <a:xfrm>
              <a:off x="4244" y="1200"/>
              <a:ext cx="2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solidFill>
                    <a:schemeClr val="accent2"/>
                  </a:solidFill>
                  <a:latin typeface="Times New Roman" pitchFamily="18" charset="0"/>
                </a:rPr>
                <a:t>3</a:t>
              </a:r>
              <a:r>
                <a:rPr lang="en-US" sz="2400" baseline="30000">
                  <a:solidFill>
                    <a:schemeClr val="accent2"/>
                  </a:solidFill>
                  <a:latin typeface="Times New Roman" pitchFamily="18" charset="0"/>
                </a:rPr>
                <a:t>+</a:t>
              </a:r>
              <a:endParaRPr lang="en-US" sz="240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977900" y="4038600"/>
            <a:ext cx="7212013" cy="711200"/>
            <a:chOff x="616" y="2544"/>
            <a:chExt cx="4543" cy="448"/>
          </a:xfrm>
        </p:grpSpPr>
        <p:sp>
          <p:nvSpPr>
            <p:cNvPr id="22554" name="Text Box 26"/>
            <p:cNvSpPr txBox="1">
              <a:spLocks noChangeArrowheads="1"/>
            </p:cNvSpPr>
            <p:nvPr/>
          </p:nvSpPr>
          <p:spPr bwMode="auto">
            <a:xfrm>
              <a:off x="616" y="2599"/>
              <a:ext cx="2781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fa-IR" dirty="0" smtClean="0">
                  <a:solidFill>
                    <a:schemeClr val="accent2"/>
                  </a:solidFill>
                  <a:latin typeface="Times New Roman" pitchFamily="18" charset="0"/>
                </a:rPr>
                <a:t>چند الکترون و چند پروتون در عنصر سلنیم وجود دارند؟</a:t>
              </a:r>
              <a:endParaRPr lang="en-US" dirty="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grpSp>
          <p:nvGrpSpPr>
            <p:cNvPr id="4" name="Group 27"/>
            <p:cNvGrpSpPr>
              <a:grpSpLocks/>
            </p:cNvGrpSpPr>
            <p:nvPr/>
          </p:nvGrpSpPr>
          <p:grpSpPr bwMode="auto">
            <a:xfrm>
              <a:off x="4224" y="2544"/>
              <a:ext cx="752" cy="448"/>
              <a:chOff x="4368" y="2584"/>
              <a:chExt cx="752" cy="448"/>
            </a:xfrm>
          </p:grpSpPr>
          <p:sp>
            <p:nvSpPr>
              <p:cNvPr id="22556" name="Text Box 28"/>
              <p:cNvSpPr txBox="1">
                <a:spLocks noChangeArrowheads="1"/>
              </p:cNvSpPr>
              <p:nvPr/>
            </p:nvSpPr>
            <p:spPr bwMode="auto">
              <a:xfrm>
                <a:off x="4598" y="2634"/>
                <a:ext cx="340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>
                    <a:solidFill>
                      <a:schemeClr val="accent2"/>
                    </a:solidFill>
                    <a:latin typeface="Times New Roman" pitchFamily="18" charset="0"/>
                  </a:rPr>
                  <a:t>Se</a:t>
                </a:r>
              </a:p>
            </p:txBody>
          </p:sp>
          <p:sp>
            <p:nvSpPr>
              <p:cNvPr id="22557" name="Text Box 29"/>
              <p:cNvSpPr txBox="1">
                <a:spLocks noChangeArrowheads="1"/>
              </p:cNvSpPr>
              <p:nvPr/>
            </p:nvSpPr>
            <p:spPr bwMode="auto">
              <a:xfrm>
                <a:off x="4368" y="2584"/>
                <a:ext cx="30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400">
                    <a:solidFill>
                      <a:schemeClr val="accent2"/>
                    </a:solidFill>
                    <a:latin typeface="Times New Roman" pitchFamily="18" charset="0"/>
                  </a:rPr>
                  <a:t>78</a:t>
                </a:r>
              </a:p>
            </p:txBody>
          </p:sp>
          <p:sp>
            <p:nvSpPr>
              <p:cNvPr id="22558" name="Text Box 30"/>
              <p:cNvSpPr txBox="1">
                <a:spLocks noChangeArrowheads="1"/>
              </p:cNvSpPr>
              <p:nvPr/>
            </p:nvSpPr>
            <p:spPr bwMode="auto">
              <a:xfrm>
                <a:off x="4376" y="2744"/>
                <a:ext cx="30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400">
                    <a:solidFill>
                      <a:schemeClr val="accent2"/>
                    </a:solidFill>
                    <a:latin typeface="Times New Roman" pitchFamily="18" charset="0"/>
                  </a:rPr>
                  <a:t>34</a:t>
                </a:r>
                <a:endParaRPr lang="en-US">
                  <a:solidFill>
                    <a:schemeClr val="accent2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22559" name="Text Box 31"/>
              <p:cNvSpPr txBox="1">
                <a:spLocks noChangeArrowheads="1"/>
              </p:cNvSpPr>
              <p:nvPr/>
            </p:nvSpPr>
            <p:spPr bwMode="auto">
              <a:xfrm>
                <a:off x="4844" y="2592"/>
                <a:ext cx="27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eaLnBrk="0" hangingPunct="0"/>
                <a:r>
                  <a:rPr lang="en-US" sz="2400">
                    <a:solidFill>
                      <a:schemeClr val="accent2"/>
                    </a:solidFill>
                    <a:latin typeface="Times New Roman" pitchFamily="18" charset="0"/>
                  </a:rPr>
                  <a:t>2-</a:t>
                </a:r>
                <a:endParaRPr lang="en-US">
                  <a:solidFill>
                    <a:schemeClr val="accent2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22560" name="Text Box 32"/>
            <p:cNvSpPr txBox="1">
              <a:spLocks noChangeArrowheads="1"/>
            </p:cNvSpPr>
            <p:nvPr/>
          </p:nvSpPr>
          <p:spPr bwMode="auto">
            <a:xfrm>
              <a:off x="4944" y="2578"/>
              <a:ext cx="215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>
                  <a:solidFill>
                    <a:schemeClr val="accent2"/>
                  </a:solidFill>
                  <a:latin typeface="Times New Roman" pitchFamily="18" charset="0"/>
                </a:rPr>
                <a:t>?</a:t>
              </a:r>
            </a:p>
          </p:txBody>
        </p:sp>
      </p:grpSp>
      <p:sp>
        <p:nvSpPr>
          <p:cNvPr id="22" name="Slide Number Placeholder 2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0DCF38-58EB-46E9-9372-BCF6552DE3C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4" grpId="0" autoUpdateAnimBg="0"/>
      <p:bldP spid="22545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" y="3171825"/>
            <a:ext cx="9140825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33338" y="2982913"/>
            <a:ext cx="533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IA</a:t>
            </a: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542925" y="3470275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IIA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6091238" y="3490913"/>
            <a:ext cx="4349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IIIA</a:t>
            </a: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7546975" y="3490913"/>
            <a:ext cx="396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VIA</a:t>
            </a:r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7094538" y="3490913"/>
            <a:ext cx="396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VA</a:t>
            </a:r>
          </a:p>
        </p:txBody>
      </p:sp>
      <p:sp>
        <p:nvSpPr>
          <p:cNvPr id="2061" name="Text Box 13"/>
          <p:cNvSpPr txBox="1">
            <a:spLocks noChangeArrowheads="1"/>
          </p:cNvSpPr>
          <p:nvPr/>
        </p:nvSpPr>
        <p:spPr bwMode="auto">
          <a:xfrm>
            <a:off x="6577013" y="3490913"/>
            <a:ext cx="396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IVA</a:t>
            </a:r>
          </a:p>
        </p:txBody>
      </p:sp>
      <p:sp>
        <p:nvSpPr>
          <p:cNvPr id="2065" name="Text Box 17"/>
          <p:cNvSpPr txBox="1">
            <a:spLocks noChangeArrowheads="1"/>
          </p:cNvSpPr>
          <p:nvPr/>
        </p:nvSpPr>
        <p:spPr bwMode="auto">
          <a:xfrm>
            <a:off x="96838" y="2735263"/>
            <a:ext cx="431800" cy="274637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+1</a:t>
            </a:r>
          </a:p>
        </p:txBody>
      </p:sp>
      <p:sp>
        <p:nvSpPr>
          <p:cNvPr id="2066" name="Text Box 18"/>
          <p:cNvSpPr txBox="1">
            <a:spLocks noChangeArrowheads="1"/>
          </p:cNvSpPr>
          <p:nvPr/>
        </p:nvSpPr>
        <p:spPr bwMode="auto">
          <a:xfrm>
            <a:off x="671513" y="3222625"/>
            <a:ext cx="341312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+2</a:t>
            </a:r>
          </a:p>
        </p:txBody>
      </p:sp>
      <p:sp>
        <p:nvSpPr>
          <p:cNvPr id="2067" name="Text Box 19"/>
          <p:cNvSpPr txBox="1">
            <a:spLocks noChangeArrowheads="1"/>
          </p:cNvSpPr>
          <p:nvPr/>
        </p:nvSpPr>
        <p:spPr bwMode="auto">
          <a:xfrm>
            <a:off x="6099175" y="3209925"/>
            <a:ext cx="434975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+3</a:t>
            </a:r>
          </a:p>
        </p:txBody>
      </p:sp>
      <p:grpSp>
        <p:nvGrpSpPr>
          <p:cNvPr id="2" name="Group 141"/>
          <p:cNvGrpSpPr>
            <a:grpSpLocks/>
          </p:cNvGrpSpPr>
          <p:nvPr/>
        </p:nvGrpSpPr>
        <p:grpSpPr bwMode="auto">
          <a:xfrm>
            <a:off x="6618288" y="2863850"/>
            <a:ext cx="341312" cy="604838"/>
            <a:chOff x="4169" y="1804"/>
            <a:chExt cx="215" cy="381"/>
          </a:xfrm>
        </p:grpSpPr>
        <p:sp>
          <p:nvSpPr>
            <p:cNvPr id="2062" name="Text Box 14"/>
            <p:cNvSpPr txBox="1">
              <a:spLocks noChangeArrowheads="1"/>
            </p:cNvSpPr>
            <p:nvPr/>
          </p:nvSpPr>
          <p:spPr bwMode="auto">
            <a:xfrm>
              <a:off x="4169" y="1804"/>
              <a:ext cx="215" cy="173"/>
            </a:xfrm>
            <a:prstGeom prst="rect">
              <a:avLst/>
            </a:prstGeom>
            <a:solidFill>
              <a:srgbClr val="FFFF6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+4</a:t>
              </a:r>
            </a:p>
          </p:txBody>
        </p:sp>
        <p:sp>
          <p:nvSpPr>
            <p:cNvPr id="2071" name="Text Box 23"/>
            <p:cNvSpPr txBox="1">
              <a:spLocks noChangeArrowheads="1"/>
            </p:cNvSpPr>
            <p:nvPr/>
          </p:nvSpPr>
          <p:spPr bwMode="auto">
            <a:xfrm>
              <a:off x="4169" y="2012"/>
              <a:ext cx="215" cy="173"/>
            </a:xfrm>
            <a:prstGeom prst="rect">
              <a:avLst/>
            </a:prstGeom>
            <a:solidFill>
              <a:srgbClr val="FFFF66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-4</a:t>
              </a:r>
            </a:p>
          </p:txBody>
        </p:sp>
      </p:grpSp>
      <p:sp>
        <p:nvSpPr>
          <p:cNvPr id="2086" name="Oval 38"/>
          <p:cNvSpPr>
            <a:spLocks noChangeArrowheads="1"/>
          </p:cNvSpPr>
          <p:nvPr/>
        </p:nvSpPr>
        <p:spPr bwMode="auto">
          <a:xfrm>
            <a:off x="4148138" y="1706563"/>
            <a:ext cx="465137" cy="465137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aseline="30000">
              <a:solidFill>
                <a:schemeClr val="bg1"/>
              </a:solidFill>
            </a:endParaRPr>
          </a:p>
        </p:txBody>
      </p:sp>
      <p:sp>
        <p:nvSpPr>
          <p:cNvPr id="2088" name="AutoShape 40"/>
          <p:cNvSpPr>
            <a:spLocks noChangeArrowheads="1"/>
          </p:cNvSpPr>
          <p:nvPr/>
        </p:nvSpPr>
        <p:spPr bwMode="auto">
          <a:xfrm>
            <a:off x="3776663" y="1330325"/>
            <a:ext cx="1219200" cy="1219200"/>
          </a:xfrm>
          <a:custGeom>
            <a:avLst/>
            <a:gdLst>
              <a:gd name="G0" fmla="+- 5028 0 0"/>
              <a:gd name="G1" fmla="+- 21600 0 5028"/>
              <a:gd name="G2" fmla="+- 21600 0 5028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028" y="10800"/>
                </a:moveTo>
                <a:cubicBezTo>
                  <a:pt x="5028" y="13988"/>
                  <a:pt x="7612" y="16572"/>
                  <a:pt x="10800" y="16572"/>
                </a:cubicBezTo>
                <a:cubicBezTo>
                  <a:pt x="13988" y="16572"/>
                  <a:pt x="16572" y="13988"/>
                  <a:pt x="16572" y="10800"/>
                </a:cubicBezTo>
                <a:cubicBezTo>
                  <a:pt x="16572" y="7612"/>
                  <a:pt x="13988" y="5028"/>
                  <a:pt x="10800" y="5028"/>
                </a:cubicBezTo>
                <a:cubicBezTo>
                  <a:pt x="7612" y="5028"/>
                  <a:pt x="5028" y="7612"/>
                  <a:pt x="5028" y="10800"/>
                </a:cubicBezTo>
                <a:close/>
              </a:path>
            </a:pathLst>
          </a:custGeom>
          <a:gradFill rotWithShape="1">
            <a:gsLst>
              <a:gs pos="0">
                <a:srgbClr val="00CC00"/>
              </a:gs>
              <a:gs pos="100000">
                <a:srgbClr val="00CC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089" name="AutoShape 41"/>
          <p:cNvSpPr>
            <a:spLocks noChangeArrowheads="1"/>
          </p:cNvSpPr>
          <p:nvPr/>
        </p:nvSpPr>
        <p:spPr bwMode="auto">
          <a:xfrm>
            <a:off x="3513138" y="1066800"/>
            <a:ext cx="1746250" cy="1746250"/>
          </a:xfrm>
          <a:custGeom>
            <a:avLst/>
            <a:gdLst>
              <a:gd name="G0" fmla="+- 1681 0 0"/>
              <a:gd name="G1" fmla="+- 21600 0 1681"/>
              <a:gd name="G2" fmla="+- 21600 0 1681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681" y="10800"/>
                </a:moveTo>
                <a:cubicBezTo>
                  <a:pt x="1681" y="15836"/>
                  <a:pt x="5764" y="19919"/>
                  <a:pt x="10800" y="19919"/>
                </a:cubicBezTo>
                <a:cubicBezTo>
                  <a:pt x="15836" y="19919"/>
                  <a:pt x="19919" y="15836"/>
                  <a:pt x="19919" y="10800"/>
                </a:cubicBezTo>
                <a:cubicBezTo>
                  <a:pt x="19919" y="5764"/>
                  <a:pt x="15836" y="1681"/>
                  <a:pt x="10800" y="1681"/>
                </a:cubicBezTo>
                <a:cubicBezTo>
                  <a:pt x="5764" y="1681"/>
                  <a:pt x="1681" y="5764"/>
                  <a:pt x="1681" y="10800"/>
                </a:cubicBezTo>
                <a:close/>
              </a:path>
            </a:pathLst>
          </a:custGeom>
          <a:solidFill>
            <a:srgbClr val="AEF0AE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3" name="Group 42"/>
          <p:cNvGrpSpPr>
            <a:grpSpLocks/>
          </p:cNvGrpSpPr>
          <p:nvPr/>
        </p:nvGrpSpPr>
        <p:grpSpPr bwMode="auto">
          <a:xfrm>
            <a:off x="4291013" y="1044575"/>
            <a:ext cx="177800" cy="177800"/>
            <a:chOff x="3215" y="1683"/>
            <a:chExt cx="343" cy="343"/>
          </a:xfrm>
        </p:grpSpPr>
        <p:sp>
          <p:nvSpPr>
            <p:cNvPr id="2091" name="Oval 43"/>
            <p:cNvSpPr>
              <a:spLocks noChangeArrowheads="1"/>
            </p:cNvSpPr>
            <p:nvPr/>
          </p:nvSpPr>
          <p:spPr bwMode="auto">
            <a:xfrm>
              <a:off x="3215" y="1683"/>
              <a:ext cx="343" cy="343"/>
            </a:xfrm>
            <a:prstGeom prst="ellipse">
              <a:avLst/>
            </a:prstGeom>
            <a:gradFill rotWithShape="1">
              <a:gsLst>
                <a:gs pos="0">
                  <a:srgbClr val="00CC00"/>
                </a:gs>
                <a:gs pos="100000">
                  <a:srgbClr val="00CC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2" name="Rectangle 44"/>
            <p:cNvSpPr>
              <a:spLocks noChangeArrowheads="1"/>
            </p:cNvSpPr>
            <p:nvPr/>
          </p:nvSpPr>
          <p:spPr bwMode="auto">
            <a:xfrm>
              <a:off x="3254" y="1827"/>
              <a:ext cx="264" cy="5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95" name="Text Box 47"/>
          <p:cNvSpPr txBox="1">
            <a:spLocks noChangeArrowheads="1"/>
          </p:cNvSpPr>
          <p:nvPr/>
        </p:nvSpPr>
        <p:spPr bwMode="auto">
          <a:xfrm>
            <a:off x="4000500" y="1292225"/>
            <a:ext cx="7762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2e</a:t>
            </a:r>
            <a:r>
              <a:rPr lang="en-US" baseline="300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2096" name="Text Box 48"/>
          <p:cNvSpPr txBox="1">
            <a:spLocks noChangeArrowheads="1"/>
          </p:cNvSpPr>
          <p:nvPr/>
        </p:nvSpPr>
        <p:spPr bwMode="auto">
          <a:xfrm>
            <a:off x="4078288" y="1801813"/>
            <a:ext cx="6048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3p</a:t>
            </a:r>
            <a:r>
              <a:rPr lang="en-US" baseline="30000">
                <a:solidFill>
                  <a:schemeClr val="bg1"/>
                </a:solidFill>
              </a:rPr>
              <a:t>+</a:t>
            </a:r>
          </a:p>
        </p:txBody>
      </p:sp>
      <p:grpSp>
        <p:nvGrpSpPr>
          <p:cNvPr id="4" name="Group 55"/>
          <p:cNvGrpSpPr>
            <a:grpSpLocks/>
          </p:cNvGrpSpPr>
          <p:nvPr/>
        </p:nvGrpSpPr>
        <p:grpSpPr bwMode="auto">
          <a:xfrm>
            <a:off x="4295775" y="1036638"/>
            <a:ext cx="177800" cy="1776412"/>
            <a:chOff x="3520" y="495"/>
            <a:chExt cx="112" cy="1119"/>
          </a:xfrm>
        </p:grpSpPr>
        <p:grpSp>
          <p:nvGrpSpPr>
            <p:cNvPr id="5" name="Group 49"/>
            <p:cNvGrpSpPr>
              <a:grpSpLocks/>
            </p:cNvGrpSpPr>
            <p:nvPr/>
          </p:nvGrpSpPr>
          <p:grpSpPr bwMode="auto">
            <a:xfrm>
              <a:off x="3520" y="495"/>
              <a:ext cx="112" cy="112"/>
              <a:chOff x="3215" y="1683"/>
              <a:chExt cx="343" cy="343"/>
            </a:xfrm>
          </p:grpSpPr>
          <p:sp>
            <p:nvSpPr>
              <p:cNvPr id="2098" name="Oval 50"/>
              <p:cNvSpPr>
                <a:spLocks noChangeArrowheads="1"/>
              </p:cNvSpPr>
              <p:nvPr/>
            </p:nvSpPr>
            <p:spPr bwMode="auto">
              <a:xfrm>
                <a:off x="3215" y="1683"/>
                <a:ext cx="343" cy="343"/>
              </a:xfrm>
              <a:prstGeom prst="ellipse">
                <a:avLst/>
              </a:prstGeom>
              <a:gradFill rotWithShape="1">
                <a:gsLst>
                  <a:gs pos="0">
                    <a:srgbClr val="00CC00"/>
                  </a:gs>
                  <a:gs pos="100000">
                    <a:srgbClr val="00CC00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9" name="Rectangle 51"/>
              <p:cNvSpPr>
                <a:spLocks noChangeArrowheads="1"/>
              </p:cNvSpPr>
              <p:nvPr/>
            </p:nvSpPr>
            <p:spPr bwMode="auto">
              <a:xfrm>
                <a:off x="3254" y="1827"/>
                <a:ext cx="264" cy="5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52"/>
            <p:cNvGrpSpPr>
              <a:grpSpLocks/>
            </p:cNvGrpSpPr>
            <p:nvPr/>
          </p:nvGrpSpPr>
          <p:grpSpPr bwMode="auto">
            <a:xfrm>
              <a:off x="3520" y="1502"/>
              <a:ext cx="112" cy="112"/>
              <a:chOff x="3215" y="1683"/>
              <a:chExt cx="343" cy="343"/>
            </a:xfrm>
          </p:grpSpPr>
          <p:sp>
            <p:nvSpPr>
              <p:cNvPr id="2101" name="Oval 53"/>
              <p:cNvSpPr>
                <a:spLocks noChangeArrowheads="1"/>
              </p:cNvSpPr>
              <p:nvPr/>
            </p:nvSpPr>
            <p:spPr bwMode="auto">
              <a:xfrm>
                <a:off x="3215" y="1683"/>
                <a:ext cx="343" cy="343"/>
              </a:xfrm>
              <a:prstGeom prst="ellipse">
                <a:avLst/>
              </a:prstGeom>
              <a:gradFill rotWithShape="1">
                <a:gsLst>
                  <a:gs pos="0">
                    <a:srgbClr val="00CC00"/>
                  </a:gs>
                  <a:gs pos="100000">
                    <a:srgbClr val="00CC00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02" name="Rectangle 54"/>
              <p:cNvSpPr>
                <a:spLocks noChangeArrowheads="1"/>
              </p:cNvSpPr>
              <p:nvPr/>
            </p:nvSpPr>
            <p:spPr bwMode="auto">
              <a:xfrm>
                <a:off x="3254" y="1827"/>
                <a:ext cx="264" cy="5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104" name="Text Box 56"/>
          <p:cNvSpPr txBox="1">
            <a:spLocks noChangeArrowheads="1"/>
          </p:cNvSpPr>
          <p:nvPr/>
        </p:nvSpPr>
        <p:spPr bwMode="auto">
          <a:xfrm>
            <a:off x="4078288" y="1801813"/>
            <a:ext cx="6048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4p</a:t>
            </a:r>
            <a:r>
              <a:rPr lang="en-US" baseline="3000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2105" name="Text Box 57"/>
          <p:cNvSpPr txBox="1">
            <a:spLocks noChangeArrowheads="1"/>
          </p:cNvSpPr>
          <p:nvPr/>
        </p:nvSpPr>
        <p:spPr bwMode="auto">
          <a:xfrm>
            <a:off x="4071938" y="422275"/>
            <a:ext cx="581025" cy="427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Li</a:t>
            </a:r>
          </a:p>
        </p:txBody>
      </p:sp>
      <p:sp>
        <p:nvSpPr>
          <p:cNvPr id="2106" name="Text Box 58"/>
          <p:cNvSpPr txBox="1">
            <a:spLocks noChangeArrowheads="1"/>
          </p:cNvSpPr>
          <p:nvPr/>
        </p:nvSpPr>
        <p:spPr bwMode="auto">
          <a:xfrm>
            <a:off x="4071938" y="422275"/>
            <a:ext cx="581025" cy="427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Be</a:t>
            </a:r>
          </a:p>
        </p:txBody>
      </p:sp>
      <p:sp>
        <p:nvSpPr>
          <p:cNvPr id="2107" name="Text Box 59"/>
          <p:cNvSpPr txBox="1">
            <a:spLocks noChangeArrowheads="1"/>
          </p:cNvSpPr>
          <p:nvPr/>
        </p:nvSpPr>
        <p:spPr bwMode="auto">
          <a:xfrm>
            <a:off x="4071938" y="423863"/>
            <a:ext cx="581025" cy="4270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B</a:t>
            </a:r>
          </a:p>
        </p:txBody>
      </p:sp>
      <p:grpSp>
        <p:nvGrpSpPr>
          <p:cNvPr id="7" name="Group 93"/>
          <p:cNvGrpSpPr>
            <a:grpSpLocks/>
          </p:cNvGrpSpPr>
          <p:nvPr/>
        </p:nvGrpSpPr>
        <p:grpSpPr bwMode="auto">
          <a:xfrm>
            <a:off x="3571875" y="1019175"/>
            <a:ext cx="1644650" cy="1935163"/>
            <a:chOff x="745" y="657"/>
            <a:chExt cx="1036" cy="1219"/>
          </a:xfrm>
        </p:grpSpPr>
        <p:grpSp>
          <p:nvGrpSpPr>
            <p:cNvPr id="8" name="Group 79"/>
            <p:cNvGrpSpPr>
              <a:grpSpLocks/>
            </p:cNvGrpSpPr>
            <p:nvPr/>
          </p:nvGrpSpPr>
          <p:grpSpPr bwMode="auto">
            <a:xfrm>
              <a:off x="1212" y="657"/>
              <a:ext cx="112" cy="112"/>
              <a:chOff x="3215" y="1683"/>
              <a:chExt cx="343" cy="343"/>
            </a:xfrm>
          </p:grpSpPr>
          <p:sp>
            <p:nvSpPr>
              <p:cNvPr id="2128" name="Oval 80"/>
              <p:cNvSpPr>
                <a:spLocks noChangeArrowheads="1"/>
              </p:cNvSpPr>
              <p:nvPr/>
            </p:nvSpPr>
            <p:spPr bwMode="auto">
              <a:xfrm>
                <a:off x="3215" y="1683"/>
                <a:ext cx="343" cy="343"/>
              </a:xfrm>
              <a:prstGeom prst="ellipse">
                <a:avLst/>
              </a:prstGeom>
              <a:gradFill rotWithShape="1">
                <a:gsLst>
                  <a:gs pos="0">
                    <a:srgbClr val="00CC00"/>
                  </a:gs>
                  <a:gs pos="100000">
                    <a:srgbClr val="00CC00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29" name="Rectangle 81"/>
              <p:cNvSpPr>
                <a:spLocks noChangeArrowheads="1"/>
              </p:cNvSpPr>
              <p:nvPr/>
            </p:nvSpPr>
            <p:spPr bwMode="auto">
              <a:xfrm>
                <a:off x="3254" y="1827"/>
                <a:ext cx="264" cy="5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" name="Group 82"/>
            <p:cNvGrpSpPr>
              <a:grpSpLocks/>
            </p:cNvGrpSpPr>
            <p:nvPr/>
          </p:nvGrpSpPr>
          <p:grpSpPr bwMode="auto">
            <a:xfrm>
              <a:off x="745" y="1448"/>
              <a:ext cx="112" cy="112"/>
              <a:chOff x="3215" y="1683"/>
              <a:chExt cx="343" cy="343"/>
            </a:xfrm>
          </p:grpSpPr>
          <p:sp>
            <p:nvSpPr>
              <p:cNvPr id="2131" name="Oval 83"/>
              <p:cNvSpPr>
                <a:spLocks noChangeArrowheads="1"/>
              </p:cNvSpPr>
              <p:nvPr/>
            </p:nvSpPr>
            <p:spPr bwMode="auto">
              <a:xfrm>
                <a:off x="3215" y="1683"/>
                <a:ext cx="343" cy="343"/>
              </a:xfrm>
              <a:prstGeom prst="ellipse">
                <a:avLst/>
              </a:prstGeom>
              <a:gradFill rotWithShape="1">
                <a:gsLst>
                  <a:gs pos="0">
                    <a:srgbClr val="00CC00"/>
                  </a:gs>
                  <a:gs pos="100000">
                    <a:srgbClr val="00CC00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2" name="Rectangle 84"/>
              <p:cNvSpPr>
                <a:spLocks noChangeArrowheads="1"/>
              </p:cNvSpPr>
              <p:nvPr/>
            </p:nvSpPr>
            <p:spPr bwMode="auto">
              <a:xfrm>
                <a:off x="3254" y="1827"/>
                <a:ext cx="264" cy="5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85"/>
            <p:cNvGrpSpPr>
              <a:grpSpLocks/>
            </p:cNvGrpSpPr>
            <p:nvPr/>
          </p:nvGrpSpPr>
          <p:grpSpPr bwMode="auto">
            <a:xfrm>
              <a:off x="1669" y="1448"/>
              <a:ext cx="112" cy="112"/>
              <a:chOff x="3215" y="1683"/>
              <a:chExt cx="343" cy="343"/>
            </a:xfrm>
          </p:grpSpPr>
          <p:sp>
            <p:nvSpPr>
              <p:cNvPr id="2134" name="Oval 86"/>
              <p:cNvSpPr>
                <a:spLocks noChangeArrowheads="1"/>
              </p:cNvSpPr>
              <p:nvPr/>
            </p:nvSpPr>
            <p:spPr bwMode="auto">
              <a:xfrm>
                <a:off x="3215" y="1683"/>
                <a:ext cx="343" cy="343"/>
              </a:xfrm>
              <a:prstGeom prst="ellipse">
                <a:avLst/>
              </a:prstGeom>
              <a:gradFill rotWithShape="1">
                <a:gsLst>
                  <a:gs pos="0">
                    <a:srgbClr val="00CC00"/>
                  </a:gs>
                  <a:gs pos="100000">
                    <a:srgbClr val="00CC00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5" name="Rectangle 87"/>
              <p:cNvSpPr>
                <a:spLocks noChangeArrowheads="1"/>
              </p:cNvSpPr>
              <p:nvPr/>
            </p:nvSpPr>
            <p:spPr bwMode="auto">
              <a:xfrm>
                <a:off x="3254" y="1827"/>
                <a:ext cx="264" cy="5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139" name="Oval 91"/>
            <p:cNvSpPr>
              <a:spLocks noChangeArrowheads="1"/>
            </p:cNvSpPr>
            <p:nvPr/>
          </p:nvSpPr>
          <p:spPr bwMode="auto">
            <a:xfrm>
              <a:off x="1205" y="1754"/>
              <a:ext cx="122" cy="122"/>
            </a:xfrm>
            <a:prstGeom prst="ellipse">
              <a:avLst/>
            </a:prstGeom>
            <a:solidFill>
              <a:srgbClr val="FFFFFF">
                <a:alpha val="0"/>
              </a:srgbClr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42" name="Text Box 94"/>
          <p:cNvSpPr txBox="1">
            <a:spLocks noChangeArrowheads="1"/>
          </p:cNvSpPr>
          <p:nvPr/>
        </p:nvSpPr>
        <p:spPr bwMode="auto">
          <a:xfrm>
            <a:off x="4078288" y="1801813"/>
            <a:ext cx="6048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5p</a:t>
            </a:r>
            <a:r>
              <a:rPr lang="en-US" baseline="30000">
                <a:solidFill>
                  <a:schemeClr val="bg1"/>
                </a:solidFill>
              </a:rPr>
              <a:t>+</a:t>
            </a:r>
          </a:p>
        </p:txBody>
      </p:sp>
      <p:grpSp>
        <p:nvGrpSpPr>
          <p:cNvPr id="11" name="Group 109"/>
          <p:cNvGrpSpPr>
            <a:grpSpLocks/>
          </p:cNvGrpSpPr>
          <p:nvPr/>
        </p:nvGrpSpPr>
        <p:grpSpPr bwMode="auto">
          <a:xfrm>
            <a:off x="3484563" y="1041400"/>
            <a:ext cx="1776412" cy="1776413"/>
            <a:chOff x="3855" y="397"/>
            <a:chExt cx="1119" cy="1119"/>
          </a:xfrm>
        </p:grpSpPr>
        <p:grpSp>
          <p:nvGrpSpPr>
            <p:cNvPr id="12" name="Group 95"/>
            <p:cNvGrpSpPr>
              <a:grpSpLocks/>
            </p:cNvGrpSpPr>
            <p:nvPr/>
          </p:nvGrpSpPr>
          <p:grpSpPr bwMode="auto">
            <a:xfrm>
              <a:off x="4359" y="397"/>
              <a:ext cx="112" cy="1119"/>
              <a:chOff x="3520" y="495"/>
              <a:chExt cx="112" cy="1119"/>
            </a:xfrm>
          </p:grpSpPr>
          <p:grpSp>
            <p:nvGrpSpPr>
              <p:cNvPr id="13" name="Group 96"/>
              <p:cNvGrpSpPr>
                <a:grpSpLocks/>
              </p:cNvGrpSpPr>
              <p:nvPr/>
            </p:nvGrpSpPr>
            <p:grpSpPr bwMode="auto">
              <a:xfrm>
                <a:off x="3520" y="495"/>
                <a:ext cx="112" cy="112"/>
                <a:chOff x="3215" y="1683"/>
                <a:chExt cx="343" cy="343"/>
              </a:xfrm>
            </p:grpSpPr>
            <p:sp>
              <p:nvSpPr>
                <p:cNvPr id="2145" name="Oval 97"/>
                <p:cNvSpPr>
                  <a:spLocks noChangeArrowheads="1"/>
                </p:cNvSpPr>
                <p:nvPr/>
              </p:nvSpPr>
              <p:spPr bwMode="auto">
                <a:xfrm>
                  <a:off x="3215" y="1683"/>
                  <a:ext cx="343" cy="34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CC00"/>
                    </a:gs>
                    <a:gs pos="100000">
                      <a:srgbClr val="00CC00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46" name="Rectangle 98"/>
                <p:cNvSpPr>
                  <a:spLocks noChangeArrowheads="1"/>
                </p:cNvSpPr>
                <p:nvPr/>
              </p:nvSpPr>
              <p:spPr bwMode="auto">
                <a:xfrm>
                  <a:off x="3254" y="1827"/>
                  <a:ext cx="264" cy="5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99"/>
              <p:cNvGrpSpPr>
                <a:grpSpLocks/>
              </p:cNvGrpSpPr>
              <p:nvPr/>
            </p:nvGrpSpPr>
            <p:grpSpPr bwMode="auto">
              <a:xfrm>
                <a:off x="3520" y="1502"/>
                <a:ext cx="112" cy="112"/>
                <a:chOff x="3215" y="1683"/>
                <a:chExt cx="343" cy="343"/>
              </a:xfrm>
            </p:grpSpPr>
            <p:sp>
              <p:nvSpPr>
                <p:cNvPr id="2148" name="Oval 100"/>
                <p:cNvSpPr>
                  <a:spLocks noChangeArrowheads="1"/>
                </p:cNvSpPr>
                <p:nvPr/>
              </p:nvSpPr>
              <p:spPr bwMode="auto">
                <a:xfrm>
                  <a:off x="3215" y="1683"/>
                  <a:ext cx="343" cy="34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CC00"/>
                    </a:gs>
                    <a:gs pos="100000">
                      <a:srgbClr val="00CC00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49" name="Rectangle 101"/>
                <p:cNvSpPr>
                  <a:spLocks noChangeArrowheads="1"/>
                </p:cNvSpPr>
                <p:nvPr/>
              </p:nvSpPr>
              <p:spPr bwMode="auto">
                <a:xfrm>
                  <a:off x="3254" y="1827"/>
                  <a:ext cx="264" cy="5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15" name="Group 102"/>
            <p:cNvGrpSpPr>
              <a:grpSpLocks/>
            </p:cNvGrpSpPr>
            <p:nvPr/>
          </p:nvGrpSpPr>
          <p:grpSpPr bwMode="auto">
            <a:xfrm rot="5400000">
              <a:off x="4359" y="397"/>
              <a:ext cx="112" cy="1119"/>
              <a:chOff x="3520" y="495"/>
              <a:chExt cx="112" cy="1119"/>
            </a:xfrm>
          </p:grpSpPr>
          <p:grpSp>
            <p:nvGrpSpPr>
              <p:cNvPr id="16" name="Group 103"/>
              <p:cNvGrpSpPr>
                <a:grpSpLocks/>
              </p:cNvGrpSpPr>
              <p:nvPr/>
            </p:nvGrpSpPr>
            <p:grpSpPr bwMode="auto">
              <a:xfrm>
                <a:off x="3520" y="495"/>
                <a:ext cx="112" cy="112"/>
                <a:chOff x="3215" y="1683"/>
                <a:chExt cx="343" cy="343"/>
              </a:xfrm>
            </p:grpSpPr>
            <p:sp>
              <p:nvSpPr>
                <p:cNvPr id="2152" name="Oval 104"/>
                <p:cNvSpPr>
                  <a:spLocks noChangeArrowheads="1"/>
                </p:cNvSpPr>
                <p:nvPr/>
              </p:nvSpPr>
              <p:spPr bwMode="auto">
                <a:xfrm>
                  <a:off x="3215" y="1683"/>
                  <a:ext cx="343" cy="34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CC00"/>
                    </a:gs>
                    <a:gs pos="100000">
                      <a:srgbClr val="00CC00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3" name="Rectangle 105"/>
                <p:cNvSpPr>
                  <a:spLocks noChangeArrowheads="1"/>
                </p:cNvSpPr>
                <p:nvPr/>
              </p:nvSpPr>
              <p:spPr bwMode="auto">
                <a:xfrm>
                  <a:off x="3254" y="1827"/>
                  <a:ext cx="264" cy="5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106"/>
              <p:cNvGrpSpPr>
                <a:grpSpLocks/>
              </p:cNvGrpSpPr>
              <p:nvPr/>
            </p:nvGrpSpPr>
            <p:grpSpPr bwMode="auto">
              <a:xfrm>
                <a:off x="3520" y="1502"/>
                <a:ext cx="112" cy="112"/>
                <a:chOff x="3215" y="1683"/>
                <a:chExt cx="343" cy="343"/>
              </a:xfrm>
            </p:grpSpPr>
            <p:sp>
              <p:nvSpPr>
                <p:cNvPr id="2155" name="Oval 107"/>
                <p:cNvSpPr>
                  <a:spLocks noChangeArrowheads="1"/>
                </p:cNvSpPr>
                <p:nvPr/>
              </p:nvSpPr>
              <p:spPr bwMode="auto">
                <a:xfrm>
                  <a:off x="3215" y="1683"/>
                  <a:ext cx="343" cy="34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CC00"/>
                    </a:gs>
                    <a:gs pos="100000">
                      <a:srgbClr val="00CC00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56" name="Rectangle 108"/>
                <p:cNvSpPr>
                  <a:spLocks noChangeArrowheads="1"/>
                </p:cNvSpPr>
                <p:nvPr/>
              </p:nvSpPr>
              <p:spPr bwMode="auto">
                <a:xfrm>
                  <a:off x="3254" y="1827"/>
                  <a:ext cx="264" cy="5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183" name="Text Box 135"/>
          <p:cNvSpPr txBox="1">
            <a:spLocks noChangeArrowheads="1"/>
          </p:cNvSpPr>
          <p:nvPr/>
        </p:nvSpPr>
        <p:spPr bwMode="auto">
          <a:xfrm>
            <a:off x="4119563" y="1789113"/>
            <a:ext cx="6048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6p</a:t>
            </a:r>
            <a:r>
              <a:rPr lang="en-US" baseline="3000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2188" name="Text Box 140"/>
          <p:cNvSpPr txBox="1">
            <a:spLocks noChangeArrowheads="1"/>
          </p:cNvSpPr>
          <p:nvPr/>
        </p:nvSpPr>
        <p:spPr bwMode="auto">
          <a:xfrm>
            <a:off x="4064000" y="430213"/>
            <a:ext cx="581025" cy="4270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C</a:t>
            </a:r>
          </a:p>
        </p:txBody>
      </p:sp>
      <p:sp>
        <p:nvSpPr>
          <p:cNvPr id="2190" name="Text Box 142"/>
          <p:cNvSpPr txBox="1">
            <a:spLocks noChangeArrowheads="1"/>
          </p:cNvSpPr>
          <p:nvPr/>
        </p:nvSpPr>
        <p:spPr bwMode="auto">
          <a:xfrm>
            <a:off x="8045450" y="3033713"/>
            <a:ext cx="465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VIIA</a:t>
            </a:r>
          </a:p>
        </p:txBody>
      </p:sp>
      <p:sp>
        <p:nvSpPr>
          <p:cNvPr id="2191" name="Text Box 143"/>
          <p:cNvSpPr txBox="1">
            <a:spLocks noChangeArrowheads="1"/>
          </p:cNvSpPr>
          <p:nvPr/>
        </p:nvSpPr>
        <p:spPr bwMode="auto">
          <a:xfrm>
            <a:off x="8518525" y="3030538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VIIIA</a:t>
            </a:r>
          </a:p>
        </p:txBody>
      </p:sp>
      <p:sp>
        <p:nvSpPr>
          <p:cNvPr id="2192" name="Text Box 144"/>
          <p:cNvSpPr txBox="1">
            <a:spLocks noChangeArrowheads="1"/>
          </p:cNvSpPr>
          <p:nvPr/>
        </p:nvSpPr>
        <p:spPr bwMode="auto">
          <a:xfrm>
            <a:off x="533400" y="317718"/>
            <a:ext cx="23622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fa-IR" sz="2800" dirty="0" smtClean="0"/>
              <a:t>چگونه از بار</a:t>
            </a:r>
          </a:p>
          <a:p>
            <a:pPr algn="r">
              <a:spcBef>
                <a:spcPct val="50000"/>
              </a:spcBef>
            </a:pPr>
            <a:r>
              <a:rPr lang="fa-IR" sz="2800" dirty="0" smtClean="0"/>
              <a:t>الکتریکی عناصر </a:t>
            </a:r>
          </a:p>
          <a:p>
            <a:pPr algn="r">
              <a:spcBef>
                <a:spcPct val="50000"/>
              </a:spcBef>
            </a:pPr>
            <a:r>
              <a:rPr lang="fa-IR" sz="2800" dirty="0" smtClean="0"/>
              <a:t>با خبر شویم؟</a:t>
            </a:r>
            <a:endParaRPr lang="en-US" sz="2800" dirty="0"/>
          </a:p>
        </p:txBody>
      </p:sp>
      <p:sp>
        <p:nvSpPr>
          <p:cNvPr id="2194" name="Freeform 146"/>
          <p:cNvSpPr>
            <a:spLocks/>
          </p:cNvSpPr>
          <p:nvPr/>
        </p:nvSpPr>
        <p:spPr bwMode="auto">
          <a:xfrm>
            <a:off x="6065838" y="3768725"/>
            <a:ext cx="2978150" cy="2476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3"/>
              </a:cxn>
              <a:cxn ang="0">
                <a:pos x="295" y="323"/>
              </a:cxn>
              <a:cxn ang="0">
                <a:pos x="295" y="632"/>
              </a:cxn>
              <a:cxn ang="0">
                <a:pos x="632" y="632"/>
              </a:cxn>
              <a:cxn ang="0">
                <a:pos x="632" y="956"/>
              </a:cxn>
              <a:cxn ang="0">
                <a:pos x="942" y="956"/>
              </a:cxn>
              <a:cxn ang="0">
                <a:pos x="942" y="1244"/>
              </a:cxn>
              <a:cxn ang="0">
                <a:pos x="1265" y="1244"/>
              </a:cxn>
              <a:cxn ang="0">
                <a:pos x="1265" y="1560"/>
              </a:cxn>
              <a:cxn ang="0">
                <a:pos x="1876" y="1560"/>
              </a:cxn>
            </a:cxnLst>
            <a:rect l="0" t="0" r="r" b="b"/>
            <a:pathLst>
              <a:path w="1876" h="1560">
                <a:moveTo>
                  <a:pt x="0" y="0"/>
                </a:moveTo>
                <a:lnTo>
                  <a:pt x="0" y="323"/>
                </a:lnTo>
                <a:lnTo>
                  <a:pt x="295" y="323"/>
                </a:lnTo>
                <a:lnTo>
                  <a:pt x="295" y="632"/>
                </a:lnTo>
                <a:lnTo>
                  <a:pt x="632" y="632"/>
                </a:lnTo>
                <a:lnTo>
                  <a:pt x="632" y="956"/>
                </a:lnTo>
                <a:lnTo>
                  <a:pt x="942" y="956"/>
                </a:lnTo>
                <a:lnTo>
                  <a:pt x="942" y="1244"/>
                </a:lnTo>
                <a:lnTo>
                  <a:pt x="1265" y="1244"/>
                </a:lnTo>
                <a:lnTo>
                  <a:pt x="1265" y="1560"/>
                </a:lnTo>
                <a:lnTo>
                  <a:pt x="1876" y="1560"/>
                </a:lnTo>
              </a:path>
            </a:pathLst>
          </a:custGeom>
          <a:noFill/>
          <a:ln w="38100" cmpd="sng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6 2.22222E-6 C 0.04775 2.22222E-6 0.08785 0.05231 0.08785 0.11666 C 0.08785 0.18148 0.04775 0.23495 -0.00086 0.23495 C -0.04913 0.23495 -0.08836 0.18148 -0.08836 0.11666 C -0.08836 0.05231 -0.04913 2.22222E-6 -0.00086 2.22222E-6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1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0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2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5" grpId="0" animBg="1"/>
      <p:bldP spid="2066" grpId="0" animBg="1"/>
      <p:bldP spid="2067" grpId="0" animBg="1"/>
      <p:bldP spid="2096" grpId="0"/>
      <p:bldP spid="2104" grpId="0"/>
      <p:bldP spid="2104" grpId="1"/>
      <p:bldP spid="2106" grpId="0" animBg="1"/>
      <p:bldP spid="2107" grpId="0" animBg="1"/>
      <p:bldP spid="2142" grpId="0"/>
      <p:bldP spid="2142" grpId="1"/>
      <p:bldP spid="2183" grpId="0"/>
      <p:bldP spid="218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" y="3171825"/>
            <a:ext cx="9140825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33338" y="2982913"/>
            <a:ext cx="533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IA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542925" y="3470275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IIA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6091238" y="3490913"/>
            <a:ext cx="4349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IIIA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7546975" y="3490913"/>
            <a:ext cx="396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VIA</a:t>
            </a: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8045450" y="3033713"/>
            <a:ext cx="465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VIIA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7094538" y="3490913"/>
            <a:ext cx="396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VA</a:t>
            </a:r>
          </a:p>
        </p:txBody>
      </p:sp>
      <p:sp>
        <p:nvSpPr>
          <p:cNvPr id="17417" name="Text Box 9"/>
          <p:cNvSpPr txBox="1">
            <a:spLocks noChangeArrowheads="1"/>
          </p:cNvSpPr>
          <p:nvPr/>
        </p:nvSpPr>
        <p:spPr bwMode="auto">
          <a:xfrm>
            <a:off x="6577013" y="3490913"/>
            <a:ext cx="396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IVA</a:t>
            </a:r>
          </a:p>
        </p:txBody>
      </p:sp>
      <p:sp>
        <p:nvSpPr>
          <p:cNvPr id="17418" name="Text Box 10"/>
          <p:cNvSpPr txBox="1">
            <a:spLocks noChangeArrowheads="1"/>
          </p:cNvSpPr>
          <p:nvPr/>
        </p:nvSpPr>
        <p:spPr bwMode="auto">
          <a:xfrm>
            <a:off x="6626225" y="2878138"/>
            <a:ext cx="341313" cy="274637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+4</a:t>
            </a:r>
          </a:p>
        </p:txBody>
      </p:sp>
      <p:sp>
        <p:nvSpPr>
          <p:cNvPr id="17419" name="Text Box 11"/>
          <p:cNvSpPr txBox="1">
            <a:spLocks noChangeArrowheads="1"/>
          </p:cNvSpPr>
          <p:nvPr/>
        </p:nvSpPr>
        <p:spPr bwMode="auto">
          <a:xfrm>
            <a:off x="8518525" y="3030538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VIIIA</a:t>
            </a:r>
          </a:p>
        </p:txBody>
      </p:sp>
      <p:sp>
        <p:nvSpPr>
          <p:cNvPr id="17420" name="Text Box 12"/>
          <p:cNvSpPr txBox="1">
            <a:spLocks noChangeArrowheads="1"/>
          </p:cNvSpPr>
          <p:nvPr/>
        </p:nvSpPr>
        <p:spPr bwMode="auto">
          <a:xfrm>
            <a:off x="96838" y="2735263"/>
            <a:ext cx="431800" cy="274637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+1</a:t>
            </a:r>
          </a:p>
        </p:txBody>
      </p:sp>
      <p:sp>
        <p:nvSpPr>
          <p:cNvPr id="17421" name="Text Box 13"/>
          <p:cNvSpPr txBox="1">
            <a:spLocks noChangeArrowheads="1"/>
          </p:cNvSpPr>
          <p:nvPr/>
        </p:nvSpPr>
        <p:spPr bwMode="auto">
          <a:xfrm>
            <a:off x="671513" y="3222625"/>
            <a:ext cx="341312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+2</a:t>
            </a:r>
          </a:p>
        </p:txBody>
      </p:sp>
      <p:sp>
        <p:nvSpPr>
          <p:cNvPr id="17422" name="Text Box 14"/>
          <p:cNvSpPr txBox="1">
            <a:spLocks noChangeArrowheads="1"/>
          </p:cNvSpPr>
          <p:nvPr/>
        </p:nvSpPr>
        <p:spPr bwMode="auto">
          <a:xfrm>
            <a:off x="6099175" y="3209925"/>
            <a:ext cx="434975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+3</a:t>
            </a:r>
          </a:p>
        </p:txBody>
      </p:sp>
      <p:sp>
        <p:nvSpPr>
          <p:cNvPr id="17423" name="Text Box 15"/>
          <p:cNvSpPr txBox="1">
            <a:spLocks noChangeArrowheads="1"/>
          </p:cNvSpPr>
          <p:nvPr/>
        </p:nvSpPr>
        <p:spPr bwMode="auto">
          <a:xfrm>
            <a:off x="7608888" y="3187700"/>
            <a:ext cx="314325" cy="274638"/>
          </a:xfrm>
          <a:prstGeom prst="rect">
            <a:avLst/>
          </a:prstGeom>
          <a:solidFill>
            <a:srgbClr val="FFFF66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-2</a:t>
            </a:r>
          </a:p>
        </p:txBody>
      </p:sp>
      <p:sp>
        <p:nvSpPr>
          <p:cNvPr id="17424" name="Text Box 16"/>
          <p:cNvSpPr txBox="1">
            <a:spLocks noChangeArrowheads="1"/>
          </p:cNvSpPr>
          <p:nvPr/>
        </p:nvSpPr>
        <p:spPr bwMode="auto">
          <a:xfrm>
            <a:off x="8145463" y="2708275"/>
            <a:ext cx="300037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-1</a:t>
            </a:r>
          </a:p>
        </p:txBody>
      </p:sp>
      <p:sp>
        <p:nvSpPr>
          <p:cNvPr id="17425" name="Text Box 17"/>
          <p:cNvSpPr txBox="1">
            <a:spLocks noChangeArrowheads="1"/>
          </p:cNvSpPr>
          <p:nvPr/>
        </p:nvSpPr>
        <p:spPr bwMode="auto">
          <a:xfrm>
            <a:off x="7181850" y="3181350"/>
            <a:ext cx="260350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-3</a:t>
            </a:r>
          </a:p>
        </p:txBody>
      </p:sp>
      <p:sp>
        <p:nvSpPr>
          <p:cNvPr id="17426" name="Text Box 18"/>
          <p:cNvSpPr txBox="1">
            <a:spLocks noChangeArrowheads="1"/>
          </p:cNvSpPr>
          <p:nvPr/>
        </p:nvSpPr>
        <p:spPr bwMode="auto">
          <a:xfrm>
            <a:off x="6626225" y="3194050"/>
            <a:ext cx="341313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-4</a:t>
            </a:r>
          </a:p>
        </p:txBody>
      </p:sp>
      <p:sp>
        <p:nvSpPr>
          <p:cNvPr id="17427" name="Text Box 19"/>
          <p:cNvSpPr txBox="1">
            <a:spLocks noChangeArrowheads="1"/>
          </p:cNvSpPr>
          <p:nvPr/>
        </p:nvSpPr>
        <p:spPr bwMode="auto">
          <a:xfrm>
            <a:off x="8628063" y="2705100"/>
            <a:ext cx="314325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17428" name="Oval 20"/>
          <p:cNvSpPr>
            <a:spLocks noChangeArrowheads="1"/>
          </p:cNvSpPr>
          <p:nvPr/>
        </p:nvSpPr>
        <p:spPr bwMode="auto">
          <a:xfrm>
            <a:off x="4148138" y="1706563"/>
            <a:ext cx="465137" cy="465137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aseline="30000">
              <a:solidFill>
                <a:schemeClr val="bg1"/>
              </a:solidFill>
            </a:endParaRPr>
          </a:p>
        </p:txBody>
      </p:sp>
      <p:sp>
        <p:nvSpPr>
          <p:cNvPr id="17429" name="AutoShape 21"/>
          <p:cNvSpPr>
            <a:spLocks noChangeArrowheads="1"/>
          </p:cNvSpPr>
          <p:nvPr/>
        </p:nvSpPr>
        <p:spPr bwMode="auto">
          <a:xfrm>
            <a:off x="3776663" y="1330325"/>
            <a:ext cx="1219200" cy="1219200"/>
          </a:xfrm>
          <a:custGeom>
            <a:avLst/>
            <a:gdLst>
              <a:gd name="G0" fmla="+- 5028 0 0"/>
              <a:gd name="G1" fmla="+- 21600 0 5028"/>
              <a:gd name="G2" fmla="+- 21600 0 5028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028" y="10800"/>
                </a:moveTo>
                <a:cubicBezTo>
                  <a:pt x="5028" y="13988"/>
                  <a:pt x="7612" y="16572"/>
                  <a:pt x="10800" y="16572"/>
                </a:cubicBezTo>
                <a:cubicBezTo>
                  <a:pt x="13988" y="16572"/>
                  <a:pt x="16572" y="13988"/>
                  <a:pt x="16572" y="10800"/>
                </a:cubicBezTo>
                <a:cubicBezTo>
                  <a:pt x="16572" y="7612"/>
                  <a:pt x="13988" y="5028"/>
                  <a:pt x="10800" y="5028"/>
                </a:cubicBezTo>
                <a:cubicBezTo>
                  <a:pt x="7612" y="5028"/>
                  <a:pt x="5028" y="7612"/>
                  <a:pt x="5028" y="10800"/>
                </a:cubicBezTo>
                <a:close/>
              </a:path>
            </a:pathLst>
          </a:custGeom>
          <a:gradFill rotWithShape="1">
            <a:gsLst>
              <a:gs pos="0">
                <a:srgbClr val="00CC00"/>
              </a:gs>
              <a:gs pos="100000">
                <a:srgbClr val="00CC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430" name="AutoShape 22"/>
          <p:cNvSpPr>
            <a:spLocks noChangeArrowheads="1"/>
          </p:cNvSpPr>
          <p:nvPr/>
        </p:nvSpPr>
        <p:spPr bwMode="auto">
          <a:xfrm>
            <a:off x="3513138" y="1066800"/>
            <a:ext cx="1746250" cy="1746250"/>
          </a:xfrm>
          <a:custGeom>
            <a:avLst/>
            <a:gdLst>
              <a:gd name="G0" fmla="+- 1681 0 0"/>
              <a:gd name="G1" fmla="+- 21600 0 1681"/>
              <a:gd name="G2" fmla="+- 21600 0 1681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681" y="10800"/>
                </a:moveTo>
                <a:cubicBezTo>
                  <a:pt x="1681" y="15836"/>
                  <a:pt x="5764" y="19919"/>
                  <a:pt x="10800" y="19919"/>
                </a:cubicBezTo>
                <a:cubicBezTo>
                  <a:pt x="15836" y="19919"/>
                  <a:pt x="19919" y="15836"/>
                  <a:pt x="19919" y="10800"/>
                </a:cubicBezTo>
                <a:cubicBezTo>
                  <a:pt x="19919" y="5764"/>
                  <a:pt x="15836" y="1681"/>
                  <a:pt x="10800" y="1681"/>
                </a:cubicBezTo>
                <a:cubicBezTo>
                  <a:pt x="5764" y="1681"/>
                  <a:pt x="1681" y="5764"/>
                  <a:pt x="1681" y="10800"/>
                </a:cubicBezTo>
                <a:close/>
              </a:path>
            </a:pathLst>
          </a:custGeom>
          <a:solidFill>
            <a:srgbClr val="AEF0AE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434" name="Text Box 26"/>
          <p:cNvSpPr txBox="1">
            <a:spLocks noChangeArrowheads="1"/>
          </p:cNvSpPr>
          <p:nvPr/>
        </p:nvSpPr>
        <p:spPr bwMode="auto">
          <a:xfrm>
            <a:off x="4000500" y="1292225"/>
            <a:ext cx="7762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2e</a:t>
            </a:r>
            <a:r>
              <a:rPr lang="en-US" baseline="300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444" name="Text Box 36"/>
          <p:cNvSpPr txBox="1">
            <a:spLocks noChangeArrowheads="1"/>
          </p:cNvSpPr>
          <p:nvPr/>
        </p:nvSpPr>
        <p:spPr bwMode="auto">
          <a:xfrm>
            <a:off x="4056063" y="300038"/>
            <a:ext cx="581025" cy="4270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N</a:t>
            </a:r>
          </a:p>
        </p:txBody>
      </p:sp>
      <p:sp>
        <p:nvSpPr>
          <p:cNvPr id="17445" name="Text Box 37"/>
          <p:cNvSpPr txBox="1">
            <a:spLocks noChangeArrowheads="1"/>
          </p:cNvSpPr>
          <p:nvPr/>
        </p:nvSpPr>
        <p:spPr bwMode="auto">
          <a:xfrm>
            <a:off x="4056063" y="300038"/>
            <a:ext cx="581025" cy="4270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O</a:t>
            </a:r>
          </a:p>
        </p:txBody>
      </p:sp>
      <p:sp>
        <p:nvSpPr>
          <p:cNvPr id="17446" name="Text Box 38"/>
          <p:cNvSpPr txBox="1">
            <a:spLocks noChangeArrowheads="1"/>
          </p:cNvSpPr>
          <p:nvPr/>
        </p:nvSpPr>
        <p:spPr bwMode="auto">
          <a:xfrm>
            <a:off x="4056063" y="300038"/>
            <a:ext cx="581025" cy="4270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F</a:t>
            </a:r>
          </a:p>
        </p:txBody>
      </p:sp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3500438" y="1028700"/>
            <a:ext cx="1776412" cy="1776413"/>
            <a:chOff x="3855" y="397"/>
            <a:chExt cx="1119" cy="1119"/>
          </a:xfrm>
        </p:grpSpPr>
        <p:grpSp>
          <p:nvGrpSpPr>
            <p:cNvPr id="3" name="Group 52"/>
            <p:cNvGrpSpPr>
              <a:grpSpLocks/>
            </p:cNvGrpSpPr>
            <p:nvPr/>
          </p:nvGrpSpPr>
          <p:grpSpPr bwMode="auto">
            <a:xfrm>
              <a:off x="4359" y="397"/>
              <a:ext cx="112" cy="1119"/>
              <a:chOff x="3520" y="495"/>
              <a:chExt cx="112" cy="1119"/>
            </a:xfrm>
          </p:grpSpPr>
          <p:grpSp>
            <p:nvGrpSpPr>
              <p:cNvPr id="4" name="Group 53"/>
              <p:cNvGrpSpPr>
                <a:grpSpLocks/>
              </p:cNvGrpSpPr>
              <p:nvPr/>
            </p:nvGrpSpPr>
            <p:grpSpPr bwMode="auto">
              <a:xfrm>
                <a:off x="3520" y="495"/>
                <a:ext cx="112" cy="112"/>
                <a:chOff x="3215" y="1683"/>
                <a:chExt cx="343" cy="343"/>
              </a:xfrm>
            </p:grpSpPr>
            <p:sp>
              <p:nvSpPr>
                <p:cNvPr id="17462" name="Oval 54"/>
                <p:cNvSpPr>
                  <a:spLocks noChangeArrowheads="1"/>
                </p:cNvSpPr>
                <p:nvPr/>
              </p:nvSpPr>
              <p:spPr bwMode="auto">
                <a:xfrm>
                  <a:off x="3215" y="1683"/>
                  <a:ext cx="343" cy="34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CC00"/>
                    </a:gs>
                    <a:gs pos="100000">
                      <a:srgbClr val="00CC00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463" name="Rectangle 55"/>
                <p:cNvSpPr>
                  <a:spLocks noChangeArrowheads="1"/>
                </p:cNvSpPr>
                <p:nvPr/>
              </p:nvSpPr>
              <p:spPr bwMode="auto">
                <a:xfrm>
                  <a:off x="3254" y="1827"/>
                  <a:ext cx="264" cy="5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56"/>
              <p:cNvGrpSpPr>
                <a:grpSpLocks/>
              </p:cNvGrpSpPr>
              <p:nvPr/>
            </p:nvGrpSpPr>
            <p:grpSpPr bwMode="auto">
              <a:xfrm>
                <a:off x="3520" y="1502"/>
                <a:ext cx="112" cy="112"/>
                <a:chOff x="3215" y="1683"/>
                <a:chExt cx="343" cy="343"/>
              </a:xfrm>
            </p:grpSpPr>
            <p:sp>
              <p:nvSpPr>
                <p:cNvPr id="17465" name="Oval 57"/>
                <p:cNvSpPr>
                  <a:spLocks noChangeArrowheads="1"/>
                </p:cNvSpPr>
                <p:nvPr/>
              </p:nvSpPr>
              <p:spPr bwMode="auto">
                <a:xfrm>
                  <a:off x="3215" y="1683"/>
                  <a:ext cx="343" cy="34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CC00"/>
                    </a:gs>
                    <a:gs pos="100000">
                      <a:srgbClr val="00CC00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466" name="Rectangle 58"/>
                <p:cNvSpPr>
                  <a:spLocks noChangeArrowheads="1"/>
                </p:cNvSpPr>
                <p:nvPr/>
              </p:nvSpPr>
              <p:spPr bwMode="auto">
                <a:xfrm>
                  <a:off x="3254" y="1827"/>
                  <a:ext cx="264" cy="5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6" name="Group 59"/>
            <p:cNvGrpSpPr>
              <a:grpSpLocks/>
            </p:cNvGrpSpPr>
            <p:nvPr/>
          </p:nvGrpSpPr>
          <p:grpSpPr bwMode="auto">
            <a:xfrm rot="5400000">
              <a:off x="4359" y="397"/>
              <a:ext cx="112" cy="1119"/>
              <a:chOff x="3520" y="495"/>
              <a:chExt cx="112" cy="1119"/>
            </a:xfrm>
          </p:grpSpPr>
          <p:grpSp>
            <p:nvGrpSpPr>
              <p:cNvPr id="7" name="Group 60"/>
              <p:cNvGrpSpPr>
                <a:grpSpLocks/>
              </p:cNvGrpSpPr>
              <p:nvPr/>
            </p:nvGrpSpPr>
            <p:grpSpPr bwMode="auto">
              <a:xfrm>
                <a:off x="3520" y="495"/>
                <a:ext cx="112" cy="112"/>
                <a:chOff x="3215" y="1683"/>
                <a:chExt cx="343" cy="343"/>
              </a:xfrm>
            </p:grpSpPr>
            <p:sp>
              <p:nvSpPr>
                <p:cNvPr id="17469" name="Oval 61"/>
                <p:cNvSpPr>
                  <a:spLocks noChangeArrowheads="1"/>
                </p:cNvSpPr>
                <p:nvPr/>
              </p:nvSpPr>
              <p:spPr bwMode="auto">
                <a:xfrm>
                  <a:off x="3215" y="1683"/>
                  <a:ext cx="343" cy="34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CC00"/>
                    </a:gs>
                    <a:gs pos="100000">
                      <a:srgbClr val="00CC00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470" name="Rectangle 62"/>
                <p:cNvSpPr>
                  <a:spLocks noChangeArrowheads="1"/>
                </p:cNvSpPr>
                <p:nvPr/>
              </p:nvSpPr>
              <p:spPr bwMode="auto">
                <a:xfrm>
                  <a:off x="3254" y="1827"/>
                  <a:ext cx="264" cy="5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63"/>
              <p:cNvGrpSpPr>
                <a:grpSpLocks/>
              </p:cNvGrpSpPr>
              <p:nvPr/>
            </p:nvGrpSpPr>
            <p:grpSpPr bwMode="auto">
              <a:xfrm>
                <a:off x="3520" y="1502"/>
                <a:ext cx="112" cy="112"/>
                <a:chOff x="3215" y="1683"/>
                <a:chExt cx="343" cy="343"/>
              </a:xfrm>
            </p:grpSpPr>
            <p:sp>
              <p:nvSpPr>
                <p:cNvPr id="17472" name="Oval 64"/>
                <p:cNvSpPr>
                  <a:spLocks noChangeArrowheads="1"/>
                </p:cNvSpPr>
                <p:nvPr/>
              </p:nvSpPr>
              <p:spPr bwMode="auto">
                <a:xfrm>
                  <a:off x="3215" y="1683"/>
                  <a:ext cx="343" cy="34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CC00"/>
                    </a:gs>
                    <a:gs pos="100000">
                      <a:srgbClr val="00CC00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473" name="Rectangle 65"/>
                <p:cNvSpPr>
                  <a:spLocks noChangeArrowheads="1"/>
                </p:cNvSpPr>
                <p:nvPr/>
              </p:nvSpPr>
              <p:spPr bwMode="auto">
                <a:xfrm>
                  <a:off x="3254" y="1827"/>
                  <a:ext cx="264" cy="5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9" name="Group 66"/>
          <p:cNvGrpSpPr>
            <a:grpSpLocks/>
          </p:cNvGrpSpPr>
          <p:nvPr/>
        </p:nvGrpSpPr>
        <p:grpSpPr bwMode="auto">
          <a:xfrm>
            <a:off x="4864100" y="1276350"/>
            <a:ext cx="177800" cy="177800"/>
            <a:chOff x="3215" y="1683"/>
            <a:chExt cx="343" cy="343"/>
          </a:xfrm>
        </p:grpSpPr>
        <p:sp>
          <p:nvSpPr>
            <p:cNvPr id="17475" name="Oval 67"/>
            <p:cNvSpPr>
              <a:spLocks noChangeArrowheads="1"/>
            </p:cNvSpPr>
            <p:nvPr/>
          </p:nvSpPr>
          <p:spPr bwMode="auto">
            <a:xfrm>
              <a:off x="3215" y="1683"/>
              <a:ext cx="343" cy="343"/>
            </a:xfrm>
            <a:prstGeom prst="ellipse">
              <a:avLst/>
            </a:prstGeom>
            <a:gradFill rotWithShape="1">
              <a:gsLst>
                <a:gs pos="0">
                  <a:srgbClr val="00CC00"/>
                </a:gs>
                <a:gs pos="100000">
                  <a:srgbClr val="00CC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76" name="Rectangle 68"/>
            <p:cNvSpPr>
              <a:spLocks noChangeArrowheads="1"/>
            </p:cNvSpPr>
            <p:nvPr/>
          </p:nvSpPr>
          <p:spPr bwMode="auto">
            <a:xfrm>
              <a:off x="3254" y="1827"/>
              <a:ext cx="264" cy="5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0" name="Group 69"/>
          <p:cNvGrpSpPr>
            <a:grpSpLocks/>
          </p:cNvGrpSpPr>
          <p:nvPr/>
        </p:nvGrpSpPr>
        <p:grpSpPr bwMode="auto">
          <a:xfrm>
            <a:off x="4865688" y="2414588"/>
            <a:ext cx="177800" cy="177800"/>
            <a:chOff x="3215" y="1683"/>
            <a:chExt cx="343" cy="343"/>
          </a:xfrm>
        </p:grpSpPr>
        <p:sp>
          <p:nvSpPr>
            <p:cNvPr id="17478" name="Oval 70"/>
            <p:cNvSpPr>
              <a:spLocks noChangeArrowheads="1"/>
            </p:cNvSpPr>
            <p:nvPr/>
          </p:nvSpPr>
          <p:spPr bwMode="auto">
            <a:xfrm>
              <a:off x="3215" y="1683"/>
              <a:ext cx="343" cy="343"/>
            </a:xfrm>
            <a:prstGeom prst="ellipse">
              <a:avLst/>
            </a:prstGeom>
            <a:gradFill rotWithShape="1">
              <a:gsLst>
                <a:gs pos="0">
                  <a:srgbClr val="00CC00"/>
                </a:gs>
                <a:gs pos="100000">
                  <a:srgbClr val="00CC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79" name="Rectangle 71"/>
            <p:cNvSpPr>
              <a:spLocks noChangeArrowheads="1"/>
            </p:cNvSpPr>
            <p:nvPr/>
          </p:nvSpPr>
          <p:spPr bwMode="auto">
            <a:xfrm>
              <a:off x="3254" y="1827"/>
              <a:ext cx="264" cy="5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72"/>
          <p:cNvGrpSpPr>
            <a:grpSpLocks/>
          </p:cNvGrpSpPr>
          <p:nvPr/>
        </p:nvGrpSpPr>
        <p:grpSpPr bwMode="auto">
          <a:xfrm>
            <a:off x="3676650" y="1296988"/>
            <a:ext cx="1350963" cy="1308100"/>
            <a:chOff x="2316" y="817"/>
            <a:chExt cx="851" cy="824"/>
          </a:xfrm>
        </p:grpSpPr>
        <p:grpSp>
          <p:nvGrpSpPr>
            <p:cNvPr id="12" name="Group 73"/>
            <p:cNvGrpSpPr>
              <a:grpSpLocks/>
            </p:cNvGrpSpPr>
            <p:nvPr/>
          </p:nvGrpSpPr>
          <p:grpSpPr bwMode="auto">
            <a:xfrm>
              <a:off x="3055" y="1529"/>
              <a:ext cx="112" cy="112"/>
              <a:chOff x="3215" y="1683"/>
              <a:chExt cx="343" cy="343"/>
            </a:xfrm>
          </p:grpSpPr>
          <p:sp>
            <p:nvSpPr>
              <p:cNvPr id="17482" name="Oval 74"/>
              <p:cNvSpPr>
                <a:spLocks noChangeArrowheads="1"/>
              </p:cNvSpPr>
              <p:nvPr/>
            </p:nvSpPr>
            <p:spPr bwMode="auto">
              <a:xfrm>
                <a:off x="3215" y="1683"/>
                <a:ext cx="343" cy="343"/>
              </a:xfrm>
              <a:prstGeom prst="ellipse">
                <a:avLst/>
              </a:prstGeom>
              <a:gradFill rotWithShape="1">
                <a:gsLst>
                  <a:gs pos="0">
                    <a:srgbClr val="00CC00"/>
                  </a:gs>
                  <a:gs pos="100000">
                    <a:srgbClr val="00CC00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83" name="Rectangle 75"/>
              <p:cNvSpPr>
                <a:spLocks noChangeArrowheads="1"/>
              </p:cNvSpPr>
              <p:nvPr/>
            </p:nvSpPr>
            <p:spPr bwMode="auto">
              <a:xfrm>
                <a:off x="3254" y="1827"/>
                <a:ext cx="264" cy="5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76"/>
            <p:cNvGrpSpPr>
              <a:grpSpLocks/>
            </p:cNvGrpSpPr>
            <p:nvPr/>
          </p:nvGrpSpPr>
          <p:grpSpPr bwMode="auto">
            <a:xfrm>
              <a:off x="2316" y="1512"/>
              <a:ext cx="112" cy="112"/>
              <a:chOff x="3215" y="1683"/>
              <a:chExt cx="343" cy="343"/>
            </a:xfrm>
          </p:grpSpPr>
          <p:sp>
            <p:nvSpPr>
              <p:cNvPr id="17485" name="Oval 77"/>
              <p:cNvSpPr>
                <a:spLocks noChangeArrowheads="1"/>
              </p:cNvSpPr>
              <p:nvPr/>
            </p:nvSpPr>
            <p:spPr bwMode="auto">
              <a:xfrm>
                <a:off x="3215" y="1683"/>
                <a:ext cx="343" cy="343"/>
              </a:xfrm>
              <a:prstGeom prst="ellipse">
                <a:avLst/>
              </a:prstGeom>
              <a:gradFill rotWithShape="1">
                <a:gsLst>
                  <a:gs pos="0">
                    <a:srgbClr val="00CC00"/>
                  </a:gs>
                  <a:gs pos="100000">
                    <a:srgbClr val="00CC00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86" name="Rectangle 78"/>
              <p:cNvSpPr>
                <a:spLocks noChangeArrowheads="1"/>
              </p:cNvSpPr>
              <p:nvPr/>
            </p:nvSpPr>
            <p:spPr bwMode="auto">
              <a:xfrm>
                <a:off x="3254" y="1827"/>
                <a:ext cx="264" cy="5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" name="Group 79"/>
            <p:cNvGrpSpPr>
              <a:grpSpLocks/>
            </p:cNvGrpSpPr>
            <p:nvPr/>
          </p:nvGrpSpPr>
          <p:grpSpPr bwMode="auto">
            <a:xfrm>
              <a:off x="2335" y="817"/>
              <a:ext cx="112" cy="112"/>
              <a:chOff x="3215" y="1683"/>
              <a:chExt cx="343" cy="343"/>
            </a:xfrm>
          </p:grpSpPr>
          <p:sp>
            <p:nvSpPr>
              <p:cNvPr id="17488" name="Oval 80"/>
              <p:cNvSpPr>
                <a:spLocks noChangeArrowheads="1"/>
              </p:cNvSpPr>
              <p:nvPr/>
            </p:nvSpPr>
            <p:spPr bwMode="auto">
              <a:xfrm>
                <a:off x="3215" y="1683"/>
                <a:ext cx="343" cy="343"/>
              </a:xfrm>
              <a:prstGeom prst="ellipse">
                <a:avLst/>
              </a:prstGeom>
              <a:gradFill rotWithShape="1">
                <a:gsLst>
                  <a:gs pos="0">
                    <a:srgbClr val="00CC00"/>
                  </a:gs>
                  <a:gs pos="100000">
                    <a:srgbClr val="00CC00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89" name="Rectangle 81"/>
              <p:cNvSpPr>
                <a:spLocks noChangeArrowheads="1"/>
              </p:cNvSpPr>
              <p:nvPr/>
            </p:nvSpPr>
            <p:spPr bwMode="auto">
              <a:xfrm>
                <a:off x="3254" y="1827"/>
                <a:ext cx="264" cy="5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7491" name="Text Box 83"/>
          <p:cNvSpPr txBox="1">
            <a:spLocks noChangeArrowheads="1"/>
          </p:cNvSpPr>
          <p:nvPr/>
        </p:nvSpPr>
        <p:spPr bwMode="auto">
          <a:xfrm>
            <a:off x="4094163" y="1792288"/>
            <a:ext cx="6048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7p</a:t>
            </a:r>
            <a:r>
              <a:rPr lang="en-US" baseline="3000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7492" name="Text Box 84"/>
          <p:cNvSpPr txBox="1">
            <a:spLocks noChangeArrowheads="1"/>
          </p:cNvSpPr>
          <p:nvPr/>
        </p:nvSpPr>
        <p:spPr bwMode="auto">
          <a:xfrm>
            <a:off x="4092575" y="1782763"/>
            <a:ext cx="6048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8p</a:t>
            </a:r>
            <a:r>
              <a:rPr lang="en-US" baseline="3000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7493" name="Text Box 85"/>
          <p:cNvSpPr txBox="1">
            <a:spLocks noChangeArrowheads="1"/>
          </p:cNvSpPr>
          <p:nvPr/>
        </p:nvSpPr>
        <p:spPr bwMode="auto">
          <a:xfrm>
            <a:off x="4094163" y="1792288"/>
            <a:ext cx="6048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9p</a:t>
            </a:r>
            <a:r>
              <a:rPr lang="en-US" baseline="3000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7494" name="Text Box 86"/>
          <p:cNvSpPr txBox="1">
            <a:spLocks noChangeArrowheads="1"/>
          </p:cNvSpPr>
          <p:nvPr/>
        </p:nvSpPr>
        <p:spPr bwMode="auto">
          <a:xfrm>
            <a:off x="4079875" y="1785938"/>
            <a:ext cx="6048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10p</a:t>
            </a:r>
            <a:r>
              <a:rPr lang="en-US" baseline="30000">
                <a:solidFill>
                  <a:schemeClr val="bg1"/>
                </a:solidFill>
              </a:rPr>
              <a:t>+</a:t>
            </a:r>
          </a:p>
        </p:txBody>
      </p:sp>
      <p:grpSp>
        <p:nvGrpSpPr>
          <p:cNvPr id="15" name="Group 92"/>
          <p:cNvGrpSpPr>
            <a:grpSpLocks/>
          </p:cNvGrpSpPr>
          <p:nvPr/>
        </p:nvGrpSpPr>
        <p:grpSpPr bwMode="auto">
          <a:xfrm>
            <a:off x="3683000" y="2359025"/>
            <a:ext cx="177800" cy="177800"/>
            <a:chOff x="3215" y="1683"/>
            <a:chExt cx="343" cy="343"/>
          </a:xfrm>
        </p:grpSpPr>
        <p:sp>
          <p:nvSpPr>
            <p:cNvPr id="17501" name="Oval 93"/>
            <p:cNvSpPr>
              <a:spLocks noChangeArrowheads="1"/>
            </p:cNvSpPr>
            <p:nvPr/>
          </p:nvSpPr>
          <p:spPr bwMode="auto">
            <a:xfrm>
              <a:off x="3215" y="1683"/>
              <a:ext cx="343" cy="343"/>
            </a:xfrm>
            <a:prstGeom prst="ellipse">
              <a:avLst/>
            </a:prstGeom>
            <a:gradFill rotWithShape="1">
              <a:gsLst>
                <a:gs pos="0">
                  <a:srgbClr val="00CC00"/>
                </a:gs>
                <a:gs pos="100000">
                  <a:srgbClr val="00CC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2" name="Rectangle 94"/>
            <p:cNvSpPr>
              <a:spLocks noChangeArrowheads="1"/>
            </p:cNvSpPr>
            <p:nvPr/>
          </p:nvSpPr>
          <p:spPr bwMode="auto">
            <a:xfrm>
              <a:off x="3254" y="1827"/>
              <a:ext cx="264" cy="5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" name="Group 104"/>
          <p:cNvGrpSpPr>
            <a:grpSpLocks/>
          </p:cNvGrpSpPr>
          <p:nvPr/>
        </p:nvGrpSpPr>
        <p:grpSpPr bwMode="auto">
          <a:xfrm>
            <a:off x="3670300" y="1282700"/>
            <a:ext cx="219075" cy="1282700"/>
            <a:chOff x="2312" y="808"/>
            <a:chExt cx="138" cy="808"/>
          </a:xfrm>
        </p:grpSpPr>
        <p:grpSp>
          <p:nvGrpSpPr>
            <p:cNvPr id="17" name="Group 96"/>
            <p:cNvGrpSpPr>
              <a:grpSpLocks/>
            </p:cNvGrpSpPr>
            <p:nvPr/>
          </p:nvGrpSpPr>
          <p:grpSpPr bwMode="auto">
            <a:xfrm rot="10800000">
              <a:off x="2312" y="1504"/>
              <a:ext cx="112" cy="112"/>
              <a:chOff x="3215" y="1683"/>
              <a:chExt cx="343" cy="343"/>
            </a:xfrm>
          </p:grpSpPr>
          <p:sp>
            <p:nvSpPr>
              <p:cNvPr id="17505" name="Oval 97"/>
              <p:cNvSpPr>
                <a:spLocks noChangeArrowheads="1"/>
              </p:cNvSpPr>
              <p:nvPr/>
            </p:nvSpPr>
            <p:spPr bwMode="auto">
              <a:xfrm>
                <a:off x="3215" y="1683"/>
                <a:ext cx="343" cy="343"/>
              </a:xfrm>
              <a:prstGeom prst="ellipse">
                <a:avLst/>
              </a:prstGeom>
              <a:gradFill rotWithShape="1">
                <a:gsLst>
                  <a:gs pos="0">
                    <a:srgbClr val="00CC00"/>
                  </a:gs>
                  <a:gs pos="100000">
                    <a:srgbClr val="00CC00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506" name="Rectangle 98"/>
              <p:cNvSpPr>
                <a:spLocks noChangeArrowheads="1"/>
              </p:cNvSpPr>
              <p:nvPr/>
            </p:nvSpPr>
            <p:spPr bwMode="auto">
              <a:xfrm>
                <a:off x="3254" y="1827"/>
                <a:ext cx="264" cy="5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" name="Group 89"/>
            <p:cNvGrpSpPr>
              <a:grpSpLocks/>
            </p:cNvGrpSpPr>
            <p:nvPr/>
          </p:nvGrpSpPr>
          <p:grpSpPr bwMode="auto">
            <a:xfrm>
              <a:off x="2338" y="808"/>
              <a:ext cx="112" cy="112"/>
              <a:chOff x="3215" y="1683"/>
              <a:chExt cx="343" cy="343"/>
            </a:xfrm>
          </p:grpSpPr>
          <p:sp>
            <p:nvSpPr>
              <p:cNvPr id="17498" name="Oval 90"/>
              <p:cNvSpPr>
                <a:spLocks noChangeArrowheads="1"/>
              </p:cNvSpPr>
              <p:nvPr/>
            </p:nvSpPr>
            <p:spPr bwMode="auto">
              <a:xfrm>
                <a:off x="3215" y="1683"/>
                <a:ext cx="343" cy="343"/>
              </a:xfrm>
              <a:prstGeom prst="ellipse">
                <a:avLst/>
              </a:prstGeom>
              <a:gradFill rotWithShape="1">
                <a:gsLst>
                  <a:gs pos="0">
                    <a:srgbClr val="00CC00"/>
                  </a:gs>
                  <a:gs pos="100000">
                    <a:srgbClr val="00CC00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99" name="Rectangle 91"/>
              <p:cNvSpPr>
                <a:spLocks noChangeArrowheads="1"/>
              </p:cNvSpPr>
              <p:nvPr/>
            </p:nvSpPr>
            <p:spPr bwMode="auto">
              <a:xfrm>
                <a:off x="3254" y="1827"/>
                <a:ext cx="264" cy="5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9" name="Group 99"/>
          <p:cNvGrpSpPr>
            <a:grpSpLocks/>
          </p:cNvGrpSpPr>
          <p:nvPr/>
        </p:nvGrpSpPr>
        <p:grpSpPr bwMode="auto">
          <a:xfrm rot="10800000">
            <a:off x="3709988" y="1284288"/>
            <a:ext cx="177800" cy="177800"/>
            <a:chOff x="3215" y="1683"/>
            <a:chExt cx="343" cy="343"/>
          </a:xfrm>
        </p:grpSpPr>
        <p:sp>
          <p:nvSpPr>
            <p:cNvPr id="17508" name="Oval 100"/>
            <p:cNvSpPr>
              <a:spLocks noChangeArrowheads="1"/>
            </p:cNvSpPr>
            <p:nvPr/>
          </p:nvSpPr>
          <p:spPr bwMode="auto">
            <a:xfrm>
              <a:off x="3215" y="1683"/>
              <a:ext cx="343" cy="343"/>
            </a:xfrm>
            <a:prstGeom prst="ellipse">
              <a:avLst/>
            </a:prstGeom>
            <a:gradFill rotWithShape="1">
              <a:gsLst>
                <a:gs pos="0">
                  <a:srgbClr val="00CC00"/>
                </a:gs>
                <a:gs pos="100000">
                  <a:srgbClr val="00CC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09" name="Rectangle 101"/>
            <p:cNvSpPr>
              <a:spLocks noChangeArrowheads="1"/>
            </p:cNvSpPr>
            <p:nvPr/>
          </p:nvSpPr>
          <p:spPr bwMode="auto">
            <a:xfrm>
              <a:off x="3254" y="1827"/>
              <a:ext cx="264" cy="5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513" name="Text Box 105"/>
          <p:cNvSpPr txBox="1">
            <a:spLocks noChangeArrowheads="1"/>
          </p:cNvSpPr>
          <p:nvPr/>
        </p:nvSpPr>
        <p:spPr bwMode="auto">
          <a:xfrm>
            <a:off x="4056063" y="300038"/>
            <a:ext cx="581025" cy="4270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Ne</a:t>
            </a:r>
          </a:p>
        </p:txBody>
      </p:sp>
      <p:grpSp>
        <p:nvGrpSpPr>
          <p:cNvPr id="20" name="Group 106"/>
          <p:cNvGrpSpPr>
            <a:grpSpLocks/>
          </p:cNvGrpSpPr>
          <p:nvPr/>
        </p:nvGrpSpPr>
        <p:grpSpPr bwMode="auto">
          <a:xfrm rot="10800000">
            <a:off x="3702050" y="1276350"/>
            <a:ext cx="177800" cy="177800"/>
            <a:chOff x="3215" y="1683"/>
            <a:chExt cx="343" cy="343"/>
          </a:xfrm>
        </p:grpSpPr>
        <p:sp>
          <p:nvSpPr>
            <p:cNvPr id="17515" name="Oval 107"/>
            <p:cNvSpPr>
              <a:spLocks noChangeArrowheads="1"/>
            </p:cNvSpPr>
            <p:nvPr/>
          </p:nvSpPr>
          <p:spPr bwMode="auto">
            <a:xfrm>
              <a:off x="3215" y="1683"/>
              <a:ext cx="343" cy="343"/>
            </a:xfrm>
            <a:prstGeom prst="ellipse">
              <a:avLst/>
            </a:prstGeom>
            <a:gradFill rotWithShape="1">
              <a:gsLst>
                <a:gs pos="0">
                  <a:srgbClr val="00CC00"/>
                </a:gs>
                <a:gs pos="100000">
                  <a:srgbClr val="00CC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16" name="Rectangle 108"/>
            <p:cNvSpPr>
              <a:spLocks noChangeArrowheads="1"/>
            </p:cNvSpPr>
            <p:nvPr/>
          </p:nvSpPr>
          <p:spPr bwMode="auto">
            <a:xfrm>
              <a:off x="3254" y="1827"/>
              <a:ext cx="264" cy="5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517" name="AutoShape 109"/>
          <p:cNvSpPr>
            <a:spLocks noChangeArrowheads="1"/>
          </p:cNvSpPr>
          <p:nvPr/>
        </p:nvSpPr>
        <p:spPr bwMode="auto">
          <a:xfrm>
            <a:off x="3482975" y="1016000"/>
            <a:ext cx="1833563" cy="1833563"/>
          </a:xfrm>
          <a:custGeom>
            <a:avLst/>
            <a:gdLst>
              <a:gd name="G0" fmla="+- 2749 0 0"/>
              <a:gd name="G1" fmla="+- 21600 0 2749"/>
              <a:gd name="G2" fmla="+- 21600 0 2749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2749" y="10800"/>
                </a:moveTo>
                <a:cubicBezTo>
                  <a:pt x="2749" y="15246"/>
                  <a:pt x="6354" y="18851"/>
                  <a:pt x="10800" y="18851"/>
                </a:cubicBezTo>
                <a:cubicBezTo>
                  <a:pt x="15246" y="18851"/>
                  <a:pt x="18851" y="15246"/>
                  <a:pt x="18851" y="10800"/>
                </a:cubicBezTo>
                <a:cubicBezTo>
                  <a:pt x="18851" y="6354"/>
                  <a:pt x="15246" y="2749"/>
                  <a:pt x="10800" y="2749"/>
                </a:cubicBezTo>
                <a:cubicBezTo>
                  <a:pt x="6354" y="2749"/>
                  <a:pt x="2749" y="6354"/>
                  <a:pt x="2749" y="10800"/>
                </a:cubicBezTo>
                <a:close/>
              </a:path>
            </a:pathLst>
          </a:custGeom>
          <a:gradFill rotWithShape="1">
            <a:gsLst>
              <a:gs pos="0">
                <a:srgbClr val="00CC00"/>
              </a:gs>
              <a:gs pos="100000">
                <a:srgbClr val="00CC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7518" name="Text Box 110"/>
          <p:cNvSpPr txBox="1">
            <a:spLocks noChangeArrowheads="1"/>
          </p:cNvSpPr>
          <p:nvPr/>
        </p:nvSpPr>
        <p:spPr bwMode="auto">
          <a:xfrm>
            <a:off x="4149725" y="957263"/>
            <a:ext cx="6238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8e</a:t>
            </a:r>
            <a:r>
              <a:rPr lang="en-US" baseline="300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7519" name="AutoShape 111"/>
          <p:cNvSpPr>
            <a:spLocks noChangeArrowheads="1"/>
          </p:cNvSpPr>
          <p:nvPr/>
        </p:nvSpPr>
        <p:spPr bwMode="auto">
          <a:xfrm>
            <a:off x="3222625" y="763588"/>
            <a:ext cx="2355850" cy="2355850"/>
          </a:xfrm>
          <a:custGeom>
            <a:avLst/>
            <a:gdLst>
              <a:gd name="G0" fmla="+- 1552 0 0"/>
              <a:gd name="G1" fmla="+- 21600 0 1552"/>
              <a:gd name="G2" fmla="+- 21600 0 1552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552" y="10800"/>
                </a:moveTo>
                <a:cubicBezTo>
                  <a:pt x="1552" y="15908"/>
                  <a:pt x="5692" y="20048"/>
                  <a:pt x="10800" y="20048"/>
                </a:cubicBezTo>
                <a:cubicBezTo>
                  <a:pt x="15908" y="20048"/>
                  <a:pt x="20048" y="15908"/>
                  <a:pt x="20048" y="10800"/>
                </a:cubicBezTo>
                <a:cubicBezTo>
                  <a:pt x="20048" y="5692"/>
                  <a:pt x="15908" y="1552"/>
                  <a:pt x="10800" y="1552"/>
                </a:cubicBezTo>
                <a:cubicBezTo>
                  <a:pt x="5692" y="1552"/>
                  <a:pt x="1552" y="5692"/>
                  <a:pt x="1552" y="10800"/>
                </a:cubicBezTo>
                <a:close/>
              </a:path>
            </a:pathLst>
          </a:custGeom>
          <a:solidFill>
            <a:srgbClr val="99FF99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21" name="Group 121"/>
          <p:cNvGrpSpPr>
            <a:grpSpLocks/>
          </p:cNvGrpSpPr>
          <p:nvPr/>
        </p:nvGrpSpPr>
        <p:grpSpPr bwMode="auto">
          <a:xfrm>
            <a:off x="4291013" y="758825"/>
            <a:ext cx="177800" cy="177800"/>
            <a:chOff x="3215" y="1683"/>
            <a:chExt cx="343" cy="343"/>
          </a:xfrm>
        </p:grpSpPr>
        <p:sp>
          <p:nvSpPr>
            <p:cNvPr id="17530" name="Oval 122"/>
            <p:cNvSpPr>
              <a:spLocks noChangeArrowheads="1"/>
            </p:cNvSpPr>
            <p:nvPr/>
          </p:nvSpPr>
          <p:spPr bwMode="auto">
            <a:xfrm>
              <a:off x="3215" y="1683"/>
              <a:ext cx="343" cy="343"/>
            </a:xfrm>
            <a:prstGeom prst="ellipse">
              <a:avLst/>
            </a:prstGeom>
            <a:gradFill rotWithShape="1">
              <a:gsLst>
                <a:gs pos="0">
                  <a:srgbClr val="00CC00"/>
                </a:gs>
                <a:gs pos="100000">
                  <a:srgbClr val="00CC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531" name="Rectangle 123"/>
            <p:cNvSpPr>
              <a:spLocks noChangeArrowheads="1"/>
            </p:cNvSpPr>
            <p:nvPr/>
          </p:nvSpPr>
          <p:spPr bwMode="auto">
            <a:xfrm>
              <a:off x="3254" y="1827"/>
              <a:ext cx="264" cy="5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532" name="Text Box 124"/>
          <p:cNvSpPr txBox="1">
            <a:spLocks noChangeArrowheads="1"/>
          </p:cNvSpPr>
          <p:nvPr/>
        </p:nvSpPr>
        <p:spPr bwMode="auto">
          <a:xfrm>
            <a:off x="4057650" y="300038"/>
            <a:ext cx="581025" cy="4270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Na</a:t>
            </a:r>
          </a:p>
        </p:txBody>
      </p:sp>
      <p:sp>
        <p:nvSpPr>
          <p:cNvPr id="17533" name="Text Box 125"/>
          <p:cNvSpPr txBox="1">
            <a:spLocks noChangeArrowheads="1"/>
          </p:cNvSpPr>
          <p:nvPr/>
        </p:nvSpPr>
        <p:spPr bwMode="auto">
          <a:xfrm>
            <a:off x="4071938" y="1792288"/>
            <a:ext cx="6048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  <a:latin typeface="Arial Narrow" pitchFamily="34" charset="0"/>
              </a:rPr>
              <a:t>11p</a:t>
            </a:r>
            <a:r>
              <a:rPr lang="en-US" baseline="30000">
                <a:solidFill>
                  <a:schemeClr val="bg1"/>
                </a:solidFill>
                <a:latin typeface="Arial Narrow" pitchFamily="34" charset="0"/>
              </a:rPr>
              <a:t>+</a:t>
            </a:r>
          </a:p>
        </p:txBody>
      </p:sp>
      <p:sp>
        <p:nvSpPr>
          <p:cNvPr id="17534" name="Freeform 126"/>
          <p:cNvSpPr>
            <a:spLocks/>
          </p:cNvSpPr>
          <p:nvPr/>
        </p:nvSpPr>
        <p:spPr bwMode="auto">
          <a:xfrm>
            <a:off x="6065838" y="3768725"/>
            <a:ext cx="2978150" cy="2476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3"/>
              </a:cxn>
              <a:cxn ang="0">
                <a:pos x="295" y="323"/>
              </a:cxn>
              <a:cxn ang="0">
                <a:pos x="295" y="632"/>
              </a:cxn>
              <a:cxn ang="0">
                <a:pos x="632" y="632"/>
              </a:cxn>
              <a:cxn ang="0">
                <a:pos x="632" y="956"/>
              </a:cxn>
              <a:cxn ang="0">
                <a:pos x="942" y="956"/>
              </a:cxn>
              <a:cxn ang="0">
                <a:pos x="942" y="1244"/>
              </a:cxn>
              <a:cxn ang="0">
                <a:pos x="1265" y="1244"/>
              </a:cxn>
              <a:cxn ang="0">
                <a:pos x="1265" y="1560"/>
              </a:cxn>
              <a:cxn ang="0">
                <a:pos x="1876" y="1560"/>
              </a:cxn>
            </a:cxnLst>
            <a:rect l="0" t="0" r="r" b="b"/>
            <a:pathLst>
              <a:path w="1876" h="1560">
                <a:moveTo>
                  <a:pt x="0" y="0"/>
                </a:moveTo>
                <a:lnTo>
                  <a:pt x="0" y="323"/>
                </a:lnTo>
                <a:lnTo>
                  <a:pt x="295" y="323"/>
                </a:lnTo>
                <a:lnTo>
                  <a:pt x="295" y="632"/>
                </a:lnTo>
                <a:lnTo>
                  <a:pt x="632" y="632"/>
                </a:lnTo>
                <a:lnTo>
                  <a:pt x="632" y="956"/>
                </a:lnTo>
                <a:lnTo>
                  <a:pt x="942" y="956"/>
                </a:lnTo>
                <a:lnTo>
                  <a:pt x="942" y="1244"/>
                </a:lnTo>
                <a:lnTo>
                  <a:pt x="1265" y="1244"/>
                </a:lnTo>
                <a:lnTo>
                  <a:pt x="1265" y="1560"/>
                </a:lnTo>
                <a:lnTo>
                  <a:pt x="1876" y="1560"/>
                </a:lnTo>
              </a:path>
            </a:pathLst>
          </a:custGeom>
          <a:noFill/>
          <a:ln w="38100" cmpd="sng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74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74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74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17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1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7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7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7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000"/>
                                        <p:tgtEl>
                                          <p:spTgt spid="17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1000"/>
                                        <p:tgtEl>
                                          <p:spTgt spid="174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"/>
                            </p:stCondLst>
                            <p:childTnLst>
                              <p:par>
                                <p:cTn id="138" presetID="1" presetClass="pat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 1.79191E-6 C 0.06702 1.79191E-6 0.12188 0.07075 0.12188 0.15838 C 0.12188 0.24647 0.06702 0.3193 0.0007 0.3193 C -0.06475 0.3193 -0.11788 0.24647 -0.11788 0.15838 C -0.11788 0.07075 -0.06475 1.79191E-6 0.0007 1.79191E-6 Z " pathEditMode="relative" rAng="0" ptsTypes="fffff">
                                      <p:cBhvr>
                                        <p:cTn id="13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16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3" grpId="0" animBg="1"/>
      <p:bldP spid="17424" grpId="0" animBg="1"/>
      <p:bldP spid="17425" grpId="0" animBg="1"/>
      <p:bldP spid="17427" grpId="0" animBg="1"/>
      <p:bldP spid="17445" grpId="0" animBg="1" autoUpdateAnimBg="0"/>
      <p:bldP spid="17446" grpId="0" animBg="1" autoUpdateAnimBg="0"/>
      <p:bldP spid="17491" grpId="0"/>
      <p:bldP spid="17492" grpId="0" autoUpdateAnimBg="0"/>
      <p:bldP spid="17492" grpId="1"/>
      <p:bldP spid="17493" grpId="0" autoUpdateAnimBg="0"/>
      <p:bldP spid="17493" grpId="1"/>
      <p:bldP spid="17494" grpId="0" autoUpdateAnimBg="0"/>
      <p:bldP spid="17494" grpId="1"/>
      <p:bldP spid="17513" grpId="0" animBg="1" autoUpdateAnimBg="0"/>
      <p:bldP spid="17517" grpId="0" animBg="1"/>
      <p:bldP spid="175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81000"/>
            <a:ext cx="7162800" cy="762000"/>
          </a:xfrm>
          <a:noFill/>
          <a:ln/>
          <a:effectLst>
            <a:outerShdw dist="35921" dir="2700000" algn="ctr" rotWithShape="0">
              <a:schemeClr val="tx1"/>
            </a:outerShdw>
          </a:effectLst>
        </p:spPr>
        <p:txBody>
          <a:bodyPr/>
          <a:lstStyle/>
          <a:p>
            <a:pPr algn="ctr"/>
            <a:r>
              <a:rPr lang="fa-IR" sz="4400" dirty="0" smtClean="0">
                <a:solidFill>
                  <a:srgbClr val="EF91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بار یونهای متداول</a:t>
            </a:r>
            <a:endParaRPr lang="en-US" sz="4400" dirty="0">
              <a:solidFill>
                <a:srgbClr val="EF91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94563" name="Picture 3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5975" y="1784350"/>
            <a:ext cx="7321550" cy="410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7620000" y="1212850"/>
            <a:ext cx="633413" cy="908050"/>
            <a:chOff x="4800" y="764"/>
            <a:chExt cx="399" cy="572"/>
          </a:xfrm>
        </p:grpSpPr>
        <p:sp>
          <p:nvSpPr>
            <p:cNvPr id="194569" name="Rectangle 9"/>
            <p:cNvSpPr>
              <a:spLocks noChangeArrowheads="1"/>
            </p:cNvSpPr>
            <p:nvPr/>
          </p:nvSpPr>
          <p:spPr bwMode="auto">
            <a:xfrm>
              <a:off x="4821" y="764"/>
              <a:ext cx="378" cy="41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r>
                <a:rPr lang="en-US" sz="3600" i="0">
                  <a:solidFill>
                    <a:srgbClr val="005400"/>
                  </a:solidFill>
                </a:rPr>
                <a:t>-1</a:t>
              </a:r>
            </a:p>
          </p:txBody>
        </p:sp>
        <p:sp>
          <p:nvSpPr>
            <p:cNvPr id="194570" name="Line 10"/>
            <p:cNvSpPr>
              <a:spLocks noChangeShapeType="1"/>
            </p:cNvSpPr>
            <p:nvPr/>
          </p:nvSpPr>
          <p:spPr bwMode="auto">
            <a:xfrm flipH="1">
              <a:off x="4800" y="1064"/>
              <a:ext cx="144" cy="272"/>
            </a:xfrm>
            <a:prstGeom prst="line">
              <a:avLst/>
            </a:prstGeom>
            <a:noFill/>
            <a:ln w="25400">
              <a:solidFill>
                <a:srgbClr val="0054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6815138" y="1212850"/>
            <a:ext cx="600075" cy="1212850"/>
            <a:chOff x="4293" y="764"/>
            <a:chExt cx="378" cy="764"/>
          </a:xfrm>
        </p:grpSpPr>
        <p:sp>
          <p:nvSpPr>
            <p:cNvPr id="194572" name="Rectangle 12"/>
            <p:cNvSpPr>
              <a:spLocks noChangeArrowheads="1"/>
            </p:cNvSpPr>
            <p:nvPr/>
          </p:nvSpPr>
          <p:spPr bwMode="auto">
            <a:xfrm>
              <a:off x="4293" y="764"/>
              <a:ext cx="378" cy="41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r>
                <a:rPr lang="en-US" sz="3600" i="0">
                  <a:solidFill>
                    <a:srgbClr val="005400"/>
                  </a:solidFill>
                </a:rPr>
                <a:t>-2</a:t>
              </a:r>
            </a:p>
          </p:txBody>
        </p:sp>
        <p:sp>
          <p:nvSpPr>
            <p:cNvPr id="194573" name="Line 13"/>
            <p:cNvSpPr>
              <a:spLocks noChangeShapeType="1"/>
            </p:cNvSpPr>
            <p:nvPr/>
          </p:nvSpPr>
          <p:spPr bwMode="auto">
            <a:xfrm>
              <a:off x="4512" y="1112"/>
              <a:ext cx="0" cy="416"/>
            </a:xfrm>
            <a:prstGeom prst="line">
              <a:avLst/>
            </a:prstGeom>
            <a:noFill/>
            <a:ln w="25400">
              <a:solidFill>
                <a:srgbClr val="0054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5976938" y="1212850"/>
            <a:ext cx="715962" cy="1136650"/>
            <a:chOff x="3765" y="764"/>
            <a:chExt cx="451" cy="716"/>
          </a:xfrm>
        </p:grpSpPr>
        <p:sp>
          <p:nvSpPr>
            <p:cNvPr id="194575" name="Rectangle 15"/>
            <p:cNvSpPr>
              <a:spLocks noChangeArrowheads="1"/>
            </p:cNvSpPr>
            <p:nvPr/>
          </p:nvSpPr>
          <p:spPr bwMode="auto">
            <a:xfrm>
              <a:off x="3765" y="764"/>
              <a:ext cx="378" cy="41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r>
                <a:rPr lang="en-US" sz="3600" i="0">
                  <a:solidFill>
                    <a:srgbClr val="005400"/>
                  </a:solidFill>
                </a:rPr>
                <a:t>-3</a:t>
              </a:r>
            </a:p>
          </p:txBody>
        </p:sp>
        <p:sp>
          <p:nvSpPr>
            <p:cNvPr id="194576" name="Line 16"/>
            <p:cNvSpPr>
              <a:spLocks noChangeShapeType="1"/>
            </p:cNvSpPr>
            <p:nvPr/>
          </p:nvSpPr>
          <p:spPr bwMode="auto">
            <a:xfrm>
              <a:off x="3992" y="1112"/>
              <a:ext cx="224" cy="368"/>
            </a:xfrm>
            <a:prstGeom prst="line">
              <a:avLst/>
            </a:prstGeom>
            <a:noFill/>
            <a:ln w="25400">
              <a:solidFill>
                <a:srgbClr val="0054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577" name="Line 17"/>
          <p:cNvSpPr>
            <a:spLocks noChangeShapeType="1"/>
          </p:cNvSpPr>
          <p:nvPr/>
        </p:nvSpPr>
        <p:spPr bwMode="auto">
          <a:xfrm>
            <a:off x="787400" y="1143000"/>
            <a:ext cx="7569200" cy="0"/>
          </a:xfrm>
          <a:prstGeom prst="line">
            <a:avLst/>
          </a:prstGeom>
          <a:noFill/>
          <a:ln w="50800">
            <a:solidFill>
              <a:srgbClr val="EF91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990600" y="1524000"/>
            <a:ext cx="1006475" cy="838200"/>
            <a:chOff x="624" y="960"/>
            <a:chExt cx="634" cy="528"/>
          </a:xfrm>
        </p:grpSpPr>
        <p:sp>
          <p:nvSpPr>
            <p:cNvPr id="194579" name="Rectangle 19"/>
            <p:cNvSpPr>
              <a:spLocks noChangeArrowheads="1"/>
            </p:cNvSpPr>
            <p:nvPr/>
          </p:nvSpPr>
          <p:spPr bwMode="auto">
            <a:xfrm>
              <a:off x="816" y="960"/>
              <a:ext cx="442" cy="4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l"/>
              <a:r>
                <a:rPr lang="en-US" sz="3600" i="0">
                  <a:solidFill>
                    <a:schemeClr val="hlink"/>
                  </a:solidFill>
                </a:rPr>
                <a:t>+1</a:t>
              </a:r>
            </a:p>
          </p:txBody>
        </p:sp>
        <p:sp>
          <p:nvSpPr>
            <p:cNvPr id="194580" name="Line 20"/>
            <p:cNvSpPr>
              <a:spLocks noChangeShapeType="1"/>
            </p:cNvSpPr>
            <p:nvPr/>
          </p:nvSpPr>
          <p:spPr bwMode="auto">
            <a:xfrm flipH="1">
              <a:off x="624" y="1296"/>
              <a:ext cx="288" cy="192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21"/>
          <p:cNvGrpSpPr>
            <a:grpSpLocks/>
          </p:cNvGrpSpPr>
          <p:nvPr/>
        </p:nvGrpSpPr>
        <p:grpSpPr bwMode="auto">
          <a:xfrm>
            <a:off x="1524000" y="2286000"/>
            <a:ext cx="1158875" cy="1066800"/>
            <a:chOff x="960" y="1440"/>
            <a:chExt cx="730" cy="672"/>
          </a:xfrm>
        </p:grpSpPr>
        <p:sp>
          <p:nvSpPr>
            <p:cNvPr id="194582" name="Rectangle 22"/>
            <p:cNvSpPr>
              <a:spLocks noChangeArrowheads="1"/>
            </p:cNvSpPr>
            <p:nvPr/>
          </p:nvSpPr>
          <p:spPr bwMode="auto">
            <a:xfrm>
              <a:off x="1248" y="1440"/>
              <a:ext cx="442" cy="40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lIns="90487" tIns="44450" rIns="90487" bIns="44450">
              <a:spAutoFit/>
            </a:bodyPr>
            <a:lstStyle/>
            <a:p>
              <a:pPr algn="l"/>
              <a:r>
                <a:rPr lang="en-US" sz="3600" i="0">
                  <a:solidFill>
                    <a:schemeClr val="hlink"/>
                  </a:solidFill>
                </a:rPr>
                <a:t>+2</a:t>
              </a:r>
            </a:p>
          </p:txBody>
        </p:sp>
        <p:sp>
          <p:nvSpPr>
            <p:cNvPr id="194583" name="Line 23"/>
            <p:cNvSpPr>
              <a:spLocks noChangeShapeType="1"/>
            </p:cNvSpPr>
            <p:nvPr/>
          </p:nvSpPr>
          <p:spPr bwMode="auto">
            <a:xfrm flipH="1">
              <a:off x="960" y="1824"/>
              <a:ext cx="384" cy="288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584" name="Text Box 24"/>
          <p:cNvSpPr txBox="1">
            <a:spLocks noChangeArrowheads="1"/>
          </p:cNvSpPr>
          <p:nvPr/>
        </p:nvSpPr>
        <p:spPr bwMode="auto">
          <a:xfrm>
            <a:off x="990600" y="5599093"/>
            <a:ext cx="7391400" cy="954107"/>
          </a:xfrm>
          <a:prstGeom prst="rect">
            <a:avLst/>
          </a:prstGeom>
          <a:solidFill>
            <a:srgbClr val="FFFF66"/>
          </a:solidFill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rtl="1"/>
            <a:r>
              <a:rPr lang="fa-IR" sz="2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عناصر </a:t>
            </a:r>
            <a:r>
              <a:rPr lang="fa-IR" sz="2800" i="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با ازدست دادن و یا گرفتن الکترون به اتمهای گروه 8 اصلی تبدیل می شوند.</a:t>
            </a:r>
            <a:endParaRPr lang="en-US" sz="2800" i="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0EE711-B157-4E92-BC6C-2F5D965478C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5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45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4" grpId="0" animBg="1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1219200" y="1189034"/>
          <a:ext cx="6858000" cy="4724403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430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306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b="1" dirty="0" smtClean="0"/>
                        <a:t>نماد شیمیایی</a:t>
                      </a:r>
                      <a:endParaRPr lang="en-US" b="1" dirty="0" smtClean="0"/>
                    </a:p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b="1" dirty="0" smtClean="0"/>
                        <a:t>نام یون</a:t>
                      </a:r>
                      <a:endParaRPr lang="en-US" b="1" dirty="0" smtClean="0"/>
                    </a:p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بار</a:t>
                      </a:r>
                      <a:r>
                        <a:rPr lang="fa-IR" b="1" baseline="0" dirty="0" smtClean="0"/>
                        <a:t> منفی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نماد شیمیایی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نام یون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بار</a:t>
                      </a:r>
                      <a:r>
                        <a:rPr lang="fa-IR" b="1" baseline="0" dirty="0" smtClean="0"/>
                        <a:t> مثبت</a:t>
                      </a:r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9105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H-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>
                          <a:solidFill>
                            <a:srgbClr val="FF0000"/>
                          </a:solidFill>
                        </a:rPr>
                        <a:t>یون هیدرید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1-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H+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b="1" dirty="0" smtClean="0">
                          <a:solidFill>
                            <a:srgbClr val="FF0000"/>
                          </a:solidFill>
                        </a:rPr>
                        <a:t>یون هیدروژن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+1</a:t>
                      </a:r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9105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F-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یون فلوئورید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Li+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b="1" dirty="0" smtClean="0"/>
                        <a:t>یون لیتیم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105"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Cl</a:t>
                      </a:r>
                      <a:r>
                        <a:rPr lang="en-US" b="1" dirty="0" smtClean="0"/>
                        <a:t>-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یون کلرید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Na+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b="1" dirty="0" smtClean="0"/>
                        <a:t>یون</a:t>
                      </a:r>
                      <a:r>
                        <a:rPr lang="fa-IR" b="1" baseline="0" dirty="0" smtClean="0"/>
                        <a:t> سدیم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9105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Br-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یون برمید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K+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b="1" dirty="0" smtClean="0"/>
                        <a:t>یون پتاسیم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9105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I-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یون یدید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err="1" smtClean="0"/>
                        <a:t>Rb</a:t>
                      </a:r>
                      <a:r>
                        <a:rPr lang="en-US" b="1" dirty="0" smtClean="0"/>
                        <a:t>+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b="1" dirty="0" smtClean="0"/>
                        <a:t>یون روبیدیم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9105"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Cs+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b="1" dirty="0" smtClean="0"/>
                        <a:t>یون سزیم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9105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Ag+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b="1" dirty="0" smtClean="0">
                          <a:solidFill>
                            <a:srgbClr val="FF0000"/>
                          </a:solidFill>
                        </a:rPr>
                        <a:t>یون نقره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0DCF38-58EB-46E9-9372-BCF6552DE3CD}" type="slidenum">
              <a:rPr lang="en-US" smtClean="0"/>
              <a:pPr/>
              <a:t>16</a:t>
            </a:fld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143000" y="1346033"/>
          <a:ext cx="7010400" cy="459757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6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28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39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8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28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39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02109"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نماد شیمیایی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نام یون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بار منفی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نماد</a:t>
                      </a:r>
                      <a:r>
                        <a:rPr lang="fa-IR" b="1" baseline="0" dirty="0" smtClean="0"/>
                        <a:t> شیمیایی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نام یون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بار</a:t>
                      </a:r>
                      <a:r>
                        <a:rPr lang="fa-IR" b="1" baseline="0" dirty="0" smtClean="0"/>
                        <a:t> مثبت</a:t>
                      </a:r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923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O</a:t>
                      </a:r>
                      <a:r>
                        <a:rPr lang="en-US" b="1" baseline="30000" dirty="0" smtClean="0"/>
                        <a:t>2-</a:t>
                      </a:r>
                      <a:endParaRPr lang="en-US" b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b="1" dirty="0" smtClean="0"/>
                        <a:t>یون اکسید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-2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Mg</a:t>
                      </a:r>
                      <a:r>
                        <a:rPr lang="en-US" b="1" baseline="30000" dirty="0" smtClean="0"/>
                        <a:t>2+</a:t>
                      </a:r>
                      <a:endParaRPr lang="en-US" b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b="1" dirty="0" smtClean="0"/>
                        <a:t>یون</a:t>
                      </a:r>
                      <a:r>
                        <a:rPr lang="fa-IR" b="1" baseline="0" dirty="0" smtClean="0"/>
                        <a:t> منیزیم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+2</a:t>
                      </a:r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923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</a:t>
                      </a:r>
                      <a:r>
                        <a:rPr lang="en-US" b="1" baseline="30000" dirty="0" smtClean="0"/>
                        <a:t>2-</a:t>
                      </a:r>
                      <a:endParaRPr lang="en-US" b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b="1" dirty="0" smtClean="0"/>
                        <a:t>یون سولفید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Ca</a:t>
                      </a:r>
                      <a:r>
                        <a:rPr lang="en-US" b="1" baseline="30000" dirty="0" smtClean="0"/>
                        <a:t>2+</a:t>
                      </a:r>
                      <a:endParaRPr lang="en-US" b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b="1" dirty="0" smtClean="0"/>
                        <a:t>یون کلسیم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923"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Sr</a:t>
                      </a:r>
                      <a:r>
                        <a:rPr lang="en-US" b="1" baseline="30000" dirty="0" smtClean="0"/>
                        <a:t>2+</a:t>
                      </a:r>
                      <a:endParaRPr lang="en-US" b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b="1" dirty="0" smtClean="0"/>
                        <a:t>یون استرانسیم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7923"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Ba</a:t>
                      </a:r>
                      <a:r>
                        <a:rPr lang="en-US" b="1" baseline="30000" dirty="0" smtClean="0"/>
                        <a:t>2+</a:t>
                      </a:r>
                      <a:endParaRPr lang="en-US" b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b="1" dirty="0" smtClean="0"/>
                        <a:t>یون باریم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7923"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Zn</a:t>
                      </a:r>
                      <a:r>
                        <a:rPr lang="en-US" b="1" baseline="30000" dirty="0" smtClean="0">
                          <a:solidFill>
                            <a:srgbClr val="FF0000"/>
                          </a:solidFill>
                        </a:rPr>
                        <a:t>2+</a:t>
                      </a:r>
                      <a:endParaRPr lang="en-US" b="1" baseline="300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b="1" dirty="0" smtClean="0">
                          <a:solidFill>
                            <a:srgbClr val="FF0000"/>
                          </a:solidFill>
                        </a:rPr>
                        <a:t>یون روی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7923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N</a:t>
                      </a:r>
                      <a:r>
                        <a:rPr lang="en-US" b="1" baseline="30000" dirty="0" smtClean="0"/>
                        <a:t>3-</a:t>
                      </a:r>
                      <a:endParaRPr lang="en-US" b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b="1" dirty="0" smtClean="0"/>
                        <a:t>یون</a:t>
                      </a:r>
                      <a:r>
                        <a:rPr lang="fa-IR" b="1" baseline="0" dirty="0" smtClean="0"/>
                        <a:t> نیترید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3-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Al</a:t>
                      </a:r>
                      <a:r>
                        <a:rPr lang="en-US" b="1" baseline="30000" dirty="0" smtClean="0"/>
                        <a:t>3+</a:t>
                      </a:r>
                      <a:endParaRPr lang="en-US" b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b="1" dirty="0" smtClean="0"/>
                        <a:t>یون آلومینیم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+3</a:t>
                      </a:r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7923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P</a:t>
                      </a:r>
                      <a:r>
                        <a:rPr lang="en-US" b="1" baseline="30000" dirty="0" smtClean="0"/>
                        <a:t>3-</a:t>
                      </a:r>
                      <a:endParaRPr lang="en-US" b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fa-IR" b="1" dirty="0" smtClean="0"/>
                        <a:t>یون فسفید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0DCF38-58EB-46E9-9372-BCF6552DE3CD}" type="slidenum">
              <a:rPr lang="en-US" smtClean="0"/>
              <a:pPr/>
              <a:t>17</a:t>
            </a:fld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990600"/>
            <a:ext cx="8229600" cy="4921250"/>
          </a:xfrm>
        </p:spPr>
        <p:txBody>
          <a:bodyPr/>
          <a:lstStyle/>
          <a:p>
            <a:pPr algn="r" rtl="1"/>
            <a:r>
              <a:rPr lang="fa-IR" dirty="0" smtClean="0"/>
              <a:t>فلزات واسطه می توانند یونهای متفاوت بدهند.</a:t>
            </a:r>
          </a:p>
          <a:p>
            <a:pPr algn="r" rtl="1"/>
            <a:r>
              <a:rPr lang="fa-IR" dirty="0" smtClean="0"/>
              <a:t>فلزات واسطه در آخرین لایه ظرفیت خود </a:t>
            </a:r>
            <a:r>
              <a:rPr lang="en-US" dirty="0" smtClean="0"/>
              <a:t>d</a:t>
            </a:r>
            <a:r>
              <a:rPr lang="fa-IR" dirty="0" smtClean="0"/>
              <a:t> در حال پرشدن است</a:t>
            </a:r>
            <a:r>
              <a:rPr lang="en-US" dirty="0" smtClean="0"/>
              <a:t>.</a:t>
            </a:r>
            <a:endParaRPr lang="fa-IR" dirty="0" smtClean="0"/>
          </a:p>
          <a:p>
            <a:pPr algn="r" rtl="1"/>
            <a:r>
              <a:rPr lang="fa-IR" dirty="0" smtClean="0"/>
              <a:t>اول لایه </a:t>
            </a:r>
            <a:r>
              <a:rPr lang="en-US" dirty="0" smtClean="0"/>
              <a:t>4s</a:t>
            </a:r>
            <a:r>
              <a:rPr lang="fa-IR" dirty="0" smtClean="0"/>
              <a:t> پر می شود و بعد لایه </a:t>
            </a:r>
            <a:r>
              <a:rPr lang="en-US" dirty="0" smtClean="0"/>
              <a:t>d</a:t>
            </a:r>
            <a:r>
              <a:rPr lang="fa-IR" dirty="0" smtClean="0"/>
              <a:t>3 پرمی شود.</a:t>
            </a:r>
          </a:p>
          <a:p>
            <a:pPr algn="r" rtl="1"/>
            <a:r>
              <a:rPr lang="fa-IR" dirty="0" smtClean="0"/>
              <a:t>در موقع پرشدن اول لایه </a:t>
            </a:r>
            <a:r>
              <a:rPr lang="en-US" dirty="0" smtClean="0"/>
              <a:t>4s</a:t>
            </a:r>
            <a:r>
              <a:rPr lang="fa-IR" dirty="0" smtClean="0"/>
              <a:t> پر می شود ولی در موقع از دست دادن به دلیل هم پوشانی لایه </a:t>
            </a:r>
            <a:r>
              <a:rPr lang="en-US" dirty="0" smtClean="0"/>
              <a:t>3d</a:t>
            </a:r>
            <a:r>
              <a:rPr lang="fa-IR" dirty="0" smtClean="0"/>
              <a:t> از لایه </a:t>
            </a:r>
            <a:r>
              <a:rPr lang="en-US" dirty="0" smtClean="0"/>
              <a:t>4s</a:t>
            </a:r>
            <a:r>
              <a:rPr lang="fa-IR" dirty="0" smtClean="0"/>
              <a:t> کم می شود.</a:t>
            </a:r>
          </a:p>
          <a:p>
            <a:pPr algn="r" rtl="1"/>
            <a:r>
              <a:rPr lang="fa-IR" dirty="0" smtClean="0"/>
              <a:t>عناصر واسطه که در تناوب چهارم قرار دارند </a:t>
            </a:r>
            <a:r>
              <a:rPr lang="en-US" dirty="0" smtClean="0"/>
              <a:t>3d</a:t>
            </a:r>
            <a:r>
              <a:rPr lang="fa-IR" dirty="0" smtClean="0"/>
              <a:t> آنها در حال پر شدن است، </a:t>
            </a:r>
            <a:r>
              <a:rPr lang="en-US" dirty="0" smtClean="0"/>
              <a:t>3s</a:t>
            </a:r>
            <a:r>
              <a:rPr lang="en-US" baseline="30000" dirty="0" smtClean="0"/>
              <a:t>2</a:t>
            </a:r>
            <a:r>
              <a:rPr lang="fa-IR" dirty="0" smtClean="0"/>
              <a:t> وجود دارد. (به جز کرم </a:t>
            </a:r>
            <a:r>
              <a:rPr lang="en-US" dirty="0" smtClean="0"/>
              <a:t>(</a:t>
            </a:r>
            <a:r>
              <a:rPr lang="en-US" baseline="-25000" dirty="0" smtClean="0"/>
              <a:t>24</a:t>
            </a:r>
            <a:r>
              <a:rPr lang="en-US" dirty="0" smtClean="0"/>
              <a:t>Cr)</a:t>
            </a:r>
            <a:r>
              <a:rPr lang="fa-IR" dirty="0" smtClean="0"/>
              <a:t> و مس </a:t>
            </a:r>
            <a:r>
              <a:rPr lang="en-US" dirty="0" smtClean="0"/>
              <a:t>(</a:t>
            </a:r>
            <a:r>
              <a:rPr lang="en-US" baseline="-25000" dirty="0" smtClean="0"/>
              <a:t>29</a:t>
            </a:r>
            <a:r>
              <a:rPr lang="en-US" dirty="0" smtClean="0"/>
              <a:t>Cu)</a:t>
            </a:r>
            <a:r>
              <a:rPr lang="fa-IR" dirty="0" smtClean="0"/>
              <a:t> که قبلاً اشاره شد </a:t>
            </a:r>
            <a:r>
              <a:rPr lang="en-US" dirty="0" smtClean="0"/>
              <a:t>4s</a:t>
            </a:r>
            <a:r>
              <a:rPr lang="en-US" baseline="30000" dirty="0" smtClean="0"/>
              <a:t>1</a:t>
            </a:r>
            <a:r>
              <a:rPr lang="fa-IR" dirty="0" smtClean="0"/>
              <a:t>) به جز اسکاندیم </a:t>
            </a:r>
            <a:r>
              <a:rPr lang="en-US" dirty="0" smtClean="0"/>
              <a:t>(</a:t>
            </a:r>
            <a:r>
              <a:rPr lang="en-US" baseline="-25000" dirty="0" smtClean="0"/>
              <a:t>21</a:t>
            </a:r>
            <a:r>
              <a:rPr lang="en-US" dirty="0" smtClean="0"/>
              <a:t>Sc)</a:t>
            </a:r>
            <a:r>
              <a:rPr lang="fa-IR" dirty="0" smtClean="0"/>
              <a:t> که با از دست دادن سه الکترون </a:t>
            </a:r>
            <a:r>
              <a:rPr lang="en-US" dirty="0" smtClean="0"/>
              <a:t>(Sc</a:t>
            </a:r>
            <a:r>
              <a:rPr lang="en-US" baseline="30000" dirty="0" smtClean="0"/>
              <a:t>3+</a:t>
            </a:r>
            <a:r>
              <a:rPr lang="en-US" dirty="0" smtClean="0"/>
              <a:t>)</a:t>
            </a:r>
            <a:r>
              <a:rPr lang="fa-IR" dirty="0" smtClean="0"/>
              <a:t> به حالت گاز نجیب قبل از خودش</a:t>
            </a:r>
            <a:r>
              <a:rPr lang="en-US" dirty="0" smtClean="0"/>
              <a:t> (</a:t>
            </a:r>
            <a:r>
              <a:rPr lang="en-US" baseline="-25000" dirty="0" smtClean="0"/>
              <a:t>18</a:t>
            </a:r>
            <a:r>
              <a:rPr lang="en-US" dirty="0" smtClean="0"/>
              <a:t>Ar)</a:t>
            </a:r>
            <a:r>
              <a:rPr lang="fa-IR" dirty="0" smtClean="0"/>
              <a:t> می رسد</a:t>
            </a:r>
            <a:r>
              <a:rPr lang="en-US" dirty="0" smtClean="0"/>
              <a:t> </a:t>
            </a:r>
            <a:r>
              <a:rPr lang="fa-IR" dirty="0" smtClean="0"/>
              <a:t>بقیه نمی توانند به حالت گاز نجیب قبل از خودشان برسند.فقط 2 تا3 الکترون از دست میدهند </a:t>
            </a:r>
            <a:r>
              <a:rPr lang="en-US" dirty="0" smtClean="0"/>
              <a:t>Fe</a:t>
            </a:r>
            <a:r>
              <a:rPr lang="en-US" baseline="30000" dirty="0" smtClean="0"/>
              <a:t>2+</a:t>
            </a:r>
            <a:r>
              <a:rPr lang="en-US" dirty="0" smtClean="0"/>
              <a:t> Fe</a:t>
            </a:r>
            <a:r>
              <a:rPr lang="en-US" baseline="30000" dirty="0" smtClean="0"/>
              <a:t>3+</a:t>
            </a:r>
            <a:r>
              <a:rPr lang="en-US" dirty="0" smtClean="0"/>
              <a:t> </a:t>
            </a:r>
            <a:r>
              <a:rPr lang="fa-IR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0EE711-B157-4E92-BC6C-2F5D965478C3}" type="slidenum">
              <a:rPr lang="en-US" smtClean="0"/>
              <a:pPr/>
              <a:t>18</a:t>
            </a:fld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533400" y="1071880"/>
          <a:ext cx="8185213" cy="288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62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44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3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86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86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37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4385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13465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0945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9844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7325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63798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3860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3860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38604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53860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1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2</a:t>
                      </a:r>
                      <a:endParaRPr lang="en-US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6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7</a:t>
                      </a:r>
                      <a:endParaRPr lang="en-US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a-IR" b="1" baseline="30000" dirty="0" smtClean="0"/>
                        <a:t>8</a:t>
                      </a:r>
                      <a:endParaRPr lang="en-US" b="1" baseline="30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a-IR" b="1" baseline="30000" dirty="0" smtClean="0"/>
                        <a:t>9</a:t>
                      </a:r>
                      <a:endParaRPr lang="en-US" b="1" baseline="30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11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12</a:t>
                      </a:r>
                      <a:endParaRPr lang="en-US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13</a:t>
                      </a:r>
                      <a:endParaRPr lang="en-US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14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15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16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b="1" dirty="0" smtClean="0"/>
                        <a:t>17</a:t>
                      </a:r>
                      <a:endParaRPr 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H</a:t>
                      </a:r>
                      <a:r>
                        <a:rPr lang="en-US" sz="1200" b="1" baseline="30000" dirty="0" smtClean="0"/>
                        <a:t>+</a:t>
                      </a:r>
                      <a:endParaRPr lang="en-US" sz="1200" b="1" baseline="30000" dirty="0"/>
                    </a:p>
                  </a:txBody>
                  <a:tcPr anchor="ctr"/>
                </a:tc>
                <a:tc gridSpan="19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Li</a:t>
                      </a:r>
                      <a:r>
                        <a:rPr lang="en-US" sz="1200" b="1" baseline="30000" dirty="0" smtClean="0"/>
                        <a:t>+</a:t>
                      </a:r>
                      <a:endParaRPr lang="en-US" sz="1200" b="1" baseline="30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gridSpan="11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N3</a:t>
                      </a:r>
                      <a:r>
                        <a:rPr lang="en-US" sz="1200" b="1" baseline="30000" dirty="0" smtClean="0"/>
                        <a:t>-</a:t>
                      </a:r>
                      <a:endParaRPr lang="en-US" sz="1200" b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F</a:t>
                      </a:r>
                      <a:r>
                        <a:rPr lang="en-US" sz="1200" b="1" baseline="30000" dirty="0" smtClean="0"/>
                        <a:t>-</a:t>
                      </a:r>
                      <a:endParaRPr lang="en-US" sz="1200" b="1" baseline="30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Na</a:t>
                      </a:r>
                      <a:r>
                        <a:rPr lang="en-US" sz="1200" b="1" baseline="30000" dirty="0" smtClean="0"/>
                        <a:t>+</a:t>
                      </a:r>
                      <a:endParaRPr lang="en-US" sz="1200" b="1" baseline="30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Mg</a:t>
                      </a:r>
                      <a:r>
                        <a:rPr lang="en-US" sz="1200" b="1" baseline="30000" dirty="0" smtClean="0"/>
                        <a:t>2+</a:t>
                      </a:r>
                      <a:endParaRPr lang="en-US" sz="1200" b="1" baseline="30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endParaRPr lang="en-US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b="1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b="1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b="1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Al</a:t>
                      </a:r>
                      <a:r>
                        <a:rPr lang="en-US" sz="1200" b="1" baseline="30000" dirty="0" smtClean="0"/>
                        <a:t>3+</a:t>
                      </a:r>
                      <a:endParaRPr lang="en-US" sz="1200" b="1" baseline="30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P3</a:t>
                      </a:r>
                      <a:r>
                        <a:rPr lang="en-US" sz="1200" b="1" baseline="30000" dirty="0" smtClean="0"/>
                        <a:t>-</a:t>
                      </a:r>
                      <a:endParaRPr lang="en-US" sz="1200" b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S</a:t>
                      </a:r>
                      <a:r>
                        <a:rPr lang="en-US" sz="1200" b="1" baseline="30000" dirty="0" smtClean="0"/>
                        <a:t>2-</a:t>
                      </a:r>
                      <a:endParaRPr lang="en-US" sz="1200" b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/>
                        <a:t>Cl</a:t>
                      </a:r>
                      <a:r>
                        <a:rPr lang="en-US" sz="1200" b="1" baseline="30000" dirty="0" smtClean="0"/>
                        <a:t>-</a:t>
                      </a:r>
                      <a:endParaRPr lang="en-US" sz="1200" b="1" baseline="30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K</a:t>
                      </a:r>
                      <a:r>
                        <a:rPr lang="en-US" sz="1200" b="1" baseline="30000" dirty="0" smtClean="0"/>
                        <a:t>+</a:t>
                      </a:r>
                      <a:endParaRPr lang="en-US" sz="1200" b="1" baseline="30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Ca</a:t>
                      </a:r>
                      <a:r>
                        <a:rPr lang="en-US" sz="1200" b="1" baseline="30000" dirty="0" smtClean="0"/>
                        <a:t>2+</a:t>
                      </a:r>
                      <a:endParaRPr lang="en-US" sz="1200" b="1" baseline="30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Cr</a:t>
                      </a:r>
                      <a:r>
                        <a:rPr lang="en-US" sz="1200" b="1" baseline="30000" dirty="0" smtClean="0"/>
                        <a:t>2+</a:t>
                      </a:r>
                    </a:p>
                    <a:p>
                      <a:pPr algn="ctr"/>
                      <a:r>
                        <a:rPr lang="en-US" sz="1200" b="1" dirty="0" smtClean="0"/>
                        <a:t>Cr</a:t>
                      </a:r>
                      <a:r>
                        <a:rPr lang="en-US" sz="1200" b="1" baseline="30000" dirty="0" smtClean="0"/>
                        <a:t>3+</a:t>
                      </a:r>
                      <a:endParaRPr lang="en-US" sz="1200" b="1" baseline="30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Mn</a:t>
                      </a:r>
                      <a:r>
                        <a:rPr lang="en-US" sz="1200" b="1" baseline="30000" dirty="0" smtClean="0"/>
                        <a:t>2+</a:t>
                      </a:r>
                    </a:p>
                    <a:p>
                      <a:pPr algn="ctr"/>
                      <a:r>
                        <a:rPr lang="en-US" sz="1200" b="1" dirty="0" smtClean="0"/>
                        <a:t>Mn</a:t>
                      </a:r>
                      <a:r>
                        <a:rPr lang="en-US" sz="1200" b="1" baseline="30000" dirty="0" smtClean="0"/>
                        <a:t>3+</a:t>
                      </a:r>
                      <a:endParaRPr lang="en-US" sz="1200" b="1" baseline="30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baseline="30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Fe</a:t>
                      </a:r>
                      <a:r>
                        <a:rPr lang="en-US" sz="1200" b="1" baseline="30000" dirty="0" smtClean="0"/>
                        <a:t>2+</a:t>
                      </a:r>
                    </a:p>
                    <a:p>
                      <a:pPr algn="ctr"/>
                      <a:r>
                        <a:rPr lang="en-US" sz="1200" b="1" dirty="0" smtClean="0"/>
                        <a:t>Fe</a:t>
                      </a:r>
                      <a:r>
                        <a:rPr lang="en-US" sz="1200" b="1" baseline="30000" dirty="0" smtClean="0"/>
                        <a:t>3+</a:t>
                      </a:r>
                      <a:endParaRPr lang="en-US" sz="1200" b="1" baseline="30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baseline="30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Co</a:t>
                      </a:r>
                      <a:r>
                        <a:rPr lang="en-US" sz="1200" b="1" baseline="30000" dirty="0" smtClean="0"/>
                        <a:t>2+</a:t>
                      </a:r>
                    </a:p>
                    <a:p>
                      <a:pPr algn="ctr"/>
                      <a:r>
                        <a:rPr lang="en-US" sz="1200" b="1" dirty="0" smtClean="0"/>
                        <a:t>Co</a:t>
                      </a:r>
                      <a:r>
                        <a:rPr lang="en-US" sz="1200" b="1" baseline="30000" dirty="0" smtClean="0"/>
                        <a:t>3+</a:t>
                      </a:r>
                      <a:endParaRPr lang="en-US" sz="1200" b="1" baseline="30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 b="1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Cu</a:t>
                      </a:r>
                      <a:r>
                        <a:rPr lang="en-US" sz="1200" b="1" baseline="30000" dirty="0" smtClean="0"/>
                        <a:t>+</a:t>
                      </a:r>
                    </a:p>
                    <a:p>
                      <a:pPr algn="ctr"/>
                      <a:r>
                        <a:rPr lang="en-US" sz="1200" b="1" dirty="0" smtClean="0"/>
                        <a:t>Cu</a:t>
                      </a:r>
                      <a:r>
                        <a:rPr lang="en-US" sz="1200" b="1" baseline="30000" dirty="0" smtClean="0"/>
                        <a:t>2+</a:t>
                      </a:r>
                      <a:endParaRPr lang="en-US" sz="1200" b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Zn</a:t>
                      </a:r>
                      <a:r>
                        <a:rPr lang="en-US" sz="1200" b="1" baseline="30000" dirty="0" smtClean="0"/>
                        <a:t>2+</a:t>
                      </a:r>
                      <a:endParaRPr lang="en-US" sz="1200" b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Br</a:t>
                      </a:r>
                      <a:r>
                        <a:rPr lang="en-US" sz="1200" b="1" baseline="30000" dirty="0" smtClean="0"/>
                        <a:t>-</a:t>
                      </a:r>
                      <a:endParaRPr lang="en-US" sz="1200" b="1" baseline="30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err="1" smtClean="0"/>
                        <a:t>Rb</a:t>
                      </a:r>
                      <a:r>
                        <a:rPr lang="en-US" sz="1200" b="1" baseline="30000" dirty="0" smtClean="0"/>
                        <a:t>+</a:t>
                      </a:r>
                      <a:endParaRPr lang="en-US" sz="1200" b="1" baseline="30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Sr</a:t>
                      </a:r>
                      <a:r>
                        <a:rPr lang="en-US" sz="1200" b="1" baseline="30000" dirty="0" smtClean="0"/>
                        <a:t>2+</a:t>
                      </a:r>
                      <a:endParaRPr lang="en-US" sz="1200" b="1" baseline="30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Ag</a:t>
                      </a:r>
                      <a:r>
                        <a:rPr lang="en-US" sz="1200" b="1" baseline="30000" dirty="0" smtClean="0"/>
                        <a:t>+</a:t>
                      </a:r>
                      <a:endParaRPr lang="en-US" sz="1200" b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Cd</a:t>
                      </a:r>
                      <a:r>
                        <a:rPr lang="en-US" sz="1200" b="1" baseline="30000" dirty="0" smtClean="0"/>
                        <a:t>2+</a:t>
                      </a:r>
                      <a:endParaRPr lang="en-US" sz="1200" b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Sn</a:t>
                      </a:r>
                      <a:r>
                        <a:rPr lang="en-US" sz="1200" b="1" baseline="30000" dirty="0" smtClean="0"/>
                        <a:t>4+</a:t>
                      </a:r>
                    </a:p>
                    <a:p>
                      <a:pPr algn="ctr"/>
                      <a:r>
                        <a:rPr lang="en-US" sz="1200" b="1" dirty="0" smtClean="0"/>
                        <a:t>Sn</a:t>
                      </a:r>
                      <a:r>
                        <a:rPr lang="en-US" sz="1200" b="1" baseline="30000" dirty="0" smtClean="0"/>
                        <a:t>2+</a:t>
                      </a:r>
                      <a:endParaRPr lang="en-US" sz="1200" b="1" baseline="30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I</a:t>
                      </a:r>
                      <a:r>
                        <a:rPr lang="en-US" sz="1200" b="1" baseline="30000" dirty="0" smtClean="0"/>
                        <a:t>-</a:t>
                      </a:r>
                      <a:endParaRPr lang="en-US" sz="1200" b="1" baseline="30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Cs</a:t>
                      </a:r>
                      <a:r>
                        <a:rPr lang="en-US" sz="1200" b="1" baseline="30000" dirty="0" smtClean="0"/>
                        <a:t>+</a:t>
                      </a:r>
                      <a:endParaRPr lang="en-US" sz="1200" b="1" baseline="300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Ba</a:t>
                      </a:r>
                      <a:r>
                        <a:rPr lang="en-US" sz="1200" b="1" baseline="30000" dirty="0" smtClean="0"/>
                        <a:t>2+</a:t>
                      </a:r>
                      <a:endParaRPr lang="en-US" sz="1200" b="1" baseline="30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Hg</a:t>
                      </a:r>
                      <a:r>
                        <a:rPr lang="en-US" sz="1200" b="1" baseline="-25000" dirty="0" smtClean="0"/>
                        <a:t>2</a:t>
                      </a:r>
                      <a:r>
                        <a:rPr lang="en-US" sz="1200" b="1" baseline="30000" dirty="0" smtClean="0"/>
                        <a:t>2+</a:t>
                      </a:r>
                    </a:p>
                    <a:p>
                      <a:pPr algn="ctr"/>
                      <a:r>
                        <a:rPr lang="en-US" sz="1200" b="1" dirty="0" smtClean="0"/>
                        <a:t>Hg</a:t>
                      </a:r>
                      <a:r>
                        <a:rPr lang="en-US" sz="1200" b="1" baseline="30000" dirty="0" smtClean="0"/>
                        <a:t>2+</a:t>
                      </a:r>
                      <a:endParaRPr lang="en-US" sz="1200" b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Pb</a:t>
                      </a:r>
                      <a:r>
                        <a:rPr lang="en-US" sz="1200" b="1" baseline="30000" dirty="0" smtClean="0"/>
                        <a:t>4+</a:t>
                      </a:r>
                    </a:p>
                    <a:p>
                      <a:pPr algn="ctr"/>
                      <a:r>
                        <a:rPr lang="en-US" sz="1200" b="1" dirty="0" smtClean="0"/>
                        <a:t>Pb</a:t>
                      </a:r>
                      <a:r>
                        <a:rPr lang="en-US" sz="1200" b="1" baseline="30000" dirty="0" smtClean="0"/>
                        <a:t>2+</a:t>
                      </a:r>
                      <a:endParaRPr lang="en-US" sz="1200" b="1" baseline="300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b="1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0DCF38-58EB-46E9-9372-BCF6552DE3CD}" type="slidenum">
              <a:rPr lang="en-US" smtClean="0"/>
              <a:pPr/>
              <a:t>19</a:t>
            </a:fld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143000" y="914400"/>
          <a:ext cx="6934200" cy="5523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3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2590">
                <a:tc>
                  <a:txBody>
                    <a:bodyPr/>
                    <a:lstStyle/>
                    <a:p>
                      <a:pPr algn="ctr"/>
                      <a:r>
                        <a:rPr lang="fa-IR" baseline="0" dirty="0" smtClean="0"/>
                        <a:t> نام متداول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نام درست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فرمول یون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عنصر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59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کرومو</a:t>
                      </a:r>
                    </a:p>
                    <a:p>
                      <a:pPr algn="ctr"/>
                      <a:r>
                        <a:rPr lang="fa-IR" dirty="0" smtClean="0"/>
                        <a:t>کرمیک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 smtClean="0"/>
                        <a:t>کروم </a:t>
                      </a:r>
                      <a:r>
                        <a:rPr lang="en-US" dirty="0" smtClean="0"/>
                        <a:t>(II)</a:t>
                      </a:r>
                    </a:p>
                    <a:p>
                      <a:pPr algn="ctr" rtl="1"/>
                      <a:r>
                        <a:rPr lang="fa-IR" dirty="0" smtClean="0"/>
                        <a:t>کروم </a:t>
                      </a:r>
                      <a:r>
                        <a:rPr lang="en-US" dirty="0" smtClean="0"/>
                        <a:t>(III)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Cr2+</a:t>
                      </a:r>
                    </a:p>
                    <a:p>
                      <a:pPr algn="ctr"/>
                      <a:r>
                        <a:rPr lang="en-US" dirty="0" smtClean="0"/>
                        <a:t>Cr3+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کروم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59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(II)</a:t>
                      </a:r>
                      <a:r>
                        <a:rPr lang="fa-IR" smtClean="0"/>
                        <a:t>منگنز 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(III)</a:t>
                      </a:r>
                      <a:r>
                        <a:rPr lang="fa-IR" dirty="0" smtClean="0"/>
                        <a:t>منگنز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Mn2+</a:t>
                      </a:r>
                    </a:p>
                    <a:p>
                      <a:pPr algn="ctr"/>
                      <a:r>
                        <a:rPr lang="en-US" dirty="0" smtClean="0"/>
                        <a:t>Mn3+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منگنز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59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فرو</a:t>
                      </a:r>
                    </a:p>
                    <a:p>
                      <a:pPr algn="ctr"/>
                      <a:r>
                        <a:rPr lang="fa-IR" dirty="0" smtClean="0"/>
                        <a:t>فریک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(II)</a:t>
                      </a:r>
                      <a:r>
                        <a:rPr lang="fa-IR" dirty="0" smtClean="0"/>
                        <a:t>آهن 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(III)</a:t>
                      </a:r>
                      <a:r>
                        <a:rPr lang="fa-IR" dirty="0" smtClean="0"/>
                        <a:t>آهن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Fe2+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Fe3+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آهن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59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(II)</a:t>
                      </a:r>
                      <a:r>
                        <a:rPr lang="fa-IR" dirty="0" smtClean="0"/>
                        <a:t>کبالت 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(III)</a:t>
                      </a:r>
                      <a:r>
                        <a:rPr lang="fa-IR" dirty="0" smtClean="0"/>
                        <a:t>کبالت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Co2+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Co3+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کبالت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59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کوپرو</a:t>
                      </a:r>
                    </a:p>
                    <a:p>
                      <a:pPr algn="ctr"/>
                      <a:r>
                        <a:rPr lang="fa-IR" dirty="0" smtClean="0"/>
                        <a:t>کوپریک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(I)</a:t>
                      </a:r>
                      <a:r>
                        <a:rPr lang="fa-IR" dirty="0" smtClean="0"/>
                        <a:t>مس</a:t>
                      </a:r>
                      <a:r>
                        <a:rPr lang="fa-IR" baseline="0" dirty="0" smtClean="0"/>
                        <a:t> 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(II)</a:t>
                      </a:r>
                      <a:r>
                        <a:rPr lang="fa-IR" dirty="0" smtClean="0"/>
                        <a:t>مس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Cu+</a:t>
                      </a:r>
                    </a:p>
                    <a:p>
                      <a:pPr algn="ctr"/>
                      <a:r>
                        <a:rPr lang="en-US" dirty="0" smtClean="0"/>
                        <a:t>Cu2+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مس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59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مرکورو</a:t>
                      </a:r>
                    </a:p>
                    <a:p>
                      <a:pPr algn="ctr"/>
                      <a:r>
                        <a:rPr lang="fa-IR" dirty="0" smtClean="0"/>
                        <a:t>مرکوریک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(I)</a:t>
                      </a:r>
                      <a:r>
                        <a:rPr lang="fa-IR" dirty="0" smtClean="0"/>
                        <a:t>جیوه</a:t>
                      </a:r>
                      <a:r>
                        <a:rPr lang="fa-IR" baseline="0" dirty="0" smtClean="0"/>
                        <a:t> 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(II)</a:t>
                      </a:r>
                      <a:r>
                        <a:rPr lang="fa-IR" dirty="0" smtClean="0"/>
                        <a:t>جیوه</a:t>
                      </a:r>
                      <a:r>
                        <a:rPr lang="fa-IR" baseline="0" dirty="0" smtClean="0"/>
                        <a:t>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Hg+</a:t>
                      </a:r>
                    </a:p>
                    <a:p>
                      <a:pPr algn="ctr"/>
                      <a:r>
                        <a:rPr lang="en-US" dirty="0" smtClean="0"/>
                        <a:t>Hg2+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جیوه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59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استانو</a:t>
                      </a:r>
                    </a:p>
                    <a:p>
                      <a:pPr algn="ctr"/>
                      <a:r>
                        <a:rPr lang="fa-IR" dirty="0" smtClean="0"/>
                        <a:t>استانیک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(II)</a:t>
                      </a:r>
                      <a:r>
                        <a:rPr lang="fa-IR" dirty="0" smtClean="0"/>
                        <a:t>قلع 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(IV)</a:t>
                      </a:r>
                      <a:r>
                        <a:rPr lang="fa-IR" dirty="0" smtClean="0"/>
                        <a:t>قلع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Sn2+</a:t>
                      </a:r>
                    </a:p>
                    <a:p>
                      <a:pPr algn="ctr"/>
                      <a:r>
                        <a:rPr lang="en-US" dirty="0" smtClean="0"/>
                        <a:t>Sn4+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قلع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259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(II)</a:t>
                      </a:r>
                      <a:r>
                        <a:rPr lang="fa-IR" dirty="0" smtClean="0"/>
                        <a:t>سرب </a:t>
                      </a:r>
                      <a:endParaRPr lang="en-US" dirty="0" smtClean="0"/>
                    </a:p>
                    <a:p>
                      <a:pPr algn="ctr"/>
                      <a:r>
                        <a:rPr lang="en-US" dirty="0" smtClean="0"/>
                        <a:t>(IV)</a:t>
                      </a:r>
                      <a:r>
                        <a:rPr lang="fa-IR" dirty="0" smtClean="0"/>
                        <a:t>سرب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Pb2+</a:t>
                      </a:r>
                    </a:p>
                    <a:p>
                      <a:pPr algn="ctr"/>
                      <a:r>
                        <a:rPr lang="en-US" dirty="0" smtClean="0"/>
                        <a:t>Pb4+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سرب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0DCF38-58EB-46E9-9372-BCF6552DE3CD}" type="slidenum">
              <a:rPr lang="en-US" smtClean="0"/>
              <a:pPr/>
              <a:t>20</a:t>
            </a:fld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f002_13l"/>
          <p:cNvPicPr>
            <a:picLocks noChangeAspect="1" noChangeArrowheads="1"/>
          </p:cNvPicPr>
          <p:nvPr/>
        </p:nvPicPr>
        <p:blipFill>
          <a:blip r:embed="rId3"/>
          <a:srcRect t="30000" b="19501"/>
          <a:stretch>
            <a:fillRect/>
          </a:stretch>
        </p:blipFill>
        <p:spPr bwMode="auto">
          <a:xfrm>
            <a:off x="508000" y="3276600"/>
            <a:ext cx="8128000" cy="307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457201" y="1066800"/>
            <a:ext cx="80772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rtl="1"/>
            <a:r>
              <a:rPr lang="fa-IR" sz="2400" dirty="0" smtClean="0"/>
              <a:t>نمک خوراکی از دو عنصر سدیم (+</a:t>
            </a:r>
            <a:r>
              <a:rPr lang="en-US" sz="2400" dirty="0" smtClean="0"/>
              <a:t>Na</a:t>
            </a:r>
            <a:r>
              <a:rPr lang="fa-IR" sz="2400" dirty="0" smtClean="0"/>
              <a:t>) و کلر (</a:t>
            </a:r>
            <a:r>
              <a:rPr lang="en-US" sz="2400" dirty="0" err="1" smtClean="0"/>
              <a:t>Cl</a:t>
            </a:r>
            <a:r>
              <a:rPr lang="en-US" sz="2400" dirty="0" smtClean="0"/>
              <a:t>-</a:t>
            </a:r>
            <a:r>
              <a:rPr lang="fa-IR" sz="2400" dirty="0" smtClean="0"/>
              <a:t>) تشکیل شده است. </a:t>
            </a:r>
            <a:endParaRPr lang="en-US" sz="2400" dirty="0" smtClean="0"/>
          </a:p>
          <a:p>
            <a:pPr algn="ctr" rtl="1"/>
            <a:r>
              <a:rPr lang="fa-IR" sz="2400" dirty="0" smtClean="0"/>
              <a:t>به اینگونه ترکیبهای یونی که فقط شامل یونهایی از دو عنصر هستند،</a:t>
            </a:r>
            <a:endParaRPr lang="en-US" sz="2400" dirty="0" smtClean="0"/>
          </a:p>
          <a:p>
            <a:pPr algn="ctr" rtl="1"/>
            <a:r>
              <a:rPr lang="fa-IR" sz="2400" dirty="0" smtClean="0"/>
              <a:t> ” ترکیب های یونی دوتایی ” گفته می شود.</a:t>
            </a:r>
          </a:p>
          <a:p>
            <a:pPr rtl="1"/>
            <a:endParaRPr lang="en-US" sz="2400" dirty="0" smtClean="0"/>
          </a:p>
          <a:p>
            <a:pPr rtl="1"/>
            <a:r>
              <a:rPr lang="en-US" sz="2400" dirty="0" smtClean="0"/>
              <a:t>KF		</a:t>
            </a:r>
            <a:r>
              <a:rPr lang="en-US" sz="2400" dirty="0" err="1" smtClean="0"/>
              <a:t>MgO</a:t>
            </a:r>
            <a:r>
              <a:rPr lang="en-US" sz="2400" dirty="0" smtClean="0"/>
              <a:t>		MgF</a:t>
            </a:r>
            <a:r>
              <a:rPr lang="en-US" sz="2400" baseline="-25000" dirty="0" smtClean="0"/>
              <a:t>2</a:t>
            </a:r>
          </a:p>
          <a:p>
            <a:pPr rtl="1"/>
            <a:endParaRPr lang="en-US" sz="2400" dirty="0"/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8531225" y="6384925"/>
            <a:ext cx="536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2.6</a:t>
            </a:r>
          </a:p>
        </p:txBody>
      </p:sp>
      <p:sp>
        <p:nvSpPr>
          <p:cNvPr id="6" name="Rectangle 5"/>
          <p:cNvSpPr/>
          <p:nvPr/>
        </p:nvSpPr>
        <p:spPr>
          <a:xfrm>
            <a:off x="1676400" y="76200"/>
            <a:ext cx="54825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a-IR" sz="3200" b="1" dirty="0" smtClean="0"/>
              <a:t>پیوند یونی و تشکیل ترکیب های دوتایی</a:t>
            </a:r>
            <a:endParaRPr lang="en-US" sz="32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0DCF38-58EB-46E9-9372-BCF6552DE3CD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 smtClean="0"/>
              <a:t>پیوند یونی و نام گذاری ترکیب های دوتایی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250950"/>
            <a:ext cx="8534400" cy="4921250"/>
          </a:xfrm>
        </p:spPr>
        <p:txBody>
          <a:bodyPr/>
          <a:lstStyle/>
          <a:p>
            <a:pPr algn="r" rtl="1"/>
            <a:r>
              <a:rPr lang="fa-IR" dirty="0" smtClean="0"/>
              <a:t>فرمول شیمیایی یک ترکیب دوتایی یونی از دو قسمت تشکیل شده است. </a:t>
            </a:r>
          </a:p>
          <a:p>
            <a:pPr algn="r" rtl="1"/>
            <a:r>
              <a:rPr lang="fa-IR" dirty="0" smtClean="0"/>
              <a:t>قسمت اول: در سمت چپ کاتیون (عناصر فلزی) نوشته می شود.</a:t>
            </a:r>
          </a:p>
          <a:p>
            <a:pPr algn="r" rtl="1"/>
            <a:r>
              <a:rPr lang="fa-IR" dirty="0" smtClean="0"/>
              <a:t>قسمت دوم: در سمت راست آنیون (عناصر غیرفلزی) با پسوند ” ید ” نوشته می شود.</a:t>
            </a:r>
            <a:endParaRPr lang="en-US" dirty="0" smtClean="0"/>
          </a:p>
          <a:p>
            <a:pPr algn="r" rtl="1">
              <a:buNone/>
            </a:pPr>
            <a:r>
              <a:rPr lang="en-US" dirty="0" smtClean="0"/>
              <a:t>Li</a:t>
            </a:r>
            <a:r>
              <a:rPr lang="en-US" baseline="-25000" dirty="0" smtClean="0"/>
              <a:t>3</a:t>
            </a:r>
            <a:r>
              <a:rPr lang="en-US" dirty="0" smtClean="0"/>
              <a:t>N   </a:t>
            </a:r>
            <a:r>
              <a:rPr lang="fa-IR" dirty="0" smtClean="0"/>
              <a:t>	لیتیم نیترید</a:t>
            </a:r>
          </a:p>
          <a:p>
            <a:pPr algn="r" rtl="1">
              <a:buNone/>
            </a:pPr>
            <a:r>
              <a:rPr lang="en-US" dirty="0" err="1" smtClean="0"/>
              <a:t>BaO</a:t>
            </a:r>
            <a:r>
              <a:rPr lang="en-US" dirty="0" smtClean="0"/>
              <a:t>   </a:t>
            </a:r>
            <a:r>
              <a:rPr lang="fa-IR" dirty="0" smtClean="0"/>
              <a:t>	باریم اکسید</a:t>
            </a:r>
          </a:p>
          <a:p>
            <a:pPr algn="r" rtl="1">
              <a:buNone/>
            </a:pPr>
            <a:r>
              <a:rPr lang="en-US" dirty="0" smtClean="0"/>
              <a:t>MgF</a:t>
            </a:r>
            <a:r>
              <a:rPr lang="en-US" baseline="-25000" dirty="0" smtClean="0"/>
              <a:t>2</a:t>
            </a:r>
            <a:r>
              <a:rPr lang="en-US" dirty="0" smtClean="0"/>
              <a:t>  </a:t>
            </a:r>
            <a:r>
              <a:rPr lang="fa-IR" dirty="0" smtClean="0"/>
              <a:t>	منیزیم فلوئورید</a:t>
            </a:r>
          </a:p>
          <a:p>
            <a:pPr algn="r" rtl="1">
              <a:buNone/>
            </a:pPr>
            <a:r>
              <a:rPr lang="en-US" dirty="0" err="1" smtClean="0"/>
              <a:t>NaI</a:t>
            </a:r>
            <a:r>
              <a:rPr lang="en-US" dirty="0" smtClean="0"/>
              <a:t>  </a:t>
            </a:r>
            <a:r>
              <a:rPr lang="fa-IR" dirty="0" smtClean="0"/>
              <a:t>		سدیم یدید</a:t>
            </a:r>
          </a:p>
          <a:p>
            <a:pPr algn="r" rtl="1">
              <a:buNone/>
            </a:pPr>
            <a:r>
              <a:rPr lang="en-US" dirty="0" smtClean="0"/>
              <a:t>CaCl</a:t>
            </a:r>
            <a:r>
              <a:rPr lang="en-US" baseline="-25000" dirty="0" smtClean="0"/>
              <a:t>2</a:t>
            </a:r>
            <a:r>
              <a:rPr lang="fa-IR" dirty="0" smtClean="0"/>
              <a:t>	کلسیم کلرید</a:t>
            </a:r>
            <a:r>
              <a:rPr lang="en-US" dirty="0" smtClean="0"/>
              <a:t> </a:t>
            </a:r>
            <a:endParaRPr lang="fa-IR" dirty="0" smtClean="0"/>
          </a:p>
          <a:p>
            <a:pPr rtl="1">
              <a:buNone/>
            </a:pPr>
            <a:r>
              <a:rPr lang="fa-IR" dirty="0" smtClean="0"/>
              <a:t>		   </a:t>
            </a:r>
          </a:p>
          <a:p>
            <a:pPr algn="r" rtl="1"/>
            <a:endParaRPr lang="en-US" dirty="0" smtClean="0"/>
          </a:p>
          <a:p>
            <a:pPr algn="r" rtl="1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0EE711-B157-4E92-BC6C-2F5D965478C3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Oval 2"/>
          <p:cNvSpPr>
            <a:spLocks noChangeArrowheads="1"/>
          </p:cNvSpPr>
          <p:nvPr/>
        </p:nvSpPr>
        <p:spPr bwMode="auto">
          <a:xfrm rot="7946174">
            <a:off x="2286000" y="38862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2133600" y="990600"/>
            <a:ext cx="49149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6000" b="1"/>
              <a:t>Li                 F</a:t>
            </a:r>
          </a:p>
        </p:txBody>
      </p:sp>
      <p:sp>
        <p:nvSpPr>
          <p:cNvPr id="10244" name="Text Box 4"/>
          <p:cNvSpPr txBox="1">
            <a:spLocks noChangeArrowheads="1"/>
          </p:cNvSpPr>
          <p:nvPr/>
        </p:nvSpPr>
        <p:spPr bwMode="auto">
          <a:xfrm>
            <a:off x="3276600" y="152400"/>
            <a:ext cx="22974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sz="4800" b="1" u="sng" dirty="0" smtClean="0"/>
              <a:t>پیوند یونی</a:t>
            </a:r>
            <a:endParaRPr lang="en-US" sz="4800" b="1" u="sng" dirty="0"/>
          </a:p>
        </p:txBody>
      </p:sp>
      <p:sp>
        <p:nvSpPr>
          <p:cNvPr id="10245" name="Oval 5"/>
          <p:cNvSpPr>
            <a:spLocks noChangeArrowheads="1"/>
          </p:cNvSpPr>
          <p:nvPr/>
        </p:nvSpPr>
        <p:spPr bwMode="auto">
          <a:xfrm>
            <a:off x="2590800" y="36576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0246" name="Oval 6"/>
          <p:cNvSpPr>
            <a:spLocks noChangeArrowheads="1"/>
          </p:cNvSpPr>
          <p:nvPr/>
        </p:nvSpPr>
        <p:spPr bwMode="auto">
          <a:xfrm>
            <a:off x="2362200" y="37338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0247" name="Oval 7"/>
          <p:cNvSpPr>
            <a:spLocks noChangeArrowheads="1"/>
          </p:cNvSpPr>
          <p:nvPr/>
        </p:nvSpPr>
        <p:spPr bwMode="auto">
          <a:xfrm>
            <a:off x="2209800" y="38100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0248" name="Oval 8"/>
          <p:cNvSpPr>
            <a:spLocks noChangeArrowheads="1"/>
          </p:cNvSpPr>
          <p:nvPr/>
        </p:nvSpPr>
        <p:spPr bwMode="auto">
          <a:xfrm>
            <a:off x="2209800" y="35814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0249" name="Oval 9"/>
          <p:cNvSpPr>
            <a:spLocks noChangeArrowheads="1"/>
          </p:cNvSpPr>
          <p:nvPr/>
        </p:nvSpPr>
        <p:spPr bwMode="auto">
          <a:xfrm rot="7946174">
            <a:off x="2438400" y="35814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0250" name="Oval 10"/>
          <p:cNvSpPr>
            <a:spLocks noChangeArrowheads="1"/>
          </p:cNvSpPr>
          <p:nvPr/>
        </p:nvSpPr>
        <p:spPr bwMode="auto">
          <a:xfrm rot="7946174">
            <a:off x="2438400" y="37338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0251" name="Oval 11"/>
          <p:cNvSpPr>
            <a:spLocks noChangeArrowheads="1"/>
          </p:cNvSpPr>
          <p:nvPr/>
        </p:nvSpPr>
        <p:spPr bwMode="auto">
          <a:xfrm>
            <a:off x="2514600" y="38100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0252" name="Oval 12"/>
          <p:cNvSpPr>
            <a:spLocks noChangeArrowheads="1"/>
          </p:cNvSpPr>
          <p:nvPr/>
        </p:nvSpPr>
        <p:spPr bwMode="auto">
          <a:xfrm>
            <a:off x="6858000" y="36576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0253" name="Oval 13"/>
          <p:cNvSpPr>
            <a:spLocks noChangeArrowheads="1"/>
          </p:cNvSpPr>
          <p:nvPr/>
        </p:nvSpPr>
        <p:spPr bwMode="auto">
          <a:xfrm>
            <a:off x="6629400" y="37338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0254" name="Oval 14"/>
          <p:cNvSpPr>
            <a:spLocks noChangeArrowheads="1"/>
          </p:cNvSpPr>
          <p:nvPr/>
        </p:nvSpPr>
        <p:spPr bwMode="auto">
          <a:xfrm>
            <a:off x="6477000" y="38100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0255" name="Oval 15"/>
          <p:cNvSpPr>
            <a:spLocks noChangeArrowheads="1"/>
          </p:cNvSpPr>
          <p:nvPr/>
        </p:nvSpPr>
        <p:spPr bwMode="auto">
          <a:xfrm>
            <a:off x="6477000" y="35814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0256" name="Oval 16"/>
          <p:cNvSpPr>
            <a:spLocks noChangeArrowheads="1"/>
          </p:cNvSpPr>
          <p:nvPr/>
        </p:nvSpPr>
        <p:spPr bwMode="auto">
          <a:xfrm rot="7946174">
            <a:off x="6705600" y="35814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0257" name="Oval 17"/>
          <p:cNvSpPr>
            <a:spLocks noChangeArrowheads="1"/>
          </p:cNvSpPr>
          <p:nvPr/>
        </p:nvSpPr>
        <p:spPr bwMode="auto">
          <a:xfrm rot="7946174">
            <a:off x="6705600" y="37338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0258" name="Oval 18"/>
          <p:cNvSpPr>
            <a:spLocks noChangeArrowheads="1"/>
          </p:cNvSpPr>
          <p:nvPr/>
        </p:nvSpPr>
        <p:spPr bwMode="auto">
          <a:xfrm>
            <a:off x="6781800" y="38100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0259" name="Oval 19"/>
          <p:cNvSpPr>
            <a:spLocks noChangeArrowheads="1"/>
          </p:cNvSpPr>
          <p:nvPr/>
        </p:nvSpPr>
        <p:spPr bwMode="auto">
          <a:xfrm>
            <a:off x="6629400" y="38862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0260" name="Oval 20"/>
          <p:cNvSpPr>
            <a:spLocks noChangeArrowheads="1"/>
          </p:cNvSpPr>
          <p:nvPr/>
        </p:nvSpPr>
        <p:spPr bwMode="auto">
          <a:xfrm>
            <a:off x="6477000" y="37338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0261" name="Oval 21"/>
          <p:cNvSpPr>
            <a:spLocks noChangeArrowheads="1"/>
          </p:cNvSpPr>
          <p:nvPr/>
        </p:nvSpPr>
        <p:spPr bwMode="auto">
          <a:xfrm>
            <a:off x="1600200" y="2971800"/>
            <a:ext cx="1828800" cy="1828800"/>
          </a:xfrm>
          <a:prstGeom prst="ellips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0262" name="Oval 22"/>
          <p:cNvSpPr>
            <a:spLocks noChangeArrowheads="1"/>
          </p:cNvSpPr>
          <p:nvPr/>
        </p:nvSpPr>
        <p:spPr bwMode="auto">
          <a:xfrm>
            <a:off x="5867400" y="2971800"/>
            <a:ext cx="1828800" cy="1828800"/>
          </a:xfrm>
          <a:prstGeom prst="ellips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0263" name="Oval 23"/>
          <p:cNvSpPr>
            <a:spLocks noChangeArrowheads="1"/>
          </p:cNvSpPr>
          <p:nvPr/>
        </p:nvSpPr>
        <p:spPr bwMode="auto">
          <a:xfrm>
            <a:off x="5410200" y="2516188"/>
            <a:ext cx="2741613" cy="2741612"/>
          </a:xfrm>
          <a:prstGeom prst="ellips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0264" name="Oval 24"/>
          <p:cNvSpPr>
            <a:spLocks noChangeArrowheads="1"/>
          </p:cNvSpPr>
          <p:nvPr/>
        </p:nvSpPr>
        <p:spPr bwMode="auto">
          <a:xfrm>
            <a:off x="1144588" y="2514600"/>
            <a:ext cx="2741612" cy="2741613"/>
          </a:xfrm>
          <a:prstGeom prst="ellips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0265" name="Text Box 25"/>
          <p:cNvSpPr txBox="1">
            <a:spLocks noChangeArrowheads="1"/>
          </p:cNvSpPr>
          <p:nvPr/>
        </p:nvSpPr>
        <p:spPr bwMode="auto">
          <a:xfrm>
            <a:off x="6553200" y="2209800"/>
            <a:ext cx="3111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/>
              <a:t>2</a:t>
            </a:r>
          </a:p>
          <a:p>
            <a:r>
              <a:rPr lang="en-US" sz="3200" b="1"/>
              <a:t>1</a:t>
            </a:r>
          </a:p>
        </p:txBody>
      </p:sp>
      <p:sp>
        <p:nvSpPr>
          <p:cNvPr id="10266" name="Text Box 26"/>
          <p:cNvSpPr txBox="1">
            <a:spLocks noChangeArrowheads="1"/>
          </p:cNvSpPr>
          <p:nvPr/>
        </p:nvSpPr>
        <p:spPr bwMode="auto">
          <a:xfrm>
            <a:off x="2286000" y="2286000"/>
            <a:ext cx="3111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/>
              <a:t>2</a:t>
            </a:r>
          </a:p>
          <a:p>
            <a:r>
              <a:rPr lang="en-US" sz="3200" b="1"/>
              <a:t>1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0DCF38-58EB-46E9-9372-BCF6552DE3CD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Oval 2"/>
          <p:cNvSpPr>
            <a:spLocks noChangeArrowheads="1"/>
          </p:cNvSpPr>
          <p:nvPr/>
        </p:nvSpPr>
        <p:spPr bwMode="auto">
          <a:xfrm rot="7946174">
            <a:off x="2286000" y="38862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2133600" y="990600"/>
            <a:ext cx="49149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6000" b="1"/>
              <a:t>Li                 F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3341376" y="152400"/>
            <a:ext cx="22974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sz="4800" b="1" u="sng" dirty="0" smtClean="0"/>
              <a:t>پیوند یونی</a:t>
            </a:r>
            <a:endParaRPr lang="en-US" sz="4800" b="1" u="sng" dirty="0"/>
          </a:p>
        </p:txBody>
      </p:sp>
      <p:sp>
        <p:nvSpPr>
          <p:cNvPr id="11269" name="Oval 5"/>
          <p:cNvSpPr>
            <a:spLocks noChangeArrowheads="1"/>
          </p:cNvSpPr>
          <p:nvPr/>
        </p:nvSpPr>
        <p:spPr bwMode="auto">
          <a:xfrm>
            <a:off x="2590800" y="36576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1270" name="Oval 6"/>
          <p:cNvSpPr>
            <a:spLocks noChangeArrowheads="1"/>
          </p:cNvSpPr>
          <p:nvPr/>
        </p:nvSpPr>
        <p:spPr bwMode="auto">
          <a:xfrm>
            <a:off x="2362200" y="37338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1271" name="Oval 7"/>
          <p:cNvSpPr>
            <a:spLocks noChangeArrowheads="1"/>
          </p:cNvSpPr>
          <p:nvPr/>
        </p:nvSpPr>
        <p:spPr bwMode="auto">
          <a:xfrm>
            <a:off x="2209800" y="38100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1272" name="Oval 8"/>
          <p:cNvSpPr>
            <a:spLocks noChangeArrowheads="1"/>
          </p:cNvSpPr>
          <p:nvPr/>
        </p:nvSpPr>
        <p:spPr bwMode="auto">
          <a:xfrm>
            <a:off x="2209800" y="35814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1273" name="Oval 9"/>
          <p:cNvSpPr>
            <a:spLocks noChangeArrowheads="1"/>
          </p:cNvSpPr>
          <p:nvPr/>
        </p:nvSpPr>
        <p:spPr bwMode="auto">
          <a:xfrm rot="7946174">
            <a:off x="2438400" y="35814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1274" name="Oval 10"/>
          <p:cNvSpPr>
            <a:spLocks noChangeArrowheads="1"/>
          </p:cNvSpPr>
          <p:nvPr/>
        </p:nvSpPr>
        <p:spPr bwMode="auto">
          <a:xfrm rot="7946174">
            <a:off x="2438400" y="37338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1275" name="Oval 11"/>
          <p:cNvSpPr>
            <a:spLocks noChangeArrowheads="1"/>
          </p:cNvSpPr>
          <p:nvPr/>
        </p:nvSpPr>
        <p:spPr bwMode="auto">
          <a:xfrm>
            <a:off x="2514600" y="38100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1276" name="Oval 12"/>
          <p:cNvSpPr>
            <a:spLocks noChangeArrowheads="1"/>
          </p:cNvSpPr>
          <p:nvPr/>
        </p:nvSpPr>
        <p:spPr bwMode="auto">
          <a:xfrm>
            <a:off x="6858000" y="36576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1277" name="Oval 13"/>
          <p:cNvSpPr>
            <a:spLocks noChangeArrowheads="1"/>
          </p:cNvSpPr>
          <p:nvPr/>
        </p:nvSpPr>
        <p:spPr bwMode="auto">
          <a:xfrm>
            <a:off x="6629400" y="37338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1278" name="Oval 14"/>
          <p:cNvSpPr>
            <a:spLocks noChangeArrowheads="1"/>
          </p:cNvSpPr>
          <p:nvPr/>
        </p:nvSpPr>
        <p:spPr bwMode="auto">
          <a:xfrm>
            <a:off x="6477000" y="38100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1279" name="Oval 15"/>
          <p:cNvSpPr>
            <a:spLocks noChangeArrowheads="1"/>
          </p:cNvSpPr>
          <p:nvPr/>
        </p:nvSpPr>
        <p:spPr bwMode="auto">
          <a:xfrm>
            <a:off x="6477000" y="35814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1280" name="Oval 16"/>
          <p:cNvSpPr>
            <a:spLocks noChangeArrowheads="1"/>
          </p:cNvSpPr>
          <p:nvPr/>
        </p:nvSpPr>
        <p:spPr bwMode="auto">
          <a:xfrm rot="7946174">
            <a:off x="6705600" y="35814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1281" name="Oval 17"/>
          <p:cNvSpPr>
            <a:spLocks noChangeArrowheads="1"/>
          </p:cNvSpPr>
          <p:nvPr/>
        </p:nvSpPr>
        <p:spPr bwMode="auto">
          <a:xfrm rot="7946174">
            <a:off x="6705600" y="37338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1282" name="Oval 18"/>
          <p:cNvSpPr>
            <a:spLocks noChangeArrowheads="1"/>
          </p:cNvSpPr>
          <p:nvPr/>
        </p:nvSpPr>
        <p:spPr bwMode="auto">
          <a:xfrm>
            <a:off x="6781800" y="38100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1283" name="Oval 19"/>
          <p:cNvSpPr>
            <a:spLocks noChangeArrowheads="1"/>
          </p:cNvSpPr>
          <p:nvPr/>
        </p:nvSpPr>
        <p:spPr bwMode="auto">
          <a:xfrm>
            <a:off x="6629400" y="38862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1284" name="Oval 20"/>
          <p:cNvSpPr>
            <a:spLocks noChangeArrowheads="1"/>
          </p:cNvSpPr>
          <p:nvPr/>
        </p:nvSpPr>
        <p:spPr bwMode="auto">
          <a:xfrm>
            <a:off x="6477000" y="37338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1285" name="Oval 21"/>
          <p:cNvSpPr>
            <a:spLocks noChangeArrowheads="1"/>
          </p:cNvSpPr>
          <p:nvPr/>
        </p:nvSpPr>
        <p:spPr bwMode="auto">
          <a:xfrm>
            <a:off x="1600200" y="2971800"/>
            <a:ext cx="1828800" cy="1828800"/>
          </a:xfrm>
          <a:prstGeom prst="ellips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1286" name="Oval 22"/>
          <p:cNvSpPr>
            <a:spLocks noChangeArrowheads="1"/>
          </p:cNvSpPr>
          <p:nvPr/>
        </p:nvSpPr>
        <p:spPr bwMode="auto">
          <a:xfrm>
            <a:off x="5867400" y="2971800"/>
            <a:ext cx="1828800" cy="1828800"/>
          </a:xfrm>
          <a:prstGeom prst="ellips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1287" name="Oval 23"/>
          <p:cNvSpPr>
            <a:spLocks noChangeArrowheads="1"/>
          </p:cNvSpPr>
          <p:nvPr/>
        </p:nvSpPr>
        <p:spPr bwMode="auto">
          <a:xfrm>
            <a:off x="5410200" y="2516188"/>
            <a:ext cx="2741613" cy="2741612"/>
          </a:xfrm>
          <a:prstGeom prst="ellips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1288" name="Oval 24"/>
          <p:cNvSpPr>
            <a:spLocks noChangeArrowheads="1"/>
          </p:cNvSpPr>
          <p:nvPr/>
        </p:nvSpPr>
        <p:spPr bwMode="auto">
          <a:xfrm>
            <a:off x="1144588" y="2514600"/>
            <a:ext cx="2741612" cy="2741613"/>
          </a:xfrm>
          <a:prstGeom prst="ellips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308249" name="Oval 25"/>
          <p:cNvSpPr>
            <a:spLocks noChangeArrowheads="1"/>
          </p:cNvSpPr>
          <p:nvPr/>
        </p:nvSpPr>
        <p:spPr bwMode="auto">
          <a:xfrm>
            <a:off x="1219200" y="3276600"/>
            <a:ext cx="92075" cy="109538"/>
          </a:xfrm>
          <a:prstGeom prst="ellipse">
            <a:avLst/>
          </a:prstGeom>
          <a:gradFill rotWithShape="1">
            <a:gsLst>
              <a:gs pos="0">
                <a:srgbClr val="66FF33"/>
              </a:gs>
              <a:gs pos="100000">
                <a:srgbClr val="2F7618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400"/>
              <a:t> </a:t>
            </a:r>
          </a:p>
        </p:txBody>
      </p:sp>
      <p:sp>
        <p:nvSpPr>
          <p:cNvPr id="11290" name="Text Box 26"/>
          <p:cNvSpPr txBox="1">
            <a:spLocks noChangeArrowheads="1"/>
          </p:cNvSpPr>
          <p:nvPr/>
        </p:nvSpPr>
        <p:spPr bwMode="auto">
          <a:xfrm>
            <a:off x="6553200" y="2209800"/>
            <a:ext cx="3111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/>
              <a:t>2</a:t>
            </a:r>
          </a:p>
          <a:p>
            <a:r>
              <a:rPr lang="en-US" sz="3200" b="1"/>
              <a:t>1</a:t>
            </a:r>
          </a:p>
        </p:txBody>
      </p:sp>
      <p:sp>
        <p:nvSpPr>
          <p:cNvPr id="11291" name="Text Box 27"/>
          <p:cNvSpPr txBox="1">
            <a:spLocks noChangeArrowheads="1"/>
          </p:cNvSpPr>
          <p:nvPr/>
        </p:nvSpPr>
        <p:spPr bwMode="auto">
          <a:xfrm>
            <a:off x="2286000" y="2286000"/>
            <a:ext cx="3111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/>
              <a:t>2</a:t>
            </a:r>
          </a:p>
          <a:p>
            <a:r>
              <a:rPr lang="en-US" sz="3200" b="1"/>
              <a:t>1</a:t>
            </a:r>
          </a:p>
        </p:txBody>
      </p:sp>
      <p:pic>
        <p:nvPicPr>
          <p:cNvPr id="308252" name="Picture 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87975" y="2438400"/>
            <a:ext cx="2765425" cy="284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1200" y="3733800"/>
            <a:ext cx="20034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254" name="Picture 3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1775" y="3733800"/>
            <a:ext cx="20034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Slide Number Placeholder 3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0DCF38-58EB-46E9-9372-BCF6552DE3CD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664 -0.11898 C 0.2191 -0.11898 0.28664 -0.0294 0.28664 0.08102 C 0.28664 0.1912 0.2191 0.28102 0.13664 0.28102 C 0.05382 0.28102 -0.01336 0.1912 -0.01336 0.08102 C -0.01336 -0.0294 0.05382 -0.11898 0.13664 -0.11898 Z " pathEditMode="relative" rAng="0" ptsTypes="fffff">
                                      <p:cBhvr>
                                        <p:cTn id="6" dur="2000" fill="hold"/>
                                        <p:tgtEl>
                                          <p:spTgt spid="308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3082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3082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1000" fill="hold"/>
                                        <p:tgtEl>
                                          <p:spTgt spid="3082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4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Oval 2"/>
          <p:cNvSpPr>
            <a:spLocks noChangeArrowheads="1"/>
          </p:cNvSpPr>
          <p:nvPr/>
        </p:nvSpPr>
        <p:spPr bwMode="auto">
          <a:xfrm rot="7946174">
            <a:off x="2286000" y="38862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133600" y="990600"/>
            <a:ext cx="53133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6000" b="1"/>
              <a:t>Li</a:t>
            </a:r>
            <a:r>
              <a:rPr lang="en-US" sz="6000" b="1" baseline="30000"/>
              <a:t>+1</a:t>
            </a:r>
            <a:r>
              <a:rPr lang="en-US" sz="6000" b="1"/>
              <a:t>              F</a:t>
            </a:r>
            <a:r>
              <a:rPr lang="en-US" sz="6000" b="1" baseline="30000"/>
              <a:t>-1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3341376" y="152400"/>
            <a:ext cx="22974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a-IR" sz="4800" b="1" u="sng" dirty="0" smtClean="0"/>
              <a:t>پیوند یونی</a:t>
            </a:r>
            <a:endParaRPr lang="en-US" sz="4800" b="1" u="sng" dirty="0"/>
          </a:p>
        </p:txBody>
      </p:sp>
      <p:sp>
        <p:nvSpPr>
          <p:cNvPr id="12293" name="Oval 5"/>
          <p:cNvSpPr>
            <a:spLocks noChangeArrowheads="1"/>
          </p:cNvSpPr>
          <p:nvPr/>
        </p:nvSpPr>
        <p:spPr bwMode="auto">
          <a:xfrm>
            <a:off x="2590800" y="36576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2294" name="Oval 6"/>
          <p:cNvSpPr>
            <a:spLocks noChangeArrowheads="1"/>
          </p:cNvSpPr>
          <p:nvPr/>
        </p:nvSpPr>
        <p:spPr bwMode="auto">
          <a:xfrm>
            <a:off x="2362200" y="37338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2295" name="Oval 7"/>
          <p:cNvSpPr>
            <a:spLocks noChangeArrowheads="1"/>
          </p:cNvSpPr>
          <p:nvPr/>
        </p:nvSpPr>
        <p:spPr bwMode="auto">
          <a:xfrm>
            <a:off x="2209800" y="38100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2296" name="Oval 8"/>
          <p:cNvSpPr>
            <a:spLocks noChangeArrowheads="1"/>
          </p:cNvSpPr>
          <p:nvPr/>
        </p:nvSpPr>
        <p:spPr bwMode="auto">
          <a:xfrm>
            <a:off x="2209800" y="35814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2297" name="Oval 9"/>
          <p:cNvSpPr>
            <a:spLocks noChangeArrowheads="1"/>
          </p:cNvSpPr>
          <p:nvPr/>
        </p:nvSpPr>
        <p:spPr bwMode="auto">
          <a:xfrm rot="7946174">
            <a:off x="2438400" y="35814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2298" name="Oval 10"/>
          <p:cNvSpPr>
            <a:spLocks noChangeArrowheads="1"/>
          </p:cNvSpPr>
          <p:nvPr/>
        </p:nvSpPr>
        <p:spPr bwMode="auto">
          <a:xfrm rot="7946174">
            <a:off x="2438400" y="37338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2299" name="Oval 11"/>
          <p:cNvSpPr>
            <a:spLocks noChangeArrowheads="1"/>
          </p:cNvSpPr>
          <p:nvPr/>
        </p:nvSpPr>
        <p:spPr bwMode="auto">
          <a:xfrm>
            <a:off x="2514600" y="38100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2300" name="Oval 12"/>
          <p:cNvSpPr>
            <a:spLocks noChangeArrowheads="1"/>
          </p:cNvSpPr>
          <p:nvPr/>
        </p:nvSpPr>
        <p:spPr bwMode="auto">
          <a:xfrm>
            <a:off x="6858000" y="36576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2301" name="Oval 13"/>
          <p:cNvSpPr>
            <a:spLocks noChangeArrowheads="1"/>
          </p:cNvSpPr>
          <p:nvPr/>
        </p:nvSpPr>
        <p:spPr bwMode="auto">
          <a:xfrm>
            <a:off x="6629400" y="37338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2302" name="Oval 14"/>
          <p:cNvSpPr>
            <a:spLocks noChangeArrowheads="1"/>
          </p:cNvSpPr>
          <p:nvPr/>
        </p:nvSpPr>
        <p:spPr bwMode="auto">
          <a:xfrm>
            <a:off x="6477000" y="38100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2303" name="Oval 15"/>
          <p:cNvSpPr>
            <a:spLocks noChangeArrowheads="1"/>
          </p:cNvSpPr>
          <p:nvPr/>
        </p:nvSpPr>
        <p:spPr bwMode="auto">
          <a:xfrm>
            <a:off x="6477000" y="35814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2304" name="Oval 16"/>
          <p:cNvSpPr>
            <a:spLocks noChangeArrowheads="1"/>
          </p:cNvSpPr>
          <p:nvPr/>
        </p:nvSpPr>
        <p:spPr bwMode="auto">
          <a:xfrm rot="7946174">
            <a:off x="6705600" y="35814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2305" name="Oval 17"/>
          <p:cNvSpPr>
            <a:spLocks noChangeArrowheads="1"/>
          </p:cNvSpPr>
          <p:nvPr/>
        </p:nvSpPr>
        <p:spPr bwMode="auto">
          <a:xfrm rot="7946174">
            <a:off x="6705600" y="37338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2306" name="Oval 18"/>
          <p:cNvSpPr>
            <a:spLocks noChangeArrowheads="1"/>
          </p:cNvSpPr>
          <p:nvPr/>
        </p:nvSpPr>
        <p:spPr bwMode="auto">
          <a:xfrm>
            <a:off x="6781800" y="3810000"/>
            <a:ext cx="304800" cy="304800"/>
          </a:xfrm>
          <a:prstGeom prst="ellipse">
            <a:avLst/>
          </a:prstGeom>
          <a:gradFill rotWithShape="1">
            <a:gsLst>
              <a:gs pos="0">
                <a:srgbClr val="00CCFF"/>
              </a:gs>
              <a:gs pos="100000">
                <a:srgbClr val="00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/>
              <a:t> </a:t>
            </a:r>
          </a:p>
        </p:txBody>
      </p:sp>
      <p:sp>
        <p:nvSpPr>
          <p:cNvPr id="12307" name="Oval 19"/>
          <p:cNvSpPr>
            <a:spLocks noChangeArrowheads="1"/>
          </p:cNvSpPr>
          <p:nvPr/>
        </p:nvSpPr>
        <p:spPr bwMode="auto">
          <a:xfrm>
            <a:off x="6629400" y="38862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2308" name="Oval 20"/>
          <p:cNvSpPr>
            <a:spLocks noChangeArrowheads="1"/>
          </p:cNvSpPr>
          <p:nvPr/>
        </p:nvSpPr>
        <p:spPr bwMode="auto">
          <a:xfrm>
            <a:off x="6477000" y="3733800"/>
            <a:ext cx="304800" cy="304800"/>
          </a:xfrm>
          <a:prstGeom prst="ellipse">
            <a:avLst/>
          </a:prstGeom>
          <a:gradFill rotWithShape="1">
            <a:gsLst>
              <a:gs pos="0">
                <a:srgbClr val="FF0000"/>
              </a:gs>
              <a:gs pos="100000">
                <a:srgbClr val="76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600" b="1"/>
              <a:t> </a:t>
            </a:r>
          </a:p>
        </p:txBody>
      </p:sp>
      <p:sp>
        <p:nvSpPr>
          <p:cNvPr id="12309" name="Oval 21"/>
          <p:cNvSpPr>
            <a:spLocks noChangeArrowheads="1"/>
          </p:cNvSpPr>
          <p:nvPr/>
        </p:nvSpPr>
        <p:spPr bwMode="auto">
          <a:xfrm>
            <a:off x="1600200" y="2971800"/>
            <a:ext cx="1828800" cy="1828800"/>
          </a:xfrm>
          <a:prstGeom prst="ellips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2310" name="Oval 22"/>
          <p:cNvSpPr>
            <a:spLocks noChangeArrowheads="1"/>
          </p:cNvSpPr>
          <p:nvPr/>
        </p:nvSpPr>
        <p:spPr bwMode="auto">
          <a:xfrm>
            <a:off x="5867400" y="2971800"/>
            <a:ext cx="1828800" cy="1828800"/>
          </a:xfrm>
          <a:prstGeom prst="ellips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2311" name="Oval 23"/>
          <p:cNvSpPr>
            <a:spLocks noChangeArrowheads="1"/>
          </p:cNvSpPr>
          <p:nvPr/>
        </p:nvSpPr>
        <p:spPr bwMode="auto">
          <a:xfrm>
            <a:off x="5410200" y="2516188"/>
            <a:ext cx="2741613" cy="2741612"/>
          </a:xfrm>
          <a:prstGeom prst="ellips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2312" name="Oval 24"/>
          <p:cNvSpPr>
            <a:spLocks noChangeArrowheads="1"/>
          </p:cNvSpPr>
          <p:nvPr/>
        </p:nvSpPr>
        <p:spPr bwMode="auto">
          <a:xfrm>
            <a:off x="1144588" y="2514600"/>
            <a:ext cx="2741612" cy="2741613"/>
          </a:xfrm>
          <a:prstGeom prst="ellipse">
            <a:avLst/>
          </a:prstGeom>
          <a:noFill/>
          <a:ln w="38100">
            <a:solidFill>
              <a:srgbClr val="969696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2313" name="Text Box 25"/>
          <p:cNvSpPr txBox="1">
            <a:spLocks noChangeArrowheads="1"/>
          </p:cNvSpPr>
          <p:nvPr/>
        </p:nvSpPr>
        <p:spPr bwMode="auto">
          <a:xfrm>
            <a:off x="6553200" y="2209800"/>
            <a:ext cx="3111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/>
              <a:t>2</a:t>
            </a:r>
          </a:p>
          <a:p>
            <a:r>
              <a:rPr lang="en-US" sz="3200" b="1"/>
              <a:t>1</a:t>
            </a:r>
          </a:p>
        </p:txBody>
      </p:sp>
      <p:sp>
        <p:nvSpPr>
          <p:cNvPr id="12314" name="Text Box 26"/>
          <p:cNvSpPr txBox="1">
            <a:spLocks noChangeArrowheads="1"/>
          </p:cNvSpPr>
          <p:nvPr/>
        </p:nvSpPr>
        <p:spPr bwMode="auto">
          <a:xfrm>
            <a:off x="2286000" y="2286000"/>
            <a:ext cx="31115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/>
              <a:t>2</a:t>
            </a:r>
          </a:p>
          <a:p>
            <a:r>
              <a:rPr lang="en-US" sz="3200" b="1"/>
              <a:t>1</a:t>
            </a:r>
          </a:p>
        </p:txBody>
      </p:sp>
      <p:pic>
        <p:nvPicPr>
          <p:cNvPr id="309275" name="Picture 2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87975" y="2487613"/>
            <a:ext cx="2765425" cy="284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76" name="Picture 2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01775" y="3749675"/>
            <a:ext cx="20034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9277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68975" y="3733800"/>
            <a:ext cx="200342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9278" name="AutoShape 30"/>
          <p:cNvSpPr>
            <a:spLocks noChangeArrowheads="1"/>
          </p:cNvSpPr>
          <p:nvPr/>
        </p:nvSpPr>
        <p:spPr bwMode="auto">
          <a:xfrm rot="-2644854">
            <a:off x="4114800" y="2971800"/>
            <a:ext cx="914400" cy="838200"/>
          </a:xfrm>
          <a:prstGeom prst="lightningBolt">
            <a:avLst/>
          </a:prstGeom>
          <a:gradFill rotWithShape="1">
            <a:gsLst>
              <a:gs pos="0">
                <a:srgbClr val="D20000"/>
              </a:gs>
              <a:gs pos="100000">
                <a:srgbClr val="FFCC00"/>
              </a:gs>
            </a:gsLst>
            <a:path path="rect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ObliqueTopRight">
              <a:rot lat="21299997" lon="20099998" rev="0"/>
            </a:camera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D20000"/>
            </a:extrusionClr>
          </a:sp3d>
        </p:spPr>
        <p:txBody>
          <a:bodyPr wrap="none" anchor="ctr">
            <a:flatTx/>
          </a:bodyPr>
          <a:lstStyle/>
          <a:p>
            <a:endParaRPr lang="en-GB"/>
          </a:p>
        </p:txBody>
      </p:sp>
      <p:sp>
        <p:nvSpPr>
          <p:cNvPr id="309279" name="AutoShape 31"/>
          <p:cNvSpPr>
            <a:spLocks noChangeArrowheads="1"/>
          </p:cNvSpPr>
          <p:nvPr/>
        </p:nvSpPr>
        <p:spPr bwMode="auto">
          <a:xfrm rot="7658123">
            <a:off x="4229100" y="3695700"/>
            <a:ext cx="914400" cy="838200"/>
          </a:xfrm>
          <a:prstGeom prst="lightningBolt">
            <a:avLst/>
          </a:prstGeom>
          <a:gradFill rotWithShape="1">
            <a:gsLst>
              <a:gs pos="0">
                <a:srgbClr val="D20000"/>
              </a:gs>
              <a:gs pos="100000">
                <a:srgbClr val="FFCC00"/>
              </a:gs>
            </a:gsLst>
            <a:path path="rect">
              <a:fillToRect l="50000" t="50000" r="50000" b="50000"/>
            </a:path>
          </a:gradFill>
          <a:ln w="9525">
            <a:miter lim="800000"/>
            <a:headEnd/>
            <a:tailEnd/>
          </a:ln>
          <a:scene3d>
            <a:camera prst="legacyObliqueTopRight">
              <a:rot lat="21299997" lon="20099998" rev="0"/>
            </a:camera>
            <a:lightRig rig="legacyFlat3" dir="b"/>
          </a:scene3d>
          <a:sp3d extrusionH="227000" prstMaterial="legacyMatte">
            <a:bevelT w="13500" h="13500" prst="angle"/>
            <a:bevelB w="13500" h="13500" prst="angle"/>
            <a:extrusionClr>
              <a:srgbClr val="D20000"/>
            </a:extrusionClr>
          </a:sp3d>
        </p:spPr>
        <p:txBody>
          <a:bodyPr wrap="none" anchor="ctr">
            <a:flatTx/>
          </a:bodyPr>
          <a:lstStyle/>
          <a:p>
            <a:endParaRPr lang="en-GB"/>
          </a:p>
        </p:txBody>
      </p:sp>
      <p:sp>
        <p:nvSpPr>
          <p:cNvPr id="309280" name="Rectangle 32"/>
          <p:cNvSpPr>
            <a:spLocks noChangeArrowheads="1"/>
          </p:cNvSpPr>
          <p:nvPr/>
        </p:nvSpPr>
        <p:spPr bwMode="auto">
          <a:xfrm>
            <a:off x="76200" y="5707559"/>
            <a:ext cx="8305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/>
            <a:r>
              <a:rPr lang="fa-IR" sz="4400" b="1" dirty="0" smtClean="0"/>
              <a:t>جاذبه بین یک کت آیون و یک ان آیون.</a:t>
            </a:r>
            <a:endParaRPr lang="en-US" sz="4400" b="1" u="sng" dirty="0"/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0DCF38-58EB-46E9-9372-BCF6552DE3CD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092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000" fill="hold"/>
                                        <p:tgtEl>
                                          <p:spTgt spid="3092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000" fill="hold"/>
                                        <p:tgtEl>
                                          <p:spTgt spid="3092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9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9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9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9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fill="hold"/>
                                        <p:tgtEl>
                                          <p:spTgt spid="30927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1000" fill="hold"/>
                                        <p:tgtEl>
                                          <p:spTgt spid="30927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8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9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278" grpId="0" animBg="1"/>
      <p:bldP spid="309278" grpId="1" animBg="1"/>
      <p:bldP spid="309279" grpId="0" animBg="1"/>
      <p:bldP spid="309279" grpId="1" animBg="1"/>
      <p:bldP spid="30928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" y="3171825"/>
            <a:ext cx="9140825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33338" y="2982913"/>
            <a:ext cx="533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IA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542925" y="3470275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IIA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6091238" y="3490913"/>
            <a:ext cx="4349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IIIA</a:t>
            </a:r>
          </a:p>
        </p:txBody>
      </p:sp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7546975" y="3490913"/>
            <a:ext cx="396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VIA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7094538" y="3490913"/>
            <a:ext cx="396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VA</a:t>
            </a:r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6577013" y="3490913"/>
            <a:ext cx="396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IVA</a:t>
            </a: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6610350" y="2863850"/>
            <a:ext cx="341313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+4</a:t>
            </a:r>
          </a:p>
        </p:txBody>
      </p:sp>
      <p:sp>
        <p:nvSpPr>
          <p:cNvPr id="19466" name="Text Box 10"/>
          <p:cNvSpPr txBox="1">
            <a:spLocks noChangeArrowheads="1"/>
          </p:cNvSpPr>
          <p:nvPr/>
        </p:nvSpPr>
        <p:spPr bwMode="auto">
          <a:xfrm>
            <a:off x="96838" y="2735263"/>
            <a:ext cx="431800" cy="274637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+1</a:t>
            </a: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671513" y="3222625"/>
            <a:ext cx="341312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+2</a:t>
            </a: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6099175" y="3209925"/>
            <a:ext cx="434975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+3</a:t>
            </a:r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6626225" y="3194050"/>
            <a:ext cx="341313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-4</a:t>
            </a:r>
          </a:p>
        </p:txBody>
      </p:sp>
      <p:sp>
        <p:nvSpPr>
          <p:cNvPr id="19470" name="Oval 14"/>
          <p:cNvSpPr>
            <a:spLocks noChangeArrowheads="1"/>
          </p:cNvSpPr>
          <p:nvPr/>
        </p:nvSpPr>
        <p:spPr bwMode="auto">
          <a:xfrm>
            <a:off x="3046413" y="1530350"/>
            <a:ext cx="465137" cy="465138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aseline="30000">
              <a:solidFill>
                <a:schemeClr val="bg1"/>
              </a:solidFill>
            </a:endParaRPr>
          </a:p>
        </p:txBody>
      </p:sp>
      <p:sp>
        <p:nvSpPr>
          <p:cNvPr id="19471" name="AutoShape 15"/>
          <p:cNvSpPr>
            <a:spLocks noChangeArrowheads="1"/>
          </p:cNvSpPr>
          <p:nvPr/>
        </p:nvSpPr>
        <p:spPr bwMode="auto">
          <a:xfrm>
            <a:off x="2674938" y="1154113"/>
            <a:ext cx="1219200" cy="1219200"/>
          </a:xfrm>
          <a:custGeom>
            <a:avLst/>
            <a:gdLst>
              <a:gd name="G0" fmla="+- 5028 0 0"/>
              <a:gd name="G1" fmla="+- 21600 0 5028"/>
              <a:gd name="G2" fmla="+- 21600 0 5028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028" y="10800"/>
                </a:moveTo>
                <a:cubicBezTo>
                  <a:pt x="5028" y="13988"/>
                  <a:pt x="7612" y="16572"/>
                  <a:pt x="10800" y="16572"/>
                </a:cubicBezTo>
                <a:cubicBezTo>
                  <a:pt x="13988" y="16572"/>
                  <a:pt x="16572" y="13988"/>
                  <a:pt x="16572" y="10800"/>
                </a:cubicBezTo>
                <a:cubicBezTo>
                  <a:pt x="16572" y="7612"/>
                  <a:pt x="13988" y="5028"/>
                  <a:pt x="10800" y="5028"/>
                </a:cubicBezTo>
                <a:cubicBezTo>
                  <a:pt x="7612" y="5028"/>
                  <a:pt x="5028" y="7612"/>
                  <a:pt x="5028" y="10800"/>
                </a:cubicBezTo>
                <a:close/>
              </a:path>
            </a:pathLst>
          </a:custGeom>
          <a:gradFill rotWithShape="1">
            <a:gsLst>
              <a:gs pos="0">
                <a:srgbClr val="00CC00"/>
              </a:gs>
              <a:gs pos="100000">
                <a:srgbClr val="00CC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9472" name="AutoShape 16"/>
          <p:cNvSpPr>
            <a:spLocks noChangeArrowheads="1"/>
          </p:cNvSpPr>
          <p:nvPr/>
        </p:nvSpPr>
        <p:spPr bwMode="auto">
          <a:xfrm>
            <a:off x="2411413" y="890588"/>
            <a:ext cx="1746250" cy="1746250"/>
          </a:xfrm>
          <a:custGeom>
            <a:avLst/>
            <a:gdLst>
              <a:gd name="G0" fmla="+- 1681 0 0"/>
              <a:gd name="G1" fmla="+- 21600 0 1681"/>
              <a:gd name="G2" fmla="+- 21600 0 1681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681" y="10800"/>
                </a:moveTo>
                <a:cubicBezTo>
                  <a:pt x="1681" y="15836"/>
                  <a:pt x="5764" y="19919"/>
                  <a:pt x="10800" y="19919"/>
                </a:cubicBezTo>
                <a:cubicBezTo>
                  <a:pt x="15836" y="19919"/>
                  <a:pt x="19919" y="15836"/>
                  <a:pt x="19919" y="10800"/>
                </a:cubicBezTo>
                <a:cubicBezTo>
                  <a:pt x="19919" y="5764"/>
                  <a:pt x="15836" y="1681"/>
                  <a:pt x="10800" y="1681"/>
                </a:cubicBezTo>
                <a:cubicBezTo>
                  <a:pt x="5764" y="1681"/>
                  <a:pt x="1681" y="5764"/>
                  <a:pt x="1681" y="10800"/>
                </a:cubicBezTo>
                <a:close/>
              </a:path>
            </a:pathLst>
          </a:custGeom>
          <a:solidFill>
            <a:srgbClr val="AEF0AE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9476" name="Text Box 20"/>
          <p:cNvSpPr txBox="1">
            <a:spLocks noChangeArrowheads="1"/>
          </p:cNvSpPr>
          <p:nvPr/>
        </p:nvSpPr>
        <p:spPr bwMode="auto">
          <a:xfrm>
            <a:off x="2898775" y="1116013"/>
            <a:ext cx="7762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2e</a:t>
            </a:r>
            <a:r>
              <a:rPr lang="en-US" baseline="30000">
                <a:solidFill>
                  <a:schemeClr val="bg1"/>
                </a:solidFill>
              </a:rPr>
              <a:t>-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3194050" y="860425"/>
            <a:ext cx="177800" cy="1776413"/>
            <a:chOff x="3520" y="495"/>
            <a:chExt cx="112" cy="1119"/>
          </a:xfrm>
        </p:grpSpPr>
        <p:grpSp>
          <p:nvGrpSpPr>
            <p:cNvPr id="3" name="Group 23"/>
            <p:cNvGrpSpPr>
              <a:grpSpLocks/>
            </p:cNvGrpSpPr>
            <p:nvPr/>
          </p:nvGrpSpPr>
          <p:grpSpPr bwMode="auto">
            <a:xfrm>
              <a:off x="3520" y="495"/>
              <a:ext cx="112" cy="112"/>
              <a:chOff x="3215" y="1683"/>
              <a:chExt cx="343" cy="343"/>
            </a:xfrm>
          </p:grpSpPr>
          <p:sp>
            <p:nvSpPr>
              <p:cNvPr id="19480" name="Oval 24"/>
              <p:cNvSpPr>
                <a:spLocks noChangeArrowheads="1"/>
              </p:cNvSpPr>
              <p:nvPr/>
            </p:nvSpPr>
            <p:spPr bwMode="auto">
              <a:xfrm>
                <a:off x="3215" y="1683"/>
                <a:ext cx="343" cy="343"/>
              </a:xfrm>
              <a:prstGeom prst="ellipse">
                <a:avLst/>
              </a:prstGeom>
              <a:gradFill rotWithShape="1">
                <a:gsLst>
                  <a:gs pos="0">
                    <a:srgbClr val="00CC00"/>
                  </a:gs>
                  <a:gs pos="100000">
                    <a:srgbClr val="00CC00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1" name="Rectangle 25"/>
              <p:cNvSpPr>
                <a:spLocks noChangeArrowheads="1"/>
              </p:cNvSpPr>
              <p:nvPr/>
            </p:nvSpPr>
            <p:spPr bwMode="auto">
              <a:xfrm>
                <a:off x="3254" y="1827"/>
                <a:ext cx="264" cy="5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" name="Group 26"/>
            <p:cNvGrpSpPr>
              <a:grpSpLocks/>
            </p:cNvGrpSpPr>
            <p:nvPr/>
          </p:nvGrpSpPr>
          <p:grpSpPr bwMode="auto">
            <a:xfrm>
              <a:off x="3520" y="1502"/>
              <a:ext cx="112" cy="112"/>
              <a:chOff x="3215" y="1683"/>
              <a:chExt cx="343" cy="343"/>
            </a:xfrm>
          </p:grpSpPr>
          <p:sp>
            <p:nvSpPr>
              <p:cNvPr id="19483" name="Oval 27"/>
              <p:cNvSpPr>
                <a:spLocks noChangeArrowheads="1"/>
              </p:cNvSpPr>
              <p:nvPr/>
            </p:nvSpPr>
            <p:spPr bwMode="auto">
              <a:xfrm>
                <a:off x="3215" y="1683"/>
                <a:ext cx="343" cy="343"/>
              </a:xfrm>
              <a:prstGeom prst="ellipse">
                <a:avLst/>
              </a:prstGeom>
              <a:gradFill rotWithShape="1">
                <a:gsLst>
                  <a:gs pos="0">
                    <a:srgbClr val="00CC00"/>
                  </a:gs>
                  <a:gs pos="100000">
                    <a:srgbClr val="00CC00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84" name="Rectangle 28"/>
              <p:cNvSpPr>
                <a:spLocks noChangeArrowheads="1"/>
              </p:cNvSpPr>
              <p:nvPr/>
            </p:nvSpPr>
            <p:spPr bwMode="auto">
              <a:xfrm>
                <a:off x="3254" y="1827"/>
                <a:ext cx="264" cy="5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9485" name="Text Box 29"/>
          <p:cNvSpPr txBox="1">
            <a:spLocks noChangeArrowheads="1"/>
          </p:cNvSpPr>
          <p:nvPr/>
        </p:nvSpPr>
        <p:spPr bwMode="auto">
          <a:xfrm>
            <a:off x="3005138" y="1611313"/>
            <a:ext cx="6048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4p</a:t>
            </a:r>
            <a:r>
              <a:rPr lang="en-US" baseline="30000">
                <a:solidFill>
                  <a:schemeClr val="bg1"/>
                </a:solidFill>
              </a:rPr>
              <a:t>+</a:t>
            </a:r>
          </a:p>
        </p:txBody>
      </p:sp>
      <p:sp>
        <p:nvSpPr>
          <p:cNvPr id="19487" name="Text Box 31"/>
          <p:cNvSpPr txBox="1">
            <a:spLocks noChangeArrowheads="1"/>
          </p:cNvSpPr>
          <p:nvPr/>
        </p:nvSpPr>
        <p:spPr bwMode="auto">
          <a:xfrm>
            <a:off x="2970213" y="260350"/>
            <a:ext cx="581025" cy="427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Be</a:t>
            </a:r>
          </a:p>
        </p:txBody>
      </p:sp>
      <p:sp>
        <p:nvSpPr>
          <p:cNvPr id="19518" name="Text Box 62"/>
          <p:cNvSpPr txBox="1">
            <a:spLocks noChangeArrowheads="1"/>
          </p:cNvSpPr>
          <p:nvPr/>
        </p:nvSpPr>
        <p:spPr bwMode="auto">
          <a:xfrm>
            <a:off x="7608888" y="3187700"/>
            <a:ext cx="314325" cy="274638"/>
          </a:xfrm>
          <a:prstGeom prst="rect">
            <a:avLst/>
          </a:prstGeom>
          <a:solidFill>
            <a:srgbClr val="FFFF66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-2</a:t>
            </a:r>
          </a:p>
        </p:txBody>
      </p:sp>
      <p:sp>
        <p:nvSpPr>
          <p:cNvPr id="19519" name="Text Box 63"/>
          <p:cNvSpPr txBox="1">
            <a:spLocks noChangeArrowheads="1"/>
          </p:cNvSpPr>
          <p:nvPr/>
        </p:nvSpPr>
        <p:spPr bwMode="auto">
          <a:xfrm>
            <a:off x="8145463" y="2708275"/>
            <a:ext cx="300037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-1</a:t>
            </a:r>
          </a:p>
        </p:txBody>
      </p:sp>
      <p:sp>
        <p:nvSpPr>
          <p:cNvPr id="19520" name="Text Box 64"/>
          <p:cNvSpPr txBox="1">
            <a:spLocks noChangeArrowheads="1"/>
          </p:cNvSpPr>
          <p:nvPr/>
        </p:nvSpPr>
        <p:spPr bwMode="auto">
          <a:xfrm>
            <a:off x="7181850" y="3181350"/>
            <a:ext cx="260350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-3</a:t>
            </a:r>
          </a:p>
        </p:txBody>
      </p:sp>
      <p:sp>
        <p:nvSpPr>
          <p:cNvPr id="19521" name="Text Box 65"/>
          <p:cNvSpPr txBox="1">
            <a:spLocks noChangeArrowheads="1"/>
          </p:cNvSpPr>
          <p:nvPr/>
        </p:nvSpPr>
        <p:spPr bwMode="auto">
          <a:xfrm>
            <a:off x="8628063" y="2705100"/>
            <a:ext cx="314325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19556" name="Text Box 100"/>
          <p:cNvSpPr txBox="1">
            <a:spLocks noChangeArrowheads="1"/>
          </p:cNvSpPr>
          <p:nvPr/>
        </p:nvSpPr>
        <p:spPr bwMode="auto">
          <a:xfrm>
            <a:off x="3386138" y="196850"/>
            <a:ext cx="485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+2</a:t>
            </a:r>
          </a:p>
        </p:txBody>
      </p:sp>
      <p:sp>
        <p:nvSpPr>
          <p:cNvPr id="19590" name="Oval 134"/>
          <p:cNvSpPr>
            <a:spLocks noChangeArrowheads="1"/>
          </p:cNvSpPr>
          <p:nvPr/>
        </p:nvSpPr>
        <p:spPr bwMode="auto">
          <a:xfrm>
            <a:off x="6051550" y="1531938"/>
            <a:ext cx="465138" cy="465137"/>
          </a:xfrm>
          <a:prstGeom prst="ellipse">
            <a:avLst/>
          </a:prstGeom>
          <a:gradFill rotWithShape="1">
            <a:gsLst>
              <a:gs pos="0">
                <a:srgbClr val="FF3300"/>
              </a:gs>
              <a:gs pos="100000">
                <a:srgbClr val="FF3300">
                  <a:gamma/>
                  <a:shade val="4627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 baseline="30000">
              <a:solidFill>
                <a:schemeClr val="bg1"/>
              </a:solidFill>
            </a:endParaRPr>
          </a:p>
        </p:txBody>
      </p:sp>
      <p:sp>
        <p:nvSpPr>
          <p:cNvPr id="19591" name="AutoShape 135"/>
          <p:cNvSpPr>
            <a:spLocks noChangeArrowheads="1"/>
          </p:cNvSpPr>
          <p:nvPr/>
        </p:nvSpPr>
        <p:spPr bwMode="auto">
          <a:xfrm>
            <a:off x="5680075" y="1155700"/>
            <a:ext cx="1219200" cy="1219200"/>
          </a:xfrm>
          <a:custGeom>
            <a:avLst/>
            <a:gdLst>
              <a:gd name="G0" fmla="+- 5028 0 0"/>
              <a:gd name="G1" fmla="+- 21600 0 5028"/>
              <a:gd name="G2" fmla="+- 21600 0 5028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028" y="10800"/>
                </a:moveTo>
                <a:cubicBezTo>
                  <a:pt x="5028" y="13988"/>
                  <a:pt x="7612" y="16572"/>
                  <a:pt x="10800" y="16572"/>
                </a:cubicBezTo>
                <a:cubicBezTo>
                  <a:pt x="13988" y="16572"/>
                  <a:pt x="16572" y="13988"/>
                  <a:pt x="16572" y="10800"/>
                </a:cubicBezTo>
                <a:cubicBezTo>
                  <a:pt x="16572" y="7612"/>
                  <a:pt x="13988" y="5028"/>
                  <a:pt x="10800" y="5028"/>
                </a:cubicBezTo>
                <a:cubicBezTo>
                  <a:pt x="7612" y="5028"/>
                  <a:pt x="5028" y="7612"/>
                  <a:pt x="5028" y="10800"/>
                </a:cubicBezTo>
                <a:close/>
              </a:path>
            </a:pathLst>
          </a:custGeom>
          <a:gradFill rotWithShape="1">
            <a:gsLst>
              <a:gs pos="0">
                <a:srgbClr val="00CC00"/>
              </a:gs>
              <a:gs pos="100000">
                <a:srgbClr val="00CC00">
                  <a:gamma/>
                  <a:shade val="46275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9592" name="AutoShape 136"/>
          <p:cNvSpPr>
            <a:spLocks noChangeArrowheads="1"/>
          </p:cNvSpPr>
          <p:nvPr/>
        </p:nvSpPr>
        <p:spPr bwMode="auto">
          <a:xfrm>
            <a:off x="5416550" y="892175"/>
            <a:ext cx="1746250" cy="1746250"/>
          </a:xfrm>
          <a:custGeom>
            <a:avLst/>
            <a:gdLst>
              <a:gd name="G0" fmla="+- 1681 0 0"/>
              <a:gd name="G1" fmla="+- 21600 0 1681"/>
              <a:gd name="G2" fmla="+- 21600 0 1681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681" y="10800"/>
                </a:moveTo>
                <a:cubicBezTo>
                  <a:pt x="1681" y="15836"/>
                  <a:pt x="5764" y="19919"/>
                  <a:pt x="10800" y="19919"/>
                </a:cubicBezTo>
                <a:cubicBezTo>
                  <a:pt x="15836" y="19919"/>
                  <a:pt x="19919" y="15836"/>
                  <a:pt x="19919" y="10800"/>
                </a:cubicBezTo>
                <a:cubicBezTo>
                  <a:pt x="19919" y="5764"/>
                  <a:pt x="15836" y="1681"/>
                  <a:pt x="10800" y="1681"/>
                </a:cubicBezTo>
                <a:cubicBezTo>
                  <a:pt x="5764" y="1681"/>
                  <a:pt x="1681" y="5764"/>
                  <a:pt x="1681" y="10800"/>
                </a:cubicBezTo>
                <a:close/>
              </a:path>
            </a:pathLst>
          </a:custGeom>
          <a:solidFill>
            <a:srgbClr val="AEF0AE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9593" name="Text Box 137"/>
          <p:cNvSpPr txBox="1">
            <a:spLocks noChangeArrowheads="1"/>
          </p:cNvSpPr>
          <p:nvPr/>
        </p:nvSpPr>
        <p:spPr bwMode="auto">
          <a:xfrm>
            <a:off x="5903913" y="1117600"/>
            <a:ext cx="7762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2e</a:t>
            </a:r>
            <a:r>
              <a:rPr lang="en-US" baseline="30000">
                <a:solidFill>
                  <a:schemeClr val="bg1"/>
                </a:solidFill>
              </a:rPr>
              <a:t>-</a:t>
            </a:r>
          </a:p>
        </p:txBody>
      </p:sp>
      <p:sp>
        <p:nvSpPr>
          <p:cNvPr id="19594" name="Text Box 138"/>
          <p:cNvSpPr txBox="1">
            <a:spLocks noChangeArrowheads="1"/>
          </p:cNvSpPr>
          <p:nvPr/>
        </p:nvSpPr>
        <p:spPr bwMode="auto">
          <a:xfrm>
            <a:off x="6032500" y="242888"/>
            <a:ext cx="581025" cy="4270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F</a:t>
            </a:r>
            <a:endParaRPr lang="en-US" sz="2800" baseline="30000"/>
          </a:p>
        </p:txBody>
      </p:sp>
      <p:grpSp>
        <p:nvGrpSpPr>
          <p:cNvPr id="5" name="Group 139"/>
          <p:cNvGrpSpPr>
            <a:grpSpLocks/>
          </p:cNvGrpSpPr>
          <p:nvPr/>
        </p:nvGrpSpPr>
        <p:grpSpPr bwMode="auto">
          <a:xfrm>
            <a:off x="5403850" y="854075"/>
            <a:ext cx="1776413" cy="1776413"/>
            <a:chOff x="3855" y="397"/>
            <a:chExt cx="1119" cy="1119"/>
          </a:xfrm>
        </p:grpSpPr>
        <p:grpSp>
          <p:nvGrpSpPr>
            <p:cNvPr id="6" name="Group 140"/>
            <p:cNvGrpSpPr>
              <a:grpSpLocks/>
            </p:cNvGrpSpPr>
            <p:nvPr/>
          </p:nvGrpSpPr>
          <p:grpSpPr bwMode="auto">
            <a:xfrm>
              <a:off x="4359" y="397"/>
              <a:ext cx="112" cy="1119"/>
              <a:chOff x="3520" y="495"/>
              <a:chExt cx="112" cy="1119"/>
            </a:xfrm>
          </p:grpSpPr>
          <p:grpSp>
            <p:nvGrpSpPr>
              <p:cNvPr id="7" name="Group 141"/>
              <p:cNvGrpSpPr>
                <a:grpSpLocks/>
              </p:cNvGrpSpPr>
              <p:nvPr/>
            </p:nvGrpSpPr>
            <p:grpSpPr bwMode="auto">
              <a:xfrm>
                <a:off x="3520" y="495"/>
                <a:ext cx="112" cy="112"/>
                <a:chOff x="3215" y="1683"/>
                <a:chExt cx="343" cy="343"/>
              </a:xfrm>
            </p:grpSpPr>
            <p:sp>
              <p:nvSpPr>
                <p:cNvPr id="19598" name="Oval 142"/>
                <p:cNvSpPr>
                  <a:spLocks noChangeArrowheads="1"/>
                </p:cNvSpPr>
                <p:nvPr/>
              </p:nvSpPr>
              <p:spPr bwMode="auto">
                <a:xfrm>
                  <a:off x="3215" y="1683"/>
                  <a:ext cx="343" cy="34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CC00"/>
                    </a:gs>
                    <a:gs pos="100000">
                      <a:srgbClr val="00CC00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599" name="Rectangle 143"/>
                <p:cNvSpPr>
                  <a:spLocks noChangeArrowheads="1"/>
                </p:cNvSpPr>
                <p:nvPr/>
              </p:nvSpPr>
              <p:spPr bwMode="auto">
                <a:xfrm>
                  <a:off x="3254" y="1827"/>
                  <a:ext cx="264" cy="5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144"/>
              <p:cNvGrpSpPr>
                <a:grpSpLocks/>
              </p:cNvGrpSpPr>
              <p:nvPr/>
            </p:nvGrpSpPr>
            <p:grpSpPr bwMode="auto">
              <a:xfrm>
                <a:off x="3520" y="1502"/>
                <a:ext cx="112" cy="112"/>
                <a:chOff x="3215" y="1683"/>
                <a:chExt cx="343" cy="343"/>
              </a:xfrm>
            </p:grpSpPr>
            <p:sp>
              <p:nvSpPr>
                <p:cNvPr id="19601" name="Oval 145"/>
                <p:cNvSpPr>
                  <a:spLocks noChangeArrowheads="1"/>
                </p:cNvSpPr>
                <p:nvPr/>
              </p:nvSpPr>
              <p:spPr bwMode="auto">
                <a:xfrm>
                  <a:off x="3215" y="1683"/>
                  <a:ext cx="343" cy="34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CC00"/>
                    </a:gs>
                    <a:gs pos="100000">
                      <a:srgbClr val="00CC00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602" name="Rectangle 146"/>
                <p:cNvSpPr>
                  <a:spLocks noChangeArrowheads="1"/>
                </p:cNvSpPr>
                <p:nvPr/>
              </p:nvSpPr>
              <p:spPr bwMode="auto">
                <a:xfrm>
                  <a:off x="3254" y="1827"/>
                  <a:ext cx="264" cy="5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grpSp>
          <p:nvGrpSpPr>
            <p:cNvPr id="9" name="Group 147"/>
            <p:cNvGrpSpPr>
              <a:grpSpLocks/>
            </p:cNvGrpSpPr>
            <p:nvPr/>
          </p:nvGrpSpPr>
          <p:grpSpPr bwMode="auto">
            <a:xfrm rot="5400000">
              <a:off x="4359" y="397"/>
              <a:ext cx="112" cy="1119"/>
              <a:chOff x="3520" y="495"/>
              <a:chExt cx="112" cy="1119"/>
            </a:xfrm>
          </p:grpSpPr>
          <p:grpSp>
            <p:nvGrpSpPr>
              <p:cNvPr id="10" name="Group 148"/>
              <p:cNvGrpSpPr>
                <a:grpSpLocks/>
              </p:cNvGrpSpPr>
              <p:nvPr/>
            </p:nvGrpSpPr>
            <p:grpSpPr bwMode="auto">
              <a:xfrm>
                <a:off x="3520" y="495"/>
                <a:ext cx="112" cy="112"/>
                <a:chOff x="3215" y="1683"/>
                <a:chExt cx="343" cy="343"/>
              </a:xfrm>
            </p:grpSpPr>
            <p:sp>
              <p:nvSpPr>
                <p:cNvPr id="19605" name="Oval 149"/>
                <p:cNvSpPr>
                  <a:spLocks noChangeArrowheads="1"/>
                </p:cNvSpPr>
                <p:nvPr/>
              </p:nvSpPr>
              <p:spPr bwMode="auto">
                <a:xfrm>
                  <a:off x="3215" y="1683"/>
                  <a:ext cx="343" cy="34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CC00"/>
                    </a:gs>
                    <a:gs pos="100000">
                      <a:srgbClr val="00CC00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606" name="Rectangle 150"/>
                <p:cNvSpPr>
                  <a:spLocks noChangeArrowheads="1"/>
                </p:cNvSpPr>
                <p:nvPr/>
              </p:nvSpPr>
              <p:spPr bwMode="auto">
                <a:xfrm>
                  <a:off x="3254" y="1827"/>
                  <a:ext cx="264" cy="5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151"/>
              <p:cNvGrpSpPr>
                <a:grpSpLocks/>
              </p:cNvGrpSpPr>
              <p:nvPr/>
            </p:nvGrpSpPr>
            <p:grpSpPr bwMode="auto">
              <a:xfrm>
                <a:off x="3520" y="1502"/>
                <a:ext cx="112" cy="112"/>
                <a:chOff x="3215" y="1683"/>
                <a:chExt cx="343" cy="343"/>
              </a:xfrm>
            </p:grpSpPr>
            <p:sp>
              <p:nvSpPr>
                <p:cNvPr id="19608" name="Oval 152"/>
                <p:cNvSpPr>
                  <a:spLocks noChangeArrowheads="1"/>
                </p:cNvSpPr>
                <p:nvPr/>
              </p:nvSpPr>
              <p:spPr bwMode="auto">
                <a:xfrm>
                  <a:off x="3215" y="1683"/>
                  <a:ext cx="343" cy="343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CC00"/>
                    </a:gs>
                    <a:gs pos="100000">
                      <a:srgbClr val="00CC00">
                        <a:gamma/>
                        <a:shade val="46275"/>
                        <a:invGamma/>
                      </a:srgbClr>
                    </a:gs>
                  </a:gsLst>
                  <a:path path="shape">
                    <a:fillToRect l="50000" t="50000" r="50000" b="50000"/>
                  </a:path>
                </a:gra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9609" name="Rectangle 153"/>
                <p:cNvSpPr>
                  <a:spLocks noChangeArrowheads="1"/>
                </p:cNvSpPr>
                <p:nvPr/>
              </p:nvSpPr>
              <p:spPr bwMode="auto">
                <a:xfrm>
                  <a:off x="3254" y="1827"/>
                  <a:ext cx="264" cy="5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2" name="Group 154"/>
          <p:cNvGrpSpPr>
            <a:grpSpLocks/>
          </p:cNvGrpSpPr>
          <p:nvPr/>
        </p:nvGrpSpPr>
        <p:grpSpPr bwMode="auto">
          <a:xfrm>
            <a:off x="6767513" y="1101725"/>
            <a:ext cx="177800" cy="177800"/>
            <a:chOff x="3215" y="1683"/>
            <a:chExt cx="343" cy="343"/>
          </a:xfrm>
        </p:grpSpPr>
        <p:sp>
          <p:nvSpPr>
            <p:cNvPr id="19611" name="Oval 155"/>
            <p:cNvSpPr>
              <a:spLocks noChangeArrowheads="1"/>
            </p:cNvSpPr>
            <p:nvPr/>
          </p:nvSpPr>
          <p:spPr bwMode="auto">
            <a:xfrm>
              <a:off x="3215" y="1683"/>
              <a:ext cx="343" cy="343"/>
            </a:xfrm>
            <a:prstGeom prst="ellipse">
              <a:avLst/>
            </a:prstGeom>
            <a:gradFill rotWithShape="1">
              <a:gsLst>
                <a:gs pos="0">
                  <a:srgbClr val="00CC00"/>
                </a:gs>
                <a:gs pos="100000">
                  <a:srgbClr val="00CC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12" name="Rectangle 156"/>
            <p:cNvSpPr>
              <a:spLocks noChangeArrowheads="1"/>
            </p:cNvSpPr>
            <p:nvPr/>
          </p:nvSpPr>
          <p:spPr bwMode="auto">
            <a:xfrm>
              <a:off x="3254" y="1827"/>
              <a:ext cx="264" cy="5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3" name="Group 157"/>
          <p:cNvGrpSpPr>
            <a:grpSpLocks/>
          </p:cNvGrpSpPr>
          <p:nvPr/>
        </p:nvGrpSpPr>
        <p:grpSpPr bwMode="auto">
          <a:xfrm>
            <a:off x="6769100" y="2239963"/>
            <a:ext cx="177800" cy="177800"/>
            <a:chOff x="3215" y="1683"/>
            <a:chExt cx="343" cy="343"/>
          </a:xfrm>
        </p:grpSpPr>
        <p:sp>
          <p:nvSpPr>
            <p:cNvPr id="19614" name="Oval 158"/>
            <p:cNvSpPr>
              <a:spLocks noChangeArrowheads="1"/>
            </p:cNvSpPr>
            <p:nvPr/>
          </p:nvSpPr>
          <p:spPr bwMode="auto">
            <a:xfrm>
              <a:off x="3215" y="1683"/>
              <a:ext cx="343" cy="343"/>
            </a:xfrm>
            <a:prstGeom prst="ellipse">
              <a:avLst/>
            </a:prstGeom>
            <a:gradFill rotWithShape="1">
              <a:gsLst>
                <a:gs pos="0">
                  <a:srgbClr val="00CC00"/>
                </a:gs>
                <a:gs pos="100000">
                  <a:srgbClr val="00CC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15" name="Rectangle 159"/>
            <p:cNvSpPr>
              <a:spLocks noChangeArrowheads="1"/>
            </p:cNvSpPr>
            <p:nvPr/>
          </p:nvSpPr>
          <p:spPr bwMode="auto">
            <a:xfrm>
              <a:off x="3254" y="1827"/>
              <a:ext cx="264" cy="5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616" name="Text Box 160"/>
          <p:cNvSpPr txBox="1">
            <a:spLocks noChangeArrowheads="1"/>
          </p:cNvSpPr>
          <p:nvPr/>
        </p:nvSpPr>
        <p:spPr bwMode="auto">
          <a:xfrm>
            <a:off x="6027738" y="1630363"/>
            <a:ext cx="60483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chemeClr val="bg1"/>
                </a:solidFill>
              </a:rPr>
              <a:t>9p</a:t>
            </a:r>
            <a:r>
              <a:rPr lang="en-US" baseline="30000">
                <a:solidFill>
                  <a:schemeClr val="bg1"/>
                </a:solidFill>
              </a:rPr>
              <a:t>+</a:t>
            </a:r>
          </a:p>
        </p:txBody>
      </p:sp>
      <p:grpSp>
        <p:nvGrpSpPr>
          <p:cNvPr id="14" name="Group 161"/>
          <p:cNvGrpSpPr>
            <a:grpSpLocks/>
          </p:cNvGrpSpPr>
          <p:nvPr/>
        </p:nvGrpSpPr>
        <p:grpSpPr bwMode="auto">
          <a:xfrm>
            <a:off x="5586413" y="2184400"/>
            <a:ext cx="177800" cy="177800"/>
            <a:chOff x="3215" y="1683"/>
            <a:chExt cx="343" cy="343"/>
          </a:xfrm>
        </p:grpSpPr>
        <p:sp>
          <p:nvSpPr>
            <p:cNvPr id="19618" name="Oval 162"/>
            <p:cNvSpPr>
              <a:spLocks noChangeArrowheads="1"/>
            </p:cNvSpPr>
            <p:nvPr/>
          </p:nvSpPr>
          <p:spPr bwMode="auto">
            <a:xfrm>
              <a:off x="3215" y="1683"/>
              <a:ext cx="343" cy="343"/>
            </a:xfrm>
            <a:prstGeom prst="ellipse">
              <a:avLst/>
            </a:prstGeom>
            <a:gradFill rotWithShape="1">
              <a:gsLst>
                <a:gs pos="0">
                  <a:srgbClr val="00CC00"/>
                </a:gs>
                <a:gs pos="100000">
                  <a:srgbClr val="00CC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19" name="Rectangle 163"/>
            <p:cNvSpPr>
              <a:spLocks noChangeArrowheads="1"/>
            </p:cNvSpPr>
            <p:nvPr/>
          </p:nvSpPr>
          <p:spPr bwMode="auto">
            <a:xfrm>
              <a:off x="3254" y="1827"/>
              <a:ext cx="264" cy="5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164"/>
          <p:cNvGrpSpPr>
            <a:grpSpLocks/>
          </p:cNvGrpSpPr>
          <p:nvPr/>
        </p:nvGrpSpPr>
        <p:grpSpPr bwMode="auto">
          <a:xfrm rot="10800000">
            <a:off x="5619750" y="1130300"/>
            <a:ext cx="177800" cy="177800"/>
            <a:chOff x="3215" y="1683"/>
            <a:chExt cx="343" cy="343"/>
          </a:xfrm>
        </p:grpSpPr>
        <p:sp>
          <p:nvSpPr>
            <p:cNvPr id="19621" name="Oval 165"/>
            <p:cNvSpPr>
              <a:spLocks noChangeArrowheads="1"/>
            </p:cNvSpPr>
            <p:nvPr/>
          </p:nvSpPr>
          <p:spPr bwMode="auto">
            <a:xfrm>
              <a:off x="3215" y="1683"/>
              <a:ext cx="343" cy="343"/>
            </a:xfrm>
            <a:prstGeom prst="ellipse">
              <a:avLst/>
            </a:prstGeom>
            <a:gradFill rotWithShape="1">
              <a:gsLst>
                <a:gs pos="0">
                  <a:srgbClr val="00CC00"/>
                </a:gs>
                <a:gs pos="100000">
                  <a:srgbClr val="00CC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622" name="Rectangle 166"/>
            <p:cNvSpPr>
              <a:spLocks noChangeArrowheads="1"/>
            </p:cNvSpPr>
            <p:nvPr/>
          </p:nvSpPr>
          <p:spPr bwMode="auto">
            <a:xfrm>
              <a:off x="3254" y="1827"/>
              <a:ext cx="264" cy="5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555" name="Text Box 99"/>
          <p:cNvSpPr txBox="1">
            <a:spLocks noChangeArrowheads="1"/>
          </p:cNvSpPr>
          <p:nvPr/>
        </p:nvSpPr>
        <p:spPr bwMode="auto">
          <a:xfrm>
            <a:off x="6445250" y="180975"/>
            <a:ext cx="485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-1</a:t>
            </a:r>
          </a:p>
        </p:txBody>
      </p:sp>
      <p:sp>
        <p:nvSpPr>
          <p:cNvPr id="19623" name="Text Box 167"/>
          <p:cNvSpPr txBox="1">
            <a:spLocks noChangeArrowheads="1"/>
          </p:cNvSpPr>
          <p:nvPr/>
        </p:nvSpPr>
        <p:spPr bwMode="auto">
          <a:xfrm>
            <a:off x="8045450" y="3033713"/>
            <a:ext cx="465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VIIA</a:t>
            </a:r>
          </a:p>
        </p:txBody>
      </p:sp>
      <p:sp>
        <p:nvSpPr>
          <p:cNvPr id="19624" name="Text Box 168"/>
          <p:cNvSpPr txBox="1">
            <a:spLocks noChangeArrowheads="1"/>
          </p:cNvSpPr>
          <p:nvPr/>
        </p:nvSpPr>
        <p:spPr bwMode="auto">
          <a:xfrm>
            <a:off x="8518525" y="3030538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VIIIA</a:t>
            </a:r>
          </a:p>
        </p:txBody>
      </p:sp>
      <p:sp>
        <p:nvSpPr>
          <p:cNvPr id="19627" name="Freeform 171"/>
          <p:cNvSpPr>
            <a:spLocks/>
          </p:cNvSpPr>
          <p:nvPr/>
        </p:nvSpPr>
        <p:spPr bwMode="auto">
          <a:xfrm>
            <a:off x="6065838" y="3768725"/>
            <a:ext cx="2978150" cy="2476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3"/>
              </a:cxn>
              <a:cxn ang="0">
                <a:pos x="295" y="323"/>
              </a:cxn>
              <a:cxn ang="0">
                <a:pos x="295" y="632"/>
              </a:cxn>
              <a:cxn ang="0">
                <a:pos x="632" y="632"/>
              </a:cxn>
              <a:cxn ang="0">
                <a:pos x="632" y="956"/>
              </a:cxn>
              <a:cxn ang="0">
                <a:pos x="942" y="956"/>
              </a:cxn>
              <a:cxn ang="0">
                <a:pos x="942" y="1244"/>
              </a:cxn>
              <a:cxn ang="0">
                <a:pos x="1265" y="1244"/>
              </a:cxn>
              <a:cxn ang="0">
                <a:pos x="1265" y="1560"/>
              </a:cxn>
              <a:cxn ang="0">
                <a:pos x="1876" y="1560"/>
              </a:cxn>
            </a:cxnLst>
            <a:rect l="0" t="0" r="r" b="b"/>
            <a:pathLst>
              <a:path w="1876" h="1560">
                <a:moveTo>
                  <a:pt x="0" y="0"/>
                </a:moveTo>
                <a:lnTo>
                  <a:pt x="0" y="323"/>
                </a:lnTo>
                <a:lnTo>
                  <a:pt x="295" y="323"/>
                </a:lnTo>
                <a:lnTo>
                  <a:pt x="295" y="632"/>
                </a:lnTo>
                <a:lnTo>
                  <a:pt x="632" y="632"/>
                </a:lnTo>
                <a:lnTo>
                  <a:pt x="632" y="956"/>
                </a:lnTo>
                <a:lnTo>
                  <a:pt x="942" y="956"/>
                </a:lnTo>
                <a:lnTo>
                  <a:pt x="942" y="1244"/>
                </a:lnTo>
                <a:lnTo>
                  <a:pt x="1265" y="1244"/>
                </a:lnTo>
                <a:lnTo>
                  <a:pt x="1265" y="1560"/>
                </a:lnTo>
                <a:lnTo>
                  <a:pt x="1876" y="1560"/>
                </a:lnTo>
              </a:path>
            </a:pathLst>
          </a:custGeom>
          <a:noFill/>
          <a:ln w="38100" cmpd="sng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5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5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2" grpId="0" animBg="1"/>
      <p:bldP spid="19556" grpId="0"/>
      <p:bldP spid="1955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" y="3171825"/>
            <a:ext cx="9140825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3338" y="2982913"/>
            <a:ext cx="533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IA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542925" y="3470275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IIA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6091238" y="3490913"/>
            <a:ext cx="4349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IIIA</a:t>
            </a: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7546975" y="3490913"/>
            <a:ext cx="396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VIA</a:t>
            </a:r>
          </a:p>
        </p:txBody>
      </p:sp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7094538" y="3490913"/>
            <a:ext cx="396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VA</a:t>
            </a:r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6577013" y="3490913"/>
            <a:ext cx="396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IVA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6615113" y="2879725"/>
            <a:ext cx="341312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+4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96838" y="2735263"/>
            <a:ext cx="431800" cy="274637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+1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671513" y="3222625"/>
            <a:ext cx="341312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+2</a:t>
            </a:r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6099175" y="3209925"/>
            <a:ext cx="434975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+3</a:t>
            </a:r>
          </a:p>
        </p:txBody>
      </p:sp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6626225" y="3194050"/>
            <a:ext cx="341313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-4</a:t>
            </a:r>
          </a:p>
        </p:txBody>
      </p:sp>
      <p:sp>
        <p:nvSpPr>
          <p:cNvPr id="22555" name="Text Box 27"/>
          <p:cNvSpPr txBox="1">
            <a:spLocks noChangeArrowheads="1"/>
          </p:cNvSpPr>
          <p:nvPr/>
        </p:nvSpPr>
        <p:spPr bwMode="auto">
          <a:xfrm>
            <a:off x="7608888" y="3187700"/>
            <a:ext cx="314325" cy="274638"/>
          </a:xfrm>
          <a:prstGeom prst="rect">
            <a:avLst/>
          </a:prstGeom>
          <a:solidFill>
            <a:srgbClr val="FFFF66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-2</a:t>
            </a:r>
          </a:p>
        </p:txBody>
      </p:sp>
      <p:sp>
        <p:nvSpPr>
          <p:cNvPr id="22556" name="Text Box 28"/>
          <p:cNvSpPr txBox="1">
            <a:spLocks noChangeArrowheads="1"/>
          </p:cNvSpPr>
          <p:nvPr/>
        </p:nvSpPr>
        <p:spPr bwMode="auto">
          <a:xfrm>
            <a:off x="8145463" y="2708275"/>
            <a:ext cx="300037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-1</a:t>
            </a:r>
          </a:p>
        </p:txBody>
      </p:sp>
      <p:sp>
        <p:nvSpPr>
          <p:cNvPr id="22557" name="Text Box 29"/>
          <p:cNvSpPr txBox="1">
            <a:spLocks noChangeArrowheads="1"/>
          </p:cNvSpPr>
          <p:nvPr/>
        </p:nvSpPr>
        <p:spPr bwMode="auto">
          <a:xfrm>
            <a:off x="7181850" y="3181350"/>
            <a:ext cx="260350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-3</a:t>
            </a:r>
          </a:p>
        </p:txBody>
      </p:sp>
      <p:sp>
        <p:nvSpPr>
          <p:cNvPr id="22558" name="Text Box 30"/>
          <p:cNvSpPr txBox="1">
            <a:spLocks noChangeArrowheads="1"/>
          </p:cNvSpPr>
          <p:nvPr/>
        </p:nvSpPr>
        <p:spPr bwMode="auto">
          <a:xfrm>
            <a:off x="8628063" y="2705100"/>
            <a:ext cx="314325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0</a:t>
            </a:r>
          </a:p>
        </p:txBody>
      </p:sp>
      <p:grpSp>
        <p:nvGrpSpPr>
          <p:cNvPr id="2" name="Group 103"/>
          <p:cNvGrpSpPr>
            <a:grpSpLocks/>
          </p:cNvGrpSpPr>
          <p:nvPr/>
        </p:nvGrpSpPr>
        <p:grpSpPr bwMode="auto">
          <a:xfrm>
            <a:off x="2674938" y="200025"/>
            <a:ext cx="1219200" cy="2176463"/>
            <a:chOff x="1685" y="124"/>
            <a:chExt cx="768" cy="1371"/>
          </a:xfrm>
        </p:grpSpPr>
        <p:sp>
          <p:nvSpPr>
            <p:cNvPr id="22542" name="Oval 14"/>
            <p:cNvSpPr>
              <a:spLocks noChangeArrowheads="1"/>
            </p:cNvSpPr>
            <p:nvPr/>
          </p:nvSpPr>
          <p:spPr bwMode="auto">
            <a:xfrm>
              <a:off x="1919" y="964"/>
              <a:ext cx="293" cy="293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baseline="30000">
                <a:solidFill>
                  <a:schemeClr val="bg1"/>
                </a:solidFill>
              </a:endParaRPr>
            </a:p>
          </p:txBody>
        </p:sp>
        <p:sp>
          <p:nvSpPr>
            <p:cNvPr id="22543" name="AutoShape 15"/>
            <p:cNvSpPr>
              <a:spLocks noChangeArrowheads="1"/>
            </p:cNvSpPr>
            <p:nvPr/>
          </p:nvSpPr>
          <p:spPr bwMode="auto">
            <a:xfrm>
              <a:off x="1685" y="727"/>
              <a:ext cx="768" cy="768"/>
            </a:xfrm>
            <a:custGeom>
              <a:avLst/>
              <a:gdLst>
                <a:gd name="G0" fmla="+- 5028 0 0"/>
                <a:gd name="G1" fmla="+- 21600 0 5028"/>
                <a:gd name="G2" fmla="+- 21600 0 5028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028" y="10800"/>
                  </a:moveTo>
                  <a:cubicBezTo>
                    <a:pt x="5028" y="13988"/>
                    <a:pt x="7612" y="16572"/>
                    <a:pt x="10800" y="16572"/>
                  </a:cubicBezTo>
                  <a:cubicBezTo>
                    <a:pt x="13988" y="16572"/>
                    <a:pt x="16572" y="13988"/>
                    <a:pt x="16572" y="10800"/>
                  </a:cubicBezTo>
                  <a:cubicBezTo>
                    <a:pt x="16572" y="7612"/>
                    <a:pt x="13988" y="5028"/>
                    <a:pt x="10800" y="5028"/>
                  </a:cubicBezTo>
                  <a:cubicBezTo>
                    <a:pt x="7612" y="5028"/>
                    <a:pt x="5028" y="7612"/>
                    <a:pt x="5028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CC00"/>
                </a:gs>
                <a:gs pos="100000">
                  <a:srgbClr val="00CC00">
                    <a:gamma/>
                    <a:shade val="46275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2545" name="Text Box 17"/>
            <p:cNvSpPr txBox="1">
              <a:spLocks noChangeArrowheads="1"/>
            </p:cNvSpPr>
            <p:nvPr/>
          </p:nvSpPr>
          <p:spPr bwMode="auto">
            <a:xfrm>
              <a:off x="1826" y="703"/>
              <a:ext cx="48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</a:rPr>
                <a:t>2e</a:t>
              </a:r>
              <a:r>
                <a:rPr lang="en-US" baseline="30000">
                  <a:solidFill>
                    <a:schemeClr val="bg1"/>
                  </a:solidFill>
                </a:rPr>
                <a:t>-</a:t>
              </a:r>
            </a:p>
          </p:txBody>
        </p:sp>
        <p:sp>
          <p:nvSpPr>
            <p:cNvPr id="22553" name="Text Box 25"/>
            <p:cNvSpPr txBox="1">
              <a:spLocks noChangeArrowheads="1"/>
            </p:cNvSpPr>
            <p:nvPr/>
          </p:nvSpPr>
          <p:spPr bwMode="auto">
            <a:xfrm>
              <a:off x="1893" y="1015"/>
              <a:ext cx="38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</a:rPr>
                <a:t>4p</a:t>
              </a:r>
              <a:r>
                <a:rPr lang="en-US" baseline="30000">
                  <a:solidFill>
                    <a:schemeClr val="bg1"/>
                  </a:solidFill>
                </a:rPr>
                <a:t>+</a:t>
              </a:r>
            </a:p>
          </p:txBody>
        </p:sp>
        <p:sp>
          <p:nvSpPr>
            <p:cNvPr id="22554" name="Text Box 26"/>
            <p:cNvSpPr txBox="1">
              <a:spLocks noChangeArrowheads="1"/>
            </p:cNvSpPr>
            <p:nvPr/>
          </p:nvSpPr>
          <p:spPr bwMode="auto">
            <a:xfrm>
              <a:off x="1871" y="164"/>
              <a:ext cx="36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Be</a:t>
              </a:r>
            </a:p>
          </p:txBody>
        </p:sp>
        <p:sp>
          <p:nvSpPr>
            <p:cNvPr id="22559" name="Text Box 31"/>
            <p:cNvSpPr txBox="1">
              <a:spLocks noChangeArrowheads="1"/>
            </p:cNvSpPr>
            <p:nvPr/>
          </p:nvSpPr>
          <p:spPr bwMode="auto">
            <a:xfrm>
              <a:off x="2133" y="124"/>
              <a:ext cx="3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+2</a:t>
              </a:r>
            </a:p>
          </p:txBody>
        </p:sp>
      </p:grpSp>
      <p:grpSp>
        <p:nvGrpSpPr>
          <p:cNvPr id="3" name="Group 66"/>
          <p:cNvGrpSpPr>
            <a:grpSpLocks/>
          </p:cNvGrpSpPr>
          <p:nvPr/>
        </p:nvGrpSpPr>
        <p:grpSpPr bwMode="auto">
          <a:xfrm>
            <a:off x="5403850" y="180975"/>
            <a:ext cx="1776413" cy="2457450"/>
            <a:chOff x="3236" y="114"/>
            <a:chExt cx="1119" cy="1548"/>
          </a:xfrm>
        </p:grpSpPr>
        <p:sp>
          <p:nvSpPr>
            <p:cNvPr id="22560" name="Oval 32"/>
            <p:cNvSpPr>
              <a:spLocks noChangeArrowheads="1"/>
            </p:cNvSpPr>
            <p:nvPr/>
          </p:nvSpPr>
          <p:spPr bwMode="auto">
            <a:xfrm>
              <a:off x="3644" y="965"/>
              <a:ext cx="293" cy="293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baseline="30000">
                <a:solidFill>
                  <a:schemeClr val="bg1"/>
                </a:solidFill>
              </a:endParaRPr>
            </a:p>
          </p:txBody>
        </p:sp>
        <p:sp>
          <p:nvSpPr>
            <p:cNvPr id="22561" name="AutoShape 33"/>
            <p:cNvSpPr>
              <a:spLocks noChangeArrowheads="1"/>
            </p:cNvSpPr>
            <p:nvPr/>
          </p:nvSpPr>
          <p:spPr bwMode="auto">
            <a:xfrm>
              <a:off x="3410" y="728"/>
              <a:ext cx="768" cy="768"/>
            </a:xfrm>
            <a:custGeom>
              <a:avLst/>
              <a:gdLst>
                <a:gd name="G0" fmla="+- 5028 0 0"/>
                <a:gd name="G1" fmla="+- 21600 0 5028"/>
                <a:gd name="G2" fmla="+- 21600 0 5028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028" y="10800"/>
                  </a:moveTo>
                  <a:cubicBezTo>
                    <a:pt x="5028" y="13988"/>
                    <a:pt x="7612" y="16572"/>
                    <a:pt x="10800" y="16572"/>
                  </a:cubicBezTo>
                  <a:cubicBezTo>
                    <a:pt x="13988" y="16572"/>
                    <a:pt x="16572" y="13988"/>
                    <a:pt x="16572" y="10800"/>
                  </a:cubicBezTo>
                  <a:cubicBezTo>
                    <a:pt x="16572" y="7612"/>
                    <a:pt x="13988" y="5028"/>
                    <a:pt x="10800" y="5028"/>
                  </a:cubicBezTo>
                  <a:cubicBezTo>
                    <a:pt x="7612" y="5028"/>
                    <a:pt x="5028" y="7612"/>
                    <a:pt x="5028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CC00"/>
                </a:gs>
                <a:gs pos="100000">
                  <a:srgbClr val="00CC00">
                    <a:gamma/>
                    <a:shade val="46275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2562" name="AutoShape 34"/>
            <p:cNvSpPr>
              <a:spLocks noChangeArrowheads="1"/>
            </p:cNvSpPr>
            <p:nvPr/>
          </p:nvSpPr>
          <p:spPr bwMode="auto">
            <a:xfrm>
              <a:off x="3244" y="562"/>
              <a:ext cx="1100" cy="1100"/>
            </a:xfrm>
            <a:custGeom>
              <a:avLst/>
              <a:gdLst>
                <a:gd name="G0" fmla="+- 1681 0 0"/>
                <a:gd name="G1" fmla="+- 21600 0 1681"/>
                <a:gd name="G2" fmla="+- 21600 0 168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681" y="10800"/>
                  </a:moveTo>
                  <a:cubicBezTo>
                    <a:pt x="1681" y="15836"/>
                    <a:pt x="5764" y="19919"/>
                    <a:pt x="10800" y="19919"/>
                  </a:cubicBezTo>
                  <a:cubicBezTo>
                    <a:pt x="15836" y="19919"/>
                    <a:pt x="19919" y="15836"/>
                    <a:pt x="19919" y="10800"/>
                  </a:cubicBezTo>
                  <a:cubicBezTo>
                    <a:pt x="19919" y="5764"/>
                    <a:pt x="15836" y="1681"/>
                    <a:pt x="10800" y="1681"/>
                  </a:cubicBezTo>
                  <a:cubicBezTo>
                    <a:pt x="5764" y="1681"/>
                    <a:pt x="1681" y="5764"/>
                    <a:pt x="1681" y="10800"/>
                  </a:cubicBezTo>
                  <a:close/>
                </a:path>
              </a:pathLst>
            </a:custGeom>
            <a:solidFill>
              <a:srgbClr val="AEF0AE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2563" name="Text Box 35"/>
            <p:cNvSpPr txBox="1">
              <a:spLocks noChangeArrowheads="1"/>
            </p:cNvSpPr>
            <p:nvPr/>
          </p:nvSpPr>
          <p:spPr bwMode="auto">
            <a:xfrm>
              <a:off x="3551" y="704"/>
              <a:ext cx="48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</a:rPr>
                <a:t>2e</a:t>
              </a:r>
              <a:r>
                <a:rPr lang="en-US" baseline="30000">
                  <a:solidFill>
                    <a:schemeClr val="bg1"/>
                  </a:solidFill>
                </a:rPr>
                <a:t>-</a:t>
              </a:r>
            </a:p>
          </p:txBody>
        </p:sp>
        <p:sp>
          <p:nvSpPr>
            <p:cNvPr id="22564" name="Text Box 36"/>
            <p:cNvSpPr txBox="1">
              <a:spLocks noChangeArrowheads="1"/>
            </p:cNvSpPr>
            <p:nvPr/>
          </p:nvSpPr>
          <p:spPr bwMode="auto">
            <a:xfrm>
              <a:off x="3632" y="153"/>
              <a:ext cx="366" cy="26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F</a:t>
              </a:r>
              <a:endParaRPr lang="en-US" sz="2800" baseline="30000"/>
            </a:p>
          </p:txBody>
        </p:sp>
        <p:grpSp>
          <p:nvGrpSpPr>
            <p:cNvPr id="4" name="Group 37"/>
            <p:cNvGrpSpPr>
              <a:grpSpLocks/>
            </p:cNvGrpSpPr>
            <p:nvPr/>
          </p:nvGrpSpPr>
          <p:grpSpPr bwMode="auto">
            <a:xfrm>
              <a:off x="3236" y="538"/>
              <a:ext cx="1119" cy="1119"/>
              <a:chOff x="3855" y="397"/>
              <a:chExt cx="1119" cy="1119"/>
            </a:xfrm>
          </p:grpSpPr>
          <p:grpSp>
            <p:nvGrpSpPr>
              <p:cNvPr id="5" name="Group 38"/>
              <p:cNvGrpSpPr>
                <a:grpSpLocks/>
              </p:cNvGrpSpPr>
              <p:nvPr/>
            </p:nvGrpSpPr>
            <p:grpSpPr bwMode="auto">
              <a:xfrm>
                <a:off x="4359" y="397"/>
                <a:ext cx="112" cy="1119"/>
                <a:chOff x="3520" y="495"/>
                <a:chExt cx="112" cy="1119"/>
              </a:xfrm>
            </p:grpSpPr>
            <p:grpSp>
              <p:nvGrpSpPr>
                <p:cNvPr id="6" name="Group 39"/>
                <p:cNvGrpSpPr>
                  <a:grpSpLocks/>
                </p:cNvGrpSpPr>
                <p:nvPr/>
              </p:nvGrpSpPr>
              <p:grpSpPr bwMode="auto">
                <a:xfrm>
                  <a:off x="3520" y="495"/>
                  <a:ext cx="112" cy="112"/>
                  <a:chOff x="3215" y="1683"/>
                  <a:chExt cx="343" cy="343"/>
                </a:xfrm>
              </p:grpSpPr>
              <p:sp>
                <p:nvSpPr>
                  <p:cNvPr id="22568" name="Oval 40"/>
                  <p:cNvSpPr>
                    <a:spLocks noChangeArrowheads="1"/>
                  </p:cNvSpPr>
                  <p:nvPr/>
                </p:nvSpPr>
                <p:spPr bwMode="auto">
                  <a:xfrm>
                    <a:off x="3215" y="1683"/>
                    <a:ext cx="343" cy="343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00CC00"/>
                      </a:gs>
                      <a:gs pos="100000">
                        <a:srgbClr val="00CC00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69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3254" y="1827"/>
                    <a:ext cx="264" cy="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7" name="Group 42"/>
                <p:cNvGrpSpPr>
                  <a:grpSpLocks/>
                </p:cNvGrpSpPr>
                <p:nvPr/>
              </p:nvGrpSpPr>
              <p:grpSpPr bwMode="auto">
                <a:xfrm>
                  <a:off x="3520" y="1502"/>
                  <a:ext cx="112" cy="112"/>
                  <a:chOff x="3215" y="1683"/>
                  <a:chExt cx="343" cy="343"/>
                </a:xfrm>
              </p:grpSpPr>
              <p:sp>
                <p:nvSpPr>
                  <p:cNvPr id="22571" name="Oval 43"/>
                  <p:cNvSpPr>
                    <a:spLocks noChangeArrowheads="1"/>
                  </p:cNvSpPr>
                  <p:nvPr/>
                </p:nvSpPr>
                <p:spPr bwMode="auto">
                  <a:xfrm>
                    <a:off x="3215" y="1683"/>
                    <a:ext cx="343" cy="343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00CC00"/>
                      </a:gs>
                      <a:gs pos="100000">
                        <a:srgbClr val="00CC00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2" name="Rectangle 44"/>
                  <p:cNvSpPr>
                    <a:spLocks noChangeArrowheads="1"/>
                  </p:cNvSpPr>
                  <p:nvPr/>
                </p:nvSpPr>
                <p:spPr bwMode="auto">
                  <a:xfrm>
                    <a:off x="3254" y="1827"/>
                    <a:ext cx="264" cy="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8" name="Group 45"/>
              <p:cNvGrpSpPr>
                <a:grpSpLocks/>
              </p:cNvGrpSpPr>
              <p:nvPr/>
            </p:nvGrpSpPr>
            <p:grpSpPr bwMode="auto">
              <a:xfrm rot="5400000">
                <a:off x="4359" y="397"/>
                <a:ext cx="112" cy="1119"/>
                <a:chOff x="3520" y="495"/>
                <a:chExt cx="112" cy="1119"/>
              </a:xfrm>
            </p:grpSpPr>
            <p:grpSp>
              <p:nvGrpSpPr>
                <p:cNvPr id="9" name="Group 46"/>
                <p:cNvGrpSpPr>
                  <a:grpSpLocks/>
                </p:cNvGrpSpPr>
                <p:nvPr/>
              </p:nvGrpSpPr>
              <p:grpSpPr bwMode="auto">
                <a:xfrm>
                  <a:off x="3520" y="495"/>
                  <a:ext cx="112" cy="112"/>
                  <a:chOff x="3215" y="1683"/>
                  <a:chExt cx="343" cy="343"/>
                </a:xfrm>
              </p:grpSpPr>
              <p:sp>
                <p:nvSpPr>
                  <p:cNvPr id="22575" name="Oval 47"/>
                  <p:cNvSpPr>
                    <a:spLocks noChangeArrowheads="1"/>
                  </p:cNvSpPr>
                  <p:nvPr/>
                </p:nvSpPr>
                <p:spPr bwMode="auto">
                  <a:xfrm>
                    <a:off x="3215" y="1683"/>
                    <a:ext cx="343" cy="343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00CC00"/>
                      </a:gs>
                      <a:gs pos="100000">
                        <a:srgbClr val="00CC00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6" name="Rectangle 48"/>
                  <p:cNvSpPr>
                    <a:spLocks noChangeArrowheads="1"/>
                  </p:cNvSpPr>
                  <p:nvPr/>
                </p:nvSpPr>
                <p:spPr bwMode="auto">
                  <a:xfrm>
                    <a:off x="3254" y="1827"/>
                    <a:ext cx="264" cy="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" name="Group 49"/>
                <p:cNvGrpSpPr>
                  <a:grpSpLocks/>
                </p:cNvGrpSpPr>
                <p:nvPr/>
              </p:nvGrpSpPr>
              <p:grpSpPr bwMode="auto">
                <a:xfrm>
                  <a:off x="3520" y="1502"/>
                  <a:ext cx="112" cy="112"/>
                  <a:chOff x="3215" y="1683"/>
                  <a:chExt cx="343" cy="343"/>
                </a:xfrm>
              </p:grpSpPr>
              <p:sp>
                <p:nvSpPr>
                  <p:cNvPr id="22578" name="Oval 50"/>
                  <p:cNvSpPr>
                    <a:spLocks noChangeArrowheads="1"/>
                  </p:cNvSpPr>
                  <p:nvPr/>
                </p:nvSpPr>
                <p:spPr bwMode="auto">
                  <a:xfrm>
                    <a:off x="3215" y="1683"/>
                    <a:ext cx="343" cy="343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00CC00"/>
                      </a:gs>
                      <a:gs pos="100000">
                        <a:srgbClr val="00CC00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579" name="Rectangle 51"/>
                  <p:cNvSpPr>
                    <a:spLocks noChangeArrowheads="1"/>
                  </p:cNvSpPr>
                  <p:nvPr/>
                </p:nvSpPr>
                <p:spPr bwMode="auto">
                  <a:xfrm>
                    <a:off x="3254" y="1827"/>
                    <a:ext cx="264" cy="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11" name="Group 52"/>
            <p:cNvGrpSpPr>
              <a:grpSpLocks/>
            </p:cNvGrpSpPr>
            <p:nvPr/>
          </p:nvGrpSpPr>
          <p:grpSpPr bwMode="auto">
            <a:xfrm>
              <a:off x="4095" y="694"/>
              <a:ext cx="112" cy="112"/>
              <a:chOff x="3215" y="1683"/>
              <a:chExt cx="343" cy="343"/>
            </a:xfrm>
          </p:grpSpPr>
          <p:sp>
            <p:nvSpPr>
              <p:cNvPr id="22581" name="Oval 53"/>
              <p:cNvSpPr>
                <a:spLocks noChangeArrowheads="1"/>
              </p:cNvSpPr>
              <p:nvPr/>
            </p:nvSpPr>
            <p:spPr bwMode="auto">
              <a:xfrm>
                <a:off x="3215" y="1683"/>
                <a:ext cx="343" cy="343"/>
              </a:xfrm>
              <a:prstGeom prst="ellipse">
                <a:avLst/>
              </a:prstGeom>
              <a:gradFill rotWithShape="1">
                <a:gsLst>
                  <a:gs pos="0">
                    <a:srgbClr val="00CC00"/>
                  </a:gs>
                  <a:gs pos="100000">
                    <a:srgbClr val="00CC00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82" name="Rectangle 54"/>
              <p:cNvSpPr>
                <a:spLocks noChangeArrowheads="1"/>
              </p:cNvSpPr>
              <p:nvPr/>
            </p:nvSpPr>
            <p:spPr bwMode="auto">
              <a:xfrm>
                <a:off x="3254" y="1827"/>
                <a:ext cx="264" cy="5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oup 55"/>
            <p:cNvGrpSpPr>
              <a:grpSpLocks/>
            </p:cNvGrpSpPr>
            <p:nvPr/>
          </p:nvGrpSpPr>
          <p:grpSpPr bwMode="auto">
            <a:xfrm>
              <a:off x="4096" y="1411"/>
              <a:ext cx="112" cy="112"/>
              <a:chOff x="3215" y="1683"/>
              <a:chExt cx="343" cy="343"/>
            </a:xfrm>
          </p:grpSpPr>
          <p:sp>
            <p:nvSpPr>
              <p:cNvPr id="22584" name="Oval 56"/>
              <p:cNvSpPr>
                <a:spLocks noChangeArrowheads="1"/>
              </p:cNvSpPr>
              <p:nvPr/>
            </p:nvSpPr>
            <p:spPr bwMode="auto">
              <a:xfrm>
                <a:off x="3215" y="1683"/>
                <a:ext cx="343" cy="343"/>
              </a:xfrm>
              <a:prstGeom prst="ellipse">
                <a:avLst/>
              </a:prstGeom>
              <a:gradFill rotWithShape="1">
                <a:gsLst>
                  <a:gs pos="0">
                    <a:srgbClr val="00CC00"/>
                  </a:gs>
                  <a:gs pos="100000">
                    <a:srgbClr val="00CC00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85" name="Rectangle 57"/>
              <p:cNvSpPr>
                <a:spLocks noChangeArrowheads="1"/>
              </p:cNvSpPr>
              <p:nvPr/>
            </p:nvSpPr>
            <p:spPr bwMode="auto">
              <a:xfrm>
                <a:off x="3254" y="1827"/>
                <a:ext cx="264" cy="5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586" name="Text Box 58"/>
            <p:cNvSpPr txBox="1">
              <a:spLocks noChangeArrowheads="1"/>
            </p:cNvSpPr>
            <p:nvPr/>
          </p:nvSpPr>
          <p:spPr bwMode="auto">
            <a:xfrm>
              <a:off x="3629" y="1027"/>
              <a:ext cx="38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</a:rPr>
                <a:t>9p</a:t>
              </a:r>
              <a:r>
                <a:rPr lang="en-US" baseline="30000">
                  <a:solidFill>
                    <a:schemeClr val="bg1"/>
                  </a:solidFill>
                </a:rPr>
                <a:t>+</a:t>
              </a:r>
            </a:p>
          </p:txBody>
        </p:sp>
        <p:grpSp>
          <p:nvGrpSpPr>
            <p:cNvPr id="13" name="Group 59"/>
            <p:cNvGrpSpPr>
              <a:grpSpLocks/>
            </p:cNvGrpSpPr>
            <p:nvPr/>
          </p:nvGrpSpPr>
          <p:grpSpPr bwMode="auto">
            <a:xfrm>
              <a:off x="3351" y="1376"/>
              <a:ext cx="112" cy="112"/>
              <a:chOff x="3215" y="1683"/>
              <a:chExt cx="343" cy="343"/>
            </a:xfrm>
          </p:grpSpPr>
          <p:sp>
            <p:nvSpPr>
              <p:cNvPr id="22588" name="Oval 60"/>
              <p:cNvSpPr>
                <a:spLocks noChangeArrowheads="1"/>
              </p:cNvSpPr>
              <p:nvPr/>
            </p:nvSpPr>
            <p:spPr bwMode="auto">
              <a:xfrm>
                <a:off x="3215" y="1683"/>
                <a:ext cx="343" cy="343"/>
              </a:xfrm>
              <a:prstGeom prst="ellipse">
                <a:avLst/>
              </a:prstGeom>
              <a:gradFill rotWithShape="1">
                <a:gsLst>
                  <a:gs pos="0">
                    <a:srgbClr val="00CC00"/>
                  </a:gs>
                  <a:gs pos="100000">
                    <a:srgbClr val="00CC00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89" name="Rectangle 61"/>
              <p:cNvSpPr>
                <a:spLocks noChangeArrowheads="1"/>
              </p:cNvSpPr>
              <p:nvPr/>
            </p:nvSpPr>
            <p:spPr bwMode="auto">
              <a:xfrm>
                <a:off x="3254" y="1827"/>
                <a:ext cx="264" cy="5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" name="Group 62"/>
            <p:cNvGrpSpPr>
              <a:grpSpLocks/>
            </p:cNvGrpSpPr>
            <p:nvPr/>
          </p:nvGrpSpPr>
          <p:grpSpPr bwMode="auto">
            <a:xfrm rot="10800000">
              <a:off x="3372" y="712"/>
              <a:ext cx="112" cy="112"/>
              <a:chOff x="3215" y="1683"/>
              <a:chExt cx="343" cy="343"/>
            </a:xfrm>
          </p:grpSpPr>
          <p:sp>
            <p:nvSpPr>
              <p:cNvPr id="22591" name="Oval 63"/>
              <p:cNvSpPr>
                <a:spLocks noChangeArrowheads="1"/>
              </p:cNvSpPr>
              <p:nvPr/>
            </p:nvSpPr>
            <p:spPr bwMode="auto">
              <a:xfrm>
                <a:off x="3215" y="1683"/>
                <a:ext cx="343" cy="343"/>
              </a:xfrm>
              <a:prstGeom prst="ellipse">
                <a:avLst/>
              </a:prstGeom>
              <a:gradFill rotWithShape="1">
                <a:gsLst>
                  <a:gs pos="0">
                    <a:srgbClr val="00CC00"/>
                  </a:gs>
                  <a:gs pos="100000">
                    <a:srgbClr val="00CC00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92" name="Rectangle 64"/>
              <p:cNvSpPr>
                <a:spLocks noChangeArrowheads="1"/>
              </p:cNvSpPr>
              <p:nvPr/>
            </p:nvSpPr>
            <p:spPr bwMode="auto">
              <a:xfrm>
                <a:off x="3254" y="1827"/>
                <a:ext cx="264" cy="5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593" name="Text Box 65"/>
            <p:cNvSpPr txBox="1">
              <a:spLocks noChangeArrowheads="1"/>
            </p:cNvSpPr>
            <p:nvPr/>
          </p:nvSpPr>
          <p:spPr bwMode="auto">
            <a:xfrm>
              <a:off x="3892" y="114"/>
              <a:ext cx="3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-1</a:t>
              </a:r>
            </a:p>
          </p:txBody>
        </p:sp>
      </p:grpSp>
      <p:grpSp>
        <p:nvGrpSpPr>
          <p:cNvPr id="15" name="Group 68"/>
          <p:cNvGrpSpPr>
            <a:grpSpLocks/>
          </p:cNvGrpSpPr>
          <p:nvPr/>
        </p:nvGrpSpPr>
        <p:grpSpPr bwMode="auto">
          <a:xfrm>
            <a:off x="279400" y="200025"/>
            <a:ext cx="1776413" cy="2457450"/>
            <a:chOff x="3236" y="114"/>
            <a:chExt cx="1119" cy="1548"/>
          </a:xfrm>
        </p:grpSpPr>
        <p:sp>
          <p:nvSpPr>
            <p:cNvPr id="22597" name="Oval 69"/>
            <p:cNvSpPr>
              <a:spLocks noChangeArrowheads="1"/>
            </p:cNvSpPr>
            <p:nvPr/>
          </p:nvSpPr>
          <p:spPr bwMode="auto">
            <a:xfrm>
              <a:off x="3644" y="965"/>
              <a:ext cx="293" cy="293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 baseline="30000">
                <a:solidFill>
                  <a:schemeClr val="bg1"/>
                </a:solidFill>
              </a:endParaRPr>
            </a:p>
          </p:txBody>
        </p:sp>
        <p:sp>
          <p:nvSpPr>
            <p:cNvPr id="22598" name="AutoShape 70"/>
            <p:cNvSpPr>
              <a:spLocks noChangeArrowheads="1"/>
            </p:cNvSpPr>
            <p:nvPr/>
          </p:nvSpPr>
          <p:spPr bwMode="auto">
            <a:xfrm>
              <a:off x="3410" y="728"/>
              <a:ext cx="768" cy="768"/>
            </a:xfrm>
            <a:custGeom>
              <a:avLst/>
              <a:gdLst>
                <a:gd name="G0" fmla="+- 5028 0 0"/>
                <a:gd name="G1" fmla="+- 21600 0 5028"/>
                <a:gd name="G2" fmla="+- 21600 0 5028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5028" y="10800"/>
                  </a:moveTo>
                  <a:cubicBezTo>
                    <a:pt x="5028" y="13988"/>
                    <a:pt x="7612" y="16572"/>
                    <a:pt x="10800" y="16572"/>
                  </a:cubicBezTo>
                  <a:cubicBezTo>
                    <a:pt x="13988" y="16572"/>
                    <a:pt x="16572" y="13988"/>
                    <a:pt x="16572" y="10800"/>
                  </a:cubicBezTo>
                  <a:cubicBezTo>
                    <a:pt x="16572" y="7612"/>
                    <a:pt x="13988" y="5028"/>
                    <a:pt x="10800" y="5028"/>
                  </a:cubicBezTo>
                  <a:cubicBezTo>
                    <a:pt x="7612" y="5028"/>
                    <a:pt x="5028" y="7612"/>
                    <a:pt x="5028" y="1080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CC00"/>
                </a:gs>
                <a:gs pos="100000">
                  <a:srgbClr val="00CC00">
                    <a:gamma/>
                    <a:shade val="46275"/>
                    <a:invGamma/>
                  </a:srgbClr>
                </a:gs>
              </a:gsLst>
              <a:path path="rect">
                <a:fillToRect l="50000" t="50000" r="50000" b="50000"/>
              </a:path>
            </a:gra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2599" name="AutoShape 71"/>
            <p:cNvSpPr>
              <a:spLocks noChangeArrowheads="1"/>
            </p:cNvSpPr>
            <p:nvPr/>
          </p:nvSpPr>
          <p:spPr bwMode="auto">
            <a:xfrm>
              <a:off x="3244" y="562"/>
              <a:ext cx="1100" cy="1100"/>
            </a:xfrm>
            <a:custGeom>
              <a:avLst/>
              <a:gdLst>
                <a:gd name="G0" fmla="+- 1681 0 0"/>
                <a:gd name="G1" fmla="+- 21600 0 1681"/>
                <a:gd name="G2" fmla="+- 21600 0 168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1681" y="10800"/>
                  </a:moveTo>
                  <a:cubicBezTo>
                    <a:pt x="1681" y="15836"/>
                    <a:pt x="5764" y="19919"/>
                    <a:pt x="10800" y="19919"/>
                  </a:cubicBezTo>
                  <a:cubicBezTo>
                    <a:pt x="15836" y="19919"/>
                    <a:pt x="19919" y="15836"/>
                    <a:pt x="19919" y="10800"/>
                  </a:cubicBezTo>
                  <a:cubicBezTo>
                    <a:pt x="19919" y="5764"/>
                    <a:pt x="15836" y="1681"/>
                    <a:pt x="10800" y="1681"/>
                  </a:cubicBezTo>
                  <a:cubicBezTo>
                    <a:pt x="5764" y="1681"/>
                    <a:pt x="1681" y="5764"/>
                    <a:pt x="1681" y="10800"/>
                  </a:cubicBezTo>
                  <a:close/>
                </a:path>
              </a:pathLst>
            </a:custGeom>
            <a:solidFill>
              <a:srgbClr val="AEF0AE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2600" name="Text Box 72"/>
            <p:cNvSpPr txBox="1">
              <a:spLocks noChangeArrowheads="1"/>
            </p:cNvSpPr>
            <p:nvPr/>
          </p:nvSpPr>
          <p:spPr bwMode="auto">
            <a:xfrm>
              <a:off x="3551" y="704"/>
              <a:ext cx="489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</a:rPr>
                <a:t>2e</a:t>
              </a:r>
              <a:r>
                <a:rPr lang="en-US" baseline="30000">
                  <a:solidFill>
                    <a:schemeClr val="bg1"/>
                  </a:solidFill>
                </a:rPr>
                <a:t>-</a:t>
              </a:r>
            </a:p>
          </p:txBody>
        </p:sp>
        <p:sp>
          <p:nvSpPr>
            <p:cNvPr id="22601" name="Text Box 73"/>
            <p:cNvSpPr txBox="1">
              <a:spLocks noChangeArrowheads="1"/>
            </p:cNvSpPr>
            <p:nvPr/>
          </p:nvSpPr>
          <p:spPr bwMode="auto">
            <a:xfrm>
              <a:off x="3632" y="153"/>
              <a:ext cx="36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F</a:t>
              </a:r>
              <a:endParaRPr lang="en-US" sz="2800" baseline="30000"/>
            </a:p>
          </p:txBody>
        </p:sp>
        <p:grpSp>
          <p:nvGrpSpPr>
            <p:cNvPr id="16" name="Group 74"/>
            <p:cNvGrpSpPr>
              <a:grpSpLocks/>
            </p:cNvGrpSpPr>
            <p:nvPr/>
          </p:nvGrpSpPr>
          <p:grpSpPr bwMode="auto">
            <a:xfrm>
              <a:off x="3236" y="538"/>
              <a:ext cx="1119" cy="1119"/>
              <a:chOff x="3855" y="397"/>
              <a:chExt cx="1119" cy="1119"/>
            </a:xfrm>
          </p:grpSpPr>
          <p:grpSp>
            <p:nvGrpSpPr>
              <p:cNvPr id="17" name="Group 75"/>
              <p:cNvGrpSpPr>
                <a:grpSpLocks/>
              </p:cNvGrpSpPr>
              <p:nvPr/>
            </p:nvGrpSpPr>
            <p:grpSpPr bwMode="auto">
              <a:xfrm>
                <a:off x="4359" y="397"/>
                <a:ext cx="112" cy="1119"/>
                <a:chOff x="3520" y="495"/>
                <a:chExt cx="112" cy="1119"/>
              </a:xfrm>
            </p:grpSpPr>
            <p:grpSp>
              <p:nvGrpSpPr>
                <p:cNvPr id="18" name="Group 76"/>
                <p:cNvGrpSpPr>
                  <a:grpSpLocks/>
                </p:cNvGrpSpPr>
                <p:nvPr/>
              </p:nvGrpSpPr>
              <p:grpSpPr bwMode="auto">
                <a:xfrm>
                  <a:off x="3520" y="495"/>
                  <a:ext cx="112" cy="112"/>
                  <a:chOff x="3215" y="1683"/>
                  <a:chExt cx="343" cy="343"/>
                </a:xfrm>
              </p:grpSpPr>
              <p:sp>
                <p:nvSpPr>
                  <p:cNvPr id="22605" name="Oval 77"/>
                  <p:cNvSpPr>
                    <a:spLocks noChangeArrowheads="1"/>
                  </p:cNvSpPr>
                  <p:nvPr/>
                </p:nvSpPr>
                <p:spPr bwMode="auto">
                  <a:xfrm>
                    <a:off x="3215" y="1683"/>
                    <a:ext cx="343" cy="343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00CC00"/>
                      </a:gs>
                      <a:gs pos="100000">
                        <a:srgbClr val="00CC00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06" name="Rectangle 78"/>
                  <p:cNvSpPr>
                    <a:spLocks noChangeArrowheads="1"/>
                  </p:cNvSpPr>
                  <p:nvPr/>
                </p:nvSpPr>
                <p:spPr bwMode="auto">
                  <a:xfrm>
                    <a:off x="3254" y="1827"/>
                    <a:ext cx="264" cy="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9" name="Group 79"/>
                <p:cNvGrpSpPr>
                  <a:grpSpLocks/>
                </p:cNvGrpSpPr>
                <p:nvPr/>
              </p:nvGrpSpPr>
              <p:grpSpPr bwMode="auto">
                <a:xfrm>
                  <a:off x="3520" y="1502"/>
                  <a:ext cx="112" cy="112"/>
                  <a:chOff x="3215" y="1683"/>
                  <a:chExt cx="343" cy="343"/>
                </a:xfrm>
              </p:grpSpPr>
              <p:sp>
                <p:nvSpPr>
                  <p:cNvPr id="22608" name="Oval 80"/>
                  <p:cNvSpPr>
                    <a:spLocks noChangeArrowheads="1"/>
                  </p:cNvSpPr>
                  <p:nvPr/>
                </p:nvSpPr>
                <p:spPr bwMode="auto">
                  <a:xfrm>
                    <a:off x="3215" y="1683"/>
                    <a:ext cx="343" cy="343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00CC00"/>
                      </a:gs>
                      <a:gs pos="100000">
                        <a:srgbClr val="00CC00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09" name="Rectangle 81"/>
                  <p:cNvSpPr>
                    <a:spLocks noChangeArrowheads="1"/>
                  </p:cNvSpPr>
                  <p:nvPr/>
                </p:nvSpPr>
                <p:spPr bwMode="auto">
                  <a:xfrm>
                    <a:off x="3254" y="1827"/>
                    <a:ext cx="264" cy="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0" name="Group 82"/>
              <p:cNvGrpSpPr>
                <a:grpSpLocks/>
              </p:cNvGrpSpPr>
              <p:nvPr/>
            </p:nvGrpSpPr>
            <p:grpSpPr bwMode="auto">
              <a:xfrm rot="5400000">
                <a:off x="4359" y="397"/>
                <a:ext cx="112" cy="1119"/>
                <a:chOff x="3520" y="495"/>
                <a:chExt cx="112" cy="1119"/>
              </a:xfrm>
            </p:grpSpPr>
            <p:grpSp>
              <p:nvGrpSpPr>
                <p:cNvPr id="21" name="Group 83"/>
                <p:cNvGrpSpPr>
                  <a:grpSpLocks/>
                </p:cNvGrpSpPr>
                <p:nvPr/>
              </p:nvGrpSpPr>
              <p:grpSpPr bwMode="auto">
                <a:xfrm>
                  <a:off x="3520" y="495"/>
                  <a:ext cx="112" cy="112"/>
                  <a:chOff x="3215" y="1683"/>
                  <a:chExt cx="343" cy="343"/>
                </a:xfrm>
              </p:grpSpPr>
              <p:sp>
                <p:nvSpPr>
                  <p:cNvPr id="22612" name="Oval 84"/>
                  <p:cNvSpPr>
                    <a:spLocks noChangeArrowheads="1"/>
                  </p:cNvSpPr>
                  <p:nvPr/>
                </p:nvSpPr>
                <p:spPr bwMode="auto">
                  <a:xfrm>
                    <a:off x="3215" y="1683"/>
                    <a:ext cx="343" cy="343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00CC00"/>
                      </a:gs>
                      <a:gs pos="100000">
                        <a:srgbClr val="00CC00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3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3254" y="1827"/>
                    <a:ext cx="264" cy="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2" name="Group 86"/>
                <p:cNvGrpSpPr>
                  <a:grpSpLocks/>
                </p:cNvGrpSpPr>
                <p:nvPr/>
              </p:nvGrpSpPr>
              <p:grpSpPr bwMode="auto">
                <a:xfrm>
                  <a:off x="3520" y="1502"/>
                  <a:ext cx="112" cy="112"/>
                  <a:chOff x="3215" y="1683"/>
                  <a:chExt cx="343" cy="343"/>
                </a:xfrm>
              </p:grpSpPr>
              <p:sp>
                <p:nvSpPr>
                  <p:cNvPr id="22615" name="Oval 87"/>
                  <p:cNvSpPr>
                    <a:spLocks noChangeArrowheads="1"/>
                  </p:cNvSpPr>
                  <p:nvPr/>
                </p:nvSpPr>
                <p:spPr bwMode="auto">
                  <a:xfrm>
                    <a:off x="3215" y="1683"/>
                    <a:ext cx="343" cy="343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00CC00"/>
                      </a:gs>
                      <a:gs pos="100000">
                        <a:srgbClr val="00CC00">
                          <a:gamma/>
                          <a:shade val="46275"/>
                          <a:invGamma/>
                        </a:srgbClr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22616" name="Rectangle 88"/>
                  <p:cNvSpPr>
                    <a:spLocks noChangeArrowheads="1"/>
                  </p:cNvSpPr>
                  <p:nvPr/>
                </p:nvSpPr>
                <p:spPr bwMode="auto">
                  <a:xfrm>
                    <a:off x="3254" y="1827"/>
                    <a:ext cx="264" cy="54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23" name="Group 89"/>
            <p:cNvGrpSpPr>
              <a:grpSpLocks/>
            </p:cNvGrpSpPr>
            <p:nvPr/>
          </p:nvGrpSpPr>
          <p:grpSpPr bwMode="auto">
            <a:xfrm>
              <a:off x="4095" y="694"/>
              <a:ext cx="112" cy="112"/>
              <a:chOff x="3215" y="1683"/>
              <a:chExt cx="343" cy="343"/>
            </a:xfrm>
          </p:grpSpPr>
          <p:sp>
            <p:nvSpPr>
              <p:cNvPr id="22618" name="Oval 90"/>
              <p:cNvSpPr>
                <a:spLocks noChangeArrowheads="1"/>
              </p:cNvSpPr>
              <p:nvPr/>
            </p:nvSpPr>
            <p:spPr bwMode="auto">
              <a:xfrm>
                <a:off x="3215" y="1683"/>
                <a:ext cx="343" cy="343"/>
              </a:xfrm>
              <a:prstGeom prst="ellipse">
                <a:avLst/>
              </a:prstGeom>
              <a:gradFill rotWithShape="1">
                <a:gsLst>
                  <a:gs pos="0">
                    <a:srgbClr val="00CC00"/>
                  </a:gs>
                  <a:gs pos="100000">
                    <a:srgbClr val="00CC00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19" name="Rectangle 91"/>
              <p:cNvSpPr>
                <a:spLocks noChangeArrowheads="1"/>
              </p:cNvSpPr>
              <p:nvPr/>
            </p:nvSpPr>
            <p:spPr bwMode="auto">
              <a:xfrm>
                <a:off x="3254" y="1827"/>
                <a:ext cx="264" cy="5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" name="Group 92"/>
            <p:cNvGrpSpPr>
              <a:grpSpLocks/>
            </p:cNvGrpSpPr>
            <p:nvPr/>
          </p:nvGrpSpPr>
          <p:grpSpPr bwMode="auto">
            <a:xfrm>
              <a:off x="4096" y="1411"/>
              <a:ext cx="112" cy="112"/>
              <a:chOff x="3215" y="1683"/>
              <a:chExt cx="343" cy="343"/>
            </a:xfrm>
          </p:grpSpPr>
          <p:sp>
            <p:nvSpPr>
              <p:cNvPr id="22621" name="Oval 93"/>
              <p:cNvSpPr>
                <a:spLocks noChangeArrowheads="1"/>
              </p:cNvSpPr>
              <p:nvPr/>
            </p:nvSpPr>
            <p:spPr bwMode="auto">
              <a:xfrm>
                <a:off x="3215" y="1683"/>
                <a:ext cx="343" cy="343"/>
              </a:xfrm>
              <a:prstGeom prst="ellipse">
                <a:avLst/>
              </a:prstGeom>
              <a:gradFill rotWithShape="1">
                <a:gsLst>
                  <a:gs pos="0">
                    <a:srgbClr val="00CC00"/>
                  </a:gs>
                  <a:gs pos="100000">
                    <a:srgbClr val="00CC00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22" name="Rectangle 94"/>
              <p:cNvSpPr>
                <a:spLocks noChangeArrowheads="1"/>
              </p:cNvSpPr>
              <p:nvPr/>
            </p:nvSpPr>
            <p:spPr bwMode="auto">
              <a:xfrm>
                <a:off x="3254" y="1827"/>
                <a:ext cx="264" cy="5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623" name="Text Box 95"/>
            <p:cNvSpPr txBox="1">
              <a:spLocks noChangeArrowheads="1"/>
            </p:cNvSpPr>
            <p:nvPr/>
          </p:nvSpPr>
          <p:spPr bwMode="auto">
            <a:xfrm>
              <a:off x="3629" y="1027"/>
              <a:ext cx="381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chemeClr val="bg1"/>
                  </a:solidFill>
                </a:rPr>
                <a:t>9p</a:t>
              </a:r>
              <a:r>
                <a:rPr lang="en-US" baseline="30000">
                  <a:solidFill>
                    <a:schemeClr val="bg1"/>
                  </a:solidFill>
                </a:rPr>
                <a:t>+</a:t>
              </a:r>
            </a:p>
          </p:txBody>
        </p:sp>
        <p:grpSp>
          <p:nvGrpSpPr>
            <p:cNvPr id="25" name="Group 96"/>
            <p:cNvGrpSpPr>
              <a:grpSpLocks/>
            </p:cNvGrpSpPr>
            <p:nvPr/>
          </p:nvGrpSpPr>
          <p:grpSpPr bwMode="auto">
            <a:xfrm>
              <a:off x="3351" y="1376"/>
              <a:ext cx="112" cy="112"/>
              <a:chOff x="3215" y="1683"/>
              <a:chExt cx="343" cy="343"/>
            </a:xfrm>
          </p:grpSpPr>
          <p:sp>
            <p:nvSpPr>
              <p:cNvPr id="22625" name="Oval 97"/>
              <p:cNvSpPr>
                <a:spLocks noChangeArrowheads="1"/>
              </p:cNvSpPr>
              <p:nvPr/>
            </p:nvSpPr>
            <p:spPr bwMode="auto">
              <a:xfrm>
                <a:off x="3215" y="1683"/>
                <a:ext cx="343" cy="343"/>
              </a:xfrm>
              <a:prstGeom prst="ellipse">
                <a:avLst/>
              </a:prstGeom>
              <a:gradFill rotWithShape="1">
                <a:gsLst>
                  <a:gs pos="0">
                    <a:srgbClr val="00CC00"/>
                  </a:gs>
                  <a:gs pos="100000">
                    <a:srgbClr val="00CC00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26" name="Rectangle 98"/>
              <p:cNvSpPr>
                <a:spLocks noChangeArrowheads="1"/>
              </p:cNvSpPr>
              <p:nvPr/>
            </p:nvSpPr>
            <p:spPr bwMode="auto">
              <a:xfrm>
                <a:off x="3254" y="1827"/>
                <a:ext cx="264" cy="5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" name="Group 99"/>
            <p:cNvGrpSpPr>
              <a:grpSpLocks/>
            </p:cNvGrpSpPr>
            <p:nvPr/>
          </p:nvGrpSpPr>
          <p:grpSpPr bwMode="auto">
            <a:xfrm rot="10800000">
              <a:off x="3372" y="712"/>
              <a:ext cx="112" cy="112"/>
              <a:chOff x="3215" y="1683"/>
              <a:chExt cx="343" cy="343"/>
            </a:xfrm>
          </p:grpSpPr>
          <p:sp>
            <p:nvSpPr>
              <p:cNvPr id="22628" name="Oval 100"/>
              <p:cNvSpPr>
                <a:spLocks noChangeArrowheads="1"/>
              </p:cNvSpPr>
              <p:nvPr/>
            </p:nvSpPr>
            <p:spPr bwMode="auto">
              <a:xfrm>
                <a:off x="3215" y="1683"/>
                <a:ext cx="343" cy="343"/>
              </a:xfrm>
              <a:prstGeom prst="ellipse">
                <a:avLst/>
              </a:prstGeom>
              <a:gradFill rotWithShape="1">
                <a:gsLst>
                  <a:gs pos="0">
                    <a:srgbClr val="00CC00"/>
                  </a:gs>
                  <a:gs pos="100000">
                    <a:srgbClr val="00CC00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629" name="Rectangle 101"/>
              <p:cNvSpPr>
                <a:spLocks noChangeArrowheads="1"/>
              </p:cNvSpPr>
              <p:nvPr/>
            </p:nvSpPr>
            <p:spPr bwMode="auto">
              <a:xfrm>
                <a:off x="3254" y="1827"/>
                <a:ext cx="264" cy="5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2630" name="Text Box 102"/>
            <p:cNvSpPr txBox="1">
              <a:spLocks noChangeArrowheads="1"/>
            </p:cNvSpPr>
            <p:nvPr/>
          </p:nvSpPr>
          <p:spPr bwMode="auto">
            <a:xfrm>
              <a:off x="3892" y="114"/>
              <a:ext cx="3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-1</a:t>
              </a:r>
            </a:p>
          </p:txBody>
        </p:sp>
      </p:grpSp>
      <p:sp>
        <p:nvSpPr>
          <p:cNvPr id="22632" name="Text Box 104"/>
          <p:cNvSpPr txBox="1">
            <a:spLocks noChangeArrowheads="1"/>
          </p:cNvSpPr>
          <p:nvPr/>
        </p:nvSpPr>
        <p:spPr bwMode="auto">
          <a:xfrm>
            <a:off x="8045450" y="3033713"/>
            <a:ext cx="465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VIIA</a:t>
            </a:r>
          </a:p>
        </p:txBody>
      </p:sp>
      <p:sp>
        <p:nvSpPr>
          <p:cNvPr id="22633" name="Text Box 105"/>
          <p:cNvSpPr txBox="1">
            <a:spLocks noChangeArrowheads="1"/>
          </p:cNvSpPr>
          <p:nvPr/>
        </p:nvSpPr>
        <p:spPr bwMode="auto">
          <a:xfrm>
            <a:off x="8518525" y="3030538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VIIIA</a:t>
            </a:r>
          </a:p>
        </p:txBody>
      </p:sp>
      <p:sp>
        <p:nvSpPr>
          <p:cNvPr id="22636" name="Freeform 108"/>
          <p:cNvSpPr>
            <a:spLocks/>
          </p:cNvSpPr>
          <p:nvPr/>
        </p:nvSpPr>
        <p:spPr bwMode="auto">
          <a:xfrm>
            <a:off x="6065838" y="3768725"/>
            <a:ext cx="2978150" cy="2476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3"/>
              </a:cxn>
              <a:cxn ang="0">
                <a:pos x="295" y="323"/>
              </a:cxn>
              <a:cxn ang="0">
                <a:pos x="295" y="632"/>
              </a:cxn>
              <a:cxn ang="0">
                <a:pos x="632" y="632"/>
              </a:cxn>
              <a:cxn ang="0">
                <a:pos x="632" y="956"/>
              </a:cxn>
              <a:cxn ang="0">
                <a:pos x="942" y="956"/>
              </a:cxn>
              <a:cxn ang="0">
                <a:pos x="942" y="1244"/>
              </a:cxn>
              <a:cxn ang="0">
                <a:pos x="1265" y="1244"/>
              </a:cxn>
              <a:cxn ang="0">
                <a:pos x="1265" y="1560"/>
              </a:cxn>
              <a:cxn ang="0">
                <a:pos x="1876" y="1560"/>
              </a:cxn>
            </a:cxnLst>
            <a:rect l="0" t="0" r="r" b="b"/>
            <a:pathLst>
              <a:path w="1876" h="1560">
                <a:moveTo>
                  <a:pt x="0" y="0"/>
                </a:moveTo>
                <a:lnTo>
                  <a:pt x="0" y="323"/>
                </a:lnTo>
                <a:lnTo>
                  <a:pt x="295" y="323"/>
                </a:lnTo>
                <a:lnTo>
                  <a:pt x="295" y="632"/>
                </a:lnTo>
                <a:lnTo>
                  <a:pt x="632" y="632"/>
                </a:lnTo>
                <a:lnTo>
                  <a:pt x="632" y="956"/>
                </a:lnTo>
                <a:lnTo>
                  <a:pt x="942" y="956"/>
                </a:lnTo>
                <a:lnTo>
                  <a:pt x="942" y="1244"/>
                </a:lnTo>
                <a:lnTo>
                  <a:pt x="1265" y="1244"/>
                </a:lnTo>
                <a:lnTo>
                  <a:pt x="1265" y="1560"/>
                </a:lnTo>
                <a:lnTo>
                  <a:pt x="1876" y="1560"/>
                </a:lnTo>
              </a:path>
            </a:pathLst>
          </a:custGeom>
          <a:noFill/>
          <a:ln w="38100" cmpd="sng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48148E-6 L 0.16771 1.48148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23542 -3.33333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" y="3171825"/>
            <a:ext cx="9140825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33338" y="2982913"/>
            <a:ext cx="533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IA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542925" y="3470275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IIA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6091238" y="3490913"/>
            <a:ext cx="4349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IIIA</a:t>
            </a:r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7546975" y="3490913"/>
            <a:ext cx="396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VIA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7094538" y="3490913"/>
            <a:ext cx="396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VA</a:t>
            </a:r>
          </a:p>
        </p:txBody>
      </p:sp>
      <p:sp>
        <p:nvSpPr>
          <p:cNvPr id="23560" name="Text Box 8"/>
          <p:cNvSpPr txBox="1">
            <a:spLocks noChangeArrowheads="1"/>
          </p:cNvSpPr>
          <p:nvPr/>
        </p:nvSpPr>
        <p:spPr bwMode="auto">
          <a:xfrm>
            <a:off x="6577013" y="3490913"/>
            <a:ext cx="396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IVA</a:t>
            </a: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6615113" y="2879725"/>
            <a:ext cx="341312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+4</a:t>
            </a: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96838" y="2735263"/>
            <a:ext cx="431800" cy="274637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+1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671513" y="3222625"/>
            <a:ext cx="341312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+2</a:t>
            </a:r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6099175" y="3209925"/>
            <a:ext cx="434975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+3</a:t>
            </a:r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6626225" y="3194050"/>
            <a:ext cx="341313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-4</a:t>
            </a:r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7608888" y="3187700"/>
            <a:ext cx="314325" cy="274638"/>
          </a:xfrm>
          <a:prstGeom prst="rect">
            <a:avLst/>
          </a:prstGeom>
          <a:solidFill>
            <a:srgbClr val="FFFF66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-2</a:t>
            </a:r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>
            <a:off x="8145463" y="2708275"/>
            <a:ext cx="300037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-1</a:t>
            </a:r>
          </a:p>
        </p:txBody>
      </p:sp>
      <p:sp>
        <p:nvSpPr>
          <p:cNvPr id="23568" name="Text Box 16"/>
          <p:cNvSpPr txBox="1">
            <a:spLocks noChangeArrowheads="1"/>
          </p:cNvSpPr>
          <p:nvPr/>
        </p:nvSpPr>
        <p:spPr bwMode="auto">
          <a:xfrm>
            <a:off x="7181850" y="3181350"/>
            <a:ext cx="260350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-3</a:t>
            </a:r>
          </a:p>
        </p:txBody>
      </p:sp>
      <p:sp>
        <p:nvSpPr>
          <p:cNvPr id="23569" name="Text Box 17"/>
          <p:cNvSpPr txBox="1">
            <a:spLocks noChangeArrowheads="1"/>
          </p:cNvSpPr>
          <p:nvPr/>
        </p:nvSpPr>
        <p:spPr bwMode="auto">
          <a:xfrm>
            <a:off x="8628063" y="2705100"/>
            <a:ext cx="314325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0</a:t>
            </a:r>
          </a:p>
        </p:txBody>
      </p:sp>
      <p:grpSp>
        <p:nvGrpSpPr>
          <p:cNvPr id="2" name="Group 95"/>
          <p:cNvGrpSpPr>
            <a:grpSpLocks/>
          </p:cNvGrpSpPr>
          <p:nvPr/>
        </p:nvGrpSpPr>
        <p:grpSpPr bwMode="auto">
          <a:xfrm>
            <a:off x="3362325" y="379413"/>
            <a:ext cx="901700" cy="490537"/>
            <a:chOff x="1871" y="126"/>
            <a:chExt cx="568" cy="309"/>
          </a:xfrm>
        </p:grpSpPr>
        <p:sp>
          <p:nvSpPr>
            <p:cNvPr id="23575" name="Text Box 23"/>
            <p:cNvSpPr txBox="1">
              <a:spLocks noChangeArrowheads="1"/>
            </p:cNvSpPr>
            <p:nvPr/>
          </p:nvSpPr>
          <p:spPr bwMode="auto">
            <a:xfrm>
              <a:off x="1871" y="166"/>
              <a:ext cx="36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Be</a:t>
              </a:r>
            </a:p>
          </p:txBody>
        </p:sp>
        <p:sp>
          <p:nvSpPr>
            <p:cNvPr id="23576" name="Text Box 24"/>
            <p:cNvSpPr txBox="1">
              <a:spLocks noChangeArrowheads="1"/>
            </p:cNvSpPr>
            <p:nvPr/>
          </p:nvSpPr>
          <p:spPr bwMode="auto">
            <a:xfrm>
              <a:off x="2133" y="126"/>
              <a:ext cx="3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+2</a:t>
              </a:r>
            </a:p>
          </p:txBody>
        </p:sp>
      </p:grpSp>
      <p:grpSp>
        <p:nvGrpSpPr>
          <p:cNvPr id="3" name="Group 96"/>
          <p:cNvGrpSpPr>
            <a:grpSpLocks/>
          </p:cNvGrpSpPr>
          <p:nvPr/>
        </p:nvGrpSpPr>
        <p:grpSpPr bwMode="auto">
          <a:xfrm>
            <a:off x="6457950" y="360363"/>
            <a:ext cx="898525" cy="488950"/>
            <a:chOff x="3821" y="114"/>
            <a:chExt cx="566" cy="308"/>
          </a:xfrm>
        </p:grpSpPr>
        <p:sp>
          <p:nvSpPr>
            <p:cNvPr id="23582" name="Text Box 30"/>
            <p:cNvSpPr txBox="1">
              <a:spLocks noChangeArrowheads="1"/>
            </p:cNvSpPr>
            <p:nvPr/>
          </p:nvSpPr>
          <p:spPr bwMode="auto">
            <a:xfrm>
              <a:off x="3821" y="153"/>
              <a:ext cx="36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F</a:t>
              </a:r>
              <a:endParaRPr lang="en-US" sz="2800" baseline="30000"/>
            </a:p>
          </p:txBody>
        </p:sp>
        <p:sp>
          <p:nvSpPr>
            <p:cNvPr id="23611" name="Text Box 59"/>
            <p:cNvSpPr txBox="1">
              <a:spLocks noChangeArrowheads="1"/>
            </p:cNvSpPr>
            <p:nvPr/>
          </p:nvSpPr>
          <p:spPr bwMode="auto">
            <a:xfrm>
              <a:off x="4081" y="114"/>
              <a:ext cx="3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-1</a:t>
              </a:r>
            </a:p>
          </p:txBody>
        </p:sp>
      </p:grpSp>
      <p:grpSp>
        <p:nvGrpSpPr>
          <p:cNvPr id="4" name="Group 97"/>
          <p:cNvGrpSpPr>
            <a:grpSpLocks/>
          </p:cNvGrpSpPr>
          <p:nvPr/>
        </p:nvGrpSpPr>
        <p:grpSpPr bwMode="auto">
          <a:xfrm>
            <a:off x="1300163" y="379413"/>
            <a:ext cx="898525" cy="488950"/>
            <a:chOff x="572" y="126"/>
            <a:chExt cx="566" cy="308"/>
          </a:xfrm>
        </p:grpSpPr>
        <p:sp>
          <p:nvSpPr>
            <p:cNvPr id="23617" name="Text Box 65"/>
            <p:cNvSpPr txBox="1">
              <a:spLocks noChangeArrowheads="1"/>
            </p:cNvSpPr>
            <p:nvPr/>
          </p:nvSpPr>
          <p:spPr bwMode="auto">
            <a:xfrm>
              <a:off x="572" y="165"/>
              <a:ext cx="36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F</a:t>
              </a:r>
              <a:endParaRPr lang="en-US" sz="2800" baseline="30000"/>
            </a:p>
          </p:txBody>
        </p:sp>
        <p:sp>
          <p:nvSpPr>
            <p:cNvPr id="23646" name="Text Box 94"/>
            <p:cNvSpPr txBox="1">
              <a:spLocks noChangeArrowheads="1"/>
            </p:cNvSpPr>
            <p:nvPr/>
          </p:nvSpPr>
          <p:spPr bwMode="auto">
            <a:xfrm>
              <a:off x="832" y="126"/>
              <a:ext cx="3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-1</a:t>
              </a:r>
            </a:p>
          </p:txBody>
        </p:sp>
      </p:grpSp>
      <p:sp>
        <p:nvSpPr>
          <p:cNvPr id="23650" name="Text Box 98"/>
          <p:cNvSpPr txBox="1">
            <a:spLocks noChangeArrowheads="1"/>
          </p:cNvSpPr>
          <p:nvPr/>
        </p:nvSpPr>
        <p:spPr bwMode="auto">
          <a:xfrm>
            <a:off x="5157788" y="976313"/>
            <a:ext cx="21526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BeF</a:t>
            </a:r>
            <a:r>
              <a:rPr lang="en-US" sz="2800" baseline="-25000"/>
              <a:t>2</a:t>
            </a:r>
          </a:p>
        </p:txBody>
      </p:sp>
      <p:sp>
        <p:nvSpPr>
          <p:cNvPr id="23651" name="Text Box 99"/>
          <p:cNvSpPr txBox="1">
            <a:spLocks noChangeArrowheads="1"/>
          </p:cNvSpPr>
          <p:nvPr/>
        </p:nvSpPr>
        <p:spPr bwMode="auto">
          <a:xfrm>
            <a:off x="8045450" y="3033713"/>
            <a:ext cx="465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VIIA</a:t>
            </a:r>
          </a:p>
        </p:txBody>
      </p:sp>
      <p:sp>
        <p:nvSpPr>
          <p:cNvPr id="23652" name="Text Box 100"/>
          <p:cNvSpPr txBox="1">
            <a:spLocks noChangeArrowheads="1"/>
          </p:cNvSpPr>
          <p:nvPr/>
        </p:nvSpPr>
        <p:spPr bwMode="auto">
          <a:xfrm>
            <a:off x="8518525" y="3030538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VIIIA</a:t>
            </a:r>
          </a:p>
        </p:txBody>
      </p:sp>
      <p:sp>
        <p:nvSpPr>
          <p:cNvPr id="23653" name="Text Box 101"/>
          <p:cNvSpPr txBox="1">
            <a:spLocks noChangeArrowheads="1"/>
          </p:cNvSpPr>
          <p:nvPr/>
        </p:nvSpPr>
        <p:spPr bwMode="auto">
          <a:xfrm>
            <a:off x="1362075" y="960438"/>
            <a:ext cx="417195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/>
              <a:t>Berylium Fluoride</a:t>
            </a:r>
          </a:p>
        </p:txBody>
      </p:sp>
      <p:sp>
        <p:nvSpPr>
          <p:cNvPr id="23655" name="Freeform 103"/>
          <p:cNvSpPr>
            <a:spLocks/>
          </p:cNvSpPr>
          <p:nvPr/>
        </p:nvSpPr>
        <p:spPr bwMode="auto">
          <a:xfrm>
            <a:off x="6065838" y="3768725"/>
            <a:ext cx="2978150" cy="2476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3"/>
              </a:cxn>
              <a:cxn ang="0">
                <a:pos x="295" y="323"/>
              </a:cxn>
              <a:cxn ang="0">
                <a:pos x="295" y="632"/>
              </a:cxn>
              <a:cxn ang="0">
                <a:pos x="632" y="632"/>
              </a:cxn>
              <a:cxn ang="0">
                <a:pos x="632" y="956"/>
              </a:cxn>
              <a:cxn ang="0">
                <a:pos x="942" y="956"/>
              </a:cxn>
              <a:cxn ang="0">
                <a:pos x="942" y="1244"/>
              </a:cxn>
              <a:cxn ang="0">
                <a:pos x="1265" y="1244"/>
              </a:cxn>
              <a:cxn ang="0">
                <a:pos x="1265" y="1560"/>
              </a:cxn>
              <a:cxn ang="0">
                <a:pos x="1876" y="1560"/>
              </a:cxn>
            </a:cxnLst>
            <a:rect l="0" t="0" r="r" b="b"/>
            <a:pathLst>
              <a:path w="1876" h="1560">
                <a:moveTo>
                  <a:pt x="0" y="0"/>
                </a:moveTo>
                <a:lnTo>
                  <a:pt x="0" y="323"/>
                </a:lnTo>
                <a:lnTo>
                  <a:pt x="295" y="323"/>
                </a:lnTo>
                <a:lnTo>
                  <a:pt x="295" y="632"/>
                </a:lnTo>
                <a:lnTo>
                  <a:pt x="632" y="632"/>
                </a:lnTo>
                <a:lnTo>
                  <a:pt x="632" y="956"/>
                </a:lnTo>
                <a:lnTo>
                  <a:pt x="942" y="956"/>
                </a:lnTo>
                <a:lnTo>
                  <a:pt x="942" y="1244"/>
                </a:lnTo>
                <a:lnTo>
                  <a:pt x="1265" y="1244"/>
                </a:lnTo>
                <a:lnTo>
                  <a:pt x="1265" y="1560"/>
                </a:lnTo>
                <a:lnTo>
                  <a:pt x="1876" y="1560"/>
                </a:lnTo>
              </a:path>
            </a:pathLst>
          </a:custGeom>
          <a:noFill/>
          <a:ln w="38100" cmpd="sng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4.81481E-6 L 0.26441 -4.8148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L 0.40659 -4.81481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3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3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0" grpId="0"/>
      <p:bldP spid="2365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" y="3171825"/>
            <a:ext cx="9140825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0" y="2982913"/>
            <a:ext cx="533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IA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509588" y="3470275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IIA</a:t>
            </a:r>
          </a:p>
        </p:txBody>
      </p:sp>
      <p:sp>
        <p:nvSpPr>
          <p:cNvPr id="25605" name="Text Box 5"/>
          <p:cNvSpPr txBox="1">
            <a:spLocks noChangeArrowheads="1"/>
          </p:cNvSpPr>
          <p:nvPr/>
        </p:nvSpPr>
        <p:spPr bwMode="auto">
          <a:xfrm>
            <a:off x="6091238" y="3490913"/>
            <a:ext cx="4349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IIIA</a:t>
            </a:r>
          </a:p>
        </p:txBody>
      </p:sp>
      <p:sp>
        <p:nvSpPr>
          <p:cNvPr id="25606" name="Text Box 6"/>
          <p:cNvSpPr txBox="1">
            <a:spLocks noChangeArrowheads="1"/>
          </p:cNvSpPr>
          <p:nvPr/>
        </p:nvSpPr>
        <p:spPr bwMode="auto">
          <a:xfrm>
            <a:off x="7546975" y="3490913"/>
            <a:ext cx="396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VIA</a:t>
            </a: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7094538" y="3490913"/>
            <a:ext cx="396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VA</a:t>
            </a:r>
          </a:p>
        </p:txBody>
      </p:sp>
      <p:sp>
        <p:nvSpPr>
          <p:cNvPr id="25608" name="Text Box 8"/>
          <p:cNvSpPr txBox="1">
            <a:spLocks noChangeArrowheads="1"/>
          </p:cNvSpPr>
          <p:nvPr/>
        </p:nvSpPr>
        <p:spPr bwMode="auto">
          <a:xfrm>
            <a:off x="6577013" y="3490913"/>
            <a:ext cx="396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IVA</a:t>
            </a:r>
          </a:p>
        </p:txBody>
      </p:sp>
      <p:sp>
        <p:nvSpPr>
          <p:cNvPr id="25609" name="Text Box 9"/>
          <p:cNvSpPr txBox="1">
            <a:spLocks noChangeArrowheads="1"/>
          </p:cNvSpPr>
          <p:nvPr/>
        </p:nvSpPr>
        <p:spPr bwMode="auto">
          <a:xfrm>
            <a:off x="6615113" y="2879725"/>
            <a:ext cx="341312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+4</a:t>
            </a:r>
          </a:p>
        </p:txBody>
      </p:sp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63500" y="2735263"/>
            <a:ext cx="431800" cy="274637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+1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638175" y="3222625"/>
            <a:ext cx="341313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+2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6099175" y="3209925"/>
            <a:ext cx="434975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+3</a:t>
            </a:r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6626225" y="3194050"/>
            <a:ext cx="341313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-4</a:t>
            </a:r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7608888" y="3187700"/>
            <a:ext cx="314325" cy="274638"/>
          </a:xfrm>
          <a:prstGeom prst="rect">
            <a:avLst/>
          </a:prstGeom>
          <a:solidFill>
            <a:srgbClr val="FFFF66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-2</a:t>
            </a:r>
          </a:p>
        </p:txBody>
      </p:sp>
      <p:sp>
        <p:nvSpPr>
          <p:cNvPr id="25615" name="Text Box 15"/>
          <p:cNvSpPr txBox="1">
            <a:spLocks noChangeArrowheads="1"/>
          </p:cNvSpPr>
          <p:nvPr/>
        </p:nvSpPr>
        <p:spPr bwMode="auto">
          <a:xfrm>
            <a:off x="8145463" y="2708275"/>
            <a:ext cx="300037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-1</a:t>
            </a:r>
          </a:p>
        </p:txBody>
      </p:sp>
      <p:sp>
        <p:nvSpPr>
          <p:cNvPr id="25616" name="Text Box 16"/>
          <p:cNvSpPr txBox="1">
            <a:spLocks noChangeArrowheads="1"/>
          </p:cNvSpPr>
          <p:nvPr/>
        </p:nvSpPr>
        <p:spPr bwMode="auto">
          <a:xfrm>
            <a:off x="7181850" y="3181350"/>
            <a:ext cx="260350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-3</a:t>
            </a:r>
          </a:p>
        </p:txBody>
      </p:sp>
      <p:sp>
        <p:nvSpPr>
          <p:cNvPr id="25617" name="Text Box 17"/>
          <p:cNvSpPr txBox="1">
            <a:spLocks noChangeArrowheads="1"/>
          </p:cNvSpPr>
          <p:nvPr/>
        </p:nvSpPr>
        <p:spPr bwMode="auto">
          <a:xfrm>
            <a:off x="8628063" y="2705100"/>
            <a:ext cx="314325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25619" name="Text Box 19"/>
          <p:cNvSpPr txBox="1">
            <a:spLocks noChangeArrowheads="1"/>
          </p:cNvSpPr>
          <p:nvPr/>
        </p:nvSpPr>
        <p:spPr bwMode="auto">
          <a:xfrm>
            <a:off x="3308350" y="1530350"/>
            <a:ext cx="58102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Al</a:t>
            </a:r>
          </a:p>
        </p:txBody>
      </p:sp>
      <p:sp>
        <p:nvSpPr>
          <p:cNvPr id="25620" name="Text Box 20"/>
          <p:cNvSpPr txBox="1">
            <a:spLocks noChangeArrowheads="1"/>
          </p:cNvSpPr>
          <p:nvPr/>
        </p:nvSpPr>
        <p:spPr bwMode="auto">
          <a:xfrm>
            <a:off x="3724275" y="1466850"/>
            <a:ext cx="485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+3</a:t>
            </a:r>
          </a:p>
        </p:txBody>
      </p:sp>
      <p:sp>
        <p:nvSpPr>
          <p:cNvPr id="25622" name="Text Box 22"/>
          <p:cNvSpPr txBox="1">
            <a:spLocks noChangeArrowheads="1"/>
          </p:cNvSpPr>
          <p:nvPr/>
        </p:nvSpPr>
        <p:spPr bwMode="auto">
          <a:xfrm>
            <a:off x="6318250" y="1509713"/>
            <a:ext cx="581025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Cl</a:t>
            </a:r>
            <a:endParaRPr lang="en-US" sz="2800" baseline="30000"/>
          </a:p>
        </p:txBody>
      </p:sp>
      <p:sp>
        <p:nvSpPr>
          <p:cNvPr id="25623" name="Text Box 23"/>
          <p:cNvSpPr txBox="1">
            <a:spLocks noChangeArrowheads="1"/>
          </p:cNvSpPr>
          <p:nvPr/>
        </p:nvSpPr>
        <p:spPr bwMode="auto">
          <a:xfrm>
            <a:off x="6731000" y="1447800"/>
            <a:ext cx="485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-1</a:t>
            </a:r>
          </a:p>
        </p:txBody>
      </p:sp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1246188" y="1466850"/>
            <a:ext cx="898525" cy="488950"/>
            <a:chOff x="572" y="126"/>
            <a:chExt cx="566" cy="308"/>
          </a:xfrm>
        </p:grpSpPr>
        <p:sp>
          <p:nvSpPr>
            <p:cNvPr id="25625" name="Text Box 25"/>
            <p:cNvSpPr txBox="1">
              <a:spLocks noChangeArrowheads="1"/>
            </p:cNvSpPr>
            <p:nvPr/>
          </p:nvSpPr>
          <p:spPr bwMode="auto">
            <a:xfrm>
              <a:off x="572" y="165"/>
              <a:ext cx="36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Cl</a:t>
              </a:r>
              <a:endParaRPr lang="en-US" sz="2800" baseline="30000"/>
            </a:p>
          </p:txBody>
        </p:sp>
        <p:sp>
          <p:nvSpPr>
            <p:cNvPr id="25626" name="Text Box 26"/>
            <p:cNvSpPr txBox="1">
              <a:spLocks noChangeArrowheads="1"/>
            </p:cNvSpPr>
            <p:nvPr/>
          </p:nvSpPr>
          <p:spPr bwMode="auto">
            <a:xfrm>
              <a:off x="832" y="126"/>
              <a:ext cx="3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-1</a:t>
              </a:r>
            </a:p>
          </p:txBody>
        </p:sp>
      </p:grpSp>
      <p:sp>
        <p:nvSpPr>
          <p:cNvPr id="25627" name="Text Box 27"/>
          <p:cNvSpPr txBox="1">
            <a:spLocks noChangeArrowheads="1"/>
          </p:cNvSpPr>
          <p:nvPr/>
        </p:nvSpPr>
        <p:spPr bwMode="auto">
          <a:xfrm>
            <a:off x="5070475" y="2063750"/>
            <a:ext cx="2152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AlCl</a:t>
            </a:r>
            <a:r>
              <a:rPr lang="en-US" sz="2800" baseline="-25000"/>
              <a:t>3</a:t>
            </a:r>
          </a:p>
        </p:txBody>
      </p: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1412875" y="187325"/>
            <a:ext cx="898525" cy="488950"/>
            <a:chOff x="572" y="126"/>
            <a:chExt cx="566" cy="308"/>
          </a:xfrm>
        </p:grpSpPr>
        <p:sp>
          <p:nvSpPr>
            <p:cNvPr id="25629" name="Text Box 29"/>
            <p:cNvSpPr txBox="1">
              <a:spLocks noChangeArrowheads="1"/>
            </p:cNvSpPr>
            <p:nvPr/>
          </p:nvSpPr>
          <p:spPr bwMode="auto">
            <a:xfrm>
              <a:off x="572" y="165"/>
              <a:ext cx="36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Cl</a:t>
              </a:r>
              <a:endParaRPr lang="en-US" sz="2800" baseline="30000"/>
            </a:p>
          </p:txBody>
        </p:sp>
        <p:sp>
          <p:nvSpPr>
            <p:cNvPr id="25630" name="Text Box 30"/>
            <p:cNvSpPr txBox="1">
              <a:spLocks noChangeArrowheads="1"/>
            </p:cNvSpPr>
            <p:nvPr/>
          </p:nvSpPr>
          <p:spPr bwMode="auto">
            <a:xfrm>
              <a:off x="832" y="126"/>
              <a:ext cx="3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-1</a:t>
              </a:r>
            </a:p>
          </p:txBody>
        </p:sp>
      </p:grpSp>
      <p:sp>
        <p:nvSpPr>
          <p:cNvPr id="25631" name="Text Box 31"/>
          <p:cNvSpPr txBox="1">
            <a:spLocks noChangeArrowheads="1"/>
          </p:cNvSpPr>
          <p:nvPr/>
        </p:nvSpPr>
        <p:spPr bwMode="auto">
          <a:xfrm>
            <a:off x="8045450" y="3033713"/>
            <a:ext cx="465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VIIA</a:t>
            </a:r>
          </a:p>
        </p:txBody>
      </p:sp>
      <p:sp>
        <p:nvSpPr>
          <p:cNvPr id="25632" name="Text Box 32"/>
          <p:cNvSpPr txBox="1">
            <a:spLocks noChangeArrowheads="1"/>
          </p:cNvSpPr>
          <p:nvPr/>
        </p:nvSpPr>
        <p:spPr bwMode="auto">
          <a:xfrm>
            <a:off x="8518525" y="3030538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VIIIA</a:t>
            </a:r>
          </a:p>
        </p:txBody>
      </p:sp>
      <p:sp>
        <p:nvSpPr>
          <p:cNvPr id="25635" name="AutoShape 35"/>
          <p:cNvSpPr>
            <a:spLocks noChangeArrowheads="1"/>
          </p:cNvSpPr>
          <p:nvPr/>
        </p:nvSpPr>
        <p:spPr bwMode="auto">
          <a:xfrm>
            <a:off x="8170863" y="3319463"/>
            <a:ext cx="265112" cy="1135062"/>
          </a:xfrm>
          <a:prstGeom prst="upArrow">
            <a:avLst>
              <a:gd name="adj1" fmla="val 44907"/>
              <a:gd name="adj2" fmla="val 141843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25636" name="Oval 36"/>
          <p:cNvSpPr>
            <a:spLocks noChangeArrowheads="1"/>
          </p:cNvSpPr>
          <p:nvPr/>
        </p:nvSpPr>
        <p:spPr bwMode="auto">
          <a:xfrm>
            <a:off x="8021638" y="4337050"/>
            <a:ext cx="560387" cy="560388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" name="Group 37"/>
          <p:cNvGrpSpPr>
            <a:grpSpLocks/>
          </p:cNvGrpSpPr>
          <p:nvPr/>
        </p:nvGrpSpPr>
        <p:grpSpPr bwMode="auto">
          <a:xfrm>
            <a:off x="1241425" y="2262188"/>
            <a:ext cx="898525" cy="488950"/>
            <a:chOff x="572" y="126"/>
            <a:chExt cx="566" cy="308"/>
          </a:xfrm>
        </p:grpSpPr>
        <p:sp>
          <p:nvSpPr>
            <p:cNvPr id="25638" name="Text Box 38"/>
            <p:cNvSpPr txBox="1">
              <a:spLocks noChangeArrowheads="1"/>
            </p:cNvSpPr>
            <p:nvPr/>
          </p:nvSpPr>
          <p:spPr bwMode="auto">
            <a:xfrm>
              <a:off x="572" y="165"/>
              <a:ext cx="36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Al</a:t>
              </a:r>
              <a:endParaRPr lang="en-US" sz="2800" baseline="30000"/>
            </a:p>
          </p:txBody>
        </p:sp>
        <p:sp>
          <p:nvSpPr>
            <p:cNvPr id="25639" name="Text Box 39"/>
            <p:cNvSpPr txBox="1">
              <a:spLocks noChangeArrowheads="1"/>
            </p:cNvSpPr>
            <p:nvPr/>
          </p:nvSpPr>
          <p:spPr bwMode="auto">
            <a:xfrm>
              <a:off x="832" y="126"/>
              <a:ext cx="3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+3</a:t>
              </a:r>
            </a:p>
          </p:txBody>
        </p:sp>
      </p:grpSp>
      <p:grpSp>
        <p:nvGrpSpPr>
          <p:cNvPr id="5" name="Group 40"/>
          <p:cNvGrpSpPr>
            <a:grpSpLocks/>
          </p:cNvGrpSpPr>
          <p:nvPr/>
        </p:nvGrpSpPr>
        <p:grpSpPr bwMode="auto">
          <a:xfrm>
            <a:off x="1565275" y="554038"/>
            <a:ext cx="898525" cy="488950"/>
            <a:chOff x="572" y="126"/>
            <a:chExt cx="566" cy="308"/>
          </a:xfrm>
        </p:grpSpPr>
        <p:sp>
          <p:nvSpPr>
            <p:cNvPr id="25641" name="Text Box 41"/>
            <p:cNvSpPr txBox="1">
              <a:spLocks noChangeArrowheads="1"/>
            </p:cNvSpPr>
            <p:nvPr/>
          </p:nvSpPr>
          <p:spPr bwMode="auto">
            <a:xfrm>
              <a:off x="572" y="165"/>
              <a:ext cx="36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Cl</a:t>
              </a:r>
              <a:endParaRPr lang="en-US" sz="2800" baseline="30000"/>
            </a:p>
          </p:txBody>
        </p:sp>
        <p:sp>
          <p:nvSpPr>
            <p:cNvPr id="25642" name="Text Box 42"/>
            <p:cNvSpPr txBox="1">
              <a:spLocks noChangeArrowheads="1"/>
            </p:cNvSpPr>
            <p:nvPr/>
          </p:nvSpPr>
          <p:spPr bwMode="auto">
            <a:xfrm>
              <a:off x="832" y="126"/>
              <a:ext cx="3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-1</a:t>
              </a:r>
            </a:p>
          </p:txBody>
        </p:sp>
      </p:grpSp>
      <p:sp>
        <p:nvSpPr>
          <p:cNvPr id="25645" name="Text Box 45"/>
          <p:cNvSpPr txBox="1">
            <a:spLocks noChangeArrowheads="1"/>
          </p:cNvSpPr>
          <p:nvPr/>
        </p:nvSpPr>
        <p:spPr bwMode="auto">
          <a:xfrm>
            <a:off x="4440238" y="247650"/>
            <a:ext cx="41719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/>
              <a:t>Aluminum Chloride</a:t>
            </a:r>
          </a:p>
        </p:txBody>
      </p:sp>
      <p:sp>
        <p:nvSpPr>
          <p:cNvPr id="25646" name="Freeform 46"/>
          <p:cNvSpPr>
            <a:spLocks/>
          </p:cNvSpPr>
          <p:nvPr/>
        </p:nvSpPr>
        <p:spPr bwMode="auto">
          <a:xfrm>
            <a:off x="6065838" y="3768725"/>
            <a:ext cx="2978150" cy="2476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3"/>
              </a:cxn>
              <a:cxn ang="0">
                <a:pos x="295" y="323"/>
              </a:cxn>
              <a:cxn ang="0">
                <a:pos x="295" y="632"/>
              </a:cxn>
              <a:cxn ang="0">
                <a:pos x="632" y="632"/>
              </a:cxn>
              <a:cxn ang="0">
                <a:pos x="632" y="956"/>
              </a:cxn>
              <a:cxn ang="0">
                <a:pos x="942" y="956"/>
              </a:cxn>
              <a:cxn ang="0">
                <a:pos x="942" y="1244"/>
              </a:cxn>
              <a:cxn ang="0">
                <a:pos x="1265" y="1244"/>
              </a:cxn>
              <a:cxn ang="0">
                <a:pos x="1265" y="1560"/>
              </a:cxn>
              <a:cxn ang="0">
                <a:pos x="1876" y="1560"/>
              </a:cxn>
            </a:cxnLst>
            <a:rect l="0" t="0" r="r" b="b"/>
            <a:pathLst>
              <a:path w="1876" h="1560">
                <a:moveTo>
                  <a:pt x="0" y="0"/>
                </a:moveTo>
                <a:lnTo>
                  <a:pt x="0" y="323"/>
                </a:lnTo>
                <a:lnTo>
                  <a:pt x="295" y="323"/>
                </a:lnTo>
                <a:lnTo>
                  <a:pt x="295" y="632"/>
                </a:lnTo>
                <a:lnTo>
                  <a:pt x="632" y="632"/>
                </a:lnTo>
                <a:lnTo>
                  <a:pt x="632" y="956"/>
                </a:lnTo>
                <a:lnTo>
                  <a:pt x="942" y="956"/>
                </a:lnTo>
                <a:lnTo>
                  <a:pt x="942" y="1244"/>
                </a:lnTo>
                <a:lnTo>
                  <a:pt x="1265" y="1244"/>
                </a:lnTo>
                <a:lnTo>
                  <a:pt x="1265" y="1560"/>
                </a:lnTo>
                <a:lnTo>
                  <a:pt x="1876" y="1560"/>
                </a:lnTo>
              </a:path>
            </a:pathLst>
          </a:custGeom>
          <a:noFill/>
          <a:ln w="38100" cmpd="sng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647" name="Rectangle 47"/>
          <p:cNvSpPr>
            <a:spLocks noChangeArrowheads="1"/>
          </p:cNvSpPr>
          <p:nvPr/>
        </p:nvSpPr>
        <p:spPr bwMode="auto">
          <a:xfrm>
            <a:off x="77788" y="3757613"/>
            <a:ext cx="1016000" cy="2967037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48" name="Rectangle 48"/>
          <p:cNvSpPr>
            <a:spLocks noChangeArrowheads="1"/>
          </p:cNvSpPr>
          <p:nvPr/>
        </p:nvSpPr>
        <p:spPr bwMode="auto">
          <a:xfrm>
            <a:off x="6061075" y="4311650"/>
            <a:ext cx="481013" cy="1954213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5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30" dur="20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32" dur="20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81481E-6 L 0.40659 -4.81481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96296E-6 L 0.47274 0.1224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" y="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25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25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9" grpId="0"/>
      <p:bldP spid="25620" grpId="0"/>
      <p:bldP spid="25620" grpId="1"/>
      <p:bldP spid="25623" grpId="0"/>
      <p:bldP spid="25627" grpId="0"/>
      <p:bldP spid="25635" grpId="0" animBg="1"/>
      <p:bldP spid="25636" grpId="0" animBg="1"/>
      <p:bldP spid="2564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75" y="3171825"/>
            <a:ext cx="9140825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33338" y="2982913"/>
            <a:ext cx="533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IA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542925" y="3470275"/>
            <a:ext cx="5334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IIA</a:t>
            </a:r>
          </a:p>
        </p:txBody>
      </p:sp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6091238" y="3490913"/>
            <a:ext cx="4349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IIIA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7546975" y="3490913"/>
            <a:ext cx="396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VIA</a:t>
            </a:r>
          </a:p>
        </p:txBody>
      </p:sp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7094538" y="3490913"/>
            <a:ext cx="396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VA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6577013" y="3490913"/>
            <a:ext cx="396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IVA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6615113" y="2879725"/>
            <a:ext cx="341312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+4</a:t>
            </a:r>
          </a:p>
        </p:txBody>
      </p:sp>
      <p:sp>
        <p:nvSpPr>
          <p:cNvPr id="26634" name="Text Box 10"/>
          <p:cNvSpPr txBox="1">
            <a:spLocks noChangeArrowheads="1"/>
          </p:cNvSpPr>
          <p:nvPr/>
        </p:nvSpPr>
        <p:spPr bwMode="auto">
          <a:xfrm>
            <a:off x="96838" y="2735263"/>
            <a:ext cx="431800" cy="274637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+1</a:t>
            </a:r>
          </a:p>
        </p:txBody>
      </p:sp>
      <p:sp>
        <p:nvSpPr>
          <p:cNvPr id="26635" name="Text Box 11"/>
          <p:cNvSpPr txBox="1">
            <a:spLocks noChangeArrowheads="1"/>
          </p:cNvSpPr>
          <p:nvPr/>
        </p:nvSpPr>
        <p:spPr bwMode="auto">
          <a:xfrm>
            <a:off x="671513" y="3222625"/>
            <a:ext cx="341312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+2</a:t>
            </a:r>
          </a:p>
        </p:txBody>
      </p:sp>
      <p:sp>
        <p:nvSpPr>
          <p:cNvPr id="26636" name="Text Box 12"/>
          <p:cNvSpPr txBox="1">
            <a:spLocks noChangeArrowheads="1"/>
          </p:cNvSpPr>
          <p:nvPr/>
        </p:nvSpPr>
        <p:spPr bwMode="auto">
          <a:xfrm>
            <a:off x="6099175" y="3209925"/>
            <a:ext cx="434975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+3</a:t>
            </a:r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6626225" y="3194050"/>
            <a:ext cx="341313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-4</a:t>
            </a: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7608888" y="3187700"/>
            <a:ext cx="314325" cy="274638"/>
          </a:xfrm>
          <a:prstGeom prst="rect">
            <a:avLst/>
          </a:prstGeom>
          <a:solidFill>
            <a:srgbClr val="FFFF66"/>
          </a:solidFill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-2</a:t>
            </a:r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8145463" y="2708275"/>
            <a:ext cx="300037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-1</a:t>
            </a:r>
          </a:p>
        </p:txBody>
      </p:sp>
      <p:sp>
        <p:nvSpPr>
          <p:cNvPr id="26640" name="Text Box 16"/>
          <p:cNvSpPr txBox="1">
            <a:spLocks noChangeArrowheads="1"/>
          </p:cNvSpPr>
          <p:nvPr/>
        </p:nvSpPr>
        <p:spPr bwMode="auto">
          <a:xfrm>
            <a:off x="7181850" y="3181350"/>
            <a:ext cx="260350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-3</a:t>
            </a:r>
          </a:p>
        </p:txBody>
      </p:sp>
      <p:sp>
        <p:nvSpPr>
          <p:cNvPr id="26641" name="Text Box 17"/>
          <p:cNvSpPr txBox="1">
            <a:spLocks noChangeArrowheads="1"/>
          </p:cNvSpPr>
          <p:nvPr/>
        </p:nvSpPr>
        <p:spPr bwMode="auto">
          <a:xfrm>
            <a:off x="8628063" y="2705100"/>
            <a:ext cx="314325" cy="274638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0</a:t>
            </a:r>
          </a:p>
        </p:txBody>
      </p:sp>
      <p:sp>
        <p:nvSpPr>
          <p:cNvPr id="26642" name="Text Box 18"/>
          <p:cNvSpPr txBox="1">
            <a:spLocks noChangeArrowheads="1"/>
          </p:cNvSpPr>
          <p:nvPr/>
        </p:nvSpPr>
        <p:spPr bwMode="auto">
          <a:xfrm>
            <a:off x="3308350" y="1530350"/>
            <a:ext cx="58102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Fe</a:t>
            </a:r>
          </a:p>
        </p:txBody>
      </p:sp>
      <p:sp>
        <p:nvSpPr>
          <p:cNvPr id="26643" name="Text Box 19"/>
          <p:cNvSpPr txBox="1">
            <a:spLocks noChangeArrowheads="1"/>
          </p:cNvSpPr>
          <p:nvPr/>
        </p:nvSpPr>
        <p:spPr bwMode="auto">
          <a:xfrm>
            <a:off x="3724275" y="1466850"/>
            <a:ext cx="485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+3</a:t>
            </a:r>
          </a:p>
        </p:txBody>
      </p:sp>
      <p:sp>
        <p:nvSpPr>
          <p:cNvPr id="26644" name="Text Box 20"/>
          <p:cNvSpPr txBox="1">
            <a:spLocks noChangeArrowheads="1"/>
          </p:cNvSpPr>
          <p:nvPr/>
        </p:nvSpPr>
        <p:spPr bwMode="auto">
          <a:xfrm>
            <a:off x="6318250" y="1509713"/>
            <a:ext cx="581025" cy="42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O</a:t>
            </a:r>
            <a:endParaRPr lang="en-US" sz="2800" baseline="30000"/>
          </a:p>
        </p:txBody>
      </p:sp>
      <p:sp>
        <p:nvSpPr>
          <p:cNvPr id="26645" name="Text Box 21"/>
          <p:cNvSpPr txBox="1">
            <a:spLocks noChangeArrowheads="1"/>
          </p:cNvSpPr>
          <p:nvPr/>
        </p:nvSpPr>
        <p:spPr bwMode="auto">
          <a:xfrm>
            <a:off x="6731000" y="1447800"/>
            <a:ext cx="485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-2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1246188" y="1466850"/>
            <a:ext cx="898525" cy="488950"/>
            <a:chOff x="572" y="126"/>
            <a:chExt cx="566" cy="308"/>
          </a:xfrm>
        </p:grpSpPr>
        <p:sp>
          <p:nvSpPr>
            <p:cNvPr id="26647" name="Text Box 23"/>
            <p:cNvSpPr txBox="1">
              <a:spLocks noChangeArrowheads="1"/>
            </p:cNvSpPr>
            <p:nvPr/>
          </p:nvSpPr>
          <p:spPr bwMode="auto">
            <a:xfrm>
              <a:off x="572" y="165"/>
              <a:ext cx="36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O</a:t>
              </a:r>
              <a:endParaRPr lang="en-US" sz="2800" baseline="30000"/>
            </a:p>
          </p:txBody>
        </p:sp>
        <p:sp>
          <p:nvSpPr>
            <p:cNvPr id="26648" name="Text Box 24"/>
            <p:cNvSpPr txBox="1">
              <a:spLocks noChangeArrowheads="1"/>
            </p:cNvSpPr>
            <p:nvPr/>
          </p:nvSpPr>
          <p:spPr bwMode="auto">
            <a:xfrm>
              <a:off x="832" y="126"/>
              <a:ext cx="3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-2</a:t>
              </a:r>
            </a:p>
          </p:txBody>
        </p:sp>
      </p:grpSp>
      <p:sp>
        <p:nvSpPr>
          <p:cNvPr id="26649" name="Text Box 25"/>
          <p:cNvSpPr txBox="1">
            <a:spLocks noChangeArrowheads="1"/>
          </p:cNvSpPr>
          <p:nvPr/>
        </p:nvSpPr>
        <p:spPr bwMode="auto">
          <a:xfrm>
            <a:off x="3981450" y="2136775"/>
            <a:ext cx="21526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/>
              <a:t>Fe</a:t>
            </a:r>
            <a:r>
              <a:rPr lang="en-US" sz="2800" baseline="-25000"/>
              <a:t>2</a:t>
            </a:r>
            <a:r>
              <a:rPr lang="en-US" sz="2800"/>
              <a:t>O</a:t>
            </a:r>
            <a:r>
              <a:rPr lang="en-US" sz="2800" baseline="-25000"/>
              <a:t>3</a:t>
            </a:r>
          </a:p>
        </p:txBody>
      </p: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1655763" y="201613"/>
            <a:ext cx="898525" cy="488950"/>
            <a:chOff x="572" y="126"/>
            <a:chExt cx="566" cy="308"/>
          </a:xfrm>
        </p:grpSpPr>
        <p:sp>
          <p:nvSpPr>
            <p:cNvPr id="26651" name="Text Box 27"/>
            <p:cNvSpPr txBox="1">
              <a:spLocks noChangeArrowheads="1"/>
            </p:cNvSpPr>
            <p:nvPr/>
          </p:nvSpPr>
          <p:spPr bwMode="auto">
            <a:xfrm>
              <a:off x="572" y="165"/>
              <a:ext cx="36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O</a:t>
              </a:r>
              <a:endParaRPr lang="en-US" sz="2800" baseline="30000"/>
            </a:p>
          </p:txBody>
        </p:sp>
        <p:sp>
          <p:nvSpPr>
            <p:cNvPr id="26652" name="Text Box 28"/>
            <p:cNvSpPr txBox="1">
              <a:spLocks noChangeArrowheads="1"/>
            </p:cNvSpPr>
            <p:nvPr/>
          </p:nvSpPr>
          <p:spPr bwMode="auto">
            <a:xfrm>
              <a:off x="832" y="126"/>
              <a:ext cx="3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-2</a:t>
              </a:r>
            </a:p>
          </p:txBody>
        </p:sp>
      </p:grpSp>
      <p:sp>
        <p:nvSpPr>
          <p:cNvPr id="26653" name="Text Box 29"/>
          <p:cNvSpPr txBox="1">
            <a:spLocks noChangeArrowheads="1"/>
          </p:cNvSpPr>
          <p:nvPr/>
        </p:nvSpPr>
        <p:spPr bwMode="auto">
          <a:xfrm>
            <a:off x="8045450" y="3033713"/>
            <a:ext cx="465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VIIA</a:t>
            </a:r>
          </a:p>
        </p:txBody>
      </p:sp>
      <p:sp>
        <p:nvSpPr>
          <p:cNvPr id="26654" name="Text Box 30"/>
          <p:cNvSpPr txBox="1">
            <a:spLocks noChangeArrowheads="1"/>
          </p:cNvSpPr>
          <p:nvPr/>
        </p:nvSpPr>
        <p:spPr bwMode="auto">
          <a:xfrm>
            <a:off x="8518525" y="3030538"/>
            <a:ext cx="59213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>
                <a:latin typeface="Times New Roman" pitchFamily="18" charset="0"/>
              </a:rPr>
              <a:t>VIIIA</a:t>
            </a:r>
          </a:p>
        </p:txBody>
      </p:sp>
      <p:sp>
        <p:nvSpPr>
          <p:cNvPr id="26656" name="Oval 32"/>
          <p:cNvSpPr>
            <a:spLocks noChangeArrowheads="1"/>
          </p:cNvSpPr>
          <p:nvPr/>
        </p:nvSpPr>
        <p:spPr bwMode="auto">
          <a:xfrm>
            <a:off x="7519988" y="3806825"/>
            <a:ext cx="560387" cy="560388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" name="Group 33"/>
          <p:cNvGrpSpPr>
            <a:grpSpLocks/>
          </p:cNvGrpSpPr>
          <p:nvPr/>
        </p:nvGrpSpPr>
        <p:grpSpPr bwMode="auto">
          <a:xfrm>
            <a:off x="1241425" y="2262188"/>
            <a:ext cx="898525" cy="488950"/>
            <a:chOff x="572" y="126"/>
            <a:chExt cx="566" cy="308"/>
          </a:xfrm>
        </p:grpSpPr>
        <p:sp>
          <p:nvSpPr>
            <p:cNvPr id="26658" name="Text Box 34"/>
            <p:cNvSpPr txBox="1">
              <a:spLocks noChangeArrowheads="1"/>
            </p:cNvSpPr>
            <p:nvPr/>
          </p:nvSpPr>
          <p:spPr bwMode="auto">
            <a:xfrm>
              <a:off x="572" y="165"/>
              <a:ext cx="36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Fe</a:t>
              </a:r>
              <a:endParaRPr lang="en-US" sz="2800" baseline="30000"/>
            </a:p>
          </p:txBody>
        </p:sp>
        <p:sp>
          <p:nvSpPr>
            <p:cNvPr id="26659" name="Text Box 35"/>
            <p:cNvSpPr txBox="1">
              <a:spLocks noChangeArrowheads="1"/>
            </p:cNvSpPr>
            <p:nvPr/>
          </p:nvSpPr>
          <p:spPr bwMode="auto">
            <a:xfrm>
              <a:off x="832" y="126"/>
              <a:ext cx="3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+3</a:t>
              </a:r>
            </a:p>
          </p:txBody>
        </p:sp>
      </p:grpSp>
      <p:grpSp>
        <p:nvGrpSpPr>
          <p:cNvPr id="5" name="Group 36"/>
          <p:cNvGrpSpPr>
            <a:grpSpLocks/>
          </p:cNvGrpSpPr>
          <p:nvPr/>
        </p:nvGrpSpPr>
        <p:grpSpPr bwMode="auto">
          <a:xfrm>
            <a:off x="1565275" y="554038"/>
            <a:ext cx="898525" cy="488950"/>
            <a:chOff x="572" y="126"/>
            <a:chExt cx="566" cy="308"/>
          </a:xfrm>
        </p:grpSpPr>
        <p:sp>
          <p:nvSpPr>
            <p:cNvPr id="26661" name="Text Box 37"/>
            <p:cNvSpPr txBox="1">
              <a:spLocks noChangeArrowheads="1"/>
            </p:cNvSpPr>
            <p:nvPr/>
          </p:nvSpPr>
          <p:spPr bwMode="auto">
            <a:xfrm>
              <a:off x="572" y="165"/>
              <a:ext cx="36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O</a:t>
              </a:r>
              <a:endParaRPr lang="en-US" sz="2800" baseline="30000"/>
            </a:p>
          </p:txBody>
        </p:sp>
        <p:sp>
          <p:nvSpPr>
            <p:cNvPr id="26662" name="Text Box 38"/>
            <p:cNvSpPr txBox="1">
              <a:spLocks noChangeArrowheads="1"/>
            </p:cNvSpPr>
            <p:nvPr/>
          </p:nvSpPr>
          <p:spPr bwMode="auto">
            <a:xfrm>
              <a:off x="832" y="126"/>
              <a:ext cx="3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-2</a:t>
              </a:r>
            </a:p>
          </p:txBody>
        </p:sp>
      </p:grpSp>
      <p:sp>
        <p:nvSpPr>
          <p:cNvPr id="26655" name="AutoShape 31"/>
          <p:cNvSpPr>
            <a:spLocks noChangeArrowheads="1"/>
          </p:cNvSpPr>
          <p:nvPr/>
        </p:nvSpPr>
        <p:spPr bwMode="auto">
          <a:xfrm>
            <a:off x="7654925" y="3717925"/>
            <a:ext cx="250825" cy="234950"/>
          </a:xfrm>
          <a:prstGeom prst="upArrow">
            <a:avLst>
              <a:gd name="adj1" fmla="val 44907"/>
              <a:gd name="adj2" fmla="val 3313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en-US"/>
          </a:p>
        </p:txBody>
      </p:sp>
      <p:grpSp>
        <p:nvGrpSpPr>
          <p:cNvPr id="6" name="Group 39"/>
          <p:cNvGrpSpPr>
            <a:grpSpLocks/>
          </p:cNvGrpSpPr>
          <p:nvPr/>
        </p:nvGrpSpPr>
        <p:grpSpPr bwMode="auto">
          <a:xfrm>
            <a:off x="1393825" y="2414588"/>
            <a:ext cx="898525" cy="488950"/>
            <a:chOff x="572" y="126"/>
            <a:chExt cx="566" cy="308"/>
          </a:xfrm>
        </p:grpSpPr>
        <p:sp>
          <p:nvSpPr>
            <p:cNvPr id="26664" name="Text Box 40"/>
            <p:cNvSpPr txBox="1">
              <a:spLocks noChangeArrowheads="1"/>
            </p:cNvSpPr>
            <p:nvPr/>
          </p:nvSpPr>
          <p:spPr bwMode="auto">
            <a:xfrm>
              <a:off x="572" y="165"/>
              <a:ext cx="366" cy="2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800"/>
                <a:t>Fe</a:t>
              </a:r>
              <a:endParaRPr lang="en-US" sz="2800" baseline="30000"/>
            </a:p>
          </p:txBody>
        </p:sp>
        <p:sp>
          <p:nvSpPr>
            <p:cNvPr id="26665" name="Text Box 41"/>
            <p:cNvSpPr txBox="1">
              <a:spLocks noChangeArrowheads="1"/>
            </p:cNvSpPr>
            <p:nvPr/>
          </p:nvSpPr>
          <p:spPr bwMode="auto">
            <a:xfrm>
              <a:off x="832" y="126"/>
              <a:ext cx="30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+3</a:t>
              </a:r>
            </a:p>
          </p:txBody>
        </p:sp>
      </p:grpSp>
      <p:grpSp>
        <p:nvGrpSpPr>
          <p:cNvPr id="7" name="Group 47"/>
          <p:cNvGrpSpPr>
            <a:grpSpLocks/>
          </p:cNvGrpSpPr>
          <p:nvPr/>
        </p:nvGrpSpPr>
        <p:grpSpPr bwMode="auto">
          <a:xfrm>
            <a:off x="3397250" y="387350"/>
            <a:ext cx="3130550" cy="901700"/>
            <a:chOff x="2809" y="207"/>
            <a:chExt cx="1972" cy="568"/>
          </a:xfrm>
        </p:grpSpPr>
        <p:sp>
          <p:nvSpPr>
            <p:cNvPr id="26666" name="Oval 42"/>
            <p:cNvSpPr>
              <a:spLocks noChangeArrowheads="1"/>
            </p:cNvSpPr>
            <p:nvPr/>
          </p:nvSpPr>
          <p:spPr bwMode="auto">
            <a:xfrm>
              <a:off x="3167" y="251"/>
              <a:ext cx="502" cy="502"/>
            </a:xfrm>
            <a:prstGeom prst="ellipse">
              <a:avLst/>
            </a:prstGeom>
            <a:gradFill rotWithShape="1">
              <a:gsLst>
                <a:gs pos="0">
                  <a:srgbClr val="F58585"/>
                </a:gs>
                <a:gs pos="100000">
                  <a:srgbClr val="F58585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200">
                  <a:solidFill>
                    <a:schemeClr val="bg1"/>
                  </a:solidFill>
                </a:rPr>
                <a:t>Fe</a:t>
              </a:r>
            </a:p>
          </p:txBody>
        </p:sp>
        <p:sp>
          <p:nvSpPr>
            <p:cNvPr id="26667" name="Oval 43"/>
            <p:cNvSpPr>
              <a:spLocks noChangeArrowheads="1"/>
            </p:cNvSpPr>
            <p:nvPr/>
          </p:nvSpPr>
          <p:spPr bwMode="auto">
            <a:xfrm>
              <a:off x="3932" y="273"/>
              <a:ext cx="502" cy="502"/>
            </a:xfrm>
            <a:prstGeom prst="ellipse">
              <a:avLst/>
            </a:prstGeom>
            <a:gradFill rotWithShape="1">
              <a:gsLst>
                <a:gs pos="0">
                  <a:srgbClr val="F58585"/>
                </a:gs>
                <a:gs pos="100000">
                  <a:srgbClr val="F58585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200">
                  <a:solidFill>
                    <a:schemeClr val="bg1"/>
                  </a:solidFill>
                </a:rPr>
                <a:t>Fe</a:t>
              </a:r>
            </a:p>
          </p:txBody>
        </p:sp>
        <p:sp>
          <p:nvSpPr>
            <p:cNvPr id="26668" name="Oval 44"/>
            <p:cNvSpPr>
              <a:spLocks noChangeArrowheads="1"/>
            </p:cNvSpPr>
            <p:nvPr/>
          </p:nvSpPr>
          <p:spPr bwMode="auto">
            <a:xfrm>
              <a:off x="4400" y="207"/>
              <a:ext cx="381" cy="381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20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26669" name="Oval 45"/>
            <p:cNvSpPr>
              <a:spLocks noChangeArrowheads="1"/>
            </p:cNvSpPr>
            <p:nvPr/>
          </p:nvSpPr>
          <p:spPr bwMode="auto">
            <a:xfrm>
              <a:off x="3632" y="207"/>
              <a:ext cx="381" cy="381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200">
                  <a:solidFill>
                    <a:schemeClr val="bg1"/>
                  </a:solidFill>
                </a:rPr>
                <a:t>O</a:t>
              </a:r>
            </a:p>
          </p:txBody>
        </p:sp>
        <p:sp>
          <p:nvSpPr>
            <p:cNvPr id="26670" name="Oval 46"/>
            <p:cNvSpPr>
              <a:spLocks noChangeArrowheads="1"/>
            </p:cNvSpPr>
            <p:nvPr/>
          </p:nvSpPr>
          <p:spPr bwMode="auto">
            <a:xfrm>
              <a:off x="2809" y="207"/>
              <a:ext cx="381" cy="381"/>
            </a:xfrm>
            <a:prstGeom prst="ellipse">
              <a:avLst/>
            </a:prstGeom>
            <a:gradFill rotWithShape="1">
              <a:gsLst>
                <a:gs pos="0">
                  <a:srgbClr val="FF3300"/>
                </a:gs>
                <a:gs pos="100000">
                  <a:srgbClr val="FF3300">
                    <a:gamma/>
                    <a:shade val="46275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3200">
                  <a:solidFill>
                    <a:schemeClr val="bg1"/>
                  </a:solidFill>
                </a:rPr>
                <a:t>O</a:t>
              </a:r>
            </a:p>
          </p:txBody>
        </p:sp>
      </p:grpSp>
      <p:sp>
        <p:nvSpPr>
          <p:cNvPr id="26672" name="Freeform 48"/>
          <p:cNvSpPr>
            <a:spLocks/>
          </p:cNvSpPr>
          <p:nvPr/>
        </p:nvSpPr>
        <p:spPr bwMode="auto">
          <a:xfrm>
            <a:off x="6065838" y="3768725"/>
            <a:ext cx="2978150" cy="2476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23"/>
              </a:cxn>
              <a:cxn ang="0">
                <a:pos x="295" y="323"/>
              </a:cxn>
              <a:cxn ang="0">
                <a:pos x="295" y="632"/>
              </a:cxn>
              <a:cxn ang="0">
                <a:pos x="632" y="632"/>
              </a:cxn>
              <a:cxn ang="0">
                <a:pos x="632" y="956"/>
              </a:cxn>
              <a:cxn ang="0">
                <a:pos x="942" y="956"/>
              </a:cxn>
              <a:cxn ang="0">
                <a:pos x="942" y="1244"/>
              </a:cxn>
              <a:cxn ang="0">
                <a:pos x="1265" y="1244"/>
              </a:cxn>
              <a:cxn ang="0">
                <a:pos x="1265" y="1560"/>
              </a:cxn>
              <a:cxn ang="0">
                <a:pos x="1876" y="1560"/>
              </a:cxn>
            </a:cxnLst>
            <a:rect l="0" t="0" r="r" b="b"/>
            <a:pathLst>
              <a:path w="1876" h="1560">
                <a:moveTo>
                  <a:pt x="0" y="0"/>
                </a:moveTo>
                <a:lnTo>
                  <a:pt x="0" y="323"/>
                </a:lnTo>
                <a:lnTo>
                  <a:pt x="295" y="323"/>
                </a:lnTo>
                <a:lnTo>
                  <a:pt x="295" y="632"/>
                </a:lnTo>
                <a:lnTo>
                  <a:pt x="632" y="632"/>
                </a:lnTo>
                <a:lnTo>
                  <a:pt x="632" y="956"/>
                </a:lnTo>
                <a:lnTo>
                  <a:pt x="942" y="956"/>
                </a:lnTo>
                <a:lnTo>
                  <a:pt x="942" y="1244"/>
                </a:lnTo>
                <a:lnTo>
                  <a:pt x="1265" y="1244"/>
                </a:lnTo>
                <a:lnTo>
                  <a:pt x="1265" y="1560"/>
                </a:lnTo>
                <a:lnTo>
                  <a:pt x="1876" y="1560"/>
                </a:lnTo>
              </a:path>
            </a:pathLst>
          </a:custGeom>
          <a:noFill/>
          <a:ln w="38100" cmpd="sng">
            <a:solidFill>
              <a:srgbClr val="FF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6673" name="Rectangle 49"/>
          <p:cNvSpPr>
            <a:spLocks noChangeArrowheads="1"/>
          </p:cNvSpPr>
          <p:nvPr/>
        </p:nvSpPr>
        <p:spPr bwMode="auto">
          <a:xfrm>
            <a:off x="6061075" y="4311650"/>
            <a:ext cx="481013" cy="1954213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674" name="Rectangle 50"/>
          <p:cNvSpPr>
            <a:spLocks noChangeArrowheads="1"/>
          </p:cNvSpPr>
          <p:nvPr/>
        </p:nvSpPr>
        <p:spPr bwMode="auto">
          <a:xfrm>
            <a:off x="77788" y="3757613"/>
            <a:ext cx="1016000" cy="2967037"/>
          </a:xfrm>
          <a:prstGeom prst="rect">
            <a:avLst/>
          </a:prstGeom>
          <a:noFill/>
          <a:ln w="5715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6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30" dur="2000" fill="hold"/>
                                        <p:tgtEl>
                                          <p:spTgt spid="266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32" dur="2000" fill="hold"/>
                                        <p:tgtEl>
                                          <p:spTgt spid="266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96296E-6 L 0.39687 2.96296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7.40741E-7 L 0.31614 -0.1182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" y="-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22222E-6 L 0.18716 0.18264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" y="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2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2" grpId="0"/>
      <p:bldP spid="26643" grpId="0"/>
      <p:bldP spid="26643" grpId="1"/>
      <p:bldP spid="26645" grpId="0"/>
      <p:bldP spid="26649" grpId="0"/>
      <p:bldP spid="26656" grpId="0" animBg="1"/>
      <p:bldP spid="2665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100" name="Picture 4" descr="nac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6625" y="1981200"/>
            <a:ext cx="5184775" cy="4665663"/>
          </a:xfrm>
          <a:prstGeom prst="rect">
            <a:avLst/>
          </a:prstGeom>
          <a:noFill/>
        </p:spPr>
      </p:pic>
      <p:sp>
        <p:nvSpPr>
          <p:cNvPr id="388101" name="Rectangle 5"/>
          <p:cNvSpPr>
            <a:spLocks noChangeArrowheads="1"/>
          </p:cNvSpPr>
          <p:nvPr/>
        </p:nvSpPr>
        <p:spPr bwMode="auto">
          <a:xfrm>
            <a:off x="457200" y="838200"/>
            <a:ext cx="800571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rtl="1"/>
            <a:r>
              <a:rPr lang="fa-IR" sz="3200" dirty="0">
                <a:cs typeface="Arial" pitchFamily="34" charset="0"/>
              </a:rPr>
              <a:t>شبكه كلريد </a:t>
            </a:r>
            <a:r>
              <a:rPr lang="fa-IR" sz="3200" dirty="0" smtClean="0">
                <a:cs typeface="Arial" pitchFamily="34" charset="0"/>
              </a:rPr>
              <a:t>سديم</a:t>
            </a:r>
          </a:p>
          <a:p>
            <a:pPr algn="r" rtl="1"/>
            <a:r>
              <a:rPr lang="fa-IR" sz="2000" dirty="0" smtClean="0">
                <a:cs typeface="Arial" pitchFamily="34" charset="0"/>
              </a:rPr>
              <a:t>هرترکیب یونی از گردهمایی میلیاردها میلیارد کاتیون و آنیون به وجود می آید، ولی از نظر بار</a:t>
            </a:r>
          </a:p>
          <a:p>
            <a:pPr algn="r" rtl="1"/>
            <a:r>
              <a:rPr lang="fa-IR" sz="2000" dirty="0" smtClean="0">
                <a:cs typeface="Arial" pitchFamily="34" charset="0"/>
              </a:rPr>
              <a:t>  الکتریکی  خنثی است، زیرا تعداد کل بارهای مثبت و منفی در آن برابر است.</a:t>
            </a:r>
            <a:endParaRPr lang="en-US" sz="2000" dirty="0"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19400" y="152400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3600" b="1" dirty="0" smtClean="0"/>
              <a:t>شبکه بلوری ترکیب ها </a:t>
            </a:r>
            <a:endParaRPr lang="en-US" sz="3600" b="1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E0DCF38-58EB-46E9-9372-BCF6552DE3CD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 smtClean="0"/>
              <a:t>انرژی شبکه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در شبکه ی بلور جامد یونی، کاتیون ها و آنیون ها با یکدیگر پیوند یونی دارند و نیروی جاذبه میان این یون ها در شبکه بلور، بیش تر از نیروی جاذبه میان یک کاتیون و یک آنیون تنها است.</a:t>
            </a:r>
          </a:p>
          <a:p>
            <a:pPr algn="r" rtl="1"/>
            <a:r>
              <a:rPr lang="fa-IR" dirty="0" smtClean="0"/>
              <a:t>به همین دلیل نیروی جاذبه، تشکیل شبکه ی بلور جامدهای یونی با آزاد شدن مقداری انرژی همراه است که به آن ” انرژی شبکه ” گفته می شود.</a:t>
            </a:r>
          </a:p>
          <a:p>
            <a:pPr algn="r" rtl="1">
              <a:buNone/>
            </a:pPr>
            <a:r>
              <a:rPr lang="fa-IR" dirty="0" smtClean="0"/>
              <a:t> 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600200" y="4267200"/>
            <a:ext cx="5867400" cy="15240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dirty="0" smtClean="0"/>
              <a:t>مقدار انرژی آزاد شده به هنگام تشکیل یک جامد یونی از یون های گازی مربوط و تشکیل شبکه ی بلور یونی را</a:t>
            </a:r>
          </a:p>
          <a:p>
            <a:pPr algn="ctr"/>
            <a:r>
              <a:rPr lang="fa-IR" sz="2400" dirty="0" smtClean="0"/>
              <a:t>انرژی شبکه ی بلور آن جامد یونی می گویند. </a:t>
            </a: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0EE711-B157-4E92-BC6C-2F5D965478C3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 smtClean="0"/>
              <a:t>عوامل موثر در انرژی شبکه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28725"/>
            <a:ext cx="8305800" cy="4921250"/>
          </a:xfrm>
        </p:spPr>
        <p:txBody>
          <a:bodyPr/>
          <a:lstStyle/>
          <a:p>
            <a:pPr algn="r" rtl="1"/>
            <a:r>
              <a:rPr lang="fa-IR" dirty="0" smtClean="0"/>
              <a:t>انرژی شبکه ی معیار خوبی برای اندازه گیری قدرت پیوند در ترکیب های یونی است. </a:t>
            </a:r>
          </a:p>
          <a:p>
            <a:pPr algn="r" rtl="1"/>
            <a:r>
              <a:rPr lang="fa-IR" dirty="0" smtClean="0"/>
              <a:t>هرچه اندازه ی یون ها کوچکتر و بار آن ها بیشتر باشد، پیوند یونی میان آن ها قوی تر و انرژی شبکه ی آنها نیز بیشتر خواهد بود.</a:t>
            </a:r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85800" y="4262120"/>
          <a:ext cx="3048000" cy="221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02360"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آنیون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</a:t>
                      </a:r>
                      <a:r>
                        <a:rPr lang="en-US" baseline="30000" dirty="0" smtClean="0"/>
                        <a:t>-</a:t>
                      </a:r>
                      <a:endParaRPr lang="en-US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</a:t>
                      </a:r>
                      <a:r>
                        <a:rPr lang="en-US" baseline="30000" dirty="0" smtClean="0"/>
                        <a:t>2-</a:t>
                      </a:r>
                      <a:endParaRPr lang="en-US" baseline="30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Na</a:t>
                      </a:r>
                      <a:r>
                        <a:rPr lang="en-US" baseline="30000" dirty="0" smtClean="0"/>
                        <a:t>+</a:t>
                      </a:r>
                      <a:endParaRPr lang="en-US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923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2481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Mg</a:t>
                      </a:r>
                      <a:r>
                        <a:rPr lang="en-US" baseline="30000" dirty="0" smtClean="0"/>
                        <a:t>2+</a:t>
                      </a:r>
                      <a:endParaRPr lang="en-US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2957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3791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Al</a:t>
                      </a:r>
                      <a:r>
                        <a:rPr lang="en-US" baseline="30000" dirty="0" smtClean="0"/>
                        <a:t>3+</a:t>
                      </a:r>
                      <a:endParaRPr lang="en-US" baseline="30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5492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15916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2000" y="4888468"/>
            <a:ext cx="685800" cy="369332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a-IR" b="1" dirty="0" smtClean="0"/>
              <a:t>کاتیون</a:t>
            </a:r>
            <a:endParaRPr lang="en-US" b="1" dirty="0"/>
          </a:p>
        </p:txBody>
      </p:sp>
      <p:cxnSp>
        <p:nvCxnSpPr>
          <p:cNvPr id="9" name="Straight Connector 8"/>
          <p:cNvCxnSpPr/>
          <p:nvPr/>
        </p:nvCxnSpPr>
        <p:spPr>
          <a:xfrm rot="16200000" flipH="1">
            <a:off x="647700" y="4305300"/>
            <a:ext cx="1066800" cy="990599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3962398" y="3860800"/>
          <a:ext cx="4572003" cy="276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9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2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67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67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r" rtl="1"/>
                      <a:r>
                        <a:rPr lang="fa-IR" dirty="0" smtClean="0"/>
                        <a:t>یون</a:t>
                      </a:r>
                      <a:r>
                        <a:rPr lang="fa-IR" baseline="0" dirty="0" smtClean="0"/>
                        <a:t> هالید</a:t>
                      </a:r>
                    </a:p>
                    <a:p>
                      <a:pPr algn="r" rtl="1"/>
                      <a:r>
                        <a:rPr lang="fa-IR" baseline="0" dirty="0" smtClean="0"/>
                        <a:t>     </a:t>
                      </a:r>
                      <a:r>
                        <a:rPr lang="en-US" baseline="0" dirty="0" smtClean="0"/>
                        <a:t>     </a:t>
                      </a:r>
                      <a:r>
                        <a:rPr lang="fa-IR" baseline="0" dirty="0" smtClean="0"/>
                        <a:t> یون فلز </a:t>
                      </a:r>
                      <a:r>
                        <a:rPr lang="en-US" baseline="0" dirty="0" smtClean="0"/>
                        <a:t>            </a:t>
                      </a:r>
                      <a:r>
                        <a:rPr lang="fa-IR" baseline="0" dirty="0" smtClean="0"/>
                        <a:t>قلیایی   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F-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Cl</a:t>
                      </a:r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Br-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I-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Li+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1036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807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757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Na+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923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787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747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704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K+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821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715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682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649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Rb</a:t>
                      </a:r>
                      <a:r>
                        <a:rPr lang="en-US" dirty="0" smtClean="0"/>
                        <a:t>+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785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689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660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630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Cs+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740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659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631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604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cxnSp>
        <p:nvCxnSpPr>
          <p:cNvPr id="14" name="Straight Connector 13"/>
          <p:cNvCxnSpPr/>
          <p:nvPr/>
        </p:nvCxnSpPr>
        <p:spPr>
          <a:xfrm>
            <a:off x="3962400" y="3886200"/>
            <a:ext cx="1600200" cy="838200"/>
          </a:xfrm>
          <a:prstGeom prst="line">
            <a:avLst/>
          </a:pr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810000" y="3429000"/>
            <a:ext cx="495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KJ.mol-1 </a:t>
            </a:r>
            <a:r>
              <a:rPr lang="fa-IR" dirty="0" smtClean="0"/>
              <a:t>انرزی شبکه ی هالیدهای فلزهای قلیایی بر حسب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62000" y="34290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 smtClean="0"/>
              <a:t>مقایسه ی انرژی شبکه ترکیب هایی با یون های +2 و +3</a:t>
            </a:r>
            <a:endParaRPr lang="en-US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0EE711-B157-4E92-BC6C-2F5D965478C3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9" grpId="0"/>
      <p:bldP spid="2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 smtClean="0"/>
              <a:t>بررسی خواص نمک 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به هر ترکیب یونی که کاتیون های آن غیر از </a:t>
            </a:r>
            <a:r>
              <a:rPr lang="en-US" dirty="0" smtClean="0"/>
              <a:t>H</a:t>
            </a:r>
            <a:r>
              <a:rPr lang="en-US" baseline="30000" dirty="0" smtClean="0"/>
              <a:t>+</a:t>
            </a:r>
            <a:r>
              <a:rPr lang="fa-IR" dirty="0" smtClean="0"/>
              <a:t> و آنیون های آن غیر از </a:t>
            </a:r>
            <a:r>
              <a:rPr lang="en-US" dirty="0" smtClean="0"/>
              <a:t>OH</a:t>
            </a:r>
            <a:r>
              <a:rPr lang="en-US" baseline="30000" dirty="0" smtClean="0"/>
              <a:t>-</a:t>
            </a:r>
            <a:r>
              <a:rPr lang="fa-IR" dirty="0" smtClean="0"/>
              <a:t> یا </a:t>
            </a:r>
            <a:r>
              <a:rPr lang="en-US" dirty="0" smtClean="0"/>
              <a:t>O</a:t>
            </a:r>
            <a:r>
              <a:rPr lang="en-US" baseline="30000" dirty="0" smtClean="0"/>
              <a:t>2-</a:t>
            </a:r>
            <a:r>
              <a:rPr lang="fa-IR" dirty="0" smtClean="0"/>
              <a:t> باشد ” نمک ” گفته می شود.</a:t>
            </a:r>
          </a:p>
          <a:p>
            <a:pPr algn="r" rtl="1"/>
            <a:r>
              <a:rPr lang="fa-IR" dirty="0" smtClean="0"/>
              <a:t>مهم ترین خواص نمک ها عبارتند از: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fa-IR" dirty="0" smtClean="0"/>
              <a:t>رسانای الکتریکی؛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fa-IR" dirty="0" smtClean="0"/>
              <a:t>نقطه ی ذوب و جوش؛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fa-IR" dirty="0" smtClean="0"/>
              <a:t>سختی و شکنندگی.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0EE711-B157-4E92-BC6C-2F5D965478C3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 smtClean="0"/>
              <a:t>رسانایی الکتریکی نمک ها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هرماده ای که دارای ذره های باردار باشند و این ذره ها بتواند آزادانه حرکت کنند، می تواند جریان برق را هدایت کند.</a:t>
            </a:r>
          </a:p>
          <a:p>
            <a:pPr algn="r" rtl="1"/>
            <a:r>
              <a:rPr lang="fa-IR" dirty="0" smtClean="0"/>
              <a:t>به چنین موادی ”رسانا“ گفته می شود.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fa-IR" dirty="0" smtClean="0"/>
              <a:t>در حالت جامد: در این حالت، یون ها در شبکه ی بلور گیر افتاده اند و به جز حرکت ارتعاشی حرکت دیگری ندارند. پس ترکیب های یونی در حالت جامد رسانای برق نیستند.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fa-IR" dirty="0" smtClean="0"/>
              <a:t>در حالت مذاب و محلول: در این دو حالت، یون ها می توانند آزادی حرک داشته باشند. به همین دلیل، نمک های مذاب و یا محلول نمک ها در آب، رساناهای خوبی برای جریان برق هستند.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0EE711-B157-4E92-BC6C-2F5D965478C3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503923C-E50D-4849-A58A-2FA7EEF66E49}" type="slidenum">
              <a:rPr lang="en-US"/>
              <a:pPr/>
              <a:t>36</a:t>
            </a:fld>
            <a:endParaRPr lang="en-US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189038"/>
            <a:ext cx="6705600" cy="563562"/>
          </a:xfrm>
        </p:spPr>
        <p:txBody>
          <a:bodyPr/>
          <a:lstStyle/>
          <a:p>
            <a:pPr algn="ctr"/>
            <a:r>
              <a:rPr lang="fa-IR" sz="3200" dirty="0" smtClean="0"/>
              <a:t>محلول نمک و آب</a:t>
            </a:r>
            <a:endParaRPr lang="en-US" sz="3200" dirty="0"/>
          </a:p>
        </p:txBody>
      </p:sp>
      <p:pic>
        <p:nvPicPr>
          <p:cNvPr id="2051" name="Picture 3" descr="C:\WINNT\Profiles\schlies\Desktop\Zumdahl final art\Zumfinart_ch15\Zumdahl15_01 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44825"/>
            <a:ext cx="8686800" cy="2974975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AC6CC68-8E16-477D-B6C1-0ABF8FAD2185}" type="slidenum">
              <a:rPr lang="en-US"/>
              <a:pPr/>
              <a:t>37</a:t>
            </a:fld>
            <a:endParaRPr lang="en-US"/>
          </a:p>
        </p:txBody>
      </p:sp>
      <p:sp>
        <p:nvSpPr>
          <p:cNvPr id="2324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762000"/>
          </a:xfrm>
        </p:spPr>
        <p:txBody>
          <a:bodyPr/>
          <a:lstStyle/>
          <a:p>
            <a:pPr algn="ctr"/>
            <a:r>
              <a:rPr lang="fa-IR" dirty="0" smtClean="0"/>
              <a:t>آب خالص جریان برق را منتقل نمی نماید</a:t>
            </a:r>
            <a:endParaRPr lang="en-US" dirty="0"/>
          </a:p>
        </p:txBody>
      </p:sp>
      <p:pic>
        <p:nvPicPr>
          <p:cNvPr id="232452" name="Picture 4" descr="C:\WINNT\Profiles\schlies.000\Desktop\Zumdahl03_20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139825"/>
            <a:ext cx="5943600" cy="518477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657600" y="1219200"/>
            <a:ext cx="2133600" cy="8382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a-I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باطری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447800" y="5791200"/>
            <a:ext cx="838200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553200" y="4191000"/>
            <a:ext cx="9144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آب خالص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3836281-0CF8-43AA-8236-BAFC19C78A1B}" type="slidenum">
              <a:rPr lang="en-US"/>
              <a:pPr/>
              <a:t>38</a:t>
            </a:fld>
            <a:endParaRPr lang="en-US"/>
          </a:p>
        </p:txBody>
      </p:sp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algn="ctr"/>
            <a:r>
              <a:rPr lang="fa-IR" dirty="0" smtClean="0"/>
              <a:t>نمک محلول در آب رسانای الکتریکی می باشد</a:t>
            </a:r>
            <a:endParaRPr lang="en-US" dirty="0"/>
          </a:p>
        </p:txBody>
      </p:sp>
      <p:pic>
        <p:nvPicPr>
          <p:cNvPr id="235523" name="Picture 3" descr="C:\WINNT\Profiles\schlies.000\Desktop\Zumdahl03_20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447800"/>
            <a:ext cx="5943600" cy="472757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429000" y="1219200"/>
            <a:ext cx="2590800" cy="10668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a-I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باطری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096000" y="4114800"/>
            <a:ext cx="14478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نمک محلول در آب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24000" y="5562600"/>
            <a:ext cx="762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8A3F1D-D038-4869-BEFA-CE251636EB55}" type="slidenum">
              <a:rPr lang="en-US"/>
              <a:pPr/>
              <a:t>39</a:t>
            </a:fld>
            <a:endParaRPr 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09600"/>
          </a:xfrm>
        </p:spPr>
        <p:txBody>
          <a:bodyPr/>
          <a:lstStyle/>
          <a:p>
            <a:pPr algn="ctr"/>
            <a:r>
              <a:rPr lang="fa-IR" sz="2400" i="0" dirty="0" smtClean="0"/>
              <a:t>زمانیکه یک ترکیب یونی در آب حل می گردد، جریان برقرار می گردد</a:t>
            </a:r>
            <a:endParaRPr lang="en-US" sz="2400" i="0" dirty="0"/>
          </a:p>
        </p:txBody>
      </p:sp>
      <p:pic>
        <p:nvPicPr>
          <p:cNvPr id="4099" name="Picture 3" descr="C:\WINNT\Profiles\schlies.000\Desktop\split art\Zumdahl08_02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033463"/>
            <a:ext cx="6858000" cy="5367337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6477000" y="3810000"/>
            <a:ext cx="1600200" cy="1600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یونهای آزاد در آب</a:t>
            </a:r>
            <a:endParaRPr lang="en-US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76600" y="914400"/>
            <a:ext cx="2590800" cy="10668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fa-IR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باطری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219200" y="5791200"/>
            <a:ext cx="6096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 smtClean="0"/>
              <a:t>نقطه ذوب و جوش الکتریکی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990600"/>
            <a:ext cx="8023225" cy="4921250"/>
          </a:xfrm>
        </p:spPr>
        <p:txBody>
          <a:bodyPr/>
          <a:lstStyle/>
          <a:p>
            <a:pPr algn="r" rtl="1"/>
            <a:r>
              <a:rPr lang="fa-IR" dirty="0" smtClean="0"/>
              <a:t>برای ذوب کردن یا جوشاندن یک نمک باید بر نیروی جاذبه میان یون های تشکیل دهنده ی آن نمک غلبه کنیم و از آنجا که این نیروهای جاذبه بسیار قوی هستند، برای غلبه بر آن ها باید گرمای زیادی مصرف کنیم. </a:t>
            </a:r>
          </a:p>
          <a:p>
            <a:pPr algn="r" rtl="1"/>
            <a:r>
              <a:rPr lang="fa-IR" dirty="0" smtClean="0"/>
              <a:t>به این ترتیب، دمای ذوب و جوش نمک ها بالا </a:t>
            </a:r>
            <a:r>
              <a:rPr lang="fa-IR" smtClean="0"/>
              <a:t>یا بسیار بالا </a:t>
            </a:r>
            <a:r>
              <a:rPr lang="fa-IR" dirty="0" smtClean="0"/>
              <a:t>است.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14D555-D9E9-4662-98D7-5424173C1682}" type="slidenum">
              <a:rPr lang="en-US" smtClean="0"/>
              <a:pPr/>
              <a:t>40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0" y="3657600"/>
          <a:ext cx="60960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452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</a:t>
                      </a:r>
                      <a:r>
                        <a:rPr lang="fa-IR" dirty="0" smtClean="0"/>
                        <a:t>نقطه ی جوش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 smtClean="0"/>
                        <a:t>C </a:t>
                      </a:r>
                      <a:r>
                        <a:rPr lang="fa-IR" baseline="0" dirty="0" smtClean="0"/>
                        <a:t>نقطه ی ذوب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 smtClean="0"/>
                        <a:t>نرکیب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2239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1261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MgF2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1412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714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MgCl2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1600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782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CaCl2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1100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784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CaI2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1505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858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KF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1435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734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KBr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-164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-182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CH4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NaCl-pol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1909763"/>
            <a:ext cx="6454775" cy="5329237"/>
          </a:xfrm>
          <a:prstGeom prst="rect">
            <a:avLst/>
          </a:prstGeom>
          <a:noFill/>
        </p:spPr>
      </p:pic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59BE-247F-4A64-9C30-60BBF203AC81}" type="slidenum">
              <a:rPr lang="ar-SA"/>
              <a:pPr/>
              <a:t>41</a:t>
            </a:fld>
            <a:endParaRPr lang="en-US"/>
          </a:p>
        </p:txBody>
      </p: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2189734" y="76200"/>
            <a:ext cx="466826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rtl="1"/>
            <a:r>
              <a:rPr lang="fa-IR" sz="4000" b="1" dirty="0" smtClean="0">
                <a:cs typeface="Arial" pitchFamily="34" charset="0"/>
              </a:rPr>
              <a:t>سختی و شکنندگی نمک ها</a:t>
            </a:r>
            <a:endParaRPr lang="en-US" sz="4000" b="1" dirty="0">
              <a:cs typeface="Arial" pitchFamily="34" charset="0"/>
            </a:endParaRPr>
          </a:p>
        </p:txBody>
      </p:sp>
      <p:pic>
        <p:nvPicPr>
          <p:cNvPr id="67594" name="Picture 10" descr="NaCl-pol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85800" y="914400"/>
            <a:ext cx="6454775" cy="5329237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WordArt 4"/>
          <p:cNvSpPr>
            <a:spLocks noChangeArrowheads="1" noChangeShapeType="1" noTextEdit="1"/>
          </p:cNvSpPr>
          <p:nvPr/>
        </p:nvSpPr>
        <p:spPr bwMode="gray">
          <a:xfrm>
            <a:off x="1752600" y="2819400"/>
            <a:ext cx="5759450" cy="12192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870"/>
              </a:avLst>
            </a:prstTxWarp>
          </a:bodyPr>
          <a:lstStyle/>
          <a:p>
            <a:pPr algn="ctr"/>
            <a:r>
              <a:rPr lang="fa-IR" sz="3600" b="1" kern="10" dirty="0" smtClean="0">
                <a:ln w="28575">
                  <a:solidFill>
                    <a:schemeClr val="bg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chemeClr val="hlink"/>
                    </a:gs>
                    <a:gs pos="100000">
                      <a:schemeClr val="accent1"/>
                    </a:gs>
                  </a:gsLst>
                  <a:lin ang="0" scaled="1"/>
                </a:gradFill>
                <a:effectLst>
                  <a:outerShdw blurRad="63500" dist="53882" dir="2700000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از حوصله شما سپاسگزارم!</a:t>
            </a:r>
            <a:endParaRPr lang="en-US" sz="3600" b="1" kern="10" dirty="0">
              <a:ln w="28575">
                <a:solidFill>
                  <a:schemeClr val="bg1"/>
                </a:solidFill>
                <a:round/>
                <a:headEnd/>
                <a:tailEnd/>
              </a:ln>
              <a:gradFill rotWithShape="1">
                <a:gsLst>
                  <a:gs pos="0">
                    <a:schemeClr val="hlink"/>
                  </a:gs>
                  <a:gs pos="100000">
                    <a:schemeClr val="accent1"/>
                  </a:gs>
                </a:gsLst>
                <a:lin ang="0" scaled="1"/>
              </a:gradFill>
              <a:effectLst>
                <a:outerShdw blurRad="63500" dist="53882" dir="2700000" algn="ctr" rotWithShape="0">
                  <a:srgbClr val="868686">
                    <a:alpha val="50000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657600" y="5562600"/>
            <a:ext cx="16764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07/7/12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49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4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6" grpId="0" animBg="1"/>
    </p:bldLst>
  </p:timing>
</p:sld>
</file>

<file path=ppt/theme/theme1.xml><?xml version="1.0" encoding="utf-8"?>
<a:theme xmlns:a="http://schemas.openxmlformats.org/drawingml/2006/main" name="Ebay (33)">
  <a:themeElements>
    <a:clrScheme name="sample 2">
      <a:dk1>
        <a:srgbClr val="113F71"/>
      </a:dk1>
      <a:lt1>
        <a:srgbClr val="FFFFFF"/>
      </a:lt1>
      <a:dk2>
        <a:srgbClr val="000000"/>
      </a:dk2>
      <a:lt2>
        <a:srgbClr val="C1D1D3"/>
      </a:lt2>
      <a:accent1>
        <a:srgbClr val="2D7ACF"/>
      </a:accent1>
      <a:accent2>
        <a:srgbClr val="99CC00"/>
      </a:accent2>
      <a:accent3>
        <a:srgbClr val="FFFFFF"/>
      </a:accent3>
      <a:accent4>
        <a:srgbClr val="0D345F"/>
      </a:accent4>
      <a:accent5>
        <a:srgbClr val="ADBEE4"/>
      </a:accent5>
      <a:accent6>
        <a:srgbClr val="8AB900"/>
      </a:accent6>
      <a:hlink>
        <a:srgbClr val="5AABCC"/>
      </a:hlink>
      <a:folHlink>
        <a:srgbClr val="BD9E61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1F52C0"/>
        </a:dk1>
        <a:lt1>
          <a:srgbClr val="FFFFFF"/>
        </a:lt1>
        <a:dk2>
          <a:srgbClr val="000000"/>
        </a:dk2>
        <a:lt2>
          <a:srgbClr val="D6E1E2"/>
        </a:lt2>
        <a:accent1>
          <a:srgbClr val="E38B55"/>
        </a:accent1>
        <a:accent2>
          <a:srgbClr val="CB81D5"/>
        </a:accent2>
        <a:accent3>
          <a:srgbClr val="FFFFFF"/>
        </a:accent3>
        <a:accent4>
          <a:srgbClr val="1945A4"/>
        </a:accent4>
        <a:accent5>
          <a:srgbClr val="EFC4B4"/>
        </a:accent5>
        <a:accent6>
          <a:srgbClr val="B874C1"/>
        </a:accent6>
        <a:hlink>
          <a:srgbClr val="705FC3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13F71"/>
        </a:dk1>
        <a:lt1>
          <a:srgbClr val="FFFFFF"/>
        </a:lt1>
        <a:dk2>
          <a:srgbClr val="000000"/>
        </a:dk2>
        <a:lt2>
          <a:srgbClr val="C1D1D3"/>
        </a:lt2>
        <a:accent1>
          <a:srgbClr val="2D7ACF"/>
        </a:accent1>
        <a:accent2>
          <a:srgbClr val="99CC00"/>
        </a:accent2>
        <a:accent3>
          <a:srgbClr val="FFFFFF"/>
        </a:accent3>
        <a:accent4>
          <a:srgbClr val="0D345F"/>
        </a:accent4>
        <a:accent5>
          <a:srgbClr val="ADBEE4"/>
        </a:accent5>
        <a:accent6>
          <a:srgbClr val="8AB900"/>
        </a:accent6>
        <a:hlink>
          <a:srgbClr val="5AABCC"/>
        </a:hlink>
        <a:folHlink>
          <a:srgbClr val="BD9E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F2163"/>
        </a:dk1>
        <a:lt1>
          <a:srgbClr val="FFFFFF"/>
        </a:lt1>
        <a:dk2>
          <a:srgbClr val="000000"/>
        </a:dk2>
        <a:lt2>
          <a:srgbClr val="CCD8DA"/>
        </a:lt2>
        <a:accent1>
          <a:srgbClr val="4067CA"/>
        </a:accent1>
        <a:accent2>
          <a:srgbClr val="00B4B0"/>
        </a:accent2>
        <a:accent3>
          <a:srgbClr val="FFFFFF"/>
        </a:accent3>
        <a:accent4>
          <a:srgbClr val="191B53"/>
        </a:accent4>
        <a:accent5>
          <a:srgbClr val="AFB8E1"/>
        </a:accent5>
        <a:accent6>
          <a:srgbClr val="00A39F"/>
        </a:accent6>
        <a:hlink>
          <a:srgbClr val="6DB1DF"/>
        </a:hlink>
        <a:folHlink>
          <a:srgbClr val="9292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outs:outSpaceData xmlns:outs="http://schemas.microsoft.com/office/2009/outspace/metadata">
  <outs:relatedDates>
    <outs:relatedDate>
      <outs:type>3</outs:type>
      <outs:displayName>Last Modified</outs:displayName>
      <outs:dateTime>2009-11-13T08:48:07Z</outs:dateTime>
      <outs:isPinned>true</outs:isPinned>
    </outs:relatedDate>
    <outs:relatedDate>
      <outs:type>2</outs:type>
      <outs:displayName>Created</outs:displayName>
      <outs:dateTime>2009-11-13T08:39:36Z</outs:dateTime>
      <outs:isPinned>true</outs:isPinned>
    </outs:relatedDate>
    <outs:relatedDate>
      <outs:type>4</outs:type>
      <outs:displayName>Last Printed</outs:displayName>
      <outs:dateTime/>
      <outs:isPinned>true</outs:isPinned>
    </outs:relatedDate>
  </outs:relatedDates>
  <outs:relatedDocuments>
    <outs:relatedDocument>
      <outs:type>2</outs:type>
      <outs:displayName>Other documents in current folder</outs:displayName>
      <outs:uri/>
      <outs:isPinned>true</outs:isPinned>
    </outs:relatedDocument>
  </outs:relatedDocuments>
  <outs:relatedPeople>
    <outs:relatedPeopleItem>
      <outs:category>Author</outs:category>
      <outs:people>
        <outs:relatedPerson>
          <outs:displayName>dell</outs:displayName>
          <outs:accountName/>
        </outs:relatedPerson>
      </outs:people>
      <outs:source>0</outs:source>
      <outs:isPinned>true</outs:isPinned>
    </outs:relatedPeopleItem>
    <outs:relatedPeopleItem>
      <outs:category>Last modified by</outs:category>
      <outs:people>
        <outs:relatedPerson>
          <outs:displayName>dell</outs:displayName>
          <outs:accountName/>
        </outs:relatedPerson>
      </outs:people>
      <outs:source>0</outs:source>
      <outs:isPinned>true</outs:isPinned>
    </outs:relatedPeopleItem>
    <outs:relatedPeopleItem>
      <outs:category>Manager</outs:category>
      <outs:people/>
      <outs:source>0</outs:source>
      <outs:isPinned>false</outs:isPinned>
    </outs:relatedPeopleItem>
  </outs:relatedPeople>
  <propertyMetadataList xmlns="http://schemas.microsoft.com/office/2009/outspace/metadata">
    <propertyMetadata>
      <type>0</type>
      <propertyId>2228224</propertyId>
      <propertyName/>
      <isPinned>true</isPinned>
    </propertyMetadata>
    <propertyMetadata>
      <type>0</type>
      <propertyId>1114115</propertyId>
      <propertyName/>
      <isPinned>true</isPinned>
    </propertyMetadata>
    <propertyMetadata>
      <type>0</type>
      <propertyId>1114117</propertyId>
      <propertyName/>
      <isPinned>true</isPinned>
    </propertyMetadata>
    <propertyMetadata>
      <type>0</type>
      <propertyId>589825</propertyId>
      <propertyName/>
      <isPinned>false</isPinned>
    </propertyMetadata>
    <propertyMetadata>
      <type>0</type>
      <propertyId>1114116</propertyId>
      <propertyName/>
      <isPinned>false</isPinned>
    </propertyMetadata>
    <propertyMetadata>
      <type>0</type>
      <propertyId>14</propertyId>
      <propertyName/>
      <isPinned>true</isPinned>
    </propertyMetadata>
    <propertyMetadata>
      <type>0</type>
      <propertyId>8</propertyId>
      <propertyName/>
      <isPinned>true</isPinned>
    </propertyMetadata>
    <propertyMetadata>
      <type>0</type>
      <propertyId>6</propertyId>
      <propertyName/>
      <isPinned>false</isPinned>
    </propertyMetadata>
    <propertyMetadata>
      <type>0</type>
      <propertyId>1114118</propertyId>
      <propertyName/>
      <isPinned>false</isPinned>
    </propertyMetadata>
    <propertyMetadata>
      <type>0</type>
      <propertyId>1179649</propertyId>
      <propertyName/>
      <isPinned>false</isPinned>
    </propertyMetadata>
    <propertyMetadata>
      <type>0</type>
      <propertyId>655365</propertyId>
      <propertyName/>
      <isPinned>false</isPinned>
    </propertyMetadata>
    <propertyMetadata>
      <type>0</type>
      <propertyId>1</propertyId>
      <propertyName/>
      <isPinned>false</isPinned>
    </propertyMetadata>
    <propertyMetadata>
      <type>0</type>
      <propertyId>0</propertyId>
      <propertyName/>
      <isPinned>true</isPinned>
    </propertyMetadata>
    <propertyMetadata>
      <type>0</type>
      <propertyId>13</propertyId>
      <propertyName/>
      <isPinned>false</isPinned>
    </propertyMetadata>
    <propertyMetadata>
      <type>0</type>
      <propertyId>1179653</propertyId>
      <propertyName/>
      <isPinned>false</isPinned>
    </propertyMetadata>
    <propertyMetadata>
      <type>0</type>
      <propertyId>22</propertyId>
      <propertyName/>
      <isPinned>false</isPinned>
    </propertyMetadata>
  </propertyMetadataList>
  <outs:corruptMetadataWasLost/>
</outs:outSpaceData>
</file>

<file path=customXml/itemProps1.xml><?xml version="1.0" encoding="utf-8"?>
<ds:datastoreItem xmlns:ds="http://schemas.openxmlformats.org/officeDocument/2006/customXml" ds:itemID="{F2332AB2-C469-492E-A0FC-1AB30CE64682}">
  <ds:schemaRefs>
    <ds:schemaRef ds:uri="http://schemas.microsoft.com/office/2009/outspace/meta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Ebay (33)</Template>
  <TotalTime>8202</TotalTime>
  <Words>2488</Words>
  <Application>Microsoft Office PowerPoint</Application>
  <PresentationFormat>On-screen Show (4:3)</PresentationFormat>
  <Paragraphs>699</Paragraphs>
  <Slides>42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Arial</vt:lpstr>
      <vt:lpstr>Arial Narrow</vt:lpstr>
      <vt:lpstr>Calibri</vt:lpstr>
      <vt:lpstr>Comic Sans MS</vt:lpstr>
      <vt:lpstr>Times New Roman</vt:lpstr>
      <vt:lpstr>Verdana</vt:lpstr>
      <vt:lpstr>Wingdings</vt:lpstr>
      <vt:lpstr>Ebay (33)</vt:lpstr>
      <vt:lpstr>Clip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شیمی عمومی – بخش هشتم (رشته فرش)</vt:lpstr>
      <vt:lpstr>Contents</vt:lpstr>
      <vt:lpstr>PowerPoint Presentation</vt:lpstr>
      <vt:lpstr>PowerPoint Presentation</vt:lpstr>
      <vt:lpstr>PowerPoint Presentation</vt:lpstr>
      <vt:lpstr>PowerPoint Presentation</vt:lpstr>
      <vt:lpstr>بار یونهای متداول</vt:lpstr>
      <vt:lpstr>PowerPoint Presentation</vt:lpstr>
      <vt:lpstr>PowerPoint Presentation</vt:lpstr>
      <vt:lpstr>  </vt:lpstr>
      <vt:lpstr>PowerPoint Presentation</vt:lpstr>
      <vt:lpstr>PowerPoint Presentation</vt:lpstr>
      <vt:lpstr>PowerPoint Presentation</vt:lpstr>
      <vt:lpstr>پیوند یونی و نام گذاری ترکیب های دوتایی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انرژی شبکه</vt:lpstr>
      <vt:lpstr>عوامل موثر در انرژی شبکه</vt:lpstr>
      <vt:lpstr>بررسی خواص نمک ها</vt:lpstr>
      <vt:lpstr>رسانایی الکتریکی نمک ها</vt:lpstr>
      <vt:lpstr>محلول نمک و آب</vt:lpstr>
      <vt:lpstr>آب خالص جریان برق را منتقل نمی نماید</vt:lpstr>
      <vt:lpstr>نمک محلول در آب رسانای الکتریکی می باشد</vt:lpstr>
      <vt:lpstr>زمانیکه یک ترکیب یونی در آب حل می گردد، جریان برقرار می گردد</vt:lpstr>
      <vt:lpstr>نقطه ذوب و جوش الکتریکی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شیمی عمومی – بخش هشتم (رشته فرش)</dc:title>
  <dc:creator>dell</dc:creator>
  <cp:lastModifiedBy>vista - PC</cp:lastModifiedBy>
  <cp:revision>116</cp:revision>
  <dcterms:created xsi:type="dcterms:W3CDTF">2009-11-13T08:39:36Z</dcterms:created>
  <dcterms:modified xsi:type="dcterms:W3CDTF">2020-12-29T21:48:08Z</dcterms:modified>
</cp:coreProperties>
</file>