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418" r:id="rId3"/>
    <p:sldId id="397" r:id="rId4"/>
    <p:sldId id="394" r:id="rId5"/>
    <p:sldId id="409" r:id="rId6"/>
    <p:sldId id="395" r:id="rId7"/>
    <p:sldId id="410" r:id="rId8"/>
    <p:sldId id="412" r:id="rId9"/>
    <p:sldId id="264" r:id="rId10"/>
    <p:sldId id="413" r:id="rId11"/>
    <p:sldId id="414" r:id="rId12"/>
    <p:sldId id="415" r:id="rId13"/>
    <p:sldId id="400" r:id="rId14"/>
    <p:sldId id="416" r:id="rId15"/>
    <p:sldId id="396" r:id="rId16"/>
    <p:sldId id="408" r:id="rId17"/>
    <p:sldId id="417" r:id="rId1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8"/>
            <p14:sldId id="397"/>
            <p14:sldId id="394"/>
            <p14:sldId id="409"/>
            <p14:sldId id="395"/>
            <p14:sldId id="410"/>
            <p14:sldId id="412"/>
            <p14:sldId id="264"/>
            <p14:sldId id="413"/>
            <p14:sldId id="414"/>
            <p14:sldId id="415"/>
            <p14:sldId id="400"/>
            <p14:sldId id="416"/>
            <p14:sldId id="396"/>
            <p14:sldId id="408"/>
            <p14:sldId id="4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32650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4" y="1672619"/>
            <a:ext cx="843402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54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روابط اجتماعی(آئین </a:t>
            </a:r>
            <a:r>
              <a:rPr lang="fa-IR" sz="54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مهرورزی)</a:t>
            </a:r>
            <a:endParaRPr lang="fa-IR" sz="54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2984" y="677475"/>
            <a:ext cx="219002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9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1350" y="3645026"/>
            <a:ext cx="8638469" cy="13311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تعامل و برخوردهای اجتماعی را می توان در سه بستر 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سطحی ، میانه و گسترده ارزیابی کرد .</a:t>
            </a:r>
            <a:endParaRPr lang="fa-IR" sz="28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26251" y="2435305"/>
            <a:ext cx="8998722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1.روحیات اخلاقی وراثتی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2.روحیات اخلاقی اکتسابی</a:t>
            </a:r>
          </a:p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3.عدم آگاهی از اصول و قواعد رفتار اجتماعی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عوامل چندگانه رفتارهای اجتماعی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1427313" y="2488057"/>
            <a:ext cx="4762472" cy="376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69674" y="2371081"/>
            <a:ext cx="5593222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بخشی از عوامل را می باید در روحیات راسخ یا نیمه راسخ اشخاص جستجو کرد که عوامل وراثتی، نوع تربیت خانوادگی و اجتماعی ـ به ویژه در مراحل اولیه رشد و نمو ـ در پیدایش و ماندگاری آنها مؤثر است . بی تردید برخی از افراد شخصیت وجودی اشان با شادی سرشته شده و شماری نیز سرشتشان یا عبوس بودن و درون گرائی عجین گشته است . 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تجربه نیز اثبات کرده که انسان با خواست واراده خود می تواندباعث رشد یا پس رفت روحیات اخلاقی اش شود .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1.روحیات اخلاقی وراثتی</a:t>
            </a:r>
            <a:endParaRPr lang="fa-IR" sz="36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47" y="2063184"/>
            <a:ext cx="2702108" cy="2835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35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69777" y="2435305"/>
            <a:ext cx="6444761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200" dirty="0" smtClean="0">
                <a:cs typeface="B Yekan" panose="00000400000000000000" pitchFamily="2" charset="-78"/>
              </a:rPr>
              <a:t>یکی از پایه های اصلی رفتار سالم اجتماعی ، احساس همدلی و یگانگی است که در آموزه های قرآن بر آن تأکید شده است . </a:t>
            </a:r>
          </a:p>
          <a:p>
            <a:pPr algn="just" rtl="1"/>
            <a:r>
              <a:rPr lang="fa-IR" sz="2200" dirty="0" smtClean="0">
                <a:cs typeface="B Yekan" panose="00000400000000000000" pitchFamily="2" charset="-78"/>
              </a:rPr>
              <a:t>از مؤمنان خواسته شده که از یکدیگر عیب جوئی نکنند ، با عبارت « و لا تلمزوا انفسکم»آمده است ؛ یعنی مؤمنان بسان یک جان تلقی شده اند با این مقیاس ، کسی که از یکدیگر عیب جوئی کند ، در حقیقت از خود عیب جوئی کرده است ؛ زیرا در محیط دین باوران دو یا چند جائی وجود ندارد : « مردان خدا گر چه هزارند ، یکی اند.»</a:t>
            </a:r>
            <a:endParaRPr lang="fa-IR" sz="2200" dirty="0">
              <a:cs typeface="B Yekan" panose="00000400000000000000" pitchFamily="2" charset="-78"/>
            </a:endParaRPr>
          </a:p>
          <a:p>
            <a:pPr algn="just" rtl="1"/>
            <a:endParaRPr lang="fa-IR" sz="2400" dirty="0" smtClean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2.روحیات اخلاقی اکتسابی</a:t>
            </a:r>
            <a:endParaRPr lang="fa-IR" sz="36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089560"/>
            <a:ext cx="2669199" cy="37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222630" y="2414058"/>
            <a:ext cx="4989593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بخشی از رفتارهای ناسالم اجتماعی و نبود روح مهرورزی در رفتار اجتماعی ، ناشی از ناآگاهی برخی از ما از اصول رفتار اجتماعی و حقوق برادری است افزون بر آنکه بخشی از آموزه های اخلاقی کتاب و سنت برای تعلیم شیوه های مطلوب و سالم تعامل اجتماعی است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3.عدم آگاهی از اصول و قواعد رفتار اجتماعی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70" y="2151107"/>
            <a:ext cx="4130554" cy="2541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99234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334608" y="2414058"/>
            <a:ext cx="5877616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200" dirty="0" smtClean="0">
                <a:cs typeface="B Yekan" panose="00000400000000000000" pitchFamily="2" charset="-78"/>
              </a:rPr>
              <a:t>برای مثال ، گاه اشخاصی با برداشت یک سویه از دین و با تلقی ناقص و نارسا از آیات و روایاتی که مزاح و شوخی را نکوهش کرده و یا انسان را به سکوت ترغیب نموده اند ، چنین پنداشته اند که اسلام با گشاده روئی و شادمنشی ، نشست و برخاست و گفتگو با دیگران چندان میانه ای ندارد ، بلکه با گوشه گیری و درون گرائی موافق است . در واقع روایاتی که شوخی و مزاح را نکوهش کرده اند ، ناظر به شوخی های سرمستانه است که با گفتارهای نامناسب ، توأم با آزار دیگران است . 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3.عدم آگاهی از اصول و قواعد رفتار اجتماعی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3823" y="2414058"/>
            <a:ext cx="2760785" cy="279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56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380892" y="2414058"/>
            <a:ext cx="483133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رفتارهای اجتماعی در نگاه کلی به دو </a:t>
            </a:r>
            <a:r>
              <a:rPr lang="fa-IR" altLang="fa-IR" sz="2400" dirty="0">
                <a:cs typeface="B Yekan" panose="00000400000000000000" pitchFamily="2" charset="-78"/>
              </a:rPr>
              <a:t>بخش تقسیم می شود </a:t>
            </a:r>
            <a:r>
              <a:rPr lang="fa-IR" altLang="fa-IR" sz="2400" dirty="0" smtClean="0">
                <a:cs typeface="B Yekan" panose="00000400000000000000" pitchFamily="2" charset="-78"/>
              </a:rPr>
              <a:t>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1.رفتار عادلانه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2. رفتار محسنانه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رفتارهای عادلانه و محسنانه 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05" y="2164566"/>
            <a:ext cx="3843704" cy="30912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185138" y="2414058"/>
            <a:ext cx="619711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>
                <a:cs typeface="B Yekan" panose="00000400000000000000" pitchFamily="2" charset="-78"/>
              </a:rPr>
              <a:t>ـ رفتار عادلانه </a:t>
            </a:r>
            <a:r>
              <a:rPr lang="fa-IR" altLang="fa-IR" sz="2000" dirty="0" smtClean="0">
                <a:cs typeface="B Yekan" panose="00000400000000000000" pitchFamily="2" charset="-78"/>
              </a:rPr>
              <a:t>همان «رعایت </a:t>
            </a:r>
            <a:r>
              <a:rPr lang="fa-IR" altLang="fa-IR" sz="2000" dirty="0">
                <a:cs typeface="B Yekan" panose="00000400000000000000" pitchFamily="2" charset="-78"/>
              </a:rPr>
              <a:t>حقوق دیگران و عدم تضییع این </a:t>
            </a:r>
            <a:r>
              <a:rPr lang="fa-IR" altLang="fa-IR" sz="2000" dirty="0" smtClean="0">
                <a:cs typeface="B Yekan" panose="00000400000000000000" pitchFamily="2" charset="-78"/>
              </a:rPr>
              <a:t>حقوق» </a:t>
            </a:r>
            <a:r>
              <a:rPr lang="fa-IR" altLang="fa-IR" sz="2000" dirty="0">
                <a:cs typeface="B Yekan" panose="00000400000000000000" pitchFamily="2" charset="-78"/>
              </a:rPr>
              <a:t>است . </a:t>
            </a:r>
          </a:p>
          <a:p>
            <a:pPr algn="just" rtl="1"/>
            <a:r>
              <a:rPr lang="fa-IR" altLang="fa-IR" sz="2000" dirty="0">
                <a:cs typeface="B Yekan" panose="00000400000000000000" pitchFamily="2" charset="-78"/>
              </a:rPr>
              <a:t>ـ رفتار محسنانه « رفتاری فراتر از رفتار </a:t>
            </a:r>
            <a:r>
              <a:rPr lang="fa-IR" altLang="fa-IR" sz="2000" dirty="0" smtClean="0">
                <a:cs typeface="B Yekan" panose="00000400000000000000" pitchFamily="2" charset="-78"/>
              </a:rPr>
              <a:t>عادلانه » </a:t>
            </a:r>
            <a:r>
              <a:rPr lang="fa-IR" altLang="fa-IR" sz="2000" dirty="0">
                <a:cs typeface="B Yekan" panose="00000400000000000000" pitchFamily="2" charset="-78"/>
              </a:rPr>
              <a:t>است که بر اساس آن ،شخص نه تنها حوق دیگران را رعایت کرده ، از هر گونه تضییع حقوق اشخاص اجتناب می کند ، بلکه وجودش سراسر خیر و نیکی شده و در کنار خیرخواهی و خیررسانی به همنوعان و هم کیشان </a:t>
            </a:r>
            <a:r>
              <a:rPr lang="fa-IR" altLang="fa-IR" sz="2000" dirty="0" smtClean="0">
                <a:cs typeface="B Yekan" panose="00000400000000000000" pitchFamily="2" charset="-78"/>
              </a:rPr>
              <a:t>، از لغزش ها و بدی های آنان نیز می گذرد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اجتناب از رفتارهایی همچون غیبت و تهمت از نمونه هایی رفتار عادلانه ، و رفتارهایی مانند فرو خوردن خشم ، عفو و گذشت و نیکی به دیگران نیز از مصادیق رفتار محسنانه است 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رفتارهای عادلانه و محسنانه 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60" y="2080768"/>
            <a:ext cx="2440232" cy="244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700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407268" y="2414058"/>
            <a:ext cx="497498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1.صداقت و یکرنگی : در نشست و برخاست ها و تعامل های جمعی هماره صادق باشیم و هیچ گاه برای گریز از تنگناها دروغ نگوییم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2.  درابراز محبت و علاقه به دیگران نیز باید صادق باشیم ؛ یعنی بیش از آنکه واقعاً دیگران را دوست می داریم ، به آنان اظهار دوستی نکنیم و فراتر از وجاهت و اعتباری که برای دیگران قائلیم . از آنان تمجید نکنیم .</a:t>
            </a:r>
          </a:p>
          <a:p>
            <a:pPr algn="just" rtl="1"/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مصادیق رفتارهای عادلانه و محسنانه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677" y="2144457"/>
            <a:ext cx="3351255" cy="3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27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064369" y="2414057"/>
            <a:ext cx="531788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3.بخشی از رفتارهای اجتماعی در عرصه قراردادها و دادوستدهای مالی روی می دهد .در آموزه های اسلامی به شدت غشّ در معامله (مخلوط کردن متاع معیوب با کالای سالم ) ، پنهان سازی عیب کالا ، ستایش کاذب از جنس و ... نکوهش شده است . پیام بلند قرآن در این باب که بارها تکرار شده ـ و از آن ضرئرت صداقت ، و پرهیز از هر گونه دروغ و نیرنگ در همه قرارداداهای اجتماعی اعم از مالی و غیرمالی دانسته می شود 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مصادیق رفتارهای عادلانه و محسنانه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541" y="2791020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594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688123" y="2414058"/>
            <a:ext cx="8583921" cy="3097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قرآن به مناسبت های مختلف درباره ارزش حسن خلق سخن گفته است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در آیه 83 سوره بقره آمده است :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>
                <a:cs typeface="B Yekan" panose="00000400000000000000" pitchFamily="2" charset="-78"/>
              </a:rPr>
              <a:t>«</a:t>
            </a:r>
            <a:r>
              <a:rPr lang="fa-IR" altLang="fa-IR" sz="2200" dirty="0" smtClean="0">
                <a:cs typeface="B Yekan" panose="00000400000000000000" pitchFamily="2" charset="-78"/>
              </a:rPr>
              <a:t>و با مردم به زبان خوش سخن بگوئید .»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و نیکی به والدین که به کرّات توصیه شده خوش خلقی و نیک روئی با آنان است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حسن خلق به معنای اخلاق و سجایای اخلاقی نیک ـ گستره وسیعی از علم اخلاق را در بر می گیرد . 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2.خوش خلقی و خوش رویی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61" y="1219493"/>
            <a:ext cx="1875840" cy="18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982198" y="2337144"/>
            <a:ext cx="5400052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امام صادق (ع) در پاسخ به این پرسش که « حسن خلق چیست؟ » ، فرمودند : « اینکه نرمخو باشی ؛ گفتارت پاک و با برادرت با خوش روئی برخورد کنی .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200" dirty="0" smtClean="0">
                <a:cs typeface="B Yekan" panose="00000400000000000000" pitchFamily="2" charset="-78"/>
              </a:rPr>
              <a:t>پیامبر اکرم (ص) خطاب به امام علی (ع) شبیه ترین مردم به اخلاق خود را کسی دانسته که از همه خوش خوتر ، بردبارتر ، نسبت به خویشاوندانش نیکوکارتر و از همه با انصاف تر است .</a:t>
            </a:r>
            <a:endParaRPr lang="fa-IR" altLang="fa-IR" sz="22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2.خوش خلقی و خوش رویی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811" y="2291526"/>
            <a:ext cx="3096357" cy="309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7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68" y="3455377"/>
            <a:ext cx="5207183" cy="2790182"/>
          </a:xfrm>
          <a:prstGeom prst="rect">
            <a:avLst/>
          </a:prstGeom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614372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400" dirty="0" smtClean="0">
                <a:cs typeface="B Yekan" panose="00000400000000000000" pitchFamily="2" charset="-78"/>
              </a:rPr>
              <a:t>1.گشاده رویی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2.نرم خویی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3.ارتباط گرم و صمیمانه داشتن 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نشانه های خوش خُلقی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721469" y="2242608"/>
            <a:ext cx="584113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000" dirty="0" smtClean="0">
                <a:cs typeface="B Yekan" panose="00000400000000000000" pitchFamily="2" charset="-78"/>
              </a:rPr>
              <a:t>باید بپذیریم که گاه می لغزیم و مرتکب گناه می شویم . در چنین مواردی بر ما که مرتکب لغزش شده ایم وظیفه ای ، و بر کسی نیز که بدو ستم شده ، وظیفه ای دیگر است . وظیفه ما اعتراف به لغزش ، عذرخواهی و جلب رضایت اوست ، اما او که در حقش جفا کرده ایم ، شایسته است که عذر ما را بپذیرد و وقتی صداقت ما را دید ، از ما درگذرد .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3.عفو و گذشت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38" y="2242608"/>
            <a:ext cx="2293854" cy="242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127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985238" y="2371081"/>
            <a:ext cx="557736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یکی از داستان های آموزنده قرآن که فضیلت اخلاقی عفو و گذشت را یادآور شده ، داستان حضرت یوسف (ع) است . 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در آیه 92 سوره یوسف آمده است :</a:t>
            </a:r>
          </a:p>
          <a:p>
            <a:pPr algn="just" rtl="1">
              <a:lnSpc>
                <a:spcPct val="150000"/>
              </a:lnSpc>
            </a:pPr>
            <a:r>
              <a:rPr lang="fa-IR" sz="2000" dirty="0" smtClean="0">
                <a:solidFill>
                  <a:srgbClr val="00B0F0"/>
                </a:solidFill>
                <a:cs typeface="B Yekan" panose="00000400000000000000" pitchFamily="2" charset="-78"/>
              </a:rPr>
              <a:t>«</a:t>
            </a:r>
            <a:r>
              <a:rPr lang="fa-IR" sz="2000" smtClean="0">
                <a:solidFill>
                  <a:srgbClr val="00B0F0"/>
                </a:solidFill>
                <a:cs typeface="B Yekan" panose="00000400000000000000" pitchFamily="2" charset="-78"/>
              </a:rPr>
              <a:t>وَلْيَعْفُوا </a:t>
            </a:r>
            <a:r>
              <a:rPr lang="fa-IR" sz="2000" smtClean="0">
                <a:solidFill>
                  <a:srgbClr val="00B0F0"/>
                </a:solidFill>
                <a:cs typeface="B Yekan" panose="00000400000000000000" pitchFamily="2" charset="-78"/>
              </a:rPr>
              <a:t>وَلْيَصْفَحُوا </a:t>
            </a:r>
            <a:r>
              <a:rPr lang="fa-IR" sz="2000" dirty="0">
                <a:solidFill>
                  <a:srgbClr val="00B0F0"/>
                </a:solidFill>
                <a:cs typeface="B Yekan" panose="00000400000000000000" pitchFamily="2" charset="-78"/>
              </a:rPr>
              <a:t>أَلَا تُحِبُّونَ أَنْ يَغْفِرَ اللَّهُ </a:t>
            </a:r>
            <a:r>
              <a:rPr lang="fa-IR" sz="2000" dirty="0" smtClean="0">
                <a:solidFill>
                  <a:srgbClr val="00B0F0"/>
                </a:solidFill>
                <a:cs typeface="B Yekan" panose="00000400000000000000" pitchFamily="2" charset="-78"/>
              </a:rPr>
              <a:t>لَكُمْ»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اگر دوست دارید خداوند شما را ببخشاید ، شما نیز مردم را ببخشید و از آنان در گذرید .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3.عفو و گذشت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4"/>
          <a:stretch/>
        </p:blipFill>
        <p:spPr>
          <a:xfrm>
            <a:off x="917330" y="2063184"/>
            <a:ext cx="3593123" cy="22166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54582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</TotalTime>
  <Words>1098</Words>
  <Application>Microsoft Office PowerPoint</Application>
  <PresentationFormat>Widescreen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93</cp:revision>
  <dcterms:created xsi:type="dcterms:W3CDTF">2017-02-05T13:10:08Z</dcterms:created>
  <dcterms:modified xsi:type="dcterms:W3CDTF">2018-02-14T08:42:22Z</dcterms:modified>
</cp:coreProperties>
</file>