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44" r:id="rId1"/>
  </p:sldMasterIdLst>
  <p:notesMasterIdLst>
    <p:notesMasterId r:id="rId71"/>
  </p:notesMasterIdLst>
  <p:sldIdLst>
    <p:sldId id="256" r:id="rId2"/>
    <p:sldId id="257" r:id="rId3"/>
    <p:sldId id="322" r:id="rId4"/>
    <p:sldId id="377" r:id="rId5"/>
    <p:sldId id="349" r:id="rId6"/>
    <p:sldId id="379" r:id="rId7"/>
    <p:sldId id="380" r:id="rId8"/>
    <p:sldId id="381" r:id="rId9"/>
    <p:sldId id="382" r:id="rId10"/>
    <p:sldId id="383" r:id="rId11"/>
    <p:sldId id="384" r:id="rId12"/>
    <p:sldId id="385" r:id="rId13"/>
    <p:sldId id="386" r:id="rId14"/>
    <p:sldId id="387" r:id="rId15"/>
    <p:sldId id="393" r:id="rId16"/>
    <p:sldId id="394" r:id="rId17"/>
    <p:sldId id="388" r:id="rId18"/>
    <p:sldId id="389" r:id="rId19"/>
    <p:sldId id="390" r:id="rId20"/>
    <p:sldId id="391" r:id="rId21"/>
    <p:sldId id="392" r:id="rId22"/>
    <p:sldId id="323" r:id="rId23"/>
    <p:sldId id="325" r:id="rId24"/>
    <p:sldId id="372" r:id="rId25"/>
    <p:sldId id="352" r:id="rId26"/>
    <p:sldId id="353" r:id="rId27"/>
    <p:sldId id="354" r:id="rId28"/>
    <p:sldId id="355" r:id="rId29"/>
    <p:sldId id="356" r:id="rId30"/>
    <p:sldId id="357" r:id="rId31"/>
    <p:sldId id="358" r:id="rId32"/>
    <p:sldId id="359" r:id="rId33"/>
    <p:sldId id="360" r:id="rId34"/>
    <p:sldId id="328" r:id="rId35"/>
    <p:sldId id="329" r:id="rId36"/>
    <p:sldId id="330" r:id="rId37"/>
    <p:sldId id="331" r:id="rId38"/>
    <p:sldId id="395" r:id="rId39"/>
    <p:sldId id="396" r:id="rId40"/>
    <p:sldId id="397" r:id="rId41"/>
    <p:sldId id="398" r:id="rId42"/>
    <p:sldId id="399" r:id="rId43"/>
    <p:sldId id="280" r:id="rId44"/>
    <p:sldId id="282" r:id="rId45"/>
    <p:sldId id="283" r:id="rId46"/>
    <p:sldId id="285" r:id="rId47"/>
    <p:sldId id="288" r:id="rId48"/>
    <p:sldId id="290" r:id="rId49"/>
    <p:sldId id="291" r:id="rId50"/>
    <p:sldId id="292" r:id="rId51"/>
    <p:sldId id="293" r:id="rId52"/>
    <p:sldId id="294" r:id="rId53"/>
    <p:sldId id="295" r:id="rId54"/>
    <p:sldId id="296" r:id="rId55"/>
    <p:sldId id="378" r:id="rId56"/>
    <p:sldId id="300" r:id="rId57"/>
    <p:sldId id="297" r:id="rId58"/>
    <p:sldId id="298" r:id="rId59"/>
    <p:sldId id="299" r:id="rId60"/>
    <p:sldId id="313" r:id="rId61"/>
    <p:sldId id="301" r:id="rId62"/>
    <p:sldId id="302" r:id="rId63"/>
    <p:sldId id="303" r:id="rId64"/>
    <p:sldId id="304" r:id="rId65"/>
    <p:sldId id="305" r:id="rId66"/>
    <p:sldId id="306" r:id="rId67"/>
    <p:sldId id="307" r:id="rId68"/>
    <p:sldId id="311" r:id="rId69"/>
    <p:sldId id="308" r:id="rId70"/>
  </p:sldIdLst>
  <p:sldSz cx="9144000" cy="6858000" type="screen4x3"/>
  <p:notesSz cx="6858000" cy="9144000"/>
  <p:defaultText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9195" autoAdjust="0"/>
    <p:restoredTop sz="94660"/>
  </p:normalViewPr>
  <p:slideViewPr>
    <p:cSldViewPr>
      <p:cViewPr>
        <p:scale>
          <a:sx n="81" d="100"/>
          <a:sy n="81" d="100"/>
        </p:scale>
        <p:origin x="-1248"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fa-IR"/>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430FC71F-9A8F-4C2C-A4C0-DA6DD358ABAC}" type="datetimeFigureOut">
              <a:rPr lang="fa-IR" smtClean="0"/>
              <a:pPr/>
              <a:t>1437/04/06</a:t>
            </a:fld>
            <a:endParaRPr lang="fa-I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fa-I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fa-IR"/>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EEBE33F3-4005-4F9F-B2BA-6247F14872E9}" type="slidenum">
              <a:rPr lang="fa-IR" smtClean="0"/>
              <a:pPr/>
              <a:t>‹#›</a:t>
            </a:fld>
            <a:endParaRPr lang="fa-IR"/>
          </a:p>
        </p:txBody>
      </p:sp>
    </p:spTree>
    <p:extLst>
      <p:ext uri="{BB962C8B-B14F-4D97-AF65-F5344CB8AC3E}">
        <p14:creationId xmlns:p14="http://schemas.microsoft.com/office/powerpoint/2010/main" val="1084398374"/>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p:txBody>
          <a:bodyPr/>
          <a:lstStyle/>
          <a:p>
            <a:pPr>
              <a:defRPr/>
            </a:pPr>
            <a:fld id="{49DBA130-4332-4488-B439-40D699BFB061}" type="slidenum">
              <a:rPr lang="ar-SA" smtClean="0"/>
              <a:pPr>
                <a:defRPr/>
              </a:pPr>
              <a:t>7</a:t>
            </a:fld>
            <a:endParaRPr lang="en-US" smtClean="0"/>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xfrm>
            <a:off x="914400" y="4343400"/>
            <a:ext cx="5029200" cy="4114800"/>
          </a:xfrm>
          <a:noFill/>
          <a:ln/>
        </p:spPr>
        <p:txBody>
          <a:bodyPr/>
          <a:lstStyle/>
          <a:p>
            <a:pPr eaLnBrk="1" hangingPunct="1"/>
            <a:endParaRPr lang="fa-IR" smtClean="0">
              <a:latin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p:txBody>
          <a:bodyPr/>
          <a:lstStyle/>
          <a:p>
            <a:pPr>
              <a:defRPr/>
            </a:pPr>
            <a:fld id="{DCFE7D3C-FF4B-4FB4-B150-AA8FBCA706B0}" type="slidenum">
              <a:rPr lang="ar-SA" smtClean="0"/>
              <a:pPr>
                <a:defRPr/>
              </a:pPr>
              <a:t>8</a:t>
            </a:fld>
            <a:endParaRPr lang="en-US" smtClean="0"/>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xfrm>
            <a:off x="914400" y="4343400"/>
            <a:ext cx="5029200" cy="4114800"/>
          </a:xfrm>
          <a:noFill/>
          <a:ln/>
        </p:spPr>
        <p:txBody>
          <a:bodyPr/>
          <a:lstStyle/>
          <a:p>
            <a:pPr eaLnBrk="1" hangingPunct="1"/>
            <a:endParaRPr lang="fa-IR" smtClean="0">
              <a:latin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F6482D5A-442F-46EA-928F-25749E2522E3}" type="datetimeFigureOut">
              <a:rPr lang="fa-IR" smtClean="0"/>
              <a:pPr/>
              <a:t>1437/04/06</a:t>
            </a:fld>
            <a:endParaRPr lang="fa-IR"/>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fa-IR"/>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951868ED-F258-402B-8EF3-8F6DD273BC42}" type="slidenum">
              <a:rPr lang="fa-IR" smtClean="0"/>
              <a:pPr/>
              <a:t>‹#›</a:t>
            </a:fld>
            <a:endParaRPr lang="fa-I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F6482D5A-442F-46EA-928F-25749E2522E3}" type="datetimeFigureOut">
              <a:rPr lang="fa-IR" smtClean="0"/>
              <a:pPr/>
              <a:t>1437/04/06</a:t>
            </a:fld>
            <a:endParaRPr lang="fa-IR"/>
          </a:p>
        </p:txBody>
      </p:sp>
      <p:sp>
        <p:nvSpPr>
          <p:cNvPr id="9" name="Slide Number Placeholder 8"/>
          <p:cNvSpPr>
            <a:spLocks noGrp="1"/>
          </p:cNvSpPr>
          <p:nvPr>
            <p:ph type="sldNum" sz="quarter" idx="15"/>
          </p:nvPr>
        </p:nvSpPr>
        <p:spPr/>
        <p:txBody>
          <a:bodyPr rtlCol="0"/>
          <a:lstStyle/>
          <a:p>
            <a:fld id="{951868ED-F258-402B-8EF3-8F6DD273BC42}" type="slidenum">
              <a:rPr lang="fa-IR" smtClean="0"/>
              <a:pPr/>
              <a:t>‹#›</a:t>
            </a:fld>
            <a:endParaRPr lang="fa-IR"/>
          </a:p>
        </p:txBody>
      </p:sp>
      <p:sp>
        <p:nvSpPr>
          <p:cNvPr id="10" name="Footer Placeholder 9"/>
          <p:cNvSpPr>
            <a:spLocks noGrp="1"/>
          </p:cNvSpPr>
          <p:nvPr>
            <p:ph type="ftr" sz="quarter" idx="16"/>
          </p:nvPr>
        </p:nvSpPr>
        <p:spPr/>
        <p:txBody>
          <a:bodyPr rtlCol="0"/>
          <a:lstStyle/>
          <a:p>
            <a:endParaRPr lang="fa-I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F6482D5A-442F-46EA-928F-25749E2522E3}" type="datetimeFigureOut">
              <a:rPr lang="fa-IR" smtClean="0"/>
              <a:pPr/>
              <a:t>1437/04/06</a:t>
            </a:fld>
            <a:endParaRPr lang="fa-IR"/>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fa-IR"/>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951868ED-F258-402B-8EF3-8F6DD273BC42}" type="slidenum">
              <a:rPr lang="fa-IR" smtClean="0"/>
              <a:pPr/>
              <a:t>‹#›</a:t>
            </a:fld>
            <a:endParaRPr lang="fa-I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F6482D5A-442F-46EA-928F-25749E2522E3}" type="datetimeFigureOut">
              <a:rPr lang="fa-IR" smtClean="0"/>
              <a:pPr/>
              <a:t>1437/04/06</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951868ED-F258-402B-8EF3-8F6DD273BC42}" type="slidenum">
              <a:rPr lang="fa-IR" smtClean="0"/>
              <a:pPr/>
              <a:t>‹#›</a:t>
            </a:fld>
            <a:endParaRPr lang="fa-IR"/>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F6482D5A-442F-46EA-928F-25749E2522E3}" type="datetimeFigureOut">
              <a:rPr lang="fa-IR" smtClean="0"/>
              <a:pPr/>
              <a:t>1437/04/06</a:t>
            </a:fld>
            <a:endParaRPr lang="fa-IR"/>
          </a:p>
        </p:txBody>
      </p:sp>
      <p:sp>
        <p:nvSpPr>
          <p:cNvPr id="8" name="Footer Placeholder 7"/>
          <p:cNvSpPr>
            <a:spLocks noGrp="1"/>
          </p:cNvSpPr>
          <p:nvPr>
            <p:ph type="ftr" sz="quarter" idx="11"/>
          </p:nvPr>
        </p:nvSpPr>
        <p:spPr/>
        <p:txBody>
          <a:bodyPr/>
          <a:lstStyle/>
          <a:p>
            <a:endParaRPr lang="fa-IR"/>
          </a:p>
        </p:txBody>
      </p:sp>
      <p:sp>
        <p:nvSpPr>
          <p:cNvPr id="9" name="Slide Number Placeholder 8"/>
          <p:cNvSpPr>
            <a:spLocks noGrp="1"/>
          </p:cNvSpPr>
          <p:nvPr>
            <p:ph type="sldNum" sz="quarter" idx="12"/>
          </p:nvPr>
        </p:nvSpPr>
        <p:spPr/>
        <p:txBody>
          <a:bodyPr/>
          <a:lstStyle/>
          <a:p>
            <a:fld id="{951868ED-F258-402B-8EF3-8F6DD273BC42}" type="slidenum">
              <a:rPr lang="fa-IR" smtClean="0"/>
              <a:pPr/>
              <a:t>‹#›</a:t>
            </a:fld>
            <a:endParaRPr lang="fa-IR"/>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F6482D5A-442F-46EA-928F-25749E2522E3}" type="datetimeFigureOut">
              <a:rPr lang="fa-IR" smtClean="0"/>
              <a:pPr/>
              <a:t>1437/04/06</a:t>
            </a:fld>
            <a:endParaRPr lang="fa-IR"/>
          </a:p>
        </p:txBody>
      </p:sp>
      <p:sp>
        <p:nvSpPr>
          <p:cNvPr id="7" name="Slide Number Placeholder 6"/>
          <p:cNvSpPr>
            <a:spLocks noGrp="1"/>
          </p:cNvSpPr>
          <p:nvPr>
            <p:ph type="sldNum" sz="quarter" idx="11"/>
          </p:nvPr>
        </p:nvSpPr>
        <p:spPr/>
        <p:txBody>
          <a:bodyPr rtlCol="0"/>
          <a:lstStyle/>
          <a:p>
            <a:fld id="{951868ED-F258-402B-8EF3-8F6DD273BC42}" type="slidenum">
              <a:rPr lang="fa-IR" smtClean="0"/>
              <a:pPr/>
              <a:t>‹#›</a:t>
            </a:fld>
            <a:endParaRPr lang="fa-IR"/>
          </a:p>
        </p:txBody>
      </p:sp>
      <p:sp>
        <p:nvSpPr>
          <p:cNvPr id="8" name="Footer Placeholder 7"/>
          <p:cNvSpPr>
            <a:spLocks noGrp="1"/>
          </p:cNvSpPr>
          <p:nvPr>
            <p:ph type="ftr" sz="quarter" idx="12"/>
          </p:nvPr>
        </p:nvSpPr>
        <p:spPr/>
        <p:txBody>
          <a:bodyPr rtlCol="0"/>
          <a:lstStyle/>
          <a:p>
            <a:endParaRPr lang="fa-I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6482D5A-442F-46EA-928F-25749E2522E3}" type="datetimeFigureOut">
              <a:rPr lang="fa-IR" smtClean="0"/>
              <a:pPr/>
              <a:t>1437/04/06</a:t>
            </a:fld>
            <a:endParaRPr lang="fa-IR"/>
          </a:p>
        </p:txBody>
      </p:sp>
      <p:sp>
        <p:nvSpPr>
          <p:cNvPr id="3" name="Footer Placeholder 2"/>
          <p:cNvSpPr>
            <a:spLocks noGrp="1"/>
          </p:cNvSpPr>
          <p:nvPr>
            <p:ph type="ftr" sz="quarter" idx="11"/>
          </p:nvPr>
        </p:nvSpPr>
        <p:spPr/>
        <p:txBody>
          <a:bodyPr/>
          <a:lstStyle/>
          <a:p>
            <a:endParaRPr lang="fa-IR"/>
          </a:p>
        </p:txBody>
      </p:sp>
      <p:sp>
        <p:nvSpPr>
          <p:cNvPr id="4" name="Slide Number Placeholder 3"/>
          <p:cNvSpPr>
            <a:spLocks noGrp="1"/>
          </p:cNvSpPr>
          <p:nvPr>
            <p:ph type="sldNum" sz="quarter" idx="12"/>
          </p:nvPr>
        </p:nvSpPr>
        <p:spPr/>
        <p:txBody>
          <a:bodyPr/>
          <a:lstStyle/>
          <a:p>
            <a:fld id="{951868ED-F258-402B-8EF3-8F6DD273BC42}" type="slidenum">
              <a:rPr lang="fa-IR" smtClean="0"/>
              <a:pPr/>
              <a:t>‹#›</a:t>
            </a:fld>
            <a:endParaRPr lang="fa-I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F6482D5A-442F-46EA-928F-25749E2522E3}" type="datetimeFigureOut">
              <a:rPr lang="fa-IR" smtClean="0"/>
              <a:pPr/>
              <a:t>1437/04/06</a:t>
            </a:fld>
            <a:endParaRPr lang="fa-IR"/>
          </a:p>
        </p:txBody>
      </p:sp>
      <p:sp>
        <p:nvSpPr>
          <p:cNvPr id="22" name="Slide Number Placeholder 21"/>
          <p:cNvSpPr>
            <a:spLocks noGrp="1"/>
          </p:cNvSpPr>
          <p:nvPr>
            <p:ph type="sldNum" sz="quarter" idx="15"/>
          </p:nvPr>
        </p:nvSpPr>
        <p:spPr/>
        <p:txBody>
          <a:bodyPr rtlCol="0"/>
          <a:lstStyle/>
          <a:p>
            <a:fld id="{951868ED-F258-402B-8EF3-8F6DD273BC42}" type="slidenum">
              <a:rPr lang="fa-IR" smtClean="0"/>
              <a:pPr/>
              <a:t>‹#›</a:t>
            </a:fld>
            <a:endParaRPr lang="fa-IR"/>
          </a:p>
        </p:txBody>
      </p:sp>
      <p:sp>
        <p:nvSpPr>
          <p:cNvPr id="23" name="Footer Placeholder 22"/>
          <p:cNvSpPr>
            <a:spLocks noGrp="1"/>
          </p:cNvSpPr>
          <p:nvPr>
            <p:ph type="ftr" sz="quarter" idx="16"/>
          </p:nvPr>
        </p:nvSpPr>
        <p:spPr/>
        <p:txBody>
          <a:bodyPr rtlCol="0"/>
          <a:lstStyle/>
          <a:p>
            <a:endParaRPr lang="fa-IR"/>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F6482D5A-442F-46EA-928F-25749E2522E3}" type="datetimeFigureOut">
              <a:rPr lang="fa-IR" smtClean="0"/>
              <a:pPr/>
              <a:t>1437/04/06</a:t>
            </a:fld>
            <a:endParaRPr lang="fa-IR"/>
          </a:p>
        </p:txBody>
      </p:sp>
      <p:sp>
        <p:nvSpPr>
          <p:cNvPr id="18" name="Slide Number Placeholder 17"/>
          <p:cNvSpPr>
            <a:spLocks noGrp="1"/>
          </p:cNvSpPr>
          <p:nvPr>
            <p:ph type="sldNum" sz="quarter" idx="11"/>
          </p:nvPr>
        </p:nvSpPr>
        <p:spPr/>
        <p:txBody>
          <a:bodyPr rtlCol="0"/>
          <a:lstStyle/>
          <a:p>
            <a:fld id="{951868ED-F258-402B-8EF3-8F6DD273BC42}" type="slidenum">
              <a:rPr lang="fa-IR" smtClean="0"/>
              <a:pPr/>
              <a:t>‹#›</a:t>
            </a:fld>
            <a:endParaRPr lang="fa-IR"/>
          </a:p>
        </p:txBody>
      </p:sp>
      <p:sp>
        <p:nvSpPr>
          <p:cNvPr id="21" name="Footer Placeholder 20"/>
          <p:cNvSpPr>
            <a:spLocks noGrp="1"/>
          </p:cNvSpPr>
          <p:nvPr>
            <p:ph type="ftr" sz="quarter" idx="12"/>
          </p:nvPr>
        </p:nvSpPr>
        <p:spPr/>
        <p:txBody>
          <a:bodyPr rtlCol="0"/>
          <a:lstStyle/>
          <a:p>
            <a:endParaRPr lang="fa-I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6482D5A-442F-46EA-928F-25749E2522E3}" type="datetimeFigureOut">
              <a:rPr lang="fa-IR" smtClean="0"/>
              <a:pPr/>
              <a:t>1437/04/06</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951868ED-F258-402B-8EF3-8F6DD273BC42}" type="slidenum">
              <a:rPr lang="fa-IR" smtClean="0"/>
              <a:pPr/>
              <a:t>‹#›</a:t>
            </a:fld>
            <a:endParaRPr lang="fa-I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6482D5A-442F-46EA-928F-25749E2522E3}" type="datetimeFigureOut">
              <a:rPr lang="fa-IR" smtClean="0"/>
              <a:pPr/>
              <a:t>1437/04/06</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951868ED-F258-402B-8EF3-8F6DD273BC42}" type="slidenum">
              <a:rPr lang="fa-IR" smtClean="0"/>
              <a:pPr/>
              <a:t>‹#›</a:t>
            </a:fld>
            <a:endParaRPr lang="fa-I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92100"/>
            <a:ext cx="8229600" cy="13843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905000"/>
            <a:ext cx="40386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05000"/>
            <a:ext cx="40386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p:spPr>
        <p:txBody>
          <a:bodyPr/>
          <a:lstStyle>
            <a:lvl1pPr>
              <a:defRPr/>
            </a:lvl1pPr>
          </a:lstStyle>
          <a:p>
            <a:pPr>
              <a:defRPr/>
            </a:pPr>
            <a:endParaRPr lang="en-US"/>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pPr>
              <a:defRPr/>
            </a:pPr>
            <a:r>
              <a:rPr lang="en-US"/>
              <a:t>www.hse.needs.it</a:t>
            </a:r>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pPr>
              <a:defRPr/>
            </a:pPr>
            <a:fld id="{07388BF5-3FE6-493F-9FFE-55D68C6E809A}"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F6482D5A-442F-46EA-928F-25749E2522E3}" type="datetimeFigureOut">
              <a:rPr lang="fa-IR" smtClean="0"/>
              <a:pPr/>
              <a:t>1437/04/06</a:t>
            </a:fld>
            <a:endParaRPr lang="fa-IR"/>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fa-IR"/>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951868ED-F258-402B-8EF3-8F6DD273BC42}" type="slidenum">
              <a:rPr lang="fa-IR" smtClean="0"/>
              <a:pPr/>
              <a:t>‹#›</a:t>
            </a:fld>
            <a:endParaRPr lang="fa-IR"/>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Lst>
  <p:txStyles>
    <p:titleStyle>
      <a:lvl1pPr algn="l" rtl="1"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r" rtl="1"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r" rtl="1"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r" rtl="1"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r" rtl="1"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r" rtl="1"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r" rtl="1"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r" rtl="1"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r" rtl="1"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r" rtl="1"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2.w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1560" y="2420888"/>
            <a:ext cx="7774632" cy="2071679"/>
          </a:xfrm>
        </p:spPr>
        <p:txBody>
          <a:bodyPr>
            <a:normAutofit fontScale="90000"/>
          </a:bodyPr>
          <a:lstStyle/>
          <a:p>
            <a:pPr algn="ctr"/>
            <a:r>
              <a:rPr lang="fa-IR" sz="3200" b="1" dirty="0" smtClean="0">
                <a:cs typeface="B Yagut" pitchFamily="2" charset="-78"/>
              </a:rPr>
              <a:t/>
            </a:r>
            <a:br>
              <a:rPr lang="fa-IR" sz="3200" b="1" dirty="0" smtClean="0">
                <a:cs typeface="B Yagut" pitchFamily="2" charset="-78"/>
              </a:rPr>
            </a:br>
            <a:r>
              <a:rPr lang="fa-IR" sz="3200" b="1" dirty="0" smtClean="0">
                <a:cs typeface="B Yagut" pitchFamily="2" charset="-78"/>
              </a:rPr>
              <a:t/>
            </a:r>
            <a:br>
              <a:rPr lang="fa-IR" sz="3200" b="1" dirty="0" smtClean="0">
                <a:cs typeface="B Yagut" pitchFamily="2" charset="-78"/>
              </a:rPr>
            </a:br>
            <a:r>
              <a:rPr lang="fa-IR" sz="3200" dirty="0" smtClean="0">
                <a:cs typeface="B Yagut" pitchFamily="2" charset="-78"/>
              </a:rPr>
              <a:t/>
            </a:r>
            <a:br>
              <a:rPr lang="fa-IR" sz="3200" dirty="0" smtClean="0">
                <a:cs typeface="B Yagut" pitchFamily="2" charset="-78"/>
              </a:rPr>
            </a:br>
            <a:r>
              <a:rPr lang="fa-IR" sz="3200" dirty="0" smtClean="0">
                <a:cs typeface="B Yagut" pitchFamily="2" charset="-78"/>
              </a:rPr>
              <a:t/>
            </a:r>
            <a:br>
              <a:rPr lang="fa-IR" sz="3200" dirty="0" smtClean="0">
                <a:cs typeface="B Yagut" pitchFamily="2" charset="-78"/>
              </a:rPr>
            </a:br>
            <a:r>
              <a:rPr lang="fa-IR" sz="3200" dirty="0" smtClean="0">
                <a:cs typeface="B Yagut" pitchFamily="2" charset="-78"/>
              </a:rPr>
              <a:t/>
            </a:r>
            <a:br>
              <a:rPr lang="fa-IR" sz="3200" dirty="0" smtClean="0">
                <a:cs typeface="B Yagut" pitchFamily="2" charset="-78"/>
              </a:rPr>
            </a:br>
            <a:r>
              <a:rPr lang="fa-IR" sz="3200" dirty="0" smtClean="0">
                <a:cs typeface="B Yagut" pitchFamily="2" charset="-78"/>
              </a:rPr>
              <a:t/>
            </a:r>
            <a:br>
              <a:rPr lang="fa-IR" sz="3200" dirty="0" smtClean="0">
                <a:cs typeface="B Yagut" pitchFamily="2" charset="-78"/>
              </a:rPr>
            </a:br>
            <a:r>
              <a:rPr lang="fa-IR" sz="3200" dirty="0" smtClean="0">
                <a:cs typeface="B Yagut" pitchFamily="2" charset="-78"/>
              </a:rPr>
              <a:t/>
            </a:r>
            <a:br>
              <a:rPr lang="fa-IR" sz="3200" dirty="0" smtClean="0">
                <a:cs typeface="B Yagut" pitchFamily="2" charset="-78"/>
              </a:rPr>
            </a:br>
            <a:r>
              <a:rPr lang="fa-IR" sz="3200" dirty="0" smtClean="0">
                <a:cs typeface="B Yagut" pitchFamily="2" charset="-78"/>
              </a:rPr>
              <a:t/>
            </a:r>
            <a:br>
              <a:rPr lang="fa-IR" sz="3200" dirty="0" smtClean="0">
                <a:cs typeface="B Yagut" pitchFamily="2" charset="-78"/>
              </a:rPr>
            </a:br>
            <a:r>
              <a:rPr lang="fa-IR" sz="3200" dirty="0" smtClean="0">
                <a:cs typeface="B Yagut" pitchFamily="2" charset="-78"/>
              </a:rPr>
              <a:t/>
            </a:r>
            <a:br>
              <a:rPr lang="fa-IR" sz="3200" dirty="0" smtClean="0">
                <a:cs typeface="B Yagut" pitchFamily="2" charset="-78"/>
              </a:rPr>
            </a:br>
            <a:r>
              <a:rPr lang="fa-IR" sz="3200" dirty="0" smtClean="0">
                <a:cs typeface="B Yagut" pitchFamily="2" charset="-78"/>
              </a:rPr>
              <a:t/>
            </a:r>
            <a:br>
              <a:rPr lang="fa-IR" sz="3200" dirty="0" smtClean="0">
                <a:cs typeface="B Yagut" pitchFamily="2" charset="-78"/>
              </a:rPr>
            </a:br>
            <a:r>
              <a:rPr lang="fa-IR" sz="3200" dirty="0" smtClean="0">
                <a:cs typeface="B Yagut" pitchFamily="2" charset="-78"/>
              </a:rPr>
              <a:t/>
            </a:r>
            <a:br>
              <a:rPr lang="fa-IR" sz="3200" dirty="0" smtClean="0">
                <a:cs typeface="B Yagut" pitchFamily="2" charset="-78"/>
              </a:rPr>
            </a:br>
            <a:r>
              <a:rPr lang="fa-IR" sz="3200" dirty="0" smtClean="0">
                <a:cs typeface="B Yagut" pitchFamily="2" charset="-78"/>
              </a:rPr>
              <a:t/>
            </a:r>
            <a:br>
              <a:rPr lang="fa-IR" sz="3200" dirty="0" smtClean="0">
                <a:cs typeface="B Yagut" pitchFamily="2" charset="-78"/>
              </a:rPr>
            </a:br>
            <a:r>
              <a:rPr lang="fa-IR" sz="3200" dirty="0" smtClean="0">
                <a:cs typeface="B Yagut" pitchFamily="2" charset="-78"/>
              </a:rPr>
              <a:t/>
            </a:r>
            <a:br>
              <a:rPr lang="fa-IR" sz="3200" dirty="0" smtClean="0">
                <a:cs typeface="B Yagut" pitchFamily="2" charset="-78"/>
              </a:rPr>
            </a:br>
            <a:r>
              <a:rPr lang="fa-IR" sz="3200" dirty="0" smtClean="0">
                <a:cs typeface="B Yagut" pitchFamily="2" charset="-78"/>
              </a:rPr>
              <a:t/>
            </a:r>
            <a:br>
              <a:rPr lang="fa-IR" sz="3200" dirty="0" smtClean="0">
                <a:cs typeface="B Yagut" pitchFamily="2" charset="-78"/>
              </a:rPr>
            </a:br>
            <a:r>
              <a:rPr lang="fa-IR" sz="3200" dirty="0" smtClean="0">
                <a:cs typeface="B Yagut" pitchFamily="2" charset="-78"/>
              </a:rPr>
              <a:t/>
            </a:r>
            <a:br>
              <a:rPr lang="fa-IR" sz="3200" dirty="0" smtClean="0">
                <a:cs typeface="B Yagut" pitchFamily="2" charset="-78"/>
              </a:rPr>
            </a:br>
            <a:r>
              <a:rPr lang="fa-IR" sz="3200" dirty="0" smtClean="0">
                <a:cs typeface="B Yagut" pitchFamily="2" charset="-78"/>
              </a:rPr>
              <a:t/>
            </a:r>
            <a:br>
              <a:rPr lang="fa-IR" sz="3200" dirty="0" smtClean="0">
                <a:cs typeface="B Yagut" pitchFamily="2" charset="-78"/>
              </a:rPr>
            </a:br>
            <a:r>
              <a:rPr lang="fa-IR" sz="3200" dirty="0" smtClean="0">
                <a:cs typeface="B Yagut" pitchFamily="2" charset="-78"/>
              </a:rPr>
              <a:t/>
            </a:r>
            <a:br>
              <a:rPr lang="fa-IR" sz="3200" dirty="0" smtClean="0">
                <a:cs typeface="B Yagut" pitchFamily="2" charset="-78"/>
              </a:rPr>
            </a:br>
            <a:r>
              <a:rPr lang="fa-IR" sz="3200" dirty="0" smtClean="0">
                <a:cs typeface="B Yagut" pitchFamily="2" charset="-78"/>
              </a:rPr>
              <a:t/>
            </a:r>
            <a:br>
              <a:rPr lang="fa-IR" sz="3200" dirty="0" smtClean="0">
                <a:cs typeface="B Yagut" pitchFamily="2" charset="-78"/>
              </a:rPr>
            </a:br>
            <a:r>
              <a:rPr lang="fa-IR" sz="3200" dirty="0" smtClean="0">
                <a:cs typeface="B Yagut" pitchFamily="2" charset="-78"/>
              </a:rPr>
              <a:t/>
            </a:r>
            <a:br>
              <a:rPr lang="fa-IR" sz="3200" dirty="0" smtClean="0">
                <a:cs typeface="B Yagut" pitchFamily="2" charset="-78"/>
              </a:rPr>
            </a:br>
            <a:r>
              <a:rPr lang="fa-IR" sz="3200" dirty="0" smtClean="0">
                <a:cs typeface="B Yagut" pitchFamily="2" charset="-78"/>
              </a:rPr>
              <a:t/>
            </a:r>
            <a:br>
              <a:rPr lang="fa-IR" sz="3200" dirty="0" smtClean="0">
                <a:cs typeface="B Yagut" pitchFamily="2" charset="-78"/>
              </a:rPr>
            </a:br>
            <a:r>
              <a:rPr lang="fa-IR" sz="3200" dirty="0" smtClean="0">
                <a:cs typeface="B Yagut" pitchFamily="2" charset="-78"/>
              </a:rPr>
              <a:t/>
            </a:r>
            <a:br>
              <a:rPr lang="fa-IR" sz="3200" dirty="0" smtClean="0">
                <a:cs typeface="B Yagut" pitchFamily="2" charset="-78"/>
              </a:rPr>
            </a:br>
            <a:r>
              <a:rPr lang="fa-IR" sz="3200" dirty="0" smtClean="0">
                <a:cs typeface="B Yagut" pitchFamily="2" charset="-78"/>
              </a:rPr>
              <a:t/>
            </a:r>
            <a:br>
              <a:rPr lang="fa-IR" sz="3200" dirty="0" smtClean="0">
                <a:cs typeface="B Yagut" pitchFamily="2" charset="-78"/>
              </a:rPr>
            </a:br>
            <a:r>
              <a:rPr lang="fa-IR" sz="3200" dirty="0" smtClean="0">
                <a:cs typeface="B Yagut" pitchFamily="2" charset="-78"/>
              </a:rPr>
              <a:t/>
            </a:r>
            <a:br>
              <a:rPr lang="fa-IR" sz="3200" dirty="0" smtClean="0">
                <a:cs typeface="B Yagut" pitchFamily="2" charset="-78"/>
              </a:rPr>
            </a:br>
            <a:r>
              <a:rPr lang="fa-IR" sz="3200" dirty="0" smtClean="0">
                <a:cs typeface="B Yagut" pitchFamily="2" charset="-78"/>
              </a:rPr>
              <a:t/>
            </a:r>
            <a:br>
              <a:rPr lang="fa-IR" sz="3200" dirty="0" smtClean="0">
                <a:cs typeface="B Yagut" pitchFamily="2" charset="-78"/>
              </a:rPr>
            </a:br>
            <a:r>
              <a:rPr lang="fa-IR" sz="2000" b="1" dirty="0" smtClean="0">
                <a:cs typeface="B Zar" pitchFamily="2" charset="-78"/>
              </a:rPr>
              <a:t>ب</a:t>
            </a:r>
            <a:r>
              <a:rPr lang="fa-IR" sz="2000" b="1" dirty="0" smtClean="0">
                <a:solidFill>
                  <a:schemeClr val="tx1"/>
                </a:solidFill>
                <a:effectLst/>
                <a:cs typeface="B Zar" pitchFamily="2" charset="-78"/>
              </a:rPr>
              <a:t>سم الله الرحمن الرحیم</a:t>
            </a:r>
            <a:r>
              <a:rPr lang="en-US" sz="2000" b="1" dirty="0" smtClean="0">
                <a:solidFill>
                  <a:schemeClr val="tx1"/>
                </a:solidFill>
                <a:effectLst/>
                <a:cs typeface="B Zar" pitchFamily="2" charset="-78"/>
              </a:rPr>
              <a:t/>
            </a:r>
            <a:br>
              <a:rPr lang="en-US" sz="2000" b="1" dirty="0" smtClean="0">
                <a:solidFill>
                  <a:schemeClr val="tx1"/>
                </a:solidFill>
                <a:effectLst/>
                <a:cs typeface="B Zar" pitchFamily="2" charset="-78"/>
              </a:rPr>
            </a:br>
            <a:r>
              <a:rPr lang="fa-IR" sz="2000" b="1" dirty="0" smtClean="0">
                <a:solidFill>
                  <a:schemeClr val="tx1"/>
                </a:solidFill>
                <a:effectLst/>
                <a:cs typeface="B Zar" pitchFamily="2" charset="-78"/>
              </a:rPr>
              <a:t>وزارت بهداشت درمان وآموزش پزشکی</a:t>
            </a:r>
            <a:r>
              <a:rPr lang="en-US" sz="2000" b="1" dirty="0" smtClean="0">
                <a:solidFill>
                  <a:schemeClr val="tx1"/>
                </a:solidFill>
                <a:effectLst/>
                <a:cs typeface="B Zar" pitchFamily="2" charset="-78"/>
              </a:rPr>
              <a:t/>
            </a:r>
            <a:br>
              <a:rPr lang="en-US" sz="2000" b="1" dirty="0" smtClean="0">
                <a:solidFill>
                  <a:schemeClr val="tx1"/>
                </a:solidFill>
                <a:effectLst/>
                <a:cs typeface="B Zar" pitchFamily="2" charset="-78"/>
              </a:rPr>
            </a:br>
            <a:r>
              <a:rPr lang="fa-IR" sz="2000" b="1" dirty="0" smtClean="0">
                <a:solidFill>
                  <a:schemeClr val="tx1"/>
                </a:solidFill>
                <a:effectLst/>
                <a:cs typeface="B Zar" pitchFamily="2" charset="-78"/>
              </a:rPr>
              <a:t>معاونت بهداشت</a:t>
            </a:r>
            <a:r>
              <a:rPr lang="en-US" sz="2000" b="1" dirty="0" smtClean="0">
                <a:solidFill>
                  <a:schemeClr val="tx1"/>
                </a:solidFill>
                <a:effectLst/>
                <a:cs typeface="B Zar" pitchFamily="2" charset="-78"/>
              </a:rPr>
              <a:t/>
            </a:r>
            <a:br>
              <a:rPr lang="en-US" sz="2000" b="1" dirty="0" smtClean="0">
                <a:solidFill>
                  <a:schemeClr val="tx1"/>
                </a:solidFill>
                <a:effectLst/>
                <a:cs typeface="B Zar" pitchFamily="2" charset="-78"/>
              </a:rPr>
            </a:br>
            <a:r>
              <a:rPr lang="fa-IR" sz="2000" b="1" dirty="0" smtClean="0">
                <a:solidFill>
                  <a:schemeClr val="tx1"/>
                </a:solidFill>
                <a:effectLst/>
                <a:cs typeface="B Zar" pitchFamily="2" charset="-78"/>
              </a:rPr>
              <a:t>مرکز سلامت محیط و کار</a:t>
            </a:r>
            <a:r>
              <a:rPr lang="en-US" sz="3200" dirty="0" smtClean="0">
                <a:solidFill>
                  <a:schemeClr val="tx1"/>
                </a:solidFill>
                <a:effectLst/>
                <a:cs typeface="B Titr" pitchFamily="2" charset="-78"/>
              </a:rPr>
              <a:t/>
            </a:r>
            <a:br>
              <a:rPr lang="en-US" sz="3200" dirty="0" smtClean="0">
                <a:solidFill>
                  <a:schemeClr val="tx1"/>
                </a:solidFill>
                <a:effectLst/>
                <a:cs typeface="B Titr" pitchFamily="2" charset="-78"/>
              </a:rPr>
            </a:br>
            <a:r>
              <a:rPr lang="fa-IR" sz="3200" dirty="0" smtClean="0"/>
              <a:t/>
            </a:r>
            <a:br>
              <a:rPr lang="fa-IR" sz="3200" dirty="0" smtClean="0"/>
            </a:br>
            <a:endParaRPr lang="fa-IR" sz="3200" b="1" dirty="0">
              <a:cs typeface="B Yagut" pitchFamily="2" charset="-78"/>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2840" y="116632"/>
            <a:ext cx="8229600" cy="638944"/>
          </a:xfrm>
        </p:spPr>
        <p:txBody>
          <a:bodyPr>
            <a:normAutofit/>
          </a:bodyPr>
          <a:lstStyle/>
          <a:p>
            <a:pPr algn="r"/>
            <a:r>
              <a:rPr lang="fa-IR" sz="2200" b="1" dirty="0" smtClean="0"/>
              <a:t>فهرست</a:t>
            </a:r>
            <a:endParaRPr lang="fa-IR" sz="2200" b="1" dirty="0"/>
          </a:p>
        </p:txBody>
      </p:sp>
      <p:sp>
        <p:nvSpPr>
          <p:cNvPr id="3" name="Content Placeholder 2"/>
          <p:cNvSpPr>
            <a:spLocks noGrp="1"/>
          </p:cNvSpPr>
          <p:nvPr>
            <p:ph sz="quarter" idx="1"/>
          </p:nvPr>
        </p:nvSpPr>
        <p:spPr>
          <a:xfrm>
            <a:off x="457200" y="764704"/>
            <a:ext cx="8229600" cy="5832648"/>
          </a:xfrm>
        </p:spPr>
        <p:txBody>
          <a:bodyPr>
            <a:normAutofit lnSpcReduction="10000"/>
          </a:bodyPr>
          <a:lstStyle/>
          <a:p>
            <a:pPr>
              <a:buFont typeface="Arial" pitchFamily="34" charset="0"/>
              <a:buChar char="•"/>
            </a:pPr>
            <a:r>
              <a:rPr lang="fa-IR" sz="2000" dirty="0" smtClean="0">
                <a:cs typeface="B Zar" pitchFamily="2" charset="-78"/>
              </a:rPr>
              <a:t>مقدمه</a:t>
            </a:r>
          </a:p>
          <a:p>
            <a:pPr>
              <a:buFont typeface="Arial" pitchFamily="34" charset="0"/>
              <a:buChar char="•"/>
            </a:pPr>
            <a:r>
              <a:rPr lang="fa-IR" sz="2000" dirty="0" smtClean="0">
                <a:cs typeface="B Zar" pitchFamily="2" charset="-78"/>
              </a:rPr>
              <a:t>جذب سرب از طریق بدن</a:t>
            </a:r>
          </a:p>
          <a:p>
            <a:pPr>
              <a:buFont typeface="Arial" pitchFamily="34" charset="0"/>
              <a:buChar char="•"/>
            </a:pPr>
            <a:r>
              <a:rPr lang="fa-IR" sz="2000" dirty="0" smtClean="0">
                <a:cs typeface="B Zar" pitchFamily="2" charset="-78"/>
              </a:rPr>
              <a:t>بیماریهای ناشی از سرب</a:t>
            </a:r>
          </a:p>
          <a:p>
            <a:pPr>
              <a:buFont typeface="Arial" pitchFamily="34" charset="0"/>
              <a:buChar char="•"/>
            </a:pPr>
            <a:r>
              <a:rPr lang="fa-IR" sz="2000" dirty="0" smtClean="0">
                <a:cs typeface="B Zar" pitchFamily="2" charset="-78"/>
              </a:rPr>
              <a:t>گروه های حساس به سرب</a:t>
            </a:r>
          </a:p>
          <a:p>
            <a:pPr>
              <a:buFont typeface="Arial" pitchFamily="34" charset="0"/>
              <a:buChar char="•"/>
            </a:pPr>
            <a:r>
              <a:rPr lang="fa-IR" sz="2000" dirty="0" smtClean="0">
                <a:cs typeface="B Zar" pitchFamily="2" charset="-78"/>
              </a:rPr>
              <a:t>عوامل تشدید کننده</a:t>
            </a:r>
          </a:p>
          <a:p>
            <a:pPr>
              <a:buFont typeface="Arial" pitchFamily="34" charset="0"/>
              <a:buChar char="•"/>
            </a:pPr>
            <a:r>
              <a:rPr lang="fa-IR" sz="2000" dirty="0" smtClean="0">
                <a:cs typeface="B Zar" pitchFamily="2" charset="-78"/>
              </a:rPr>
              <a:t>روشهای تشخیص بیماری- درمان</a:t>
            </a:r>
          </a:p>
          <a:p>
            <a:pPr>
              <a:buFont typeface="Arial" pitchFamily="34" charset="0"/>
              <a:buChar char="•"/>
            </a:pPr>
            <a:r>
              <a:rPr lang="fa-IR" sz="2000" dirty="0" smtClean="0">
                <a:cs typeface="B Zar" pitchFamily="2" charset="-78"/>
              </a:rPr>
              <a:t>موارد مصرف-تولید سرب و ترکیبات آن</a:t>
            </a:r>
          </a:p>
          <a:p>
            <a:pPr>
              <a:buFont typeface="Arial" pitchFamily="34" charset="0"/>
              <a:buChar char="•"/>
            </a:pPr>
            <a:r>
              <a:rPr lang="fa-IR" sz="2000" dirty="0" smtClean="0">
                <a:cs typeface="B Zar" pitchFamily="2" charset="-78"/>
              </a:rPr>
              <a:t>حد مجاز سرب و ترکیبات آن در هوای تنفسی</a:t>
            </a:r>
          </a:p>
          <a:p>
            <a:pPr>
              <a:buFont typeface="Arial" pitchFamily="34" charset="0"/>
              <a:buChar char="•"/>
            </a:pPr>
            <a:r>
              <a:rPr lang="fa-IR" sz="2000" smtClean="0">
                <a:cs typeface="B Zar" pitchFamily="2" charset="-78"/>
              </a:rPr>
              <a:t>اندازه گیری </a:t>
            </a:r>
            <a:r>
              <a:rPr lang="fa-IR" sz="2000" dirty="0" smtClean="0">
                <a:cs typeface="B Zar" pitchFamily="2" charset="-78"/>
              </a:rPr>
              <a:t>غلظت سرب در هوای تنفسی</a:t>
            </a:r>
          </a:p>
          <a:p>
            <a:pPr>
              <a:buFont typeface="Arial" pitchFamily="34" charset="0"/>
              <a:buChar char="•"/>
            </a:pPr>
            <a:r>
              <a:rPr lang="fa-IR" sz="2000" dirty="0" smtClean="0">
                <a:cs typeface="B Zar" pitchFamily="2" charset="-78"/>
              </a:rPr>
              <a:t>کنترل تماس سرب در محیط کار</a:t>
            </a:r>
          </a:p>
          <a:p>
            <a:pPr>
              <a:buFont typeface="Arial" pitchFamily="34" charset="0"/>
              <a:buChar char="•"/>
            </a:pPr>
            <a:r>
              <a:rPr lang="fa-IR" sz="2000" dirty="0" smtClean="0">
                <a:cs typeface="B Zar" pitchFamily="2" charset="-78"/>
              </a:rPr>
              <a:t>کنترل های اجرایی</a:t>
            </a:r>
          </a:p>
          <a:p>
            <a:pPr>
              <a:buFont typeface="Arial" pitchFamily="34" charset="0"/>
              <a:buChar char="•"/>
            </a:pPr>
            <a:r>
              <a:rPr lang="fa-IR" sz="2000" dirty="0" smtClean="0">
                <a:cs typeface="B Zar" pitchFamily="2" charset="-78"/>
              </a:rPr>
              <a:t>نظافت محیط کار</a:t>
            </a:r>
          </a:p>
          <a:p>
            <a:pPr>
              <a:buFont typeface="Arial" pitchFamily="34" charset="0"/>
              <a:buChar char="•"/>
            </a:pPr>
            <a:r>
              <a:rPr lang="fa-IR" sz="2000" dirty="0" smtClean="0">
                <a:cs typeface="B Zar" pitchFamily="2" charset="-78"/>
              </a:rPr>
              <a:t>تجهیزات حفاظت فردی</a:t>
            </a:r>
          </a:p>
          <a:p>
            <a:pPr>
              <a:buFont typeface="Arial" pitchFamily="34" charset="0"/>
              <a:buChar char="•"/>
            </a:pPr>
            <a:r>
              <a:rPr lang="fa-IR" sz="2000" dirty="0" smtClean="0">
                <a:cs typeface="B Zar" pitchFamily="2" charset="-78"/>
              </a:rPr>
              <a:t>وظایف کارفرمایان در راستای ارتقاء کیفیت محیط کار</a:t>
            </a:r>
          </a:p>
          <a:p>
            <a:pPr>
              <a:buFont typeface="Arial" pitchFamily="34" charset="0"/>
              <a:buChar char="•"/>
            </a:pPr>
            <a:r>
              <a:rPr lang="fa-IR" sz="2000" dirty="0" smtClean="0">
                <a:cs typeface="B Zar" pitchFamily="2" charset="-78"/>
              </a:rPr>
              <a:t>وظایف کارگران در راستای ارتقاء کیفیت محیط کار</a:t>
            </a:r>
          </a:p>
          <a:p>
            <a:pPr>
              <a:buFont typeface="Arial" pitchFamily="34" charset="0"/>
              <a:buChar char="•"/>
            </a:pPr>
            <a:r>
              <a:rPr lang="fa-IR" sz="2000" dirty="0" smtClean="0">
                <a:cs typeface="B Zar" pitchFamily="2" charset="-78"/>
              </a:rPr>
              <a:t>بازرسی و نظارت بر کنترل مواجهه شغلی با سرب</a:t>
            </a:r>
          </a:p>
          <a:p>
            <a:pPr>
              <a:buFont typeface="Arial" pitchFamily="34" charset="0"/>
              <a:buChar char="•"/>
            </a:pPr>
            <a:endParaRPr lang="fa-IR" sz="2000" dirty="0">
              <a:cs typeface="B Zar" pitchFamily="2" charset="-7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271490" y="292100"/>
            <a:ext cx="8229600" cy="1003300"/>
          </a:xfrm>
        </p:spPr>
        <p:txBody>
          <a:bodyPr/>
          <a:lstStyle/>
          <a:p>
            <a:pPr algn="r" eaLnBrk="1" fontAlgn="auto" hangingPunct="1">
              <a:spcAft>
                <a:spcPts val="0"/>
              </a:spcAft>
              <a:defRPr/>
            </a:pPr>
            <a:r>
              <a:rPr lang="fa-IR" sz="3600" b="1" dirty="0" smtClean="0">
                <a:solidFill>
                  <a:schemeClr val="tx1"/>
                </a:solidFill>
                <a:cs typeface="B Nazanin" pitchFamily="2" charset="-78"/>
              </a:rPr>
              <a:t>مقدمه :</a:t>
            </a:r>
            <a:endParaRPr lang="en-US" sz="3600" b="1" dirty="0">
              <a:solidFill>
                <a:schemeClr val="tx1"/>
              </a:solidFill>
              <a:cs typeface="B Nazanin" pitchFamily="2" charset="-78"/>
            </a:endParaRPr>
          </a:p>
        </p:txBody>
      </p:sp>
      <p:sp>
        <p:nvSpPr>
          <p:cNvPr id="12291" name="Rectangle 3"/>
          <p:cNvSpPr>
            <a:spLocks noGrp="1" noChangeArrowheads="1"/>
          </p:cNvSpPr>
          <p:nvPr>
            <p:ph idx="1"/>
          </p:nvPr>
        </p:nvSpPr>
        <p:spPr>
          <a:xfrm>
            <a:off x="523908" y="1428736"/>
            <a:ext cx="8048620" cy="5000660"/>
          </a:xfrm>
        </p:spPr>
        <p:txBody>
          <a:bodyPr/>
          <a:lstStyle/>
          <a:p>
            <a:pPr algn="just" rtl="1" eaLnBrk="1" hangingPunct="1">
              <a:buFont typeface="Wingdings" pitchFamily="2" charset="2"/>
              <a:buChar char="Ø"/>
              <a:defRPr/>
            </a:pPr>
            <a:r>
              <a:rPr lang="ar-SA" altLang="fa-IR" sz="2800" dirty="0" smtClean="0">
                <a:cs typeface="B Zar" pitchFamily="2" charset="-78"/>
              </a:rPr>
              <a:t>اولين كسي كه علائم مسموميت با سرب را شرح داد بقراط بود</a:t>
            </a:r>
            <a:r>
              <a:rPr lang="fa-IR" altLang="fa-IR" sz="2800" dirty="0" smtClean="0">
                <a:cs typeface="B Zar" pitchFamily="2" charset="-78"/>
              </a:rPr>
              <a:t>.</a:t>
            </a:r>
            <a:endParaRPr lang="en-US" altLang="fa-IR" sz="2800" dirty="0" smtClean="0">
              <a:cs typeface="B Zar" pitchFamily="2" charset="-78"/>
            </a:endParaRPr>
          </a:p>
          <a:p>
            <a:pPr algn="just" rtl="1" eaLnBrk="1" hangingPunct="1">
              <a:buFontTx/>
              <a:buNone/>
              <a:defRPr/>
            </a:pPr>
            <a:r>
              <a:rPr lang="fa-IR" altLang="fa-IR" sz="2800" dirty="0" smtClean="0">
                <a:cs typeface="B Zar" pitchFamily="2" charset="-78"/>
              </a:rPr>
              <a:t>  </a:t>
            </a:r>
            <a:r>
              <a:rPr lang="ar-SA" altLang="fa-IR" sz="2800" dirty="0" smtClean="0">
                <a:cs typeface="B Zar" pitchFamily="2" charset="-78"/>
              </a:rPr>
              <a:t>پاراسلسوس بيماري معدنچيان معادن سرب را شرح داد</a:t>
            </a:r>
            <a:r>
              <a:rPr lang="fa-IR" altLang="fa-IR" sz="2800" dirty="0" smtClean="0">
                <a:cs typeface="B Zar" pitchFamily="2" charset="-78"/>
              </a:rPr>
              <a:t>.</a:t>
            </a:r>
            <a:r>
              <a:rPr lang="ar-SA" altLang="fa-IR" sz="2800" dirty="0" smtClean="0">
                <a:cs typeface="B Zar" pitchFamily="2" charset="-78"/>
              </a:rPr>
              <a:t> رامازيني لرزش (ترمور) دست و فلج در كارگران كوزه گري كه با سرب تماس داشتند را كشف كرد</a:t>
            </a:r>
            <a:r>
              <a:rPr lang="fa-IR" altLang="fa-IR" sz="2800" dirty="0" smtClean="0">
                <a:cs typeface="B Zar" pitchFamily="2" charset="-78"/>
              </a:rPr>
              <a:t>.</a:t>
            </a:r>
          </a:p>
          <a:p>
            <a:pPr algn="just" rtl="1" eaLnBrk="1" hangingPunct="1">
              <a:buFont typeface="Wingdings" pitchFamily="2" charset="2"/>
              <a:buChar char="Ø"/>
              <a:defRPr/>
            </a:pPr>
            <a:r>
              <a:rPr lang="en-US" altLang="fa-IR" sz="2800" i="1" dirty="0" smtClean="0">
                <a:cs typeface="B Zar" pitchFamily="2" charset="-78"/>
              </a:rPr>
              <a:t> </a:t>
            </a:r>
            <a:r>
              <a:rPr lang="fa-IR" altLang="fa-IR" sz="2800" i="1" dirty="0" smtClean="0">
                <a:cs typeface="B Zar" pitchFamily="2" charset="-78"/>
              </a:rPr>
              <a:t>سرب </a:t>
            </a:r>
            <a:r>
              <a:rPr lang="ar-SA" altLang="fa-IR" sz="2800" i="1" dirty="0" smtClean="0">
                <a:cs typeface="B Zar" pitchFamily="2" charset="-78"/>
              </a:rPr>
              <a:t>خاكستري رنگ , چكش خوار , مقاوم در برابر خوردگي</a:t>
            </a:r>
            <a:endParaRPr lang="en-US" altLang="fa-IR" sz="2800" i="1" dirty="0" smtClean="0">
              <a:cs typeface="B Zar" pitchFamily="2" charset="-78"/>
            </a:endParaRPr>
          </a:p>
          <a:p>
            <a:pPr algn="just" rtl="1" eaLnBrk="1" hangingPunct="1">
              <a:buFont typeface="Wingdings" pitchFamily="2" charset="2"/>
              <a:buChar char="Ø"/>
              <a:defRPr/>
            </a:pPr>
            <a:r>
              <a:rPr lang="ar-SA" altLang="fa-IR" sz="2800" i="1" dirty="0" smtClean="0">
                <a:cs typeface="B Zar" pitchFamily="2" charset="-78"/>
              </a:rPr>
              <a:t>در بدن هيچگونه وظيفه حياتي ندارد</a:t>
            </a:r>
            <a:r>
              <a:rPr lang="en-US" altLang="fa-IR" sz="2800" i="1" dirty="0" smtClean="0">
                <a:cs typeface="B Zar" pitchFamily="2" charset="-78"/>
              </a:rPr>
              <a:t> </a:t>
            </a:r>
            <a:r>
              <a:rPr lang="fa-IR" altLang="fa-IR" sz="2800" i="1" dirty="0" smtClean="0">
                <a:cs typeface="B Zar" pitchFamily="2" charset="-78"/>
              </a:rPr>
              <a:t>.</a:t>
            </a:r>
          </a:p>
          <a:p>
            <a:pPr marL="136525" indent="0" algn="just">
              <a:buNone/>
              <a:defRPr/>
            </a:pPr>
            <a:r>
              <a:rPr lang="fa-IR" sz="2800" dirty="0" smtClean="0">
                <a:cs typeface="B Zar" pitchFamily="2" charset="-78"/>
              </a:rPr>
              <a:t> حدود 105-80 عنصردر جدول تناوبی به عنوان فلز هستند. که یکی از آنها سرب می باشد.</a:t>
            </a:r>
            <a:endParaRPr lang="fa-IR" sz="2800" i="1" dirty="0" smtClean="0">
              <a:cs typeface="B Nazanin" pitchFamily="2" charset="-78"/>
            </a:endParaRPr>
          </a:p>
          <a:p>
            <a:pPr algn="just" rtl="1" eaLnBrk="1" hangingPunct="1">
              <a:buFont typeface="Wingdings" pitchFamily="2" charset="2"/>
              <a:buChar char="Ø"/>
              <a:defRPr/>
            </a:pPr>
            <a:endParaRPr lang="en-US" dirty="0" smtClean="0">
              <a:cs typeface="B Nazanin"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6" presetClass="entr" presetSubtype="0" fill="hold" nodeType="clickEffect">
                                  <p:stCondLst>
                                    <p:cond delay="0"/>
                                  </p:stCondLst>
                                  <p:childTnLst>
                                    <p:set>
                                      <p:cBhvr>
                                        <p:cTn id="6" dur="1" fill="hold">
                                          <p:stCondLst>
                                            <p:cond delay="0"/>
                                          </p:stCondLst>
                                        </p:cTn>
                                        <p:tgtEl>
                                          <p:spTgt spid="12290"/>
                                        </p:tgtEl>
                                        <p:attrNameLst>
                                          <p:attrName>style.visibility</p:attrName>
                                        </p:attrNameLst>
                                      </p:cBhvr>
                                      <p:to>
                                        <p:strVal val="visible"/>
                                      </p:to>
                                    </p:set>
                                    <p:animEffect transition="in" filter="wipe(down)">
                                      <p:cBhvr>
                                        <p:cTn id="7" dur="580">
                                          <p:stCondLst>
                                            <p:cond delay="0"/>
                                          </p:stCondLst>
                                        </p:cTn>
                                        <p:tgtEl>
                                          <p:spTgt spid="12290"/>
                                        </p:tgtEl>
                                      </p:cBhvr>
                                    </p:animEffect>
                                    <p:anim calcmode="lin" valueType="num">
                                      <p:cBhvr>
                                        <p:cTn id="8" dur="1822" tmFilter="0,0; 0.14,0.36; 0.43,0.73; 0.71,0.91; 1.0,1.0">
                                          <p:stCondLst>
                                            <p:cond delay="0"/>
                                          </p:stCondLst>
                                        </p:cTn>
                                        <p:tgtEl>
                                          <p:spTgt spid="12290"/>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2290"/>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2290"/>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2290"/>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2290"/>
                                        </p:tgtEl>
                                        <p:attrNameLst>
                                          <p:attrName>ppt_y</p:attrName>
                                        </p:attrNameLst>
                                      </p:cBhvr>
                                      <p:tavLst>
                                        <p:tav tm="0" fmla="#ppt_y-sin(pi*$)/81">
                                          <p:val>
                                            <p:fltVal val="0"/>
                                          </p:val>
                                        </p:tav>
                                        <p:tav tm="100000">
                                          <p:val>
                                            <p:fltVal val="1"/>
                                          </p:val>
                                        </p:tav>
                                      </p:tavLst>
                                    </p:anim>
                                    <p:animScale>
                                      <p:cBhvr>
                                        <p:cTn id="13" dur="26">
                                          <p:stCondLst>
                                            <p:cond delay="650"/>
                                          </p:stCondLst>
                                        </p:cTn>
                                        <p:tgtEl>
                                          <p:spTgt spid="12290"/>
                                        </p:tgtEl>
                                      </p:cBhvr>
                                      <p:to x="100000" y="60000"/>
                                    </p:animScale>
                                    <p:animScale>
                                      <p:cBhvr>
                                        <p:cTn id="14" dur="166" decel="50000">
                                          <p:stCondLst>
                                            <p:cond delay="676"/>
                                          </p:stCondLst>
                                        </p:cTn>
                                        <p:tgtEl>
                                          <p:spTgt spid="12290"/>
                                        </p:tgtEl>
                                      </p:cBhvr>
                                      <p:to x="100000" y="100000"/>
                                    </p:animScale>
                                    <p:animScale>
                                      <p:cBhvr>
                                        <p:cTn id="15" dur="26">
                                          <p:stCondLst>
                                            <p:cond delay="1312"/>
                                          </p:stCondLst>
                                        </p:cTn>
                                        <p:tgtEl>
                                          <p:spTgt spid="12290"/>
                                        </p:tgtEl>
                                      </p:cBhvr>
                                      <p:to x="100000" y="80000"/>
                                    </p:animScale>
                                    <p:animScale>
                                      <p:cBhvr>
                                        <p:cTn id="16" dur="166" decel="50000">
                                          <p:stCondLst>
                                            <p:cond delay="1338"/>
                                          </p:stCondLst>
                                        </p:cTn>
                                        <p:tgtEl>
                                          <p:spTgt spid="12290"/>
                                        </p:tgtEl>
                                      </p:cBhvr>
                                      <p:to x="100000" y="100000"/>
                                    </p:animScale>
                                    <p:animScale>
                                      <p:cBhvr>
                                        <p:cTn id="17" dur="26">
                                          <p:stCondLst>
                                            <p:cond delay="1642"/>
                                          </p:stCondLst>
                                        </p:cTn>
                                        <p:tgtEl>
                                          <p:spTgt spid="12290"/>
                                        </p:tgtEl>
                                      </p:cBhvr>
                                      <p:to x="100000" y="90000"/>
                                    </p:animScale>
                                    <p:animScale>
                                      <p:cBhvr>
                                        <p:cTn id="18" dur="166" decel="50000">
                                          <p:stCondLst>
                                            <p:cond delay="1668"/>
                                          </p:stCondLst>
                                        </p:cTn>
                                        <p:tgtEl>
                                          <p:spTgt spid="12290"/>
                                        </p:tgtEl>
                                      </p:cBhvr>
                                      <p:to x="100000" y="100000"/>
                                    </p:animScale>
                                    <p:animScale>
                                      <p:cBhvr>
                                        <p:cTn id="19" dur="26">
                                          <p:stCondLst>
                                            <p:cond delay="1808"/>
                                          </p:stCondLst>
                                        </p:cTn>
                                        <p:tgtEl>
                                          <p:spTgt spid="12290"/>
                                        </p:tgtEl>
                                      </p:cBhvr>
                                      <p:to x="100000" y="95000"/>
                                    </p:animScale>
                                    <p:animScale>
                                      <p:cBhvr>
                                        <p:cTn id="20" dur="166" decel="50000">
                                          <p:stCondLst>
                                            <p:cond delay="1834"/>
                                          </p:stCondLst>
                                        </p:cTn>
                                        <p:tgtEl>
                                          <p:spTgt spid="12290"/>
                                        </p:tgtEl>
                                      </p:cBhvr>
                                      <p:to x="100000" y="100000"/>
                                    </p:animScale>
                                  </p:childTnLst>
                                </p:cTn>
                              </p:par>
                            </p:childTnLst>
                          </p:cTn>
                        </p:par>
                      </p:childTnLst>
                    </p:cTn>
                  </p:par>
                  <p:par>
                    <p:cTn id="21" fill="hold" nodeType="clickPar">
                      <p:stCondLst>
                        <p:cond delay="indefinite"/>
                      </p:stCondLst>
                      <p:childTnLst>
                        <p:par>
                          <p:cTn id="22" fill="hold" nodeType="withGroup">
                            <p:stCondLst>
                              <p:cond delay="0"/>
                            </p:stCondLst>
                            <p:childTnLst>
                              <p:par>
                                <p:cTn id="23" presetID="31" presetClass="entr" presetSubtype="0" fill="hold" grpId="0" nodeType="clickEffect">
                                  <p:stCondLst>
                                    <p:cond delay="0"/>
                                  </p:stCondLst>
                                  <p:childTnLst>
                                    <p:set>
                                      <p:cBhvr>
                                        <p:cTn id="24" dur="1" fill="hold">
                                          <p:stCondLst>
                                            <p:cond delay="0"/>
                                          </p:stCondLst>
                                        </p:cTn>
                                        <p:tgtEl>
                                          <p:spTgt spid="12291">
                                            <p:txEl>
                                              <p:pRg st="0" end="0"/>
                                            </p:txEl>
                                          </p:spTgt>
                                        </p:tgtEl>
                                        <p:attrNameLst>
                                          <p:attrName>style.visibility</p:attrName>
                                        </p:attrNameLst>
                                      </p:cBhvr>
                                      <p:to>
                                        <p:strVal val="visible"/>
                                      </p:to>
                                    </p:set>
                                    <p:anim calcmode="lin" valueType="num">
                                      <p:cBhvr>
                                        <p:cTn id="25" dur="1000" fill="hold"/>
                                        <p:tgtEl>
                                          <p:spTgt spid="12291">
                                            <p:txEl>
                                              <p:pRg st="0" end="0"/>
                                            </p:txEl>
                                          </p:spTgt>
                                        </p:tgtEl>
                                        <p:attrNameLst>
                                          <p:attrName>ppt_w</p:attrName>
                                        </p:attrNameLst>
                                      </p:cBhvr>
                                      <p:tavLst>
                                        <p:tav tm="0">
                                          <p:val>
                                            <p:fltVal val="0"/>
                                          </p:val>
                                        </p:tav>
                                        <p:tav tm="100000">
                                          <p:val>
                                            <p:strVal val="#ppt_w"/>
                                          </p:val>
                                        </p:tav>
                                      </p:tavLst>
                                    </p:anim>
                                    <p:anim calcmode="lin" valueType="num">
                                      <p:cBhvr>
                                        <p:cTn id="26" dur="1000" fill="hold"/>
                                        <p:tgtEl>
                                          <p:spTgt spid="12291">
                                            <p:txEl>
                                              <p:pRg st="0" end="0"/>
                                            </p:txEl>
                                          </p:spTgt>
                                        </p:tgtEl>
                                        <p:attrNameLst>
                                          <p:attrName>ppt_h</p:attrName>
                                        </p:attrNameLst>
                                      </p:cBhvr>
                                      <p:tavLst>
                                        <p:tav tm="0">
                                          <p:val>
                                            <p:fltVal val="0"/>
                                          </p:val>
                                        </p:tav>
                                        <p:tav tm="100000">
                                          <p:val>
                                            <p:strVal val="#ppt_h"/>
                                          </p:val>
                                        </p:tav>
                                      </p:tavLst>
                                    </p:anim>
                                    <p:anim calcmode="lin" valueType="num">
                                      <p:cBhvr>
                                        <p:cTn id="27" dur="1000" fill="hold"/>
                                        <p:tgtEl>
                                          <p:spTgt spid="12291">
                                            <p:txEl>
                                              <p:pRg st="0" end="0"/>
                                            </p:txEl>
                                          </p:spTgt>
                                        </p:tgtEl>
                                        <p:attrNameLst>
                                          <p:attrName>style.rotation</p:attrName>
                                        </p:attrNameLst>
                                      </p:cBhvr>
                                      <p:tavLst>
                                        <p:tav tm="0">
                                          <p:val>
                                            <p:fltVal val="90"/>
                                          </p:val>
                                        </p:tav>
                                        <p:tav tm="100000">
                                          <p:val>
                                            <p:fltVal val="0"/>
                                          </p:val>
                                        </p:tav>
                                      </p:tavLst>
                                    </p:anim>
                                    <p:animEffect transition="in" filter="fade">
                                      <p:cBhvr>
                                        <p:cTn id="28" dur="1000"/>
                                        <p:tgtEl>
                                          <p:spTgt spid="12291">
                                            <p:txEl>
                                              <p:pRg st="0" end="0"/>
                                            </p:txEl>
                                          </p:spTgt>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31" presetClass="entr" presetSubtype="0" fill="hold" grpId="0" nodeType="clickEffect">
                                  <p:stCondLst>
                                    <p:cond delay="0"/>
                                  </p:stCondLst>
                                  <p:childTnLst>
                                    <p:set>
                                      <p:cBhvr>
                                        <p:cTn id="32" dur="1" fill="hold">
                                          <p:stCondLst>
                                            <p:cond delay="0"/>
                                          </p:stCondLst>
                                        </p:cTn>
                                        <p:tgtEl>
                                          <p:spTgt spid="12291">
                                            <p:txEl>
                                              <p:pRg st="1" end="1"/>
                                            </p:txEl>
                                          </p:spTgt>
                                        </p:tgtEl>
                                        <p:attrNameLst>
                                          <p:attrName>style.visibility</p:attrName>
                                        </p:attrNameLst>
                                      </p:cBhvr>
                                      <p:to>
                                        <p:strVal val="visible"/>
                                      </p:to>
                                    </p:set>
                                    <p:anim calcmode="lin" valueType="num">
                                      <p:cBhvr>
                                        <p:cTn id="33" dur="1000" fill="hold"/>
                                        <p:tgtEl>
                                          <p:spTgt spid="12291">
                                            <p:txEl>
                                              <p:pRg st="1" end="1"/>
                                            </p:txEl>
                                          </p:spTgt>
                                        </p:tgtEl>
                                        <p:attrNameLst>
                                          <p:attrName>ppt_w</p:attrName>
                                        </p:attrNameLst>
                                      </p:cBhvr>
                                      <p:tavLst>
                                        <p:tav tm="0">
                                          <p:val>
                                            <p:fltVal val="0"/>
                                          </p:val>
                                        </p:tav>
                                        <p:tav tm="100000">
                                          <p:val>
                                            <p:strVal val="#ppt_w"/>
                                          </p:val>
                                        </p:tav>
                                      </p:tavLst>
                                    </p:anim>
                                    <p:anim calcmode="lin" valueType="num">
                                      <p:cBhvr>
                                        <p:cTn id="34" dur="1000" fill="hold"/>
                                        <p:tgtEl>
                                          <p:spTgt spid="12291">
                                            <p:txEl>
                                              <p:pRg st="1" end="1"/>
                                            </p:txEl>
                                          </p:spTgt>
                                        </p:tgtEl>
                                        <p:attrNameLst>
                                          <p:attrName>ppt_h</p:attrName>
                                        </p:attrNameLst>
                                      </p:cBhvr>
                                      <p:tavLst>
                                        <p:tav tm="0">
                                          <p:val>
                                            <p:fltVal val="0"/>
                                          </p:val>
                                        </p:tav>
                                        <p:tav tm="100000">
                                          <p:val>
                                            <p:strVal val="#ppt_h"/>
                                          </p:val>
                                        </p:tav>
                                      </p:tavLst>
                                    </p:anim>
                                    <p:anim calcmode="lin" valueType="num">
                                      <p:cBhvr>
                                        <p:cTn id="35" dur="1000" fill="hold"/>
                                        <p:tgtEl>
                                          <p:spTgt spid="12291">
                                            <p:txEl>
                                              <p:pRg st="1" end="1"/>
                                            </p:txEl>
                                          </p:spTgt>
                                        </p:tgtEl>
                                        <p:attrNameLst>
                                          <p:attrName>style.rotation</p:attrName>
                                        </p:attrNameLst>
                                      </p:cBhvr>
                                      <p:tavLst>
                                        <p:tav tm="0">
                                          <p:val>
                                            <p:fltVal val="90"/>
                                          </p:val>
                                        </p:tav>
                                        <p:tav tm="100000">
                                          <p:val>
                                            <p:fltVal val="0"/>
                                          </p:val>
                                        </p:tav>
                                      </p:tavLst>
                                    </p:anim>
                                    <p:animEffect transition="in" filter="fade">
                                      <p:cBhvr>
                                        <p:cTn id="36" dur="1000"/>
                                        <p:tgtEl>
                                          <p:spTgt spid="12291">
                                            <p:txEl>
                                              <p:pRg st="1" end="1"/>
                                            </p:txEl>
                                          </p:spTgt>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31" presetClass="entr" presetSubtype="0" fill="hold" grpId="0" nodeType="clickEffect">
                                  <p:stCondLst>
                                    <p:cond delay="0"/>
                                  </p:stCondLst>
                                  <p:childTnLst>
                                    <p:set>
                                      <p:cBhvr>
                                        <p:cTn id="40" dur="1" fill="hold">
                                          <p:stCondLst>
                                            <p:cond delay="0"/>
                                          </p:stCondLst>
                                        </p:cTn>
                                        <p:tgtEl>
                                          <p:spTgt spid="12291">
                                            <p:txEl>
                                              <p:pRg st="2" end="2"/>
                                            </p:txEl>
                                          </p:spTgt>
                                        </p:tgtEl>
                                        <p:attrNameLst>
                                          <p:attrName>style.visibility</p:attrName>
                                        </p:attrNameLst>
                                      </p:cBhvr>
                                      <p:to>
                                        <p:strVal val="visible"/>
                                      </p:to>
                                    </p:set>
                                    <p:anim calcmode="lin" valueType="num">
                                      <p:cBhvr>
                                        <p:cTn id="41" dur="1000" fill="hold"/>
                                        <p:tgtEl>
                                          <p:spTgt spid="12291">
                                            <p:txEl>
                                              <p:pRg st="2" end="2"/>
                                            </p:txEl>
                                          </p:spTgt>
                                        </p:tgtEl>
                                        <p:attrNameLst>
                                          <p:attrName>ppt_w</p:attrName>
                                        </p:attrNameLst>
                                      </p:cBhvr>
                                      <p:tavLst>
                                        <p:tav tm="0">
                                          <p:val>
                                            <p:fltVal val="0"/>
                                          </p:val>
                                        </p:tav>
                                        <p:tav tm="100000">
                                          <p:val>
                                            <p:strVal val="#ppt_w"/>
                                          </p:val>
                                        </p:tav>
                                      </p:tavLst>
                                    </p:anim>
                                    <p:anim calcmode="lin" valueType="num">
                                      <p:cBhvr>
                                        <p:cTn id="42" dur="1000" fill="hold"/>
                                        <p:tgtEl>
                                          <p:spTgt spid="12291">
                                            <p:txEl>
                                              <p:pRg st="2" end="2"/>
                                            </p:txEl>
                                          </p:spTgt>
                                        </p:tgtEl>
                                        <p:attrNameLst>
                                          <p:attrName>ppt_h</p:attrName>
                                        </p:attrNameLst>
                                      </p:cBhvr>
                                      <p:tavLst>
                                        <p:tav tm="0">
                                          <p:val>
                                            <p:fltVal val="0"/>
                                          </p:val>
                                        </p:tav>
                                        <p:tav tm="100000">
                                          <p:val>
                                            <p:strVal val="#ppt_h"/>
                                          </p:val>
                                        </p:tav>
                                      </p:tavLst>
                                    </p:anim>
                                    <p:anim calcmode="lin" valueType="num">
                                      <p:cBhvr>
                                        <p:cTn id="43" dur="1000" fill="hold"/>
                                        <p:tgtEl>
                                          <p:spTgt spid="12291">
                                            <p:txEl>
                                              <p:pRg st="2" end="2"/>
                                            </p:txEl>
                                          </p:spTgt>
                                        </p:tgtEl>
                                        <p:attrNameLst>
                                          <p:attrName>style.rotation</p:attrName>
                                        </p:attrNameLst>
                                      </p:cBhvr>
                                      <p:tavLst>
                                        <p:tav tm="0">
                                          <p:val>
                                            <p:fltVal val="90"/>
                                          </p:val>
                                        </p:tav>
                                        <p:tav tm="100000">
                                          <p:val>
                                            <p:fltVal val="0"/>
                                          </p:val>
                                        </p:tav>
                                      </p:tavLst>
                                    </p:anim>
                                    <p:animEffect transition="in" filter="fade">
                                      <p:cBhvr>
                                        <p:cTn id="44" dur="1000"/>
                                        <p:tgtEl>
                                          <p:spTgt spid="12291">
                                            <p:txEl>
                                              <p:pRg st="2" end="2"/>
                                            </p:txEl>
                                          </p:spTgt>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31" presetClass="entr" presetSubtype="0" fill="hold" grpId="0" nodeType="clickEffect">
                                  <p:stCondLst>
                                    <p:cond delay="0"/>
                                  </p:stCondLst>
                                  <p:childTnLst>
                                    <p:set>
                                      <p:cBhvr>
                                        <p:cTn id="48" dur="1" fill="hold">
                                          <p:stCondLst>
                                            <p:cond delay="0"/>
                                          </p:stCondLst>
                                        </p:cTn>
                                        <p:tgtEl>
                                          <p:spTgt spid="12291">
                                            <p:txEl>
                                              <p:pRg st="3" end="3"/>
                                            </p:txEl>
                                          </p:spTgt>
                                        </p:tgtEl>
                                        <p:attrNameLst>
                                          <p:attrName>style.visibility</p:attrName>
                                        </p:attrNameLst>
                                      </p:cBhvr>
                                      <p:to>
                                        <p:strVal val="visible"/>
                                      </p:to>
                                    </p:set>
                                    <p:anim calcmode="lin" valueType="num">
                                      <p:cBhvr>
                                        <p:cTn id="49" dur="1000" fill="hold"/>
                                        <p:tgtEl>
                                          <p:spTgt spid="12291">
                                            <p:txEl>
                                              <p:pRg st="3" end="3"/>
                                            </p:txEl>
                                          </p:spTgt>
                                        </p:tgtEl>
                                        <p:attrNameLst>
                                          <p:attrName>ppt_w</p:attrName>
                                        </p:attrNameLst>
                                      </p:cBhvr>
                                      <p:tavLst>
                                        <p:tav tm="0">
                                          <p:val>
                                            <p:fltVal val="0"/>
                                          </p:val>
                                        </p:tav>
                                        <p:tav tm="100000">
                                          <p:val>
                                            <p:strVal val="#ppt_w"/>
                                          </p:val>
                                        </p:tav>
                                      </p:tavLst>
                                    </p:anim>
                                    <p:anim calcmode="lin" valueType="num">
                                      <p:cBhvr>
                                        <p:cTn id="50" dur="1000" fill="hold"/>
                                        <p:tgtEl>
                                          <p:spTgt spid="12291">
                                            <p:txEl>
                                              <p:pRg st="3" end="3"/>
                                            </p:txEl>
                                          </p:spTgt>
                                        </p:tgtEl>
                                        <p:attrNameLst>
                                          <p:attrName>ppt_h</p:attrName>
                                        </p:attrNameLst>
                                      </p:cBhvr>
                                      <p:tavLst>
                                        <p:tav tm="0">
                                          <p:val>
                                            <p:fltVal val="0"/>
                                          </p:val>
                                        </p:tav>
                                        <p:tav tm="100000">
                                          <p:val>
                                            <p:strVal val="#ppt_h"/>
                                          </p:val>
                                        </p:tav>
                                      </p:tavLst>
                                    </p:anim>
                                    <p:anim calcmode="lin" valueType="num">
                                      <p:cBhvr>
                                        <p:cTn id="51" dur="1000" fill="hold"/>
                                        <p:tgtEl>
                                          <p:spTgt spid="12291">
                                            <p:txEl>
                                              <p:pRg st="3" end="3"/>
                                            </p:txEl>
                                          </p:spTgt>
                                        </p:tgtEl>
                                        <p:attrNameLst>
                                          <p:attrName>style.rotation</p:attrName>
                                        </p:attrNameLst>
                                      </p:cBhvr>
                                      <p:tavLst>
                                        <p:tav tm="0">
                                          <p:val>
                                            <p:fltVal val="90"/>
                                          </p:val>
                                        </p:tav>
                                        <p:tav tm="100000">
                                          <p:val>
                                            <p:fltVal val="0"/>
                                          </p:val>
                                        </p:tav>
                                      </p:tavLst>
                                    </p:anim>
                                    <p:animEffect transition="in" filter="fade">
                                      <p:cBhvr>
                                        <p:cTn id="52" dur="1000"/>
                                        <p:tgtEl>
                                          <p:spTgt spid="12291">
                                            <p:txEl>
                                              <p:pRg st="3" end="3"/>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31" presetClass="entr" presetSubtype="0" fill="hold" grpId="0" nodeType="clickEffect">
                                  <p:stCondLst>
                                    <p:cond delay="0"/>
                                  </p:stCondLst>
                                  <p:childTnLst>
                                    <p:set>
                                      <p:cBhvr>
                                        <p:cTn id="56" dur="1" fill="hold">
                                          <p:stCondLst>
                                            <p:cond delay="0"/>
                                          </p:stCondLst>
                                        </p:cTn>
                                        <p:tgtEl>
                                          <p:spTgt spid="12291">
                                            <p:txEl>
                                              <p:pRg st="4" end="4"/>
                                            </p:txEl>
                                          </p:spTgt>
                                        </p:tgtEl>
                                        <p:attrNameLst>
                                          <p:attrName>style.visibility</p:attrName>
                                        </p:attrNameLst>
                                      </p:cBhvr>
                                      <p:to>
                                        <p:strVal val="visible"/>
                                      </p:to>
                                    </p:set>
                                    <p:anim calcmode="lin" valueType="num">
                                      <p:cBhvr>
                                        <p:cTn id="57" dur="1000" fill="hold"/>
                                        <p:tgtEl>
                                          <p:spTgt spid="12291">
                                            <p:txEl>
                                              <p:pRg st="4" end="4"/>
                                            </p:txEl>
                                          </p:spTgt>
                                        </p:tgtEl>
                                        <p:attrNameLst>
                                          <p:attrName>ppt_w</p:attrName>
                                        </p:attrNameLst>
                                      </p:cBhvr>
                                      <p:tavLst>
                                        <p:tav tm="0">
                                          <p:val>
                                            <p:fltVal val="0"/>
                                          </p:val>
                                        </p:tav>
                                        <p:tav tm="100000">
                                          <p:val>
                                            <p:strVal val="#ppt_w"/>
                                          </p:val>
                                        </p:tav>
                                      </p:tavLst>
                                    </p:anim>
                                    <p:anim calcmode="lin" valueType="num">
                                      <p:cBhvr>
                                        <p:cTn id="58" dur="1000" fill="hold"/>
                                        <p:tgtEl>
                                          <p:spTgt spid="12291">
                                            <p:txEl>
                                              <p:pRg st="4" end="4"/>
                                            </p:txEl>
                                          </p:spTgt>
                                        </p:tgtEl>
                                        <p:attrNameLst>
                                          <p:attrName>ppt_h</p:attrName>
                                        </p:attrNameLst>
                                      </p:cBhvr>
                                      <p:tavLst>
                                        <p:tav tm="0">
                                          <p:val>
                                            <p:fltVal val="0"/>
                                          </p:val>
                                        </p:tav>
                                        <p:tav tm="100000">
                                          <p:val>
                                            <p:strVal val="#ppt_h"/>
                                          </p:val>
                                        </p:tav>
                                      </p:tavLst>
                                    </p:anim>
                                    <p:anim calcmode="lin" valueType="num">
                                      <p:cBhvr>
                                        <p:cTn id="59" dur="1000" fill="hold"/>
                                        <p:tgtEl>
                                          <p:spTgt spid="12291">
                                            <p:txEl>
                                              <p:pRg st="4" end="4"/>
                                            </p:txEl>
                                          </p:spTgt>
                                        </p:tgtEl>
                                        <p:attrNameLst>
                                          <p:attrName>style.rotation</p:attrName>
                                        </p:attrNameLst>
                                      </p:cBhvr>
                                      <p:tavLst>
                                        <p:tav tm="0">
                                          <p:val>
                                            <p:fltVal val="90"/>
                                          </p:val>
                                        </p:tav>
                                        <p:tav tm="100000">
                                          <p:val>
                                            <p:fltVal val="0"/>
                                          </p:val>
                                        </p:tav>
                                      </p:tavLst>
                                    </p:anim>
                                    <p:animEffect transition="in" filter="fade">
                                      <p:cBhvr>
                                        <p:cTn id="60" dur="1000"/>
                                        <p:tgtEl>
                                          <p:spTgt spid="1229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8694" name="Rectangle 6"/>
          <p:cNvSpPr>
            <a:spLocks noGrp="1" noChangeArrowheads="1"/>
          </p:cNvSpPr>
          <p:nvPr>
            <p:ph type="title"/>
          </p:nvPr>
        </p:nvSpPr>
        <p:spPr/>
        <p:txBody>
          <a:bodyPr>
            <a:normAutofit fontScale="90000"/>
          </a:bodyPr>
          <a:lstStyle/>
          <a:p>
            <a:pPr eaLnBrk="1" hangingPunct="1">
              <a:defRPr/>
            </a:pPr>
            <a:r>
              <a:rPr lang="en-US" sz="4000" b="0" dirty="0" smtClean="0">
                <a:solidFill>
                  <a:schemeClr val="tx1"/>
                </a:solidFill>
              </a:rPr>
              <a:t>Health </a:t>
            </a:r>
            <a:r>
              <a:rPr lang="en-US" sz="4000" b="0" dirty="0">
                <a:solidFill>
                  <a:schemeClr val="tx1"/>
                </a:solidFill>
              </a:rPr>
              <a:t>Effects of </a:t>
            </a:r>
            <a:br>
              <a:rPr lang="en-US" sz="4000" b="0" dirty="0">
                <a:solidFill>
                  <a:schemeClr val="tx1"/>
                </a:solidFill>
              </a:rPr>
            </a:br>
            <a:r>
              <a:rPr lang="en-US" sz="4000" b="0" dirty="0">
                <a:solidFill>
                  <a:schemeClr val="tx1"/>
                </a:solidFill>
              </a:rPr>
              <a:t>Lead (</a:t>
            </a:r>
            <a:r>
              <a:rPr lang="en-US" sz="4000" b="0" dirty="0" err="1">
                <a:solidFill>
                  <a:schemeClr val="tx1"/>
                </a:solidFill>
              </a:rPr>
              <a:t>Pb</a:t>
            </a:r>
            <a:r>
              <a:rPr lang="en-US" sz="4000" b="0" dirty="0">
                <a:solidFill>
                  <a:schemeClr val="tx1"/>
                </a:solidFill>
              </a:rPr>
              <a:t>)</a:t>
            </a:r>
          </a:p>
        </p:txBody>
      </p:sp>
      <p:graphicFrame>
        <p:nvGraphicFramePr>
          <p:cNvPr id="2050" name="Object 5"/>
          <p:cNvGraphicFramePr>
            <a:graphicFrameLocks noGrp="1" noChangeAspect="1"/>
          </p:cNvGraphicFramePr>
          <p:nvPr>
            <p:ph idx="1"/>
          </p:nvPr>
        </p:nvGraphicFramePr>
        <p:xfrm>
          <a:off x="1447800" y="1571612"/>
          <a:ext cx="6172200" cy="4648200"/>
        </p:xfrm>
        <a:graphic>
          <a:graphicData uri="http://schemas.openxmlformats.org/presentationml/2006/ole">
            <mc:AlternateContent xmlns:mc="http://schemas.openxmlformats.org/markup-compatibility/2006">
              <mc:Choice xmlns:v="urn:schemas-microsoft-com:vml" Requires="v">
                <p:oleObj spid="_x0000_s18437" name="Clip" r:id="rId3" imgW="2554560" imgH="1821240" progId="">
                  <p:embed/>
                </p:oleObj>
              </mc:Choice>
              <mc:Fallback>
                <p:oleObj name="Clip" r:id="rId3" imgW="2554560" imgH="1821240" progId="">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7800" y="1571612"/>
                        <a:ext cx="6172200" cy="464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7224" y="571480"/>
            <a:ext cx="7467600" cy="285752"/>
          </a:xfrm>
        </p:spPr>
        <p:txBody>
          <a:bodyPr>
            <a:normAutofit fontScale="90000"/>
          </a:bodyPr>
          <a:lstStyle/>
          <a:p>
            <a:pPr algn="r"/>
            <a:r>
              <a:rPr lang="fa-IR" dirty="0" smtClean="0">
                <a:cs typeface="B Zar" pitchFamily="2" charset="-78"/>
              </a:rPr>
              <a:t/>
            </a:r>
            <a:br>
              <a:rPr lang="fa-IR" dirty="0" smtClean="0">
                <a:cs typeface="B Zar" pitchFamily="2" charset="-78"/>
              </a:rPr>
            </a:br>
            <a:r>
              <a:rPr lang="fa-IR" dirty="0" smtClean="0">
                <a:cs typeface="B Zar" pitchFamily="2" charset="-78"/>
              </a:rPr>
              <a:t/>
            </a:r>
            <a:br>
              <a:rPr lang="fa-IR" dirty="0" smtClean="0">
                <a:cs typeface="B Zar" pitchFamily="2" charset="-78"/>
              </a:rPr>
            </a:br>
            <a:r>
              <a:rPr lang="fa-IR" dirty="0" smtClean="0">
                <a:cs typeface="B Zar" pitchFamily="2" charset="-78"/>
              </a:rPr>
              <a:t/>
            </a:r>
            <a:br>
              <a:rPr lang="fa-IR" dirty="0" smtClean="0">
                <a:cs typeface="B Zar" pitchFamily="2" charset="-78"/>
              </a:rPr>
            </a:br>
            <a:r>
              <a:rPr lang="fa-IR" dirty="0" smtClean="0">
                <a:cs typeface="B Zar" pitchFamily="2" charset="-78"/>
              </a:rPr>
              <a:t/>
            </a:r>
            <a:br>
              <a:rPr lang="fa-IR" dirty="0" smtClean="0">
                <a:cs typeface="B Zar" pitchFamily="2" charset="-78"/>
              </a:rPr>
            </a:br>
            <a:r>
              <a:rPr lang="fa-IR" dirty="0" smtClean="0">
                <a:cs typeface="B Zar" pitchFamily="2" charset="-78"/>
              </a:rPr>
              <a:t/>
            </a:r>
            <a:br>
              <a:rPr lang="fa-IR" dirty="0" smtClean="0">
                <a:cs typeface="B Zar" pitchFamily="2" charset="-78"/>
              </a:rPr>
            </a:br>
            <a:endParaRPr lang="fa-IR" dirty="0"/>
          </a:p>
        </p:txBody>
      </p:sp>
      <p:sp>
        <p:nvSpPr>
          <p:cNvPr id="3" name="Content Placeholder 2"/>
          <p:cNvSpPr>
            <a:spLocks noGrp="1"/>
          </p:cNvSpPr>
          <p:nvPr>
            <p:ph sz="quarter" idx="1"/>
          </p:nvPr>
        </p:nvSpPr>
        <p:spPr>
          <a:xfrm>
            <a:off x="785786" y="1071546"/>
            <a:ext cx="7929618" cy="5016628"/>
          </a:xfrm>
        </p:spPr>
        <p:txBody>
          <a:bodyPr>
            <a:normAutofit/>
          </a:bodyPr>
          <a:lstStyle/>
          <a:p>
            <a:pPr algn="just"/>
            <a:r>
              <a:rPr lang="fa-IR" sz="2800" dirty="0" smtClean="0">
                <a:cs typeface="B Zar" pitchFamily="2" charset="-78"/>
              </a:rPr>
              <a:t>سرب پس از آهن دومين فلز پر مصرف صنعتي محسوب مي شود. فعاليت هاي شغلي نظير كار با پودرها، مايعات و يا خميرهاي حاوي سرب، جارو كردن يا نظافت خشك محيط هاي آلوده به سرب، ذوب، سوزاندن، بريدن، سوراخ كردن، ماشينكاري، سند بلاست، تراشيدن، سائيدن، پرداخت كاري، جوشکاري سرب وتركيبات حاوي سرب به طور مستقيم در معرض تماس تنفسي با گرد و غبار و يا فيوم هاي سرب هستند. سرب و تركيبات آن در دو شکل آلي و معدني استفاده مي شوند. </a:t>
            </a:r>
          </a:p>
          <a:p>
            <a:endParaRPr lang="fa-IR" sz="28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28596" y="500042"/>
            <a:ext cx="8229600" cy="6000792"/>
          </a:xfrm>
        </p:spPr>
        <p:txBody>
          <a:bodyPr>
            <a:normAutofit/>
          </a:bodyPr>
          <a:lstStyle/>
          <a:p>
            <a:pPr algn="just"/>
            <a:r>
              <a:rPr lang="fa-IR" sz="3200" b="1" dirty="0" smtClean="0">
                <a:cs typeface="B Zar" pitchFamily="2" charset="-78"/>
              </a:rPr>
              <a:t>جذب سرب از طریق بدن:</a:t>
            </a:r>
          </a:p>
          <a:p>
            <a:pPr algn="just"/>
            <a:r>
              <a:rPr lang="fa-IR" sz="2800" dirty="0" smtClean="0">
                <a:cs typeface="B Zar" pitchFamily="2" charset="-78"/>
              </a:rPr>
              <a:t>تماس با سرب معدني وتركيبات آن در محيط هاي شغلي به روش هاي تنفسي، گوارشي و پوستي انجام و زمينه ساز صدمات و مسموميت سربي در كارگران مي شود. سرب نه تنها سلامتي افرادي را كه به اقتضاي شغلي مجبور به تماس با آن هستند را به خطر مي اندازد، بلکه يکي از شايع ترين آلاينده هاي زيست محيطي محسوب مي شود كه سلامتي جامعه و بويژه كودكان را به طور جدي به خطر مي اندازد.كودكان دراثر تماس با رنگ هاي سربي به كار رفته در اسباب بازي ها و پوشش خوراكي ها و يا بر اثر تماس با سربي كه توسط والدين شان از محيط كار به منزل آورده مي شود به مسموميت مزمن مبتلا مي شوند. سرب باعث کاهش جذب کلسیم و آهن در بدن می شود.</a:t>
            </a:r>
          </a:p>
          <a:p>
            <a:pPr algn="just"/>
            <a:endParaRPr lang="fa-IR" sz="2800" dirty="0">
              <a:cs typeface="B Zar" pitchFamily="2" charset="-78"/>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22" name="Rectangle 2"/>
          <p:cNvSpPr>
            <a:spLocks noGrp="1" noChangeArrowheads="1"/>
          </p:cNvSpPr>
          <p:nvPr>
            <p:ph type="title"/>
          </p:nvPr>
        </p:nvSpPr>
        <p:spPr>
          <a:xfrm>
            <a:off x="457200" y="0"/>
            <a:ext cx="7467600" cy="1142984"/>
          </a:xfrm>
        </p:spPr>
        <p:txBody>
          <a:bodyPr>
            <a:normAutofit/>
          </a:bodyPr>
          <a:lstStyle/>
          <a:p>
            <a:pPr eaLnBrk="1" hangingPunct="1">
              <a:defRPr/>
            </a:pPr>
            <a:r>
              <a:rPr lang="en-US" sz="3600" b="1" dirty="0">
                <a:solidFill>
                  <a:schemeClr val="tx1"/>
                </a:solidFill>
              </a:rPr>
              <a:t>Absorption of Lead</a:t>
            </a:r>
            <a:endParaRPr lang="en-AU" sz="3600" b="1" dirty="0">
              <a:solidFill>
                <a:schemeClr val="tx1"/>
              </a:solidFill>
            </a:endParaRPr>
          </a:p>
        </p:txBody>
      </p:sp>
      <p:pic>
        <p:nvPicPr>
          <p:cNvPr id="15363" name="Picture 4" descr="sources"/>
          <p:cNvPicPr>
            <a:picLocks noChangeAspect="1" noChangeArrowheads="1"/>
          </p:cNvPicPr>
          <p:nvPr/>
        </p:nvPicPr>
        <p:blipFill>
          <a:blip r:embed="rId3"/>
          <a:srcRect/>
          <a:stretch>
            <a:fillRect/>
          </a:stretch>
        </p:blipFill>
        <p:spPr bwMode="auto">
          <a:xfrm>
            <a:off x="1752600" y="1142984"/>
            <a:ext cx="5562600" cy="5334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6466" name="Rectangle 2"/>
          <p:cNvSpPr>
            <a:spLocks noGrp="1" noChangeArrowheads="1"/>
          </p:cNvSpPr>
          <p:nvPr>
            <p:ph type="title"/>
          </p:nvPr>
        </p:nvSpPr>
        <p:spPr>
          <a:xfrm>
            <a:off x="4572000" y="304800"/>
            <a:ext cx="4038600" cy="1066800"/>
          </a:xfrm>
        </p:spPr>
        <p:txBody>
          <a:bodyPr>
            <a:normAutofit fontScale="90000"/>
          </a:bodyPr>
          <a:lstStyle/>
          <a:p>
            <a:pPr eaLnBrk="1" hangingPunct="1">
              <a:defRPr/>
            </a:pPr>
            <a:r>
              <a:rPr lang="en-US" sz="4000" b="0" dirty="0">
                <a:solidFill>
                  <a:schemeClr val="tx1"/>
                </a:solidFill>
              </a:rPr>
              <a:t>Distribution of Lead</a:t>
            </a:r>
            <a:endParaRPr lang="en-AU" sz="4000" b="0" dirty="0">
              <a:solidFill>
                <a:schemeClr val="tx1"/>
              </a:solidFill>
            </a:endParaRPr>
          </a:p>
        </p:txBody>
      </p:sp>
      <p:sp>
        <p:nvSpPr>
          <p:cNvPr id="446467" name="Rectangle 3"/>
          <p:cNvSpPr>
            <a:spLocks noGrp="1" noChangeArrowheads="1"/>
          </p:cNvSpPr>
          <p:nvPr>
            <p:ph type="body" idx="1"/>
          </p:nvPr>
        </p:nvSpPr>
        <p:spPr>
          <a:xfrm>
            <a:off x="4500562" y="1676400"/>
            <a:ext cx="4114800" cy="4572000"/>
          </a:xfrm>
        </p:spPr>
        <p:txBody>
          <a:bodyPr/>
          <a:lstStyle/>
          <a:p>
            <a:pPr eaLnBrk="1" hangingPunct="1">
              <a:lnSpc>
                <a:spcPct val="90000"/>
              </a:lnSpc>
              <a:defRPr/>
            </a:pPr>
            <a:r>
              <a:rPr lang="en-US" dirty="0"/>
              <a:t>95% long bones.</a:t>
            </a:r>
          </a:p>
          <a:p>
            <a:pPr eaLnBrk="1" hangingPunct="1">
              <a:lnSpc>
                <a:spcPct val="90000"/>
              </a:lnSpc>
              <a:defRPr/>
            </a:pPr>
            <a:r>
              <a:rPr lang="en-US" dirty="0"/>
              <a:t>Binds into matrix.</a:t>
            </a:r>
          </a:p>
          <a:p>
            <a:pPr eaLnBrk="1" hangingPunct="1">
              <a:lnSpc>
                <a:spcPct val="90000"/>
              </a:lnSpc>
              <a:defRPr/>
            </a:pPr>
            <a:r>
              <a:rPr lang="en-US" dirty="0"/>
              <a:t>Released during </a:t>
            </a:r>
            <a:r>
              <a:rPr lang="en-US" dirty="0" err="1"/>
              <a:t>osteolysis</a:t>
            </a:r>
            <a:r>
              <a:rPr lang="en-US" dirty="0"/>
              <a:t>.</a:t>
            </a:r>
          </a:p>
          <a:p>
            <a:pPr eaLnBrk="1" hangingPunct="1">
              <a:lnSpc>
                <a:spcPct val="90000"/>
              </a:lnSpc>
              <a:defRPr/>
            </a:pPr>
            <a:r>
              <a:rPr lang="en-US" dirty="0"/>
              <a:t>4% </a:t>
            </a:r>
            <a:r>
              <a:rPr lang="en-US" dirty="0" err="1"/>
              <a:t>brain,liver</a:t>
            </a:r>
            <a:r>
              <a:rPr lang="en-US" dirty="0"/>
              <a:t>, kidneys.</a:t>
            </a:r>
          </a:p>
          <a:p>
            <a:pPr eaLnBrk="1" hangingPunct="1">
              <a:lnSpc>
                <a:spcPct val="90000"/>
              </a:lnSpc>
              <a:defRPr/>
            </a:pPr>
            <a:r>
              <a:rPr lang="en-US" dirty="0"/>
              <a:t>1% blood.</a:t>
            </a:r>
          </a:p>
          <a:p>
            <a:pPr eaLnBrk="1" hangingPunct="1">
              <a:lnSpc>
                <a:spcPct val="90000"/>
              </a:lnSpc>
              <a:defRPr/>
            </a:pPr>
            <a:r>
              <a:rPr lang="en-US" dirty="0"/>
              <a:t>Crosses placenta, </a:t>
            </a:r>
            <a:r>
              <a:rPr lang="en-US" dirty="0" err="1"/>
              <a:t>foetal</a:t>
            </a:r>
            <a:r>
              <a:rPr lang="en-US" dirty="0"/>
              <a:t> BBB is open</a:t>
            </a:r>
            <a:endParaRPr lang="en-AU" dirty="0"/>
          </a:p>
        </p:txBody>
      </p:sp>
      <p:pic>
        <p:nvPicPr>
          <p:cNvPr id="18436" name="Picture 4" descr="Distribution3"/>
          <p:cNvPicPr>
            <a:picLocks noChangeAspect="1" noChangeArrowheads="1"/>
          </p:cNvPicPr>
          <p:nvPr/>
        </p:nvPicPr>
        <p:blipFill>
          <a:blip r:embed="rId3"/>
          <a:srcRect/>
          <a:stretch>
            <a:fillRect/>
          </a:stretch>
        </p:blipFill>
        <p:spPr bwMode="auto">
          <a:xfrm>
            <a:off x="714348" y="142852"/>
            <a:ext cx="3790950" cy="657227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33490" y="274638"/>
            <a:ext cx="7467600" cy="725470"/>
          </a:xfrm>
        </p:spPr>
        <p:txBody>
          <a:bodyPr/>
          <a:lstStyle/>
          <a:p>
            <a:pPr algn="r"/>
            <a:r>
              <a:rPr lang="fa-IR" b="1" dirty="0" smtClean="0">
                <a:cs typeface="B Zar" pitchFamily="2" charset="-78"/>
              </a:rPr>
              <a:t>بیماریهای ناشی از سرب:</a:t>
            </a:r>
            <a:endParaRPr lang="fa-IR" b="1" dirty="0">
              <a:cs typeface="B Zar" pitchFamily="2" charset="-78"/>
            </a:endParaRPr>
          </a:p>
        </p:txBody>
      </p:sp>
      <p:sp>
        <p:nvSpPr>
          <p:cNvPr id="3" name="Content Placeholder 2"/>
          <p:cNvSpPr>
            <a:spLocks noGrp="1"/>
          </p:cNvSpPr>
          <p:nvPr>
            <p:ph sz="quarter" idx="1"/>
          </p:nvPr>
        </p:nvSpPr>
        <p:spPr>
          <a:xfrm>
            <a:off x="500034" y="1285860"/>
            <a:ext cx="7929618" cy="5214974"/>
          </a:xfrm>
        </p:spPr>
        <p:txBody>
          <a:bodyPr>
            <a:normAutofit/>
          </a:bodyPr>
          <a:lstStyle/>
          <a:p>
            <a:pPr marL="136525" indent="0">
              <a:buNone/>
              <a:defRPr/>
            </a:pPr>
            <a:r>
              <a:rPr lang="fa-IR" altLang="fa-IR" sz="2800" b="1" dirty="0" smtClean="0">
                <a:solidFill>
                  <a:srgbClr val="FF0000"/>
                </a:solidFill>
                <a:cs typeface="B Nazanin" pitchFamily="2" charset="-78"/>
              </a:rPr>
              <a:t>عوارض خونی:</a:t>
            </a:r>
          </a:p>
          <a:p>
            <a:pPr marL="136525" indent="0">
              <a:buNone/>
              <a:defRPr/>
            </a:pPr>
            <a:r>
              <a:rPr lang="ar-SA" altLang="fa-IR" dirty="0" smtClean="0">
                <a:cs typeface="B Nazanin" pitchFamily="2" charset="-78"/>
              </a:rPr>
              <a:t>كم خوني (آنمي ) كه اغلب با رنگ پريدگي پوست همراه است و تنا</a:t>
            </a:r>
            <a:r>
              <a:rPr lang="fa-IR" altLang="fa-IR" dirty="0" smtClean="0">
                <a:cs typeface="B Nazanin" pitchFamily="2" charset="-78"/>
              </a:rPr>
              <a:t>س</a:t>
            </a:r>
            <a:r>
              <a:rPr lang="ar-SA" altLang="fa-IR" dirty="0" smtClean="0">
                <a:cs typeface="B Nazanin" pitchFamily="2" charset="-78"/>
              </a:rPr>
              <a:t>بي با شدت بيماري ندارد</a:t>
            </a:r>
            <a:r>
              <a:rPr lang="en-US" altLang="fa-IR" dirty="0" smtClean="0">
                <a:cs typeface="B Nazanin" pitchFamily="2" charset="-78"/>
              </a:rPr>
              <a:t>.</a:t>
            </a:r>
            <a:r>
              <a:rPr lang="ar-SA" altLang="fa-IR" dirty="0" smtClean="0">
                <a:cs typeface="B Nazanin" pitchFamily="2" charset="-78"/>
              </a:rPr>
              <a:t>سنتز هموگلوبين مهار ميشود</a:t>
            </a:r>
            <a:r>
              <a:rPr lang="en-US" altLang="fa-IR" dirty="0" smtClean="0">
                <a:cs typeface="B Nazanin" pitchFamily="2" charset="-78"/>
              </a:rPr>
              <a:t>. </a:t>
            </a:r>
            <a:r>
              <a:rPr lang="ar-SA" altLang="fa-IR" dirty="0" smtClean="0">
                <a:cs typeface="B Nazanin" pitchFamily="2" charset="-78"/>
              </a:rPr>
              <a:t>طول عمر گلبولهاي قرمز كاهش مي يابد</a:t>
            </a:r>
            <a:r>
              <a:rPr lang="en-US" altLang="fa-IR" dirty="0" smtClean="0">
                <a:cs typeface="B Nazanin" pitchFamily="2" charset="-78"/>
              </a:rPr>
              <a:t> .</a:t>
            </a:r>
            <a:endParaRPr lang="fa-IR" altLang="fa-IR" dirty="0" smtClean="0">
              <a:cs typeface="B Nazanin" pitchFamily="2" charset="-78"/>
            </a:endParaRPr>
          </a:p>
          <a:p>
            <a:r>
              <a:rPr lang="ar-SA" altLang="fa-IR" sz="2800" b="1" dirty="0" smtClean="0">
                <a:solidFill>
                  <a:srgbClr val="FF0000"/>
                </a:solidFill>
                <a:cs typeface="B Nazanin" pitchFamily="2" charset="-78"/>
              </a:rPr>
              <a:t>عوارض عصبي</a:t>
            </a:r>
            <a:endParaRPr lang="fa-IR" altLang="fa-IR" sz="2800" b="1" dirty="0" smtClean="0">
              <a:solidFill>
                <a:srgbClr val="FF0000"/>
              </a:solidFill>
              <a:cs typeface="B Nazanin" pitchFamily="2" charset="-78"/>
            </a:endParaRPr>
          </a:p>
          <a:p>
            <a:pPr marL="136525" indent="0" algn="just">
              <a:buNone/>
              <a:defRPr/>
            </a:pPr>
            <a:r>
              <a:rPr lang="ar-SA" dirty="0" smtClean="0">
                <a:cs typeface="B Nazanin" pitchFamily="2" charset="-78"/>
              </a:rPr>
              <a:t>آنسفالوپاتي سربي(التهاب بافت مغز ناشي از سرب</a:t>
            </a:r>
            <a:r>
              <a:rPr lang="fa-IR" dirty="0" smtClean="0">
                <a:cs typeface="B Nazanin" pitchFamily="2" charset="-78"/>
              </a:rPr>
              <a:t>) </a:t>
            </a:r>
            <a:r>
              <a:rPr lang="ar-SA" dirty="0" smtClean="0">
                <a:cs typeface="B Nazanin" pitchFamily="2" charset="-78"/>
              </a:rPr>
              <a:t>بصورت حاد ومزمن ديده مي شود</a:t>
            </a:r>
            <a:r>
              <a:rPr lang="fa-IR" dirty="0" smtClean="0">
                <a:cs typeface="B Nazanin" pitchFamily="2" charset="-78"/>
              </a:rPr>
              <a:t>.</a:t>
            </a:r>
            <a:r>
              <a:rPr lang="en-US" dirty="0" smtClean="0">
                <a:cs typeface="B Nazanin" pitchFamily="2" charset="-78"/>
              </a:rPr>
              <a:t>  </a:t>
            </a:r>
            <a:r>
              <a:rPr lang="ar-SA" dirty="0" smtClean="0">
                <a:cs typeface="B Nazanin" pitchFamily="2" charset="-78"/>
              </a:rPr>
              <a:t>سردرد , ضعف حافظه , اختلال در تمركز حواس , بيقراري , تحريك پذيري و سرگيجه ميباشد</a:t>
            </a:r>
            <a:r>
              <a:rPr lang="en-US" dirty="0" smtClean="0">
                <a:cs typeface="B Nazanin" pitchFamily="2" charset="-78"/>
              </a:rPr>
              <a:t> </a:t>
            </a:r>
            <a:r>
              <a:rPr lang="ar-SA" dirty="0" smtClean="0">
                <a:cs typeface="B Nazanin" pitchFamily="2" charset="-78"/>
              </a:rPr>
              <a:t>استفراغ ممتد و جهنده , بي حالي , خواب آلودگي , اغما و تشنج</a:t>
            </a:r>
            <a:endParaRPr lang="fa-IR" dirty="0" smtClean="0">
              <a:cs typeface="B Nazanin" pitchFamily="2" charset="-78"/>
            </a:endParaRPr>
          </a:p>
          <a:p>
            <a:pPr algn="just"/>
            <a:endParaRPr lang="fa-IR"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33490" y="274638"/>
            <a:ext cx="7467600" cy="1143000"/>
          </a:xfrm>
        </p:spPr>
        <p:txBody>
          <a:bodyPr/>
          <a:lstStyle/>
          <a:p>
            <a:pPr algn="r">
              <a:defRPr/>
            </a:pPr>
            <a:r>
              <a:rPr lang="ar-SA" altLang="fa-IR" sz="3600" b="1" dirty="0">
                <a:solidFill>
                  <a:srgbClr val="FF0000"/>
                </a:solidFill>
                <a:cs typeface="B Nazanin" pitchFamily="2" charset="-78"/>
              </a:rPr>
              <a:t>عوارض عصبي</a:t>
            </a:r>
            <a:endParaRPr lang="en-US" b="1" dirty="0">
              <a:solidFill>
                <a:srgbClr val="FF0000"/>
              </a:solidFill>
            </a:endParaRPr>
          </a:p>
        </p:txBody>
      </p:sp>
      <p:sp>
        <p:nvSpPr>
          <p:cNvPr id="3" name="Content Placeholder 2"/>
          <p:cNvSpPr>
            <a:spLocks noGrp="1"/>
          </p:cNvSpPr>
          <p:nvPr>
            <p:ph idx="1"/>
          </p:nvPr>
        </p:nvSpPr>
        <p:spPr>
          <a:xfrm>
            <a:off x="428596" y="1600200"/>
            <a:ext cx="8072494" cy="4873752"/>
          </a:xfrm>
        </p:spPr>
        <p:txBody>
          <a:bodyPr>
            <a:normAutofit/>
          </a:bodyPr>
          <a:lstStyle/>
          <a:p>
            <a:pPr algn="just">
              <a:buFontTx/>
              <a:buNone/>
              <a:defRPr/>
            </a:pPr>
            <a:r>
              <a:rPr lang="fa-IR" altLang="fa-IR" sz="2800" dirty="0" smtClean="0">
                <a:cs typeface="B Nazanin" pitchFamily="2" charset="-78"/>
              </a:rPr>
              <a:t>ا</a:t>
            </a:r>
            <a:r>
              <a:rPr lang="ar-SA" altLang="fa-IR" sz="2800" dirty="0" smtClean="0">
                <a:cs typeface="B Nazanin" pitchFamily="2" charset="-78"/>
              </a:rPr>
              <a:t>ختلال حركتي همراه با اختلال حسي خفيف بصورت درد بدن , حساس بودن عضلات و مفاصل , افزايش خستگي پذيري عضلات و لرزش خفيف , ضعف و كاهش قدرت عضلاني و لاغري عضلات افتادگي مچ در دست راست</a:t>
            </a:r>
            <a:r>
              <a:rPr lang="fa-IR" altLang="fa-IR" sz="2800" dirty="0" smtClean="0">
                <a:cs typeface="B Nazanin" pitchFamily="2" charset="-78"/>
              </a:rPr>
              <a:t> از عوارض</a:t>
            </a:r>
            <a:r>
              <a:rPr lang="ar-SA" altLang="fa-IR" sz="2800" dirty="0" smtClean="0">
                <a:cs typeface="B Nazanin" pitchFamily="2" charset="-78"/>
              </a:rPr>
              <a:t> شايع</a:t>
            </a:r>
            <a:r>
              <a:rPr lang="fa-IR" altLang="fa-IR" sz="2800" dirty="0" smtClean="0">
                <a:cs typeface="B Nazanin" pitchFamily="2" charset="-78"/>
              </a:rPr>
              <a:t> مواجهه با سرب می باشد</a:t>
            </a:r>
            <a:endParaRPr lang="en-US" altLang="fa-IR" sz="2800" dirty="0" smtClean="0">
              <a:cs typeface="B Nazanin" pitchFamily="2" charset="-78"/>
            </a:endParaRPr>
          </a:p>
          <a:p>
            <a:pPr marL="136525" indent="0" algn="just" rtl="1">
              <a:buFont typeface="Wingdings 2" pitchFamily="18" charset="2"/>
              <a:buNone/>
              <a:defRPr/>
            </a:pPr>
            <a:endParaRPr lang="en-US" sz="2800" dirty="0">
              <a:cs typeface="B Nazanin"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31" presetClass="exit" presetSubtype="0" fill="hold" grpId="0" nodeType="clickEffect">
                                  <p:stCondLst>
                                    <p:cond delay="0"/>
                                  </p:stCondLst>
                                  <p:childTnLst>
                                    <p:anim calcmode="lin" valueType="num">
                                      <p:cBhvr>
                                        <p:cTn id="13" dur="1000"/>
                                        <p:tgtEl>
                                          <p:spTgt spid="3">
                                            <p:txEl>
                                              <p:pRg st="0" end="0"/>
                                            </p:txEl>
                                          </p:spTgt>
                                        </p:tgtEl>
                                        <p:attrNameLst>
                                          <p:attrName>ppt_w</p:attrName>
                                        </p:attrNameLst>
                                      </p:cBhvr>
                                      <p:tavLst>
                                        <p:tav tm="0">
                                          <p:val>
                                            <p:strVal val="ppt_w"/>
                                          </p:val>
                                        </p:tav>
                                        <p:tav tm="100000">
                                          <p:val>
                                            <p:fltVal val="0"/>
                                          </p:val>
                                        </p:tav>
                                      </p:tavLst>
                                    </p:anim>
                                    <p:anim calcmode="lin" valueType="num">
                                      <p:cBhvr>
                                        <p:cTn id="14" dur="1000"/>
                                        <p:tgtEl>
                                          <p:spTgt spid="3">
                                            <p:txEl>
                                              <p:pRg st="0" end="0"/>
                                            </p:txEl>
                                          </p:spTgt>
                                        </p:tgtEl>
                                        <p:attrNameLst>
                                          <p:attrName>ppt_h</p:attrName>
                                        </p:attrNameLst>
                                      </p:cBhvr>
                                      <p:tavLst>
                                        <p:tav tm="0">
                                          <p:val>
                                            <p:strVal val="ppt_h"/>
                                          </p:val>
                                        </p:tav>
                                        <p:tav tm="100000">
                                          <p:val>
                                            <p:fltVal val="0"/>
                                          </p:val>
                                        </p:tav>
                                      </p:tavLst>
                                    </p:anim>
                                    <p:anim calcmode="lin" valueType="num">
                                      <p:cBhvr>
                                        <p:cTn id="15" dur="1000"/>
                                        <p:tgtEl>
                                          <p:spTgt spid="3">
                                            <p:txEl>
                                              <p:pRg st="0" end="0"/>
                                            </p:txEl>
                                          </p:spTgt>
                                        </p:tgtEl>
                                        <p:attrNameLst>
                                          <p:attrName>style.rotation</p:attrName>
                                        </p:attrNameLst>
                                      </p:cBhvr>
                                      <p:tavLst>
                                        <p:tav tm="0">
                                          <p:val>
                                            <p:fltVal val="0"/>
                                          </p:val>
                                        </p:tav>
                                        <p:tav tm="100000">
                                          <p:val>
                                            <p:fltVal val="90"/>
                                          </p:val>
                                        </p:tav>
                                      </p:tavLst>
                                    </p:anim>
                                    <p:animEffect transition="out" filter="fade">
                                      <p:cBhvr>
                                        <p:cTn id="16" dur="1000"/>
                                        <p:tgtEl>
                                          <p:spTgt spid="3">
                                            <p:txEl>
                                              <p:pRg st="0" end="0"/>
                                            </p:txEl>
                                          </p:spTgt>
                                        </p:tgtEl>
                                      </p:cBhvr>
                                    </p:animEffect>
                                    <p:set>
                                      <p:cBhvr>
                                        <p:cTn id="17" dur="1" fill="hold">
                                          <p:stCondLst>
                                            <p:cond delay="999"/>
                                          </p:stCondLst>
                                        </p:cTn>
                                        <p:tgtEl>
                                          <p:spTgt spid="3">
                                            <p:txEl>
                                              <p:pRg st="0" end="0"/>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5" descr="_40955652_wristdrop"/>
          <p:cNvPicPr>
            <a:picLocks noChangeAspect="1" noChangeArrowheads="1"/>
          </p:cNvPicPr>
          <p:nvPr/>
        </p:nvPicPr>
        <p:blipFill>
          <a:blip r:embed="rId2"/>
          <a:srcRect/>
          <a:stretch>
            <a:fillRect/>
          </a:stretch>
        </p:blipFill>
        <p:spPr bwMode="auto">
          <a:xfrm>
            <a:off x="357158" y="247650"/>
            <a:ext cx="4000528" cy="3181350"/>
          </a:xfrm>
          <a:prstGeom prst="rect">
            <a:avLst/>
          </a:prstGeom>
          <a:noFill/>
          <a:ln w="9525">
            <a:noFill/>
            <a:miter lim="800000"/>
            <a:headEnd/>
            <a:tailEnd/>
          </a:ln>
        </p:spPr>
      </p:pic>
      <p:pic>
        <p:nvPicPr>
          <p:cNvPr id="47107" name="Picture 7" descr="lead-poisoning"/>
          <p:cNvPicPr>
            <a:picLocks noChangeAspect="1" noChangeArrowheads="1"/>
          </p:cNvPicPr>
          <p:nvPr/>
        </p:nvPicPr>
        <p:blipFill>
          <a:blip r:embed="rId3"/>
          <a:srcRect/>
          <a:stretch>
            <a:fillRect/>
          </a:stretch>
        </p:blipFill>
        <p:spPr bwMode="auto">
          <a:xfrm>
            <a:off x="4500562" y="282575"/>
            <a:ext cx="4000528" cy="3146425"/>
          </a:xfrm>
          <a:prstGeom prst="rect">
            <a:avLst/>
          </a:prstGeom>
          <a:noFill/>
          <a:ln w="9525">
            <a:solidFill>
              <a:srgbClr val="FF3300"/>
            </a:solidFill>
            <a:miter lim="800000"/>
            <a:headEnd/>
            <a:tailEnd/>
          </a:ln>
        </p:spPr>
      </p:pic>
      <p:pic>
        <p:nvPicPr>
          <p:cNvPr id="47108" name="Picture 9" descr="6C053-plumbism"/>
          <p:cNvPicPr>
            <a:picLocks noChangeAspect="1" noChangeArrowheads="1"/>
          </p:cNvPicPr>
          <p:nvPr/>
        </p:nvPicPr>
        <p:blipFill>
          <a:blip r:embed="rId4"/>
          <a:srcRect/>
          <a:stretch>
            <a:fillRect/>
          </a:stretch>
        </p:blipFill>
        <p:spPr bwMode="auto">
          <a:xfrm>
            <a:off x="4481538" y="4038592"/>
            <a:ext cx="4090990" cy="2363801"/>
          </a:xfrm>
          <a:prstGeom prst="rect">
            <a:avLst/>
          </a:prstGeom>
          <a:noFill/>
          <a:ln w="9525">
            <a:solidFill>
              <a:srgbClr val="FF3300"/>
            </a:solidFill>
            <a:miter lim="800000"/>
            <a:headEnd/>
            <a:tailEnd/>
          </a:ln>
        </p:spPr>
      </p:pic>
      <p:sp>
        <p:nvSpPr>
          <p:cNvPr id="8" name="Rectangle 7"/>
          <p:cNvSpPr>
            <a:spLocks noChangeArrowheads="1"/>
          </p:cNvSpPr>
          <p:nvPr/>
        </p:nvSpPr>
        <p:spPr bwMode="auto">
          <a:xfrm>
            <a:off x="-357222" y="4606925"/>
            <a:ext cx="4745037" cy="1255713"/>
          </a:xfrm>
          <a:prstGeom prst="rect">
            <a:avLst/>
          </a:prstGeom>
          <a:noFill/>
          <a:ln w="9525">
            <a:noFill/>
            <a:miter lim="800000"/>
            <a:headEnd/>
            <a:tailEnd/>
          </a:ln>
        </p:spPr>
        <p:txBody>
          <a:bodyPr>
            <a:spAutoFit/>
          </a:bodyPr>
          <a:lstStyle/>
          <a:p>
            <a:pPr>
              <a:lnSpc>
                <a:spcPct val="90000"/>
              </a:lnSpc>
            </a:pPr>
            <a:r>
              <a:rPr lang="en-US" b="1" dirty="0">
                <a:latin typeface="Times New Roman" pitchFamily="18" charset="0"/>
                <a:cs typeface="Times New Roman" pitchFamily="18" charset="0"/>
              </a:rPr>
              <a:t>"The Dangles" was an occupational hazard for printers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5" descr="A house painter affected by chronic lead poisoning. Wasted muscles and wrist drop are tell-tale symptoms of lead poisoning."/>
          <p:cNvPicPr>
            <a:picLocks noGrp="1" noChangeAspect="1" noChangeArrowheads="1"/>
          </p:cNvPicPr>
          <p:nvPr>
            <p:ph idx="1"/>
          </p:nvPr>
        </p:nvPicPr>
        <p:blipFill>
          <a:blip r:embed="rId2"/>
          <a:srcRect/>
          <a:stretch>
            <a:fillRect/>
          </a:stretch>
        </p:blipFill>
        <p:spPr>
          <a:xfrm>
            <a:off x="550863" y="565150"/>
            <a:ext cx="4373562" cy="5588000"/>
          </a:xfrm>
          <a:noFill/>
          <a:ln>
            <a:solidFill>
              <a:srgbClr val="FF3300"/>
            </a:solidFill>
          </a:ln>
        </p:spPr>
      </p:pic>
      <p:sp>
        <p:nvSpPr>
          <p:cNvPr id="2" name="Rectangle 1"/>
          <p:cNvSpPr>
            <a:spLocks noChangeArrowheads="1"/>
          </p:cNvSpPr>
          <p:nvPr/>
        </p:nvSpPr>
        <p:spPr bwMode="auto">
          <a:xfrm>
            <a:off x="5275263" y="1171575"/>
            <a:ext cx="3481387" cy="3625850"/>
          </a:xfrm>
          <a:prstGeom prst="rect">
            <a:avLst/>
          </a:prstGeom>
          <a:noFill/>
          <a:ln w="9525">
            <a:noFill/>
            <a:miter lim="800000"/>
            <a:headEnd/>
            <a:tailEnd/>
          </a:ln>
        </p:spPr>
        <p:txBody>
          <a:bodyPr>
            <a:spAutoFit/>
          </a:bodyPr>
          <a:lstStyle/>
          <a:p>
            <a:endParaRPr lang="en-US" b="1">
              <a:latin typeface="Times New Roman" pitchFamily="18" charset="0"/>
              <a:cs typeface="Times New Roman" pitchFamily="18" charset="0"/>
            </a:endParaRPr>
          </a:p>
          <a:p>
            <a:r>
              <a:rPr lang="en-US" b="1">
                <a:latin typeface="Times New Roman" pitchFamily="18" charset="0"/>
                <a:cs typeface="Times New Roman" pitchFamily="18" charset="0"/>
              </a:rPr>
              <a:t>A house painter affected by chronic lead poisoning. Wasted muscles and wrist drop are tell-tale symptoms of lead poisoning</a:t>
            </a:r>
            <a:r>
              <a:rPr lang="en-US">
                <a:latin typeface="Times New Roman" pitchFamily="18" charset="0"/>
                <a:cs typeface="Times New Roman" pitchFamily="18" charset="0"/>
              </a:rPr>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33490" y="274638"/>
            <a:ext cx="7467600" cy="1143000"/>
          </a:xfrm>
        </p:spPr>
        <p:txBody>
          <a:bodyPr/>
          <a:lstStyle/>
          <a:p>
            <a:pPr algn="r">
              <a:defRPr/>
            </a:pPr>
            <a:r>
              <a:rPr lang="ar-SA" altLang="fa-IR" sz="3200" b="1" dirty="0" smtClean="0">
                <a:solidFill>
                  <a:srgbClr val="FF0000"/>
                </a:solidFill>
                <a:cs typeface="B Nazanin" pitchFamily="2" charset="-78"/>
              </a:rPr>
              <a:t>عوارض كليوي</a:t>
            </a:r>
            <a:endParaRPr lang="en-US" sz="3200" b="1" dirty="0">
              <a:solidFill>
                <a:srgbClr val="FF0000"/>
              </a:solidFill>
              <a:cs typeface="B Nazanin" pitchFamily="2" charset="-78"/>
            </a:endParaRPr>
          </a:p>
        </p:txBody>
      </p:sp>
      <p:sp>
        <p:nvSpPr>
          <p:cNvPr id="36867" name="Content Placeholder 2"/>
          <p:cNvSpPr>
            <a:spLocks noGrp="1"/>
          </p:cNvSpPr>
          <p:nvPr>
            <p:ph idx="1"/>
          </p:nvPr>
        </p:nvSpPr>
        <p:spPr>
          <a:xfrm>
            <a:off x="214282" y="1600200"/>
            <a:ext cx="8215370" cy="4873752"/>
          </a:xfrm>
        </p:spPr>
        <p:txBody>
          <a:bodyPr/>
          <a:lstStyle/>
          <a:p>
            <a:pPr algn="r" rtl="1">
              <a:buFont typeface="Wingdings" pitchFamily="2" charset="2"/>
              <a:buChar char="Ø"/>
              <a:defRPr/>
            </a:pPr>
            <a:r>
              <a:rPr lang="ar-SA" altLang="fa-IR" dirty="0" smtClean="0">
                <a:cs typeface="B Nazanin" pitchFamily="2" charset="-78"/>
              </a:rPr>
              <a:t>مواجهه طولاني و شديد با سرب مي تواند منجر به بيماري كليوي پيشرونده و غير قابل برگشت شود كه اغلب همراه باهيپرتانسيون است</a:t>
            </a:r>
            <a:r>
              <a:rPr lang="fa-IR" altLang="fa-IR" dirty="0" smtClean="0">
                <a:cs typeface="B Nazanin" pitchFamily="2" charset="-78"/>
              </a:rPr>
              <a:t>.</a:t>
            </a:r>
          </a:p>
          <a:p>
            <a:pPr algn="r" rtl="1">
              <a:buFont typeface="Wingdings" pitchFamily="2" charset="2"/>
              <a:buChar char="Ø"/>
              <a:defRPr/>
            </a:pPr>
            <a:r>
              <a:rPr lang="ar-SA" altLang="fa-IR" dirty="0" smtClean="0">
                <a:cs typeface="B Nazanin" pitchFamily="2" charset="-78"/>
              </a:rPr>
              <a:t>انكلوژن بادي (كمپلكس سرب , پروتئين )در هسته سلولهاي توبولهاي كليه اختصاصي است</a:t>
            </a:r>
            <a:r>
              <a:rPr lang="fa-IR" altLang="fa-IR" dirty="0" smtClean="0">
                <a:cs typeface="B Nazanin" pitchFamily="2" charset="-78"/>
              </a:rPr>
              <a:t>.</a:t>
            </a:r>
            <a:endParaRPr lang="en-US" altLang="fa-IR" dirty="0" smtClean="0">
              <a:cs typeface="B Nazanin" pitchFamily="2" charset="-78"/>
            </a:endParaRPr>
          </a:p>
          <a:p>
            <a:pPr algn="r" rtl="1">
              <a:buFont typeface="Wingdings" pitchFamily="2" charset="2"/>
              <a:buChar char="Ø"/>
              <a:defRPr/>
            </a:pPr>
            <a:r>
              <a:rPr lang="ar-SA" altLang="fa-IR" dirty="0" smtClean="0">
                <a:cs typeface="B Nazanin" pitchFamily="2" charset="-78"/>
              </a:rPr>
              <a:t>بازجذب اسيد هاي آمينه , گلوكز , فسفات كاهش مي يابد</a:t>
            </a:r>
            <a:r>
              <a:rPr lang="fa-IR" altLang="fa-IR" dirty="0" smtClean="0">
                <a:cs typeface="B Nazanin" pitchFamily="2" charset="-78"/>
              </a:rPr>
              <a:t> </a:t>
            </a:r>
            <a:r>
              <a:rPr lang="ar-SA" altLang="fa-IR" dirty="0" smtClean="0">
                <a:cs typeface="B Nazanin" pitchFamily="2" charset="-78"/>
              </a:rPr>
              <a:t>ميزان اسيد اوريك خون افزايش مي يابد و كريستالهاي اسيد اوريك در مفاصل رسوب مي كنند(نقر</a:t>
            </a:r>
            <a:r>
              <a:rPr lang="fa-IR" altLang="fa-IR" dirty="0" smtClean="0">
                <a:cs typeface="B Nazanin" pitchFamily="2" charset="-78"/>
              </a:rPr>
              <a:t>س) </a:t>
            </a:r>
            <a:endParaRPr lang="en-US" altLang="fa-IR" dirty="0" smtClean="0">
              <a:cs typeface="B Nazanin" pitchFamily="2" charset="-78"/>
            </a:endParaRPr>
          </a:p>
          <a:p>
            <a:pPr marL="136525" indent="0" algn="r" rtl="1">
              <a:buFont typeface="Wingdings 2" pitchFamily="18" charset="2"/>
              <a:buNone/>
              <a:defRPr/>
            </a:pPr>
            <a:endParaRPr lang="en-US" dirty="0" smtClean="0">
              <a:cs typeface="B Nazanin" pitchFamily="2" charset="-78"/>
            </a:endParaRPr>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31" presetClass="entr" presetSubtype="0" fill="hold" grpId="0" nodeType="clickEffect">
                                  <p:stCondLst>
                                    <p:cond delay="0"/>
                                  </p:stCondLst>
                                  <p:childTnLst>
                                    <p:set>
                                      <p:cBhvr>
                                        <p:cTn id="12" dur="1" fill="hold">
                                          <p:stCondLst>
                                            <p:cond delay="0"/>
                                          </p:stCondLst>
                                        </p:cTn>
                                        <p:tgtEl>
                                          <p:spTgt spid="36867">
                                            <p:txEl>
                                              <p:pRg st="0" end="0"/>
                                            </p:txEl>
                                          </p:spTgt>
                                        </p:tgtEl>
                                        <p:attrNameLst>
                                          <p:attrName>style.visibility</p:attrName>
                                        </p:attrNameLst>
                                      </p:cBhvr>
                                      <p:to>
                                        <p:strVal val="visible"/>
                                      </p:to>
                                    </p:set>
                                    <p:anim calcmode="lin" valueType="num">
                                      <p:cBhvr>
                                        <p:cTn id="13" dur="1000" fill="hold"/>
                                        <p:tgtEl>
                                          <p:spTgt spid="36867">
                                            <p:txEl>
                                              <p:pRg st="0" end="0"/>
                                            </p:txEl>
                                          </p:spTgt>
                                        </p:tgtEl>
                                        <p:attrNameLst>
                                          <p:attrName>ppt_w</p:attrName>
                                        </p:attrNameLst>
                                      </p:cBhvr>
                                      <p:tavLst>
                                        <p:tav tm="0">
                                          <p:val>
                                            <p:fltVal val="0"/>
                                          </p:val>
                                        </p:tav>
                                        <p:tav tm="100000">
                                          <p:val>
                                            <p:strVal val="#ppt_w"/>
                                          </p:val>
                                        </p:tav>
                                      </p:tavLst>
                                    </p:anim>
                                    <p:anim calcmode="lin" valueType="num">
                                      <p:cBhvr>
                                        <p:cTn id="14" dur="1000" fill="hold"/>
                                        <p:tgtEl>
                                          <p:spTgt spid="36867">
                                            <p:txEl>
                                              <p:pRg st="0" end="0"/>
                                            </p:txEl>
                                          </p:spTgt>
                                        </p:tgtEl>
                                        <p:attrNameLst>
                                          <p:attrName>ppt_h</p:attrName>
                                        </p:attrNameLst>
                                      </p:cBhvr>
                                      <p:tavLst>
                                        <p:tav tm="0">
                                          <p:val>
                                            <p:fltVal val="0"/>
                                          </p:val>
                                        </p:tav>
                                        <p:tav tm="100000">
                                          <p:val>
                                            <p:strVal val="#ppt_h"/>
                                          </p:val>
                                        </p:tav>
                                      </p:tavLst>
                                    </p:anim>
                                    <p:anim calcmode="lin" valueType="num">
                                      <p:cBhvr>
                                        <p:cTn id="15" dur="1000" fill="hold"/>
                                        <p:tgtEl>
                                          <p:spTgt spid="36867">
                                            <p:txEl>
                                              <p:pRg st="0" end="0"/>
                                            </p:txEl>
                                          </p:spTgt>
                                        </p:tgtEl>
                                        <p:attrNameLst>
                                          <p:attrName>style.rotation</p:attrName>
                                        </p:attrNameLst>
                                      </p:cBhvr>
                                      <p:tavLst>
                                        <p:tav tm="0">
                                          <p:val>
                                            <p:fltVal val="90"/>
                                          </p:val>
                                        </p:tav>
                                        <p:tav tm="100000">
                                          <p:val>
                                            <p:fltVal val="0"/>
                                          </p:val>
                                        </p:tav>
                                      </p:tavLst>
                                    </p:anim>
                                    <p:animEffect transition="in" filter="fade">
                                      <p:cBhvr>
                                        <p:cTn id="16" dur="1000"/>
                                        <p:tgtEl>
                                          <p:spTgt spid="36867">
                                            <p:txEl>
                                              <p:pRg st="0" end="0"/>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31" presetClass="entr" presetSubtype="0" fill="hold" grpId="0" nodeType="clickEffect">
                                  <p:stCondLst>
                                    <p:cond delay="0"/>
                                  </p:stCondLst>
                                  <p:childTnLst>
                                    <p:set>
                                      <p:cBhvr>
                                        <p:cTn id="20" dur="1" fill="hold">
                                          <p:stCondLst>
                                            <p:cond delay="0"/>
                                          </p:stCondLst>
                                        </p:cTn>
                                        <p:tgtEl>
                                          <p:spTgt spid="36867">
                                            <p:txEl>
                                              <p:pRg st="1" end="1"/>
                                            </p:txEl>
                                          </p:spTgt>
                                        </p:tgtEl>
                                        <p:attrNameLst>
                                          <p:attrName>style.visibility</p:attrName>
                                        </p:attrNameLst>
                                      </p:cBhvr>
                                      <p:to>
                                        <p:strVal val="visible"/>
                                      </p:to>
                                    </p:set>
                                    <p:anim calcmode="lin" valueType="num">
                                      <p:cBhvr>
                                        <p:cTn id="21" dur="1000" fill="hold"/>
                                        <p:tgtEl>
                                          <p:spTgt spid="36867">
                                            <p:txEl>
                                              <p:pRg st="1" end="1"/>
                                            </p:txEl>
                                          </p:spTgt>
                                        </p:tgtEl>
                                        <p:attrNameLst>
                                          <p:attrName>ppt_w</p:attrName>
                                        </p:attrNameLst>
                                      </p:cBhvr>
                                      <p:tavLst>
                                        <p:tav tm="0">
                                          <p:val>
                                            <p:fltVal val="0"/>
                                          </p:val>
                                        </p:tav>
                                        <p:tav tm="100000">
                                          <p:val>
                                            <p:strVal val="#ppt_w"/>
                                          </p:val>
                                        </p:tav>
                                      </p:tavLst>
                                    </p:anim>
                                    <p:anim calcmode="lin" valueType="num">
                                      <p:cBhvr>
                                        <p:cTn id="22" dur="1000" fill="hold"/>
                                        <p:tgtEl>
                                          <p:spTgt spid="36867">
                                            <p:txEl>
                                              <p:pRg st="1" end="1"/>
                                            </p:txEl>
                                          </p:spTgt>
                                        </p:tgtEl>
                                        <p:attrNameLst>
                                          <p:attrName>ppt_h</p:attrName>
                                        </p:attrNameLst>
                                      </p:cBhvr>
                                      <p:tavLst>
                                        <p:tav tm="0">
                                          <p:val>
                                            <p:fltVal val="0"/>
                                          </p:val>
                                        </p:tav>
                                        <p:tav tm="100000">
                                          <p:val>
                                            <p:strVal val="#ppt_h"/>
                                          </p:val>
                                        </p:tav>
                                      </p:tavLst>
                                    </p:anim>
                                    <p:anim calcmode="lin" valueType="num">
                                      <p:cBhvr>
                                        <p:cTn id="23" dur="1000" fill="hold"/>
                                        <p:tgtEl>
                                          <p:spTgt spid="36867">
                                            <p:txEl>
                                              <p:pRg st="1" end="1"/>
                                            </p:txEl>
                                          </p:spTgt>
                                        </p:tgtEl>
                                        <p:attrNameLst>
                                          <p:attrName>style.rotation</p:attrName>
                                        </p:attrNameLst>
                                      </p:cBhvr>
                                      <p:tavLst>
                                        <p:tav tm="0">
                                          <p:val>
                                            <p:fltVal val="90"/>
                                          </p:val>
                                        </p:tav>
                                        <p:tav tm="100000">
                                          <p:val>
                                            <p:fltVal val="0"/>
                                          </p:val>
                                        </p:tav>
                                      </p:tavLst>
                                    </p:anim>
                                    <p:animEffect transition="in" filter="fade">
                                      <p:cBhvr>
                                        <p:cTn id="24" dur="1000"/>
                                        <p:tgtEl>
                                          <p:spTgt spid="36867">
                                            <p:txEl>
                                              <p:pRg st="1" end="1"/>
                                            </p:txEl>
                                          </p:spTgt>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31" presetClass="entr" presetSubtype="0" fill="hold" grpId="0" nodeType="clickEffect">
                                  <p:stCondLst>
                                    <p:cond delay="0"/>
                                  </p:stCondLst>
                                  <p:childTnLst>
                                    <p:set>
                                      <p:cBhvr>
                                        <p:cTn id="28" dur="1" fill="hold">
                                          <p:stCondLst>
                                            <p:cond delay="0"/>
                                          </p:stCondLst>
                                        </p:cTn>
                                        <p:tgtEl>
                                          <p:spTgt spid="36867">
                                            <p:txEl>
                                              <p:pRg st="2" end="2"/>
                                            </p:txEl>
                                          </p:spTgt>
                                        </p:tgtEl>
                                        <p:attrNameLst>
                                          <p:attrName>style.visibility</p:attrName>
                                        </p:attrNameLst>
                                      </p:cBhvr>
                                      <p:to>
                                        <p:strVal val="visible"/>
                                      </p:to>
                                    </p:set>
                                    <p:anim calcmode="lin" valueType="num">
                                      <p:cBhvr>
                                        <p:cTn id="29" dur="1000" fill="hold"/>
                                        <p:tgtEl>
                                          <p:spTgt spid="36867">
                                            <p:txEl>
                                              <p:pRg st="2" end="2"/>
                                            </p:txEl>
                                          </p:spTgt>
                                        </p:tgtEl>
                                        <p:attrNameLst>
                                          <p:attrName>ppt_w</p:attrName>
                                        </p:attrNameLst>
                                      </p:cBhvr>
                                      <p:tavLst>
                                        <p:tav tm="0">
                                          <p:val>
                                            <p:fltVal val="0"/>
                                          </p:val>
                                        </p:tav>
                                        <p:tav tm="100000">
                                          <p:val>
                                            <p:strVal val="#ppt_w"/>
                                          </p:val>
                                        </p:tav>
                                      </p:tavLst>
                                    </p:anim>
                                    <p:anim calcmode="lin" valueType="num">
                                      <p:cBhvr>
                                        <p:cTn id="30" dur="1000" fill="hold"/>
                                        <p:tgtEl>
                                          <p:spTgt spid="36867">
                                            <p:txEl>
                                              <p:pRg st="2" end="2"/>
                                            </p:txEl>
                                          </p:spTgt>
                                        </p:tgtEl>
                                        <p:attrNameLst>
                                          <p:attrName>ppt_h</p:attrName>
                                        </p:attrNameLst>
                                      </p:cBhvr>
                                      <p:tavLst>
                                        <p:tav tm="0">
                                          <p:val>
                                            <p:fltVal val="0"/>
                                          </p:val>
                                        </p:tav>
                                        <p:tav tm="100000">
                                          <p:val>
                                            <p:strVal val="#ppt_h"/>
                                          </p:val>
                                        </p:tav>
                                      </p:tavLst>
                                    </p:anim>
                                    <p:anim calcmode="lin" valueType="num">
                                      <p:cBhvr>
                                        <p:cTn id="31" dur="1000" fill="hold"/>
                                        <p:tgtEl>
                                          <p:spTgt spid="36867">
                                            <p:txEl>
                                              <p:pRg st="2" end="2"/>
                                            </p:txEl>
                                          </p:spTgt>
                                        </p:tgtEl>
                                        <p:attrNameLst>
                                          <p:attrName>style.rotation</p:attrName>
                                        </p:attrNameLst>
                                      </p:cBhvr>
                                      <p:tavLst>
                                        <p:tav tm="0">
                                          <p:val>
                                            <p:fltVal val="90"/>
                                          </p:val>
                                        </p:tav>
                                        <p:tav tm="100000">
                                          <p:val>
                                            <p:fltVal val="0"/>
                                          </p:val>
                                        </p:tav>
                                      </p:tavLst>
                                    </p:anim>
                                    <p:animEffect transition="in" filter="fade">
                                      <p:cBhvr>
                                        <p:cTn id="32" dur="1000"/>
                                        <p:tgtEl>
                                          <p:spTgt spid="3686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7"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214282" y="182563"/>
            <a:ext cx="8229600" cy="968375"/>
          </a:xfrm>
        </p:spPr>
        <p:txBody>
          <a:bodyPr/>
          <a:lstStyle/>
          <a:p>
            <a:pPr algn="r" eaLnBrk="1" fontAlgn="auto" hangingPunct="1">
              <a:spcAft>
                <a:spcPts val="0"/>
              </a:spcAft>
              <a:defRPr/>
            </a:pPr>
            <a:r>
              <a:rPr lang="ar-SA" altLang="fa-IR" sz="3200" b="1" dirty="0">
                <a:solidFill>
                  <a:srgbClr val="FF0000"/>
                </a:solidFill>
                <a:cs typeface="B Nazanin" pitchFamily="2" charset="-78"/>
              </a:rPr>
              <a:t>عوارض گوارشي</a:t>
            </a:r>
            <a:endParaRPr lang="en-US" sz="3200" b="1" dirty="0">
              <a:solidFill>
                <a:srgbClr val="FF0000"/>
              </a:solidFill>
              <a:cs typeface="B Nazanin" pitchFamily="2" charset="-78"/>
            </a:endParaRPr>
          </a:p>
        </p:txBody>
      </p:sp>
      <p:sp>
        <p:nvSpPr>
          <p:cNvPr id="63491" name="Rectangle 3"/>
          <p:cNvSpPr>
            <a:spLocks noGrp="1" noChangeArrowheads="1"/>
          </p:cNvSpPr>
          <p:nvPr>
            <p:ph idx="1"/>
          </p:nvPr>
        </p:nvSpPr>
        <p:spPr>
          <a:xfrm>
            <a:off x="428596" y="1271588"/>
            <a:ext cx="8215370" cy="5445125"/>
          </a:xfrm>
        </p:spPr>
        <p:txBody>
          <a:bodyPr/>
          <a:lstStyle/>
          <a:p>
            <a:pPr algn="just" rtl="1">
              <a:buFont typeface="Wingdings" pitchFamily="2" charset="2"/>
              <a:buChar char="Ø"/>
              <a:defRPr/>
            </a:pPr>
            <a:r>
              <a:rPr lang="ar-SA" sz="2400" dirty="0" smtClean="0">
                <a:cs typeface="B Nazanin" pitchFamily="2" charset="-78"/>
              </a:rPr>
              <a:t>كاهش اشتها , اختلال در هضم غذا , احساس ناراحتي اپيگاستر بعد از خوردن غذا , اسهال و يا يبوست</a:t>
            </a:r>
            <a:r>
              <a:rPr lang="en-US" sz="2400" dirty="0" smtClean="0">
                <a:cs typeface="B Nazanin" pitchFamily="2" charset="-78"/>
              </a:rPr>
              <a:t> </a:t>
            </a:r>
            <a:r>
              <a:rPr lang="fa-IR" sz="2400" dirty="0" smtClean="0">
                <a:cs typeface="B Nazanin" pitchFamily="2" charset="-78"/>
              </a:rPr>
              <a:t>و</a:t>
            </a:r>
            <a:r>
              <a:rPr lang="ar-SA" sz="2400" dirty="0" smtClean="0">
                <a:cs typeface="B Nazanin" pitchFamily="2" charset="-78"/>
              </a:rPr>
              <a:t> دردها</a:t>
            </a:r>
            <a:r>
              <a:rPr lang="fa-IR" sz="2400" dirty="0" smtClean="0">
                <a:cs typeface="B Nazanin" pitchFamily="2" charset="-78"/>
              </a:rPr>
              <a:t>ی شدید ،</a:t>
            </a:r>
            <a:r>
              <a:rPr lang="ar-SA" sz="2400" dirty="0" smtClean="0">
                <a:cs typeface="B Nazanin" pitchFamily="2" charset="-78"/>
              </a:rPr>
              <a:t>كوليك</a:t>
            </a:r>
            <a:r>
              <a:rPr lang="fa-IR" sz="2400" dirty="0" smtClean="0">
                <a:cs typeface="B Nazanin" pitchFamily="2" charset="-78"/>
              </a:rPr>
              <a:t> </a:t>
            </a:r>
            <a:r>
              <a:rPr lang="ar-SA" sz="2400" dirty="0" smtClean="0">
                <a:cs typeface="B Nazanin" pitchFamily="2" charset="-78"/>
              </a:rPr>
              <a:t>شكم ( قولنج سرب) و يبوست شديد</a:t>
            </a:r>
            <a:r>
              <a:rPr lang="fa-IR" sz="2400" dirty="0" smtClean="0">
                <a:cs typeface="B Nazanin" pitchFamily="2" charset="-78"/>
              </a:rPr>
              <a:t> می باشد. </a:t>
            </a:r>
            <a:r>
              <a:rPr lang="ar-SA" sz="2400" dirty="0" smtClean="0">
                <a:cs typeface="B Nazanin" pitchFamily="2" charset="-78"/>
              </a:rPr>
              <a:t>اسپاسم </a:t>
            </a:r>
            <a:r>
              <a:rPr lang="fa-IR" sz="2400" dirty="0" smtClean="0">
                <a:cs typeface="B Nazanin" pitchFamily="2" charset="-78"/>
              </a:rPr>
              <a:t>شکم و </a:t>
            </a:r>
            <a:r>
              <a:rPr lang="ar-SA" sz="2400" dirty="0" smtClean="0">
                <a:cs typeface="B Nazanin" pitchFamily="2" charset="-78"/>
              </a:rPr>
              <a:t>بيمار از درد به خود مي پيچد</a:t>
            </a:r>
            <a:r>
              <a:rPr lang="fa-IR" sz="2400" dirty="0" smtClean="0">
                <a:cs typeface="B Nazanin" pitchFamily="2" charset="-78"/>
              </a:rPr>
              <a:t>.</a:t>
            </a:r>
            <a:endParaRPr lang="en-US" sz="2400" dirty="0" smtClean="0">
              <a:cs typeface="B Nazanin" pitchFamily="2" charset="-78"/>
            </a:endParaRPr>
          </a:p>
          <a:p>
            <a:pPr algn="just" rtl="1">
              <a:buFont typeface="Wingdings" pitchFamily="2" charset="2"/>
              <a:buChar char="Ø"/>
              <a:defRPr/>
            </a:pPr>
            <a:r>
              <a:rPr lang="ar-SA" sz="2400" dirty="0" smtClean="0">
                <a:cs typeface="B Nazanin" pitchFamily="2" charset="-78"/>
              </a:rPr>
              <a:t>حاشيه بورتون : خطوط آبي رنگ روي لثه ها است كه در اثر رسوب سولفيد سرب</a:t>
            </a:r>
            <a:r>
              <a:rPr lang="fa-IR" sz="2400" dirty="0" smtClean="0">
                <a:cs typeface="B Nazanin" pitchFamily="2" charset="-78"/>
              </a:rPr>
              <a:t> </a:t>
            </a:r>
            <a:r>
              <a:rPr lang="ar-SA" sz="2400" dirty="0" smtClean="0">
                <a:cs typeface="B Nazanin" pitchFamily="2" charset="-78"/>
              </a:rPr>
              <a:t>در لثه ها بوجود مي </a:t>
            </a:r>
            <a:r>
              <a:rPr lang="fa-IR" sz="2400" dirty="0" smtClean="0">
                <a:cs typeface="B Nazanin" pitchFamily="2" charset="-78"/>
              </a:rPr>
              <a:t>آ</a:t>
            </a:r>
            <a:r>
              <a:rPr lang="ar-SA" sz="2400" dirty="0" smtClean="0">
                <a:cs typeface="B Nazanin" pitchFamily="2" charset="-78"/>
              </a:rPr>
              <a:t>يد و فقط نشان دهنده مواجهه با سرب بوده و بيشتر در افرادي كه بهداشت دهان و دندان را رعايت نمي كنند ديده ميشود</a:t>
            </a:r>
            <a:r>
              <a:rPr lang="fa-IR" sz="2400" dirty="0" smtClean="0">
                <a:cs typeface="B Nazanin" pitchFamily="2" charset="-78"/>
              </a:rPr>
              <a:t>.</a:t>
            </a:r>
            <a:r>
              <a:rPr lang="en-US" sz="2400" dirty="0" smtClean="0">
                <a:cs typeface="B Nazanin" pitchFamily="2" charset="-78"/>
              </a:rPr>
              <a:t> </a:t>
            </a:r>
          </a:p>
          <a:p>
            <a:pPr algn="just" rtl="1" eaLnBrk="1" hangingPunct="1">
              <a:lnSpc>
                <a:spcPct val="80000"/>
              </a:lnSpc>
              <a:buFontTx/>
              <a:buNone/>
              <a:defRPr/>
            </a:pPr>
            <a:endParaRPr lang="fa-IR" sz="2400" dirty="0" smtClean="0">
              <a:cs typeface="B Nazanin" pitchFamily="2" charset="-78"/>
            </a:endParaRPr>
          </a:p>
        </p:txBody>
      </p:sp>
    </p:spTree>
  </p:cSld>
  <p:clrMapOvr>
    <a:masterClrMapping/>
  </p:clrMapOvr>
  <p:transition>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5" presetClass="entr" presetSubtype="0" fill="hold" nodeType="clickEffect">
                                  <p:stCondLst>
                                    <p:cond delay="0"/>
                                  </p:stCondLst>
                                  <p:childTnLst>
                                    <p:set>
                                      <p:cBhvr>
                                        <p:cTn id="6" dur="1" fill="hold">
                                          <p:stCondLst>
                                            <p:cond delay="0"/>
                                          </p:stCondLst>
                                        </p:cTn>
                                        <p:tgtEl>
                                          <p:spTgt spid="63490"/>
                                        </p:tgtEl>
                                        <p:attrNameLst>
                                          <p:attrName>style.visibility</p:attrName>
                                        </p:attrNameLst>
                                      </p:cBhvr>
                                      <p:to>
                                        <p:strVal val="visible"/>
                                      </p:to>
                                    </p:set>
                                    <p:animEffect transition="in" filter="fade">
                                      <p:cBhvr>
                                        <p:cTn id="7" dur="2000"/>
                                        <p:tgtEl>
                                          <p:spTgt spid="63490"/>
                                        </p:tgtEl>
                                      </p:cBhvr>
                                    </p:animEffect>
                                    <p:anim calcmode="lin" valueType="num">
                                      <p:cBhvr>
                                        <p:cTn id="8" dur="2000" fill="hold"/>
                                        <p:tgtEl>
                                          <p:spTgt spid="63490"/>
                                        </p:tgtEl>
                                        <p:attrNameLst>
                                          <p:attrName>ppt_w</p:attrName>
                                        </p:attrNameLst>
                                      </p:cBhvr>
                                      <p:tavLst>
                                        <p:tav tm="0" fmla="#ppt_w*sin(2.5*pi*$)">
                                          <p:val>
                                            <p:fltVal val="0"/>
                                          </p:val>
                                        </p:tav>
                                        <p:tav tm="100000">
                                          <p:val>
                                            <p:fltVal val="1"/>
                                          </p:val>
                                        </p:tav>
                                      </p:tavLst>
                                    </p:anim>
                                    <p:anim calcmode="lin" valueType="num">
                                      <p:cBhvr>
                                        <p:cTn id="9" dur="2000" fill="hold"/>
                                        <p:tgtEl>
                                          <p:spTgt spid="63490"/>
                                        </p:tgtEl>
                                        <p:attrNameLst>
                                          <p:attrName>ppt_h</p:attrName>
                                        </p:attrNameLst>
                                      </p:cBhvr>
                                      <p:tavLst>
                                        <p:tav tm="0">
                                          <p:val>
                                            <p:strVal val="#ppt_h"/>
                                          </p:val>
                                        </p:tav>
                                        <p:tav tm="100000">
                                          <p:val>
                                            <p:strVal val="#ppt_h"/>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31" presetClass="entr" presetSubtype="0" fill="hold" grpId="0" nodeType="clickEffect">
                                  <p:stCondLst>
                                    <p:cond delay="0"/>
                                  </p:stCondLst>
                                  <p:childTnLst>
                                    <p:set>
                                      <p:cBhvr>
                                        <p:cTn id="13" dur="1" fill="hold">
                                          <p:stCondLst>
                                            <p:cond delay="0"/>
                                          </p:stCondLst>
                                        </p:cTn>
                                        <p:tgtEl>
                                          <p:spTgt spid="63491">
                                            <p:txEl>
                                              <p:pRg st="0" end="0"/>
                                            </p:txEl>
                                          </p:spTgt>
                                        </p:tgtEl>
                                        <p:attrNameLst>
                                          <p:attrName>style.visibility</p:attrName>
                                        </p:attrNameLst>
                                      </p:cBhvr>
                                      <p:to>
                                        <p:strVal val="visible"/>
                                      </p:to>
                                    </p:set>
                                    <p:anim calcmode="lin" valueType="num">
                                      <p:cBhvr>
                                        <p:cTn id="14" dur="1000" fill="hold"/>
                                        <p:tgtEl>
                                          <p:spTgt spid="63491">
                                            <p:txEl>
                                              <p:pRg st="0" end="0"/>
                                            </p:txEl>
                                          </p:spTgt>
                                        </p:tgtEl>
                                        <p:attrNameLst>
                                          <p:attrName>ppt_w</p:attrName>
                                        </p:attrNameLst>
                                      </p:cBhvr>
                                      <p:tavLst>
                                        <p:tav tm="0">
                                          <p:val>
                                            <p:fltVal val="0"/>
                                          </p:val>
                                        </p:tav>
                                        <p:tav tm="100000">
                                          <p:val>
                                            <p:strVal val="#ppt_w"/>
                                          </p:val>
                                        </p:tav>
                                      </p:tavLst>
                                    </p:anim>
                                    <p:anim calcmode="lin" valueType="num">
                                      <p:cBhvr>
                                        <p:cTn id="15" dur="1000" fill="hold"/>
                                        <p:tgtEl>
                                          <p:spTgt spid="63491">
                                            <p:txEl>
                                              <p:pRg st="0" end="0"/>
                                            </p:txEl>
                                          </p:spTgt>
                                        </p:tgtEl>
                                        <p:attrNameLst>
                                          <p:attrName>ppt_h</p:attrName>
                                        </p:attrNameLst>
                                      </p:cBhvr>
                                      <p:tavLst>
                                        <p:tav tm="0">
                                          <p:val>
                                            <p:fltVal val="0"/>
                                          </p:val>
                                        </p:tav>
                                        <p:tav tm="100000">
                                          <p:val>
                                            <p:strVal val="#ppt_h"/>
                                          </p:val>
                                        </p:tav>
                                      </p:tavLst>
                                    </p:anim>
                                    <p:anim calcmode="lin" valueType="num">
                                      <p:cBhvr>
                                        <p:cTn id="16" dur="1000" fill="hold"/>
                                        <p:tgtEl>
                                          <p:spTgt spid="63491">
                                            <p:txEl>
                                              <p:pRg st="0" end="0"/>
                                            </p:txEl>
                                          </p:spTgt>
                                        </p:tgtEl>
                                        <p:attrNameLst>
                                          <p:attrName>style.rotation</p:attrName>
                                        </p:attrNameLst>
                                      </p:cBhvr>
                                      <p:tavLst>
                                        <p:tav tm="0">
                                          <p:val>
                                            <p:fltVal val="90"/>
                                          </p:val>
                                        </p:tav>
                                        <p:tav tm="100000">
                                          <p:val>
                                            <p:fltVal val="0"/>
                                          </p:val>
                                        </p:tav>
                                      </p:tavLst>
                                    </p:anim>
                                    <p:animEffect transition="in" filter="fade">
                                      <p:cBhvr>
                                        <p:cTn id="17" dur="1000"/>
                                        <p:tgtEl>
                                          <p:spTgt spid="63491">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1" presetClass="entr" presetSubtype="0" fill="hold" grpId="0" nodeType="clickEffect">
                                  <p:stCondLst>
                                    <p:cond delay="0"/>
                                  </p:stCondLst>
                                  <p:childTnLst>
                                    <p:set>
                                      <p:cBhvr>
                                        <p:cTn id="21" dur="1" fill="hold">
                                          <p:stCondLst>
                                            <p:cond delay="0"/>
                                          </p:stCondLst>
                                        </p:cTn>
                                        <p:tgtEl>
                                          <p:spTgt spid="63491">
                                            <p:txEl>
                                              <p:pRg st="1" end="1"/>
                                            </p:txEl>
                                          </p:spTgt>
                                        </p:tgtEl>
                                        <p:attrNameLst>
                                          <p:attrName>style.visibility</p:attrName>
                                        </p:attrNameLst>
                                      </p:cBhvr>
                                      <p:to>
                                        <p:strVal val="visible"/>
                                      </p:to>
                                    </p:set>
                                    <p:anim calcmode="lin" valueType="num">
                                      <p:cBhvr>
                                        <p:cTn id="22" dur="1000" fill="hold"/>
                                        <p:tgtEl>
                                          <p:spTgt spid="63491">
                                            <p:txEl>
                                              <p:pRg st="1" end="1"/>
                                            </p:txEl>
                                          </p:spTgt>
                                        </p:tgtEl>
                                        <p:attrNameLst>
                                          <p:attrName>ppt_w</p:attrName>
                                        </p:attrNameLst>
                                      </p:cBhvr>
                                      <p:tavLst>
                                        <p:tav tm="0">
                                          <p:val>
                                            <p:fltVal val="0"/>
                                          </p:val>
                                        </p:tav>
                                        <p:tav tm="100000">
                                          <p:val>
                                            <p:strVal val="#ppt_w"/>
                                          </p:val>
                                        </p:tav>
                                      </p:tavLst>
                                    </p:anim>
                                    <p:anim calcmode="lin" valueType="num">
                                      <p:cBhvr>
                                        <p:cTn id="23" dur="1000" fill="hold"/>
                                        <p:tgtEl>
                                          <p:spTgt spid="63491">
                                            <p:txEl>
                                              <p:pRg st="1" end="1"/>
                                            </p:txEl>
                                          </p:spTgt>
                                        </p:tgtEl>
                                        <p:attrNameLst>
                                          <p:attrName>ppt_h</p:attrName>
                                        </p:attrNameLst>
                                      </p:cBhvr>
                                      <p:tavLst>
                                        <p:tav tm="0">
                                          <p:val>
                                            <p:fltVal val="0"/>
                                          </p:val>
                                        </p:tav>
                                        <p:tav tm="100000">
                                          <p:val>
                                            <p:strVal val="#ppt_h"/>
                                          </p:val>
                                        </p:tav>
                                      </p:tavLst>
                                    </p:anim>
                                    <p:anim calcmode="lin" valueType="num">
                                      <p:cBhvr>
                                        <p:cTn id="24" dur="1000" fill="hold"/>
                                        <p:tgtEl>
                                          <p:spTgt spid="63491">
                                            <p:txEl>
                                              <p:pRg st="1" end="1"/>
                                            </p:txEl>
                                          </p:spTgt>
                                        </p:tgtEl>
                                        <p:attrNameLst>
                                          <p:attrName>style.rotation</p:attrName>
                                        </p:attrNameLst>
                                      </p:cBhvr>
                                      <p:tavLst>
                                        <p:tav tm="0">
                                          <p:val>
                                            <p:fltVal val="90"/>
                                          </p:val>
                                        </p:tav>
                                        <p:tav tm="100000">
                                          <p:val>
                                            <p:fltVal val="0"/>
                                          </p:val>
                                        </p:tav>
                                      </p:tavLst>
                                    </p:anim>
                                    <p:animEffect transition="in" filter="fade">
                                      <p:cBhvr>
                                        <p:cTn id="25" dur="1000"/>
                                        <p:tgtEl>
                                          <p:spTgt spid="6349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1"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4"/>
          <p:cNvSpPr>
            <a:spLocks noGrp="1"/>
          </p:cNvSpPr>
          <p:nvPr>
            <p:ph type="ftr" sz="quarter" idx="11"/>
          </p:nvPr>
        </p:nvSpPr>
        <p:spPr/>
        <p:txBody>
          <a:bodyPr/>
          <a:lstStyle/>
          <a:p>
            <a:pPr>
              <a:defRPr/>
            </a:pPr>
            <a:r>
              <a:rPr lang="en-US"/>
              <a:t>www.hse.needs.it</a:t>
            </a:r>
          </a:p>
        </p:txBody>
      </p:sp>
      <p:pic>
        <p:nvPicPr>
          <p:cNvPr id="36867" name="Picture 5" descr="a05fig06a"/>
          <p:cNvPicPr>
            <a:picLocks noChangeAspect="1" noChangeArrowheads="1"/>
          </p:cNvPicPr>
          <p:nvPr/>
        </p:nvPicPr>
        <p:blipFill>
          <a:blip r:embed="rId2"/>
          <a:srcRect/>
          <a:stretch>
            <a:fillRect/>
          </a:stretch>
        </p:blipFill>
        <p:spPr bwMode="auto">
          <a:xfrm>
            <a:off x="1474788" y="188913"/>
            <a:ext cx="6769100" cy="6392862"/>
          </a:xfrm>
          <a:prstGeom prst="rect">
            <a:avLst/>
          </a:prstGeom>
          <a:noFill/>
          <a:ln w="9525">
            <a:solidFill>
              <a:srgbClr val="FF3300"/>
            </a:solidFill>
            <a:miter lim="800000"/>
            <a:headEnd/>
            <a:tailEnd/>
          </a:ln>
        </p:spPr>
      </p:pic>
    </p:spTree>
  </p:cSld>
  <p:clrMapOvr>
    <a:masterClrMapping/>
  </p:clrMapOvr>
  <p:transition>
    <p:comb/>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36867"/>
                                        </p:tgtEl>
                                        <p:attrNameLst>
                                          <p:attrName>style.visibility</p:attrName>
                                        </p:attrNameLst>
                                      </p:cBhvr>
                                      <p:to>
                                        <p:strVal val="visible"/>
                                      </p:to>
                                    </p:set>
                                    <p:animEffect transition="in" filter="fade">
                                      <p:cBhvr>
                                        <p:cTn id="7" dur="1000"/>
                                        <p:tgtEl>
                                          <p:spTgt spid="36867"/>
                                        </p:tgtEl>
                                      </p:cBhvr>
                                    </p:animEffect>
                                    <p:anim calcmode="lin" valueType="num">
                                      <p:cBhvr>
                                        <p:cTn id="8" dur="1000" fill="hold"/>
                                        <p:tgtEl>
                                          <p:spTgt spid="36867"/>
                                        </p:tgtEl>
                                        <p:attrNameLst>
                                          <p:attrName>ppt_x</p:attrName>
                                        </p:attrNameLst>
                                      </p:cBhvr>
                                      <p:tavLst>
                                        <p:tav tm="0">
                                          <p:val>
                                            <p:strVal val="#ppt_x"/>
                                          </p:val>
                                        </p:tav>
                                        <p:tav tm="100000">
                                          <p:val>
                                            <p:strVal val="#ppt_x"/>
                                          </p:val>
                                        </p:tav>
                                      </p:tavLst>
                                    </p:anim>
                                    <p:anim calcmode="lin" valueType="num">
                                      <p:cBhvr>
                                        <p:cTn id="9" dur="1000" fill="hold"/>
                                        <p:tgtEl>
                                          <p:spTgt spid="3686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457200" y="274638"/>
            <a:ext cx="8115328" cy="868346"/>
          </a:xfrm>
        </p:spPr>
        <p:txBody>
          <a:bodyPr/>
          <a:lstStyle/>
          <a:p>
            <a:pPr algn="r" eaLnBrk="1" fontAlgn="auto" hangingPunct="1">
              <a:spcAft>
                <a:spcPts val="0"/>
              </a:spcAft>
              <a:defRPr/>
            </a:pPr>
            <a:r>
              <a:rPr lang="ar-SA" altLang="fa-IR" sz="3000" b="1" dirty="0">
                <a:solidFill>
                  <a:srgbClr val="FF0000"/>
                </a:solidFill>
                <a:cs typeface="B Nazanin" pitchFamily="2" charset="-78"/>
              </a:rPr>
              <a:t>عوارض قلبي عروقي</a:t>
            </a:r>
            <a:endParaRPr lang="en-US" sz="3000" b="1" dirty="0">
              <a:solidFill>
                <a:srgbClr val="FF0000"/>
              </a:solidFill>
              <a:cs typeface="B Nazanin" pitchFamily="2" charset="-78"/>
            </a:endParaRPr>
          </a:p>
        </p:txBody>
      </p:sp>
      <p:sp>
        <p:nvSpPr>
          <p:cNvPr id="39939" name="Content Placeholder 1"/>
          <p:cNvSpPr>
            <a:spLocks noGrp="1"/>
          </p:cNvSpPr>
          <p:nvPr>
            <p:ph idx="1"/>
          </p:nvPr>
        </p:nvSpPr>
        <p:spPr>
          <a:xfrm>
            <a:off x="457200" y="1504972"/>
            <a:ext cx="8229600" cy="5067300"/>
          </a:xfrm>
        </p:spPr>
        <p:txBody>
          <a:bodyPr/>
          <a:lstStyle/>
          <a:p>
            <a:pPr marL="136525" indent="0" algn="r">
              <a:buFont typeface="Wingdings 2" pitchFamily="18" charset="2"/>
              <a:buNone/>
              <a:defRPr/>
            </a:pPr>
            <a:r>
              <a:rPr lang="ar-SA" altLang="fa-IR" dirty="0" smtClean="0">
                <a:cs typeface="B Nazanin" pitchFamily="2" charset="-78"/>
              </a:rPr>
              <a:t>در مراحل حاد مسموميت با سرب فشارخون بالا ميباشد</a:t>
            </a:r>
            <a:r>
              <a:rPr lang="en-US" altLang="fa-IR" dirty="0" smtClean="0">
                <a:cs typeface="B Nazanin" pitchFamily="2" charset="-78"/>
              </a:rPr>
              <a:t> </a:t>
            </a:r>
            <a:r>
              <a:rPr lang="ar-SA" altLang="fa-IR" dirty="0" smtClean="0">
                <a:cs typeface="B Nazanin" pitchFamily="2" charset="-78"/>
              </a:rPr>
              <a:t>هيپرتانسيون , آترواسكلروز , انفاركتوس ميوكارد و بيماري عروق مغز را پس ار مواجهه هاي شديد و طولاني مدت</a:t>
            </a:r>
            <a:r>
              <a:rPr lang="fa-IR" altLang="fa-IR" dirty="0" smtClean="0">
                <a:cs typeface="B Nazanin" pitchFamily="2" charset="-78"/>
              </a:rPr>
              <a:t> </a:t>
            </a:r>
            <a:r>
              <a:rPr lang="ar-SA" altLang="fa-IR" dirty="0" smtClean="0">
                <a:cs typeface="B Nazanin" pitchFamily="2" charset="-78"/>
              </a:rPr>
              <a:t>گزارش شده است</a:t>
            </a:r>
            <a:r>
              <a:rPr lang="fa-IR" altLang="fa-IR" dirty="0" smtClean="0">
                <a:cs typeface="B Nazanin" pitchFamily="2" charset="-78"/>
              </a:rPr>
              <a:t>.</a:t>
            </a:r>
          </a:p>
          <a:p>
            <a:pPr algn="r" rtl="1">
              <a:buFont typeface="Wingdings" pitchFamily="2" charset="2"/>
              <a:buChar char="Ø"/>
              <a:defRPr/>
            </a:pPr>
            <a:r>
              <a:rPr lang="ar-SA" altLang="fa-IR" b="1" dirty="0" smtClean="0">
                <a:solidFill>
                  <a:srgbClr val="FF0000"/>
                </a:solidFill>
                <a:cs typeface="B Nazanin" pitchFamily="2" charset="-78"/>
              </a:rPr>
              <a:t>ساير عوارض</a:t>
            </a:r>
            <a:endParaRPr lang="en-US" altLang="fa-IR" b="1" dirty="0" smtClean="0">
              <a:solidFill>
                <a:srgbClr val="FF0000"/>
              </a:solidFill>
              <a:cs typeface="B Nazanin" pitchFamily="2" charset="-78"/>
            </a:endParaRPr>
          </a:p>
          <a:p>
            <a:pPr algn="r" rtl="1">
              <a:buFont typeface="Wingdings" pitchFamily="2" charset="2"/>
              <a:buChar char="Ø"/>
              <a:defRPr/>
            </a:pPr>
            <a:r>
              <a:rPr lang="ar-SA" altLang="fa-IR" dirty="0" smtClean="0">
                <a:cs typeface="B Nazanin" pitchFamily="2" charset="-78"/>
              </a:rPr>
              <a:t>كاهش باروري و قدرت توليد مثل</a:t>
            </a:r>
            <a:endParaRPr lang="en-US" altLang="fa-IR" dirty="0" smtClean="0">
              <a:cs typeface="B Nazanin" pitchFamily="2" charset="-78"/>
            </a:endParaRPr>
          </a:p>
          <a:p>
            <a:pPr algn="r" rtl="1">
              <a:buFont typeface="Wingdings" pitchFamily="2" charset="2"/>
              <a:buChar char="Ø"/>
              <a:defRPr/>
            </a:pPr>
            <a:r>
              <a:rPr lang="ar-SA" altLang="fa-IR" dirty="0" smtClean="0">
                <a:cs typeface="B Nazanin" pitchFamily="2" charset="-78"/>
              </a:rPr>
              <a:t>آسيب جنين</a:t>
            </a:r>
            <a:endParaRPr lang="en-US" altLang="fa-IR" dirty="0" smtClean="0">
              <a:cs typeface="B Nazanin" pitchFamily="2" charset="-78"/>
            </a:endParaRPr>
          </a:p>
          <a:p>
            <a:pPr algn="r" rtl="1">
              <a:buFont typeface="Wingdings" pitchFamily="2" charset="2"/>
              <a:buChar char="Ø"/>
              <a:defRPr/>
            </a:pPr>
            <a:r>
              <a:rPr lang="ar-SA" altLang="fa-IR" dirty="0" smtClean="0">
                <a:cs typeface="B Nazanin" pitchFamily="2" charset="-78"/>
              </a:rPr>
              <a:t>اختلال عملكرد تيروئيد</a:t>
            </a:r>
            <a:endParaRPr lang="en-US" altLang="fa-IR" dirty="0" smtClean="0">
              <a:cs typeface="B Nazanin" pitchFamily="2" charset="-78"/>
            </a:endParaRPr>
          </a:p>
          <a:p>
            <a:pPr algn="r" rtl="1">
              <a:buFont typeface="Wingdings" pitchFamily="2" charset="2"/>
              <a:buChar char="Ø"/>
              <a:defRPr/>
            </a:pPr>
            <a:r>
              <a:rPr lang="ar-SA" altLang="fa-IR" dirty="0" smtClean="0">
                <a:cs typeface="B Nazanin" pitchFamily="2" charset="-78"/>
              </a:rPr>
              <a:t>سرطانزائي</a:t>
            </a:r>
            <a:endParaRPr lang="en-US" altLang="fa-IR" dirty="0" smtClean="0">
              <a:cs typeface="B Nazanin" pitchFamily="2" charset="-78"/>
            </a:endParaRPr>
          </a:p>
          <a:p>
            <a:pPr algn="r" rtl="1">
              <a:buFont typeface="Wingdings" pitchFamily="2" charset="2"/>
              <a:buChar char="Ø"/>
              <a:defRPr/>
            </a:pPr>
            <a:endParaRPr lang="en-US" altLang="fa-IR" dirty="0" smtClean="0">
              <a:cs typeface="B Nazanin"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5" presetClass="entr" presetSubtype="0" fill="hold" nodeType="click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fade">
                                      <p:cBhvr>
                                        <p:cTn id="7" dur="2000"/>
                                        <p:tgtEl>
                                          <p:spTgt spid="8194"/>
                                        </p:tgtEl>
                                      </p:cBhvr>
                                    </p:animEffect>
                                    <p:anim calcmode="lin" valueType="num">
                                      <p:cBhvr>
                                        <p:cTn id="8" dur="2000" fill="hold"/>
                                        <p:tgtEl>
                                          <p:spTgt spid="8194"/>
                                        </p:tgtEl>
                                        <p:attrNameLst>
                                          <p:attrName>ppt_w</p:attrName>
                                        </p:attrNameLst>
                                      </p:cBhvr>
                                      <p:tavLst>
                                        <p:tav tm="0" fmla="#ppt_w*sin(2.5*pi*$)">
                                          <p:val>
                                            <p:fltVal val="0"/>
                                          </p:val>
                                        </p:tav>
                                        <p:tav tm="100000">
                                          <p:val>
                                            <p:fltVal val="1"/>
                                          </p:val>
                                        </p:tav>
                                      </p:tavLst>
                                    </p:anim>
                                    <p:anim calcmode="lin" valueType="num">
                                      <p:cBhvr>
                                        <p:cTn id="9" dur="2000" fill="hold"/>
                                        <p:tgtEl>
                                          <p:spTgt spid="8194"/>
                                        </p:tgtEl>
                                        <p:attrNameLst>
                                          <p:attrName>ppt_h</p:attrName>
                                        </p:attrNameLst>
                                      </p:cBhvr>
                                      <p:tavLst>
                                        <p:tav tm="0">
                                          <p:val>
                                            <p:strVal val="#ppt_h"/>
                                          </p:val>
                                        </p:tav>
                                        <p:tav tm="100000">
                                          <p:val>
                                            <p:strVal val="#ppt_h"/>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31" presetClass="entr" presetSubtype="0" fill="hold" grpId="0" nodeType="clickEffect">
                                  <p:stCondLst>
                                    <p:cond delay="0"/>
                                  </p:stCondLst>
                                  <p:childTnLst>
                                    <p:set>
                                      <p:cBhvr>
                                        <p:cTn id="13" dur="1" fill="hold">
                                          <p:stCondLst>
                                            <p:cond delay="0"/>
                                          </p:stCondLst>
                                        </p:cTn>
                                        <p:tgtEl>
                                          <p:spTgt spid="39939">
                                            <p:txEl>
                                              <p:pRg st="0" end="0"/>
                                            </p:txEl>
                                          </p:spTgt>
                                        </p:tgtEl>
                                        <p:attrNameLst>
                                          <p:attrName>style.visibility</p:attrName>
                                        </p:attrNameLst>
                                      </p:cBhvr>
                                      <p:to>
                                        <p:strVal val="visible"/>
                                      </p:to>
                                    </p:set>
                                    <p:anim calcmode="lin" valueType="num">
                                      <p:cBhvr>
                                        <p:cTn id="14" dur="1000" fill="hold"/>
                                        <p:tgtEl>
                                          <p:spTgt spid="39939">
                                            <p:txEl>
                                              <p:pRg st="0" end="0"/>
                                            </p:txEl>
                                          </p:spTgt>
                                        </p:tgtEl>
                                        <p:attrNameLst>
                                          <p:attrName>ppt_w</p:attrName>
                                        </p:attrNameLst>
                                      </p:cBhvr>
                                      <p:tavLst>
                                        <p:tav tm="0">
                                          <p:val>
                                            <p:fltVal val="0"/>
                                          </p:val>
                                        </p:tav>
                                        <p:tav tm="100000">
                                          <p:val>
                                            <p:strVal val="#ppt_w"/>
                                          </p:val>
                                        </p:tav>
                                      </p:tavLst>
                                    </p:anim>
                                    <p:anim calcmode="lin" valueType="num">
                                      <p:cBhvr>
                                        <p:cTn id="15" dur="1000" fill="hold"/>
                                        <p:tgtEl>
                                          <p:spTgt spid="39939">
                                            <p:txEl>
                                              <p:pRg st="0" end="0"/>
                                            </p:txEl>
                                          </p:spTgt>
                                        </p:tgtEl>
                                        <p:attrNameLst>
                                          <p:attrName>ppt_h</p:attrName>
                                        </p:attrNameLst>
                                      </p:cBhvr>
                                      <p:tavLst>
                                        <p:tav tm="0">
                                          <p:val>
                                            <p:fltVal val="0"/>
                                          </p:val>
                                        </p:tav>
                                        <p:tav tm="100000">
                                          <p:val>
                                            <p:strVal val="#ppt_h"/>
                                          </p:val>
                                        </p:tav>
                                      </p:tavLst>
                                    </p:anim>
                                    <p:anim calcmode="lin" valueType="num">
                                      <p:cBhvr>
                                        <p:cTn id="16" dur="1000" fill="hold"/>
                                        <p:tgtEl>
                                          <p:spTgt spid="39939">
                                            <p:txEl>
                                              <p:pRg st="0" end="0"/>
                                            </p:txEl>
                                          </p:spTgt>
                                        </p:tgtEl>
                                        <p:attrNameLst>
                                          <p:attrName>style.rotation</p:attrName>
                                        </p:attrNameLst>
                                      </p:cBhvr>
                                      <p:tavLst>
                                        <p:tav tm="0">
                                          <p:val>
                                            <p:fltVal val="90"/>
                                          </p:val>
                                        </p:tav>
                                        <p:tav tm="100000">
                                          <p:val>
                                            <p:fltVal val="0"/>
                                          </p:val>
                                        </p:tav>
                                      </p:tavLst>
                                    </p:anim>
                                    <p:animEffect transition="in" filter="fade">
                                      <p:cBhvr>
                                        <p:cTn id="17" dur="1000"/>
                                        <p:tgtEl>
                                          <p:spTgt spid="39939">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1" presetClass="entr" presetSubtype="0" fill="hold" grpId="0" nodeType="clickEffect">
                                  <p:stCondLst>
                                    <p:cond delay="0"/>
                                  </p:stCondLst>
                                  <p:childTnLst>
                                    <p:set>
                                      <p:cBhvr>
                                        <p:cTn id="21" dur="1" fill="hold">
                                          <p:stCondLst>
                                            <p:cond delay="0"/>
                                          </p:stCondLst>
                                        </p:cTn>
                                        <p:tgtEl>
                                          <p:spTgt spid="39939">
                                            <p:txEl>
                                              <p:pRg st="1" end="1"/>
                                            </p:txEl>
                                          </p:spTgt>
                                        </p:tgtEl>
                                        <p:attrNameLst>
                                          <p:attrName>style.visibility</p:attrName>
                                        </p:attrNameLst>
                                      </p:cBhvr>
                                      <p:to>
                                        <p:strVal val="visible"/>
                                      </p:to>
                                    </p:set>
                                    <p:anim calcmode="lin" valueType="num">
                                      <p:cBhvr>
                                        <p:cTn id="22" dur="1000" fill="hold"/>
                                        <p:tgtEl>
                                          <p:spTgt spid="39939">
                                            <p:txEl>
                                              <p:pRg st="1" end="1"/>
                                            </p:txEl>
                                          </p:spTgt>
                                        </p:tgtEl>
                                        <p:attrNameLst>
                                          <p:attrName>ppt_w</p:attrName>
                                        </p:attrNameLst>
                                      </p:cBhvr>
                                      <p:tavLst>
                                        <p:tav tm="0">
                                          <p:val>
                                            <p:fltVal val="0"/>
                                          </p:val>
                                        </p:tav>
                                        <p:tav tm="100000">
                                          <p:val>
                                            <p:strVal val="#ppt_w"/>
                                          </p:val>
                                        </p:tav>
                                      </p:tavLst>
                                    </p:anim>
                                    <p:anim calcmode="lin" valueType="num">
                                      <p:cBhvr>
                                        <p:cTn id="23" dur="1000" fill="hold"/>
                                        <p:tgtEl>
                                          <p:spTgt spid="39939">
                                            <p:txEl>
                                              <p:pRg st="1" end="1"/>
                                            </p:txEl>
                                          </p:spTgt>
                                        </p:tgtEl>
                                        <p:attrNameLst>
                                          <p:attrName>ppt_h</p:attrName>
                                        </p:attrNameLst>
                                      </p:cBhvr>
                                      <p:tavLst>
                                        <p:tav tm="0">
                                          <p:val>
                                            <p:fltVal val="0"/>
                                          </p:val>
                                        </p:tav>
                                        <p:tav tm="100000">
                                          <p:val>
                                            <p:strVal val="#ppt_h"/>
                                          </p:val>
                                        </p:tav>
                                      </p:tavLst>
                                    </p:anim>
                                    <p:anim calcmode="lin" valueType="num">
                                      <p:cBhvr>
                                        <p:cTn id="24" dur="1000" fill="hold"/>
                                        <p:tgtEl>
                                          <p:spTgt spid="39939">
                                            <p:txEl>
                                              <p:pRg st="1" end="1"/>
                                            </p:txEl>
                                          </p:spTgt>
                                        </p:tgtEl>
                                        <p:attrNameLst>
                                          <p:attrName>style.rotation</p:attrName>
                                        </p:attrNameLst>
                                      </p:cBhvr>
                                      <p:tavLst>
                                        <p:tav tm="0">
                                          <p:val>
                                            <p:fltVal val="90"/>
                                          </p:val>
                                        </p:tav>
                                        <p:tav tm="100000">
                                          <p:val>
                                            <p:fltVal val="0"/>
                                          </p:val>
                                        </p:tav>
                                      </p:tavLst>
                                    </p:anim>
                                    <p:animEffect transition="in" filter="fade">
                                      <p:cBhvr>
                                        <p:cTn id="25" dur="1000"/>
                                        <p:tgtEl>
                                          <p:spTgt spid="39939">
                                            <p:txEl>
                                              <p:pRg st="1" end="1"/>
                                            </p:txEl>
                                          </p:spTgt>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31" presetClass="entr" presetSubtype="0" fill="hold" grpId="0" nodeType="clickEffect">
                                  <p:stCondLst>
                                    <p:cond delay="0"/>
                                  </p:stCondLst>
                                  <p:childTnLst>
                                    <p:set>
                                      <p:cBhvr>
                                        <p:cTn id="29" dur="1" fill="hold">
                                          <p:stCondLst>
                                            <p:cond delay="0"/>
                                          </p:stCondLst>
                                        </p:cTn>
                                        <p:tgtEl>
                                          <p:spTgt spid="39939">
                                            <p:txEl>
                                              <p:pRg st="2" end="2"/>
                                            </p:txEl>
                                          </p:spTgt>
                                        </p:tgtEl>
                                        <p:attrNameLst>
                                          <p:attrName>style.visibility</p:attrName>
                                        </p:attrNameLst>
                                      </p:cBhvr>
                                      <p:to>
                                        <p:strVal val="visible"/>
                                      </p:to>
                                    </p:set>
                                    <p:anim calcmode="lin" valueType="num">
                                      <p:cBhvr>
                                        <p:cTn id="30" dur="1000" fill="hold"/>
                                        <p:tgtEl>
                                          <p:spTgt spid="39939">
                                            <p:txEl>
                                              <p:pRg st="2" end="2"/>
                                            </p:txEl>
                                          </p:spTgt>
                                        </p:tgtEl>
                                        <p:attrNameLst>
                                          <p:attrName>ppt_w</p:attrName>
                                        </p:attrNameLst>
                                      </p:cBhvr>
                                      <p:tavLst>
                                        <p:tav tm="0">
                                          <p:val>
                                            <p:fltVal val="0"/>
                                          </p:val>
                                        </p:tav>
                                        <p:tav tm="100000">
                                          <p:val>
                                            <p:strVal val="#ppt_w"/>
                                          </p:val>
                                        </p:tav>
                                      </p:tavLst>
                                    </p:anim>
                                    <p:anim calcmode="lin" valueType="num">
                                      <p:cBhvr>
                                        <p:cTn id="31" dur="1000" fill="hold"/>
                                        <p:tgtEl>
                                          <p:spTgt spid="39939">
                                            <p:txEl>
                                              <p:pRg st="2" end="2"/>
                                            </p:txEl>
                                          </p:spTgt>
                                        </p:tgtEl>
                                        <p:attrNameLst>
                                          <p:attrName>ppt_h</p:attrName>
                                        </p:attrNameLst>
                                      </p:cBhvr>
                                      <p:tavLst>
                                        <p:tav tm="0">
                                          <p:val>
                                            <p:fltVal val="0"/>
                                          </p:val>
                                        </p:tav>
                                        <p:tav tm="100000">
                                          <p:val>
                                            <p:strVal val="#ppt_h"/>
                                          </p:val>
                                        </p:tav>
                                      </p:tavLst>
                                    </p:anim>
                                    <p:anim calcmode="lin" valueType="num">
                                      <p:cBhvr>
                                        <p:cTn id="32" dur="1000" fill="hold"/>
                                        <p:tgtEl>
                                          <p:spTgt spid="39939">
                                            <p:txEl>
                                              <p:pRg st="2" end="2"/>
                                            </p:txEl>
                                          </p:spTgt>
                                        </p:tgtEl>
                                        <p:attrNameLst>
                                          <p:attrName>style.rotation</p:attrName>
                                        </p:attrNameLst>
                                      </p:cBhvr>
                                      <p:tavLst>
                                        <p:tav tm="0">
                                          <p:val>
                                            <p:fltVal val="90"/>
                                          </p:val>
                                        </p:tav>
                                        <p:tav tm="100000">
                                          <p:val>
                                            <p:fltVal val="0"/>
                                          </p:val>
                                        </p:tav>
                                      </p:tavLst>
                                    </p:anim>
                                    <p:animEffect transition="in" filter="fade">
                                      <p:cBhvr>
                                        <p:cTn id="33" dur="1000"/>
                                        <p:tgtEl>
                                          <p:spTgt spid="39939">
                                            <p:txEl>
                                              <p:pRg st="2" end="2"/>
                                            </p:txEl>
                                          </p:spTgt>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31" presetClass="entr" presetSubtype="0" fill="hold" grpId="0" nodeType="clickEffect">
                                  <p:stCondLst>
                                    <p:cond delay="0"/>
                                  </p:stCondLst>
                                  <p:childTnLst>
                                    <p:set>
                                      <p:cBhvr>
                                        <p:cTn id="37" dur="1" fill="hold">
                                          <p:stCondLst>
                                            <p:cond delay="0"/>
                                          </p:stCondLst>
                                        </p:cTn>
                                        <p:tgtEl>
                                          <p:spTgt spid="39939">
                                            <p:txEl>
                                              <p:pRg st="3" end="3"/>
                                            </p:txEl>
                                          </p:spTgt>
                                        </p:tgtEl>
                                        <p:attrNameLst>
                                          <p:attrName>style.visibility</p:attrName>
                                        </p:attrNameLst>
                                      </p:cBhvr>
                                      <p:to>
                                        <p:strVal val="visible"/>
                                      </p:to>
                                    </p:set>
                                    <p:anim calcmode="lin" valueType="num">
                                      <p:cBhvr>
                                        <p:cTn id="38" dur="1000" fill="hold"/>
                                        <p:tgtEl>
                                          <p:spTgt spid="39939">
                                            <p:txEl>
                                              <p:pRg st="3" end="3"/>
                                            </p:txEl>
                                          </p:spTgt>
                                        </p:tgtEl>
                                        <p:attrNameLst>
                                          <p:attrName>ppt_w</p:attrName>
                                        </p:attrNameLst>
                                      </p:cBhvr>
                                      <p:tavLst>
                                        <p:tav tm="0">
                                          <p:val>
                                            <p:fltVal val="0"/>
                                          </p:val>
                                        </p:tav>
                                        <p:tav tm="100000">
                                          <p:val>
                                            <p:strVal val="#ppt_w"/>
                                          </p:val>
                                        </p:tav>
                                      </p:tavLst>
                                    </p:anim>
                                    <p:anim calcmode="lin" valueType="num">
                                      <p:cBhvr>
                                        <p:cTn id="39" dur="1000" fill="hold"/>
                                        <p:tgtEl>
                                          <p:spTgt spid="39939">
                                            <p:txEl>
                                              <p:pRg st="3" end="3"/>
                                            </p:txEl>
                                          </p:spTgt>
                                        </p:tgtEl>
                                        <p:attrNameLst>
                                          <p:attrName>ppt_h</p:attrName>
                                        </p:attrNameLst>
                                      </p:cBhvr>
                                      <p:tavLst>
                                        <p:tav tm="0">
                                          <p:val>
                                            <p:fltVal val="0"/>
                                          </p:val>
                                        </p:tav>
                                        <p:tav tm="100000">
                                          <p:val>
                                            <p:strVal val="#ppt_h"/>
                                          </p:val>
                                        </p:tav>
                                      </p:tavLst>
                                    </p:anim>
                                    <p:anim calcmode="lin" valueType="num">
                                      <p:cBhvr>
                                        <p:cTn id="40" dur="1000" fill="hold"/>
                                        <p:tgtEl>
                                          <p:spTgt spid="39939">
                                            <p:txEl>
                                              <p:pRg st="3" end="3"/>
                                            </p:txEl>
                                          </p:spTgt>
                                        </p:tgtEl>
                                        <p:attrNameLst>
                                          <p:attrName>style.rotation</p:attrName>
                                        </p:attrNameLst>
                                      </p:cBhvr>
                                      <p:tavLst>
                                        <p:tav tm="0">
                                          <p:val>
                                            <p:fltVal val="90"/>
                                          </p:val>
                                        </p:tav>
                                        <p:tav tm="100000">
                                          <p:val>
                                            <p:fltVal val="0"/>
                                          </p:val>
                                        </p:tav>
                                      </p:tavLst>
                                    </p:anim>
                                    <p:animEffect transition="in" filter="fade">
                                      <p:cBhvr>
                                        <p:cTn id="41" dur="1000"/>
                                        <p:tgtEl>
                                          <p:spTgt spid="39939">
                                            <p:txEl>
                                              <p:pRg st="3" end="3"/>
                                            </p:txEl>
                                          </p:spTgt>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31" presetClass="entr" presetSubtype="0" fill="hold" grpId="0" nodeType="clickEffect">
                                  <p:stCondLst>
                                    <p:cond delay="0"/>
                                  </p:stCondLst>
                                  <p:childTnLst>
                                    <p:set>
                                      <p:cBhvr>
                                        <p:cTn id="45" dur="1" fill="hold">
                                          <p:stCondLst>
                                            <p:cond delay="0"/>
                                          </p:stCondLst>
                                        </p:cTn>
                                        <p:tgtEl>
                                          <p:spTgt spid="39939">
                                            <p:txEl>
                                              <p:pRg st="4" end="4"/>
                                            </p:txEl>
                                          </p:spTgt>
                                        </p:tgtEl>
                                        <p:attrNameLst>
                                          <p:attrName>style.visibility</p:attrName>
                                        </p:attrNameLst>
                                      </p:cBhvr>
                                      <p:to>
                                        <p:strVal val="visible"/>
                                      </p:to>
                                    </p:set>
                                    <p:anim calcmode="lin" valueType="num">
                                      <p:cBhvr>
                                        <p:cTn id="46" dur="1000" fill="hold"/>
                                        <p:tgtEl>
                                          <p:spTgt spid="39939">
                                            <p:txEl>
                                              <p:pRg st="4" end="4"/>
                                            </p:txEl>
                                          </p:spTgt>
                                        </p:tgtEl>
                                        <p:attrNameLst>
                                          <p:attrName>ppt_w</p:attrName>
                                        </p:attrNameLst>
                                      </p:cBhvr>
                                      <p:tavLst>
                                        <p:tav tm="0">
                                          <p:val>
                                            <p:fltVal val="0"/>
                                          </p:val>
                                        </p:tav>
                                        <p:tav tm="100000">
                                          <p:val>
                                            <p:strVal val="#ppt_w"/>
                                          </p:val>
                                        </p:tav>
                                      </p:tavLst>
                                    </p:anim>
                                    <p:anim calcmode="lin" valueType="num">
                                      <p:cBhvr>
                                        <p:cTn id="47" dur="1000" fill="hold"/>
                                        <p:tgtEl>
                                          <p:spTgt spid="39939">
                                            <p:txEl>
                                              <p:pRg st="4" end="4"/>
                                            </p:txEl>
                                          </p:spTgt>
                                        </p:tgtEl>
                                        <p:attrNameLst>
                                          <p:attrName>ppt_h</p:attrName>
                                        </p:attrNameLst>
                                      </p:cBhvr>
                                      <p:tavLst>
                                        <p:tav tm="0">
                                          <p:val>
                                            <p:fltVal val="0"/>
                                          </p:val>
                                        </p:tav>
                                        <p:tav tm="100000">
                                          <p:val>
                                            <p:strVal val="#ppt_h"/>
                                          </p:val>
                                        </p:tav>
                                      </p:tavLst>
                                    </p:anim>
                                    <p:anim calcmode="lin" valueType="num">
                                      <p:cBhvr>
                                        <p:cTn id="48" dur="1000" fill="hold"/>
                                        <p:tgtEl>
                                          <p:spTgt spid="39939">
                                            <p:txEl>
                                              <p:pRg st="4" end="4"/>
                                            </p:txEl>
                                          </p:spTgt>
                                        </p:tgtEl>
                                        <p:attrNameLst>
                                          <p:attrName>style.rotation</p:attrName>
                                        </p:attrNameLst>
                                      </p:cBhvr>
                                      <p:tavLst>
                                        <p:tav tm="0">
                                          <p:val>
                                            <p:fltVal val="90"/>
                                          </p:val>
                                        </p:tav>
                                        <p:tav tm="100000">
                                          <p:val>
                                            <p:fltVal val="0"/>
                                          </p:val>
                                        </p:tav>
                                      </p:tavLst>
                                    </p:anim>
                                    <p:animEffect transition="in" filter="fade">
                                      <p:cBhvr>
                                        <p:cTn id="49" dur="1000"/>
                                        <p:tgtEl>
                                          <p:spTgt spid="39939">
                                            <p:txEl>
                                              <p:pRg st="4" end="4"/>
                                            </p:txEl>
                                          </p:spTgt>
                                        </p:tgtEl>
                                      </p:cBhvr>
                                    </p:animEffect>
                                  </p:childTnLst>
                                </p:cTn>
                              </p:par>
                            </p:childTnLst>
                          </p:cTn>
                        </p:par>
                      </p:childTnLst>
                    </p:cTn>
                  </p:par>
                  <p:par>
                    <p:cTn id="50" fill="hold" nodeType="clickPar">
                      <p:stCondLst>
                        <p:cond delay="indefinite"/>
                      </p:stCondLst>
                      <p:childTnLst>
                        <p:par>
                          <p:cTn id="51" fill="hold" nodeType="withGroup">
                            <p:stCondLst>
                              <p:cond delay="0"/>
                            </p:stCondLst>
                            <p:childTnLst>
                              <p:par>
                                <p:cTn id="52" presetID="31" presetClass="entr" presetSubtype="0" fill="hold" grpId="0" nodeType="clickEffect">
                                  <p:stCondLst>
                                    <p:cond delay="0"/>
                                  </p:stCondLst>
                                  <p:childTnLst>
                                    <p:set>
                                      <p:cBhvr>
                                        <p:cTn id="53" dur="1" fill="hold">
                                          <p:stCondLst>
                                            <p:cond delay="0"/>
                                          </p:stCondLst>
                                        </p:cTn>
                                        <p:tgtEl>
                                          <p:spTgt spid="39939">
                                            <p:txEl>
                                              <p:pRg st="5" end="5"/>
                                            </p:txEl>
                                          </p:spTgt>
                                        </p:tgtEl>
                                        <p:attrNameLst>
                                          <p:attrName>style.visibility</p:attrName>
                                        </p:attrNameLst>
                                      </p:cBhvr>
                                      <p:to>
                                        <p:strVal val="visible"/>
                                      </p:to>
                                    </p:set>
                                    <p:anim calcmode="lin" valueType="num">
                                      <p:cBhvr>
                                        <p:cTn id="54" dur="1000" fill="hold"/>
                                        <p:tgtEl>
                                          <p:spTgt spid="39939">
                                            <p:txEl>
                                              <p:pRg st="5" end="5"/>
                                            </p:txEl>
                                          </p:spTgt>
                                        </p:tgtEl>
                                        <p:attrNameLst>
                                          <p:attrName>ppt_w</p:attrName>
                                        </p:attrNameLst>
                                      </p:cBhvr>
                                      <p:tavLst>
                                        <p:tav tm="0">
                                          <p:val>
                                            <p:fltVal val="0"/>
                                          </p:val>
                                        </p:tav>
                                        <p:tav tm="100000">
                                          <p:val>
                                            <p:strVal val="#ppt_w"/>
                                          </p:val>
                                        </p:tav>
                                      </p:tavLst>
                                    </p:anim>
                                    <p:anim calcmode="lin" valueType="num">
                                      <p:cBhvr>
                                        <p:cTn id="55" dur="1000" fill="hold"/>
                                        <p:tgtEl>
                                          <p:spTgt spid="39939">
                                            <p:txEl>
                                              <p:pRg st="5" end="5"/>
                                            </p:txEl>
                                          </p:spTgt>
                                        </p:tgtEl>
                                        <p:attrNameLst>
                                          <p:attrName>ppt_h</p:attrName>
                                        </p:attrNameLst>
                                      </p:cBhvr>
                                      <p:tavLst>
                                        <p:tav tm="0">
                                          <p:val>
                                            <p:fltVal val="0"/>
                                          </p:val>
                                        </p:tav>
                                        <p:tav tm="100000">
                                          <p:val>
                                            <p:strVal val="#ppt_h"/>
                                          </p:val>
                                        </p:tav>
                                      </p:tavLst>
                                    </p:anim>
                                    <p:anim calcmode="lin" valueType="num">
                                      <p:cBhvr>
                                        <p:cTn id="56" dur="1000" fill="hold"/>
                                        <p:tgtEl>
                                          <p:spTgt spid="39939">
                                            <p:txEl>
                                              <p:pRg st="5" end="5"/>
                                            </p:txEl>
                                          </p:spTgt>
                                        </p:tgtEl>
                                        <p:attrNameLst>
                                          <p:attrName>style.rotation</p:attrName>
                                        </p:attrNameLst>
                                      </p:cBhvr>
                                      <p:tavLst>
                                        <p:tav tm="0">
                                          <p:val>
                                            <p:fltVal val="90"/>
                                          </p:val>
                                        </p:tav>
                                        <p:tav tm="100000">
                                          <p:val>
                                            <p:fltVal val="0"/>
                                          </p:val>
                                        </p:tav>
                                      </p:tavLst>
                                    </p:anim>
                                    <p:animEffect transition="in" filter="fade">
                                      <p:cBhvr>
                                        <p:cTn id="57" dur="1000"/>
                                        <p:tgtEl>
                                          <p:spTgt spid="3993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9"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274638"/>
            <a:ext cx="8208912" cy="1143000"/>
          </a:xfrm>
        </p:spPr>
        <p:txBody>
          <a:bodyPr>
            <a:normAutofit/>
          </a:bodyPr>
          <a:lstStyle/>
          <a:p>
            <a:pPr algn="r"/>
            <a:r>
              <a:rPr lang="fa-IR" sz="2800" b="1" dirty="0" smtClean="0">
                <a:cs typeface="B Zar" pitchFamily="2" charset="-78"/>
              </a:rPr>
              <a:t>گروه های حساس به کار با سرب:</a:t>
            </a:r>
            <a:endParaRPr lang="fa-IR" sz="2800" dirty="0">
              <a:cs typeface="B Zar" pitchFamily="2" charset="-78"/>
            </a:endParaRPr>
          </a:p>
        </p:txBody>
      </p:sp>
      <p:sp>
        <p:nvSpPr>
          <p:cNvPr id="3" name="Content Placeholder 2"/>
          <p:cNvSpPr>
            <a:spLocks noGrp="1"/>
          </p:cNvSpPr>
          <p:nvPr>
            <p:ph sz="quarter" idx="1"/>
          </p:nvPr>
        </p:nvSpPr>
        <p:spPr>
          <a:xfrm>
            <a:off x="457200" y="1600200"/>
            <a:ext cx="8229600" cy="4925144"/>
          </a:xfrm>
        </p:spPr>
        <p:txBody>
          <a:bodyPr>
            <a:noAutofit/>
          </a:bodyPr>
          <a:lstStyle/>
          <a:p>
            <a:pPr algn="just"/>
            <a:r>
              <a:rPr lang="fa-IR" sz="2400" dirty="0" smtClean="0">
                <a:cs typeface="B Zar" pitchFamily="2" charset="-78"/>
              </a:rPr>
              <a:t>كارگران جوان زير 18 سال، زنان جوان در آستانه بارداري، افراد با مشکلات پزشکي خاص نظيراختلال در سيستم كليوي، توليد مثلي، عصبي، خوني مجاز به كار در صنايع و فرايندهاي زير نمي  باشند:</a:t>
            </a:r>
          </a:p>
          <a:p>
            <a:pPr algn="just"/>
            <a:r>
              <a:rPr lang="fa-IR" sz="2400" dirty="0" smtClean="0">
                <a:cs typeface="B Zar" pitchFamily="2" charset="-78"/>
              </a:rPr>
              <a:t>1-فرايندهاي ذوب و پالايش سرب،كه نيازمند تماس نزديك با فرايندهاي ذوب و تصفيه سنگ معدن و يا موادي كه حداقل حاوي 5 درصد سرب هستند، مي باشند.</a:t>
            </a:r>
          </a:p>
          <a:p>
            <a:pPr algn="just"/>
            <a:r>
              <a:rPr lang="fa-IR" sz="2400" dirty="0" smtClean="0">
                <a:cs typeface="B Zar" pitchFamily="2" charset="-78"/>
              </a:rPr>
              <a:t>2- توليد باتري هاي سربي</a:t>
            </a:r>
          </a:p>
          <a:p>
            <a:pPr algn="just"/>
            <a:r>
              <a:rPr lang="fa-IR" sz="2400" dirty="0" smtClean="0">
                <a:cs typeface="B Zar" pitchFamily="2" charset="-78"/>
              </a:rPr>
              <a:t>- كار دستي با سرب فلزي در بخش توليد ميله ها و صفحات سربي</a:t>
            </a:r>
          </a:p>
          <a:p>
            <a:pPr algn="just"/>
            <a:r>
              <a:rPr lang="fa-IR" sz="2400" dirty="0" smtClean="0">
                <a:cs typeface="B Zar" pitchFamily="2" charset="-78"/>
              </a:rPr>
              <a:t>-كار دستي با اكسيدهاي سرب از جمله ليتاژ، اكسيد سرب قرمز و يا اكسيدهاي خاكستري تيره آن</a:t>
            </a:r>
            <a:endParaRPr lang="fa-IR" sz="2400" dirty="0">
              <a:cs typeface="B Zar" pitchFamily="2" charset="-78"/>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285728"/>
            <a:ext cx="8229600" cy="6215106"/>
          </a:xfrm>
        </p:spPr>
        <p:txBody>
          <a:bodyPr/>
          <a:lstStyle/>
          <a:p>
            <a:endParaRPr lang="fa-IR" dirty="0" smtClean="0"/>
          </a:p>
          <a:p>
            <a:r>
              <a:rPr lang="fa-IR" sz="3000" dirty="0" smtClean="0">
                <a:cs typeface="B Zar" pitchFamily="2" charset="-78"/>
              </a:rPr>
              <a:t>در بخش توليد مواد فعال سازنده صفحات سربي.</a:t>
            </a:r>
          </a:p>
          <a:p>
            <a:r>
              <a:rPr lang="fa-IR" sz="3000" dirty="0" smtClean="0">
                <a:cs typeface="B Zar" pitchFamily="2" charset="-78"/>
              </a:rPr>
              <a:t>-تعمير باتري ها و صفحات سربي معيوب كه نيازمند تهيه و لکه گيري با خميرهاي اكسيد سرب هستند.</a:t>
            </a:r>
          </a:p>
          <a:p>
            <a:r>
              <a:rPr lang="fa-IR" sz="3000" dirty="0" smtClean="0">
                <a:cs typeface="B Zar" pitchFamily="2" charset="-78"/>
              </a:rPr>
              <a:t>3- كار با موادي كه حداقل حاوي 5 درصد سرب هستند.</a:t>
            </a:r>
          </a:p>
          <a:p>
            <a:r>
              <a:rPr lang="fa-IR" sz="3000" dirty="0" smtClean="0">
                <a:cs typeface="B Zar" pitchFamily="2" charset="-78"/>
              </a:rPr>
              <a:t> 4-نظافت محيط هاي كاري آلوده به گرد و غبار سرب</a:t>
            </a:r>
          </a:p>
          <a:p>
            <a:endParaRPr lang="fa-IR" sz="3000" dirty="0">
              <a:cs typeface="B Zar" pitchFamily="2" charset="-78"/>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0614" y="648928"/>
            <a:ext cx="7467600" cy="994122"/>
          </a:xfrm>
        </p:spPr>
        <p:txBody>
          <a:bodyPr>
            <a:normAutofit fontScale="90000"/>
          </a:bodyPr>
          <a:lstStyle/>
          <a:p>
            <a:pPr algn="r"/>
            <a:r>
              <a:rPr lang="fa-IR" sz="3200" b="1" dirty="0" smtClean="0">
                <a:cs typeface="B Zar" pitchFamily="2" charset="-78"/>
              </a:rPr>
              <a:t>عوامل تشدید کننده :</a:t>
            </a:r>
            <a:r>
              <a:rPr lang="fa-IR" sz="2800" dirty="0" smtClean="0">
                <a:cs typeface="B Zar" pitchFamily="2" charset="-78"/>
              </a:rPr>
              <a:t/>
            </a:r>
            <a:br>
              <a:rPr lang="fa-IR" sz="2800" dirty="0" smtClean="0">
                <a:cs typeface="B Zar" pitchFamily="2" charset="-78"/>
              </a:rPr>
            </a:br>
            <a:endParaRPr lang="fa-IR" sz="2800" b="1" dirty="0">
              <a:cs typeface="B Zar" pitchFamily="2" charset="-78"/>
            </a:endParaRPr>
          </a:p>
        </p:txBody>
      </p:sp>
      <p:sp>
        <p:nvSpPr>
          <p:cNvPr id="3" name="Content Placeholder 2"/>
          <p:cNvSpPr>
            <a:spLocks noGrp="1"/>
          </p:cNvSpPr>
          <p:nvPr>
            <p:ph sz="quarter" idx="1"/>
          </p:nvPr>
        </p:nvSpPr>
        <p:spPr>
          <a:xfrm>
            <a:off x="571472" y="1500174"/>
            <a:ext cx="7787208" cy="4919440"/>
          </a:xfrm>
        </p:spPr>
        <p:txBody>
          <a:bodyPr>
            <a:normAutofit/>
          </a:bodyPr>
          <a:lstStyle/>
          <a:p>
            <a:pPr algn="just">
              <a:buNone/>
            </a:pPr>
            <a:r>
              <a:rPr lang="fa-IR" sz="2800" dirty="0" smtClean="0">
                <a:cs typeface="B Zar" pitchFamily="2" charset="-78"/>
              </a:rPr>
              <a:t>1- سن (جوان یا پیر بودن)</a:t>
            </a:r>
          </a:p>
          <a:p>
            <a:pPr algn="just">
              <a:buNone/>
            </a:pPr>
            <a:r>
              <a:rPr lang="fa-IR" sz="2800" dirty="0" smtClean="0">
                <a:cs typeface="B Zar" pitchFamily="2" charset="-78"/>
              </a:rPr>
              <a:t>2- تغذیه</a:t>
            </a:r>
          </a:p>
          <a:p>
            <a:pPr algn="just">
              <a:buNone/>
            </a:pPr>
            <a:r>
              <a:rPr lang="fa-IR" sz="2800" dirty="0" smtClean="0">
                <a:cs typeface="B Zar" pitchFamily="2" charset="-78"/>
              </a:rPr>
              <a:t>3- مواد آلرژی زا</a:t>
            </a:r>
          </a:p>
          <a:p>
            <a:pPr algn="just">
              <a:buNone/>
            </a:pPr>
            <a:r>
              <a:rPr lang="fa-IR" sz="2800" dirty="0" smtClean="0">
                <a:cs typeface="B Zar" pitchFamily="2" charset="-78"/>
              </a:rPr>
              <a:t>4-فرم سرب</a:t>
            </a:r>
          </a:p>
          <a:p>
            <a:pPr algn="just">
              <a:buNone/>
            </a:pPr>
            <a:r>
              <a:rPr lang="fa-IR" sz="2800" dirty="0" smtClean="0">
                <a:cs typeface="B Zar" pitchFamily="2" charset="-78"/>
              </a:rPr>
              <a:t>5- استعمال سیگار و یا الکل</a:t>
            </a:r>
          </a:p>
          <a:p>
            <a:pPr algn="just">
              <a:buNone/>
            </a:pPr>
            <a:r>
              <a:rPr lang="fa-IR" sz="2800" dirty="0" smtClean="0">
                <a:cs typeface="B Zar" pitchFamily="2" charset="-78"/>
              </a:rPr>
              <a:t>6- نوع شغل</a:t>
            </a:r>
          </a:p>
          <a:p>
            <a:pPr algn="just">
              <a:buNone/>
            </a:pPr>
            <a:r>
              <a:rPr lang="fa-IR" sz="2800" dirty="0" smtClean="0">
                <a:cs typeface="B Zar" pitchFamily="2" charset="-78"/>
              </a:rPr>
              <a:t>7- محیط زندگی</a:t>
            </a:r>
          </a:p>
          <a:p>
            <a:pPr algn="just">
              <a:buNone/>
            </a:pPr>
            <a:r>
              <a:rPr lang="fa-IR" sz="2800" dirty="0" smtClean="0">
                <a:cs typeface="B Zar" pitchFamily="2" charset="-78"/>
              </a:rPr>
              <a:t>در تسریع بیماری های ناشی از سرب تاثیر گذار می باشند.</a:t>
            </a:r>
          </a:p>
          <a:p>
            <a:pPr algn="just">
              <a:buNone/>
            </a:pPr>
            <a:endParaRPr lang="fa-IR" sz="2800" dirty="0" smtClean="0">
              <a:cs typeface="B Zar" pitchFamily="2" charset="-78"/>
            </a:endParaRPr>
          </a:p>
          <a:p>
            <a:pPr algn="just">
              <a:buNone/>
            </a:pPr>
            <a:endParaRPr lang="fa-IR" sz="2800" dirty="0" smtClean="0">
              <a:cs typeface="B Zar" pitchFamily="2" charset="-78"/>
            </a:endParaRPr>
          </a:p>
          <a:p>
            <a:pPr algn="just">
              <a:buNone/>
            </a:pPr>
            <a:endParaRPr lang="fa-IR" sz="2800" dirty="0" smtClean="0">
              <a:cs typeface="B Zar" pitchFamily="2" charset="-78"/>
            </a:endParaRPr>
          </a:p>
          <a:p>
            <a:pPr algn="just">
              <a:buNone/>
            </a:pPr>
            <a:endParaRPr lang="fa-IR" sz="2800" dirty="0" smtClean="0">
              <a:cs typeface="B Zar" pitchFamily="2" charset="-78"/>
            </a:endParaRPr>
          </a:p>
          <a:p>
            <a:pPr algn="just">
              <a:buNone/>
            </a:pPr>
            <a:endParaRPr lang="fa-IR" sz="2800" dirty="0" smtClean="0">
              <a:cs typeface="B Zar" pitchFamily="2" charset="-78"/>
            </a:endParaRPr>
          </a:p>
          <a:p>
            <a:pPr algn="just">
              <a:buNone/>
            </a:pPr>
            <a:endParaRPr lang="fa-IR" sz="2800" dirty="0" smtClean="0">
              <a:cs typeface="B Zar" pitchFamily="2" charset="-78"/>
            </a:endParaRPr>
          </a:p>
          <a:p>
            <a:pPr algn="just">
              <a:buNone/>
            </a:pPr>
            <a:endParaRPr lang="fa-IR" sz="2800" dirty="0" smtClean="0">
              <a:cs typeface="B Zar" pitchFamily="2" charset="-78"/>
            </a:endParaRPr>
          </a:p>
          <a:p>
            <a:pPr algn="just">
              <a:buNone/>
            </a:pPr>
            <a:endParaRPr lang="fa-IR" sz="2800" dirty="0" smtClean="0">
              <a:cs typeface="B Zar" pitchFamily="2" charset="-78"/>
            </a:endParaRPr>
          </a:p>
          <a:p>
            <a:pPr algn="just">
              <a:buNone/>
            </a:pPr>
            <a:endParaRPr lang="fa-IR" sz="2800" dirty="0" smtClean="0">
              <a:cs typeface="B Zar" pitchFamily="2" charset="-78"/>
            </a:endParaRPr>
          </a:p>
          <a:p>
            <a:pPr algn="just">
              <a:buNone/>
            </a:pPr>
            <a:endParaRPr lang="fa-IR" sz="2800" dirty="0" smtClean="0">
              <a:cs typeface="B Zar" pitchFamily="2" charset="-78"/>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1033490" y="274638"/>
            <a:ext cx="7467600" cy="1143000"/>
          </a:xfrm>
        </p:spPr>
        <p:txBody>
          <a:bodyPr/>
          <a:lstStyle/>
          <a:p>
            <a:pPr algn="r" eaLnBrk="1" fontAlgn="auto" hangingPunct="1">
              <a:spcAft>
                <a:spcPts val="0"/>
              </a:spcAft>
              <a:defRPr/>
            </a:pPr>
            <a:r>
              <a:rPr lang="ar-SA" altLang="fa-IR" sz="3000" b="1" dirty="0">
                <a:solidFill>
                  <a:schemeClr val="tx1"/>
                </a:solidFill>
                <a:cs typeface="B Nazanin" pitchFamily="2" charset="-78"/>
              </a:rPr>
              <a:t>روشهاي </a:t>
            </a:r>
            <a:r>
              <a:rPr lang="ar-SA" altLang="fa-IR" sz="3000" b="1" dirty="0" smtClean="0">
                <a:solidFill>
                  <a:schemeClr val="tx1"/>
                </a:solidFill>
                <a:cs typeface="B Nazanin" pitchFamily="2" charset="-78"/>
              </a:rPr>
              <a:t>تشخيص</a:t>
            </a:r>
            <a:r>
              <a:rPr lang="fa-IR" altLang="fa-IR" sz="3000" b="1" dirty="0" smtClean="0">
                <a:solidFill>
                  <a:schemeClr val="tx1"/>
                </a:solidFill>
                <a:cs typeface="B Nazanin" pitchFamily="2" charset="-78"/>
              </a:rPr>
              <a:t> بیماری:</a:t>
            </a:r>
            <a:endParaRPr lang="en-US" sz="3000" b="1" dirty="0">
              <a:solidFill>
                <a:schemeClr val="tx1"/>
              </a:solidFill>
              <a:cs typeface="B Nazanin" pitchFamily="2" charset="-78"/>
            </a:endParaRPr>
          </a:p>
        </p:txBody>
      </p:sp>
      <p:sp>
        <p:nvSpPr>
          <p:cNvPr id="8195" name="Rectangle 3"/>
          <p:cNvSpPr>
            <a:spLocks noGrp="1" noChangeArrowheads="1"/>
          </p:cNvSpPr>
          <p:nvPr>
            <p:ph idx="1"/>
          </p:nvPr>
        </p:nvSpPr>
        <p:spPr>
          <a:xfrm>
            <a:off x="457200" y="1600200"/>
            <a:ext cx="8229600" cy="4513263"/>
          </a:xfrm>
        </p:spPr>
        <p:txBody>
          <a:bodyPr>
            <a:normAutofit/>
          </a:bodyPr>
          <a:lstStyle/>
          <a:p>
            <a:pPr algn="r" rtl="1">
              <a:lnSpc>
                <a:spcPct val="150000"/>
              </a:lnSpc>
              <a:buFont typeface="Wingdings" pitchFamily="2" charset="2"/>
              <a:buChar char="Ø"/>
              <a:defRPr/>
            </a:pPr>
            <a:r>
              <a:rPr lang="ar-SA" altLang="fa-IR" sz="2800" dirty="0" smtClean="0">
                <a:cs typeface="B Nazanin" pitchFamily="2" charset="-78"/>
              </a:rPr>
              <a:t>شرح حال كامل شغلي</a:t>
            </a:r>
            <a:endParaRPr lang="fa-IR" altLang="fa-IR" sz="2800" dirty="0" smtClean="0">
              <a:cs typeface="B Nazanin" pitchFamily="2" charset="-78"/>
            </a:endParaRPr>
          </a:p>
          <a:p>
            <a:pPr algn="r" rtl="1">
              <a:lnSpc>
                <a:spcPct val="150000"/>
              </a:lnSpc>
              <a:buFont typeface="Wingdings" pitchFamily="2" charset="2"/>
              <a:buChar char="Ø"/>
              <a:defRPr/>
            </a:pPr>
            <a:r>
              <a:rPr lang="ar-SA" altLang="fa-IR" sz="2800" dirty="0" smtClean="0">
                <a:cs typeface="B Nazanin" pitchFamily="2" charset="-78"/>
              </a:rPr>
              <a:t>اندازه گيري غلظت سرب خون</a:t>
            </a:r>
            <a:r>
              <a:rPr lang="en-US" altLang="fa-IR" dirty="0" smtClean="0">
                <a:cs typeface="B Nazanin" pitchFamily="2" charset="-78"/>
              </a:rPr>
              <a:t> (</a:t>
            </a:r>
            <a:r>
              <a:rPr lang="en-US" altLang="ar-SA" dirty="0" err="1" smtClean="0">
                <a:cs typeface="B Nazanin" pitchFamily="2" charset="-78"/>
              </a:rPr>
              <a:t>PbB</a:t>
            </a:r>
            <a:r>
              <a:rPr lang="en-US" altLang="ar-SA" dirty="0" smtClean="0">
                <a:cs typeface="B Nazanin" pitchFamily="2" charset="-78"/>
              </a:rPr>
              <a:t>)</a:t>
            </a:r>
            <a:endParaRPr lang="fa-IR" altLang="ar-SA" dirty="0" smtClean="0">
              <a:cs typeface="B Nazanin" pitchFamily="2" charset="-78"/>
            </a:endParaRPr>
          </a:p>
          <a:p>
            <a:pPr algn="r" rtl="1">
              <a:lnSpc>
                <a:spcPct val="150000"/>
              </a:lnSpc>
              <a:buFont typeface="Wingdings" pitchFamily="2" charset="2"/>
              <a:buChar char="Ø"/>
              <a:defRPr/>
            </a:pPr>
            <a:r>
              <a:rPr lang="ar-SA" sz="2800" dirty="0" smtClean="0">
                <a:cs typeface="B Nazanin" pitchFamily="2" charset="-78"/>
              </a:rPr>
              <a:t>اندازه گيري</a:t>
            </a:r>
            <a:r>
              <a:rPr lang="en-US" altLang="en-US" sz="2800" dirty="0" smtClean="0">
                <a:cs typeface="B Nazanin" pitchFamily="2" charset="-78"/>
              </a:rPr>
              <a:t> </a:t>
            </a:r>
            <a:r>
              <a:rPr lang="en-US" altLang="ar-SA" dirty="0" smtClean="0">
                <a:cs typeface="B Nazanin" pitchFamily="2" charset="-78"/>
              </a:rPr>
              <a:t>ALA</a:t>
            </a:r>
            <a:r>
              <a:rPr lang="en-US" sz="2800" dirty="0" smtClean="0">
                <a:cs typeface="B Nazanin" pitchFamily="2" charset="-78"/>
              </a:rPr>
              <a:t> </a:t>
            </a:r>
            <a:r>
              <a:rPr lang="ar-SA" sz="2800" dirty="0" smtClean="0">
                <a:cs typeface="B Nazanin" pitchFamily="2" charset="-78"/>
              </a:rPr>
              <a:t>در ادرار</a:t>
            </a:r>
            <a:r>
              <a:rPr lang="en-US" sz="2800" dirty="0" smtClean="0">
                <a:cs typeface="B Nazanin" pitchFamily="2" charset="-78"/>
              </a:rPr>
              <a:t> </a:t>
            </a:r>
            <a:endParaRPr lang="fa-IR" sz="2800" dirty="0" smtClean="0">
              <a:cs typeface="B Nazanin" pitchFamily="2" charset="-78"/>
            </a:endParaRPr>
          </a:p>
          <a:p>
            <a:pPr algn="r" rtl="1">
              <a:lnSpc>
                <a:spcPct val="150000"/>
              </a:lnSpc>
              <a:buFont typeface="Wingdings" pitchFamily="2" charset="2"/>
              <a:buChar char="Ø"/>
              <a:defRPr/>
            </a:pPr>
            <a:r>
              <a:rPr lang="ar-SA" sz="2800" dirty="0" smtClean="0">
                <a:cs typeface="B Nazanin" pitchFamily="2" charset="-78"/>
              </a:rPr>
              <a:t>اندازه گيري</a:t>
            </a:r>
            <a:r>
              <a:rPr lang="en-US" sz="2800" dirty="0" smtClean="0">
                <a:cs typeface="B Nazanin" pitchFamily="2" charset="-78"/>
              </a:rPr>
              <a:t> </a:t>
            </a:r>
            <a:r>
              <a:rPr lang="en-US" dirty="0" smtClean="0">
                <a:cs typeface="B Nazanin" pitchFamily="2" charset="-78"/>
              </a:rPr>
              <a:t>ZPP</a:t>
            </a:r>
            <a:r>
              <a:rPr lang="en-US" sz="2800" dirty="0" smtClean="0">
                <a:cs typeface="B Nazanin" pitchFamily="2" charset="-78"/>
              </a:rPr>
              <a:t> </a:t>
            </a:r>
            <a:r>
              <a:rPr lang="ar-SA" sz="2800" dirty="0" smtClean="0">
                <a:cs typeface="B Nazanin" pitchFamily="2" charset="-78"/>
              </a:rPr>
              <a:t>خون</a:t>
            </a:r>
            <a:endParaRPr lang="en-US" altLang="en-US" sz="2800" dirty="0" smtClean="0">
              <a:cs typeface="B Nazanin" pitchFamily="2" charset="-78"/>
            </a:endParaRPr>
          </a:p>
          <a:p>
            <a:pPr algn="r" rtl="1">
              <a:buFont typeface="Wingdings" pitchFamily="2" charset="2"/>
              <a:buChar char="Ø"/>
              <a:defRPr/>
            </a:pPr>
            <a:endParaRPr lang="en-US" altLang="ar-SA" sz="2800" dirty="0" smtClean="0">
              <a:cs typeface="B Nazanin" pitchFamily="2" charset="-78"/>
            </a:endParaRPr>
          </a:p>
          <a:p>
            <a:pPr algn="r" rtl="1" eaLnBrk="1" hangingPunct="1">
              <a:buFontTx/>
              <a:buNone/>
              <a:defRPr/>
            </a:pPr>
            <a:endParaRPr lang="en-US" sz="2800" dirty="0" smtClean="0">
              <a:cs typeface="B Nazanin"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5" presetClass="entr" presetSubtype="0" fill="hold" nodeType="click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fade">
                                      <p:cBhvr>
                                        <p:cTn id="7" dur="2000"/>
                                        <p:tgtEl>
                                          <p:spTgt spid="8194"/>
                                        </p:tgtEl>
                                      </p:cBhvr>
                                    </p:animEffect>
                                    <p:anim calcmode="lin" valueType="num">
                                      <p:cBhvr>
                                        <p:cTn id="8" dur="2000" fill="hold"/>
                                        <p:tgtEl>
                                          <p:spTgt spid="8194"/>
                                        </p:tgtEl>
                                        <p:attrNameLst>
                                          <p:attrName>ppt_w</p:attrName>
                                        </p:attrNameLst>
                                      </p:cBhvr>
                                      <p:tavLst>
                                        <p:tav tm="0" fmla="#ppt_w*sin(2.5*pi*$)">
                                          <p:val>
                                            <p:fltVal val="0"/>
                                          </p:val>
                                        </p:tav>
                                        <p:tav tm="100000">
                                          <p:val>
                                            <p:fltVal val="1"/>
                                          </p:val>
                                        </p:tav>
                                      </p:tavLst>
                                    </p:anim>
                                    <p:anim calcmode="lin" valueType="num">
                                      <p:cBhvr>
                                        <p:cTn id="9" dur="2000" fill="hold"/>
                                        <p:tgtEl>
                                          <p:spTgt spid="8194"/>
                                        </p:tgtEl>
                                        <p:attrNameLst>
                                          <p:attrName>ppt_h</p:attrName>
                                        </p:attrNameLst>
                                      </p:cBhvr>
                                      <p:tavLst>
                                        <p:tav tm="0">
                                          <p:val>
                                            <p:strVal val="#ppt_h"/>
                                          </p:val>
                                        </p:tav>
                                        <p:tav tm="100000">
                                          <p:val>
                                            <p:strVal val="#ppt_h"/>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26" presetClass="entr" presetSubtype="0" fill="hold" grpId="0" nodeType="clickEffect">
                                  <p:stCondLst>
                                    <p:cond delay="0"/>
                                  </p:stCondLst>
                                  <p:childTnLst>
                                    <p:set>
                                      <p:cBhvr>
                                        <p:cTn id="13" dur="1" fill="hold">
                                          <p:stCondLst>
                                            <p:cond delay="0"/>
                                          </p:stCondLst>
                                        </p:cTn>
                                        <p:tgtEl>
                                          <p:spTgt spid="8195">
                                            <p:txEl>
                                              <p:pRg st="0" end="0"/>
                                            </p:txEl>
                                          </p:spTgt>
                                        </p:tgtEl>
                                        <p:attrNameLst>
                                          <p:attrName>style.visibility</p:attrName>
                                        </p:attrNameLst>
                                      </p:cBhvr>
                                      <p:to>
                                        <p:strVal val="visible"/>
                                      </p:to>
                                    </p:set>
                                    <p:animEffect transition="in" filter="wipe(down)">
                                      <p:cBhvr>
                                        <p:cTn id="14" dur="580">
                                          <p:stCondLst>
                                            <p:cond delay="0"/>
                                          </p:stCondLst>
                                        </p:cTn>
                                        <p:tgtEl>
                                          <p:spTgt spid="8195">
                                            <p:txEl>
                                              <p:pRg st="0" end="0"/>
                                            </p:txEl>
                                          </p:spTgt>
                                        </p:tgtEl>
                                      </p:cBhvr>
                                    </p:animEffect>
                                    <p:anim calcmode="lin" valueType="num">
                                      <p:cBhvr>
                                        <p:cTn id="15" dur="1822" tmFilter="0,0; 0.14,0.36; 0.43,0.73; 0.71,0.91; 1.0,1.0">
                                          <p:stCondLst>
                                            <p:cond delay="0"/>
                                          </p:stCondLst>
                                        </p:cTn>
                                        <p:tgtEl>
                                          <p:spTgt spid="8195">
                                            <p:txEl>
                                              <p:pRg st="0" end="0"/>
                                            </p:txEl>
                                          </p:spTgt>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8195">
                                            <p:txEl>
                                              <p:pRg st="0" end="0"/>
                                            </p:txEl>
                                          </p:spTgt>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8195">
                                            <p:txEl>
                                              <p:pRg st="0" end="0"/>
                                            </p:txEl>
                                          </p:spTgt>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8195">
                                            <p:txEl>
                                              <p:pRg st="0" end="0"/>
                                            </p:txEl>
                                          </p:spTgt>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8195">
                                            <p:txEl>
                                              <p:pRg st="0" end="0"/>
                                            </p:txEl>
                                          </p:spTgt>
                                        </p:tgtEl>
                                        <p:attrNameLst>
                                          <p:attrName>ppt_y</p:attrName>
                                        </p:attrNameLst>
                                      </p:cBhvr>
                                      <p:tavLst>
                                        <p:tav tm="0" fmla="#ppt_y-sin(pi*$)/81">
                                          <p:val>
                                            <p:fltVal val="0"/>
                                          </p:val>
                                        </p:tav>
                                        <p:tav tm="100000">
                                          <p:val>
                                            <p:fltVal val="1"/>
                                          </p:val>
                                        </p:tav>
                                      </p:tavLst>
                                    </p:anim>
                                    <p:animScale>
                                      <p:cBhvr>
                                        <p:cTn id="20" dur="26">
                                          <p:stCondLst>
                                            <p:cond delay="650"/>
                                          </p:stCondLst>
                                        </p:cTn>
                                        <p:tgtEl>
                                          <p:spTgt spid="8195">
                                            <p:txEl>
                                              <p:pRg st="0" end="0"/>
                                            </p:txEl>
                                          </p:spTgt>
                                        </p:tgtEl>
                                      </p:cBhvr>
                                      <p:to x="100000" y="60000"/>
                                    </p:animScale>
                                    <p:animScale>
                                      <p:cBhvr>
                                        <p:cTn id="21" dur="166" decel="50000">
                                          <p:stCondLst>
                                            <p:cond delay="676"/>
                                          </p:stCondLst>
                                        </p:cTn>
                                        <p:tgtEl>
                                          <p:spTgt spid="8195">
                                            <p:txEl>
                                              <p:pRg st="0" end="0"/>
                                            </p:txEl>
                                          </p:spTgt>
                                        </p:tgtEl>
                                      </p:cBhvr>
                                      <p:to x="100000" y="100000"/>
                                    </p:animScale>
                                    <p:animScale>
                                      <p:cBhvr>
                                        <p:cTn id="22" dur="26">
                                          <p:stCondLst>
                                            <p:cond delay="1312"/>
                                          </p:stCondLst>
                                        </p:cTn>
                                        <p:tgtEl>
                                          <p:spTgt spid="8195">
                                            <p:txEl>
                                              <p:pRg st="0" end="0"/>
                                            </p:txEl>
                                          </p:spTgt>
                                        </p:tgtEl>
                                      </p:cBhvr>
                                      <p:to x="100000" y="80000"/>
                                    </p:animScale>
                                    <p:animScale>
                                      <p:cBhvr>
                                        <p:cTn id="23" dur="166" decel="50000">
                                          <p:stCondLst>
                                            <p:cond delay="1338"/>
                                          </p:stCondLst>
                                        </p:cTn>
                                        <p:tgtEl>
                                          <p:spTgt spid="8195">
                                            <p:txEl>
                                              <p:pRg st="0" end="0"/>
                                            </p:txEl>
                                          </p:spTgt>
                                        </p:tgtEl>
                                      </p:cBhvr>
                                      <p:to x="100000" y="100000"/>
                                    </p:animScale>
                                    <p:animScale>
                                      <p:cBhvr>
                                        <p:cTn id="24" dur="26">
                                          <p:stCondLst>
                                            <p:cond delay="1642"/>
                                          </p:stCondLst>
                                        </p:cTn>
                                        <p:tgtEl>
                                          <p:spTgt spid="8195">
                                            <p:txEl>
                                              <p:pRg st="0" end="0"/>
                                            </p:txEl>
                                          </p:spTgt>
                                        </p:tgtEl>
                                      </p:cBhvr>
                                      <p:to x="100000" y="90000"/>
                                    </p:animScale>
                                    <p:animScale>
                                      <p:cBhvr>
                                        <p:cTn id="25" dur="166" decel="50000">
                                          <p:stCondLst>
                                            <p:cond delay="1668"/>
                                          </p:stCondLst>
                                        </p:cTn>
                                        <p:tgtEl>
                                          <p:spTgt spid="8195">
                                            <p:txEl>
                                              <p:pRg st="0" end="0"/>
                                            </p:txEl>
                                          </p:spTgt>
                                        </p:tgtEl>
                                      </p:cBhvr>
                                      <p:to x="100000" y="100000"/>
                                    </p:animScale>
                                    <p:animScale>
                                      <p:cBhvr>
                                        <p:cTn id="26" dur="26">
                                          <p:stCondLst>
                                            <p:cond delay="1808"/>
                                          </p:stCondLst>
                                        </p:cTn>
                                        <p:tgtEl>
                                          <p:spTgt spid="8195">
                                            <p:txEl>
                                              <p:pRg st="0" end="0"/>
                                            </p:txEl>
                                          </p:spTgt>
                                        </p:tgtEl>
                                      </p:cBhvr>
                                      <p:to x="100000" y="95000"/>
                                    </p:animScale>
                                    <p:animScale>
                                      <p:cBhvr>
                                        <p:cTn id="27" dur="166" decel="50000">
                                          <p:stCondLst>
                                            <p:cond delay="1834"/>
                                          </p:stCondLst>
                                        </p:cTn>
                                        <p:tgtEl>
                                          <p:spTgt spid="8195">
                                            <p:txEl>
                                              <p:pRg st="0" end="0"/>
                                            </p:txEl>
                                          </p:spTgt>
                                        </p:tgtEl>
                                      </p:cBhvr>
                                      <p:to x="100000" y="100000"/>
                                    </p:animScale>
                                  </p:childTnLst>
                                </p:cTn>
                              </p:par>
                            </p:childTnLst>
                          </p:cTn>
                        </p:par>
                      </p:childTnLst>
                    </p:cTn>
                  </p:par>
                  <p:par>
                    <p:cTn id="28" fill="hold" nodeType="clickPar">
                      <p:stCondLst>
                        <p:cond delay="indefinite"/>
                      </p:stCondLst>
                      <p:childTnLst>
                        <p:par>
                          <p:cTn id="29" fill="hold" nodeType="withGroup">
                            <p:stCondLst>
                              <p:cond delay="0"/>
                            </p:stCondLst>
                            <p:childTnLst>
                              <p:par>
                                <p:cTn id="30" presetID="26" presetClass="entr" presetSubtype="0" fill="hold" grpId="0" nodeType="clickEffect">
                                  <p:stCondLst>
                                    <p:cond delay="0"/>
                                  </p:stCondLst>
                                  <p:childTnLst>
                                    <p:set>
                                      <p:cBhvr>
                                        <p:cTn id="31" dur="1" fill="hold">
                                          <p:stCondLst>
                                            <p:cond delay="0"/>
                                          </p:stCondLst>
                                        </p:cTn>
                                        <p:tgtEl>
                                          <p:spTgt spid="8195">
                                            <p:txEl>
                                              <p:pRg st="1" end="1"/>
                                            </p:txEl>
                                          </p:spTgt>
                                        </p:tgtEl>
                                        <p:attrNameLst>
                                          <p:attrName>style.visibility</p:attrName>
                                        </p:attrNameLst>
                                      </p:cBhvr>
                                      <p:to>
                                        <p:strVal val="visible"/>
                                      </p:to>
                                    </p:set>
                                    <p:animEffect transition="in" filter="wipe(down)">
                                      <p:cBhvr>
                                        <p:cTn id="32" dur="580">
                                          <p:stCondLst>
                                            <p:cond delay="0"/>
                                          </p:stCondLst>
                                        </p:cTn>
                                        <p:tgtEl>
                                          <p:spTgt spid="8195">
                                            <p:txEl>
                                              <p:pRg st="1" end="1"/>
                                            </p:txEl>
                                          </p:spTgt>
                                        </p:tgtEl>
                                      </p:cBhvr>
                                    </p:animEffect>
                                    <p:anim calcmode="lin" valueType="num">
                                      <p:cBhvr>
                                        <p:cTn id="33" dur="1822" tmFilter="0,0; 0.14,0.36; 0.43,0.73; 0.71,0.91; 1.0,1.0">
                                          <p:stCondLst>
                                            <p:cond delay="0"/>
                                          </p:stCondLst>
                                        </p:cTn>
                                        <p:tgtEl>
                                          <p:spTgt spid="8195">
                                            <p:txEl>
                                              <p:pRg st="1" end="1"/>
                                            </p:txEl>
                                          </p:spTgt>
                                        </p:tgtEl>
                                        <p:attrNameLst>
                                          <p:attrName>ppt_x</p:attrName>
                                        </p:attrNameLst>
                                      </p:cBhvr>
                                      <p:tavLst>
                                        <p:tav tm="0">
                                          <p:val>
                                            <p:strVal val="#ppt_x-0.25"/>
                                          </p:val>
                                        </p:tav>
                                        <p:tav tm="100000">
                                          <p:val>
                                            <p:strVal val="#ppt_x"/>
                                          </p:val>
                                        </p:tav>
                                      </p:tavLst>
                                    </p:anim>
                                    <p:anim calcmode="lin" valueType="num">
                                      <p:cBhvr>
                                        <p:cTn id="34" dur="664" tmFilter="0.0,0.0; 0.25,0.07; 0.50,0.2; 0.75,0.467; 1.0,1.0">
                                          <p:stCondLst>
                                            <p:cond delay="0"/>
                                          </p:stCondLst>
                                        </p:cTn>
                                        <p:tgtEl>
                                          <p:spTgt spid="8195">
                                            <p:txEl>
                                              <p:pRg st="1" end="1"/>
                                            </p:txEl>
                                          </p:spTgt>
                                        </p:tgtEl>
                                        <p:attrNameLst>
                                          <p:attrName>ppt_y</p:attrName>
                                        </p:attrNameLst>
                                      </p:cBhvr>
                                      <p:tavLst>
                                        <p:tav tm="0" fmla="#ppt_y-sin(pi*$)/3">
                                          <p:val>
                                            <p:fltVal val="0.5"/>
                                          </p:val>
                                        </p:tav>
                                        <p:tav tm="100000">
                                          <p:val>
                                            <p:fltVal val="1"/>
                                          </p:val>
                                        </p:tav>
                                      </p:tavLst>
                                    </p:anim>
                                    <p:anim calcmode="lin" valueType="num">
                                      <p:cBhvr>
                                        <p:cTn id="35" dur="664" tmFilter="0, 0; 0.125,0.2665; 0.25,0.4; 0.375,0.465; 0.5,0.5;  0.625,0.535; 0.75,0.6; 0.875,0.7335; 1,1">
                                          <p:stCondLst>
                                            <p:cond delay="664"/>
                                          </p:stCondLst>
                                        </p:cTn>
                                        <p:tgtEl>
                                          <p:spTgt spid="8195">
                                            <p:txEl>
                                              <p:pRg st="1" end="1"/>
                                            </p:txEl>
                                          </p:spTgt>
                                        </p:tgtEl>
                                        <p:attrNameLst>
                                          <p:attrName>ppt_y</p:attrName>
                                        </p:attrNameLst>
                                      </p:cBhvr>
                                      <p:tavLst>
                                        <p:tav tm="0" fmla="#ppt_y-sin(pi*$)/9">
                                          <p:val>
                                            <p:fltVal val="0"/>
                                          </p:val>
                                        </p:tav>
                                        <p:tav tm="100000">
                                          <p:val>
                                            <p:fltVal val="1"/>
                                          </p:val>
                                        </p:tav>
                                      </p:tavLst>
                                    </p:anim>
                                    <p:anim calcmode="lin" valueType="num">
                                      <p:cBhvr>
                                        <p:cTn id="36" dur="332" tmFilter="0, 0; 0.125,0.2665; 0.25,0.4; 0.375,0.465; 0.5,0.5;  0.625,0.535; 0.75,0.6; 0.875,0.7335; 1,1">
                                          <p:stCondLst>
                                            <p:cond delay="1324"/>
                                          </p:stCondLst>
                                        </p:cTn>
                                        <p:tgtEl>
                                          <p:spTgt spid="8195">
                                            <p:txEl>
                                              <p:pRg st="1" end="1"/>
                                            </p:txEl>
                                          </p:spTgt>
                                        </p:tgtEl>
                                        <p:attrNameLst>
                                          <p:attrName>ppt_y</p:attrName>
                                        </p:attrNameLst>
                                      </p:cBhvr>
                                      <p:tavLst>
                                        <p:tav tm="0" fmla="#ppt_y-sin(pi*$)/27">
                                          <p:val>
                                            <p:fltVal val="0"/>
                                          </p:val>
                                        </p:tav>
                                        <p:tav tm="100000">
                                          <p:val>
                                            <p:fltVal val="1"/>
                                          </p:val>
                                        </p:tav>
                                      </p:tavLst>
                                    </p:anim>
                                    <p:anim calcmode="lin" valueType="num">
                                      <p:cBhvr>
                                        <p:cTn id="37" dur="164" tmFilter="0, 0; 0.125,0.2665; 0.25,0.4; 0.375,0.465; 0.5,0.5;  0.625,0.535; 0.75,0.6; 0.875,0.7335; 1,1">
                                          <p:stCondLst>
                                            <p:cond delay="1656"/>
                                          </p:stCondLst>
                                        </p:cTn>
                                        <p:tgtEl>
                                          <p:spTgt spid="8195">
                                            <p:txEl>
                                              <p:pRg st="1" end="1"/>
                                            </p:txEl>
                                          </p:spTgt>
                                        </p:tgtEl>
                                        <p:attrNameLst>
                                          <p:attrName>ppt_y</p:attrName>
                                        </p:attrNameLst>
                                      </p:cBhvr>
                                      <p:tavLst>
                                        <p:tav tm="0" fmla="#ppt_y-sin(pi*$)/81">
                                          <p:val>
                                            <p:fltVal val="0"/>
                                          </p:val>
                                        </p:tav>
                                        <p:tav tm="100000">
                                          <p:val>
                                            <p:fltVal val="1"/>
                                          </p:val>
                                        </p:tav>
                                      </p:tavLst>
                                    </p:anim>
                                    <p:animScale>
                                      <p:cBhvr>
                                        <p:cTn id="38" dur="26">
                                          <p:stCondLst>
                                            <p:cond delay="650"/>
                                          </p:stCondLst>
                                        </p:cTn>
                                        <p:tgtEl>
                                          <p:spTgt spid="8195">
                                            <p:txEl>
                                              <p:pRg st="1" end="1"/>
                                            </p:txEl>
                                          </p:spTgt>
                                        </p:tgtEl>
                                      </p:cBhvr>
                                      <p:to x="100000" y="60000"/>
                                    </p:animScale>
                                    <p:animScale>
                                      <p:cBhvr>
                                        <p:cTn id="39" dur="166" decel="50000">
                                          <p:stCondLst>
                                            <p:cond delay="676"/>
                                          </p:stCondLst>
                                        </p:cTn>
                                        <p:tgtEl>
                                          <p:spTgt spid="8195">
                                            <p:txEl>
                                              <p:pRg st="1" end="1"/>
                                            </p:txEl>
                                          </p:spTgt>
                                        </p:tgtEl>
                                      </p:cBhvr>
                                      <p:to x="100000" y="100000"/>
                                    </p:animScale>
                                    <p:animScale>
                                      <p:cBhvr>
                                        <p:cTn id="40" dur="26">
                                          <p:stCondLst>
                                            <p:cond delay="1312"/>
                                          </p:stCondLst>
                                        </p:cTn>
                                        <p:tgtEl>
                                          <p:spTgt spid="8195">
                                            <p:txEl>
                                              <p:pRg st="1" end="1"/>
                                            </p:txEl>
                                          </p:spTgt>
                                        </p:tgtEl>
                                      </p:cBhvr>
                                      <p:to x="100000" y="80000"/>
                                    </p:animScale>
                                    <p:animScale>
                                      <p:cBhvr>
                                        <p:cTn id="41" dur="166" decel="50000">
                                          <p:stCondLst>
                                            <p:cond delay="1338"/>
                                          </p:stCondLst>
                                        </p:cTn>
                                        <p:tgtEl>
                                          <p:spTgt spid="8195">
                                            <p:txEl>
                                              <p:pRg st="1" end="1"/>
                                            </p:txEl>
                                          </p:spTgt>
                                        </p:tgtEl>
                                      </p:cBhvr>
                                      <p:to x="100000" y="100000"/>
                                    </p:animScale>
                                    <p:animScale>
                                      <p:cBhvr>
                                        <p:cTn id="42" dur="26">
                                          <p:stCondLst>
                                            <p:cond delay="1642"/>
                                          </p:stCondLst>
                                        </p:cTn>
                                        <p:tgtEl>
                                          <p:spTgt spid="8195">
                                            <p:txEl>
                                              <p:pRg st="1" end="1"/>
                                            </p:txEl>
                                          </p:spTgt>
                                        </p:tgtEl>
                                      </p:cBhvr>
                                      <p:to x="100000" y="90000"/>
                                    </p:animScale>
                                    <p:animScale>
                                      <p:cBhvr>
                                        <p:cTn id="43" dur="166" decel="50000">
                                          <p:stCondLst>
                                            <p:cond delay="1668"/>
                                          </p:stCondLst>
                                        </p:cTn>
                                        <p:tgtEl>
                                          <p:spTgt spid="8195">
                                            <p:txEl>
                                              <p:pRg st="1" end="1"/>
                                            </p:txEl>
                                          </p:spTgt>
                                        </p:tgtEl>
                                      </p:cBhvr>
                                      <p:to x="100000" y="100000"/>
                                    </p:animScale>
                                    <p:animScale>
                                      <p:cBhvr>
                                        <p:cTn id="44" dur="26">
                                          <p:stCondLst>
                                            <p:cond delay="1808"/>
                                          </p:stCondLst>
                                        </p:cTn>
                                        <p:tgtEl>
                                          <p:spTgt spid="8195">
                                            <p:txEl>
                                              <p:pRg st="1" end="1"/>
                                            </p:txEl>
                                          </p:spTgt>
                                        </p:tgtEl>
                                      </p:cBhvr>
                                      <p:to x="100000" y="95000"/>
                                    </p:animScale>
                                    <p:animScale>
                                      <p:cBhvr>
                                        <p:cTn id="45" dur="166" decel="50000">
                                          <p:stCondLst>
                                            <p:cond delay="1834"/>
                                          </p:stCondLst>
                                        </p:cTn>
                                        <p:tgtEl>
                                          <p:spTgt spid="8195">
                                            <p:txEl>
                                              <p:pRg st="1" end="1"/>
                                            </p:txEl>
                                          </p:spTgt>
                                        </p:tgtEl>
                                      </p:cBhvr>
                                      <p:to x="100000" y="100000"/>
                                    </p:animScale>
                                  </p:childTnLst>
                                </p:cTn>
                              </p:par>
                            </p:childTnLst>
                          </p:cTn>
                        </p:par>
                      </p:childTnLst>
                    </p:cTn>
                  </p:par>
                  <p:par>
                    <p:cTn id="46" fill="hold" nodeType="clickPar">
                      <p:stCondLst>
                        <p:cond delay="indefinite"/>
                      </p:stCondLst>
                      <p:childTnLst>
                        <p:par>
                          <p:cTn id="47" fill="hold" nodeType="withGroup">
                            <p:stCondLst>
                              <p:cond delay="0"/>
                            </p:stCondLst>
                            <p:childTnLst>
                              <p:par>
                                <p:cTn id="48" presetID="26" presetClass="entr" presetSubtype="0" fill="hold" grpId="0" nodeType="clickEffect">
                                  <p:stCondLst>
                                    <p:cond delay="0"/>
                                  </p:stCondLst>
                                  <p:childTnLst>
                                    <p:set>
                                      <p:cBhvr>
                                        <p:cTn id="49" dur="1" fill="hold">
                                          <p:stCondLst>
                                            <p:cond delay="0"/>
                                          </p:stCondLst>
                                        </p:cTn>
                                        <p:tgtEl>
                                          <p:spTgt spid="8195">
                                            <p:txEl>
                                              <p:pRg st="2" end="2"/>
                                            </p:txEl>
                                          </p:spTgt>
                                        </p:tgtEl>
                                        <p:attrNameLst>
                                          <p:attrName>style.visibility</p:attrName>
                                        </p:attrNameLst>
                                      </p:cBhvr>
                                      <p:to>
                                        <p:strVal val="visible"/>
                                      </p:to>
                                    </p:set>
                                    <p:animEffect transition="in" filter="wipe(down)">
                                      <p:cBhvr>
                                        <p:cTn id="50" dur="580">
                                          <p:stCondLst>
                                            <p:cond delay="0"/>
                                          </p:stCondLst>
                                        </p:cTn>
                                        <p:tgtEl>
                                          <p:spTgt spid="8195">
                                            <p:txEl>
                                              <p:pRg st="2" end="2"/>
                                            </p:txEl>
                                          </p:spTgt>
                                        </p:tgtEl>
                                      </p:cBhvr>
                                    </p:animEffect>
                                    <p:anim calcmode="lin" valueType="num">
                                      <p:cBhvr>
                                        <p:cTn id="51" dur="1822" tmFilter="0,0; 0.14,0.36; 0.43,0.73; 0.71,0.91; 1.0,1.0">
                                          <p:stCondLst>
                                            <p:cond delay="0"/>
                                          </p:stCondLst>
                                        </p:cTn>
                                        <p:tgtEl>
                                          <p:spTgt spid="8195">
                                            <p:txEl>
                                              <p:pRg st="2" end="2"/>
                                            </p:txEl>
                                          </p:spTgt>
                                        </p:tgtEl>
                                        <p:attrNameLst>
                                          <p:attrName>ppt_x</p:attrName>
                                        </p:attrNameLst>
                                      </p:cBhvr>
                                      <p:tavLst>
                                        <p:tav tm="0">
                                          <p:val>
                                            <p:strVal val="#ppt_x-0.25"/>
                                          </p:val>
                                        </p:tav>
                                        <p:tav tm="100000">
                                          <p:val>
                                            <p:strVal val="#ppt_x"/>
                                          </p:val>
                                        </p:tav>
                                      </p:tavLst>
                                    </p:anim>
                                    <p:anim calcmode="lin" valueType="num">
                                      <p:cBhvr>
                                        <p:cTn id="52" dur="664" tmFilter="0.0,0.0; 0.25,0.07; 0.50,0.2; 0.75,0.467; 1.0,1.0">
                                          <p:stCondLst>
                                            <p:cond delay="0"/>
                                          </p:stCondLst>
                                        </p:cTn>
                                        <p:tgtEl>
                                          <p:spTgt spid="8195">
                                            <p:txEl>
                                              <p:pRg st="2" end="2"/>
                                            </p:txEl>
                                          </p:spTgt>
                                        </p:tgtEl>
                                        <p:attrNameLst>
                                          <p:attrName>ppt_y</p:attrName>
                                        </p:attrNameLst>
                                      </p:cBhvr>
                                      <p:tavLst>
                                        <p:tav tm="0" fmla="#ppt_y-sin(pi*$)/3">
                                          <p:val>
                                            <p:fltVal val="0.5"/>
                                          </p:val>
                                        </p:tav>
                                        <p:tav tm="100000">
                                          <p:val>
                                            <p:fltVal val="1"/>
                                          </p:val>
                                        </p:tav>
                                      </p:tavLst>
                                    </p:anim>
                                    <p:anim calcmode="lin" valueType="num">
                                      <p:cBhvr>
                                        <p:cTn id="53" dur="664" tmFilter="0, 0; 0.125,0.2665; 0.25,0.4; 0.375,0.465; 0.5,0.5;  0.625,0.535; 0.75,0.6; 0.875,0.7335; 1,1">
                                          <p:stCondLst>
                                            <p:cond delay="664"/>
                                          </p:stCondLst>
                                        </p:cTn>
                                        <p:tgtEl>
                                          <p:spTgt spid="8195">
                                            <p:txEl>
                                              <p:pRg st="2" end="2"/>
                                            </p:txEl>
                                          </p:spTgt>
                                        </p:tgtEl>
                                        <p:attrNameLst>
                                          <p:attrName>ppt_y</p:attrName>
                                        </p:attrNameLst>
                                      </p:cBhvr>
                                      <p:tavLst>
                                        <p:tav tm="0" fmla="#ppt_y-sin(pi*$)/9">
                                          <p:val>
                                            <p:fltVal val="0"/>
                                          </p:val>
                                        </p:tav>
                                        <p:tav tm="100000">
                                          <p:val>
                                            <p:fltVal val="1"/>
                                          </p:val>
                                        </p:tav>
                                      </p:tavLst>
                                    </p:anim>
                                    <p:anim calcmode="lin" valueType="num">
                                      <p:cBhvr>
                                        <p:cTn id="54" dur="332" tmFilter="0, 0; 0.125,0.2665; 0.25,0.4; 0.375,0.465; 0.5,0.5;  0.625,0.535; 0.75,0.6; 0.875,0.7335; 1,1">
                                          <p:stCondLst>
                                            <p:cond delay="1324"/>
                                          </p:stCondLst>
                                        </p:cTn>
                                        <p:tgtEl>
                                          <p:spTgt spid="8195">
                                            <p:txEl>
                                              <p:pRg st="2" end="2"/>
                                            </p:txEl>
                                          </p:spTgt>
                                        </p:tgtEl>
                                        <p:attrNameLst>
                                          <p:attrName>ppt_y</p:attrName>
                                        </p:attrNameLst>
                                      </p:cBhvr>
                                      <p:tavLst>
                                        <p:tav tm="0" fmla="#ppt_y-sin(pi*$)/27">
                                          <p:val>
                                            <p:fltVal val="0"/>
                                          </p:val>
                                        </p:tav>
                                        <p:tav tm="100000">
                                          <p:val>
                                            <p:fltVal val="1"/>
                                          </p:val>
                                        </p:tav>
                                      </p:tavLst>
                                    </p:anim>
                                    <p:anim calcmode="lin" valueType="num">
                                      <p:cBhvr>
                                        <p:cTn id="55" dur="164" tmFilter="0, 0; 0.125,0.2665; 0.25,0.4; 0.375,0.465; 0.5,0.5;  0.625,0.535; 0.75,0.6; 0.875,0.7335; 1,1">
                                          <p:stCondLst>
                                            <p:cond delay="1656"/>
                                          </p:stCondLst>
                                        </p:cTn>
                                        <p:tgtEl>
                                          <p:spTgt spid="8195">
                                            <p:txEl>
                                              <p:pRg st="2" end="2"/>
                                            </p:txEl>
                                          </p:spTgt>
                                        </p:tgtEl>
                                        <p:attrNameLst>
                                          <p:attrName>ppt_y</p:attrName>
                                        </p:attrNameLst>
                                      </p:cBhvr>
                                      <p:tavLst>
                                        <p:tav tm="0" fmla="#ppt_y-sin(pi*$)/81">
                                          <p:val>
                                            <p:fltVal val="0"/>
                                          </p:val>
                                        </p:tav>
                                        <p:tav tm="100000">
                                          <p:val>
                                            <p:fltVal val="1"/>
                                          </p:val>
                                        </p:tav>
                                      </p:tavLst>
                                    </p:anim>
                                    <p:animScale>
                                      <p:cBhvr>
                                        <p:cTn id="56" dur="26">
                                          <p:stCondLst>
                                            <p:cond delay="650"/>
                                          </p:stCondLst>
                                        </p:cTn>
                                        <p:tgtEl>
                                          <p:spTgt spid="8195">
                                            <p:txEl>
                                              <p:pRg st="2" end="2"/>
                                            </p:txEl>
                                          </p:spTgt>
                                        </p:tgtEl>
                                      </p:cBhvr>
                                      <p:to x="100000" y="60000"/>
                                    </p:animScale>
                                    <p:animScale>
                                      <p:cBhvr>
                                        <p:cTn id="57" dur="166" decel="50000">
                                          <p:stCondLst>
                                            <p:cond delay="676"/>
                                          </p:stCondLst>
                                        </p:cTn>
                                        <p:tgtEl>
                                          <p:spTgt spid="8195">
                                            <p:txEl>
                                              <p:pRg st="2" end="2"/>
                                            </p:txEl>
                                          </p:spTgt>
                                        </p:tgtEl>
                                      </p:cBhvr>
                                      <p:to x="100000" y="100000"/>
                                    </p:animScale>
                                    <p:animScale>
                                      <p:cBhvr>
                                        <p:cTn id="58" dur="26">
                                          <p:stCondLst>
                                            <p:cond delay="1312"/>
                                          </p:stCondLst>
                                        </p:cTn>
                                        <p:tgtEl>
                                          <p:spTgt spid="8195">
                                            <p:txEl>
                                              <p:pRg st="2" end="2"/>
                                            </p:txEl>
                                          </p:spTgt>
                                        </p:tgtEl>
                                      </p:cBhvr>
                                      <p:to x="100000" y="80000"/>
                                    </p:animScale>
                                    <p:animScale>
                                      <p:cBhvr>
                                        <p:cTn id="59" dur="166" decel="50000">
                                          <p:stCondLst>
                                            <p:cond delay="1338"/>
                                          </p:stCondLst>
                                        </p:cTn>
                                        <p:tgtEl>
                                          <p:spTgt spid="8195">
                                            <p:txEl>
                                              <p:pRg st="2" end="2"/>
                                            </p:txEl>
                                          </p:spTgt>
                                        </p:tgtEl>
                                      </p:cBhvr>
                                      <p:to x="100000" y="100000"/>
                                    </p:animScale>
                                    <p:animScale>
                                      <p:cBhvr>
                                        <p:cTn id="60" dur="26">
                                          <p:stCondLst>
                                            <p:cond delay="1642"/>
                                          </p:stCondLst>
                                        </p:cTn>
                                        <p:tgtEl>
                                          <p:spTgt spid="8195">
                                            <p:txEl>
                                              <p:pRg st="2" end="2"/>
                                            </p:txEl>
                                          </p:spTgt>
                                        </p:tgtEl>
                                      </p:cBhvr>
                                      <p:to x="100000" y="90000"/>
                                    </p:animScale>
                                    <p:animScale>
                                      <p:cBhvr>
                                        <p:cTn id="61" dur="166" decel="50000">
                                          <p:stCondLst>
                                            <p:cond delay="1668"/>
                                          </p:stCondLst>
                                        </p:cTn>
                                        <p:tgtEl>
                                          <p:spTgt spid="8195">
                                            <p:txEl>
                                              <p:pRg st="2" end="2"/>
                                            </p:txEl>
                                          </p:spTgt>
                                        </p:tgtEl>
                                      </p:cBhvr>
                                      <p:to x="100000" y="100000"/>
                                    </p:animScale>
                                    <p:animScale>
                                      <p:cBhvr>
                                        <p:cTn id="62" dur="26">
                                          <p:stCondLst>
                                            <p:cond delay="1808"/>
                                          </p:stCondLst>
                                        </p:cTn>
                                        <p:tgtEl>
                                          <p:spTgt spid="8195">
                                            <p:txEl>
                                              <p:pRg st="2" end="2"/>
                                            </p:txEl>
                                          </p:spTgt>
                                        </p:tgtEl>
                                      </p:cBhvr>
                                      <p:to x="100000" y="95000"/>
                                    </p:animScale>
                                    <p:animScale>
                                      <p:cBhvr>
                                        <p:cTn id="63" dur="166" decel="50000">
                                          <p:stCondLst>
                                            <p:cond delay="1834"/>
                                          </p:stCondLst>
                                        </p:cTn>
                                        <p:tgtEl>
                                          <p:spTgt spid="8195">
                                            <p:txEl>
                                              <p:pRg st="2" end="2"/>
                                            </p:txEl>
                                          </p:spTgt>
                                        </p:tgtEl>
                                      </p:cBhvr>
                                      <p:to x="100000" y="100000"/>
                                    </p:animScale>
                                  </p:childTnLst>
                                </p:cTn>
                              </p:par>
                            </p:childTnLst>
                          </p:cTn>
                        </p:par>
                      </p:childTnLst>
                    </p:cTn>
                  </p:par>
                  <p:par>
                    <p:cTn id="64" fill="hold" nodeType="clickPar">
                      <p:stCondLst>
                        <p:cond delay="indefinite"/>
                      </p:stCondLst>
                      <p:childTnLst>
                        <p:par>
                          <p:cTn id="65" fill="hold" nodeType="withGroup">
                            <p:stCondLst>
                              <p:cond delay="0"/>
                            </p:stCondLst>
                            <p:childTnLst>
                              <p:par>
                                <p:cTn id="66" presetID="26" presetClass="entr" presetSubtype="0" fill="hold" grpId="0" nodeType="clickEffect">
                                  <p:stCondLst>
                                    <p:cond delay="0"/>
                                  </p:stCondLst>
                                  <p:childTnLst>
                                    <p:set>
                                      <p:cBhvr>
                                        <p:cTn id="67" dur="1" fill="hold">
                                          <p:stCondLst>
                                            <p:cond delay="0"/>
                                          </p:stCondLst>
                                        </p:cTn>
                                        <p:tgtEl>
                                          <p:spTgt spid="8195">
                                            <p:txEl>
                                              <p:pRg st="3" end="3"/>
                                            </p:txEl>
                                          </p:spTgt>
                                        </p:tgtEl>
                                        <p:attrNameLst>
                                          <p:attrName>style.visibility</p:attrName>
                                        </p:attrNameLst>
                                      </p:cBhvr>
                                      <p:to>
                                        <p:strVal val="visible"/>
                                      </p:to>
                                    </p:set>
                                    <p:animEffect transition="in" filter="wipe(down)">
                                      <p:cBhvr>
                                        <p:cTn id="68" dur="580">
                                          <p:stCondLst>
                                            <p:cond delay="0"/>
                                          </p:stCondLst>
                                        </p:cTn>
                                        <p:tgtEl>
                                          <p:spTgt spid="8195">
                                            <p:txEl>
                                              <p:pRg st="3" end="3"/>
                                            </p:txEl>
                                          </p:spTgt>
                                        </p:tgtEl>
                                      </p:cBhvr>
                                    </p:animEffect>
                                    <p:anim calcmode="lin" valueType="num">
                                      <p:cBhvr>
                                        <p:cTn id="69" dur="1822" tmFilter="0,0; 0.14,0.36; 0.43,0.73; 0.71,0.91; 1.0,1.0">
                                          <p:stCondLst>
                                            <p:cond delay="0"/>
                                          </p:stCondLst>
                                        </p:cTn>
                                        <p:tgtEl>
                                          <p:spTgt spid="8195">
                                            <p:txEl>
                                              <p:pRg st="3" end="3"/>
                                            </p:txEl>
                                          </p:spTgt>
                                        </p:tgtEl>
                                        <p:attrNameLst>
                                          <p:attrName>ppt_x</p:attrName>
                                        </p:attrNameLst>
                                      </p:cBhvr>
                                      <p:tavLst>
                                        <p:tav tm="0">
                                          <p:val>
                                            <p:strVal val="#ppt_x-0.25"/>
                                          </p:val>
                                        </p:tav>
                                        <p:tav tm="100000">
                                          <p:val>
                                            <p:strVal val="#ppt_x"/>
                                          </p:val>
                                        </p:tav>
                                      </p:tavLst>
                                    </p:anim>
                                    <p:anim calcmode="lin" valueType="num">
                                      <p:cBhvr>
                                        <p:cTn id="70" dur="664" tmFilter="0.0,0.0; 0.25,0.07; 0.50,0.2; 0.75,0.467; 1.0,1.0">
                                          <p:stCondLst>
                                            <p:cond delay="0"/>
                                          </p:stCondLst>
                                        </p:cTn>
                                        <p:tgtEl>
                                          <p:spTgt spid="8195">
                                            <p:txEl>
                                              <p:pRg st="3" end="3"/>
                                            </p:txEl>
                                          </p:spTgt>
                                        </p:tgtEl>
                                        <p:attrNameLst>
                                          <p:attrName>ppt_y</p:attrName>
                                        </p:attrNameLst>
                                      </p:cBhvr>
                                      <p:tavLst>
                                        <p:tav tm="0" fmla="#ppt_y-sin(pi*$)/3">
                                          <p:val>
                                            <p:fltVal val="0.5"/>
                                          </p:val>
                                        </p:tav>
                                        <p:tav tm="100000">
                                          <p:val>
                                            <p:fltVal val="1"/>
                                          </p:val>
                                        </p:tav>
                                      </p:tavLst>
                                    </p:anim>
                                    <p:anim calcmode="lin" valueType="num">
                                      <p:cBhvr>
                                        <p:cTn id="71" dur="664" tmFilter="0, 0; 0.125,0.2665; 0.25,0.4; 0.375,0.465; 0.5,0.5;  0.625,0.535; 0.75,0.6; 0.875,0.7335; 1,1">
                                          <p:stCondLst>
                                            <p:cond delay="664"/>
                                          </p:stCondLst>
                                        </p:cTn>
                                        <p:tgtEl>
                                          <p:spTgt spid="8195">
                                            <p:txEl>
                                              <p:pRg st="3" end="3"/>
                                            </p:txEl>
                                          </p:spTgt>
                                        </p:tgtEl>
                                        <p:attrNameLst>
                                          <p:attrName>ppt_y</p:attrName>
                                        </p:attrNameLst>
                                      </p:cBhvr>
                                      <p:tavLst>
                                        <p:tav tm="0" fmla="#ppt_y-sin(pi*$)/9">
                                          <p:val>
                                            <p:fltVal val="0"/>
                                          </p:val>
                                        </p:tav>
                                        <p:tav tm="100000">
                                          <p:val>
                                            <p:fltVal val="1"/>
                                          </p:val>
                                        </p:tav>
                                      </p:tavLst>
                                    </p:anim>
                                    <p:anim calcmode="lin" valueType="num">
                                      <p:cBhvr>
                                        <p:cTn id="72" dur="332" tmFilter="0, 0; 0.125,0.2665; 0.25,0.4; 0.375,0.465; 0.5,0.5;  0.625,0.535; 0.75,0.6; 0.875,0.7335; 1,1">
                                          <p:stCondLst>
                                            <p:cond delay="1324"/>
                                          </p:stCondLst>
                                        </p:cTn>
                                        <p:tgtEl>
                                          <p:spTgt spid="8195">
                                            <p:txEl>
                                              <p:pRg st="3" end="3"/>
                                            </p:txEl>
                                          </p:spTgt>
                                        </p:tgtEl>
                                        <p:attrNameLst>
                                          <p:attrName>ppt_y</p:attrName>
                                        </p:attrNameLst>
                                      </p:cBhvr>
                                      <p:tavLst>
                                        <p:tav tm="0" fmla="#ppt_y-sin(pi*$)/27">
                                          <p:val>
                                            <p:fltVal val="0"/>
                                          </p:val>
                                        </p:tav>
                                        <p:tav tm="100000">
                                          <p:val>
                                            <p:fltVal val="1"/>
                                          </p:val>
                                        </p:tav>
                                      </p:tavLst>
                                    </p:anim>
                                    <p:anim calcmode="lin" valueType="num">
                                      <p:cBhvr>
                                        <p:cTn id="73" dur="164" tmFilter="0, 0; 0.125,0.2665; 0.25,0.4; 0.375,0.465; 0.5,0.5;  0.625,0.535; 0.75,0.6; 0.875,0.7335; 1,1">
                                          <p:stCondLst>
                                            <p:cond delay="1656"/>
                                          </p:stCondLst>
                                        </p:cTn>
                                        <p:tgtEl>
                                          <p:spTgt spid="8195">
                                            <p:txEl>
                                              <p:pRg st="3" end="3"/>
                                            </p:txEl>
                                          </p:spTgt>
                                        </p:tgtEl>
                                        <p:attrNameLst>
                                          <p:attrName>ppt_y</p:attrName>
                                        </p:attrNameLst>
                                      </p:cBhvr>
                                      <p:tavLst>
                                        <p:tav tm="0" fmla="#ppt_y-sin(pi*$)/81">
                                          <p:val>
                                            <p:fltVal val="0"/>
                                          </p:val>
                                        </p:tav>
                                        <p:tav tm="100000">
                                          <p:val>
                                            <p:fltVal val="1"/>
                                          </p:val>
                                        </p:tav>
                                      </p:tavLst>
                                    </p:anim>
                                    <p:animScale>
                                      <p:cBhvr>
                                        <p:cTn id="74" dur="26">
                                          <p:stCondLst>
                                            <p:cond delay="650"/>
                                          </p:stCondLst>
                                        </p:cTn>
                                        <p:tgtEl>
                                          <p:spTgt spid="8195">
                                            <p:txEl>
                                              <p:pRg st="3" end="3"/>
                                            </p:txEl>
                                          </p:spTgt>
                                        </p:tgtEl>
                                      </p:cBhvr>
                                      <p:to x="100000" y="60000"/>
                                    </p:animScale>
                                    <p:animScale>
                                      <p:cBhvr>
                                        <p:cTn id="75" dur="166" decel="50000">
                                          <p:stCondLst>
                                            <p:cond delay="676"/>
                                          </p:stCondLst>
                                        </p:cTn>
                                        <p:tgtEl>
                                          <p:spTgt spid="8195">
                                            <p:txEl>
                                              <p:pRg st="3" end="3"/>
                                            </p:txEl>
                                          </p:spTgt>
                                        </p:tgtEl>
                                      </p:cBhvr>
                                      <p:to x="100000" y="100000"/>
                                    </p:animScale>
                                    <p:animScale>
                                      <p:cBhvr>
                                        <p:cTn id="76" dur="26">
                                          <p:stCondLst>
                                            <p:cond delay="1312"/>
                                          </p:stCondLst>
                                        </p:cTn>
                                        <p:tgtEl>
                                          <p:spTgt spid="8195">
                                            <p:txEl>
                                              <p:pRg st="3" end="3"/>
                                            </p:txEl>
                                          </p:spTgt>
                                        </p:tgtEl>
                                      </p:cBhvr>
                                      <p:to x="100000" y="80000"/>
                                    </p:animScale>
                                    <p:animScale>
                                      <p:cBhvr>
                                        <p:cTn id="77" dur="166" decel="50000">
                                          <p:stCondLst>
                                            <p:cond delay="1338"/>
                                          </p:stCondLst>
                                        </p:cTn>
                                        <p:tgtEl>
                                          <p:spTgt spid="8195">
                                            <p:txEl>
                                              <p:pRg st="3" end="3"/>
                                            </p:txEl>
                                          </p:spTgt>
                                        </p:tgtEl>
                                      </p:cBhvr>
                                      <p:to x="100000" y="100000"/>
                                    </p:animScale>
                                    <p:animScale>
                                      <p:cBhvr>
                                        <p:cTn id="78" dur="26">
                                          <p:stCondLst>
                                            <p:cond delay="1642"/>
                                          </p:stCondLst>
                                        </p:cTn>
                                        <p:tgtEl>
                                          <p:spTgt spid="8195">
                                            <p:txEl>
                                              <p:pRg st="3" end="3"/>
                                            </p:txEl>
                                          </p:spTgt>
                                        </p:tgtEl>
                                      </p:cBhvr>
                                      <p:to x="100000" y="90000"/>
                                    </p:animScale>
                                    <p:animScale>
                                      <p:cBhvr>
                                        <p:cTn id="79" dur="166" decel="50000">
                                          <p:stCondLst>
                                            <p:cond delay="1668"/>
                                          </p:stCondLst>
                                        </p:cTn>
                                        <p:tgtEl>
                                          <p:spTgt spid="8195">
                                            <p:txEl>
                                              <p:pRg st="3" end="3"/>
                                            </p:txEl>
                                          </p:spTgt>
                                        </p:tgtEl>
                                      </p:cBhvr>
                                      <p:to x="100000" y="100000"/>
                                    </p:animScale>
                                    <p:animScale>
                                      <p:cBhvr>
                                        <p:cTn id="80" dur="26">
                                          <p:stCondLst>
                                            <p:cond delay="1808"/>
                                          </p:stCondLst>
                                        </p:cTn>
                                        <p:tgtEl>
                                          <p:spTgt spid="8195">
                                            <p:txEl>
                                              <p:pRg st="3" end="3"/>
                                            </p:txEl>
                                          </p:spTgt>
                                        </p:tgtEl>
                                      </p:cBhvr>
                                      <p:to x="100000" y="95000"/>
                                    </p:animScale>
                                    <p:animScale>
                                      <p:cBhvr>
                                        <p:cTn id="81" dur="166" decel="50000">
                                          <p:stCondLst>
                                            <p:cond delay="1834"/>
                                          </p:stCondLst>
                                        </p:cTn>
                                        <p:tgtEl>
                                          <p:spTgt spid="8195">
                                            <p:txEl>
                                              <p:pRg st="3" end="3"/>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1033490" y="274638"/>
            <a:ext cx="7467600" cy="1143000"/>
          </a:xfrm>
        </p:spPr>
        <p:txBody>
          <a:bodyPr>
            <a:normAutofit/>
          </a:bodyPr>
          <a:lstStyle/>
          <a:p>
            <a:pPr algn="r" eaLnBrk="1" fontAlgn="auto" hangingPunct="1">
              <a:spcAft>
                <a:spcPts val="0"/>
              </a:spcAft>
              <a:defRPr/>
            </a:pPr>
            <a:r>
              <a:rPr lang="ar-SA" altLang="fa-IR" sz="4000" b="1" dirty="0" smtClean="0">
                <a:solidFill>
                  <a:schemeClr val="tx1"/>
                </a:solidFill>
                <a:cs typeface="B Nazanin" pitchFamily="2" charset="-78"/>
              </a:rPr>
              <a:t>درمان</a:t>
            </a:r>
            <a:r>
              <a:rPr lang="fa-IR" altLang="fa-IR" sz="4000" b="1" dirty="0" smtClean="0">
                <a:solidFill>
                  <a:schemeClr val="tx1"/>
                </a:solidFill>
                <a:cs typeface="B Nazanin" pitchFamily="2" charset="-78"/>
              </a:rPr>
              <a:t>:</a:t>
            </a:r>
            <a:endParaRPr lang="en-US" sz="4000" b="1" dirty="0">
              <a:solidFill>
                <a:schemeClr val="tx1"/>
              </a:solidFill>
              <a:cs typeface="B Nazanin" pitchFamily="2" charset="-78"/>
            </a:endParaRPr>
          </a:p>
        </p:txBody>
      </p:sp>
      <p:sp>
        <p:nvSpPr>
          <p:cNvPr id="8195" name="Rectangle 3"/>
          <p:cNvSpPr>
            <a:spLocks noGrp="1" noChangeArrowheads="1"/>
          </p:cNvSpPr>
          <p:nvPr>
            <p:ph idx="1"/>
          </p:nvPr>
        </p:nvSpPr>
        <p:spPr>
          <a:xfrm>
            <a:off x="457200" y="1600200"/>
            <a:ext cx="8229600" cy="4114800"/>
          </a:xfrm>
        </p:spPr>
        <p:txBody>
          <a:bodyPr/>
          <a:lstStyle/>
          <a:p>
            <a:pPr algn="r" rtl="1">
              <a:lnSpc>
                <a:spcPct val="200000"/>
              </a:lnSpc>
              <a:buFont typeface="Wingdings" pitchFamily="2" charset="2"/>
              <a:buChar char="Ø"/>
              <a:defRPr/>
            </a:pPr>
            <a:r>
              <a:rPr lang="ar-SA" altLang="fa-IR" sz="2800" dirty="0" smtClean="0">
                <a:cs typeface="B Nazanin" pitchFamily="2" charset="-78"/>
              </a:rPr>
              <a:t>اولين اقدام جدا كردن فرد از تماس</a:t>
            </a:r>
            <a:endParaRPr lang="fa-IR" altLang="fa-IR" sz="2800" dirty="0" smtClean="0">
              <a:cs typeface="B Nazanin" pitchFamily="2" charset="-78"/>
            </a:endParaRPr>
          </a:p>
          <a:p>
            <a:pPr algn="r" rtl="1">
              <a:lnSpc>
                <a:spcPct val="200000"/>
              </a:lnSpc>
              <a:buFont typeface="Wingdings" pitchFamily="2" charset="2"/>
              <a:buChar char="Ø"/>
              <a:defRPr/>
            </a:pPr>
            <a:r>
              <a:rPr lang="ar-SA" altLang="fa-IR" sz="2800" dirty="0" smtClean="0">
                <a:cs typeface="B Nazanin" pitchFamily="2" charset="-78"/>
              </a:rPr>
              <a:t>داروهاي شلاته كننده مانند</a:t>
            </a:r>
            <a:r>
              <a:rPr lang="en-US" altLang="fa-IR" sz="2800" dirty="0" smtClean="0">
                <a:cs typeface="B Nazanin" pitchFamily="2" charset="-78"/>
              </a:rPr>
              <a:t>EDTA </a:t>
            </a:r>
            <a:r>
              <a:rPr lang="fa-IR" sz="2800" dirty="0" smtClean="0">
                <a:cs typeface="B Nazanin" pitchFamily="2" charset="-78"/>
              </a:rPr>
              <a:t>(</a:t>
            </a:r>
            <a:r>
              <a:rPr lang="ar-SA" sz="2800" dirty="0" smtClean="0">
                <a:cs typeface="B Nazanin" pitchFamily="2" charset="-78"/>
              </a:rPr>
              <a:t>اتيلن دي آمين تترا استيك اسي</a:t>
            </a:r>
            <a:r>
              <a:rPr lang="fa-IR" sz="2800" dirty="0" smtClean="0">
                <a:cs typeface="B Nazanin" pitchFamily="2" charset="-78"/>
              </a:rPr>
              <a:t>د)</a:t>
            </a:r>
          </a:p>
          <a:p>
            <a:pPr algn="r" rtl="1">
              <a:lnSpc>
                <a:spcPct val="200000"/>
              </a:lnSpc>
              <a:buFont typeface="Wingdings" pitchFamily="2" charset="2"/>
              <a:buChar char="Ø"/>
              <a:defRPr/>
            </a:pPr>
            <a:r>
              <a:rPr lang="ar-SA" sz="2800" dirty="0" smtClean="0">
                <a:cs typeface="B Nazanin" pitchFamily="2" charset="-78"/>
              </a:rPr>
              <a:t>دي پني سيلامين</a:t>
            </a:r>
            <a:endParaRPr lang="fa-IR" sz="2800" dirty="0" smtClean="0">
              <a:cs typeface="B Nazanin" pitchFamily="2" charset="-78"/>
            </a:endParaRPr>
          </a:p>
          <a:p>
            <a:pPr algn="r" rtl="1">
              <a:buFont typeface="Wingdings" pitchFamily="2" charset="2"/>
              <a:buChar char="Ø"/>
              <a:defRPr/>
            </a:pPr>
            <a:endParaRPr lang="en-US" altLang="fa-IR" sz="3400" dirty="0" smtClean="0">
              <a:cs typeface="B Nazanin" pitchFamily="2" charset="-78"/>
            </a:endParaRPr>
          </a:p>
          <a:p>
            <a:pPr algn="r" rtl="1" eaLnBrk="1" hangingPunct="1">
              <a:buFontTx/>
              <a:buNone/>
              <a:defRPr/>
            </a:pPr>
            <a:endParaRPr lang="en-US" sz="3400" dirty="0" smtClean="0">
              <a:cs typeface="B Nazanin"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6" presetClass="entr" presetSubtype="0" fill="hold" nodeType="click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wipe(down)">
                                      <p:cBhvr>
                                        <p:cTn id="7" dur="580">
                                          <p:stCondLst>
                                            <p:cond delay="0"/>
                                          </p:stCondLst>
                                        </p:cTn>
                                        <p:tgtEl>
                                          <p:spTgt spid="8194"/>
                                        </p:tgtEl>
                                      </p:cBhvr>
                                    </p:animEffect>
                                    <p:anim calcmode="lin" valueType="num">
                                      <p:cBhvr>
                                        <p:cTn id="8" dur="1822" tmFilter="0,0; 0.14,0.36; 0.43,0.73; 0.71,0.91; 1.0,1.0">
                                          <p:stCondLst>
                                            <p:cond delay="0"/>
                                          </p:stCondLst>
                                        </p:cTn>
                                        <p:tgtEl>
                                          <p:spTgt spid="819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819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819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819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8194"/>
                                        </p:tgtEl>
                                        <p:attrNameLst>
                                          <p:attrName>ppt_y</p:attrName>
                                        </p:attrNameLst>
                                      </p:cBhvr>
                                      <p:tavLst>
                                        <p:tav tm="0" fmla="#ppt_y-sin(pi*$)/81">
                                          <p:val>
                                            <p:fltVal val="0"/>
                                          </p:val>
                                        </p:tav>
                                        <p:tav tm="100000">
                                          <p:val>
                                            <p:fltVal val="1"/>
                                          </p:val>
                                        </p:tav>
                                      </p:tavLst>
                                    </p:anim>
                                    <p:animScale>
                                      <p:cBhvr>
                                        <p:cTn id="13" dur="26">
                                          <p:stCondLst>
                                            <p:cond delay="650"/>
                                          </p:stCondLst>
                                        </p:cTn>
                                        <p:tgtEl>
                                          <p:spTgt spid="8194"/>
                                        </p:tgtEl>
                                      </p:cBhvr>
                                      <p:to x="100000" y="60000"/>
                                    </p:animScale>
                                    <p:animScale>
                                      <p:cBhvr>
                                        <p:cTn id="14" dur="166" decel="50000">
                                          <p:stCondLst>
                                            <p:cond delay="676"/>
                                          </p:stCondLst>
                                        </p:cTn>
                                        <p:tgtEl>
                                          <p:spTgt spid="8194"/>
                                        </p:tgtEl>
                                      </p:cBhvr>
                                      <p:to x="100000" y="100000"/>
                                    </p:animScale>
                                    <p:animScale>
                                      <p:cBhvr>
                                        <p:cTn id="15" dur="26">
                                          <p:stCondLst>
                                            <p:cond delay="1312"/>
                                          </p:stCondLst>
                                        </p:cTn>
                                        <p:tgtEl>
                                          <p:spTgt spid="8194"/>
                                        </p:tgtEl>
                                      </p:cBhvr>
                                      <p:to x="100000" y="80000"/>
                                    </p:animScale>
                                    <p:animScale>
                                      <p:cBhvr>
                                        <p:cTn id="16" dur="166" decel="50000">
                                          <p:stCondLst>
                                            <p:cond delay="1338"/>
                                          </p:stCondLst>
                                        </p:cTn>
                                        <p:tgtEl>
                                          <p:spTgt spid="8194"/>
                                        </p:tgtEl>
                                      </p:cBhvr>
                                      <p:to x="100000" y="100000"/>
                                    </p:animScale>
                                    <p:animScale>
                                      <p:cBhvr>
                                        <p:cTn id="17" dur="26">
                                          <p:stCondLst>
                                            <p:cond delay="1642"/>
                                          </p:stCondLst>
                                        </p:cTn>
                                        <p:tgtEl>
                                          <p:spTgt spid="8194"/>
                                        </p:tgtEl>
                                      </p:cBhvr>
                                      <p:to x="100000" y="90000"/>
                                    </p:animScale>
                                    <p:animScale>
                                      <p:cBhvr>
                                        <p:cTn id="18" dur="166" decel="50000">
                                          <p:stCondLst>
                                            <p:cond delay="1668"/>
                                          </p:stCondLst>
                                        </p:cTn>
                                        <p:tgtEl>
                                          <p:spTgt spid="8194"/>
                                        </p:tgtEl>
                                      </p:cBhvr>
                                      <p:to x="100000" y="100000"/>
                                    </p:animScale>
                                    <p:animScale>
                                      <p:cBhvr>
                                        <p:cTn id="19" dur="26">
                                          <p:stCondLst>
                                            <p:cond delay="1808"/>
                                          </p:stCondLst>
                                        </p:cTn>
                                        <p:tgtEl>
                                          <p:spTgt spid="8194"/>
                                        </p:tgtEl>
                                      </p:cBhvr>
                                      <p:to x="100000" y="95000"/>
                                    </p:animScale>
                                    <p:animScale>
                                      <p:cBhvr>
                                        <p:cTn id="20" dur="166" decel="50000">
                                          <p:stCondLst>
                                            <p:cond delay="1834"/>
                                          </p:stCondLst>
                                        </p:cTn>
                                        <p:tgtEl>
                                          <p:spTgt spid="8194"/>
                                        </p:tgtEl>
                                      </p:cBhvr>
                                      <p:to x="100000" y="100000"/>
                                    </p:animScale>
                                  </p:childTnLst>
                                </p:cTn>
                              </p:par>
                            </p:childTnLst>
                          </p:cTn>
                        </p:par>
                      </p:childTnLst>
                    </p:cTn>
                  </p:par>
                  <p:par>
                    <p:cTn id="21" fill="hold" nodeType="clickPar">
                      <p:stCondLst>
                        <p:cond delay="indefinite"/>
                      </p:stCondLst>
                      <p:childTnLst>
                        <p:par>
                          <p:cTn id="22" fill="hold" nodeType="withGroup">
                            <p:stCondLst>
                              <p:cond delay="0"/>
                            </p:stCondLst>
                            <p:childTnLst>
                              <p:par>
                                <p:cTn id="23" presetID="31" presetClass="entr" presetSubtype="0" fill="hold" grpId="0" nodeType="clickEffect">
                                  <p:stCondLst>
                                    <p:cond delay="0"/>
                                  </p:stCondLst>
                                  <p:childTnLst>
                                    <p:set>
                                      <p:cBhvr>
                                        <p:cTn id="24" dur="1" fill="hold">
                                          <p:stCondLst>
                                            <p:cond delay="0"/>
                                          </p:stCondLst>
                                        </p:cTn>
                                        <p:tgtEl>
                                          <p:spTgt spid="8195">
                                            <p:txEl>
                                              <p:pRg st="0" end="0"/>
                                            </p:txEl>
                                          </p:spTgt>
                                        </p:tgtEl>
                                        <p:attrNameLst>
                                          <p:attrName>style.visibility</p:attrName>
                                        </p:attrNameLst>
                                      </p:cBhvr>
                                      <p:to>
                                        <p:strVal val="visible"/>
                                      </p:to>
                                    </p:set>
                                    <p:anim calcmode="lin" valueType="num">
                                      <p:cBhvr>
                                        <p:cTn id="25" dur="1000" fill="hold"/>
                                        <p:tgtEl>
                                          <p:spTgt spid="8195">
                                            <p:txEl>
                                              <p:pRg st="0" end="0"/>
                                            </p:txEl>
                                          </p:spTgt>
                                        </p:tgtEl>
                                        <p:attrNameLst>
                                          <p:attrName>ppt_w</p:attrName>
                                        </p:attrNameLst>
                                      </p:cBhvr>
                                      <p:tavLst>
                                        <p:tav tm="0">
                                          <p:val>
                                            <p:fltVal val="0"/>
                                          </p:val>
                                        </p:tav>
                                        <p:tav tm="100000">
                                          <p:val>
                                            <p:strVal val="#ppt_w"/>
                                          </p:val>
                                        </p:tav>
                                      </p:tavLst>
                                    </p:anim>
                                    <p:anim calcmode="lin" valueType="num">
                                      <p:cBhvr>
                                        <p:cTn id="26" dur="1000" fill="hold"/>
                                        <p:tgtEl>
                                          <p:spTgt spid="8195">
                                            <p:txEl>
                                              <p:pRg st="0" end="0"/>
                                            </p:txEl>
                                          </p:spTgt>
                                        </p:tgtEl>
                                        <p:attrNameLst>
                                          <p:attrName>ppt_h</p:attrName>
                                        </p:attrNameLst>
                                      </p:cBhvr>
                                      <p:tavLst>
                                        <p:tav tm="0">
                                          <p:val>
                                            <p:fltVal val="0"/>
                                          </p:val>
                                        </p:tav>
                                        <p:tav tm="100000">
                                          <p:val>
                                            <p:strVal val="#ppt_h"/>
                                          </p:val>
                                        </p:tav>
                                      </p:tavLst>
                                    </p:anim>
                                    <p:anim calcmode="lin" valueType="num">
                                      <p:cBhvr>
                                        <p:cTn id="27" dur="1000" fill="hold"/>
                                        <p:tgtEl>
                                          <p:spTgt spid="8195">
                                            <p:txEl>
                                              <p:pRg st="0" end="0"/>
                                            </p:txEl>
                                          </p:spTgt>
                                        </p:tgtEl>
                                        <p:attrNameLst>
                                          <p:attrName>style.rotation</p:attrName>
                                        </p:attrNameLst>
                                      </p:cBhvr>
                                      <p:tavLst>
                                        <p:tav tm="0">
                                          <p:val>
                                            <p:fltVal val="90"/>
                                          </p:val>
                                        </p:tav>
                                        <p:tav tm="100000">
                                          <p:val>
                                            <p:fltVal val="0"/>
                                          </p:val>
                                        </p:tav>
                                      </p:tavLst>
                                    </p:anim>
                                    <p:animEffect transition="in" filter="fade">
                                      <p:cBhvr>
                                        <p:cTn id="28" dur="1000"/>
                                        <p:tgtEl>
                                          <p:spTgt spid="8195">
                                            <p:txEl>
                                              <p:pRg st="0" end="0"/>
                                            </p:txEl>
                                          </p:spTgt>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31" presetClass="entr" presetSubtype="0" fill="hold" grpId="0" nodeType="clickEffect">
                                  <p:stCondLst>
                                    <p:cond delay="0"/>
                                  </p:stCondLst>
                                  <p:childTnLst>
                                    <p:set>
                                      <p:cBhvr>
                                        <p:cTn id="32" dur="1" fill="hold">
                                          <p:stCondLst>
                                            <p:cond delay="0"/>
                                          </p:stCondLst>
                                        </p:cTn>
                                        <p:tgtEl>
                                          <p:spTgt spid="8195">
                                            <p:txEl>
                                              <p:pRg st="1" end="1"/>
                                            </p:txEl>
                                          </p:spTgt>
                                        </p:tgtEl>
                                        <p:attrNameLst>
                                          <p:attrName>style.visibility</p:attrName>
                                        </p:attrNameLst>
                                      </p:cBhvr>
                                      <p:to>
                                        <p:strVal val="visible"/>
                                      </p:to>
                                    </p:set>
                                    <p:anim calcmode="lin" valueType="num">
                                      <p:cBhvr>
                                        <p:cTn id="33" dur="1000" fill="hold"/>
                                        <p:tgtEl>
                                          <p:spTgt spid="8195">
                                            <p:txEl>
                                              <p:pRg st="1" end="1"/>
                                            </p:txEl>
                                          </p:spTgt>
                                        </p:tgtEl>
                                        <p:attrNameLst>
                                          <p:attrName>ppt_w</p:attrName>
                                        </p:attrNameLst>
                                      </p:cBhvr>
                                      <p:tavLst>
                                        <p:tav tm="0">
                                          <p:val>
                                            <p:fltVal val="0"/>
                                          </p:val>
                                        </p:tav>
                                        <p:tav tm="100000">
                                          <p:val>
                                            <p:strVal val="#ppt_w"/>
                                          </p:val>
                                        </p:tav>
                                      </p:tavLst>
                                    </p:anim>
                                    <p:anim calcmode="lin" valueType="num">
                                      <p:cBhvr>
                                        <p:cTn id="34" dur="1000" fill="hold"/>
                                        <p:tgtEl>
                                          <p:spTgt spid="8195">
                                            <p:txEl>
                                              <p:pRg st="1" end="1"/>
                                            </p:txEl>
                                          </p:spTgt>
                                        </p:tgtEl>
                                        <p:attrNameLst>
                                          <p:attrName>ppt_h</p:attrName>
                                        </p:attrNameLst>
                                      </p:cBhvr>
                                      <p:tavLst>
                                        <p:tav tm="0">
                                          <p:val>
                                            <p:fltVal val="0"/>
                                          </p:val>
                                        </p:tav>
                                        <p:tav tm="100000">
                                          <p:val>
                                            <p:strVal val="#ppt_h"/>
                                          </p:val>
                                        </p:tav>
                                      </p:tavLst>
                                    </p:anim>
                                    <p:anim calcmode="lin" valueType="num">
                                      <p:cBhvr>
                                        <p:cTn id="35" dur="1000" fill="hold"/>
                                        <p:tgtEl>
                                          <p:spTgt spid="8195">
                                            <p:txEl>
                                              <p:pRg st="1" end="1"/>
                                            </p:txEl>
                                          </p:spTgt>
                                        </p:tgtEl>
                                        <p:attrNameLst>
                                          <p:attrName>style.rotation</p:attrName>
                                        </p:attrNameLst>
                                      </p:cBhvr>
                                      <p:tavLst>
                                        <p:tav tm="0">
                                          <p:val>
                                            <p:fltVal val="90"/>
                                          </p:val>
                                        </p:tav>
                                        <p:tav tm="100000">
                                          <p:val>
                                            <p:fltVal val="0"/>
                                          </p:val>
                                        </p:tav>
                                      </p:tavLst>
                                    </p:anim>
                                    <p:animEffect transition="in" filter="fade">
                                      <p:cBhvr>
                                        <p:cTn id="36" dur="1000"/>
                                        <p:tgtEl>
                                          <p:spTgt spid="8195">
                                            <p:txEl>
                                              <p:pRg st="1" end="1"/>
                                            </p:txEl>
                                          </p:spTgt>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31" presetClass="entr" presetSubtype="0" fill="hold" grpId="0" nodeType="clickEffect">
                                  <p:stCondLst>
                                    <p:cond delay="0"/>
                                  </p:stCondLst>
                                  <p:childTnLst>
                                    <p:set>
                                      <p:cBhvr>
                                        <p:cTn id="40" dur="1" fill="hold">
                                          <p:stCondLst>
                                            <p:cond delay="0"/>
                                          </p:stCondLst>
                                        </p:cTn>
                                        <p:tgtEl>
                                          <p:spTgt spid="8195">
                                            <p:txEl>
                                              <p:pRg st="2" end="2"/>
                                            </p:txEl>
                                          </p:spTgt>
                                        </p:tgtEl>
                                        <p:attrNameLst>
                                          <p:attrName>style.visibility</p:attrName>
                                        </p:attrNameLst>
                                      </p:cBhvr>
                                      <p:to>
                                        <p:strVal val="visible"/>
                                      </p:to>
                                    </p:set>
                                    <p:anim calcmode="lin" valueType="num">
                                      <p:cBhvr>
                                        <p:cTn id="41" dur="1000" fill="hold"/>
                                        <p:tgtEl>
                                          <p:spTgt spid="8195">
                                            <p:txEl>
                                              <p:pRg st="2" end="2"/>
                                            </p:txEl>
                                          </p:spTgt>
                                        </p:tgtEl>
                                        <p:attrNameLst>
                                          <p:attrName>ppt_w</p:attrName>
                                        </p:attrNameLst>
                                      </p:cBhvr>
                                      <p:tavLst>
                                        <p:tav tm="0">
                                          <p:val>
                                            <p:fltVal val="0"/>
                                          </p:val>
                                        </p:tav>
                                        <p:tav tm="100000">
                                          <p:val>
                                            <p:strVal val="#ppt_w"/>
                                          </p:val>
                                        </p:tav>
                                      </p:tavLst>
                                    </p:anim>
                                    <p:anim calcmode="lin" valueType="num">
                                      <p:cBhvr>
                                        <p:cTn id="42" dur="1000" fill="hold"/>
                                        <p:tgtEl>
                                          <p:spTgt spid="8195">
                                            <p:txEl>
                                              <p:pRg st="2" end="2"/>
                                            </p:txEl>
                                          </p:spTgt>
                                        </p:tgtEl>
                                        <p:attrNameLst>
                                          <p:attrName>ppt_h</p:attrName>
                                        </p:attrNameLst>
                                      </p:cBhvr>
                                      <p:tavLst>
                                        <p:tav tm="0">
                                          <p:val>
                                            <p:fltVal val="0"/>
                                          </p:val>
                                        </p:tav>
                                        <p:tav tm="100000">
                                          <p:val>
                                            <p:strVal val="#ppt_h"/>
                                          </p:val>
                                        </p:tav>
                                      </p:tavLst>
                                    </p:anim>
                                    <p:anim calcmode="lin" valueType="num">
                                      <p:cBhvr>
                                        <p:cTn id="43" dur="1000" fill="hold"/>
                                        <p:tgtEl>
                                          <p:spTgt spid="8195">
                                            <p:txEl>
                                              <p:pRg st="2" end="2"/>
                                            </p:txEl>
                                          </p:spTgt>
                                        </p:tgtEl>
                                        <p:attrNameLst>
                                          <p:attrName>style.rotation</p:attrName>
                                        </p:attrNameLst>
                                      </p:cBhvr>
                                      <p:tavLst>
                                        <p:tav tm="0">
                                          <p:val>
                                            <p:fltVal val="90"/>
                                          </p:val>
                                        </p:tav>
                                        <p:tav tm="100000">
                                          <p:val>
                                            <p:fltVal val="0"/>
                                          </p:val>
                                        </p:tav>
                                      </p:tavLst>
                                    </p:anim>
                                    <p:animEffect transition="in" filter="fade">
                                      <p:cBhvr>
                                        <p:cTn id="44" dur="1000"/>
                                        <p:tgtEl>
                                          <p:spTgt spid="819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42910" y="274638"/>
            <a:ext cx="7858180" cy="1143000"/>
          </a:xfrm>
        </p:spPr>
        <p:txBody>
          <a:bodyPr/>
          <a:lstStyle/>
          <a:p>
            <a:pPr algn="r" eaLnBrk="1" hangingPunct="1">
              <a:defRPr/>
            </a:pPr>
            <a:r>
              <a:rPr lang="fa-IR" sz="3000" b="1" dirty="0" smtClean="0">
                <a:solidFill>
                  <a:schemeClr val="tx1"/>
                </a:solidFill>
                <a:cs typeface="B Nazanin" pitchFamily="2" charset="-78"/>
              </a:rPr>
              <a:t>موارد مصرف:</a:t>
            </a:r>
            <a:endParaRPr lang="en-US" sz="3000" b="1" dirty="0">
              <a:solidFill>
                <a:schemeClr val="tx1"/>
              </a:solidFill>
              <a:cs typeface="B Nazanin" pitchFamily="2" charset="-78"/>
            </a:endParaRPr>
          </a:p>
        </p:txBody>
      </p:sp>
      <p:sp>
        <p:nvSpPr>
          <p:cNvPr id="9219" name="Content Placeholder 5"/>
          <p:cNvSpPr>
            <a:spLocks noGrp="1"/>
          </p:cNvSpPr>
          <p:nvPr>
            <p:ph idx="1"/>
          </p:nvPr>
        </p:nvSpPr>
        <p:spPr>
          <a:xfrm>
            <a:off x="500034" y="1600200"/>
            <a:ext cx="8001056" cy="4873752"/>
          </a:xfrm>
        </p:spPr>
        <p:txBody>
          <a:bodyPr/>
          <a:lstStyle/>
          <a:p>
            <a:pPr algn="r" rtl="1" eaLnBrk="1" hangingPunct="1">
              <a:buFont typeface="Wingdings" pitchFamily="2" charset="2"/>
              <a:buChar char="Ø"/>
              <a:defRPr/>
            </a:pPr>
            <a:r>
              <a:rPr lang="ar-SA" altLang="fa-IR" sz="2800" dirty="0" smtClean="0">
                <a:cs typeface="B Zar" pitchFamily="2" charset="-78"/>
              </a:rPr>
              <a:t>بيشترين مصرف در صنايع توليد باطري</a:t>
            </a:r>
            <a:r>
              <a:rPr lang="en-US" altLang="fa-IR" sz="2800" dirty="0" smtClean="0">
                <a:cs typeface="B Zar" pitchFamily="2" charset="-78"/>
              </a:rPr>
              <a:t> </a:t>
            </a:r>
          </a:p>
          <a:p>
            <a:pPr algn="r" rtl="1" eaLnBrk="1" hangingPunct="1">
              <a:buFont typeface="Wingdings" pitchFamily="2" charset="2"/>
              <a:buChar char="Ø"/>
              <a:defRPr/>
            </a:pPr>
            <a:r>
              <a:rPr lang="ar-SA" altLang="fa-IR" sz="2800" dirty="0" smtClean="0">
                <a:cs typeface="B Zar" pitchFamily="2" charset="-78"/>
              </a:rPr>
              <a:t>صنايع كابل سازي از آلياژ سرب (قلع , آنتيموان و سرب )براي پوشش كابل</a:t>
            </a:r>
            <a:endParaRPr lang="en-US" altLang="fa-IR" sz="2800" dirty="0" smtClean="0">
              <a:cs typeface="B Zar" pitchFamily="2" charset="-78"/>
            </a:endParaRPr>
          </a:p>
          <a:p>
            <a:pPr algn="r" rtl="1" eaLnBrk="1" hangingPunct="1">
              <a:buFont typeface="Wingdings" pitchFamily="2" charset="2"/>
              <a:buChar char="Ø"/>
              <a:defRPr/>
            </a:pPr>
            <a:r>
              <a:rPr lang="ar-SA" altLang="fa-IR" sz="2800" dirty="0" smtClean="0">
                <a:cs typeface="B Zar" pitchFamily="2" charset="-78"/>
              </a:rPr>
              <a:t>در صنايع الكترونيك از آلياژ سرب ( قلع و سرب ) جهت لحيم كاري</a:t>
            </a:r>
            <a:endParaRPr lang="fa-IR" altLang="fa-IR" sz="2800" dirty="0" smtClean="0">
              <a:cs typeface="B Zar" pitchFamily="2" charset="-78"/>
            </a:endParaRPr>
          </a:p>
          <a:p>
            <a:pPr algn="r" rtl="1" eaLnBrk="1" hangingPunct="1">
              <a:buFont typeface="Wingdings" pitchFamily="2" charset="2"/>
              <a:buChar char="Ø"/>
              <a:defRPr/>
            </a:pPr>
            <a:r>
              <a:rPr lang="ar-SA" altLang="fa-IR" sz="2800" dirty="0" smtClean="0">
                <a:cs typeface="B Zar" pitchFamily="2" charset="-78"/>
              </a:rPr>
              <a:t>در صنايع اتومبيل سازي در ساخت رادياتور</a:t>
            </a:r>
            <a:r>
              <a:rPr lang="en-US" altLang="fa-IR" sz="2800" dirty="0" smtClean="0">
                <a:cs typeface="B Zar" pitchFamily="2" charset="-78"/>
              </a:rPr>
              <a:t>  </a:t>
            </a:r>
          </a:p>
          <a:p>
            <a:pPr algn="r" rtl="1" eaLnBrk="1" hangingPunct="1">
              <a:buFont typeface="Wingdings" pitchFamily="2" charset="2"/>
              <a:buChar char="Ø"/>
              <a:defRPr/>
            </a:pPr>
            <a:r>
              <a:rPr lang="ar-SA" altLang="fa-IR" sz="2800" dirty="0" smtClean="0">
                <a:cs typeface="B Zar" pitchFamily="2" charset="-78"/>
              </a:rPr>
              <a:t>در ساختمان سازي از ورق هاي سرب براي كاهش انتقال صدا و ارتعاش و محافظت از </a:t>
            </a:r>
            <a:r>
              <a:rPr lang="fa-IR" altLang="fa-IR" sz="2800" dirty="0" smtClean="0">
                <a:cs typeface="B Zar" pitchFamily="2" charset="-78"/>
              </a:rPr>
              <a:t>اشعه ایکس</a:t>
            </a:r>
          </a:p>
          <a:p>
            <a:pPr algn="r" rtl="1" eaLnBrk="1" hangingPunct="1">
              <a:buFont typeface="Wingdings" pitchFamily="2" charset="2"/>
              <a:buChar char="Ø"/>
              <a:defRPr/>
            </a:pPr>
            <a:r>
              <a:rPr lang="ar-SA" altLang="fa-IR" sz="2800" dirty="0" smtClean="0">
                <a:cs typeface="B Zar" pitchFamily="2" charset="-78"/>
              </a:rPr>
              <a:t>در صنايع نظامي براي ساخت گلوله</a:t>
            </a:r>
            <a:r>
              <a:rPr lang="en-US" altLang="fa-IR" sz="2800" dirty="0" smtClean="0">
                <a:cs typeface="B Zar" pitchFamily="2" charset="-78"/>
              </a:rPr>
              <a:t> </a:t>
            </a:r>
          </a:p>
          <a:p>
            <a:pPr algn="r" rtl="1" eaLnBrk="1" hangingPunct="1">
              <a:buFont typeface="Wingdings" pitchFamily="2" charset="2"/>
              <a:buChar char="Ø"/>
              <a:defRPr/>
            </a:pPr>
            <a:endParaRPr lang="fa-IR" altLang="fa-IR" i="1" dirty="0" smtClean="0">
              <a:cs typeface="B Nazanin" pitchFamily="2" charset="-78"/>
            </a:endParaRPr>
          </a:p>
          <a:p>
            <a:pPr algn="r" rtl="1" eaLnBrk="1" hangingPunct="1">
              <a:buFont typeface="Wingdings" pitchFamily="2" charset="2"/>
              <a:buChar char="Ø"/>
              <a:defRPr/>
            </a:pPr>
            <a:endParaRPr lang="en-US" altLang="fa-IR" i="1" dirty="0" smtClean="0">
              <a:cs typeface="B Nazanin" pitchFamily="2" charset="-78"/>
            </a:endParaRPr>
          </a:p>
          <a:p>
            <a:pPr algn="r" rtl="1" eaLnBrk="1" hangingPunct="1">
              <a:buFont typeface="Wingdings" pitchFamily="2" charset="2"/>
              <a:buChar char="Ø"/>
              <a:defRPr/>
            </a:pPr>
            <a:endParaRPr lang="en-US" dirty="0" smtClean="0">
              <a:cs typeface="B Nazanin"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6"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childTnLst>
                    </p:cTn>
                  </p:par>
                  <p:par>
                    <p:cTn id="21" fill="hold" nodeType="clickPar">
                      <p:stCondLst>
                        <p:cond delay="indefinite"/>
                      </p:stCondLst>
                      <p:childTnLst>
                        <p:par>
                          <p:cTn id="22" fill="hold" nodeType="withGroup">
                            <p:stCondLst>
                              <p:cond delay="0"/>
                            </p:stCondLst>
                            <p:childTnLst>
                              <p:par>
                                <p:cTn id="23" presetID="21" presetClass="entr" presetSubtype="1" fill="hold" grpId="0" nodeType="clickEffect">
                                  <p:stCondLst>
                                    <p:cond delay="0"/>
                                  </p:stCondLst>
                                  <p:childTnLst>
                                    <p:set>
                                      <p:cBhvr>
                                        <p:cTn id="24" dur="1" fill="hold">
                                          <p:stCondLst>
                                            <p:cond delay="0"/>
                                          </p:stCondLst>
                                        </p:cTn>
                                        <p:tgtEl>
                                          <p:spTgt spid="9219">
                                            <p:txEl>
                                              <p:pRg st="0" end="0"/>
                                            </p:txEl>
                                          </p:spTgt>
                                        </p:tgtEl>
                                        <p:attrNameLst>
                                          <p:attrName>style.visibility</p:attrName>
                                        </p:attrNameLst>
                                      </p:cBhvr>
                                      <p:to>
                                        <p:strVal val="visible"/>
                                      </p:to>
                                    </p:set>
                                    <p:animEffect transition="in" filter="wheel(1)">
                                      <p:cBhvr>
                                        <p:cTn id="25" dur="2000"/>
                                        <p:tgtEl>
                                          <p:spTgt spid="9219">
                                            <p:txEl>
                                              <p:pRg st="0" end="0"/>
                                            </p:txEl>
                                          </p:spTgt>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1" presetClass="entr" presetSubtype="1" fill="hold" grpId="0" nodeType="clickEffect">
                                  <p:stCondLst>
                                    <p:cond delay="0"/>
                                  </p:stCondLst>
                                  <p:childTnLst>
                                    <p:set>
                                      <p:cBhvr>
                                        <p:cTn id="29" dur="1" fill="hold">
                                          <p:stCondLst>
                                            <p:cond delay="0"/>
                                          </p:stCondLst>
                                        </p:cTn>
                                        <p:tgtEl>
                                          <p:spTgt spid="9219">
                                            <p:txEl>
                                              <p:pRg st="1" end="1"/>
                                            </p:txEl>
                                          </p:spTgt>
                                        </p:tgtEl>
                                        <p:attrNameLst>
                                          <p:attrName>style.visibility</p:attrName>
                                        </p:attrNameLst>
                                      </p:cBhvr>
                                      <p:to>
                                        <p:strVal val="visible"/>
                                      </p:to>
                                    </p:set>
                                    <p:animEffect transition="in" filter="wheel(1)">
                                      <p:cBhvr>
                                        <p:cTn id="30" dur="2000"/>
                                        <p:tgtEl>
                                          <p:spTgt spid="9219">
                                            <p:txEl>
                                              <p:pRg st="1" end="1"/>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21" presetClass="entr" presetSubtype="1" fill="hold" grpId="0" nodeType="clickEffect">
                                  <p:stCondLst>
                                    <p:cond delay="0"/>
                                  </p:stCondLst>
                                  <p:childTnLst>
                                    <p:set>
                                      <p:cBhvr>
                                        <p:cTn id="34" dur="1" fill="hold">
                                          <p:stCondLst>
                                            <p:cond delay="0"/>
                                          </p:stCondLst>
                                        </p:cTn>
                                        <p:tgtEl>
                                          <p:spTgt spid="9219">
                                            <p:txEl>
                                              <p:pRg st="2" end="2"/>
                                            </p:txEl>
                                          </p:spTgt>
                                        </p:tgtEl>
                                        <p:attrNameLst>
                                          <p:attrName>style.visibility</p:attrName>
                                        </p:attrNameLst>
                                      </p:cBhvr>
                                      <p:to>
                                        <p:strVal val="visible"/>
                                      </p:to>
                                    </p:set>
                                    <p:animEffect transition="in" filter="wheel(1)">
                                      <p:cBhvr>
                                        <p:cTn id="35" dur="2000"/>
                                        <p:tgtEl>
                                          <p:spTgt spid="9219">
                                            <p:txEl>
                                              <p:pRg st="2" end="2"/>
                                            </p:txEl>
                                          </p:spTgt>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21" presetClass="entr" presetSubtype="1" fill="hold" grpId="0" nodeType="clickEffect">
                                  <p:stCondLst>
                                    <p:cond delay="0"/>
                                  </p:stCondLst>
                                  <p:childTnLst>
                                    <p:set>
                                      <p:cBhvr>
                                        <p:cTn id="39" dur="1" fill="hold">
                                          <p:stCondLst>
                                            <p:cond delay="0"/>
                                          </p:stCondLst>
                                        </p:cTn>
                                        <p:tgtEl>
                                          <p:spTgt spid="9219">
                                            <p:txEl>
                                              <p:pRg st="3" end="3"/>
                                            </p:txEl>
                                          </p:spTgt>
                                        </p:tgtEl>
                                        <p:attrNameLst>
                                          <p:attrName>style.visibility</p:attrName>
                                        </p:attrNameLst>
                                      </p:cBhvr>
                                      <p:to>
                                        <p:strVal val="visible"/>
                                      </p:to>
                                    </p:set>
                                    <p:animEffect transition="in" filter="wheel(1)">
                                      <p:cBhvr>
                                        <p:cTn id="40" dur="2000"/>
                                        <p:tgtEl>
                                          <p:spTgt spid="9219">
                                            <p:txEl>
                                              <p:pRg st="3" end="3"/>
                                            </p:txEl>
                                          </p:spTgt>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21" presetClass="entr" presetSubtype="1" fill="hold" grpId="0" nodeType="clickEffect">
                                  <p:stCondLst>
                                    <p:cond delay="0"/>
                                  </p:stCondLst>
                                  <p:childTnLst>
                                    <p:set>
                                      <p:cBhvr>
                                        <p:cTn id="44" dur="1" fill="hold">
                                          <p:stCondLst>
                                            <p:cond delay="0"/>
                                          </p:stCondLst>
                                        </p:cTn>
                                        <p:tgtEl>
                                          <p:spTgt spid="9219">
                                            <p:txEl>
                                              <p:pRg st="4" end="4"/>
                                            </p:txEl>
                                          </p:spTgt>
                                        </p:tgtEl>
                                        <p:attrNameLst>
                                          <p:attrName>style.visibility</p:attrName>
                                        </p:attrNameLst>
                                      </p:cBhvr>
                                      <p:to>
                                        <p:strVal val="visible"/>
                                      </p:to>
                                    </p:set>
                                    <p:animEffect transition="in" filter="wheel(1)">
                                      <p:cBhvr>
                                        <p:cTn id="45" dur="2000"/>
                                        <p:tgtEl>
                                          <p:spTgt spid="9219">
                                            <p:txEl>
                                              <p:pRg st="4" end="4"/>
                                            </p:txEl>
                                          </p:spTgt>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21" presetClass="entr" presetSubtype="1" fill="hold" grpId="0" nodeType="clickEffect">
                                  <p:stCondLst>
                                    <p:cond delay="0"/>
                                  </p:stCondLst>
                                  <p:childTnLst>
                                    <p:set>
                                      <p:cBhvr>
                                        <p:cTn id="49" dur="1" fill="hold">
                                          <p:stCondLst>
                                            <p:cond delay="0"/>
                                          </p:stCondLst>
                                        </p:cTn>
                                        <p:tgtEl>
                                          <p:spTgt spid="9219">
                                            <p:txEl>
                                              <p:pRg st="5" end="5"/>
                                            </p:txEl>
                                          </p:spTgt>
                                        </p:tgtEl>
                                        <p:attrNameLst>
                                          <p:attrName>style.visibility</p:attrName>
                                        </p:attrNameLst>
                                      </p:cBhvr>
                                      <p:to>
                                        <p:strVal val="visible"/>
                                      </p:to>
                                    </p:set>
                                    <p:animEffect transition="in" filter="wheel(1)">
                                      <p:cBhvr>
                                        <p:cTn id="50" dur="2000"/>
                                        <p:tgtEl>
                                          <p:spTgt spid="921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3"/>
          <p:cNvSpPr>
            <a:spLocks noGrp="1" noChangeArrowheads="1"/>
          </p:cNvSpPr>
          <p:nvPr>
            <p:ph idx="1"/>
          </p:nvPr>
        </p:nvSpPr>
        <p:spPr>
          <a:xfrm>
            <a:off x="357158" y="642919"/>
            <a:ext cx="8120058" cy="5681682"/>
          </a:xfrm>
        </p:spPr>
        <p:txBody>
          <a:bodyPr>
            <a:normAutofit/>
          </a:bodyPr>
          <a:lstStyle/>
          <a:p>
            <a:pPr algn="r" rtl="1" eaLnBrk="1" hangingPunct="1">
              <a:buFont typeface="Wingdings" pitchFamily="2" charset="2"/>
              <a:buChar char="Ø"/>
              <a:defRPr/>
            </a:pPr>
            <a:r>
              <a:rPr lang="ar-SA" altLang="fa-IR" sz="2800" dirty="0" smtClean="0">
                <a:cs typeface="B Zar" pitchFamily="2" charset="-78"/>
              </a:rPr>
              <a:t>در صنا</a:t>
            </a:r>
            <a:r>
              <a:rPr lang="fa-IR" altLang="fa-IR" sz="2800" dirty="0" smtClean="0">
                <a:cs typeface="B Zar" pitchFamily="2" charset="-78"/>
              </a:rPr>
              <a:t>ی</a:t>
            </a:r>
            <a:r>
              <a:rPr lang="ar-SA" altLang="fa-IR" sz="2800" dirty="0" smtClean="0">
                <a:cs typeface="B Zar" pitchFamily="2" charset="-78"/>
              </a:rPr>
              <a:t>ع چاپ از آلياژ هاي ق</a:t>
            </a:r>
            <a:r>
              <a:rPr lang="fa-IR" altLang="fa-IR" sz="2800" dirty="0" smtClean="0">
                <a:cs typeface="B Zar" pitchFamily="2" charset="-78"/>
              </a:rPr>
              <a:t>ل</a:t>
            </a:r>
            <a:r>
              <a:rPr lang="ar-SA" altLang="fa-IR" sz="2800" dirty="0" smtClean="0">
                <a:cs typeface="B Zar" pitchFamily="2" charset="-78"/>
              </a:rPr>
              <a:t>ع , سرب و مس</a:t>
            </a:r>
            <a:endParaRPr lang="en-US" altLang="fa-IR" sz="2800" dirty="0" smtClean="0">
              <a:cs typeface="B Zar" pitchFamily="2" charset="-78"/>
            </a:endParaRPr>
          </a:p>
          <a:p>
            <a:pPr algn="r" rtl="1" eaLnBrk="1" hangingPunct="1">
              <a:buFont typeface="Wingdings" pitchFamily="2" charset="2"/>
              <a:buChar char="Ø"/>
              <a:defRPr/>
            </a:pPr>
            <a:r>
              <a:rPr lang="ar-SA" altLang="fa-IR" sz="2800" dirty="0" smtClean="0">
                <a:cs typeface="B Zar" pitchFamily="2" charset="-78"/>
              </a:rPr>
              <a:t>در صنايع توليد رنگ وساخت پلاستيك بعنوان ماده رنگي و تثبيت كننده</a:t>
            </a:r>
            <a:endParaRPr lang="en-US" altLang="fa-IR" sz="2800" dirty="0" smtClean="0">
              <a:cs typeface="B Zar" pitchFamily="2" charset="-78"/>
            </a:endParaRPr>
          </a:p>
          <a:p>
            <a:pPr algn="r" rtl="1" eaLnBrk="1" hangingPunct="1">
              <a:buFont typeface="Wingdings" pitchFamily="2" charset="2"/>
              <a:buChar char="Ø"/>
              <a:defRPr/>
            </a:pPr>
            <a:r>
              <a:rPr lang="ar-SA" altLang="fa-IR" sz="2800" dirty="0" smtClean="0">
                <a:cs typeface="B Zar" pitchFamily="2" charset="-78"/>
              </a:rPr>
              <a:t>درصنايع توليد سراميك از سرب بعنوان ماده درخشان كننده چيني , لعاب</a:t>
            </a:r>
            <a:r>
              <a:rPr lang="en-US" altLang="fa-IR" sz="2800" dirty="0" smtClean="0">
                <a:cs typeface="B Zar" pitchFamily="2" charset="-78"/>
              </a:rPr>
              <a:t> </a:t>
            </a:r>
          </a:p>
          <a:p>
            <a:pPr algn="r" rtl="1" eaLnBrk="1" hangingPunct="1">
              <a:buFont typeface="Wingdings" pitchFamily="2" charset="2"/>
              <a:buChar char="Ø"/>
              <a:defRPr/>
            </a:pPr>
            <a:r>
              <a:rPr lang="ar-SA" altLang="fa-IR" sz="2800" dirty="0" smtClean="0">
                <a:cs typeface="B Zar" pitchFamily="2" charset="-78"/>
              </a:rPr>
              <a:t>درصنايع توليد حشره كش (آرسنات سرب</a:t>
            </a:r>
            <a:r>
              <a:rPr lang="fa-IR" altLang="fa-IR" sz="2800" dirty="0" smtClean="0">
                <a:cs typeface="B Zar" pitchFamily="2" charset="-78"/>
              </a:rPr>
              <a:t>)</a:t>
            </a:r>
          </a:p>
          <a:p>
            <a:pPr algn="r" rtl="1" eaLnBrk="1" hangingPunct="1">
              <a:buFont typeface="Wingdings" pitchFamily="2" charset="2"/>
              <a:buChar char="Ø"/>
              <a:defRPr/>
            </a:pPr>
            <a:r>
              <a:rPr lang="fa-IR" altLang="fa-IR" sz="2800" dirty="0" smtClean="0">
                <a:cs typeface="B Zar" pitchFamily="2" charset="-78"/>
              </a:rPr>
              <a:t>در صنایع تولید بنزین(تترا اتیل و تترا متیل سرب)</a:t>
            </a:r>
          </a:p>
          <a:p>
            <a:pPr algn="r" rtl="1" eaLnBrk="1" hangingPunct="1">
              <a:buFont typeface="Wingdings" pitchFamily="2" charset="2"/>
              <a:buChar char="Ø"/>
              <a:defRPr/>
            </a:pPr>
            <a:r>
              <a:rPr lang="fa-IR" altLang="fa-IR" sz="2800" dirty="0" smtClean="0">
                <a:cs typeface="B Zar" pitchFamily="2" charset="-78"/>
              </a:rPr>
              <a:t>در صنایع هواپیمایی</a:t>
            </a:r>
          </a:p>
          <a:p>
            <a:pPr algn="r" rtl="1" eaLnBrk="1" hangingPunct="1">
              <a:buFont typeface="Wingdings" pitchFamily="2" charset="2"/>
              <a:buChar char="Ø"/>
              <a:defRPr/>
            </a:pPr>
            <a:r>
              <a:rPr lang="fa-IR" altLang="fa-IR" sz="2800" dirty="0" smtClean="0">
                <a:cs typeface="B Zar" pitchFamily="2" charset="-78"/>
              </a:rPr>
              <a:t>لحیم کاری</a:t>
            </a:r>
          </a:p>
          <a:p>
            <a:pPr algn="r" rtl="1" eaLnBrk="1" hangingPunct="1">
              <a:buFont typeface="Wingdings" pitchFamily="2" charset="2"/>
              <a:buChar char="Ø"/>
              <a:defRPr/>
            </a:pPr>
            <a:r>
              <a:rPr lang="fa-IR" altLang="fa-IR" sz="2800" dirty="0" smtClean="0">
                <a:cs typeface="B Zar" pitchFamily="2" charset="-78"/>
              </a:rPr>
              <a:t>بلورسازی و لعابهای شیشه ای</a:t>
            </a:r>
          </a:p>
          <a:p>
            <a:pPr algn="r" rtl="1" eaLnBrk="1" hangingPunct="1">
              <a:buFont typeface="Wingdings" pitchFamily="2" charset="2"/>
              <a:buChar char="Ø"/>
              <a:defRPr/>
            </a:pPr>
            <a:r>
              <a:rPr lang="fa-IR" altLang="fa-IR" sz="2800" dirty="0" smtClean="0">
                <a:cs typeface="B Zar" pitchFamily="2" charset="-78"/>
              </a:rPr>
              <a:t>تهیه ورنی</a:t>
            </a:r>
          </a:p>
          <a:p>
            <a:pPr algn="r" rtl="1" eaLnBrk="1" hangingPunct="1">
              <a:buFont typeface="Wingdings" pitchFamily="2" charset="2"/>
              <a:buChar char="Ø"/>
              <a:defRPr/>
            </a:pPr>
            <a:endParaRPr lang="en-US" altLang="fa-IR" i="1" dirty="0" smtClean="0">
              <a:cs typeface="B Nazanin" pitchFamily="2" charset="-78"/>
            </a:endParaRPr>
          </a:p>
          <a:p>
            <a:pPr marL="136525" indent="0" eaLnBrk="1" hangingPunct="1">
              <a:lnSpc>
                <a:spcPct val="90000"/>
              </a:lnSpc>
              <a:buFont typeface="Wingdings 2" pitchFamily="18" charset="2"/>
              <a:buNone/>
              <a:defRPr/>
            </a:pPr>
            <a:endParaRPr lang="en-US" dirty="0" smtClean="0">
              <a:cs typeface="B Nazanin"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1" presetClass="entr" presetSubtype="0" fill="hold" nodeType="afterEffect">
                                  <p:stCondLst>
                                    <p:cond delay="0"/>
                                  </p:stCondLst>
                                  <p:iterate type="lt">
                                    <p:tmPct val="10000"/>
                                  </p:iterate>
                                  <p:childTnLst>
                                    <p:set>
                                      <p:cBhvr>
                                        <p:cTn id="6" dur="1" fill="hold">
                                          <p:stCondLst>
                                            <p:cond delay="0"/>
                                          </p:stCondLst>
                                        </p:cTn>
                                        <p:tgtEl>
                                          <p:spTgt spid="15363">
                                            <p:txEl>
                                              <p:pRg st="0" end="0"/>
                                            </p:txEl>
                                          </p:spTgt>
                                        </p:tgtEl>
                                        <p:attrNameLst>
                                          <p:attrName>style.visibility</p:attrName>
                                        </p:attrNameLst>
                                      </p:cBhvr>
                                      <p:to>
                                        <p:strVal val="visible"/>
                                      </p:to>
                                    </p:set>
                                    <p:anim calcmode="lin" valueType="num">
                                      <p:cBhvr>
                                        <p:cTn id="7" dur="500" fill="hold"/>
                                        <p:tgtEl>
                                          <p:spTgt spid="1536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5363">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1536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536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5363">
                                            <p:txEl>
                                              <p:pRg st="0" end="0"/>
                                            </p:txEl>
                                          </p:spTgt>
                                        </p:tgtEl>
                                      </p:cBhvr>
                                    </p:animEffect>
                                  </p:childTnLst>
                                </p:cTn>
                              </p:par>
                            </p:childTnLst>
                          </p:cTn>
                        </p:par>
                        <p:par>
                          <p:cTn id="12" fill="hold" nodeType="afterGroup">
                            <p:stCondLst>
                              <p:cond delay="1950"/>
                            </p:stCondLst>
                            <p:childTnLst>
                              <p:par>
                                <p:cTn id="13" presetID="41" presetClass="entr" presetSubtype="0" fill="hold" nodeType="afterEffect">
                                  <p:stCondLst>
                                    <p:cond delay="0"/>
                                  </p:stCondLst>
                                  <p:iterate type="lt">
                                    <p:tmPct val="10000"/>
                                  </p:iterate>
                                  <p:childTnLst>
                                    <p:set>
                                      <p:cBhvr>
                                        <p:cTn id="14" dur="1" fill="hold">
                                          <p:stCondLst>
                                            <p:cond delay="0"/>
                                          </p:stCondLst>
                                        </p:cTn>
                                        <p:tgtEl>
                                          <p:spTgt spid="15363">
                                            <p:txEl>
                                              <p:pRg st="1" end="1"/>
                                            </p:txEl>
                                          </p:spTgt>
                                        </p:tgtEl>
                                        <p:attrNameLst>
                                          <p:attrName>style.visibility</p:attrName>
                                        </p:attrNameLst>
                                      </p:cBhvr>
                                      <p:to>
                                        <p:strVal val="visible"/>
                                      </p:to>
                                    </p:set>
                                    <p:anim calcmode="lin" valueType="num">
                                      <p:cBhvr>
                                        <p:cTn id="15" dur="500" fill="hold"/>
                                        <p:tgtEl>
                                          <p:spTgt spid="15363">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15363">
                                            <p:txEl>
                                              <p:pRg st="1" end="1"/>
                                            </p:txEl>
                                          </p:spTgt>
                                        </p:tgtEl>
                                        <p:attrNameLst>
                                          <p:attrName>ppt_y</p:attrName>
                                        </p:attrNameLst>
                                      </p:cBhvr>
                                      <p:tavLst>
                                        <p:tav tm="0">
                                          <p:val>
                                            <p:strVal val="#ppt_y"/>
                                          </p:val>
                                        </p:tav>
                                        <p:tav tm="100000">
                                          <p:val>
                                            <p:strVal val="#ppt_y"/>
                                          </p:val>
                                        </p:tav>
                                      </p:tavLst>
                                    </p:anim>
                                    <p:anim calcmode="lin" valueType="num">
                                      <p:cBhvr>
                                        <p:cTn id="17" dur="500" fill="hold"/>
                                        <p:tgtEl>
                                          <p:spTgt spid="15363">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15363">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15363">
                                            <p:txEl>
                                              <p:pRg st="1" end="1"/>
                                            </p:txEl>
                                          </p:spTgt>
                                        </p:tgtEl>
                                      </p:cBhvr>
                                    </p:animEffect>
                                  </p:childTnLst>
                                </p:cTn>
                              </p:par>
                            </p:childTnLst>
                          </p:cTn>
                        </p:par>
                        <p:par>
                          <p:cTn id="20" fill="hold" nodeType="afterGroup">
                            <p:stCondLst>
                              <p:cond delay="5000"/>
                            </p:stCondLst>
                            <p:childTnLst>
                              <p:par>
                                <p:cTn id="21" presetID="41" presetClass="entr" presetSubtype="0" fill="hold" nodeType="afterEffect">
                                  <p:stCondLst>
                                    <p:cond delay="0"/>
                                  </p:stCondLst>
                                  <p:iterate type="lt">
                                    <p:tmPct val="10000"/>
                                  </p:iterate>
                                  <p:childTnLst>
                                    <p:set>
                                      <p:cBhvr>
                                        <p:cTn id="22" dur="1" fill="hold">
                                          <p:stCondLst>
                                            <p:cond delay="0"/>
                                          </p:stCondLst>
                                        </p:cTn>
                                        <p:tgtEl>
                                          <p:spTgt spid="15363">
                                            <p:txEl>
                                              <p:pRg st="2" end="2"/>
                                            </p:txEl>
                                          </p:spTgt>
                                        </p:tgtEl>
                                        <p:attrNameLst>
                                          <p:attrName>style.visibility</p:attrName>
                                        </p:attrNameLst>
                                      </p:cBhvr>
                                      <p:to>
                                        <p:strVal val="visible"/>
                                      </p:to>
                                    </p:set>
                                    <p:anim calcmode="lin" valueType="num">
                                      <p:cBhvr>
                                        <p:cTn id="23" dur="500" fill="hold"/>
                                        <p:tgtEl>
                                          <p:spTgt spid="15363">
                                            <p:txEl>
                                              <p:pRg st="2" end="2"/>
                                            </p:txEl>
                                          </p:spTgt>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15363">
                                            <p:txEl>
                                              <p:pRg st="2" end="2"/>
                                            </p:txEl>
                                          </p:spTgt>
                                        </p:tgtEl>
                                        <p:attrNameLst>
                                          <p:attrName>ppt_y</p:attrName>
                                        </p:attrNameLst>
                                      </p:cBhvr>
                                      <p:tavLst>
                                        <p:tav tm="0">
                                          <p:val>
                                            <p:strVal val="#ppt_y"/>
                                          </p:val>
                                        </p:tav>
                                        <p:tav tm="100000">
                                          <p:val>
                                            <p:strVal val="#ppt_y"/>
                                          </p:val>
                                        </p:tav>
                                      </p:tavLst>
                                    </p:anim>
                                    <p:anim calcmode="lin" valueType="num">
                                      <p:cBhvr>
                                        <p:cTn id="25" dur="500" fill="hold"/>
                                        <p:tgtEl>
                                          <p:spTgt spid="15363">
                                            <p:txEl>
                                              <p:pRg st="2" end="2"/>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15363">
                                            <p:txEl>
                                              <p:pRg st="2" end="2"/>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15363">
                                            <p:txEl>
                                              <p:pRg st="2" end="2"/>
                                            </p:txEl>
                                          </p:spTgt>
                                        </p:tgtEl>
                                      </p:cBhvr>
                                    </p:animEffect>
                                  </p:childTnLst>
                                </p:cTn>
                              </p:par>
                            </p:childTnLst>
                          </p:cTn>
                        </p:par>
                        <p:par>
                          <p:cTn id="28" fill="hold" nodeType="afterGroup">
                            <p:stCondLst>
                              <p:cond delay="8100"/>
                            </p:stCondLst>
                            <p:childTnLst>
                              <p:par>
                                <p:cTn id="29" presetID="41" presetClass="entr" presetSubtype="0" fill="hold" nodeType="afterEffect">
                                  <p:stCondLst>
                                    <p:cond delay="0"/>
                                  </p:stCondLst>
                                  <p:iterate type="lt">
                                    <p:tmPct val="10000"/>
                                  </p:iterate>
                                  <p:childTnLst>
                                    <p:set>
                                      <p:cBhvr>
                                        <p:cTn id="30" dur="1" fill="hold">
                                          <p:stCondLst>
                                            <p:cond delay="0"/>
                                          </p:stCondLst>
                                        </p:cTn>
                                        <p:tgtEl>
                                          <p:spTgt spid="15363">
                                            <p:txEl>
                                              <p:pRg st="3" end="3"/>
                                            </p:txEl>
                                          </p:spTgt>
                                        </p:tgtEl>
                                        <p:attrNameLst>
                                          <p:attrName>style.visibility</p:attrName>
                                        </p:attrNameLst>
                                      </p:cBhvr>
                                      <p:to>
                                        <p:strVal val="visible"/>
                                      </p:to>
                                    </p:set>
                                    <p:anim calcmode="lin" valueType="num">
                                      <p:cBhvr>
                                        <p:cTn id="31" dur="500" fill="hold"/>
                                        <p:tgtEl>
                                          <p:spTgt spid="15363">
                                            <p:txEl>
                                              <p:pRg st="3" end="3"/>
                                            </p:txEl>
                                          </p:spTgt>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15363">
                                            <p:txEl>
                                              <p:pRg st="3" end="3"/>
                                            </p:txEl>
                                          </p:spTgt>
                                        </p:tgtEl>
                                        <p:attrNameLst>
                                          <p:attrName>ppt_y</p:attrName>
                                        </p:attrNameLst>
                                      </p:cBhvr>
                                      <p:tavLst>
                                        <p:tav tm="0">
                                          <p:val>
                                            <p:strVal val="#ppt_y"/>
                                          </p:val>
                                        </p:tav>
                                        <p:tav tm="100000">
                                          <p:val>
                                            <p:strVal val="#ppt_y"/>
                                          </p:val>
                                        </p:tav>
                                      </p:tavLst>
                                    </p:anim>
                                    <p:anim calcmode="lin" valueType="num">
                                      <p:cBhvr>
                                        <p:cTn id="33" dur="500" fill="hold"/>
                                        <p:tgtEl>
                                          <p:spTgt spid="15363">
                                            <p:txEl>
                                              <p:pRg st="3" end="3"/>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15363">
                                            <p:txEl>
                                              <p:pRg st="3" end="3"/>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15363">
                                            <p:txEl>
                                              <p:pRg st="3" end="3"/>
                                            </p:txEl>
                                          </p:spTgt>
                                        </p:tgtEl>
                                      </p:cBhvr>
                                    </p:animEffect>
                                  </p:childTnLst>
                                </p:cTn>
                              </p:par>
                            </p:childTnLst>
                          </p:cTn>
                        </p:par>
                        <p:par>
                          <p:cTn id="36" fill="hold" nodeType="afterGroup">
                            <p:stCondLst>
                              <p:cond delay="10000"/>
                            </p:stCondLst>
                            <p:childTnLst>
                              <p:par>
                                <p:cTn id="37" presetID="41" presetClass="entr" presetSubtype="0" fill="hold" nodeType="afterEffect">
                                  <p:stCondLst>
                                    <p:cond delay="0"/>
                                  </p:stCondLst>
                                  <p:iterate type="lt">
                                    <p:tmPct val="10000"/>
                                  </p:iterate>
                                  <p:childTnLst>
                                    <p:set>
                                      <p:cBhvr>
                                        <p:cTn id="38" dur="1" fill="hold">
                                          <p:stCondLst>
                                            <p:cond delay="0"/>
                                          </p:stCondLst>
                                        </p:cTn>
                                        <p:tgtEl>
                                          <p:spTgt spid="15363">
                                            <p:txEl>
                                              <p:pRg st="4" end="4"/>
                                            </p:txEl>
                                          </p:spTgt>
                                        </p:tgtEl>
                                        <p:attrNameLst>
                                          <p:attrName>style.visibility</p:attrName>
                                        </p:attrNameLst>
                                      </p:cBhvr>
                                      <p:to>
                                        <p:strVal val="visible"/>
                                      </p:to>
                                    </p:set>
                                    <p:anim calcmode="lin" valueType="num">
                                      <p:cBhvr>
                                        <p:cTn id="39" dur="500" fill="hold"/>
                                        <p:tgtEl>
                                          <p:spTgt spid="15363">
                                            <p:txEl>
                                              <p:pRg st="4" end="4"/>
                                            </p:txEl>
                                          </p:spTgt>
                                        </p:tgtEl>
                                        <p:attrNameLst>
                                          <p:attrName>ppt_x</p:attrName>
                                        </p:attrNameLst>
                                      </p:cBhvr>
                                      <p:tavLst>
                                        <p:tav tm="0">
                                          <p:val>
                                            <p:strVal val="#ppt_x"/>
                                          </p:val>
                                        </p:tav>
                                        <p:tav tm="50000">
                                          <p:val>
                                            <p:strVal val="#ppt_x+.1"/>
                                          </p:val>
                                        </p:tav>
                                        <p:tav tm="100000">
                                          <p:val>
                                            <p:strVal val="#ppt_x"/>
                                          </p:val>
                                        </p:tav>
                                      </p:tavLst>
                                    </p:anim>
                                    <p:anim calcmode="lin" valueType="num">
                                      <p:cBhvr>
                                        <p:cTn id="40" dur="500" fill="hold"/>
                                        <p:tgtEl>
                                          <p:spTgt spid="15363">
                                            <p:txEl>
                                              <p:pRg st="4" end="4"/>
                                            </p:txEl>
                                          </p:spTgt>
                                        </p:tgtEl>
                                        <p:attrNameLst>
                                          <p:attrName>ppt_y</p:attrName>
                                        </p:attrNameLst>
                                      </p:cBhvr>
                                      <p:tavLst>
                                        <p:tav tm="0">
                                          <p:val>
                                            <p:strVal val="#ppt_y"/>
                                          </p:val>
                                        </p:tav>
                                        <p:tav tm="100000">
                                          <p:val>
                                            <p:strVal val="#ppt_y"/>
                                          </p:val>
                                        </p:tav>
                                      </p:tavLst>
                                    </p:anim>
                                    <p:anim calcmode="lin" valueType="num">
                                      <p:cBhvr>
                                        <p:cTn id="41" dur="500" fill="hold"/>
                                        <p:tgtEl>
                                          <p:spTgt spid="15363">
                                            <p:txEl>
                                              <p:pRg st="4" end="4"/>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42" dur="500" fill="hold"/>
                                        <p:tgtEl>
                                          <p:spTgt spid="15363">
                                            <p:txEl>
                                              <p:pRg st="4" end="4"/>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43" dur="500" tmFilter="0,0; .5, 1; 1, 1"/>
                                        <p:tgtEl>
                                          <p:spTgt spid="15363">
                                            <p:txEl>
                                              <p:pRg st="4" end="4"/>
                                            </p:txEl>
                                          </p:spTgt>
                                        </p:tgtEl>
                                      </p:cBhvr>
                                    </p:animEffect>
                                  </p:childTnLst>
                                </p:cTn>
                              </p:par>
                            </p:childTnLst>
                          </p:cTn>
                        </p:par>
                        <p:par>
                          <p:cTn id="44" fill="hold" nodeType="afterGroup">
                            <p:stCondLst>
                              <p:cond delay="12400"/>
                            </p:stCondLst>
                            <p:childTnLst>
                              <p:par>
                                <p:cTn id="45" presetID="41" presetClass="entr" presetSubtype="0" fill="hold" nodeType="afterEffect">
                                  <p:stCondLst>
                                    <p:cond delay="0"/>
                                  </p:stCondLst>
                                  <p:iterate type="lt">
                                    <p:tmPct val="10000"/>
                                  </p:iterate>
                                  <p:childTnLst>
                                    <p:set>
                                      <p:cBhvr>
                                        <p:cTn id="46" dur="1" fill="hold">
                                          <p:stCondLst>
                                            <p:cond delay="0"/>
                                          </p:stCondLst>
                                        </p:cTn>
                                        <p:tgtEl>
                                          <p:spTgt spid="15363">
                                            <p:txEl>
                                              <p:pRg st="5" end="5"/>
                                            </p:txEl>
                                          </p:spTgt>
                                        </p:tgtEl>
                                        <p:attrNameLst>
                                          <p:attrName>style.visibility</p:attrName>
                                        </p:attrNameLst>
                                      </p:cBhvr>
                                      <p:to>
                                        <p:strVal val="visible"/>
                                      </p:to>
                                    </p:set>
                                    <p:anim calcmode="lin" valueType="num">
                                      <p:cBhvr>
                                        <p:cTn id="47" dur="500" fill="hold"/>
                                        <p:tgtEl>
                                          <p:spTgt spid="15363">
                                            <p:txEl>
                                              <p:pRg st="5" end="5"/>
                                            </p:txEl>
                                          </p:spTgt>
                                        </p:tgtEl>
                                        <p:attrNameLst>
                                          <p:attrName>ppt_x</p:attrName>
                                        </p:attrNameLst>
                                      </p:cBhvr>
                                      <p:tavLst>
                                        <p:tav tm="0">
                                          <p:val>
                                            <p:strVal val="#ppt_x"/>
                                          </p:val>
                                        </p:tav>
                                        <p:tav tm="50000">
                                          <p:val>
                                            <p:strVal val="#ppt_x+.1"/>
                                          </p:val>
                                        </p:tav>
                                        <p:tav tm="100000">
                                          <p:val>
                                            <p:strVal val="#ppt_x"/>
                                          </p:val>
                                        </p:tav>
                                      </p:tavLst>
                                    </p:anim>
                                    <p:anim calcmode="lin" valueType="num">
                                      <p:cBhvr>
                                        <p:cTn id="48" dur="500" fill="hold"/>
                                        <p:tgtEl>
                                          <p:spTgt spid="15363">
                                            <p:txEl>
                                              <p:pRg st="5" end="5"/>
                                            </p:txEl>
                                          </p:spTgt>
                                        </p:tgtEl>
                                        <p:attrNameLst>
                                          <p:attrName>ppt_y</p:attrName>
                                        </p:attrNameLst>
                                      </p:cBhvr>
                                      <p:tavLst>
                                        <p:tav tm="0">
                                          <p:val>
                                            <p:strVal val="#ppt_y"/>
                                          </p:val>
                                        </p:tav>
                                        <p:tav tm="100000">
                                          <p:val>
                                            <p:strVal val="#ppt_y"/>
                                          </p:val>
                                        </p:tav>
                                      </p:tavLst>
                                    </p:anim>
                                    <p:anim calcmode="lin" valueType="num">
                                      <p:cBhvr>
                                        <p:cTn id="49" dur="500" fill="hold"/>
                                        <p:tgtEl>
                                          <p:spTgt spid="15363">
                                            <p:txEl>
                                              <p:pRg st="5" end="5"/>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50" dur="500" fill="hold"/>
                                        <p:tgtEl>
                                          <p:spTgt spid="15363">
                                            <p:txEl>
                                              <p:pRg st="5" end="5"/>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51" dur="500" tmFilter="0,0; .5, 1; 1, 1"/>
                                        <p:tgtEl>
                                          <p:spTgt spid="15363">
                                            <p:txEl>
                                              <p:pRg st="5" end="5"/>
                                            </p:txEl>
                                          </p:spTgt>
                                        </p:tgtEl>
                                      </p:cBhvr>
                                    </p:animEffect>
                                  </p:childTnLst>
                                </p:cTn>
                              </p:par>
                            </p:childTnLst>
                          </p:cTn>
                        </p:par>
                        <p:par>
                          <p:cTn id="52" fill="hold" nodeType="afterGroup">
                            <p:stCondLst>
                              <p:cond delay="13650"/>
                            </p:stCondLst>
                            <p:childTnLst>
                              <p:par>
                                <p:cTn id="53" presetID="41" presetClass="entr" presetSubtype="0" fill="hold" nodeType="afterEffect">
                                  <p:stCondLst>
                                    <p:cond delay="0"/>
                                  </p:stCondLst>
                                  <p:iterate type="lt">
                                    <p:tmPct val="10000"/>
                                  </p:iterate>
                                  <p:childTnLst>
                                    <p:set>
                                      <p:cBhvr>
                                        <p:cTn id="54" dur="1" fill="hold">
                                          <p:stCondLst>
                                            <p:cond delay="0"/>
                                          </p:stCondLst>
                                        </p:cTn>
                                        <p:tgtEl>
                                          <p:spTgt spid="15363">
                                            <p:txEl>
                                              <p:pRg st="6" end="6"/>
                                            </p:txEl>
                                          </p:spTgt>
                                        </p:tgtEl>
                                        <p:attrNameLst>
                                          <p:attrName>style.visibility</p:attrName>
                                        </p:attrNameLst>
                                      </p:cBhvr>
                                      <p:to>
                                        <p:strVal val="visible"/>
                                      </p:to>
                                    </p:set>
                                    <p:anim calcmode="lin" valueType="num">
                                      <p:cBhvr>
                                        <p:cTn id="55" dur="500" fill="hold"/>
                                        <p:tgtEl>
                                          <p:spTgt spid="15363">
                                            <p:txEl>
                                              <p:pRg st="6" end="6"/>
                                            </p:txEl>
                                          </p:spTgt>
                                        </p:tgtEl>
                                        <p:attrNameLst>
                                          <p:attrName>ppt_x</p:attrName>
                                        </p:attrNameLst>
                                      </p:cBhvr>
                                      <p:tavLst>
                                        <p:tav tm="0">
                                          <p:val>
                                            <p:strVal val="#ppt_x"/>
                                          </p:val>
                                        </p:tav>
                                        <p:tav tm="50000">
                                          <p:val>
                                            <p:strVal val="#ppt_x+.1"/>
                                          </p:val>
                                        </p:tav>
                                        <p:tav tm="100000">
                                          <p:val>
                                            <p:strVal val="#ppt_x"/>
                                          </p:val>
                                        </p:tav>
                                      </p:tavLst>
                                    </p:anim>
                                    <p:anim calcmode="lin" valueType="num">
                                      <p:cBhvr>
                                        <p:cTn id="56" dur="500" fill="hold"/>
                                        <p:tgtEl>
                                          <p:spTgt spid="15363">
                                            <p:txEl>
                                              <p:pRg st="6" end="6"/>
                                            </p:txEl>
                                          </p:spTgt>
                                        </p:tgtEl>
                                        <p:attrNameLst>
                                          <p:attrName>ppt_y</p:attrName>
                                        </p:attrNameLst>
                                      </p:cBhvr>
                                      <p:tavLst>
                                        <p:tav tm="0">
                                          <p:val>
                                            <p:strVal val="#ppt_y"/>
                                          </p:val>
                                        </p:tav>
                                        <p:tav tm="100000">
                                          <p:val>
                                            <p:strVal val="#ppt_y"/>
                                          </p:val>
                                        </p:tav>
                                      </p:tavLst>
                                    </p:anim>
                                    <p:anim calcmode="lin" valueType="num">
                                      <p:cBhvr>
                                        <p:cTn id="57" dur="500" fill="hold"/>
                                        <p:tgtEl>
                                          <p:spTgt spid="15363">
                                            <p:txEl>
                                              <p:pRg st="6" end="6"/>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58" dur="500" fill="hold"/>
                                        <p:tgtEl>
                                          <p:spTgt spid="15363">
                                            <p:txEl>
                                              <p:pRg st="6" end="6"/>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59" dur="500" tmFilter="0,0; .5, 1; 1, 1"/>
                                        <p:tgtEl>
                                          <p:spTgt spid="15363">
                                            <p:txEl>
                                              <p:pRg st="6" end="6"/>
                                            </p:txEl>
                                          </p:spTgt>
                                        </p:tgtEl>
                                      </p:cBhvr>
                                    </p:animEffect>
                                  </p:childTnLst>
                                </p:cTn>
                              </p:par>
                            </p:childTnLst>
                          </p:cTn>
                        </p:par>
                        <p:par>
                          <p:cTn id="60" fill="hold" nodeType="afterGroup">
                            <p:stCondLst>
                              <p:cond delay="14500"/>
                            </p:stCondLst>
                            <p:childTnLst>
                              <p:par>
                                <p:cTn id="61" presetID="41" presetClass="entr" presetSubtype="0" fill="hold" nodeType="afterEffect">
                                  <p:stCondLst>
                                    <p:cond delay="0"/>
                                  </p:stCondLst>
                                  <p:iterate type="lt">
                                    <p:tmPct val="10000"/>
                                  </p:iterate>
                                  <p:childTnLst>
                                    <p:set>
                                      <p:cBhvr>
                                        <p:cTn id="62" dur="1" fill="hold">
                                          <p:stCondLst>
                                            <p:cond delay="0"/>
                                          </p:stCondLst>
                                        </p:cTn>
                                        <p:tgtEl>
                                          <p:spTgt spid="15363">
                                            <p:txEl>
                                              <p:pRg st="7" end="7"/>
                                            </p:txEl>
                                          </p:spTgt>
                                        </p:tgtEl>
                                        <p:attrNameLst>
                                          <p:attrName>style.visibility</p:attrName>
                                        </p:attrNameLst>
                                      </p:cBhvr>
                                      <p:to>
                                        <p:strVal val="visible"/>
                                      </p:to>
                                    </p:set>
                                    <p:anim calcmode="lin" valueType="num">
                                      <p:cBhvr>
                                        <p:cTn id="63" dur="500" fill="hold"/>
                                        <p:tgtEl>
                                          <p:spTgt spid="15363">
                                            <p:txEl>
                                              <p:pRg st="7" end="7"/>
                                            </p:txEl>
                                          </p:spTgt>
                                        </p:tgtEl>
                                        <p:attrNameLst>
                                          <p:attrName>ppt_x</p:attrName>
                                        </p:attrNameLst>
                                      </p:cBhvr>
                                      <p:tavLst>
                                        <p:tav tm="0">
                                          <p:val>
                                            <p:strVal val="#ppt_x"/>
                                          </p:val>
                                        </p:tav>
                                        <p:tav tm="50000">
                                          <p:val>
                                            <p:strVal val="#ppt_x+.1"/>
                                          </p:val>
                                        </p:tav>
                                        <p:tav tm="100000">
                                          <p:val>
                                            <p:strVal val="#ppt_x"/>
                                          </p:val>
                                        </p:tav>
                                      </p:tavLst>
                                    </p:anim>
                                    <p:anim calcmode="lin" valueType="num">
                                      <p:cBhvr>
                                        <p:cTn id="64" dur="500" fill="hold"/>
                                        <p:tgtEl>
                                          <p:spTgt spid="15363">
                                            <p:txEl>
                                              <p:pRg st="7" end="7"/>
                                            </p:txEl>
                                          </p:spTgt>
                                        </p:tgtEl>
                                        <p:attrNameLst>
                                          <p:attrName>ppt_y</p:attrName>
                                        </p:attrNameLst>
                                      </p:cBhvr>
                                      <p:tavLst>
                                        <p:tav tm="0">
                                          <p:val>
                                            <p:strVal val="#ppt_y"/>
                                          </p:val>
                                        </p:tav>
                                        <p:tav tm="100000">
                                          <p:val>
                                            <p:strVal val="#ppt_y"/>
                                          </p:val>
                                        </p:tav>
                                      </p:tavLst>
                                    </p:anim>
                                    <p:anim calcmode="lin" valueType="num">
                                      <p:cBhvr>
                                        <p:cTn id="65" dur="500" fill="hold"/>
                                        <p:tgtEl>
                                          <p:spTgt spid="15363">
                                            <p:txEl>
                                              <p:pRg st="7" end="7"/>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66" dur="500" fill="hold"/>
                                        <p:tgtEl>
                                          <p:spTgt spid="15363">
                                            <p:txEl>
                                              <p:pRg st="7" end="7"/>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67" dur="500" tmFilter="0,0; .5, 1; 1, 1"/>
                                        <p:tgtEl>
                                          <p:spTgt spid="15363">
                                            <p:txEl>
                                              <p:pRg st="7" end="7"/>
                                            </p:txEl>
                                          </p:spTgt>
                                        </p:tgtEl>
                                      </p:cBhvr>
                                    </p:animEffect>
                                  </p:childTnLst>
                                </p:cTn>
                              </p:par>
                            </p:childTnLst>
                          </p:cTn>
                        </p:par>
                        <p:par>
                          <p:cTn id="68" fill="hold" nodeType="afterGroup">
                            <p:stCondLst>
                              <p:cond delay="16050"/>
                            </p:stCondLst>
                            <p:childTnLst>
                              <p:par>
                                <p:cTn id="69" presetID="41" presetClass="entr" presetSubtype="0" fill="hold" nodeType="afterEffect">
                                  <p:stCondLst>
                                    <p:cond delay="0"/>
                                  </p:stCondLst>
                                  <p:iterate type="lt">
                                    <p:tmPct val="10000"/>
                                  </p:iterate>
                                  <p:childTnLst>
                                    <p:set>
                                      <p:cBhvr>
                                        <p:cTn id="70" dur="1" fill="hold">
                                          <p:stCondLst>
                                            <p:cond delay="0"/>
                                          </p:stCondLst>
                                        </p:cTn>
                                        <p:tgtEl>
                                          <p:spTgt spid="15363">
                                            <p:txEl>
                                              <p:pRg st="8" end="8"/>
                                            </p:txEl>
                                          </p:spTgt>
                                        </p:tgtEl>
                                        <p:attrNameLst>
                                          <p:attrName>style.visibility</p:attrName>
                                        </p:attrNameLst>
                                      </p:cBhvr>
                                      <p:to>
                                        <p:strVal val="visible"/>
                                      </p:to>
                                    </p:set>
                                    <p:anim calcmode="lin" valueType="num">
                                      <p:cBhvr>
                                        <p:cTn id="71" dur="500" fill="hold"/>
                                        <p:tgtEl>
                                          <p:spTgt spid="15363">
                                            <p:txEl>
                                              <p:pRg st="8" end="8"/>
                                            </p:txEl>
                                          </p:spTgt>
                                        </p:tgtEl>
                                        <p:attrNameLst>
                                          <p:attrName>ppt_x</p:attrName>
                                        </p:attrNameLst>
                                      </p:cBhvr>
                                      <p:tavLst>
                                        <p:tav tm="0">
                                          <p:val>
                                            <p:strVal val="#ppt_x"/>
                                          </p:val>
                                        </p:tav>
                                        <p:tav tm="50000">
                                          <p:val>
                                            <p:strVal val="#ppt_x+.1"/>
                                          </p:val>
                                        </p:tav>
                                        <p:tav tm="100000">
                                          <p:val>
                                            <p:strVal val="#ppt_x"/>
                                          </p:val>
                                        </p:tav>
                                      </p:tavLst>
                                    </p:anim>
                                    <p:anim calcmode="lin" valueType="num">
                                      <p:cBhvr>
                                        <p:cTn id="72" dur="500" fill="hold"/>
                                        <p:tgtEl>
                                          <p:spTgt spid="15363">
                                            <p:txEl>
                                              <p:pRg st="8" end="8"/>
                                            </p:txEl>
                                          </p:spTgt>
                                        </p:tgtEl>
                                        <p:attrNameLst>
                                          <p:attrName>ppt_y</p:attrName>
                                        </p:attrNameLst>
                                      </p:cBhvr>
                                      <p:tavLst>
                                        <p:tav tm="0">
                                          <p:val>
                                            <p:strVal val="#ppt_y"/>
                                          </p:val>
                                        </p:tav>
                                        <p:tav tm="100000">
                                          <p:val>
                                            <p:strVal val="#ppt_y"/>
                                          </p:val>
                                        </p:tav>
                                      </p:tavLst>
                                    </p:anim>
                                    <p:anim calcmode="lin" valueType="num">
                                      <p:cBhvr>
                                        <p:cTn id="73" dur="500" fill="hold"/>
                                        <p:tgtEl>
                                          <p:spTgt spid="15363">
                                            <p:txEl>
                                              <p:pRg st="8" end="8"/>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74" dur="500" fill="hold"/>
                                        <p:tgtEl>
                                          <p:spTgt spid="15363">
                                            <p:txEl>
                                              <p:pRg st="8" end="8"/>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75" dur="500" tmFilter="0,0; .5, 1; 1, 1"/>
                                        <p:tgtEl>
                                          <p:spTgt spid="1536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68313" y="-71462"/>
            <a:ext cx="8218487" cy="1055688"/>
          </a:xfrm>
        </p:spPr>
        <p:txBody>
          <a:bodyPr/>
          <a:lstStyle/>
          <a:p>
            <a:pPr algn="r" eaLnBrk="1" fontAlgn="auto" hangingPunct="1">
              <a:spcAft>
                <a:spcPts val="0"/>
              </a:spcAft>
              <a:defRPr/>
            </a:pPr>
            <a:r>
              <a:rPr lang="fa-IR" sz="3600" b="1" dirty="0" smtClean="0">
                <a:solidFill>
                  <a:schemeClr val="tx1"/>
                </a:solidFill>
                <a:cs typeface="B Nazanin" pitchFamily="2" charset="-78"/>
              </a:rPr>
              <a:t>سرب:</a:t>
            </a:r>
            <a:endParaRPr lang="en-US" sz="3600" b="1" dirty="0">
              <a:solidFill>
                <a:schemeClr val="tx1"/>
              </a:solidFill>
              <a:cs typeface="B Nazanin" pitchFamily="2" charset="-78"/>
            </a:endParaRPr>
          </a:p>
        </p:txBody>
      </p:sp>
      <p:pic>
        <p:nvPicPr>
          <p:cNvPr id="22531" name="Content Placeholder 1"/>
          <p:cNvPicPr>
            <a:picLocks noGrp="1" noChangeAspect="1"/>
          </p:cNvPicPr>
          <p:nvPr>
            <p:ph idx="1"/>
          </p:nvPr>
        </p:nvPicPr>
        <p:blipFill>
          <a:blip r:embed="rId2"/>
          <a:srcRect/>
          <a:stretch>
            <a:fillRect/>
          </a:stretch>
        </p:blipFill>
        <p:spPr>
          <a:xfrm>
            <a:off x="857224" y="1357298"/>
            <a:ext cx="7032518" cy="4541834"/>
          </a:xfr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 calcmode="lin" valueType="num">
                                      <p:cBhvr>
                                        <p:cTn id="7" dur="1000" fill="hold"/>
                                        <p:tgtEl>
                                          <p:spTgt spid="3074"/>
                                        </p:tgtEl>
                                        <p:attrNameLst>
                                          <p:attrName>ppt_w</p:attrName>
                                        </p:attrNameLst>
                                      </p:cBhvr>
                                      <p:tavLst>
                                        <p:tav tm="0">
                                          <p:val>
                                            <p:fltVal val="0"/>
                                          </p:val>
                                        </p:tav>
                                        <p:tav tm="100000">
                                          <p:val>
                                            <p:strVal val="#ppt_w"/>
                                          </p:val>
                                        </p:tav>
                                      </p:tavLst>
                                    </p:anim>
                                    <p:anim calcmode="lin" valueType="num">
                                      <p:cBhvr>
                                        <p:cTn id="8" dur="1000" fill="hold"/>
                                        <p:tgtEl>
                                          <p:spTgt spid="3074"/>
                                        </p:tgtEl>
                                        <p:attrNameLst>
                                          <p:attrName>ppt_h</p:attrName>
                                        </p:attrNameLst>
                                      </p:cBhvr>
                                      <p:tavLst>
                                        <p:tav tm="0">
                                          <p:val>
                                            <p:fltVal val="0"/>
                                          </p:val>
                                        </p:tav>
                                        <p:tav tm="100000">
                                          <p:val>
                                            <p:strVal val="#ppt_h"/>
                                          </p:val>
                                        </p:tav>
                                      </p:tavLst>
                                    </p:anim>
                                    <p:anim calcmode="lin" valueType="num">
                                      <p:cBhvr>
                                        <p:cTn id="9" dur="1000" fill="hold"/>
                                        <p:tgtEl>
                                          <p:spTgt spid="3074"/>
                                        </p:tgtEl>
                                        <p:attrNameLst>
                                          <p:attrName>style.rotation</p:attrName>
                                        </p:attrNameLst>
                                      </p:cBhvr>
                                      <p:tavLst>
                                        <p:tav tm="0">
                                          <p:val>
                                            <p:fltVal val="90"/>
                                          </p:val>
                                        </p:tav>
                                        <p:tav tm="100000">
                                          <p:val>
                                            <p:fltVal val="0"/>
                                          </p:val>
                                        </p:tav>
                                      </p:tavLst>
                                    </p:anim>
                                    <p:animEffect transition="in" filter="fade">
                                      <p:cBhvr>
                                        <p:cTn id="10" dur="10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20118"/>
            <a:ext cx="8229600" cy="880056"/>
          </a:xfrm>
        </p:spPr>
        <p:txBody>
          <a:bodyPr>
            <a:normAutofit fontScale="90000"/>
          </a:bodyPr>
          <a:lstStyle/>
          <a:p>
            <a:pPr algn="r"/>
            <a:r>
              <a:rPr lang="fa-IR" sz="3100" b="1" dirty="0" smtClean="0">
                <a:cs typeface="B Zar" pitchFamily="2" charset="-78"/>
              </a:rPr>
              <a:t/>
            </a:r>
            <a:br>
              <a:rPr lang="fa-IR" sz="3100" b="1" dirty="0" smtClean="0">
                <a:cs typeface="B Zar" pitchFamily="2" charset="-78"/>
              </a:rPr>
            </a:br>
            <a:r>
              <a:rPr lang="fa-IR" sz="3100" b="1" dirty="0" smtClean="0">
                <a:cs typeface="B Zar" pitchFamily="2" charset="-78"/>
              </a:rPr>
              <a:t>1- تولید سرب و ترکیبات آن</a:t>
            </a:r>
            <a:r>
              <a:rPr lang="fa-IR" b="1" dirty="0" smtClean="0">
                <a:cs typeface="B Zar" pitchFamily="2" charset="-78"/>
              </a:rPr>
              <a:t/>
            </a:r>
            <a:br>
              <a:rPr lang="fa-IR" b="1" dirty="0" smtClean="0">
                <a:cs typeface="B Zar" pitchFamily="2" charset="-78"/>
              </a:rPr>
            </a:br>
            <a:endParaRPr lang="fa-IR" dirty="0"/>
          </a:p>
        </p:txBody>
      </p:sp>
      <p:sp>
        <p:nvSpPr>
          <p:cNvPr id="3" name="Content Placeholder 2"/>
          <p:cNvSpPr>
            <a:spLocks noGrp="1"/>
          </p:cNvSpPr>
          <p:nvPr>
            <p:ph sz="quarter" idx="1"/>
          </p:nvPr>
        </p:nvSpPr>
        <p:spPr>
          <a:xfrm>
            <a:off x="457200" y="1573703"/>
            <a:ext cx="8229600" cy="4641379"/>
          </a:xfrm>
        </p:spPr>
        <p:txBody>
          <a:bodyPr/>
          <a:lstStyle/>
          <a:p>
            <a:pPr algn="just"/>
            <a:r>
              <a:rPr lang="fa-IR" sz="2800" b="1" dirty="0" smtClean="0">
                <a:cs typeface="B Zar" pitchFamily="2" charset="-78"/>
              </a:rPr>
              <a:t>استخراج از معادن سرب</a:t>
            </a:r>
            <a:r>
              <a:rPr lang="fa-IR" sz="2800" dirty="0" smtClean="0">
                <a:cs typeface="B Zar" pitchFamily="2" charset="-78"/>
              </a:rPr>
              <a:t> سرب از سنگ معدن گالن </a:t>
            </a:r>
            <a:r>
              <a:rPr lang="en-US" sz="2000" dirty="0" smtClean="0">
                <a:cs typeface="B Zar" pitchFamily="2" charset="-78"/>
              </a:rPr>
              <a:t>(</a:t>
            </a:r>
            <a:r>
              <a:rPr lang="en-US" sz="2000" dirty="0" err="1" smtClean="0">
                <a:cs typeface="B Zar" pitchFamily="2" charset="-78"/>
              </a:rPr>
              <a:t>PbS</a:t>
            </a:r>
            <a:r>
              <a:rPr lang="en-US" sz="2000" dirty="0" smtClean="0">
                <a:cs typeface="B Zar" pitchFamily="2" charset="-78"/>
              </a:rPr>
              <a:t>)</a:t>
            </a:r>
            <a:r>
              <a:rPr lang="fa-IR" sz="2800" dirty="0" smtClean="0">
                <a:cs typeface="B Zar" pitchFamily="2" charset="-78"/>
              </a:rPr>
              <a:t>، سروسیت </a:t>
            </a:r>
            <a:r>
              <a:rPr lang="en-US" sz="2000" dirty="0" smtClean="0">
                <a:cs typeface="B Zar" pitchFamily="2" charset="-78"/>
              </a:rPr>
              <a:t>(PbCO</a:t>
            </a:r>
            <a:r>
              <a:rPr lang="en-US" sz="2000" baseline="-25000" dirty="0" smtClean="0">
                <a:cs typeface="B Zar" pitchFamily="2" charset="-78"/>
              </a:rPr>
              <a:t>3</a:t>
            </a:r>
            <a:r>
              <a:rPr lang="en-US" sz="2000" dirty="0" smtClean="0">
                <a:cs typeface="B Zar" pitchFamily="2" charset="-78"/>
              </a:rPr>
              <a:t>)</a:t>
            </a:r>
            <a:r>
              <a:rPr lang="fa-IR" sz="2000" dirty="0" smtClean="0">
                <a:cs typeface="B Zar" pitchFamily="2" charset="-78"/>
              </a:rPr>
              <a:t> </a:t>
            </a:r>
            <a:r>
              <a:rPr lang="fa-IR" sz="2800" dirty="0" smtClean="0">
                <a:cs typeface="B Zar" pitchFamily="2" charset="-78"/>
              </a:rPr>
              <a:t>و آنژلسیت </a:t>
            </a:r>
            <a:r>
              <a:rPr lang="en-US" dirty="0" smtClean="0">
                <a:cs typeface="B Zar" pitchFamily="2" charset="-78"/>
              </a:rPr>
              <a:t>(</a:t>
            </a:r>
            <a:r>
              <a:rPr lang="en-US" sz="2000" dirty="0" smtClean="0">
                <a:cs typeface="B Zar" pitchFamily="2" charset="-78"/>
              </a:rPr>
              <a:t>PbSO</a:t>
            </a:r>
            <a:r>
              <a:rPr lang="en-US" sz="2000" baseline="-25000" dirty="0" smtClean="0">
                <a:cs typeface="B Zar" pitchFamily="2" charset="-78"/>
              </a:rPr>
              <a:t>4</a:t>
            </a:r>
            <a:r>
              <a:rPr lang="en-US" sz="2000" dirty="0" smtClean="0">
                <a:cs typeface="B Zar" pitchFamily="2" charset="-78"/>
              </a:rPr>
              <a:t>)</a:t>
            </a:r>
            <a:r>
              <a:rPr lang="fa-IR" sz="2800" dirty="0" smtClean="0">
                <a:cs typeface="B Zar" pitchFamily="2" charset="-78"/>
              </a:rPr>
              <a:t> تولید و سایر فراورده های آن از  سرب خالص بدست می آیند. گالن مهمترین منبع اولیه استخراج سرب است که بیشتر به صورت ذخیره همراه با سایر کانی هایی که حاوی روی هستند وجود دارد. 70% تولیدات سرب اولیه از مخلوط سنگ معدن های سرب و روی بدست می آید. سنگ های معدن عمدتا حاوی 20% سرب و 30 % روی  می باشند.</a:t>
            </a:r>
            <a:endParaRPr lang="en-US" sz="2800" b="1" dirty="0" smtClean="0">
              <a:cs typeface="B Zar" pitchFamily="2" charset="-78"/>
            </a:endParaRPr>
          </a:p>
          <a:p>
            <a:endParaRPr lang="fa-IR"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1824"/>
            <a:ext cx="8229600" cy="1143000"/>
          </a:xfrm>
        </p:spPr>
        <p:txBody>
          <a:bodyPr>
            <a:normAutofit fontScale="90000"/>
          </a:bodyPr>
          <a:lstStyle/>
          <a:p>
            <a:pPr algn="r"/>
            <a:r>
              <a:rPr lang="fa-IR" sz="3100" b="1" dirty="0" smtClean="0">
                <a:cs typeface="B Zar" pitchFamily="2" charset="-78"/>
              </a:rPr>
              <a:t/>
            </a:r>
            <a:br>
              <a:rPr lang="fa-IR" sz="3100" b="1" dirty="0" smtClean="0">
                <a:cs typeface="B Zar" pitchFamily="2" charset="-78"/>
              </a:rPr>
            </a:br>
            <a:r>
              <a:rPr lang="fa-IR" sz="3100" b="1" dirty="0" smtClean="0">
                <a:cs typeface="B Zar" pitchFamily="2" charset="-78"/>
              </a:rPr>
              <a:t>2- ذوب و پالایش سرب</a:t>
            </a:r>
            <a:r>
              <a:rPr lang="fa-IR" b="1" dirty="0" smtClean="0">
                <a:cs typeface="B Zar" pitchFamily="2" charset="-78"/>
              </a:rPr>
              <a:t/>
            </a:r>
            <a:br>
              <a:rPr lang="fa-IR" b="1" dirty="0" smtClean="0">
                <a:cs typeface="B Zar" pitchFamily="2" charset="-78"/>
              </a:rPr>
            </a:br>
            <a:endParaRPr lang="fa-IR" dirty="0">
              <a:cs typeface="B Zar" pitchFamily="2" charset="-78"/>
            </a:endParaRPr>
          </a:p>
        </p:txBody>
      </p:sp>
      <p:sp>
        <p:nvSpPr>
          <p:cNvPr id="3" name="Content Placeholder 2"/>
          <p:cNvSpPr>
            <a:spLocks noGrp="1"/>
          </p:cNvSpPr>
          <p:nvPr>
            <p:ph sz="quarter" idx="1"/>
          </p:nvPr>
        </p:nvSpPr>
        <p:spPr>
          <a:xfrm>
            <a:off x="395536" y="1571612"/>
            <a:ext cx="8208912" cy="4572032"/>
          </a:xfrm>
        </p:spPr>
        <p:txBody>
          <a:bodyPr>
            <a:normAutofit/>
          </a:bodyPr>
          <a:lstStyle/>
          <a:p>
            <a:pPr algn="just"/>
            <a:r>
              <a:rPr lang="fa-IR" sz="3200" dirty="0" smtClean="0">
                <a:cs typeface="B Zar" pitchFamily="2" charset="-78"/>
              </a:rPr>
              <a:t>سرب ذوب شده از كنسانتره مواد تغليظ شده توليد مي شود. محصول اين مرحله سرب اوليه است. بازيابي سرب از پس ماندهاي حاوي سرب هم انجام مي شودكه محصول آن سرب ثانويه مي باشد. مواد خام براي توليد سرب ثانويه، پس ماندهاي توليد شده در حين فرايند هاي صنعتي و پس ماندهاي بازيافت شده بويژه از باطري هاي سربي قديمي مي باشند.</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600" y="-24"/>
            <a:ext cx="7467600" cy="1143000"/>
          </a:xfrm>
        </p:spPr>
        <p:txBody>
          <a:bodyPr>
            <a:normAutofit/>
          </a:bodyPr>
          <a:lstStyle/>
          <a:p>
            <a:pPr algn="r"/>
            <a:r>
              <a:rPr lang="fa-IR" sz="2800" b="1" dirty="0" smtClean="0">
                <a:cs typeface="B Zar" pitchFamily="2" charset="-78"/>
              </a:rPr>
              <a:t>مصارف سرب و ترکیبات آن: </a:t>
            </a:r>
            <a:endParaRPr lang="fa-IR" sz="2800" b="1" dirty="0">
              <a:cs typeface="B Zar" pitchFamily="2" charset="-78"/>
            </a:endParaRPr>
          </a:p>
        </p:txBody>
      </p:sp>
      <p:sp>
        <p:nvSpPr>
          <p:cNvPr id="3" name="Content Placeholder 2"/>
          <p:cNvSpPr>
            <a:spLocks noGrp="1"/>
          </p:cNvSpPr>
          <p:nvPr>
            <p:ph sz="quarter" idx="1"/>
          </p:nvPr>
        </p:nvSpPr>
        <p:spPr>
          <a:xfrm>
            <a:off x="323528" y="1214422"/>
            <a:ext cx="8352928" cy="4873752"/>
          </a:xfrm>
        </p:spPr>
        <p:txBody>
          <a:bodyPr>
            <a:normAutofit/>
          </a:bodyPr>
          <a:lstStyle/>
          <a:p>
            <a:pPr algn="just"/>
            <a:r>
              <a:rPr lang="fa-IR" sz="2800" dirty="0" smtClean="0">
                <a:cs typeface="B Zar" pitchFamily="2" charset="-78"/>
              </a:rPr>
              <a:t>اكسيد سرب مهمترین ترکیب سرب جهت استفاده در حالت های خالص،آلياژی يا به صورت تركيبات شيميايي می باشدكه عمدتا به صورت پودري و دانه‌اي استفاده می شود. فلز نرم و سنگين سرب در ساخت صفحه‌هاي باطري، ياتاقان، حروف چاپ، حفاري، لوله‌هاي سربي، مخازن آب، تهیه اسید سولفوریک، ورقه هاي سربي، اتومبیل سازی، آلياژ(برنز و مفرغ)، مهمات ، لحيم‌كاري، حروف چاپی، غلاف كابل‌ها ، رنگ‌، شيشه‌، سراميك‌، کاشی، لاستیک، پلاستیک، حفاري، لباس های حفاظتی مقاوم در برابر اشعه استفاده میشود(جدول1).آرسنات سرب در تولید حشره کش و نیترات و کرومات سرب به عنوان ماده رنگي استفاده می شوند.به طور كلي بیشترین مصرف فلز سرب در بخش ترابري و الكتريكي مي‌باشد</a:t>
            </a:r>
            <a:r>
              <a:rPr lang="en-US" sz="2800" dirty="0" smtClean="0">
                <a:cs typeface="B Zar" pitchFamily="2" charset="-78"/>
              </a:rPr>
              <a:t>.</a:t>
            </a:r>
            <a:endParaRPr lang="en-US" sz="2800" b="1" dirty="0" smtClean="0">
              <a:cs typeface="B Zar" pitchFamily="2" charset="-78"/>
            </a:endParaRPr>
          </a:p>
          <a:p>
            <a:pPr algn="just"/>
            <a:r>
              <a:rPr lang="fa-IR" dirty="0" smtClean="0"/>
              <a:t> </a:t>
            </a:r>
            <a:endParaRPr lang="en-US" b="1" dirty="0" smtClean="0"/>
          </a:p>
          <a:p>
            <a:endParaRPr lang="fa-IR"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36848" y="142852"/>
            <a:ext cx="7467600" cy="1000132"/>
          </a:xfrm>
        </p:spPr>
        <p:txBody>
          <a:bodyPr>
            <a:normAutofit/>
          </a:bodyPr>
          <a:lstStyle/>
          <a:p>
            <a:pPr algn="r"/>
            <a:r>
              <a:rPr lang="fa-IR" sz="2800" b="1" dirty="0" smtClean="0">
                <a:cs typeface="B Zar" pitchFamily="2" charset="-78"/>
              </a:rPr>
              <a:t>1- صنایع باطری سازی </a:t>
            </a:r>
            <a:endParaRPr lang="fa-IR" sz="2800" b="1" dirty="0">
              <a:cs typeface="B Zar" pitchFamily="2" charset="-78"/>
            </a:endParaRPr>
          </a:p>
        </p:txBody>
      </p:sp>
      <p:sp>
        <p:nvSpPr>
          <p:cNvPr id="3" name="Content Placeholder 2"/>
          <p:cNvSpPr>
            <a:spLocks noGrp="1"/>
          </p:cNvSpPr>
          <p:nvPr>
            <p:ph sz="quarter" idx="1"/>
          </p:nvPr>
        </p:nvSpPr>
        <p:spPr>
          <a:xfrm>
            <a:off x="539552" y="1341330"/>
            <a:ext cx="8115672" cy="4873752"/>
          </a:xfrm>
        </p:spPr>
        <p:txBody>
          <a:bodyPr>
            <a:normAutofit/>
          </a:bodyPr>
          <a:lstStyle/>
          <a:p>
            <a:pPr algn="just"/>
            <a:r>
              <a:rPr lang="fa-IR" sz="2800" dirty="0" smtClean="0">
                <a:cs typeface="B Zar" pitchFamily="2" charset="-78"/>
              </a:rPr>
              <a:t>نزديك دو سوم سرب مصرفي صرف تولید باطري‌هاي اسيدي مورد استفاده در اتومبيل‌ها، ماشين‌آلات، كشتي‌ها، سيستم‌هاي برق اضطراري بيمارستان‌ها، شبكه‌هاي عظيم كامپيوتري و ارتباطي مي‌شود</a:t>
            </a:r>
            <a:r>
              <a:rPr lang="en-US" sz="2800" dirty="0" smtClean="0">
                <a:cs typeface="B Zar" pitchFamily="2" charset="-78"/>
              </a:rPr>
              <a:t>.</a:t>
            </a:r>
            <a:r>
              <a:rPr lang="en-US" sz="2800" b="1" dirty="0" smtClean="0">
                <a:cs typeface="B Zar" pitchFamily="2" charset="-78"/>
              </a:rPr>
              <a:t> </a:t>
            </a:r>
            <a:r>
              <a:rPr lang="fa-IR" sz="2800" dirty="0" smtClean="0">
                <a:cs typeface="B Zar" pitchFamily="2" charset="-78"/>
              </a:rPr>
              <a:t>تولید باطری های الکتریکی بالاترین مصرف سرب را به خود اختصاص داده است. در این صنعت سرب فلزی (آلیاژ سرب- آنتی موان) و اکسیدهای  آن به نسبت مساوی مصرف می شود.</a:t>
            </a:r>
            <a:r>
              <a:rPr lang="fa-IR" sz="2800" b="1" dirty="0" smtClean="0">
                <a:cs typeface="B Zar" pitchFamily="2" charset="-78"/>
              </a:rPr>
              <a:t> </a:t>
            </a:r>
            <a:r>
              <a:rPr lang="fa-IR" sz="2800" dirty="0" smtClean="0">
                <a:cs typeface="B Zar" pitchFamily="2" charset="-78"/>
              </a:rPr>
              <a:t>در ساخت باطری، سرب به صورت آلیاژ در ساخت میله و لوله و سیم مصرف می شود در حالی که اکسیدهای آن از جمله لیتاژ، اکسید سرب قرمز </a:t>
            </a:r>
            <a:r>
              <a:rPr lang="en-US" dirty="0" smtClean="0">
                <a:cs typeface="B Zar" pitchFamily="2" charset="-78"/>
              </a:rPr>
              <a:t>(Pb</a:t>
            </a:r>
            <a:r>
              <a:rPr lang="en-US" baseline="-25000" dirty="0" smtClean="0">
                <a:cs typeface="B Zar" pitchFamily="2" charset="-78"/>
              </a:rPr>
              <a:t>3</a:t>
            </a:r>
            <a:r>
              <a:rPr lang="en-US" dirty="0" smtClean="0">
                <a:cs typeface="B Zar" pitchFamily="2" charset="-78"/>
              </a:rPr>
              <a:t>O</a:t>
            </a:r>
            <a:r>
              <a:rPr lang="en-US" baseline="-25000" dirty="0" smtClean="0">
                <a:cs typeface="B Zar" pitchFamily="2" charset="-78"/>
              </a:rPr>
              <a:t>4</a:t>
            </a:r>
            <a:r>
              <a:rPr lang="en-US" dirty="0" smtClean="0">
                <a:cs typeface="B Zar" pitchFamily="2" charset="-78"/>
              </a:rPr>
              <a:t>)</a:t>
            </a:r>
            <a:r>
              <a:rPr lang="fa-IR" dirty="0" smtClean="0">
                <a:cs typeface="B Zar" pitchFamily="2" charset="-78"/>
              </a:rPr>
              <a:t> </a:t>
            </a:r>
            <a:r>
              <a:rPr lang="fa-IR" sz="2800" dirty="0" smtClean="0">
                <a:cs typeface="B Zar" pitchFamily="2" charset="-78"/>
              </a:rPr>
              <a:t>و یا اکسیدهای خاکستری تیره آن </a:t>
            </a:r>
            <a:r>
              <a:rPr lang="en-US" dirty="0" smtClean="0">
                <a:cs typeface="B Zar" pitchFamily="2" charset="-78"/>
              </a:rPr>
              <a:t>(PbO</a:t>
            </a:r>
            <a:r>
              <a:rPr lang="en-US" baseline="-25000" dirty="0" smtClean="0">
                <a:cs typeface="B Zar" pitchFamily="2" charset="-78"/>
              </a:rPr>
              <a:t>2</a:t>
            </a:r>
            <a:r>
              <a:rPr lang="en-US" dirty="0" smtClean="0">
                <a:cs typeface="B Zar" pitchFamily="2" charset="-78"/>
              </a:rPr>
              <a:t>) </a:t>
            </a:r>
            <a:r>
              <a:rPr lang="fa-IR" sz="2800" dirty="0" smtClean="0">
                <a:cs typeface="B Zar" pitchFamily="2" charset="-78"/>
              </a:rPr>
              <a:t>به عنوان مواد فعال سازنده صفحات مورد استفاده قرار می گیرد. </a:t>
            </a:r>
            <a:endParaRPr lang="en-US" sz="2800" dirty="0" smtClean="0">
              <a:cs typeface="B Zar" pitchFamily="2" charset="-78"/>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539552" y="928670"/>
            <a:ext cx="8064896" cy="5545282"/>
          </a:xfrm>
        </p:spPr>
        <p:txBody>
          <a:bodyPr>
            <a:normAutofit/>
          </a:bodyPr>
          <a:lstStyle/>
          <a:p>
            <a:pPr algn="just"/>
            <a:r>
              <a:rPr lang="fa-IR" sz="2800" dirty="0" smtClean="0">
                <a:cs typeface="B Zar" pitchFamily="2" charset="-78"/>
              </a:rPr>
              <a:t>تجارت باطري بيشترين ميزان سرب دنيا را به خود اختصاص داده است به طوریکه با افزايش تعداد اتومبيل ها در جهان، تجارت باطري از رشد ثابت در حد 6 درصد برخوردار است، با این حال ميزان سرب و تركيبات سرب مصرفي در ديواره ها، شبكه و پوشش باتري ها به طور مداوم رو به كاهش بوده است. علت اين امر افزايش بهره وري، كاهش سرب مصرفی و افزايش عمر باطری ها بوده است. صنایع باطری سازی مهمترین منبع تولید سرب ثانویه محسوب می شوند. بیش از 80% سرب مصرف شده در باطری سازی در پالایش ثانویه بازیابی می شود.</a:t>
            </a:r>
          </a:p>
          <a:p>
            <a:endParaRPr lang="fa-IR" sz="2800" dirty="0">
              <a:cs typeface="B Zar" pitchFamily="2" charset="-78"/>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075240" cy="1143000"/>
          </a:xfrm>
        </p:spPr>
        <p:txBody>
          <a:bodyPr/>
          <a:lstStyle/>
          <a:p>
            <a:pPr algn="r"/>
            <a:r>
              <a:rPr lang="fa-IR" sz="2800" b="1" dirty="0" smtClean="0">
                <a:cs typeface="B Zar" pitchFamily="2" charset="-78"/>
              </a:rPr>
              <a:t>2-صنایع کابل سازی </a:t>
            </a:r>
            <a:endParaRPr lang="fa-IR" sz="2800" b="1" dirty="0">
              <a:cs typeface="B Zar" pitchFamily="2" charset="-78"/>
            </a:endParaRPr>
          </a:p>
        </p:txBody>
      </p:sp>
      <p:sp>
        <p:nvSpPr>
          <p:cNvPr id="3" name="Content Placeholder 2"/>
          <p:cNvSpPr>
            <a:spLocks noGrp="1"/>
          </p:cNvSpPr>
          <p:nvPr>
            <p:ph sz="quarter" idx="1"/>
          </p:nvPr>
        </p:nvSpPr>
        <p:spPr>
          <a:xfrm>
            <a:off x="395536" y="1600200"/>
            <a:ext cx="8115672" cy="4873752"/>
          </a:xfrm>
        </p:spPr>
        <p:txBody>
          <a:bodyPr/>
          <a:lstStyle/>
          <a:p>
            <a:pPr algn="just"/>
            <a:r>
              <a:rPr lang="fa-IR" sz="2800" dirty="0" smtClean="0">
                <a:cs typeface="B Zar" pitchFamily="2" charset="-78"/>
              </a:rPr>
              <a:t>روکش سيم‌ها با سرب باعث مي‌شود که كابل‌هاي زيرزميني و زير دريايي به دور از اختلالات ناشي از خوردگي و رطوبت به كار خود بپردازند</a:t>
            </a:r>
            <a:r>
              <a:rPr lang="en-US" sz="2800" dirty="0" smtClean="0">
                <a:cs typeface="B Zar" pitchFamily="2" charset="-78"/>
              </a:rPr>
              <a:t>.</a:t>
            </a:r>
            <a:r>
              <a:rPr lang="fa-IR" sz="2800" dirty="0" smtClean="0">
                <a:cs typeface="B Zar" pitchFamily="2" charset="-78"/>
              </a:rPr>
              <a:t> اهمیت نسبی سرب در صنعت کابل سازی به طور قابل ملاحظه ای کاهش یافته که این امر عمدتا به علت تولید پوشش های پلاستیکی است.</a:t>
            </a:r>
            <a:endParaRPr lang="en-US" sz="2800" b="1" dirty="0" smtClean="0">
              <a:cs typeface="B Zar" pitchFamily="2" charset="-78"/>
            </a:endParaRPr>
          </a:p>
          <a:p>
            <a:endParaRPr lang="fa-IR"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74638"/>
            <a:ext cx="7992888" cy="1143000"/>
          </a:xfrm>
        </p:spPr>
        <p:txBody>
          <a:bodyPr>
            <a:normAutofit/>
          </a:bodyPr>
          <a:lstStyle/>
          <a:p>
            <a:pPr algn="r"/>
            <a:r>
              <a:rPr lang="fa-IR" sz="2800" b="1" dirty="0" smtClean="0">
                <a:cs typeface="B Zar" pitchFamily="2" charset="-78"/>
              </a:rPr>
              <a:t>3- صنایع شیمیایی </a:t>
            </a:r>
            <a:endParaRPr lang="fa-IR" sz="2800" b="1" dirty="0">
              <a:cs typeface="B Zar" pitchFamily="2" charset="-78"/>
            </a:endParaRPr>
          </a:p>
        </p:txBody>
      </p:sp>
      <p:sp>
        <p:nvSpPr>
          <p:cNvPr id="3" name="Content Placeholder 2"/>
          <p:cNvSpPr>
            <a:spLocks noGrp="1"/>
          </p:cNvSpPr>
          <p:nvPr>
            <p:ph sz="quarter" idx="1"/>
          </p:nvPr>
        </p:nvSpPr>
        <p:spPr>
          <a:xfrm>
            <a:off x="457200" y="1340768"/>
            <a:ext cx="8229600" cy="4968552"/>
          </a:xfrm>
        </p:spPr>
        <p:txBody>
          <a:bodyPr>
            <a:noAutofit/>
          </a:bodyPr>
          <a:lstStyle/>
          <a:p>
            <a:pPr algn="just"/>
            <a:r>
              <a:rPr lang="fa-IR" sz="2800" dirty="0" smtClean="0">
                <a:cs typeface="B Zar" pitchFamily="2" charset="-78"/>
              </a:rPr>
              <a:t>لیتاژ حل شده در محلول هیدروکسید سدیم برای جدا سازی ترکیبات گوگردی بنزین پالایش شده در صنعت نفت استفاده می شود.در دستگاه‌هاي رسوب دهنده میست اسيدي، صنايع پالايش- ذوب كه خوردگي و نشتی از مسايل و مشكلات مهم محسوب می شوند، از سرب استفاده می شود. سرب در تهیه انواع آلیاژها با آنتی موان، قلع و مس، در انواع جلا و لعاب ها به صورت لیتاژ، در صنعت کبریت سازی، تهیه برخی از انواع پلاستیک، در ساخت اتاق های سربی در صنعت اسید سولفوریک سازی و بالاخره در تهیه ورنی استفاده می شود. در صنایع لاستیک سازی از لیتاژ برای تسریع عمل ولکانیزاسیون استفاده می شود. در صنعت ساختمان‌سازي از سولفات  و بورات سرب در ساخت ترکیبات پی وی سی  تقویت شده استفاده می شود. </a:t>
            </a:r>
            <a:endParaRPr lang="en-US" sz="2800" b="1" dirty="0" smtClean="0">
              <a:cs typeface="B Zar" pitchFamily="2" charset="-78"/>
            </a:endParaRPr>
          </a:p>
          <a:p>
            <a:endParaRPr lang="fa-IR" sz="2800" dirty="0">
              <a:cs typeface="B Zar" pitchFamily="2" charset="-78"/>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158" y="274638"/>
            <a:ext cx="8154050" cy="939784"/>
          </a:xfrm>
        </p:spPr>
        <p:txBody>
          <a:bodyPr>
            <a:normAutofit/>
          </a:bodyPr>
          <a:lstStyle/>
          <a:p>
            <a:pPr algn="r"/>
            <a:r>
              <a:rPr lang="fa-IR" sz="2800" b="1" dirty="0" smtClean="0">
                <a:cs typeface="B Zar" pitchFamily="2" charset="-78"/>
              </a:rPr>
              <a:t>4-صنایع رنگ سازی </a:t>
            </a:r>
            <a:endParaRPr lang="fa-IR" sz="2800" b="1" dirty="0">
              <a:cs typeface="B Zar" pitchFamily="2" charset="-78"/>
            </a:endParaRPr>
          </a:p>
        </p:txBody>
      </p:sp>
      <p:sp>
        <p:nvSpPr>
          <p:cNvPr id="3" name="Content Placeholder 2"/>
          <p:cNvSpPr>
            <a:spLocks noGrp="1"/>
          </p:cNvSpPr>
          <p:nvPr>
            <p:ph sz="quarter" idx="1"/>
          </p:nvPr>
        </p:nvSpPr>
        <p:spPr>
          <a:xfrm>
            <a:off x="395536" y="1357298"/>
            <a:ext cx="8208912" cy="4873752"/>
          </a:xfrm>
        </p:spPr>
        <p:txBody>
          <a:bodyPr>
            <a:normAutofit fontScale="92500" lnSpcReduction="20000"/>
          </a:bodyPr>
          <a:lstStyle/>
          <a:p>
            <a:pPr algn="just"/>
            <a:r>
              <a:rPr lang="fa-IR" sz="3100" dirty="0" smtClean="0">
                <a:cs typeface="B Zar" pitchFamily="2" charset="-78"/>
              </a:rPr>
              <a:t>كادميوم، سرب و كروم، رنگ دانه‌هاي اصلي تولید رنگ های مرغوب محسوب می شوند. از سرب براي اولين بار در توليد رنگ آبي استفاده می شد. اگرچه تولید رنگ های ساختمانی حاوی سرب کاهش یافته ولی بعضي از کاربردهای سرب در تولید رنگدانه‌هاي رنگ های صنعتی و رنگ های ضد میکروب و ضد جلبک دیواره کشتی همچنان بي‌جانشين مانده‌اند.</a:t>
            </a:r>
            <a:endParaRPr lang="en-US" sz="3100" b="1" dirty="0" smtClean="0">
              <a:cs typeface="B Zar" pitchFamily="2" charset="-78"/>
            </a:endParaRPr>
          </a:p>
          <a:p>
            <a:pPr algn="just"/>
            <a:r>
              <a:rPr lang="fa-IR" sz="3100" dirty="0" smtClean="0">
                <a:cs typeface="B Zar" pitchFamily="2" charset="-78"/>
              </a:rPr>
              <a:t>اكسيد سرب يا سرب قرمز با نام تجاري ضدزنگ براي جلوگيري از زنگ‌زدگي آهن و اسكلت‌هاي فلزي مصرف مي‌شود</a:t>
            </a:r>
            <a:r>
              <a:rPr lang="en-US" sz="3100" dirty="0" smtClean="0">
                <a:cs typeface="B Zar" pitchFamily="2" charset="-78"/>
              </a:rPr>
              <a:t>.</a:t>
            </a:r>
            <a:r>
              <a:rPr lang="fa-IR" sz="3100" dirty="0" smtClean="0">
                <a:cs typeface="B Zar" pitchFamily="2" charset="-78"/>
              </a:rPr>
              <a:t> همچنين در رنگ‌هاي مخصوصي كه در مقابل خوردگي مقاوم هستند از اكسيد سرب استفاده مي‌شود. اين رنگ‌ها به صورت پوشش لعابی، اجسام و ساختمان‌ها را در برابر رطوبت و زنگ زدگي حفظ مي‌كنند. رنگ‌هاي سربي براي علامت‌گذاري در جاده‌ها نيز استفاده مي‌ شوند</a:t>
            </a:r>
            <a:r>
              <a:rPr lang="en-US" sz="3100" dirty="0" smtClean="0">
                <a:cs typeface="B Zar" pitchFamily="2" charset="-78"/>
              </a:rPr>
              <a:t>.</a:t>
            </a:r>
            <a:r>
              <a:rPr lang="fa-IR" sz="3100" dirty="0" smtClean="0">
                <a:cs typeface="B Zar" pitchFamily="2" charset="-78"/>
              </a:rPr>
              <a:t>کرومات سرب اغلب به عنوان رنگ زرد استفاده می شود.</a:t>
            </a:r>
            <a:endParaRPr lang="en-US" sz="3100" b="1" dirty="0" smtClean="0">
              <a:cs typeface="B Zar" pitchFamily="2" charset="-78"/>
            </a:endParaRPr>
          </a:p>
          <a:p>
            <a:endParaRPr lang="fa-IR"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274638"/>
            <a:ext cx="8031836" cy="868346"/>
          </a:xfrm>
        </p:spPr>
        <p:txBody>
          <a:bodyPr>
            <a:normAutofit/>
          </a:bodyPr>
          <a:lstStyle/>
          <a:p>
            <a:pPr algn="r"/>
            <a:r>
              <a:rPr lang="fa-IR" sz="2800" b="1" dirty="0" smtClean="0">
                <a:cs typeface="B Zar" pitchFamily="2" charset="-78"/>
              </a:rPr>
              <a:t>5- صنایع سراميك سازی</a:t>
            </a:r>
            <a:r>
              <a:rPr lang="fa-IR" sz="2800" dirty="0" smtClean="0">
                <a:cs typeface="B Zar" pitchFamily="2" charset="-78"/>
              </a:rPr>
              <a:t> </a:t>
            </a:r>
            <a:endParaRPr lang="fa-IR" sz="2800" dirty="0">
              <a:cs typeface="B Zar" pitchFamily="2" charset="-78"/>
            </a:endParaRPr>
          </a:p>
        </p:txBody>
      </p:sp>
      <p:sp>
        <p:nvSpPr>
          <p:cNvPr id="3" name="Content Placeholder 2"/>
          <p:cNvSpPr>
            <a:spLocks noGrp="1"/>
          </p:cNvSpPr>
          <p:nvPr>
            <p:ph sz="quarter" idx="1"/>
          </p:nvPr>
        </p:nvSpPr>
        <p:spPr>
          <a:xfrm>
            <a:off x="395536" y="1285860"/>
            <a:ext cx="8208912" cy="4873752"/>
          </a:xfrm>
        </p:spPr>
        <p:txBody>
          <a:bodyPr>
            <a:normAutofit fontScale="92500" lnSpcReduction="20000"/>
          </a:bodyPr>
          <a:lstStyle/>
          <a:p>
            <a:pPr algn="just"/>
            <a:r>
              <a:rPr lang="fa-IR" sz="2900" dirty="0" smtClean="0">
                <a:cs typeface="B Zar" pitchFamily="2" charset="-78"/>
              </a:rPr>
              <a:t>اکسید سرب پودری کاربرد زيادی در لعاب‌هاي صنعت سراميك دارد. لعاب‌ها براي نفوذ ناپذير كردن بدنه سفال به كار مي‌روند. لعاب براي استحكام بيشتر سراميك و به وجود آمدن سطح صاف و تزئيني پس از پخته شدن سراميك استفاده می شود. نقطه ذوب پائين سرب و ويسكوزيته آن باعث بوجود آمدن درخشش بالا و جلاي زيبا و سختي بالاتر لعاب‌ می شود. لعاب‌هاي سربي از مقاومت بالايي در برابر پوسته پوسته شدن و حل شدن در آب برخوردار هستند. لعاب‌هاي بدون سرب كم‌دوام‌تر از انواع سرب‌دار هستند. هنگامي كه ميزان سرب موجود در لعاب كمتر از 5% باشد، خطرات بهداشتی كمتری را ایجاد می کند. در فرایندهای اسپری لعاب، لعاب به شکل گرد يا ذرات ريز معلق در هوا منتشر و استنشاق می شوند .</a:t>
            </a:r>
            <a:endParaRPr lang="en-US" sz="2900" dirty="0" smtClean="0">
              <a:cs typeface="B Zar" pitchFamily="2" charset="-78"/>
            </a:endParaRPr>
          </a:p>
          <a:p>
            <a:pPr algn="just"/>
            <a:r>
              <a:rPr lang="fa-IR" sz="2900" b="1" dirty="0" smtClean="0">
                <a:cs typeface="B Zar" pitchFamily="2" charset="-78"/>
              </a:rPr>
              <a:t>9-سایر مصارف</a:t>
            </a:r>
            <a:r>
              <a:rPr lang="fa-IR" sz="2900" dirty="0" smtClean="0">
                <a:cs typeface="B Zar" pitchFamily="2" charset="-78"/>
              </a:rPr>
              <a:t> سرب در ساخت حروف چاپی استفاده می شودو همچنین سرب در توليد بلبرينگ مورداستفاده قرار مي‌گيرد</a:t>
            </a:r>
            <a:r>
              <a:rPr lang="en-US" sz="2900" dirty="0" smtClean="0">
                <a:cs typeface="B Zar" pitchFamily="2" charset="-78"/>
              </a:rPr>
              <a:t>.</a:t>
            </a:r>
            <a:r>
              <a:rPr lang="fa-IR" sz="2900" dirty="0" smtClean="0">
                <a:cs typeface="B Zar" pitchFamily="2" charset="-78"/>
              </a:rPr>
              <a:t> لحيم مهمترين کاربرد سرب در صنايع مهندسي و الكترونيك است.</a:t>
            </a:r>
            <a:endParaRPr lang="en-US" sz="2900" dirty="0" smtClean="0">
              <a:cs typeface="B Zar" pitchFamily="2" charset="-78"/>
            </a:endParaRPr>
          </a:p>
          <a:p>
            <a:endParaRPr lang="fa-IR"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defRPr/>
            </a:pPr>
            <a:r>
              <a:rPr lang="fa-IR" sz="3000" dirty="0" smtClean="0">
                <a:solidFill>
                  <a:srgbClr val="FFFF00"/>
                </a:solidFill>
                <a:cs typeface="B Nazanin" pitchFamily="2" charset="-78"/>
              </a:rPr>
              <a:t>مواجهه</a:t>
            </a:r>
            <a:endParaRPr lang="en-US" sz="3000" dirty="0">
              <a:solidFill>
                <a:srgbClr val="FFFF00"/>
              </a:solidFill>
              <a:cs typeface="B Nazanin" pitchFamily="2" charset="-78"/>
            </a:endParaRPr>
          </a:p>
        </p:txBody>
      </p:sp>
      <p:sp>
        <p:nvSpPr>
          <p:cNvPr id="12291" name="Text Placeholder 4"/>
          <p:cNvSpPr>
            <a:spLocks noGrp="1"/>
          </p:cNvSpPr>
          <p:nvPr>
            <p:ph type="body" sz="half" idx="1"/>
          </p:nvPr>
        </p:nvSpPr>
        <p:spPr>
          <a:xfrm>
            <a:off x="457200" y="1905000"/>
            <a:ext cx="4038600" cy="3587750"/>
          </a:xfrm>
        </p:spPr>
        <p:txBody>
          <a:bodyPr/>
          <a:lstStyle/>
          <a:p>
            <a:pPr>
              <a:defRPr/>
            </a:pPr>
            <a:endParaRPr lang="en-US" smtClean="0">
              <a:cs typeface="Times New Roman" pitchFamily="18" charset="0"/>
            </a:endParaRPr>
          </a:p>
        </p:txBody>
      </p:sp>
      <p:pic>
        <p:nvPicPr>
          <p:cNvPr id="28676" name="Picture 5" descr="Lead is commonly found in and around the home, especially in older homes. Children are especially susceptible to lead poisoning, since they absorb lead more readily than adults. Even minor exposure to lead can severely affect a child&amp;#x0027;s development. [Electronic Illustrators Group. Reproduced by permission.]"/>
          <p:cNvPicPr>
            <a:picLocks noChangeAspect="1" noChangeArrowheads="1"/>
          </p:cNvPicPr>
          <p:nvPr/>
        </p:nvPicPr>
        <p:blipFill>
          <a:blip r:embed="rId2"/>
          <a:srcRect/>
          <a:stretch>
            <a:fillRect/>
          </a:stretch>
        </p:blipFill>
        <p:spPr bwMode="auto">
          <a:xfrm>
            <a:off x="387350" y="1735138"/>
            <a:ext cx="4537075" cy="3757612"/>
          </a:xfrm>
          <a:prstGeom prst="rect">
            <a:avLst/>
          </a:prstGeom>
          <a:noFill/>
          <a:ln w="9525">
            <a:solidFill>
              <a:srgbClr val="FF3300"/>
            </a:solidFill>
            <a:miter lim="800000"/>
            <a:headEnd/>
            <a:tailEnd/>
          </a:ln>
        </p:spPr>
      </p:pic>
      <p:pic>
        <p:nvPicPr>
          <p:cNvPr id="28677" name="Picture 7" descr="environmental1"/>
          <p:cNvPicPr>
            <a:picLocks noGrp="1" noChangeAspect="1" noChangeArrowheads="1"/>
          </p:cNvPicPr>
          <p:nvPr>
            <p:ph sz="half" idx="2"/>
          </p:nvPr>
        </p:nvPicPr>
        <p:blipFill>
          <a:blip r:embed="rId3"/>
          <a:srcRect/>
          <a:stretch>
            <a:fillRect/>
          </a:stretch>
        </p:blipFill>
        <p:spPr>
          <a:xfrm>
            <a:off x="5262563" y="1711325"/>
            <a:ext cx="3438525" cy="3679825"/>
          </a:xfrm>
          <a:noFill/>
          <a:ln>
            <a:solidFill>
              <a:srgbClr val="FF3300"/>
            </a:solidFill>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6"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9" name="Picture 5" descr="bluepainting_1"/>
          <p:cNvPicPr>
            <a:picLocks noChangeAspect="1" noChangeArrowheads="1"/>
          </p:cNvPicPr>
          <p:nvPr/>
        </p:nvPicPr>
        <p:blipFill>
          <a:blip r:embed="rId2"/>
          <a:srcRect/>
          <a:stretch>
            <a:fillRect/>
          </a:stretch>
        </p:blipFill>
        <p:spPr bwMode="auto">
          <a:xfrm>
            <a:off x="1565275" y="115888"/>
            <a:ext cx="6462713" cy="64627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4282" y="292100"/>
            <a:ext cx="8229600" cy="1384300"/>
          </a:xfrm>
        </p:spPr>
        <p:txBody>
          <a:bodyPr>
            <a:normAutofit/>
          </a:bodyPr>
          <a:lstStyle/>
          <a:p>
            <a:pPr algn="r">
              <a:defRPr/>
            </a:pPr>
            <a:endParaRPr lang="en-US" sz="3600" b="1" dirty="0">
              <a:solidFill>
                <a:schemeClr val="tx1"/>
              </a:solidFill>
              <a:cs typeface="B Nazanin" pitchFamily="2" charset="-78"/>
            </a:endParaRPr>
          </a:p>
        </p:txBody>
      </p:sp>
      <p:sp>
        <p:nvSpPr>
          <p:cNvPr id="14339" name="Text Placeholder 2"/>
          <p:cNvSpPr>
            <a:spLocks noGrp="1"/>
          </p:cNvSpPr>
          <p:nvPr>
            <p:ph type="body" sz="half" idx="1"/>
          </p:nvPr>
        </p:nvSpPr>
        <p:spPr>
          <a:xfrm>
            <a:off x="457200" y="1905000"/>
            <a:ext cx="3505200" cy="4114800"/>
          </a:xfrm>
        </p:spPr>
        <p:txBody>
          <a:bodyPr/>
          <a:lstStyle/>
          <a:p>
            <a:pPr>
              <a:defRPr/>
            </a:pPr>
            <a:r>
              <a:rPr lang="en-US" b="1" smtClean="0">
                <a:cs typeface="Times New Roman" pitchFamily="18" charset="0"/>
              </a:rPr>
              <a:t>The use of lead additives in gasoline and paint comprise two of the most harmful uses of lead.  </a:t>
            </a:r>
          </a:p>
          <a:p>
            <a:pPr>
              <a:defRPr/>
            </a:pPr>
            <a:endParaRPr lang="en-US" smtClean="0">
              <a:cs typeface="Times New Roman" pitchFamily="18" charset="0"/>
            </a:endParaRPr>
          </a:p>
        </p:txBody>
      </p:sp>
      <p:pic>
        <p:nvPicPr>
          <p:cNvPr id="30724" name="Picture 5" descr="HeratBatteryRecycling"/>
          <p:cNvPicPr>
            <a:picLocks noChangeAspect="1" noChangeArrowheads="1"/>
          </p:cNvPicPr>
          <p:nvPr/>
        </p:nvPicPr>
        <p:blipFill>
          <a:blip r:embed="rId2"/>
          <a:srcRect/>
          <a:stretch>
            <a:fillRect/>
          </a:stretch>
        </p:blipFill>
        <p:spPr bwMode="auto">
          <a:xfrm>
            <a:off x="4000496" y="2128838"/>
            <a:ext cx="4572000" cy="34290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animEffect transition="in" filter="wheel(1)">
                                      <p:cBhvr>
                                        <p:cTn id="7" dur="2000"/>
                                        <p:tgtEl>
                                          <p:spTgt spid="1433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defRPr/>
            </a:pPr>
            <a:endParaRPr lang="en-US" sz="3600" b="1" dirty="0">
              <a:solidFill>
                <a:schemeClr val="tx1"/>
              </a:solidFill>
              <a:cs typeface="B Zar" pitchFamily="2" charset="-78"/>
            </a:endParaRPr>
          </a:p>
        </p:txBody>
      </p:sp>
      <p:sp>
        <p:nvSpPr>
          <p:cNvPr id="15363" name="Text Placeholder 2"/>
          <p:cNvSpPr>
            <a:spLocks noGrp="1"/>
          </p:cNvSpPr>
          <p:nvPr>
            <p:ph type="body" sz="half" idx="1"/>
          </p:nvPr>
        </p:nvSpPr>
        <p:spPr/>
        <p:txBody>
          <a:bodyPr/>
          <a:lstStyle/>
          <a:p>
            <a:pPr>
              <a:defRPr/>
            </a:pPr>
            <a:r>
              <a:rPr lang="en-US" b="1" dirty="0" smtClean="0">
                <a:cs typeface="Times New Roman" pitchFamily="18" charset="0"/>
              </a:rPr>
              <a:t>Radiator repair is an industry where workers may be exposed to lead fumes. Ventilation is designed to draw the fumes away from the worker. </a:t>
            </a:r>
          </a:p>
          <a:p>
            <a:pPr>
              <a:defRPr/>
            </a:pPr>
            <a:endParaRPr lang="en-US" dirty="0" smtClean="0">
              <a:cs typeface="Times New Roman" pitchFamily="18" charset="0"/>
            </a:endParaRPr>
          </a:p>
        </p:txBody>
      </p:sp>
      <p:pic>
        <p:nvPicPr>
          <p:cNvPr id="31748" name="Picture 5" descr="man working in radiator repair industry image. "/>
          <p:cNvPicPr>
            <a:picLocks noGrp="1" noChangeAspect="1" noChangeArrowheads="1"/>
          </p:cNvPicPr>
          <p:nvPr>
            <p:ph sz="half" idx="2"/>
          </p:nvPr>
        </p:nvPicPr>
        <p:blipFill>
          <a:blip r:embed="rId2"/>
          <a:srcRect/>
          <a:stretch>
            <a:fillRect/>
          </a:stretch>
        </p:blipFill>
        <p:spPr>
          <a:xfrm>
            <a:off x="4748213" y="2085975"/>
            <a:ext cx="3938587" cy="3775075"/>
          </a:xfrm>
          <a:noFill/>
          <a:ln>
            <a:solidFill>
              <a:srgbClr val="FF3300"/>
            </a:solidFill>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1" presetClass="entr" presetSubtype="1" fill="hold" grpId="0" nodeType="clickEffect">
                                  <p:stCondLst>
                                    <p:cond delay="0"/>
                                  </p:stCondLst>
                                  <p:childTnLst>
                                    <p:set>
                                      <p:cBhvr>
                                        <p:cTn id="12" dur="1" fill="hold">
                                          <p:stCondLst>
                                            <p:cond delay="0"/>
                                          </p:stCondLst>
                                        </p:cTn>
                                        <p:tgtEl>
                                          <p:spTgt spid="15363">
                                            <p:txEl>
                                              <p:pRg st="0" end="0"/>
                                            </p:txEl>
                                          </p:spTgt>
                                        </p:tgtEl>
                                        <p:attrNameLst>
                                          <p:attrName>style.visibility</p:attrName>
                                        </p:attrNameLst>
                                      </p:cBhvr>
                                      <p:to>
                                        <p:strVal val="visible"/>
                                      </p:to>
                                    </p:set>
                                    <p:animEffect transition="in" filter="wheel(1)">
                                      <p:cBhvr>
                                        <p:cTn id="13" dur="2000"/>
                                        <p:tgtEl>
                                          <p:spTgt spid="1536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08856" y="274638"/>
            <a:ext cx="7467600" cy="1143000"/>
          </a:xfrm>
        </p:spPr>
        <p:txBody>
          <a:bodyPr>
            <a:normAutofit/>
          </a:bodyPr>
          <a:lstStyle/>
          <a:p>
            <a:pPr algn="r"/>
            <a:r>
              <a:rPr lang="fa-IR" sz="3200" b="1" dirty="0" smtClean="0"/>
              <a:t>حد مجاز سرب و ترکیبات آن در هوای تنفسی</a:t>
            </a:r>
            <a:endParaRPr lang="fa-IR" sz="3200" dirty="0"/>
          </a:p>
        </p:txBody>
      </p:sp>
      <p:sp>
        <p:nvSpPr>
          <p:cNvPr id="3" name="Content Placeholder 2"/>
          <p:cNvSpPr>
            <a:spLocks noGrp="1"/>
          </p:cNvSpPr>
          <p:nvPr>
            <p:ph sz="quarter" idx="1"/>
          </p:nvPr>
        </p:nvSpPr>
        <p:spPr>
          <a:xfrm>
            <a:off x="539552" y="1600200"/>
            <a:ext cx="8136904" cy="4873752"/>
          </a:xfrm>
        </p:spPr>
        <p:txBody>
          <a:bodyPr>
            <a:normAutofit/>
          </a:bodyPr>
          <a:lstStyle/>
          <a:p>
            <a:pPr algn="just"/>
            <a:r>
              <a:rPr lang="fa-IR" sz="2800" dirty="0" smtClean="0">
                <a:cs typeface="B Zar" pitchFamily="2" charset="-78"/>
              </a:rPr>
              <a:t>حدتماس شغلي براي تماس تنفسي با سرب و تركيبات معدني سرب در طي يك شيفت كاري 8ساعته، 51 ميکروگرم در متر مکعب هوا مي باشد.كميته فني بهداشت حرفه اي كشور و ساير سازمان هاي معتبر بين المللي، حد مجازي براي مواجهه تماسي كوتاه مدت و سقفي با سرب ارائه نداده اند.</a:t>
            </a:r>
            <a:endParaRPr lang="fa-IR" sz="2800" dirty="0">
              <a:cs typeface="B Zar" pitchFamily="2" charset="-78"/>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608" y="274638"/>
            <a:ext cx="7467600" cy="1143000"/>
          </a:xfrm>
        </p:spPr>
        <p:txBody>
          <a:bodyPr>
            <a:normAutofit/>
          </a:bodyPr>
          <a:lstStyle/>
          <a:p>
            <a:pPr algn="r"/>
            <a:r>
              <a:rPr lang="fa-IR" sz="2800" b="1" dirty="0" smtClean="0">
                <a:cs typeface="B Zar" pitchFamily="2" charset="-78"/>
              </a:rPr>
              <a:t>اندازه گیری غلظت سرب در هوای تنفسی</a:t>
            </a:r>
            <a:endParaRPr lang="fa-IR" sz="2800" dirty="0">
              <a:cs typeface="B Zar" pitchFamily="2" charset="-78"/>
            </a:endParaRPr>
          </a:p>
        </p:txBody>
      </p:sp>
      <p:sp>
        <p:nvSpPr>
          <p:cNvPr id="3" name="Content Placeholder 2"/>
          <p:cNvSpPr>
            <a:spLocks noGrp="1"/>
          </p:cNvSpPr>
          <p:nvPr>
            <p:ph sz="quarter" idx="1"/>
          </p:nvPr>
        </p:nvSpPr>
        <p:spPr>
          <a:xfrm>
            <a:off x="457200" y="1600200"/>
            <a:ext cx="8229600" cy="5257800"/>
          </a:xfrm>
        </p:spPr>
        <p:txBody>
          <a:bodyPr>
            <a:normAutofit/>
          </a:bodyPr>
          <a:lstStyle/>
          <a:p>
            <a:pPr algn="just"/>
            <a:r>
              <a:rPr lang="fa-IR" sz="2600" dirty="0" smtClean="0">
                <a:cs typeface="B Zar" pitchFamily="2" charset="-78"/>
              </a:rPr>
              <a:t>كارفرما بايد از روشي براي اندازه گيري و آناليز سرب استفاده كند كه با 95 % اطمينان از صحتي درحد 21 %± غلظت مجاز سرب ) 51 ميکروگرم در متر مکعب هوا( برخوردار باشد. اندازه گيري سرب و تركيبات آن در هواي محيط كار يا منطقه تنفسي كارگران به روش استاندارد ملي ايران به شماره 9545 انجام مي شود. در اين روش حجم معيني هوا از منطقه تنفسي كارگران يا هواي محيط كار، بااستفاده از پمپ نمونه برداري جمع آوري مي شود. هواي جمع آوري شده از ميان فيلتر غشايي استرسلولزي عبور داده مي شود تا ذرات سرب و تركيبات سرب جمع آوري شوند. سپس با بهره گيري از روش هاي انحلال مناسب، نمونه جمع آوري شده بر روي صافي حل گرديده و سرب آن استخراج مي شود. تعيين مقدار سرب موجود در نمونه با توجه به غلظت آن با استفاده از اسپکترومتري جذب اتمي شعله اي يا كوره گرافيتي انجام مي شود.</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74042"/>
          </a:xfrm>
        </p:spPr>
        <p:txBody>
          <a:bodyPr>
            <a:normAutofit fontScale="90000"/>
          </a:bodyPr>
          <a:lstStyle/>
          <a:p>
            <a:endParaRPr lang="fa-IR" dirty="0"/>
          </a:p>
        </p:txBody>
      </p:sp>
      <p:sp>
        <p:nvSpPr>
          <p:cNvPr id="3" name="Content Placeholder 2"/>
          <p:cNvSpPr>
            <a:spLocks noGrp="1"/>
          </p:cNvSpPr>
          <p:nvPr>
            <p:ph sz="quarter" idx="1"/>
          </p:nvPr>
        </p:nvSpPr>
        <p:spPr>
          <a:xfrm>
            <a:off x="457200" y="764704"/>
            <a:ext cx="8229600" cy="5760640"/>
          </a:xfrm>
        </p:spPr>
        <p:txBody>
          <a:bodyPr>
            <a:normAutofit fontScale="92500" lnSpcReduction="10000"/>
          </a:bodyPr>
          <a:lstStyle/>
          <a:p>
            <a:pPr algn="just"/>
            <a:r>
              <a:rPr lang="fa-IR" sz="2800" dirty="0" smtClean="0">
                <a:cs typeface="B Zar" pitchFamily="2" charset="-78"/>
              </a:rPr>
              <a:t>اندازه گيري جرم هاي 1 تا 211 ميکروگرم سرب در نمونه هاي جمع آوري شده بر سطح فيلتر، بابهره گيري از روش جذب اتمي شعله اي انجام مي شود. در اين روش محلول حاوي نمونه به داخل شعله اكسنده هوا- استيلن يك دستگاه اسپکترومتر جذب اتمي مجهز به لامپ كاتد توخالي پاشيده</a:t>
            </a:r>
            <a:r>
              <a:rPr lang="fa-IR" sz="2800" dirty="0" smtClean="0"/>
              <a:t>مي شود. </a:t>
            </a:r>
            <a:r>
              <a:rPr lang="fa-IR" sz="2800" dirty="0" smtClean="0">
                <a:cs typeface="B Zar" pitchFamily="2" charset="-78"/>
              </a:rPr>
              <a:t>اندازه گيري جذب در طول موج 283 نانومتر انجام مي گيرد. با مقايسه جذب حاصل ازآناليز با منحني كاليبراسيون، غلظت سرب موجود در نمونه محاسبه مي شود. تعيين دقيق مقدار سرب در محلول هايي كه غلظت سرب درآنها در حد 1 تا 211 ميکروگرم سرب در نمونه است، با بهره گيري از روش جذب اتمي كوره گرافيتي انجام مي شود. به اين منظور مقادير مشخصي از محلول آزمون به كوره گرافيتي تزريق مي شود. نمونه پس از مراحل خشك شدن و خاكستر شدن به روش الکتروترمال به بخار اتمي تبديل شده و ميزان جذب در طول موج 283 نانومتر اندازه گيري مي شود. مقدار سرب موجود در هواي تنفسي يا هواي محيط كار بر حسب ميکروگرم سرب در مترمکعب هوا گزارش مي شود.</a:t>
            </a:r>
          </a:p>
          <a:p>
            <a:pPr algn="just"/>
            <a:r>
              <a:rPr lang="fa-IR" sz="2800" dirty="0" smtClean="0">
                <a:cs typeface="B Zar" pitchFamily="2" charset="-78"/>
              </a:rPr>
              <a:t>ارزيابي تماس تنفسي با آلکيل هاي سرب با استفاده از استاندارد نايوش 2533 براي تترااتيل سرب وروش 2524 براي تترا متيل سرب انجام مي شود.</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74638"/>
            <a:ext cx="8208912" cy="1143000"/>
          </a:xfrm>
        </p:spPr>
        <p:txBody>
          <a:bodyPr>
            <a:normAutofit/>
          </a:bodyPr>
          <a:lstStyle/>
          <a:p>
            <a:pPr algn="r"/>
            <a:r>
              <a:rPr lang="fa-IR" sz="2800" b="1" dirty="0" smtClean="0">
                <a:cs typeface="B Zar" pitchFamily="2" charset="-78"/>
              </a:rPr>
              <a:t>تفسیر نتایج اندازه گیری سرب در هوای تنفسی</a:t>
            </a:r>
            <a:endParaRPr lang="fa-IR" sz="2800" dirty="0">
              <a:cs typeface="B Zar" pitchFamily="2" charset="-78"/>
            </a:endParaRPr>
          </a:p>
        </p:txBody>
      </p:sp>
      <p:sp>
        <p:nvSpPr>
          <p:cNvPr id="3" name="Content Placeholder 2"/>
          <p:cNvSpPr>
            <a:spLocks noGrp="1"/>
          </p:cNvSpPr>
          <p:nvPr>
            <p:ph sz="quarter" idx="1"/>
          </p:nvPr>
        </p:nvSpPr>
        <p:spPr>
          <a:xfrm>
            <a:off x="601216" y="1600200"/>
            <a:ext cx="8075240" cy="4873752"/>
          </a:xfrm>
        </p:spPr>
        <p:txBody>
          <a:bodyPr>
            <a:normAutofit/>
          </a:bodyPr>
          <a:lstStyle/>
          <a:p>
            <a:pPr algn="just"/>
            <a:r>
              <a:rPr lang="fa-IR" dirty="0" smtClean="0">
                <a:cs typeface="B Zar" pitchFamily="2" charset="-78"/>
              </a:rPr>
              <a:t>در خصوص ارزيابي تماس تنفسي كارگران با سرب و يا تركيبات سرب به استثناء الکيل هاي سربكه روزانه به مدت چند ساعت در معرض تماس با سرب هستند، ابتدا غلظت متوسط وزني- زماني 8ساعتي، تماس تنفسي كارگران محاسبه مي شود. نتايج حاصل با حد مجاز توصيه شده مقايسه شده ودر صورتي كه ميزان تماس، از يك دوم حد توصيه شده بيشتر شود، تماس تنفسي با سرب معني داربوده و نياز به انجام اقدامات زير است:</a:t>
            </a:r>
          </a:p>
          <a:p>
            <a:pPr algn="just"/>
            <a:r>
              <a:rPr lang="fa-IR" dirty="0" smtClean="0">
                <a:cs typeface="B Zar" pitchFamily="2" charset="-78"/>
              </a:rPr>
              <a:t>- مشورت با افراد صاحب نظرو كارشناسان فرايندي با هدف تعيين علت بالا بودن غلظت آلودگي</a:t>
            </a:r>
          </a:p>
          <a:p>
            <a:pPr algn="just"/>
            <a:r>
              <a:rPr lang="fa-IR" dirty="0" smtClean="0">
                <a:cs typeface="B Zar" pitchFamily="2" charset="-78"/>
              </a:rPr>
              <a:t>- بررسي مجدد اقدامات كنترلي به منظور اطمينان از اينکه سيستم هاي كنترلي موجود به درستي ودر حدود تعريف شده كار مي كنند.</a:t>
            </a:r>
          </a:p>
          <a:p>
            <a:pPr algn="just"/>
            <a:r>
              <a:rPr lang="fa-IR" dirty="0" smtClean="0">
                <a:cs typeface="B Zar" pitchFamily="2" charset="-78"/>
              </a:rPr>
              <a:t>-</a:t>
            </a:r>
            <a:endParaRPr lang="fa-IR" dirty="0">
              <a:cs typeface="B Zar" pitchFamily="2" charset="-78"/>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46050"/>
          </a:xfrm>
        </p:spPr>
        <p:txBody>
          <a:bodyPr>
            <a:normAutofit fontScale="90000"/>
          </a:bodyPr>
          <a:lstStyle/>
          <a:p>
            <a:endParaRPr lang="fa-IR" dirty="0"/>
          </a:p>
        </p:txBody>
      </p:sp>
      <p:sp>
        <p:nvSpPr>
          <p:cNvPr id="3" name="Content Placeholder 2"/>
          <p:cNvSpPr>
            <a:spLocks noGrp="1"/>
          </p:cNvSpPr>
          <p:nvPr>
            <p:ph sz="quarter" idx="1"/>
          </p:nvPr>
        </p:nvSpPr>
        <p:spPr>
          <a:xfrm>
            <a:off x="457200" y="1268760"/>
            <a:ext cx="8229600" cy="4176464"/>
          </a:xfrm>
        </p:spPr>
        <p:txBody>
          <a:bodyPr>
            <a:normAutofit/>
          </a:bodyPr>
          <a:lstStyle/>
          <a:p>
            <a:pPr algn="just"/>
            <a:r>
              <a:rPr lang="fa-IR" sz="2600" dirty="0" smtClean="0">
                <a:cs typeface="B Zar" pitchFamily="2" charset="-78"/>
              </a:rPr>
              <a:t>بررسي نياز به استفاده از وسايل حفاظت تنفسي به عنوان يك راه حل موقتي تا زمان برگشت شرايط به حالت عادي اطلاع رساني نتايج به كارگر- آموزش اقدامات اصلاحي لازم به منظور كنترل تماس تا كمتر از حد مجاز به كارگر و استفاده ازماسك هاي تنفسي مناسب تصميم گيري سريع در خصوص اجراي اقدامات كنترلي مناسب انجام نمونه برداري هاي بعدي با هدف تأييد نتايج اندازه گيري قبلي</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08856" y="274638"/>
            <a:ext cx="7467600" cy="1143000"/>
          </a:xfrm>
        </p:spPr>
        <p:txBody>
          <a:bodyPr>
            <a:normAutofit/>
          </a:bodyPr>
          <a:lstStyle/>
          <a:p>
            <a:pPr algn="r"/>
            <a:r>
              <a:rPr lang="fa-IR" sz="3200" b="1" dirty="0" smtClean="0">
                <a:solidFill>
                  <a:srgbClr val="00B050"/>
                </a:solidFill>
                <a:cs typeface="B Zar" pitchFamily="2" charset="-78"/>
              </a:rPr>
              <a:t>کنترل تماس با سرب در محیط کار</a:t>
            </a:r>
            <a:endParaRPr lang="fa-IR" sz="3200" b="1" dirty="0">
              <a:solidFill>
                <a:srgbClr val="00B050"/>
              </a:solidFill>
              <a:cs typeface="B Zar" pitchFamily="2" charset="-78"/>
            </a:endParaRPr>
          </a:p>
        </p:txBody>
      </p:sp>
      <p:sp>
        <p:nvSpPr>
          <p:cNvPr id="3" name="Content Placeholder 2"/>
          <p:cNvSpPr>
            <a:spLocks noGrp="1"/>
          </p:cNvSpPr>
          <p:nvPr>
            <p:ph sz="quarter" idx="1"/>
          </p:nvPr>
        </p:nvSpPr>
        <p:spPr>
          <a:xfrm>
            <a:off x="395536" y="1600200"/>
            <a:ext cx="8208912" cy="4873752"/>
          </a:xfrm>
        </p:spPr>
        <p:txBody>
          <a:bodyPr>
            <a:normAutofit/>
          </a:bodyPr>
          <a:lstStyle/>
          <a:p>
            <a:pPr algn="just"/>
            <a:r>
              <a:rPr lang="fa-IR" sz="2800" dirty="0" smtClean="0">
                <a:cs typeface="B Zar" pitchFamily="2" charset="-78"/>
              </a:rPr>
              <a:t>روش هاي كنترل تماس با سرب به ترتيب اولويت عبارتند از حذف، جايگزيني، جداسازي و كنترل هاي مهندسي كه به صورت تركيب با هم نيز قابل استفاده هستند. پس از اعمال كنترل هاي فوق ريسك هاي باقيمانده با بهره گيري از تجهيزات حفاظت فردي و رعايت بهداشت فردي كنترل خواهند شد.</a:t>
            </a:r>
          </a:p>
          <a:p>
            <a:pPr algn="just"/>
            <a:endParaRPr lang="fa-IR" sz="2800" dirty="0">
              <a:cs typeface="B Zar" pitchFamily="2" charset="-78"/>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08856" y="274638"/>
            <a:ext cx="7467600" cy="1143000"/>
          </a:xfrm>
        </p:spPr>
        <p:txBody>
          <a:bodyPr>
            <a:normAutofit/>
          </a:bodyPr>
          <a:lstStyle/>
          <a:p>
            <a:pPr algn="r"/>
            <a:r>
              <a:rPr lang="fa-IR" sz="3200" b="1" dirty="0" smtClean="0">
                <a:solidFill>
                  <a:srgbClr val="00B050"/>
                </a:solidFill>
                <a:cs typeface="B Zar" pitchFamily="2" charset="-78"/>
              </a:rPr>
              <a:t>حذف سرب از فرایند</a:t>
            </a:r>
            <a:endParaRPr lang="fa-IR" sz="3200" dirty="0">
              <a:solidFill>
                <a:srgbClr val="00B050"/>
              </a:solidFill>
              <a:cs typeface="B Zar" pitchFamily="2" charset="-78"/>
            </a:endParaRPr>
          </a:p>
        </p:txBody>
      </p:sp>
      <p:sp>
        <p:nvSpPr>
          <p:cNvPr id="3" name="Content Placeholder 2"/>
          <p:cNvSpPr>
            <a:spLocks noGrp="1"/>
          </p:cNvSpPr>
          <p:nvPr>
            <p:ph sz="quarter" idx="1"/>
          </p:nvPr>
        </p:nvSpPr>
        <p:spPr>
          <a:xfrm>
            <a:off x="467544" y="1600200"/>
            <a:ext cx="8208912" cy="4873752"/>
          </a:xfrm>
        </p:spPr>
        <p:txBody>
          <a:bodyPr>
            <a:normAutofit/>
          </a:bodyPr>
          <a:lstStyle/>
          <a:p>
            <a:pPr algn="just"/>
            <a:r>
              <a:rPr lang="fa-IR" sz="3000" dirty="0" smtClean="0">
                <a:cs typeface="B Zar" pitchFamily="2" charset="-78"/>
              </a:rPr>
              <a:t>مؤثرترين و بهترين روش حفاظت از سلامتي كارگران حذف سرب از فرايند مي باشدكه سبب مي شود كار در محيطي فاقد ريسك و خطر تماس با سرب انجام شود. براي مثال، استفاده از رادياتورهاي آلومينيومي با مخزن پلاستيکي در صنعت خودروسازي به جاي استفاده از رادياتورهاي مسي با مخزن لحيم كاري شده با سرب، استفاده از پايدار كننده هاي كلسيم/ روي به جاي پايدار كننده هاي با پايه سرب در محصولات پي وي سي مثال هايي از حذف سرب از فرايند توليد و محصول محسوب مي شوند.</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8662" y="285728"/>
            <a:ext cx="7467600" cy="1143000"/>
          </a:xfrm>
        </p:spPr>
        <p:txBody>
          <a:bodyPr>
            <a:normAutofit/>
          </a:bodyPr>
          <a:lstStyle/>
          <a:p>
            <a:pPr algn="r"/>
            <a:r>
              <a:rPr lang="fa-IR" sz="3200" b="1" dirty="0" smtClean="0">
                <a:solidFill>
                  <a:srgbClr val="00B050"/>
                </a:solidFill>
                <a:cs typeface="B Zar" pitchFamily="2" charset="-78"/>
              </a:rPr>
              <a:t>جایگزینی</a:t>
            </a:r>
            <a:endParaRPr lang="fa-IR" sz="3200" dirty="0">
              <a:solidFill>
                <a:srgbClr val="00B050"/>
              </a:solidFill>
              <a:cs typeface="B Zar" pitchFamily="2" charset="-78"/>
            </a:endParaRPr>
          </a:p>
        </p:txBody>
      </p:sp>
      <p:sp>
        <p:nvSpPr>
          <p:cNvPr id="3" name="Content Placeholder 2"/>
          <p:cNvSpPr>
            <a:spLocks noGrp="1"/>
          </p:cNvSpPr>
          <p:nvPr>
            <p:ph sz="quarter" idx="1"/>
          </p:nvPr>
        </p:nvSpPr>
        <p:spPr>
          <a:xfrm>
            <a:off x="505922" y="1600200"/>
            <a:ext cx="8280920" cy="4873752"/>
          </a:xfrm>
        </p:spPr>
        <p:txBody>
          <a:bodyPr>
            <a:normAutofit/>
          </a:bodyPr>
          <a:lstStyle/>
          <a:p>
            <a:pPr algn="just"/>
            <a:r>
              <a:rPr lang="fa-IR" sz="2600" dirty="0" smtClean="0">
                <a:cs typeface="B Zar" pitchFamily="2" charset="-78"/>
              </a:rPr>
              <a:t>كارفرمايان بايستي در اولين فرصت نسبت به جايگزيني مواد حاوي سرب با مواد فاقد سرب اقدام كنند در غير اين صورت از مواد حاوي سرب كمتر يا حاوي تركيبات سربي با حلاليت پايين تر استفاده كنند. به اين ترتيب خطرات بهداشتي ناشي از تماس باسرب حذف و يا به حداقل خواهند رسيد. جايگزيني ياتاقان هاي سربي با ياتاقان هاي ساخته شده برپايه قلع، جايگزيني رنگ سفيد پايه سربي با رنگ سفيد پايه دي اكسيد تيتانيوم، جايگزيني رنگ هاي حاوي% 21 سرب با رنگ هاي حاوي% 2سرب، استفاده از لعاب پايه سربي به شکل دوغابه به جاي استفاده از مواد پودري به منظور كنترل انتشار گرد و غبار، نمونه اي از روش هاي جايگزيني محسوب می شوند.</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50106"/>
          </a:xfrm>
        </p:spPr>
        <p:txBody>
          <a:bodyPr>
            <a:normAutofit/>
          </a:bodyPr>
          <a:lstStyle/>
          <a:p>
            <a:pPr algn="r"/>
            <a:r>
              <a:rPr lang="fa-IR" sz="3200" b="1" dirty="0" smtClean="0">
                <a:solidFill>
                  <a:srgbClr val="00B050"/>
                </a:solidFill>
                <a:cs typeface="B Zar" pitchFamily="2" charset="-78"/>
              </a:rPr>
              <a:t>کنترل های مهندسی</a:t>
            </a:r>
            <a:endParaRPr lang="fa-IR" sz="3200" dirty="0">
              <a:solidFill>
                <a:srgbClr val="00B050"/>
              </a:solidFill>
              <a:cs typeface="B Zar" pitchFamily="2" charset="-78"/>
            </a:endParaRPr>
          </a:p>
        </p:txBody>
      </p:sp>
      <p:sp>
        <p:nvSpPr>
          <p:cNvPr id="5" name="Content Placeholder 4"/>
          <p:cNvSpPr>
            <a:spLocks noGrp="1"/>
          </p:cNvSpPr>
          <p:nvPr>
            <p:ph sz="quarter" idx="1"/>
          </p:nvPr>
        </p:nvSpPr>
        <p:spPr>
          <a:xfrm>
            <a:off x="457200" y="1196752"/>
            <a:ext cx="8229600" cy="5400600"/>
          </a:xfrm>
        </p:spPr>
        <p:txBody>
          <a:bodyPr>
            <a:normAutofit/>
          </a:bodyPr>
          <a:lstStyle/>
          <a:p>
            <a:pPr algn="just"/>
            <a:r>
              <a:rPr lang="fa-IR" dirty="0" smtClean="0">
                <a:cs typeface="B Zar" pitchFamily="2" charset="-78"/>
              </a:rPr>
              <a:t>در محيط هاي كاري كه كارگران حداقل به مدت 31 روز در سال در معرض تماس با گرد و غبارسرب در غلظت هايي بالاتر از حد مجاز هستند، كارفرما مي بايست با بهره گيري از كنترل هاي مهندسي اقدام به كاستن از غلظت سرب در هواي تنفسي به كمتر از 211 ميکروگرم در متر مکعب هوا كند. در غلظت هاي كمتر از 211 ميکروگرم در متر مکعب هوا مي توان به منظور كاستن از غلظت به كمتر از حد مجاز 51 ميکروگرم در متر مکعب هواي تنفسي از تركيبي از كنترل هاي مهندسي،اجرايي و ماسك هاي تنفسي استفاده كرد. اجراي كنترل هاي مهندسي نيازمند بررسي دقيق فرايندهاي توليد بوده و در مواردي توجيه دارد كه امکان جايگزيني سرب و مواد حاوي سرب با تركيبات كم خطر تر وجود ندارد. كنترل هاي مهندسي از نوع كنترل هاي فيزيکي هستند كه با كنترل انتشارآلودگي در نزديك ترين نقطه به منبع مانع از از انتشار گرد و غبار، فيوم و يا ميست به محيط كار و باعث كاستن از تراز آلودگي محيطي و تماس هاي كارگري مي شوند. </a:t>
            </a:r>
            <a:endParaRPr lang="fa-IR" dirty="0">
              <a:cs typeface="B Zar" pitchFamily="2" charset="-78"/>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50106"/>
          </a:xfrm>
        </p:spPr>
        <p:txBody>
          <a:bodyPr>
            <a:normAutofit/>
          </a:bodyPr>
          <a:lstStyle/>
          <a:p>
            <a:pPr algn="r"/>
            <a:r>
              <a:rPr lang="fa-IR" sz="3000" b="1" dirty="0" smtClean="0">
                <a:solidFill>
                  <a:srgbClr val="00B050"/>
                </a:solidFill>
                <a:cs typeface="B Zar" pitchFamily="2" charset="-78"/>
              </a:rPr>
              <a:t>سيستم تهويه موضعي</a:t>
            </a:r>
            <a:endParaRPr lang="fa-IR" sz="3000" dirty="0">
              <a:solidFill>
                <a:srgbClr val="00B050"/>
              </a:solidFill>
              <a:cs typeface="B Zar" pitchFamily="2" charset="-78"/>
            </a:endParaRPr>
          </a:p>
        </p:txBody>
      </p:sp>
      <p:sp>
        <p:nvSpPr>
          <p:cNvPr id="3" name="Content Placeholder 2"/>
          <p:cNvSpPr>
            <a:spLocks noGrp="1"/>
          </p:cNvSpPr>
          <p:nvPr>
            <p:ph sz="quarter" idx="1"/>
          </p:nvPr>
        </p:nvSpPr>
        <p:spPr>
          <a:xfrm>
            <a:off x="457200" y="1196752"/>
            <a:ext cx="8229600" cy="4929411"/>
          </a:xfrm>
        </p:spPr>
        <p:txBody>
          <a:bodyPr>
            <a:normAutofit/>
          </a:bodyPr>
          <a:lstStyle/>
          <a:p>
            <a:r>
              <a:rPr lang="fa-IR" sz="2800" dirty="0" smtClean="0">
                <a:cs typeface="B Zar" pitchFamily="2" charset="-78"/>
              </a:rPr>
              <a:t>طراحي سيستم تهويه مؤثر و كارا با توجه به پارامترهاي زير امکان پذير است:</a:t>
            </a:r>
          </a:p>
          <a:p>
            <a:r>
              <a:rPr lang="fa-IR" sz="2800" dirty="0" smtClean="0">
                <a:cs typeface="B Zar" pitchFamily="2" charset="-78"/>
              </a:rPr>
              <a:t>- گازها، بخارات، گرد و غبار و فيوم هايي که توليد و منتشر مي شوند.</a:t>
            </a:r>
          </a:p>
          <a:p>
            <a:r>
              <a:rPr lang="fa-IR" sz="2800" dirty="0" smtClean="0">
                <a:cs typeface="B Zar" pitchFamily="2" charset="-78"/>
              </a:rPr>
              <a:t>- نحوه حركت و انتشار توده آلودگي همراه با جريان هاي هواي محيطي.</a:t>
            </a:r>
          </a:p>
          <a:p>
            <a:r>
              <a:rPr lang="fa-IR" sz="2800" dirty="0" smtClean="0">
                <a:cs typeface="B Zar" pitchFamily="2" charset="-78"/>
              </a:rPr>
              <a:t>- فرايندهايي كه داراي منابع انتشار آلودگي هستند.</a:t>
            </a:r>
          </a:p>
          <a:p>
            <a:r>
              <a:rPr lang="fa-IR" sz="2800" dirty="0" smtClean="0">
                <a:cs typeface="B Zar" pitchFamily="2" charset="-78"/>
              </a:rPr>
              <a:t>- تعداد كارگران و خصوصيات و ويژگي هاي كاري آنها در كنار منابع انتشار آلودگي</a:t>
            </a:r>
          </a:p>
          <a:p>
            <a:r>
              <a:rPr lang="fa-IR" sz="2800" dirty="0" smtClean="0">
                <a:cs typeface="B Zar" pitchFamily="2" charset="-78"/>
              </a:rPr>
              <a:t>- غلظت آلودگي در محيط كار و ميزان كنترل مورد نياز</a:t>
            </a:r>
          </a:p>
          <a:p>
            <a:r>
              <a:rPr lang="fa-IR" sz="2800" dirty="0" smtClean="0">
                <a:cs typeface="B Zar" pitchFamily="2" charset="-78"/>
              </a:rPr>
              <a:t>- قدرت آزادسازي منبع انتشار آلودگي</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720" y="274638"/>
            <a:ext cx="8258204" cy="582594"/>
          </a:xfrm>
        </p:spPr>
        <p:txBody>
          <a:bodyPr/>
          <a:lstStyle/>
          <a:p>
            <a:endParaRPr lang="fa-IR" dirty="0"/>
          </a:p>
        </p:txBody>
      </p:sp>
      <p:sp>
        <p:nvSpPr>
          <p:cNvPr id="3" name="Content Placeholder 2"/>
          <p:cNvSpPr>
            <a:spLocks noGrp="1"/>
          </p:cNvSpPr>
          <p:nvPr>
            <p:ph sz="quarter" idx="1"/>
          </p:nvPr>
        </p:nvSpPr>
        <p:spPr>
          <a:xfrm>
            <a:off x="395536" y="1142984"/>
            <a:ext cx="8229600" cy="4525963"/>
          </a:xfrm>
        </p:spPr>
        <p:txBody>
          <a:bodyPr>
            <a:noAutofit/>
          </a:bodyPr>
          <a:lstStyle/>
          <a:p>
            <a:pPr algn="just"/>
            <a:r>
              <a:rPr lang="fa-IR" sz="2800" dirty="0" smtClean="0">
                <a:cs typeface="B Zar" pitchFamily="2" charset="-78"/>
              </a:rPr>
              <a:t>جهت دستيابي به كنترل مؤثر، سيستم كنترلي را در نزديك ترين نقطه به منبع انتشار آلودگي نصب شود</a:t>
            </a:r>
            <a:r>
              <a:rPr lang="fa-IR" sz="2800" dirty="0" smtClean="0"/>
              <a:t>.</a:t>
            </a:r>
          </a:p>
          <a:p>
            <a:pPr algn="just"/>
            <a:r>
              <a:rPr lang="fa-IR" sz="2800" dirty="0" smtClean="0"/>
              <a:t> </a:t>
            </a:r>
          </a:p>
          <a:p>
            <a:pPr algn="just"/>
            <a:r>
              <a:rPr lang="fa-IR" sz="2800" dirty="0" smtClean="0">
                <a:cs typeface="B Zar" pitchFamily="2" charset="-78"/>
              </a:rPr>
              <a:t>استفاده از هودهاي دريافت كننده به منظور كنترل انتشار آلودگي در منابع داغ نظير كوره هاي ذوب سرب، با توجه به ابعاد منبع انتشار بايد هود در ارتفاعي نصب شود كه مانع از ورود كارگر به منطقه عبور هواي آلوده شود. </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46050"/>
          </a:xfrm>
        </p:spPr>
        <p:txBody>
          <a:bodyPr>
            <a:normAutofit fontScale="90000"/>
          </a:bodyPr>
          <a:lstStyle/>
          <a:p>
            <a:endParaRPr lang="fa-IR" dirty="0"/>
          </a:p>
        </p:txBody>
      </p:sp>
      <p:sp>
        <p:nvSpPr>
          <p:cNvPr id="3" name="Content Placeholder 2"/>
          <p:cNvSpPr>
            <a:spLocks noGrp="1"/>
          </p:cNvSpPr>
          <p:nvPr>
            <p:ph sz="quarter" idx="1"/>
          </p:nvPr>
        </p:nvSpPr>
        <p:spPr>
          <a:xfrm>
            <a:off x="457200" y="836712"/>
            <a:ext cx="8229600" cy="5289451"/>
          </a:xfrm>
        </p:spPr>
        <p:txBody>
          <a:bodyPr>
            <a:normAutofit/>
          </a:bodyPr>
          <a:lstStyle/>
          <a:p>
            <a:pPr algn="just"/>
            <a:endParaRPr lang="fa-IR" dirty="0" smtClean="0">
              <a:cs typeface="B Zar" pitchFamily="2" charset="-78"/>
            </a:endParaRPr>
          </a:p>
          <a:p>
            <a:pPr algn="just"/>
            <a:r>
              <a:rPr lang="fa-IR" sz="2800" dirty="0" smtClean="0">
                <a:cs typeface="B Zar" pitchFamily="2" charset="-78"/>
              </a:rPr>
              <a:t>نگهداري سرب يا مواد حاوي سرب و يا آلوده به سرب در بشکه ها و كيسه هاي غير قابل نفوذ وغير قابل نشتي (محصورسازي كامل) و استفاده از آنها در شرايط تهويه موضعي.</a:t>
            </a:r>
          </a:p>
          <a:p>
            <a:pPr algn="just"/>
            <a:r>
              <a:rPr lang="fa-IR" sz="2800" dirty="0" smtClean="0">
                <a:cs typeface="B Zar" pitchFamily="2" charset="-78"/>
              </a:rPr>
              <a:t>- انجام كارها در اتاقك هاي نيمه محصور كه با ورود هواي تميز به داخل اتاقك و حذف اثرجريان هاي هوايي سرگردان در محيط كار مانع از انتشار سرب به هواي تنفسي مي شوند(محصور سازي جزئي</a:t>
            </a:r>
            <a:r>
              <a:rPr lang="fa-IR" sz="2800" dirty="0" smtClean="0"/>
              <a:t>)</a:t>
            </a:r>
            <a:endParaRPr lang="fa-IR" sz="280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74042"/>
          </a:xfrm>
        </p:spPr>
        <p:txBody>
          <a:bodyPr>
            <a:normAutofit fontScale="90000"/>
          </a:bodyPr>
          <a:lstStyle/>
          <a:p>
            <a:endParaRPr lang="fa-IR" dirty="0"/>
          </a:p>
        </p:txBody>
      </p:sp>
      <p:sp>
        <p:nvSpPr>
          <p:cNvPr id="3" name="Content Placeholder 2"/>
          <p:cNvSpPr>
            <a:spLocks noGrp="1"/>
          </p:cNvSpPr>
          <p:nvPr>
            <p:ph sz="quarter" idx="1"/>
          </p:nvPr>
        </p:nvSpPr>
        <p:spPr>
          <a:xfrm>
            <a:off x="457200" y="692696"/>
            <a:ext cx="8229600" cy="5832648"/>
          </a:xfrm>
        </p:spPr>
        <p:txBody>
          <a:bodyPr>
            <a:normAutofit/>
          </a:bodyPr>
          <a:lstStyle/>
          <a:p>
            <a:pPr algn="just"/>
            <a:endParaRPr lang="fa-IR" sz="2800" b="1" dirty="0" smtClean="0">
              <a:cs typeface="B Zar" pitchFamily="2" charset="-78"/>
            </a:endParaRPr>
          </a:p>
          <a:p>
            <a:r>
              <a:rPr lang="fa-IR" sz="2800" dirty="0" smtClean="0">
                <a:cs typeface="B Zar" pitchFamily="2" charset="-78"/>
              </a:rPr>
              <a:t>سيستم تهويه بايد به نحوي استفاده شود كه بدون عبور جريان هواي آلوده از منطقه تنفسي كارگر قادر به كنترل آلودگي در منبع توليد باشد.</a:t>
            </a:r>
          </a:p>
          <a:p>
            <a:pPr algn="just"/>
            <a:r>
              <a:rPr lang="fa-IR" sz="2800" dirty="0" smtClean="0">
                <a:cs typeface="B Zar" pitchFamily="2" charset="-78"/>
              </a:rPr>
              <a:t>نگهداري سرب يا مواد حاوي سرب و يا آلوده به سرب در بشکه ها و كيسه هاي غير قابل نفوذ وغير قابل نشتي (محصورسازي كامل) و استفاده از آنها در شرايط تهويه موضعي.</a:t>
            </a:r>
          </a:p>
          <a:p>
            <a:pPr algn="just"/>
            <a:r>
              <a:rPr lang="fa-IR" sz="2800" dirty="0" smtClean="0">
                <a:cs typeface="B Zar" pitchFamily="2" charset="-78"/>
              </a:rPr>
              <a:t>- انجام كارها در اتاقك هاي نيمه محصور كه با ورود هواي تميز به داخل اتاقك و حذف اثرجريان هاي هوايي سرگردان در محيط كار مانع از انتشار سرب به هواي تنفسي مي شوند(محصور سازي جزئي).</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74042"/>
          </a:xfrm>
        </p:spPr>
        <p:txBody>
          <a:bodyPr>
            <a:normAutofit fontScale="90000"/>
          </a:bodyPr>
          <a:lstStyle/>
          <a:p>
            <a:endParaRPr lang="fa-IR" dirty="0"/>
          </a:p>
        </p:txBody>
      </p:sp>
      <p:sp>
        <p:nvSpPr>
          <p:cNvPr id="3" name="Content Placeholder 2"/>
          <p:cNvSpPr>
            <a:spLocks noGrp="1"/>
          </p:cNvSpPr>
          <p:nvPr>
            <p:ph sz="quarter" idx="1"/>
          </p:nvPr>
        </p:nvSpPr>
        <p:spPr>
          <a:xfrm>
            <a:off x="457200" y="836712"/>
            <a:ext cx="8229600" cy="5289451"/>
          </a:xfrm>
        </p:spPr>
        <p:txBody>
          <a:bodyPr>
            <a:normAutofit/>
          </a:bodyPr>
          <a:lstStyle/>
          <a:p>
            <a:pPr algn="just"/>
            <a:r>
              <a:rPr lang="fa-IR" sz="2800" dirty="0" smtClean="0">
                <a:cs typeface="B Zar" pitchFamily="2" charset="-78"/>
              </a:rPr>
              <a:t>به اصول ارگونومي در طراحي و استفاده از هود توجه كرده و از هماهنگي هود با كاري كه كارگرانجام مي دهد اطمينان حاصل شود.</a:t>
            </a:r>
          </a:p>
          <a:p>
            <a:pPr algn="just"/>
            <a:r>
              <a:rPr lang="fa-IR" sz="2800" dirty="0" smtClean="0">
                <a:cs typeface="B Zar" pitchFamily="2" charset="-78"/>
              </a:rPr>
              <a:t>استفاده مجدد از هواي خروجي از سيستم تهويه در سالن توليد منوط به نصب فيلتر هپا در سيستم تهويه، همراه با فيلتر پشتيبان مطمئن و سيستم هاي پايش سرب در مسير هواي برگشتي به سالن است.</a:t>
            </a:r>
          </a:p>
          <a:p>
            <a:pPr algn="just"/>
            <a:r>
              <a:rPr lang="fa-IR" sz="2800" dirty="0" smtClean="0">
                <a:cs typeface="B Zar" pitchFamily="2" charset="-78"/>
              </a:rPr>
              <a:t>فن به كار رفته در سيستم تهويه بايد بعد از فيلتر هپا نصب شود تا هرگونه نشتي و انتشار مجددآلودگي به هواي محيطي به حداقل برسد.</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
            <a:ext cx="8075240" cy="1143000"/>
          </a:xfrm>
        </p:spPr>
        <p:txBody>
          <a:bodyPr>
            <a:normAutofit/>
          </a:bodyPr>
          <a:lstStyle/>
          <a:p>
            <a:pPr algn="r"/>
            <a:r>
              <a:rPr lang="fa-IR" sz="3200" b="1" dirty="0" smtClean="0">
                <a:solidFill>
                  <a:srgbClr val="00B050"/>
                </a:solidFill>
                <a:cs typeface="B Zar" pitchFamily="2" charset="-78"/>
              </a:rPr>
              <a:t>بازديد دوره ای از سيستم تهويه موضعي</a:t>
            </a:r>
            <a:endParaRPr lang="fa-IR" sz="3200" dirty="0">
              <a:solidFill>
                <a:srgbClr val="00B050"/>
              </a:solidFill>
              <a:cs typeface="B Zar" pitchFamily="2" charset="-78"/>
            </a:endParaRPr>
          </a:p>
        </p:txBody>
      </p:sp>
      <p:sp>
        <p:nvSpPr>
          <p:cNvPr id="3" name="Content Placeholder 2"/>
          <p:cNvSpPr>
            <a:spLocks noGrp="1"/>
          </p:cNvSpPr>
          <p:nvPr>
            <p:ph sz="quarter" idx="1"/>
          </p:nvPr>
        </p:nvSpPr>
        <p:spPr>
          <a:xfrm>
            <a:off x="457200" y="1285860"/>
            <a:ext cx="8229600" cy="5143536"/>
          </a:xfrm>
        </p:spPr>
        <p:txBody>
          <a:bodyPr>
            <a:normAutofit/>
          </a:bodyPr>
          <a:lstStyle/>
          <a:p>
            <a:pPr algn="just"/>
            <a:r>
              <a:rPr lang="fa-IR" dirty="0" smtClean="0">
                <a:cs typeface="B Zar" pitchFamily="2" charset="-78"/>
              </a:rPr>
              <a:t>سيستم تهويه بايد در فواصل منظم به شرح زير بازديد و نتيجه بررسي و تست سيستم ثبت و حداقل به مدت 5 سال از تاريخ انجام، نگهداري شود.</a:t>
            </a:r>
          </a:p>
          <a:p>
            <a:pPr algn="just"/>
            <a:r>
              <a:rPr lang="fa-IR" dirty="0" smtClean="0">
                <a:cs typeface="B Zar" pitchFamily="2" charset="-78"/>
              </a:rPr>
              <a:t>-</a:t>
            </a:r>
            <a:r>
              <a:rPr lang="fa-IR" sz="2600" dirty="0" smtClean="0">
                <a:cs typeface="B Zar" pitchFamily="2" charset="-78"/>
              </a:rPr>
              <a:t>در شرايط كاري معمول: حداقل يك بار در فواصل 14 ماهه</a:t>
            </a:r>
          </a:p>
          <a:p>
            <a:pPr algn="just"/>
            <a:r>
              <a:rPr lang="fa-IR" sz="2600" dirty="0" smtClean="0">
                <a:cs typeface="B Zar" pitchFamily="2" charset="-78"/>
              </a:rPr>
              <a:t>-در ساير موارد: در فواصل زماني مناسب به تشخيص كارشناسي</a:t>
            </a:r>
          </a:p>
          <a:p>
            <a:pPr algn="just"/>
            <a:r>
              <a:rPr lang="fa-IR" sz="2600" dirty="0" smtClean="0">
                <a:cs typeface="B Zar" pitchFamily="2" charset="-78"/>
              </a:rPr>
              <a:t>- بازديد چشمي: حداقل هفته اي يك بار</a:t>
            </a:r>
          </a:p>
          <a:p>
            <a:pPr algn="just"/>
            <a:r>
              <a:rPr lang="fa-IR" sz="2600" dirty="0" smtClean="0">
                <a:cs typeface="B Zar" pitchFamily="2" charset="-78"/>
              </a:rPr>
              <a:t>در بررسي سيستم تهويه كه هر 14 ماه يك بار انجام مي شود مي بايست تمامي سيستم از هود تا محل تخليه همراه با پارامترهاي عملياتي نظير سرعت ربايش، سرعت در كانال، فشار استاتيك به دقت بررسي شوند.</a:t>
            </a:r>
          </a:p>
          <a:p>
            <a:pPr algn="just"/>
            <a:r>
              <a:rPr lang="fa-IR" sz="2600" dirty="0" smtClean="0">
                <a:cs typeface="B Zar" pitchFamily="2" charset="-78"/>
              </a:rPr>
              <a:t>اندازه گيري كارايي سيستم كنترلي حداكثر 5 روز پس از هرگونه تغيير در محصولات، فرايندها و ساير سيستم هاي كنترلي كه ممکن است بر ميزان انتشار و تماس با آلودگي مؤثر باشند بايد انجام شود.</a:t>
            </a:r>
            <a:endParaRPr lang="fa-IR" sz="2600" dirty="0">
              <a:cs typeface="B Zar" pitchFamily="2" charset="-78"/>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74638"/>
            <a:ext cx="8352928" cy="1143000"/>
          </a:xfrm>
        </p:spPr>
        <p:txBody>
          <a:bodyPr>
            <a:normAutofit/>
          </a:bodyPr>
          <a:lstStyle/>
          <a:p>
            <a:pPr algn="r"/>
            <a:r>
              <a:rPr lang="fa-IR" sz="3200" b="1" dirty="0" smtClean="0">
                <a:solidFill>
                  <a:srgbClr val="00B050"/>
                </a:solidFill>
                <a:cs typeface="B Zar" pitchFamily="2" charset="-78"/>
              </a:rPr>
              <a:t>اصلاح فرایند</a:t>
            </a:r>
            <a:endParaRPr lang="fa-IR" sz="3200" dirty="0">
              <a:solidFill>
                <a:srgbClr val="00B050"/>
              </a:solidFill>
              <a:cs typeface="B Zar" pitchFamily="2" charset="-78"/>
            </a:endParaRPr>
          </a:p>
        </p:txBody>
      </p:sp>
      <p:sp>
        <p:nvSpPr>
          <p:cNvPr id="3" name="Content Placeholder 2"/>
          <p:cNvSpPr>
            <a:spLocks noGrp="1"/>
          </p:cNvSpPr>
          <p:nvPr>
            <p:ph sz="quarter" idx="1"/>
          </p:nvPr>
        </p:nvSpPr>
        <p:spPr>
          <a:xfrm>
            <a:off x="457200" y="1600200"/>
            <a:ext cx="8147248" cy="4873752"/>
          </a:xfrm>
        </p:spPr>
        <p:txBody>
          <a:bodyPr>
            <a:normAutofit/>
          </a:bodyPr>
          <a:lstStyle/>
          <a:p>
            <a:pPr algn="just"/>
            <a:r>
              <a:rPr lang="fa-IR" dirty="0" smtClean="0">
                <a:cs typeface="B Zar" pitchFamily="2" charset="-78"/>
              </a:rPr>
              <a:t>دربرخي از موقعيت ها با اصلاح فرايند مي توان به نحو مؤثري از توليد و انتشارگرد و غبار و فيوم هاي سرب به محيط كار كاست. برخي از مهمترين روش هاي اصلاح فرايند به شرح زير مي باشند:</a:t>
            </a:r>
          </a:p>
          <a:p>
            <a:pPr algn="just"/>
            <a:r>
              <a:rPr lang="fa-IR" dirty="0" smtClean="0">
                <a:cs typeface="B Zar" pitchFamily="2" charset="-78"/>
              </a:rPr>
              <a:t>- استفاده از روش هاي كاري مرطوب</a:t>
            </a:r>
          </a:p>
          <a:p>
            <a:pPr algn="just"/>
            <a:r>
              <a:rPr lang="fa-IR" dirty="0" smtClean="0">
                <a:cs typeface="B Zar" pitchFamily="2" charset="-78"/>
              </a:rPr>
              <a:t>- لايه برداري رنگ هاي سربي قديمي با آب تحت فشار به جاي شعله و كاردك</a:t>
            </a:r>
          </a:p>
          <a:p>
            <a:pPr algn="just"/>
            <a:r>
              <a:rPr lang="fa-IR" dirty="0" smtClean="0">
                <a:cs typeface="B Zar" pitchFamily="2" charset="-78"/>
              </a:rPr>
              <a:t>- نظافت محيط كار به روش هاي مکشي و يا روش هاي مرطوب</a:t>
            </a:r>
          </a:p>
          <a:p>
            <a:pPr algn="just"/>
            <a:r>
              <a:rPr lang="fa-IR" dirty="0" smtClean="0">
                <a:cs typeface="B Zar" pitchFamily="2" charset="-78"/>
              </a:rPr>
              <a:t>- بريدن سرب يا فلزات حاوي سرب با اره يا وسايل برشي سرد به جاي برش كاري با ترچ هوابرش، يا قوس الکتريکي</a:t>
            </a:r>
          </a:p>
          <a:p>
            <a:pPr algn="just"/>
            <a:r>
              <a:rPr lang="fa-IR" dirty="0" smtClean="0">
                <a:cs typeface="B Zar" pitchFamily="2" charset="-78"/>
              </a:rPr>
              <a:t>- استفاده از سرب به شکل امولسيون، دوغاب و يا خمير</a:t>
            </a:r>
          </a:p>
          <a:p>
            <a:pPr algn="just"/>
            <a:r>
              <a:rPr lang="fa-IR" dirty="0" smtClean="0">
                <a:cs typeface="B Zar" pitchFamily="2" charset="-78"/>
              </a:rPr>
              <a:t>-كنترل دماي مذاب به كمتر از 451 درجه سانتيگراد وكاهش معني دار در انتشار فيوم هاي سرب</a:t>
            </a:r>
            <a:endParaRPr lang="fa-IR" dirty="0">
              <a:cs typeface="B Zar" pitchFamily="2" charset="-78"/>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74042"/>
          </a:xfrm>
        </p:spPr>
        <p:txBody>
          <a:bodyPr>
            <a:normAutofit fontScale="90000"/>
          </a:bodyPr>
          <a:lstStyle/>
          <a:p>
            <a:endParaRPr lang="fa-IR" dirty="0"/>
          </a:p>
        </p:txBody>
      </p:sp>
      <p:sp>
        <p:nvSpPr>
          <p:cNvPr id="3" name="Content Placeholder 2"/>
          <p:cNvSpPr>
            <a:spLocks noGrp="1"/>
          </p:cNvSpPr>
          <p:nvPr>
            <p:ph sz="quarter" idx="1"/>
          </p:nvPr>
        </p:nvSpPr>
        <p:spPr>
          <a:xfrm>
            <a:off x="457200" y="764704"/>
            <a:ext cx="8229600" cy="5361459"/>
          </a:xfrm>
        </p:spPr>
        <p:txBody>
          <a:bodyPr>
            <a:normAutofit/>
          </a:bodyPr>
          <a:lstStyle/>
          <a:p>
            <a:r>
              <a:rPr lang="fa-IR" dirty="0" smtClean="0">
                <a:cs typeface="B Zar" pitchFamily="2" charset="-78"/>
              </a:rPr>
              <a:t>محصور سازي كامل سرب، مواد حاوي سرب و يا آلوده به سرب در بشکه ها و كيسه هاي غير قابل نفوذ و غير قابل نشتي و استفاده از اين منابع در شرايط تهويه موضعي</a:t>
            </a:r>
          </a:p>
          <a:p>
            <a:r>
              <a:rPr lang="fa-IR" dirty="0" smtClean="0">
                <a:cs typeface="B Zar" pitchFamily="2" charset="-78"/>
              </a:rPr>
              <a:t> مرطوب سازي سرب در فرايندهاي آسياب خيس و يا فرايندهاي توليد خمير </a:t>
            </a:r>
          </a:p>
          <a:p>
            <a:r>
              <a:rPr lang="fa-IR" dirty="0" smtClean="0">
                <a:cs typeface="B Zar" pitchFamily="2" charset="-78"/>
              </a:rPr>
              <a:t>مرطوب سازي كف كارگاه و سطح ميزهاي كار كه بر روي آنها فعاليت هايي نظير توليد خمير، اندود سازي سطوح تيغه هاي باطري ها با خمير انجام مي شود. كارايي اين روش فقط تا زماني كه سطوح مرطوب هستند مي باشد و پس از آن انتشار گرد و غبار افزايش مي يابد.</a:t>
            </a:r>
          </a:p>
          <a:p>
            <a:r>
              <a:rPr lang="fa-IR" dirty="0" smtClean="0">
                <a:cs typeface="B Zar" pitchFamily="2" charset="-78"/>
              </a:rPr>
              <a:t>استفاده از روش مرطوب در موارد زير ممنوع است:</a:t>
            </a:r>
          </a:p>
          <a:p>
            <a:r>
              <a:rPr lang="fa-IR" dirty="0" smtClean="0">
                <a:cs typeface="B Zar" pitchFamily="2" charset="-78"/>
              </a:rPr>
              <a:t>- در كنار كوره ها بواسطه احتمال ايجاد خطر انفجار</a:t>
            </a:r>
          </a:p>
          <a:p>
            <a:r>
              <a:rPr lang="fa-IR" dirty="0" smtClean="0">
                <a:cs typeface="B Zar" pitchFamily="2" charset="-78"/>
              </a:rPr>
              <a:t>- در مجاورت مواد سربي حاوي آرسنيك و آنيموان كه منجر به توليد گازهاي آرسين و آستيبين مي شود.</a:t>
            </a:r>
            <a:endParaRPr lang="fa-IR" dirty="0">
              <a:cs typeface="B Zar" pitchFamily="2" charset="-78"/>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8058"/>
          </a:xfrm>
        </p:spPr>
        <p:txBody>
          <a:bodyPr>
            <a:normAutofit fontScale="90000"/>
          </a:bodyPr>
          <a:lstStyle/>
          <a:p>
            <a:endParaRPr lang="fa-IR" dirty="0"/>
          </a:p>
        </p:txBody>
      </p:sp>
      <p:sp>
        <p:nvSpPr>
          <p:cNvPr id="3" name="Content Placeholder 2"/>
          <p:cNvSpPr>
            <a:spLocks noGrp="1"/>
          </p:cNvSpPr>
          <p:nvPr>
            <p:ph sz="quarter" idx="1"/>
          </p:nvPr>
        </p:nvSpPr>
        <p:spPr>
          <a:xfrm>
            <a:off x="457200" y="908720"/>
            <a:ext cx="8229600" cy="5217443"/>
          </a:xfrm>
        </p:spPr>
        <p:txBody>
          <a:bodyPr>
            <a:noAutofit/>
          </a:bodyPr>
          <a:lstStyle/>
          <a:p>
            <a:pPr algn="just"/>
            <a:r>
              <a:rPr lang="fa-IR" sz="2800" dirty="0" smtClean="0">
                <a:cs typeface="B Zar" pitchFamily="2" charset="-78"/>
              </a:rPr>
              <a:t>در زمينه كنترل و پيشگيري از پخش و انتشار سرب در محيط كار مواردی قابل به ذکر مي باشد:</a:t>
            </a:r>
          </a:p>
          <a:p>
            <a:pPr algn="just"/>
            <a:r>
              <a:rPr lang="fa-IR" sz="2800" dirty="0" smtClean="0">
                <a:cs typeface="B Zar" pitchFamily="2" charset="-78"/>
              </a:rPr>
              <a:t>- نگهداري پسماند هاي سربي در ظروف دربسته</a:t>
            </a:r>
          </a:p>
          <a:p>
            <a:pPr algn="just"/>
            <a:r>
              <a:rPr lang="fa-IR" sz="2800" dirty="0" smtClean="0">
                <a:cs typeface="B Zar" pitchFamily="2" charset="-78"/>
              </a:rPr>
              <a:t>- استفاده از سيستم هاي تهويه مجهز به سيستم غبار گير</a:t>
            </a:r>
          </a:p>
          <a:p>
            <a:pPr algn="just"/>
            <a:r>
              <a:rPr lang="fa-IR" sz="2800" dirty="0" smtClean="0">
                <a:cs typeface="B Zar" pitchFamily="2" charset="-78"/>
              </a:rPr>
              <a:t>- جلوگيري از انتقال ناخواسته سرب به خارج از محل كار توسط كارگر با لباس و بدن آلوده</a:t>
            </a:r>
          </a:p>
          <a:p>
            <a:pPr algn="just"/>
            <a:r>
              <a:rPr lang="fa-IR" sz="2800" dirty="0" smtClean="0">
                <a:cs typeface="B Zar" pitchFamily="2" charset="-78"/>
              </a:rPr>
              <a:t>- مکان يابي محل تأسيسات شستشو، دوش و تعويض لباس به نحوي كه كارگران بدون عبوراز بخش رفع آلودگي امکان ورود به ساير نواحي تميز را نداشته باشند.</a:t>
            </a:r>
            <a:endParaRPr lang="fa-IR" sz="2800" dirty="0">
              <a:cs typeface="B Zar" pitchFamily="2" charset="-78"/>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274638"/>
            <a:ext cx="8176422" cy="1143000"/>
          </a:xfrm>
        </p:spPr>
        <p:txBody>
          <a:bodyPr>
            <a:normAutofit/>
          </a:bodyPr>
          <a:lstStyle/>
          <a:p>
            <a:pPr algn="r"/>
            <a:r>
              <a:rPr lang="fa-IR" sz="3200" b="1" dirty="0" smtClean="0">
                <a:solidFill>
                  <a:srgbClr val="00B050"/>
                </a:solidFill>
                <a:cs typeface="B Zar" pitchFamily="2" charset="-78"/>
              </a:rPr>
              <a:t>کنترل های اجرایی</a:t>
            </a:r>
            <a:endParaRPr lang="fa-IR" sz="3200" dirty="0">
              <a:solidFill>
                <a:srgbClr val="00B050"/>
              </a:solidFill>
              <a:cs typeface="B Zar" pitchFamily="2" charset="-78"/>
            </a:endParaRPr>
          </a:p>
        </p:txBody>
      </p:sp>
      <p:sp>
        <p:nvSpPr>
          <p:cNvPr id="3" name="Content Placeholder 2"/>
          <p:cNvSpPr>
            <a:spLocks noGrp="1"/>
          </p:cNvSpPr>
          <p:nvPr>
            <p:ph sz="quarter" idx="1"/>
          </p:nvPr>
        </p:nvSpPr>
        <p:spPr>
          <a:xfrm>
            <a:off x="467544" y="1600200"/>
            <a:ext cx="8136904" cy="4873752"/>
          </a:xfrm>
        </p:spPr>
        <p:txBody>
          <a:bodyPr>
            <a:noAutofit/>
          </a:bodyPr>
          <a:lstStyle/>
          <a:p>
            <a:pPr algn="just"/>
            <a:r>
              <a:rPr lang="fa-IR" sz="2400" dirty="0" smtClean="0">
                <a:cs typeface="B Zar" pitchFamily="2" charset="-78"/>
              </a:rPr>
              <a:t>اين كنترل ها در واقع سيستم هاي كاري هستند كه نقش مکمل در پيشگيري و يا كاستن از ريسك تماس با سرب دارند. در صورتي كه با اجراي ساير روش هاي كنترلي باز هم برخي از خطرات كنترل نشده و مقداري ريسك باقيمانده در محيط وجود داشته باشد كنترل هاي اجرايي توجيه پيدا مي كنند.</a:t>
            </a:r>
          </a:p>
          <a:p>
            <a:pPr algn="just"/>
            <a:r>
              <a:rPr lang="fa-IR" sz="2400" dirty="0" smtClean="0">
                <a:cs typeface="B Zar" pitchFamily="2" charset="-78"/>
              </a:rPr>
              <a:t>اطلاعات، دستورالعمل ها و آموزش، نظافت مناسب محيط كار، طراحي مناسب محيط كار، محلهاي شستشو و دوش، غذاخوري تميز و محل استراحت جداي از محيط كار، فرايندهاي كار ايمن،تعمير و نگهداري مناسب، چرخش شغلي، تغيير در الگوهاي كاري، ممانعت از اضافه كار كارگران،علائم و نشانه ها، زمان بندي كارها، به كار گيري برنامه مراقبت پزشکي در گروه كنترل هاي اجرايي قابل بررسي هستند.</a:t>
            </a:r>
            <a:endParaRPr lang="fa-IR" sz="2400" dirty="0">
              <a:cs typeface="B Zar" pitchFamily="2" charset="-78"/>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74638"/>
            <a:ext cx="8352928" cy="1143000"/>
          </a:xfrm>
        </p:spPr>
        <p:txBody>
          <a:bodyPr/>
          <a:lstStyle/>
          <a:p>
            <a:pPr algn="r"/>
            <a:r>
              <a:rPr lang="fa-IR" b="1" dirty="0" smtClean="0">
                <a:solidFill>
                  <a:srgbClr val="00B050"/>
                </a:solidFill>
                <a:cs typeface="B Zar" pitchFamily="2" charset="-78"/>
              </a:rPr>
              <a:t>نظافت محيط كار</a:t>
            </a:r>
            <a:endParaRPr lang="fa-IR" dirty="0">
              <a:solidFill>
                <a:srgbClr val="00B050"/>
              </a:solidFill>
              <a:cs typeface="B Zar" pitchFamily="2" charset="-78"/>
            </a:endParaRPr>
          </a:p>
        </p:txBody>
      </p:sp>
      <p:sp>
        <p:nvSpPr>
          <p:cNvPr id="3" name="Content Placeholder 2"/>
          <p:cNvSpPr>
            <a:spLocks noGrp="1"/>
          </p:cNvSpPr>
          <p:nvPr>
            <p:ph sz="quarter" idx="1"/>
          </p:nvPr>
        </p:nvSpPr>
        <p:spPr>
          <a:xfrm>
            <a:off x="457200" y="1600200"/>
            <a:ext cx="8147248" cy="4873752"/>
          </a:xfrm>
        </p:spPr>
        <p:txBody>
          <a:bodyPr>
            <a:normAutofit/>
          </a:bodyPr>
          <a:lstStyle/>
          <a:p>
            <a:pPr algn="just"/>
            <a:r>
              <a:rPr lang="fa-IR" dirty="0" smtClean="0">
                <a:cs typeface="B Zar" pitchFamily="2" charset="-78"/>
              </a:rPr>
              <a:t>مناطق و ايستگاه هاي كار با سرب بايد تميز و عاري از گرد و غبار سرب باشند. اين مهم در گروتعامل كارفرما و كارگران است. تميز سازي منظم محيط كار، نقش مؤثري در كاستن از تماس هايتنفسي وگوارشي با سرب دارد.</a:t>
            </a:r>
          </a:p>
          <a:p>
            <a:pPr algn="just"/>
            <a:r>
              <a:rPr lang="fa-IR" dirty="0" smtClean="0">
                <a:cs typeface="B Zar" pitchFamily="2" charset="-78"/>
              </a:rPr>
              <a:t>- نظافت سطوح آلوده به سرب در وهله نخست بايستي با سيستم مکشي )فشار منفي( مجهز به فيلترهپا، ترجيحاً از نوع مركزي و در غير اين صورت با دستمال مرطوب انجام شود.</a:t>
            </a:r>
          </a:p>
          <a:p>
            <a:pPr algn="just"/>
            <a:r>
              <a:rPr lang="fa-IR" dirty="0" smtClean="0">
                <a:cs typeface="B Zar" pitchFamily="2" charset="-78"/>
              </a:rPr>
              <a:t>- روش نظافت بايد مانع از انتشار آلودگي به محيط كار و ساير نواحي تميز شود. استفاده از هواي فشرده و يا جاروي خشك ممنوع است. نظافت با جاروي برقي مركزي و يا متحرك مجهز به فيلتر هپا و درغير اينصورت با استفاده از روش هاي تر نظير نظافت با دستمال مرطوب مجاز مي باشد.</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30026"/>
          </a:xfrm>
        </p:spPr>
        <p:txBody>
          <a:bodyPr>
            <a:normAutofit fontScale="90000"/>
          </a:bodyPr>
          <a:lstStyle/>
          <a:p>
            <a:endParaRPr lang="fa-IR" dirty="0"/>
          </a:p>
        </p:txBody>
      </p:sp>
      <p:sp>
        <p:nvSpPr>
          <p:cNvPr id="3" name="Content Placeholder 2"/>
          <p:cNvSpPr>
            <a:spLocks noGrp="1"/>
          </p:cNvSpPr>
          <p:nvPr>
            <p:ph sz="quarter" idx="1"/>
          </p:nvPr>
        </p:nvSpPr>
        <p:spPr>
          <a:xfrm>
            <a:off x="457200" y="548680"/>
            <a:ext cx="8229600" cy="6309320"/>
          </a:xfrm>
        </p:spPr>
        <p:txBody>
          <a:bodyPr>
            <a:noAutofit/>
          </a:bodyPr>
          <a:lstStyle/>
          <a:p>
            <a:pPr algn="just"/>
            <a:r>
              <a:rPr lang="fa-IR" sz="2500" dirty="0" smtClean="0">
                <a:cs typeface="B Zar" pitchFamily="2" charset="-78"/>
              </a:rPr>
              <a:t>استفاده از جاروي خشك و تر فقط در جايي مجاز است كه روش هاي فشار منفي آزموده و موثرنبوده اند.</a:t>
            </a:r>
          </a:p>
          <a:p>
            <a:pPr algn="just"/>
            <a:r>
              <a:rPr lang="fa-IR" sz="2500" dirty="0" smtClean="0">
                <a:cs typeface="B Zar" pitchFamily="2" charset="-78"/>
              </a:rPr>
              <a:t>- اگر نظافت به روش فشار منفي انجام مي شود جمع آوري و تخليه گرد و غبار جمع آوري شده بايدبه روشي انجام شود كه منجر به انتشار مجدد گرد و غبار به محيط نشود.</a:t>
            </a:r>
          </a:p>
          <a:p>
            <a:pPr algn="just"/>
            <a:r>
              <a:rPr lang="fa-IR" sz="2500" dirty="0" smtClean="0">
                <a:cs typeface="B Zar" pitchFamily="2" charset="-78"/>
              </a:rPr>
              <a:t>- تميز سازي محيط كار بايد با تأكيد بر مناطق با استعداد انتشار آلودگي و محل هاي با احتمال تجمع گرد و غبار نظير لبه ها، قفسه ها، سطوح زبر، روي لوله ها و كابل ها، سطح ديوارها، سقف، ميزهاي كاري و سطوح خارجي ماشين آلات انجام شوند.</a:t>
            </a:r>
          </a:p>
          <a:p>
            <a:pPr algn="just"/>
            <a:r>
              <a:rPr lang="fa-IR" sz="2500" dirty="0" smtClean="0">
                <a:cs typeface="B Zar" pitchFamily="2" charset="-78"/>
              </a:rPr>
              <a:t>- دستمال ها و فيلترهاي آلوده به سرب بايستي بر اساس روش هاي دفع ايمن معرفي شده از سوي كارفرما جمع آوري و دفع شوند.</a:t>
            </a:r>
          </a:p>
          <a:p>
            <a:pPr algn="just"/>
            <a:r>
              <a:rPr lang="fa-IR" sz="2500" dirty="0" smtClean="0">
                <a:cs typeface="B Zar" pitchFamily="2" charset="-78"/>
              </a:rPr>
              <a:t>- به منظور كنترل انتشار گرد و غبار از منابع غير فرايندي، طاقچه ها و لبه هاي بالاي سر، سطح ديوارها، سقف، روي تيرهاي عرضي، لوله ها و تمامي نقاطي كه به نحوي محل تجمع گرد و غبارهستند بايد به طور منظم تميز شوند.</a:t>
            </a:r>
          </a:p>
          <a:p>
            <a:pPr algn="just"/>
            <a:r>
              <a:rPr lang="fa-IR" sz="2500" b="1" dirty="0" smtClean="0">
                <a:cs typeface="B Zar" pitchFamily="2" charset="-78"/>
              </a:rPr>
              <a:t>1</a:t>
            </a:r>
            <a:endParaRPr lang="fa-IR" sz="2500" dirty="0">
              <a:cs typeface="B Zar" pitchFamily="2" charset="-78"/>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p:spPr>
        <p:txBody>
          <a:bodyPr>
            <a:normAutofit/>
          </a:bodyPr>
          <a:lstStyle/>
          <a:p>
            <a:pPr algn="r"/>
            <a:r>
              <a:rPr lang="fa-IR" sz="3200" b="1" dirty="0" smtClean="0">
                <a:solidFill>
                  <a:srgbClr val="00B050"/>
                </a:solidFill>
                <a:cs typeface="B Zar" pitchFamily="2" charset="-78"/>
              </a:rPr>
              <a:t>تجهیزات حفاظت فردی</a:t>
            </a:r>
            <a:endParaRPr lang="fa-IR" sz="3200" dirty="0">
              <a:solidFill>
                <a:srgbClr val="00B050"/>
              </a:solidFill>
              <a:cs typeface="B Zar" pitchFamily="2" charset="-78"/>
            </a:endParaRPr>
          </a:p>
        </p:txBody>
      </p:sp>
      <p:sp>
        <p:nvSpPr>
          <p:cNvPr id="3" name="Content Placeholder 2"/>
          <p:cNvSpPr>
            <a:spLocks noGrp="1"/>
          </p:cNvSpPr>
          <p:nvPr>
            <p:ph sz="quarter" idx="1"/>
          </p:nvPr>
        </p:nvSpPr>
        <p:spPr>
          <a:xfrm>
            <a:off x="457200" y="980728"/>
            <a:ext cx="8229600" cy="5472608"/>
          </a:xfrm>
        </p:spPr>
        <p:txBody>
          <a:bodyPr>
            <a:noAutofit/>
          </a:bodyPr>
          <a:lstStyle/>
          <a:p>
            <a:pPr algn="just"/>
            <a:r>
              <a:rPr lang="fa-IR" dirty="0" smtClean="0">
                <a:cs typeface="B Zar" pitchFamily="2" charset="-78"/>
              </a:rPr>
              <a:t>كارايي وسايل حفاظت فردي وابسته به استفاده صحيح از آنها از سوي كارگران است، از اينرو اتکاءبه وسايل حفاظت فردي در زمينه كنترل ريسك توصيه نمي شود.</a:t>
            </a:r>
          </a:p>
          <a:p>
            <a:pPr algn="just"/>
            <a:r>
              <a:rPr lang="fa-IR" dirty="0" smtClean="0">
                <a:cs typeface="B Zar" pitchFamily="2" charset="-78"/>
              </a:rPr>
              <a:t>- در مواردي كه نياز به استفاده طولاني و يا در مواقعي كه نياز به مهارت در كار، راحتي در ديد وكنترل فرايند، و يا در مواردي كه آموزش لازم در زمينه استفاده صحيح از تجهيزات حفاظت فردي ارائه نشده باشد تمايلي به استفاده و يا استفاده صحيح از اين وسايل وجود ندارد.</a:t>
            </a:r>
          </a:p>
          <a:p>
            <a:pPr algn="just"/>
            <a:r>
              <a:rPr lang="fa-IR" dirty="0" smtClean="0">
                <a:cs typeface="B Zar" pitchFamily="2" charset="-78"/>
              </a:rPr>
              <a:t>- استفاده از اين تجهيزات به عنوان يك گزينه در زمينه كنترل ريسك منوط به نظارت دقيق و مداوم است. بر اين اساس كنترل ريسك بايد ترجيحاً به روش هاي ديگر انجام و از اين وسايل تنها به عنوان راه حل موقتي و يا حداقل در جاهايي كه امکان كنترل تماس با استفاده از ساير روش هاي كنترلي مهندسي يا عملياتي امکان پذير نباشد، استفاده شود.</a:t>
            </a:r>
          </a:p>
          <a:p>
            <a:pPr algn="just"/>
            <a:r>
              <a:rPr lang="fa-IR" dirty="0" smtClean="0">
                <a:cs typeface="B Zar" pitchFamily="2" charset="-78"/>
              </a:rPr>
              <a:t>-</a:t>
            </a:r>
            <a:endParaRPr lang="fa-IR"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1055578"/>
            <a:ext cx="8219256" cy="4873752"/>
          </a:xfrm>
        </p:spPr>
        <p:txBody>
          <a:bodyPr>
            <a:normAutofit/>
          </a:bodyPr>
          <a:lstStyle/>
          <a:p>
            <a:pPr algn="just"/>
            <a:r>
              <a:rPr lang="fa-IR" sz="2600" dirty="0" smtClean="0">
                <a:cs typeface="B Zar" pitchFamily="2" charset="-78"/>
              </a:rPr>
              <a:t>درصورت خرابي سيستم هاي كنترلي،كارگر به اتکاي تجهيزات حفاظت فردي مجاز به كار باسرب نمي باشد. براي مثال استفاده از دستگاه فرز دستي براي برداشت پوشش هاي رنگي حاوي بيش از 11 درصد وزني سرب در يك شيفت كاري در فضاي محصور شده فاقد سيستم تهويه مناسب با استفاده از وسايل حفاظت تنفسي نمونه اي از اين نوع هستند. تحت اين شرايط به دلايل مختلف نظير عدم انطباق مناسب ماسك با صورت، خرابي ماسك و... تماس تنفسي قابل ملاحظه اي رخ مي دهد</a:t>
            </a:r>
            <a:r>
              <a:rPr lang="fa-IR" sz="2600" dirty="0" smtClean="0"/>
              <a:t>.</a:t>
            </a:r>
          </a:p>
          <a:p>
            <a:pPr algn="just"/>
            <a:endParaRPr lang="fa-IR" sz="2600"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02034"/>
          </a:xfrm>
        </p:spPr>
        <p:txBody>
          <a:bodyPr>
            <a:normAutofit fontScale="90000"/>
          </a:bodyPr>
          <a:lstStyle/>
          <a:p>
            <a:endParaRPr lang="fa-IR" dirty="0"/>
          </a:p>
        </p:txBody>
      </p:sp>
      <p:sp>
        <p:nvSpPr>
          <p:cNvPr id="3" name="Content Placeholder 2"/>
          <p:cNvSpPr>
            <a:spLocks noGrp="1"/>
          </p:cNvSpPr>
          <p:nvPr>
            <p:ph sz="quarter" idx="1"/>
          </p:nvPr>
        </p:nvSpPr>
        <p:spPr>
          <a:xfrm>
            <a:off x="457200" y="620688"/>
            <a:ext cx="8229600" cy="5904656"/>
          </a:xfrm>
        </p:spPr>
        <p:txBody>
          <a:bodyPr>
            <a:noAutofit/>
          </a:bodyPr>
          <a:lstStyle/>
          <a:p>
            <a:pPr algn="just"/>
            <a:r>
              <a:rPr lang="fa-IR" dirty="0" smtClean="0">
                <a:cs typeface="B Zar" pitchFamily="2" charset="-78"/>
              </a:rPr>
              <a:t>تجهيزات حفاظت فردي مي بايست متناسب با نوع و غلظت آلودگي، ويژگيهاي كار و خصوصيات كاربر انتخاب شوند. همواره آماده به كار، تميز و در دسترس بوده و توسط افراد مجرب به طور مرتب بازديد شوند.</a:t>
            </a:r>
          </a:p>
          <a:p>
            <a:pPr algn="just"/>
            <a:r>
              <a:rPr lang="fa-IR" dirty="0" smtClean="0">
                <a:cs typeface="B Zar" pitchFamily="2" charset="-78"/>
              </a:rPr>
              <a:t>-كارفرما مسئول تأمين تجهيزات حفاظت فردي مناسب، متناسب با كار و اطمينان از تميز و آماده به كار بودن آنها است.</a:t>
            </a:r>
          </a:p>
          <a:p>
            <a:pPr algn="just"/>
            <a:r>
              <a:rPr lang="fa-IR" dirty="0" smtClean="0">
                <a:cs typeface="B Zar" pitchFamily="2" charset="-78"/>
              </a:rPr>
              <a:t>- در خصوص پرسنل تعمير و نگهداري كه همواره در معرض شرايط پيش بيني نشده اي در حين كارهستند و امکان استفاده از كنترل هاي مواجهه تنفسي مهندسي و عملياتي براي آنها وجود ندارد.</a:t>
            </a:r>
          </a:p>
          <a:p>
            <a:pPr algn="just"/>
            <a:r>
              <a:rPr lang="fa-IR" dirty="0" smtClean="0">
                <a:cs typeface="B Zar" pitchFamily="2" charset="-78"/>
              </a:rPr>
              <a:t>استفاده از تجهيزات حفاظت فردي و بويژه وسايل حفاظت تنفسي به عنوان يك ضرورت مطرح است.</a:t>
            </a:r>
          </a:p>
          <a:p>
            <a:pPr algn="just"/>
            <a:r>
              <a:rPr lang="fa-IR" dirty="0" smtClean="0">
                <a:cs typeface="B Zar" pitchFamily="2" charset="-78"/>
              </a:rPr>
              <a:t>- به عنوان يك قاعده كلي استفاده از اقلام حفاظت فردي و بويژه وسايل حفاظت تنفسي در مواردي توصيه مي شود كه با بهره گيري از ساير سيستم هاي كنترلي نظير تهويه موضعي امکان كنترل آلودگي وجود ندارد.</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147248" cy="868346"/>
          </a:xfrm>
        </p:spPr>
        <p:txBody>
          <a:bodyPr>
            <a:normAutofit/>
          </a:bodyPr>
          <a:lstStyle/>
          <a:p>
            <a:pPr algn="r"/>
            <a:r>
              <a:rPr lang="fa-IR" sz="3200" b="1" dirty="0" smtClean="0">
                <a:solidFill>
                  <a:srgbClr val="00B050"/>
                </a:solidFill>
                <a:cs typeface="B Zar" pitchFamily="2" charset="-78"/>
              </a:rPr>
              <a:t>انتقال سرب از محیط کار به منزل</a:t>
            </a:r>
            <a:endParaRPr lang="fa-IR" sz="3200" dirty="0">
              <a:solidFill>
                <a:srgbClr val="00B050"/>
              </a:solidFill>
              <a:cs typeface="B Zar" pitchFamily="2" charset="-78"/>
            </a:endParaRPr>
          </a:p>
        </p:txBody>
      </p:sp>
      <p:sp>
        <p:nvSpPr>
          <p:cNvPr id="3" name="Content Placeholder 2"/>
          <p:cNvSpPr>
            <a:spLocks noGrp="1"/>
          </p:cNvSpPr>
          <p:nvPr>
            <p:ph sz="quarter" idx="1"/>
          </p:nvPr>
        </p:nvSpPr>
        <p:spPr>
          <a:xfrm>
            <a:off x="457200" y="1285860"/>
            <a:ext cx="8147248" cy="5188092"/>
          </a:xfrm>
        </p:spPr>
        <p:txBody>
          <a:bodyPr>
            <a:normAutofit lnSpcReduction="10000"/>
          </a:bodyPr>
          <a:lstStyle/>
          <a:p>
            <a:pPr algn="just"/>
            <a:r>
              <a:rPr lang="fa-IR" dirty="0" smtClean="0">
                <a:cs typeface="B Zar" pitchFamily="2" charset="-78"/>
              </a:rPr>
              <a:t>مسئوليت صيانت از سلامتي افراد زير كه به طور اتفاقي و ناخواسته در معرض مواجهه احتمالي با سرب و تركيبات بر عهده كارفرما است.</a:t>
            </a:r>
          </a:p>
          <a:p>
            <a:pPr algn="just"/>
            <a:r>
              <a:rPr lang="fa-IR" dirty="0" smtClean="0">
                <a:cs typeface="B Zar" pitchFamily="2" charset="-78"/>
              </a:rPr>
              <a:t>-كارگران تعمير و نگهداري و نظافت چي ها كه به طور اتفاقي در معرض تماس قرار مي گيرند.</a:t>
            </a:r>
          </a:p>
          <a:p>
            <a:pPr algn="just"/>
            <a:r>
              <a:rPr lang="fa-IR" dirty="0" smtClean="0">
                <a:cs typeface="B Zar" pitchFamily="2" charset="-78"/>
              </a:rPr>
              <a:t>-بازديد كنندگان از محل كار</a:t>
            </a:r>
          </a:p>
          <a:p>
            <a:pPr algn="just"/>
            <a:r>
              <a:rPr lang="fa-IR" dirty="0" smtClean="0">
                <a:cs typeface="B Zar" pitchFamily="2" charset="-78"/>
              </a:rPr>
              <a:t>- خانواده هاي كارگران در معرض تماس كه به طور مستقيم از طريق انتقال ناخواسته سرب از طريق لباس و كفش و مو و دست آلوده از محل كار به منزل در معرض مواجهه قرار مي گيرند.</a:t>
            </a:r>
          </a:p>
          <a:p>
            <a:pPr algn="just"/>
            <a:r>
              <a:rPr lang="fa-IR" dirty="0" smtClean="0">
                <a:cs typeface="B Zar" pitchFamily="2" charset="-78"/>
              </a:rPr>
              <a:t>- از ديدگاه بهداشتي، كودكان و افراد زير 18 سال حق بازديد از فرايندها و مناطق آلوده به سرب راندارند.</a:t>
            </a:r>
          </a:p>
          <a:p>
            <a:pPr algn="just"/>
            <a:r>
              <a:rPr lang="fa-IR" dirty="0" smtClean="0">
                <a:cs typeface="B Zar" pitchFamily="2" charset="-78"/>
              </a:rPr>
              <a:t>- برخي ازكارگران در پايان كار به نحو مناسبي استحمام و رفع آلودگي نکرده و يا اينکه بر اثر تماس با وسايل، سطوح و لباس هاي آلوده، آلودگي را به همراه خود به اتومبيل و منزل برده و به اين ترتيب مقدمات تماس و مسموميت اعضاء خانواده بويژه كودكان و زنان باردار را با سرب و تركيبات آن فراهم می کنند.</a:t>
            </a:r>
            <a:endParaRPr lang="fa-IR" dirty="0">
              <a:cs typeface="B Zar" pitchFamily="2" charset="-78"/>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02034"/>
          </a:xfrm>
        </p:spPr>
        <p:txBody>
          <a:bodyPr>
            <a:normAutofit fontScale="90000"/>
          </a:bodyPr>
          <a:lstStyle/>
          <a:p>
            <a:endParaRPr lang="fa-IR" dirty="0"/>
          </a:p>
        </p:txBody>
      </p:sp>
      <p:sp>
        <p:nvSpPr>
          <p:cNvPr id="3" name="Content Placeholder 2"/>
          <p:cNvSpPr>
            <a:spLocks noGrp="1"/>
          </p:cNvSpPr>
          <p:nvPr>
            <p:ph sz="quarter" idx="1"/>
          </p:nvPr>
        </p:nvSpPr>
        <p:spPr>
          <a:xfrm>
            <a:off x="457200" y="620688"/>
            <a:ext cx="8229600" cy="6048672"/>
          </a:xfrm>
        </p:spPr>
        <p:txBody>
          <a:bodyPr>
            <a:noAutofit/>
          </a:bodyPr>
          <a:lstStyle/>
          <a:p>
            <a:pPr algn="just"/>
            <a:r>
              <a:rPr lang="fa-IR" sz="2400" dirty="0" smtClean="0">
                <a:cs typeface="B Zar" pitchFamily="2" charset="-78"/>
              </a:rPr>
              <a:t>كودكان از ريسك تماس بالاتري برخودار هستند چون از رابطه دستي- دهاني بالاتري نسبت به بزرگسالان برخوردار بوده و ضمناً كارايي دستگاه گوارشي آنها در جذب سرب بيشتر از بزرگسالان است. مسموميت در كودكان طيف وسيعي از بيماري ها از بيماري هاي رفتاري تا آسيب هاي مغزي رابدنبال خواهد داشت.</a:t>
            </a:r>
          </a:p>
          <a:p>
            <a:pPr algn="just"/>
            <a:r>
              <a:rPr lang="fa-IR" sz="2400" dirty="0" smtClean="0">
                <a:cs typeface="B Zar" pitchFamily="2" charset="-78"/>
              </a:rPr>
              <a:t>- در كودكان به علت عدم تکامل كافي سد خوني- مغزي تا قبل از 3 سالگي مقادير بيشتري سرب جذب دستگاه عصبي مركزي شده و مسموميت مغزي يا انسفالوپاتي ناشي از سرب با علائم تشنج،اغماء دركودكان در معرض تماس ايجاد مي شود.</a:t>
            </a:r>
          </a:p>
          <a:p>
            <a:pPr algn="just"/>
            <a:r>
              <a:rPr lang="fa-IR" sz="2400" dirty="0" smtClean="0">
                <a:cs typeface="B Zar" pitchFamily="2" charset="-78"/>
              </a:rPr>
              <a:t>- افزايش غلظت سرب در خون بزرگسالان تأثير نامطلوبي بر سيستم توليد مثل و بر جنين در حال رشد داشته و سبب بروز آسيب هاي عصبي دائمي در جنين مي شود.</a:t>
            </a:r>
          </a:p>
          <a:p>
            <a:pPr algn="just"/>
            <a:r>
              <a:rPr lang="fa-IR" sz="2400" dirty="0" smtClean="0">
                <a:cs typeface="B Zar" pitchFamily="2" charset="-78"/>
              </a:rPr>
              <a:t>- كار ايمن با سرب و پيشگيري از انتشار ناخواسته آن به اتومبيل، منزل و اعضاء خانواده نيازمندهمکاري و تعامل دو طرفه كارگر و كارفرما است</a:t>
            </a:r>
            <a:r>
              <a:rPr lang="fa-IR" sz="2800" dirty="0" smtClean="0">
                <a:cs typeface="B Zar" pitchFamily="2" charset="-78"/>
              </a:rPr>
              <a:t>.</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19256" cy="1143000"/>
          </a:xfrm>
        </p:spPr>
        <p:txBody>
          <a:bodyPr>
            <a:normAutofit/>
          </a:bodyPr>
          <a:lstStyle/>
          <a:p>
            <a:pPr algn="r"/>
            <a:r>
              <a:rPr lang="fa-IR" sz="3200" b="1" dirty="0" smtClean="0">
                <a:cs typeface="B Zar" pitchFamily="2" charset="-78"/>
              </a:rPr>
              <a:t>وظایف کارفرمایان در راستای ارتقاء کیفیت محیط کار</a:t>
            </a:r>
            <a:endParaRPr lang="fa-IR" sz="3200" dirty="0">
              <a:cs typeface="B Zar" pitchFamily="2" charset="-78"/>
            </a:endParaRPr>
          </a:p>
        </p:txBody>
      </p:sp>
      <p:sp>
        <p:nvSpPr>
          <p:cNvPr id="3" name="Content Placeholder 2"/>
          <p:cNvSpPr>
            <a:spLocks noGrp="1"/>
          </p:cNvSpPr>
          <p:nvPr>
            <p:ph sz="quarter" idx="1"/>
          </p:nvPr>
        </p:nvSpPr>
        <p:spPr>
          <a:xfrm>
            <a:off x="457200" y="1600200"/>
            <a:ext cx="8147248" cy="4873752"/>
          </a:xfrm>
        </p:spPr>
        <p:txBody>
          <a:bodyPr>
            <a:normAutofit lnSpcReduction="10000"/>
          </a:bodyPr>
          <a:lstStyle/>
          <a:p>
            <a:pPr algn="just"/>
            <a:r>
              <a:rPr lang="fa-IR" dirty="0" smtClean="0">
                <a:cs typeface="B Zar" pitchFamily="2" charset="-78"/>
              </a:rPr>
              <a:t>در اغلب موارد كارفرمايان از ناايمن بودن محيط هاي كار بي اطلاع بوده و شرايط لازم براي مواجهه پرسنل با سرب و تركيبات آن را فراهم مي كنند. كارگران حق دارندكه در مقابل تماس با سرب محافظت شده و تماس آنها با سرب به حداقل ممکن برسد.كنترل تماس هاي شغلي و بهسازي محيط كار تنها در سايه مشاركت كارفرما و كارگران قابل دستيابي است.</a:t>
            </a:r>
          </a:p>
          <a:p>
            <a:pPr algn="just"/>
            <a:r>
              <a:rPr lang="fa-IR" dirty="0" smtClean="0">
                <a:cs typeface="B Zar" pitchFamily="2" charset="-78"/>
              </a:rPr>
              <a:t>-كارفرمايان وظيفه دارند محيط كار را به نحوي ايمن سازي كنند كه تماس كارگران با سرب كنترل شود و در جاهايي كه اين كار به لحاظ فني يا عملياتي امکان پذير نيست، تا حد امکان كنترل شده باشد.</a:t>
            </a:r>
          </a:p>
          <a:p>
            <a:pPr algn="just"/>
            <a:r>
              <a:rPr lang="fa-IR" dirty="0" smtClean="0">
                <a:cs typeface="B Zar" pitchFamily="2" charset="-78"/>
              </a:rPr>
              <a:t>-كارفرما موظف است بر اساس اولويت بندي اقدامات كنترلي در برنامه ارزيابي ريسك اقدام به ايمن سازي ايستگاه هاي كاري و محيط كاري نمايد.</a:t>
            </a:r>
          </a:p>
          <a:p>
            <a:pPr algn="just"/>
            <a:r>
              <a:rPr lang="fa-IR" dirty="0" smtClean="0">
                <a:cs typeface="B Zar" pitchFamily="2" charset="-78"/>
              </a:rPr>
              <a:t>- مسئوليت صيانت از سلامتي افراد بازديد كننده از محل كاركه به طور اتفاقي و ناخواسته در معرض تماس با سرب قرار مي گيرند بر عهده كارفرما است.</a:t>
            </a:r>
          </a:p>
          <a:p>
            <a:pPr algn="just"/>
            <a:r>
              <a:rPr lang="fa-IR" dirty="0" smtClean="0">
                <a:cs typeface="B Zar" pitchFamily="2" charset="-78"/>
              </a:rPr>
              <a:t>-</a:t>
            </a:r>
            <a:endParaRPr lang="fa-IR" dirty="0">
              <a:cs typeface="B Zar" pitchFamily="2" charset="-78"/>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46050"/>
          </a:xfrm>
        </p:spPr>
        <p:txBody>
          <a:bodyPr>
            <a:normAutofit fontScale="90000"/>
          </a:bodyPr>
          <a:lstStyle/>
          <a:p>
            <a:endParaRPr lang="fa-IR" dirty="0"/>
          </a:p>
        </p:txBody>
      </p:sp>
      <p:sp>
        <p:nvSpPr>
          <p:cNvPr id="3" name="Content Placeholder 2"/>
          <p:cNvSpPr>
            <a:spLocks noGrp="1"/>
          </p:cNvSpPr>
          <p:nvPr>
            <p:ph sz="quarter" idx="1"/>
          </p:nvPr>
        </p:nvSpPr>
        <p:spPr>
          <a:xfrm>
            <a:off x="457200" y="764704"/>
            <a:ext cx="8229600" cy="5361459"/>
          </a:xfrm>
        </p:spPr>
        <p:txBody>
          <a:bodyPr>
            <a:normAutofit/>
          </a:bodyPr>
          <a:lstStyle/>
          <a:p>
            <a:pPr algn="just"/>
            <a:r>
              <a:rPr lang="fa-IR" sz="2800" dirty="0" smtClean="0">
                <a:cs typeface="B Zar" pitchFamily="2" charset="-78"/>
              </a:rPr>
              <a:t>كارفرما موظف است لباس و تجهيزات حفاظتي مناسب براي كارگران فراهم كند.</a:t>
            </a:r>
          </a:p>
          <a:p>
            <a:pPr algn="just"/>
            <a:r>
              <a:rPr lang="fa-IR" sz="2800" dirty="0" smtClean="0">
                <a:cs typeface="B Zar" pitchFamily="2" charset="-78"/>
              </a:rPr>
              <a:t>-كارفرما موظف است با اجراي آموزش هاي تخصصي، وضع و اعمال قانون، تشويق به رعايت توصيه ها يا اقدامات بهداشتي مناسب از سودمندي برنامه هاي پيشگيرانه مطمئن شود.</a:t>
            </a:r>
          </a:p>
          <a:p>
            <a:pPr algn="just"/>
            <a:r>
              <a:rPr lang="fa-IR" sz="2800" dirty="0" smtClean="0">
                <a:cs typeface="B Zar" pitchFamily="2" charset="-78"/>
              </a:rPr>
              <a:t>-كارفرما موظف به تأمين تسهيلات شستشوي مناسب مشتمل بر بخش هاي رختکن لباس هاي آلوده،دوش و رختکن لباس هاي تميز مي باشد.</a:t>
            </a:r>
          </a:p>
          <a:p>
            <a:pPr algn="just"/>
            <a:r>
              <a:rPr lang="fa-IR" sz="2800" dirty="0" smtClean="0">
                <a:cs typeface="B Zar" pitchFamily="2" charset="-78"/>
              </a:rPr>
              <a:t>-كارفرما موظف به ارائه آموزش هاي لازم در زمينه كار ايمن با سرب مي باشد.</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74042"/>
          </a:xfrm>
        </p:spPr>
        <p:txBody>
          <a:bodyPr>
            <a:normAutofit fontScale="90000"/>
          </a:bodyPr>
          <a:lstStyle/>
          <a:p>
            <a:endParaRPr lang="fa-IR" dirty="0"/>
          </a:p>
        </p:txBody>
      </p:sp>
      <p:sp>
        <p:nvSpPr>
          <p:cNvPr id="3" name="Content Placeholder 2"/>
          <p:cNvSpPr>
            <a:spLocks noGrp="1"/>
          </p:cNvSpPr>
          <p:nvPr>
            <p:ph sz="quarter" idx="1"/>
          </p:nvPr>
        </p:nvSpPr>
        <p:spPr>
          <a:xfrm>
            <a:off x="457200" y="764704"/>
            <a:ext cx="8229600" cy="5832648"/>
          </a:xfrm>
        </p:spPr>
        <p:txBody>
          <a:bodyPr>
            <a:normAutofit/>
          </a:bodyPr>
          <a:lstStyle/>
          <a:p>
            <a:pPr algn="just"/>
            <a:r>
              <a:rPr lang="fa-IR" dirty="0" smtClean="0">
                <a:cs typeface="B Zar" pitchFamily="2" charset="-78"/>
              </a:rPr>
              <a:t>كارفرما موظف است تسهيلات دوش و شستشوي دست و صورت و تمام بدن را براي كارگران فراهم كرده و مطمئن شود كه كارگران قبل از خروج از محل كار حتما دوش گرفته و بدون آلودگي از محيط كار خارج مي شوند.</a:t>
            </a:r>
          </a:p>
          <a:p>
            <a:pPr algn="just"/>
            <a:r>
              <a:rPr lang="fa-IR" dirty="0" smtClean="0">
                <a:cs typeface="B Zar" pitchFamily="2" charset="-78"/>
              </a:rPr>
              <a:t>- در خصوص كارگراني كه در معرض غلظت هاي كمتر از 211 ميکروگرم سرب در متر مکعب هواي تنفسي مي باشند، كارفرما موظف به تأمين دست شويي هاي مناسب جهت شستشوي دست و</a:t>
            </a:r>
          </a:p>
          <a:p>
            <a:pPr algn="just"/>
            <a:r>
              <a:rPr lang="fa-IR" dirty="0" smtClean="0">
                <a:cs typeface="B Zar" pitchFamily="2" charset="-78"/>
              </a:rPr>
              <a:t>صورت مي باشد. كارگران موظف به شستشوي دست و صورت خود پيش از خروج از محل كار مي باشند.</a:t>
            </a:r>
          </a:p>
          <a:p>
            <a:pPr algn="just"/>
            <a:r>
              <a:rPr lang="fa-IR" dirty="0" smtClean="0">
                <a:cs typeface="B Zar" pitchFamily="2" charset="-78"/>
              </a:rPr>
              <a:t>-كارفرما موظف است نحوه استفاده صحيح از لباس هاي حفاظتي را به كارگران آموزش داده و ازرعايت اين آموزش ها توسط كارگران مطمئن شود.</a:t>
            </a:r>
          </a:p>
          <a:p>
            <a:pPr algn="just"/>
            <a:r>
              <a:rPr lang="fa-IR" dirty="0" smtClean="0">
                <a:cs typeface="B Zar" pitchFamily="2" charset="-78"/>
              </a:rPr>
              <a:t>-</a:t>
            </a:r>
            <a:endParaRPr lang="fa-IR" dirty="0">
              <a:cs typeface="B Zar" pitchFamily="2" charset="-78"/>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74042"/>
          </a:xfrm>
        </p:spPr>
        <p:txBody>
          <a:bodyPr>
            <a:normAutofit fontScale="90000"/>
          </a:bodyPr>
          <a:lstStyle/>
          <a:p>
            <a:endParaRPr lang="fa-IR" dirty="0"/>
          </a:p>
        </p:txBody>
      </p:sp>
      <p:sp>
        <p:nvSpPr>
          <p:cNvPr id="3" name="Content Placeholder 2"/>
          <p:cNvSpPr>
            <a:spLocks noGrp="1"/>
          </p:cNvSpPr>
          <p:nvPr>
            <p:ph sz="quarter" idx="1"/>
          </p:nvPr>
        </p:nvSpPr>
        <p:spPr>
          <a:xfrm>
            <a:off x="457200" y="620688"/>
            <a:ext cx="8229600" cy="5505475"/>
          </a:xfrm>
        </p:spPr>
        <p:txBody>
          <a:bodyPr>
            <a:normAutofit/>
          </a:bodyPr>
          <a:lstStyle/>
          <a:p>
            <a:pPr algn="just"/>
            <a:r>
              <a:rPr lang="fa-IR" dirty="0" smtClean="0">
                <a:cs typeface="B Zar" pitchFamily="2" charset="-78"/>
              </a:rPr>
              <a:t>كارفرما موظف است لباس حفاظتي كارگراني راكه در معرض تماس با سرب هوابرد در غلظتي بيش از 211 ميکروگرم در متر مکعب هوا هستند، را در پايان هر روز كاري به طور كامل شستشو كند.</a:t>
            </a:r>
          </a:p>
          <a:p>
            <a:pPr algn="just"/>
            <a:r>
              <a:rPr lang="fa-IR" dirty="0" smtClean="0">
                <a:cs typeface="B Zar" pitchFamily="2" charset="-78"/>
              </a:rPr>
              <a:t>-كارفرما موظف است،كارگران را نسبت به خطرات بهداشتي كار با سرب و اهميت رعايت دقيق توصيه هاي بهداشتي در زمينه تعويض لباس كار، استحمام، شسستن دست ها در پايان كار و عدم انتقال وسايل كاري آلوده به خارج از محل كار آگاه نمايد.</a:t>
            </a:r>
          </a:p>
          <a:p>
            <a:pPr algn="just"/>
            <a:r>
              <a:rPr lang="fa-IR" dirty="0" smtClean="0">
                <a:cs typeface="B Zar" pitchFamily="2" charset="-78"/>
              </a:rPr>
              <a:t>-كارفرما موظف است به منظور بررسي اثر بخشي برنامه حفاظتي در مقابل سرب، در فواصل زماني منظم اقدام به جمع آوري نمونه از سطح پوست و سطوح داخلي اتومبيل كارگران كند.</a:t>
            </a:r>
            <a:endParaRPr lang="fa-IR" dirty="0">
              <a:cs typeface="B Zar" pitchFamily="2" charset="-78"/>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30026"/>
          </a:xfrm>
        </p:spPr>
        <p:txBody>
          <a:bodyPr>
            <a:normAutofit fontScale="90000"/>
          </a:bodyPr>
          <a:lstStyle/>
          <a:p>
            <a:endParaRPr lang="fa-IR" dirty="0"/>
          </a:p>
        </p:txBody>
      </p:sp>
      <p:sp>
        <p:nvSpPr>
          <p:cNvPr id="3" name="Content Placeholder 2"/>
          <p:cNvSpPr>
            <a:spLocks noGrp="1"/>
          </p:cNvSpPr>
          <p:nvPr>
            <p:ph sz="quarter" idx="1"/>
          </p:nvPr>
        </p:nvSpPr>
        <p:spPr>
          <a:xfrm>
            <a:off x="457200" y="548680"/>
            <a:ext cx="8229600" cy="5976664"/>
          </a:xfrm>
        </p:spPr>
        <p:txBody>
          <a:bodyPr>
            <a:normAutofit/>
          </a:bodyPr>
          <a:lstStyle/>
          <a:p>
            <a:pPr algn="just"/>
            <a:r>
              <a:rPr lang="fa-IR" sz="3000" dirty="0" smtClean="0">
                <a:cs typeface="B Zar" pitchFamily="2" charset="-78"/>
              </a:rPr>
              <a:t>كارفرما موظف است نتايج نمونه برداري هوا، نمونه برداري از سطح پوست يا از محيط داخلي اتومبيل را به اطلاع كارگر رسانيده و توصيه هاي لازم را به كارگران ارائه كند.</a:t>
            </a:r>
          </a:p>
          <a:p>
            <a:pPr algn="just"/>
            <a:r>
              <a:rPr lang="fa-IR" sz="3000" dirty="0" smtClean="0">
                <a:cs typeface="B Zar" pitchFamily="2" charset="-78"/>
              </a:rPr>
              <a:t>-كارفرما بايد سيستم هاي تميز كننده فشار منفي نظير جاروبرقي هاي مركزي مجهز به فيلترهاي هپا را در محل كار جهت نظافت و جمع آوري سرب ته نشين شده بر سطح لباس هاي كار، ماسك هاي تنفسي و تجهيزات كاري در پايان كار را فراهم كنند. سيستم هاي نظافتي بايد به نحوي طراحي شده باشند كه مانع از انتشار مجدد گرد و غبار سرب جمع آوري شده به محيط شوند.</a:t>
            </a:r>
            <a:endParaRPr lang="fa-IR" sz="3000" dirty="0">
              <a:cs typeface="B Zar" pitchFamily="2" charset="-78"/>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50106"/>
          </a:xfrm>
        </p:spPr>
        <p:txBody>
          <a:bodyPr>
            <a:normAutofit/>
          </a:bodyPr>
          <a:lstStyle/>
          <a:p>
            <a:pPr algn="r"/>
            <a:r>
              <a:rPr lang="fa-IR" sz="3000" b="1" dirty="0" smtClean="0">
                <a:cs typeface="B Zar" pitchFamily="2" charset="-78"/>
              </a:rPr>
              <a:t>وظایف کارگران در راستای ارتقاء کیفیت محیط کار</a:t>
            </a:r>
            <a:endParaRPr lang="fa-IR" sz="3000" dirty="0">
              <a:cs typeface="B Zar" pitchFamily="2" charset="-78"/>
            </a:endParaRPr>
          </a:p>
        </p:txBody>
      </p:sp>
      <p:sp>
        <p:nvSpPr>
          <p:cNvPr id="3" name="Content Placeholder 2"/>
          <p:cNvSpPr>
            <a:spLocks noGrp="1"/>
          </p:cNvSpPr>
          <p:nvPr>
            <p:ph sz="quarter" idx="1"/>
          </p:nvPr>
        </p:nvSpPr>
        <p:spPr>
          <a:xfrm>
            <a:off x="457200" y="1196752"/>
            <a:ext cx="8229600" cy="4929411"/>
          </a:xfrm>
        </p:spPr>
        <p:txBody>
          <a:bodyPr>
            <a:normAutofit fontScale="70000" lnSpcReduction="20000"/>
          </a:bodyPr>
          <a:lstStyle/>
          <a:p>
            <a:pPr algn="just"/>
            <a:r>
              <a:rPr lang="fa-IR" sz="4000" dirty="0" smtClean="0">
                <a:cs typeface="B Zar" pitchFamily="2" charset="-78"/>
              </a:rPr>
              <a:t>كارگر مسئول رعايت جنبه هاي ايمني و بهداشت در كاري كه انجام مي دهد مي باشد.</a:t>
            </a:r>
          </a:p>
          <a:p>
            <a:pPr algn="just"/>
            <a:r>
              <a:rPr lang="fa-IR" sz="3200" dirty="0" smtClean="0"/>
              <a:t>انجام مي شود</a:t>
            </a:r>
            <a:r>
              <a:rPr lang="fa-IR" sz="4000" dirty="0" smtClean="0">
                <a:cs typeface="B Zar" pitchFamily="2" charset="-78"/>
              </a:rPr>
              <a:t>كه توسط كارفرما تأمين شده نظير سيستم تهويه،سيستم هاي نظافت فشار منفي، سيستم هاي كنترل دما، تجهيزات حفاظت فردي و...</a:t>
            </a:r>
          </a:p>
          <a:p>
            <a:pPr algn="just"/>
            <a:r>
              <a:rPr lang="fa-IR" sz="4000" dirty="0" smtClean="0">
                <a:cs typeface="B Zar" pitchFamily="2" charset="-78"/>
              </a:rPr>
              <a:t>- رعايت دستورالعمل هاي كار ايمن، رفع آلودگي پيش از ورود به غذاخوري، خروج از محل كارو...</a:t>
            </a:r>
          </a:p>
          <a:p>
            <a:pPr algn="just"/>
            <a:r>
              <a:rPr lang="fa-IR" sz="4000" dirty="0" smtClean="0">
                <a:cs typeface="B Zar" pitchFamily="2" charset="-78"/>
              </a:rPr>
              <a:t>- پرهيز از خوردن، نوشيدن و يا جوئيدن آدامس و استعمال سيگار و يا آوردن خوراكي، نوشيدني ويا سيگار به محل كار</a:t>
            </a:r>
          </a:p>
          <a:p>
            <a:pPr algn="just"/>
            <a:r>
              <a:rPr lang="fa-IR" sz="4000" dirty="0" smtClean="0">
                <a:cs typeface="B Zar" pitchFamily="2" charset="-78"/>
              </a:rPr>
              <a:t>- صرف غذا، نوشيدني و استعمال دخانيات در محل هاي تميز و عاري از آلودگي به سرب كه ازسوي كارفرما معين شده اند.</a:t>
            </a:r>
          </a:p>
          <a:p>
            <a:pPr algn="just"/>
            <a:r>
              <a:rPr lang="fa-IR" sz="4000" dirty="0" smtClean="0">
                <a:cs typeface="B Zar" pitchFamily="2" charset="-78"/>
              </a:rPr>
              <a:t>- شسشتوي دست وصورت و ياتعويض لباس و يا لباس هاي حفاظتي آلوده پيش از ورود به غذاخوري يا محل صرف نوشيدني</a:t>
            </a:r>
            <a:endParaRPr lang="fa-IR" sz="4000" dirty="0">
              <a:cs typeface="B Zar" pitchFamily="2" charset="-78"/>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1041</TotalTime>
  <Words>6307</Words>
  <Application>Microsoft Office PowerPoint</Application>
  <PresentationFormat>On-screen Show (4:3)</PresentationFormat>
  <Paragraphs>271</Paragraphs>
  <Slides>69</Slides>
  <Notes>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69</vt:i4>
      </vt:variant>
    </vt:vector>
  </HeadingPairs>
  <TitlesOfParts>
    <vt:vector size="71" baseType="lpstr">
      <vt:lpstr>Oriel</vt:lpstr>
      <vt:lpstr>Clip</vt:lpstr>
      <vt:lpstr>                        بسم الله الرحمن الرحیم وزارت بهداشت درمان وآموزش پزشکی معاونت بهداشت مرکز سلامت محیط و کار  </vt:lpstr>
      <vt:lpstr>فهرست</vt:lpstr>
      <vt:lpstr>مقدمه :</vt:lpstr>
      <vt:lpstr>Health Effects of  Lead (Pb)</vt:lpstr>
      <vt:lpstr>     </vt:lpstr>
      <vt:lpstr>PowerPoint Presentation</vt:lpstr>
      <vt:lpstr>Absorption of Lead</vt:lpstr>
      <vt:lpstr>Distribution of Lead</vt:lpstr>
      <vt:lpstr>بیماریهای ناشی از سرب:</vt:lpstr>
      <vt:lpstr>عوارض عصبي</vt:lpstr>
      <vt:lpstr>PowerPoint Presentation</vt:lpstr>
      <vt:lpstr>PowerPoint Presentation</vt:lpstr>
      <vt:lpstr>عوارض كليوي</vt:lpstr>
      <vt:lpstr>عوارض گوارشي</vt:lpstr>
      <vt:lpstr>PowerPoint Presentation</vt:lpstr>
      <vt:lpstr>عوارض قلبي عروقي</vt:lpstr>
      <vt:lpstr>گروه های حساس به کار با سرب:</vt:lpstr>
      <vt:lpstr>PowerPoint Presentation</vt:lpstr>
      <vt:lpstr>عوامل تشدید کننده : </vt:lpstr>
      <vt:lpstr>روشهاي تشخيص بیماری:</vt:lpstr>
      <vt:lpstr>درمان:</vt:lpstr>
      <vt:lpstr>موارد مصرف:</vt:lpstr>
      <vt:lpstr>PowerPoint Presentation</vt:lpstr>
      <vt:lpstr>سرب:</vt:lpstr>
      <vt:lpstr> 1- تولید سرب و ترکیبات آن </vt:lpstr>
      <vt:lpstr> 2- ذوب و پالایش سرب </vt:lpstr>
      <vt:lpstr>مصارف سرب و ترکیبات آن: </vt:lpstr>
      <vt:lpstr>1- صنایع باطری سازی </vt:lpstr>
      <vt:lpstr>PowerPoint Presentation</vt:lpstr>
      <vt:lpstr>2-صنایع کابل سازی </vt:lpstr>
      <vt:lpstr>3- صنایع شیمیایی </vt:lpstr>
      <vt:lpstr>4-صنایع رنگ سازی </vt:lpstr>
      <vt:lpstr>5- صنایع سراميك سازی </vt:lpstr>
      <vt:lpstr>مواجهه</vt:lpstr>
      <vt:lpstr>PowerPoint Presentation</vt:lpstr>
      <vt:lpstr>PowerPoint Presentation</vt:lpstr>
      <vt:lpstr>PowerPoint Presentation</vt:lpstr>
      <vt:lpstr>حد مجاز سرب و ترکیبات آن در هوای تنفسی</vt:lpstr>
      <vt:lpstr>اندازه گیری غلظت سرب در هوای تنفسی</vt:lpstr>
      <vt:lpstr>PowerPoint Presentation</vt:lpstr>
      <vt:lpstr>تفسیر نتایج اندازه گیری سرب در هوای تنفسی</vt:lpstr>
      <vt:lpstr>PowerPoint Presentation</vt:lpstr>
      <vt:lpstr>کنترل تماس با سرب در محیط کار</vt:lpstr>
      <vt:lpstr>حذف سرب از فرایند</vt:lpstr>
      <vt:lpstr>جایگزینی</vt:lpstr>
      <vt:lpstr>کنترل های مهندسی</vt:lpstr>
      <vt:lpstr>سيستم تهويه موضعي</vt:lpstr>
      <vt:lpstr>PowerPoint Presentation</vt:lpstr>
      <vt:lpstr>PowerPoint Presentation</vt:lpstr>
      <vt:lpstr>PowerPoint Presentation</vt:lpstr>
      <vt:lpstr>PowerPoint Presentation</vt:lpstr>
      <vt:lpstr>بازديد دوره ای از سيستم تهويه موضعي</vt:lpstr>
      <vt:lpstr>اصلاح فرایند</vt:lpstr>
      <vt:lpstr>PowerPoint Presentation</vt:lpstr>
      <vt:lpstr>PowerPoint Presentation</vt:lpstr>
      <vt:lpstr>کنترل های اجرایی</vt:lpstr>
      <vt:lpstr>نظافت محيط كار</vt:lpstr>
      <vt:lpstr>PowerPoint Presentation</vt:lpstr>
      <vt:lpstr>تجهیزات حفاظت فردی</vt:lpstr>
      <vt:lpstr>PowerPoint Presentation</vt:lpstr>
      <vt:lpstr>PowerPoint Presentation</vt:lpstr>
      <vt:lpstr>انتقال سرب از محیط کار به منزل</vt:lpstr>
      <vt:lpstr>PowerPoint Presentation</vt:lpstr>
      <vt:lpstr>وظایف کارفرمایان در راستای ارتقاء کیفیت محیط کار</vt:lpstr>
      <vt:lpstr>PowerPoint Presentation</vt:lpstr>
      <vt:lpstr>PowerPoint Presentation</vt:lpstr>
      <vt:lpstr>PowerPoint Presentation</vt:lpstr>
      <vt:lpstr>PowerPoint Presentation</vt:lpstr>
      <vt:lpstr>وظایف کارگران در راستای ارتقاء کیفیت محیط کار</vt:lpstr>
    </vt:vector>
  </TitlesOfParts>
  <Company>Office07</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سم الله الرحمن الرحیم وزارت بهداشت درمان وآموزش پزشکی معاونت بهداشت مرکز سلامت محیط و کار</dc:title>
  <dc:creator>fayazi-a</dc:creator>
  <cp:lastModifiedBy>CE</cp:lastModifiedBy>
  <cp:revision>123</cp:revision>
  <dcterms:created xsi:type="dcterms:W3CDTF">2012-09-08T07:42:22Z</dcterms:created>
  <dcterms:modified xsi:type="dcterms:W3CDTF">2016-01-16T16:41:54Z</dcterms:modified>
</cp:coreProperties>
</file>