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wav" ContentType="audio/wav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9"/>
  </p:notesMasterIdLst>
  <p:sldIdLst>
    <p:sldId id="256" r:id="rId2"/>
    <p:sldId id="303" r:id="rId3"/>
    <p:sldId id="271" r:id="rId4"/>
    <p:sldId id="314" r:id="rId5"/>
    <p:sldId id="304" r:id="rId6"/>
    <p:sldId id="305" r:id="rId7"/>
    <p:sldId id="306" r:id="rId8"/>
    <p:sldId id="307" r:id="rId9"/>
    <p:sldId id="308" r:id="rId10"/>
    <p:sldId id="309" r:id="rId11"/>
    <p:sldId id="310" r:id="rId12"/>
    <p:sldId id="311" r:id="rId13"/>
    <p:sldId id="298" r:id="rId14"/>
    <p:sldId id="312" r:id="rId15"/>
    <p:sldId id="315" r:id="rId16"/>
    <p:sldId id="313" r:id="rId17"/>
    <p:sldId id="299" r:id="rId18"/>
    <p:sldId id="300" r:id="rId19"/>
    <p:sldId id="297" r:id="rId20"/>
    <p:sldId id="295" r:id="rId21"/>
    <p:sldId id="296" r:id="rId22"/>
    <p:sldId id="301" r:id="rId23"/>
    <p:sldId id="282" r:id="rId24"/>
    <p:sldId id="283" r:id="rId25"/>
    <p:sldId id="284" r:id="rId26"/>
    <p:sldId id="285" r:id="rId27"/>
    <p:sldId id="257" r:id="rId28"/>
    <p:sldId id="258" r:id="rId29"/>
    <p:sldId id="259" r:id="rId30"/>
    <p:sldId id="260" r:id="rId31"/>
    <p:sldId id="261" r:id="rId32"/>
    <p:sldId id="262" r:id="rId33"/>
    <p:sldId id="263" r:id="rId34"/>
    <p:sldId id="264" r:id="rId35"/>
    <p:sldId id="265" r:id="rId36"/>
    <p:sldId id="266" r:id="rId37"/>
    <p:sldId id="268" r:id="rId38"/>
    <p:sldId id="269" r:id="rId39"/>
    <p:sldId id="270" r:id="rId40"/>
    <p:sldId id="286" r:id="rId41"/>
    <p:sldId id="287" r:id="rId42"/>
    <p:sldId id="288" r:id="rId43"/>
    <p:sldId id="289" r:id="rId44"/>
    <p:sldId id="290" r:id="rId45"/>
    <p:sldId id="291" r:id="rId46"/>
    <p:sldId id="292" r:id="rId47"/>
    <p:sldId id="294" r:id="rId4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image" Target="../media/image1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24.wmf"/><Relationship Id="rId2" Type="http://schemas.openxmlformats.org/officeDocument/2006/relationships/image" Target="../media/image23.wmf"/><Relationship Id="rId1" Type="http://schemas.openxmlformats.org/officeDocument/2006/relationships/image" Target="../media/image22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31.wmf"/><Relationship Id="rId2" Type="http://schemas.openxmlformats.org/officeDocument/2006/relationships/image" Target="../media/image30.wmf"/><Relationship Id="rId1" Type="http://schemas.openxmlformats.org/officeDocument/2006/relationships/image" Target="../media/image29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35.wmf"/><Relationship Id="rId2" Type="http://schemas.openxmlformats.org/officeDocument/2006/relationships/image" Target="../media/image34.wmf"/><Relationship Id="rId1" Type="http://schemas.openxmlformats.org/officeDocument/2006/relationships/image" Target="../media/image33.w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image" Target="../media/image12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8.w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41.wmf"/><Relationship Id="rId2" Type="http://schemas.openxmlformats.org/officeDocument/2006/relationships/image" Target="../media/image40.wmf"/><Relationship Id="rId1" Type="http://schemas.openxmlformats.org/officeDocument/2006/relationships/image" Target="../media/image39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4675F6-6D28-4CDF-9ED8-3707EB190B8C}" type="datetimeFigureOut">
              <a:rPr lang="en-US" smtClean="0"/>
              <a:t>2/14/2012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AB7296-4169-4FCC-8E85-BE986CE3C3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16102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6CDDFD7-2DED-4FEA-86EC-8FAEBBAA232C}" type="slidenum">
              <a:rPr lang="en-US"/>
              <a:pPr/>
              <a:t>2</a:t>
            </a:fld>
            <a:endParaRPr lang="en-US"/>
          </a:p>
        </p:txBody>
      </p:sp>
      <p:sp>
        <p:nvSpPr>
          <p:cNvPr id="254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49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9pPr>
          </a:lstStyle>
          <a:p>
            <a:fld id="{87DA855C-E84D-4930-8149-5409BACBBD9A}" type="slidenum">
              <a:rPr lang="tr-TR" sz="1200" smtClean="0"/>
              <a:pPr/>
              <a:t>4</a:t>
            </a:fld>
            <a:endParaRPr lang="tr-TR" sz="1200" smtClean="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Times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9pPr>
          </a:lstStyle>
          <a:p>
            <a:fld id="{02F085FF-C457-41C4-8988-7B664A481EF5}" type="slidenum">
              <a:rPr lang="tr-TR" sz="1200" smtClean="0"/>
              <a:pPr/>
              <a:t>13</a:t>
            </a:fld>
            <a:endParaRPr lang="tr-TR" sz="1200" smtClean="0"/>
          </a:p>
        </p:txBody>
      </p:sp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Times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9pPr>
          </a:lstStyle>
          <a:p>
            <a:fld id="{3D35E756-72DF-42B5-93E1-52ADC61E66CC}" type="slidenum">
              <a:rPr lang="tr-TR" sz="1200" smtClean="0"/>
              <a:pPr/>
              <a:t>17</a:t>
            </a:fld>
            <a:endParaRPr lang="tr-TR" sz="1200" smtClean="0"/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Times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9pPr>
          </a:lstStyle>
          <a:p>
            <a:fld id="{6A8150C2-96DA-4B13-89AB-AC38D4F45857}" type="slidenum">
              <a:rPr lang="tr-TR" sz="1200" smtClean="0"/>
              <a:pPr/>
              <a:t>18</a:t>
            </a:fld>
            <a:endParaRPr lang="tr-TR" sz="1200" smtClean="0"/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Times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9pPr>
          </a:lstStyle>
          <a:p>
            <a:fld id="{3D784868-B8BA-4632-8298-559FDF90C63D}" type="slidenum">
              <a:rPr lang="tr-TR" sz="1200" smtClean="0"/>
              <a:pPr/>
              <a:t>19</a:t>
            </a:fld>
            <a:endParaRPr lang="tr-TR" sz="1200" smtClean="0"/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Times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9pPr>
          </a:lstStyle>
          <a:p>
            <a:fld id="{BD8C9162-B6E4-458E-8B64-F3B0057D690A}" type="slidenum">
              <a:rPr lang="tr-TR" sz="1200" smtClean="0"/>
              <a:pPr/>
              <a:t>20</a:t>
            </a:fld>
            <a:endParaRPr lang="tr-TR" sz="1200" smtClean="0"/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Times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9pPr>
          </a:lstStyle>
          <a:p>
            <a:fld id="{8FFBACA0-7C6C-42E9-BE40-6D80CA6C2C13}" type="slidenum">
              <a:rPr lang="tr-TR" sz="1200" smtClean="0"/>
              <a:pPr/>
              <a:t>21</a:t>
            </a:fld>
            <a:endParaRPr lang="tr-TR" sz="1200" smtClean="0"/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Times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9pPr>
          </a:lstStyle>
          <a:p>
            <a:fld id="{9DEA35AE-D4CC-4A19-BAF1-48F59FD0D970}" type="slidenum">
              <a:rPr lang="tr-TR" sz="1200" smtClean="0"/>
              <a:pPr/>
              <a:t>22</a:t>
            </a:fld>
            <a:endParaRPr lang="tr-TR" sz="1200" smtClean="0"/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Times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456909E-3276-48E3-84E1-74794B31EE21}" type="slidenum">
              <a:rPr lang="en-US"/>
              <a:pPr/>
              <a:t>27</a:t>
            </a:fld>
            <a:endParaRPr lang="en-US"/>
          </a:p>
        </p:txBody>
      </p:sp>
      <p:sp>
        <p:nvSpPr>
          <p:cNvPr id="322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1059" y="686322"/>
            <a:ext cx="4877471" cy="3428627"/>
          </a:xfrm>
          <a:ln/>
        </p:spPr>
      </p:sp>
      <p:sp>
        <p:nvSpPr>
          <p:cNvPr id="3225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824" y="4342730"/>
            <a:ext cx="5028353" cy="4114949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94B655F-FD3E-4E84-88B7-8BE413443A0E}" type="slidenum">
              <a:rPr lang="en-US"/>
              <a:pPr/>
              <a:t>29</a:t>
            </a:fld>
            <a:endParaRPr lang="en-US"/>
          </a:p>
        </p:txBody>
      </p:sp>
      <p:sp>
        <p:nvSpPr>
          <p:cNvPr id="325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1059" y="686322"/>
            <a:ext cx="4877471" cy="3428627"/>
          </a:xfrm>
          <a:ln/>
        </p:spPr>
      </p:sp>
      <p:sp>
        <p:nvSpPr>
          <p:cNvPr id="3256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824" y="4342730"/>
            <a:ext cx="5028353" cy="4114949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CEC9049-AD42-4BA1-8A64-EE47123E0F09}" type="slidenum">
              <a:rPr lang="en-US"/>
              <a:pPr/>
              <a:t>31</a:t>
            </a:fld>
            <a:endParaRPr lang="en-US"/>
          </a:p>
        </p:txBody>
      </p:sp>
      <p:sp>
        <p:nvSpPr>
          <p:cNvPr id="329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1059" y="686322"/>
            <a:ext cx="4877471" cy="3428627"/>
          </a:xfrm>
          <a:ln/>
        </p:spPr>
      </p:sp>
      <p:sp>
        <p:nvSpPr>
          <p:cNvPr id="3297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824" y="4342730"/>
            <a:ext cx="5028353" cy="4114949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7F8BA6A-687A-4880-BD10-EB5520231CAD}" type="slidenum">
              <a:rPr lang="en-US"/>
              <a:pPr/>
              <a:t>32</a:t>
            </a:fld>
            <a:endParaRPr lang="en-US"/>
          </a:p>
        </p:txBody>
      </p:sp>
      <p:sp>
        <p:nvSpPr>
          <p:cNvPr id="331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1059" y="686322"/>
            <a:ext cx="4877471" cy="3428627"/>
          </a:xfrm>
          <a:ln/>
        </p:spPr>
      </p:sp>
      <p:sp>
        <p:nvSpPr>
          <p:cNvPr id="3317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824" y="4342730"/>
            <a:ext cx="5028353" cy="4114949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1155EC0-A601-4CD5-BF01-37475B8C74BB}" type="slidenum">
              <a:rPr lang="en-US"/>
              <a:pPr/>
              <a:t>39</a:t>
            </a:fld>
            <a:endParaRPr lang="en-US"/>
          </a:p>
        </p:txBody>
      </p:sp>
      <p:sp>
        <p:nvSpPr>
          <p:cNvPr id="339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1059" y="686322"/>
            <a:ext cx="4877471" cy="3428627"/>
          </a:xfrm>
          <a:ln/>
        </p:spPr>
      </p:sp>
      <p:sp>
        <p:nvSpPr>
          <p:cNvPr id="3399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824" y="4342730"/>
            <a:ext cx="5028353" cy="4114949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 eaLnBrk="0" hangingPunct="0"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1pPr>
            <a:lvl2pPr marL="742950" indent="-285750" defTabSz="990600" eaLnBrk="0" hangingPunct="0"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2pPr>
            <a:lvl3pPr marL="1143000" indent="-228600" defTabSz="990600" eaLnBrk="0" hangingPunct="0"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3pPr>
            <a:lvl4pPr marL="1600200" indent="-228600" defTabSz="990600" eaLnBrk="0" hangingPunct="0"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4pPr>
            <a:lvl5pPr marL="2057400" indent="-228600" defTabSz="990600" eaLnBrk="0" hangingPunct="0"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5pPr>
            <a:lvl6pPr marL="2514600" indent="-228600" defTabSz="990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itchFamily="2" charset="2"/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6pPr>
            <a:lvl7pPr marL="2971800" indent="-228600" defTabSz="990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itchFamily="2" charset="2"/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7pPr>
            <a:lvl8pPr marL="3429000" indent="-228600" defTabSz="990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itchFamily="2" charset="2"/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8pPr>
            <a:lvl9pPr marL="3886200" indent="-228600" defTabSz="990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itchFamily="2" charset="2"/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9pPr>
          </a:lstStyle>
          <a:p>
            <a:pPr eaLnBrk="1" hangingPunct="1"/>
            <a:fld id="{5E8BA083-13FB-439C-9E8B-B6F3FA318542}" type="slidenum">
              <a:rPr lang="en-US" altLang="zh-CN" sz="1300" b="0">
                <a:latin typeface="Times New Roman" pitchFamily="18" charset="0"/>
              </a:rPr>
              <a:pPr eaLnBrk="1" hangingPunct="1"/>
              <a:t>42</a:t>
            </a:fld>
            <a:endParaRPr lang="en-US" altLang="zh-CN" sz="1300" b="0">
              <a:latin typeface="Times New Roman" pitchFamily="18" charset="0"/>
            </a:endParaRPr>
          </a:p>
        </p:txBody>
      </p:sp>
      <p:sp>
        <p:nvSpPr>
          <p:cNvPr id="166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66916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 eaLnBrk="0" hangingPunct="0"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1pPr>
            <a:lvl2pPr marL="742950" indent="-285750" defTabSz="990600" eaLnBrk="0" hangingPunct="0"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2pPr>
            <a:lvl3pPr marL="1143000" indent="-228600" defTabSz="990600" eaLnBrk="0" hangingPunct="0"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3pPr>
            <a:lvl4pPr marL="1600200" indent="-228600" defTabSz="990600" eaLnBrk="0" hangingPunct="0"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4pPr>
            <a:lvl5pPr marL="2057400" indent="-228600" defTabSz="990600" eaLnBrk="0" hangingPunct="0"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5pPr>
            <a:lvl6pPr marL="2514600" indent="-228600" defTabSz="990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itchFamily="2" charset="2"/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6pPr>
            <a:lvl7pPr marL="2971800" indent="-228600" defTabSz="990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itchFamily="2" charset="2"/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7pPr>
            <a:lvl8pPr marL="3429000" indent="-228600" defTabSz="990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itchFamily="2" charset="2"/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8pPr>
            <a:lvl9pPr marL="3886200" indent="-228600" defTabSz="990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itchFamily="2" charset="2"/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9pPr>
          </a:lstStyle>
          <a:p>
            <a:pPr eaLnBrk="1" hangingPunct="1"/>
            <a:fld id="{FB07F2D3-537F-425D-8CEF-8F9B0E200B5A}" type="slidenum">
              <a:rPr lang="en-US" altLang="zh-CN" sz="1300" b="0">
                <a:latin typeface="Times New Roman" pitchFamily="18" charset="0"/>
              </a:rPr>
              <a:pPr eaLnBrk="1" hangingPunct="1"/>
              <a:t>43</a:t>
            </a:fld>
            <a:endParaRPr lang="en-US" altLang="zh-CN" sz="1300" b="0">
              <a:latin typeface="Times New Roman" pitchFamily="18" charset="0"/>
            </a:endParaRPr>
          </a:p>
        </p:txBody>
      </p:sp>
      <p:sp>
        <p:nvSpPr>
          <p:cNvPr id="167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6794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zh-CN" smtClean="0"/>
          </a:p>
          <a:p>
            <a:pPr eaLnBrk="1" hangingPunct="1"/>
            <a:endParaRPr lang="en-US" altLang="zh-CN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90600" eaLnBrk="0" hangingPunct="0"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1pPr>
            <a:lvl2pPr marL="742950" indent="-285750" defTabSz="990600" eaLnBrk="0" hangingPunct="0"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2pPr>
            <a:lvl3pPr marL="1143000" indent="-228600" defTabSz="990600" eaLnBrk="0" hangingPunct="0"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3pPr>
            <a:lvl4pPr marL="1600200" indent="-228600" defTabSz="990600" eaLnBrk="0" hangingPunct="0"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4pPr>
            <a:lvl5pPr marL="2057400" indent="-228600" defTabSz="990600" eaLnBrk="0" hangingPunct="0"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5pPr>
            <a:lvl6pPr marL="2514600" indent="-228600" defTabSz="990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itchFamily="2" charset="2"/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6pPr>
            <a:lvl7pPr marL="2971800" indent="-228600" defTabSz="990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itchFamily="2" charset="2"/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7pPr>
            <a:lvl8pPr marL="3429000" indent="-228600" defTabSz="990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itchFamily="2" charset="2"/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8pPr>
            <a:lvl9pPr marL="3886200" indent="-228600" defTabSz="990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itchFamily="2" charset="2"/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9pPr>
          </a:lstStyle>
          <a:p>
            <a:pPr eaLnBrk="1" hangingPunct="1"/>
            <a:fld id="{EE1F3B97-CA4C-4738-954E-6EA95BC64888}" type="slidenum">
              <a:rPr lang="en-US" altLang="zh-CN" sz="1300" b="0">
                <a:latin typeface="Times New Roman" pitchFamily="18" charset="0"/>
              </a:rPr>
              <a:pPr eaLnBrk="1" hangingPunct="1"/>
              <a:t>46</a:t>
            </a:fld>
            <a:endParaRPr lang="en-US" altLang="zh-CN" sz="1300" b="0">
              <a:latin typeface="Times New Roman" pitchFamily="18" charset="0"/>
            </a:endParaRPr>
          </a:p>
        </p:txBody>
      </p:sp>
      <p:sp>
        <p:nvSpPr>
          <p:cNvPr id="168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6896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r>
              <a:rPr lang="zh-CN" altLang="en-US" smtClean="0"/>
              <a:t>晶向</a:t>
            </a:r>
            <a:r>
              <a:rPr lang="en-US" altLang="zh-CN" smtClean="0"/>
              <a:t>: </a:t>
            </a:r>
            <a:r>
              <a:rPr lang="zh-CN" altLang="en-US" smtClean="0"/>
              <a:t>晶面的法线方向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40443-99A3-4DF4-9D59-991F06055E53}" type="datetimeFigureOut">
              <a:rPr lang="en-US" smtClean="0"/>
              <a:t>2/14/2012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95F64-64A5-4F94-92AC-23FBF38183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3876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40443-99A3-4DF4-9D59-991F06055E53}" type="datetimeFigureOut">
              <a:rPr lang="en-US" smtClean="0"/>
              <a:t>2/14/2012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95F64-64A5-4F94-92AC-23FBF38183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8677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40443-99A3-4DF4-9D59-991F06055E53}" type="datetimeFigureOut">
              <a:rPr lang="en-US" smtClean="0"/>
              <a:t>2/14/2012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95F64-64A5-4F94-92AC-23FBF38183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54897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40443-99A3-4DF4-9D59-991F06055E53}" type="datetimeFigureOut">
              <a:rPr lang="en-US" smtClean="0"/>
              <a:t>2/14/2012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95F64-64A5-4F94-92AC-23FBF38183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55577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40443-99A3-4DF4-9D59-991F06055E53}" type="datetimeFigureOut">
              <a:rPr lang="en-US" smtClean="0"/>
              <a:t>2/14/2012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95F64-64A5-4F94-92AC-23FBF38183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605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40443-99A3-4DF4-9D59-991F06055E53}" type="datetimeFigureOut">
              <a:rPr lang="en-US" smtClean="0"/>
              <a:t>2/14/2012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95F64-64A5-4F94-92AC-23FBF38183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90578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40443-99A3-4DF4-9D59-991F06055E53}" type="datetimeFigureOut">
              <a:rPr lang="en-US" smtClean="0"/>
              <a:t>2/14/2012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95F64-64A5-4F94-92AC-23FBF38183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72714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40443-99A3-4DF4-9D59-991F06055E53}" type="datetimeFigureOut">
              <a:rPr lang="en-US" smtClean="0"/>
              <a:t>2/14/2012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95F64-64A5-4F94-92AC-23FBF38183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1049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40443-99A3-4DF4-9D59-991F06055E53}" type="datetimeFigureOut">
              <a:rPr lang="en-US" smtClean="0"/>
              <a:t>2/14/2012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95F64-64A5-4F94-92AC-23FBF38183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18753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40443-99A3-4DF4-9D59-991F06055E53}" type="datetimeFigureOut">
              <a:rPr lang="en-US" smtClean="0"/>
              <a:t>2/14/2012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95F64-64A5-4F94-92AC-23FBF38183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23319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40443-99A3-4DF4-9D59-991F06055E53}" type="datetimeFigureOut">
              <a:rPr lang="en-US" smtClean="0"/>
              <a:t>2/14/2012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95F64-64A5-4F94-92AC-23FBF38183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85372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2483B273-E154-4F2E-9BA9-18F271912EAC}" type="slidenum">
              <a:rPr lang="en-US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9967762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A40443-99A3-4DF4-9D59-991F06055E53}" type="datetimeFigureOut">
              <a:rPr lang="en-US" smtClean="0"/>
              <a:t>2/14/2012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D95F64-64A5-4F94-92AC-23FBF38183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93178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3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12.wmf"/><Relationship Id="rId4" Type="http://schemas.openxmlformats.org/officeDocument/2006/relationships/oleObject" Target="../embeddings/oleObject1.bin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4.bin"/><Relationship Id="rId5" Type="http://schemas.openxmlformats.org/officeDocument/2006/relationships/image" Target="../media/image15.wmf"/><Relationship Id="rId4" Type="http://schemas.openxmlformats.org/officeDocument/2006/relationships/oleObject" Target="../embeddings/oleObject3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.bin"/><Relationship Id="rId3" Type="http://schemas.openxmlformats.org/officeDocument/2006/relationships/image" Target="../media/image25.jpeg"/><Relationship Id="rId7" Type="http://schemas.openxmlformats.org/officeDocument/2006/relationships/image" Target="../media/image23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7.bin"/><Relationship Id="rId5" Type="http://schemas.openxmlformats.org/officeDocument/2006/relationships/image" Target="../media/image22.wmf"/><Relationship Id="rId4" Type="http://schemas.openxmlformats.org/officeDocument/2006/relationships/oleObject" Target="../embeddings/oleObject6.bin"/><Relationship Id="rId9" Type="http://schemas.openxmlformats.org/officeDocument/2006/relationships/image" Target="../media/image24.w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26.w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27.w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28.wmf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wmf"/><Relationship Id="rId3" Type="http://schemas.openxmlformats.org/officeDocument/2006/relationships/oleObject" Target="../embeddings/oleObject12.bin"/><Relationship Id="rId7" Type="http://schemas.openxmlformats.org/officeDocument/2006/relationships/oleObject" Target="../embeddings/oleObject1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30.wmf"/><Relationship Id="rId5" Type="http://schemas.openxmlformats.org/officeDocument/2006/relationships/oleObject" Target="../embeddings/oleObject13.bin"/><Relationship Id="rId4" Type="http://schemas.openxmlformats.org/officeDocument/2006/relationships/image" Target="../media/image29.wmf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32.wmf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wmf"/><Relationship Id="rId3" Type="http://schemas.openxmlformats.org/officeDocument/2006/relationships/oleObject" Target="../embeddings/oleObject16.bin"/><Relationship Id="rId7" Type="http://schemas.openxmlformats.org/officeDocument/2006/relationships/oleObject" Target="../embeddings/oleObject1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34.wmf"/><Relationship Id="rId5" Type="http://schemas.openxmlformats.org/officeDocument/2006/relationships/oleObject" Target="../embeddings/oleObject17.bin"/><Relationship Id="rId4" Type="http://schemas.openxmlformats.org/officeDocument/2006/relationships/image" Target="../media/image33.wmf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3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20.bin"/><Relationship Id="rId5" Type="http://schemas.openxmlformats.org/officeDocument/2006/relationships/image" Target="../media/image12.wmf"/><Relationship Id="rId4" Type="http://schemas.openxmlformats.org/officeDocument/2006/relationships/oleObject" Target="../embeddings/oleObject19.bin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5" Type="http://schemas.openxmlformats.org/officeDocument/2006/relationships/image" Target="../media/image37.png"/><Relationship Id="rId4" Type="http://schemas.openxmlformats.org/officeDocument/2006/relationships/image" Target="../media/image36.wmf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5" Type="http://schemas.openxmlformats.org/officeDocument/2006/relationships/image" Target="../media/image38.wmf"/><Relationship Id="rId4" Type="http://schemas.openxmlformats.org/officeDocument/2006/relationships/oleObject" Target="../embeddings/oleObject22.bin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wmf"/><Relationship Id="rId3" Type="http://schemas.openxmlformats.org/officeDocument/2006/relationships/notesSlide" Target="../notesSlides/notesSlide16.xml"/><Relationship Id="rId7" Type="http://schemas.openxmlformats.org/officeDocument/2006/relationships/oleObject" Target="../embeddings/oleObject2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39.wmf"/><Relationship Id="rId11" Type="http://schemas.openxmlformats.org/officeDocument/2006/relationships/image" Target="../media/image43.wmf"/><Relationship Id="rId5" Type="http://schemas.openxmlformats.org/officeDocument/2006/relationships/oleObject" Target="../embeddings/oleObject23.bin"/><Relationship Id="rId10" Type="http://schemas.openxmlformats.org/officeDocument/2006/relationships/image" Target="../media/image41.wmf"/><Relationship Id="rId4" Type="http://schemas.openxmlformats.org/officeDocument/2006/relationships/image" Target="../media/image42.png"/><Relationship Id="rId9" Type="http://schemas.openxmlformats.org/officeDocument/2006/relationships/oleObject" Target="../embeddings/oleObject25.bin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wmf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emf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25923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1666" name="Picture 2" descr="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0175" y="152400"/>
            <a:ext cx="6270625" cy="647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4401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extBox 3"/>
          <p:cNvSpPr txBox="1">
            <a:spLocks noChangeArrowheads="1"/>
          </p:cNvSpPr>
          <p:nvPr/>
        </p:nvSpPr>
        <p:spPr bwMode="auto">
          <a:xfrm>
            <a:off x="609600" y="152400"/>
            <a:ext cx="79248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en-US" sz="2400" b="1">
                <a:latin typeface="Comic Sans MS" pitchFamily="66" charset="0"/>
              </a:rPr>
              <a:t>MILLER PLANES</a:t>
            </a:r>
          </a:p>
        </p:txBody>
      </p:sp>
      <p:sp>
        <p:nvSpPr>
          <p:cNvPr id="45059" name="Rectangle 4"/>
          <p:cNvSpPr txBox="1">
            <a:spLocks noChangeArrowheads="1"/>
          </p:cNvSpPr>
          <p:nvPr/>
        </p:nvSpPr>
        <p:spPr bwMode="auto">
          <a:xfrm>
            <a:off x="381000" y="838200"/>
            <a:ext cx="7086600" cy="153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GB">
                <a:latin typeface="Comic Sans MS" pitchFamily="66" charset="0"/>
              </a:rPr>
              <a:t>Atoms form periodically arranged planes</a:t>
            </a:r>
          </a:p>
          <a:p>
            <a:pPr>
              <a:lnSpc>
                <a:spcPct val="80000"/>
              </a:lnSpc>
              <a:spcBef>
                <a:spcPct val="20000"/>
              </a:spcBef>
            </a:pPr>
            <a:endParaRPr lang="en-GB">
              <a:latin typeface="Comic Sans MS" pitchFamily="66" charset="0"/>
            </a:endParaRPr>
          </a:p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GB">
                <a:latin typeface="Comic Sans MS" pitchFamily="66" charset="0"/>
              </a:rPr>
              <a:t>Any set of planes </a:t>
            </a:r>
            <a:r>
              <a:rPr lang="en-US">
                <a:latin typeface="Comic Sans MS" pitchFamily="66" charset="0"/>
              </a:rPr>
              <a:t>is characterized</a:t>
            </a:r>
            <a:r>
              <a:rPr lang="en-GB">
                <a:latin typeface="Comic Sans MS" pitchFamily="66" charset="0"/>
              </a:rPr>
              <a:t> by:</a:t>
            </a: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en-GB">
                <a:latin typeface="Comic Sans MS" pitchFamily="66" charset="0"/>
              </a:rPr>
              <a:t>	(1) their orientation in the crystal (</a:t>
            </a:r>
            <a:r>
              <a:rPr lang="en-GB">
                <a:solidFill>
                  <a:srgbClr val="0000FF"/>
                </a:solidFill>
                <a:latin typeface="Comic Sans MS" pitchFamily="66" charset="0"/>
              </a:rPr>
              <a:t>hkl</a:t>
            </a:r>
            <a:r>
              <a:rPr lang="en-GB">
                <a:latin typeface="Comic Sans MS" pitchFamily="66" charset="0"/>
              </a:rPr>
              <a:t>) – Miller indices</a:t>
            </a:r>
          </a:p>
          <a:p>
            <a:pPr>
              <a:lnSpc>
                <a:spcPct val="80000"/>
              </a:lnSpc>
              <a:spcBef>
                <a:spcPct val="30000"/>
              </a:spcBef>
            </a:pPr>
            <a:r>
              <a:rPr lang="en-GB">
                <a:latin typeface="Comic Sans MS" pitchFamily="66" charset="0"/>
              </a:rPr>
              <a:t>	(2) their </a:t>
            </a:r>
            <a:r>
              <a:rPr lang="en-GB" i="1">
                <a:latin typeface="Comic Sans MS" pitchFamily="66" charset="0"/>
              </a:rPr>
              <a:t>d</a:t>
            </a:r>
            <a:r>
              <a:rPr lang="en-GB">
                <a:latin typeface="Comic Sans MS" pitchFamily="66" charset="0"/>
              </a:rPr>
              <a:t>-spacing (</a:t>
            </a:r>
            <a:r>
              <a:rPr lang="en-GB" i="1">
                <a:solidFill>
                  <a:srgbClr val="0000FF"/>
                </a:solidFill>
                <a:latin typeface="Comic Sans MS" pitchFamily="66" charset="0"/>
              </a:rPr>
              <a:t>d</a:t>
            </a:r>
            <a:r>
              <a:rPr lang="en-GB" i="1" baseline="-25000">
                <a:solidFill>
                  <a:srgbClr val="0000FF"/>
                </a:solidFill>
                <a:latin typeface="Comic Sans MS" pitchFamily="66" charset="0"/>
              </a:rPr>
              <a:t>hkl</a:t>
            </a:r>
            <a:r>
              <a:rPr lang="en-GB">
                <a:latin typeface="Comic Sans MS" pitchFamily="66" charset="0"/>
              </a:rPr>
              <a:t>) – distance between the planes</a:t>
            </a:r>
          </a:p>
        </p:txBody>
      </p:sp>
      <p:grpSp>
        <p:nvGrpSpPr>
          <p:cNvPr id="45060" name="Group 18"/>
          <p:cNvGrpSpPr>
            <a:grpSpLocks/>
          </p:cNvGrpSpPr>
          <p:nvPr/>
        </p:nvGrpSpPr>
        <p:grpSpPr bwMode="auto">
          <a:xfrm>
            <a:off x="5334000" y="3276600"/>
            <a:ext cx="8382000" cy="3124200"/>
            <a:chOff x="5105400" y="2438400"/>
            <a:chExt cx="8382000" cy="3124200"/>
          </a:xfrm>
        </p:grpSpPr>
        <p:pic>
          <p:nvPicPr>
            <p:cNvPr id="45065" name="Picture 6" descr="reciprocal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05400" y="2501768"/>
              <a:ext cx="8382000" cy="29846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" name="Rectangle 17"/>
            <p:cNvSpPr/>
            <p:nvPr/>
          </p:nvSpPr>
          <p:spPr>
            <a:xfrm>
              <a:off x="8763000" y="2438400"/>
              <a:ext cx="4724400" cy="3124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sp>
        <p:nvSpPr>
          <p:cNvPr id="45061" name="Rectangle 4"/>
          <p:cNvSpPr txBox="1">
            <a:spLocks noChangeArrowheads="1"/>
          </p:cNvSpPr>
          <p:nvPr/>
        </p:nvSpPr>
        <p:spPr bwMode="auto">
          <a:xfrm>
            <a:off x="381000" y="2636838"/>
            <a:ext cx="6400800" cy="1477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r>
              <a:rPr lang="en-GB">
                <a:solidFill>
                  <a:srgbClr val="0000FF"/>
                </a:solidFill>
                <a:latin typeface="Comic Sans MS" pitchFamily="66" charset="0"/>
              </a:rPr>
              <a:t>h, k, l</a:t>
            </a:r>
            <a:r>
              <a:rPr lang="en-GB">
                <a:latin typeface="Comic Sans MS" pitchFamily="66" charset="0"/>
              </a:rPr>
              <a:t> correspond to the number of segments in which the </a:t>
            </a:r>
            <a:r>
              <a:rPr lang="en-GB">
                <a:solidFill>
                  <a:srgbClr val="FF0000"/>
                </a:solidFill>
                <a:latin typeface="Comic Sans MS" pitchFamily="66" charset="0"/>
              </a:rPr>
              <a:t>a, b, c</a:t>
            </a:r>
            <a:r>
              <a:rPr lang="en-GB">
                <a:latin typeface="Comic Sans MS" pitchFamily="66" charset="0"/>
              </a:rPr>
              <a:t> axes, respectively, are cut by the set of planes</a:t>
            </a:r>
          </a:p>
          <a:p>
            <a:endParaRPr lang="en-GB">
              <a:latin typeface="Comic Sans MS" pitchFamily="66" charset="0"/>
            </a:endParaRPr>
          </a:p>
          <a:p>
            <a:r>
              <a:rPr lang="en-GB">
                <a:latin typeface="Comic Sans MS" pitchFamily="66" charset="0"/>
              </a:rPr>
              <a:t>On average, the higher (hkl),</a:t>
            </a:r>
          </a:p>
          <a:p>
            <a:r>
              <a:rPr lang="en-GB">
                <a:latin typeface="Comic Sans MS" pitchFamily="66" charset="0"/>
              </a:rPr>
              <a:t>the closer is the interplanar distance, </a:t>
            </a:r>
            <a:r>
              <a:rPr lang="en-GB" i="1">
                <a:latin typeface="Comic Sans MS" pitchFamily="66" charset="0"/>
              </a:rPr>
              <a:t>d</a:t>
            </a:r>
            <a:r>
              <a:rPr lang="en-GB" baseline="-25000">
                <a:latin typeface="Comic Sans MS" pitchFamily="66" charset="0"/>
              </a:rPr>
              <a:t>hkl</a:t>
            </a:r>
            <a:endParaRPr lang="en-GB">
              <a:latin typeface="Comic Sans MS" pitchFamily="66" charset="0"/>
            </a:endParaRPr>
          </a:p>
        </p:txBody>
      </p:sp>
      <p:sp>
        <p:nvSpPr>
          <p:cNvPr id="45062" name="Rectangle 4"/>
          <p:cNvSpPr txBox="1">
            <a:spLocks noChangeArrowheads="1"/>
          </p:cNvSpPr>
          <p:nvPr/>
        </p:nvSpPr>
        <p:spPr bwMode="auto">
          <a:xfrm>
            <a:off x="2667000" y="5181600"/>
            <a:ext cx="1905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/>
            <a:r>
              <a:rPr lang="en-GB">
                <a:latin typeface="Comic Sans MS" pitchFamily="66" charset="0"/>
              </a:rPr>
              <a:t>2-D Examples</a:t>
            </a:r>
          </a:p>
        </p:txBody>
      </p:sp>
      <p:sp>
        <p:nvSpPr>
          <p:cNvPr id="22" name="Right Arrow 21"/>
          <p:cNvSpPr/>
          <p:nvPr/>
        </p:nvSpPr>
        <p:spPr>
          <a:xfrm>
            <a:off x="4572000" y="5257800"/>
            <a:ext cx="685800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5" name="Slide Number Placeholder 2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ACBAB05-8E1B-4C70-AA61-47A994D89525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9653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Crystallographic Planes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42950" y="1270000"/>
            <a:ext cx="7772400" cy="4521200"/>
          </a:xfrm>
        </p:spPr>
        <p:txBody>
          <a:bodyPr/>
          <a:lstStyle/>
          <a:p>
            <a:pPr marL="609600" indent="-609600"/>
            <a:r>
              <a:rPr lang="en-US" sz="2800" smtClean="0">
                <a:cs typeface="Times New Roman" pitchFamily="18" charset="0"/>
              </a:rPr>
              <a:t>We want to examine the atomic packing of crystallographic planes</a:t>
            </a:r>
          </a:p>
          <a:p>
            <a:pPr marL="609600" indent="-609600"/>
            <a:r>
              <a:rPr lang="en-US" sz="2800" smtClean="0">
                <a:cs typeface="Times New Roman" pitchFamily="18" charset="0"/>
              </a:rPr>
              <a:t>Iron foil can be used as a catalyst. The atomic packing of the exposed planes is important. </a:t>
            </a:r>
          </a:p>
          <a:p>
            <a:pPr marL="990600" lvl="1" indent="-533400">
              <a:buFontTx/>
              <a:buAutoNum type="alphaLcParenR"/>
            </a:pPr>
            <a:r>
              <a:rPr lang="en-US" sz="2400" smtClean="0">
                <a:cs typeface="Times New Roman" pitchFamily="18" charset="0"/>
              </a:rPr>
              <a:t>Draw (100) and (111) crystallographic planes </a:t>
            </a:r>
          </a:p>
          <a:p>
            <a:pPr marL="990600" lvl="1" indent="-533400">
              <a:buFontTx/>
              <a:buNone/>
            </a:pPr>
            <a:r>
              <a:rPr lang="en-US" sz="2400" smtClean="0">
                <a:cs typeface="Times New Roman" pitchFamily="18" charset="0"/>
              </a:rPr>
              <a:t>	for Fe.</a:t>
            </a:r>
          </a:p>
          <a:p>
            <a:pPr marL="990600" lvl="1" indent="-533400">
              <a:buFontTx/>
              <a:buNone/>
            </a:pPr>
            <a:r>
              <a:rPr lang="en-US" sz="2400" smtClean="0">
                <a:cs typeface="Times New Roman" pitchFamily="18" charset="0"/>
              </a:rPr>
              <a:t>b) 	Calculate the planar density for each of these planes.</a:t>
            </a:r>
          </a:p>
          <a:p>
            <a:pPr marL="609600" indent="-609600"/>
            <a:endParaRPr lang="en-US" sz="2400" smtClean="0"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2889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90663" y="28575"/>
            <a:ext cx="12115801" cy="680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083" name="TextBox 3"/>
          <p:cNvSpPr txBox="1">
            <a:spLocks noChangeArrowheads="1"/>
          </p:cNvSpPr>
          <p:nvPr/>
        </p:nvSpPr>
        <p:spPr bwMode="auto">
          <a:xfrm>
            <a:off x="609600" y="152400"/>
            <a:ext cx="79248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en-US" sz="2400" b="1">
                <a:latin typeface="Comic Sans MS" pitchFamily="66" charset="0"/>
              </a:rPr>
              <a:t>MILLER PLANES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0881D47-0CA2-44E7-A544-5ED968A38299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  <p:sp>
        <p:nvSpPr>
          <p:cNvPr id="46085" name="Rectangle 4"/>
          <p:cNvSpPr txBox="1">
            <a:spLocks noChangeArrowheads="1"/>
          </p:cNvSpPr>
          <p:nvPr/>
        </p:nvSpPr>
        <p:spPr bwMode="auto">
          <a:xfrm>
            <a:off x="3657600" y="5710238"/>
            <a:ext cx="6096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/>
            <a:r>
              <a:rPr lang="en-GB" sz="2400" i="1">
                <a:latin typeface="Comic Sans MS" pitchFamily="66" charset="0"/>
              </a:rPr>
              <a:t>a</a:t>
            </a:r>
          </a:p>
        </p:txBody>
      </p:sp>
      <p:sp>
        <p:nvSpPr>
          <p:cNvPr id="46086" name="Rectangle 4"/>
          <p:cNvSpPr txBox="1">
            <a:spLocks noChangeArrowheads="1"/>
          </p:cNvSpPr>
          <p:nvPr/>
        </p:nvSpPr>
        <p:spPr bwMode="auto">
          <a:xfrm>
            <a:off x="2362200" y="4872038"/>
            <a:ext cx="6096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/>
            <a:r>
              <a:rPr lang="en-GB" sz="2400" i="1">
                <a:latin typeface="Comic Sans MS" pitchFamily="66" charset="0"/>
              </a:rPr>
              <a:t>b</a:t>
            </a:r>
          </a:p>
        </p:txBody>
      </p:sp>
      <p:sp>
        <p:nvSpPr>
          <p:cNvPr id="46087" name="Rectangle 4"/>
          <p:cNvSpPr txBox="1">
            <a:spLocks noChangeArrowheads="1"/>
          </p:cNvSpPr>
          <p:nvPr/>
        </p:nvSpPr>
        <p:spPr bwMode="auto">
          <a:xfrm>
            <a:off x="1447800" y="3505200"/>
            <a:ext cx="6096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/>
            <a:r>
              <a:rPr lang="en-GB" sz="2400" i="1">
                <a:latin typeface="Comic Sans MS" pitchFamily="66" charset="0"/>
              </a:rPr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4189075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90663" y="28575"/>
            <a:ext cx="12115801" cy="680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107" name="TextBox 3"/>
          <p:cNvSpPr txBox="1">
            <a:spLocks noChangeArrowheads="1"/>
          </p:cNvSpPr>
          <p:nvPr/>
        </p:nvSpPr>
        <p:spPr bwMode="auto">
          <a:xfrm>
            <a:off x="609600" y="152400"/>
            <a:ext cx="79248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en-US" sz="2400" b="1">
                <a:latin typeface="Comic Sans MS" pitchFamily="66" charset="0"/>
              </a:rPr>
              <a:t>MILLER PLANES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C7C8282-10C3-4393-8B96-3E054809B32B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  <p:sp>
        <p:nvSpPr>
          <p:cNvPr id="47109" name="Rectangle 4"/>
          <p:cNvSpPr txBox="1">
            <a:spLocks noChangeArrowheads="1"/>
          </p:cNvSpPr>
          <p:nvPr/>
        </p:nvSpPr>
        <p:spPr bwMode="auto">
          <a:xfrm>
            <a:off x="3657600" y="5710238"/>
            <a:ext cx="6096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/>
            <a:r>
              <a:rPr lang="en-GB" sz="2400" i="1">
                <a:latin typeface="Comic Sans MS" pitchFamily="66" charset="0"/>
              </a:rPr>
              <a:t>a</a:t>
            </a:r>
          </a:p>
        </p:txBody>
      </p:sp>
      <p:sp>
        <p:nvSpPr>
          <p:cNvPr id="47110" name="Rectangle 4"/>
          <p:cNvSpPr txBox="1">
            <a:spLocks noChangeArrowheads="1"/>
          </p:cNvSpPr>
          <p:nvPr/>
        </p:nvSpPr>
        <p:spPr bwMode="auto">
          <a:xfrm>
            <a:off x="2362200" y="4872038"/>
            <a:ext cx="6096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/>
            <a:r>
              <a:rPr lang="en-GB" sz="2400" i="1">
                <a:latin typeface="Comic Sans MS" pitchFamily="66" charset="0"/>
              </a:rPr>
              <a:t>b</a:t>
            </a:r>
          </a:p>
        </p:txBody>
      </p:sp>
      <p:sp>
        <p:nvSpPr>
          <p:cNvPr id="47111" name="Rectangle 4"/>
          <p:cNvSpPr txBox="1">
            <a:spLocks noChangeArrowheads="1"/>
          </p:cNvSpPr>
          <p:nvPr/>
        </p:nvSpPr>
        <p:spPr bwMode="auto">
          <a:xfrm>
            <a:off x="1447800" y="3505200"/>
            <a:ext cx="6096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/>
            <a:r>
              <a:rPr lang="en-GB" sz="2400" i="1">
                <a:latin typeface="Comic Sans MS" pitchFamily="66" charset="0"/>
              </a:rPr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3701140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90663" y="28575"/>
            <a:ext cx="12115801" cy="680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131" name="TextBox 3"/>
          <p:cNvSpPr txBox="1">
            <a:spLocks noChangeArrowheads="1"/>
          </p:cNvSpPr>
          <p:nvPr/>
        </p:nvSpPr>
        <p:spPr bwMode="auto">
          <a:xfrm>
            <a:off x="609600" y="152400"/>
            <a:ext cx="79248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en-US" sz="2400" b="1">
                <a:latin typeface="Comic Sans MS" pitchFamily="66" charset="0"/>
              </a:rPr>
              <a:t>MILLER PLANES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CEB609B-85C3-413B-B21A-3A851F148392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  <p:sp>
        <p:nvSpPr>
          <p:cNvPr id="48133" name="Rectangle 4"/>
          <p:cNvSpPr txBox="1">
            <a:spLocks noChangeArrowheads="1"/>
          </p:cNvSpPr>
          <p:nvPr/>
        </p:nvSpPr>
        <p:spPr bwMode="auto">
          <a:xfrm>
            <a:off x="3657600" y="5710238"/>
            <a:ext cx="6096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/>
            <a:r>
              <a:rPr lang="en-GB" sz="2400" i="1">
                <a:latin typeface="Comic Sans MS" pitchFamily="66" charset="0"/>
              </a:rPr>
              <a:t>a</a:t>
            </a:r>
          </a:p>
        </p:txBody>
      </p:sp>
      <p:sp>
        <p:nvSpPr>
          <p:cNvPr id="48134" name="Rectangle 4"/>
          <p:cNvSpPr txBox="1">
            <a:spLocks noChangeArrowheads="1"/>
          </p:cNvSpPr>
          <p:nvPr/>
        </p:nvSpPr>
        <p:spPr bwMode="auto">
          <a:xfrm>
            <a:off x="2362200" y="4872038"/>
            <a:ext cx="6096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/>
            <a:r>
              <a:rPr lang="en-GB" sz="2400" i="1">
                <a:latin typeface="Comic Sans MS" pitchFamily="66" charset="0"/>
              </a:rPr>
              <a:t>b</a:t>
            </a:r>
          </a:p>
        </p:txBody>
      </p:sp>
      <p:sp>
        <p:nvSpPr>
          <p:cNvPr id="48135" name="Rectangle 4"/>
          <p:cNvSpPr txBox="1">
            <a:spLocks noChangeArrowheads="1"/>
          </p:cNvSpPr>
          <p:nvPr/>
        </p:nvSpPr>
        <p:spPr bwMode="auto">
          <a:xfrm>
            <a:off x="1447800" y="3505200"/>
            <a:ext cx="6096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/>
            <a:r>
              <a:rPr lang="en-GB" sz="2400" i="1">
                <a:latin typeface="Comic Sans MS" pitchFamily="66" charset="0"/>
              </a:rPr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1003389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90663" y="28575"/>
            <a:ext cx="12115801" cy="680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155" name="TextBox 3"/>
          <p:cNvSpPr txBox="1">
            <a:spLocks noChangeArrowheads="1"/>
          </p:cNvSpPr>
          <p:nvPr/>
        </p:nvSpPr>
        <p:spPr bwMode="auto">
          <a:xfrm>
            <a:off x="609600" y="152400"/>
            <a:ext cx="79248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en-US" sz="2400" b="1">
                <a:latin typeface="Comic Sans MS" pitchFamily="66" charset="0"/>
              </a:rPr>
              <a:t>MILLER PLANES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FF9A463-C29F-4F78-8F48-2DB5B3CF8234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  <p:sp>
        <p:nvSpPr>
          <p:cNvPr id="49157" name="Rectangle 4"/>
          <p:cNvSpPr txBox="1">
            <a:spLocks noChangeArrowheads="1"/>
          </p:cNvSpPr>
          <p:nvPr/>
        </p:nvSpPr>
        <p:spPr bwMode="auto">
          <a:xfrm>
            <a:off x="3657600" y="5710238"/>
            <a:ext cx="6096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/>
            <a:r>
              <a:rPr lang="en-GB" sz="2400" i="1">
                <a:latin typeface="Comic Sans MS" pitchFamily="66" charset="0"/>
              </a:rPr>
              <a:t>a</a:t>
            </a:r>
          </a:p>
        </p:txBody>
      </p:sp>
      <p:sp>
        <p:nvSpPr>
          <p:cNvPr id="49158" name="Rectangle 4"/>
          <p:cNvSpPr txBox="1">
            <a:spLocks noChangeArrowheads="1"/>
          </p:cNvSpPr>
          <p:nvPr/>
        </p:nvSpPr>
        <p:spPr bwMode="auto">
          <a:xfrm>
            <a:off x="2362200" y="4872038"/>
            <a:ext cx="6096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/>
            <a:r>
              <a:rPr lang="en-GB" sz="2400" i="1">
                <a:latin typeface="Comic Sans MS" pitchFamily="66" charset="0"/>
              </a:rPr>
              <a:t>b</a:t>
            </a:r>
          </a:p>
        </p:txBody>
      </p:sp>
      <p:sp>
        <p:nvSpPr>
          <p:cNvPr id="49159" name="Rectangle 4"/>
          <p:cNvSpPr txBox="1">
            <a:spLocks noChangeArrowheads="1"/>
          </p:cNvSpPr>
          <p:nvPr/>
        </p:nvSpPr>
        <p:spPr bwMode="auto">
          <a:xfrm>
            <a:off x="1447800" y="3505200"/>
            <a:ext cx="6096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/>
            <a:r>
              <a:rPr lang="en-GB" sz="2400" i="1">
                <a:latin typeface="Comic Sans MS" pitchFamily="66" charset="0"/>
              </a:rPr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3329747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85900" y="28575"/>
            <a:ext cx="12115800" cy="680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179" name="TextBox 3"/>
          <p:cNvSpPr txBox="1">
            <a:spLocks noChangeArrowheads="1"/>
          </p:cNvSpPr>
          <p:nvPr/>
        </p:nvSpPr>
        <p:spPr bwMode="auto">
          <a:xfrm>
            <a:off x="609600" y="152400"/>
            <a:ext cx="79248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en-US" sz="2400" b="1">
                <a:latin typeface="Comic Sans MS" pitchFamily="66" charset="0"/>
              </a:rPr>
              <a:t>MILLER PLANES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7245239-32C9-4FD3-81C8-524033A68C97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  <p:sp>
        <p:nvSpPr>
          <p:cNvPr id="50181" name="Rectangle 4"/>
          <p:cNvSpPr txBox="1">
            <a:spLocks noChangeArrowheads="1"/>
          </p:cNvSpPr>
          <p:nvPr/>
        </p:nvSpPr>
        <p:spPr bwMode="auto">
          <a:xfrm>
            <a:off x="3657600" y="5710238"/>
            <a:ext cx="6096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/>
            <a:r>
              <a:rPr lang="en-GB" sz="2400" i="1">
                <a:latin typeface="Comic Sans MS" pitchFamily="66" charset="0"/>
              </a:rPr>
              <a:t>a</a:t>
            </a:r>
          </a:p>
        </p:txBody>
      </p:sp>
      <p:sp>
        <p:nvSpPr>
          <p:cNvPr id="50182" name="Rectangle 4"/>
          <p:cNvSpPr txBox="1">
            <a:spLocks noChangeArrowheads="1"/>
          </p:cNvSpPr>
          <p:nvPr/>
        </p:nvSpPr>
        <p:spPr bwMode="auto">
          <a:xfrm>
            <a:off x="2362200" y="4872038"/>
            <a:ext cx="6096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/>
            <a:r>
              <a:rPr lang="en-GB" sz="2400" i="1">
                <a:latin typeface="Comic Sans MS" pitchFamily="66" charset="0"/>
              </a:rPr>
              <a:t>b</a:t>
            </a:r>
          </a:p>
        </p:txBody>
      </p:sp>
      <p:sp>
        <p:nvSpPr>
          <p:cNvPr id="50183" name="Rectangle 4"/>
          <p:cNvSpPr txBox="1">
            <a:spLocks noChangeArrowheads="1"/>
          </p:cNvSpPr>
          <p:nvPr/>
        </p:nvSpPr>
        <p:spPr bwMode="auto">
          <a:xfrm>
            <a:off x="1447800" y="3505200"/>
            <a:ext cx="6096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/>
            <a:r>
              <a:rPr lang="en-GB" sz="2400" i="1">
                <a:latin typeface="Comic Sans MS" pitchFamily="66" charset="0"/>
              </a:rPr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438877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90663" y="28575"/>
            <a:ext cx="12115801" cy="680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03" name="TextBox 3"/>
          <p:cNvSpPr txBox="1">
            <a:spLocks noChangeArrowheads="1"/>
          </p:cNvSpPr>
          <p:nvPr/>
        </p:nvSpPr>
        <p:spPr bwMode="auto">
          <a:xfrm>
            <a:off x="609600" y="152400"/>
            <a:ext cx="79248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en-US" sz="2400" b="1">
                <a:latin typeface="Comic Sans MS" pitchFamily="66" charset="0"/>
              </a:rPr>
              <a:t>MILLER PLANES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EAB5D97-73A9-4A79-B04D-B6A46AE39B36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  <p:sp>
        <p:nvSpPr>
          <p:cNvPr id="51205" name="Rectangle 4"/>
          <p:cNvSpPr txBox="1">
            <a:spLocks noChangeArrowheads="1"/>
          </p:cNvSpPr>
          <p:nvPr/>
        </p:nvSpPr>
        <p:spPr bwMode="auto">
          <a:xfrm>
            <a:off x="3657600" y="5710238"/>
            <a:ext cx="6096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/>
            <a:r>
              <a:rPr lang="en-GB" sz="2400" i="1">
                <a:latin typeface="Comic Sans MS" pitchFamily="66" charset="0"/>
              </a:rPr>
              <a:t>a</a:t>
            </a:r>
          </a:p>
        </p:txBody>
      </p:sp>
      <p:sp>
        <p:nvSpPr>
          <p:cNvPr id="51206" name="Rectangle 4"/>
          <p:cNvSpPr txBox="1">
            <a:spLocks noChangeArrowheads="1"/>
          </p:cNvSpPr>
          <p:nvPr/>
        </p:nvSpPr>
        <p:spPr bwMode="auto">
          <a:xfrm>
            <a:off x="2362200" y="4872038"/>
            <a:ext cx="6096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/>
            <a:r>
              <a:rPr lang="en-GB" sz="2400" i="1">
                <a:latin typeface="Comic Sans MS" pitchFamily="66" charset="0"/>
              </a:rPr>
              <a:t>b</a:t>
            </a:r>
          </a:p>
        </p:txBody>
      </p:sp>
      <p:sp>
        <p:nvSpPr>
          <p:cNvPr id="51207" name="Rectangle 4"/>
          <p:cNvSpPr txBox="1">
            <a:spLocks noChangeArrowheads="1"/>
          </p:cNvSpPr>
          <p:nvPr/>
        </p:nvSpPr>
        <p:spPr bwMode="auto">
          <a:xfrm>
            <a:off x="1447800" y="3505200"/>
            <a:ext cx="6096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/>
            <a:r>
              <a:rPr lang="en-GB" sz="2400" i="1">
                <a:latin typeface="Comic Sans MS" pitchFamily="66" charset="0"/>
              </a:rPr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1602772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90663" y="28575"/>
            <a:ext cx="12115801" cy="680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227" name="TextBox 3"/>
          <p:cNvSpPr txBox="1">
            <a:spLocks noChangeArrowheads="1"/>
          </p:cNvSpPr>
          <p:nvPr/>
        </p:nvSpPr>
        <p:spPr bwMode="auto">
          <a:xfrm>
            <a:off x="609600" y="152400"/>
            <a:ext cx="79248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en-US" sz="2400" b="1">
                <a:latin typeface="Comic Sans MS" pitchFamily="66" charset="0"/>
              </a:rPr>
              <a:t>MILLER PLANES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CD09307-A3EA-475D-B7E0-AE83FB0E2837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  <p:sp>
        <p:nvSpPr>
          <p:cNvPr id="52229" name="Rectangle 4"/>
          <p:cNvSpPr txBox="1">
            <a:spLocks noChangeArrowheads="1"/>
          </p:cNvSpPr>
          <p:nvPr/>
        </p:nvSpPr>
        <p:spPr bwMode="auto">
          <a:xfrm>
            <a:off x="3657600" y="5710238"/>
            <a:ext cx="6096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/>
            <a:r>
              <a:rPr lang="en-GB" sz="2400" i="1">
                <a:latin typeface="Comic Sans MS" pitchFamily="66" charset="0"/>
              </a:rPr>
              <a:t>a</a:t>
            </a:r>
          </a:p>
        </p:txBody>
      </p:sp>
      <p:sp>
        <p:nvSpPr>
          <p:cNvPr id="52230" name="Rectangle 4"/>
          <p:cNvSpPr txBox="1">
            <a:spLocks noChangeArrowheads="1"/>
          </p:cNvSpPr>
          <p:nvPr/>
        </p:nvSpPr>
        <p:spPr bwMode="auto">
          <a:xfrm>
            <a:off x="2362200" y="4872038"/>
            <a:ext cx="6096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/>
            <a:r>
              <a:rPr lang="en-GB" sz="2400" i="1">
                <a:latin typeface="Comic Sans MS" pitchFamily="66" charset="0"/>
              </a:rPr>
              <a:t>b</a:t>
            </a:r>
          </a:p>
        </p:txBody>
      </p:sp>
      <p:sp>
        <p:nvSpPr>
          <p:cNvPr id="52231" name="Rectangle 4"/>
          <p:cNvSpPr txBox="1">
            <a:spLocks noChangeArrowheads="1"/>
          </p:cNvSpPr>
          <p:nvPr/>
        </p:nvSpPr>
        <p:spPr bwMode="auto">
          <a:xfrm>
            <a:off x="1447800" y="3505200"/>
            <a:ext cx="6096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/>
            <a:r>
              <a:rPr lang="en-GB" sz="2400" i="1">
                <a:latin typeface="Comic Sans MS" pitchFamily="66" charset="0"/>
              </a:rPr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3443013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2"/>
          <p:cNvSpPr txBox="1">
            <a:spLocks noChangeArrowheads="1"/>
          </p:cNvSpPr>
          <p:nvPr/>
        </p:nvSpPr>
        <p:spPr bwMode="auto">
          <a:xfrm>
            <a:off x="609600" y="990600"/>
            <a:ext cx="8229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 typeface="Wingdings" pitchFamily="2" charset="2"/>
              <a:buChar char="Ø"/>
            </a:pPr>
            <a:r>
              <a:rPr lang="en-US" sz="2400">
                <a:latin typeface="Times New Roman" pitchFamily="18" charset="0"/>
                <a:cs typeface="Times New Roman" pitchFamily="18" charset="0"/>
              </a:rPr>
              <a:t>Considering 2D lattice</a:t>
            </a:r>
          </a:p>
        </p:txBody>
      </p:sp>
      <p:sp>
        <p:nvSpPr>
          <p:cNvPr id="28675" name="Text Box 3"/>
          <p:cNvSpPr txBox="1">
            <a:spLocks noChangeArrowheads="1"/>
          </p:cNvSpPr>
          <p:nvPr/>
        </p:nvSpPr>
        <p:spPr bwMode="auto">
          <a:xfrm>
            <a:off x="152400" y="304800"/>
            <a:ext cx="80772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-   Crystal planes  </a:t>
            </a:r>
          </a:p>
        </p:txBody>
      </p:sp>
      <p:grpSp>
        <p:nvGrpSpPr>
          <p:cNvPr id="28676" name="Group 4"/>
          <p:cNvGrpSpPr>
            <a:grpSpLocks/>
          </p:cNvGrpSpPr>
          <p:nvPr/>
        </p:nvGrpSpPr>
        <p:grpSpPr bwMode="auto">
          <a:xfrm>
            <a:off x="228600" y="2133600"/>
            <a:ext cx="1447800" cy="1616075"/>
            <a:chOff x="144" y="1344"/>
            <a:chExt cx="912" cy="1018"/>
          </a:xfrm>
        </p:grpSpPr>
        <p:sp>
          <p:nvSpPr>
            <p:cNvPr id="28677" name="Line 5"/>
            <p:cNvSpPr>
              <a:spLocks noChangeShapeType="1"/>
            </p:cNvSpPr>
            <p:nvPr/>
          </p:nvSpPr>
          <p:spPr bwMode="auto">
            <a:xfrm flipV="1">
              <a:off x="384" y="1680"/>
              <a:ext cx="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678" name="Line 6"/>
            <p:cNvSpPr>
              <a:spLocks noChangeShapeType="1"/>
            </p:cNvSpPr>
            <p:nvPr/>
          </p:nvSpPr>
          <p:spPr bwMode="auto">
            <a:xfrm>
              <a:off x="384" y="2160"/>
              <a:ext cx="43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679" name="Text Box 7"/>
            <p:cNvSpPr txBox="1">
              <a:spLocks noChangeArrowheads="1"/>
            </p:cNvSpPr>
            <p:nvPr/>
          </p:nvSpPr>
          <p:spPr bwMode="auto">
            <a:xfrm>
              <a:off x="816" y="1968"/>
              <a:ext cx="240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>
                  <a:latin typeface="Times New Roman" pitchFamily="18" charset="0"/>
                  <a:cs typeface="Times New Roman" pitchFamily="18" charset="0"/>
                </a:rPr>
                <a:t>x</a:t>
              </a:r>
            </a:p>
          </p:txBody>
        </p:sp>
        <p:sp>
          <p:nvSpPr>
            <p:cNvPr id="28680" name="Text Box 8"/>
            <p:cNvSpPr txBox="1">
              <a:spLocks noChangeArrowheads="1"/>
            </p:cNvSpPr>
            <p:nvPr/>
          </p:nvSpPr>
          <p:spPr bwMode="auto">
            <a:xfrm>
              <a:off x="288" y="1344"/>
              <a:ext cx="240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>
                  <a:latin typeface="Times New Roman" pitchFamily="18" charset="0"/>
                  <a:cs typeface="Times New Roman" pitchFamily="18" charset="0"/>
                </a:rPr>
                <a:t>y</a:t>
              </a:r>
            </a:p>
          </p:txBody>
        </p:sp>
        <p:sp>
          <p:nvSpPr>
            <p:cNvPr id="28681" name="Text Box 9"/>
            <p:cNvSpPr txBox="1">
              <a:spLocks noChangeArrowheads="1"/>
            </p:cNvSpPr>
            <p:nvPr/>
          </p:nvSpPr>
          <p:spPr bwMode="auto">
            <a:xfrm>
              <a:off x="480" y="2112"/>
              <a:ext cx="240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>
                  <a:latin typeface="Times New Roman" pitchFamily="18" charset="0"/>
                  <a:cs typeface="Times New Roman" pitchFamily="18" charset="0"/>
                </a:rPr>
                <a:t>a</a:t>
              </a:r>
            </a:p>
          </p:txBody>
        </p:sp>
        <p:sp>
          <p:nvSpPr>
            <p:cNvPr id="28682" name="Text Box 10"/>
            <p:cNvSpPr txBox="1">
              <a:spLocks noChangeArrowheads="1"/>
            </p:cNvSpPr>
            <p:nvPr/>
          </p:nvSpPr>
          <p:spPr bwMode="auto">
            <a:xfrm>
              <a:off x="144" y="1632"/>
              <a:ext cx="240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>
                  <a:latin typeface="Times New Roman" pitchFamily="18" charset="0"/>
                  <a:cs typeface="Times New Roman" pitchFamily="18" charset="0"/>
                </a:rPr>
                <a:t>b</a:t>
              </a:r>
            </a:p>
          </p:txBody>
        </p:sp>
      </p:grpSp>
      <p:pic>
        <p:nvPicPr>
          <p:cNvPr id="28684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1676400"/>
            <a:ext cx="5181600" cy="3413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8685" name="Line 13"/>
          <p:cNvSpPr>
            <a:spLocks noChangeShapeType="1"/>
          </p:cNvSpPr>
          <p:nvPr/>
        </p:nvSpPr>
        <p:spPr bwMode="auto">
          <a:xfrm>
            <a:off x="2514600" y="4419600"/>
            <a:ext cx="609600" cy="45720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86" name="Line 14"/>
          <p:cNvSpPr>
            <a:spLocks noChangeShapeType="1"/>
          </p:cNvSpPr>
          <p:nvPr/>
        </p:nvSpPr>
        <p:spPr bwMode="auto">
          <a:xfrm>
            <a:off x="2514600" y="3962400"/>
            <a:ext cx="1905000" cy="91440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87" name="Line 15"/>
          <p:cNvSpPr>
            <a:spLocks noChangeShapeType="1"/>
          </p:cNvSpPr>
          <p:nvPr/>
        </p:nvSpPr>
        <p:spPr bwMode="auto">
          <a:xfrm flipV="1">
            <a:off x="2590800" y="3581400"/>
            <a:ext cx="4343400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88" name="Line 16"/>
          <p:cNvSpPr>
            <a:spLocks noChangeShapeType="1"/>
          </p:cNvSpPr>
          <p:nvPr/>
        </p:nvSpPr>
        <p:spPr bwMode="auto">
          <a:xfrm flipV="1">
            <a:off x="2514600" y="2209800"/>
            <a:ext cx="609600" cy="45720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89" name="Text Box 17"/>
          <p:cNvSpPr txBox="1">
            <a:spLocks noChangeArrowheads="1"/>
          </p:cNvSpPr>
          <p:nvPr/>
        </p:nvSpPr>
        <p:spPr bwMode="auto">
          <a:xfrm>
            <a:off x="1828800" y="2438400"/>
            <a:ext cx="609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latin typeface="Times New Roman" pitchFamily="18" charset="0"/>
                <a:cs typeface="Times New Roman" pitchFamily="18" charset="0"/>
              </a:rPr>
              <a:t>1b</a:t>
            </a:r>
          </a:p>
        </p:txBody>
      </p:sp>
      <p:sp>
        <p:nvSpPr>
          <p:cNvPr id="28690" name="Text Box 18"/>
          <p:cNvSpPr txBox="1">
            <a:spLocks noChangeArrowheads="1"/>
          </p:cNvSpPr>
          <p:nvPr/>
        </p:nvSpPr>
        <p:spPr bwMode="auto">
          <a:xfrm>
            <a:off x="3200400" y="1676400"/>
            <a:ext cx="609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latin typeface="Times New Roman" pitchFamily="18" charset="0"/>
                <a:cs typeface="Times New Roman" pitchFamily="18" charset="0"/>
              </a:rPr>
              <a:t>-1a</a:t>
            </a:r>
          </a:p>
        </p:txBody>
      </p:sp>
      <p:sp>
        <p:nvSpPr>
          <p:cNvPr id="28691" name="Text Box 19"/>
          <p:cNvSpPr txBox="1">
            <a:spLocks noChangeArrowheads="1"/>
          </p:cNvSpPr>
          <p:nvPr/>
        </p:nvSpPr>
        <p:spPr bwMode="auto">
          <a:xfrm>
            <a:off x="1905000" y="3276600"/>
            <a:ext cx="609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latin typeface="Times New Roman" pitchFamily="18" charset="0"/>
                <a:cs typeface="Times New Roman" pitchFamily="18" charset="0"/>
              </a:rPr>
              <a:t>1b</a:t>
            </a:r>
          </a:p>
        </p:txBody>
      </p:sp>
      <p:sp>
        <p:nvSpPr>
          <p:cNvPr id="28692" name="Text Box 20"/>
          <p:cNvSpPr txBox="1">
            <a:spLocks noChangeArrowheads="1"/>
          </p:cNvSpPr>
          <p:nvPr/>
        </p:nvSpPr>
        <p:spPr bwMode="auto">
          <a:xfrm>
            <a:off x="1905000" y="3794125"/>
            <a:ext cx="609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latin typeface="Times New Roman" pitchFamily="18" charset="0"/>
                <a:cs typeface="Times New Roman" pitchFamily="18" charset="0"/>
              </a:rPr>
              <a:t>2b</a:t>
            </a:r>
          </a:p>
        </p:txBody>
      </p:sp>
      <p:sp>
        <p:nvSpPr>
          <p:cNvPr id="28693" name="Text Box 21"/>
          <p:cNvSpPr txBox="1">
            <a:spLocks noChangeArrowheads="1"/>
          </p:cNvSpPr>
          <p:nvPr/>
        </p:nvSpPr>
        <p:spPr bwMode="auto">
          <a:xfrm>
            <a:off x="1905000" y="4175125"/>
            <a:ext cx="609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latin typeface="Times New Roman" pitchFamily="18" charset="0"/>
                <a:cs typeface="Times New Roman" pitchFamily="18" charset="0"/>
              </a:rPr>
              <a:t>1b</a:t>
            </a:r>
          </a:p>
        </p:txBody>
      </p:sp>
      <p:sp>
        <p:nvSpPr>
          <p:cNvPr id="28694" name="Text Box 22"/>
          <p:cNvSpPr txBox="1">
            <a:spLocks noChangeArrowheads="1"/>
          </p:cNvSpPr>
          <p:nvPr/>
        </p:nvSpPr>
        <p:spPr bwMode="auto">
          <a:xfrm>
            <a:off x="7086600" y="3352800"/>
            <a:ext cx="609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latin typeface="Times New Roman" pitchFamily="18" charset="0"/>
                <a:cs typeface="Times New Roman" pitchFamily="18" charset="0"/>
              </a:rPr>
              <a:t>∞</a:t>
            </a:r>
          </a:p>
        </p:txBody>
      </p:sp>
      <p:sp>
        <p:nvSpPr>
          <p:cNvPr id="28695" name="Text Box 23"/>
          <p:cNvSpPr txBox="1">
            <a:spLocks noChangeArrowheads="1"/>
          </p:cNvSpPr>
          <p:nvPr/>
        </p:nvSpPr>
        <p:spPr bwMode="auto">
          <a:xfrm>
            <a:off x="2895600" y="5029200"/>
            <a:ext cx="609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latin typeface="Times New Roman" pitchFamily="18" charset="0"/>
                <a:cs typeface="Times New Roman" pitchFamily="18" charset="0"/>
              </a:rPr>
              <a:t>1a</a:t>
            </a:r>
          </a:p>
        </p:txBody>
      </p:sp>
      <p:sp>
        <p:nvSpPr>
          <p:cNvPr id="28696" name="Text Box 24"/>
          <p:cNvSpPr txBox="1">
            <a:spLocks noChangeArrowheads="1"/>
          </p:cNvSpPr>
          <p:nvPr/>
        </p:nvSpPr>
        <p:spPr bwMode="auto">
          <a:xfrm>
            <a:off x="4191000" y="5029200"/>
            <a:ext cx="609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latin typeface="Times New Roman" pitchFamily="18" charset="0"/>
                <a:cs typeface="Times New Roman" pitchFamily="18" charset="0"/>
              </a:rPr>
              <a:t>3a</a:t>
            </a:r>
          </a:p>
        </p:txBody>
      </p:sp>
      <p:sp>
        <p:nvSpPr>
          <p:cNvPr id="28697" name="Text Box 25"/>
          <p:cNvSpPr txBox="1">
            <a:spLocks noChangeArrowheads="1"/>
          </p:cNvSpPr>
          <p:nvPr/>
        </p:nvSpPr>
        <p:spPr bwMode="auto">
          <a:xfrm>
            <a:off x="1524000" y="5638800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 typeface="Wingdings" pitchFamily="2" charset="2"/>
              <a:buNone/>
            </a:pPr>
            <a:r>
              <a:rPr lang="en-US" sz="2400">
                <a:latin typeface="Times New Roman" pitchFamily="18" charset="0"/>
                <a:cs typeface="Times New Roman" pitchFamily="18" charset="0"/>
              </a:rPr>
              <a:t>There are many ways connecting lattice points</a:t>
            </a:r>
          </a:p>
        </p:txBody>
      </p:sp>
    </p:spTree>
    <p:extLst>
      <p:ext uri="{BB962C8B-B14F-4D97-AF65-F5344CB8AC3E}">
        <p14:creationId xmlns:p14="http://schemas.microsoft.com/office/powerpoint/2010/main" val="2568683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4" grpId="0"/>
      <p:bldP spid="28685" grpId="0" animBg="1"/>
      <p:bldP spid="28686" grpId="0" animBg="1"/>
      <p:bldP spid="28687" grpId="0" animBg="1"/>
      <p:bldP spid="28688" grpId="0" animBg="1"/>
      <p:bldP spid="28689" grpId="0"/>
      <p:bldP spid="28690" grpId="0"/>
      <p:bldP spid="28691" grpId="0"/>
      <p:bldP spid="28692" grpId="0"/>
      <p:bldP spid="28693" grpId="0"/>
      <p:bldP spid="28694" grpId="0"/>
      <p:bldP spid="28695" grpId="0"/>
      <p:bldP spid="28696" grpId="0"/>
      <p:bldP spid="2869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Crystallographic Planes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15963" y="1168400"/>
            <a:ext cx="7859712" cy="491331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 smtClean="0">
                <a:cs typeface="Times New Roman" pitchFamily="18" charset="0"/>
              </a:rPr>
              <a:t>Miller Indices:  Reciprocals of the (three) axial intercepts for a plane, cleared of fractions &amp; common multiples.  All parallel planes have same Miller indices.</a:t>
            </a:r>
            <a:br>
              <a:rPr lang="en-US" sz="2800" smtClean="0">
                <a:cs typeface="Times New Roman" pitchFamily="18" charset="0"/>
              </a:rPr>
            </a:br>
            <a:endParaRPr lang="en-US" sz="2800" smtClean="0"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r>
              <a:rPr lang="en-US" sz="2800" smtClean="0">
                <a:cs typeface="Times New Roman" pitchFamily="18" charset="0"/>
              </a:rPr>
              <a:t>Algorithm </a:t>
            </a:r>
          </a:p>
          <a:p>
            <a:pPr lvl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2400" smtClean="0">
                <a:cs typeface="Times New Roman" pitchFamily="18" charset="0"/>
              </a:rPr>
              <a:t>1.  Read off intercepts of plane with axes in  </a:t>
            </a:r>
          </a:p>
          <a:p>
            <a:pPr lvl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2400" smtClean="0">
                <a:cs typeface="Times New Roman" pitchFamily="18" charset="0"/>
              </a:rPr>
              <a:t>     terms of </a:t>
            </a:r>
            <a:r>
              <a:rPr lang="en-US" sz="2400" i="1" smtClean="0">
                <a:cs typeface="Times New Roman" pitchFamily="18" charset="0"/>
              </a:rPr>
              <a:t>a</a:t>
            </a:r>
            <a:r>
              <a:rPr lang="en-US" sz="2400" smtClean="0">
                <a:cs typeface="Times New Roman" pitchFamily="18" charset="0"/>
              </a:rPr>
              <a:t>, </a:t>
            </a:r>
            <a:r>
              <a:rPr lang="en-US" sz="2400" i="1" smtClean="0">
                <a:cs typeface="Times New Roman" pitchFamily="18" charset="0"/>
              </a:rPr>
              <a:t>b</a:t>
            </a:r>
            <a:r>
              <a:rPr lang="en-US" sz="2400" smtClean="0">
                <a:cs typeface="Times New Roman" pitchFamily="18" charset="0"/>
              </a:rPr>
              <a:t>, </a:t>
            </a:r>
            <a:r>
              <a:rPr lang="en-US" sz="2400" i="1" smtClean="0">
                <a:cs typeface="Times New Roman" pitchFamily="18" charset="0"/>
              </a:rPr>
              <a:t>c</a:t>
            </a:r>
          </a:p>
          <a:p>
            <a:pPr lvl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2400" smtClean="0">
                <a:cs typeface="Times New Roman" pitchFamily="18" charset="0"/>
              </a:rPr>
              <a:t>2. Take reciprocals of intercepts</a:t>
            </a:r>
          </a:p>
          <a:p>
            <a:pPr lvl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2400" smtClean="0">
                <a:cs typeface="Times New Roman" pitchFamily="18" charset="0"/>
              </a:rPr>
              <a:t>3. Reduce to smallest integer values</a:t>
            </a:r>
          </a:p>
          <a:p>
            <a:pPr lvl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2400" smtClean="0">
                <a:cs typeface="Times New Roman" pitchFamily="18" charset="0"/>
              </a:rPr>
              <a:t>4. Enclose in parentheses, no  </a:t>
            </a:r>
          </a:p>
          <a:p>
            <a:pPr lvl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2400" smtClean="0">
                <a:cs typeface="Times New Roman" pitchFamily="18" charset="0"/>
              </a:rPr>
              <a:t>     commas i.e., </a:t>
            </a:r>
            <a:r>
              <a:rPr lang="en-US" sz="2400" smtClean="0">
                <a:solidFill>
                  <a:srgbClr val="FF3300"/>
                </a:solidFill>
                <a:cs typeface="Times New Roman" pitchFamily="18" charset="0"/>
              </a:rPr>
              <a:t>(</a:t>
            </a:r>
            <a:r>
              <a:rPr lang="en-US" sz="2400" i="1" smtClean="0">
                <a:solidFill>
                  <a:srgbClr val="FF3300"/>
                </a:solidFill>
                <a:cs typeface="Times New Roman" pitchFamily="18" charset="0"/>
              </a:rPr>
              <a:t>hkl</a:t>
            </a:r>
            <a:r>
              <a:rPr lang="en-US" sz="2400" smtClean="0">
                <a:solidFill>
                  <a:srgbClr val="FF3300"/>
                </a:solidFill>
                <a:cs typeface="Times New Roman" pitchFamily="18" charset="0"/>
              </a:rPr>
              <a:t>)</a:t>
            </a:r>
            <a:r>
              <a:rPr lang="en-US" sz="2400" smtClean="0">
                <a:cs typeface="Times New Roman" pitchFamily="18" charset="0"/>
              </a:rPr>
              <a:t> </a:t>
            </a:r>
            <a:br>
              <a:rPr lang="en-US" sz="2400" smtClean="0">
                <a:cs typeface="Times New Roman" pitchFamily="18" charset="0"/>
              </a:rPr>
            </a:br>
            <a:endParaRPr lang="en-US" sz="2400" smtClean="0"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5484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figure 20-0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276600"/>
            <a:ext cx="8531225" cy="2114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9700" name="Text Box 4"/>
          <p:cNvSpPr txBox="1">
            <a:spLocks noChangeArrowheads="1"/>
          </p:cNvSpPr>
          <p:nvPr/>
        </p:nvSpPr>
        <p:spPr bwMode="auto">
          <a:xfrm>
            <a:off x="685800" y="533400"/>
            <a:ext cx="8458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Connecting points 1a and 1b denoted as (1a, 1b) or (1, 1)</a:t>
            </a:r>
          </a:p>
        </p:txBody>
      </p:sp>
      <p:sp>
        <p:nvSpPr>
          <p:cNvPr id="29701" name="Text Box 5"/>
          <p:cNvSpPr txBox="1">
            <a:spLocks noChangeArrowheads="1"/>
          </p:cNvSpPr>
          <p:nvPr/>
        </p:nvSpPr>
        <p:spPr bwMode="auto">
          <a:xfrm>
            <a:off x="685800" y="1066800"/>
            <a:ext cx="8458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		        3a and 2b 	         (3a, 2b) or (3, 2)</a:t>
            </a:r>
          </a:p>
        </p:txBody>
      </p:sp>
      <p:sp>
        <p:nvSpPr>
          <p:cNvPr id="29702" name="Text Box 6"/>
          <p:cNvSpPr txBox="1">
            <a:spLocks noChangeArrowheads="1"/>
          </p:cNvSpPr>
          <p:nvPr/>
        </p:nvSpPr>
        <p:spPr bwMode="auto">
          <a:xfrm>
            <a:off x="685800" y="1524000"/>
            <a:ext cx="8458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		        -1a and 1b 	         (-1a, 1b) or (-1, 1)</a:t>
            </a:r>
          </a:p>
        </p:txBody>
      </p:sp>
      <p:sp>
        <p:nvSpPr>
          <p:cNvPr id="29703" name="Text Box 7"/>
          <p:cNvSpPr txBox="1">
            <a:spLocks noChangeArrowheads="1"/>
          </p:cNvSpPr>
          <p:nvPr/>
        </p:nvSpPr>
        <p:spPr bwMode="auto">
          <a:xfrm>
            <a:off x="685800" y="1981200"/>
            <a:ext cx="84582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		        </a:t>
            </a:r>
            <a:r>
              <a:rPr lang="en-US" b="1">
                <a:solidFill>
                  <a:srgbClr val="3333CC"/>
                </a:solidFill>
              </a:rPr>
              <a:t>∞</a:t>
            </a:r>
            <a:r>
              <a:rPr lang="en-US" sz="2400" b="1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a and 1b 	         (+</a:t>
            </a:r>
            <a:r>
              <a:rPr lang="en-US" b="1">
                <a:solidFill>
                  <a:srgbClr val="3333CC"/>
                </a:solidFill>
              </a:rPr>
              <a:t>∞</a:t>
            </a:r>
            <a:r>
              <a:rPr lang="en-US" sz="2400" b="1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a, 2b) or (+</a:t>
            </a:r>
            <a:r>
              <a:rPr lang="en-US" b="1">
                <a:solidFill>
                  <a:srgbClr val="3333CC"/>
                </a:solidFill>
              </a:rPr>
              <a:t>∞</a:t>
            </a:r>
            <a:r>
              <a:rPr lang="en-US" sz="2400" b="1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, 2)</a:t>
            </a:r>
          </a:p>
        </p:txBody>
      </p:sp>
      <p:sp>
        <p:nvSpPr>
          <p:cNvPr id="29704" name="Text Box 8"/>
          <p:cNvSpPr txBox="1">
            <a:spLocks noChangeArrowheads="1"/>
          </p:cNvSpPr>
          <p:nvPr/>
        </p:nvSpPr>
        <p:spPr bwMode="auto">
          <a:xfrm>
            <a:off x="1066800" y="2819400"/>
            <a:ext cx="7048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/>
              <a:t>(1,1)</a:t>
            </a:r>
          </a:p>
        </p:txBody>
      </p:sp>
      <p:sp>
        <p:nvSpPr>
          <p:cNvPr id="29705" name="Text Box 9"/>
          <p:cNvSpPr txBox="1">
            <a:spLocks noChangeArrowheads="1"/>
          </p:cNvSpPr>
          <p:nvPr/>
        </p:nvSpPr>
        <p:spPr bwMode="auto">
          <a:xfrm>
            <a:off x="3276600" y="2819400"/>
            <a:ext cx="7048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/>
              <a:t>(3,2)</a:t>
            </a:r>
          </a:p>
        </p:txBody>
      </p:sp>
      <p:sp>
        <p:nvSpPr>
          <p:cNvPr id="29706" name="Text Box 10"/>
          <p:cNvSpPr txBox="1">
            <a:spLocks noChangeArrowheads="1"/>
          </p:cNvSpPr>
          <p:nvPr/>
        </p:nvSpPr>
        <p:spPr bwMode="auto">
          <a:xfrm>
            <a:off x="5181600" y="2827338"/>
            <a:ext cx="78898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/>
              <a:t>(-1,1)</a:t>
            </a:r>
          </a:p>
        </p:txBody>
      </p:sp>
      <p:sp>
        <p:nvSpPr>
          <p:cNvPr id="29708" name="Text Box 12"/>
          <p:cNvSpPr txBox="1">
            <a:spLocks noChangeArrowheads="1"/>
          </p:cNvSpPr>
          <p:nvPr/>
        </p:nvSpPr>
        <p:spPr bwMode="auto">
          <a:xfrm>
            <a:off x="7391400" y="2895600"/>
            <a:ext cx="9620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b="1"/>
              <a:t>(+∞, 2)</a:t>
            </a:r>
          </a:p>
        </p:txBody>
      </p:sp>
    </p:spTree>
    <p:extLst>
      <p:ext uri="{BB962C8B-B14F-4D97-AF65-F5344CB8AC3E}">
        <p14:creationId xmlns:p14="http://schemas.microsoft.com/office/powerpoint/2010/main" val="1942531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4" name="Text Box 2"/>
          <p:cNvSpPr txBox="1">
            <a:spLocks noChangeArrowheads="1"/>
          </p:cNvSpPr>
          <p:nvPr/>
        </p:nvSpPr>
        <p:spPr bwMode="auto">
          <a:xfrm>
            <a:off x="381000" y="457200"/>
            <a:ext cx="47244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itchFamily="2" charset="2"/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itchFamily="2" charset="2"/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itchFamily="2" charset="2"/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itchFamily="2" charset="2"/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buClrTx/>
              <a:buSzTx/>
              <a:buFontTx/>
              <a:buNone/>
            </a:pPr>
            <a:r>
              <a:rPr lang="en-US" altLang="zh-CN" sz="2800" b="0"/>
              <a:t>d. d-spacing   d</a:t>
            </a:r>
            <a:r>
              <a:rPr lang="en-US" altLang="zh-CN" sz="2800" b="0" baseline="-25000"/>
              <a:t>hkl</a:t>
            </a:r>
          </a:p>
        </p:txBody>
      </p:sp>
      <p:grpSp>
        <p:nvGrpSpPr>
          <p:cNvPr id="20485" name="Group 26"/>
          <p:cNvGrpSpPr>
            <a:grpSpLocks/>
          </p:cNvGrpSpPr>
          <p:nvPr/>
        </p:nvGrpSpPr>
        <p:grpSpPr bwMode="auto">
          <a:xfrm>
            <a:off x="381000" y="1346200"/>
            <a:ext cx="7599363" cy="5254625"/>
            <a:chOff x="378" y="872"/>
            <a:chExt cx="4787" cy="3310"/>
          </a:xfrm>
        </p:grpSpPr>
        <p:grpSp>
          <p:nvGrpSpPr>
            <p:cNvPr id="20486" name="Group 19"/>
            <p:cNvGrpSpPr>
              <a:grpSpLocks/>
            </p:cNvGrpSpPr>
            <p:nvPr/>
          </p:nvGrpSpPr>
          <p:grpSpPr bwMode="auto">
            <a:xfrm>
              <a:off x="378" y="872"/>
              <a:ext cx="4787" cy="3310"/>
              <a:chOff x="1794" y="1868"/>
              <a:chExt cx="3797" cy="2452"/>
            </a:xfrm>
          </p:grpSpPr>
          <p:pic>
            <p:nvPicPr>
              <p:cNvPr id="20491" name="Picture 20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3690" t="47278" r="27292" b="13361"/>
              <a:stretch>
                <a:fillRect/>
              </a:stretch>
            </p:blipFill>
            <p:spPr bwMode="auto">
              <a:xfrm>
                <a:off x="1794" y="1868"/>
                <a:ext cx="3797" cy="24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0492" name="Text Box 21"/>
              <p:cNvSpPr txBox="1">
                <a:spLocks noChangeArrowheads="1"/>
              </p:cNvSpPr>
              <p:nvPr/>
            </p:nvSpPr>
            <p:spPr bwMode="auto">
              <a:xfrm>
                <a:off x="2064" y="2580"/>
                <a:ext cx="422" cy="152"/>
              </a:xfrm>
              <a:prstGeom prst="rect">
                <a:avLst/>
              </a:prstGeom>
              <a:solidFill>
                <a:srgbClr val="C3E5D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8000" tIns="10800" rIns="18000" bIns="10800">
                <a:spAutoFit/>
              </a:bodyPr>
              <a:lstStyle>
                <a:lvl1pPr eaLnBrk="0" hangingPunct="0">
                  <a:defRPr kumimoji="1" sz="2400" b="1">
                    <a:solidFill>
                      <a:schemeClr val="tx1"/>
                    </a:solidFill>
                    <a:latin typeface="Arial" pitchFamily="34" charset="0"/>
                    <a:ea typeface="SimSun" pitchFamily="2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chemeClr val="tx1"/>
                    </a:solidFill>
                    <a:latin typeface="Arial" pitchFamily="34" charset="0"/>
                    <a:ea typeface="SimSun" pitchFamily="2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chemeClr val="tx1"/>
                    </a:solidFill>
                    <a:latin typeface="Arial" pitchFamily="34" charset="0"/>
                    <a:ea typeface="SimSun" pitchFamily="2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chemeClr val="tx1"/>
                    </a:solidFill>
                    <a:latin typeface="Arial" pitchFamily="34" charset="0"/>
                    <a:ea typeface="SimSun" pitchFamily="2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chemeClr val="tx1"/>
                    </a:solidFill>
                    <a:latin typeface="Arial" pitchFamily="34" charset="0"/>
                    <a:ea typeface="SimSun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accent2"/>
                  </a:buClr>
                  <a:buSzPct val="80000"/>
                  <a:buFont typeface="Wingdings" pitchFamily="2" charset="2"/>
                  <a:defRPr kumimoji="1" sz="2400" b="1">
                    <a:solidFill>
                      <a:schemeClr val="tx1"/>
                    </a:solidFill>
                    <a:latin typeface="Arial" pitchFamily="34" charset="0"/>
                    <a:ea typeface="SimSun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accent2"/>
                  </a:buClr>
                  <a:buSzPct val="80000"/>
                  <a:buFont typeface="Wingdings" pitchFamily="2" charset="2"/>
                  <a:defRPr kumimoji="1" sz="2400" b="1">
                    <a:solidFill>
                      <a:schemeClr val="tx1"/>
                    </a:solidFill>
                    <a:latin typeface="Arial" pitchFamily="34" charset="0"/>
                    <a:ea typeface="SimSun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accent2"/>
                  </a:buClr>
                  <a:buSzPct val="80000"/>
                  <a:buFont typeface="Wingdings" pitchFamily="2" charset="2"/>
                  <a:defRPr kumimoji="1" sz="2400" b="1">
                    <a:solidFill>
                      <a:schemeClr val="tx1"/>
                    </a:solidFill>
                    <a:latin typeface="Arial" pitchFamily="34" charset="0"/>
                    <a:ea typeface="SimSun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accent2"/>
                  </a:buClr>
                  <a:buSzPct val="80000"/>
                  <a:buFont typeface="Wingdings" pitchFamily="2" charset="2"/>
                  <a:defRPr kumimoji="1" sz="2400" b="1">
                    <a:solidFill>
                      <a:schemeClr val="tx1"/>
                    </a:solidFill>
                    <a:latin typeface="Arial" pitchFamily="34" charset="0"/>
                    <a:ea typeface="SimSun" pitchFamily="2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buClrTx/>
                  <a:buSzTx/>
                  <a:buFontTx/>
                  <a:buNone/>
                </a:pPr>
                <a:r>
                  <a:rPr lang="en-US" altLang="zh-CN" sz="2000">
                    <a:solidFill>
                      <a:schemeClr val="bg2"/>
                    </a:solidFill>
                    <a:latin typeface="Times New Roman" pitchFamily="18" charset="0"/>
                  </a:rPr>
                  <a:t>(110)</a:t>
                </a:r>
              </a:p>
            </p:txBody>
          </p:sp>
          <p:sp>
            <p:nvSpPr>
              <p:cNvPr id="20493" name="Text Box 22"/>
              <p:cNvSpPr txBox="1">
                <a:spLocks noChangeArrowheads="1"/>
              </p:cNvSpPr>
              <p:nvPr/>
            </p:nvSpPr>
            <p:spPr bwMode="auto">
              <a:xfrm>
                <a:off x="4146" y="2166"/>
                <a:ext cx="396" cy="152"/>
              </a:xfrm>
              <a:prstGeom prst="rect">
                <a:avLst/>
              </a:prstGeom>
              <a:solidFill>
                <a:srgbClr val="C3E5D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8000" tIns="10800" rIns="18000" bIns="10800">
                <a:spAutoFit/>
              </a:bodyPr>
              <a:lstStyle>
                <a:lvl1pPr eaLnBrk="0" hangingPunct="0">
                  <a:defRPr kumimoji="1" sz="2400" b="1">
                    <a:solidFill>
                      <a:schemeClr val="tx1"/>
                    </a:solidFill>
                    <a:latin typeface="Arial" pitchFamily="34" charset="0"/>
                    <a:ea typeface="SimSun" pitchFamily="2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chemeClr val="tx1"/>
                    </a:solidFill>
                    <a:latin typeface="Arial" pitchFamily="34" charset="0"/>
                    <a:ea typeface="SimSun" pitchFamily="2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chemeClr val="tx1"/>
                    </a:solidFill>
                    <a:latin typeface="Arial" pitchFamily="34" charset="0"/>
                    <a:ea typeface="SimSun" pitchFamily="2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chemeClr val="tx1"/>
                    </a:solidFill>
                    <a:latin typeface="Arial" pitchFamily="34" charset="0"/>
                    <a:ea typeface="SimSun" pitchFamily="2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chemeClr val="tx1"/>
                    </a:solidFill>
                    <a:latin typeface="Arial" pitchFamily="34" charset="0"/>
                    <a:ea typeface="SimSun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accent2"/>
                  </a:buClr>
                  <a:buSzPct val="80000"/>
                  <a:buFont typeface="Wingdings" pitchFamily="2" charset="2"/>
                  <a:defRPr kumimoji="1" sz="2400" b="1">
                    <a:solidFill>
                      <a:schemeClr val="tx1"/>
                    </a:solidFill>
                    <a:latin typeface="Arial" pitchFamily="34" charset="0"/>
                    <a:ea typeface="SimSun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accent2"/>
                  </a:buClr>
                  <a:buSzPct val="80000"/>
                  <a:buFont typeface="Wingdings" pitchFamily="2" charset="2"/>
                  <a:defRPr kumimoji="1" sz="2400" b="1">
                    <a:solidFill>
                      <a:schemeClr val="tx1"/>
                    </a:solidFill>
                    <a:latin typeface="Arial" pitchFamily="34" charset="0"/>
                    <a:ea typeface="SimSun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accent2"/>
                  </a:buClr>
                  <a:buSzPct val="80000"/>
                  <a:buFont typeface="Wingdings" pitchFamily="2" charset="2"/>
                  <a:defRPr kumimoji="1" sz="2400" b="1">
                    <a:solidFill>
                      <a:schemeClr val="tx1"/>
                    </a:solidFill>
                    <a:latin typeface="Arial" pitchFamily="34" charset="0"/>
                    <a:ea typeface="SimSun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accent2"/>
                  </a:buClr>
                  <a:buSzPct val="80000"/>
                  <a:buFont typeface="Wingdings" pitchFamily="2" charset="2"/>
                  <a:defRPr kumimoji="1" sz="2400" b="1">
                    <a:solidFill>
                      <a:schemeClr val="tx1"/>
                    </a:solidFill>
                    <a:latin typeface="Arial" pitchFamily="34" charset="0"/>
                    <a:ea typeface="SimSun" pitchFamily="2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buClrTx/>
                  <a:buSzTx/>
                  <a:buFontTx/>
                  <a:buNone/>
                </a:pPr>
                <a:r>
                  <a:rPr lang="en-US" altLang="zh-CN" sz="2000">
                    <a:solidFill>
                      <a:schemeClr val="bg2"/>
                    </a:solidFill>
                    <a:latin typeface="Times New Roman" pitchFamily="18" charset="0"/>
                  </a:rPr>
                  <a:t>(010)</a:t>
                </a:r>
              </a:p>
            </p:txBody>
          </p:sp>
          <p:sp>
            <p:nvSpPr>
              <p:cNvPr id="20494" name="Text Box 23"/>
              <p:cNvSpPr txBox="1">
                <a:spLocks noChangeArrowheads="1"/>
              </p:cNvSpPr>
              <p:nvPr/>
            </p:nvSpPr>
            <p:spPr bwMode="auto">
              <a:xfrm>
                <a:off x="3774" y="3690"/>
                <a:ext cx="397" cy="153"/>
              </a:xfrm>
              <a:prstGeom prst="rect">
                <a:avLst/>
              </a:prstGeom>
              <a:solidFill>
                <a:srgbClr val="C3E5D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8000" tIns="10800" rIns="18000" bIns="10800">
                <a:spAutoFit/>
              </a:bodyPr>
              <a:lstStyle>
                <a:lvl1pPr eaLnBrk="0" hangingPunct="0">
                  <a:defRPr kumimoji="1" sz="2400" b="1">
                    <a:solidFill>
                      <a:schemeClr val="tx1"/>
                    </a:solidFill>
                    <a:latin typeface="Arial" pitchFamily="34" charset="0"/>
                    <a:ea typeface="SimSun" pitchFamily="2" charset="-122"/>
                  </a:defRPr>
                </a:lvl1pPr>
                <a:lvl2pPr marL="742950" indent="-285750" eaLnBrk="0" hangingPunct="0">
                  <a:defRPr kumimoji="1" sz="2400" b="1">
                    <a:solidFill>
                      <a:schemeClr val="tx1"/>
                    </a:solidFill>
                    <a:latin typeface="Arial" pitchFamily="34" charset="0"/>
                    <a:ea typeface="SimSun" pitchFamily="2" charset="-122"/>
                  </a:defRPr>
                </a:lvl2pPr>
                <a:lvl3pPr marL="1143000" indent="-228600" eaLnBrk="0" hangingPunct="0">
                  <a:defRPr kumimoji="1" sz="2400" b="1">
                    <a:solidFill>
                      <a:schemeClr val="tx1"/>
                    </a:solidFill>
                    <a:latin typeface="Arial" pitchFamily="34" charset="0"/>
                    <a:ea typeface="SimSun" pitchFamily="2" charset="-122"/>
                  </a:defRPr>
                </a:lvl3pPr>
                <a:lvl4pPr marL="1600200" indent="-228600" eaLnBrk="0" hangingPunct="0">
                  <a:defRPr kumimoji="1" sz="2400" b="1">
                    <a:solidFill>
                      <a:schemeClr val="tx1"/>
                    </a:solidFill>
                    <a:latin typeface="Arial" pitchFamily="34" charset="0"/>
                    <a:ea typeface="SimSun" pitchFamily="2" charset="-122"/>
                  </a:defRPr>
                </a:lvl4pPr>
                <a:lvl5pPr marL="2057400" indent="-228600" eaLnBrk="0" hangingPunct="0">
                  <a:defRPr kumimoji="1" sz="2400" b="1">
                    <a:solidFill>
                      <a:schemeClr val="tx1"/>
                    </a:solidFill>
                    <a:latin typeface="Arial" pitchFamily="34" charset="0"/>
                    <a:ea typeface="SimSun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accent2"/>
                  </a:buClr>
                  <a:buSzPct val="80000"/>
                  <a:buFont typeface="Wingdings" pitchFamily="2" charset="2"/>
                  <a:defRPr kumimoji="1" sz="2400" b="1">
                    <a:solidFill>
                      <a:schemeClr val="tx1"/>
                    </a:solidFill>
                    <a:latin typeface="Arial" pitchFamily="34" charset="0"/>
                    <a:ea typeface="SimSun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accent2"/>
                  </a:buClr>
                  <a:buSzPct val="80000"/>
                  <a:buFont typeface="Wingdings" pitchFamily="2" charset="2"/>
                  <a:defRPr kumimoji="1" sz="2400" b="1">
                    <a:solidFill>
                      <a:schemeClr val="tx1"/>
                    </a:solidFill>
                    <a:latin typeface="Arial" pitchFamily="34" charset="0"/>
                    <a:ea typeface="SimSun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accent2"/>
                  </a:buClr>
                  <a:buSzPct val="80000"/>
                  <a:buFont typeface="Wingdings" pitchFamily="2" charset="2"/>
                  <a:defRPr kumimoji="1" sz="2400" b="1">
                    <a:solidFill>
                      <a:schemeClr val="tx1"/>
                    </a:solidFill>
                    <a:latin typeface="Arial" pitchFamily="34" charset="0"/>
                    <a:ea typeface="SimSun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accent2"/>
                  </a:buClr>
                  <a:buSzPct val="80000"/>
                  <a:buFont typeface="Wingdings" pitchFamily="2" charset="2"/>
                  <a:defRPr kumimoji="1" sz="2400" b="1">
                    <a:solidFill>
                      <a:schemeClr val="tx1"/>
                    </a:solidFill>
                    <a:latin typeface="Arial" pitchFamily="34" charset="0"/>
                    <a:ea typeface="SimSun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buClrTx/>
                  <a:buSzTx/>
                  <a:buFontTx/>
                  <a:buNone/>
                </a:pPr>
                <a:r>
                  <a:rPr lang="en-US" altLang="zh-CN" sz="2000">
                    <a:solidFill>
                      <a:schemeClr val="bg2"/>
                    </a:solidFill>
                    <a:latin typeface="Times New Roman" pitchFamily="18" charset="0"/>
                  </a:rPr>
                  <a:t>(210)</a:t>
                </a:r>
              </a:p>
            </p:txBody>
          </p:sp>
          <p:graphicFrame>
            <p:nvGraphicFramePr>
              <p:cNvPr id="20482" name="Object 24"/>
              <p:cNvGraphicFramePr>
                <a:graphicFrameLocks noChangeAspect="1"/>
              </p:cNvGraphicFramePr>
              <p:nvPr/>
            </p:nvGraphicFramePr>
            <p:xfrm>
              <a:off x="2713" y="3888"/>
              <a:ext cx="484" cy="24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4338" name="公式" r:id="rId4" imgW="393480" imgH="228600" progId="Equation.3">
                      <p:embed/>
                    </p:oleObj>
                  </mc:Choice>
                  <mc:Fallback>
                    <p:oleObj name="公式" r:id="rId4" imgW="393480" imgH="228600" progId="Equation.3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713" y="3888"/>
                            <a:ext cx="484" cy="240"/>
                          </a:xfrm>
                          <a:prstGeom prst="rect">
                            <a:avLst/>
                          </a:prstGeom>
                          <a:solidFill>
                            <a:srgbClr val="C3E5DB"/>
                          </a:solidFill>
                          <a:ln>
                            <a:noFill/>
                          </a:ln>
                          <a:effectLst/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0483" name="Object 25"/>
              <p:cNvGraphicFramePr>
                <a:graphicFrameLocks noChangeAspect="1"/>
              </p:cNvGraphicFramePr>
              <p:nvPr/>
            </p:nvGraphicFramePr>
            <p:xfrm>
              <a:off x="4941" y="3366"/>
              <a:ext cx="468" cy="24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4339" name="公式" r:id="rId6" imgW="380880" imgH="228600" progId="Equation.3">
                      <p:embed/>
                    </p:oleObj>
                  </mc:Choice>
                  <mc:Fallback>
                    <p:oleObj name="公式" r:id="rId6" imgW="380880" imgH="228600" progId="Equation.3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7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941" y="3366"/>
                            <a:ext cx="468" cy="240"/>
                          </a:xfrm>
                          <a:prstGeom prst="rect">
                            <a:avLst/>
                          </a:prstGeom>
                          <a:solidFill>
                            <a:srgbClr val="C3E5DB"/>
                          </a:solidFill>
                          <a:ln>
                            <a:noFill/>
                          </a:ln>
                          <a:effectLst/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20487" name="Text Box 16"/>
            <p:cNvSpPr txBox="1">
              <a:spLocks noChangeArrowheads="1"/>
            </p:cNvSpPr>
            <p:nvPr/>
          </p:nvSpPr>
          <p:spPr bwMode="auto">
            <a:xfrm>
              <a:off x="1362" y="2250"/>
              <a:ext cx="54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sz="2400" b="1">
                  <a:solidFill>
                    <a:schemeClr val="tx1"/>
                  </a:solidFill>
                  <a:latin typeface="Arial" pitchFamily="34" charset="0"/>
                  <a:ea typeface="SimSun" pitchFamily="2" charset="-122"/>
                </a:defRPr>
              </a:lvl1pPr>
              <a:lvl2pPr marL="742950" indent="-285750" eaLnBrk="0" hangingPunct="0">
                <a:defRPr kumimoji="1" sz="2400" b="1">
                  <a:solidFill>
                    <a:schemeClr val="tx1"/>
                  </a:solidFill>
                  <a:latin typeface="Arial" pitchFamily="34" charset="0"/>
                  <a:ea typeface="SimSun" pitchFamily="2" charset="-122"/>
                </a:defRPr>
              </a:lvl2pPr>
              <a:lvl3pPr marL="1143000" indent="-228600" eaLnBrk="0" hangingPunct="0">
                <a:defRPr kumimoji="1" sz="2400" b="1">
                  <a:solidFill>
                    <a:schemeClr val="tx1"/>
                  </a:solidFill>
                  <a:latin typeface="Arial" pitchFamily="34" charset="0"/>
                  <a:ea typeface="SimSun" pitchFamily="2" charset="-122"/>
                </a:defRPr>
              </a:lvl3pPr>
              <a:lvl4pPr marL="1600200" indent="-228600" eaLnBrk="0" hangingPunct="0">
                <a:defRPr kumimoji="1" sz="2400" b="1">
                  <a:solidFill>
                    <a:schemeClr val="tx1"/>
                  </a:solidFill>
                  <a:latin typeface="Arial" pitchFamily="34" charset="0"/>
                  <a:ea typeface="SimSun" pitchFamily="2" charset="-122"/>
                </a:defRPr>
              </a:lvl4pPr>
              <a:lvl5pPr marL="2057400" indent="-228600" eaLnBrk="0" hangingPunct="0">
                <a:defRPr kumimoji="1" sz="2400" b="1">
                  <a:solidFill>
                    <a:schemeClr val="tx1"/>
                  </a:solidFill>
                  <a:latin typeface="Arial" pitchFamily="34" charset="0"/>
                  <a:ea typeface="SimSun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accent2"/>
                </a:buClr>
                <a:buSzPct val="80000"/>
                <a:buFont typeface="Wingdings" pitchFamily="2" charset="2"/>
                <a:defRPr kumimoji="1" sz="2400" b="1">
                  <a:solidFill>
                    <a:schemeClr val="tx1"/>
                  </a:solidFill>
                  <a:latin typeface="Arial" pitchFamily="34" charset="0"/>
                  <a:ea typeface="SimSun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accent2"/>
                </a:buClr>
                <a:buSzPct val="80000"/>
                <a:buFont typeface="Wingdings" pitchFamily="2" charset="2"/>
                <a:defRPr kumimoji="1" sz="2400" b="1">
                  <a:solidFill>
                    <a:schemeClr val="tx1"/>
                  </a:solidFill>
                  <a:latin typeface="Arial" pitchFamily="34" charset="0"/>
                  <a:ea typeface="SimSun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accent2"/>
                </a:buClr>
                <a:buSzPct val="80000"/>
                <a:buFont typeface="Wingdings" pitchFamily="2" charset="2"/>
                <a:defRPr kumimoji="1" sz="2400" b="1">
                  <a:solidFill>
                    <a:schemeClr val="tx1"/>
                  </a:solidFill>
                  <a:latin typeface="Arial" pitchFamily="34" charset="0"/>
                  <a:ea typeface="SimSun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accent2"/>
                </a:buClr>
                <a:buSzPct val="80000"/>
                <a:buFont typeface="Wingdings" pitchFamily="2" charset="2"/>
                <a:defRPr kumimoji="1" sz="2400" b="1">
                  <a:solidFill>
                    <a:schemeClr val="tx1"/>
                  </a:solidFill>
                  <a:latin typeface="Arial" pitchFamily="34" charset="0"/>
                  <a:ea typeface="SimSun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buClrTx/>
                <a:buSzTx/>
                <a:buFontTx/>
                <a:buNone/>
              </a:pPr>
              <a:r>
                <a:rPr lang="en-US" altLang="zh-CN">
                  <a:solidFill>
                    <a:schemeClr val="bg1"/>
                  </a:solidFill>
                  <a:latin typeface="Times New Roman" pitchFamily="18" charset="0"/>
                </a:rPr>
                <a:t>d</a:t>
              </a:r>
              <a:r>
                <a:rPr lang="en-US" altLang="zh-CN" baseline="-25000">
                  <a:solidFill>
                    <a:schemeClr val="bg1"/>
                  </a:solidFill>
                  <a:latin typeface="Times New Roman" pitchFamily="18" charset="0"/>
                </a:rPr>
                <a:t>110</a:t>
              </a:r>
            </a:p>
          </p:txBody>
        </p:sp>
        <p:sp>
          <p:nvSpPr>
            <p:cNvPr id="20488" name="Text Box 17"/>
            <p:cNvSpPr txBox="1">
              <a:spLocks noChangeArrowheads="1"/>
            </p:cNvSpPr>
            <p:nvPr/>
          </p:nvSpPr>
          <p:spPr bwMode="auto">
            <a:xfrm>
              <a:off x="4158" y="1686"/>
              <a:ext cx="54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sz="2400" b="1">
                  <a:solidFill>
                    <a:schemeClr val="tx1"/>
                  </a:solidFill>
                  <a:latin typeface="Arial" pitchFamily="34" charset="0"/>
                  <a:ea typeface="SimSun" pitchFamily="2" charset="-122"/>
                </a:defRPr>
              </a:lvl1pPr>
              <a:lvl2pPr marL="742950" indent="-285750" eaLnBrk="0" hangingPunct="0">
                <a:defRPr kumimoji="1" sz="2400" b="1">
                  <a:solidFill>
                    <a:schemeClr val="tx1"/>
                  </a:solidFill>
                  <a:latin typeface="Arial" pitchFamily="34" charset="0"/>
                  <a:ea typeface="SimSun" pitchFamily="2" charset="-122"/>
                </a:defRPr>
              </a:lvl2pPr>
              <a:lvl3pPr marL="1143000" indent="-228600" eaLnBrk="0" hangingPunct="0">
                <a:defRPr kumimoji="1" sz="2400" b="1">
                  <a:solidFill>
                    <a:schemeClr val="tx1"/>
                  </a:solidFill>
                  <a:latin typeface="Arial" pitchFamily="34" charset="0"/>
                  <a:ea typeface="SimSun" pitchFamily="2" charset="-122"/>
                </a:defRPr>
              </a:lvl3pPr>
              <a:lvl4pPr marL="1600200" indent="-228600" eaLnBrk="0" hangingPunct="0">
                <a:defRPr kumimoji="1" sz="2400" b="1">
                  <a:solidFill>
                    <a:schemeClr val="tx1"/>
                  </a:solidFill>
                  <a:latin typeface="Arial" pitchFamily="34" charset="0"/>
                  <a:ea typeface="SimSun" pitchFamily="2" charset="-122"/>
                </a:defRPr>
              </a:lvl4pPr>
              <a:lvl5pPr marL="2057400" indent="-228600" eaLnBrk="0" hangingPunct="0">
                <a:defRPr kumimoji="1" sz="2400" b="1">
                  <a:solidFill>
                    <a:schemeClr val="tx1"/>
                  </a:solidFill>
                  <a:latin typeface="Arial" pitchFamily="34" charset="0"/>
                  <a:ea typeface="SimSun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accent2"/>
                </a:buClr>
                <a:buSzPct val="80000"/>
                <a:buFont typeface="Wingdings" pitchFamily="2" charset="2"/>
                <a:defRPr kumimoji="1" sz="2400" b="1">
                  <a:solidFill>
                    <a:schemeClr val="tx1"/>
                  </a:solidFill>
                  <a:latin typeface="Arial" pitchFamily="34" charset="0"/>
                  <a:ea typeface="SimSun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accent2"/>
                </a:buClr>
                <a:buSzPct val="80000"/>
                <a:buFont typeface="Wingdings" pitchFamily="2" charset="2"/>
                <a:defRPr kumimoji="1" sz="2400" b="1">
                  <a:solidFill>
                    <a:schemeClr val="tx1"/>
                  </a:solidFill>
                  <a:latin typeface="Arial" pitchFamily="34" charset="0"/>
                  <a:ea typeface="SimSun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accent2"/>
                </a:buClr>
                <a:buSzPct val="80000"/>
                <a:buFont typeface="Wingdings" pitchFamily="2" charset="2"/>
                <a:defRPr kumimoji="1" sz="2400" b="1">
                  <a:solidFill>
                    <a:schemeClr val="tx1"/>
                  </a:solidFill>
                  <a:latin typeface="Arial" pitchFamily="34" charset="0"/>
                  <a:ea typeface="SimSun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accent2"/>
                </a:buClr>
                <a:buSzPct val="80000"/>
                <a:buFont typeface="Wingdings" pitchFamily="2" charset="2"/>
                <a:defRPr kumimoji="1" sz="2400" b="1">
                  <a:solidFill>
                    <a:schemeClr val="tx1"/>
                  </a:solidFill>
                  <a:latin typeface="Arial" pitchFamily="34" charset="0"/>
                  <a:ea typeface="SimSun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buClrTx/>
                <a:buSzTx/>
                <a:buFontTx/>
                <a:buNone/>
              </a:pPr>
              <a:r>
                <a:rPr lang="en-US" altLang="zh-CN">
                  <a:solidFill>
                    <a:schemeClr val="bg1"/>
                  </a:solidFill>
                  <a:latin typeface="Times New Roman" pitchFamily="18" charset="0"/>
                </a:rPr>
                <a:t>d</a:t>
              </a:r>
              <a:r>
                <a:rPr lang="en-US" altLang="zh-CN" baseline="-25000">
                  <a:solidFill>
                    <a:schemeClr val="bg1"/>
                  </a:solidFill>
                  <a:latin typeface="Times New Roman" pitchFamily="18" charset="0"/>
                </a:rPr>
                <a:t>010</a:t>
              </a:r>
            </a:p>
          </p:txBody>
        </p:sp>
        <p:sp>
          <p:nvSpPr>
            <p:cNvPr id="20489" name="Line 15"/>
            <p:cNvSpPr>
              <a:spLocks noChangeShapeType="1"/>
            </p:cNvSpPr>
            <p:nvPr/>
          </p:nvSpPr>
          <p:spPr bwMode="auto">
            <a:xfrm>
              <a:off x="1296" y="2250"/>
              <a:ext cx="102" cy="144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490" name="Line 18"/>
            <p:cNvSpPr>
              <a:spLocks noChangeShapeType="1"/>
            </p:cNvSpPr>
            <p:nvPr/>
          </p:nvSpPr>
          <p:spPr bwMode="auto">
            <a:xfrm>
              <a:off x="4056" y="1752"/>
              <a:ext cx="0" cy="192"/>
            </a:xfrm>
            <a:prstGeom prst="line">
              <a:avLst/>
            </a:prstGeom>
            <a:noFill/>
            <a:ln w="19050">
              <a:solidFill>
                <a:srgbClr val="660066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943123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 Box 2"/>
          <p:cNvSpPr txBox="1">
            <a:spLocks noChangeArrowheads="1"/>
          </p:cNvSpPr>
          <p:nvPr/>
        </p:nvSpPr>
        <p:spPr bwMode="auto">
          <a:xfrm>
            <a:off x="304800" y="623888"/>
            <a:ext cx="8610600" cy="155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 typeface="Wingdings" pitchFamily="2" charset="2"/>
              <a:buChar char="Ø"/>
            </a:pPr>
            <a:r>
              <a:rPr lang="en-US" sz="2400" b="1">
                <a:latin typeface="Times New Roman" pitchFamily="18" charset="0"/>
                <a:cs typeface="Times New Roman" pitchFamily="18" charset="0"/>
              </a:rPr>
              <a:t>Extending to 3D lattice</a:t>
            </a:r>
          </a:p>
          <a:p>
            <a:pPr>
              <a:spcBef>
                <a:spcPct val="50000"/>
              </a:spcBef>
              <a:buFont typeface="Wingdings" pitchFamily="2" charset="2"/>
              <a:buNone/>
            </a:pPr>
            <a:r>
              <a:rPr lang="en-US" sz="2400" b="1">
                <a:latin typeface="Times New Roman" pitchFamily="18" charset="0"/>
                <a:cs typeface="Times New Roman" pitchFamily="18" charset="0"/>
              </a:rPr>
              <a:t>    lines connecting points extend to z-direction (c) forming plane</a:t>
            </a:r>
          </a:p>
          <a:p>
            <a:pPr>
              <a:spcBef>
                <a:spcPct val="50000"/>
              </a:spcBef>
              <a:buFont typeface="Wingdings" pitchFamily="2" charset="2"/>
              <a:buNone/>
            </a:pPr>
            <a:r>
              <a:rPr lang="en-US" sz="2400" b="1">
                <a:latin typeface="Times New Roman" pitchFamily="18" charset="0"/>
                <a:cs typeface="Times New Roman" pitchFamily="18" charset="0"/>
              </a:rPr>
              <a:t>    </a:t>
            </a:r>
          </a:p>
        </p:txBody>
      </p:sp>
      <p:sp>
        <p:nvSpPr>
          <p:cNvPr id="30723" name="Text Box 3"/>
          <p:cNvSpPr txBox="1">
            <a:spLocks noChangeArrowheads="1"/>
          </p:cNvSpPr>
          <p:nvPr/>
        </p:nvSpPr>
        <p:spPr bwMode="auto">
          <a:xfrm>
            <a:off x="2209800" y="1828800"/>
            <a:ext cx="609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1a-1b      designate     (1a, 1b, </a:t>
            </a:r>
            <a:r>
              <a:rPr lang="en-US" sz="2400" b="1">
                <a:solidFill>
                  <a:srgbClr val="3333CC"/>
                </a:solidFill>
                <a:latin typeface="Times New Roman" pitchFamily="18" charset="0"/>
              </a:rPr>
              <a:t>∞c</a:t>
            </a:r>
            <a:r>
              <a:rPr lang="en-US" sz="2400" b="1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) or (1, 1, </a:t>
            </a:r>
            <a:r>
              <a:rPr lang="en-US" sz="2400" b="1">
                <a:solidFill>
                  <a:srgbClr val="3333CC"/>
                </a:solidFill>
                <a:latin typeface="Times New Roman" pitchFamily="18" charset="0"/>
              </a:rPr>
              <a:t>∞</a:t>
            </a:r>
            <a:r>
              <a:rPr lang="en-US" sz="2400" b="1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</p:txBody>
      </p:sp>
      <p:sp>
        <p:nvSpPr>
          <p:cNvPr id="30724" name="Text Box 4"/>
          <p:cNvSpPr txBox="1">
            <a:spLocks noChangeArrowheads="1"/>
          </p:cNvSpPr>
          <p:nvPr/>
        </p:nvSpPr>
        <p:spPr bwMode="auto">
          <a:xfrm>
            <a:off x="2209800" y="2286000"/>
            <a:ext cx="609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3a-2b      designate     (3a, 2b, </a:t>
            </a:r>
            <a:r>
              <a:rPr lang="en-US" sz="2400" b="1">
                <a:solidFill>
                  <a:srgbClr val="3333CC"/>
                </a:solidFill>
                <a:latin typeface="Times New Roman" pitchFamily="18" charset="0"/>
              </a:rPr>
              <a:t>∞</a:t>
            </a:r>
            <a:r>
              <a:rPr lang="en-US" sz="2400" b="1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c) or (3, 2, </a:t>
            </a:r>
            <a:r>
              <a:rPr lang="en-US" sz="2400" b="1">
                <a:solidFill>
                  <a:srgbClr val="3333CC"/>
                </a:solidFill>
                <a:latin typeface="Times New Roman" pitchFamily="18" charset="0"/>
              </a:rPr>
              <a:t>∞</a:t>
            </a:r>
            <a:r>
              <a:rPr lang="en-US" sz="2400" b="1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</p:txBody>
      </p:sp>
      <p:sp>
        <p:nvSpPr>
          <p:cNvPr id="30725" name="Text Box 5"/>
          <p:cNvSpPr txBox="1">
            <a:spLocks noChangeArrowheads="1"/>
          </p:cNvSpPr>
          <p:nvPr/>
        </p:nvSpPr>
        <p:spPr bwMode="auto">
          <a:xfrm>
            <a:off x="2133600" y="2743200"/>
            <a:ext cx="6477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-1a-1b      designate     (-1a, 1b, </a:t>
            </a:r>
            <a:r>
              <a:rPr lang="en-US" sz="2400" b="1">
                <a:solidFill>
                  <a:srgbClr val="3333CC"/>
                </a:solidFill>
                <a:latin typeface="Times New Roman" pitchFamily="18" charset="0"/>
              </a:rPr>
              <a:t>∞</a:t>
            </a:r>
            <a:r>
              <a:rPr lang="en-US" sz="2400" b="1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c) or (-1, 1, </a:t>
            </a:r>
            <a:r>
              <a:rPr lang="en-US" sz="2400" b="1">
                <a:solidFill>
                  <a:srgbClr val="3333CC"/>
                </a:solidFill>
                <a:latin typeface="Times New Roman" pitchFamily="18" charset="0"/>
              </a:rPr>
              <a:t>∞</a:t>
            </a:r>
            <a:r>
              <a:rPr lang="en-US" sz="2400" b="1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</p:txBody>
      </p:sp>
      <p:sp>
        <p:nvSpPr>
          <p:cNvPr id="30726" name="Text Box 6"/>
          <p:cNvSpPr txBox="1">
            <a:spLocks noChangeArrowheads="1"/>
          </p:cNvSpPr>
          <p:nvPr/>
        </p:nvSpPr>
        <p:spPr bwMode="auto">
          <a:xfrm>
            <a:off x="1905000" y="3124200"/>
            <a:ext cx="67818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+</a:t>
            </a:r>
            <a:r>
              <a:rPr lang="en-US" b="1">
                <a:solidFill>
                  <a:srgbClr val="3333CC"/>
                </a:solidFill>
              </a:rPr>
              <a:t>∞</a:t>
            </a:r>
            <a:r>
              <a:rPr lang="en-US" sz="2400" b="1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a-1b      designate     (+</a:t>
            </a:r>
            <a:r>
              <a:rPr lang="en-US" b="1">
                <a:solidFill>
                  <a:srgbClr val="3333CC"/>
                </a:solidFill>
              </a:rPr>
              <a:t>∞</a:t>
            </a:r>
            <a:r>
              <a:rPr lang="en-US" sz="2400" b="1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a, 1b, </a:t>
            </a:r>
            <a:r>
              <a:rPr lang="en-US" sz="2400" b="1">
                <a:solidFill>
                  <a:srgbClr val="3333CC"/>
                </a:solidFill>
                <a:latin typeface="Times New Roman" pitchFamily="18" charset="0"/>
              </a:rPr>
              <a:t>∞</a:t>
            </a:r>
            <a:r>
              <a:rPr lang="en-US" sz="2400" b="1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c) or (</a:t>
            </a:r>
            <a:r>
              <a:rPr lang="en-US" b="1">
                <a:solidFill>
                  <a:srgbClr val="3333CC"/>
                </a:solidFill>
              </a:rPr>
              <a:t>∞</a:t>
            </a:r>
            <a:r>
              <a:rPr lang="en-US" sz="2400" b="1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, 1, </a:t>
            </a:r>
            <a:r>
              <a:rPr lang="en-US" sz="2400" b="1">
                <a:solidFill>
                  <a:srgbClr val="3333CC"/>
                </a:solidFill>
                <a:latin typeface="Times New Roman" pitchFamily="18" charset="0"/>
              </a:rPr>
              <a:t>∞</a:t>
            </a:r>
            <a:r>
              <a:rPr lang="en-US" sz="2400" b="1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</p:txBody>
      </p:sp>
      <p:sp>
        <p:nvSpPr>
          <p:cNvPr id="30727" name="Text Box 7"/>
          <p:cNvSpPr txBox="1">
            <a:spLocks noChangeArrowheads="1"/>
          </p:cNvSpPr>
          <p:nvPr/>
        </p:nvSpPr>
        <p:spPr bwMode="auto">
          <a:xfrm>
            <a:off x="152400" y="3733800"/>
            <a:ext cx="8991600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>
                <a:latin typeface="Times New Roman" pitchFamily="18" charset="0"/>
                <a:cs typeface="Times New Roman" pitchFamily="18" charset="0"/>
              </a:rPr>
              <a:t>It is not convenient to represent plane coordinates as </a:t>
            </a:r>
            <a:r>
              <a:rPr lang="en-US" sz="2400" b="1">
                <a:latin typeface="Times New Roman" pitchFamily="18" charset="0"/>
              </a:rPr>
              <a:t>∞,</a:t>
            </a:r>
            <a:r>
              <a:rPr lang="en-US" sz="2400" b="1">
                <a:latin typeface="Times New Roman" pitchFamily="18" charset="0"/>
                <a:cs typeface="Times New Roman" pitchFamily="18" charset="0"/>
              </a:rPr>
              <a:t> a reciprocal representation called </a:t>
            </a:r>
            <a:r>
              <a:rPr lang="en-US" sz="2400" b="1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“Miller indices, (h k l)”</a:t>
            </a:r>
            <a:r>
              <a:rPr lang="en-US" sz="2400" b="1">
                <a:latin typeface="Times New Roman" pitchFamily="18" charset="0"/>
                <a:cs typeface="Times New Roman" pitchFamily="18" charset="0"/>
              </a:rPr>
              <a:t> is rather used.</a:t>
            </a:r>
          </a:p>
        </p:txBody>
      </p:sp>
      <p:sp>
        <p:nvSpPr>
          <p:cNvPr id="30728" name="Text Box 8"/>
          <p:cNvSpPr txBox="1">
            <a:spLocks noChangeArrowheads="1"/>
          </p:cNvSpPr>
          <p:nvPr/>
        </p:nvSpPr>
        <p:spPr bwMode="auto">
          <a:xfrm>
            <a:off x="1143000" y="4800600"/>
            <a:ext cx="7010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>
                <a:latin typeface="Times New Roman" pitchFamily="18" charset="0"/>
                <a:cs typeface="Times New Roman" pitchFamily="18" charset="0"/>
              </a:rPr>
              <a:t>(1, 1, </a:t>
            </a:r>
            <a:r>
              <a:rPr lang="en-US" sz="2400" b="1">
                <a:latin typeface="Times New Roman" pitchFamily="18" charset="0"/>
              </a:rPr>
              <a:t>∞</a:t>
            </a:r>
            <a:r>
              <a:rPr lang="en-US" sz="2400" b="1">
                <a:latin typeface="Times New Roman" pitchFamily="18" charset="0"/>
                <a:cs typeface="Times New Roman" pitchFamily="18" charset="0"/>
              </a:rPr>
              <a:t>)                  (1/1,   1/1,  1/</a:t>
            </a:r>
            <a:r>
              <a:rPr lang="en-US" sz="2400" b="1">
                <a:latin typeface="Times New Roman" pitchFamily="18" charset="0"/>
              </a:rPr>
              <a:t>∞</a:t>
            </a:r>
            <a:r>
              <a:rPr lang="en-US" sz="2400" b="1">
                <a:latin typeface="Times New Roman" pitchFamily="18" charset="0"/>
                <a:cs typeface="Times New Roman" pitchFamily="18" charset="0"/>
              </a:rPr>
              <a:t>)  </a:t>
            </a:r>
            <a:r>
              <a:rPr lang="en-US" sz="2400" b="1">
                <a:latin typeface="Times New Roman" pitchFamily="18" charset="0"/>
              </a:rPr>
              <a:t>≡</a:t>
            </a:r>
            <a:r>
              <a:rPr lang="en-US" sz="2400" b="1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sz="2400" b="1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(1 1 0)</a:t>
            </a:r>
          </a:p>
        </p:txBody>
      </p:sp>
      <p:sp>
        <p:nvSpPr>
          <p:cNvPr id="30729" name="Line 9"/>
          <p:cNvSpPr>
            <a:spLocks noChangeShapeType="1"/>
          </p:cNvSpPr>
          <p:nvPr/>
        </p:nvSpPr>
        <p:spPr bwMode="auto">
          <a:xfrm>
            <a:off x="2514600" y="5014913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730" name="Text Box 10"/>
          <p:cNvSpPr txBox="1">
            <a:spLocks noChangeArrowheads="1"/>
          </p:cNvSpPr>
          <p:nvPr/>
        </p:nvSpPr>
        <p:spPr bwMode="auto">
          <a:xfrm>
            <a:off x="1143000" y="5167313"/>
            <a:ext cx="7010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>
                <a:latin typeface="Times New Roman" pitchFamily="18" charset="0"/>
                <a:cs typeface="Times New Roman" pitchFamily="18" charset="0"/>
              </a:rPr>
              <a:t>(3, 2, </a:t>
            </a:r>
            <a:r>
              <a:rPr lang="en-US" sz="2400" b="1">
                <a:latin typeface="Times New Roman" pitchFamily="18" charset="0"/>
              </a:rPr>
              <a:t>∞</a:t>
            </a:r>
            <a:r>
              <a:rPr lang="en-US" sz="2400" b="1">
                <a:latin typeface="Times New Roman" pitchFamily="18" charset="0"/>
                <a:cs typeface="Times New Roman" pitchFamily="18" charset="0"/>
              </a:rPr>
              <a:t>)                  (1/3,   1/2,  1/</a:t>
            </a:r>
            <a:r>
              <a:rPr lang="en-US" sz="2400" b="1">
                <a:latin typeface="Times New Roman" pitchFamily="18" charset="0"/>
              </a:rPr>
              <a:t>∞</a:t>
            </a:r>
            <a:r>
              <a:rPr lang="en-US" sz="2400" b="1">
                <a:latin typeface="Times New Roman" pitchFamily="18" charset="0"/>
                <a:cs typeface="Times New Roman" pitchFamily="18" charset="0"/>
              </a:rPr>
              <a:t>)  </a:t>
            </a:r>
            <a:r>
              <a:rPr lang="en-US" sz="2400" b="1">
                <a:latin typeface="Times New Roman" pitchFamily="18" charset="0"/>
              </a:rPr>
              <a:t>≡</a:t>
            </a:r>
            <a:r>
              <a:rPr lang="en-US" sz="2400" b="1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sz="2400" b="1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(2 3 0)</a:t>
            </a:r>
          </a:p>
        </p:txBody>
      </p:sp>
      <p:sp>
        <p:nvSpPr>
          <p:cNvPr id="30731" name="Line 11"/>
          <p:cNvSpPr>
            <a:spLocks noChangeShapeType="1"/>
          </p:cNvSpPr>
          <p:nvPr/>
        </p:nvSpPr>
        <p:spPr bwMode="auto">
          <a:xfrm>
            <a:off x="2514600" y="5319713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732" name="Text Box 12"/>
          <p:cNvSpPr txBox="1">
            <a:spLocks noChangeArrowheads="1"/>
          </p:cNvSpPr>
          <p:nvPr/>
        </p:nvSpPr>
        <p:spPr bwMode="auto">
          <a:xfrm>
            <a:off x="1143000" y="5472113"/>
            <a:ext cx="7010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>
                <a:latin typeface="Times New Roman" pitchFamily="18" charset="0"/>
                <a:cs typeface="Times New Roman" pitchFamily="18" charset="0"/>
              </a:rPr>
              <a:t>(-1, 1, </a:t>
            </a:r>
            <a:r>
              <a:rPr lang="en-US" sz="2400" b="1">
                <a:latin typeface="Times New Roman" pitchFamily="18" charset="0"/>
              </a:rPr>
              <a:t>∞</a:t>
            </a:r>
            <a:r>
              <a:rPr lang="en-US" sz="2400" b="1">
                <a:latin typeface="Times New Roman" pitchFamily="18" charset="0"/>
                <a:cs typeface="Times New Roman" pitchFamily="18" charset="0"/>
              </a:rPr>
              <a:t>)                 (-1/1,   1/1,  1/</a:t>
            </a:r>
            <a:r>
              <a:rPr lang="en-US" sz="2400" b="1">
                <a:latin typeface="Times New Roman" pitchFamily="18" charset="0"/>
              </a:rPr>
              <a:t>∞</a:t>
            </a:r>
            <a:r>
              <a:rPr lang="en-US" sz="2400" b="1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sz="2400" b="1">
                <a:latin typeface="Times New Roman" pitchFamily="18" charset="0"/>
              </a:rPr>
              <a:t>≡</a:t>
            </a:r>
            <a:r>
              <a:rPr lang="en-US" sz="2400" b="1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sz="2400" b="1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(1 1 0)</a:t>
            </a:r>
          </a:p>
        </p:txBody>
      </p:sp>
      <p:sp>
        <p:nvSpPr>
          <p:cNvPr id="30733" name="Line 13"/>
          <p:cNvSpPr>
            <a:spLocks noChangeShapeType="1"/>
          </p:cNvSpPr>
          <p:nvPr/>
        </p:nvSpPr>
        <p:spPr bwMode="auto">
          <a:xfrm>
            <a:off x="2514600" y="5700713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734" name="Text Box 14"/>
          <p:cNvSpPr txBox="1">
            <a:spLocks noChangeArrowheads="1"/>
          </p:cNvSpPr>
          <p:nvPr/>
        </p:nvSpPr>
        <p:spPr bwMode="auto">
          <a:xfrm>
            <a:off x="1143000" y="5776913"/>
            <a:ext cx="7010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400" b="1">
                <a:latin typeface="Times New Roman" pitchFamily="18" charset="0"/>
              </a:rPr>
              <a:t>∞</a:t>
            </a:r>
            <a:r>
              <a:rPr lang="en-US" sz="2400" b="1">
                <a:latin typeface="Times New Roman" pitchFamily="18" charset="0"/>
                <a:cs typeface="Times New Roman" pitchFamily="18" charset="0"/>
              </a:rPr>
              <a:t>, 1, </a:t>
            </a:r>
            <a:r>
              <a:rPr lang="en-US" sz="2400" b="1">
                <a:latin typeface="Times New Roman" pitchFamily="18" charset="0"/>
              </a:rPr>
              <a:t>∞</a:t>
            </a:r>
            <a:r>
              <a:rPr lang="en-US" sz="2400" b="1">
                <a:latin typeface="Times New Roman" pitchFamily="18" charset="0"/>
                <a:cs typeface="Times New Roman" pitchFamily="18" charset="0"/>
              </a:rPr>
              <a:t>)                  (1/</a:t>
            </a:r>
            <a:r>
              <a:rPr lang="en-US" sz="2400" b="1">
                <a:latin typeface="Times New Roman" pitchFamily="18" charset="0"/>
              </a:rPr>
              <a:t>∞</a:t>
            </a:r>
            <a:r>
              <a:rPr lang="en-US" sz="2400" b="1">
                <a:latin typeface="Times New Roman" pitchFamily="18" charset="0"/>
                <a:cs typeface="Times New Roman" pitchFamily="18" charset="0"/>
              </a:rPr>
              <a:t>,   1/1,  1/</a:t>
            </a:r>
            <a:r>
              <a:rPr lang="en-US" sz="2400" b="1">
                <a:latin typeface="Times New Roman" pitchFamily="18" charset="0"/>
              </a:rPr>
              <a:t>∞</a:t>
            </a:r>
            <a:r>
              <a:rPr lang="en-US" sz="2400" b="1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sz="2400" b="1">
                <a:latin typeface="Times New Roman" pitchFamily="18" charset="0"/>
              </a:rPr>
              <a:t>≡</a:t>
            </a:r>
            <a:r>
              <a:rPr lang="en-US" sz="2400" b="1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sz="2400" b="1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(0 1 0)</a:t>
            </a:r>
          </a:p>
        </p:txBody>
      </p:sp>
      <p:sp>
        <p:nvSpPr>
          <p:cNvPr id="30735" name="Line 15"/>
          <p:cNvSpPr>
            <a:spLocks noChangeShapeType="1"/>
          </p:cNvSpPr>
          <p:nvPr/>
        </p:nvSpPr>
        <p:spPr bwMode="auto">
          <a:xfrm>
            <a:off x="2514600" y="6005513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736" name="Line 16"/>
          <p:cNvSpPr>
            <a:spLocks noChangeShapeType="1"/>
          </p:cNvSpPr>
          <p:nvPr/>
        </p:nvSpPr>
        <p:spPr bwMode="auto">
          <a:xfrm>
            <a:off x="6324600" y="5562600"/>
            <a:ext cx="152400" cy="0"/>
          </a:xfrm>
          <a:prstGeom prst="line">
            <a:avLst/>
          </a:prstGeom>
          <a:noFill/>
          <a:ln w="9525">
            <a:solidFill>
              <a:srgbClr val="CC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3111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3" grpId="0"/>
      <p:bldP spid="30724" grpId="0"/>
      <p:bldP spid="30725" grpId="0"/>
      <p:bldP spid="30726" grpId="0"/>
      <p:bldP spid="30727" grpId="0"/>
      <p:bldP spid="30728" grpId="0"/>
      <p:bldP spid="30729" grpId="0" animBg="1"/>
      <p:bldP spid="30730" grpId="0"/>
      <p:bldP spid="30731" grpId="0" animBg="1"/>
      <p:bldP spid="30732" grpId="0"/>
      <p:bldP spid="30733" grpId="0" animBg="1"/>
      <p:bldP spid="30734" grpId="0"/>
      <p:bldP spid="3073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Crystallographic Planes</a:t>
            </a:r>
          </a:p>
        </p:txBody>
      </p:sp>
      <p:grpSp>
        <p:nvGrpSpPr>
          <p:cNvPr id="39939" name="Group 3"/>
          <p:cNvGrpSpPr>
            <a:grpSpLocks/>
          </p:cNvGrpSpPr>
          <p:nvPr/>
        </p:nvGrpSpPr>
        <p:grpSpPr bwMode="auto">
          <a:xfrm>
            <a:off x="5657850" y="835025"/>
            <a:ext cx="2951163" cy="2836863"/>
            <a:chOff x="3537" y="846"/>
            <a:chExt cx="1859" cy="1787"/>
          </a:xfrm>
        </p:grpSpPr>
        <p:sp>
          <p:nvSpPr>
            <p:cNvPr id="39992" name="Freeform 4"/>
            <p:cNvSpPr>
              <a:spLocks/>
            </p:cNvSpPr>
            <p:nvPr/>
          </p:nvSpPr>
          <p:spPr bwMode="auto">
            <a:xfrm>
              <a:off x="3895" y="1335"/>
              <a:ext cx="951" cy="896"/>
            </a:xfrm>
            <a:custGeom>
              <a:avLst/>
              <a:gdLst>
                <a:gd name="T0" fmla="*/ 0 w 923"/>
                <a:gd name="T1" fmla="*/ 896 h 896"/>
                <a:gd name="T2" fmla="*/ 0 w 923"/>
                <a:gd name="T3" fmla="*/ 247 h 896"/>
                <a:gd name="T4" fmla="*/ 1008 w 923"/>
                <a:gd name="T5" fmla="*/ 0 h 896"/>
                <a:gd name="T6" fmla="*/ 1010 w 923"/>
                <a:gd name="T7" fmla="*/ 658 h 896"/>
                <a:gd name="T8" fmla="*/ 0 w 923"/>
                <a:gd name="T9" fmla="*/ 896 h 89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23"/>
                <a:gd name="T16" fmla="*/ 0 h 896"/>
                <a:gd name="T17" fmla="*/ 923 w 923"/>
                <a:gd name="T18" fmla="*/ 896 h 89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23" h="896">
                  <a:moveTo>
                    <a:pt x="0" y="896"/>
                  </a:moveTo>
                  <a:lnTo>
                    <a:pt x="0" y="247"/>
                  </a:lnTo>
                  <a:lnTo>
                    <a:pt x="921" y="0"/>
                  </a:lnTo>
                  <a:lnTo>
                    <a:pt x="923" y="658"/>
                  </a:lnTo>
                  <a:lnTo>
                    <a:pt x="0" y="896"/>
                  </a:lnTo>
                  <a:close/>
                </a:path>
              </a:pathLst>
            </a:custGeom>
            <a:solidFill>
              <a:srgbClr val="B0D1FE"/>
            </a:solid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9993" name="Text Box 5"/>
            <p:cNvSpPr txBox="1">
              <a:spLocks noChangeArrowheads="1"/>
            </p:cNvSpPr>
            <p:nvPr/>
          </p:nvSpPr>
          <p:spPr bwMode="auto">
            <a:xfrm>
              <a:off x="4092" y="846"/>
              <a:ext cx="19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prstDash val="dash"/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i="1">
                  <a:latin typeface="Arial" pitchFamily="34" charset="0"/>
                </a:rPr>
                <a:t>z</a:t>
              </a:r>
            </a:p>
          </p:txBody>
        </p:sp>
        <p:sp>
          <p:nvSpPr>
            <p:cNvPr id="39994" name="Line 6"/>
            <p:cNvSpPr>
              <a:spLocks noChangeShapeType="1"/>
            </p:cNvSpPr>
            <p:nvPr/>
          </p:nvSpPr>
          <p:spPr bwMode="auto">
            <a:xfrm flipV="1">
              <a:off x="4163" y="1057"/>
              <a:ext cx="0" cy="93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95" name="Line 7"/>
            <p:cNvSpPr>
              <a:spLocks noChangeShapeType="1"/>
            </p:cNvSpPr>
            <p:nvPr/>
          </p:nvSpPr>
          <p:spPr bwMode="auto">
            <a:xfrm flipV="1">
              <a:off x="4160" y="1983"/>
              <a:ext cx="1011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96" name="Line 8"/>
            <p:cNvSpPr>
              <a:spLocks noChangeShapeType="1"/>
            </p:cNvSpPr>
            <p:nvPr/>
          </p:nvSpPr>
          <p:spPr bwMode="auto">
            <a:xfrm flipH="1">
              <a:off x="3690" y="1983"/>
              <a:ext cx="470" cy="42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997" name="Text Box 9"/>
            <p:cNvSpPr txBox="1">
              <a:spLocks noChangeArrowheads="1"/>
            </p:cNvSpPr>
            <p:nvPr/>
          </p:nvSpPr>
          <p:spPr bwMode="auto">
            <a:xfrm>
              <a:off x="3537" y="2345"/>
              <a:ext cx="191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prstDash val="dash"/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i="1">
                  <a:latin typeface="Arial" pitchFamily="34" charset="0"/>
                </a:rPr>
                <a:t>x</a:t>
              </a:r>
            </a:p>
          </p:txBody>
        </p:sp>
        <p:sp>
          <p:nvSpPr>
            <p:cNvPr id="39998" name="Text Box 10"/>
            <p:cNvSpPr txBox="1">
              <a:spLocks noChangeArrowheads="1"/>
            </p:cNvSpPr>
            <p:nvPr/>
          </p:nvSpPr>
          <p:spPr bwMode="auto">
            <a:xfrm>
              <a:off x="5205" y="1861"/>
              <a:ext cx="191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prstDash val="dash"/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i="1">
                  <a:latin typeface="Arial" pitchFamily="34" charset="0"/>
                </a:rPr>
                <a:t>y</a:t>
              </a:r>
            </a:p>
          </p:txBody>
        </p:sp>
        <p:sp>
          <p:nvSpPr>
            <p:cNvPr id="39999" name="Line 11"/>
            <p:cNvSpPr>
              <a:spLocks noChangeShapeType="1"/>
            </p:cNvSpPr>
            <p:nvPr/>
          </p:nvSpPr>
          <p:spPr bwMode="auto">
            <a:xfrm flipV="1">
              <a:off x="4853" y="1935"/>
              <a:ext cx="0" cy="8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000" name="Line 12"/>
            <p:cNvSpPr>
              <a:spLocks noChangeShapeType="1"/>
            </p:cNvSpPr>
            <p:nvPr/>
          </p:nvSpPr>
          <p:spPr bwMode="auto">
            <a:xfrm flipV="1">
              <a:off x="3889" y="2179"/>
              <a:ext cx="0" cy="10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001" name="Line 13"/>
            <p:cNvSpPr>
              <a:spLocks noChangeShapeType="1"/>
            </p:cNvSpPr>
            <p:nvPr/>
          </p:nvSpPr>
          <p:spPr bwMode="auto">
            <a:xfrm>
              <a:off x="4113" y="1344"/>
              <a:ext cx="114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002" name="Line 14"/>
            <p:cNvSpPr>
              <a:spLocks noChangeShapeType="1"/>
            </p:cNvSpPr>
            <p:nvPr/>
          </p:nvSpPr>
          <p:spPr bwMode="auto">
            <a:xfrm>
              <a:off x="4163" y="1338"/>
              <a:ext cx="697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003" name="Line 15"/>
            <p:cNvSpPr>
              <a:spLocks noChangeShapeType="1"/>
            </p:cNvSpPr>
            <p:nvPr/>
          </p:nvSpPr>
          <p:spPr bwMode="auto">
            <a:xfrm flipV="1">
              <a:off x="4853" y="1338"/>
              <a:ext cx="0" cy="625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004" name="Line 16"/>
            <p:cNvSpPr>
              <a:spLocks noChangeShapeType="1"/>
            </p:cNvSpPr>
            <p:nvPr/>
          </p:nvSpPr>
          <p:spPr bwMode="auto">
            <a:xfrm flipH="1">
              <a:off x="3900" y="1344"/>
              <a:ext cx="256" cy="23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005" name="Line 17"/>
            <p:cNvSpPr>
              <a:spLocks noChangeShapeType="1"/>
            </p:cNvSpPr>
            <p:nvPr/>
          </p:nvSpPr>
          <p:spPr bwMode="auto">
            <a:xfrm flipV="1">
              <a:off x="3895" y="1579"/>
              <a:ext cx="0" cy="65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006" name="Line 18"/>
            <p:cNvSpPr>
              <a:spLocks noChangeShapeType="1"/>
            </p:cNvSpPr>
            <p:nvPr/>
          </p:nvSpPr>
          <p:spPr bwMode="auto">
            <a:xfrm flipH="1">
              <a:off x="4596" y="1987"/>
              <a:ext cx="249" cy="22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007" name="Line 19"/>
            <p:cNvSpPr>
              <a:spLocks noChangeShapeType="1"/>
            </p:cNvSpPr>
            <p:nvPr/>
          </p:nvSpPr>
          <p:spPr bwMode="auto">
            <a:xfrm>
              <a:off x="3885" y="2229"/>
              <a:ext cx="705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008" name="Text Box 20"/>
            <p:cNvSpPr txBox="1">
              <a:spLocks noChangeArrowheads="1"/>
            </p:cNvSpPr>
            <p:nvPr/>
          </p:nvSpPr>
          <p:spPr bwMode="auto">
            <a:xfrm>
              <a:off x="3651" y="2042"/>
              <a:ext cx="19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prstDash val="dash"/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i="1">
                  <a:latin typeface="Arial" pitchFamily="34" charset="0"/>
                </a:rPr>
                <a:t>a</a:t>
              </a:r>
            </a:p>
          </p:txBody>
        </p:sp>
        <p:sp>
          <p:nvSpPr>
            <p:cNvPr id="40009" name="Text Box 21"/>
            <p:cNvSpPr txBox="1">
              <a:spLocks noChangeArrowheads="1"/>
            </p:cNvSpPr>
            <p:nvPr/>
          </p:nvSpPr>
          <p:spPr bwMode="auto">
            <a:xfrm>
              <a:off x="4797" y="2040"/>
              <a:ext cx="191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prstDash val="dash"/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i="1">
                  <a:latin typeface="Arial" pitchFamily="34" charset="0"/>
                </a:rPr>
                <a:t>b</a:t>
              </a:r>
            </a:p>
          </p:txBody>
        </p:sp>
        <p:sp>
          <p:nvSpPr>
            <p:cNvPr id="40010" name="Text Box 22"/>
            <p:cNvSpPr txBox="1">
              <a:spLocks noChangeArrowheads="1"/>
            </p:cNvSpPr>
            <p:nvPr/>
          </p:nvSpPr>
          <p:spPr bwMode="auto">
            <a:xfrm>
              <a:off x="3904" y="1217"/>
              <a:ext cx="19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prstDash val="dash"/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i="1">
                  <a:latin typeface="Arial" pitchFamily="34" charset="0"/>
                </a:rPr>
                <a:t>c</a:t>
              </a:r>
            </a:p>
          </p:txBody>
        </p:sp>
        <p:sp>
          <p:nvSpPr>
            <p:cNvPr id="40011" name="Line 23"/>
            <p:cNvSpPr>
              <a:spLocks noChangeShapeType="1"/>
            </p:cNvSpPr>
            <p:nvPr/>
          </p:nvSpPr>
          <p:spPr bwMode="auto">
            <a:xfrm>
              <a:off x="3902" y="1585"/>
              <a:ext cx="697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012" name="Line 24"/>
            <p:cNvSpPr>
              <a:spLocks noChangeShapeType="1"/>
            </p:cNvSpPr>
            <p:nvPr/>
          </p:nvSpPr>
          <p:spPr bwMode="auto">
            <a:xfrm flipH="1">
              <a:off x="4582" y="1342"/>
              <a:ext cx="268" cy="24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013" name="Line 25"/>
            <p:cNvSpPr>
              <a:spLocks noChangeShapeType="1"/>
            </p:cNvSpPr>
            <p:nvPr/>
          </p:nvSpPr>
          <p:spPr bwMode="auto">
            <a:xfrm flipV="1">
              <a:off x="4592" y="1585"/>
              <a:ext cx="0" cy="643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014" name="Line 26"/>
            <p:cNvSpPr>
              <a:spLocks noChangeShapeType="1"/>
            </p:cNvSpPr>
            <p:nvPr/>
          </p:nvSpPr>
          <p:spPr bwMode="auto">
            <a:xfrm flipV="1">
              <a:off x="3895" y="1335"/>
              <a:ext cx="960" cy="247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015" name="Line 27"/>
            <p:cNvSpPr>
              <a:spLocks noChangeShapeType="1"/>
            </p:cNvSpPr>
            <p:nvPr/>
          </p:nvSpPr>
          <p:spPr bwMode="auto">
            <a:xfrm flipV="1">
              <a:off x="3895" y="1984"/>
              <a:ext cx="960" cy="238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016" name="Line 28"/>
            <p:cNvSpPr>
              <a:spLocks noChangeShapeType="1"/>
            </p:cNvSpPr>
            <p:nvPr/>
          </p:nvSpPr>
          <p:spPr bwMode="auto">
            <a:xfrm>
              <a:off x="3895" y="1573"/>
              <a:ext cx="0" cy="649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35197" name="Text Box 29"/>
          <p:cNvSpPr txBox="1">
            <a:spLocks noChangeArrowheads="1"/>
          </p:cNvSpPr>
          <p:nvPr/>
        </p:nvSpPr>
        <p:spPr bwMode="auto">
          <a:xfrm>
            <a:off x="768350" y="3063875"/>
            <a:ext cx="420846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000">
                <a:latin typeface="Arial" pitchFamily="34" charset="0"/>
                <a:cs typeface="Times New Roman" pitchFamily="18" charset="0"/>
              </a:rPr>
              <a:t>4.     Miller Indices      (110)</a:t>
            </a:r>
          </a:p>
        </p:txBody>
      </p:sp>
      <p:grpSp>
        <p:nvGrpSpPr>
          <p:cNvPr id="3" name="Group 30"/>
          <p:cNvGrpSpPr>
            <a:grpSpLocks/>
          </p:cNvGrpSpPr>
          <p:nvPr/>
        </p:nvGrpSpPr>
        <p:grpSpPr bwMode="auto">
          <a:xfrm>
            <a:off x="768350" y="3470275"/>
            <a:ext cx="7818438" cy="2836863"/>
            <a:chOff x="484" y="2186"/>
            <a:chExt cx="4925" cy="1787"/>
          </a:xfrm>
        </p:grpSpPr>
        <p:grpSp>
          <p:nvGrpSpPr>
            <p:cNvPr id="39966" name="Group 31"/>
            <p:cNvGrpSpPr>
              <a:grpSpLocks/>
            </p:cNvGrpSpPr>
            <p:nvPr/>
          </p:nvGrpSpPr>
          <p:grpSpPr bwMode="auto">
            <a:xfrm>
              <a:off x="484" y="2334"/>
              <a:ext cx="2719" cy="250"/>
              <a:chOff x="484" y="814"/>
              <a:chExt cx="2719" cy="250"/>
            </a:xfrm>
          </p:grpSpPr>
          <p:sp>
            <p:nvSpPr>
              <p:cNvPr id="39990" name="Text Box 32"/>
              <p:cNvSpPr txBox="1">
                <a:spLocks noChangeArrowheads="1"/>
              </p:cNvSpPr>
              <p:nvPr/>
            </p:nvSpPr>
            <p:spPr bwMode="auto">
              <a:xfrm>
                <a:off x="484" y="814"/>
                <a:ext cx="920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prstDash val="dash"/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en-US" sz="2000" u="sng">
                    <a:latin typeface="Arial" pitchFamily="34" charset="0"/>
                    <a:cs typeface="Times New Roman" pitchFamily="18" charset="0"/>
                  </a:rPr>
                  <a:t>example</a:t>
                </a:r>
                <a:endParaRPr lang="en-US" sz="2000">
                  <a:latin typeface="Arial" pitchFamily="34" charset="0"/>
                  <a:cs typeface="Times New Roman" pitchFamily="18" charset="0"/>
                </a:endParaRPr>
              </a:p>
            </p:txBody>
          </p:sp>
          <p:sp>
            <p:nvSpPr>
              <p:cNvPr id="39991" name="Rectangle 33"/>
              <p:cNvSpPr>
                <a:spLocks noChangeArrowheads="1"/>
              </p:cNvSpPr>
              <p:nvPr/>
            </p:nvSpPr>
            <p:spPr bwMode="auto">
              <a:xfrm>
                <a:off x="2081" y="814"/>
                <a:ext cx="1122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prstDash val="dash"/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sz="2000" i="1">
                    <a:latin typeface="Arial" pitchFamily="34" charset="0"/>
                  </a:rPr>
                  <a:t>a</a:t>
                </a:r>
                <a:r>
                  <a:rPr lang="en-US" sz="2000">
                    <a:latin typeface="Arial" pitchFamily="34" charset="0"/>
                  </a:rPr>
                  <a:t>         </a:t>
                </a:r>
                <a:r>
                  <a:rPr lang="en-US" sz="2000" i="1">
                    <a:latin typeface="Arial" pitchFamily="34" charset="0"/>
                  </a:rPr>
                  <a:t>b</a:t>
                </a:r>
                <a:r>
                  <a:rPr lang="en-US" sz="2000">
                    <a:latin typeface="Arial" pitchFamily="34" charset="0"/>
                  </a:rPr>
                  <a:t>        </a:t>
                </a:r>
                <a:r>
                  <a:rPr lang="en-US" sz="2000" i="1">
                    <a:latin typeface="Arial" pitchFamily="34" charset="0"/>
                  </a:rPr>
                  <a:t>c</a:t>
                </a:r>
              </a:p>
            </p:txBody>
          </p:sp>
        </p:grpSp>
        <p:grpSp>
          <p:nvGrpSpPr>
            <p:cNvPr id="39967" name="Group 34"/>
            <p:cNvGrpSpPr>
              <a:grpSpLocks/>
            </p:cNvGrpSpPr>
            <p:nvPr/>
          </p:nvGrpSpPr>
          <p:grpSpPr bwMode="auto">
            <a:xfrm>
              <a:off x="3550" y="2186"/>
              <a:ext cx="1859" cy="1787"/>
              <a:chOff x="3550" y="2186"/>
              <a:chExt cx="1859" cy="1787"/>
            </a:xfrm>
          </p:grpSpPr>
          <p:sp>
            <p:nvSpPr>
              <p:cNvPr id="39968" name="Rectangle 35"/>
              <p:cNvSpPr>
                <a:spLocks noChangeArrowheads="1"/>
              </p:cNvSpPr>
              <p:nvPr/>
            </p:nvSpPr>
            <p:spPr bwMode="auto">
              <a:xfrm>
                <a:off x="4041" y="2798"/>
                <a:ext cx="704" cy="631"/>
              </a:xfrm>
              <a:prstGeom prst="rect">
                <a:avLst/>
              </a:prstGeom>
              <a:solidFill>
                <a:srgbClr val="FD8FA1"/>
              </a:solidFill>
              <a:ln w="28575">
                <a:solidFill>
                  <a:srgbClr val="FF33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9969" name="Text Box 36"/>
              <p:cNvSpPr txBox="1">
                <a:spLocks noChangeArrowheads="1"/>
              </p:cNvSpPr>
              <p:nvPr/>
            </p:nvSpPr>
            <p:spPr bwMode="auto">
              <a:xfrm>
                <a:off x="4105" y="2186"/>
                <a:ext cx="198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prstDash val="dash"/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US" i="1">
                    <a:latin typeface="Arial" pitchFamily="34" charset="0"/>
                  </a:rPr>
                  <a:t>z</a:t>
                </a:r>
              </a:p>
            </p:txBody>
          </p:sp>
          <p:sp>
            <p:nvSpPr>
              <p:cNvPr id="39970" name="Line 37"/>
              <p:cNvSpPr>
                <a:spLocks noChangeShapeType="1"/>
              </p:cNvSpPr>
              <p:nvPr/>
            </p:nvSpPr>
            <p:spPr bwMode="auto">
              <a:xfrm flipV="1">
                <a:off x="4176" y="2397"/>
                <a:ext cx="0" cy="93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971" name="Line 38"/>
              <p:cNvSpPr>
                <a:spLocks noChangeShapeType="1"/>
              </p:cNvSpPr>
              <p:nvPr/>
            </p:nvSpPr>
            <p:spPr bwMode="auto">
              <a:xfrm flipV="1">
                <a:off x="4173" y="3323"/>
                <a:ext cx="1011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972" name="Line 39"/>
              <p:cNvSpPr>
                <a:spLocks noChangeShapeType="1"/>
              </p:cNvSpPr>
              <p:nvPr/>
            </p:nvSpPr>
            <p:spPr bwMode="auto">
              <a:xfrm flipH="1">
                <a:off x="3703" y="3323"/>
                <a:ext cx="470" cy="429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973" name="Text Box 40"/>
              <p:cNvSpPr txBox="1">
                <a:spLocks noChangeArrowheads="1"/>
              </p:cNvSpPr>
              <p:nvPr/>
            </p:nvSpPr>
            <p:spPr bwMode="auto">
              <a:xfrm>
                <a:off x="3550" y="3685"/>
                <a:ext cx="191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prstDash val="dash"/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US" i="1">
                    <a:latin typeface="Arial" pitchFamily="34" charset="0"/>
                  </a:rPr>
                  <a:t>x</a:t>
                </a:r>
              </a:p>
            </p:txBody>
          </p:sp>
          <p:sp>
            <p:nvSpPr>
              <p:cNvPr id="39974" name="Text Box 41"/>
              <p:cNvSpPr txBox="1">
                <a:spLocks noChangeArrowheads="1"/>
              </p:cNvSpPr>
              <p:nvPr/>
            </p:nvSpPr>
            <p:spPr bwMode="auto">
              <a:xfrm>
                <a:off x="5218" y="3201"/>
                <a:ext cx="191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prstDash val="dash"/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US" i="1">
                    <a:latin typeface="Arial" pitchFamily="34" charset="0"/>
                  </a:rPr>
                  <a:t>y</a:t>
                </a:r>
              </a:p>
            </p:txBody>
          </p:sp>
          <p:sp>
            <p:nvSpPr>
              <p:cNvPr id="39975" name="Line 42"/>
              <p:cNvSpPr>
                <a:spLocks noChangeShapeType="1"/>
              </p:cNvSpPr>
              <p:nvPr/>
            </p:nvSpPr>
            <p:spPr bwMode="auto">
              <a:xfrm flipV="1">
                <a:off x="4866" y="3275"/>
                <a:ext cx="0" cy="85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976" name="Line 43"/>
              <p:cNvSpPr>
                <a:spLocks noChangeShapeType="1"/>
              </p:cNvSpPr>
              <p:nvPr/>
            </p:nvSpPr>
            <p:spPr bwMode="auto">
              <a:xfrm flipV="1">
                <a:off x="3902" y="3519"/>
                <a:ext cx="0" cy="10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977" name="Line 44"/>
              <p:cNvSpPr>
                <a:spLocks noChangeShapeType="1"/>
              </p:cNvSpPr>
              <p:nvPr/>
            </p:nvSpPr>
            <p:spPr bwMode="auto">
              <a:xfrm>
                <a:off x="4126" y="2684"/>
                <a:ext cx="11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978" name="Line 45"/>
              <p:cNvSpPr>
                <a:spLocks noChangeShapeType="1"/>
              </p:cNvSpPr>
              <p:nvPr/>
            </p:nvSpPr>
            <p:spPr bwMode="auto">
              <a:xfrm>
                <a:off x="4176" y="2678"/>
                <a:ext cx="697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979" name="Line 46"/>
              <p:cNvSpPr>
                <a:spLocks noChangeShapeType="1"/>
              </p:cNvSpPr>
              <p:nvPr/>
            </p:nvSpPr>
            <p:spPr bwMode="auto">
              <a:xfrm flipV="1">
                <a:off x="4866" y="2678"/>
                <a:ext cx="0" cy="62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980" name="Line 47"/>
              <p:cNvSpPr>
                <a:spLocks noChangeShapeType="1"/>
              </p:cNvSpPr>
              <p:nvPr/>
            </p:nvSpPr>
            <p:spPr bwMode="auto">
              <a:xfrm flipH="1">
                <a:off x="3913" y="2684"/>
                <a:ext cx="256" cy="234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981" name="Line 48"/>
              <p:cNvSpPr>
                <a:spLocks noChangeShapeType="1"/>
              </p:cNvSpPr>
              <p:nvPr/>
            </p:nvSpPr>
            <p:spPr bwMode="auto">
              <a:xfrm flipV="1">
                <a:off x="3908" y="2919"/>
                <a:ext cx="0" cy="65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982" name="Line 49"/>
              <p:cNvSpPr>
                <a:spLocks noChangeShapeType="1"/>
              </p:cNvSpPr>
              <p:nvPr/>
            </p:nvSpPr>
            <p:spPr bwMode="auto">
              <a:xfrm flipH="1">
                <a:off x="4609" y="3327"/>
                <a:ext cx="249" cy="228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983" name="Line 50"/>
              <p:cNvSpPr>
                <a:spLocks noChangeShapeType="1"/>
              </p:cNvSpPr>
              <p:nvPr/>
            </p:nvSpPr>
            <p:spPr bwMode="auto">
              <a:xfrm>
                <a:off x="3898" y="3569"/>
                <a:ext cx="705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984" name="Text Box 51"/>
              <p:cNvSpPr txBox="1">
                <a:spLocks noChangeArrowheads="1"/>
              </p:cNvSpPr>
              <p:nvPr/>
            </p:nvSpPr>
            <p:spPr bwMode="auto">
              <a:xfrm>
                <a:off x="3664" y="3382"/>
                <a:ext cx="192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prstDash val="dash"/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US" i="1">
                    <a:latin typeface="Arial" pitchFamily="34" charset="0"/>
                  </a:rPr>
                  <a:t>a</a:t>
                </a:r>
              </a:p>
            </p:txBody>
          </p:sp>
          <p:sp>
            <p:nvSpPr>
              <p:cNvPr id="39985" name="Text Box 52"/>
              <p:cNvSpPr txBox="1">
                <a:spLocks noChangeArrowheads="1"/>
              </p:cNvSpPr>
              <p:nvPr/>
            </p:nvSpPr>
            <p:spPr bwMode="auto">
              <a:xfrm>
                <a:off x="4810" y="3380"/>
                <a:ext cx="191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prstDash val="dash"/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US" i="1">
                    <a:latin typeface="Arial" pitchFamily="34" charset="0"/>
                  </a:rPr>
                  <a:t>b</a:t>
                </a:r>
              </a:p>
            </p:txBody>
          </p:sp>
          <p:sp>
            <p:nvSpPr>
              <p:cNvPr id="39986" name="Text Box 53"/>
              <p:cNvSpPr txBox="1">
                <a:spLocks noChangeArrowheads="1"/>
              </p:cNvSpPr>
              <p:nvPr/>
            </p:nvSpPr>
            <p:spPr bwMode="auto">
              <a:xfrm>
                <a:off x="3917" y="2557"/>
                <a:ext cx="192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prstDash val="dash"/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US" i="1">
                    <a:latin typeface="Arial" pitchFamily="34" charset="0"/>
                  </a:rPr>
                  <a:t>c</a:t>
                </a:r>
              </a:p>
            </p:txBody>
          </p:sp>
          <p:sp>
            <p:nvSpPr>
              <p:cNvPr id="39987" name="Line 54"/>
              <p:cNvSpPr>
                <a:spLocks noChangeShapeType="1"/>
              </p:cNvSpPr>
              <p:nvPr/>
            </p:nvSpPr>
            <p:spPr bwMode="auto">
              <a:xfrm>
                <a:off x="3915" y="2925"/>
                <a:ext cx="697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988" name="Line 55"/>
              <p:cNvSpPr>
                <a:spLocks noChangeShapeType="1"/>
              </p:cNvSpPr>
              <p:nvPr/>
            </p:nvSpPr>
            <p:spPr bwMode="auto">
              <a:xfrm flipH="1">
                <a:off x="4595" y="2682"/>
                <a:ext cx="268" cy="24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989" name="Line 56"/>
              <p:cNvSpPr>
                <a:spLocks noChangeShapeType="1"/>
              </p:cNvSpPr>
              <p:nvPr/>
            </p:nvSpPr>
            <p:spPr bwMode="auto">
              <a:xfrm flipV="1">
                <a:off x="4605" y="2925"/>
                <a:ext cx="0" cy="64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135225" name="Text Box 57"/>
          <p:cNvSpPr txBox="1">
            <a:spLocks noChangeArrowheads="1"/>
          </p:cNvSpPr>
          <p:nvPr/>
        </p:nvSpPr>
        <p:spPr bwMode="auto">
          <a:xfrm>
            <a:off x="768350" y="5451475"/>
            <a:ext cx="420846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000">
                <a:latin typeface="Arial" pitchFamily="34" charset="0"/>
                <a:cs typeface="Times New Roman" pitchFamily="18" charset="0"/>
              </a:rPr>
              <a:t>4.     Miller Indices      (100)</a:t>
            </a:r>
          </a:p>
        </p:txBody>
      </p:sp>
      <p:grpSp>
        <p:nvGrpSpPr>
          <p:cNvPr id="6" name="Group 58"/>
          <p:cNvGrpSpPr>
            <a:grpSpLocks/>
          </p:cNvGrpSpPr>
          <p:nvPr/>
        </p:nvGrpSpPr>
        <p:grpSpPr bwMode="auto">
          <a:xfrm>
            <a:off x="768350" y="1598613"/>
            <a:ext cx="4375150" cy="401637"/>
            <a:chOff x="484" y="1031"/>
            <a:chExt cx="2756" cy="253"/>
          </a:xfrm>
        </p:grpSpPr>
        <p:sp>
          <p:nvSpPr>
            <p:cNvPr id="39964" name="Text Box 59"/>
            <p:cNvSpPr txBox="1">
              <a:spLocks noChangeArrowheads="1"/>
            </p:cNvSpPr>
            <p:nvPr/>
          </p:nvSpPr>
          <p:spPr bwMode="auto">
            <a:xfrm>
              <a:off x="484" y="1034"/>
              <a:ext cx="1437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prstDash val="dash"/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sz="2000">
                  <a:latin typeface="Arial" pitchFamily="34" charset="0"/>
                  <a:cs typeface="Times New Roman" pitchFamily="18" charset="0"/>
                </a:rPr>
                <a:t>1.     Intercepts</a:t>
              </a:r>
              <a:endParaRPr lang="en-US" sz="2000">
                <a:latin typeface="Arial" pitchFamily="34" charset="0"/>
                <a:cs typeface="Times New Roman" pitchFamily="18" charset="0"/>
                <a:sym typeface="Symbol" pitchFamily="18" charset="2"/>
              </a:endParaRPr>
            </a:p>
          </p:txBody>
        </p:sp>
        <p:sp>
          <p:nvSpPr>
            <p:cNvPr id="39965" name="Rectangle 60"/>
            <p:cNvSpPr>
              <a:spLocks noChangeArrowheads="1"/>
            </p:cNvSpPr>
            <p:nvPr/>
          </p:nvSpPr>
          <p:spPr bwMode="auto">
            <a:xfrm>
              <a:off x="2084" y="1031"/>
              <a:ext cx="1156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prstDash val="dash"/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>
                  <a:latin typeface="Arial" pitchFamily="34" charset="0"/>
                </a:rPr>
                <a:t>1         1        </a:t>
              </a:r>
              <a:r>
                <a:rPr lang="en-US" sz="2000">
                  <a:latin typeface="Arial" pitchFamily="34" charset="0"/>
                  <a:sym typeface="Symbol" pitchFamily="18" charset="2"/>
                </a:rPr>
                <a:t></a:t>
              </a:r>
            </a:p>
          </p:txBody>
        </p:sp>
      </p:grpSp>
      <p:grpSp>
        <p:nvGrpSpPr>
          <p:cNvPr id="7" name="Group 61"/>
          <p:cNvGrpSpPr>
            <a:grpSpLocks/>
          </p:cNvGrpSpPr>
          <p:nvPr/>
        </p:nvGrpSpPr>
        <p:grpSpPr bwMode="auto">
          <a:xfrm>
            <a:off x="768350" y="1954213"/>
            <a:ext cx="4503738" cy="725487"/>
            <a:chOff x="484" y="1231"/>
            <a:chExt cx="2837" cy="457"/>
          </a:xfrm>
        </p:grpSpPr>
        <p:sp>
          <p:nvSpPr>
            <p:cNvPr id="39961" name="Text Box 62"/>
            <p:cNvSpPr txBox="1">
              <a:spLocks noChangeArrowheads="1"/>
            </p:cNvSpPr>
            <p:nvPr/>
          </p:nvSpPr>
          <p:spPr bwMode="auto">
            <a:xfrm>
              <a:off x="484" y="1243"/>
              <a:ext cx="1466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prstDash val="dash"/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sz="2000">
                  <a:latin typeface="Arial" pitchFamily="34" charset="0"/>
                  <a:cs typeface="Times New Roman" pitchFamily="18" charset="0"/>
                </a:rPr>
                <a:t>2.     Reciprocals</a:t>
              </a:r>
            </a:p>
          </p:txBody>
        </p:sp>
        <p:sp>
          <p:nvSpPr>
            <p:cNvPr id="39962" name="Rectangle 63"/>
            <p:cNvSpPr>
              <a:spLocks noChangeArrowheads="1"/>
            </p:cNvSpPr>
            <p:nvPr/>
          </p:nvSpPr>
          <p:spPr bwMode="auto">
            <a:xfrm>
              <a:off x="2030" y="1231"/>
              <a:ext cx="1291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prstDash val="dash"/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000">
                  <a:latin typeface="Arial" pitchFamily="34" charset="0"/>
                </a:rPr>
                <a:t>1/1      1/1     1/</a:t>
              </a:r>
              <a:r>
                <a:rPr lang="en-US" sz="2000">
                  <a:latin typeface="Arial" pitchFamily="34" charset="0"/>
                  <a:sym typeface="Symbol" pitchFamily="18" charset="2"/>
                </a:rPr>
                <a:t></a:t>
              </a:r>
            </a:p>
          </p:txBody>
        </p:sp>
        <p:sp>
          <p:nvSpPr>
            <p:cNvPr id="39963" name="Rectangle 64"/>
            <p:cNvSpPr>
              <a:spLocks noChangeArrowheads="1"/>
            </p:cNvSpPr>
            <p:nvPr/>
          </p:nvSpPr>
          <p:spPr bwMode="auto">
            <a:xfrm>
              <a:off x="2086" y="1438"/>
              <a:ext cx="1131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prstDash val="dash"/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000">
                  <a:latin typeface="Arial" pitchFamily="34" charset="0"/>
                </a:rPr>
                <a:t>1         1        0</a:t>
              </a:r>
            </a:p>
          </p:txBody>
        </p:sp>
      </p:grpSp>
      <p:grpSp>
        <p:nvGrpSpPr>
          <p:cNvPr id="8" name="Group 65"/>
          <p:cNvGrpSpPr>
            <a:grpSpLocks/>
          </p:cNvGrpSpPr>
          <p:nvPr/>
        </p:nvGrpSpPr>
        <p:grpSpPr bwMode="auto">
          <a:xfrm>
            <a:off x="768350" y="2568575"/>
            <a:ext cx="4338638" cy="403225"/>
            <a:chOff x="484" y="1618"/>
            <a:chExt cx="2733" cy="254"/>
          </a:xfrm>
        </p:grpSpPr>
        <p:sp>
          <p:nvSpPr>
            <p:cNvPr id="39959" name="Text Box 66"/>
            <p:cNvSpPr txBox="1">
              <a:spLocks noChangeArrowheads="1"/>
            </p:cNvSpPr>
            <p:nvPr/>
          </p:nvSpPr>
          <p:spPr bwMode="auto">
            <a:xfrm>
              <a:off x="484" y="1618"/>
              <a:ext cx="142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prstDash val="dash"/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sz="2000">
                  <a:latin typeface="Arial" pitchFamily="34" charset="0"/>
                  <a:cs typeface="Times New Roman" pitchFamily="18" charset="0"/>
                </a:rPr>
                <a:t>3.     Reduction</a:t>
              </a:r>
            </a:p>
          </p:txBody>
        </p:sp>
        <p:sp>
          <p:nvSpPr>
            <p:cNvPr id="39960" name="Rectangle 67"/>
            <p:cNvSpPr>
              <a:spLocks noChangeArrowheads="1"/>
            </p:cNvSpPr>
            <p:nvPr/>
          </p:nvSpPr>
          <p:spPr bwMode="auto">
            <a:xfrm>
              <a:off x="2086" y="1622"/>
              <a:ext cx="1131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prstDash val="dash"/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000">
                  <a:latin typeface="Arial" pitchFamily="34" charset="0"/>
                </a:rPr>
                <a:t>1         1        0</a:t>
              </a:r>
            </a:p>
          </p:txBody>
        </p:sp>
      </p:grpSp>
      <p:grpSp>
        <p:nvGrpSpPr>
          <p:cNvPr id="9" name="Group 68"/>
          <p:cNvGrpSpPr>
            <a:grpSpLocks/>
          </p:cNvGrpSpPr>
          <p:nvPr/>
        </p:nvGrpSpPr>
        <p:grpSpPr bwMode="auto">
          <a:xfrm>
            <a:off x="768350" y="4011613"/>
            <a:ext cx="4337050" cy="401637"/>
            <a:chOff x="484" y="2535"/>
            <a:chExt cx="2732" cy="253"/>
          </a:xfrm>
        </p:grpSpPr>
        <p:sp>
          <p:nvSpPr>
            <p:cNvPr id="39957" name="Text Box 69"/>
            <p:cNvSpPr txBox="1">
              <a:spLocks noChangeArrowheads="1"/>
            </p:cNvSpPr>
            <p:nvPr/>
          </p:nvSpPr>
          <p:spPr bwMode="auto">
            <a:xfrm>
              <a:off x="484" y="2538"/>
              <a:ext cx="1397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prstDash val="dash"/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sz="2000">
                  <a:latin typeface="Arial" pitchFamily="34" charset="0"/>
                  <a:cs typeface="Times New Roman" pitchFamily="18" charset="0"/>
                </a:rPr>
                <a:t>1.     Intercepts</a:t>
              </a:r>
              <a:endParaRPr lang="en-US" sz="2000">
                <a:latin typeface="Arial" pitchFamily="34" charset="0"/>
                <a:cs typeface="Times New Roman" pitchFamily="18" charset="0"/>
                <a:sym typeface="Symbol" pitchFamily="18" charset="2"/>
              </a:endParaRPr>
            </a:p>
          </p:txBody>
        </p:sp>
        <p:sp>
          <p:nvSpPr>
            <p:cNvPr id="39958" name="Rectangle 70"/>
            <p:cNvSpPr>
              <a:spLocks noChangeArrowheads="1"/>
            </p:cNvSpPr>
            <p:nvPr/>
          </p:nvSpPr>
          <p:spPr bwMode="auto">
            <a:xfrm>
              <a:off x="2034" y="2535"/>
              <a:ext cx="1182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prstDash val="dash"/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000">
                  <a:latin typeface="Arial" pitchFamily="34" charset="0"/>
                </a:rPr>
                <a:t>1/2       </a:t>
              </a:r>
              <a:r>
                <a:rPr lang="en-US" sz="2000">
                  <a:latin typeface="Arial" pitchFamily="34" charset="0"/>
                  <a:sym typeface="Symbol" pitchFamily="18" charset="2"/>
                </a:rPr>
                <a:t> </a:t>
              </a:r>
              <a:r>
                <a:rPr lang="en-US" sz="2000">
                  <a:latin typeface="Arial" pitchFamily="34" charset="0"/>
                </a:rPr>
                <a:t>      </a:t>
              </a:r>
              <a:r>
                <a:rPr lang="en-US" sz="2000">
                  <a:latin typeface="Arial" pitchFamily="34" charset="0"/>
                  <a:sym typeface="Symbol" pitchFamily="18" charset="2"/>
                </a:rPr>
                <a:t></a:t>
              </a:r>
            </a:p>
          </p:txBody>
        </p:sp>
      </p:grpSp>
      <p:grpSp>
        <p:nvGrpSpPr>
          <p:cNvPr id="10" name="Group 71"/>
          <p:cNvGrpSpPr>
            <a:grpSpLocks/>
          </p:cNvGrpSpPr>
          <p:nvPr/>
        </p:nvGrpSpPr>
        <p:grpSpPr bwMode="auto">
          <a:xfrm>
            <a:off x="768350" y="4354513"/>
            <a:ext cx="4449763" cy="712787"/>
            <a:chOff x="484" y="2743"/>
            <a:chExt cx="2803" cy="449"/>
          </a:xfrm>
        </p:grpSpPr>
        <p:sp>
          <p:nvSpPr>
            <p:cNvPr id="39954" name="Text Box 72"/>
            <p:cNvSpPr txBox="1">
              <a:spLocks noChangeArrowheads="1"/>
            </p:cNvSpPr>
            <p:nvPr/>
          </p:nvSpPr>
          <p:spPr bwMode="auto">
            <a:xfrm>
              <a:off x="484" y="2747"/>
              <a:ext cx="1466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prstDash val="dash"/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sz="2000">
                  <a:latin typeface="Arial" pitchFamily="34" charset="0"/>
                  <a:cs typeface="Times New Roman" pitchFamily="18" charset="0"/>
                </a:rPr>
                <a:t>2.     Reciprocals</a:t>
              </a:r>
            </a:p>
          </p:txBody>
        </p:sp>
        <p:sp>
          <p:nvSpPr>
            <p:cNvPr id="39955" name="Rectangle 73"/>
            <p:cNvSpPr>
              <a:spLocks noChangeArrowheads="1"/>
            </p:cNvSpPr>
            <p:nvPr/>
          </p:nvSpPr>
          <p:spPr bwMode="auto">
            <a:xfrm>
              <a:off x="2015" y="2743"/>
              <a:ext cx="1272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prstDash val="dash"/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000">
                  <a:latin typeface="Arial" pitchFamily="34" charset="0"/>
                </a:rPr>
                <a:t>1/½     1/</a:t>
              </a:r>
              <a:r>
                <a:rPr lang="en-US" sz="2000">
                  <a:latin typeface="Arial" pitchFamily="34" charset="0"/>
                  <a:sym typeface="Symbol" pitchFamily="18" charset="2"/>
                </a:rPr>
                <a:t></a:t>
              </a:r>
              <a:r>
                <a:rPr lang="en-US" sz="2000">
                  <a:latin typeface="Arial" pitchFamily="34" charset="0"/>
                </a:rPr>
                <a:t>    1/</a:t>
              </a:r>
              <a:r>
                <a:rPr lang="en-US" sz="2000">
                  <a:latin typeface="Arial" pitchFamily="34" charset="0"/>
                  <a:sym typeface="Symbol" pitchFamily="18" charset="2"/>
                </a:rPr>
                <a:t></a:t>
              </a:r>
            </a:p>
          </p:txBody>
        </p:sp>
        <p:sp>
          <p:nvSpPr>
            <p:cNvPr id="39956" name="Rectangle 74"/>
            <p:cNvSpPr>
              <a:spLocks noChangeArrowheads="1"/>
            </p:cNvSpPr>
            <p:nvPr/>
          </p:nvSpPr>
          <p:spPr bwMode="auto">
            <a:xfrm>
              <a:off x="2083" y="2942"/>
              <a:ext cx="1127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prstDash val="dash"/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marL="457200" indent="-457200">
                <a:spcBef>
                  <a:spcPct val="50000"/>
                </a:spcBef>
              </a:pPr>
              <a:r>
                <a:rPr lang="en-US" sz="2000">
                  <a:latin typeface="Arial" pitchFamily="34" charset="0"/>
                </a:rPr>
                <a:t>2        0        </a:t>
              </a:r>
              <a:r>
                <a:rPr lang="en-US" sz="1800">
                  <a:latin typeface="Arial" pitchFamily="34" charset="0"/>
                </a:rPr>
                <a:t> </a:t>
              </a:r>
              <a:r>
                <a:rPr lang="en-US" sz="2000">
                  <a:latin typeface="Arial" pitchFamily="34" charset="0"/>
                </a:rPr>
                <a:t>0</a:t>
              </a:r>
            </a:p>
          </p:txBody>
        </p:sp>
      </p:grpSp>
      <p:grpSp>
        <p:nvGrpSpPr>
          <p:cNvPr id="11" name="Group 75"/>
          <p:cNvGrpSpPr>
            <a:grpSpLocks/>
          </p:cNvGrpSpPr>
          <p:nvPr/>
        </p:nvGrpSpPr>
        <p:grpSpPr bwMode="auto">
          <a:xfrm>
            <a:off x="768350" y="4956175"/>
            <a:ext cx="4327525" cy="403225"/>
            <a:chOff x="484" y="3122"/>
            <a:chExt cx="2726" cy="254"/>
          </a:xfrm>
        </p:grpSpPr>
        <p:sp>
          <p:nvSpPr>
            <p:cNvPr id="39952" name="Text Box 76"/>
            <p:cNvSpPr txBox="1">
              <a:spLocks noChangeArrowheads="1"/>
            </p:cNvSpPr>
            <p:nvPr/>
          </p:nvSpPr>
          <p:spPr bwMode="auto">
            <a:xfrm>
              <a:off x="484" y="3122"/>
              <a:ext cx="1369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prstDash val="dash"/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sz="2000">
                  <a:latin typeface="Arial" pitchFamily="34" charset="0"/>
                  <a:cs typeface="Times New Roman" pitchFamily="18" charset="0"/>
                </a:rPr>
                <a:t>3.     Reduction</a:t>
              </a:r>
            </a:p>
          </p:txBody>
        </p:sp>
        <p:sp>
          <p:nvSpPr>
            <p:cNvPr id="39953" name="Rectangle 77"/>
            <p:cNvSpPr>
              <a:spLocks noChangeArrowheads="1"/>
            </p:cNvSpPr>
            <p:nvPr/>
          </p:nvSpPr>
          <p:spPr bwMode="auto">
            <a:xfrm>
              <a:off x="2083" y="3126"/>
              <a:ext cx="1127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prstDash val="dash"/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marL="457200" indent="-457200">
                <a:spcBef>
                  <a:spcPct val="50000"/>
                </a:spcBef>
              </a:pPr>
              <a:r>
                <a:rPr lang="en-US" sz="2000">
                  <a:latin typeface="Arial" pitchFamily="34" charset="0"/>
                </a:rPr>
                <a:t>2        0        </a:t>
              </a:r>
              <a:r>
                <a:rPr lang="en-US" sz="1800">
                  <a:latin typeface="Arial" pitchFamily="34" charset="0"/>
                </a:rPr>
                <a:t> </a:t>
              </a:r>
              <a:r>
                <a:rPr lang="en-US" sz="2000">
                  <a:latin typeface="Arial" pitchFamily="34" charset="0"/>
                </a:rPr>
                <a:t>0</a:t>
              </a:r>
            </a:p>
          </p:txBody>
        </p:sp>
      </p:grpSp>
      <p:grpSp>
        <p:nvGrpSpPr>
          <p:cNvPr id="39949" name="Group 78"/>
          <p:cNvGrpSpPr>
            <a:grpSpLocks/>
          </p:cNvGrpSpPr>
          <p:nvPr/>
        </p:nvGrpSpPr>
        <p:grpSpPr bwMode="auto">
          <a:xfrm>
            <a:off x="768350" y="1292225"/>
            <a:ext cx="4316413" cy="396875"/>
            <a:chOff x="484" y="814"/>
            <a:chExt cx="2719" cy="250"/>
          </a:xfrm>
        </p:grpSpPr>
        <p:sp>
          <p:nvSpPr>
            <p:cNvPr id="39950" name="Text Box 79"/>
            <p:cNvSpPr txBox="1">
              <a:spLocks noChangeArrowheads="1"/>
            </p:cNvSpPr>
            <p:nvPr/>
          </p:nvSpPr>
          <p:spPr bwMode="auto">
            <a:xfrm>
              <a:off x="484" y="814"/>
              <a:ext cx="920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prstDash val="dash"/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sz="2000" u="sng">
                  <a:latin typeface="Arial" pitchFamily="34" charset="0"/>
                  <a:cs typeface="Times New Roman" pitchFamily="18" charset="0"/>
                </a:rPr>
                <a:t>example</a:t>
              </a:r>
              <a:endParaRPr lang="en-US" sz="2000">
                <a:latin typeface="Arial" pitchFamily="34" charset="0"/>
                <a:cs typeface="Times New Roman" pitchFamily="18" charset="0"/>
              </a:endParaRPr>
            </a:p>
          </p:txBody>
        </p:sp>
        <p:sp>
          <p:nvSpPr>
            <p:cNvPr id="39951" name="Rectangle 80"/>
            <p:cNvSpPr>
              <a:spLocks noChangeArrowheads="1"/>
            </p:cNvSpPr>
            <p:nvPr/>
          </p:nvSpPr>
          <p:spPr bwMode="auto">
            <a:xfrm>
              <a:off x="2081" y="814"/>
              <a:ext cx="1122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prstDash val="dash"/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000" i="1">
                  <a:latin typeface="Arial" pitchFamily="34" charset="0"/>
                </a:rPr>
                <a:t>a</a:t>
              </a:r>
              <a:r>
                <a:rPr lang="en-US" sz="2000">
                  <a:latin typeface="Arial" pitchFamily="34" charset="0"/>
                </a:rPr>
                <a:t>         </a:t>
              </a:r>
              <a:r>
                <a:rPr lang="en-US" sz="2000" i="1">
                  <a:latin typeface="Arial" pitchFamily="34" charset="0"/>
                </a:rPr>
                <a:t>b</a:t>
              </a:r>
              <a:r>
                <a:rPr lang="en-US" sz="2000">
                  <a:latin typeface="Arial" pitchFamily="34" charset="0"/>
                </a:rPr>
                <a:t>        </a:t>
              </a:r>
              <a:r>
                <a:rPr lang="en-US" sz="2000" i="1">
                  <a:latin typeface="Arial" pitchFamily="34" charset="0"/>
                </a:rPr>
                <a:t>c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95203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51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51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352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352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5197" grpId="0" autoUpdateAnimBg="0"/>
      <p:bldP spid="135225" grpId="0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cs typeface="Times New Roman" pitchFamily="18" charset="0"/>
              </a:rPr>
              <a:t>Crystallographic Planes</a:t>
            </a:r>
          </a:p>
        </p:txBody>
      </p:sp>
      <p:grpSp>
        <p:nvGrpSpPr>
          <p:cNvPr id="2054" name="Group 3"/>
          <p:cNvGrpSpPr>
            <a:grpSpLocks/>
          </p:cNvGrpSpPr>
          <p:nvPr/>
        </p:nvGrpSpPr>
        <p:grpSpPr bwMode="auto">
          <a:xfrm>
            <a:off x="5283200" y="1201738"/>
            <a:ext cx="3179763" cy="2862262"/>
            <a:chOff x="3328" y="757"/>
            <a:chExt cx="2003" cy="1803"/>
          </a:xfrm>
        </p:grpSpPr>
        <p:sp>
          <p:nvSpPr>
            <p:cNvPr id="2082" name="Freeform 4"/>
            <p:cNvSpPr>
              <a:spLocks/>
            </p:cNvSpPr>
            <p:nvPr/>
          </p:nvSpPr>
          <p:spPr bwMode="auto">
            <a:xfrm>
              <a:off x="3886" y="1463"/>
              <a:ext cx="832" cy="567"/>
            </a:xfrm>
            <a:custGeom>
              <a:avLst/>
              <a:gdLst>
                <a:gd name="T0" fmla="*/ 0 w 832"/>
                <a:gd name="T1" fmla="*/ 567 h 567"/>
                <a:gd name="T2" fmla="*/ 137 w 832"/>
                <a:gd name="T3" fmla="*/ 0 h 567"/>
                <a:gd name="T4" fmla="*/ 832 w 832"/>
                <a:gd name="T5" fmla="*/ 448 h 567"/>
                <a:gd name="T6" fmla="*/ 0 w 832"/>
                <a:gd name="T7" fmla="*/ 567 h 56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32"/>
                <a:gd name="T13" fmla="*/ 0 h 567"/>
                <a:gd name="T14" fmla="*/ 832 w 832"/>
                <a:gd name="T15" fmla="*/ 567 h 56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32" h="567">
                  <a:moveTo>
                    <a:pt x="0" y="567"/>
                  </a:moveTo>
                  <a:lnTo>
                    <a:pt x="137" y="0"/>
                  </a:lnTo>
                  <a:lnTo>
                    <a:pt x="832" y="448"/>
                  </a:lnTo>
                  <a:lnTo>
                    <a:pt x="0" y="567"/>
                  </a:lnTo>
                  <a:close/>
                </a:path>
              </a:pathLst>
            </a:custGeom>
            <a:solidFill>
              <a:srgbClr val="FD8FA1"/>
            </a:solidFill>
            <a:ln w="28575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83" name="Text Box 5"/>
            <p:cNvSpPr txBox="1">
              <a:spLocks noChangeArrowheads="1"/>
            </p:cNvSpPr>
            <p:nvPr/>
          </p:nvSpPr>
          <p:spPr bwMode="auto">
            <a:xfrm>
              <a:off x="3915" y="757"/>
              <a:ext cx="23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prstDash val="dash"/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i="1">
                  <a:latin typeface="Arial" pitchFamily="34" charset="0"/>
                </a:rPr>
                <a:t>z</a:t>
              </a:r>
            </a:p>
          </p:txBody>
        </p:sp>
        <p:sp>
          <p:nvSpPr>
            <p:cNvPr id="2084" name="Line 6"/>
            <p:cNvSpPr>
              <a:spLocks noChangeShapeType="1"/>
            </p:cNvSpPr>
            <p:nvPr/>
          </p:nvSpPr>
          <p:spPr bwMode="auto">
            <a:xfrm flipV="1">
              <a:off x="4026" y="984"/>
              <a:ext cx="0" cy="93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85" name="Line 7"/>
            <p:cNvSpPr>
              <a:spLocks noChangeShapeType="1"/>
            </p:cNvSpPr>
            <p:nvPr/>
          </p:nvSpPr>
          <p:spPr bwMode="auto">
            <a:xfrm flipV="1">
              <a:off x="4023" y="1910"/>
              <a:ext cx="1011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86" name="Line 8"/>
            <p:cNvSpPr>
              <a:spLocks noChangeShapeType="1"/>
            </p:cNvSpPr>
            <p:nvPr/>
          </p:nvSpPr>
          <p:spPr bwMode="auto">
            <a:xfrm flipH="1">
              <a:off x="3553" y="1910"/>
              <a:ext cx="470" cy="42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87" name="Text Box 9"/>
            <p:cNvSpPr txBox="1">
              <a:spLocks noChangeArrowheads="1"/>
            </p:cNvSpPr>
            <p:nvPr/>
          </p:nvSpPr>
          <p:spPr bwMode="auto">
            <a:xfrm>
              <a:off x="3328" y="2272"/>
              <a:ext cx="263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prstDash val="dash"/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i="1">
                  <a:latin typeface="Arial" pitchFamily="34" charset="0"/>
                </a:rPr>
                <a:t>x</a:t>
              </a:r>
            </a:p>
          </p:txBody>
        </p:sp>
        <p:sp>
          <p:nvSpPr>
            <p:cNvPr id="2088" name="Text Box 10"/>
            <p:cNvSpPr txBox="1">
              <a:spLocks noChangeArrowheads="1"/>
            </p:cNvSpPr>
            <p:nvPr/>
          </p:nvSpPr>
          <p:spPr bwMode="auto">
            <a:xfrm>
              <a:off x="5068" y="1788"/>
              <a:ext cx="263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prstDash val="dash"/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i="1">
                  <a:latin typeface="Arial" pitchFamily="34" charset="0"/>
                </a:rPr>
                <a:t>y</a:t>
              </a:r>
            </a:p>
          </p:txBody>
        </p:sp>
        <p:sp>
          <p:nvSpPr>
            <p:cNvPr id="2089" name="Line 11"/>
            <p:cNvSpPr>
              <a:spLocks noChangeShapeType="1"/>
            </p:cNvSpPr>
            <p:nvPr/>
          </p:nvSpPr>
          <p:spPr bwMode="auto">
            <a:xfrm flipV="1">
              <a:off x="4716" y="1862"/>
              <a:ext cx="0" cy="8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90" name="Line 12"/>
            <p:cNvSpPr>
              <a:spLocks noChangeShapeType="1"/>
            </p:cNvSpPr>
            <p:nvPr/>
          </p:nvSpPr>
          <p:spPr bwMode="auto">
            <a:xfrm flipV="1">
              <a:off x="3752" y="2106"/>
              <a:ext cx="0" cy="10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91" name="Line 13"/>
            <p:cNvSpPr>
              <a:spLocks noChangeShapeType="1"/>
            </p:cNvSpPr>
            <p:nvPr/>
          </p:nvSpPr>
          <p:spPr bwMode="auto">
            <a:xfrm>
              <a:off x="3976" y="1271"/>
              <a:ext cx="114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92" name="Line 14"/>
            <p:cNvSpPr>
              <a:spLocks noChangeShapeType="1"/>
            </p:cNvSpPr>
            <p:nvPr/>
          </p:nvSpPr>
          <p:spPr bwMode="auto">
            <a:xfrm>
              <a:off x="4026" y="1265"/>
              <a:ext cx="697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93" name="Line 15"/>
            <p:cNvSpPr>
              <a:spLocks noChangeShapeType="1"/>
            </p:cNvSpPr>
            <p:nvPr/>
          </p:nvSpPr>
          <p:spPr bwMode="auto">
            <a:xfrm flipV="1">
              <a:off x="4716" y="1265"/>
              <a:ext cx="0" cy="625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94" name="Line 16"/>
            <p:cNvSpPr>
              <a:spLocks noChangeShapeType="1"/>
            </p:cNvSpPr>
            <p:nvPr/>
          </p:nvSpPr>
          <p:spPr bwMode="auto">
            <a:xfrm flipH="1">
              <a:off x="3763" y="1271"/>
              <a:ext cx="256" cy="23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95" name="Line 17"/>
            <p:cNvSpPr>
              <a:spLocks noChangeShapeType="1"/>
            </p:cNvSpPr>
            <p:nvPr/>
          </p:nvSpPr>
          <p:spPr bwMode="auto">
            <a:xfrm flipV="1">
              <a:off x="3758" y="1506"/>
              <a:ext cx="0" cy="65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96" name="Line 18"/>
            <p:cNvSpPr>
              <a:spLocks noChangeShapeType="1"/>
            </p:cNvSpPr>
            <p:nvPr/>
          </p:nvSpPr>
          <p:spPr bwMode="auto">
            <a:xfrm flipH="1">
              <a:off x="4459" y="1914"/>
              <a:ext cx="249" cy="22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97" name="Line 19"/>
            <p:cNvSpPr>
              <a:spLocks noChangeShapeType="1"/>
            </p:cNvSpPr>
            <p:nvPr/>
          </p:nvSpPr>
          <p:spPr bwMode="auto">
            <a:xfrm>
              <a:off x="3748" y="2156"/>
              <a:ext cx="705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98" name="Text Box 20"/>
            <p:cNvSpPr txBox="1">
              <a:spLocks noChangeArrowheads="1"/>
            </p:cNvSpPr>
            <p:nvPr/>
          </p:nvSpPr>
          <p:spPr bwMode="auto">
            <a:xfrm>
              <a:off x="3514" y="1969"/>
              <a:ext cx="19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prstDash val="dash"/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i="1">
                  <a:latin typeface="Arial" pitchFamily="34" charset="0"/>
                </a:rPr>
                <a:t>a</a:t>
              </a:r>
            </a:p>
          </p:txBody>
        </p:sp>
        <p:sp>
          <p:nvSpPr>
            <p:cNvPr id="2099" name="Text Box 21"/>
            <p:cNvSpPr txBox="1">
              <a:spLocks noChangeArrowheads="1"/>
            </p:cNvSpPr>
            <p:nvPr/>
          </p:nvSpPr>
          <p:spPr bwMode="auto">
            <a:xfrm>
              <a:off x="4660" y="1967"/>
              <a:ext cx="191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prstDash val="dash"/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i="1">
                  <a:latin typeface="Arial" pitchFamily="34" charset="0"/>
                </a:rPr>
                <a:t>b</a:t>
              </a:r>
            </a:p>
          </p:txBody>
        </p:sp>
        <p:sp>
          <p:nvSpPr>
            <p:cNvPr id="2100" name="Text Box 22"/>
            <p:cNvSpPr txBox="1">
              <a:spLocks noChangeArrowheads="1"/>
            </p:cNvSpPr>
            <p:nvPr/>
          </p:nvSpPr>
          <p:spPr bwMode="auto">
            <a:xfrm>
              <a:off x="3767" y="1144"/>
              <a:ext cx="19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prstDash val="dash"/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i="1">
                  <a:latin typeface="Arial" pitchFamily="34" charset="0"/>
                </a:rPr>
                <a:t>c</a:t>
              </a:r>
            </a:p>
          </p:txBody>
        </p:sp>
        <p:sp>
          <p:nvSpPr>
            <p:cNvPr id="2101" name="Line 23"/>
            <p:cNvSpPr>
              <a:spLocks noChangeShapeType="1"/>
            </p:cNvSpPr>
            <p:nvPr/>
          </p:nvSpPr>
          <p:spPr bwMode="auto">
            <a:xfrm>
              <a:off x="3765" y="1512"/>
              <a:ext cx="697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02" name="Line 24"/>
            <p:cNvSpPr>
              <a:spLocks noChangeShapeType="1"/>
            </p:cNvSpPr>
            <p:nvPr/>
          </p:nvSpPr>
          <p:spPr bwMode="auto">
            <a:xfrm flipH="1">
              <a:off x="4445" y="1269"/>
              <a:ext cx="268" cy="24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03" name="Line 25"/>
            <p:cNvSpPr>
              <a:spLocks noChangeShapeType="1"/>
            </p:cNvSpPr>
            <p:nvPr/>
          </p:nvSpPr>
          <p:spPr bwMode="auto">
            <a:xfrm flipV="1">
              <a:off x="4455" y="1512"/>
              <a:ext cx="0" cy="643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graphicFrame>
          <p:nvGraphicFramePr>
            <p:cNvPr id="2050" name="Object 26"/>
            <p:cNvGraphicFramePr>
              <a:graphicFrameLocks noChangeAspect="1"/>
            </p:cNvGraphicFramePr>
            <p:nvPr/>
          </p:nvGraphicFramePr>
          <p:xfrm>
            <a:off x="3976" y="1411"/>
            <a:ext cx="108" cy="10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323" name="Equation" r:id="rId4" imgW="114120" imgH="114120" progId="Equation.3">
                    <p:embed/>
                  </p:oleObj>
                </mc:Choice>
                <mc:Fallback>
                  <p:oleObj name="Equation" r:id="rId4" imgW="114120" imgH="11412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976" y="1411"/>
                          <a:ext cx="108" cy="10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CC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51" name="Object 27"/>
            <p:cNvGraphicFramePr>
              <a:graphicFrameLocks noChangeAspect="1"/>
            </p:cNvGraphicFramePr>
            <p:nvPr/>
          </p:nvGraphicFramePr>
          <p:xfrm>
            <a:off x="3844" y="1974"/>
            <a:ext cx="108" cy="10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324" name="Equation" r:id="rId6" imgW="114120" imgH="114120" progId="Equation.3">
                    <p:embed/>
                  </p:oleObj>
                </mc:Choice>
                <mc:Fallback>
                  <p:oleObj name="Equation" r:id="rId6" imgW="114120" imgH="11412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844" y="1974"/>
                          <a:ext cx="108" cy="10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CC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52" name="Object 28"/>
            <p:cNvGraphicFramePr>
              <a:graphicFrameLocks noChangeAspect="1"/>
            </p:cNvGraphicFramePr>
            <p:nvPr/>
          </p:nvGraphicFramePr>
          <p:xfrm>
            <a:off x="4667" y="1846"/>
            <a:ext cx="108" cy="10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325" name="Equation" r:id="rId7" imgW="114120" imgH="114120" progId="Equation.3">
                    <p:embed/>
                  </p:oleObj>
                </mc:Choice>
                <mc:Fallback>
                  <p:oleObj name="Equation" r:id="rId7" imgW="114120" imgH="11412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667" y="1846"/>
                          <a:ext cx="108" cy="10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CC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37245" name="Text Box 29"/>
          <p:cNvSpPr txBox="1">
            <a:spLocks noChangeArrowheads="1"/>
          </p:cNvSpPr>
          <p:nvPr/>
        </p:nvSpPr>
        <p:spPr bwMode="auto">
          <a:xfrm>
            <a:off x="392113" y="3746500"/>
            <a:ext cx="42084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>
                <a:latin typeface="Arial" pitchFamily="34" charset="0"/>
                <a:cs typeface="Times New Roman" pitchFamily="18" charset="0"/>
              </a:rPr>
              <a:t>4.     Miller Indices      (634)</a:t>
            </a:r>
          </a:p>
        </p:txBody>
      </p:sp>
      <p:sp>
        <p:nvSpPr>
          <p:cNvPr id="2056" name="Text Box 30"/>
          <p:cNvSpPr txBox="1">
            <a:spLocks noChangeArrowheads="1"/>
          </p:cNvSpPr>
          <p:nvPr/>
        </p:nvSpPr>
        <p:spPr bwMode="auto">
          <a:xfrm>
            <a:off x="682625" y="1668463"/>
            <a:ext cx="47323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u="sng">
                <a:latin typeface="Arial" pitchFamily="34" charset="0"/>
                <a:cs typeface="Times New Roman" pitchFamily="18" charset="0"/>
              </a:rPr>
              <a:t>example</a:t>
            </a:r>
            <a:endParaRPr lang="en-US">
              <a:latin typeface="Arial" pitchFamily="34" charset="0"/>
              <a:cs typeface="Times New Roman" pitchFamily="18" charset="0"/>
            </a:endParaRPr>
          </a:p>
        </p:txBody>
      </p:sp>
      <p:grpSp>
        <p:nvGrpSpPr>
          <p:cNvPr id="3" name="Group 31"/>
          <p:cNvGrpSpPr>
            <a:grpSpLocks/>
          </p:cNvGrpSpPr>
          <p:nvPr/>
        </p:nvGrpSpPr>
        <p:grpSpPr bwMode="auto">
          <a:xfrm>
            <a:off x="406400" y="2019300"/>
            <a:ext cx="5137150" cy="458788"/>
            <a:chOff x="256" y="1272"/>
            <a:chExt cx="3236" cy="289"/>
          </a:xfrm>
        </p:grpSpPr>
        <p:sp>
          <p:nvSpPr>
            <p:cNvPr id="2080" name="Text Box 32"/>
            <p:cNvSpPr txBox="1">
              <a:spLocks noChangeArrowheads="1"/>
            </p:cNvSpPr>
            <p:nvPr/>
          </p:nvSpPr>
          <p:spPr bwMode="auto">
            <a:xfrm>
              <a:off x="256" y="1273"/>
              <a:ext cx="1669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prstDash val="dash"/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>
                  <a:latin typeface="Arial" pitchFamily="34" charset="0"/>
                  <a:cs typeface="Times New Roman" pitchFamily="18" charset="0"/>
                </a:rPr>
                <a:t>1.     Intercepts</a:t>
              </a:r>
              <a:endParaRPr lang="en-US">
                <a:latin typeface="Arial" pitchFamily="34" charset="0"/>
                <a:cs typeface="Times New Roman" pitchFamily="18" charset="0"/>
                <a:sym typeface="Symbol" pitchFamily="18" charset="2"/>
              </a:endParaRPr>
            </a:p>
          </p:txBody>
        </p:sp>
        <p:sp>
          <p:nvSpPr>
            <p:cNvPr id="2081" name="Rectangle 33"/>
            <p:cNvSpPr>
              <a:spLocks noChangeArrowheads="1"/>
            </p:cNvSpPr>
            <p:nvPr/>
          </p:nvSpPr>
          <p:spPr bwMode="auto">
            <a:xfrm>
              <a:off x="1997" y="1272"/>
              <a:ext cx="1495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prstDash val="dash"/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>
                  <a:latin typeface="Arial" pitchFamily="34" charset="0"/>
                </a:rPr>
                <a:t>1/2     </a:t>
              </a:r>
              <a:r>
                <a:rPr lang="en-US" sz="1000">
                  <a:latin typeface="Arial" pitchFamily="34" charset="0"/>
                </a:rPr>
                <a:t> </a:t>
              </a:r>
              <a:r>
                <a:rPr lang="en-US">
                  <a:latin typeface="Arial" pitchFamily="34" charset="0"/>
                </a:rPr>
                <a:t>  1      </a:t>
              </a:r>
              <a:r>
                <a:rPr lang="en-US" sz="1200">
                  <a:latin typeface="Arial" pitchFamily="34" charset="0"/>
                </a:rPr>
                <a:t> </a:t>
              </a:r>
              <a:r>
                <a:rPr lang="en-US">
                  <a:latin typeface="Arial" pitchFamily="34" charset="0"/>
                  <a:sym typeface="Symbol" pitchFamily="18" charset="2"/>
                </a:rPr>
                <a:t>3/4</a:t>
              </a:r>
            </a:p>
          </p:txBody>
        </p:sp>
      </p:grpSp>
      <p:sp>
        <p:nvSpPr>
          <p:cNvPr id="2058" name="Rectangle 34"/>
          <p:cNvSpPr>
            <a:spLocks noChangeArrowheads="1"/>
          </p:cNvSpPr>
          <p:nvPr/>
        </p:nvSpPr>
        <p:spPr bwMode="auto">
          <a:xfrm>
            <a:off x="3316288" y="1676400"/>
            <a:ext cx="21066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>
                <a:latin typeface="Arial" pitchFamily="34" charset="0"/>
              </a:rPr>
              <a:t>a         b        c</a:t>
            </a:r>
          </a:p>
        </p:txBody>
      </p:sp>
      <p:grpSp>
        <p:nvGrpSpPr>
          <p:cNvPr id="4" name="Group 35"/>
          <p:cNvGrpSpPr>
            <a:grpSpLocks/>
          </p:cNvGrpSpPr>
          <p:nvPr/>
        </p:nvGrpSpPr>
        <p:grpSpPr bwMode="auto">
          <a:xfrm>
            <a:off x="406400" y="2374900"/>
            <a:ext cx="5208588" cy="850900"/>
            <a:chOff x="256" y="1496"/>
            <a:chExt cx="3281" cy="536"/>
          </a:xfrm>
        </p:grpSpPr>
        <p:sp>
          <p:nvSpPr>
            <p:cNvPr id="2077" name="Text Box 36"/>
            <p:cNvSpPr txBox="1">
              <a:spLocks noChangeArrowheads="1"/>
            </p:cNvSpPr>
            <p:nvPr/>
          </p:nvSpPr>
          <p:spPr bwMode="auto">
            <a:xfrm>
              <a:off x="256" y="1508"/>
              <a:ext cx="157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prstDash val="dash"/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>
                  <a:latin typeface="Arial" pitchFamily="34" charset="0"/>
                  <a:cs typeface="Times New Roman" pitchFamily="18" charset="0"/>
                </a:rPr>
                <a:t>2.     Reciprocals</a:t>
              </a:r>
            </a:p>
          </p:txBody>
        </p:sp>
        <p:sp>
          <p:nvSpPr>
            <p:cNvPr id="2078" name="Rectangle 37"/>
            <p:cNvSpPr>
              <a:spLocks noChangeArrowheads="1"/>
            </p:cNvSpPr>
            <p:nvPr/>
          </p:nvSpPr>
          <p:spPr bwMode="auto">
            <a:xfrm>
              <a:off x="1984" y="1496"/>
              <a:ext cx="1553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prstDash val="dash"/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>
                  <a:latin typeface="Arial" pitchFamily="34" charset="0"/>
                </a:rPr>
                <a:t>1/½     1/1     1/¾</a:t>
              </a:r>
            </a:p>
          </p:txBody>
        </p:sp>
        <p:sp>
          <p:nvSpPr>
            <p:cNvPr id="2079" name="Rectangle 38"/>
            <p:cNvSpPr>
              <a:spLocks noChangeArrowheads="1"/>
            </p:cNvSpPr>
            <p:nvPr/>
          </p:nvSpPr>
          <p:spPr bwMode="auto">
            <a:xfrm>
              <a:off x="2090" y="1744"/>
              <a:ext cx="1397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prstDash val="dash"/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>
                  <a:latin typeface="Arial" pitchFamily="34" charset="0"/>
                </a:rPr>
                <a:t>2	1      </a:t>
              </a:r>
              <a:r>
                <a:rPr lang="en-US" sz="600">
                  <a:latin typeface="Arial" pitchFamily="34" charset="0"/>
                </a:rPr>
                <a:t> </a:t>
              </a:r>
              <a:r>
                <a:rPr lang="en-US">
                  <a:latin typeface="Arial" pitchFamily="34" charset="0"/>
                </a:rPr>
                <a:t>4/3</a:t>
              </a:r>
            </a:p>
          </p:txBody>
        </p:sp>
      </p:grpSp>
      <p:grpSp>
        <p:nvGrpSpPr>
          <p:cNvPr id="5" name="Group 39"/>
          <p:cNvGrpSpPr>
            <a:grpSpLocks/>
          </p:cNvGrpSpPr>
          <p:nvPr/>
        </p:nvGrpSpPr>
        <p:grpSpPr bwMode="auto">
          <a:xfrm>
            <a:off x="406400" y="3190875"/>
            <a:ext cx="5035550" cy="466725"/>
            <a:chOff x="256" y="2010"/>
            <a:chExt cx="3172" cy="294"/>
          </a:xfrm>
        </p:grpSpPr>
        <p:sp>
          <p:nvSpPr>
            <p:cNvPr id="2075" name="Text Box 40"/>
            <p:cNvSpPr txBox="1">
              <a:spLocks noChangeArrowheads="1"/>
            </p:cNvSpPr>
            <p:nvPr/>
          </p:nvSpPr>
          <p:spPr bwMode="auto">
            <a:xfrm>
              <a:off x="256" y="2010"/>
              <a:ext cx="163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prstDash val="dash"/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>
                  <a:latin typeface="Arial" pitchFamily="34" charset="0"/>
                  <a:cs typeface="Times New Roman" pitchFamily="18" charset="0"/>
                </a:rPr>
                <a:t>3.     Reduction</a:t>
              </a:r>
            </a:p>
          </p:txBody>
        </p:sp>
        <p:sp>
          <p:nvSpPr>
            <p:cNvPr id="2076" name="Rectangle 41"/>
            <p:cNvSpPr>
              <a:spLocks noChangeArrowheads="1"/>
            </p:cNvSpPr>
            <p:nvPr/>
          </p:nvSpPr>
          <p:spPr bwMode="auto">
            <a:xfrm>
              <a:off x="2098" y="2016"/>
              <a:ext cx="133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prstDash val="dash"/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>
                  <a:latin typeface="Arial" pitchFamily="34" charset="0"/>
                </a:rPr>
                <a:t>6	3        4</a:t>
              </a:r>
            </a:p>
          </p:txBody>
        </p:sp>
      </p:grpSp>
      <p:grpSp>
        <p:nvGrpSpPr>
          <p:cNvPr id="6" name="Group 42"/>
          <p:cNvGrpSpPr>
            <a:grpSpLocks/>
          </p:cNvGrpSpPr>
          <p:nvPr/>
        </p:nvGrpSpPr>
        <p:grpSpPr bwMode="auto">
          <a:xfrm>
            <a:off x="1031875" y="5021263"/>
            <a:ext cx="7058025" cy="1189037"/>
            <a:chOff x="650" y="3163"/>
            <a:chExt cx="4446" cy="749"/>
          </a:xfrm>
        </p:grpSpPr>
        <p:grpSp>
          <p:nvGrpSpPr>
            <p:cNvPr id="2062" name="Group 43"/>
            <p:cNvGrpSpPr>
              <a:grpSpLocks/>
            </p:cNvGrpSpPr>
            <p:nvPr/>
          </p:nvGrpSpPr>
          <p:grpSpPr bwMode="auto">
            <a:xfrm>
              <a:off x="4531" y="3624"/>
              <a:ext cx="565" cy="288"/>
              <a:chOff x="3971" y="3624"/>
              <a:chExt cx="565" cy="288"/>
            </a:xfrm>
          </p:grpSpPr>
          <p:sp>
            <p:nvSpPr>
              <p:cNvPr id="2073" name="Line 44"/>
              <p:cNvSpPr>
                <a:spLocks noChangeShapeType="1"/>
              </p:cNvSpPr>
              <p:nvPr/>
            </p:nvSpPr>
            <p:spPr bwMode="auto">
              <a:xfrm>
                <a:off x="4325" y="3671"/>
                <a:ext cx="6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74" name="Rectangle 45"/>
              <p:cNvSpPr>
                <a:spLocks noChangeArrowheads="1"/>
              </p:cNvSpPr>
              <p:nvPr/>
            </p:nvSpPr>
            <p:spPr bwMode="auto">
              <a:xfrm>
                <a:off x="3971" y="3624"/>
                <a:ext cx="565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prstDash val="dash"/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>
                    <a:latin typeface="Arial" pitchFamily="34" charset="0"/>
                  </a:rPr>
                  <a:t>(001)</a:t>
                </a:r>
              </a:p>
            </p:txBody>
          </p:sp>
        </p:grpSp>
        <p:sp>
          <p:nvSpPr>
            <p:cNvPr id="2063" name="Rectangle 46"/>
            <p:cNvSpPr>
              <a:spLocks noChangeArrowheads="1"/>
            </p:cNvSpPr>
            <p:nvPr/>
          </p:nvSpPr>
          <p:spPr bwMode="auto">
            <a:xfrm>
              <a:off x="2307" y="3624"/>
              <a:ext cx="61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prstDash val="dash"/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>
                  <a:latin typeface="Arial" pitchFamily="34" charset="0"/>
                </a:rPr>
                <a:t>(010),</a:t>
              </a:r>
            </a:p>
          </p:txBody>
        </p:sp>
        <p:sp>
          <p:nvSpPr>
            <p:cNvPr id="2064" name="Text Box 47"/>
            <p:cNvSpPr txBox="1">
              <a:spLocks noChangeArrowheads="1"/>
            </p:cNvSpPr>
            <p:nvPr/>
          </p:nvSpPr>
          <p:spPr bwMode="auto">
            <a:xfrm>
              <a:off x="650" y="3163"/>
              <a:ext cx="2294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prstDash val="dash"/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</a:defRPr>
              </a:lvl9pPr>
            </a:lstStyle>
            <a:p>
              <a:pPr>
                <a:spcBef>
                  <a:spcPct val="20000"/>
                </a:spcBef>
              </a:pPr>
              <a:r>
                <a:rPr lang="en-US">
                  <a:latin typeface="Arial" pitchFamily="34" charset="0"/>
                  <a:cs typeface="Times New Roman" pitchFamily="18" charset="0"/>
                </a:rPr>
                <a:t>Family of Planes   {</a:t>
              </a:r>
              <a:r>
                <a:rPr lang="en-US" i="1">
                  <a:latin typeface="Arial" pitchFamily="34" charset="0"/>
                  <a:cs typeface="Times New Roman" pitchFamily="18" charset="0"/>
                </a:rPr>
                <a:t>hkl</a:t>
              </a:r>
              <a:r>
                <a:rPr lang="en-US">
                  <a:latin typeface="Arial" pitchFamily="34" charset="0"/>
                  <a:cs typeface="Times New Roman" pitchFamily="18" charset="0"/>
                </a:rPr>
                <a:t>}</a:t>
              </a:r>
              <a:endParaRPr lang="en-US">
                <a:latin typeface="Arial" pitchFamily="34" charset="0"/>
              </a:endParaRPr>
            </a:p>
          </p:txBody>
        </p:sp>
        <p:grpSp>
          <p:nvGrpSpPr>
            <p:cNvPr id="2065" name="Group 48"/>
            <p:cNvGrpSpPr>
              <a:grpSpLocks/>
            </p:cNvGrpSpPr>
            <p:nvPr/>
          </p:nvGrpSpPr>
          <p:grpSpPr bwMode="auto">
            <a:xfrm>
              <a:off x="3419" y="3624"/>
              <a:ext cx="618" cy="288"/>
              <a:chOff x="3419" y="3624"/>
              <a:chExt cx="618" cy="288"/>
            </a:xfrm>
          </p:grpSpPr>
          <p:sp>
            <p:nvSpPr>
              <p:cNvPr id="2071" name="Line 49"/>
              <p:cNvSpPr>
                <a:spLocks noChangeShapeType="1"/>
              </p:cNvSpPr>
              <p:nvPr/>
            </p:nvSpPr>
            <p:spPr bwMode="auto">
              <a:xfrm>
                <a:off x="3564" y="3667"/>
                <a:ext cx="6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72" name="Rectangle 50"/>
              <p:cNvSpPr>
                <a:spLocks noChangeArrowheads="1"/>
              </p:cNvSpPr>
              <p:nvPr/>
            </p:nvSpPr>
            <p:spPr bwMode="auto">
              <a:xfrm>
                <a:off x="3419" y="3624"/>
                <a:ext cx="618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prstDash val="dash"/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>
                    <a:latin typeface="Arial" pitchFamily="34" charset="0"/>
                  </a:rPr>
                  <a:t>(100),</a:t>
                </a:r>
              </a:p>
            </p:txBody>
          </p:sp>
        </p:grpSp>
        <p:grpSp>
          <p:nvGrpSpPr>
            <p:cNvPr id="2066" name="Group 51"/>
            <p:cNvGrpSpPr>
              <a:grpSpLocks/>
            </p:cNvGrpSpPr>
            <p:nvPr/>
          </p:nvGrpSpPr>
          <p:grpSpPr bwMode="auto">
            <a:xfrm>
              <a:off x="3974" y="3624"/>
              <a:ext cx="618" cy="288"/>
              <a:chOff x="4534" y="3624"/>
              <a:chExt cx="618" cy="288"/>
            </a:xfrm>
          </p:grpSpPr>
          <p:sp>
            <p:nvSpPr>
              <p:cNvPr id="2069" name="Line 52"/>
              <p:cNvSpPr>
                <a:spLocks noChangeShapeType="1"/>
              </p:cNvSpPr>
              <p:nvPr/>
            </p:nvSpPr>
            <p:spPr bwMode="auto">
              <a:xfrm>
                <a:off x="4784" y="3671"/>
                <a:ext cx="6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70" name="Rectangle 53"/>
              <p:cNvSpPr>
                <a:spLocks noChangeArrowheads="1"/>
              </p:cNvSpPr>
              <p:nvPr/>
            </p:nvSpPr>
            <p:spPr bwMode="auto">
              <a:xfrm>
                <a:off x="4534" y="3624"/>
                <a:ext cx="618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prstDash val="dash"/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>
                    <a:latin typeface="Arial" pitchFamily="34" charset="0"/>
                  </a:rPr>
                  <a:t>(010),</a:t>
                </a:r>
              </a:p>
            </p:txBody>
          </p:sp>
        </p:grpSp>
        <p:sp>
          <p:nvSpPr>
            <p:cNvPr id="2067" name="Rectangle 54"/>
            <p:cNvSpPr>
              <a:spLocks noChangeArrowheads="1"/>
            </p:cNvSpPr>
            <p:nvPr/>
          </p:nvSpPr>
          <p:spPr bwMode="auto">
            <a:xfrm>
              <a:off x="2851" y="3624"/>
              <a:ext cx="61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prstDash val="dash"/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>
                  <a:latin typeface="Arial" pitchFamily="34" charset="0"/>
                </a:rPr>
                <a:t>(001),</a:t>
              </a:r>
            </a:p>
          </p:txBody>
        </p:sp>
        <p:sp>
          <p:nvSpPr>
            <p:cNvPr id="2068" name="Rectangle 55"/>
            <p:cNvSpPr>
              <a:spLocks noChangeArrowheads="1"/>
            </p:cNvSpPr>
            <p:nvPr/>
          </p:nvSpPr>
          <p:spPr bwMode="auto">
            <a:xfrm>
              <a:off x="652" y="3624"/>
              <a:ext cx="1721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prstDash val="dash"/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>
                  <a:latin typeface="Arial" pitchFamily="34" charset="0"/>
                </a:rPr>
                <a:t>Ex:   {100} = (100),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81612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72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72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7245" grpId="0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Crystallographic Planes</a:t>
            </a:r>
            <a:endParaRPr lang="en-US" sz="3200" smtClean="0"/>
          </a:p>
        </p:txBody>
      </p:sp>
      <p:sp>
        <p:nvSpPr>
          <p:cNvPr id="37891" name="Rectangle 3"/>
          <p:cNvSpPr>
            <a:spLocks noChangeArrowheads="1"/>
          </p:cNvSpPr>
          <p:nvPr/>
        </p:nvSpPr>
        <p:spPr bwMode="auto">
          <a:xfrm>
            <a:off x="1066800" y="5949950"/>
            <a:ext cx="2535238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200">
                <a:solidFill>
                  <a:srgbClr val="000000"/>
                </a:solidFill>
                <a:latin typeface="Arial" pitchFamily="34" charset="0"/>
              </a:rPr>
              <a:t>Adapted from Fig. 3.9, </a:t>
            </a:r>
            <a:r>
              <a:rPr lang="en-US" sz="1200" i="1">
                <a:solidFill>
                  <a:srgbClr val="000000"/>
                </a:solidFill>
                <a:latin typeface="Arial" pitchFamily="34" charset="0"/>
              </a:rPr>
              <a:t>Callister 7e.</a:t>
            </a:r>
          </a:p>
        </p:txBody>
      </p:sp>
      <p:pic>
        <p:nvPicPr>
          <p:cNvPr id="37892" name="Picture 4" descr="Figure 3_9_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738" y="1647825"/>
            <a:ext cx="3187700" cy="3846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3" name="Picture 5" descr="Figure 3_9c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5138" y="3578225"/>
            <a:ext cx="3783012" cy="2690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4" name="Picture 6" descr="Figure 3_9b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5138" y="1065213"/>
            <a:ext cx="3700462" cy="250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98236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cs typeface="Times New Roman" pitchFamily="18" charset="0"/>
              </a:rPr>
              <a:t>HCP Crystallographic Directions</a:t>
            </a:r>
            <a:endParaRPr lang="en-US" smtClean="0"/>
          </a:p>
        </p:txBody>
      </p:sp>
      <p:sp>
        <p:nvSpPr>
          <p:cNvPr id="35843" name="Text Box 3"/>
          <p:cNvSpPr txBox="1">
            <a:spLocks noChangeArrowheads="1"/>
          </p:cNvSpPr>
          <p:nvPr/>
        </p:nvSpPr>
        <p:spPr bwMode="auto">
          <a:xfrm>
            <a:off x="3638550" y="1801813"/>
            <a:ext cx="5148263" cy="2301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9pPr>
          </a:lstStyle>
          <a:p>
            <a:pPr eaLnBrk="1" hangingPunct="1"/>
            <a:r>
              <a:rPr lang="en-US" sz="2000">
                <a:latin typeface="Arial" pitchFamily="34" charset="0"/>
                <a:cs typeface="Times New Roman" pitchFamily="18" charset="0"/>
              </a:rPr>
              <a:t>1. Vector repositioned (if necessary) to pass   </a:t>
            </a:r>
          </a:p>
          <a:p>
            <a:pPr eaLnBrk="1" hangingPunct="1"/>
            <a:r>
              <a:rPr lang="en-US" sz="2000">
                <a:latin typeface="Arial" pitchFamily="34" charset="0"/>
                <a:cs typeface="Times New Roman" pitchFamily="18" charset="0"/>
              </a:rPr>
              <a:t>     through origin.</a:t>
            </a:r>
            <a:br>
              <a:rPr lang="en-US" sz="2000">
                <a:latin typeface="Arial" pitchFamily="34" charset="0"/>
                <a:cs typeface="Times New Roman" pitchFamily="18" charset="0"/>
              </a:rPr>
            </a:br>
            <a:r>
              <a:rPr lang="en-US" sz="2000">
                <a:latin typeface="Arial" pitchFamily="34" charset="0"/>
                <a:cs typeface="Times New Roman" pitchFamily="18" charset="0"/>
              </a:rPr>
              <a:t>2. Read off projections in terms of unit</a:t>
            </a:r>
          </a:p>
          <a:p>
            <a:pPr eaLnBrk="1" hangingPunct="1"/>
            <a:r>
              <a:rPr lang="en-US" sz="2000">
                <a:latin typeface="Arial" pitchFamily="34" charset="0"/>
                <a:cs typeface="Times New Roman" pitchFamily="18" charset="0"/>
              </a:rPr>
              <a:t>     cell dimensions </a:t>
            </a:r>
            <a:r>
              <a:rPr lang="en-US" sz="2000" i="1">
                <a:latin typeface="Arial" pitchFamily="34" charset="0"/>
                <a:cs typeface="Times New Roman" pitchFamily="18" charset="0"/>
              </a:rPr>
              <a:t>a</a:t>
            </a:r>
            <a:r>
              <a:rPr lang="en-US" sz="2000" baseline="-25000">
                <a:latin typeface="Arial" pitchFamily="34" charset="0"/>
                <a:cs typeface="Times New Roman" pitchFamily="18" charset="0"/>
              </a:rPr>
              <a:t>1</a:t>
            </a:r>
            <a:r>
              <a:rPr lang="en-US" sz="2000">
                <a:latin typeface="Arial" pitchFamily="34" charset="0"/>
                <a:cs typeface="Times New Roman" pitchFamily="18" charset="0"/>
              </a:rPr>
              <a:t>, </a:t>
            </a:r>
            <a:r>
              <a:rPr lang="en-US" sz="2000" i="1">
                <a:latin typeface="Arial" pitchFamily="34" charset="0"/>
                <a:cs typeface="Times New Roman" pitchFamily="18" charset="0"/>
              </a:rPr>
              <a:t>a</a:t>
            </a:r>
            <a:r>
              <a:rPr lang="en-US" sz="2000" baseline="-25000">
                <a:latin typeface="Arial" pitchFamily="34" charset="0"/>
                <a:cs typeface="Times New Roman" pitchFamily="18" charset="0"/>
              </a:rPr>
              <a:t>2</a:t>
            </a:r>
            <a:r>
              <a:rPr lang="en-US" sz="2000">
                <a:latin typeface="Arial" pitchFamily="34" charset="0"/>
                <a:cs typeface="Times New Roman" pitchFamily="18" charset="0"/>
              </a:rPr>
              <a:t>, </a:t>
            </a:r>
            <a:r>
              <a:rPr lang="en-US" sz="2000" i="1">
                <a:latin typeface="Arial" pitchFamily="34" charset="0"/>
                <a:cs typeface="Times New Roman" pitchFamily="18" charset="0"/>
              </a:rPr>
              <a:t>a</a:t>
            </a:r>
            <a:r>
              <a:rPr lang="en-US" sz="2000" baseline="-25000">
                <a:latin typeface="Arial" pitchFamily="34" charset="0"/>
                <a:cs typeface="Times New Roman" pitchFamily="18" charset="0"/>
              </a:rPr>
              <a:t>3</a:t>
            </a:r>
            <a:r>
              <a:rPr lang="en-US" sz="2000">
                <a:latin typeface="Arial" pitchFamily="34" charset="0"/>
                <a:cs typeface="Times New Roman" pitchFamily="18" charset="0"/>
              </a:rPr>
              <a:t>, or </a:t>
            </a:r>
            <a:r>
              <a:rPr lang="en-US" sz="2000" i="1">
                <a:latin typeface="Arial" pitchFamily="34" charset="0"/>
                <a:cs typeface="Times New Roman" pitchFamily="18" charset="0"/>
              </a:rPr>
              <a:t>c</a:t>
            </a:r>
            <a:r>
              <a:rPr lang="en-US" sz="2000">
                <a:latin typeface="Arial" pitchFamily="34" charset="0"/>
                <a:cs typeface="Times New Roman" pitchFamily="18" charset="0"/>
              </a:rPr>
              <a:t/>
            </a:r>
            <a:br>
              <a:rPr lang="en-US" sz="2000">
                <a:latin typeface="Arial" pitchFamily="34" charset="0"/>
                <a:cs typeface="Times New Roman" pitchFamily="18" charset="0"/>
              </a:rPr>
            </a:br>
            <a:r>
              <a:rPr lang="en-US" sz="2000">
                <a:latin typeface="Arial" pitchFamily="34" charset="0"/>
                <a:cs typeface="Times New Roman" pitchFamily="18" charset="0"/>
              </a:rPr>
              <a:t>3. Adjust to smallest integer values</a:t>
            </a:r>
            <a:br>
              <a:rPr lang="en-US" sz="2000">
                <a:latin typeface="Arial" pitchFamily="34" charset="0"/>
                <a:cs typeface="Times New Roman" pitchFamily="18" charset="0"/>
              </a:rPr>
            </a:br>
            <a:r>
              <a:rPr lang="en-US" sz="2000">
                <a:latin typeface="Arial" pitchFamily="34" charset="0"/>
                <a:cs typeface="Times New Roman" pitchFamily="18" charset="0"/>
              </a:rPr>
              <a:t>4. Enclose in square brackets, no commas</a:t>
            </a:r>
          </a:p>
          <a:p>
            <a:pPr eaLnBrk="1" hangingPunct="1"/>
            <a:r>
              <a:rPr lang="en-US" sz="500">
                <a:latin typeface="Arial" pitchFamily="34" charset="0"/>
                <a:cs typeface="Times New Roman" pitchFamily="18" charset="0"/>
              </a:rPr>
              <a:t>	</a:t>
            </a:r>
          </a:p>
          <a:p>
            <a:pPr eaLnBrk="1" hangingPunct="1"/>
            <a:r>
              <a:rPr lang="en-US" sz="2000">
                <a:latin typeface="Arial" pitchFamily="34" charset="0"/>
                <a:cs typeface="Times New Roman" pitchFamily="18" charset="0"/>
              </a:rPr>
              <a:t>	[</a:t>
            </a:r>
            <a:r>
              <a:rPr lang="en-US" sz="2000" i="1">
                <a:latin typeface="Arial" pitchFamily="34" charset="0"/>
                <a:cs typeface="Times New Roman" pitchFamily="18" charset="0"/>
              </a:rPr>
              <a:t>uvtw</a:t>
            </a:r>
            <a:r>
              <a:rPr lang="en-US" sz="2000">
                <a:latin typeface="Arial" pitchFamily="34" charset="0"/>
                <a:cs typeface="Times New Roman" pitchFamily="18" charset="0"/>
              </a:rPr>
              <a:t>]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696913" y="4943475"/>
            <a:ext cx="4824412" cy="457200"/>
            <a:chOff x="439" y="3114"/>
            <a:chExt cx="3039" cy="288"/>
          </a:xfrm>
        </p:grpSpPr>
        <p:grpSp>
          <p:nvGrpSpPr>
            <p:cNvPr id="35900" name="Group 5"/>
            <p:cNvGrpSpPr>
              <a:grpSpLocks/>
            </p:cNvGrpSpPr>
            <p:nvPr/>
          </p:nvGrpSpPr>
          <p:grpSpPr bwMode="auto">
            <a:xfrm>
              <a:off x="2774" y="3114"/>
              <a:ext cx="704" cy="288"/>
              <a:chOff x="2774" y="3114"/>
              <a:chExt cx="704" cy="288"/>
            </a:xfrm>
          </p:grpSpPr>
          <p:sp>
            <p:nvSpPr>
              <p:cNvPr id="35902" name="Rectangle 6"/>
              <p:cNvSpPr>
                <a:spLocks noChangeArrowheads="1"/>
              </p:cNvSpPr>
              <p:nvPr/>
            </p:nvSpPr>
            <p:spPr bwMode="auto">
              <a:xfrm>
                <a:off x="2774" y="3114"/>
                <a:ext cx="704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prstDash val="dash"/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>
                    <a:solidFill>
                      <a:srgbClr val="008000"/>
                    </a:solidFill>
                    <a:latin typeface="Arial" pitchFamily="34" charset="0"/>
                  </a:rPr>
                  <a:t>[</a:t>
                </a:r>
                <a:r>
                  <a:rPr lang="en-US" sz="1200">
                    <a:solidFill>
                      <a:srgbClr val="008000"/>
                    </a:solidFill>
                    <a:latin typeface="Arial" pitchFamily="34" charset="0"/>
                  </a:rPr>
                  <a:t> </a:t>
                </a:r>
                <a:r>
                  <a:rPr lang="en-US">
                    <a:solidFill>
                      <a:srgbClr val="008000"/>
                    </a:solidFill>
                    <a:latin typeface="Arial" pitchFamily="34" charset="0"/>
                  </a:rPr>
                  <a:t>1120</a:t>
                </a:r>
                <a:r>
                  <a:rPr lang="en-US" sz="1200">
                    <a:solidFill>
                      <a:srgbClr val="008000"/>
                    </a:solidFill>
                    <a:latin typeface="Arial" pitchFamily="34" charset="0"/>
                  </a:rPr>
                  <a:t> </a:t>
                </a:r>
                <a:r>
                  <a:rPr lang="en-US">
                    <a:solidFill>
                      <a:srgbClr val="008000"/>
                    </a:solidFill>
                    <a:latin typeface="Arial" pitchFamily="34" charset="0"/>
                  </a:rPr>
                  <a:t>]</a:t>
                </a:r>
              </a:p>
            </p:txBody>
          </p:sp>
          <p:sp>
            <p:nvSpPr>
              <p:cNvPr id="35903" name="Line 7"/>
              <p:cNvSpPr>
                <a:spLocks noChangeShapeType="1"/>
              </p:cNvSpPr>
              <p:nvPr/>
            </p:nvSpPr>
            <p:spPr bwMode="auto">
              <a:xfrm>
                <a:off x="3123" y="3143"/>
                <a:ext cx="96" cy="2"/>
              </a:xfrm>
              <a:prstGeom prst="line">
                <a:avLst/>
              </a:prstGeom>
              <a:noFill/>
              <a:ln w="28575">
                <a:solidFill>
                  <a:srgbClr val="008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35901" name="Text Box 8"/>
            <p:cNvSpPr txBox="1">
              <a:spLocks noChangeArrowheads="1"/>
            </p:cNvSpPr>
            <p:nvPr/>
          </p:nvSpPr>
          <p:spPr bwMode="auto">
            <a:xfrm>
              <a:off x="439" y="3114"/>
              <a:ext cx="2355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prstDash val="dash"/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>
                  <a:latin typeface="Times New Roman" pitchFamily="18" charset="0"/>
                  <a:cs typeface="Times New Roman" pitchFamily="18" charset="0"/>
                </a:rPr>
                <a:t>ex:       </a:t>
              </a:r>
              <a:r>
                <a:rPr lang="en-US">
                  <a:solidFill>
                    <a:srgbClr val="008000"/>
                  </a:solidFill>
                  <a:latin typeface="Times New Roman" pitchFamily="18" charset="0"/>
                  <a:cs typeface="Times New Roman" pitchFamily="18" charset="0"/>
                </a:rPr>
                <a:t>½, ½, -1, 0          =&gt;</a:t>
              </a:r>
            </a:p>
          </p:txBody>
        </p:sp>
      </p:grpSp>
      <p:sp>
        <p:nvSpPr>
          <p:cNvPr id="35845" name="Rectangle 9"/>
          <p:cNvSpPr>
            <a:spLocks noChangeArrowheads="1"/>
          </p:cNvSpPr>
          <p:nvPr/>
        </p:nvSpPr>
        <p:spPr bwMode="auto">
          <a:xfrm>
            <a:off x="558800" y="4540250"/>
            <a:ext cx="272097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200">
                <a:solidFill>
                  <a:srgbClr val="000000"/>
                </a:solidFill>
                <a:latin typeface="Arial" pitchFamily="34" charset="0"/>
              </a:rPr>
              <a:t>Adapted from Fig. 3.8(a), </a:t>
            </a:r>
            <a:r>
              <a:rPr lang="en-US" sz="1200" i="1">
                <a:solidFill>
                  <a:srgbClr val="000000"/>
                </a:solidFill>
                <a:latin typeface="Arial" pitchFamily="34" charset="0"/>
              </a:rPr>
              <a:t>Callister 7e.</a:t>
            </a:r>
          </a:p>
        </p:txBody>
      </p:sp>
      <p:grpSp>
        <p:nvGrpSpPr>
          <p:cNvPr id="4" name="Group 10"/>
          <p:cNvGrpSpPr>
            <a:grpSpLocks/>
          </p:cNvGrpSpPr>
          <p:nvPr/>
        </p:nvGrpSpPr>
        <p:grpSpPr bwMode="auto">
          <a:xfrm>
            <a:off x="3502025" y="3781425"/>
            <a:ext cx="5127625" cy="2466975"/>
            <a:chOff x="2206" y="2382"/>
            <a:chExt cx="3230" cy="1554"/>
          </a:xfrm>
        </p:grpSpPr>
        <p:sp>
          <p:nvSpPr>
            <p:cNvPr id="35867" name="Text Box 11"/>
            <p:cNvSpPr txBox="1">
              <a:spLocks noChangeArrowheads="1"/>
            </p:cNvSpPr>
            <p:nvPr/>
          </p:nvSpPr>
          <p:spPr bwMode="auto">
            <a:xfrm>
              <a:off x="2206" y="3527"/>
              <a:ext cx="2102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prstDash val="dash"/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</a:defRPr>
              </a:lvl9pPr>
            </a:lstStyle>
            <a:p>
              <a:r>
                <a:rPr lang="en-US" sz="1800">
                  <a:latin typeface="Arial" pitchFamily="34" charset="0"/>
                </a:rPr>
                <a:t>dashed red lines indicate </a:t>
              </a:r>
            </a:p>
            <a:p>
              <a:r>
                <a:rPr lang="en-US" sz="1800">
                  <a:latin typeface="Arial" pitchFamily="34" charset="0"/>
                </a:rPr>
                <a:t>projections onto </a:t>
              </a:r>
              <a:r>
                <a:rPr lang="en-US" sz="1800" i="1">
                  <a:latin typeface="Arial" pitchFamily="34" charset="0"/>
                </a:rPr>
                <a:t>a</a:t>
              </a:r>
              <a:r>
                <a:rPr lang="en-US" sz="1800" baseline="-25000">
                  <a:latin typeface="Arial" pitchFamily="34" charset="0"/>
                </a:rPr>
                <a:t>1</a:t>
              </a:r>
              <a:r>
                <a:rPr lang="en-US" sz="1800">
                  <a:latin typeface="Arial" pitchFamily="34" charset="0"/>
                </a:rPr>
                <a:t> and </a:t>
              </a:r>
              <a:r>
                <a:rPr lang="en-US" sz="1800" i="1">
                  <a:latin typeface="Arial" pitchFamily="34" charset="0"/>
                </a:rPr>
                <a:t>a</a:t>
              </a:r>
              <a:r>
                <a:rPr lang="en-US" sz="1800" baseline="-25000">
                  <a:latin typeface="Arial" pitchFamily="34" charset="0"/>
                </a:rPr>
                <a:t>2</a:t>
              </a:r>
              <a:r>
                <a:rPr lang="en-US" sz="1800">
                  <a:latin typeface="Arial" pitchFamily="34" charset="0"/>
                </a:rPr>
                <a:t> axes</a:t>
              </a:r>
            </a:p>
          </p:txBody>
        </p:sp>
        <p:grpSp>
          <p:nvGrpSpPr>
            <p:cNvPr id="35868" name="Group 12"/>
            <p:cNvGrpSpPr>
              <a:grpSpLocks/>
            </p:cNvGrpSpPr>
            <p:nvPr/>
          </p:nvGrpSpPr>
          <p:grpSpPr bwMode="auto">
            <a:xfrm>
              <a:off x="3544" y="2382"/>
              <a:ext cx="1892" cy="1554"/>
              <a:chOff x="3544" y="2382"/>
              <a:chExt cx="1892" cy="1554"/>
            </a:xfrm>
          </p:grpSpPr>
          <p:sp>
            <p:nvSpPr>
              <p:cNvPr id="35869" name="AutoShape 13"/>
              <p:cNvSpPr>
                <a:spLocks noChangeArrowheads="1"/>
              </p:cNvSpPr>
              <p:nvPr/>
            </p:nvSpPr>
            <p:spPr bwMode="auto">
              <a:xfrm>
                <a:off x="4032" y="2798"/>
                <a:ext cx="942" cy="823"/>
              </a:xfrm>
              <a:prstGeom prst="hexagon">
                <a:avLst>
                  <a:gd name="adj" fmla="val 28615"/>
                  <a:gd name="vf" fmla="val 115470"/>
                </a:avLst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5870" name="Line 14"/>
              <p:cNvSpPr>
                <a:spLocks noChangeShapeType="1"/>
              </p:cNvSpPr>
              <p:nvPr/>
            </p:nvSpPr>
            <p:spPr bwMode="auto">
              <a:xfrm>
                <a:off x="4489" y="3209"/>
                <a:ext cx="494" cy="0"/>
              </a:xfrm>
              <a:prstGeom prst="line">
                <a:avLst/>
              </a:prstGeom>
              <a:noFill/>
              <a:ln w="28575">
                <a:solidFill>
                  <a:srgbClr val="008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871" name="Line 15"/>
              <p:cNvSpPr>
                <a:spLocks noChangeShapeType="1"/>
              </p:cNvSpPr>
              <p:nvPr/>
            </p:nvSpPr>
            <p:spPr bwMode="auto">
              <a:xfrm>
                <a:off x="4498" y="3200"/>
                <a:ext cx="312" cy="5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872" name="Line 16"/>
              <p:cNvSpPr>
                <a:spLocks noChangeShapeType="1"/>
              </p:cNvSpPr>
              <p:nvPr/>
            </p:nvSpPr>
            <p:spPr bwMode="auto">
              <a:xfrm flipV="1">
                <a:off x="4498" y="2606"/>
                <a:ext cx="366" cy="59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873" name="Line 17"/>
              <p:cNvSpPr>
                <a:spLocks noChangeShapeType="1"/>
              </p:cNvSpPr>
              <p:nvPr/>
            </p:nvSpPr>
            <p:spPr bwMode="auto">
              <a:xfrm flipH="1">
                <a:off x="3840" y="3200"/>
                <a:ext cx="65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874" name="Text Box 18"/>
              <p:cNvSpPr txBox="1">
                <a:spLocks noChangeArrowheads="1"/>
              </p:cNvSpPr>
              <p:nvPr/>
            </p:nvSpPr>
            <p:spPr bwMode="auto">
              <a:xfrm>
                <a:off x="4737" y="3648"/>
                <a:ext cx="356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prstDash val="dash"/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US" i="1">
                    <a:latin typeface="Arial" pitchFamily="34" charset="0"/>
                  </a:rPr>
                  <a:t>a</a:t>
                </a:r>
                <a:r>
                  <a:rPr lang="en-US" baseline="-25000">
                    <a:latin typeface="Arial" pitchFamily="34" charset="0"/>
                  </a:rPr>
                  <a:t>1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35875" name="Text Box 19"/>
              <p:cNvSpPr txBox="1">
                <a:spLocks noChangeArrowheads="1"/>
              </p:cNvSpPr>
              <p:nvPr/>
            </p:nvSpPr>
            <p:spPr bwMode="auto">
              <a:xfrm>
                <a:off x="4797" y="2382"/>
                <a:ext cx="356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prstDash val="dash"/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US" i="1">
                    <a:latin typeface="Arial" pitchFamily="34" charset="0"/>
                  </a:rPr>
                  <a:t>a</a:t>
                </a:r>
                <a:r>
                  <a:rPr lang="en-US" baseline="-25000">
                    <a:latin typeface="Arial" pitchFamily="34" charset="0"/>
                  </a:rPr>
                  <a:t>2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35876" name="Text Box 20"/>
              <p:cNvSpPr txBox="1">
                <a:spLocks noChangeArrowheads="1"/>
              </p:cNvSpPr>
              <p:nvPr/>
            </p:nvSpPr>
            <p:spPr bwMode="auto">
              <a:xfrm>
                <a:off x="3544" y="3041"/>
                <a:ext cx="356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prstDash val="dash"/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US" i="1">
                    <a:latin typeface="Arial" pitchFamily="34" charset="0"/>
                  </a:rPr>
                  <a:t>a</a:t>
                </a:r>
                <a:r>
                  <a:rPr lang="en-US" baseline="-25000">
                    <a:latin typeface="Arial" pitchFamily="34" charset="0"/>
                  </a:rPr>
                  <a:t>3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35877" name="Line 21"/>
              <p:cNvSpPr>
                <a:spLocks noChangeShapeType="1"/>
              </p:cNvSpPr>
              <p:nvPr/>
            </p:nvSpPr>
            <p:spPr bwMode="auto">
              <a:xfrm flipH="1">
                <a:off x="4617" y="3218"/>
                <a:ext cx="338" cy="201"/>
              </a:xfrm>
              <a:prstGeom prst="line">
                <a:avLst/>
              </a:prstGeom>
              <a:noFill/>
              <a:ln w="9525">
                <a:solidFill>
                  <a:srgbClr val="FF33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878" name="Rectangle 22"/>
              <p:cNvSpPr>
                <a:spLocks noChangeArrowheads="1"/>
              </p:cNvSpPr>
              <p:nvPr/>
            </p:nvSpPr>
            <p:spPr bwMode="auto">
              <a:xfrm rot="3459356">
                <a:off x="4608" y="3334"/>
                <a:ext cx="64" cy="7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5879" name="Freeform 23"/>
              <p:cNvSpPr>
                <a:spLocks/>
              </p:cNvSpPr>
              <p:nvPr/>
            </p:nvSpPr>
            <p:spPr bwMode="auto">
              <a:xfrm>
                <a:off x="4972" y="2936"/>
                <a:ext cx="220" cy="268"/>
              </a:xfrm>
              <a:custGeom>
                <a:avLst/>
                <a:gdLst>
                  <a:gd name="T0" fmla="*/ 0 w 220"/>
                  <a:gd name="T1" fmla="*/ 268 h 268"/>
                  <a:gd name="T2" fmla="*/ 68 w 220"/>
                  <a:gd name="T3" fmla="*/ 180 h 268"/>
                  <a:gd name="T4" fmla="*/ 120 w 220"/>
                  <a:gd name="T5" fmla="*/ 172 h 268"/>
                  <a:gd name="T6" fmla="*/ 192 w 220"/>
                  <a:gd name="T7" fmla="*/ 64 h 268"/>
                  <a:gd name="T8" fmla="*/ 220 w 220"/>
                  <a:gd name="T9" fmla="*/ 0 h 2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0"/>
                  <a:gd name="T16" fmla="*/ 0 h 268"/>
                  <a:gd name="T17" fmla="*/ 220 w 220"/>
                  <a:gd name="T18" fmla="*/ 268 h 26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0" h="268">
                    <a:moveTo>
                      <a:pt x="0" y="268"/>
                    </a:moveTo>
                    <a:cubicBezTo>
                      <a:pt x="24" y="232"/>
                      <a:pt x="48" y="196"/>
                      <a:pt x="68" y="180"/>
                    </a:cubicBezTo>
                    <a:cubicBezTo>
                      <a:pt x="88" y="164"/>
                      <a:pt x="99" y="191"/>
                      <a:pt x="120" y="172"/>
                    </a:cubicBezTo>
                    <a:cubicBezTo>
                      <a:pt x="141" y="153"/>
                      <a:pt x="175" y="93"/>
                      <a:pt x="192" y="64"/>
                    </a:cubicBezTo>
                    <a:cubicBezTo>
                      <a:pt x="209" y="35"/>
                      <a:pt x="214" y="17"/>
                      <a:pt x="220" y="0"/>
                    </a:cubicBezTo>
                  </a:path>
                </a:pathLst>
              </a:cu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880" name="Text Box 24"/>
              <p:cNvSpPr txBox="1">
                <a:spLocks noChangeArrowheads="1"/>
              </p:cNvSpPr>
              <p:nvPr/>
            </p:nvSpPr>
            <p:spPr bwMode="auto">
              <a:xfrm>
                <a:off x="4956" y="2737"/>
                <a:ext cx="480" cy="2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prstDash val="dash"/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en-US" sz="1600">
                    <a:latin typeface="Arial" pitchFamily="34" charset="0"/>
                  </a:rPr>
                  <a:t>-</a:t>
                </a:r>
                <a:r>
                  <a:rPr lang="en-US" sz="1600" i="1">
                    <a:latin typeface="Arial" pitchFamily="34" charset="0"/>
                  </a:rPr>
                  <a:t>a</a:t>
                </a:r>
                <a:r>
                  <a:rPr lang="en-US" sz="1600" baseline="-25000">
                    <a:latin typeface="Arial" pitchFamily="34" charset="0"/>
                  </a:rPr>
                  <a:t>3</a:t>
                </a:r>
                <a:endParaRPr lang="en-US" sz="1600">
                  <a:latin typeface="Arial" pitchFamily="34" charset="0"/>
                </a:endParaRPr>
              </a:p>
            </p:txBody>
          </p:sp>
          <p:sp>
            <p:nvSpPr>
              <p:cNvPr id="35881" name="Oval 25"/>
              <p:cNvSpPr>
                <a:spLocks noChangeArrowheads="1"/>
              </p:cNvSpPr>
              <p:nvPr/>
            </p:nvSpPr>
            <p:spPr bwMode="auto">
              <a:xfrm>
                <a:off x="4612" y="3400"/>
                <a:ext cx="27" cy="2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5882" name="Oval 26"/>
              <p:cNvSpPr>
                <a:spLocks noChangeArrowheads="1"/>
              </p:cNvSpPr>
              <p:nvPr/>
            </p:nvSpPr>
            <p:spPr bwMode="auto">
              <a:xfrm>
                <a:off x="4960" y="3192"/>
                <a:ext cx="27" cy="2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5883" name="Oval 27"/>
              <p:cNvSpPr>
                <a:spLocks noChangeArrowheads="1"/>
              </p:cNvSpPr>
              <p:nvPr/>
            </p:nvSpPr>
            <p:spPr bwMode="auto">
              <a:xfrm>
                <a:off x="4612" y="2980"/>
                <a:ext cx="27" cy="27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5884" name="Line 28"/>
              <p:cNvSpPr>
                <a:spLocks noChangeShapeType="1"/>
              </p:cNvSpPr>
              <p:nvPr/>
            </p:nvSpPr>
            <p:spPr bwMode="auto">
              <a:xfrm flipH="1" flipV="1">
                <a:off x="4629" y="2998"/>
                <a:ext cx="338" cy="201"/>
              </a:xfrm>
              <a:prstGeom prst="line">
                <a:avLst/>
              </a:prstGeom>
              <a:noFill/>
              <a:ln w="9525">
                <a:solidFill>
                  <a:srgbClr val="FF33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885" name="Rectangle 29"/>
              <p:cNvSpPr>
                <a:spLocks noChangeArrowheads="1"/>
              </p:cNvSpPr>
              <p:nvPr/>
            </p:nvSpPr>
            <p:spPr bwMode="auto">
              <a:xfrm rot="18140644" flipV="1">
                <a:off x="4608" y="3006"/>
                <a:ext cx="64" cy="7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5886" name="Freeform 30"/>
              <p:cNvSpPr>
                <a:spLocks/>
              </p:cNvSpPr>
              <p:nvPr/>
            </p:nvSpPr>
            <p:spPr bwMode="auto">
              <a:xfrm>
                <a:off x="4448" y="2924"/>
                <a:ext cx="172" cy="60"/>
              </a:xfrm>
              <a:custGeom>
                <a:avLst/>
                <a:gdLst>
                  <a:gd name="T0" fmla="*/ 232 w 148"/>
                  <a:gd name="T1" fmla="*/ 60 h 60"/>
                  <a:gd name="T2" fmla="*/ 132 w 148"/>
                  <a:gd name="T3" fmla="*/ 16 h 60"/>
                  <a:gd name="T4" fmla="*/ 76 w 148"/>
                  <a:gd name="T5" fmla="*/ 40 h 60"/>
                  <a:gd name="T6" fmla="*/ 0 w 148"/>
                  <a:gd name="T7" fmla="*/ 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48"/>
                  <a:gd name="T13" fmla="*/ 0 h 60"/>
                  <a:gd name="T14" fmla="*/ 148 w 148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48" h="60">
                    <a:moveTo>
                      <a:pt x="148" y="60"/>
                    </a:moveTo>
                    <a:cubicBezTo>
                      <a:pt x="124" y="39"/>
                      <a:pt x="101" y="19"/>
                      <a:pt x="84" y="16"/>
                    </a:cubicBezTo>
                    <a:cubicBezTo>
                      <a:pt x="67" y="13"/>
                      <a:pt x="62" y="43"/>
                      <a:pt x="48" y="40"/>
                    </a:cubicBezTo>
                    <a:cubicBezTo>
                      <a:pt x="34" y="37"/>
                      <a:pt x="17" y="18"/>
                      <a:pt x="0" y="0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887" name="Freeform 31"/>
              <p:cNvSpPr>
                <a:spLocks/>
              </p:cNvSpPr>
              <p:nvPr/>
            </p:nvSpPr>
            <p:spPr bwMode="auto">
              <a:xfrm rot="917605">
                <a:off x="4463" y="3386"/>
                <a:ext cx="161" cy="94"/>
              </a:xfrm>
              <a:custGeom>
                <a:avLst/>
                <a:gdLst>
                  <a:gd name="T0" fmla="*/ 134 w 176"/>
                  <a:gd name="T1" fmla="*/ 0 h 67"/>
                  <a:gd name="T2" fmla="*/ 55 w 176"/>
                  <a:gd name="T3" fmla="*/ 156 h 67"/>
                  <a:gd name="T4" fmla="*/ 0 w 176"/>
                  <a:gd name="T5" fmla="*/ 177 h 67"/>
                  <a:gd name="T6" fmla="*/ 0 60000 65536"/>
                  <a:gd name="T7" fmla="*/ 0 60000 65536"/>
                  <a:gd name="T8" fmla="*/ 0 60000 65536"/>
                  <a:gd name="T9" fmla="*/ 0 w 176"/>
                  <a:gd name="T10" fmla="*/ 0 h 67"/>
                  <a:gd name="T11" fmla="*/ 176 w 176"/>
                  <a:gd name="T12" fmla="*/ 67 h 67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76" h="67">
                    <a:moveTo>
                      <a:pt x="176" y="0"/>
                    </a:moveTo>
                    <a:cubicBezTo>
                      <a:pt x="138" y="22"/>
                      <a:pt x="101" y="45"/>
                      <a:pt x="72" y="56"/>
                    </a:cubicBezTo>
                    <a:cubicBezTo>
                      <a:pt x="43" y="67"/>
                      <a:pt x="21" y="65"/>
                      <a:pt x="0" y="64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35888" name="Group 32"/>
              <p:cNvGrpSpPr>
                <a:grpSpLocks noChangeAspect="1"/>
              </p:cNvGrpSpPr>
              <p:nvPr/>
            </p:nvGrpSpPr>
            <p:grpSpPr bwMode="auto">
              <a:xfrm>
                <a:off x="4283" y="2772"/>
                <a:ext cx="191" cy="335"/>
                <a:chOff x="4283" y="2772"/>
                <a:chExt cx="191" cy="335"/>
              </a:xfrm>
            </p:grpSpPr>
            <p:sp>
              <p:nvSpPr>
                <p:cNvPr id="35895" name="AutoShape 33"/>
                <p:cNvSpPr>
                  <a:spLocks noChangeAspect="1" noChangeArrowheads="1" noTextEdit="1"/>
                </p:cNvSpPr>
                <p:nvPr/>
              </p:nvSpPr>
              <p:spPr bwMode="auto">
                <a:xfrm>
                  <a:off x="4283" y="2772"/>
                  <a:ext cx="191" cy="30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5896" name="Line 34"/>
                <p:cNvSpPr>
                  <a:spLocks noChangeShapeType="1"/>
                </p:cNvSpPr>
                <p:nvPr/>
              </p:nvSpPr>
              <p:spPr bwMode="auto">
                <a:xfrm>
                  <a:off x="4302" y="2934"/>
                  <a:ext cx="146" cy="1"/>
                </a:xfrm>
                <a:prstGeom prst="line">
                  <a:avLst/>
                </a:prstGeom>
                <a:noFill/>
                <a:ln w="7938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5897" name="Rectangle 35"/>
                <p:cNvSpPr>
                  <a:spLocks noChangeArrowheads="1"/>
                </p:cNvSpPr>
                <p:nvPr/>
              </p:nvSpPr>
              <p:spPr bwMode="auto">
                <a:xfrm>
                  <a:off x="4345" y="2948"/>
                  <a:ext cx="120" cy="15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US" sz="1400">
                      <a:solidFill>
                        <a:srgbClr val="000000"/>
                      </a:solidFill>
                      <a:latin typeface="Arial" pitchFamily="34" charset="0"/>
                    </a:rPr>
                    <a:t>2</a:t>
                  </a:r>
                  <a:endParaRPr lang="en-US">
                    <a:latin typeface="Arial" pitchFamily="34" charset="0"/>
                  </a:endParaRPr>
                </a:p>
              </p:txBody>
            </p:sp>
            <p:sp>
              <p:nvSpPr>
                <p:cNvPr id="35898" name="Rectangle 36"/>
                <p:cNvSpPr>
                  <a:spLocks noChangeArrowheads="1"/>
                </p:cNvSpPr>
                <p:nvPr/>
              </p:nvSpPr>
              <p:spPr bwMode="auto">
                <a:xfrm>
                  <a:off x="4306" y="2784"/>
                  <a:ext cx="62" cy="13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US" sz="1400" i="1">
                      <a:solidFill>
                        <a:srgbClr val="000000"/>
                      </a:solidFill>
                      <a:latin typeface="Arial" pitchFamily="34" charset="0"/>
                    </a:rPr>
                    <a:t>a</a:t>
                  </a:r>
                  <a:endParaRPr lang="en-US" i="1">
                    <a:latin typeface="Arial" pitchFamily="34" charset="0"/>
                  </a:endParaRPr>
                </a:p>
              </p:txBody>
            </p:sp>
            <p:sp>
              <p:nvSpPr>
                <p:cNvPr id="35899" name="Rectangle 37"/>
                <p:cNvSpPr>
                  <a:spLocks noChangeArrowheads="1"/>
                </p:cNvSpPr>
                <p:nvPr/>
              </p:nvSpPr>
              <p:spPr bwMode="auto">
                <a:xfrm>
                  <a:off x="4377" y="2830"/>
                  <a:ext cx="96" cy="12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US" sz="1200">
                      <a:solidFill>
                        <a:srgbClr val="000000"/>
                      </a:solidFill>
                      <a:latin typeface="Arial" pitchFamily="34" charset="0"/>
                    </a:rPr>
                    <a:t>2</a:t>
                  </a:r>
                  <a:endParaRPr lang="en-US">
                    <a:latin typeface="Arial" pitchFamily="34" charset="0"/>
                  </a:endParaRPr>
                </a:p>
              </p:txBody>
            </p:sp>
          </p:grpSp>
          <p:grpSp>
            <p:nvGrpSpPr>
              <p:cNvPr id="35889" name="Group 38"/>
              <p:cNvGrpSpPr>
                <a:grpSpLocks noChangeAspect="1"/>
              </p:cNvGrpSpPr>
              <p:nvPr/>
            </p:nvGrpSpPr>
            <p:grpSpPr bwMode="auto">
              <a:xfrm>
                <a:off x="4291" y="3296"/>
                <a:ext cx="191" cy="347"/>
                <a:chOff x="4291" y="3296"/>
                <a:chExt cx="191" cy="347"/>
              </a:xfrm>
            </p:grpSpPr>
            <p:sp>
              <p:nvSpPr>
                <p:cNvPr id="35890" name="AutoShape 39"/>
                <p:cNvSpPr>
                  <a:spLocks noChangeAspect="1" noChangeArrowheads="1" noTextEdit="1"/>
                </p:cNvSpPr>
                <p:nvPr/>
              </p:nvSpPr>
              <p:spPr bwMode="auto">
                <a:xfrm>
                  <a:off x="4291" y="3296"/>
                  <a:ext cx="171" cy="31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5891" name="Line 40"/>
                <p:cNvSpPr>
                  <a:spLocks noChangeShapeType="1"/>
                </p:cNvSpPr>
                <p:nvPr/>
              </p:nvSpPr>
              <p:spPr bwMode="auto">
                <a:xfrm>
                  <a:off x="4311" y="3457"/>
                  <a:ext cx="126" cy="1"/>
                </a:xfrm>
                <a:prstGeom prst="line">
                  <a:avLst/>
                </a:prstGeom>
                <a:noFill/>
                <a:ln w="7938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5892" name="Rectangle 41"/>
                <p:cNvSpPr>
                  <a:spLocks noChangeArrowheads="1"/>
                </p:cNvSpPr>
                <p:nvPr/>
              </p:nvSpPr>
              <p:spPr bwMode="auto">
                <a:xfrm>
                  <a:off x="4342" y="3473"/>
                  <a:ext cx="128" cy="17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US" sz="1500">
                      <a:solidFill>
                        <a:srgbClr val="000000"/>
                      </a:solidFill>
                      <a:latin typeface="Arial" pitchFamily="34" charset="0"/>
                    </a:rPr>
                    <a:t>2</a:t>
                  </a:r>
                  <a:endParaRPr lang="en-US">
                    <a:latin typeface="Arial" pitchFamily="34" charset="0"/>
                  </a:endParaRPr>
                </a:p>
              </p:txBody>
            </p:sp>
            <p:sp>
              <p:nvSpPr>
                <p:cNvPr id="35893" name="Rectangle 42"/>
                <p:cNvSpPr>
                  <a:spLocks noChangeArrowheads="1"/>
                </p:cNvSpPr>
                <p:nvPr/>
              </p:nvSpPr>
              <p:spPr bwMode="auto">
                <a:xfrm>
                  <a:off x="4316" y="3302"/>
                  <a:ext cx="67" cy="14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US" sz="1500" i="1">
                      <a:solidFill>
                        <a:srgbClr val="000000"/>
                      </a:solidFill>
                      <a:latin typeface="Arial" pitchFamily="34" charset="0"/>
                    </a:rPr>
                    <a:t>a</a:t>
                  </a:r>
                  <a:endParaRPr lang="en-US" i="1">
                    <a:latin typeface="Arial" pitchFamily="34" charset="0"/>
                  </a:endParaRPr>
                </a:p>
              </p:txBody>
            </p:sp>
            <p:sp>
              <p:nvSpPr>
                <p:cNvPr id="35894" name="Rectangle 43"/>
                <p:cNvSpPr>
                  <a:spLocks noChangeArrowheads="1"/>
                </p:cNvSpPr>
                <p:nvPr/>
              </p:nvSpPr>
              <p:spPr bwMode="auto">
                <a:xfrm>
                  <a:off x="4378" y="3350"/>
                  <a:ext cx="104" cy="1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US" sz="1300">
                      <a:solidFill>
                        <a:srgbClr val="000000"/>
                      </a:solidFill>
                      <a:latin typeface="Arial" pitchFamily="34" charset="0"/>
                    </a:rPr>
                    <a:t>1</a:t>
                  </a:r>
                  <a:endParaRPr lang="en-US">
                    <a:latin typeface="Arial" pitchFamily="34" charset="0"/>
                  </a:endParaRPr>
                </a:p>
              </p:txBody>
            </p:sp>
          </p:grpSp>
        </p:grpSp>
      </p:grpSp>
      <p:grpSp>
        <p:nvGrpSpPr>
          <p:cNvPr id="35847" name="Group 44"/>
          <p:cNvGrpSpPr>
            <a:grpSpLocks/>
          </p:cNvGrpSpPr>
          <p:nvPr/>
        </p:nvGrpSpPr>
        <p:grpSpPr bwMode="auto">
          <a:xfrm>
            <a:off x="482600" y="1143000"/>
            <a:ext cx="2946400" cy="3276600"/>
            <a:chOff x="304" y="720"/>
            <a:chExt cx="1856" cy="2064"/>
          </a:xfrm>
        </p:grpSpPr>
        <p:grpSp>
          <p:nvGrpSpPr>
            <p:cNvPr id="35850" name="Group 45"/>
            <p:cNvGrpSpPr>
              <a:grpSpLocks/>
            </p:cNvGrpSpPr>
            <p:nvPr/>
          </p:nvGrpSpPr>
          <p:grpSpPr bwMode="auto">
            <a:xfrm>
              <a:off x="357" y="809"/>
              <a:ext cx="1803" cy="1937"/>
              <a:chOff x="357" y="809"/>
              <a:chExt cx="1803" cy="1937"/>
            </a:xfrm>
          </p:grpSpPr>
          <p:pic>
            <p:nvPicPr>
              <p:cNvPr id="35864" name="Picture 46" descr="Figure_3_8_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7" y="809"/>
                <a:ext cx="1796" cy="19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5865" name="Rectangle 47"/>
              <p:cNvSpPr>
                <a:spLocks noChangeArrowheads="1"/>
              </p:cNvSpPr>
              <p:nvPr/>
            </p:nvSpPr>
            <p:spPr bwMode="auto">
              <a:xfrm>
                <a:off x="2000" y="2224"/>
                <a:ext cx="136" cy="7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prstDash val="dash"/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5866" name="Text Box 48"/>
              <p:cNvSpPr txBox="1">
                <a:spLocks noChangeArrowheads="1"/>
              </p:cNvSpPr>
              <p:nvPr/>
            </p:nvSpPr>
            <p:spPr bwMode="auto">
              <a:xfrm>
                <a:off x="1944" y="2128"/>
                <a:ext cx="216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prstDash val="dash"/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en-US">
                    <a:latin typeface="Arial" pitchFamily="34" charset="0"/>
                  </a:rPr>
                  <a:t>-</a:t>
                </a:r>
              </a:p>
            </p:txBody>
          </p:sp>
        </p:grpSp>
        <p:grpSp>
          <p:nvGrpSpPr>
            <p:cNvPr id="35851" name="Group 49"/>
            <p:cNvGrpSpPr>
              <a:grpSpLocks/>
            </p:cNvGrpSpPr>
            <p:nvPr/>
          </p:nvGrpSpPr>
          <p:grpSpPr bwMode="auto">
            <a:xfrm>
              <a:off x="304" y="2288"/>
              <a:ext cx="264" cy="200"/>
              <a:chOff x="3472" y="2600"/>
              <a:chExt cx="264" cy="200"/>
            </a:xfrm>
          </p:grpSpPr>
          <p:sp>
            <p:nvSpPr>
              <p:cNvPr id="35862" name="Rectangle 50"/>
              <p:cNvSpPr>
                <a:spLocks noChangeArrowheads="1"/>
              </p:cNvSpPr>
              <p:nvPr/>
            </p:nvSpPr>
            <p:spPr bwMode="auto">
              <a:xfrm>
                <a:off x="3472" y="2600"/>
                <a:ext cx="200" cy="2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prstDash val="dash"/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5863" name="Text Box 51"/>
              <p:cNvSpPr txBox="1">
                <a:spLocks noChangeArrowheads="1"/>
              </p:cNvSpPr>
              <p:nvPr/>
            </p:nvSpPr>
            <p:spPr bwMode="auto">
              <a:xfrm>
                <a:off x="3496" y="2600"/>
                <a:ext cx="240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prstDash val="dash"/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en-US" sz="1400" i="1">
                    <a:latin typeface="Arial" pitchFamily="34" charset="0"/>
                  </a:rPr>
                  <a:t>a</a:t>
                </a:r>
                <a:r>
                  <a:rPr lang="en-US" sz="1400" baseline="-25000">
                    <a:latin typeface="Arial" pitchFamily="34" charset="0"/>
                  </a:rPr>
                  <a:t>3</a:t>
                </a:r>
                <a:endParaRPr lang="en-US" sz="1400">
                  <a:latin typeface="Arial" pitchFamily="34" charset="0"/>
                </a:endParaRPr>
              </a:p>
            </p:txBody>
          </p:sp>
        </p:grpSp>
        <p:grpSp>
          <p:nvGrpSpPr>
            <p:cNvPr id="35852" name="Group 52"/>
            <p:cNvGrpSpPr>
              <a:grpSpLocks/>
            </p:cNvGrpSpPr>
            <p:nvPr/>
          </p:nvGrpSpPr>
          <p:grpSpPr bwMode="auto">
            <a:xfrm>
              <a:off x="1736" y="2568"/>
              <a:ext cx="240" cy="216"/>
              <a:chOff x="4960" y="2880"/>
              <a:chExt cx="240" cy="216"/>
            </a:xfrm>
          </p:grpSpPr>
          <p:sp>
            <p:nvSpPr>
              <p:cNvPr id="35860" name="Rectangle 53"/>
              <p:cNvSpPr>
                <a:spLocks noChangeArrowheads="1"/>
              </p:cNvSpPr>
              <p:nvPr/>
            </p:nvSpPr>
            <p:spPr bwMode="auto">
              <a:xfrm>
                <a:off x="4992" y="2896"/>
                <a:ext cx="200" cy="2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prstDash val="dash"/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5861" name="Text Box 54"/>
              <p:cNvSpPr txBox="1">
                <a:spLocks noChangeArrowheads="1"/>
              </p:cNvSpPr>
              <p:nvPr/>
            </p:nvSpPr>
            <p:spPr bwMode="auto">
              <a:xfrm>
                <a:off x="4960" y="2880"/>
                <a:ext cx="240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prstDash val="dash"/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en-US" sz="1400" i="1">
                    <a:latin typeface="Arial" pitchFamily="34" charset="0"/>
                  </a:rPr>
                  <a:t>a</a:t>
                </a:r>
                <a:r>
                  <a:rPr lang="en-US" sz="1400" baseline="-25000">
                    <a:latin typeface="Arial" pitchFamily="34" charset="0"/>
                  </a:rPr>
                  <a:t>1</a:t>
                </a:r>
                <a:endParaRPr lang="en-US" sz="1400">
                  <a:latin typeface="Arial" pitchFamily="34" charset="0"/>
                </a:endParaRPr>
              </a:p>
            </p:txBody>
          </p:sp>
        </p:grpSp>
        <p:grpSp>
          <p:nvGrpSpPr>
            <p:cNvPr id="35853" name="Group 55"/>
            <p:cNvGrpSpPr>
              <a:grpSpLocks/>
            </p:cNvGrpSpPr>
            <p:nvPr/>
          </p:nvGrpSpPr>
          <p:grpSpPr bwMode="auto">
            <a:xfrm>
              <a:off x="1312" y="1760"/>
              <a:ext cx="272" cy="264"/>
              <a:chOff x="1312" y="1760"/>
              <a:chExt cx="272" cy="264"/>
            </a:xfrm>
          </p:grpSpPr>
          <p:sp>
            <p:nvSpPr>
              <p:cNvPr id="35857" name="Rectangle 56"/>
              <p:cNvSpPr>
                <a:spLocks noChangeArrowheads="1"/>
              </p:cNvSpPr>
              <p:nvPr/>
            </p:nvSpPr>
            <p:spPr bwMode="auto">
              <a:xfrm>
                <a:off x="1328" y="1760"/>
                <a:ext cx="216" cy="16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prstDash val="dash"/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5858" name="Rectangle 57"/>
              <p:cNvSpPr>
                <a:spLocks noChangeArrowheads="1"/>
              </p:cNvSpPr>
              <p:nvPr/>
            </p:nvSpPr>
            <p:spPr bwMode="auto">
              <a:xfrm>
                <a:off x="1408" y="1856"/>
                <a:ext cx="72" cy="16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prstDash val="dash"/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5859" name="Text Box 58"/>
              <p:cNvSpPr txBox="1">
                <a:spLocks noChangeArrowheads="1"/>
              </p:cNvSpPr>
              <p:nvPr/>
            </p:nvSpPr>
            <p:spPr bwMode="auto">
              <a:xfrm>
                <a:off x="1312" y="1760"/>
                <a:ext cx="272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prstDash val="dash"/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en-US" sz="1400" i="1">
                    <a:latin typeface="Arial" pitchFamily="34" charset="0"/>
                  </a:rPr>
                  <a:t>a</a:t>
                </a:r>
                <a:r>
                  <a:rPr lang="en-US" sz="1400" baseline="-25000">
                    <a:latin typeface="Arial" pitchFamily="34" charset="0"/>
                  </a:rPr>
                  <a:t>2</a:t>
                </a:r>
                <a:endParaRPr lang="en-US" sz="1400">
                  <a:latin typeface="Arial" pitchFamily="34" charset="0"/>
                </a:endParaRPr>
              </a:p>
            </p:txBody>
          </p:sp>
        </p:grpSp>
        <p:grpSp>
          <p:nvGrpSpPr>
            <p:cNvPr id="35854" name="Group 59"/>
            <p:cNvGrpSpPr>
              <a:grpSpLocks/>
            </p:cNvGrpSpPr>
            <p:nvPr/>
          </p:nvGrpSpPr>
          <p:grpSpPr bwMode="auto">
            <a:xfrm>
              <a:off x="1096" y="720"/>
              <a:ext cx="240" cy="208"/>
              <a:chOff x="1096" y="720"/>
              <a:chExt cx="240" cy="208"/>
            </a:xfrm>
          </p:grpSpPr>
          <p:sp>
            <p:nvSpPr>
              <p:cNvPr id="35855" name="Rectangle 60"/>
              <p:cNvSpPr>
                <a:spLocks noChangeArrowheads="1"/>
              </p:cNvSpPr>
              <p:nvPr/>
            </p:nvSpPr>
            <p:spPr bwMode="auto">
              <a:xfrm>
                <a:off x="1128" y="720"/>
                <a:ext cx="200" cy="2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prstDash val="dash"/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5856" name="Text Box 61"/>
              <p:cNvSpPr txBox="1">
                <a:spLocks noChangeArrowheads="1"/>
              </p:cNvSpPr>
              <p:nvPr/>
            </p:nvSpPr>
            <p:spPr bwMode="auto">
              <a:xfrm>
                <a:off x="1096" y="736"/>
                <a:ext cx="240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prstDash val="dash"/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en-US" sz="1400" i="1">
                    <a:latin typeface="Arial" pitchFamily="34" charset="0"/>
                  </a:rPr>
                  <a:t>z</a:t>
                </a:r>
                <a:endParaRPr lang="en-US" sz="1400">
                  <a:latin typeface="Arial" pitchFamily="34" charset="0"/>
                </a:endParaRPr>
              </a:p>
            </p:txBody>
          </p:sp>
        </p:grpSp>
      </p:grpSp>
      <p:sp>
        <p:nvSpPr>
          <p:cNvPr id="35848" name="Text Box 62"/>
          <p:cNvSpPr txBox="1">
            <a:spLocks noChangeArrowheads="1"/>
          </p:cNvSpPr>
          <p:nvPr/>
        </p:nvSpPr>
        <p:spPr bwMode="auto">
          <a:xfrm>
            <a:off x="3286125" y="1309688"/>
            <a:ext cx="1473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9pPr>
          </a:lstStyle>
          <a:p>
            <a:r>
              <a:rPr lang="en-US">
                <a:solidFill>
                  <a:schemeClr val="accent2"/>
                </a:solidFill>
                <a:latin typeface="Arial" pitchFamily="34" charset="0"/>
              </a:rPr>
              <a:t>Algorithm</a:t>
            </a:r>
          </a:p>
        </p:txBody>
      </p:sp>
      <p:sp>
        <p:nvSpPr>
          <p:cNvPr id="127039" name="Oval 63"/>
          <p:cNvSpPr>
            <a:spLocks noChangeArrowheads="1"/>
          </p:cNvSpPr>
          <p:nvPr/>
        </p:nvSpPr>
        <p:spPr bwMode="auto">
          <a:xfrm>
            <a:off x="2522538" y="3649663"/>
            <a:ext cx="196850" cy="201612"/>
          </a:xfrm>
          <a:prstGeom prst="ellipse">
            <a:avLst/>
          </a:prstGeom>
          <a:noFill/>
          <a:ln w="285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71823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70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70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703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279400"/>
            <a:ext cx="8382000" cy="685800"/>
          </a:xfrm>
        </p:spPr>
        <p:txBody>
          <a:bodyPr>
            <a:normAutofit fontScale="90000"/>
          </a:bodyPr>
          <a:lstStyle/>
          <a:p>
            <a:r>
              <a:rPr lang="en-US" smtClean="0">
                <a:cs typeface="Times New Roman" pitchFamily="18" charset="0"/>
              </a:rPr>
              <a:t>HCP Crystallographic Directions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42938" y="935038"/>
            <a:ext cx="7772400" cy="4114800"/>
          </a:xfrm>
        </p:spPr>
        <p:txBody>
          <a:bodyPr/>
          <a:lstStyle/>
          <a:p>
            <a:r>
              <a:rPr lang="en-US" sz="2800" u="sng" smtClean="0">
                <a:cs typeface="Times New Roman" pitchFamily="18" charset="0"/>
              </a:rPr>
              <a:t>Hexagonal Crystals</a:t>
            </a:r>
            <a:endParaRPr lang="en-US" sz="2800" smtClean="0">
              <a:cs typeface="Times New Roman" pitchFamily="18" charset="0"/>
            </a:endParaRPr>
          </a:p>
          <a:p>
            <a:pPr lvl="1"/>
            <a:r>
              <a:rPr lang="en-US" sz="2400" smtClean="0">
                <a:cs typeface="Times New Roman" pitchFamily="18" charset="0"/>
              </a:rPr>
              <a:t>4 parameter </a:t>
            </a:r>
            <a:r>
              <a:rPr lang="en-US" sz="2400" smtClean="0"/>
              <a:t>Miller-Bravais lattice coordinates are related to the </a:t>
            </a:r>
            <a:r>
              <a:rPr lang="en-US" sz="2400" smtClean="0">
                <a:cs typeface="Times New Roman" pitchFamily="18" charset="0"/>
              </a:rPr>
              <a:t>direction indices (i.e., </a:t>
            </a:r>
            <a:r>
              <a:rPr lang="en-US" sz="2400" i="1" smtClean="0">
                <a:cs typeface="Times New Roman" pitchFamily="18" charset="0"/>
              </a:rPr>
              <a:t>u</a:t>
            </a:r>
            <a:r>
              <a:rPr lang="en-US" sz="2400" smtClean="0">
                <a:solidFill>
                  <a:srgbClr val="000000"/>
                </a:solidFill>
              </a:rPr>
              <a:t>'</a:t>
            </a:r>
            <a:r>
              <a:rPr lang="en-US" sz="2400" i="1" smtClean="0">
                <a:cs typeface="Times New Roman" pitchFamily="18" charset="0"/>
              </a:rPr>
              <a:t>v</a:t>
            </a:r>
            <a:r>
              <a:rPr lang="en-US" sz="2400" smtClean="0">
                <a:solidFill>
                  <a:srgbClr val="000000"/>
                </a:solidFill>
              </a:rPr>
              <a:t>'</a:t>
            </a:r>
            <a:r>
              <a:rPr lang="en-US" sz="2400" i="1" smtClean="0">
                <a:cs typeface="Times New Roman" pitchFamily="18" charset="0"/>
              </a:rPr>
              <a:t>w</a:t>
            </a:r>
            <a:r>
              <a:rPr lang="en-US" sz="2400" smtClean="0">
                <a:solidFill>
                  <a:srgbClr val="000000"/>
                </a:solidFill>
              </a:rPr>
              <a:t>'</a:t>
            </a:r>
            <a:r>
              <a:rPr lang="en-US" sz="2400" smtClean="0">
                <a:cs typeface="Times New Roman" pitchFamily="18" charset="0"/>
              </a:rPr>
              <a:t>) as follows.</a:t>
            </a:r>
          </a:p>
        </p:txBody>
      </p:sp>
      <p:grpSp>
        <p:nvGrpSpPr>
          <p:cNvPr id="36868" name="Group 4"/>
          <p:cNvGrpSpPr>
            <a:grpSpLocks/>
          </p:cNvGrpSpPr>
          <p:nvPr/>
        </p:nvGrpSpPr>
        <p:grpSpPr bwMode="auto">
          <a:xfrm>
            <a:off x="4884738" y="2860675"/>
            <a:ext cx="2660650" cy="3089275"/>
            <a:chOff x="3077" y="1802"/>
            <a:chExt cx="1676" cy="1946"/>
          </a:xfrm>
        </p:grpSpPr>
        <p:sp>
          <p:nvSpPr>
            <p:cNvPr id="36887" name="AutoShape 5"/>
            <p:cNvSpPr>
              <a:spLocks noChangeAspect="1" noChangeArrowheads="1" noTextEdit="1"/>
            </p:cNvSpPr>
            <p:nvPr/>
          </p:nvSpPr>
          <p:spPr bwMode="auto">
            <a:xfrm>
              <a:off x="3077" y="1821"/>
              <a:ext cx="1676" cy="19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88" name="Rectangle 6"/>
            <p:cNvSpPr>
              <a:spLocks noChangeArrowheads="1"/>
            </p:cNvSpPr>
            <p:nvPr/>
          </p:nvSpPr>
          <p:spPr bwMode="auto">
            <a:xfrm>
              <a:off x="3551" y="3495"/>
              <a:ext cx="105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>
                  <a:solidFill>
                    <a:srgbClr val="000000"/>
                  </a:solidFill>
                  <a:latin typeface="Symbol" pitchFamily="18" charset="2"/>
                </a:rPr>
                <a:t>=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36889" name="Rectangle 7"/>
            <p:cNvSpPr>
              <a:spLocks noChangeArrowheads="1"/>
            </p:cNvSpPr>
            <p:nvPr/>
          </p:nvSpPr>
          <p:spPr bwMode="auto">
            <a:xfrm>
              <a:off x="3551" y="3193"/>
              <a:ext cx="105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>
                  <a:solidFill>
                    <a:srgbClr val="000000"/>
                  </a:solidFill>
                  <a:latin typeface="Symbol" pitchFamily="18" charset="2"/>
                </a:rPr>
                <a:t>=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36890" name="Rectangle 8"/>
            <p:cNvSpPr>
              <a:spLocks noChangeArrowheads="1"/>
            </p:cNvSpPr>
            <p:nvPr/>
          </p:nvSpPr>
          <p:spPr bwMode="auto">
            <a:xfrm>
              <a:off x="3552" y="2775"/>
              <a:ext cx="105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>
                  <a:solidFill>
                    <a:srgbClr val="000000"/>
                  </a:solidFill>
                  <a:latin typeface="Symbol" pitchFamily="18" charset="2"/>
                </a:rPr>
                <a:t>=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36891" name="Rectangle 9"/>
            <p:cNvSpPr>
              <a:spLocks noChangeArrowheads="1"/>
            </p:cNvSpPr>
            <p:nvPr/>
          </p:nvSpPr>
          <p:spPr bwMode="auto">
            <a:xfrm>
              <a:off x="3902" y="3507"/>
              <a:ext cx="37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>
                  <a:solidFill>
                    <a:srgbClr val="000000"/>
                  </a:solidFill>
                  <a:latin typeface="Arial" pitchFamily="34" charset="0"/>
                </a:rPr>
                <a:t>'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36892" name="Rectangle 10"/>
            <p:cNvSpPr>
              <a:spLocks noChangeArrowheads="1"/>
            </p:cNvSpPr>
            <p:nvPr/>
          </p:nvSpPr>
          <p:spPr bwMode="auto">
            <a:xfrm>
              <a:off x="3727" y="3507"/>
              <a:ext cx="139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i="1">
                  <a:solidFill>
                    <a:srgbClr val="000000"/>
                  </a:solidFill>
                  <a:latin typeface="Arial" pitchFamily="34" charset="0"/>
                </a:rPr>
                <a:t>w</a:t>
              </a:r>
              <a:endParaRPr lang="en-US" i="1">
                <a:latin typeface="Arial" pitchFamily="34" charset="0"/>
              </a:endParaRPr>
            </a:p>
          </p:txBody>
        </p:sp>
        <p:sp>
          <p:nvSpPr>
            <p:cNvPr id="36893" name="Rectangle 11"/>
            <p:cNvSpPr>
              <a:spLocks noChangeArrowheads="1"/>
            </p:cNvSpPr>
            <p:nvPr/>
          </p:nvSpPr>
          <p:spPr bwMode="auto">
            <a:xfrm>
              <a:off x="3359" y="3507"/>
              <a:ext cx="139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i="1">
                  <a:solidFill>
                    <a:srgbClr val="000000"/>
                  </a:solidFill>
                  <a:latin typeface="Arial" pitchFamily="34" charset="0"/>
                </a:rPr>
                <a:t>w</a:t>
              </a:r>
              <a:endParaRPr lang="en-US" i="1">
                <a:latin typeface="Arial" pitchFamily="34" charset="0"/>
              </a:endParaRPr>
            </a:p>
          </p:txBody>
        </p:sp>
        <p:sp>
          <p:nvSpPr>
            <p:cNvPr id="36894" name="Rectangle 12"/>
            <p:cNvSpPr>
              <a:spLocks noChangeArrowheads="1"/>
            </p:cNvSpPr>
            <p:nvPr/>
          </p:nvSpPr>
          <p:spPr bwMode="auto">
            <a:xfrm>
              <a:off x="3402" y="3205"/>
              <a:ext cx="53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i="1">
                  <a:solidFill>
                    <a:srgbClr val="000000"/>
                  </a:solidFill>
                  <a:latin typeface="Arial" pitchFamily="34" charset="0"/>
                </a:rPr>
                <a:t>t</a:t>
              </a:r>
              <a:endParaRPr lang="en-US" i="1">
                <a:latin typeface="Arial" pitchFamily="34" charset="0"/>
              </a:endParaRPr>
            </a:p>
          </p:txBody>
        </p:sp>
        <p:sp>
          <p:nvSpPr>
            <p:cNvPr id="36895" name="Rectangle 13"/>
            <p:cNvSpPr>
              <a:spLocks noChangeArrowheads="1"/>
            </p:cNvSpPr>
            <p:nvPr/>
          </p:nvSpPr>
          <p:spPr bwMode="auto">
            <a:xfrm>
              <a:off x="3381" y="2787"/>
              <a:ext cx="96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i="1">
                  <a:solidFill>
                    <a:srgbClr val="000000"/>
                  </a:solidFill>
                  <a:latin typeface="Arial" pitchFamily="34" charset="0"/>
                </a:rPr>
                <a:t>v</a:t>
              </a:r>
              <a:endParaRPr lang="en-US" i="1">
                <a:latin typeface="Arial" pitchFamily="34" charset="0"/>
              </a:endParaRPr>
            </a:p>
          </p:txBody>
        </p:sp>
        <p:sp>
          <p:nvSpPr>
            <p:cNvPr id="36896" name="Rectangle 14"/>
            <p:cNvSpPr>
              <a:spLocks noChangeArrowheads="1"/>
            </p:cNvSpPr>
            <p:nvPr/>
          </p:nvSpPr>
          <p:spPr bwMode="auto">
            <a:xfrm>
              <a:off x="3375" y="2243"/>
              <a:ext cx="107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i="1">
                  <a:solidFill>
                    <a:srgbClr val="000000"/>
                  </a:solidFill>
                  <a:latin typeface="Arial" pitchFamily="34" charset="0"/>
                </a:rPr>
                <a:t>u</a:t>
              </a:r>
              <a:endParaRPr lang="en-US" i="1">
                <a:latin typeface="Arial" pitchFamily="34" charset="0"/>
              </a:endParaRPr>
            </a:p>
          </p:txBody>
        </p:sp>
        <p:grpSp>
          <p:nvGrpSpPr>
            <p:cNvPr id="36897" name="Group 15"/>
            <p:cNvGrpSpPr>
              <a:grpSpLocks/>
            </p:cNvGrpSpPr>
            <p:nvPr/>
          </p:nvGrpSpPr>
          <p:grpSpPr bwMode="auto">
            <a:xfrm>
              <a:off x="3727" y="3193"/>
              <a:ext cx="610" cy="242"/>
              <a:chOff x="3698" y="3193"/>
              <a:chExt cx="610" cy="242"/>
            </a:xfrm>
          </p:grpSpPr>
          <p:sp>
            <p:nvSpPr>
              <p:cNvPr id="36939" name="Rectangle 16"/>
              <p:cNvSpPr>
                <a:spLocks noChangeArrowheads="1"/>
              </p:cNvSpPr>
              <p:nvPr/>
            </p:nvSpPr>
            <p:spPr bwMode="auto">
              <a:xfrm>
                <a:off x="4244" y="3205"/>
                <a:ext cx="64" cy="2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>
                    <a:solidFill>
                      <a:srgbClr val="000000"/>
                    </a:solidFill>
                    <a:latin typeface="Arial" pitchFamily="34" charset="0"/>
                  </a:rPr>
                  <a:t>)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36940" name="Rectangle 17"/>
              <p:cNvSpPr>
                <a:spLocks noChangeArrowheads="1"/>
              </p:cNvSpPr>
              <p:nvPr/>
            </p:nvSpPr>
            <p:spPr bwMode="auto">
              <a:xfrm>
                <a:off x="4134" y="3205"/>
                <a:ext cx="96" cy="2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i="1">
                    <a:solidFill>
                      <a:srgbClr val="000000"/>
                    </a:solidFill>
                    <a:latin typeface="Arial" pitchFamily="34" charset="0"/>
                  </a:rPr>
                  <a:t>v</a:t>
                </a:r>
                <a:endParaRPr lang="en-US" i="1">
                  <a:latin typeface="Arial" pitchFamily="34" charset="0"/>
                </a:endParaRPr>
              </a:p>
            </p:txBody>
          </p:sp>
          <p:sp>
            <p:nvSpPr>
              <p:cNvPr id="36941" name="Rectangle 18"/>
              <p:cNvSpPr>
                <a:spLocks noChangeArrowheads="1"/>
              </p:cNvSpPr>
              <p:nvPr/>
            </p:nvSpPr>
            <p:spPr bwMode="auto">
              <a:xfrm>
                <a:off x="3839" y="3205"/>
                <a:ext cx="107" cy="2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i="1">
                    <a:solidFill>
                      <a:srgbClr val="000000"/>
                    </a:solidFill>
                    <a:latin typeface="Arial" pitchFamily="34" charset="0"/>
                  </a:rPr>
                  <a:t>u</a:t>
                </a:r>
                <a:endParaRPr lang="en-US" i="1">
                  <a:latin typeface="Arial" pitchFamily="34" charset="0"/>
                </a:endParaRPr>
              </a:p>
            </p:txBody>
          </p:sp>
          <p:sp>
            <p:nvSpPr>
              <p:cNvPr id="36942" name="Rectangle 19"/>
              <p:cNvSpPr>
                <a:spLocks noChangeArrowheads="1"/>
              </p:cNvSpPr>
              <p:nvPr/>
            </p:nvSpPr>
            <p:spPr bwMode="auto">
              <a:xfrm>
                <a:off x="3773" y="3205"/>
                <a:ext cx="64" cy="2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>
                    <a:solidFill>
                      <a:srgbClr val="000000"/>
                    </a:solidFill>
                    <a:latin typeface="Arial" pitchFamily="34" charset="0"/>
                  </a:rPr>
                  <a:t>(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36943" name="Rectangle 20"/>
              <p:cNvSpPr>
                <a:spLocks noChangeArrowheads="1"/>
              </p:cNvSpPr>
              <p:nvPr/>
            </p:nvSpPr>
            <p:spPr bwMode="auto">
              <a:xfrm>
                <a:off x="4022" y="3193"/>
                <a:ext cx="112" cy="2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>
                    <a:solidFill>
                      <a:srgbClr val="000000"/>
                    </a:solidFill>
                    <a:latin typeface="Arial" pitchFamily="34" charset="0"/>
                  </a:rPr>
                  <a:t>+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36944" name="Rectangle 21"/>
              <p:cNvSpPr>
                <a:spLocks noChangeArrowheads="1"/>
              </p:cNvSpPr>
              <p:nvPr/>
            </p:nvSpPr>
            <p:spPr bwMode="auto">
              <a:xfrm>
                <a:off x="3698" y="3193"/>
                <a:ext cx="64" cy="2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>
                    <a:solidFill>
                      <a:srgbClr val="000000"/>
                    </a:solidFill>
                    <a:latin typeface="Arial" pitchFamily="34" charset="0"/>
                  </a:rPr>
                  <a:t>-</a:t>
                </a:r>
                <a:endParaRPr lang="en-US">
                  <a:latin typeface="Arial" pitchFamily="34" charset="0"/>
                </a:endParaRPr>
              </a:p>
            </p:txBody>
          </p:sp>
        </p:grpSp>
        <p:grpSp>
          <p:nvGrpSpPr>
            <p:cNvPr id="36898" name="Group 22"/>
            <p:cNvGrpSpPr>
              <a:grpSpLocks/>
            </p:cNvGrpSpPr>
            <p:nvPr/>
          </p:nvGrpSpPr>
          <p:grpSpPr bwMode="auto">
            <a:xfrm>
              <a:off x="3727" y="2660"/>
              <a:ext cx="817" cy="514"/>
              <a:chOff x="3723" y="2660"/>
              <a:chExt cx="817" cy="514"/>
            </a:xfrm>
          </p:grpSpPr>
          <p:sp>
            <p:nvSpPr>
              <p:cNvPr id="36928" name="Line 23"/>
              <p:cNvSpPr>
                <a:spLocks noChangeShapeType="1"/>
              </p:cNvSpPr>
              <p:nvPr/>
            </p:nvSpPr>
            <p:spPr bwMode="auto">
              <a:xfrm>
                <a:off x="3723" y="2927"/>
                <a:ext cx="134" cy="1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929" name="Rectangle 24"/>
              <p:cNvSpPr>
                <a:spLocks noChangeArrowheads="1"/>
              </p:cNvSpPr>
              <p:nvPr/>
            </p:nvSpPr>
            <p:spPr bwMode="auto">
              <a:xfrm>
                <a:off x="4476" y="2787"/>
                <a:ext cx="64" cy="2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>
                    <a:solidFill>
                      <a:srgbClr val="000000"/>
                    </a:solidFill>
                    <a:latin typeface="Arial" pitchFamily="34" charset="0"/>
                  </a:rPr>
                  <a:t>)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36930" name="Rectangle 25"/>
              <p:cNvSpPr>
                <a:spLocks noChangeArrowheads="1"/>
              </p:cNvSpPr>
              <p:nvPr/>
            </p:nvSpPr>
            <p:spPr bwMode="auto">
              <a:xfrm>
                <a:off x="4434" y="2787"/>
                <a:ext cx="37" cy="2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>
                    <a:solidFill>
                      <a:srgbClr val="000000"/>
                    </a:solidFill>
                    <a:latin typeface="Arial" pitchFamily="34" charset="0"/>
                  </a:rPr>
                  <a:t>'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36931" name="Rectangle 26"/>
              <p:cNvSpPr>
                <a:spLocks noChangeArrowheads="1"/>
              </p:cNvSpPr>
              <p:nvPr/>
            </p:nvSpPr>
            <p:spPr bwMode="auto">
              <a:xfrm>
                <a:off x="4317" y="2787"/>
                <a:ext cx="107" cy="2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i="1">
                    <a:solidFill>
                      <a:srgbClr val="000000"/>
                    </a:solidFill>
                    <a:latin typeface="Arial" pitchFamily="34" charset="0"/>
                  </a:rPr>
                  <a:t>u</a:t>
                </a:r>
                <a:endParaRPr lang="en-US" i="1">
                  <a:latin typeface="Arial" pitchFamily="34" charset="0"/>
                </a:endParaRPr>
              </a:p>
            </p:txBody>
          </p:sp>
          <p:sp>
            <p:nvSpPr>
              <p:cNvPr id="36932" name="Rectangle 27"/>
              <p:cNvSpPr>
                <a:spLocks noChangeArrowheads="1"/>
              </p:cNvSpPr>
              <p:nvPr/>
            </p:nvSpPr>
            <p:spPr bwMode="auto">
              <a:xfrm>
                <a:off x="4184" y="2787"/>
                <a:ext cx="37" cy="2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>
                    <a:solidFill>
                      <a:srgbClr val="000000"/>
                    </a:solidFill>
                    <a:latin typeface="Arial" pitchFamily="34" charset="0"/>
                  </a:rPr>
                  <a:t>'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36933" name="Rectangle 28"/>
              <p:cNvSpPr>
                <a:spLocks noChangeArrowheads="1"/>
              </p:cNvSpPr>
              <p:nvPr/>
            </p:nvSpPr>
            <p:spPr bwMode="auto">
              <a:xfrm>
                <a:off x="4074" y="2787"/>
                <a:ext cx="96" cy="2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i="1">
                    <a:solidFill>
                      <a:srgbClr val="000000"/>
                    </a:solidFill>
                    <a:latin typeface="Arial" pitchFamily="34" charset="0"/>
                  </a:rPr>
                  <a:t>v</a:t>
                </a:r>
                <a:endParaRPr lang="en-US" i="1">
                  <a:latin typeface="Arial" pitchFamily="34" charset="0"/>
                </a:endParaRPr>
              </a:p>
            </p:txBody>
          </p:sp>
          <p:sp>
            <p:nvSpPr>
              <p:cNvPr id="36934" name="Rectangle 29"/>
              <p:cNvSpPr>
                <a:spLocks noChangeArrowheads="1"/>
              </p:cNvSpPr>
              <p:nvPr/>
            </p:nvSpPr>
            <p:spPr bwMode="auto">
              <a:xfrm>
                <a:off x="3952" y="2787"/>
                <a:ext cx="107" cy="2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>
                    <a:solidFill>
                      <a:srgbClr val="000000"/>
                    </a:solidFill>
                    <a:latin typeface="Arial" pitchFamily="34" charset="0"/>
                  </a:rPr>
                  <a:t>2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36935" name="Rectangle 30"/>
              <p:cNvSpPr>
                <a:spLocks noChangeArrowheads="1"/>
              </p:cNvSpPr>
              <p:nvPr/>
            </p:nvSpPr>
            <p:spPr bwMode="auto">
              <a:xfrm>
                <a:off x="3883" y="2787"/>
                <a:ext cx="64" cy="2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>
                    <a:solidFill>
                      <a:srgbClr val="000000"/>
                    </a:solidFill>
                    <a:latin typeface="Arial" pitchFamily="34" charset="0"/>
                  </a:rPr>
                  <a:t>(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36936" name="Rectangle 31"/>
              <p:cNvSpPr>
                <a:spLocks noChangeArrowheads="1"/>
              </p:cNvSpPr>
              <p:nvPr/>
            </p:nvSpPr>
            <p:spPr bwMode="auto">
              <a:xfrm>
                <a:off x="3731" y="2944"/>
                <a:ext cx="107" cy="2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>
                    <a:solidFill>
                      <a:srgbClr val="000000"/>
                    </a:solidFill>
                    <a:latin typeface="Arial" pitchFamily="34" charset="0"/>
                  </a:rPr>
                  <a:t>3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36937" name="Rectangle 32"/>
              <p:cNvSpPr>
                <a:spLocks noChangeArrowheads="1"/>
              </p:cNvSpPr>
              <p:nvPr/>
            </p:nvSpPr>
            <p:spPr bwMode="auto">
              <a:xfrm>
                <a:off x="3729" y="2660"/>
                <a:ext cx="107" cy="2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>
                    <a:solidFill>
                      <a:srgbClr val="000000"/>
                    </a:solidFill>
                    <a:latin typeface="Arial" pitchFamily="34" charset="0"/>
                  </a:rPr>
                  <a:t>1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36938" name="Rectangle 33"/>
              <p:cNvSpPr>
                <a:spLocks noChangeArrowheads="1"/>
              </p:cNvSpPr>
              <p:nvPr/>
            </p:nvSpPr>
            <p:spPr bwMode="auto">
              <a:xfrm>
                <a:off x="4234" y="2775"/>
                <a:ext cx="64" cy="2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>
                    <a:solidFill>
                      <a:srgbClr val="000000"/>
                    </a:solidFill>
                    <a:latin typeface="Arial" pitchFamily="34" charset="0"/>
                  </a:rPr>
                  <a:t>-</a:t>
                </a:r>
                <a:endParaRPr lang="en-US">
                  <a:latin typeface="Arial" pitchFamily="34" charset="0"/>
                </a:endParaRPr>
              </a:p>
            </p:txBody>
          </p:sp>
        </p:grpSp>
        <p:grpSp>
          <p:nvGrpSpPr>
            <p:cNvPr id="36899" name="Group 34"/>
            <p:cNvGrpSpPr>
              <a:grpSpLocks/>
            </p:cNvGrpSpPr>
            <p:nvPr/>
          </p:nvGrpSpPr>
          <p:grpSpPr bwMode="auto">
            <a:xfrm>
              <a:off x="3727" y="2116"/>
              <a:ext cx="809" cy="514"/>
              <a:chOff x="3723" y="2116"/>
              <a:chExt cx="809" cy="514"/>
            </a:xfrm>
          </p:grpSpPr>
          <p:sp>
            <p:nvSpPr>
              <p:cNvPr id="36917" name="Line 35"/>
              <p:cNvSpPr>
                <a:spLocks noChangeShapeType="1"/>
              </p:cNvSpPr>
              <p:nvPr/>
            </p:nvSpPr>
            <p:spPr bwMode="auto">
              <a:xfrm>
                <a:off x="3723" y="2382"/>
                <a:ext cx="134" cy="1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918" name="Rectangle 36"/>
              <p:cNvSpPr>
                <a:spLocks noChangeArrowheads="1"/>
              </p:cNvSpPr>
              <p:nvPr/>
            </p:nvSpPr>
            <p:spPr bwMode="auto">
              <a:xfrm>
                <a:off x="4468" y="2243"/>
                <a:ext cx="64" cy="2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>
                    <a:solidFill>
                      <a:srgbClr val="000000"/>
                    </a:solidFill>
                    <a:latin typeface="Arial" pitchFamily="34" charset="0"/>
                  </a:rPr>
                  <a:t>)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36919" name="Rectangle 37"/>
              <p:cNvSpPr>
                <a:spLocks noChangeArrowheads="1"/>
              </p:cNvSpPr>
              <p:nvPr/>
            </p:nvSpPr>
            <p:spPr bwMode="auto">
              <a:xfrm>
                <a:off x="4426" y="2243"/>
                <a:ext cx="37" cy="2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>
                    <a:solidFill>
                      <a:srgbClr val="000000"/>
                    </a:solidFill>
                    <a:latin typeface="Arial" pitchFamily="34" charset="0"/>
                  </a:rPr>
                  <a:t>'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36920" name="Rectangle 38"/>
              <p:cNvSpPr>
                <a:spLocks noChangeArrowheads="1"/>
              </p:cNvSpPr>
              <p:nvPr/>
            </p:nvSpPr>
            <p:spPr bwMode="auto">
              <a:xfrm>
                <a:off x="4316" y="2243"/>
                <a:ext cx="96" cy="2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i="1">
                    <a:solidFill>
                      <a:srgbClr val="000000"/>
                    </a:solidFill>
                    <a:latin typeface="Arial" pitchFamily="34" charset="0"/>
                  </a:rPr>
                  <a:t>v</a:t>
                </a:r>
                <a:endParaRPr lang="en-US" i="1">
                  <a:latin typeface="Arial" pitchFamily="34" charset="0"/>
                </a:endParaRPr>
              </a:p>
            </p:txBody>
          </p:sp>
          <p:sp>
            <p:nvSpPr>
              <p:cNvPr id="36921" name="Rectangle 39"/>
              <p:cNvSpPr>
                <a:spLocks noChangeArrowheads="1"/>
              </p:cNvSpPr>
              <p:nvPr/>
            </p:nvSpPr>
            <p:spPr bwMode="auto">
              <a:xfrm>
                <a:off x="4184" y="2243"/>
                <a:ext cx="37" cy="2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>
                    <a:solidFill>
                      <a:srgbClr val="000000"/>
                    </a:solidFill>
                    <a:latin typeface="Arial" pitchFamily="34" charset="0"/>
                  </a:rPr>
                  <a:t>'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36922" name="Rectangle 40"/>
              <p:cNvSpPr>
                <a:spLocks noChangeArrowheads="1"/>
              </p:cNvSpPr>
              <p:nvPr/>
            </p:nvSpPr>
            <p:spPr bwMode="auto">
              <a:xfrm>
                <a:off x="4068" y="2243"/>
                <a:ext cx="107" cy="2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i="1">
                    <a:solidFill>
                      <a:srgbClr val="000000"/>
                    </a:solidFill>
                    <a:latin typeface="Arial" pitchFamily="34" charset="0"/>
                  </a:rPr>
                  <a:t>u</a:t>
                </a:r>
                <a:endParaRPr lang="en-US" i="1">
                  <a:latin typeface="Arial" pitchFamily="34" charset="0"/>
                </a:endParaRPr>
              </a:p>
            </p:txBody>
          </p:sp>
          <p:sp>
            <p:nvSpPr>
              <p:cNvPr id="36923" name="Rectangle 41"/>
              <p:cNvSpPr>
                <a:spLocks noChangeArrowheads="1"/>
              </p:cNvSpPr>
              <p:nvPr/>
            </p:nvSpPr>
            <p:spPr bwMode="auto">
              <a:xfrm>
                <a:off x="3952" y="2243"/>
                <a:ext cx="107" cy="2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>
                    <a:solidFill>
                      <a:srgbClr val="000000"/>
                    </a:solidFill>
                    <a:latin typeface="Arial" pitchFamily="34" charset="0"/>
                  </a:rPr>
                  <a:t>2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36924" name="Rectangle 42"/>
              <p:cNvSpPr>
                <a:spLocks noChangeArrowheads="1"/>
              </p:cNvSpPr>
              <p:nvPr/>
            </p:nvSpPr>
            <p:spPr bwMode="auto">
              <a:xfrm>
                <a:off x="3883" y="2243"/>
                <a:ext cx="64" cy="2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>
                    <a:solidFill>
                      <a:srgbClr val="000000"/>
                    </a:solidFill>
                    <a:latin typeface="Arial" pitchFamily="34" charset="0"/>
                  </a:rPr>
                  <a:t>(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36925" name="Rectangle 43"/>
              <p:cNvSpPr>
                <a:spLocks noChangeArrowheads="1"/>
              </p:cNvSpPr>
              <p:nvPr/>
            </p:nvSpPr>
            <p:spPr bwMode="auto">
              <a:xfrm>
                <a:off x="3731" y="2400"/>
                <a:ext cx="107" cy="2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>
                    <a:solidFill>
                      <a:srgbClr val="000000"/>
                    </a:solidFill>
                    <a:latin typeface="Arial" pitchFamily="34" charset="0"/>
                  </a:rPr>
                  <a:t>3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36926" name="Rectangle 44"/>
              <p:cNvSpPr>
                <a:spLocks noChangeArrowheads="1"/>
              </p:cNvSpPr>
              <p:nvPr/>
            </p:nvSpPr>
            <p:spPr bwMode="auto">
              <a:xfrm>
                <a:off x="3729" y="2116"/>
                <a:ext cx="107" cy="2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>
                    <a:solidFill>
                      <a:srgbClr val="000000"/>
                    </a:solidFill>
                    <a:latin typeface="Arial" pitchFamily="34" charset="0"/>
                  </a:rPr>
                  <a:t>1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36927" name="Rectangle 45"/>
              <p:cNvSpPr>
                <a:spLocks noChangeArrowheads="1"/>
              </p:cNvSpPr>
              <p:nvPr/>
            </p:nvSpPr>
            <p:spPr bwMode="auto">
              <a:xfrm>
                <a:off x="4234" y="2231"/>
                <a:ext cx="64" cy="2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>
                    <a:solidFill>
                      <a:srgbClr val="000000"/>
                    </a:solidFill>
                    <a:latin typeface="Arial" pitchFamily="34" charset="0"/>
                  </a:rPr>
                  <a:t>-</a:t>
                </a:r>
                <a:endParaRPr lang="en-US">
                  <a:latin typeface="Arial" pitchFamily="34" charset="0"/>
                </a:endParaRPr>
              </a:p>
            </p:txBody>
          </p:sp>
        </p:grpSp>
        <p:sp>
          <p:nvSpPr>
            <p:cNvPr id="36900" name="Rectangle 46"/>
            <p:cNvSpPr>
              <a:spLocks noChangeArrowheads="1"/>
            </p:cNvSpPr>
            <p:nvPr/>
          </p:nvSpPr>
          <p:spPr bwMode="auto">
            <a:xfrm>
              <a:off x="3552" y="2231"/>
              <a:ext cx="105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>
                  <a:solidFill>
                    <a:srgbClr val="000000"/>
                  </a:solidFill>
                  <a:latin typeface="Symbol" pitchFamily="18" charset="2"/>
                </a:rPr>
                <a:t>=</a:t>
              </a:r>
              <a:endParaRPr lang="en-US">
                <a:latin typeface="Arial" pitchFamily="34" charset="0"/>
              </a:endParaRPr>
            </a:p>
          </p:txBody>
        </p:sp>
        <p:grpSp>
          <p:nvGrpSpPr>
            <p:cNvPr id="36901" name="Group 47"/>
            <p:cNvGrpSpPr>
              <a:grpSpLocks/>
            </p:cNvGrpSpPr>
            <p:nvPr/>
          </p:nvGrpSpPr>
          <p:grpSpPr bwMode="auto">
            <a:xfrm>
              <a:off x="3151" y="1802"/>
              <a:ext cx="1479" cy="242"/>
              <a:chOff x="3175" y="1802"/>
              <a:chExt cx="1479" cy="242"/>
            </a:xfrm>
          </p:grpSpPr>
          <p:sp>
            <p:nvSpPr>
              <p:cNvPr id="36902" name="Rectangle 48"/>
              <p:cNvSpPr>
                <a:spLocks noChangeArrowheads="1"/>
              </p:cNvSpPr>
              <p:nvPr/>
            </p:nvSpPr>
            <p:spPr bwMode="auto">
              <a:xfrm>
                <a:off x="4601" y="1814"/>
                <a:ext cx="53" cy="2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>
                    <a:solidFill>
                      <a:srgbClr val="000000"/>
                    </a:solidFill>
                    <a:latin typeface="Arial" pitchFamily="34" charset="0"/>
                  </a:rPr>
                  <a:t>]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36903" name="Rectangle 49"/>
              <p:cNvSpPr>
                <a:spLocks noChangeArrowheads="1"/>
              </p:cNvSpPr>
              <p:nvPr/>
            </p:nvSpPr>
            <p:spPr bwMode="auto">
              <a:xfrm>
                <a:off x="4179" y="1814"/>
                <a:ext cx="395" cy="2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i="1">
                    <a:solidFill>
                      <a:srgbClr val="000000"/>
                    </a:solidFill>
                    <a:latin typeface="Arial" pitchFamily="34" charset="0"/>
                  </a:rPr>
                  <a:t>uvtw</a:t>
                </a:r>
                <a:endParaRPr lang="en-US" i="1">
                  <a:latin typeface="Arial" pitchFamily="34" charset="0"/>
                </a:endParaRPr>
              </a:p>
            </p:txBody>
          </p:sp>
          <p:sp>
            <p:nvSpPr>
              <p:cNvPr id="36904" name="Rectangle 50"/>
              <p:cNvSpPr>
                <a:spLocks noChangeArrowheads="1"/>
              </p:cNvSpPr>
              <p:nvPr/>
            </p:nvSpPr>
            <p:spPr bwMode="auto">
              <a:xfrm>
                <a:off x="4107" y="1814"/>
                <a:ext cx="53" cy="2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>
                    <a:solidFill>
                      <a:srgbClr val="000000"/>
                    </a:solidFill>
                    <a:latin typeface="Arial" pitchFamily="34" charset="0"/>
                  </a:rPr>
                  <a:t>[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36905" name="Rectangle 51"/>
              <p:cNvSpPr>
                <a:spLocks noChangeArrowheads="1"/>
              </p:cNvSpPr>
              <p:nvPr/>
            </p:nvSpPr>
            <p:spPr bwMode="auto">
              <a:xfrm>
                <a:off x="3770" y="1814"/>
                <a:ext cx="53" cy="2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>
                    <a:solidFill>
                      <a:srgbClr val="000000"/>
                    </a:solidFill>
                    <a:latin typeface="Arial" pitchFamily="34" charset="0"/>
                  </a:rPr>
                  <a:t>]</a:t>
                </a:r>
                <a:endParaRPr lang="en-US">
                  <a:latin typeface="Arial" pitchFamily="34" charset="0"/>
                </a:endParaRPr>
              </a:p>
            </p:txBody>
          </p:sp>
          <p:grpSp>
            <p:nvGrpSpPr>
              <p:cNvPr id="36906" name="Group 52"/>
              <p:cNvGrpSpPr>
                <a:grpSpLocks/>
              </p:cNvGrpSpPr>
              <p:nvPr/>
            </p:nvGrpSpPr>
            <p:grpSpPr bwMode="auto">
              <a:xfrm>
                <a:off x="3548" y="1814"/>
                <a:ext cx="203" cy="230"/>
                <a:chOff x="3532" y="1814"/>
                <a:chExt cx="203" cy="230"/>
              </a:xfrm>
            </p:grpSpPr>
            <p:sp>
              <p:nvSpPr>
                <p:cNvPr id="36915" name="Rectangle 53"/>
                <p:cNvSpPr>
                  <a:spLocks noChangeArrowheads="1"/>
                </p:cNvSpPr>
                <p:nvPr/>
              </p:nvSpPr>
              <p:spPr bwMode="auto">
                <a:xfrm>
                  <a:off x="3698" y="1814"/>
                  <a:ext cx="37" cy="23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US">
                      <a:solidFill>
                        <a:srgbClr val="000000"/>
                      </a:solidFill>
                      <a:latin typeface="Arial" pitchFamily="34" charset="0"/>
                    </a:rPr>
                    <a:t>'</a:t>
                  </a:r>
                  <a:endParaRPr lang="en-US">
                    <a:latin typeface="Arial" pitchFamily="34" charset="0"/>
                  </a:endParaRPr>
                </a:p>
              </p:txBody>
            </p:sp>
            <p:sp>
              <p:nvSpPr>
                <p:cNvPr id="36916" name="Rectangle 54"/>
                <p:cNvSpPr>
                  <a:spLocks noChangeArrowheads="1"/>
                </p:cNvSpPr>
                <p:nvPr/>
              </p:nvSpPr>
              <p:spPr bwMode="auto">
                <a:xfrm>
                  <a:off x="3532" y="1814"/>
                  <a:ext cx="139" cy="23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US" i="1">
                      <a:solidFill>
                        <a:srgbClr val="000000"/>
                      </a:solidFill>
                      <a:latin typeface="Arial" pitchFamily="34" charset="0"/>
                    </a:rPr>
                    <a:t>w</a:t>
                  </a:r>
                  <a:endParaRPr lang="en-US" i="1">
                    <a:latin typeface="Arial" pitchFamily="34" charset="0"/>
                  </a:endParaRPr>
                </a:p>
              </p:txBody>
            </p:sp>
          </p:grpSp>
          <p:grpSp>
            <p:nvGrpSpPr>
              <p:cNvPr id="36907" name="Group 55"/>
              <p:cNvGrpSpPr>
                <a:grpSpLocks/>
              </p:cNvGrpSpPr>
              <p:nvPr/>
            </p:nvGrpSpPr>
            <p:grpSpPr bwMode="auto">
              <a:xfrm>
                <a:off x="3400" y="1814"/>
                <a:ext cx="147" cy="230"/>
                <a:chOff x="3352" y="1814"/>
                <a:chExt cx="147" cy="230"/>
              </a:xfrm>
            </p:grpSpPr>
            <p:sp>
              <p:nvSpPr>
                <p:cNvPr id="36913" name="Rectangle 56"/>
                <p:cNvSpPr>
                  <a:spLocks noChangeArrowheads="1"/>
                </p:cNvSpPr>
                <p:nvPr/>
              </p:nvSpPr>
              <p:spPr bwMode="auto">
                <a:xfrm>
                  <a:off x="3462" y="1814"/>
                  <a:ext cx="37" cy="23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US">
                      <a:solidFill>
                        <a:srgbClr val="000000"/>
                      </a:solidFill>
                      <a:latin typeface="Arial" pitchFamily="34" charset="0"/>
                    </a:rPr>
                    <a:t>'</a:t>
                  </a:r>
                  <a:endParaRPr lang="en-US">
                    <a:latin typeface="Arial" pitchFamily="34" charset="0"/>
                  </a:endParaRPr>
                </a:p>
              </p:txBody>
            </p:sp>
            <p:sp>
              <p:nvSpPr>
                <p:cNvPr id="36914" name="Rectangle 57"/>
                <p:cNvSpPr>
                  <a:spLocks noChangeArrowheads="1"/>
                </p:cNvSpPr>
                <p:nvPr/>
              </p:nvSpPr>
              <p:spPr bwMode="auto">
                <a:xfrm>
                  <a:off x="3352" y="1814"/>
                  <a:ext cx="96" cy="23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US" i="1">
                      <a:solidFill>
                        <a:srgbClr val="000000"/>
                      </a:solidFill>
                      <a:latin typeface="Arial" pitchFamily="34" charset="0"/>
                    </a:rPr>
                    <a:t>v</a:t>
                  </a:r>
                  <a:endParaRPr lang="en-US" i="1">
                    <a:latin typeface="Arial" pitchFamily="34" charset="0"/>
                  </a:endParaRPr>
                </a:p>
              </p:txBody>
            </p:sp>
          </p:grpSp>
          <p:grpSp>
            <p:nvGrpSpPr>
              <p:cNvPr id="36908" name="Group 58"/>
              <p:cNvGrpSpPr>
                <a:grpSpLocks/>
              </p:cNvGrpSpPr>
              <p:nvPr/>
            </p:nvGrpSpPr>
            <p:grpSpPr bwMode="auto">
              <a:xfrm>
                <a:off x="3247" y="1814"/>
                <a:ext cx="153" cy="230"/>
                <a:chOff x="3167" y="1814"/>
                <a:chExt cx="153" cy="230"/>
              </a:xfrm>
            </p:grpSpPr>
            <p:sp>
              <p:nvSpPr>
                <p:cNvPr id="36911" name="Rectangle 59"/>
                <p:cNvSpPr>
                  <a:spLocks noChangeArrowheads="1"/>
                </p:cNvSpPr>
                <p:nvPr/>
              </p:nvSpPr>
              <p:spPr bwMode="auto">
                <a:xfrm>
                  <a:off x="3283" y="1814"/>
                  <a:ext cx="37" cy="23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US">
                      <a:solidFill>
                        <a:srgbClr val="000000"/>
                      </a:solidFill>
                      <a:latin typeface="Arial" pitchFamily="34" charset="0"/>
                    </a:rPr>
                    <a:t>'</a:t>
                  </a:r>
                  <a:endParaRPr lang="en-US">
                    <a:latin typeface="Arial" pitchFamily="34" charset="0"/>
                  </a:endParaRPr>
                </a:p>
              </p:txBody>
            </p:sp>
            <p:sp>
              <p:nvSpPr>
                <p:cNvPr id="36912" name="Rectangle 60"/>
                <p:cNvSpPr>
                  <a:spLocks noChangeArrowheads="1"/>
                </p:cNvSpPr>
                <p:nvPr/>
              </p:nvSpPr>
              <p:spPr bwMode="auto">
                <a:xfrm>
                  <a:off x="3167" y="1814"/>
                  <a:ext cx="107" cy="23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en-US" i="1">
                      <a:solidFill>
                        <a:srgbClr val="000000"/>
                      </a:solidFill>
                      <a:latin typeface="Arial" pitchFamily="34" charset="0"/>
                    </a:rPr>
                    <a:t>u</a:t>
                  </a:r>
                  <a:endParaRPr lang="en-US" i="1">
                    <a:latin typeface="Arial" pitchFamily="34" charset="0"/>
                  </a:endParaRPr>
                </a:p>
              </p:txBody>
            </p:sp>
          </p:grpSp>
          <p:sp>
            <p:nvSpPr>
              <p:cNvPr id="36909" name="Rectangle 61"/>
              <p:cNvSpPr>
                <a:spLocks noChangeArrowheads="1"/>
              </p:cNvSpPr>
              <p:nvPr/>
            </p:nvSpPr>
            <p:spPr bwMode="auto">
              <a:xfrm>
                <a:off x="3175" y="1814"/>
                <a:ext cx="53" cy="2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>
                    <a:solidFill>
                      <a:srgbClr val="000000"/>
                    </a:solidFill>
                    <a:latin typeface="Arial" pitchFamily="34" charset="0"/>
                  </a:rPr>
                  <a:t>[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36910" name="Rectangle 62"/>
              <p:cNvSpPr>
                <a:spLocks noChangeArrowheads="1"/>
              </p:cNvSpPr>
              <p:nvPr/>
            </p:nvSpPr>
            <p:spPr bwMode="auto">
              <a:xfrm>
                <a:off x="3877" y="1802"/>
                <a:ext cx="189" cy="2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>
                    <a:solidFill>
                      <a:srgbClr val="000000"/>
                    </a:solidFill>
                    <a:latin typeface="Symbol" pitchFamily="18" charset="2"/>
                  </a:rPr>
                  <a:t>®</a:t>
                </a:r>
                <a:endParaRPr lang="en-US">
                  <a:latin typeface="Arial" pitchFamily="34" charset="0"/>
                </a:endParaRPr>
              </a:p>
            </p:txBody>
          </p:sp>
        </p:grpSp>
      </p:grpSp>
      <p:grpSp>
        <p:nvGrpSpPr>
          <p:cNvPr id="36869" name="Group 63"/>
          <p:cNvGrpSpPr>
            <a:grpSpLocks/>
          </p:cNvGrpSpPr>
          <p:nvPr/>
        </p:nvGrpSpPr>
        <p:grpSpPr bwMode="auto">
          <a:xfrm>
            <a:off x="723900" y="2527300"/>
            <a:ext cx="2922588" cy="3621088"/>
            <a:chOff x="456" y="1592"/>
            <a:chExt cx="1841" cy="2281"/>
          </a:xfrm>
        </p:grpSpPr>
        <p:sp>
          <p:nvSpPr>
            <p:cNvPr id="36870" name="Rectangle 64"/>
            <p:cNvSpPr>
              <a:spLocks noChangeArrowheads="1"/>
            </p:cNvSpPr>
            <p:nvPr/>
          </p:nvSpPr>
          <p:spPr bwMode="auto">
            <a:xfrm>
              <a:off x="736" y="3700"/>
              <a:ext cx="1112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prstDash val="dash"/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200">
                  <a:solidFill>
                    <a:srgbClr val="000000"/>
                  </a:solidFill>
                  <a:latin typeface="Arial" pitchFamily="34" charset="0"/>
                </a:rPr>
                <a:t>Fig. 3.8(a), </a:t>
              </a:r>
              <a:r>
                <a:rPr lang="en-US" sz="1200" i="1">
                  <a:solidFill>
                    <a:srgbClr val="000000"/>
                  </a:solidFill>
                  <a:latin typeface="Arial" pitchFamily="34" charset="0"/>
                </a:rPr>
                <a:t>Callister 7e.</a:t>
              </a:r>
            </a:p>
          </p:txBody>
        </p:sp>
        <p:pic>
          <p:nvPicPr>
            <p:cNvPr id="36871" name="Picture 65" descr="Figure_3_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7" y="1685"/>
              <a:ext cx="1780" cy="20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6872" name="Rectangle 66"/>
            <p:cNvSpPr>
              <a:spLocks noChangeArrowheads="1"/>
            </p:cNvSpPr>
            <p:nvPr/>
          </p:nvSpPr>
          <p:spPr bwMode="auto">
            <a:xfrm>
              <a:off x="2136" y="3104"/>
              <a:ext cx="136" cy="5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prstDash val="dash"/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6873" name="Rectangle 67"/>
            <p:cNvSpPr>
              <a:spLocks noChangeArrowheads="1"/>
            </p:cNvSpPr>
            <p:nvPr/>
          </p:nvSpPr>
          <p:spPr bwMode="auto">
            <a:xfrm>
              <a:off x="2094" y="2992"/>
              <a:ext cx="18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prstDash val="dash"/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>
                  <a:latin typeface="Arial" pitchFamily="34" charset="0"/>
                </a:rPr>
                <a:t>-</a:t>
              </a:r>
            </a:p>
          </p:txBody>
        </p:sp>
        <p:grpSp>
          <p:nvGrpSpPr>
            <p:cNvPr id="36874" name="Group 68"/>
            <p:cNvGrpSpPr>
              <a:grpSpLocks/>
            </p:cNvGrpSpPr>
            <p:nvPr/>
          </p:nvGrpSpPr>
          <p:grpSpPr bwMode="auto">
            <a:xfrm>
              <a:off x="456" y="3160"/>
              <a:ext cx="264" cy="200"/>
              <a:chOff x="3472" y="2600"/>
              <a:chExt cx="264" cy="200"/>
            </a:xfrm>
          </p:grpSpPr>
          <p:sp>
            <p:nvSpPr>
              <p:cNvPr id="36885" name="Rectangle 69"/>
              <p:cNvSpPr>
                <a:spLocks noChangeArrowheads="1"/>
              </p:cNvSpPr>
              <p:nvPr/>
            </p:nvSpPr>
            <p:spPr bwMode="auto">
              <a:xfrm>
                <a:off x="3472" y="2600"/>
                <a:ext cx="200" cy="2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prstDash val="dash"/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6886" name="Text Box 70"/>
              <p:cNvSpPr txBox="1">
                <a:spLocks noChangeArrowheads="1"/>
              </p:cNvSpPr>
              <p:nvPr/>
            </p:nvSpPr>
            <p:spPr bwMode="auto">
              <a:xfrm>
                <a:off x="3496" y="2600"/>
                <a:ext cx="240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prstDash val="dash"/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en-US" sz="1400" i="1">
                    <a:latin typeface="Arial" pitchFamily="34" charset="0"/>
                  </a:rPr>
                  <a:t>a</a:t>
                </a:r>
                <a:r>
                  <a:rPr lang="en-US" sz="1400" baseline="-25000">
                    <a:latin typeface="Arial" pitchFamily="34" charset="0"/>
                  </a:rPr>
                  <a:t>3</a:t>
                </a:r>
                <a:endParaRPr lang="en-US" sz="1400">
                  <a:latin typeface="Arial" pitchFamily="34" charset="0"/>
                </a:endParaRPr>
              </a:p>
            </p:txBody>
          </p:sp>
        </p:grpSp>
        <p:grpSp>
          <p:nvGrpSpPr>
            <p:cNvPr id="36875" name="Group 71"/>
            <p:cNvGrpSpPr>
              <a:grpSpLocks/>
            </p:cNvGrpSpPr>
            <p:nvPr/>
          </p:nvGrpSpPr>
          <p:grpSpPr bwMode="auto">
            <a:xfrm>
              <a:off x="1888" y="3440"/>
              <a:ext cx="240" cy="216"/>
              <a:chOff x="4960" y="2880"/>
              <a:chExt cx="240" cy="216"/>
            </a:xfrm>
          </p:grpSpPr>
          <p:sp>
            <p:nvSpPr>
              <p:cNvPr id="36883" name="Rectangle 72"/>
              <p:cNvSpPr>
                <a:spLocks noChangeArrowheads="1"/>
              </p:cNvSpPr>
              <p:nvPr/>
            </p:nvSpPr>
            <p:spPr bwMode="auto">
              <a:xfrm>
                <a:off x="4992" y="2896"/>
                <a:ext cx="200" cy="2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prstDash val="dash"/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6884" name="Text Box 73"/>
              <p:cNvSpPr txBox="1">
                <a:spLocks noChangeArrowheads="1"/>
              </p:cNvSpPr>
              <p:nvPr/>
            </p:nvSpPr>
            <p:spPr bwMode="auto">
              <a:xfrm>
                <a:off x="4960" y="2880"/>
                <a:ext cx="240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prstDash val="dash"/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en-US" sz="1400" i="1">
                    <a:latin typeface="Arial" pitchFamily="34" charset="0"/>
                  </a:rPr>
                  <a:t>a</a:t>
                </a:r>
                <a:r>
                  <a:rPr lang="en-US" sz="1400" baseline="-25000">
                    <a:latin typeface="Arial" pitchFamily="34" charset="0"/>
                  </a:rPr>
                  <a:t>1</a:t>
                </a:r>
                <a:endParaRPr lang="en-US" sz="1400">
                  <a:latin typeface="Arial" pitchFamily="34" charset="0"/>
                </a:endParaRPr>
              </a:p>
            </p:txBody>
          </p:sp>
        </p:grpSp>
        <p:grpSp>
          <p:nvGrpSpPr>
            <p:cNvPr id="36876" name="Group 74"/>
            <p:cNvGrpSpPr>
              <a:grpSpLocks/>
            </p:cNvGrpSpPr>
            <p:nvPr/>
          </p:nvGrpSpPr>
          <p:grpSpPr bwMode="auto">
            <a:xfrm>
              <a:off x="1464" y="2632"/>
              <a:ext cx="272" cy="264"/>
              <a:chOff x="1464" y="2632"/>
              <a:chExt cx="272" cy="264"/>
            </a:xfrm>
          </p:grpSpPr>
          <p:sp>
            <p:nvSpPr>
              <p:cNvPr id="36880" name="Rectangle 75"/>
              <p:cNvSpPr>
                <a:spLocks noChangeArrowheads="1"/>
              </p:cNvSpPr>
              <p:nvPr/>
            </p:nvSpPr>
            <p:spPr bwMode="auto">
              <a:xfrm>
                <a:off x="1464" y="2632"/>
                <a:ext cx="216" cy="16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prstDash val="dash"/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6881" name="Rectangle 76"/>
              <p:cNvSpPr>
                <a:spLocks noChangeArrowheads="1"/>
              </p:cNvSpPr>
              <p:nvPr/>
            </p:nvSpPr>
            <p:spPr bwMode="auto">
              <a:xfrm>
                <a:off x="1560" y="2728"/>
                <a:ext cx="72" cy="16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prstDash val="dash"/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6882" name="Text Box 77"/>
              <p:cNvSpPr txBox="1">
                <a:spLocks noChangeArrowheads="1"/>
              </p:cNvSpPr>
              <p:nvPr/>
            </p:nvSpPr>
            <p:spPr bwMode="auto">
              <a:xfrm>
                <a:off x="1464" y="2632"/>
                <a:ext cx="272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prstDash val="dash"/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en-US" sz="1400" i="1">
                    <a:latin typeface="Arial" pitchFamily="34" charset="0"/>
                  </a:rPr>
                  <a:t>a</a:t>
                </a:r>
                <a:r>
                  <a:rPr lang="en-US" sz="1400" baseline="-25000">
                    <a:latin typeface="Arial" pitchFamily="34" charset="0"/>
                  </a:rPr>
                  <a:t>2</a:t>
                </a:r>
                <a:endParaRPr lang="en-US" sz="1400">
                  <a:latin typeface="Arial" pitchFamily="34" charset="0"/>
                </a:endParaRPr>
              </a:p>
            </p:txBody>
          </p:sp>
        </p:grpSp>
        <p:grpSp>
          <p:nvGrpSpPr>
            <p:cNvPr id="36877" name="Group 78"/>
            <p:cNvGrpSpPr>
              <a:grpSpLocks/>
            </p:cNvGrpSpPr>
            <p:nvPr/>
          </p:nvGrpSpPr>
          <p:grpSpPr bwMode="auto">
            <a:xfrm>
              <a:off x="1248" y="1592"/>
              <a:ext cx="240" cy="208"/>
              <a:chOff x="1096" y="720"/>
              <a:chExt cx="240" cy="208"/>
            </a:xfrm>
          </p:grpSpPr>
          <p:sp>
            <p:nvSpPr>
              <p:cNvPr id="36878" name="Rectangle 79"/>
              <p:cNvSpPr>
                <a:spLocks noChangeArrowheads="1"/>
              </p:cNvSpPr>
              <p:nvPr/>
            </p:nvSpPr>
            <p:spPr bwMode="auto">
              <a:xfrm>
                <a:off x="1128" y="720"/>
                <a:ext cx="200" cy="2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prstDash val="dash"/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6879" name="Text Box 80"/>
              <p:cNvSpPr txBox="1">
                <a:spLocks noChangeArrowheads="1"/>
              </p:cNvSpPr>
              <p:nvPr/>
            </p:nvSpPr>
            <p:spPr bwMode="auto">
              <a:xfrm>
                <a:off x="1096" y="736"/>
                <a:ext cx="240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prstDash val="dash"/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en-US" sz="1400" i="1">
                    <a:latin typeface="Arial" pitchFamily="34" charset="0"/>
                  </a:rPr>
                  <a:t>z</a:t>
                </a:r>
                <a:endParaRPr lang="en-US" sz="1400">
                  <a:latin typeface="Arial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40650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Crystallographic Planes </a:t>
            </a:r>
            <a:r>
              <a:rPr lang="en-US" smtClean="0">
                <a:cs typeface="Times New Roman" pitchFamily="18" charset="0"/>
              </a:rPr>
              <a:t>(HCP)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41350" y="1182688"/>
            <a:ext cx="7772400" cy="4114800"/>
          </a:xfrm>
        </p:spPr>
        <p:txBody>
          <a:bodyPr/>
          <a:lstStyle/>
          <a:p>
            <a:r>
              <a:rPr lang="en-US" sz="2800" smtClean="0">
                <a:cs typeface="Times New Roman" pitchFamily="18" charset="0"/>
              </a:rPr>
              <a:t>In hexagonal unit cells the same idea is used </a:t>
            </a:r>
            <a:endParaRPr lang="en-US" sz="2800" smtClean="0"/>
          </a:p>
        </p:txBody>
      </p:sp>
      <p:grpSp>
        <p:nvGrpSpPr>
          <p:cNvPr id="40964" name="Group 4"/>
          <p:cNvGrpSpPr>
            <a:grpSpLocks/>
          </p:cNvGrpSpPr>
          <p:nvPr/>
        </p:nvGrpSpPr>
        <p:grpSpPr bwMode="auto">
          <a:xfrm>
            <a:off x="666750" y="2454275"/>
            <a:ext cx="4876800" cy="403225"/>
            <a:chOff x="420" y="1546"/>
            <a:chExt cx="3072" cy="254"/>
          </a:xfrm>
        </p:grpSpPr>
        <p:sp>
          <p:nvSpPr>
            <p:cNvPr id="41012" name="Text Box 5"/>
            <p:cNvSpPr txBox="1">
              <a:spLocks noChangeArrowheads="1"/>
            </p:cNvSpPr>
            <p:nvPr/>
          </p:nvSpPr>
          <p:spPr bwMode="auto">
            <a:xfrm>
              <a:off x="420" y="1546"/>
              <a:ext cx="914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prstDash val="dash"/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sz="2000" u="sng">
                  <a:latin typeface="Arial" pitchFamily="34" charset="0"/>
                  <a:cs typeface="Times New Roman" pitchFamily="18" charset="0"/>
                </a:rPr>
                <a:t>example</a:t>
              </a:r>
              <a:endParaRPr lang="en-US" sz="2000">
                <a:latin typeface="Arial" pitchFamily="34" charset="0"/>
                <a:cs typeface="Times New Roman" pitchFamily="18" charset="0"/>
              </a:endParaRPr>
            </a:p>
          </p:txBody>
        </p:sp>
        <p:sp>
          <p:nvSpPr>
            <p:cNvPr id="41013" name="Rectangle 6"/>
            <p:cNvSpPr>
              <a:spLocks noChangeArrowheads="1"/>
            </p:cNvSpPr>
            <p:nvPr/>
          </p:nvSpPr>
          <p:spPr bwMode="auto">
            <a:xfrm>
              <a:off x="1984" y="1550"/>
              <a:ext cx="1508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prstDash val="dash"/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i="1">
                  <a:latin typeface="Arial" pitchFamily="34" charset="0"/>
                </a:rPr>
                <a:t>a</a:t>
              </a:r>
              <a:r>
                <a:rPr lang="en-US" sz="2000" baseline="-25000">
                  <a:latin typeface="Arial" pitchFamily="34" charset="0"/>
                </a:rPr>
                <a:t>1</a:t>
              </a:r>
              <a:r>
                <a:rPr lang="en-US" sz="2000">
                  <a:latin typeface="Arial" pitchFamily="34" charset="0"/>
                </a:rPr>
                <a:t>      </a:t>
              </a:r>
              <a:r>
                <a:rPr lang="en-US" sz="800">
                  <a:latin typeface="Arial" pitchFamily="34" charset="0"/>
                </a:rPr>
                <a:t>  </a:t>
              </a:r>
              <a:r>
                <a:rPr lang="en-US" sz="2000" i="1">
                  <a:latin typeface="Arial" pitchFamily="34" charset="0"/>
                </a:rPr>
                <a:t>a</a:t>
              </a:r>
              <a:r>
                <a:rPr lang="en-US" sz="2000" baseline="-25000">
                  <a:latin typeface="Arial" pitchFamily="34" charset="0"/>
                </a:rPr>
                <a:t>2</a:t>
              </a:r>
              <a:r>
                <a:rPr lang="en-US" sz="2000">
                  <a:latin typeface="Arial" pitchFamily="34" charset="0"/>
                </a:rPr>
                <a:t>      </a:t>
              </a:r>
              <a:r>
                <a:rPr lang="en-US" sz="1000">
                  <a:latin typeface="Arial" pitchFamily="34" charset="0"/>
                </a:rPr>
                <a:t> </a:t>
              </a:r>
              <a:r>
                <a:rPr lang="en-US" sz="2000" i="1">
                  <a:latin typeface="Arial" pitchFamily="34" charset="0"/>
                </a:rPr>
                <a:t>a</a:t>
              </a:r>
              <a:r>
                <a:rPr lang="en-US" sz="2000" baseline="-25000">
                  <a:latin typeface="Arial" pitchFamily="34" charset="0"/>
                </a:rPr>
                <a:t>3   </a:t>
              </a:r>
              <a:r>
                <a:rPr lang="en-US" sz="2000">
                  <a:latin typeface="Arial" pitchFamily="34" charset="0"/>
                </a:rPr>
                <a:t>    </a:t>
              </a:r>
              <a:r>
                <a:rPr lang="en-US" sz="1000">
                  <a:latin typeface="Arial" pitchFamily="34" charset="0"/>
                </a:rPr>
                <a:t> </a:t>
              </a:r>
              <a:r>
                <a:rPr lang="en-US" sz="2000" i="1">
                  <a:latin typeface="Arial" pitchFamily="34" charset="0"/>
                </a:rPr>
                <a:t>c</a:t>
              </a:r>
            </a:p>
          </p:txBody>
        </p:sp>
      </p:grpSp>
      <p:grpSp>
        <p:nvGrpSpPr>
          <p:cNvPr id="3" name="Group 7"/>
          <p:cNvGrpSpPr>
            <a:grpSpLocks/>
          </p:cNvGrpSpPr>
          <p:nvPr/>
        </p:nvGrpSpPr>
        <p:grpSpPr bwMode="auto">
          <a:xfrm>
            <a:off x="461963" y="4530725"/>
            <a:ext cx="5092700" cy="396875"/>
            <a:chOff x="291" y="2854"/>
            <a:chExt cx="3208" cy="250"/>
          </a:xfrm>
        </p:grpSpPr>
        <p:sp>
          <p:nvSpPr>
            <p:cNvPr id="41008" name="Text Box 8"/>
            <p:cNvSpPr txBox="1">
              <a:spLocks noChangeArrowheads="1"/>
            </p:cNvSpPr>
            <p:nvPr/>
          </p:nvSpPr>
          <p:spPr bwMode="auto">
            <a:xfrm>
              <a:off x="291" y="2854"/>
              <a:ext cx="3208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prstDash val="dash"/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sz="2000">
                  <a:latin typeface="Arial" pitchFamily="34" charset="0"/>
                  <a:cs typeface="Times New Roman" pitchFamily="18" charset="0"/>
                </a:rPr>
                <a:t>4.     Miller-Bravais Indices</a:t>
              </a:r>
            </a:p>
          </p:txBody>
        </p:sp>
        <p:grpSp>
          <p:nvGrpSpPr>
            <p:cNvPr id="41009" name="Group 9"/>
            <p:cNvGrpSpPr>
              <a:grpSpLocks/>
            </p:cNvGrpSpPr>
            <p:nvPr/>
          </p:nvGrpSpPr>
          <p:grpSpPr bwMode="auto">
            <a:xfrm>
              <a:off x="2440" y="2854"/>
              <a:ext cx="578" cy="250"/>
              <a:chOff x="2440" y="2854"/>
              <a:chExt cx="578" cy="250"/>
            </a:xfrm>
          </p:grpSpPr>
          <p:sp>
            <p:nvSpPr>
              <p:cNvPr id="41010" name="Line 10"/>
              <p:cNvSpPr>
                <a:spLocks noChangeShapeType="1"/>
              </p:cNvSpPr>
              <p:nvPr/>
            </p:nvSpPr>
            <p:spPr bwMode="auto">
              <a:xfrm>
                <a:off x="2744" y="2880"/>
                <a:ext cx="6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011" name="Rectangle 11"/>
              <p:cNvSpPr>
                <a:spLocks noChangeArrowheads="1"/>
              </p:cNvSpPr>
              <p:nvPr/>
            </p:nvSpPr>
            <p:spPr bwMode="auto">
              <a:xfrm>
                <a:off x="2440" y="2854"/>
                <a:ext cx="578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prstDash val="dash"/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sz="2000">
                    <a:latin typeface="Arial" pitchFamily="34" charset="0"/>
                  </a:rPr>
                  <a:t>(1011)</a:t>
                </a:r>
              </a:p>
            </p:txBody>
          </p:sp>
        </p:grpSp>
      </p:grpSp>
      <p:grpSp>
        <p:nvGrpSpPr>
          <p:cNvPr id="5" name="Group 12"/>
          <p:cNvGrpSpPr>
            <a:grpSpLocks/>
          </p:cNvGrpSpPr>
          <p:nvPr/>
        </p:nvGrpSpPr>
        <p:grpSpPr bwMode="auto">
          <a:xfrm>
            <a:off x="461963" y="2754313"/>
            <a:ext cx="5380037" cy="411162"/>
            <a:chOff x="291" y="1735"/>
            <a:chExt cx="3389" cy="259"/>
          </a:xfrm>
        </p:grpSpPr>
        <p:grpSp>
          <p:nvGrpSpPr>
            <p:cNvPr id="41003" name="Group 13"/>
            <p:cNvGrpSpPr>
              <a:grpSpLocks/>
            </p:cNvGrpSpPr>
            <p:nvPr/>
          </p:nvGrpSpPr>
          <p:grpSpPr bwMode="auto">
            <a:xfrm>
              <a:off x="291" y="1735"/>
              <a:ext cx="3389" cy="254"/>
              <a:chOff x="291" y="1735"/>
              <a:chExt cx="3389" cy="254"/>
            </a:xfrm>
          </p:grpSpPr>
          <p:sp>
            <p:nvSpPr>
              <p:cNvPr id="41006" name="Text Box 14"/>
              <p:cNvSpPr txBox="1">
                <a:spLocks noChangeArrowheads="1"/>
              </p:cNvSpPr>
              <p:nvPr/>
            </p:nvSpPr>
            <p:spPr bwMode="auto">
              <a:xfrm>
                <a:off x="291" y="1739"/>
                <a:ext cx="1437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prstDash val="dash"/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en-US" sz="2000">
                    <a:latin typeface="Arial" pitchFamily="34" charset="0"/>
                    <a:cs typeface="Times New Roman" pitchFamily="18" charset="0"/>
                  </a:rPr>
                  <a:t>1.     Intercepts</a:t>
                </a:r>
                <a:endParaRPr lang="en-US" sz="2000">
                  <a:latin typeface="Arial" pitchFamily="34" charset="0"/>
                  <a:cs typeface="Times New Roman" pitchFamily="18" charset="0"/>
                  <a:sym typeface="Symbol" pitchFamily="18" charset="2"/>
                </a:endParaRPr>
              </a:p>
            </p:txBody>
          </p:sp>
          <p:sp>
            <p:nvSpPr>
              <p:cNvPr id="41007" name="Rectangle 15"/>
              <p:cNvSpPr>
                <a:spLocks noChangeArrowheads="1"/>
              </p:cNvSpPr>
              <p:nvPr/>
            </p:nvSpPr>
            <p:spPr bwMode="auto">
              <a:xfrm>
                <a:off x="1978" y="1735"/>
                <a:ext cx="1702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prstDash val="dash"/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/>
              <a:p>
                <a:r>
                  <a:rPr lang="en-US" sz="2000">
                    <a:latin typeface="Arial" pitchFamily="34" charset="0"/>
                  </a:rPr>
                  <a:t>1        </a:t>
                </a:r>
                <a:r>
                  <a:rPr lang="en-US" sz="2000">
                    <a:latin typeface="Arial" pitchFamily="34" charset="0"/>
                    <a:sym typeface="Symbol" pitchFamily="18" charset="2"/>
                  </a:rPr>
                  <a:t></a:t>
                </a:r>
              </a:p>
            </p:txBody>
          </p:sp>
        </p:grpSp>
        <p:sp>
          <p:nvSpPr>
            <p:cNvPr id="41004" name="Text Box 16"/>
            <p:cNvSpPr txBox="1">
              <a:spLocks noChangeArrowheads="1"/>
            </p:cNvSpPr>
            <p:nvPr/>
          </p:nvSpPr>
          <p:spPr bwMode="auto">
            <a:xfrm>
              <a:off x="2856" y="1744"/>
              <a:ext cx="280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prstDash val="dash"/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sz="2000">
                  <a:latin typeface="Arial" pitchFamily="34" charset="0"/>
                </a:rPr>
                <a:t>-1</a:t>
              </a:r>
            </a:p>
          </p:txBody>
        </p:sp>
        <p:sp>
          <p:nvSpPr>
            <p:cNvPr id="41005" name="Text Box 17"/>
            <p:cNvSpPr txBox="1">
              <a:spLocks noChangeArrowheads="1"/>
            </p:cNvSpPr>
            <p:nvPr/>
          </p:nvSpPr>
          <p:spPr bwMode="auto">
            <a:xfrm>
              <a:off x="3304" y="1744"/>
              <a:ext cx="280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prstDash val="dash"/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sz="2000">
                  <a:latin typeface="Arial" pitchFamily="34" charset="0"/>
                </a:rPr>
                <a:t>1</a:t>
              </a:r>
            </a:p>
          </p:txBody>
        </p:sp>
      </p:grpSp>
      <p:grpSp>
        <p:nvGrpSpPr>
          <p:cNvPr id="7" name="Group 18"/>
          <p:cNvGrpSpPr>
            <a:grpSpLocks/>
          </p:cNvGrpSpPr>
          <p:nvPr/>
        </p:nvGrpSpPr>
        <p:grpSpPr bwMode="auto">
          <a:xfrm>
            <a:off x="461963" y="3059113"/>
            <a:ext cx="5507037" cy="715962"/>
            <a:chOff x="291" y="1927"/>
            <a:chExt cx="3469" cy="451"/>
          </a:xfrm>
        </p:grpSpPr>
        <p:grpSp>
          <p:nvGrpSpPr>
            <p:cNvPr id="40995" name="Group 19"/>
            <p:cNvGrpSpPr>
              <a:grpSpLocks/>
            </p:cNvGrpSpPr>
            <p:nvPr/>
          </p:nvGrpSpPr>
          <p:grpSpPr bwMode="auto">
            <a:xfrm>
              <a:off x="291" y="1927"/>
              <a:ext cx="3469" cy="450"/>
              <a:chOff x="291" y="1927"/>
              <a:chExt cx="3469" cy="450"/>
            </a:xfrm>
          </p:grpSpPr>
          <p:sp>
            <p:nvSpPr>
              <p:cNvPr id="41000" name="Text Box 20"/>
              <p:cNvSpPr txBox="1">
                <a:spLocks noChangeArrowheads="1"/>
              </p:cNvSpPr>
              <p:nvPr/>
            </p:nvSpPr>
            <p:spPr bwMode="auto">
              <a:xfrm>
                <a:off x="291" y="1929"/>
                <a:ext cx="1562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prstDash val="dash"/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en-US" sz="2000">
                    <a:latin typeface="Arial" pitchFamily="34" charset="0"/>
                    <a:cs typeface="Times New Roman" pitchFamily="18" charset="0"/>
                  </a:rPr>
                  <a:t>2.     Reciprocals</a:t>
                </a:r>
              </a:p>
            </p:txBody>
          </p:sp>
          <p:sp>
            <p:nvSpPr>
              <p:cNvPr id="41001" name="Rectangle 21"/>
              <p:cNvSpPr>
                <a:spLocks noChangeArrowheads="1"/>
              </p:cNvSpPr>
              <p:nvPr/>
            </p:nvSpPr>
            <p:spPr bwMode="auto">
              <a:xfrm>
                <a:off x="1978" y="1927"/>
                <a:ext cx="1678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prstDash val="dash"/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/>
              <a:p>
                <a:r>
                  <a:rPr lang="en-US" sz="2000">
                    <a:latin typeface="Arial" pitchFamily="34" charset="0"/>
                  </a:rPr>
                  <a:t>1      1/</a:t>
                </a:r>
                <a:r>
                  <a:rPr lang="en-US" sz="2000">
                    <a:latin typeface="Arial" pitchFamily="34" charset="0"/>
                    <a:sym typeface="Symbol" pitchFamily="18" charset="2"/>
                  </a:rPr>
                  <a:t></a:t>
                </a:r>
              </a:p>
            </p:txBody>
          </p:sp>
          <p:sp>
            <p:nvSpPr>
              <p:cNvPr id="41002" name="Rectangle 22"/>
              <p:cNvSpPr>
                <a:spLocks noChangeArrowheads="1"/>
              </p:cNvSpPr>
              <p:nvPr/>
            </p:nvSpPr>
            <p:spPr bwMode="auto">
              <a:xfrm>
                <a:off x="1978" y="2127"/>
                <a:ext cx="1782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prstDash val="dash"/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/>
              <a:p>
                <a:r>
                  <a:rPr lang="en-US" sz="2000">
                    <a:latin typeface="Arial" pitchFamily="34" charset="0"/>
                  </a:rPr>
                  <a:t>1        </a:t>
                </a:r>
                <a:r>
                  <a:rPr lang="en-US" sz="2000">
                    <a:latin typeface="Arial" pitchFamily="34" charset="0"/>
                    <a:sym typeface="Symbol" pitchFamily="18" charset="2"/>
                  </a:rPr>
                  <a:t>0 </a:t>
                </a:r>
              </a:p>
            </p:txBody>
          </p:sp>
        </p:grpSp>
        <p:sp>
          <p:nvSpPr>
            <p:cNvPr id="40996" name="Text Box 23"/>
            <p:cNvSpPr txBox="1">
              <a:spLocks noChangeArrowheads="1"/>
            </p:cNvSpPr>
            <p:nvPr/>
          </p:nvSpPr>
          <p:spPr bwMode="auto">
            <a:xfrm>
              <a:off x="2856" y="1936"/>
              <a:ext cx="280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prstDash val="dash"/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sz="2000">
                  <a:latin typeface="Arial" pitchFamily="34" charset="0"/>
                </a:rPr>
                <a:t>-1</a:t>
              </a:r>
            </a:p>
          </p:txBody>
        </p:sp>
        <p:sp>
          <p:nvSpPr>
            <p:cNvPr id="40997" name="Text Box 24"/>
            <p:cNvSpPr txBox="1">
              <a:spLocks noChangeArrowheads="1"/>
            </p:cNvSpPr>
            <p:nvPr/>
          </p:nvSpPr>
          <p:spPr bwMode="auto">
            <a:xfrm>
              <a:off x="2856" y="2128"/>
              <a:ext cx="280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prstDash val="dash"/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sz="2000">
                  <a:latin typeface="Arial" pitchFamily="34" charset="0"/>
                </a:rPr>
                <a:t>-1</a:t>
              </a:r>
            </a:p>
          </p:txBody>
        </p:sp>
        <p:sp>
          <p:nvSpPr>
            <p:cNvPr id="40998" name="Text Box 25"/>
            <p:cNvSpPr txBox="1">
              <a:spLocks noChangeArrowheads="1"/>
            </p:cNvSpPr>
            <p:nvPr/>
          </p:nvSpPr>
          <p:spPr bwMode="auto">
            <a:xfrm>
              <a:off x="3304" y="1936"/>
              <a:ext cx="280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prstDash val="dash"/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sz="2000">
                  <a:latin typeface="Arial" pitchFamily="34" charset="0"/>
                </a:rPr>
                <a:t>1</a:t>
              </a:r>
            </a:p>
          </p:txBody>
        </p:sp>
        <p:sp>
          <p:nvSpPr>
            <p:cNvPr id="40999" name="Text Box 26"/>
            <p:cNvSpPr txBox="1">
              <a:spLocks noChangeArrowheads="1"/>
            </p:cNvSpPr>
            <p:nvPr/>
          </p:nvSpPr>
          <p:spPr bwMode="auto">
            <a:xfrm>
              <a:off x="3304" y="2128"/>
              <a:ext cx="280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prstDash val="dash"/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sz="2000">
                  <a:latin typeface="Arial" pitchFamily="34" charset="0"/>
                </a:rPr>
                <a:t>1</a:t>
              </a:r>
            </a:p>
          </p:txBody>
        </p:sp>
      </p:grpSp>
      <p:grpSp>
        <p:nvGrpSpPr>
          <p:cNvPr id="9" name="Group 27"/>
          <p:cNvGrpSpPr>
            <a:grpSpLocks/>
          </p:cNvGrpSpPr>
          <p:nvPr/>
        </p:nvGrpSpPr>
        <p:grpSpPr bwMode="auto">
          <a:xfrm>
            <a:off x="461963" y="3732213"/>
            <a:ext cx="5392737" cy="398462"/>
            <a:chOff x="291" y="2351"/>
            <a:chExt cx="3397" cy="251"/>
          </a:xfrm>
        </p:grpSpPr>
        <p:sp>
          <p:nvSpPr>
            <p:cNvPr id="40991" name="Text Box 28"/>
            <p:cNvSpPr txBox="1">
              <a:spLocks noChangeArrowheads="1"/>
            </p:cNvSpPr>
            <p:nvPr/>
          </p:nvSpPr>
          <p:spPr bwMode="auto">
            <a:xfrm>
              <a:off x="291" y="2351"/>
              <a:ext cx="1438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prstDash val="dash"/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sz="2000">
                  <a:latin typeface="Arial" pitchFamily="34" charset="0"/>
                  <a:cs typeface="Times New Roman" pitchFamily="18" charset="0"/>
                </a:rPr>
                <a:t>3.     Reduction</a:t>
              </a:r>
            </a:p>
          </p:txBody>
        </p:sp>
        <p:sp>
          <p:nvSpPr>
            <p:cNvPr id="40992" name="Rectangle 29"/>
            <p:cNvSpPr>
              <a:spLocks noChangeArrowheads="1"/>
            </p:cNvSpPr>
            <p:nvPr/>
          </p:nvSpPr>
          <p:spPr bwMode="auto">
            <a:xfrm>
              <a:off x="1978" y="2351"/>
              <a:ext cx="1710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prstDash val="dash"/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en-US" sz="2000">
                  <a:latin typeface="Arial" pitchFamily="34" charset="0"/>
                </a:rPr>
                <a:t>1        </a:t>
              </a:r>
              <a:r>
                <a:rPr lang="en-US" sz="2000">
                  <a:latin typeface="Arial" pitchFamily="34" charset="0"/>
                  <a:sym typeface="Symbol" pitchFamily="18" charset="2"/>
                </a:rPr>
                <a:t>0</a:t>
              </a:r>
            </a:p>
          </p:txBody>
        </p:sp>
        <p:sp>
          <p:nvSpPr>
            <p:cNvPr id="40993" name="Text Box 30"/>
            <p:cNvSpPr txBox="1">
              <a:spLocks noChangeArrowheads="1"/>
            </p:cNvSpPr>
            <p:nvPr/>
          </p:nvSpPr>
          <p:spPr bwMode="auto">
            <a:xfrm>
              <a:off x="2856" y="2352"/>
              <a:ext cx="280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prstDash val="dash"/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sz="2000">
                  <a:latin typeface="Arial" pitchFamily="34" charset="0"/>
                </a:rPr>
                <a:t>-1</a:t>
              </a:r>
            </a:p>
          </p:txBody>
        </p:sp>
        <p:sp>
          <p:nvSpPr>
            <p:cNvPr id="40994" name="Text Box 31"/>
            <p:cNvSpPr txBox="1">
              <a:spLocks noChangeArrowheads="1"/>
            </p:cNvSpPr>
            <p:nvPr/>
          </p:nvSpPr>
          <p:spPr bwMode="auto">
            <a:xfrm>
              <a:off x="3304" y="2352"/>
              <a:ext cx="280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prstDash val="dash"/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sz="2000">
                  <a:latin typeface="Arial" pitchFamily="34" charset="0"/>
                </a:rPr>
                <a:t>1</a:t>
              </a:r>
            </a:p>
          </p:txBody>
        </p:sp>
      </p:grpSp>
      <p:grpSp>
        <p:nvGrpSpPr>
          <p:cNvPr id="40969" name="Group 32"/>
          <p:cNvGrpSpPr>
            <a:grpSpLocks/>
          </p:cNvGrpSpPr>
          <p:nvPr/>
        </p:nvGrpSpPr>
        <p:grpSpPr bwMode="auto">
          <a:xfrm>
            <a:off x="5511800" y="1663700"/>
            <a:ext cx="2743200" cy="3476625"/>
            <a:chOff x="3472" y="1048"/>
            <a:chExt cx="1728" cy="2190"/>
          </a:xfrm>
        </p:grpSpPr>
        <p:sp>
          <p:nvSpPr>
            <p:cNvPr id="40971" name="Rectangle 33"/>
            <p:cNvSpPr>
              <a:spLocks noChangeArrowheads="1"/>
            </p:cNvSpPr>
            <p:nvPr/>
          </p:nvSpPr>
          <p:spPr bwMode="auto">
            <a:xfrm>
              <a:off x="4211" y="2927"/>
              <a:ext cx="621" cy="3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prstDash val="dash"/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0972" name="Rectangle 34"/>
            <p:cNvSpPr>
              <a:spLocks noChangeArrowheads="1"/>
            </p:cNvSpPr>
            <p:nvPr/>
          </p:nvSpPr>
          <p:spPr bwMode="auto">
            <a:xfrm>
              <a:off x="3726" y="1294"/>
              <a:ext cx="621" cy="3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prstDash val="dash"/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pic>
          <p:nvPicPr>
            <p:cNvPr id="40973" name="Picture 35" descr="Figure_3_8_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55" y="1107"/>
              <a:ext cx="1555" cy="19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0974" name="Line 36"/>
            <p:cNvSpPr>
              <a:spLocks noChangeShapeType="1"/>
            </p:cNvSpPr>
            <p:nvPr/>
          </p:nvSpPr>
          <p:spPr bwMode="auto">
            <a:xfrm>
              <a:off x="4474" y="2484"/>
              <a:ext cx="393" cy="19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975" name="Freeform 37"/>
            <p:cNvSpPr>
              <a:spLocks/>
            </p:cNvSpPr>
            <p:nvPr/>
          </p:nvSpPr>
          <p:spPr bwMode="auto">
            <a:xfrm>
              <a:off x="4254" y="1596"/>
              <a:ext cx="624" cy="1278"/>
            </a:xfrm>
            <a:custGeom>
              <a:avLst/>
              <a:gdLst>
                <a:gd name="T0" fmla="*/ 0 w 624"/>
                <a:gd name="T1" fmla="*/ 456 h 1278"/>
                <a:gd name="T2" fmla="*/ 228 w 624"/>
                <a:gd name="T3" fmla="*/ 0 h 1278"/>
                <a:gd name="T4" fmla="*/ 624 w 624"/>
                <a:gd name="T5" fmla="*/ 1080 h 1278"/>
                <a:gd name="T6" fmla="*/ 516 w 624"/>
                <a:gd name="T7" fmla="*/ 1278 h 1278"/>
                <a:gd name="T8" fmla="*/ 0 w 624"/>
                <a:gd name="T9" fmla="*/ 456 h 127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24"/>
                <a:gd name="T16" fmla="*/ 0 h 1278"/>
                <a:gd name="T17" fmla="*/ 624 w 624"/>
                <a:gd name="T18" fmla="*/ 1278 h 127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24" h="1278">
                  <a:moveTo>
                    <a:pt x="0" y="456"/>
                  </a:moveTo>
                  <a:lnTo>
                    <a:pt x="228" y="0"/>
                  </a:lnTo>
                  <a:lnTo>
                    <a:pt x="624" y="1080"/>
                  </a:lnTo>
                  <a:lnTo>
                    <a:pt x="516" y="1278"/>
                  </a:lnTo>
                  <a:lnTo>
                    <a:pt x="0" y="456"/>
                  </a:lnTo>
                  <a:close/>
                </a:path>
              </a:pathLst>
            </a:custGeom>
            <a:solidFill>
              <a:schemeClr val="hlink"/>
            </a:solidFill>
            <a:ln w="28575">
              <a:solidFill>
                <a:schemeClr val="accent2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976" name="Line 38"/>
            <p:cNvSpPr>
              <a:spLocks noChangeShapeType="1"/>
            </p:cNvSpPr>
            <p:nvPr/>
          </p:nvSpPr>
          <p:spPr bwMode="auto">
            <a:xfrm flipH="1">
              <a:off x="4248" y="1998"/>
              <a:ext cx="522" cy="5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977" name="Line 39"/>
            <p:cNvSpPr>
              <a:spLocks noChangeShapeType="1"/>
            </p:cNvSpPr>
            <p:nvPr/>
          </p:nvSpPr>
          <p:spPr bwMode="auto">
            <a:xfrm>
              <a:off x="4770" y="1998"/>
              <a:ext cx="0" cy="87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978" name="Line 40"/>
            <p:cNvSpPr>
              <a:spLocks noChangeShapeType="1"/>
            </p:cNvSpPr>
            <p:nvPr/>
          </p:nvSpPr>
          <p:spPr bwMode="auto">
            <a:xfrm flipV="1">
              <a:off x="4504" y="2283"/>
              <a:ext cx="77" cy="165"/>
            </a:xfrm>
            <a:prstGeom prst="line">
              <a:avLst/>
            </a:prstGeom>
            <a:noFill/>
            <a:ln w="19050">
              <a:solidFill>
                <a:srgbClr val="FF99FF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979" name="Line 41"/>
            <p:cNvSpPr>
              <a:spLocks noChangeShapeType="1"/>
            </p:cNvSpPr>
            <p:nvPr/>
          </p:nvSpPr>
          <p:spPr bwMode="auto">
            <a:xfrm>
              <a:off x="4492" y="2484"/>
              <a:ext cx="393" cy="19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980" name="Line 42"/>
            <p:cNvSpPr>
              <a:spLocks noChangeShapeType="1"/>
            </p:cNvSpPr>
            <p:nvPr/>
          </p:nvSpPr>
          <p:spPr bwMode="auto">
            <a:xfrm>
              <a:off x="4480" y="1621"/>
              <a:ext cx="0" cy="86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981" name="Line 43"/>
            <p:cNvSpPr>
              <a:spLocks noChangeShapeType="1"/>
            </p:cNvSpPr>
            <p:nvPr/>
          </p:nvSpPr>
          <p:spPr bwMode="auto">
            <a:xfrm flipV="1">
              <a:off x="4389" y="1701"/>
              <a:ext cx="0" cy="630"/>
            </a:xfrm>
            <a:prstGeom prst="line">
              <a:avLst/>
            </a:prstGeom>
            <a:noFill/>
            <a:ln w="19050">
              <a:solidFill>
                <a:srgbClr val="FF99FF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982" name="Text Box 44"/>
            <p:cNvSpPr txBox="1">
              <a:spLocks noChangeArrowheads="1"/>
            </p:cNvSpPr>
            <p:nvPr/>
          </p:nvSpPr>
          <p:spPr bwMode="auto">
            <a:xfrm>
              <a:off x="4528" y="2128"/>
              <a:ext cx="440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prstDash val="dash"/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sz="1400" i="1">
                  <a:latin typeface="Arial" pitchFamily="34" charset="0"/>
                </a:rPr>
                <a:t>a</a:t>
              </a:r>
              <a:r>
                <a:rPr lang="en-US" sz="1400" baseline="-25000">
                  <a:latin typeface="Arial" pitchFamily="34" charset="0"/>
                </a:rPr>
                <a:t>2</a:t>
              </a:r>
              <a:endParaRPr lang="en-US" sz="1400">
                <a:latin typeface="Arial" pitchFamily="34" charset="0"/>
              </a:endParaRPr>
            </a:p>
          </p:txBody>
        </p:sp>
        <p:grpSp>
          <p:nvGrpSpPr>
            <p:cNvPr id="40983" name="Group 45"/>
            <p:cNvGrpSpPr>
              <a:grpSpLocks/>
            </p:cNvGrpSpPr>
            <p:nvPr/>
          </p:nvGrpSpPr>
          <p:grpSpPr bwMode="auto">
            <a:xfrm>
              <a:off x="3472" y="2600"/>
              <a:ext cx="264" cy="200"/>
              <a:chOff x="3472" y="2600"/>
              <a:chExt cx="264" cy="200"/>
            </a:xfrm>
          </p:grpSpPr>
          <p:sp>
            <p:nvSpPr>
              <p:cNvPr id="40989" name="Rectangle 46"/>
              <p:cNvSpPr>
                <a:spLocks noChangeArrowheads="1"/>
              </p:cNvSpPr>
              <p:nvPr/>
            </p:nvSpPr>
            <p:spPr bwMode="auto">
              <a:xfrm>
                <a:off x="3472" y="2600"/>
                <a:ext cx="200" cy="2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prstDash val="dash"/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0990" name="Text Box 47"/>
              <p:cNvSpPr txBox="1">
                <a:spLocks noChangeArrowheads="1"/>
              </p:cNvSpPr>
              <p:nvPr/>
            </p:nvSpPr>
            <p:spPr bwMode="auto">
              <a:xfrm>
                <a:off x="3496" y="2600"/>
                <a:ext cx="240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prstDash val="dash"/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en-US" sz="1400" i="1">
                    <a:latin typeface="Arial" pitchFamily="34" charset="0"/>
                  </a:rPr>
                  <a:t>a</a:t>
                </a:r>
                <a:r>
                  <a:rPr lang="en-US" sz="1400" baseline="-25000">
                    <a:latin typeface="Arial" pitchFamily="34" charset="0"/>
                  </a:rPr>
                  <a:t>3</a:t>
                </a:r>
                <a:endParaRPr lang="en-US" sz="1400">
                  <a:latin typeface="Arial" pitchFamily="34" charset="0"/>
                </a:endParaRPr>
              </a:p>
            </p:txBody>
          </p:sp>
        </p:grpSp>
        <p:grpSp>
          <p:nvGrpSpPr>
            <p:cNvPr id="40984" name="Group 48"/>
            <p:cNvGrpSpPr>
              <a:grpSpLocks/>
            </p:cNvGrpSpPr>
            <p:nvPr/>
          </p:nvGrpSpPr>
          <p:grpSpPr bwMode="auto">
            <a:xfrm>
              <a:off x="4960" y="2880"/>
              <a:ext cx="240" cy="216"/>
              <a:chOff x="4960" y="2880"/>
              <a:chExt cx="240" cy="216"/>
            </a:xfrm>
          </p:grpSpPr>
          <p:sp>
            <p:nvSpPr>
              <p:cNvPr id="40987" name="Rectangle 49"/>
              <p:cNvSpPr>
                <a:spLocks noChangeArrowheads="1"/>
              </p:cNvSpPr>
              <p:nvPr/>
            </p:nvSpPr>
            <p:spPr bwMode="auto">
              <a:xfrm>
                <a:off x="4992" y="2896"/>
                <a:ext cx="200" cy="2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prstDash val="dash"/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0988" name="Text Box 50"/>
              <p:cNvSpPr txBox="1">
                <a:spLocks noChangeArrowheads="1"/>
              </p:cNvSpPr>
              <p:nvPr/>
            </p:nvSpPr>
            <p:spPr bwMode="auto">
              <a:xfrm>
                <a:off x="4960" y="2880"/>
                <a:ext cx="240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prstDash val="dash"/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en-US" sz="1400" i="1">
                    <a:latin typeface="Arial" pitchFamily="34" charset="0"/>
                  </a:rPr>
                  <a:t>a</a:t>
                </a:r>
                <a:r>
                  <a:rPr lang="en-US" sz="1400" baseline="-25000">
                    <a:latin typeface="Arial" pitchFamily="34" charset="0"/>
                  </a:rPr>
                  <a:t>1</a:t>
                </a:r>
                <a:endParaRPr lang="en-US" sz="1400">
                  <a:latin typeface="Arial" pitchFamily="34" charset="0"/>
                </a:endParaRPr>
              </a:p>
            </p:txBody>
          </p:sp>
        </p:grpSp>
        <p:sp>
          <p:nvSpPr>
            <p:cNvPr id="40985" name="Rectangle 51"/>
            <p:cNvSpPr>
              <a:spLocks noChangeArrowheads="1"/>
            </p:cNvSpPr>
            <p:nvPr/>
          </p:nvSpPr>
          <p:spPr bwMode="auto">
            <a:xfrm>
              <a:off x="4296" y="1048"/>
              <a:ext cx="200" cy="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prstDash val="dash"/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0986" name="Text Box 52"/>
            <p:cNvSpPr txBox="1">
              <a:spLocks noChangeArrowheads="1"/>
            </p:cNvSpPr>
            <p:nvPr/>
          </p:nvSpPr>
          <p:spPr bwMode="auto">
            <a:xfrm>
              <a:off x="4304" y="1056"/>
              <a:ext cx="240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prstDash val="dash"/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sz="1400" i="1">
                  <a:latin typeface="Arial" pitchFamily="34" charset="0"/>
                </a:rPr>
                <a:t>z</a:t>
              </a:r>
              <a:endParaRPr lang="en-US" sz="1400">
                <a:latin typeface="Arial" pitchFamily="34" charset="0"/>
              </a:endParaRPr>
            </a:p>
          </p:txBody>
        </p:sp>
      </p:grpSp>
      <p:sp>
        <p:nvSpPr>
          <p:cNvPr id="40970" name="Rectangle 53"/>
          <p:cNvSpPr>
            <a:spLocks noChangeArrowheads="1"/>
          </p:cNvSpPr>
          <p:nvPr/>
        </p:nvSpPr>
        <p:spPr bwMode="auto">
          <a:xfrm>
            <a:off x="5626100" y="4984750"/>
            <a:ext cx="272097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200">
                <a:solidFill>
                  <a:srgbClr val="000000"/>
                </a:solidFill>
                <a:latin typeface="Arial" pitchFamily="34" charset="0"/>
              </a:rPr>
              <a:t>Adapted from Fig. 3.8(a), </a:t>
            </a:r>
            <a:r>
              <a:rPr lang="en-US" sz="1200" i="1">
                <a:solidFill>
                  <a:srgbClr val="000000"/>
                </a:solidFill>
                <a:latin typeface="Arial" pitchFamily="34" charset="0"/>
              </a:rPr>
              <a:t>Callister 7e.</a:t>
            </a:r>
          </a:p>
        </p:txBody>
      </p:sp>
    </p:spTree>
    <p:extLst>
      <p:ext uri="{BB962C8B-B14F-4D97-AF65-F5344CB8AC3E}">
        <p14:creationId xmlns:p14="http://schemas.microsoft.com/office/powerpoint/2010/main" val="2561112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ext Box 2"/>
          <p:cNvSpPr txBox="1">
            <a:spLocks noChangeArrowheads="1"/>
          </p:cNvSpPr>
          <p:nvPr/>
        </p:nvSpPr>
        <p:spPr bwMode="auto">
          <a:xfrm>
            <a:off x="533400" y="381000"/>
            <a:ext cx="7696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 typeface="Wingdings" pitchFamily="2" charset="2"/>
              <a:buChar char="Ø"/>
            </a:pPr>
            <a:r>
              <a:rPr lang="en-US" sz="2400" b="1">
                <a:latin typeface="Times New Roman" pitchFamily="18" charset="0"/>
                <a:cs typeface="Times New Roman" pitchFamily="18" charset="0"/>
              </a:rPr>
              <a:t>The distance between each plane can be calculated     </a:t>
            </a:r>
          </a:p>
        </p:txBody>
      </p:sp>
      <p:grpSp>
        <p:nvGrpSpPr>
          <p:cNvPr id="32772" name="Group 4"/>
          <p:cNvGrpSpPr>
            <a:grpSpLocks/>
          </p:cNvGrpSpPr>
          <p:nvPr/>
        </p:nvGrpSpPr>
        <p:grpSpPr bwMode="auto">
          <a:xfrm>
            <a:off x="609600" y="1143000"/>
            <a:ext cx="3276600" cy="3962400"/>
            <a:chOff x="1200" y="672"/>
            <a:chExt cx="2954" cy="3299"/>
          </a:xfrm>
        </p:grpSpPr>
        <p:pic>
          <p:nvPicPr>
            <p:cNvPr id="32773" name="Picture 5" descr="figure 20-11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00" y="672"/>
              <a:ext cx="2954" cy="32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2774" name="Freeform 6"/>
            <p:cNvSpPr>
              <a:spLocks/>
            </p:cNvSpPr>
            <p:nvPr/>
          </p:nvSpPr>
          <p:spPr bwMode="auto">
            <a:xfrm>
              <a:off x="2064" y="2576"/>
              <a:ext cx="144" cy="112"/>
            </a:xfrm>
            <a:custGeom>
              <a:avLst/>
              <a:gdLst>
                <a:gd name="T0" fmla="*/ 0 w 144"/>
                <a:gd name="T1" fmla="*/ 16 h 112"/>
                <a:gd name="T2" fmla="*/ 96 w 144"/>
                <a:gd name="T3" fmla="*/ 16 h 112"/>
                <a:gd name="T4" fmla="*/ 144 w 144"/>
                <a:gd name="T5" fmla="*/ 11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4" h="112">
                  <a:moveTo>
                    <a:pt x="0" y="16"/>
                  </a:moveTo>
                  <a:cubicBezTo>
                    <a:pt x="36" y="8"/>
                    <a:pt x="72" y="0"/>
                    <a:pt x="96" y="16"/>
                  </a:cubicBezTo>
                  <a:cubicBezTo>
                    <a:pt x="120" y="32"/>
                    <a:pt x="136" y="96"/>
                    <a:pt x="144" y="112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775" name="Freeform 7"/>
            <p:cNvSpPr>
              <a:spLocks/>
            </p:cNvSpPr>
            <p:nvPr/>
          </p:nvSpPr>
          <p:spPr bwMode="auto">
            <a:xfrm>
              <a:off x="2640" y="2688"/>
              <a:ext cx="48" cy="144"/>
            </a:xfrm>
            <a:custGeom>
              <a:avLst/>
              <a:gdLst>
                <a:gd name="T0" fmla="*/ 48 w 48"/>
                <a:gd name="T1" fmla="*/ 0 h 144"/>
                <a:gd name="T2" fmla="*/ 0 w 48"/>
                <a:gd name="T3" fmla="*/ 48 h 144"/>
                <a:gd name="T4" fmla="*/ 48 w 48"/>
                <a:gd name="T5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" h="144">
                  <a:moveTo>
                    <a:pt x="48" y="0"/>
                  </a:moveTo>
                  <a:cubicBezTo>
                    <a:pt x="24" y="12"/>
                    <a:pt x="0" y="24"/>
                    <a:pt x="0" y="48"/>
                  </a:cubicBezTo>
                  <a:cubicBezTo>
                    <a:pt x="0" y="72"/>
                    <a:pt x="40" y="128"/>
                    <a:pt x="48" y="144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776" name="Text Box 8"/>
            <p:cNvSpPr txBox="1">
              <a:spLocks noChangeArrowheads="1"/>
            </p:cNvSpPr>
            <p:nvPr/>
          </p:nvSpPr>
          <p:spPr bwMode="auto">
            <a:xfrm>
              <a:off x="2063" y="2304"/>
              <a:ext cx="288" cy="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sz="2000">
                  <a:cs typeface="Arial" pitchFamily="34" charset="0"/>
                </a:rPr>
                <a:t>Ф</a:t>
              </a:r>
            </a:p>
          </p:txBody>
        </p:sp>
        <p:sp>
          <p:nvSpPr>
            <p:cNvPr id="32777" name="Text Box 9"/>
            <p:cNvSpPr txBox="1">
              <a:spLocks noChangeArrowheads="1"/>
            </p:cNvSpPr>
            <p:nvPr/>
          </p:nvSpPr>
          <p:spPr bwMode="auto">
            <a:xfrm>
              <a:off x="2592" y="2632"/>
              <a:ext cx="286" cy="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sz="2000">
                  <a:cs typeface="Arial" pitchFamily="34" charset="0"/>
                </a:rPr>
                <a:t>Ф</a:t>
              </a:r>
            </a:p>
          </p:txBody>
        </p:sp>
      </p:grpSp>
      <p:sp>
        <p:nvSpPr>
          <p:cNvPr id="32779" name="Text Box 11"/>
          <p:cNvSpPr txBox="1">
            <a:spLocks noChangeArrowheads="1"/>
          </p:cNvSpPr>
          <p:nvPr/>
        </p:nvSpPr>
        <p:spPr bwMode="auto">
          <a:xfrm>
            <a:off x="4648200" y="990600"/>
            <a:ext cx="3200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>
                <a:latin typeface="Times New Roman" pitchFamily="18" charset="0"/>
                <a:cs typeface="Times New Roman" pitchFamily="18" charset="0"/>
              </a:rPr>
              <a:t>For 2 (h k 0) planes</a:t>
            </a:r>
          </a:p>
        </p:txBody>
      </p:sp>
      <p:graphicFrame>
        <p:nvGraphicFramePr>
          <p:cNvPr id="32780" name="Object 12"/>
          <p:cNvGraphicFramePr>
            <a:graphicFrameLocks noChangeAspect="1"/>
          </p:cNvGraphicFramePr>
          <p:nvPr/>
        </p:nvGraphicFramePr>
        <p:xfrm>
          <a:off x="4343400" y="1447800"/>
          <a:ext cx="3330575" cy="5181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0" name="Equation" r:id="rId4" imgW="1460160" imgH="2590560" progId="Equation.DSMT4">
                  <p:embed/>
                </p:oleObj>
              </mc:Choice>
              <mc:Fallback>
                <p:oleObj name="Equation" r:id="rId4" imgW="1460160" imgH="25905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43400" y="1447800"/>
                        <a:ext cx="3330575" cy="5181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783" name="Object 15"/>
          <p:cNvGraphicFramePr>
            <a:graphicFrameLocks noChangeAspect="1"/>
          </p:cNvGraphicFramePr>
          <p:nvPr/>
        </p:nvGraphicFramePr>
        <p:xfrm>
          <a:off x="5822950" y="2286000"/>
          <a:ext cx="958850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1" name="Equation" r:id="rId6" imgW="368280" imgH="380880" progId="Equation.3">
                  <p:embed/>
                </p:oleObj>
              </mc:Choice>
              <mc:Fallback>
                <p:oleObj name="Equation" r:id="rId6" imgW="368280" imgH="3808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22950" y="2286000"/>
                        <a:ext cx="958850" cy="9906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784" name="Object 16"/>
          <p:cNvGraphicFramePr>
            <a:graphicFrameLocks noChangeAspect="1"/>
          </p:cNvGraphicFramePr>
          <p:nvPr/>
        </p:nvGraphicFramePr>
        <p:xfrm>
          <a:off x="5638800" y="3733800"/>
          <a:ext cx="1066800" cy="1036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2" name="Equation" r:id="rId8" imgW="431640" imgH="419040" progId="Equation.3">
                  <p:embed/>
                </p:oleObj>
              </mc:Choice>
              <mc:Fallback>
                <p:oleObj name="Equation" r:id="rId8" imgW="431640" imgH="419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38800" y="3733800"/>
                        <a:ext cx="1066800" cy="1036638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07389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ext Box 2"/>
          <p:cNvSpPr txBox="1">
            <a:spLocks noChangeArrowheads="1"/>
          </p:cNvSpPr>
          <p:nvPr/>
        </p:nvSpPr>
        <p:spPr bwMode="auto">
          <a:xfrm>
            <a:off x="990600" y="609600"/>
            <a:ext cx="7467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Similarly for 2 (h k l) planes</a:t>
            </a:r>
          </a:p>
        </p:txBody>
      </p:sp>
      <p:graphicFrame>
        <p:nvGraphicFramePr>
          <p:cNvPr id="34819" name="Object 3"/>
          <p:cNvGraphicFramePr>
            <a:graphicFrameLocks noChangeAspect="1"/>
          </p:cNvGraphicFramePr>
          <p:nvPr/>
        </p:nvGraphicFramePr>
        <p:xfrm>
          <a:off x="1905000" y="1385888"/>
          <a:ext cx="3505200" cy="1014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6" name="Equation" r:id="rId3" imgW="1447560" imgH="419040" progId="Equation.DSMT4">
                  <p:embed/>
                </p:oleObj>
              </mc:Choice>
              <mc:Fallback>
                <p:oleObj name="Equation" r:id="rId3" imgW="1447560" imgH="419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5000" y="1385888"/>
                        <a:ext cx="3505200" cy="10144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820" name="Text Box 4"/>
          <p:cNvSpPr txBox="1">
            <a:spLocks noChangeArrowheads="1"/>
          </p:cNvSpPr>
          <p:nvPr/>
        </p:nvSpPr>
        <p:spPr bwMode="auto">
          <a:xfrm>
            <a:off x="685800" y="2514600"/>
            <a:ext cx="8077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>
                <a:latin typeface="Times New Roman" pitchFamily="18" charset="0"/>
                <a:cs typeface="Times New Roman" pitchFamily="18" charset="0"/>
              </a:rPr>
              <a:t>If a, b, c and h, k, l are known , d can be computed</a:t>
            </a:r>
          </a:p>
        </p:txBody>
      </p:sp>
    </p:spTree>
    <p:extLst>
      <p:ext uri="{BB962C8B-B14F-4D97-AF65-F5344CB8AC3E}">
        <p14:creationId xmlns:p14="http://schemas.microsoft.com/office/powerpoint/2010/main" val="143941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ext Box 2"/>
          <p:cNvSpPr txBox="1">
            <a:spLocks noChangeArrowheads="1"/>
          </p:cNvSpPr>
          <p:nvPr/>
        </p:nvSpPr>
        <p:spPr bwMode="auto">
          <a:xfrm>
            <a:off x="228600" y="152400"/>
            <a:ext cx="8610600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Example 7.1</a:t>
            </a:r>
            <a:r>
              <a:rPr lang="en-US" sz="2400">
                <a:latin typeface="Times New Roman" pitchFamily="18" charset="0"/>
                <a:cs typeface="Times New Roman" pitchFamily="18" charset="0"/>
              </a:rPr>
              <a:t> Calculate the separation of (a) the (123) planes and (b) the (246) planes of an orthorhombic cell with a = 0.82 nm, b = 0.94 nm, and c = 0.75 nm</a:t>
            </a:r>
          </a:p>
        </p:txBody>
      </p:sp>
      <p:sp>
        <p:nvSpPr>
          <p:cNvPr id="35843" name="Text Box 3"/>
          <p:cNvSpPr txBox="1">
            <a:spLocks noChangeArrowheads="1"/>
          </p:cNvSpPr>
          <p:nvPr/>
        </p:nvSpPr>
        <p:spPr bwMode="auto">
          <a:xfrm>
            <a:off x="914400" y="1447800"/>
            <a:ext cx="16764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From </a:t>
            </a:r>
          </a:p>
        </p:txBody>
      </p:sp>
      <p:graphicFrame>
        <p:nvGraphicFramePr>
          <p:cNvPr id="35844" name="Object 4"/>
          <p:cNvGraphicFramePr>
            <a:graphicFrameLocks noChangeAspect="1"/>
          </p:cNvGraphicFramePr>
          <p:nvPr/>
        </p:nvGraphicFramePr>
        <p:xfrm>
          <a:off x="2819400" y="1447800"/>
          <a:ext cx="4876800" cy="3532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0" name="Equation" r:id="rId3" imgW="2349360" imgH="1701720" progId="Equation.DSMT4">
                  <p:embed/>
                </p:oleObj>
              </mc:Choice>
              <mc:Fallback>
                <p:oleObj name="Equation" r:id="rId3" imgW="2349360" imgH="170172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19400" y="1447800"/>
                        <a:ext cx="4876800" cy="35321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845" name="Text Box 5"/>
          <p:cNvSpPr txBox="1">
            <a:spLocks noChangeArrowheads="1"/>
          </p:cNvSpPr>
          <p:nvPr/>
        </p:nvSpPr>
        <p:spPr bwMode="auto">
          <a:xfrm>
            <a:off x="1143000" y="2362200"/>
            <a:ext cx="12954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(a)</a:t>
            </a:r>
          </a:p>
        </p:txBody>
      </p:sp>
    </p:spTree>
    <p:extLst>
      <p:ext uri="{BB962C8B-B14F-4D97-AF65-F5344CB8AC3E}">
        <p14:creationId xmlns:p14="http://schemas.microsoft.com/office/powerpoint/2010/main" val="2704146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6866" name="Object 2"/>
          <p:cNvGraphicFramePr>
            <a:graphicFrameLocks noChangeAspect="1"/>
          </p:cNvGraphicFramePr>
          <p:nvPr/>
        </p:nvGraphicFramePr>
        <p:xfrm>
          <a:off x="2209800" y="533400"/>
          <a:ext cx="5257800" cy="2927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4" name="Equation" r:id="rId3" imgW="2349360" imgH="1307880" progId="Equation.DSMT4">
                  <p:embed/>
                </p:oleObj>
              </mc:Choice>
              <mc:Fallback>
                <p:oleObj name="Equation" r:id="rId3" imgW="2349360" imgH="13078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9800" y="533400"/>
                        <a:ext cx="5257800" cy="2927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867" name="Text Box 3"/>
          <p:cNvSpPr txBox="1">
            <a:spLocks noChangeArrowheads="1"/>
          </p:cNvSpPr>
          <p:nvPr/>
        </p:nvSpPr>
        <p:spPr bwMode="auto">
          <a:xfrm>
            <a:off x="685800" y="609600"/>
            <a:ext cx="12954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(b)</a:t>
            </a:r>
          </a:p>
        </p:txBody>
      </p:sp>
    </p:spTree>
    <p:extLst>
      <p:ext uri="{BB962C8B-B14F-4D97-AF65-F5344CB8AC3E}">
        <p14:creationId xmlns:p14="http://schemas.microsoft.com/office/powerpoint/2010/main" val="2572241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538" name="Freeform 2"/>
          <p:cNvSpPr>
            <a:spLocks/>
          </p:cNvSpPr>
          <p:nvPr/>
        </p:nvSpPr>
        <p:spPr bwMode="auto">
          <a:xfrm>
            <a:off x="1176338" y="1863725"/>
            <a:ext cx="23812" cy="1900238"/>
          </a:xfrm>
          <a:custGeom>
            <a:avLst/>
            <a:gdLst>
              <a:gd name="T0" fmla="*/ 0 w 15"/>
              <a:gd name="T1" fmla="*/ 1197 h 1197"/>
              <a:gd name="T2" fmla="*/ 15 w 15"/>
              <a:gd name="T3" fmla="*/ 0 h 1197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5" h="1197">
                <a:moveTo>
                  <a:pt x="0" y="1197"/>
                </a:moveTo>
                <a:cubicBezTo>
                  <a:pt x="6" y="788"/>
                  <a:pt x="15" y="411"/>
                  <a:pt x="15" y="0"/>
                </a:cubicBezTo>
              </a:path>
            </a:pathLst>
          </a:custGeom>
          <a:noFill/>
          <a:ln w="5715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1539" name="Freeform 3"/>
          <p:cNvSpPr>
            <a:spLocks/>
          </p:cNvSpPr>
          <p:nvPr/>
        </p:nvSpPr>
        <p:spPr bwMode="auto">
          <a:xfrm>
            <a:off x="582613" y="3800475"/>
            <a:ext cx="593725" cy="593725"/>
          </a:xfrm>
          <a:custGeom>
            <a:avLst/>
            <a:gdLst>
              <a:gd name="T0" fmla="*/ 374 w 374"/>
              <a:gd name="T1" fmla="*/ 0 h 374"/>
              <a:gd name="T2" fmla="*/ 269 w 374"/>
              <a:gd name="T3" fmla="*/ 82 h 374"/>
              <a:gd name="T4" fmla="*/ 224 w 374"/>
              <a:gd name="T5" fmla="*/ 97 h 374"/>
              <a:gd name="T6" fmla="*/ 164 w 374"/>
              <a:gd name="T7" fmla="*/ 157 h 374"/>
              <a:gd name="T8" fmla="*/ 97 w 374"/>
              <a:gd name="T9" fmla="*/ 247 h 374"/>
              <a:gd name="T10" fmla="*/ 82 w 374"/>
              <a:gd name="T11" fmla="*/ 269 h 374"/>
              <a:gd name="T12" fmla="*/ 37 w 374"/>
              <a:gd name="T13" fmla="*/ 284 h 374"/>
              <a:gd name="T14" fmla="*/ 7 w 374"/>
              <a:gd name="T15" fmla="*/ 351 h 374"/>
              <a:gd name="T16" fmla="*/ 0 w 374"/>
              <a:gd name="T17" fmla="*/ 374 h 3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74" h="374">
                <a:moveTo>
                  <a:pt x="374" y="0"/>
                </a:moveTo>
                <a:cubicBezTo>
                  <a:pt x="359" y="10"/>
                  <a:pt x="277" y="79"/>
                  <a:pt x="269" y="82"/>
                </a:cubicBezTo>
                <a:cubicBezTo>
                  <a:pt x="254" y="87"/>
                  <a:pt x="224" y="97"/>
                  <a:pt x="224" y="97"/>
                </a:cubicBezTo>
                <a:cubicBezTo>
                  <a:pt x="198" y="115"/>
                  <a:pt x="181" y="131"/>
                  <a:pt x="164" y="157"/>
                </a:cubicBezTo>
                <a:cubicBezTo>
                  <a:pt x="154" y="200"/>
                  <a:pt x="133" y="222"/>
                  <a:pt x="97" y="247"/>
                </a:cubicBezTo>
                <a:cubicBezTo>
                  <a:pt x="92" y="254"/>
                  <a:pt x="90" y="264"/>
                  <a:pt x="82" y="269"/>
                </a:cubicBezTo>
                <a:cubicBezTo>
                  <a:pt x="69" y="277"/>
                  <a:pt x="37" y="284"/>
                  <a:pt x="37" y="284"/>
                </a:cubicBezTo>
                <a:cubicBezTo>
                  <a:pt x="28" y="309"/>
                  <a:pt x="22" y="329"/>
                  <a:pt x="7" y="351"/>
                </a:cubicBezTo>
                <a:cubicBezTo>
                  <a:pt x="5" y="359"/>
                  <a:pt x="0" y="374"/>
                  <a:pt x="0" y="374"/>
                </a:cubicBezTo>
              </a:path>
            </a:pathLst>
          </a:custGeom>
          <a:noFill/>
          <a:ln w="5715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1540" name="Freeform 4"/>
          <p:cNvSpPr>
            <a:spLocks/>
          </p:cNvSpPr>
          <p:nvPr/>
        </p:nvSpPr>
        <p:spPr bwMode="auto">
          <a:xfrm>
            <a:off x="1200150" y="3776663"/>
            <a:ext cx="1874838" cy="34925"/>
          </a:xfrm>
          <a:custGeom>
            <a:avLst/>
            <a:gdLst>
              <a:gd name="T0" fmla="*/ 1181 w 1181"/>
              <a:gd name="T1" fmla="*/ 0 h 22"/>
              <a:gd name="T2" fmla="*/ 0 w 1181"/>
              <a:gd name="T3" fmla="*/ 22 h 22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181" h="22">
                <a:moveTo>
                  <a:pt x="1181" y="0"/>
                </a:moveTo>
                <a:cubicBezTo>
                  <a:pt x="786" y="11"/>
                  <a:pt x="395" y="22"/>
                  <a:pt x="0" y="22"/>
                </a:cubicBezTo>
              </a:path>
            </a:pathLst>
          </a:custGeom>
          <a:noFill/>
          <a:ln w="5715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1541" name="Oval 5"/>
          <p:cNvSpPr>
            <a:spLocks noChangeArrowheads="1"/>
          </p:cNvSpPr>
          <p:nvPr/>
        </p:nvSpPr>
        <p:spPr bwMode="auto">
          <a:xfrm>
            <a:off x="1065213" y="3587750"/>
            <a:ext cx="350837" cy="350838"/>
          </a:xfrm>
          <a:prstGeom prst="ellipse">
            <a:avLst/>
          </a:prstGeom>
          <a:solidFill>
            <a:srgbClr val="00D400"/>
          </a:solidFill>
          <a:ln w="5715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1542" name="Text Box 6"/>
          <p:cNvSpPr txBox="1">
            <a:spLocks noChangeArrowheads="1"/>
          </p:cNvSpPr>
          <p:nvPr/>
        </p:nvSpPr>
        <p:spPr bwMode="auto">
          <a:xfrm>
            <a:off x="3581400" y="609600"/>
            <a:ext cx="53340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>
                <a:solidFill>
                  <a:schemeClr val="accent2"/>
                </a:solidFill>
                <a:cs typeface="Times New Roman" pitchFamily="18" charset="0"/>
              </a:rPr>
              <a:t>1. Choose a point </a:t>
            </a:r>
            <a:r>
              <a:rPr lang="en-US" b="1">
                <a:cs typeface="Times New Roman" pitchFamily="18" charset="0"/>
              </a:rPr>
              <a:t>on the direction</a:t>
            </a:r>
            <a:r>
              <a:rPr lang="en-US">
                <a:solidFill>
                  <a:schemeClr val="accent2"/>
                </a:solidFill>
                <a:cs typeface="Times New Roman" pitchFamily="18" charset="0"/>
              </a:rPr>
              <a:t> as the  origin.</a:t>
            </a:r>
          </a:p>
        </p:txBody>
      </p:sp>
      <p:sp>
        <p:nvSpPr>
          <p:cNvPr id="321543" name="Text Box 7"/>
          <p:cNvSpPr txBox="1">
            <a:spLocks noChangeArrowheads="1"/>
          </p:cNvSpPr>
          <p:nvPr/>
        </p:nvSpPr>
        <p:spPr bwMode="auto">
          <a:xfrm>
            <a:off x="3581400" y="1600200"/>
            <a:ext cx="4724400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>
                <a:solidFill>
                  <a:schemeClr val="accent2"/>
                </a:solidFill>
                <a:cs typeface="Times New Roman" pitchFamily="18" charset="0"/>
              </a:rPr>
              <a:t>2. Choose a coordinate system with axes parallel to the unit cell edges.</a:t>
            </a:r>
          </a:p>
        </p:txBody>
      </p:sp>
      <p:sp>
        <p:nvSpPr>
          <p:cNvPr id="321544" name="Line 8"/>
          <p:cNvSpPr>
            <a:spLocks noChangeShapeType="1"/>
          </p:cNvSpPr>
          <p:nvPr/>
        </p:nvSpPr>
        <p:spPr bwMode="auto">
          <a:xfrm flipH="1">
            <a:off x="0" y="3810000"/>
            <a:ext cx="1219200" cy="11430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1545" name="Text Box 9"/>
          <p:cNvSpPr txBox="1">
            <a:spLocks noChangeArrowheads="1"/>
          </p:cNvSpPr>
          <p:nvPr/>
        </p:nvSpPr>
        <p:spPr bwMode="auto">
          <a:xfrm>
            <a:off x="152400" y="4724400"/>
            <a:ext cx="457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b="1">
                <a:solidFill>
                  <a:srgbClr val="FF0000"/>
                </a:solidFill>
                <a:cs typeface="Times New Roman" pitchFamily="18" charset="0"/>
              </a:rPr>
              <a:t>x</a:t>
            </a:r>
          </a:p>
        </p:txBody>
      </p:sp>
      <p:sp>
        <p:nvSpPr>
          <p:cNvPr id="321546" name="Line 10"/>
          <p:cNvSpPr>
            <a:spLocks noChangeShapeType="1"/>
          </p:cNvSpPr>
          <p:nvPr/>
        </p:nvSpPr>
        <p:spPr bwMode="auto">
          <a:xfrm>
            <a:off x="1219200" y="3810000"/>
            <a:ext cx="23622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1547" name="Text Box 11"/>
          <p:cNvSpPr txBox="1">
            <a:spLocks noChangeArrowheads="1"/>
          </p:cNvSpPr>
          <p:nvPr/>
        </p:nvSpPr>
        <p:spPr bwMode="auto">
          <a:xfrm>
            <a:off x="3276600" y="3124200"/>
            <a:ext cx="457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b="1">
                <a:solidFill>
                  <a:srgbClr val="FF0000"/>
                </a:solidFill>
                <a:cs typeface="Times New Roman" pitchFamily="18" charset="0"/>
              </a:rPr>
              <a:t>y</a:t>
            </a:r>
          </a:p>
        </p:txBody>
      </p:sp>
      <p:sp>
        <p:nvSpPr>
          <p:cNvPr id="321548" name="Text Box 12"/>
          <p:cNvSpPr txBox="1">
            <a:spLocks noChangeArrowheads="1"/>
          </p:cNvSpPr>
          <p:nvPr/>
        </p:nvSpPr>
        <p:spPr bwMode="auto">
          <a:xfrm>
            <a:off x="3733800" y="3124200"/>
            <a:ext cx="4800600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>
                <a:solidFill>
                  <a:schemeClr val="accent2"/>
                </a:solidFill>
                <a:cs typeface="Times New Roman" pitchFamily="18" charset="0"/>
              </a:rPr>
              <a:t>3. Find the coordinates of another point on the direction in terms of </a:t>
            </a:r>
            <a:r>
              <a:rPr lang="en-US" b="1">
                <a:solidFill>
                  <a:schemeClr val="accent2"/>
                </a:solidFill>
                <a:cs typeface="Times New Roman" pitchFamily="18" charset="0"/>
              </a:rPr>
              <a:t>a</a:t>
            </a:r>
            <a:r>
              <a:rPr lang="en-US">
                <a:solidFill>
                  <a:schemeClr val="accent2"/>
                </a:solidFill>
                <a:cs typeface="Times New Roman" pitchFamily="18" charset="0"/>
              </a:rPr>
              <a:t>, </a:t>
            </a:r>
            <a:r>
              <a:rPr lang="en-US" b="1">
                <a:solidFill>
                  <a:schemeClr val="accent2"/>
                </a:solidFill>
                <a:cs typeface="Times New Roman" pitchFamily="18" charset="0"/>
              </a:rPr>
              <a:t>b</a:t>
            </a:r>
            <a:r>
              <a:rPr lang="en-US">
                <a:solidFill>
                  <a:schemeClr val="accent2"/>
                </a:solidFill>
                <a:cs typeface="Times New Roman" pitchFamily="18" charset="0"/>
              </a:rPr>
              <a:t> and </a:t>
            </a:r>
            <a:r>
              <a:rPr lang="en-US" b="1">
                <a:solidFill>
                  <a:schemeClr val="accent2"/>
                </a:solidFill>
                <a:cs typeface="Times New Roman" pitchFamily="18" charset="0"/>
              </a:rPr>
              <a:t>c</a:t>
            </a:r>
            <a:endParaRPr lang="en-US">
              <a:solidFill>
                <a:schemeClr val="accent2"/>
              </a:solidFill>
              <a:cs typeface="Times New Roman" pitchFamily="18" charset="0"/>
            </a:endParaRPr>
          </a:p>
        </p:txBody>
      </p:sp>
      <p:sp>
        <p:nvSpPr>
          <p:cNvPr id="321549" name="Text Box 13"/>
          <p:cNvSpPr txBox="1">
            <a:spLocks noChangeArrowheads="1"/>
          </p:cNvSpPr>
          <p:nvPr/>
        </p:nvSpPr>
        <p:spPr bwMode="auto">
          <a:xfrm>
            <a:off x="762000" y="5257800"/>
            <a:ext cx="69977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>
                <a:solidFill>
                  <a:schemeClr val="accent2"/>
                </a:solidFill>
                <a:cs typeface="Times New Roman" pitchFamily="18" charset="0"/>
              </a:rPr>
              <a:t>4. Reduce the coordinates to smallest integers. </a:t>
            </a:r>
          </a:p>
        </p:txBody>
      </p:sp>
      <p:sp>
        <p:nvSpPr>
          <p:cNvPr id="321550" name="Text Box 14"/>
          <p:cNvSpPr txBox="1">
            <a:spLocks noChangeArrowheads="1"/>
          </p:cNvSpPr>
          <p:nvPr/>
        </p:nvSpPr>
        <p:spPr bwMode="auto">
          <a:xfrm>
            <a:off x="762000" y="6019800"/>
            <a:ext cx="381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>
                <a:solidFill>
                  <a:schemeClr val="accent2"/>
                </a:solidFill>
                <a:cs typeface="Times New Roman" pitchFamily="18" charset="0"/>
              </a:rPr>
              <a:t>5. Put in square brackets</a:t>
            </a:r>
          </a:p>
        </p:txBody>
      </p:sp>
      <p:sp>
        <p:nvSpPr>
          <p:cNvPr id="321551" name="Text Box 15"/>
          <p:cNvSpPr txBox="1">
            <a:spLocks noChangeArrowheads="1"/>
          </p:cNvSpPr>
          <p:nvPr/>
        </p:nvSpPr>
        <p:spPr bwMode="auto">
          <a:xfrm>
            <a:off x="381000" y="138113"/>
            <a:ext cx="5265738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2800" b="1">
                <a:solidFill>
                  <a:schemeClr val="accent2"/>
                </a:solidFill>
                <a:cs typeface="Times New Roman" pitchFamily="18" charset="0"/>
              </a:rPr>
              <a:t>Miller Indices of Directions</a:t>
            </a:r>
          </a:p>
        </p:txBody>
      </p:sp>
      <p:sp>
        <p:nvSpPr>
          <p:cNvPr id="321552" name="Text Box 16"/>
          <p:cNvSpPr txBox="1">
            <a:spLocks noChangeArrowheads="1"/>
          </p:cNvSpPr>
          <p:nvPr/>
        </p:nvSpPr>
        <p:spPr bwMode="auto">
          <a:xfrm>
            <a:off x="4579938" y="6019800"/>
            <a:ext cx="1066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b="1">
                <a:solidFill>
                  <a:srgbClr val="FF00FF"/>
                </a:solidFill>
                <a:cs typeface="Times New Roman" pitchFamily="18" charset="0"/>
              </a:rPr>
              <a:t>[100]</a:t>
            </a:r>
          </a:p>
        </p:txBody>
      </p:sp>
      <p:sp>
        <p:nvSpPr>
          <p:cNvPr id="321553" name="Text Box 17"/>
          <p:cNvSpPr txBox="1">
            <a:spLocks noChangeArrowheads="1"/>
          </p:cNvSpPr>
          <p:nvPr/>
        </p:nvSpPr>
        <p:spPr bwMode="auto">
          <a:xfrm>
            <a:off x="620713" y="4584700"/>
            <a:ext cx="16494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>
                <a:solidFill>
                  <a:srgbClr val="FF00FF"/>
                </a:solidFill>
                <a:cs typeface="Times New Roman" pitchFamily="18" charset="0"/>
              </a:rPr>
              <a:t>1</a:t>
            </a:r>
            <a:r>
              <a:rPr lang="en-US" b="1">
                <a:solidFill>
                  <a:srgbClr val="FF00FF"/>
                </a:solidFill>
                <a:cs typeface="Times New Roman" pitchFamily="18" charset="0"/>
              </a:rPr>
              <a:t>a</a:t>
            </a:r>
            <a:r>
              <a:rPr lang="en-US">
                <a:solidFill>
                  <a:srgbClr val="FF00FF"/>
                </a:solidFill>
                <a:cs typeface="Times New Roman" pitchFamily="18" charset="0"/>
              </a:rPr>
              <a:t>+0</a:t>
            </a:r>
            <a:r>
              <a:rPr lang="en-US" b="1">
                <a:solidFill>
                  <a:srgbClr val="FF00FF"/>
                </a:solidFill>
                <a:cs typeface="Times New Roman" pitchFamily="18" charset="0"/>
              </a:rPr>
              <a:t>b</a:t>
            </a:r>
            <a:r>
              <a:rPr lang="en-US">
                <a:solidFill>
                  <a:srgbClr val="FF00FF"/>
                </a:solidFill>
                <a:cs typeface="Times New Roman" pitchFamily="18" charset="0"/>
              </a:rPr>
              <a:t>+0</a:t>
            </a:r>
            <a:r>
              <a:rPr lang="en-US" b="1">
                <a:solidFill>
                  <a:srgbClr val="FF00FF"/>
                </a:solidFill>
                <a:cs typeface="Times New Roman" pitchFamily="18" charset="0"/>
              </a:rPr>
              <a:t>c</a:t>
            </a:r>
          </a:p>
        </p:txBody>
      </p:sp>
      <p:sp>
        <p:nvSpPr>
          <p:cNvPr id="321554" name="Text Box 18"/>
          <p:cNvSpPr txBox="1">
            <a:spLocks noChangeArrowheads="1"/>
          </p:cNvSpPr>
          <p:nvPr/>
        </p:nvSpPr>
        <p:spPr bwMode="auto">
          <a:xfrm>
            <a:off x="1219200" y="1219200"/>
            <a:ext cx="381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b="1">
                <a:solidFill>
                  <a:srgbClr val="FF0000"/>
                </a:solidFill>
                <a:cs typeface="Times New Roman" pitchFamily="18" charset="0"/>
              </a:rPr>
              <a:t>z</a:t>
            </a:r>
          </a:p>
        </p:txBody>
      </p:sp>
      <p:sp>
        <p:nvSpPr>
          <p:cNvPr id="321555" name="Line 19"/>
          <p:cNvSpPr>
            <a:spLocks noChangeShapeType="1"/>
          </p:cNvSpPr>
          <p:nvPr/>
        </p:nvSpPr>
        <p:spPr bwMode="auto">
          <a:xfrm flipV="1">
            <a:off x="1193800" y="1447800"/>
            <a:ext cx="0" cy="22860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1556" name="Oval 20"/>
          <p:cNvSpPr>
            <a:spLocks noChangeArrowheads="1"/>
          </p:cNvSpPr>
          <p:nvPr/>
        </p:nvSpPr>
        <p:spPr bwMode="auto">
          <a:xfrm>
            <a:off x="1101725" y="3713163"/>
            <a:ext cx="173038" cy="173037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1557" name="Freeform 21"/>
          <p:cNvSpPr>
            <a:spLocks/>
          </p:cNvSpPr>
          <p:nvPr/>
        </p:nvSpPr>
        <p:spPr bwMode="auto">
          <a:xfrm>
            <a:off x="1200150" y="1863725"/>
            <a:ext cx="1887538" cy="1588"/>
          </a:xfrm>
          <a:custGeom>
            <a:avLst/>
            <a:gdLst>
              <a:gd name="T0" fmla="*/ 0 w 1189"/>
              <a:gd name="T1" fmla="*/ 0 h 1"/>
              <a:gd name="T2" fmla="*/ 1189 w 1189"/>
              <a:gd name="T3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189" h="1">
                <a:moveTo>
                  <a:pt x="0" y="0"/>
                </a:moveTo>
                <a:cubicBezTo>
                  <a:pt x="396" y="0"/>
                  <a:pt x="793" y="0"/>
                  <a:pt x="1189" y="0"/>
                </a:cubicBezTo>
              </a:path>
            </a:pathLst>
          </a:custGeom>
          <a:noFill/>
          <a:ln w="5715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1558" name="Freeform 22"/>
          <p:cNvSpPr>
            <a:spLocks/>
          </p:cNvSpPr>
          <p:nvPr/>
        </p:nvSpPr>
        <p:spPr bwMode="auto">
          <a:xfrm>
            <a:off x="582613" y="1876425"/>
            <a:ext cx="593725" cy="652463"/>
          </a:xfrm>
          <a:custGeom>
            <a:avLst/>
            <a:gdLst>
              <a:gd name="T0" fmla="*/ 374 w 374"/>
              <a:gd name="T1" fmla="*/ 0 h 411"/>
              <a:gd name="T2" fmla="*/ 291 w 374"/>
              <a:gd name="T3" fmla="*/ 82 h 411"/>
              <a:gd name="T4" fmla="*/ 254 w 374"/>
              <a:gd name="T5" fmla="*/ 127 h 411"/>
              <a:gd name="T6" fmla="*/ 209 w 374"/>
              <a:gd name="T7" fmla="*/ 194 h 411"/>
              <a:gd name="T8" fmla="*/ 164 w 374"/>
              <a:gd name="T9" fmla="*/ 224 h 411"/>
              <a:gd name="T10" fmla="*/ 142 w 374"/>
              <a:gd name="T11" fmla="*/ 239 h 411"/>
              <a:gd name="T12" fmla="*/ 89 w 374"/>
              <a:gd name="T13" fmla="*/ 292 h 411"/>
              <a:gd name="T14" fmla="*/ 37 w 374"/>
              <a:gd name="T15" fmla="*/ 352 h 411"/>
              <a:gd name="T16" fmla="*/ 0 w 374"/>
              <a:gd name="T17" fmla="*/ 411 h 4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74" h="411">
                <a:moveTo>
                  <a:pt x="374" y="0"/>
                </a:moveTo>
                <a:cubicBezTo>
                  <a:pt x="350" y="35"/>
                  <a:pt x="317" y="51"/>
                  <a:pt x="291" y="82"/>
                </a:cubicBezTo>
                <a:cubicBezTo>
                  <a:pt x="231" y="153"/>
                  <a:pt x="327" y="54"/>
                  <a:pt x="254" y="127"/>
                </a:cubicBezTo>
                <a:cubicBezTo>
                  <a:pt x="246" y="150"/>
                  <a:pt x="228" y="178"/>
                  <a:pt x="209" y="194"/>
                </a:cubicBezTo>
                <a:cubicBezTo>
                  <a:pt x="195" y="206"/>
                  <a:pt x="179" y="214"/>
                  <a:pt x="164" y="224"/>
                </a:cubicBezTo>
                <a:cubicBezTo>
                  <a:pt x="157" y="229"/>
                  <a:pt x="142" y="239"/>
                  <a:pt x="142" y="239"/>
                </a:cubicBezTo>
                <a:cubicBezTo>
                  <a:pt x="118" y="276"/>
                  <a:pt x="134" y="280"/>
                  <a:pt x="89" y="292"/>
                </a:cubicBezTo>
                <a:cubicBezTo>
                  <a:pt x="54" y="344"/>
                  <a:pt x="74" y="327"/>
                  <a:pt x="37" y="352"/>
                </a:cubicBezTo>
                <a:cubicBezTo>
                  <a:pt x="28" y="376"/>
                  <a:pt x="18" y="393"/>
                  <a:pt x="0" y="411"/>
                </a:cubicBezTo>
              </a:path>
            </a:pathLst>
          </a:custGeom>
          <a:noFill/>
          <a:ln w="5715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1559" name="Freeform 23"/>
          <p:cNvSpPr>
            <a:spLocks/>
          </p:cNvSpPr>
          <p:nvPr/>
        </p:nvSpPr>
        <p:spPr bwMode="auto">
          <a:xfrm>
            <a:off x="582613" y="2487613"/>
            <a:ext cx="1839912" cy="77787"/>
          </a:xfrm>
          <a:custGeom>
            <a:avLst/>
            <a:gdLst>
              <a:gd name="T0" fmla="*/ 0 w 1159"/>
              <a:gd name="T1" fmla="*/ 34 h 49"/>
              <a:gd name="T2" fmla="*/ 1159 w 1159"/>
              <a:gd name="T3" fmla="*/ 49 h 49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159" h="49">
                <a:moveTo>
                  <a:pt x="0" y="34"/>
                </a:moveTo>
                <a:cubicBezTo>
                  <a:pt x="381" y="0"/>
                  <a:pt x="777" y="49"/>
                  <a:pt x="1159" y="49"/>
                </a:cubicBezTo>
              </a:path>
            </a:pathLst>
          </a:custGeom>
          <a:noFill/>
          <a:ln w="5715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1560" name="Freeform 24"/>
          <p:cNvSpPr>
            <a:spLocks/>
          </p:cNvSpPr>
          <p:nvPr/>
        </p:nvSpPr>
        <p:spPr bwMode="auto">
          <a:xfrm>
            <a:off x="2411413" y="1924050"/>
            <a:ext cx="735012" cy="641350"/>
          </a:xfrm>
          <a:custGeom>
            <a:avLst/>
            <a:gdLst>
              <a:gd name="T0" fmla="*/ 7 w 463"/>
              <a:gd name="T1" fmla="*/ 404 h 404"/>
              <a:gd name="T2" fmla="*/ 37 w 463"/>
              <a:gd name="T3" fmla="*/ 374 h 404"/>
              <a:gd name="T4" fmla="*/ 74 w 463"/>
              <a:gd name="T5" fmla="*/ 344 h 404"/>
              <a:gd name="T6" fmla="*/ 216 w 463"/>
              <a:gd name="T7" fmla="*/ 187 h 404"/>
              <a:gd name="T8" fmla="*/ 329 w 463"/>
              <a:gd name="T9" fmla="*/ 105 h 404"/>
              <a:gd name="T10" fmla="*/ 359 w 463"/>
              <a:gd name="T11" fmla="*/ 67 h 404"/>
              <a:gd name="T12" fmla="*/ 366 w 463"/>
              <a:gd name="T13" fmla="*/ 45 h 404"/>
              <a:gd name="T14" fmla="*/ 433 w 463"/>
              <a:gd name="T15" fmla="*/ 15 h 404"/>
              <a:gd name="T16" fmla="*/ 463 w 463"/>
              <a:gd name="T17" fmla="*/ 0 h 4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63" h="404">
                <a:moveTo>
                  <a:pt x="7" y="404"/>
                </a:moveTo>
                <a:cubicBezTo>
                  <a:pt x="25" y="352"/>
                  <a:pt x="0" y="404"/>
                  <a:pt x="37" y="374"/>
                </a:cubicBezTo>
                <a:cubicBezTo>
                  <a:pt x="84" y="336"/>
                  <a:pt x="20" y="361"/>
                  <a:pt x="74" y="344"/>
                </a:cubicBezTo>
                <a:cubicBezTo>
                  <a:pt x="131" y="307"/>
                  <a:pt x="143" y="210"/>
                  <a:pt x="216" y="187"/>
                </a:cubicBezTo>
                <a:cubicBezTo>
                  <a:pt x="255" y="162"/>
                  <a:pt x="284" y="119"/>
                  <a:pt x="329" y="105"/>
                </a:cubicBezTo>
                <a:cubicBezTo>
                  <a:pt x="346" y="49"/>
                  <a:pt x="321" y="114"/>
                  <a:pt x="359" y="67"/>
                </a:cubicBezTo>
                <a:cubicBezTo>
                  <a:pt x="364" y="61"/>
                  <a:pt x="361" y="51"/>
                  <a:pt x="366" y="45"/>
                </a:cubicBezTo>
                <a:cubicBezTo>
                  <a:pt x="388" y="22"/>
                  <a:pt x="405" y="21"/>
                  <a:pt x="433" y="15"/>
                </a:cubicBezTo>
                <a:cubicBezTo>
                  <a:pt x="443" y="10"/>
                  <a:pt x="463" y="0"/>
                  <a:pt x="463" y="0"/>
                </a:cubicBezTo>
              </a:path>
            </a:pathLst>
          </a:custGeom>
          <a:noFill/>
          <a:ln w="5715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1561" name="Freeform 25"/>
          <p:cNvSpPr>
            <a:spLocks/>
          </p:cNvSpPr>
          <p:nvPr/>
        </p:nvSpPr>
        <p:spPr bwMode="auto">
          <a:xfrm>
            <a:off x="503238" y="2576513"/>
            <a:ext cx="55562" cy="1876425"/>
          </a:xfrm>
          <a:custGeom>
            <a:avLst/>
            <a:gdLst>
              <a:gd name="T0" fmla="*/ 12 w 35"/>
              <a:gd name="T1" fmla="*/ 0 h 1182"/>
              <a:gd name="T2" fmla="*/ 12 w 35"/>
              <a:gd name="T3" fmla="*/ 831 h 1182"/>
              <a:gd name="T4" fmla="*/ 35 w 35"/>
              <a:gd name="T5" fmla="*/ 1182 h 11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5" h="1182">
                <a:moveTo>
                  <a:pt x="12" y="0"/>
                </a:moveTo>
                <a:cubicBezTo>
                  <a:pt x="6" y="423"/>
                  <a:pt x="0" y="451"/>
                  <a:pt x="12" y="831"/>
                </a:cubicBezTo>
                <a:cubicBezTo>
                  <a:pt x="16" y="950"/>
                  <a:pt x="35" y="1064"/>
                  <a:pt x="35" y="1182"/>
                </a:cubicBezTo>
              </a:path>
            </a:pathLst>
          </a:custGeom>
          <a:noFill/>
          <a:ln w="5715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1562" name="Freeform 26"/>
          <p:cNvSpPr>
            <a:spLocks/>
          </p:cNvSpPr>
          <p:nvPr/>
        </p:nvSpPr>
        <p:spPr bwMode="auto">
          <a:xfrm>
            <a:off x="546100" y="4294188"/>
            <a:ext cx="1900238" cy="171450"/>
          </a:xfrm>
          <a:custGeom>
            <a:avLst/>
            <a:gdLst>
              <a:gd name="T0" fmla="*/ 0 w 1197"/>
              <a:gd name="T1" fmla="*/ 108 h 108"/>
              <a:gd name="T2" fmla="*/ 1197 w 1197"/>
              <a:gd name="T3" fmla="*/ 100 h 108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197" h="108">
                <a:moveTo>
                  <a:pt x="0" y="108"/>
                </a:moveTo>
                <a:cubicBezTo>
                  <a:pt x="406" y="0"/>
                  <a:pt x="20" y="100"/>
                  <a:pt x="1197" y="100"/>
                </a:cubicBezTo>
              </a:path>
            </a:pathLst>
          </a:custGeom>
          <a:noFill/>
          <a:ln w="5715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1563" name="Freeform 27"/>
          <p:cNvSpPr>
            <a:spLocks/>
          </p:cNvSpPr>
          <p:nvPr/>
        </p:nvSpPr>
        <p:spPr bwMode="auto">
          <a:xfrm>
            <a:off x="2493963" y="3776663"/>
            <a:ext cx="557212" cy="641350"/>
          </a:xfrm>
          <a:custGeom>
            <a:avLst/>
            <a:gdLst>
              <a:gd name="T0" fmla="*/ 0 w 351"/>
              <a:gd name="T1" fmla="*/ 404 h 404"/>
              <a:gd name="T2" fmla="*/ 60 w 351"/>
              <a:gd name="T3" fmla="*/ 292 h 404"/>
              <a:gd name="T4" fmla="*/ 105 w 351"/>
              <a:gd name="T5" fmla="*/ 284 h 404"/>
              <a:gd name="T6" fmla="*/ 202 w 351"/>
              <a:gd name="T7" fmla="*/ 194 h 404"/>
              <a:gd name="T8" fmla="*/ 247 w 351"/>
              <a:gd name="T9" fmla="*/ 179 h 404"/>
              <a:gd name="T10" fmla="*/ 269 w 351"/>
              <a:gd name="T11" fmla="*/ 164 h 404"/>
              <a:gd name="T12" fmla="*/ 307 w 351"/>
              <a:gd name="T13" fmla="*/ 97 h 404"/>
              <a:gd name="T14" fmla="*/ 322 w 351"/>
              <a:gd name="T15" fmla="*/ 75 h 404"/>
              <a:gd name="T16" fmla="*/ 351 w 351"/>
              <a:gd name="T17" fmla="*/ 0 h 4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51" h="404">
                <a:moveTo>
                  <a:pt x="0" y="404"/>
                </a:moveTo>
                <a:cubicBezTo>
                  <a:pt x="9" y="367"/>
                  <a:pt x="16" y="307"/>
                  <a:pt x="60" y="292"/>
                </a:cubicBezTo>
                <a:cubicBezTo>
                  <a:pt x="74" y="287"/>
                  <a:pt x="90" y="287"/>
                  <a:pt x="105" y="284"/>
                </a:cubicBezTo>
                <a:cubicBezTo>
                  <a:pt x="130" y="247"/>
                  <a:pt x="165" y="219"/>
                  <a:pt x="202" y="194"/>
                </a:cubicBezTo>
                <a:cubicBezTo>
                  <a:pt x="215" y="185"/>
                  <a:pt x="234" y="188"/>
                  <a:pt x="247" y="179"/>
                </a:cubicBezTo>
                <a:cubicBezTo>
                  <a:pt x="254" y="174"/>
                  <a:pt x="262" y="169"/>
                  <a:pt x="269" y="164"/>
                </a:cubicBezTo>
                <a:cubicBezTo>
                  <a:pt x="283" y="125"/>
                  <a:pt x="273" y="148"/>
                  <a:pt x="307" y="97"/>
                </a:cubicBezTo>
                <a:cubicBezTo>
                  <a:pt x="312" y="90"/>
                  <a:pt x="322" y="75"/>
                  <a:pt x="322" y="75"/>
                </a:cubicBezTo>
                <a:cubicBezTo>
                  <a:pt x="329" y="52"/>
                  <a:pt x="334" y="17"/>
                  <a:pt x="351" y="0"/>
                </a:cubicBezTo>
              </a:path>
            </a:pathLst>
          </a:custGeom>
          <a:noFill/>
          <a:ln w="5715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1564" name="Freeform 28"/>
          <p:cNvSpPr>
            <a:spLocks/>
          </p:cNvSpPr>
          <p:nvPr/>
        </p:nvSpPr>
        <p:spPr bwMode="auto">
          <a:xfrm>
            <a:off x="3117850" y="1863725"/>
            <a:ext cx="4763" cy="1804988"/>
          </a:xfrm>
          <a:custGeom>
            <a:avLst/>
            <a:gdLst>
              <a:gd name="T0" fmla="*/ 3 w 3"/>
              <a:gd name="T1" fmla="*/ 1137 h 1137"/>
              <a:gd name="T2" fmla="*/ 3 w 3"/>
              <a:gd name="T3" fmla="*/ 0 h 1137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3" h="1137">
                <a:moveTo>
                  <a:pt x="3" y="1137"/>
                </a:moveTo>
                <a:cubicBezTo>
                  <a:pt x="0" y="740"/>
                  <a:pt x="3" y="382"/>
                  <a:pt x="3" y="0"/>
                </a:cubicBezTo>
              </a:path>
            </a:pathLst>
          </a:custGeom>
          <a:noFill/>
          <a:ln w="5715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1565" name="Freeform 29"/>
          <p:cNvSpPr>
            <a:spLocks/>
          </p:cNvSpPr>
          <p:nvPr/>
        </p:nvSpPr>
        <p:spPr bwMode="auto">
          <a:xfrm>
            <a:off x="2255838" y="2589213"/>
            <a:ext cx="190500" cy="1816100"/>
          </a:xfrm>
          <a:custGeom>
            <a:avLst/>
            <a:gdLst>
              <a:gd name="T0" fmla="*/ 120 w 120"/>
              <a:gd name="T1" fmla="*/ 1144 h 1144"/>
              <a:gd name="T2" fmla="*/ 113 w 120"/>
              <a:gd name="T3" fmla="*/ 0 h 1144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20" h="1144">
                <a:moveTo>
                  <a:pt x="120" y="1144"/>
                </a:moveTo>
                <a:cubicBezTo>
                  <a:pt x="0" y="766"/>
                  <a:pt x="113" y="1130"/>
                  <a:pt x="113" y="0"/>
                </a:cubicBezTo>
              </a:path>
            </a:pathLst>
          </a:custGeom>
          <a:noFill/>
          <a:ln w="5715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1566" name="Oval 30"/>
          <p:cNvSpPr>
            <a:spLocks noChangeArrowheads="1"/>
          </p:cNvSpPr>
          <p:nvPr/>
        </p:nvSpPr>
        <p:spPr bwMode="auto">
          <a:xfrm>
            <a:off x="406400" y="2413000"/>
            <a:ext cx="350838" cy="350838"/>
          </a:xfrm>
          <a:prstGeom prst="ellipse">
            <a:avLst/>
          </a:prstGeom>
          <a:solidFill>
            <a:srgbClr val="00D400"/>
          </a:solidFill>
          <a:ln w="5715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1567" name="Oval 31"/>
          <p:cNvSpPr>
            <a:spLocks noChangeArrowheads="1"/>
          </p:cNvSpPr>
          <p:nvPr/>
        </p:nvSpPr>
        <p:spPr bwMode="auto">
          <a:xfrm>
            <a:off x="2590800" y="2947988"/>
            <a:ext cx="350838" cy="350837"/>
          </a:xfrm>
          <a:prstGeom prst="ellipse">
            <a:avLst/>
          </a:prstGeom>
          <a:solidFill>
            <a:srgbClr val="00D400"/>
          </a:solidFill>
          <a:ln w="5715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1568" name="Oval 32"/>
          <p:cNvSpPr>
            <a:spLocks noChangeArrowheads="1"/>
          </p:cNvSpPr>
          <p:nvPr/>
        </p:nvSpPr>
        <p:spPr bwMode="auto">
          <a:xfrm>
            <a:off x="1652588" y="2062163"/>
            <a:ext cx="350837" cy="350837"/>
          </a:xfrm>
          <a:prstGeom prst="ellipse">
            <a:avLst/>
          </a:prstGeom>
          <a:solidFill>
            <a:srgbClr val="00D400"/>
          </a:solidFill>
          <a:ln w="5715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1569" name="Oval 33"/>
          <p:cNvSpPr>
            <a:spLocks noChangeArrowheads="1"/>
          </p:cNvSpPr>
          <p:nvPr/>
        </p:nvSpPr>
        <p:spPr bwMode="auto">
          <a:xfrm>
            <a:off x="503238" y="4144963"/>
            <a:ext cx="350837" cy="350837"/>
          </a:xfrm>
          <a:prstGeom prst="ellipse">
            <a:avLst/>
          </a:prstGeom>
          <a:solidFill>
            <a:srgbClr val="00D400"/>
          </a:solidFill>
          <a:ln w="5715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1570" name="Oval 34"/>
          <p:cNvSpPr>
            <a:spLocks noChangeArrowheads="1"/>
          </p:cNvSpPr>
          <p:nvPr/>
        </p:nvSpPr>
        <p:spPr bwMode="auto">
          <a:xfrm>
            <a:off x="2925763" y="3536950"/>
            <a:ext cx="350837" cy="350838"/>
          </a:xfrm>
          <a:prstGeom prst="ellipse">
            <a:avLst/>
          </a:prstGeom>
          <a:solidFill>
            <a:srgbClr val="00D400"/>
          </a:solidFill>
          <a:ln w="5715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1571" name="Oval 35"/>
          <p:cNvSpPr>
            <a:spLocks noChangeArrowheads="1"/>
          </p:cNvSpPr>
          <p:nvPr/>
        </p:nvSpPr>
        <p:spPr bwMode="auto">
          <a:xfrm>
            <a:off x="2270125" y="4241800"/>
            <a:ext cx="350838" cy="350838"/>
          </a:xfrm>
          <a:prstGeom prst="ellipse">
            <a:avLst/>
          </a:prstGeom>
          <a:solidFill>
            <a:srgbClr val="00D400"/>
          </a:solidFill>
          <a:ln w="5715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1572" name="Oval 36"/>
          <p:cNvSpPr>
            <a:spLocks noChangeArrowheads="1"/>
          </p:cNvSpPr>
          <p:nvPr/>
        </p:nvSpPr>
        <p:spPr bwMode="auto">
          <a:xfrm>
            <a:off x="2255838" y="2400300"/>
            <a:ext cx="350837" cy="350838"/>
          </a:xfrm>
          <a:prstGeom prst="ellipse">
            <a:avLst/>
          </a:prstGeom>
          <a:solidFill>
            <a:srgbClr val="00D400"/>
          </a:solidFill>
          <a:ln w="5715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1573" name="Oval 37"/>
          <p:cNvSpPr>
            <a:spLocks noChangeArrowheads="1"/>
          </p:cNvSpPr>
          <p:nvPr/>
        </p:nvSpPr>
        <p:spPr bwMode="auto">
          <a:xfrm>
            <a:off x="2925763" y="1747838"/>
            <a:ext cx="350837" cy="350837"/>
          </a:xfrm>
          <a:prstGeom prst="ellipse">
            <a:avLst/>
          </a:prstGeom>
          <a:solidFill>
            <a:srgbClr val="00D400"/>
          </a:solidFill>
          <a:ln w="5715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1574" name="Oval 38"/>
          <p:cNvSpPr>
            <a:spLocks noChangeArrowheads="1"/>
          </p:cNvSpPr>
          <p:nvPr/>
        </p:nvSpPr>
        <p:spPr bwMode="auto">
          <a:xfrm>
            <a:off x="1022350" y="1747838"/>
            <a:ext cx="350838" cy="350837"/>
          </a:xfrm>
          <a:prstGeom prst="ellipse">
            <a:avLst/>
          </a:prstGeom>
          <a:solidFill>
            <a:srgbClr val="00D400"/>
          </a:solidFill>
          <a:ln w="5715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1575" name="Oval 39"/>
          <p:cNvSpPr>
            <a:spLocks noChangeArrowheads="1"/>
          </p:cNvSpPr>
          <p:nvPr/>
        </p:nvSpPr>
        <p:spPr bwMode="auto">
          <a:xfrm>
            <a:off x="1274763" y="3230563"/>
            <a:ext cx="350837" cy="350837"/>
          </a:xfrm>
          <a:prstGeom prst="ellipse">
            <a:avLst/>
          </a:prstGeom>
          <a:solidFill>
            <a:srgbClr val="00D400"/>
          </a:solidFill>
          <a:ln w="5715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1576" name="Oval 40"/>
          <p:cNvSpPr>
            <a:spLocks noChangeArrowheads="1"/>
          </p:cNvSpPr>
          <p:nvPr/>
        </p:nvSpPr>
        <p:spPr bwMode="auto">
          <a:xfrm>
            <a:off x="1905000" y="2773363"/>
            <a:ext cx="350838" cy="350837"/>
          </a:xfrm>
          <a:prstGeom prst="ellipse">
            <a:avLst/>
          </a:prstGeom>
          <a:solidFill>
            <a:srgbClr val="00D400"/>
          </a:solidFill>
          <a:ln w="5715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1577" name="Oval 41"/>
          <p:cNvSpPr>
            <a:spLocks noChangeArrowheads="1"/>
          </p:cNvSpPr>
          <p:nvPr/>
        </p:nvSpPr>
        <p:spPr bwMode="auto">
          <a:xfrm>
            <a:off x="1652588" y="3943350"/>
            <a:ext cx="350837" cy="350838"/>
          </a:xfrm>
          <a:prstGeom prst="ellipse">
            <a:avLst/>
          </a:prstGeom>
          <a:solidFill>
            <a:srgbClr val="00D400"/>
          </a:solidFill>
          <a:ln w="5715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1578" name="Oval 42"/>
          <p:cNvSpPr>
            <a:spLocks noChangeArrowheads="1"/>
          </p:cNvSpPr>
          <p:nvPr/>
        </p:nvSpPr>
        <p:spPr bwMode="auto">
          <a:xfrm>
            <a:off x="735013" y="2947988"/>
            <a:ext cx="350837" cy="350837"/>
          </a:xfrm>
          <a:prstGeom prst="ellipse">
            <a:avLst/>
          </a:prstGeom>
          <a:solidFill>
            <a:srgbClr val="00D400"/>
          </a:solidFill>
          <a:ln w="5715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1579" name="Line 43"/>
          <p:cNvSpPr>
            <a:spLocks noChangeShapeType="1"/>
          </p:cNvSpPr>
          <p:nvPr/>
        </p:nvSpPr>
        <p:spPr bwMode="auto">
          <a:xfrm flipH="1">
            <a:off x="609600" y="3810000"/>
            <a:ext cx="533400" cy="58420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1580" name="Text Box 44"/>
          <p:cNvSpPr txBox="1">
            <a:spLocks noChangeArrowheads="1"/>
          </p:cNvSpPr>
          <p:nvPr/>
        </p:nvSpPr>
        <p:spPr bwMode="auto">
          <a:xfrm>
            <a:off x="5314950" y="4592638"/>
            <a:ext cx="16049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b="1">
                <a:solidFill>
                  <a:srgbClr val="FF00FF"/>
                </a:solidFill>
                <a:cs typeface="Times New Roman" pitchFamily="18" charset="0"/>
              </a:rPr>
              <a:t>1, 0, 0</a:t>
            </a:r>
          </a:p>
        </p:txBody>
      </p:sp>
      <p:sp>
        <p:nvSpPr>
          <p:cNvPr id="321581" name="Text Box 45"/>
          <p:cNvSpPr txBox="1">
            <a:spLocks noChangeArrowheads="1"/>
          </p:cNvSpPr>
          <p:nvPr/>
        </p:nvSpPr>
        <p:spPr bwMode="auto">
          <a:xfrm>
            <a:off x="7577138" y="5257800"/>
            <a:ext cx="16049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b="1">
                <a:solidFill>
                  <a:srgbClr val="FF00FF"/>
                </a:solidFill>
                <a:cs typeface="Times New Roman" pitchFamily="18" charset="0"/>
              </a:rPr>
              <a:t>1, 0, 0</a:t>
            </a:r>
          </a:p>
        </p:txBody>
      </p:sp>
      <p:sp>
        <p:nvSpPr>
          <p:cNvPr id="321582" name="Text Box 46"/>
          <p:cNvSpPr txBox="1">
            <a:spLocks noChangeArrowheads="1"/>
          </p:cNvSpPr>
          <p:nvPr/>
        </p:nvSpPr>
        <p:spPr bwMode="auto">
          <a:xfrm>
            <a:off x="6142038" y="63500"/>
            <a:ext cx="293846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71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400"/>
              <a:t>Miller Indices 2</a:t>
            </a:r>
          </a:p>
        </p:txBody>
      </p:sp>
    </p:spTree>
    <p:extLst>
      <p:ext uri="{BB962C8B-B14F-4D97-AF65-F5344CB8AC3E}">
        <p14:creationId xmlns:p14="http://schemas.microsoft.com/office/powerpoint/2010/main" val="1661806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215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21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215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3215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3215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3215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215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321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321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3215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3215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321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3215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321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3215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500"/>
                                        <p:tgtEl>
                                          <p:spTgt spid="3215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1542" grpId="0"/>
      <p:bldP spid="321543" grpId="0"/>
      <p:bldP spid="321544" grpId="0" animBg="1"/>
      <p:bldP spid="321545" grpId="0"/>
      <p:bldP spid="321546" grpId="0" animBg="1"/>
      <p:bldP spid="321547" grpId="0"/>
      <p:bldP spid="321548" grpId="0"/>
      <p:bldP spid="321549" grpId="0"/>
      <p:bldP spid="321550" grpId="0"/>
      <p:bldP spid="321552" grpId="0"/>
      <p:bldP spid="321553" grpId="0"/>
      <p:bldP spid="321554" grpId="0"/>
      <p:bldP spid="321555" grpId="0" animBg="1"/>
      <p:bldP spid="321556" grpId="0" animBg="1"/>
      <p:bldP spid="321580" grpId="0"/>
      <p:bldP spid="321581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586" name="Freeform 2"/>
          <p:cNvSpPr>
            <a:spLocks/>
          </p:cNvSpPr>
          <p:nvPr/>
        </p:nvSpPr>
        <p:spPr bwMode="auto">
          <a:xfrm>
            <a:off x="1601788" y="1050925"/>
            <a:ext cx="23812" cy="1900238"/>
          </a:xfrm>
          <a:custGeom>
            <a:avLst/>
            <a:gdLst>
              <a:gd name="T0" fmla="*/ 0 w 15"/>
              <a:gd name="T1" fmla="*/ 1197 h 1197"/>
              <a:gd name="T2" fmla="*/ 15 w 15"/>
              <a:gd name="T3" fmla="*/ 0 h 1197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5" h="1197">
                <a:moveTo>
                  <a:pt x="0" y="1197"/>
                </a:moveTo>
                <a:cubicBezTo>
                  <a:pt x="6" y="788"/>
                  <a:pt x="15" y="411"/>
                  <a:pt x="15" y="0"/>
                </a:cubicBezTo>
              </a:path>
            </a:pathLst>
          </a:custGeom>
          <a:noFill/>
          <a:ln w="5715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3587" name="Freeform 3"/>
          <p:cNvSpPr>
            <a:spLocks/>
          </p:cNvSpPr>
          <p:nvPr/>
        </p:nvSpPr>
        <p:spPr bwMode="auto">
          <a:xfrm>
            <a:off x="1008063" y="2987675"/>
            <a:ext cx="593725" cy="593725"/>
          </a:xfrm>
          <a:custGeom>
            <a:avLst/>
            <a:gdLst>
              <a:gd name="T0" fmla="*/ 374 w 374"/>
              <a:gd name="T1" fmla="*/ 0 h 374"/>
              <a:gd name="T2" fmla="*/ 269 w 374"/>
              <a:gd name="T3" fmla="*/ 82 h 374"/>
              <a:gd name="T4" fmla="*/ 224 w 374"/>
              <a:gd name="T5" fmla="*/ 97 h 374"/>
              <a:gd name="T6" fmla="*/ 164 w 374"/>
              <a:gd name="T7" fmla="*/ 157 h 374"/>
              <a:gd name="T8" fmla="*/ 97 w 374"/>
              <a:gd name="T9" fmla="*/ 247 h 374"/>
              <a:gd name="T10" fmla="*/ 82 w 374"/>
              <a:gd name="T11" fmla="*/ 269 h 374"/>
              <a:gd name="T12" fmla="*/ 37 w 374"/>
              <a:gd name="T13" fmla="*/ 284 h 374"/>
              <a:gd name="T14" fmla="*/ 7 w 374"/>
              <a:gd name="T15" fmla="*/ 351 h 374"/>
              <a:gd name="T16" fmla="*/ 0 w 374"/>
              <a:gd name="T17" fmla="*/ 374 h 3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74" h="374">
                <a:moveTo>
                  <a:pt x="374" y="0"/>
                </a:moveTo>
                <a:cubicBezTo>
                  <a:pt x="359" y="10"/>
                  <a:pt x="277" y="79"/>
                  <a:pt x="269" y="82"/>
                </a:cubicBezTo>
                <a:cubicBezTo>
                  <a:pt x="254" y="87"/>
                  <a:pt x="224" y="97"/>
                  <a:pt x="224" y="97"/>
                </a:cubicBezTo>
                <a:cubicBezTo>
                  <a:pt x="198" y="115"/>
                  <a:pt x="181" y="131"/>
                  <a:pt x="164" y="157"/>
                </a:cubicBezTo>
                <a:cubicBezTo>
                  <a:pt x="154" y="200"/>
                  <a:pt x="133" y="222"/>
                  <a:pt x="97" y="247"/>
                </a:cubicBezTo>
                <a:cubicBezTo>
                  <a:pt x="92" y="254"/>
                  <a:pt x="90" y="264"/>
                  <a:pt x="82" y="269"/>
                </a:cubicBezTo>
                <a:cubicBezTo>
                  <a:pt x="69" y="277"/>
                  <a:pt x="37" y="284"/>
                  <a:pt x="37" y="284"/>
                </a:cubicBezTo>
                <a:cubicBezTo>
                  <a:pt x="28" y="309"/>
                  <a:pt x="22" y="329"/>
                  <a:pt x="7" y="351"/>
                </a:cubicBezTo>
                <a:cubicBezTo>
                  <a:pt x="5" y="359"/>
                  <a:pt x="0" y="374"/>
                  <a:pt x="0" y="374"/>
                </a:cubicBezTo>
              </a:path>
            </a:pathLst>
          </a:custGeom>
          <a:noFill/>
          <a:ln w="5715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3588" name="Freeform 4"/>
          <p:cNvSpPr>
            <a:spLocks/>
          </p:cNvSpPr>
          <p:nvPr/>
        </p:nvSpPr>
        <p:spPr bwMode="auto">
          <a:xfrm>
            <a:off x="1625600" y="2963863"/>
            <a:ext cx="1874838" cy="34925"/>
          </a:xfrm>
          <a:custGeom>
            <a:avLst/>
            <a:gdLst>
              <a:gd name="T0" fmla="*/ 1181 w 1181"/>
              <a:gd name="T1" fmla="*/ 0 h 22"/>
              <a:gd name="T2" fmla="*/ 0 w 1181"/>
              <a:gd name="T3" fmla="*/ 22 h 22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181" h="22">
                <a:moveTo>
                  <a:pt x="1181" y="0"/>
                </a:moveTo>
                <a:cubicBezTo>
                  <a:pt x="786" y="11"/>
                  <a:pt x="395" y="22"/>
                  <a:pt x="0" y="22"/>
                </a:cubicBezTo>
              </a:path>
            </a:pathLst>
          </a:custGeom>
          <a:noFill/>
          <a:ln w="5715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3589" name="Oval 5"/>
          <p:cNvSpPr>
            <a:spLocks noChangeArrowheads="1"/>
          </p:cNvSpPr>
          <p:nvPr/>
        </p:nvSpPr>
        <p:spPr bwMode="auto">
          <a:xfrm>
            <a:off x="1490663" y="2774950"/>
            <a:ext cx="350837" cy="350838"/>
          </a:xfrm>
          <a:prstGeom prst="ellipse">
            <a:avLst/>
          </a:prstGeom>
          <a:solidFill>
            <a:srgbClr val="00D400"/>
          </a:solidFill>
          <a:ln w="5715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3590" name="Line 6"/>
          <p:cNvSpPr>
            <a:spLocks noChangeShapeType="1"/>
          </p:cNvSpPr>
          <p:nvPr/>
        </p:nvSpPr>
        <p:spPr bwMode="auto">
          <a:xfrm flipH="1">
            <a:off x="425450" y="2997200"/>
            <a:ext cx="1219200" cy="11430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3591" name="Line 7"/>
          <p:cNvSpPr>
            <a:spLocks noChangeShapeType="1"/>
          </p:cNvSpPr>
          <p:nvPr/>
        </p:nvSpPr>
        <p:spPr bwMode="auto">
          <a:xfrm>
            <a:off x="1644650" y="2997200"/>
            <a:ext cx="23622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3592" name="Text Box 8"/>
          <p:cNvSpPr txBox="1">
            <a:spLocks noChangeArrowheads="1"/>
          </p:cNvSpPr>
          <p:nvPr/>
        </p:nvSpPr>
        <p:spPr bwMode="auto">
          <a:xfrm>
            <a:off x="3702050" y="2311400"/>
            <a:ext cx="457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b="1">
                <a:solidFill>
                  <a:schemeClr val="accent1"/>
                </a:solidFill>
                <a:cs typeface="Times New Roman" pitchFamily="18" charset="0"/>
              </a:rPr>
              <a:t>y</a:t>
            </a:r>
          </a:p>
        </p:txBody>
      </p:sp>
      <p:sp>
        <p:nvSpPr>
          <p:cNvPr id="323593" name="Text Box 9"/>
          <p:cNvSpPr txBox="1">
            <a:spLocks noChangeArrowheads="1"/>
          </p:cNvSpPr>
          <p:nvPr/>
        </p:nvSpPr>
        <p:spPr bwMode="auto">
          <a:xfrm>
            <a:off x="1644650" y="406400"/>
            <a:ext cx="381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b="1">
                <a:solidFill>
                  <a:schemeClr val="accent1"/>
                </a:solidFill>
                <a:cs typeface="Times New Roman" pitchFamily="18" charset="0"/>
              </a:rPr>
              <a:t>z</a:t>
            </a:r>
          </a:p>
        </p:txBody>
      </p:sp>
      <p:sp>
        <p:nvSpPr>
          <p:cNvPr id="323594" name="Line 10"/>
          <p:cNvSpPr>
            <a:spLocks noChangeShapeType="1"/>
          </p:cNvSpPr>
          <p:nvPr/>
        </p:nvSpPr>
        <p:spPr bwMode="auto">
          <a:xfrm flipV="1">
            <a:off x="1619250" y="635000"/>
            <a:ext cx="0" cy="22860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3595" name="Freeform 11"/>
          <p:cNvSpPr>
            <a:spLocks/>
          </p:cNvSpPr>
          <p:nvPr/>
        </p:nvSpPr>
        <p:spPr bwMode="auto">
          <a:xfrm>
            <a:off x="1625600" y="1050925"/>
            <a:ext cx="1887538" cy="1588"/>
          </a:xfrm>
          <a:custGeom>
            <a:avLst/>
            <a:gdLst>
              <a:gd name="T0" fmla="*/ 0 w 1189"/>
              <a:gd name="T1" fmla="*/ 0 h 1"/>
              <a:gd name="T2" fmla="*/ 1189 w 1189"/>
              <a:gd name="T3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189" h="1">
                <a:moveTo>
                  <a:pt x="0" y="0"/>
                </a:moveTo>
                <a:cubicBezTo>
                  <a:pt x="396" y="0"/>
                  <a:pt x="793" y="0"/>
                  <a:pt x="1189" y="0"/>
                </a:cubicBezTo>
              </a:path>
            </a:pathLst>
          </a:custGeom>
          <a:noFill/>
          <a:ln w="5715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3596" name="Freeform 12"/>
          <p:cNvSpPr>
            <a:spLocks/>
          </p:cNvSpPr>
          <p:nvPr/>
        </p:nvSpPr>
        <p:spPr bwMode="auto">
          <a:xfrm>
            <a:off x="1008063" y="1063625"/>
            <a:ext cx="593725" cy="652463"/>
          </a:xfrm>
          <a:custGeom>
            <a:avLst/>
            <a:gdLst>
              <a:gd name="T0" fmla="*/ 374 w 374"/>
              <a:gd name="T1" fmla="*/ 0 h 411"/>
              <a:gd name="T2" fmla="*/ 291 w 374"/>
              <a:gd name="T3" fmla="*/ 82 h 411"/>
              <a:gd name="T4" fmla="*/ 254 w 374"/>
              <a:gd name="T5" fmla="*/ 127 h 411"/>
              <a:gd name="T6" fmla="*/ 209 w 374"/>
              <a:gd name="T7" fmla="*/ 194 h 411"/>
              <a:gd name="T8" fmla="*/ 164 w 374"/>
              <a:gd name="T9" fmla="*/ 224 h 411"/>
              <a:gd name="T10" fmla="*/ 142 w 374"/>
              <a:gd name="T11" fmla="*/ 239 h 411"/>
              <a:gd name="T12" fmla="*/ 89 w 374"/>
              <a:gd name="T13" fmla="*/ 292 h 411"/>
              <a:gd name="T14" fmla="*/ 37 w 374"/>
              <a:gd name="T15" fmla="*/ 352 h 411"/>
              <a:gd name="T16" fmla="*/ 0 w 374"/>
              <a:gd name="T17" fmla="*/ 411 h 4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74" h="411">
                <a:moveTo>
                  <a:pt x="374" y="0"/>
                </a:moveTo>
                <a:cubicBezTo>
                  <a:pt x="350" y="35"/>
                  <a:pt x="317" y="51"/>
                  <a:pt x="291" y="82"/>
                </a:cubicBezTo>
                <a:cubicBezTo>
                  <a:pt x="231" y="153"/>
                  <a:pt x="327" y="54"/>
                  <a:pt x="254" y="127"/>
                </a:cubicBezTo>
                <a:cubicBezTo>
                  <a:pt x="246" y="150"/>
                  <a:pt x="228" y="178"/>
                  <a:pt x="209" y="194"/>
                </a:cubicBezTo>
                <a:cubicBezTo>
                  <a:pt x="195" y="206"/>
                  <a:pt x="179" y="214"/>
                  <a:pt x="164" y="224"/>
                </a:cubicBezTo>
                <a:cubicBezTo>
                  <a:pt x="157" y="229"/>
                  <a:pt x="142" y="239"/>
                  <a:pt x="142" y="239"/>
                </a:cubicBezTo>
                <a:cubicBezTo>
                  <a:pt x="118" y="276"/>
                  <a:pt x="134" y="280"/>
                  <a:pt x="89" y="292"/>
                </a:cubicBezTo>
                <a:cubicBezTo>
                  <a:pt x="54" y="344"/>
                  <a:pt x="74" y="327"/>
                  <a:pt x="37" y="352"/>
                </a:cubicBezTo>
                <a:cubicBezTo>
                  <a:pt x="28" y="376"/>
                  <a:pt x="18" y="393"/>
                  <a:pt x="0" y="411"/>
                </a:cubicBezTo>
              </a:path>
            </a:pathLst>
          </a:custGeom>
          <a:noFill/>
          <a:ln w="5715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3597" name="Freeform 13"/>
          <p:cNvSpPr>
            <a:spLocks/>
          </p:cNvSpPr>
          <p:nvPr/>
        </p:nvSpPr>
        <p:spPr bwMode="auto">
          <a:xfrm>
            <a:off x="1008063" y="1674813"/>
            <a:ext cx="1839912" cy="77787"/>
          </a:xfrm>
          <a:custGeom>
            <a:avLst/>
            <a:gdLst>
              <a:gd name="T0" fmla="*/ 0 w 1159"/>
              <a:gd name="T1" fmla="*/ 34 h 49"/>
              <a:gd name="T2" fmla="*/ 1159 w 1159"/>
              <a:gd name="T3" fmla="*/ 49 h 49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159" h="49">
                <a:moveTo>
                  <a:pt x="0" y="34"/>
                </a:moveTo>
                <a:cubicBezTo>
                  <a:pt x="381" y="0"/>
                  <a:pt x="777" y="49"/>
                  <a:pt x="1159" y="49"/>
                </a:cubicBezTo>
              </a:path>
            </a:pathLst>
          </a:custGeom>
          <a:noFill/>
          <a:ln w="5715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3598" name="Freeform 14"/>
          <p:cNvSpPr>
            <a:spLocks/>
          </p:cNvSpPr>
          <p:nvPr/>
        </p:nvSpPr>
        <p:spPr bwMode="auto">
          <a:xfrm>
            <a:off x="2836863" y="1111250"/>
            <a:ext cx="735012" cy="641350"/>
          </a:xfrm>
          <a:custGeom>
            <a:avLst/>
            <a:gdLst>
              <a:gd name="T0" fmla="*/ 7 w 463"/>
              <a:gd name="T1" fmla="*/ 404 h 404"/>
              <a:gd name="T2" fmla="*/ 37 w 463"/>
              <a:gd name="T3" fmla="*/ 374 h 404"/>
              <a:gd name="T4" fmla="*/ 74 w 463"/>
              <a:gd name="T5" fmla="*/ 344 h 404"/>
              <a:gd name="T6" fmla="*/ 216 w 463"/>
              <a:gd name="T7" fmla="*/ 187 h 404"/>
              <a:gd name="T8" fmla="*/ 329 w 463"/>
              <a:gd name="T9" fmla="*/ 105 h 404"/>
              <a:gd name="T10" fmla="*/ 359 w 463"/>
              <a:gd name="T11" fmla="*/ 67 h 404"/>
              <a:gd name="T12" fmla="*/ 366 w 463"/>
              <a:gd name="T13" fmla="*/ 45 h 404"/>
              <a:gd name="T14" fmla="*/ 433 w 463"/>
              <a:gd name="T15" fmla="*/ 15 h 404"/>
              <a:gd name="T16" fmla="*/ 463 w 463"/>
              <a:gd name="T17" fmla="*/ 0 h 4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63" h="404">
                <a:moveTo>
                  <a:pt x="7" y="404"/>
                </a:moveTo>
                <a:cubicBezTo>
                  <a:pt x="25" y="352"/>
                  <a:pt x="0" y="404"/>
                  <a:pt x="37" y="374"/>
                </a:cubicBezTo>
                <a:cubicBezTo>
                  <a:pt x="84" y="336"/>
                  <a:pt x="20" y="361"/>
                  <a:pt x="74" y="344"/>
                </a:cubicBezTo>
                <a:cubicBezTo>
                  <a:pt x="131" y="307"/>
                  <a:pt x="143" y="210"/>
                  <a:pt x="216" y="187"/>
                </a:cubicBezTo>
                <a:cubicBezTo>
                  <a:pt x="255" y="162"/>
                  <a:pt x="284" y="119"/>
                  <a:pt x="329" y="105"/>
                </a:cubicBezTo>
                <a:cubicBezTo>
                  <a:pt x="346" y="49"/>
                  <a:pt x="321" y="114"/>
                  <a:pt x="359" y="67"/>
                </a:cubicBezTo>
                <a:cubicBezTo>
                  <a:pt x="364" y="61"/>
                  <a:pt x="361" y="51"/>
                  <a:pt x="366" y="45"/>
                </a:cubicBezTo>
                <a:cubicBezTo>
                  <a:pt x="388" y="22"/>
                  <a:pt x="405" y="21"/>
                  <a:pt x="433" y="15"/>
                </a:cubicBezTo>
                <a:cubicBezTo>
                  <a:pt x="443" y="10"/>
                  <a:pt x="463" y="0"/>
                  <a:pt x="463" y="0"/>
                </a:cubicBezTo>
              </a:path>
            </a:pathLst>
          </a:custGeom>
          <a:noFill/>
          <a:ln w="5715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3599" name="Freeform 15"/>
          <p:cNvSpPr>
            <a:spLocks/>
          </p:cNvSpPr>
          <p:nvPr/>
        </p:nvSpPr>
        <p:spPr bwMode="auto">
          <a:xfrm>
            <a:off x="928688" y="1763713"/>
            <a:ext cx="55562" cy="1876425"/>
          </a:xfrm>
          <a:custGeom>
            <a:avLst/>
            <a:gdLst>
              <a:gd name="T0" fmla="*/ 12 w 35"/>
              <a:gd name="T1" fmla="*/ 0 h 1182"/>
              <a:gd name="T2" fmla="*/ 12 w 35"/>
              <a:gd name="T3" fmla="*/ 831 h 1182"/>
              <a:gd name="T4" fmla="*/ 35 w 35"/>
              <a:gd name="T5" fmla="*/ 1182 h 11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5" h="1182">
                <a:moveTo>
                  <a:pt x="12" y="0"/>
                </a:moveTo>
                <a:cubicBezTo>
                  <a:pt x="6" y="423"/>
                  <a:pt x="0" y="451"/>
                  <a:pt x="12" y="831"/>
                </a:cubicBezTo>
                <a:cubicBezTo>
                  <a:pt x="16" y="950"/>
                  <a:pt x="35" y="1064"/>
                  <a:pt x="35" y="1182"/>
                </a:cubicBezTo>
              </a:path>
            </a:pathLst>
          </a:custGeom>
          <a:noFill/>
          <a:ln w="5715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3600" name="Freeform 16"/>
          <p:cNvSpPr>
            <a:spLocks/>
          </p:cNvSpPr>
          <p:nvPr/>
        </p:nvSpPr>
        <p:spPr bwMode="auto">
          <a:xfrm>
            <a:off x="971550" y="3481388"/>
            <a:ext cx="1900238" cy="171450"/>
          </a:xfrm>
          <a:custGeom>
            <a:avLst/>
            <a:gdLst>
              <a:gd name="T0" fmla="*/ 0 w 1197"/>
              <a:gd name="T1" fmla="*/ 108 h 108"/>
              <a:gd name="T2" fmla="*/ 1197 w 1197"/>
              <a:gd name="T3" fmla="*/ 100 h 108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197" h="108">
                <a:moveTo>
                  <a:pt x="0" y="108"/>
                </a:moveTo>
                <a:cubicBezTo>
                  <a:pt x="406" y="0"/>
                  <a:pt x="20" y="100"/>
                  <a:pt x="1197" y="100"/>
                </a:cubicBezTo>
              </a:path>
            </a:pathLst>
          </a:custGeom>
          <a:noFill/>
          <a:ln w="5715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3601" name="Freeform 17"/>
          <p:cNvSpPr>
            <a:spLocks/>
          </p:cNvSpPr>
          <p:nvPr/>
        </p:nvSpPr>
        <p:spPr bwMode="auto">
          <a:xfrm>
            <a:off x="2919413" y="2963863"/>
            <a:ext cx="557212" cy="641350"/>
          </a:xfrm>
          <a:custGeom>
            <a:avLst/>
            <a:gdLst>
              <a:gd name="T0" fmla="*/ 0 w 351"/>
              <a:gd name="T1" fmla="*/ 404 h 404"/>
              <a:gd name="T2" fmla="*/ 60 w 351"/>
              <a:gd name="T3" fmla="*/ 292 h 404"/>
              <a:gd name="T4" fmla="*/ 105 w 351"/>
              <a:gd name="T5" fmla="*/ 284 h 404"/>
              <a:gd name="T6" fmla="*/ 202 w 351"/>
              <a:gd name="T7" fmla="*/ 194 h 404"/>
              <a:gd name="T8" fmla="*/ 247 w 351"/>
              <a:gd name="T9" fmla="*/ 179 h 404"/>
              <a:gd name="T10" fmla="*/ 269 w 351"/>
              <a:gd name="T11" fmla="*/ 164 h 404"/>
              <a:gd name="T12" fmla="*/ 307 w 351"/>
              <a:gd name="T13" fmla="*/ 97 h 404"/>
              <a:gd name="T14" fmla="*/ 322 w 351"/>
              <a:gd name="T15" fmla="*/ 75 h 404"/>
              <a:gd name="T16" fmla="*/ 351 w 351"/>
              <a:gd name="T17" fmla="*/ 0 h 4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51" h="404">
                <a:moveTo>
                  <a:pt x="0" y="404"/>
                </a:moveTo>
                <a:cubicBezTo>
                  <a:pt x="9" y="367"/>
                  <a:pt x="16" y="307"/>
                  <a:pt x="60" y="292"/>
                </a:cubicBezTo>
                <a:cubicBezTo>
                  <a:pt x="74" y="287"/>
                  <a:pt x="90" y="287"/>
                  <a:pt x="105" y="284"/>
                </a:cubicBezTo>
                <a:cubicBezTo>
                  <a:pt x="130" y="247"/>
                  <a:pt x="165" y="219"/>
                  <a:pt x="202" y="194"/>
                </a:cubicBezTo>
                <a:cubicBezTo>
                  <a:pt x="215" y="185"/>
                  <a:pt x="234" y="188"/>
                  <a:pt x="247" y="179"/>
                </a:cubicBezTo>
                <a:cubicBezTo>
                  <a:pt x="254" y="174"/>
                  <a:pt x="262" y="169"/>
                  <a:pt x="269" y="164"/>
                </a:cubicBezTo>
                <a:cubicBezTo>
                  <a:pt x="283" y="125"/>
                  <a:pt x="273" y="148"/>
                  <a:pt x="307" y="97"/>
                </a:cubicBezTo>
                <a:cubicBezTo>
                  <a:pt x="312" y="90"/>
                  <a:pt x="322" y="75"/>
                  <a:pt x="322" y="75"/>
                </a:cubicBezTo>
                <a:cubicBezTo>
                  <a:pt x="329" y="52"/>
                  <a:pt x="334" y="17"/>
                  <a:pt x="351" y="0"/>
                </a:cubicBezTo>
              </a:path>
            </a:pathLst>
          </a:custGeom>
          <a:noFill/>
          <a:ln w="5715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3602" name="Freeform 18"/>
          <p:cNvSpPr>
            <a:spLocks/>
          </p:cNvSpPr>
          <p:nvPr/>
        </p:nvSpPr>
        <p:spPr bwMode="auto">
          <a:xfrm>
            <a:off x="3543300" y="1050925"/>
            <a:ext cx="4763" cy="1804988"/>
          </a:xfrm>
          <a:custGeom>
            <a:avLst/>
            <a:gdLst>
              <a:gd name="T0" fmla="*/ 3 w 3"/>
              <a:gd name="T1" fmla="*/ 1137 h 1137"/>
              <a:gd name="T2" fmla="*/ 3 w 3"/>
              <a:gd name="T3" fmla="*/ 0 h 1137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3" h="1137">
                <a:moveTo>
                  <a:pt x="3" y="1137"/>
                </a:moveTo>
                <a:cubicBezTo>
                  <a:pt x="0" y="740"/>
                  <a:pt x="3" y="382"/>
                  <a:pt x="3" y="0"/>
                </a:cubicBezTo>
              </a:path>
            </a:pathLst>
          </a:custGeom>
          <a:noFill/>
          <a:ln w="5715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3603" name="Freeform 19"/>
          <p:cNvSpPr>
            <a:spLocks/>
          </p:cNvSpPr>
          <p:nvPr/>
        </p:nvSpPr>
        <p:spPr bwMode="auto">
          <a:xfrm>
            <a:off x="2681288" y="1776413"/>
            <a:ext cx="190500" cy="1816100"/>
          </a:xfrm>
          <a:custGeom>
            <a:avLst/>
            <a:gdLst>
              <a:gd name="T0" fmla="*/ 120 w 120"/>
              <a:gd name="T1" fmla="*/ 1144 h 1144"/>
              <a:gd name="T2" fmla="*/ 113 w 120"/>
              <a:gd name="T3" fmla="*/ 0 h 1144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20" h="1144">
                <a:moveTo>
                  <a:pt x="120" y="1144"/>
                </a:moveTo>
                <a:cubicBezTo>
                  <a:pt x="0" y="766"/>
                  <a:pt x="113" y="1130"/>
                  <a:pt x="113" y="0"/>
                </a:cubicBezTo>
              </a:path>
            </a:pathLst>
          </a:custGeom>
          <a:noFill/>
          <a:ln w="5715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3604" name="Oval 20"/>
          <p:cNvSpPr>
            <a:spLocks noChangeArrowheads="1"/>
          </p:cNvSpPr>
          <p:nvPr/>
        </p:nvSpPr>
        <p:spPr bwMode="auto">
          <a:xfrm>
            <a:off x="831850" y="1600200"/>
            <a:ext cx="350838" cy="350838"/>
          </a:xfrm>
          <a:prstGeom prst="ellipse">
            <a:avLst/>
          </a:prstGeom>
          <a:solidFill>
            <a:srgbClr val="00D400"/>
          </a:solidFill>
          <a:ln w="5715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3605" name="Oval 21"/>
          <p:cNvSpPr>
            <a:spLocks noChangeArrowheads="1"/>
          </p:cNvSpPr>
          <p:nvPr/>
        </p:nvSpPr>
        <p:spPr bwMode="auto">
          <a:xfrm>
            <a:off x="3016250" y="2135188"/>
            <a:ext cx="350838" cy="350837"/>
          </a:xfrm>
          <a:prstGeom prst="ellipse">
            <a:avLst/>
          </a:prstGeom>
          <a:solidFill>
            <a:srgbClr val="00D400"/>
          </a:solidFill>
          <a:ln w="5715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3606" name="Oval 22"/>
          <p:cNvSpPr>
            <a:spLocks noChangeArrowheads="1"/>
          </p:cNvSpPr>
          <p:nvPr/>
        </p:nvSpPr>
        <p:spPr bwMode="auto">
          <a:xfrm>
            <a:off x="2078038" y="1249363"/>
            <a:ext cx="350837" cy="350837"/>
          </a:xfrm>
          <a:prstGeom prst="ellipse">
            <a:avLst/>
          </a:prstGeom>
          <a:solidFill>
            <a:srgbClr val="00D400"/>
          </a:solidFill>
          <a:ln w="5715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3607" name="Oval 23"/>
          <p:cNvSpPr>
            <a:spLocks noChangeArrowheads="1"/>
          </p:cNvSpPr>
          <p:nvPr/>
        </p:nvSpPr>
        <p:spPr bwMode="auto">
          <a:xfrm>
            <a:off x="928688" y="3332163"/>
            <a:ext cx="350837" cy="350837"/>
          </a:xfrm>
          <a:prstGeom prst="ellipse">
            <a:avLst/>
          </a:prstGeom>
          <a:solidFill>
            <a:srgbClr val="00D400"/>
          </a:solidFill>
          <a:ln w="5715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3608" name="Oval 24"/>
          <p:cNvSpPr>
            <a:spLocks noChangeArrowheads="1"/>
          </p:cNvSpPr>
          <p:nvPr/>
        </p:nvSpPr>
        <p:spPr bwMode="auto">
          <a:xfrm>
            <a:off x="3351213" y="2724150"/>
            <a:ext cx="350837" cy="350838"/>
          </a:xfrm>
          <a:prstGeom prst="ellipse">
            <a:avLst/>
          </a:prstGeom>
          <a:solidFill>
            <a:srgbClr val="00D400"/>
          </a:solidFill>
          <a:ln w="5715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3609" name="Oval 25"/>
          <p:cNvSpPr>
            <a:spLocks noChangeArrowheads="1"/>
          </p:cNvSpPr>
          <p:nvPr/>
        </p:nvSpPr>
        <p:spPr bwMode="auto">
          <a:xfrm>
            <a:off x="2695575" y="3429000"/>
            <a:ext cx="350838" cy="350838"/>
          </a:xfrm>
          <a:prstGeom prst="ellipse">
            <a:avLst/>
          </a:prstGeom>
          <a:solidFill>
            <a:srgbClr val="00D400"/>
          </a:solidFill>
          <a:ln w="5715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3610" name="Oval 26"/>
          <p:cNvSpPr>
            <a:spLocks noChangeArrowheads="1"/>
          </p:cNvSpPr>
          <p:nvPr/>
        </p:nvSpPr>
        <p:spPr bwMode="auto">
          <a:xfrm>
            <a:off x="2681288" y="1587500"/>
            <a:ext cx="350837" cy="350838"/>
          </a:xfrm>
          <a:prstGeom prst="ellipse">
            <a:avLst/>
          </a:prstGeom>
          <a:solidFill>
            <a:srgbClr val="00D400"/>
          </a:solidFill>
          <a:ln w="5715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3611" name="Oval 27"/>
          <p:cNvSpPr>
            <a:spLocks noChangeArrowheads="1"/>
          </p:cNvSpPr>
          <p:nvPr/>
        </p:nvSpPr>
        <p:spPr bwMode="auto">
          <a:xfrm>
            <a:off x="3351213" y="935038"/>
            <a:ext cx="350837" cy="350837"/>
          </a:xfrm>
          <a:prstGeom prst="ellipse">
            <a:avLst/>
          </a:prstGeom>
          <a:solidFill>
            <a:srgbClr val="00D400"/>
          </a:solidFill>
          <a:ln w="5715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3612" name="Oval 28"/>
          <p:cNvSpPr>
            <a:spLocks noChangeArrowheads="1"/>
          </p:cNvSpPr>
          <p:nvPr/>
        </p:nvSpPr>
        <p:spPr bwMode="auto">
          <a:xfrm>
            <a:off x="1447800" y="935038"/>
            <a:ext cx="350838" cy="350837"/>
          </a:xfrm>
          <a:prstGeom prst="ellipse">
            <a:avLst/>
          </a:prstGeom>
          <a:solidFill>
            <a:srgbClr val="00D400"/>
          </a:solidFill>
          <a:ln w="5715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3613" name="Oval 29"/>
          <p:cNvSpPr>
            <a:spLocks noChangeArrowheads="1"/>
          </p:cNvSpPr>
          <p:nvPr/>
        </p:nvSpPr>
        <p:spPr bwMode="auto">
          <a:xfrm>
            <a:off x="1700213" y="2417763"/>
            <a:ext cx="350837" cy="350837"/>
          </a:xfrm>
          <a:prstGeom prst="ellipse">
            <a:avLst/>
          </a:prstGeom>
          <a:solidFill>
            <a:srgbClr val="00D400"/>
          </a:solidFill>
          <a:ln w="5715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3614" name="Oval 30"/>
          <p:cNvSpPr>
            <a:spLocks noChangeArrowheads="1"/>
          </p:cNvSpPr>
          <p:nvPr/>
        </p:nvSpPr>
        <p:spPr bwMode="auto">
          <a:xfrm>
            <a:off x="2330450" y="1960563"/>
            <a:ext cx="350838" cy="350837"/>
          </a:xfrm>
          <a:prstGeom prst="ellipse">
            <a:avLst/>
          </a:prstGeom>
          <a:solidFill>
            <a:srgbClr val="00D400"/>
          </a:solidFill>
          <a:ln w="5715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3615" name="Oval 31"/>
          <p:cNvSpPr>
            <a:spLocks noChangeArrowheads="1"/>
          </p:cNvSpPr>
          <p:nvPr/>
        </p:nvSpPr>
        <p:spPr bwMode="auto">
          <a:xfrm>
            <a:off x="2078038" y="3130550"/>
            <a:ext cx="350837" cy="350838"/>
          </a:xfrm>
          <a:prstGeom prst="ellipse">
            <a:avLst/>
          </a:prstGeom>
          <a:solidFill>
            <a:srgbClr val="00D400"/>
          </a:solidFill>
          <a:ln w="5715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3616" name="Oval 32"/>
          <p:cNvSpPr>
            <a:spLocks noChangeArrowheads="1"/>
          </p:cNvSpPr>
          <p:nvPr/>
        </p:nvSpPr>
        <p:spPr bwMode="auto">
          <a:xfrm>
            <a:off x="1160463" y="2135188"/>
            <a:ext cx="350837" cy="350837"/>
          </a:xfrm>
          <a:prstGeom prst="ellipse">
            <a:avLst/>
          </a:prstGeom>
          <a:solidFill>
            <a:srgbClr val="00D400"/>
          </a:solidFill>
          <a:ln w="5715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3617" name="Line 33"/>
          <p:cNvSpPr>
            <a:spLocks noChangeShapeType="1"/>
          </p:cNvSpPr>
          <p:nvPr/>
        </p:nvSpPr>
        <p:spPr bwMode="auto">
          <a:xfrm flipH="1">
            <a:off x="1035050" y="2997200"/>
            <a:ext cx="533400" cy="58420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3618" name="Line 34"/>
          <p:cNvSpPr>
            <a:spLocks noChangeShapeType="1"/>
          </p:cNvSpPr>
          <p:nvPr/>
        </p:nvSpPr>
        <p:spPr bwMode="auto">
          <a:xfrm flipH="1">
            <a:off x="1012825" y="1131888"/>
            <a:ext cx="533400" cy="58420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3619" name="Line 35"/>
          <p:cNvSpPr>
            <a:spLocks noChangeShapeType="1"/>
          </p:cNvSpPr>
          <p:nvPr/>
        </p:nvSpPr>
        <p:spPr bwMode="auto">
          <a:xfrm flipH="1">
            <a:off x="2871788" y="1192213"/>
            <a:ext cx="533400" cy="58420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3620" name="Line 36"/>
          <p:cNvSpPr>
            <a:spLocks noChangeShapeType="1"/>
          </p:cNvSpPr>
          <p:nvPr/>
        </p:nvSpPr>
        <p:spPr bwMode="auto">
          <a:xfrm flipH="1">
            <a:off x="2919413" y="2997200"/>
            <a:ext cx="533400" cy="58420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3621" name="Text Box 37"/>
          <p:cNvSpPr txBox="1">
            <a:spLocks noChangeArrowheads="1"/>
          </p:cNvSpPr>
          <p:nvPr/>
        </p:nvSpPr>
        <p:spPr bwMode="auto">
          <a:xfrm>
            <a:off x="4254500" y="719138"/>
            <a:ext cx="4524375" cy="2654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71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/>
              <a:t>Miller indices of a direction represents only the orientation of the line corresponding to the direction and not its position or sense</a:t>
            </a:r>
          </a:p>
        </p:txBody>
      </p:sp>
      <p:sp>
        <p:nvSpPr>
          <p:cNvPr id="323622" name="Text Box 38"/>
          <p:cNvSpPr txBox="1">
            <a:spLocks noChangeArrowheads="1"/>
          </p:cNvSpPr>
          <p:nvPr/>
        </p:nvSpPr>
        <p:spPr bwMode="auto">
          <a:xfrm>
            <a:off x="1566863" y="4833938"/>
            <a:ext cx="654685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71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/>
              <a:t>All parallel directions have the same Miller indices</a:t>
            </a:r>
          </a:p>
        </p:txBody>
      </p:sp>
      <p:sp>
        <p:nvSpPr>
          <p:cNvPr id="323623" name="Text Box 39"/>
          <p:cNvSpPr txBox="1">
            <a:spLocks noChangeArrowheads="1"/>
          </p:cNvSpPr>
          <p:nvPr/>
        </p:nvSpPr>
        <p:spPr bwMode="auto">
          <a:xfrm>
            <a:off x="3135313" y="3775075"/>
            <a:ext cx="2338387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71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/>
              <a:t>[100]</a:t>
            </a:r>
          </a:p>
        </p:txBody>
      </p:sp>
      <p:sp>
        <p:nvSpPr>
          <p:cNvPr id="323624" name="Text Box 40"/>
          <p:cNvSpPr txBox="1">
            <a:spLocks noChangeArrowheads="1"/>
          </p:cNvSpPr>
          <p:nvPr/>
        </p:nvSpPr>
        <p:spPr bwMode="auto">
          <a:xfrm>
            <a:off x="166688" y="3992563"/>
            <a:ext cx="457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b="1">
                <a:solidFill>
                  <a:schemeClr val="accent1"/>
                </a:solidFill>
                <a:cs typeface="Times New Roman" pitchFamily="18" charset="0"/>
              </a:rPr>
              <a:t>x</a:t>
            </a:r>
          </a:p>
        </p:txBody>
      </p:sp>
      <p:sp>
        <p:nvSpPr>
          <p:cNvPr id="323625" name="Text Box 41"/>
          <p:cNvSpPr txBox="1">
            <a:spLocks noChangeArrowheads="1"/>
          </p:cNvSpPr>
          <p:nvPr/>
        </p:nvSpPr>
        <p:spPr bwMode="auto">
          <a:xfrm>
            <a:off x="6142038" y="63500"/>
            <a:ext cx="293846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71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400"/>
              <a:t>Miller Indices 3</a:t>
            </a:r>
          </a:p>
        </p:txBody>
      </p:sp>
    </p:spTree>
    <p:extLst>
      <p:ext uri="{BB962C8B-B14F-4D97-AF65-F5344CB8AC3E}">
        <p14:creationId xmlns:p14="http://schemas.microsoft.com/office/powerpoint/2010/main" val="2663286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236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236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236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3618" grpId="0" animBg="1"/>
      <p:bldP spid="323619" grpId="0" animBg="1"/>
      <p:bldP spid="323620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4610" name="Group 2"/>
          <p:cNvGrpSpPr>
            <a:grpSpLocks/>
          </p:cNvGrpSpPr>
          <p:nvPr/>
        </p:nvGrpSpPr>
        <p:grpSpPr bwMode="auto">
          <a:xfrm>
            <a:off x="381000" y="1752600"/>
            <a:ext cx="2895600" cy="2859088"/>
            <a:chOff x="1383" y="816"/>
            <a:chExt cx="2868" cy="2832"/>
          </a:xfrm>
        </p:grpSpPr>
        <p:sp>
          <p:nvSpPr>
            <p:cNvPr id="324611" name="AutoShape 3"/>
            <p:cNvSpPr>
              <a:spLocks noChangeArrowheads="1"/>
            </p:cNvSpPr>
            <p:nvPr/>
          </p:nvSpPr>
          <p:spPr bwMode="auto">
            <a:xfrm>
              <a:off x="1536" y="960"/>
              <a:ext cx="2544" cy="2544"/>
            </a:xfrm>
            <a:prstGeom prst="cube">
              <a:avLst>
                <a:gd name="adj" fmla="val 25000"/>
              </a:avLst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24612" name="Line 4"/>
            <p:cNvSpPr>
              <a:spLocks noChangeShapeType="1"/>
            </p:cNvSpPr>
            <p:nvPr/>
          </p:nvSpPr>
          <p:spPr bwMode="auto">
            <a:xfrm>
              <a:off x="2181" y="960"/>
              <a:ext cx="0" cy="192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4613" name="Line 5"/>
            <p:cNvSpPr>
              <a:spLocks noChangeShapeType="1"/>
            </p:cNvSpPr>
            <p:nvPr/>
          </p:nvSpPr>
          <p:spPr bwMode="auto">
            <a:xfrm>
              <a:off x="2160" y="2871"/>
              <a:ext cx="192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4614" name="Line 6"/>
            <p:cNvSpPr>
              <a:spLocks noChangeShapeType="1"/>
            </p:cNvSpPr>
            <p:nvPr/>
          </p:nvSpPr>
          <p:spPr bwMode="auto">
            <a:xfrm flipH="1">
              <a:off x="1545" y="2880"/>
              <a:ext cx="624" cy="62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4615" name="Oval 7"/>
            <p:cNvSpPr>
              <a:spLocks noChangeArrowheads="1"/>
            </p:cNvSpPr>
            <p:nvPr/>
          </p:nvSpPr>
          <p:spPr bwMode="auto">
            <a:xfrm>
              <a:off x="1392" y="1440"/>
              <a:ext cx="336" cy="336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24616" name="Oval 8"/>
            <p:cNvSpPr>
              <a:spLocks noChangeArrowheads="1"/>
            </p:cNvSpPr>
            <p:nvPr/>
          </p:nvSpPr>
          <p:spPr bwMode="auto">
            <a:xfrm>
              <a:off x="2832" y="1824"/>
              <a:ext cx="336" cy="336"/>
            </a:xfrm>
            <a:prstGeom prst="ellipse">
              <a:avLst/>
            </a:prstGeom>
            <a:solidFill>
              <a:srgbClr val="FF3300">
                <a:alpha val="50000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24617" name="Oval 9"/>
            <p:cNvSpPr>
              <a:spLocks noChangeArrowheads="1"/>
            </p:cNvSpPr>
            <p:nvPr/>
          </p:nvSpPr>
          <p:spPr bwMode="auto">
            <a:xfrm>
              <a:off x="1680" y="2112"/>
              <a:ext cx="336" cy="336"/>
            </a:xfrm>
            <a:prstGeom prst="ellipse">
              <a:avLst/>
            </a:prstGeom>
            <a:solidFill>
              <a:srgbClr val="FF3300">
                <a:alpha val="50000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24618" name="Oval 10"/>
            <p:cNvSpPr>
              <a:spLocks noChangeArrowheads="1"/>
            </p:cNvSpPr>
            <p:nvPr/>
          </p:nvSpPr>
          <p:spPr bwMode="auto">
            <a:xfrm>
              <a:off x="2544" y="2928"/>
              <a:ext cx="336" cy="336"/>
            </a:xfrm>
            <a:prstGeom prst="ellipse">
              <a:avLst/>
            </a:prstGeom>
            <a:solidFill>
              <a:srgbClr val="FF3300">
                <a:alpha val="50000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24619" name="Oval 11"/>
            <p:cNvSpPr>
              <a:spLocks noChangeArrowheads="1"/>
            </p:cNvSpPr>
            <p:nvPr/>
          </p:nvSpPr>
          <p:spPr bwMode="auto">
            <a:xfrm>
              <a:off x="3600" y="2064"/>
              <a:ext cx="336" cy="336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24620" name="Oval 12"/>
            <p:cNvSpPr>
              <a:spLocks noChangeArrowheads="1"/>
            </p:cNvSpPr>
            <p:nvPr/>
          </p:nvSpPr>
          <p:spPr bwMode="auto">
            <a:xfrm>
              <a:off x="2640" y="1152"/>
              <a:ext cx="336" cy="336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24621" name="Oval 13"/>
            <p:cNvSpPr>
              <a:spLocks noChangeArrowheads="1"/>
            </p:cNvSpPr>
            <p:nvPr/>
          </p:nvSpPr>
          <p:spPr bwMode="auto">
            <a:xfrm>
              <a:off x="1383" y="3312"/>
              <a:ext cx="336" cy="336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24622" name="Oval 14"/>
            <p:cNvSpPr>
              <a:spLocks noChangeArrowheads="1"/>
            </p:cNvSpPr>
            <p:nvPr/>
          </p:nvSpPr>
          <p:spPr bwMode="auto">
            <a:xfrm>
              <a:off x="3273" y="3312"/>
              <a:ext cx="336" cy="336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24623" name="Oval 15"/>
            <p:cNvSpPr>
              <a:spLocks noChangeArrowheads="1"/>
            </p:cNvSpPr>
            <p:nvPr/>
          </p:nvSpPr>
          <p:spPr bwMode="auto">
            <a:xfrm>
              <a:off x="3915" y="2697"/>
              <a:ext cx="336" cy="336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24624" name="Oval 16"/>
            <p:cNvSpPr>
              <a:spLocks noChangeArrowheads="1"/>
            </p:cNvSpPr>
            <p:nvPr/>
          </p:nvSpPr>
          <p:spPr bwMode="auto">
            <a:xfrm>
              <a:off x="2016" y="2688"/>
              <a:ext cx="336" cy="336"/>
            </a:xfrm>
            <a:prstGeom prst="ellipse">
              <a:avLst/>
            </a:prstGeom>
            <a:solidFill>
              <a:srgbClr val="FF3300">
                <a:alpha val="50000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24625" name="Oval 17"/>
            <p:cNvSpPr>
              <a:spLocks noChangeArrowheads="1"/>
            </p:cNvSpPr>
            <p:nvPr/>
          </p:nvSpPr>
          <p:spPr bwMode="auto">
            <a:xfrm>
              <a:off x="2016" y="816"/>
              <a:ext cx="336" cy="336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24626" name="Oval 18"/>
            <p:cNvSpPr>
              <a:spLocks noChangeArrowheads="1"/>
            </p:cNvSpPr>
            <p:nvPr/>
          </p:nvSpPr>
          <p:spPr bwMode="auto">
            <a:xfrm>
              <a:off x="3906" y="816"/>
              <a:ext cx="336" cy="336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24627" name="Oval 19"/>
            <p:cNvSpPr>
              <a:spLocks noChangeArrowheads="1"/>
            </p:cNvSpPr>
            <p:nvPr/>
          </p:nvSpPr>
          <p:spPr bwMode="auto">
            <a:xfrm>
              <a:off x="3264" y="1440"/>
              <a:ext cx="336" cy="336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24628" name="Oval 20"/>
            <p:cNvSpPr>
              <a:spLocks noChangeArrowheads="1"/>
            </p:cNvSpPr>
            <p:nvPr/>
          </p:nvSpPr>
          <p:spPr bwMode="auto">
            <a:xfrm>
              <a:off x="2256" y="2304"/>
              <a:ext cx="336" cy="336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24629" name="Group 21"/>
          <p:cNvGrpSpPr>
            <a:grpSpLocks/>
          </p:cNvGrpSpPr>
          <p:nvPr/>
        </p:nvGrpSpPr>
        <p:grpSpPr bwMode="auto">
          <a:xfrm>
            <a:off x="0" y="1219200"/>
            <a:ext cx="3733800" cy="3962400"/>
            <a:chOff x="0" y="768"/>
            <a:chExt cx="2352" cy="2496"/>
          </a:xfrm>
        </p:grpSpPr>
        <p:sp>
          <p:nvSpPr>
            <p:cNvPr id="324630" name="Line 22"/>
            <p:cNvSpPr>
              <a:spLocks noChangeShapeType="1"/>
            </p:cNvSpPr>
            <p:nvPr/>
          </p:nvSpPr>
          <p:spPr bwMode="auto">
            <a:xfrm flipH="1">
              <a:off x="0" y="2400"/>
              <a:ext cx="768" cy="720"/>
            </a:xfrm>
            <a:prstGeom prst="line">
              <a:avLst/>
            </a:prstGeom>
            <a:noFill/>
            <a:ln w="38100">
              <a:solidFill>
                <a:srgbClr val="FF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4631" name="Text Box 23"/>
            <p:cNvSpPr txBox="1">
              <a:spLocks noChangeArrowheads="1"/>
            </p:cNvSpPr>
            <p:nvPr/>
          </p:nvSpPr>
          <p:spPr bwMode="auto">
            <a:xfrm>
              <a:off x="96" y="2976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FF00F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b="1">
                  <a:solidFill>
                    <a:srgbClr val="FF00FF"/>
                  </a:solidFill>
                  <a:cs typeface="Times New Roman" pitchFamily="18" charset="0"/>
                </a:rPr>
                <a:t>x</a:t>
              </a:r>
            </a:p>
          </p:txBody>
        </p:sp>
        <p:sp>
          <p:nvSpPr>
            <p:cNvPr id="324632" name="Line 24"/>
            <p:cNvSpPr>
              <a:spLocks noChangeShapeType="1"/>
            </p:cNvSpPr>
            <p:nvPr/>
          </p:nvSpPr>
          <p:spPr bwMode="auto">
            <a:xfrm>
              <a:off x="768" y="2400"/>
              <a:ext cx="1488" cy="0"/>
            </a:xfrm>
            <a:prstGeom prst="line">
              <a:avLst/>
            </a:prstGeom>
            <a:noFill/>
            <a:ln w="38100">
              <a:solidFill>
                <a:srgbClr val="FF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4633" name="Text Box 25"/>
            <p:cNvSpPr txBox="1">
              <a:spLocks noChangeArrowheads="1"/>
            </p:cNvSpPr>
            <p:nvPr/>
          </p:nvSpPr>
          <p:spPr bwMode="auto">
            <a:xfrm>
              <a:off x="2064" y="1968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FF00F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b="1">
                  <a:solidFill>
                    <a:srgbClr val="FF00FF"/>
                  </a:solidFill>
                  <a:cs typeface="Times New Roman" pitchFamily="18" charset="0"/>
                </a:rPr>
                <a:t>y</a:t>
              </a:r>
            </a:p>
          </p:txBody>
        </p:sp>
        <p:sp>
          <p:nvSpPr>
            <p:cNvPr id="324634" name="Text Box 26"/>
            <p:cNvSpPr txBox="1">
              <a:spLocks noChangeArrowheads="1"/>
            </p:cNvSpPr>
            <p:nvPr/>
          </p:nvSpPr>
          <p:spPr bwMode="auto">
            <a:xfrm>
              <a:off x="768" y="768"/>
              <a:ext cx="240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FF00F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b="1">
                  <a:solidFill>
                    <a:srgbClr val="FF00FF"/>
                  </a:solidFill>
                  <a:cs typeface="Times New Roman" pitchFamily="18" charset="0"/>
                </a:rPr>
                <a:t>z</a:t>
              </a:r>
            </a:p>
          </p:txBody>
        </p:sp>
        <p:sp>
          <p:nvSpPr>
            <p:cNvPr id="324635" name="Line 27"/>
            <p:cNvSpPr>
              <a:spLocks noChangeShapeType="1"/>
            </p:cNvSpPr>
            <p:nvPr/>
          </p:nvSpPr>
          <p:spPr bwMode="auto">
            <a:xfrm flipV="1">
              <a:off x="752" y="912"/>
              <a:ext cx="0" cy="1440"/>
            </a:xfrm>
            <a:prstGeom prst="line">
              <a:avLst/>
            </a:prstGeom>
            <a:noFill/>
            <a:ln w="38100">
              <a:solidFill>
                <a:srgbClr val="FF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24636" name="Line 28"/>
          <p:cNvSpPr>
            <a:spLocks noChangeShapeType="1"/>
          </p:cNvSpPr>
          <p:nvPr/>
        </p:nvSpPr>
        <p:spPr bwMode="auto">
          <a:xfrm flipV="1">
            <a:off x="1219200" y="1219200"/>
            <a:ext cx="990600" cy="2514600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4637" name="Text Box 29"/>
          <p:cNvSpPr txBox="1">
            <a:spLocks noChangeArrowheads="1"/>
          </p:cNvSpPr>
          <p:nvPr/>
        </p:nvSpPr>
        <p:spPr bwMode="auto">
          <a:xfrm>
            <a:off x="914400" y="3962400"/>
            <a:ext cx="53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>
                <a:solidFill>
                  <a:srgbClr val="FF00FF"/>
                </a:solidFill>
                <a:cs typeface="Times New Roman" pitchFamily="18" charset="0"/>
              </a:rPr>
              <a:t>O</a:t>
            </a:r>
          </a:p>
        </p:txBody>
      </p:sp>
      <p:sp>
        <p:nvSpPr>
          <p:cNvPr id="324638" name="Text Box 30"/>
          <p:cNvSpPr txBox="1">
            <a:spLocks noChangeArrowheads="1"/>
          </p:cNvSpPr>
          <p:nvPr/>
        </p:nvSpPr>
        <p:spPr bwMode="auto">
          <a:xfrm>
            <a:off x="1981200" y="2057400"/>
            <a:ext cx="53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>
                <a:solidFill>
                  <a:srgbClr val="FF00FF"/>
                </a:solidFill>
                <a:cs typeface="Times New Roman" pitchFamily="18" charset="0"/>
              </a:rPr>
              <a:t>A</a:t>
            </a:r>
          </a:p>
        </p:txBody>
      </p:sp>
      <p:sp>
        <p:nvSpPr>
          <p:cNvPr id="324639" name="Text Box 31"/>
          <p:cNvSpPr txBox="1">
            <a:spLocks noChangeArrowheads="1"/>
          </p:cNvSpPr>
          <p:nvPr/>
        </p:nvSpPr>
        <p:spPr bwMode="auto">
          <a:xfrm>
            <a:off x="5257800" y="1905000"/>
            <a:ext cx="2362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>
                <a:solidFill>
                  <a:srgbClr val="FF00FF"/>
                </a:solidFill>
                <a:cs typeface="Times New Roman" pitchFamily="18" charset="0"/>
              </a:rPr>
              <a:t>1/2, 1/2, 1</a:t>
            </a:r>
          </a:p>
        </p:txBody>
      </p:sp>
      <p:sp>
        <p:nvSpPr>
          <p:cNvPr id="324640" name="Text Box 32"/>
          <p:cNvSpPr txBox="1">
            <a:spLocks noChangeArrowheads="1"/>
          </p:cNvSpPr>
          <p:nvPr/>
        </p:nvSpPr>
        <p:spPr bwMode="auto">
          <a:xfrm>
            <a:off x="5257800" y="2438400"/>
            <a:ext cx="152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00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b="1">
                <a:solidFill>
                  <a:srgbClr val="FF00FF"/>
                </a:solidFill>
                <a:cs typeface="Times New Roman" pitchFamily="18" charset="0"/>
              </a:rPr>
              <a:t>[1 1 2]</a:t>
            </a:r>
          </a:p>
        </p:txBody>
      </p:sp>
      <p:sp>
        <p:nvSpPr>
          <p:cNvPr id="324641" name="Line 33"/>
          <p:cNvSpPr>
            <a:spLocks noChangeShapeType="1"/>
          </p:cNvSpPr>
          <p:nvPr/>
        </p:nvSpPr>
        <p:spPr bwMode="auto">
          <a:xfrm flipH="1" flipV="1">
            <a:off x="762000" y="1143000"/>
            <a:ext cx="1676400" cy="3276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4642" name="Text Box 34"/>
          <p:cNvSpPr txBox="1">
            <a:spLocks noChangeArrowheads="1"/>
          </p:cNvSpPr>
          <p:nvPr/>
        </p:nvSpPr>
        <p:spPr bwMode="auto">
          <a:xfrm>
            <a:off x="5257800" y="1295400"/>
            <a:ext cx="3429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>
                <a:solidFill>
                  <a:srgbClr val="FF00FF"/>
                </a:solidFill>
                <a:cs typeface="Times New Roman" pitchFamily="18" charset="0"/>
              </a:rPr>
              <a:t>OA=1/2 </a:t>
            </a:r>
            <a:r>
              <a:rPr lang="en-US" b="1">
                <a:solidFill>
                  <a:srgbClr val="FF00FF"/>
                </a:solidFill>
                <a:cs typeface="Times New Roman" pitchFamily="18" charset="0"/>
              </a:rPr>
              <a:t>a </a:t>
            </a:r>
            <a:r>
              <a:rPr lang="en-US">
                <a:solidFill>
                  <a:srgbClr val="FF00FF"/>
                </a:solidFill>
                <a:cs typeface="Times New Roman" pitchFamily="18" charset="0"/>
              </a:rPr>
              <a:t>+ 1/2 </a:t>
            </a:r>
            <a:r>
              <a:rPr lang="en-US" b="1">
                <a:solidFill>
                  <a:srgbClr val="FF00FF"/>
                </a:solidFill>
                <a:cs typeface="Times New Roman" pitchFamily="18" charset="0"/>
              </a:rPr>
              <a:t>b</a:t>
            </a:r>
            <a:r>
              <a:rPr lang="en-US">
                <a:solidFill>
                  <a:srgbClr val="FF00FF"/>
                </a:solidFill>
                <a:cs typeface="Times New Roman" pitchFamily="18" charset="0"/>
              </a:rPr>
              <a:t> + 1 </a:t>
            </a:r>
            <a:r>
              <a:rPr lang="en-US" b="1">
                <a:solidFill>
                  <a:srgbClr val="FF00FF"/>
                </a:solidFill>
                <a:cs typeface="Times New Roman" pitchFamily="18" charset="0"/>
              </a:rPr>
              <a:t>c</a:t>
            </a:r>
          </a:p>
        </p:txBody>
      </p:sp>
      <p:sp>
        <p:nvSpPr>
          <p:cNvPr id="324643" name="Text Box 35"/>
          <p:cNvSpPr txBox="1">
            <a:spLocks noChangeArrowheads="1"/>
          </p:cNvSpPr>
          <p:nvPr/>
        </p:nvSpPr>
        <p:spPr bwMode="auto">
          <a:xfrm>
            <a:off x="2362200" y="4648200"/>
            <a:ext cx="381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>
                <a:cs typeface="Times New Roman" pitchFamily="18" charset="0"/>
              </a:rPr>
              <a:t>P</a:t>
            </a:r>
          </a:p>
        </p:txBody>
      </p:sp>
      <p:sp>
        <p:nvSpPr>
          <p:cNvPr id="324644" name="Text Box 36"/>
          <p:cNvSpPr txBox="1">
            <a:spLocks noChangeArrowheads="1"/>
          </p:cNvSpPr>
          <p:nvPr/>
        </p:nvSpPr>
        <p:spPr bwMode="auto">
          <a:xfrm>
            <a:off x="609600" y="1752600"/>
            <a:ext cx="53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>
                <a:cs typeface="Times New Roman" pitchFamily="18" charset="0"/>
              </a:rPr>
              <a:t>Q</a:t>
            </a:r>
          </a:p>
        </p:txBody>
      </p:sp>
      <p:grpSp>
        <p:nvGrpSpPr>
          <p:cNvPr id="324645" name="Group 37"/>
          <p:cNvGrpSpPr>
            <a:grpSpLocks/>
          </p:cNvGrpSpPr>
          <p:nvPr/>
        </p:nvGrpSpPr>
        <p:grpSpPr bwMode="auto">
          <a:xfrm>
            <a:off x="1257300" y="1828800"/>
            <a:ext cx="3733800" cy="3962400"/>
            <a:chOff x="792" y="1152"/>
            <a:chExt cx="2352" cy="2496"/>
          </a:xfrm>
        </p:grpSpPr>
        <p:sp>
          <p:nvSpPr>
            <p:cNvPr id="324646" name="Line 38"/>
            <p:cNvSpPr>
              <a:spLocks noChangeShapeType="1"/>
            </p:cNvSpPr>
            <p:nvPr/>
          </p:nvSpPr>
          <p:spPr bwMode="auto">
            <a:xfrm flipH="1">
              <a:off x="792" y="2784"/>
              <a:ext cx="768" cy="72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4647" name="Text Box 39"/>
            <p:cNvSpPr txBox="1">
              <a:spLocks noChangeArrowheads="1"/>
            </p:cNvSpPr>
            <p:nvPr/>
          </p:nvSpPr>
          <p:spPr bwMode="auto">
            <a:xfrm>
              <a:off x="888" y="3360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b="1">
                  <a:cs typeface="Times New Roman" pitchFamily="18" charset="0"/>
                </a:rPr>
                <a:t>x</a:t>
              </a:r>
            </a:p>
          </p:txBody>
        </p:sp>
        <p:sp>
          <p:nvSpPr>
            <p:cNvPr id="324648" name="Line 40"/>
            <p:cNvSpPr>
              <a:spLocks noChangeShapeType="1"/>
            </p:cNvSpPr>
            <p:nvPr/>
          </p:nvSpPr>
          <p:spPr bwMode="auto">
            <a:xfrm>
              <a:off x="1560" y="2784"/>
              <a:ext cx="1488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4649" name="Text Box 41"/>
            <p:cNvSpPr txBox="1">
              <a:spLocks noChangeArrowheads="1"/>
            </p:cNvSpPr>
            <p:nvPr/>
          </p:nvSpPr>
          <p:spPr bwMode="auto">
            <a:xfrm>
              <a:off x="2856" y="2352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b="1">
                  <a:cs typeface="Times New Roman" pitchFamily="18" charset="0"/>
                </a:rPr>
                <a:t>y</a:t>
              </a:r>
            </a:p>
          </p:txBody>
        </p:sp>
        <p:sp>
          <p:nvSpPr>
            <p:cNvPr id="324650" name="Text Box 42"/>
            <p:cNvSpPr txBox="1">
              <a:spLocks noChangeArrowheads="1"/>
            </p:cNvSpPr>
            <p:nvPr/>
          </p:nvSpPr>
          <p:spPr bwMode="auto">
            <a:xfrm>
              <a:off x="1560" y="1152"/>
              <a:ext cx="240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b="1">
                  <a:cs typeface="Times New Roman" pitchFamily="18" charset="0"/>
                </a:rPr>
                <a:t>z</a:t>
              </a:r>
            </a:p>
          </p:txBody>
        </p:sp>
        <p:sp>
          <p:nvSpPr>
            <p:cNvPr id="324651" name="Line 43"/>
            <p:cNvSpPr>
              <a:spLocks noChangeShapeType="1"/>
            </p:cNvSpPr>
            <p:nvPr/>
          </p:nvSpPr>
          <p:spPr bwMode="auto">
            <a:xfrm flipV="1">
              <a:off x="1544" y="1296"/>
              <a:ext cx="0" cy="144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24652" name="Text Box 44"/>
          <p:cNvSpPr txBox="1">
            <a:spLocks noChangeArrowheads="1"/>
          </p:cNvSpPr>
          <p:nvPr/>
        </p:nvSpPr>
        <p:spPr bwMode="auto">
          <a:xfrm>
            <a:off x="5257800" y="3429000"/>
            <a:ext cx="2819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>
                <a:cs typeface="Times New Roman" pitchFamily="18" charset="0"/>
              </a:rPr>
              <a:t>PQ = -1 </a:t>
            </a:r>
            <a:r>
              <a:rPr lang="en-US" b="1">
                <a:cs typeface="Times New Roman" pitchFamily="18" charset="0"/>
              </a:rPr>
              <a:t>a</a:t>
            </a:r>
            <a:r>
              <a:rPr lang="en-US">
                <a:cs typeface="Times New Roman" pitchFamily="18" charset="0"/>
              </a:rPr>
              <a:t> -1 </a:t>
            </a:r>
            <a:r>
              <a:rPr lang="en-US" b="1">
                <a:cs typeface="Times New Roman" pitchFamily="18" charset="0"/>
              </a:rPr>
              <a:t>b</a:t>
            </a:r>
            <a:r>
              <a:rPr lang="en-US">
                <a:cs typeface="Times New Roman" pitchFamily="18" charset="0"/>
              </a:rPr>
              <a:t> + 1 </a:t>
            </a:r>
            <a:r>
              <a:rPr lang="en-US" b="1">
                <a:cs typeface="Times New Roman" pitchFamily="18" charset="0"/>
              </a:rPr>
              <a:t>c</a:t>
            </a:r>
          </a:p>
        </p:txBody>
      </p:sp>
      <p:sp>
        <p:nvSpPr>
          <p:cNvPr id="324653" name="Text Box 45"/>
          <p:cNvSpPr txBox="1">
            <a:spLocks noChangeArrowheads="1"/>
          </p:cNvSpPr>
          <p:nvPr/>
        </p:nvSpPr>
        <p:spPr bwMode="auto">
          <a:xfrm>
            <a:off x="5257800" y="4191000"/>
            <a:ext cx="1981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>
                <a:cs typeface="Times New Roman" pitchFamily="18" charset="0"/>
              </a:rPr>
              <a:t>-1, -1, 1</a:t>
            </a:r>
          </a:p>
        </p:txBody>
      </p:sp>
      <p:sp>
        <p:nvSpPr>
          <p:cNvPr id="324654" name="Text Box 46"/>
          <p:cNvSpPr txBox="1">
            <a:spLocks noChangeArrowheads="1"/>
          </p:cNvSpPr>
          <p:nvPr/>
        </p:nvSpPr>
        <p:spPr bwMode="auto">
          <a:xfrm>
            <a:off x="381000" y="228600"/>
            <a:ext cx="3505200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2800">
                <a:solidFill>
                  <a:schemeClr val="accent2"/>
                </a:solidFill>
                <a:cs typeface="Times New Roman" pitchFamily="18" charset="0"/>
              </a:rPr>
              <a:t>Miller Indices of </a:t>
            </a:r>
            <a:br>
              <a:rPr lang="en-US" sz="2800">
                <a:solidFill>
                  <a:schemeClr val="accent2"/>
                </a:solidFill>
                <a:cs typeface="Times New Roman" pitchFamily="18" charset="0"/>
              </a:rPr>
            </a:br>
            <a:r>
              <a:rPr lang="en-US" sz="2800">
                <a:solidFill>
                  <a:schemeClr val="accent2"/>
                </a:solidFill>
                <a:cs typeface="Times New Roman" pitchFamily="18" charset="0"/>
              </a:rPr>
              <a:t>Directions (contd.)</a:t>
            </a:r>
          </a:p>
        </p:txBody>
      </p:sp>
      <p:grpSp>
        <p:nvGrpSpPr>
          <p:cNvPr id="324655" name="Group 47"/>
          <p:cNvGrpSpPr>
            <a:grpSpLocks/>
          </p:cNvGrpSpPr>
          <p:nvPr/>
        </p:nvGrpSpPr>
        <p:grpSpPr bwMode="auto">
          <a:xfrm>
            <a:off x="5257800" y="4572000"/>
            <a:ext cx="1371600" cy="762000"/>
            <a:chOff x="3264" y="3120"/>
            <a:chExt cx="864" cy="480"/>
          </a:xfrm>
        </p:grpSpPr>
        <p:sp>
          <p:nvSpPr>
            <p:cNvPr id="324656" name="Text Box 48"/>
            <p:cNvSpPr txBox="1">
              <a:spLocks noChangeArrowheads="1"/>
            </p:cNvSpPr>
            <p:nvPr/>
          </p:nvSpPr>
          <p:spPr bwMode="auto">
            <a:xfrm>
              <a:off x="3264" y="3312"/>
              <a:ext cx="864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>
                  <a:cs typeface="Times New Roman" pitchFamily="18" charset="0"/>
                </a:rPr>
                <a:t>[ 1 1 1 ]</a:t>
              </a:r>
            </a:p>
          </p:txBody>
        </p:sp>
        <p:sp>
          <p:nvSpPr>
            <p:cNvPr id="324657" name="Text Box 49"/>
            <p:cNvSpPr txBox="1">
              <a:spLocks noChangeArrowheads="1"/>
            </p:cNvSpPr>
            <p:nvPr/>
          </p:nvSpPr>
          <p:spPr bwMode="auto">
            <a:xfrm>
              <a:off x="3360" y="3120"/>
              <a:ext cx="19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>
                  <a:cs typeface="Times New Roman" pitchFamily="18" charset="0"/>
                </a:rPr>
                <a:t>_</a:t>
              </a:r>
            </a:p>
          </p:txBody>
        </p:sp>
        <p:sp>
          <p:nvSpPr>
            <p:cNvPr id="324658" name="Text Box 50"/>
            <p:cNvSpPr txBox="1">
              <a:spLocks noChangeArrowheads="1"/>
            </p:cNvSpPr>
            <p:nvPr/>
          </p:nvSpPr>
          <p:spPr bwMode="auto">
            <a:xfrm>
              <a:off x="3504" y="3120"/>
              <a:ext cx="19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>
                  <a:cs typeface="Times New Roman" pitchFamily="18" charset="0"/>
                </a:rPr>
                <a:t>_</a:t>
              </a:r>
            </a:p>
          </p:txBody>
        </p:sp>
      </p:grpSp>
      <p:sp>
        <p:nvSpPr>
          <p:cNvPr id="324659" name="Text Box 51"/>
          <p:cNvSpPr txBox="1">
            <a:spLocks noChangeArrowheads="1"/>
          </p:cNvSpPr>
          <p:nvPr/>
        </p:nvSpPr>
        <p:spPr bwMode="auto">
          <a:xfrm>
            <a:off x="1989138" y="5791200"/>
            <a:ext cx="58293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71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324660" name="Text Box 52"/>
          <p:cNvSpPr txBox="1">
            <a:spLocks noChangeArrowheads="1"/>
          </p:cNvSpPr>
          <p:nvPr/>
        </p:nvSpPr>
        <p:spPr bwMode="auto">
          <a:xfrm>
            <a:off x="1892300" y="5791200"/>
            <a:ext cx="6794500" cy="514350"/>
          </a:xfrm>
          <a:prstGeom prst="rect">
            <a:avLst/>
          </a:prstGeom>
          <a:noFill/>
          <a:ln w="57150">
            <a:solidFill>
              <a:srgbClr val="FF33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FFFF79"/>
                    </a:gs>
                    <a:gs pos="100000">
                      <a:srgbClr val="FFFF79">
                        <a:gamma/>
                        <a:shade val="46275"/>
                        <a:invGamma/>
                      </a:srgbClr>
                    </a:gs>
                  </a:gsLst>
                  <a:lin ang="0" scaled="1"/>
                </a:gra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/>
              <a:t>-ve steps are shown as bar over the number</a:t>
            </a:r>
          </a:p>
        </p:txBody>
      </p:sp>
    </p:spTree>
    <p:extLst>
      <p:ext uri="{BB962C8B-B14F-4D97-AF65-F5344CB8AC3E}">
        <p14:creationId xmlns:p14="http://schemas.microsoft.com/office/powerpoint/2010/main" val="1713797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46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46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246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246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246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246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3246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3246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3246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246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246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246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246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246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246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246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246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3246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3246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500"/>
                                        <p:tgtEl>
                                          <p:spTgt spid="3246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4638" grpId="0" autoUpdateAnimBg="0"/>
      <p:bldP spid="324639" grpId="0" autoUpdateAnimBg="0"/>
      <p:bldP spid="324640" grpId="0" autoUpdateAnimBg="0"/>
      <p:bldP spid="324641" grpId="0" animBg="1"/>
      <p:bldP spid="324642" grpId="0" autoUpdateAnimBg="0"/>
      <p:bldP spid="324643" grpId="0" autoUpdateAnimBg="0"/>
      <p:bldP spid="324644" grpId="0" autoUpdateAnimBg="0"/>
      <p:bldP spid="324652" grpId="0" autoUpdateAnimBg="0"/>
      <p:bldP spid="324653" grpId="0" autoUpdateAnimBg="0"/>
      <p:bldP spid="324660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658" name="Text Box 2"/>
          <p:cNvSpPr txBox="1">
            <a:spLocks noChangeArrowheads="1"/>
          </p:cNvSpPr>
          <p:nvPr/>
        </p:nvSpPr>
        <p:spPr bwMode="auto">
          <a:xfrm>
            <a:off x="200025" y="187325"/>
            <a:ext cx="8794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rgbClr val="0000FF"/>
                </a:solidFill>
              </a:rPr>
              <a:t>Miller indices of a family of symmetry related directions</a:t>
            </a:r>
          </a:p>
        </p:txBody>
      </p:sp>
      <p:sp>
        <p:nvSpPr>
          <p:cNvPr id="326659" name="Text Box 3"/>
          <p:cNvSpPr txBox="1">
            <a:spLocks noChangeArrowheads="1"/>
          </p:cNvSpPr>
          <p:nvPr/>
        </p:nvSpPr>
        <p:spPr bwMode="auto">
          <a:xfrm>
            <a:off x="593725" y="5208588"/>
            <a:ext cx="13160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71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solidFill>
                  <a:srgbClr val="FFBF0B"/>
                </a:solidFill>
              </a:rPr>
              <a:t>[100]</a:t>
            </a:r>
          </a:p>
        </p:txBody>
      </p:sp>
      <p:sp>
        <p:nvSpPr>
          <p:cNvPr id="326660" name="Text Box 4"/>
          <p:cNvSpPr txBox="1">
            <a:spLocks noChangeArrowheads="1"/>
          </p:cNvSpPr>
          <p:nvPr/>
        </p:nvSpPr>
        <p:spPr bwMode="auto">
          <a:xfrm>
            <a:off x="4572000" y="1422400"/>
            <a:ext cx="18415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71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sz="3200"/>
          </a:p>
        </p:txBody>
      </p:sp>
      <p:sp>
        <p:nvSpPr>
          <p:cNvPr id="326661" name="Text Box 5"/>
          <p:cNvSpPr txBox="1">
            <a:spLocks noChangeArrowheads="1"/>
          </p:cNvSpPr>
          <p:nvPr/>
        </p:nvSpPr>
        <p:spPr bwMode="auto">
          <a:xfrm>
            <a:off x="5154613" y="2174875"/>
            <a:ext cx="27686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71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sz="3200"/>
          </a:p>
        </p:txBody>
      </p:sp>
      <p:sp>
        <p:nvSpPr>
          <p:cNvPr id="326662" name="Text Box 6"/>
          <p:cNvSpPr txBox="1">
            <a:spLocks noChangeArrowheads="1"/>
          </p:cNvSpPr>
          <p:nvPr/>
        </p:nvSpPr>
        <p:spPr bwMode="auto">
          <a:xfrm>
            <a:off x="4572000" y="1422400"/>
            <a:ext cx="3608388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71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sz="3200"/>
          </a:p>
        </p:txBody>
      </p:sp>
      <p:sp>
        <p:nvSpPr>
          <p:cNvPr id="326663" name="Freeform 7"/>
          <p:cNvSpPr>
            <a:spLocks/>
          </p:cNvSpPr>
          <p:nvPr/>
        </p:nvSpPr>
        <p:spPr bwMode="auto">
          <a:xfrm>
            <a:off x="1217613" y="2744788"/>
            <a:ext cx="1447800" cy="42862"/>
          </a:xfrm>
          <a:custGeom>
            <a:avLst/>
            <a:gdLst>
              <a:gd name="T0" fmla="*/ 0 w 1402"/>
              <a:gd name="T1" fmla="*/ 0 h 34"/>
              <a:gd name="T2" fmla="*/ 1268 w 1402"/>
              <a:gd name="T3" fmla="*/ 16 h 34"/>
              <a:gd name="T4" fmla="*/ 1402 w 1402"/>
              <a:gd name="T5" fmla="*/ 25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402" h="34">
                <a:moveTo>
                  <a:pt x="0" y="0"/>
                </a:moveTo>
                <a:cubicBezTo>
                  <a:pt x="423" y="12"/>
                  <a:pt x="843" y="12"/>
                  <a:pt x="1268" y="16"/>
                </a:cubicBezTo>
                <a:cubicBezTo>
                  <a:pt x="1334" y="34"/>
                  <a:pt x="1290" y="25"/>
                  <a:pt x="1402" y="25"/>
                </a:cubicBezTo>
              </a:path>
            </a:pathLst>
          </a:custGeom>
          <a:noFill/>
          <a:ln w="5715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6664" name="Freeform 8"/>
          <p:cNvSpPr>
            <a:spLocks/>
          </p:cNvSpPr>
          <p:nvPr/>
        </p:nvSpPr>
        <p:spPr bwMode="auto">
          <a:xfrm>
            <a:off x="785813" y="2713038"/>
            <a:ext cx="466725" cy="952500"/>
          </a:xfrm>
          <a:custGeom>
            <a:avLst/>
            <a:gdLst>
              <a:gd name="T0" fmla="*/ 451 w 451"/>
              <a:gd name="T1" fmla="*/ 0 h 751"/>
              <a:gd name="T2" fmla="*/ 409 w 451"/>
              <a:gd name="T3" fmla="*/ 66 h 751"/>
              <a:gd name="T4" fmla="*/ 384 w 451"/>
              <a:gd name="T5" fmla="*/ 117 h 751"/>
              <a:gd name="T6" fmla="*/ 359 w 451"/>
              <a:gd name="T7" fmla="*/ 142 h 751"/>
              <a:gd name="T8" fmla="*/ 342 w 451"/>
              <a:gd name="T9" fmla="*/ 175 h 751"/>
              <a:gd name="T10" fmla="*/ 309 w 451"/>
              <a:gd name="T11" fmla="*/ 225 h 751"/>
              <a:gd name="T12" fmla="*/ 192 w 451"/>
              <a:gd name="T13" fmla="*/ 459 h 751"/>
              <a:gd name="T14" fmla="*/ 150 w 451"/>
              <a:gd name="T15" fmla="*/ 534 h 751"/>
              <a:gd name="T16" fmla="*/ 134 w 451"/>
              <a:gd name="T17" fmla="*/ 559 h 751"/>
              <a:gd name="T18" fmla="*/ 117 w 451"/>
              <a:gd name="T19" fmla="*/ 584 h 751"/>
              <a:gd name="T20" fmla="*/ 84 w 451"/>
              <a:gd name="T21" fmla="*/ 626 h 751"/>
              <a:gd name="T22" fmla="*/ 50 w 451"/>
              <a:gd name="T23" fmla="*/ 676 h 751"/>
              <a:gd name="T24" fmla="*/ 25 w 451"/>
              <a:gd name="T25" fmla="*/ 701 h 751"/>
              <a:gd name="T26" fmla="*/ 17 w 451"/>
              <a:gd name="T27" fmla="*/ 726 h 751"/>
              <a:gd name="T28" fmla="*/ 0 w 451"/>
              <a:gd name="T29" fmla="*/ 751 h 7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451" h="751">
                <a:moveTo>
                  <a:pt x="451" y="0"/>
                </a:moveTo>
                <a:cubicBezTo>
                  <a:pt x="440" y="34"/>
                  <a:pt x="440" y="46"/>
                  <a:pt x="409" y="66"/>
                </a:cubicBezTo>
                <a:cubicBezTo>
                  <a:pt x="399" y="82"/>
                  <a:pt x="395" y="101"/>
                  <a:pt x="384" y="117"/>
                </a:cubicBezTo>
                <a:cubicBezTo>
                  <a:pt x="377" y="127"/>
                  <a:pt x="366" y="132"/>
                  <a:pt x="359" y="142"/>
                </a:cubicBezTo>
                <a:cubicBezTo>
                  <a:pt x="352" y="152"/>
                  <a:pt x="348" y="164"/>
                  <a:pt x="342" y="175"/>
                </a:cubicBezTo>
                <a:cubicBezTo>
                  <a:pt x="332" y="192"/>
                  <a:pt x="309" y="225"/>
                  <a:pt x="309" y="225"/>
                </a:cubicBezTo>
                <a:cubicBezTo>
                  <a:pt x="283" y="305"/>
                  <a:pt x="239" y="389"/>
                  <a:pt x="192" y="459"/>
                </a:cubicBezTo>
                <a:cubicBezTo>
                  <a:pt x="178" y="504"/>
                  <a:pt x="190" y="475"/>
                  <a:pt x="150" y="534"/>
                </a:cubicBezTo>
                <a:cubicBezTo>
                  <a:pt x="145" y="542"/>
                  <a:pt x="139" y="551"/>
                  <a:pt x="134" y="559"/>
                </a:cubicBezTo>
                <a:cubicBezTo>
                  <a:pt x="128" y="567"/>
                  <a:pt x="117" y="584"/>
                  <a:pt x="117" y="584"/>
                </a:cubicBezTo>
                <a:cubicBezTo>
                  <a:pt x="100" y="639"/>
                  <a:pt x="124" y="581"/>
                  <a:pt x="84" y="626"/>
                </a:cubicBezTo>
                <a:cubicBezTo>
                  <a:pt x="71" y="641"/>
                  <a:pt x="64" y="662"/>
                  <a:pt x="50" y="676"/>
                </a:cubicBezTo>
                <a:cubicBezTo>
                  <a:pt x="42" y="684"/>
                  <a:pt x="33" y="693"/>
                  <a:pt x="25" y="701"/>
                </a:cubicBezTo>
                <a:cubicBezTo>
                  <a:pt x="22" y="709"/>
                  <a:pt x="21" y="718"/>
                  <a:pt x="17" y="726"/>
                </a:cubicBezTo>
                <a:cubicBezTo>
                  <a:pt x="12" y="735"/>
                  <a:pt x="0" y="751"/>
                  <a:pt x="0" y="751"/>
                </a:cubicBezTo>
              </a:path>
            </a:pathLst>
          </a:custGeom>
          <a:noFill/>
          <a:ln w="5715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6665" name="Freeform 9"/>
          <p:cNvSpPr>
            <a:spLocks/>
          </p:cNvSpPr>
          <p:nvPr/>
        </p:nvSpPr>
        <p:spPr bwMode="auto">
          <a:xfrm>
            <a:off x="812800" y="3641725"/>
            <a:ext cx="1490663" cy="34925"/>
          </a:xfrm>
          <a:custGeom>
            <a:avLst/>
            <a:gdLst>
              <a:gd name="T0" fmla="*/ 0 w 1236"/>
              <a:gd name="T1" fmla="*/ 0 h 1"/>
              <a:gd name="T2" fmla="*/ 1236 w 1236"/>
              <a:gd name="T3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236" h="1">
                <a:moveTo>
                  <a:pt x="0" y="0"/>
                </a:moveTo>
                <a:cubicBezTo>
                  <a:pt x="412" y="0"/>
                  <a:pt x="824" y="0"/>
                  <a:pt x="1236" y="0"/>
                </a:cubicBezTo>
              </a:path>
            </a:pathLst>
          </a:custGeom>
          <a:noFill/>
          <a:ln w="5715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6666" name="Freeform 10"/>
          <p:cNvSpPr>
            <a:spLocks/>
          </p:cNvSpPr>
          <p:nvPr/>
        </p:nvSpPr>
        <p:spPr bwMode="auto">
          <a:xfrm>
            <a:off x="2303463" y="2776538"/>
            <a:ext cx="361950" cy="889000"/>
          </a:xfrm>
          <a:custGeom>
            <a:avLst/>
            <a:gdLst>
              <a:gd name="T0" fmla="*/ 351 w 351"/>
              <a:gd name="T1" fmla="*/ 0 h 701"/>
              <a:gd name="T2" fmla="*/ 293 w 351"/>
              <a:gd name="T3" fmla="*/ 100 h 701"/>
              <a:gd name="T4" fmla="*/ 284 w 351"/>
              <a:gd name="T5" fmla="*/ 158 h 701"/>
              <a:gd name="T6" fmla="*/ 251 w 351"/>
              <a:gd name="T7" fmla="*/ 208 h 701"/>
              <a:gd name="T8" fmla="*/ 226 w 351"/>
              <a:gd name="T9" fmla="*/ 284 h 701"/>
              <a:gd name="T10" fmla="*/ 176 w 351"/>
              <a:gd name="T11" fmla="*/ 359 h 701"/>
              <a:gd name="T12" fmla="*/ 134 w 351"/>
              <a:gd name="T13" fmla="*/ 434 h 701"/>
              <a:gd name="T14" fmla="*/ 84 w 351"/>
              <a:gd name="T15" fmla="*/ 567 h 701"/>
              <a:gd name="T16" fmla="*/ 17 w 351"/>
              <a:gd name="T17" fmla="*/ 668 h 701"/>
              <a:gd name="T18" fmla="*/ 0 w 351"/>
              <a:gd name="T19" fmla="*/ 701 h 7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51" h="701">
                <a:moveTo>
                  <a:pt x="351" y="0"/>
                </a:moveTo>
                <a:cubicBezTo>
                  <a:pt x="328" y="35"/>
                  <a:pt x="315" y="66"/>
                  <a:pt x="293" y="100"/>
                </a:cubicBezTo>
                <a:cubicBezTo>
                  <a:pt x="290" y="119"/>
                  <a:pt x="291" y="140"/>
                  <a:pt x="284" y="158"/>
                </a:cubicBezTo>
                <a:cubicBezTo>
                  <a:pt x="277" y="177"/>
                  <a:pt x="251" y="208"/>
                  <a:pt x="251" y="208"/>
                </a:cubicBezTo>
                <a:cubicBezTo>
                  <a:pt x="243" y="233"/>
                  <a:pt x="241" y="262"/>
                  <a:pt x="226" y="284"/>
                </a:cubicBezTo>
                <a:cubicBezTo>
                  <a:pt x="209" y="309"/>
                  <a:pt x="186" y="331"/>
                  <a:pt x="176" y="359"/>
                </a:cubicBezTo>
                <a:cubicBezTo>
                  <a:pt x="166" y="386"/>
                  <a:pt x="134" y="434"/>
                  <a:pt x="134" y="434"/>
                </a:cubicBezTo>
                <a:cubicBezTo>
                  <a:pt x="119" y="480"/>
                  <a:pt x="112" y="526"/>
                  <a:pt x="84" y="567"/>
                </a:cubicBezTo>
                <a:cubicBezTo>
                  <a:pt x="71" y="609"/>
                  <a:pt x="47" y="638"/>
                  <a:pt x="17" y="668"/>
                </a:cubicBezTo>
                <a:cubicBezTo>
                  <a:pt x="8" y="697"/>
                  <a:pt x="16" y="687"/>
                  <a:pt x="0" y="701"/>
                </a:cubicBezTo>
              </a:path>
            </a:pathLst>
          </a:custGeom>
          <a:noFill/>
          <a:ln w="5715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6667" name="Freeform 11"/>
          <p:cNvSpPr>
            <a:spLocks/>
          </p:cNvSpPr>
          <p:nvPr/>
        </p:nvSpPr>
        <p:spPr bwMode="auto">
          <a:xfrm>
            <a:off x="774700" y="3384550"/>
            <a:ext cx="20638" cy="1701800"/>
          </a:xfrm>
          <a:custGeom>
            <a:avLst/>
            <a:gdLst>
              <a:gd name="T0" fmla="*/ 20 w 20"/>
              <a:gd name="T1" fmla="*/ 196 h 1340"/>
              <a:gd name="T2" fmla="*/ 20 w 20"/>
              <a:gd name="T3" fmla="*/ 1173 h 1340"/>
              <a:gd name="T4" fmla="*/ 3 w 20"/>
              <a:gd name="T5" fmla="*/ 1340 h 13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0" h="1340">
                <a:moveTo>
                  <a:pt x="20" y="196"/>
                </a:moveTo>
                <a:cubicBezTo>
                  <a:pt x="0" y="1031"/>
                  <a:pt x="20" y="0"/>
                  <a:pt x="20" y="1173"/>
                </a:cubicBezTo>
                <a:cubicBezTo>
                  <a:pt x="20" y="1231"/>
                  <a:pt x="3" y="1279"/>
                  <a:pt x="3" y="1340"/>
                </a:cubicBezTo>
              </a:path>
            </a:pathLst>
          </a:custGeom>
          <a:noFill/>
          <a:ln w="5715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6668" name="Freeform 12"/>
          <p:cNvSpPr>
            <a:spLocks/>
          </p:cNvSpPr>
          <p:nvPr/>
        </p:nvSpPr>
        <p:spPr bwMode="auto">
          <a:xfrm>
            <a:off x="812800" y="5053013"/>
            <a:ext cx="1482725" cy="34925"/>
          </a:xfrm>
          <a:custGeom>
            <a:avLst/>
            <a:gdLst>
              <a:gd name="T0" fmla="*/ 0 w 1386"/>
              <a:gd name="T1" fmla="*/ 0 h 1"/>
              <a:gd name="T2" fmla="*/ 1386 w 1386"/>
              <a:gd name="T3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386" h="1">
                <a:moveTo>
                  <a:pt x="0" y="0"/>
                </a:moveTo>
                <a:cubicBezTo>
                  <a:pt x="462" y="0"/>
                  <a:pt x="924" y="0"/>
                  <a:pt x="1386" y="0"/>
                </a:cubicBezTo>
              </a:path>
            </a:pathLst>
          </a:custGeom>
          <a:noFill/>
          <a:ln w="5715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6669" name="Freeform 13"/>
          <p:cNvSpPr>
            <a:spLocks/>
          </p:cNvSpPr>
          <p:nvPr/>
        </p:nvSpPr>
        <p:spPr bwMode="auto">
          <a:xfrm>
            <a:off x="2295525" y="3613150"/>
            <a:ext cx="25400" cy="1504950"/>
          </a:xfrm>
          <a:custGeom>
            <a:avLst/>
            <a:gdLst>
              <a:gd name="T0" fmla="*/ 25 w 25"/>
              <a:gd name="T1" fmla="*/ 0 h 1186"/>
              <a:gd name="T2" fmla="*/ 17 w 25"/>
              <a:gd name="T3" fmla="*/ 610 h 1186"/>
              <a:gd name="T4" fmla="*/ 25 w 25"/>
              <a:gd name="T5" fmla="*/ 860 h 1186"/>
              <a:gd name="T6" fmla="*/ 8 w 25"/>
              <a:gd name="T7" fmla="*/ 1069 h 1186"/>
              <a:gd name="T8" fmla="*/ 0 w 25"/>
              <a:gd name="T9" fmla="*/ 1186 h 11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" h="1186">
                <a:moveTo>
                  <a:pt x="25" y="0"/>
                </a:moveTo>
                <a:cubicBezTo>
                  <a:pt x="22" y="203"/>
                  <a:pt x="17" y="407"/>
                  <a:pt x="17" y="610"/>
                </a:cubicBezTo>
                <a:cubicBezTo>
                  <a:pt x="17" y="693"/>
                  <a:pt x="25" y="777"/>
                  <a:pt x="25" y="860"/>
                </a:cubicBezTo>
                <a:cubicBezTo>
                  <a:pt x="25" y="930"/>
                  <a:pt x="13" y="999"/>
                  <a:pt x="8" y="1069"/>
                </a:cubicBezTo>
                <a:cubicBezTo>
                  <a:pt x="5" y="1108"/>
                  <a:pt x="0" y="1186"/>
                  <a:pt x="0" y="1186"/>
                </a:cubicBezTo>
              </a:path>
            </a:pathLst>
          </a:custGeom>
          <a:noFill/>
          <a:ln w="5715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6670" name="Freeform 14"/>
          <p:cNvSpPr>
            <a:spLocks/>
          </p:cNvSpPr>
          <p:nvPr/>
        </p:nvSpPr>
        <p:spPr bwMode="auto">
          <a:xfrm>
            <a:off x="2622550" y="2795588"/>
            <a:ext cx="53975" cy="1685925"/>
          </a:xfrm>
          <a:custGeom>
            <a:avLst/>
            <a:gdLst>
              <a:gd name="T0" fmla="*/ 34 w 53"/>
              <a:gd name="T1" fmla="*/ 0 h 1328"/>
              <a:gd name="T2" fmla="*/ 25 w 53"/>
              <a:gd name="T3" fmla="*/ 793 h 1328"/>
              <a:gd name="T4" fmla="*/ 17 w 53"/>
              <a:gd name="T5" fmla="*/ 1136 h 1328"/>
              <a:gd name="T6" fmla="*/ 0 w 53"/>
              <a:gd name="T7" fmla="*/ 1328 h 13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3" h="1328">
                <a:moveTo>
                  <a:pt x="34" y="0"/>
                </a:moveTo>
                <a:cubicBezTo>
                  <a:pt x="31" y="222"/>
                  <a:pt x="8" y="540"/>
                  <a:pt x="25" y="793"/>
                </a:cubicBezTo>
                <a:cubicBezTo>
                  <a:pt x="22" y="907"/>
                  <a:pt x="17" y="1022"/>
                  <a:pt x="17" y="1136"/>
                </a:cubicBezTo>
                <a:cubicBezTo>
                  <a:pt x="17" y="1157"/>
                  <a:pt x="53" y="1300"/>
                  <a:pt x="0" y="1328"/>
                </a:cubicBezTo>
              </a:path>
            </a:pathLst>
          </a:custGeom>
          <a:noFill/>
          <a:ln w="5715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6671" name="Freeform 15"/>
          <p:cNvSpPr>
            <a:spLocks/>
          </p:cNvSpPr>
          <p:nvPr/>
        </p:nvSpPr>
        <p:spPr bwMode="auto">
          <a:xfrm>
            <a:off x="2286000" y="4438650"/>
            <a:ext cx="379413" cy="625475"/>
          </a:xfrm>
          <a:custGeom>
            <a:avLst/>
            <a:gdLst>
              <a:gd name="T0" fmla="*/ 367 w 367"/>
              <a:gd name="T1" fmla="*/ 0 h 493"/>
              <a:gd name="T2" fmla="*/ 317 w 367"/>
              <a:gd name="T3" fmla="*/ 59 h 493"/>
              <a:gd name="T4" fmla="*/ 259 w 367"/>
              <a:gd name="T5" fmla="*/ 209 h 493"/>
              <a:gd name="T6" fmla="*/ 242 w 367"/>
              <a:gd name="T7" fmla="*/ 234 h 493"/>
              <a:gd name="T8" fmla="*/ 225 w 367"/>
              <a:gd name="T9" fmla="*/ 259 h 493"/>
              <a:gd name="T10" fmla="*/ 192 w 367"/>
              <a:gd name="T11" fmla="*/ 301 h 493"/>
              <a:gd name="T12" fmla="*/ 83 w 367"/>
              <a:gd name="T13" fmla="*/ 401 h 493"/>
              <a:gd name="T14" fmla="*/ 0 w 367"/>
              <a:gd name="T15" fmla="*/ 493 h 4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67" h="493">
                <a:moveTo>
                  <a:pt x="367" y="0"/>
                </a:moveTo>
                <a:cubicBezTo>
                  <a:pt x="329" y="14"/>
                  <a:pt x="339" y="26"/>
                  <a:pt x="317" y="59"/>
                </a:cubicBezTo>
                <a:cubicBezTo>
                  <a:pt x="295" y="126"/>
                  <a:pt x="300" y="148"/>
                  <a:pt x="259" y="209"/>
                </a:cubicBezTo>
                <a:cubicBezTo>
                  <a:pt x="253" y="217"/>
                  <a:pt x="248" y="226"/>
                  <a:pt x="242" y="234"/>
                </a:cubicBezTo>
                <a:cubicBezTo>
                  <a:pt x="236" y="242"/>
                  <a:pt x="225" y="259"/>
                  <a:pt x="225" y="259"/>
                </a:cubicBezTo>
                <a:cubicBezTo>
                  <a:pt x="208" y="314"/>
                  <a:pt x="232" y="256"/>
                  <a:pt x="192" y="301"/>
                </a:cubicBezTo>
                <a:cubicBezTo>
                  <a:pt x="156" y="342"/>
                  <a:pt x="139" y="383"/>
                  <a:pt x="83" y="401"/>
                </a:cubicBezTo>
                <a:cubicBezTo>
                  <a:pt x="65" y="457"/>
                  <a:pt x="70" y="493"/>
                  <a:pt x="0" y="493"/>
                </a:cubicBezTo>
              </a:path>
            </a:pathLst>
          </a:custGeom>
          <a:noFill/>
          <a:ln w="5715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6672" name="Freeform 16"/>
          <p:cNvSpPr>
            <a:spLocks/>
          </p:cNvSpPr>
          <p:nvPr/>
        </p:nvSpPr>
        <p:spPr bwMode="auto">
          <a:xfrm>
            <a:off x="1216025" y="2722563"/>
            <a:ext cx="41275" cy="1811337"/>
          </a:xfrm>
          <a:custGeom>
            <a:avLst/>
            <a:gdLst>
              <a:gd name="T0" fmla="*/ 35 w 40"/>
              <a:gd name="T1" fmla="*/ 0 h 1427"/>
              <a:gd name="T2" fmla="*/ 10 w 40"/>
              <a:gd name="T3" fmla="*/ 342 h 1427"/>
              <a:gd name="T4" fmla="*/ 2 w 40"/>
              <a:gd name="T5" fmla="*/ 476 h 1427"/>
              <a:gd name="T6" fmla="*/ 18 w 40"/>
              <a:gd name="T7" fmla="*/ 526 h 1427"/>
              <a:gd name="T8" fmla="*/ 18 w 40"/>
              <a:gd name="T9" fmla="*/ 785 h 1427"/>
              <a:gd name="T10" fmla="*/ 10 w 40"/>
              <a:gd name="T11" fmla="*/ 1427 h 14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0" h="1427">
                <a:moveTo>
                  <a:pt x="35" y="0"/>
                </a:moveTo>
                <a:cubicBezTo>
                  <a:pt x="31" y="94"/>
                  <a:pt x="40" y="248"/>
                  <a:pt x="10" y="342"/>
                </a:cubicBezTo>
                <a:cubicBezTo>
                  <a:pt x="7" y="387"/>
                  <a:pt x="0" y="431"/>
                  <a:pt x="2" y="476"/>
                </a:cubicBezTo>
                <a:cubicBezTo>
                  <a:pt x="3" y="493"/>
                  <a:pt x="18" y="526"/>
                  <a:pt x="18" y="526"/>
                </a:cubicBezTo>
                <a:cubicBezTo>
                  <a:pt x="0" y="697"/>
                  <a:pt x="18" y="491"/>
                  <a:pt x="18" y="785"/>
                </a:cubicBezTo>
                <a:cubicBezTo>
                  <a:pt x="18" y="999"/>
                  <a:pt x="10" y="1213"/>
                  <a:pt x="10" y="1427"/>
                </a:cubicBezTo>
              </a:path>
            </a:pathLst>
          </a:custGeom>
          <a:noFill/>
          <a:ln w="5715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6673" name="Freeform 17"/>
          <p:cNvSpPr>
            <a:spLocks/>
          </p:cNvSpPr>
          <p:nvPr/>
        </p:nvSpPr>
        <p:spPr bwMode="auto">
          <a:xfrm>
            <a:off x="1252538" y="4418013"/>
            <a:ext cx="1379537" cy="20637"/>
          </a:xfrm>
          <a:custGeom>
            <a:avLst/>
            <a:gdLst>
              <a:gd name="T0" fmla="*/ 0 w 1336"/>
              <a:gd name="T1" fmla="*/ 16 h 16"/>
              <a:gd name="T2" fmla="*/ 1336 w 1336"/>
              <a:gd name="T3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336" h="16">
                <a:moveTo>
                  <a:pt x="0" y="16"/>
                </a:moveTo>
                <a:cubicBezTo>
                  <a:pt x="507" y="12"/>
                  <a:pt x="882" y="0"/>
                  <a:pt x="1336" y="0"/>
                </a:cubicBezTo>
              </a:path>
            </a:pathLst>
          </a:custGeom>
          <a:noFill/>
          <a:ln w="5715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6674" name="Freeform 18"/>
          <p:cNvSpPr>
            <a:spLocks/>
          </p:cNvSpPr>
          <p:nvPr/>
        </p:nvSpPr>
        <p:spPr bwMode="auto">
          <a:xfrm>
            <a:off x="763588" y="4460875"/>
            <a:ext cx="471487" cy="596900"/>
          </a:xfrm>
          <a:custGeom>
            <a:avLst/>
            <a:gdLst>
              <a:gd name="T0" fmla="*/ 456 w 456"/>
              <a:gd name="T1" fmla="*/ 0 h 471"/>
              <a:gd name="T2" fmla="*/ 431 w 456"/>
              <a:gd name="T3" fmla="*/ 8 h 471"/>
              <a:gd name="T4" fmla="*/ 423 w 456"/>
              <a:gd name="T5" fmla="*/ 33 h 471"/>
              <a:gd name="T6" fmla="*/ 406 w 456"/>
              <a:gd name="T7" fmla="*/ 58 h 471"/>
              <a:gd name="T8" fmla="*/ 390 w 456"/>
              <a:gd name="T9" fmla="*/ 84 h 471"/>
              <a:gd name="T10" fmla="*/ 373 w 456"/>
              <a:gd name="T11" fmla="*/ 134 h 471"/>
              <a:gd name="T12" fmla="*/ 348 w 456"/>
              <a:gd name="T13" fmla="*/ 150 h 471"/>
              <a:gd name="T14" fmla="*/ 239 w 456"/>
              <a:gd name="T15" fmla="*/ 284 h 471"/>
              <a:gd name="T16" fmla="*/ 189 w 456"/>
              <a:gd name="T17" fmla="*/ 317 h 471"/>
              <a:gd name="T18" fmla="*/ 114 w 456"/>
              <a:gd name="T19" fmla="*/ 376 h 471"/>
              <a:gd name="T20" fmla="*/ 81 w 456"/>
              <a:gd name="T21" fmla="*/ 409 h 471"/>
              <a:gd name="T22" fmla="*/ 47 w 456"/>
              <a:gd name="T23" fmla="*/ 451 h 471"/>
              <a:gd name="T24" fmla="*/ 6 w 456"/>
              <a:gd name="T25" fmla="*/ 468 h 4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456" h="471">
                <a:moveTo>
                  <a:pt x="456" y="0"/>
                </a:moveTo>
                <a:cubicBezTo>
                  <a:pt x="448" y="3"/>
                  <a:pt x="437" y="2"/>
                  <a:pt x="431" y="8"/>
                </a:cubicBezTo>
                <a:cubicBezTo>
                  <a:pt x="425" y="14"/>
                  <a:pt x="427" y="25"/>
                  <a:pt x="423" y="33"/>
                </a:cubicBezTo>
                <a:cubicBezTo>
                  <a:pt x="418" y="42"/>
                  <a:pt x="411" y="50"/>
                  <a:pt x="406" y="58"/>
                </a:cubicBezTo>
                <a:cubicBezTo>
                  <a:pt x="400" y="67"/>
                  <a:pt x="394" y="75"/>
                  <a:pt x="390" y="84"/>
                </a:cubicBezTo>
                <a:cubicBezTo>
                  <a:pt x="382" y="100"/>
                  <a:pt x="384" y="120"/>
                  <a:pt x="373" y="134"/>
                </a:cubicBezTo>
                <a:cubicBezTo>
                  <a:pt x="367" y="142"/>
                  <a:pt x="356" y="145"/>
                  <a:pt x="348" y="150"/>
                </a:cubicBezTo>
                <a:cubicBezTo>
                  <a:pt x="325" y="215"/>
                  <a:pt x="293" y="247"/>
                  <a:pt x="239" y="284"/>
                </a:cubicBezTo>
                <a:cubicBezTo>
                  <a:pt x="180" y="324"/>
                  <a:pt x="246" y="299"/>
                  <a:pt x="189" y="317"/>
                </a:cubicBezTo>
                <a:cubicBezTo>
                  <a:pt x="129" y="358"/>
                  <a:pt x="153" y="337"/>
                  <a:pt x="114" y="376"/>
                </a:cubicBezTo>
                <a:cubicBezTo>
                  <a:pt x="93" y="441"/>
                  <a:pt x="124" y="367"/>
                  <a:pt x="81" y="409"/>
                </a:cubicBezTo>
                <a:cubicBezTo>
                  <a:pt x="40" y="449"/>
                  <a:pt x="112" y="423"/>
                  <a:pt x="47" y="451"/>
                </a:cubicBezTo>
                <a:cubicBezTo>
                  <a:pt x="0" y="471"/>
                  <a:pt x="25" y="447"/>
                  <a:pt x="6" y="468"/>
                </a:cubicBezTo>
              </a:path>
            </a:pathLst>
          </a:custGeom>
          <a:noFill/>
          <a:ln w="5715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6675" name="Line 19"/>
          <p:cNvSpPr>
            <a:spLocks noChangeShapeType="1"/>
          </p:cNvSpPr>
          <p:nvPr/>
        </p:nvSpPr>
        <p:spPr bwMode="auto">
          <a:xfrm flipH="1">
            <a:off x="415925" y="4438650"/>
            <a:ext cx="836613" cy="1092200"/>
          </a:xfrm>
          <a:prstGeom prst="line">
            <a:avLst/>
          </a:prstGeom>
          <a:noFill/>
          <a:ln w="57150">
            <a:solidFill>
              <a:srgbClr val="FFBF0B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6676" name="Line 20"/>
          <p:cNvSpPr>
            <a:spLocks noChangeShapeType="1"/>
          </p:cNvSpPr>
          <p:nvPr/>
        </p:nvSpPr>
        <p:spPr bwMode="auto">
          <a:xfrm flipV="1">
            <a:off x="1252538" y="4418013"/>
            <a:ext cx="1714500" cy="42862"/>
          </a:xfrm>
          <a:prstGeom prst="line">
            <a:avLst/>
          </a:prstGeom>
          <a:noFill/>
          <a:ln w="57150">
            <a:solidFill>
              <a:srgbClr val="FFBF0B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6677" name="Line 21"/>
          <p:cNvSpPr>
            <a:spLocks noChangeShapeType="1"/>
          </p:cNvSpPr>
          <p:nvPr/>
        </p:nvSpPr>
        <p:spPr bwMode="auto">
          <a:xfrm flipH="1" flipV="1">
            <a:off x="1235075" y="2373313"/>
            <a:ext cx="17463" cy="2065337"/>
          </a:xfrm>
          <a:prstGeom prst="line">
            <a:avLst/>
          </a:prstGeom>
          <a:noFill/>
          <a:ln w="57150">
            <a:solidFill>
              <a:srgbClr val="FFBF0B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6678" name="Text Box 22"/>
          <p:cNvSpPr txBox="1">
            <a:spLocks noChangeArrowheads="1"/>
          </p:cNvSpPr>
          <p:nvPr/>
        </p:nvSpPr>
        <p:spPr bwMode="auto">
          <a:xfrm>
            <a:off x="288925" y="2328863"/>
            <a:ext cx="13493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71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solidFill>
                  <a:srgbClr val="FFBF0B"/>
                </a:solidFill>
              </a:rPr>
              <a:t>[001]</a:t>
            </a:r>
          </a:p>
        </p:txBody>
      </p:sp>
      <p:sp>
        <p:nvSpPr>
          <p:cNvPr id="326679" name="Text Box 23"/>
          <p:cNvSpPr txBox="1">
            <a:spLocks noChangeArrowheads="1"/>
          </p:cNvSpPr>
          <p:nvPr/>
        </p:nvSpPr>
        <p:spPr bwMode="auto">
          <a:xfrm>
            <a:off x="7419975" y="4056063"/>
            <a:ext cx="11080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71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solidFill>
                  <a:srgbClr val="F85912"/>
                </a:solidFill>
              </a:rPr>
              <a:t>[010]</a:t>
            </a:r>
          </a:p>
        </p:txBody>
      </p:sp>
      <p:graphicFrame>
        <p:nvGraphicFramePr>
          <p:cNvPr id="326680" name="Object 24"/>
          <p:cNvGraphicFramePr>
            <a:graphicFrameLocks noChangeAspect="1"/>
          </p:cNvGraphicFramePr>
          <p:nvPr/>
        </p:nvGraphicFramePr>
        <p:xfrm>
          <a:off x="363538" y="992188"/>
          <a:ext cx="998537" cy="593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1" name="Equation" r:id="rId3" imgW="393480" imgH="253800" progId="Equation.3">
                  <p:embed/>
                </p:oleObj>
              </mc:Choice>
              <mc:Fallback>
                <p:oleObj name="Equation" r:id="rId3" imgW="393480" imgH="253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3538" y="992188"/>
                        <a:ext cx="998537" cy="593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6681" name="Text Box 25"/>
          <p:cNvSpPr txBox="1">
            <a:spLocks noChangeArrowheads="1"/>
          </p:cNvSpPr>
          <p:nvPr/>
        </p:nvSpPr>
        <p:spPr bwMode="auto">
          <a:xfrm>
            <a:off x="1420813" y="1085850"/>
            <a:ext cx="6992937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71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/>
              <a:t>= [uvw] and all other directions related to [uvw]  by the symmetry of the crystal </a:t>
            </a:r>
          </a:p>
        </p:txBody>
      </p:sp>
      <p:graphicFrame>
        <p:nvGraphicFramePr>
          <p:cNvPr id="326682" name="Object 26"/>
          <p:cNvGraphicFramePr>
            <a:graphicFrameLocks noChangeAspect="1"/>
          </p:cNvGraphicFramePr>
          <p:nvPr/>
        </p:nvGraphicFramePr>
        <p:xfrm>
          <a:off x="136525" y="5703888"/>
          <a:ext cx="1417638" cy="593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2" name="Equation" r:id="rId5" imgW="558720" imgH="253800" progId="Equation.3">
                  <p:embed/>
                </p:oleObj>
              </mc:Choice>
              <mc:Fallback>
                <p:oleObj name="Equation" r:id="rId5" imgW="558720" imgH="253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6525" y="5703888"/>
                        <a:ext cx="1417638" cy="593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6683" name="Text Box 27"/>
          <p:cNvSpPr txBox="1">
            <a:spLocks noChangeArrowheads="1"/>
          </p:cNvSpPr>
          <p:nvPr/>
        </p:nvSpPr>
        <p:spPr bwMode="auto">
          <a:xfrm>
            <a:off x="1554163" y="5665788"/>
            <a:ext cx="2600325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71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solidFill>
                  <a:srgbClr val="FFBF0B"/>
                </a:solidFill>
              </a:rPr>
              <a:t>= [100], [010],</a:t>
            </a:r>
            <a:br>
              <a:rPr lang="en-US">
                <a:solidFill>
                  <a:srgbClr val="FFBF0B"/>
                </a:solidFill>
              </a:rPr>
            </a:br>
            <a:r>
              <a:rPr lang="en-US">
                <a:solidFill>
                  <a:srgbClr val="FFBF0B"/>
                </a:solidFill>
              </a:rPr>
              <a:t>   [001]</a:t>
            </a:r>
          </a:p>
        </p:txBody>
      </p:sp>
      <p:graphicFrame>
        <p:nvGraphicFramePr>
          <p:cNvPr id="326684" name="Object 28"/>
          <p:cNvGraphicFramePr>
            <a:graphicFrameLocks noChangeAspect="1"/>
          </p:cNvGraphicFramePr>
          <p:nvPr/>
        </p:nvGraphicFramePr>
        <p:xfrm>
          <a:off x="4792663" y="5624513"/>
          <a:ext cx="1901825" cy="654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3" name="Equation" r:id="rId7" imgW="749160" imgH="279360" progId="Equation.3">
                  <p:embed/>
                </p:oleObj>
              </mc:Choice>
              <mc:Fallback>
                <p:oleObj name="Equation" r:id="rId7" imgW="749160" imgH="2793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92663" y="5624513"/>
                        <a:ext cx="1901825" cy="654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6685" name="Text Box 29"/>
          <p:cNvSpPr txBox="1">
            <a:spLocks noChangeArrowheads="1"/>
          </p:cNvSpPr>
          <p:nvPr/>
        </p:nvSpPr>
        <p:spPr bwMode="auto">
          <a:xfrm>
            <a:off x="6462713" y="5575300"/>
            <a:ext cx="25209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71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solidFill>
                  <a:srgbClr val="F85912"/>
                </a:solidFill>
              </a:rPr>
              <a:t>= [100], [010]</a:t>
            </a:r>
          </a:p>
        </p:txBody>
      </p:sp>
      <p:sp>
        <p:nvSpPr>
          <p:cNvPr id="326686" name="Freeform 30"/>
          <p:cNvSpPr>
            <a:spLocks/>
          </p:cNvSpPr>
          <p:nvPr/>
        </p:nvSpPr>
        <p:spPr bwMode="auto">
          <a:xfrm>
            <a:off x="5708650" y="2155825"/>
            <a:ext cx="1319213" cy="104775"/>
          </a:xfrm>
          <a:custGeom>
            <a:avLst/>
            <a:gdLst>
              <a:gd name="T0" fmla="*/ 0 w 831"/>
              <a:gd name="T1" fmla="*/ 66 h 66"/>
              <a:gd name="T2" fmla="*/ 543 w 831"/>
              <a:gd name="T3" fmla="*/ 57 h 66"/>
              <a:gd name="T4" fmla="*/ 625 w 831"/>
              <a:gd name="T5" fmla="*/ 41 h 66"/>
              <a:gd name="T6" fmla="*/ 831 w 831"/>
              <a:gd name="T7" fmla="*/ 0 h 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31" h="66">
                <a:moveTo>
                  <a:pt x="0" y="66"/>
                </a:moveTo>
                <a:cubicBezTo>
                  <a:pt x="181" y="63"/>
                  <a:pt x="362" y="64"/>
                  <a:pt x="543" y="57"/>
                </a:cubicBezTo>
                <a:cubicBezTo>
                  <a:pt x="571" y="56"/>
                  <a:pt x="597" y="44"/>
                  <a:pt x="625" y="41"/>
                </a:cubicBezTo>
                <a:cubicBezTo>
                  <a:pt x="667" y="37"/>
                  <a:pt x="795" y="36"/>
                  <a:pt x="831" y="0"/>
                </a:cubicBezTo>
              </a:path>
            </a:pathLst>
          </a:custGeom>
          <a:noFill/>
          <a:ln w="5715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6687" name="Freeform 31"/>
          <p:cNvSpPr>
            <a:spLocks/>
          </p:cNvSpPr>
          <p:nvPr/>
        </p:nvSpPr>
        <p:spPr bwMode="auto">
          <a:xfrm>
            <a:off x="5056188" y="2220913"/>
            <a:ext cx="704850" cy="782637"/>
          </a:xfrm>
          <a:custGeom>
            <a:avLst/>
            <a:gdLst>
              <a:gd name="T0" fmla="*/ 288 w 288"/>
              <a:gd name="T1" fmla="*/ 0 h 650"/>
              <a:gd name="T2" fmla="*/ 206 w 288"/>
              <a:gd name="T3" fmla="*/ 123 h 650"/>
              <a:gd name="T4" fmla="*/ 99 w 288"/>
              <a:gd name="T5" fmla="*/ 387 h 650"/>
              <a:gd name="T6" fmla="*/ 49 w 288"/>
              <a:gd name="T7" fmla="*/ 535 h 650"/>
              <a:gd name="T8" fmla="*/ 16 w 288"/>
              <a:gd name="T9" fmla="*/ 617 h 650"/>
              <a:gd name="T10" fmla="*/ 0 w 288"/>
              <a:gd name="T11" fmla="*/ 650 h 6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88" h="650">
                <a:moveTo>
                  <a:pt x="288" y="0"/>
                </a:moveTo>
                <a:cubicBezTo>
                  <a:pt x="262" y="42"/>
                  <a:pt x="227" y="78"/>
                  <a:pt x="206" y="123"/>
                </a:cubicBezTo>
                <a:cubicBezTo>
                  <a:pt x="166" y="209"/>
                  <a:pt x="133" y="298"/>
                  <a:pt x="99" y="387"/>
                </a:cubicBezTo>
                <a:cubicBezTo>
                  <a:pt x="80" y="436"/>
                  <a:pt x="66" y="486"/>
                  <a:pt x="49" y="535"/>
                </a:cubicBezTo>
                <a:cubicBezTo>
                  <a:pt x="40" y="563"/>
                  <a:pt x="29" y="590"/>
                  <a:pt x="16" y="617"/>
                </a:cubicBezTo>
                <a:cubicBezTo>
                  <a:pt x="11" y="628"/>
                  <a:pt x="0" y="650"/>
                  <a:pt x="0" y="650"/>
                </a:cubicBezTo>
              </a:path>
            </a:pathLst>
          </a:custGeom>
          <a:noFill/>
          <a:ln w="5715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6688" name="Freeform 32"/>
          <p:cNvSpPr>
            <a:spLocks/>
          </p:cNvSpPr>
          <p:nvPr/>
        </p:nvSpPr>
        <p:spPr bwMode="auto">
          <a:xfrm>
            <a:off x="6530975" y="2168525"/>
            <a:ext cx="496888" cy="836613"/>
          </a:xfrm>
          <a:custGeom>
            <a:avLst/>
            <a:gdLst>
              <a:gd name="T0" fmla="*/ 313 w 313"/>
              <a:gd name="T1" fmla="*/ 0 h 527"/>
              <a:gd name="T2" fmla="*/ 222 w 313"/>
              <a:gd name="T3" fmla="*/ 173 h 527"/>
              <a:gd name="T4" fmla="*/ 181 w 313"/>
              <a:gd name="T5" fmla="*/ 239 h 527"/>
              <a:gd name="T6" fmla="*/ 140 w 313"/>
              <a:gd name="T7" fmla="*/ 313 h 527"/>
              <a:gd name="T8" fmla="*/ 83 w 313"/>
              <a:gd name="T9" fmla="*/ 403 h 527"/>
              <a:gd name="T10" fmla="*/ 74 w 313"/>
              <a:gd name="T11" fmla="*/ 428 h 527"/>
              <a:gd name="T12" fmla="*/ 33 w 313"/>
              <a:gd name="T13" fmla="*/ 469 h 527"/>
              <a:gd name="T14" fmla="*/ 0 w 313"/>
              <a:gd name="T15" fmla="*/ 527 h 5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13" h="527">
                <a:moveTo>
                  <a:pt x="313" y="0"/>
                </a:moveTo>
                <a:cubicBezTo>
                  <a:pt x="272" y="54"/>
                  <a:pt x="252" y="114"/>
                  <a:pt x="222" y="173"/>
                </a:cubicBezTo>
                <a:cubicBezTo>
                  <a:pt x="212" y="213"/>
                  <a:pt x="221" y="225"/>
                  <a:pt x="181" y="239"/>
                </a:cubicBezTo>
                <a:cubicBezTo>
                  <a:pt x="172" y="266"/>
                  <a:pt x="140" y="313"/>
                  <a:pt x="140" y="313"/>
                </a:cubicBezTo>
                <a:cubicBezTo>
                  <a:pt x="128" y="350"/>
                  <a:pt x="97" y="364"/>
                  <a:pt x="83" y="403"/>
                </a:cubicBezTo>
                <a:cubicBezTo>
                  <a:pt x="80" y="411"/>
                  <a:pt x="79" y="421"/>
                  <a:pt x="74" y="428"/>
                </a:cubicBezTo>
                <a:cubicBezTo>
                  <a:pt x="62" y="443"/>
                  <a:pt x="43" y="453"/>
                  <a:pt x="33" y="469"/>
                </a:cubicBezTo>
                <a:cubicBezTo>
                  <a:pt x="21" y="488"/>
                  <a:pt x="15" y="512"/>
                  <a:pt x="0" y="527"/>
                </a:cubicBezTo>
              </a:path>
            </a:pathLst>
          </a:custGeom>
          <a:noFill/>
          <a:ln w="5715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6689" name="Freeform 33"/>
          <p:cNvSpPr>
            <a:spLocks/>
          </p:cNvSpPr>
          <p:nvPr/>
        </p:nvSpPr>
        <p:spPr bwMode="auto">
          <a:xfrm>
            <a:off x="5081588" y="2990850"/>
            <a:ext cx="1489075" cy="39688"/>
          </a:xfrm>
          <a:custGeom>
            <a:avLst/>
            <a:gdLst>
              <a:gd name="T0" fmla="*/ 0 w 938"/>
              <a:gd name="T1" fmla="*/ 17 h 25"/>
              <a:gd name="T2" fmla="*/ 313 w 938"/>
              <a:gd name="T3" fmla="*/ 0 h 25"/>
              <a:gd name="T4" fmla="*/ 708 w 938"/>
              <a:gd name="T5" fmla="*/ 25 h 25"/>
              <a:gd name="T6" fmla="*/ 938 w 938"/>
              <a:gd name="T7" fmla="*/ 9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38" h="25">
                <a:moveTo>
                  <a:pt x="0" y="17"/>
                </a:moveTo>
                <a:cubicBezTo>
                  <a:pt x="104" y="13"/>
                  <a:pt x="209" y="0"/>
                  <a:pt x="313" y="0"/>
                </a:cubicBezTo>
                <a:cubicBezTo>
                  <a:pt x="443" y="0"/>
                  <a:pt x="578" y="18"/>
                  <a:pt x="708" y="25"/>
                </a:cubicBezTo>
                <a:cubicBezTo>
                  <a:pt x="783" y="6"/>
                  <a:pt x="859" y="9"/>
                  <a:pt x="938" y="9"/>
                </a:cubicBezTo>
              </a:path>
            </a:pathLst>
          </a:custGeom>
          <a:noFill/>
          <a:ln w="5715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6690" name="Freeform 34"/>
          <p:cNvSpPr>
            <a:spLocks/>
          </p:cNvSpPr>
          <p:nvPr/>
        </p:nvSpPr>
        <p:spPr bwMode="auto">
          <a:xfrm>
            <a:off x="5003800" y="3005138"/>
            <a:ext cx="50800" cy="2206625"/>
          </a:xfrm>
          <a:custGeom>
            <a:avLst/>
            <a:gdLst>
              <a:gd name="T0" fmla="*/ 32 w 32"/>
              <a:gd name="T1" fmla="*/ 0 h 1390"/>
              <a:gd name="T2" fmla="*/ 24 w 32"/>
              <a:gd name="T3" fmla="*/ 263 h 1390"/>
              <a:gd name="T4" fmla="*/ 8 w 32"/>
              <a:gd name="T5" fmla="*/ 1390 h 13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2" h="1390">
                <a:moveTo>
                  <a:pt x="32" y="0"/>
                </a:moveTo>
                <a:cubicBezTo>
                  <a:pt x="0" y="95"/>
                  <a:pt x="19" y="131"/>
                  <a:pt x="24" y="263"/>
                </a:cubicBezTo>
                <a:cubicBezTo>
                  <a:pt x="17" y="649"/>
                  <a:pt x="8" y="1000"/>
                  <a:pt x="8" y="1390"/>
                </a:cubicBezTo>
              </a:path>
            </a:pathLst>
          </a:custGeom>
          <a:noFill/>
          <a:ln w="5715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6691" name="Freeform 35"/>
          <p:cNvSpPr>
            <a:spLocks/>
          </p:cNvSpPr>
          <p:nvPr/>
        </p:nvSpPr>
        <p:spPr bwMode="auto">
          <a:xfrm>
            <a:off x="5041900" y="5016500"/>
            <a:ext cx="1528763" cy="130175"/>
          </a:xfrm>
          <a:custGeom>
            <a:avLst/>
            <a:gdLst>
              <a:gd name="T0" fmla="*/ 0 w 963"/>
              <a:gd name="T1" fmla="*/ 82 h 82"/>
              <a:gd name="T2" fmla="*/ 650 w 963"/>
              <a:gd name="T3" fmla="*/ 57 h 82"/>
              <a:gd name="T4" fmla="*/ 741 w 963"/>
              <a:gd name="T5" fmla="*/ 41 h 82"/>
              <a:gd name="T6" fmla="*/ 963 w 963"/>
              <a:gd name="T7" fmla="*/ 0 h 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63" h="82">
                <a:moveTo>
                  <a:pt x="0" y="82"/>
                </a:moveTo>
                <a:cubicBezTo>
                  <a:pt x="175" y="40"/>
                  <a:pt x="465" y="63"/>
                  <a:pt x="650" y="57"/>
                </a:cubicBezTo>
                <a:cubicBezTo>
                  <a:pt x="750" y="33"/>
                  <a:pt x="588" y="71"/>
                  <a:pt x="741" y="41"/>
                </a:cubicBezTo>
                <a:cubicBezTo>
                  <a:pt x="818" y="26"/>
                  <a:pt x="884" y="0"/>
                  <a:pt x="963" y="0"/>
                </a:cubicBezTo>
              </a:path>
            </a:pathLst>
          </a:custGeom>
          <a:noFill/>
          <a:ln w="5715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6692" name="Freeform 36"/>
          <p:cNvSpPr>
            <a:spLocks/>
          </p:cNvSpPr>
          <p:nvPr/>
        </p:nvSpPr>
        <p:spPr bwMode="auto">
          <a:xfrm>
            <a:off x="6437313" y="3005138"/>
            <a:ext cx="168275" cy="1984375"/>
          </a:xfrm>
          <a:custGeom>
            <a:avLst/>
            <a:gdLst>
              <a:gd name="T0" fmla="*/ 43 w 106"/>
              <a:gd name="T1" fmla="*/ 0 h 1250"/>
              <a:gd name="T2" fmla="*/ 68 w 106"/>
              <a:gd name="T3" fmla="*/ 592 h 1250"/>
              <a:gd name="T4" fmla="*/ 59 w 106"/>
              <a:gd name="T5" fmla="*/ 1250 h 12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6" h="1250">
                <a:moveTo>
                  <a:pt x="43" y="0"/>
                </a:moveTo>
                <a:cubicBezTo>
                  <a:pt x="106" y="189"/>
                  <a:pt x="0" y="404"/>
                  <a:pt x="68" y="592"/>
                </a:cubicBezTo>
                <a:cubicBezTo>
                  <a:pt x="51" y="932"/>
                  <a:pt x="59" y="713"/>
                  <a:pt x="59" y="1250"/>
                </a:cubicBezTo>
              </a:path>
            </a:pathLst>
          </a:custGeom>
          <a:noFill/>
          <a:ln w="5715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6693" name="Freeform 37"/>
          <p:cNvSpPr>
            <a:spLocks/>
          </p:cNvSpPr>
          <p:nvPr/>
        </p:nvSpPr>
        <p:spPr bwMode="auto">
          <a:xfrm>
            <a:off x="7027863" y="2193925"/>
            <a:ext cx="1587" cy="2143125"/>
          </a:xfrm>
          <a:custGeom>
            <a:avLst/>
            <a:gdLst>
              <a:gd name="T0" fmla="*/ 0 w 1"/>
              <a:gd name="T1" fmla="*/ 0 h 1350"/>
              <a:gd name="T2" fmla="*/ 0 w 1"/>
              <a:gd name="T3" fmla="*/ 1350 h 1350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" h="1350">
                <a:moveTo>
                  <a:pt x="0" y="0"/>
                </a:moveTo>
                <a:cubicBezTo>
                  <a:pt x="0" y="450"/>
                  <a:pt x="0" y="900"/>
                  <a:pt x="0" y="1350"/>
                </a:cubicBezTo>
              </a:path>
            </a:pathLst>
          </a:custGeom>
          <a:noFill/>
          <a:ln w="5715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6694" name="Freeform 38"/>
          <p:cNvSpPr>
            <a:spLocks/>
          </p:cNvSpPr>
          <p:nvPr/>
        </p:nvSpPr>
        <p:spPr bwMode="auto">
          <a:xfrm>
            <a:off x="6557963" y="4297363"/>
            <a:ext cx="469900" cy="719137"/>
          </a:xfrm>
          <a:custGeom>
            <a:avLst/>
            <a:gdLst>
              <a:gd name="T0" fmla="*/ 296 w 296"/>
              <a:gd name="T1" fmla="*/ 0 h 453"/>
              <a:gd name="T2" fmla="*/ 288 w 296"/>
              <a:gd name="T3" fmla="*/ 25 h 453"/>
              <a:gd name="T4" fmla="*/ 271 w 296"/>
              <a:gd name="T5" fmla="*/ 41 h 453"/>
              <a:gd name="T6" fmla="*/ 230 w 296"/>
              <a:gd name="T7" fmla="*/ 181 h 453"/>
              <a:gd name="T8" fmla="*/ 181 w 296"/>
              <a:gd name="T9" fmla="*/ 231 h 453"/>
              <a:gd name="T10" fmla="*/ 164 w 296"/>
              <a:gd name="T11" fmla="*/ 288 h 453"/>
              <a:gd name="T12" fmla="*/ 115 w 296"/>
              <a:gd name="T13" fmla="*/ 338 h 453"/>
              <a:gd name="T14" fmla="*/ 98 w 296"/>
              <a:gd name="T15" fmla="*/ 370 h 453"/>
              <a:gd name="T16" fmla="*/ 82 w 296"/>
              <a:gd name="T17" fmla="*/ 387 h 453"/>
              <a:gd name="T18" fmla="*/ 0 w 296"/>
              <a:gd name="T19" fmla="*/ 453 h 4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96" h="453">
                <a:moveTo>
                  <a:pt x="296" y="0"/>
                </a:moveTo>
                <a:cubicBezTo>
                  <a:pt x="293" y="8"/>
                  <a:pt x="293" y="18"/>
                  <a:pt x="288" y="25"/>
                </a:cubicBezTo>
                <a:cubicBezTo>
                  <a:pt x="284" y="32"/>
                  <a:pt x="275" y="34"/>
                  <a:pt x="271" y="41"/>
                </a:cubicBezTo>
                <a:cubicBezTo>
                  <a:pt x="250" y="83"/>
                  <a:pt x="254" y="141"/>
                  <a:pt x="230" y="181"/>
                </a:cubicBezTo>
                <a:cubicBezTo>
                  <a:pt x="219" y="199"/>
                  <a:pt x="195" y="216"/>
                  <a:pt x="181" y="231"/>
                </a:cubicBezTo>
                <a:cubicBezTo>
                  <a:pt x="175" y="250"/>
                  <a:pt x="173" y="270"/>
                  <a:pt x="164" y="288"/>
                </a:cubicBezTo>
                <a:cubicBezTo>
                  <a:pt x="154" y="308"/>
                  <a:pt x="128" y="319"/>
                  <a:pt x="115" y="338"/>
                </a:cubicBezTo>
                <a:cubicBezTo>
                  <a:pt x="108" y="348"/>
                  <a:pt x="105" y="360"/>
                  <a:pt x="98" y="370"/>
                </a:cubicBezTo>
                <a:cubicBezTo>
                  <a:pt x="94" y="376"/>
                  <a:pt x="87" y="381"/>
                  <a:pt x="82" y="387"/>
                </a:cubicBezTo>
                <a:cubicBezTo>
                  <a:pt x="59" y="416"/>
                  <a:pt x="42" y="453"/>
                  <a:pt x="0" y="453"/>
                </a:cubicBezTo>
              </a:path>
            </a:pathLst>
          </a:custGeom>
          <a:noFill/>
          <a:ln w="5715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6695" name="Freeform 39"/>
          <p:cNvSpPr>
            <a:spLocks/>
          </p:cNvSpPr>
          <p:nvPr/>
        </p:nvSpPr>
        <p:spPr bwMode="auto">
          <a:xfrm>
            <a:off x="5653088" y="2260600"/>
            <a:ext cx="42862" cy="2049463"/>
          </a:xfrm>
          <a:custGeom>
            <a:avLst/>
            <a:gdLst>
              <a:gd name="T0" fmla="*/ 25 w 25"/>
              <a:gd name="T1" fmla="*/ 0 h 1365"/>
              <a:gd name="T2" fmla="*/ 0 w 25"/>
              <a:gd name="T3" fmla="*/ 1365 h 136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25" h="1365">
                <a:moveTo>
                  <a:pt x="25" y="0"/>
                </a:moveTo>
                <a:cubicBezTo>
                  <a:pt x="15" y="463"/>
                  <a:pt x="0" y="894"/>
                  <a:pt x="0" y="1365"/>
                </a:cubicBezTo>
              </a:path>
            </a:pathLst>
          </a:custGeom>
          <a:noFill/>
          <a:ln w="57150" cap="flat" cmpd="sng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6696" name="Freeform 40"/>
          <p:cNvSpPr>
            <a:spLocks/>
          </p:cNvSpPr>
          <p:nvPr/>
        </p:nvSpPr>
        <p:spPr bwMode="auto">
          <a:xfrm>
            <a:off x="5695950" y="4206875"/>
            <a:ext cx="1344613" cy="103188"/>
          </a:xfrm>
          <a:custGeom>
            <a:avLst/>
            <a:gdLst>
              <a:gd name="T0" fmla="*/ 0 w 847"/>
              <a:gd name="T1" fmla="*/ 49 h 65"/>
              <a:gd name="T2" fmla="*/ 559 w 847"/>
              <a:gd name="T3" fmla="*/ 16 h 65"/>
              <a:gd name="T4" fmla="*/ 707 w 847"/>
              <a:gd name="T5" fmla="*/ 33 h 65"/>
              <a:gd name="T6" fmla="*/ 847 w 847"/>
              <a:gd name="T7" fmla="*/ 49 h 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47" h="65">
                <a:moveTo>
                  <a:pt x="0" y="49"/>
                </a:moveTo>
                <a:cubicBezTo>
                  <a:pt x="203" y="44"/>
                  <a:pt x="363" y="25"/>
                  <a:pt x="559" y="16"/>
                </a:cubicBezTo>
                <a:cubicBezTo>
                  <a:pt x="609" y="0"/>
                  <a:pt x="658" y="22"/>
                  <a:pt x="707" y="33"/>
                </a:cubicBezTo>
                <a:cubicBezTo>
                  <a:pt x="772" y="65"/>
                  <a:pt x="728" y="49"/>
                  <a:pt x="847" y="49"/>
                </a:cubicBezTo>
              </a:path>
            </a:pathLst>
          </a:custGeom>
          <a:noFill/>
          <a:ln w="57150" cap="flat" cmpd="sng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6697" name="Freeform 41"/>
          <p:cNvSpPr>
            <a:spLocks/>
          </p:cNvSpPr>
          <p:nvPr/>
        </p:nvSpPr>
        <p:spPr bwMode="auto">
          <a:xfrm>
            <a:off x="5016500" y="4284663"/>
            <a:ext cx="679450" cy="901700"/>
          </a:xfrm>
          <a:custGeom>
            <a:avLst/>
            <a:gdLst>
              <a:gd name="T0" fmla="*/ 428 w 428"/>
              <a:gd name="T1" fmla="*/ 0 h 568"/>
              <a:gd name="T2" fmla="*/ 362 w 428"/>
              <a:gd name="T3" fmla="*/ 33 h 568"/>
              <a:gd name="T4" fmla="*/ 296 w 428"/>
              <a:gd name="T5" fmla="*/ 165 h 568"/>
              <a:gd name="T6" fmla="*/ 238 w 428"/>
              <a:gd name="T7" fmla="*/ 247 h 568"/>
              <a:gd name="T8" fmla="*/ 115 w 428"/>
              <a:gd name="T9" fmla="*/ 387 h 568"/>
              <a:gd name="T10" fmla="*/ 49 w 428"/>
              <a:gd name="T11" fmla="*/ 469 h 568"/>
              <a:gd name="T12" fmla="*/ 0 w 428"/>
              <a:gd name="T13" fmla="*/ 568 h 5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28" h="568">
                <a:moveTo>
                  <a:pt x="428" y="0"/>
                </a:moveTo>
                <a:cubicBezTo>
                  <a:pt x="400" y="9"/>
                  <a:pt x="390" y="24"/>
                  <a:pt x="362" y="33"/>
                </a:cubicBezTo>
                <a:cubicBezTo>
                  <a:pt x="324" y="69"/>
                  <a:pt x="332" y="127"/>
                  <a:pt x="296" y="165"/>
                </a:cubicBezTo>
                <a:cubicBezTo>
                  <a:pt x="285" y="197"/>
                  <a:pt x="262" y="223"/>
                  <a:pt x="238" y="247"/>
                </a:cubicBezTo>
                <a:cubicBezTo>
                  <a:pt x="211" y="303"/>
                  <a:pt x="154" y="337"/>
                  <a:pt x="115" y="387"/>
                </a:cubicBezTo>
                <a:cubicBezTo>
                  <a:pt x="93" y="415"/>
                  <a:pt x="75" y="445"/>
                  <a:pt x="49" y="469"/>
                </a:cubicBezTo>
                <a:cubicBezTo>
                  <a:pt x="37" y="505"/>
                  <a:pt x="0" y="527"/>
                  <a:pt x="0" y="568"/>
                </a:cubicBezTo>
              </a:path>
            </a:pathLst>
          </a:custGeom>
          <a:noFill/>
          <a:ln w="57150" cap="flat" cmpd="sng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6698" name="Text Box 42"/>
          <p:cNvSpPr txBox="1">
            <a:spLocks noChangeArrowheads="1"/>
          </p:cNvSpPr>
          <p:nvPr/>
        </p:nvSpPr>
        <p:spPr bwMode="auto">
          <a:xfrm>
            <a:off x="2676525" y="2795588"/>
            <a:ext cx="161925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71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/>
              <a:t>Cubic</a:t>
            </a:r>
          </a:p>
        </p:txBody>
      </p:sp>
      <p:sp>
        <p:nvSpPr>
          <p:cNvPr id="326699" name="Text Box 43"/>
          <p:cNvSpPr txBox="1">
            <a:spLocks noChangeArrowheads="1"/>
          </p:cNvSpPr>
          <p:nvPr/>
        </p:nvSpPr>
        <p:spPr bwMode="auto">
          <a:xfrm>
            <a:off x="6945313" y="2422525"/>
            <a:ext cx="2312987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71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/>
              <a:t>Tetragonal</a:t>
            </a:r>
          </a:p>
        </p:txBody>
      </p:sp>
      <p:sp>
        <p:nvSpPr>
          <p:cNvPr id="326700" name="Line 44"/>
          <p:cNvSpPr>
            <a:spLocks noChangeShapeType="1"/>
          </p:cNvSpPr>
          <p:nvPr/>
        </p:nvSpPr>
        <p:spPr bwMode="auto">
          <a:xfrm flipH="1">
            <a:off x="4792663" y="4297363"/>
            <a:ext cx="860425" cy="1233487"/>
          </a:xfrm>
          <a:prstGeom prst="line">
            <a:avLst/>
          </a:prstGeom>
          <a:noFill/>
          <a:ln w="57150">
            <a:solidFill>
              <a:srgbClr val="F8591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6701" name="Line 45"/>
          <p:cNvSpPr>
            <a:spLocks noChangeShapeType="1"/>
          </p:cNvSpPr>
          <p:nvPr/>
        </p:nvSpPr>
        <p:spPr bwMode="auto">
          <a:xfrm flipV="1">
            <a:off x="5653088" y="4284663"/>
            <a:ext cx="1766887" cy="12700"/>
          </a:xfrm>
          <a:prstGeom prst="line">
            <a:avLst/>
          </a:prstGeom>
          <a:noFill/>
          <a:ln w="57150">
            <a:solidFill>
              <a:srgbClr val="F8591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6702" name="Text Box 46"/>
          <p:cNvSpPr txBox="1">
            <a:spLocks noChangeArrowheads="1"/>
          </p:cNvSpPr>
          <p:nvPr/>
        </p:nvSpPr>
        <p:spPr bwMode="auto">
          <a:xfrm>
            <a:off x="2676525" y="4559300"/>
            <a:ext cx="11080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71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solidFill>
                  <a:srgbClr val="FFC85B"/>
                </a:solidFill>
              </a:rPr>
              <a:t>[010]</a:t>
            </a:r>
          </a:p>
        </p:txBody>
      </p:sp>
      <p:sp>
        <p:nvSpPr>
          <p:cNvPr id="326703" name="Text Box 47"/>
          <p:cNvSpPr txBox="1">
            <a:spLocks noChangeArrowheads="1"/>
          </p:cNvSpPr>
          <p:nvPr/>
        </p:nvSpPr>
        <p:spPr bwMode="auto">
          <a:xfrm>
            <a:off x="3927475" y="4983163"/>
            <a:ext cx="10763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71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solidFill>
                  <a:srgbClr val="F85912"/>
                </a:solidFill>
              </a:rPr>
              <a:t>[100]</a:t>
            </a:r>
          </a:p>
        </p:txBody>
      </p:sp>
      <p:sp>
        <p:nvSpPr>
          <p:cNvPr id="326704" name="Text Box 48"/>
          <p:cNvSpPr txBox="1">
            <a:spLocks noChangeArrowheads="1"/>
          </p:cNvSpPr>
          <p:nvPr/>
        </p:nvSpPr>
        <p:spPr bwMode="auto">
          <a:xfrm>
            <a:off x="6142038" y="63500"/>
            <a:ext cx="293846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71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400"/>
              <a:t>Miller Indices 4</a:t>
            </a:r>
          </a:p>
        </p:txBody>
      </p:sp>
    </p:spTree>
    <p:extLst>
      <p:ext uri="{BB962C8B-B14F-4D97-AF65-F5344CB8AC3E}">
        <p14:creationId xmlns:p14="http://schemas.microsoft.com/office/powerpoint/2010/main" val="217162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6661" grpId="0"/>
      <p:bldP spid="326679" grpId="0"/>
      <p:bldP spid="326685" grpId="0"/>
      <p:bldP spid="326686" grpId="0" animBg="1"/>
      <p:bldP spid="326687" grpId="0" animBg="1"/>
      <p:bldP spid="326688" grpId="0" animBg="1"/>
      <p:bldP spid="326689" grpId="0" animBg="1"/>
      <p:bldP spid="326690" grpId="0" animBg="1"/>
      <p:bldP spid="326691" grpId="0" animBg="1"/>
      <p:bldP spid="326692" grpId="0" animBg="1"/>
      <p:bldP spid="326693" grpId="0" animBg="1"/>
      <p:bldP spid="326694" grpId="0" animBg="1"/>
      <p:bldP spid="326695" grpId="0" animBg="1"/>
      <p:bldP spid="326696" grpId="0" animBg="1"/>
      <p:bldP spid="326697" grpId="0" animBg="1"/>
      <p:bldP spid="326699" grpId="0"/>
      <p:bldP spid="326700" grpId="0" animBg="1"/>
      <p:bldP spid="326701" grpId="0" animBg="1"/>
      <p:bldP spid="326703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706" name="Text Box 2"/>
          <p:cNvSpPr txBox="1">
            <a:spLocks noChangeArrowheads="1"/>
          </p:cNvSpPr>
          <p:nvPr/>
        </p:nvSpPr>
        <p:spPr bwMode="auto">
          <a:xfrm>
            <a:off x="4568825" y="5641975"/>
            <a:ext cx="4202113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lnSpc>
                <a:spcPct val="125000"/>
              </a:lnSpc>
              <a:buClr>
                <a:srgbClr val="FF3300"/>
              </a:buClr>
              <a:buFont typeface="Wingdings" pitchFamily="2" charset="2"/>
              <a:buNone/>
            </a:pPr>
            <a:r>
              <a:rPr lang="en-US">
                <a:latin typeface="Times New Roman" pitchFamily="18" charset="0"/>
                <a:cs typeface="Times New Roman" pitchFamily="18" charset="0"/>
              </a:rPr>
              <a:t>5.  Enclose in parenthesis</a:t>
            </a:r>
            <a:endParaRPr lang="en-US" b="1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8707" name="Text Box 3"/>
          <p:cNvSpPr txBox="1">
            <a:spLocks noChangeArrowheads="1"/>
          </p:cNvSpPr>
          <p:nvPr/>
        </p:nvSpPr>
        <p:spPr bwMode="auto">
          <a:xfrm>
            <a:off x="1982788" y="103188"/>
            <a:ext cx="2963862" cy="452437"/>
          </a:xfrm>
          <a:prstGeom prst="rect">
            <a:avLst/>
          </a:prstGeom>
          <a:solidFill>
            <a:srgbClr val="E5FFE5"/>
          </a:solidFill>
          <a:ln w="25400">
            <a:solidFill>
              <a:srgbClr val="CC66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2200">
                <a:latin typeface="Times New Roman" pitchFamily="18" charset="0"/>
                <a:cs typeface="Times New Roman" pitchFamily="18" charset="0"/>
              </a:rPr>
              <a:t>Miller Indices for planes</a:t>
            </a:r>
          </a:p>
        </p:txBody>
      </p:sp>
      <p:sp>
        <p:nvSpPr>
          <p:cNvPr id="328708" name="Text Box 4"/>
          <p:cNvSpPr txBox="1">
            <a:spLocks noChangeArrowheads="1"/>
          </p:cNvSpPr>
          <p:nvPr/>
        </p:nvSpPr>
        <p:spPr bwMode="auto">
          <a:xfrm>
            <a:off x="4510088" y="3597275"/>
            <a:ext cx="2389187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lnSpc>
                <a:spcPct val="125000"/>
              </a:lnSpc>
              <a:buClr>
                <a:srgbClr val="FF3300"/>
              </a:buClr>
              <a:buFont typeface="Wingdings" pitchFamily="2" charset="2"/>
              <a:buNone/>
            </a:pPr>
            <a:r>
              <a:rPr lang="en-US">
                <a:latin typeface="Times New Roman" pitchFamily="18" charset="0"/>
                <a:cs typeface="Times New Roman" pitchFamily="18" charset="0"/>
              </a:rPr>
              <a:t>3. Take reciprocal</a:t>
            </a:r>
            <a:endParaRPr lang="en-US" b="1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8709" name="Text Box 5"/>
          <p:cNvSpPr txBox="1">
            <a:spLocks noChangeArrowheads="1"/>
          </p:cNvSpPr>
          <p:nvPr/>
        </p:nvSpPr>
        <p:spPr bwMode="auto">
          <a:xfrm>
            <a:off x="4510088" y="2133600"/>
            <a:ext cx="3581400" cy="1463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lnSpc>
                <a:spcPct val="125000"/>
              </a:lnSpc>
              <a:buClr>
                <a:srgbClr val="FF3300"/>
              </a:buClr>
              <a:buFont typeface="Wingdings" pitchFamily="2" charset="2"/>
              <a:buNone/>
            </a:pPr>
            <a:r>
              <a:rPr lang="en-US">
                <a:latin typeface="Times New Roman" pitchFamily="18" charset="0"/>
                <a:cs typeface="Times New Roman" pitchFamily="18" charset="0"/>
              </a:rPr>
              <a:t>2. Find intercepts along axes in terms of respective lattice parameters</a:t>
            </a:r>
            <a:endParaRPr lang="en-US" b="1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8710" name="Text Box 6"/>
          <p:cNvSpPr txBox="1">
            <a:spLocks noChangeArrowheads="1"/>
          </p:cNvSpPr>
          <p:nvPr/>
        </p:nvSpPr>
        <p:spPr bwMode="auto">
          <a:xfrm>
            <a:off x="4572000" y="457200"/>
            <a:ext cx="4373563" cy="1463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lnSpc>
                <a:spcPct val="125000"/>
              </a:lnSpc>
              <a:buClr>
                <a:srgbClr val="FF3300"/>
              </a:buClr>
              <a:buFont typeface="Wingdings" pitchFamily="2" charset="2"/>
              <a:buNone/>
            </a:pPr>
            <a:r>
              <a:rPr lang="en-US">
                <a:latin typeface="Times New Roman" pitchFamily="18" charset="0"/>
                <a:cs typeface="Times New Roman" pitchFamily="18" charset="0"/>
              </a:rPr>
              <a:t>1. Select a crystallographic coordinate system with </a:t>
            </a:r>
            <a:r>
              <a:rPr lang="en-US" b="1">
                <a:latin typeface="Times New Roman" pitchFamily="18" charset="0"/>
                <a:cs typeface="Times New Roman" pitchFamily="18" charset="0"/>
              </a:rPr>
              <a:t>origin not on the plane</a:t>
            </a:r>
          </a:p>
        </p:txBody>
      </p:sp>
      <p:sp>
        <p:nvSpPr>
          <p:cNvPr id="328711" name="Text Box 7"/>
          <p:cNvSpPr txBox="1">
            <a:spLocks noChangeArrowheads="1"/>
          </p:cNvSpPr>
          <p:nvPr/>
        </p:nvSpPr>
        <p:spPr bwMode="auto">
          <a:xfrm>
            <a:off x="4510088" y="4454525"/>
            <a:ext cx="4341812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lnSpc>
                <a:spcPct val="125000"/>
              </a:lnSpc>
              <a:buClr>
                <a:srgbClr val="FF3300"/>
              </a:buClr>
              <a:buFont typeface="Wingdings" pitchFamily="2" charset="2"/>
              <a:buNone/>
            </a:pPr>
            <a:r>
              <a:rPr lang="en-US">
                <a:latin typeface="Times New Roman" pitchFamily="18" charset="0"/>
                <a:cs typeface="Times New Roman" pitchFamily="18" charset="0"/>
              </a:rPr>
              <a:t>4. Convert to smallest integers in the same ratio</a:t>
            </a:r>
            <a:endParaRPr lang="en-US" b="1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8712" name="Text Box 8"/>
          <p:cNvSpPr txBox="1">
            <a:spLocks noChangeArrowheads="1"/>
          </p:cNvSpPr>
          <p:nvPr/>
        </p:nvSpPr>
        <p:spPr bwMode="auto">
          <a:xfrm>
            <a:off x="8153400" y="2133600"/>
            <a:ext cx="114300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lnSpc>
                <a:spcPct val="125000"/>
              </a:lnSpc>
              <a:buClr>
                <a:srgbClr val="FF3300"/>
              </a:buClr>
              <a:buFont typeface="Wingdings" pitchFamily="2" charset="2"/>
              <a:buNone/>
            </a:pPr>
            <a:r>
              <a:rPr lang="en-US" b="1">
                <a:solidFill>
                  <a:schemeClr val="accent2"/>
                </a:solidFill>
                <a:cs typeface="Times New Roman" pitchFamily="18" charset="0"/>
              </a:rPr>
              <a:t>1 1 1</a:t>
            </a:r>
            <a:endParaRPr lang="en-US">
              <a:cs typeface="Times New Roman" pitchFamily="18" charset="0"/>
            </a:endParaRPr>
          </a:p>
        </p:txBody>
      </p:sp>
      <p:sp>
        <p:nvSpPr>
          <p:cNvPr id="328713" name="Text Box 9"/>
          <p:cNvSpPr txBox="1">
            <a:spLocks noChangeArrowheads="1"/>
          </p:cNvSpPr>
          <p:nvPr/>
        </p:nvSpPr>
        <p:spPr bwMode="auto">
          <a:xfrm>
            <a:off x="6961188" y="3597275"/>
            <a:ext cx="213360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lnSpc>
                <a:spcPct val="125000"/>
              </a:lnSpc>
              <a:buClr>
                <a:srgbClr val="FF3300"/>
              </a:buClr>
              <a:buFont typeface="Wingdings" pitchFamily="2" charset="2"/>
              <a:buNone/>
            </a:pPr>
            <a:r>
              <a:rPr lang="en-US" b="1">
                <a:solidFill>
                  <a:schemeClr val="accent2"/>
                </a:solidFill>
                <a:cs typeface="Times New Roman" pitchFamily="18" charset="0"/>
              </a:rPr>
              <a:t>1 1 1</a:t>
            </a:r>
            <a:endParaRPr lang="en-US">
              <a:cs typeface="Times New Roman" pitchFamily="18" charset="0"/>
            </a:endParaRPr>
          </a:p>
        </p:txBody>
      </p:sp>
      <p:sp>
        <p:nvSpPr>
          <p:cNvPr id="328714" name="Text Box 10"/>
          <p:cNvSpPr txBox="1">
            <a:spLocks noChangeArrowheads="1"/>
          </p:cNvSpPr>
          <p:nvPr/>
        </p:nvSpPr>
        <p:spPr bwMode="auto">
          <a:xfrm>
            <a:off x="6781800" y="4957763"/>
            <a:ext cx="1371600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lnSpc>
                <a:spcPct val="125000"/>
              </a:lnSpc>
              <a:buClr>
                <a:srgbClr val="FF3300"/>
              </a:buClr>
              <a:buFont typeface="Wingdings" pitchFamily="2" charset="2"/>
              <a:buNone/>
            </a:pPr>
            <a:r>
              <a:rPr lang="en-US" b="1">
                <a:solidFill>
                  <a:schemeClr val="accent2"/>
                </a:solidFill>
                <a:cs typeface="Times New Roman" pitchFamily="18" charset="0"/>
              </a:rPr>
              <a:t>1 1 1</a:t>
            </a:r>
            <a:endParaRPr lang="en-US">
              <a:cs typeface="Times New Roman" pitchFamily="18" charset="0"/>
            </a:endParaRPr>
          </a:p>
        </p:txBody>
      </p:sp>
      <p:sp>
        <p:nvSpPr>
          <p:cNvPr id="328715" name="Text Box 11"/>
          <p:cNvSpPr txBox="1">
            <a:spLocks noChangeArrowheads="1"/>
          </p:cNvSpPr>
          <p:nvPr/>
        </p:nvSpPr>
        <p:spPr bwMode="auto">
          <a:xfrm>
            <a:off x="5294313" y="6191250"/>
            <a:ext cx="1600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b="1">
                <a:solidFill>
                  <a:schemeClr val="accent2"/>
                </a:solidFill>
                <a:cs typeface="Times New Roman" pitchFamily="18" charset="0"/>
              </a:rPr>
              <a:t>(111)</a:t>
            </a:r>
          </a:p>
        </p:txBody>
      </p:sp>
      <p:sp>
        <p:nvSpPr>
          <p:cNvPr id="328716" name="AutoShape 12"/>
          <p:cNvSpPr>
            <a:spLocks noChangeArrowheads="1"/>
          </p:cNvSpPr>
          <p:nvPr/>
        </p:nvSpPr>
        <p:spPr bwMode="auto">
          <a:xfrm>
            <a:off x="266700" y="1106488"/>
            <a:ext cx="3446463" cy="3576637"/>
          </a:xfrm>
          <a:prstGeom prst="cube">
            <a:avLst>
              <a:gd name="adj" fmla="val 25000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8717" name="Line 13"/>
          <p:cNvSpPr>
            <a:spLocks noChangeShapeType="1"/>
          </p:cNvSpPr>
          <p:nvPr/>
        </p:nvSpPr>
        <p:spPr bwMode="auto">
          <a:xfrm flipH="1">
            <a:off x="0" y="3852863"/>
            <a:ext cx="1119188" cy="11049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8718" name="Text Box 14"/>
          <p:cNvSpPr txBox="1">
            <a:spLocks noChangeArrowheads="1"/>
          </p:cNvSpPr>
          <p:nvPr/>
        </p:nvSpPr>
        <p:spPr bwMode="auto">
          <a:xfrm>
            <a:off x="95250" y="4725988"/>
            <a:ext cx="5302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b="1">
                <a:cs typeface="Times New Roman" pitchFamily="18" charset="0"/>
              </a:rPr>
              <a:t>x</a:t>
            </a:r>
          </a:p>
        </p:txBody>
      </p:sp>
      <p:sp>
        <p:nvSpPr>
          <p:cNvPr id="328719" name="Line 15"/>
          <p:cNvSpPr>
            <a:spLocks noChangeShapeType="1"/>
          </p:cNvSpPr>
          <p:nvPr/>
        </p:nvSpPr>
        <p:spPr bwMode="auto">
          <a:xfrm>
            <a:off x="1173163" y="3852863"/>
            <a:ext cx="2744787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8720" name="Text Box 16"/>
          <p:cNvSpPr txBox="1">
            <a:spLocks noChangeArrowheads="1"/>
          </p:cNvSpPr>
          <p:nvPr/>
        </p:nvSpPr>
        <p:spPr bwMode="auto">
          <a:xfrm>
            <a:off x="3978275" y="3597275"/>
            <a:ext cx="531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b="1">
                <a:cs typeface="Times New Roman" pitchFamily="18" charset="0"/>
              </a:rPr>
              <a:t>y</a:t>
            </a:r>
          </a:p>
        </p:txBody>
      </p:sp>
      <p:sp>
        <p:nvSpPr>
          <p:cNvPr id="328721" name="Text Box 17"/>
          <p:cNvSpPr txBox="1">
            <a:spLocks noChangeArrowheads="1"/>
          </p:cNvSpPr>
          <p:nvPr/>
        </p:nvSpPr>
        <p:spPr bwMode="auto">
          <a:xfrm>
            <a:off x="1173163" y="379413"/>
            <a:ext cx="4429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b="1">
                <a:cs typeface="Times New Roman" pitchFamily="18" charset="0"/>
              </a:rPr>
              <a:t>z</a:t>
            </a:r>
          </a:p>
        </p:txBody>
      </p:sp>
      <p:sp>
        <p:nvSpPr>
          <p:cNvPr id="328722" name="Line 18"/>
          <p:cNvSpPr>
            <a:spLocks noChangeShapeType="1"/>
          </p:cNvSpPr>
          <p:nvPr/>
        </p:nvSpPr>
        <p:spPr bwMode="auto">
          <a:xfrm flipV="1">
            <a:off x="1144588" y="685800"/>
            <a:ext cx="0" cy="31670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8723" name="Text Box 19"/>
          <p:cNvSpPr txBox="1">
            <a:spLocks noChangeArrowheads="1"/>
          </p:cNvSpPr>
          <p:nvPr/>
        </p:nvSpPr>
        <p:spPr bwMode="auto">
          <a:xfrm>
            <a:off x="1020763" y="3838575"/>
            <a:ext cx="4429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71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O</a:t>
            </a:r>
          </a:p>
        </p:txBody>
      </p:sp>
      <p:sp>
        <p:nvSpPr>
          <p:cNvPr id="328724" name="Freeform 20"/>
          <p:cNvSpPr>
            <a:spLocks/>
          </p:cNvSpPr>
          <p:nvPr/>
        </p:nvSpPr>
        <p:spPr bwMode="auto">
          <a:xfrm>
            <a:off x="266700" y="1098550"/>
            <a:ext cx="3441700" cy="3562350"/>
          </a:xfrm>
          <a:custGeom>
            <a:avLst/>
            <a:gdLst>
              <a:gd name="T0" fmla="*/ 0 w 2168"/>
              <a:gd name="T1" fmla="*/ 2244 h 2244"/>
              <a:gd name="T2" fmla="*/ 2168 w 2168"/>
              <a:gd name="T3" fmla="*/ 1720 h 2244"/>
              <a:gd name="T4" fmla="*/ 552 w 2168"/>
              <a:gd name="T5" fmla="*/ 0 h 2244"/>
              <a:gd name="T6" fmla="*/ 0 w 2168"/>
              <a:gd name="T7" fmla="*/ 2244 h 22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8" h="2244">
                <a:moveTo>
                  <a:pt x="0" y="2244"/>
                </a:moveTo>
                <a:lnTo>
                  <a:pt x="2168" y="1720"/>
                </a:lnTo>
                <a:lnTo>
                  <a:pt x="552" y="0"/>
                </a:lnTo>
                <a:lnTo>
                  <a:pt x="0" y="2244"/>
                </a:lnTo>
                <a:close/>
              </a:path>
            </a:pathLst>
          </a:custGeom>
          <a:solidFill>
            <a:srgbClr val="FF9900">
              <a:alpha val="62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0362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287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287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287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3287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3287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28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3287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3287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3287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3287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3287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3287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3287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3287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3287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3287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8706" grpId="0"/>
      <p:bldP spid="328708" grpId="0"/>
      <p:bldP spid="328709" grpId="0"/>
      <p:bldP spid="328710" grpId="0"/>
      <p:bldP spid="328711" grpId="0"/>
      <p:bldP spid="328712" grpId="0"/>
      <p:bldP spid="328713" grpId="0"/>
      <p:bldP spid="328714" grpId="0"/>
      <p:bldP spid="328715" grpId="0"/>
      <p:bldP spid="328717" grpId="0" animBg="1"/>
      <p:bldP spid="328718" grpId="0"/>
      <p:bldP spid="328719" grpId="0" animBg="1"/>
      <p:bldP spid="328720" grpId="0"/>
      <p:bldP spid="328721" grpId="0"/>
      <p:bldP spid="328722" grpId="0" animBg="1"/>
      <p:bldP spid="328723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754" name="Text Box 2"/>
          <p:cNvSpPr txBox="1">
            <a:spLocks noChangeArrowheads="1"/>
          </p:cNvSpPr>
          <p:nvPr/>
        </p:nvSpPr>
        <p:spPr bwMode="auto">
          <a:xfrm>
            <a:off x="266700" y="179388"/>
            <a:ext cx="3911600" cy="452437"/>
          </a:xfrm>
          <a:prstGeom prst="rect">
            <a:avLst/>
          </a:prstGeom>
          <a:solidFill>
            <a:srgbClr val="E5FFE5"/>
          </a:solidFill>
          <a:ln w="25400">
            <a:solidFill>
              <a:srgbClr val="CC66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2200">
                <a:latin typeface="Times New Roman" pitchFamily="18" charset="0"/>
                <a:cs typeface="Times New Roman" pitchFamily="18" charset="0"/>
              </a:rPr>
              <a:t>Miller Indices for planes (contd.)</a:t>
            </a:r>
          </a:p>
        </p:txBody>
      </p:sp>
      <p:sp>
        <p:nvSpPr>
          <p:cNvPr id="330755" name="Text Box 3"/>
          <p:cNvSpPr txBox="1">
            <a:spLocks noChangeArrowheads="1"/>
          </p:cNvSpPr>
          <p:nvPr/>
        </p:nvSpPr>
        <p:spPr bwMode="auto">
          <a:xfrm>
            <a:off x="4038600" y="1066800"/>
            <a:ext cx="1295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>
                <a:cs typeface="Times New Roman" pitchFamily="18" charset="0"/>
              </a:rPr>
              <a:t>origin</a:t>
            </a:r>
          </a:p>
        </p:txBody>
      </p:sp>
      <p:sp>
        <p:nvSpPr>
          <p:cNvPr id="330756" name="Text Box 4"/>
          <p:cNvSpPr txBox="1">
            <a:spLocks noChangeArrowheads="1"/>
          </p:cNvSpPr>
          <p:nvPr/>
        </p:nvSpPr>
        <p:spPr bwMode="auto">
          <a:xfrm>
            <a:off x="4038600" y="1774825"/>
            <a:ext cx="1752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>
                <a:cs typeface="Times New Roman" pitchFamily="18" charset="0"/>
              </a:rPr>
              <a:t>intercepts</a:t>
            </a:r>
          </a:p>
        </p:txBody>
      </p:sp>
      <p:sp>
        <p:nvSpPr>
          <p:cNvPr id="330757" name="Text Box 5"/>
          <p:cNvSpPr txBox="1">
            <a:spLocks noChangeArrowheads="1"/>
          </p:cNvSpPr>
          <p:nvPr/>
        </p:nvSpPr>
        <p:spPr bwMode="auto">
          <a:xfrm>
            <a:off x="4038600" y="2501900"/>
            <a:ext cx="1828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>
                <a:cs typeface="Times New Roman" pitchFamily="18" charset="0"/>
              </a:rPr>
              <a:t>reciprocals</a:t>
            </a:r>
          </a:p>
        </p:txBody>
      </p:sp>
      <p:sp>
        <p:nvSpPr>
          <p:cNvPr id="330758" name="Text Box 6"/>
          <p:cNvSpPr txBox="1">
            <a:spLocks noChangeArrowheads="1"/>
          </p:cNvSpPr>
          <p:nvPr/>
        </p:nvSpPr>
        <p:spPr bwMode="auto">
          <a:xfrm>
            <a:off x="4038600" y="3017838"/>
            <a:ext cx="19050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>
                <a:cs typeface="Times New Roman" pitchFamily="18" charset="0"/>
              </a:rPr>
              <a:t>Miller Indices</a:t>
            </a:r>
          </a:p>
        </p:txBody>
      </p:sp>
      <p:sp>
        <p:nvSpPr>
          <p:cNvPr id="330759" name="Text Box 7"/>
          <p:cNvSpPr txBox="1">
            <a:spLocks noChangeArrowheads="1"/>
          </p:cNvSpPr>
          <p:nvPr/>
        </p:nvSpPr>
        <p:spPr bwMode="auto">
          <a:xfrm>
            <a:off x="212725" y="3124200"/>
            <a:ext cx="381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>
                <a:cs typeface="Times New Roman" pitchFamily="18" charset="0"/>
              </a:rPr>
              <a:t>A</a:t>
            </a:r>
          </a:p>
        </p:txBody>
      </p:sp>
      <p:sp>
        <p:nvSpPr>
          <p:cNvPr id="330760" name="Text Box 8"/>
          <p:cNvSpPr txBox="1">
            <a:spLocks noChangeArrowheads="1"/>
          </p:cNvSpPr>
          <p:nvPr/>
        </p:nvSpPr>
        <p:spPr bwMode="auto">
          <a:xfrm>
            <a:off x="2413000" y="3325813"/>
            <a:ext cx="381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>
                <a:cs typeface="Times New Roman" pitchFamily="18" charset="0"/>
              </a:rPr>
              <a:t>B</a:t>
            </a:r>
          </a:p>
        </p:txBody>
      </p:sp>
      <p:sp>
        <p:nvSpPr>
          <p:cNvPr id="330761" name="Text Box 9"/>
          <p:cNvSpPr txBox="1">
            <a:spLocks noChangeArrowheads="1"/>
          </p:cNvSpPr>
          <p:nvPr/>
        </p:nvSpPr>
        <p:spPr bwMode="auto">
          <a:xfrm>
            <a:off x="2362200" y="5170488"/>
            <a:ext cx="381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>
                <a:cs typeface="Times New Roman" pitchFamily="18" charset="0"/>
              </a:rPr>
              <a:t>C</a:t>
            </a:r>
          </a:p>
        </p:txBody>
      </p:sp>
      <p:sp>
        <p:nvSpPr>
          <p:cNvPr id="330762" name="Text Box 10"/>
          <p:cNvSpPr txBox="1">
            <a:spLocks noChangeArrowheads="1"/>
          </p:cNvSpPr>
          <p:nvPr/>
        </p:nvSpPr>
        <p:spPr bwMode="auto">
          <a:xfrm>
            <a:off x="311150" y="4764088"/>
            <a:ext cx="381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>
                <a:cs typeface="Times New Roman" pitchFamily="18" charset="0"/>
              </a:rPr>
              <a:t>D</a:t>
            </a:r>
          </a:p>
        </p:txBody>
      </p:sp>
      <p:sp>
        <p:nvSpPr>
          <p:cNvPr id="330763" name="Text Box 11"/>
          <p:cNvSpPr txBox="1">
            <a:spLocks noChangeArrowheads="1"/>
          </p:cNvSpPr>
          <p:nvPr/>
        </p:nvSpPr>
        <p:spPr bwMode="auto">
          <a:xfrm>
            <a:off x="1085850" y="3756025"/>
            <a:ext cx="4857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>
                <a:cs typeface="Times New Roman" pitchFamily="18" charset="0"/>
              </a:rPr>
              <a:t>O</a:t>
            </a:r>
          </a:p>
        </p:txBody>
      </p:sp>
      <p:sp>
        <p:nvSpPr>
          <p:cNvPr id="330764" name="Text Box 12"/>
          <p:cNvSpPr txBox="1">
            <a:spLocks noChangeArrowheads="1"/>
          </p:cNvSpPr>
          <p:nvPr/>
        </p:nvSpPr>
        <p:spPr bwMode="auto">
          <a:xfrm>
            <a:off x="5886450" y="571500"/>
            <a:ext cx="1447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b="1">
                <a:solidFill>
                  <a:srgbClr val="33CC33"/>
                </a:solidFill>
                <a:cs typeface="Times New Roman" pitchFamily="18" charset="0"/>
              </a:rPr>
              <a:t>ABCD</a:t>
            </a:r>
          </a:p>
        </p:txBody>
      </p:sp>
      <p:sp>
        <p:nvSpPr>
          <p:cNvPr id="330765" name="Text Box 13"/>
          <p:cNvSpPr txBox="1">
            <a:spLocks noChangeArrowheads="1"/>
          </p:cNvSpPr>
          <p:nvPr/>
        </p:nvSpPr>
        <p:spPr bwMode="auto">
          <a:xfrm>
            <a:off x="6115050" y="1066800"/>
            <a:ext cx="990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b="1">
                <a:solidFill>
                  <a:srgbClr val="33CC33"/>
                </a:solidFill>
                <a:cs typeface="Times New Roman" pitchFamily="18" charset="0"/>
              </a:rPr>
              <a:t>O</a:t>
            </a:r>
          </a:p>
        </p:txBody>
      </p:sp>
      <p:sp>
        <p:nvSpPr>
          <p:cNvPr id="330766" name="Text Box 14"/>
          <p:cNvSpPr txBox="1">
            <a:spLocks noChangeArrowheads="1"/>
          </p:cNvSpPr>
          <p:nvPr/>
        </p:nvSpPr>
        <p:spPr bwMode="auto">
          <a:xfrm>
            <a:off x="5772150" y="1714500"/>
            <a:ext cx="16764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b="1">
                <a:solidFill>
                  <a:srgbClr val="33CC33"/>
                </a:solidFill>
                <a:cs typeface="Times New Roman" pitchFamily="18" charset="0"/>
              </a:rPr>
              <a:t>1 </a:t>
            </a:r>
            <a:r>
              <a:rPr lang="en-US" sz="3200" b="1">
                <a:solidFill>
                  <a:srgbClr val="33CC33"/>
                </a:solidFill>
                <a:cs typeface="Times New Roman" pitchFamily="18" charset="0"/>
              </a:rPr>
              <a:t>∞ ∞</a:t>
            </a:r>
          </a:p>
        </p:txBody>
      </p:sp>
      <p:sp>
        <p:nvSpPr>
          <p:cNvPr id="330767" name="Text Box 15"/>
          <p:cNvSpPr txBox="1">
            <a:spLocks noChangeArrowheads="1"/>
          </p:cNvSpPr>
          <p:nvPr/>
        </p:nvSpPr>
        <p:spPr bwMode="auto">
          <a:xfrm>
            <a:off x="5810250" y="2501900"/>
            <a:ext cx="1600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b="1">
                <a:solidFill>
                  <a:srgbClr val="33CC33"/>
                </a:solidFill>
                <a:cs typeface="Times New Roman" pitchFamily="18" charset="0"/>
              </a:rPr>
              <a:t>1 0 0</a:t>
            </a:r>
          </a:p>
        </p:txBody>
      </p:sp>
      <p:sp>
        <p:nvSpPr>
          <p:cNvPr id="330768" name="Text Box 16"/>
          <p:cNvSpPr txBox="1">
            <a:spLocks noChangeArrowheads="1"/>
          </p:cNvSpPr>
          <p:nvPr/>
        </p:nvSpPr>
        <p:spPr bwMode="auto">
          <a:xfrm>
            <a:off x="5772150" y="3382963"/>
            <a:ext cx="1676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b="1">
                <a:solidFill>
                  <a:srgbClr val="33CC33"/>
                </a:solidFill>
                <a:cs typeface="Times New Roman" pitchFamily="18" charset="0"/>
              </a:rPr>
              <a:t>(1 0 0)</a:t>
            </a:r>
          </a:p>
        </p:txBody>
      </p:sp>
      <p:sp>
        <p:nvSpPr>
          <p:cNvPr id="330769" name="Text Box 17"/>
          <p:cNvSpPr txBox="1">
            <a:spLocks noChangeArrowheads="1"/>
          </p:cNvSpPr>
          <p:nvPr/>
        </p:nvSpPr>
        <p:spPr bwMode="auto">
          <a:xfrm>
            <a:off x="7556500" y="571500"/>
            <a:ext cx="11128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b="1">
                <a:solidFill>
                  <a:schemeClr val="accent2"/>
                </a:solidFill>
                <a:cs typeface="Times New Roman" pitchFamily="18" charset="0"/>
              </a:rPr>
              <a:t>OCBE</a:t>
            </a:r>
          </a:p>
        </p:txBody>
      </p:sp>
      <p:sp>
        <p:nvSpPr>
          <p:cNvPr id="330770" name="Text Box 18"/>
          <p:cNvSpPr txBox="1">
            <a:spLocks noChangeArrowheads="1"/>
          </p:cNvSpPr>
          <p:nvPr/>
        </p:nvSpPr>
        <p:spPr bwMode="auto">
          <a:xfrm>
            <a:off x="7810500" y="1066800"/>
            <a:ext cx="685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b="1">
                <a:solidFill>
                  <a:schemeClr val="accent2"/>
                </a:solidFill>
                <a:cs typeface="Times New Roman" pitchFamily="18" charset="0"/>
              </a:rPr>
              <a:t>O*</a:t>
            </a:r>
          </a:p>
        </p:txBody>
      </p:sp>
      <p:sp>
        <p:nvSpPr>
          <p:cNvPr id="330771" name="Text Box 19"/>
          <p:cNvSpPr txBox="1">
            <a:spLocks noChangeArrowheads="1"/>
          </p:cNvSpPr>
          <p:nvPr/>
        </p:nvSpPr>
        <p:spPr bwMode="auto">
          <a:xfrm>
            <a:off x="7505700" y="1714500"/>
            <a:ext cx="12954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b="1">
                <a:solidFill>
                  <a:schemeClr val="accent2"/>
                </a:solidFill>
                <a:cs typeface="Times New Roman" pitchFamily="18" charset="0"/>
              </a:rPr>
              <a:t>1 -1 </a:t>
            </a:r>
            <a:r>
              <a:rPr lang="en-US" sz="3200" b="1">
                <a:solidFill>
                  <a:schemeClr val="accent2"/>
                </a:solidFill>
                <a:cs typeface="Times New Roman" pitchFamily="18" charset="0"/>
              </a:rPr>
              <a:t>∞ </a:t>
            </a:r>
          </a:p>
        </p:txBody>
      </p:sp>
      <p:sp>
        <p:nvSpPr>
          <p:cNvPr id="330772" name="Text Box 20"/>
          <p:cNvSpPr txBox="1">
            <a:spLocks noChangeArrowheads="1"/>
          </p:cNvSpPr>
          <p:nvPr/>
        </p:nvSpPr>
        <p:spPr bwMode="auto">
          <a:xfrm>
            <a:off x="7480300" y="2501900"/>
            <a:ext cx="12366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b="1">
                <a:solidFill>
                  <a:schemeClr val="accent2"/>
                </a:solidFill>
                <a:cs typeface="Times New Roman" pitchFamily="18" charset="0"/>
              </a:rPr>
              <a:t>1 -1 0</a:t>
            </a:r>
          </a:p>
        </p:txBody>
      </p:sp>
      <p:grpSp>
        <p:nvGrpSpPr>
          <p:cNvPr id="330773" name="Group 21"/>
          <p:cNvGrpSpPr>
            <a:grpSpLocks/>
          </p:cNvGrpSpPr>
          <p:nvPr/>
        </p:nvGrpSpPr>
        <p:grpSpPr bwMode="auto">
          <a:xfrm>
            <a:off x="7467600" y="2990850"/>
            <a:ext cx="1371600" cy="849313"/>
            <a:chOff x="4704" y="1884"/>
            <a:chExt cx="864" cy="535"/>
          </a:xfrm>
        </p:grpSpPr>
        <p:sp>
          <p:nvSpPr>
            <p:cNvPr id="330774" name="Text Box 22"/>
            <p:cNvSpPr txBox="1">
              <a:spLocks noChangeArrowheads="1"/>
            </p:cNvSpPr>
            <p:nvPr/>
          </p:nvSpPr>
          <p:spPr bwMode="auto">
            <a:xfrm>
              <a:off x="4704" y="2131"/>
              <a:ext cx="864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b="1">
                  <a:solidFill>
                    <a:schemeClr val="accent2"/>
                  </a:solidFill>
                  <a:cs typeface="Times New Roman" pitchFamily="18" charset="0"/>
                </a:rPr>
                <a:t>(1 1 0)</a:t>
              </a:r>
            </a:p>
          </p:txBody>
        </p:sp>
        <p:sp>
          <p:nvSpPr>
            <p:cNvPr id="330775" name="Text Box 23"/>
            <p:cNvSpPr txBox="1">
              <a:spLocks noChangeArrowheads="1"/>
            </p:cNvSpPr>
            <p:nvPr/>
          </p:nvSpPr>
          <p:spPr bwMode="auto">
            <a:xfrm>
              <a:off x="4968" y="1884"/>
              <a:ext cx="28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sz="2800" b="1">
                  <a:solidFill>
                    <a:schemeClr val="accent2"/>
                  </a:solidFill>
                  <a:cs typeface="Times New Roman" pitchFamily="18" charset="0"/>
                </a:rPr>
                <a:t>_</a:t>
              </a:r>
            </a:p>
          </p:txBody>
        </p:sp>
      </p:grpSp>
      <p:sp>
        <p:nvSpPr>
          <p:cNvPr id="330776" name="Text Box 24"/>
          <p:cNvSpPr txBox="1">
            <a:spLocks noChangeArrowheads="1"/>
          </p:cNvSpPr>
          <p:nvPr/>
        </p:nvSpPr>
        <p:spPr bwMode="auto">
          <a:xfrm>
            <a:off x="4038600" y="571500"/>
            <a:ext cx="1066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>
                <a:cs typeface="Times New Roman" pitchFamily="18" charset="0"/>
              </a:rPr>
              <a:t>Plane</a:t>
            </a:r>
          </a:p>
        </p:txBody>
      </p:sp>
      <p:grpSp>
        <p:nvGrpSpPr>
          <p:cNvPr id="330777" name="Group 25"/>
          <p:cNvGrpSpPr>
            <a:grpSpLocks/>
          </p:cNvGrpSpPr>
          <p:nvPr/>
        </p:nvGrpSpPr>
        <p:grpSpPr bwMode="auto">
          <a:xfrm>
            <a:off x="628650" y="2370138"/>
            <a:ext cx="2600325" cy="2820987"/>
            <a:chOff x="396" y="1493"/>
            <a:chExt cx="1638" cy="1777"/>
          </a:xfrm>
        </p:grpSpPr>
        <p:sp>
          <p:nvSpPr>
            <p:cNvPr id="330778" name="Freeform 26"/>
            <p:cNvSpPr>
              <a:spLocks/>
            </p:cNvSpPr>
            <p:nvPr/>
          </p:nvSpPr>
          <p:spPr bwMode="auto">
            <a:xfrm>
              <a:off x="429" y="1493"/>
              <a:ext cx="543" cy="699"/>
            </a:xfrm>
            <a:custGeom>
              <a:avLst/>
              <a:gdLst>
                <a:gd name="T0" fmla="*/ 543 w 543"/>
                <a:gd name="T1" fmla="*/ 0 h 699"/>
                <a:gd name="T2" fmla="*/ 412 w 543"/>
                <a:gd name="T3" fmla="*/ 164 h 699"/>
                <a:gd name="T4" fmla="*/ 387 w 543"/>
                <a:gd name="T5" fmla="*/ 181 h 699"/>
                <a:gd name="T6" fmla="*/ 288 w 543"/>
                <a:gd name="T7" fmla="*/ 296 h 699"/>
                <a:gd name="T8" fmla="*/ 107 w 543"/>
                <a:gd name="T9" fmla="*/ 535 h 699"/>
                <a:gd name="T10" fmla="*/ 50 w 543"/>
                <a:gd name="T11" fmla="*/ 650 h 699"/>
                <a:gd name="T12" fmla="*/ 17 w 543"/>
                <a:gd name="T13" fmla="*/ 683 h 699"/>
                <a:gd name="T14" fmla="*/ 0 w 543"/>
                <a:gd name="T15" fmla="*/ 699 h 6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43" h="699">
                  <a:moveTo>
                    <a:pt x="543" y="0"/>
                  </a:moveTo>
                  <a:cubicBezTo>
                    <a:pt x="493" y="50"/>
                    <a:pt x="462" y="114"/>
                    <a:pt x="412" y="164"/>
                  </a:cubicBezTo>
                  <a:cubicBezTo>
                    <a:pt x="405" y="171"/>
                    <a:pt x="394" y="174"/>
                    <a:pt x="387" y="181"/>
                  </a:cubicBezTo>
                  <a:cubicBezTo>
                    <a:pt x="352" y="216"/>
                    <a:pt x="318" y="257"/>
                    <a:pt x="288" y="296"/>
                  </a:cubicBezTo>
                  <a:cubicBezTo>
                    <a:pt x="226" y="378"/>
                    <a:pt x="180" y="462"/>
                    <a:pt x="107" y="535"/>
                  </a:cubicBezTo>
                  <a:cubicBezTo>
                    <a:pt x="96" y="581"/>
                    <a:pt x="88" y="614"/>
                    <a:pt x="50" y="650"/>
                  </a:cubicBezTo>
                  <a:cubicBezTo>
                    <a:pt x="5" y="693"/>
                    <a:pt x="61" y="639"/>
                    <a:pt x="17" y="683"/>
                  </a:cubicBezTo>
                  <a:cubicBezTo>
                    <a:pt x="11" y="689"/>
                    <a:pt x="0" y="699"/>
                    <a:pt x="0" y="699"/>
                  </a:cubicBezTo>
                </a:path>
              </a:pathLst>
            </a:custGeom>
            <a:solidFill>
              <a:srgbClr val="F85912"/>
            </a:solidFill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0779" name="Freeform 27"/>
            <p:cNvSpPr>
              <a:spLocks/>
            </p:cNvSpPr>
            <p:nvPr/>
          </p:nvSpPr>
          <p:spPr bwMode="auto">
            <a:xfrm>
              <a:off x="421" y="2217"/>
              <a:ext cx="1062" cy="1"/>
            </a:xfrm>
            <a:custGeom>
              <a:avLst/>
              <a:gdLst>
                <a:gd name="T0" fmla="*/ 0 w 1062"/>
                <a:gd name="T1" fmla="*/ 0 h 1"/>
                <a:gd name="T2" fmla="*/ 1062 w 1062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062" h="1">
                  <a:moveTo>
                    <a:pt x="0" y="0"/>
                  </a:moveTo>
                  <a:cubicBezTo>
                    <a:pt x="354" y="0"/>
                    <a:pt x="708" y="0"/>
                    <a:pt x="1062" y="0"/>
                  </a:cubicBezTo>
                </a:path>
              </a:pathLst>
            </a:custGeom>
            <a:solidFill>
              <a:srgbClr val="F85912"/>
            </a:solidFill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0780" name="Freeform 28"/>
            <p:cNvSpPr>
              <a:spLocks/>
            </p:cNvSpPr>
            <p:nvPr/>
          </p:nvSpPr>
          <p:spPr bwMode="auto">
            <a:xfrm>
              <a:off x="972" y="1493"/>
              <a:ext cx="1029" cy="24"/>
            </a:xfrm>
            <a:custGeom>
              <a:avLst/>
              <a:gdLst>
                <a:gd name="T0" fmla="*/ 0 w 1029"/>
                <a:gd name="T1" fmla="*/ 0 h 24"/>
                <a:gd name="T2" fmla="*/ 1029 w 1029"/>
                <a:gd name="T3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029" h="24">
                  <a:moveTo>
                    <a:pt x="0" y="0"/>
                  </a:moveTo>
                  <a:cubicBezTo>
                    <a:pt x="343" y="10"/>
                    <a:pt x="685" y="24"/>
                    <a:pt x="1029" y="24"/>
                  </a:cubicBezTo>
                </a:path>
              </a:pathLst>
            </a:custGeom>
            <a:solidFill>
              <a:srgbClr val="F85912"/>
            </a:solidFill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0781" name="Freeform 29"/>
            <p:cNvSpPr>
              <a:spLocks/>
            </p:cNvSpPr>
            <p:nvPr/>
          </p:nvSpPr>
          <p:spPr bwMode="auto">
            <a:xfrm>
              <a:off x="1474" y="1517"/>
              <a:ext cx="543" cy="708"/>
            </a:xfrm>
            <a:custGeom>
              <a:avLst/>
              <a:gdLst>
                <a:gd name="T0" fmla="*/ 543 w 543"/>
                <a:gd name="T1" fmla="*/ 0 h 708"/>
                <a:gd name="T2" fmla="*/ 527 w 543"/>
                <a:gd name="T3" fmla="*/ 25 h 708"/>
                <a:gd name="T4" fmla="*/ 502 w 543"/>
                <a:gd name="T5" fmla="*/ 50 h 708"/>
                <a:gd name="T6" fmla="*/ 469 w 543"/>
                <a:gd name="T7" fmla="*/ 91 h 708"/>
                <a:gd name="T8" fmla="*/ 379 w 543"/>
                <a:gd name="T9" fmla="*/ 231 h 708"/>
                <a:gd name="T10" fmla="*/ 362 w 543"/>
                <a:gd name="T11" fmla="*/ 247 h 708"/>
                <a:gd name="T12" fmla="*/ 313 w 543"/>
                <a:gd name="T13" fmla="*/ 297 h 708"/>
                <a:gd name="T14" fmla="*/ 280 w 543"/>
                <a:gd name="T15" fmla="*/ 338 h 708"/>
                <a:gd name="T16" fmla="*/ 239 w 543"/>
                <a:gd name="T17" fmla="*/ 412 h 708"/>
                <a:gd name="T18" fmla="*/ 206 w 543"/>
                <a:gd name="T19" fmla="*/ 461 h 708"/>
                <a:gd name="T20" fmla="*/ 190 w 543"/>
                <a:gd name="T21" fmla="*/ 486 h 708"/>
                <a:gd name="T22" fmla="*/ 124 w 543"/>
                <a:gd name="T23" fmla="*/ 576 h 708"/>
                <a:gd name="T24" fmla="*/ 42 w 543"/>
                <a:gd name="T25" fmla="*/ 683 h 708"/>
                <a:gd name="T26" fmla="*/ 25 w 543"/>
                <a:gd name="T27" fmla="*/ 700 h 708"/>
                <a:gd name="T28" fmla="*/ 0 w 543"/>
                <a:gd name="T29" fmla="*/ 708 h 7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43" h="708">
                  <a:moveTo>
                    <a:pt x="543" y="0"/>
                  </a:moveTo>
                  <a:cubicBezTo>
                    <a:pt x="538" y="8"/>
                    <a:pt x="533" y="17"/>
                    <a:pt x="527" y="25"/>
                  </a:cubicBezTo>
                  <a:cubicBezTo>
                    <a:pt x="520" y="34"/>
                    <a:pt x="509" y="40"/>
                    <a:pt x="502" y="50"/>
                  </a:cubicBezTo>
                  <a:cubicBezTo>
                    <a:pt x="470" y="98"/>
                    <a:pt x="526" y="52"/>
                    <a:pt x="469" y="91"/>
                  </a:cubicBezTo>
                  <a:cubicBezTo>
                    <a:pt x="436" y="136"/>
                    <a:pt x="410" y="185"/>
                    <a:pt x="379" y="231"/>
                  </a:cubicBezTo>
                  <a:cubicBezTo>
                    <a:pt x="375" y="237"/>
                    <a:pt x="368" y="241"/>
                    <a:pt x="362" y="247"/>
                  </a:cubicBezTo>
                  <a:cubicBezTo>
                    <a:pt x="345" y="264"/>
                    <a:pt x="326" y="278"/>
                    <a:pt x="313" y="297"/>
                  </a:cubicBezTo>
                  <a:cubicBezTo>
                    <a:pt x="293" y="328"/>
                    <a:pt x="304" y="314"/>
                    <a:pt x="280" y="338"/>
                  </a:cubicBezTo>
                  <a:cubicBezTo>
                    <a:pt x="266" y="366"/>
                    <a:pt x="257" y="388"/>
                    <a:pt x="239" y="412"/>
                  </a:cubicBezTo>
                  <a:cubicBezTo>
                    <a:pt x="227" y="428"/>
                    <a:pt x="217" y="445"/>
                    <a:pt x="206" y="461"/>
                  </a:cubicBezTo>
                  <a:cubicBezTo>
                    <a:pt x="201" y="469"/>
                    <a:pt x="190" y="486"/>
                    <a:pt x="190" y="486"/>
                  </a:cubicBezTo>
                  <a:cubicBezTo>
                    <a:pt x="178" y="530"/>
                    <a:pt x="162" y="551"/>
                    <a:pt x="124" y="576"/>
                  </a:cubicBezTo>
                  <a:cubicBezTo>
                    <a:pt x="111" y="618"/>
                    <a:pt x="73" y="652"/>
                    <a:pt x="42" y="683"/>
                  </a:cubicBezTo>
                  <a:cubicBezTo>
                    <a:pt x="36" y="689"/>
                    <a:pt x="31" y="694"/>
                    <a:pt x="25" y="700"/>
                  </a:cubicBezTo>
                  <a:cubicBezTo>
                    <a:pt x="19" y="706"/>
                    <a:pt x="0" y="708"/>
                    <a:pt x="0" y="708"/>
                  </a:cubicBezTo>
                </a:path>
              </a:pathLst>
            </a:custGeom>
            <a:solidFill>
              <a:srgbClr val="F85912"/>
            </a:solidFill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0782" name="Freeform 30"/>
            <p:cNvSpPr>
              <a:spLocks/>
            </p:cNvSpPr>
            <p:nvPr/>
          </p:nvSpPr>
          <p:spPr bwMode="auto">
            <a:xfrm>
              <a:off x="402" y="2192"/>
              <a:ext cx="27" cy="1070"/>
            </a:xfrm>
            <a:custGeom>
              <a:avLst/>
              <a:gdLst>
                <a:gd name="T0" fmla="*/ 16 w 16"/>
                <a:gd name="T1" fmla="*/ 0 h 1251"/>
                <a:gd name="T2" fmla="*/ 0 w 16"/>
                <a:gd name="T3" fmla="*/ 1251 h 1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6" h="1251">
                  <a:moveTo>
                    <a:pt x="16" y="0"/>
                  </a:moveTo>
                  <a:cubicBezTo>
                    <a:pt x="12" y="419"/>
                    <a:pt x="0" y="833"/>
                    <a:pt x="0" y="1251"/>
                  </a:cubicBezTo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0783" name="Freeform 31"/>
            <p:cNvSpPr>
              <a:spLocks/>
            </p:cNvSpPr>
            <p:nvPr/>
          </p:nvSpPr>
          <p:spPr bwMode="auto">
            <a:xfrm>
              <a:off x="396" y="3259"/>
              <a:ext cx="1095" cy="11"/>
            </a:xfrm>
            <a:custGeom>
              <a:avLst/>
              <a:gdLst>
                <a:gd name="T0" fmla="*/ 0 w 1095"/>
                <a:gd name="T1" fmla="*/ 11 h 11"/>
                <a:gd name="T2" fmla="*/ 1095 w 1095"/>
                <a:gd name="T3" fmla="*/ 3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095" h="11">
                  <a:moveTo>
                    <a:pt x="0" y="11"/>
                  </a:moveTo>
                  <a:cubicBezTo>
                    <a:pt x="684" y="0"/>
                    <a:pt x="319" y="3"/>
                    <a:pt x="1095" y="3"/>
                  </a:cubicBezTo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0784" name="Freeform 32"/>
            <p:cNvSpPr>
              <a:spLocks/>
            </p:cNvSpPr>
            <p:nvPr/>
          </p:nvSpPr>
          <p:spPr bwMode="auto">
            <a:xfrm>
              <a:off x="1474" y="2209"/>
              <a:ext cx="42" cy="1029"/>
            </a:xfrm>
            <a:custGeom>
              <a:avLst/>
              <a:gdLst>
                <a:gd name="T0" fmla="*/ 42 w 42"/>
                <a:gd name="T1" fmla="*/ 0 h 1234"/>
                <a:gd name="T2" fmla="*/ 33 w 42"/>
                <a:gd name="T3" fmla="*/ 707 h 1234"/>
                <a:gd name="T4" fmla="*/ 0 w 42"/>
                <a:gd name="T5" fmla="*/ 1234 h 1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1234">
                  <a:moveTo>
                    <a:pt x="42" y="0"/>
                  </a:moveTo>
                  <a:cubicBezTo>
                    <a:pt x="39" y="236"/>
                    <a:pt x="38" y="471"/>
                    <a:pt x="33" y="707"/>
                  </a:cubicBezTo>
                  <a:cubicBezTo>
                    <a:pt x="29" y="890"/>
                    <a:pt x="0" y="1049"/>
                    <a:pt x="0" y="1234"/>
                  </a:cubicBezTo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0785" name="Freeform 33"/>
            <p:cNvSpPr>
              <a:spLocks/>
            </p:cNvSpPr>
            <p:nvPr/>
          </p:nvSpPr>
          <p:spPr bwMode="auto">
            <a:xfrm>
              <a:off x="2017" y="1542"/>
              <a:ext cx="1" cy="1062"/>
            </a:xfrm>
            <a:custGeom>
              <a:avLst/>
              <a:gdLst>
                <a:gd name="T0" fmla="*/ 0 w 1"/>
                <a:gd name="T1" fmla="*/ 0 h 1062"/>
                <a:gd name="T2" fmla="*/ 0 w 1"/>
                <a:gd name="T3" fmla="*/ 1062 h 10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062">
                  <a:moveTo>
                    <a:pt x="0" y="0"/>
                  </a:moveTo>
                  <a:cubicBezTo>
                    <a:pt x="0" y="354"/>
                    <a:pt x="0" y="708"/>
                    <a:pt x="0" y="1062"/>
                  </a:cubicBezTo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0786" name="Freeform 34"/>
            <p:cNvSpPr>
              <a:spLocks/>
            </p:cNvSpPr>
            <p:nvPr/>
          </p:nvSpPr>
          <p:spPr bwMode="auto">
            <a:xfrm>
              <a:off x="1491" y="2595"/>
              <a:ext cx="543" cy="650"/>
            </a:xfrm>
            <a:custGeom>
              <a:avLst/>
              <a:gdLst>
                <a:gd name="T0" fmla="*/ 543 w 543"/>
                <a:gd name="T1" fmla="*/ 0 h 650"/>
                <a:gd name="T2" fmla="*/ 477 w 543"/>
                <a:gd name="T3" fmla="*/ 58 h 650"/>
                <a:gd name="T4" fmla="*/ 411 w 543"/>
                <a:gd name="T5" fmla="*/ 140 h 650"/>
                <a:gd name="T6" fmla="*/ 370 w 543"/>
                <a:gd name="T7" fmla="*/ 214 h 650"/>
                <a:gd name="T8" fmla="*/ 337 w 543"/>
                <a:gd name="T9" fmla="*/ 255 h 650"/>
                <a:gd name="T10" fmla="*/ 263 w 543"/>
                <a:gd name="T11" fmla="*/ 346 h 650"/>
                <a:gd name="T12" fmla="*/ 214 w 543"/>
                <a:gd name="T13" fmla="*/ 379 h 650"/>
                <a:gd name="T14" fmla="*/ 197 w 543"/>
                <a:gd name="T15" fmla="*/ 403 h 650"/>
                <a:gd name="T16" fmla="*/ 173 w 543"/>
                <a:gd name="T17" fmla="*/ 420 h 650"/>
                <a:gd name="T18" fmla="*/ 156 w 543"/>
                <a:gd name="T19" fmla="*/ 445 h 650"/>
                <a:gd name="T20" fmla="*/ 140 w 543"/>
                <a:gd name="T21" fmla="*/ 494 h 650"/>
                <a:gd name="T22" fmla="*/ 99 w 543"/>
                <a:gd name="T23" fmla="*/ 560 h 650"/>
                <a:gd name="T24" fmla="*/ 82 w 543"/>
                <a:gd name="T25" fmla="*/ 576 h 650"/>
                <a:gd name="T26" fmla="*/ 66 w 543"/>
                <a:gd name="T27" fmla="*/ 601 h 650"/>
                <a:gd name="T28" fmla="*/ 57 w 543"/>
                <a:gd name="T29" fmla="*/ 626 h 650"/>
                <a:gd name="T30" fmla="*/ 0 w 543"/>
                <a:gd name="T31" fmla="*/ 650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43" h="650">
                  <a:moveTo>
                    <a:pt x="543" y="0"/>
                  </a:moveTo>
                  <a:cubicBezTo>
                    <a:pt x="516" y="18"/>
                    <a:pt x="504" y="40"/>
                    <a:pt x="477" y="58"/>
                  </a:cubicBezTo>
                  <a:cubicBezTo>
                    <a:pt x="458" y="88"/>
                    <a:pt x="433" y="112"/>
                    <a:pt x="411" y="140"/>
                  </a:cubicBezTo>
                  <a:cubicBezTo>
                    <a:pt x="392" y="163"/>
                    <a:pt x="387" y="190"/>
                    <a:pt x="370" y="214"/>
                  </a:cubicBezTo>
                  <a:cubicBezTo>
                    <a:pt x="354" y="264"/>
                    <a:pt x="375" y="217"/>
                    <a:pt x="337" y="255"/>
                  </a:cubicBezTo>
                  <a:cubicBezTo>
                    <a:pt x="310" y="282"/>
                    <a:pt x="291" y="318"/>
                    <a:pt x="263" y="346"/>
                  </a:cubicBezTo>
                  <a:cubicBezTo>
                    <a:pt x="246" y="398"/>
                    <a:pt x="270" y="348"/>
                    <a:pt x="214" y="379"/>
                  </a:cubicBezTo>
                  <a:cubicBezTo>
                    <a:pt x="205" y="384"/>
                    <a:pt x="204" y="396"/>
                    <a:pt x="197" y="403"/>
                  </a:cubicBezTo>
                  <a:cubicBezTo>
                    <a:pt x="190" y="410"/>
                    <a:pt x="181" y="414"/>
                    <a:pt x="173" y="420"/>
                  </a:cubicBezTo>
                  <a:cubicBezTo>
                    <a:pt x="167" y="428"/>
                    <a:pt x="160" y="436"/>
                    <a:pt x="156" y="445"/>
                  </a:cubicBezTo>
                  <a:cubicBezTo>
                    <a:pt x="149" y="461"/>
                    <a:pt x="153" y="482"/>
                    <a:pt x="140" y="494"/>
                  </a:cubicBezTo>
                  <a:cubicBezTo>
                    <a:pt x="117" y="515"/>
                    <a:pt x="114" y="535"/>
                    <a:pt x="99" y="560"/>
                  </a:cubicBezTo>
                  <a:cubicBezTo>
                    <a:pt x="95" y="567"/>
                    <a:pt x="87" y="570"/>
                    <a:pt x="82" y="576"/>
                  </a:cubicBezTo>
                  <a:cubicBezTo>
                    <a:pt x="76" y="584"/>
                    <a:pt x="70" y="592"/>
                    <a:pt x="66" y="601"/>
                  </a:cubicBezTo>
                  <a:cubicBezTo>
                    <a:pt x="62" y="609"/>
                    <a:pt x="63" y="619"/>
                    <a:pt x="57" y="626"/>
                  </a:cubicBezTo>
                  <a:cubicBezTo>
                    <a:pt x="44" y="642"/>
                    <a:pt x="0" y="650"/>
                    <a:pt x="0" y="650"/>
                  </a:cubicBezTo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30787" name="Group 35"/>
          <p:cNvGrpSpPr>
            <a:grpSpLocks/>
          </p:cNvGrpSpPr>
          <p:nvPr/>
        </p:nvGrpSpPr>
        <p:grpSpPr bwMode="auto">
          <a:xfrm>
            <a:off x="115888" y="1328738"/>
            <a:ext cx="3762375" cy="4768850"/>
            <a:chOff x="73" y="837"/>
            <a:chExt cx="2370" cy="3004"/>
          </a:xfrm>
        </p:grpSpPr>
        <p:sp>
          <p:nvSpPr>
            <p:cNvPr id="330788" name="Text Box 36"/>
            <p:cNvSpPr txBox="1">
              <a:spLocks noChangeArrowheads="1"/>
            </p:cNvSpPr>
            <p:nvPr/>
          </p:nvSpPr>
          <p:spPr bwMode="auto">
            <a:xfrm>
              <a:off x="73" y="3553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b="1">
                  <a:solidFill>
                    <a:schemeClr val="accent1"/>
                  </a:solidFill>
                  <a:cs typeface="Times New Roman" pitchFamily="18" charset="0"/>
                </a:rPr>
                <a:t>x</a:t>
              </a:r>
            </a:p>
          </p:txBody>
        </p:sp>
        <p:sp>
          <p:nvSpPr>
            <p:cNvPr id="330789" name="Text Box 37"/>
            <p:cNvSpPr txBox="1">
              <a:spLocks noChangeArrowheads="1"/>
            </p:cNvSpPr>
            <p:nvPr/>
          </p:nvSpPr>
          <p:spPr bwMode="auto">
            <a:xfrm>
              <a:off x="909" y="837"/>
              <a:ext cx="240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b="1">
                  <a:solidFill>
                    <a:schemeClr val="accent1"/>
                  </a:solidFill>
                  <a:cs typeface="Times New Roman" pitchFamily="18" charset="0"/>
                </a:rPr>
                <a:t>z</a:t>
              </a:r>
            </a:p>
          </p:txBody>
        </p:sp>
        <p:sp>
          <p:nvSpPr>
            <p:cNvPr id="330790" name="Text Box 38"/>
            <p:cNvSpPr txBox="1">
              <a:spLocks noChangeArrowheads="1"/>
            </p:cNvSpPr>
            <p:nvPr/>
          </p:nvSpPr>
          <p:spPr bwMode="auto">
            <a:xfrm>
              <a:off x="2155" y="2672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b="1">
                  <a:solidFill>
                    <a:schemeClr val="accent2"/>
                  </a:solidFill>
                  <a:cs typeface="Times New Roman" pitchFamily="18" charset="0"/>
                </a:rPr>
                <a:t>y</a:t>
              </a:r>
            </a:p>
          </p:txBody>
        </p:sp>
        <p:sp>
          <p:nvSpPr>
            <p:cNvPr id="330791" name="Freeform 39"/>
            <p:cNvSpPr>
              <a:spLocks/>
            </p:cNvSpPr>
            <p:nvPr/>
          </p:nvSpPr>
          <p:spPr bwMode="auto">
            <a:xfrm>
              <a:off x="904" y="1213"/>
              <a:ext cx="132" cy="1391"/>
            </a:xfrm>
            <a:custGeom>
              <a:avLst/>
              <a:gdLst>
                <a:gd name="T0" fmla="*/ 101 w 132"/>
                <a:gd name="T1" fmla="*/ 0 h 1481"/>
                <a:gd name="T2" fmla="*/ 52 w 132"/>
                <a:gd name="T3" fmla="*/ 1020 h 1481"/>
                <a:gd name="T4" fmla="*/ 36 w 132"/>
                <a:gd name="T5" fmla="*/ 1481 h 14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2" h="1481">
                  <a:moveTo>
                    <a:pt x="101" y="0"/>
                  </a:moveTo>
                  <a:cubicBezTo>
                    <a:pt x="0" y="315"/>
                    <a:pt x="132" y="689"/>
                    <a:pt x="52" y="1020"/>
                  </a:cubicBezTo>
                  <a:cubicBezTo>
                    <a:pt x="34" y="1393"/>
                    <a:pt x="36" y="1239"/>
                    <a:pt x="36" y="1481"/>
                  </a:cubicBezTo>
                </a:path>
              </a:pathLst>
            </a:custGeom>
            <a:noFill/>
            <a:ln w="57150" cap="flat" cmpd="sng">
              <a:solidFill>
                <a:srgbClr val="008000"/>
              </a:solidFill>
              <a:prstDash val="dash"/>
              <a:round/>
              <a:headEnd type="triangl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0792" name="Freeform 40"/>
            <p:cNvSpPr>
              <a:spLocks/>
            </p:cNvSpPr>
            <p:nvPr/>
          </p:nvSpPr>
          <p:spPr bwMode="auto">
            <a:xfrm>
              <a:off x="940" y="2587"/>
              <a:ext cx="1475" cy="27"/>
            </a:xfrm>
            <a:custGeom>
              <a:avLst/>
              <a:gdLst>
                <a:gd name="T0" fmla="*/ 0 w 1341"/>
                <a:gd name="T1" fmla="*/ 0 h 51"/>
                <a:gd name="T2" fmla="*/ 970 w 1341"/>
                <a:gd name="T3" fmla="*/ 25 h 51"/>
                <a:gd name="T4" fmla="*/ 1341 w 1341"/>
                <a:gd name="T5" fmla="*/ 49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41" h="51">
                  <a:moveTo>
                    <a:pt x="0" y="0"/>
                  </a:moveTo>
                  <a:cubicBezTo>
                    <a:pt x="388" y="5"/>
                    <a:pt x="605" y="17"/>
                    <a:pt x="970" y="25"/>
                  </a:cubicBezTo>
                  <a:cubicBezTo>
                    <a:pt x="1106" y="51"/>
                    <a:pt x="1183" y="49"/>
                    <a:pt x="1341" y="49"/>
                  </a:cubicBezTo>
                </a:path>
              </a:pathLst>
            </a:custGeom>
            <a:noFill/>
            <a:ln w="57150" cap="flat" cmpd="sng">
              <a:solidFill>
                <a:schemeClr val="accent2"/>
              </a:solidFill>
              <a:prstDash val="dash"/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0793" name="Freeform 41"/>
            <p:cNvSpPr>
              <a:spLocks/>
            </p:cNvSpPr>
            <p:nvPr/>
          </p:nvSpPr>
          <p:spPr bwMode="auto">
            <a:xfrm>
              <a:off x="224" y="2571"/>
              <a:ext cx="707" cy="954"/>
            </a:xfrm>
            <a:custGeom>
              <a:avLst/>
              <a:gdLst>
                <a:gd name="T0" fmla="*/ 707 w 707"/>
                <a:gd name="T1" fmla="*/ 0 h 954"/>
                <a:gd name="T2" fmla="*/ 633 w 707"/>
                <a:gd name="T3" fmla="*/ 98 h 954"/>
                <a:gd name="T4" fmla="*/ 584 w 707"/>
                <a:gd name="T5" fmla="*/ 156 h 954"/>
                <a:gd name="T6" fmla="*/ 518 w 707"/>
                <a:gd name="T7" fmla="*/ 246 h 954"/>
                <a:gd name="T8" fmla="*/ 493 w 707"/>
                <a:gd name="T9" fmla="*/ 288 h 954"/>
                <a:gd name="T10" fmla="*/ 485 w 707"/>
                <a:gd name="T11" fmla="*/ 312 h 954"/>
                <a:gd name="T12" fmla="*/ 329 w 707"/>
                <a:gd name="T13" fmla="*/ 444 h 954"/>
                <a:gd name="T14" fmla="*/ 288 w 707"/>
                <a:gd name="T15" fmla="*/ 502 h 954"/>
                <a:gd name="T16" fmla="*/ 255 w 707"/>
                <a:gd name="T17" fmla="*/ 576 h 954"/>
                <a:gd name="T18" fmla="*/ 205 w 707"/>
                <a:gd name="T19" fmla="*/ 658 h 954"/>
                <a:gd name="T20" fmla="*/ 131 w 707"/>
                <a:gd name="T21" fmla="*/ 740 h 954"/>
                <a:gd name="T22" fmla="*/ 49 w 707"/>
                <a:gd name="T23" fmla="*/ 847 h 954"/>
                <a:gd name="T24" fmla="*/ 16 w 707"/>
                <a:gd name="T25" fmla="*/ 921 h 954"/>
                <a:gd name="T26" fmla="*/ 0 w 707"/>
                <a:gd name="T27" fmla="*/ 954 h 9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07" h="954">
                  <a:moveTo>
                    <a:pt x="707" y="0"/>
                  </a:moveTo>
                  <a:cubicBezTo>
                    <a:pt x="694" y="39"/>
                    <a:pt x="663" y="70"/>
                    <a:pt x="633" y="98"/>
                  </a:cubicBezTo>
                  <a:cubicBezTo>
                    <a:pt x="621" y="137"/>
                    <a:pt x="606" y="127"/>
                    <a:pt x="584" y="156"/>
                  </a:cubicBezTo>
                  <a:cubicBezTo>
                    <a:pt x="563" y="185"/>
                    <a:pt x="538" y="216"/>
                    <a:pt x="518" y="246"/>
                  </a:cubicBezTo>
                  <a:cubicBezTo>
                    <a:pt x="497" y="313"/>
                    <a:pt x="526" y="234"/>
                    <a:pt x="493" y="288"/>
                  </a:cubicBezTo>
                  <a:cubicBezTo>
                    <a:pt x="489" y="295"/>
                    <a:pt x="489" y="305"/>
                    <a:pt x="485" y="312"/>
                  </a:cubicBezTo>
                  <a:cubicBezTo>
                    <a:pt x="458" y="357"/>
                    <a:pt x="372" y="414"/>
                    <a:pt x="329" y="444"/>
                  </a:cubicBezTo>
                  <a:cubicBezTo>
                    <a:pt x="320" y="472"/>
                    <a:pt x="308" y="481"/>
                    <a:pt x="288" y="502"/>
                  </a:cubicBezTo>
                  <a:cubicBezTo>
                    <a:pt x="278" y="529"/>
                    <a:pt x="268" y="551"/>
                    <a:pt x="255" y="576"/>
                  </a:cubicBezTo>
                  <a:cubicBezTo>
                    <a:pt x="233" y="620"/>
                    <a:pt x="255" y="642"/>
                    <a:pt x="205" y="658"/>
                  </a:cubicBezTo>
                  <a:cubicBezTo>
                    <a:pt x="168" y="683"/>
                    <a:pt x="158" y="700"/>
                    <a:pt x="131" y="740"/>
                  </a:cubicBezTo>
                  <a:cubicBezTo>
                    <a:pt x="106" y="777"/>
                    <a:pt x="69" y="806"/>
                    <a:pt x="49" y="847"/>
                  </a:cubicBezTo>
                  <a:cubicBezTo>
                    <a:pt x="35" y="876"/>
                    <a:pt x="40" y="898"/>
                    <a:pt x="16" y="921"/>
                  </a:cubicBezTo>
                  <a:cubicBezTo>
                    <a:pt x="7" y="950"/>
                    <a:pt x="14" y="940"/>
                    <a:pt x="0" y="954"/>
                  </a:cubicBezTo>
                </a:path>
              </a:pathLst>
            </a:custGeom>
            <a:noFill/>
            <a:ln w="57150" cap="flat" cmpd="sng">
              <a:solidFill>
                <a:srgbClr val="008000"/>
              </a:solidFill>
              <a:prstDash val="dash"/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30794" name="Freeform 42"/>
          <p:cNvSpPr>
            <a:spLocks/>
          </p:cNvSpPr>
          <p:nvPr/>
        </p:nvSpPr>
        <p:spPr bwMode="auto">
          <a:xfrm>
            <a:off x="1536700" y="2438400"/>
            <a:ext cx="854075" cy="2667000"/>
          </a:xfrm>
          <a:custGeom>
            <a:avLst/>
            <a:gdLst>
              <a:gd name="T0" fmla="*/ 32 w 538"/>
              <a:gd name="T1" fmla="*/ 0 h 1680"/>
              <a:gd name="T2" fmla="*/ 40 w 538"/>
              <a:gd name="T3" fmla="*/ 339 h 1680"/>
              <a:gd name="T4" fmla="*/ 0 w 538"/>
              <a:gd name="T5" fmla="*/ 947 h 1680"/>
              <a:gd name="T6" fmla="*/ 8 w 538"/>
              <a:gd name="T7" fmla="*/ 1033 h 1680"/>
              <a:gd name="T8" fmla="*/ 32 w 538"/>
              <a:gd name="T9" fmla="*/ 1057 h 1680"/>
              <a:gd name="T10" fmla="*/ 79 w 538"/>
              <a:gd name="T11" fmla="*/ 1120 h 1680"/>
              <a:gd name="T12" fmla="*/ 134 w 538"/>
              <a:gd name="T13" fmla="*/ 1191 h 1680"/>
              <a:gd name="T14" fmla="*/ 198 w 538"/>
              <a:gd name="T15" fmla="*/ 1309 h 1680"/>
              <a:gd name="T16" fmla="*/ 229 w 538"/>
              <a:gd name="T17" fmla="*/ 1380 h 1680"/>
              <a:gd name="T18" fmla="*/ 300 w 538"/>
              <a:gd name="T19" fmla="*/ 1467 h 1680"/>
              <a:gd name="T20" fmla="*/ 316 w 538"/>
              <a:gd name="T21" fmla="*/ 1491 h 1680"/>
              <a:gd name="T22" fmla="*/ 363 w 538"/>
              <a:gd name="T23" fmla="*/ 1523 h 1680"/>
              <a:gd name="T24" fmla="*/ 450 w 538"/>
              <a:gd name="T25" fmla="*/ 1641 h 1680"/>
              <a:gd name="T26" fmla="*/ 458 w 538"/>
              <a:gd name="T27" fmla="*/ 1665 h 1680"/>
              <a:gd name="T28" fmla="*/ 482 w 538"/>
              <a:gd name="T29" fmla="*/ 1672 h 1680"/>
              <a:gd name="T30" fmla="*/ 474 w 538"/>
              <a:gd name="T31" fmla="*/ 1617 h 1680"/>
              <a:gd name="T32" fmla="*/ 497 w 538"/>
              <a:gd name="T33" fmla="*/ 1262 h 1680"/>
              <a:gd name="T34" fmla="*/ 505 w 538"/>
              <a:gd name="T35" fmla="*/ 844 h 1680"/>
              <a:gd name="T36" fmla="*/ 426 w 538"/>
              <a:gd name="T37" fmla="*/ 584 h 1680"/>
              <a:gd name="T38" fmla="*/ 363 w 538"/>
              <a:gd name="T39" fmla="*/ 513 h 1680"/>
              <a:gd name="T40" fmla="*/ 237 w 538"/>
              <a:gd name="T41" fmla="*/ 355 h 1680"/>
              <a:gd name="T42" fmla="*/ 166 w 538"/>
              <a:gd name="T43" fmla="*/ 252 h 1680"/>
              <a:gd name="T44" fmla="*/ 71 w 538"/>
              <a:gd name="T45" fmla="*/ 118 h 1680"/>
              <a:gd name="T46" fmla="*/ 32 w 538"/>
              <a:gd name="T47" fmla="*/ 0 h 16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538" h="1680">
                <a:moveTo>
                  <a:pt x="32" y="0"/>
                </a:moveTo>
                <a:cubicBezTo>
                  <a:pt x="9" y="111"/>
                  <a:pt x="4" y="231"/>
                  <a:pt x="40" y="339"/>
                </a:cubicBezTo>
                <a:cubicBezTo>
                  <a:pt x="28" y="543"/>
                  <a:pt x="50" y="748"/>
                  <a:pt x="0" y="947"/>
                </a:cubicBezTo>
                <a:cubicBezTo>
                  <a:pt x="3" y="976"/>
                  <a:pt x="0" y="1005"/>
                  <a:pt x="8" y="1033"/>
                </a:cubicBezTo>
                <a:cubicBezTo>
                  <a:pt x="11" y="1044"/>
                  <a:pt x="25" y="1048"/>
                  <a:pt x="32" y="1057"/>
                </a:cubicBezTo>
                <a:cubicBezTo>
                  <a:pt x="54" y="1083"/>
                  <a:pt x="50" y="1100"/>
                  <a:pt x="79" y="1120"/>
                </a:cubicBezTo>
                <a:cubicBezTo>
                  <a:pt x="117" y="1176"/>
                  <a:pt x="98" y="1153"/>
                  <a:pt x="134" y="1191"/>
                </a:cubicBezTo>
                <a:cubicBezTo>
                  <a:pt x="145" y="1235"/>
                  <a:pt x="159" y="1285"/>
                  <a:pt x="198" y="1309"/>
                </a:cubicBezTo>
                <a:cubicBezTo>
                  <a:pt x="206" y="1337"/>
                  <a:pt x="212" y="1356"/>
                  <a:pt x="229" y="1380"/>
                </a:cubicBezTo>
                <a:cubicBezTo>
                  <a:pt x="241" y="1415"/>
                  <a:pt x="269" y="1448"/>
                  <a:pt x="300" y="1467"/>
                </a:cubicBezTo>
                <a:cubicBezTo>
                  <a:pt x="305" y="1475"/>
                  <a:pt x="309" y="1485"/>
                  <a:pt x="316" y="1491"/>
                </a:cubicBezTo>
                <a:cubicBezTo>
                  <a:pt x="330" y="1504"/>
                  <a:pt x="363" y="1523"/>
                  <a:pt x="363" y="1523"/>
                </a:cubicBezTo>
                <a:cubicBezTo>
                  <a:pt x="383" y="1581"/>
                  <a:pt x="388" y="1620"/>
                  <a:pt x="450" y="1641"/>
                </a:cubicBezTo>
                <a:cubicBezTo>
                  <a:pt x="453" y="1649"/>
                  <a:pt x="452" y="1659"/>
                  <a:pt x="458" y="1665"/>
                </a:cubicBezTo>
                <a:cubicBezTo>
                  <a:pt x="464" y="1671"/>
                  <a:pt x="479" y="1680"/>
                  <a:pt x="482" y="1672"/>
                </a:cubicBezTo>
                <a:cubicBezTo>
                  <a:pt x="488" y="1654"/>
                  <a:pt x="477" y="1635"/>
                  <a:pt x="474" y="1617"/>
                </a:cubicBezTo>
                <a:cubicBezTo>
                  <a:pt x="468" y="1491"/>
                  <a:pt x="462" y="1382"/>
                  <a:pt x="497" y="1262"/>
                </a:cubicBezTo>
                <a:cubicBezTo>
                  <a:pt x="500" y="1123"/>
                  <a:pt x="501" y="983"/>
                  <a:pt x="505" y="844"/>
                </a:cubicBezTo>
                <a:cubicBezTo>
                  <a:pt x="507" y="763"/>
                  <a:pt x="538" y="617"/>
                  <a:pt x="426" y="584"/>
                </a:cubicBezTo>
                <a:cubicBezTo>
                  <a:pt x="409" y="557"/>
                  <a:pt x="363" y="513"/>
                  <a:pt x="363" y="513"/>
                </a:cubicBezTo>
                <a:cubicBezTo>
                  <a:pt x="349" y="472"/>
                  <a:pt x="276" y="381"/>
                  <a:pt x="237" y="355"/>
                </a:cubicBezTo>
                <a:cubicBezTo>
                  <a:pt x="213" y="319"/>
                  <a:pt x="197" y="283"/>
                  <a:pt x="166" y="252"/>
                </a:cubicBezTo>
                <a:cubicBezTo>
                  <a:pt x="149" y="202"/>
                  <a:pt x="116" y="148"/>
                  <a:pt x="71" y="118"/>
                </a:cubicBezTo>
                <a:cubicBezTo>
                  <a:pt x="51" y="85"/>
                  <a:pt x="11" y="40"/>
                  <a:pt x="32" y="0"/>
                </a:cubicBezTo>
                <a:close/>
              </a:path>
            </a:pathLst>
          </a:custGeom>
          <a:solidFill>
            <a:schemeClr val="accent2">
              <a:alpha val="44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0795" name="Freeform 43"/>
          <p:cNvSpPr>
            <a:spLocks/>
          </p:cNvSpPr>
          <p:nvPr/>
        </p:nvSpPr>
        <p:spPr bwMode="auto">
          <a:xfrm>
            <a:off x="601663" y="3452813"/>
            <a:ext cx="1806575" cy="1784350"/>
          </a:xfrm>
          <a:custGeom>
            <a:avLst/>
            <a:gdLst>
              <a:gd name="T0" fmla="*/ 1095 w 1138"/>
              <a:gd name="T1" fmla="*/ 125 h 1231"/>
              <a:gd name="T2" fmla="*/ 1013 w 1138"/>
              <a:gd name="T3" fmla="*/ 108 h 1231"/>
              <a:gd name="T4" fmla="*/ 963 w 1138"/>
              <a:gd name="T5" fmla="*/ 92 h 1231"/>
              <a:gd name="T6" fmla="*/ 577 w 1138"/>
              <a:gd name="T7" fmla="*/ 100 h 1231"/>
              <a:gd name="T8" fmla="*/ 108 w 1138"/>
              <a:gd name="T9" fmla="*/ 108 h 1231"/>
              <a:gd name="T10" fmla="*/ 99 w 1138"/>
              <a:gd name="T11" fmla="*/ 553 h 1231"/>
              <a:gd name="T12" fmla="*/ 75 w 1138"/>
              <a:gd name="T13" fmla="*/ 627 h 1231"/>
              <a:gd name="T14" fmla="*/ 83 w 1138"/>
              <a:gd name="T15" fmla="*/ 857 h 1231"/>
              <a:gd name="T16" fmla="*/ 91 w 1138"/>
              <a:gd name="T17" fmla="*/ 1005 h 1231"/>
              <a:gd name="T18" fmla="*/ 165 w 1138"/>
              <a:gd name="T19" fmla="*/ 1014 h 1231"/>
              <a:gd name="T20" fmla="*/ 1079 w 1138"/>
              <a:gd name="T21" fmla="*/ 1022 h 1231"/>
              <a:gd name="T22" fmla="*/ 1070 w 1138"/>
              <a:gd name="T23" fmla="*/ 841 h 1231"/>
              <a:gd name="T24" fmla="*/ 1095 w 1138"/>
              <a:gd name="T25" fmla="*/ 125 h 12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138" h="1231">
                <a:moveTo>
                  <a:pt x="1095" y="125"/>
                </a:moveTo>
                <a:cubicBezTo>
                  <a:pt x="1016" y="114"/>
                  <a:pt x="1062" y="124"/>
                  <a:pt x="1013" y="108"/>
                </a:cubicBezTo>
                <a:cubicBezTo>
                  <a:pt x="996" y="102"/>
                  <a:pt x="963" y="92"/>
                  <a:pt x="963" y="92"/>
                </a:cubicBezTo>
                <a:cubicBezTo>
                  <a:pt x="834" y="95"/>
                  <a:pt x="706" y="98"/>
                  <a:pt x="577" y="100"/>
                </a:cubicBezTo>
                <a:cubicBezTo>
                  <a:pt x="421" y="103"/>
                  <a:pt x="221" y="0"/>
                  <a:pt x="108" y="108"/>
                </a:cubicBezTo>
                <a:cubicBezTo>
                  <a:pt x="0" y="210"/>
                  <a:pt x="106" y="405"/>
                  <a:pt x="99" y="553"/>
                </a:cubicBezTo>
                <a:cubicBezTo>
                  <a:pt x="98" y="579"/>
                  <a:pt x="75" y="627"/>
                  <a:pt x="75" y="627"/>
                </a:cubicBezTo>
                <a:cubicBezTo>
                  <a:pt x="78" y="704"/>
                  <a:pt x="80" y="780"/>
                  <a:pt x="83" y="857"/>
                </a:cubicBezTo>
                <a:cubicBezTo>
                  <a:pt x="85" y="906"/>
                  <a:pt x="68" y="961"/>
                  <a:pt x="91" y="1005"/>
                </a:cubicBezTo>
                <a:cubicBezTo>
                  <a:pt x="103" y="1027"/>
                  <a:pt x="140" y="1011"/>
                  <a:pt x="165" y="1014"/>
                </a:cubicBezTo>
                <a:cubicBezTo>
                  <a:pt x="396" y="1231"/>
                  <a:pt x="334" y="1181"/>
                  <a:pt x="1079" y="1022"/>
                </a:cubicBezTo>
                <a:cubicBezTo>
                  <a:pt x="1138" y="1009"/>
                  <a:pt x="1073" y="901"/>
                  <a:pt x="1070" y="841"/>
                </a:cubicBezTo>
                <a:cubicBezTo>
                  <a:pt x="1087" y="603"/>
                  <a:pt x="1095" y="363"/>
                  <a:pt x="1095" y="125"/>
                </a:cubicBezTo>
                <a:close/>
              </a:path>
            </a:pathLst>
          </a:custGeom>
          <a:solidFill>
            <a:srgbClr val="33CC33">
              <a:alpha val="57001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 cap="flat" cmpd="sng">
                <a:solidFill>
                  <a:srgbClr val="FF99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330796" name="Group 44"/>
          <p:cNvGrpSpPr>
            <a:grpSpLocks/>
          </p:cNvGrpSpPr>
          <p:nvPr/>
        </p:nvGrpSpPr>
        <p:grpSpPr bwMode="auto">
          <a:xfrm>
            <a:off x="1762125" y="1460500"/>
            <a:ext cx="2109788" cy="4651375"/>
            <a:chOff x="1110" y="920"/>
            <a:chExt cx="1329" cy="2930"/>
          </a:xfrm>
        </p:grpSpPr>
        <p:sp>
          <p:nvSpPr>
            <p:cNvPr id="330797" name="Text Box 45"/>
            <p:cNvSpPr txBox="1">
              <a:spLocks noChangeArrowheads="1"/>
            </p:cNvSpPr>
            <p:nvPr/>
          </p:nvSpPr>
          <p:spPr bwMode="auto">
            <a:xfrm>
              <a:off x="2007" y="2292"/>
              <a:ext cx="43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>
                  <a:solidFill>
                    <a:schemeClr val="accent2"/>
                  </a:solidFill>
                  <a:cs typeface="Times New Roman" pitchFamily="18" charset="0"/>
                </a:rPr>
                <a:t>O*</a:t>
              </a:r>
            </a:p>
          </p:txBody>
        </p:sp>
        <p:grpSp>
          <p:nvGrpSpPr>
            <p:cNvPr id="330798" name="Group 46"/>
            <p:cNvGrpSpPr>
              <a:grpSpLocks/>
            </p:cNvGrpSpPr>
            <p:nvPr/>
          </p:nvGrpSpPr>
          <p:grpSpPr bwMode="auto">
            <a:xfrm>
              <a:off x="1110" y="920"/>
              <a:ext cx="1063" cy="2930"/>
              <a:chOff x="1110" y="920"/>
              <a:chExt cx="1063" cy="2930"/>
            </a:xfrm>
          </p:grpSpPr>
          <p:sp>
            <p:nvSpPr>
              <p:cNvPr id="330799" name="Text Box 47"/>
              <p:cNvSpPr txBox="1">
                <a:spLocks noChangeArrowheads="1"/>
              </p:cNvSpPr>
              <p:nvPr/>
            </p:nvSpPr>
            <p:spPr bwMode="auto">
              <a:xfrm>
                <a:off x="1110" y="3562"/>
                <a:ext cx="288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accent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eaLnBrk="1" hangingPunct="1">
                  <a:spcBef>
                    <a:spcPct val="50000"/>
                  </a:spcBef>
                </a:pPr>
                <a:r>
                  <a:rPr lang="en-US" b="1">
                    <a:solidFill>
                      <a:schemeClr val="accent2"/>
                    </a:solidFill>
                    <a:cs typeface="Times New Roman" pitchFamily="18" charset="0"/>
                  </a:rPr>
                  <a:t>x</a:t>
                </a:r>
              </a:p>
            </p:txBody>
          </p:sp>
          <p:sp>
            <p:nvSpPr>
              <p:cNvPr id="330800" name="Text Box 48"/>
              <p:cNvSpPr txBox="1">
                <a:spLocks noChangeArrowheads="1"/>
              </p:cNvSpPr>
              <p:nvPr/>
            </p:nvSpPr>
            <p:spPr bwMode="auto">
              <a:xfrm>
                <a:off x="1933" y="920"/>
                <a:ext cx="240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accent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eaLnBrk="1" hangingPunct="1">
                  <a:spcBef>
                    <a:spcPct val="50000"/>
                  </a:spcBef>
                </a:pPr>
                <a:r>
                  <a:rPr lang="en-US" b="1">
                    <a:solidFill>
                      <a:schemeClr val="accent2"/>
                    </a:solidFill>
                    <a:cs typeface="Times New Roman" pitchFamily="18" charset="0"/>
                  </a:rPr>
                  <a:t>z</a:t>
                </a:r>
              </a:p>
            </p:txBody>
          </p:sp>
          <p:sp>
            <p:nvSpPr>
              <p:cNvPr id="330801" name="Freeform 49"/>
              <p:cNvSpPr>
                <a:spLocks/>
              </p:cNvSpPr>
              <p:nvPr/>
            </p:nvSpPr>
            <p:spPr bwMode="auto">
              <a:xfrm>
                <a:off x="1961" y="1238"/>
                <a:ext cx="132" cy="1391"/>
              </a:xfrm>
              <a:custGeom>
                <a:avLst/>
                <a:gdLst>
                  <a:gd name="T0" fmla="*/ 101 w 132"/>
                  <a:gd name="T1" fmla="*/ 0 h 1481"/>
                  <a:gd name="T2" fmla="*/ 52 w 132"/>
                  <a:gd name="T3" fmla="*/ 1020 h 1481"/>
                  <a:gd name="T4" fmla="*/ 36 w 132"/>
                  <a:gd name="T5" fmla="*/ 1481 h 14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32" h="1481">
                    <a:moveTo>
                      <a:pt x="101" y="0"/>
                    </a:moveTo>
                    <a:cubicBezTo>
                      <a:pt x="0" y="315"/>
                      <a:pt x="132" y="689"/>
                      <a:pt x="52" y="1020"/>
                    </a:cubicBezTo>
                    <a:cubicBezTo>
                      <a:pt x="34" y="1393"/>
                      <a:pt x="36" y="1239"/>
                      <a:pt x="36" y="1481"/>
                    </a:cubicBezTo>
                  </a:path>
                </a:pathLst>
              </a:custGeom>
              <a:noFill/>
              <a:ln w="57150" cap="flat" cmpd="sng">
                <a:solidFill>
                  <a:schemeClr val="accent2"/>
                </a:solidFill>
                <a:prstDash val="dash"/>
                <a:round/>
                <a:headEnd type="triangl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0802" name="Freeform 50"/>
              <p:cNvSpPr>
                <a:spLocks/>
              </p:cNvSpPr>
              <p:nvPr/>
            </p:nvSpPr>
            <p:spPr bwMode="auto">
              <a:xfrm>
                <a:off x="1305" y="2596"/>
                <a:ext cx="707" cy="954"/>
              </a:xfrm>
              <a:custGeom>
                <a:avLst/>
                <a:gdLst>
                  <a:gd name="T0" fmla="*/ 707 w 707"/>
                  <a:gd name="T1" fmla="*/ 0 h 954"/>
                  <a:gd name="T2" fmla="*/ 633 w 707"/>
                  <a:gd name="T3" fmla="*/ 98 h 954"/>
                  <a:gd name="T4" fmla="*/ 584 w 707"/>
                  <a:gd name="T5" fmla="*/ 156 h 954"/>
                  <a:gd name="T6" fmla="*/ 518 w 707"/>
                  <a:gd name="T7" fmla="*/ 246 h 954"/>
                  <a:gd name="T8" fmla="*/ 493 w 707"/>
                  <a:gd name="T9" fmla="*/ 288 h 954"/>
                  <a:gd name="T10" fmla="*/ 485 w 707"/>
                  <a:gd name="T11" fmla="*/ 312 h 954"/>
                  <a:gd name="T12" fmla="*/ 329 w 707"/>
                  <a:gd name="T13" fmla="*/ 444 h 954"/>
                  <a:gd name="T14" fmla="*/ 288 w 707"/>
                  <a:gd name="T15" fmla="*/ 502 h 954"/>
                  <a:gd name="T16" fmla="*/ 255 w 707"/>
                  <a:gd name="T17" fmla="*/ 576 h 954"/>
                  <a:gd name="T18" fmla="*/ 205 w 707"/>
                  <a:gd name="T19" fmla="*/ 658 h 954"/>
                  <a:gd name="T20" fmla="*/ 131 w 707"/>
                  <a:gd name="T21" fmla="*/ 740 h 954"/>
                  <a:gd name="T22" fmla="*/ 49 w 707"/>
                  <a:gd name="T23" fmla="*/ 847 h 954"/>
                  <a:gd name="T24" fmla="*/ 16 w 707"/>
                  <a:gd name="T25" fmla="*/ 921 h 954"/>
                  <a:gd name="T26" fmla="*/ 0 w 707"/>
                  <a:gd name="T27" fmla="*/ 954 h 9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07" h="954">
                    <a:moveTo>
                      <a:pt x="707" y="0"/>
                    </a:moveTo>
                    <a:cubicBezTo>
                      <a:pt x="694" y="39"/>
                      <a:pt x="663" y="70"/>
                      <a:pt x="633" y="98"/>
                    </a:cubicBezTo>
                    <a:cubicBezTo>
                      <a:pt x="621" y="137"/>
                      <a:pt x="606" y="127"/>
                      <a:pt x="584" y="156"/>
                    </a:cubicBezTo>
                    <a:cubicBezTo>
                      <a:pt x="563" y="185"/>
                      <a:pt x="538" y="216"/>
                      <a:pt x="518" y="246"/>
                    </a:cubicBezTo>
                    <a:cubicBezTo>
                      <a:pt x="497" y="313"/>
                      <a:pt x="526" y="234"/>
                      <a:pt x="493" y="288"/>
                    </a:cubicBezTo>
                    <a:cubicBezTo>
                      <a:pt x="489" y="295"/>
                      <a:pt x="489" y="305"/>
                      <a:pt x="485" y="312"/>
                    </a:cubicBezTo>
                    <a:cubicBezTo>
                      <a:pt x="458" y="357"/>
                      <a:pt x="372" y="414"/>
                      <a:pt x="329" y="444"/>
                    </a:cubicBezTo>
                    <a:cubicBezTo>
                      <a:pt x="320" y="472"/>
                      <a:pt x="308" y="481"/>
                      <a:pt x="288" y="502"/>
                    </a:cubicBezTo>
                    <a:cubicBezTo>
                      <a:pt x="278" y="529"/>
                      <a:pt x="268" y="551"/>
                      <a:pt x="255" y="576"/>
                    </a:cubicBezTo>
                    <a:cubicBezTo>
                      <a:pt x="233" y="620"/>
                      <a:pt x="255" y="642"/>
                      <a:pt x="205" y="658"/>
                    </a:cubicBezTo>
                    <a:cubicBezTo>
                      <a:pt x="168" y="683"/>
                      <a:pt x="158" y="700"/>
                      <a:pt x="131" y="740"/>
                    </a:cubicBezTo>
                    <a:cubicBezTo>
                      <a:pt x="106" y="777"/>
                      <a:pt x="69" y="806"/>
                      <a:pt x="49" y="847"/>
                    </a:cubicBezTo>
                    <a:cubicBezTo>
                      <a:pt x="35" y="876"/>
                      <a:pt x="40" y="898"/>
                      <a:pt x="16" y="921"/>
                    </a:cubicBezTo>
                    <a:cubicBezTo>
                      <a:pt x="7" y="950"/>
                      <a:pt x="14" y="940"/>
                      <a:pt x="0" y="954"/>
                    </a:cubicBezTo>
                  </a:path>
                </a:pathLst>
              </a:custGeom>
              <a:noFill/>
              <a:ln w="57150" cap="flat" cmpd="sng">
                <a:solidFill>
                  <a:schemeClr val="accent2"/>
                </a:solidFill>
                <a:prstDash val="dash"/>
                <a:round/>
                <a:headEnd type="none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330803" name="Text Box 51"/>
          <p:cNvSpPr txBox="1">
            <a:spLocks noChangeArrowheads="1"/>
          </p:cNvSpPr>
          <p:nvPr/>
        </p:nvSpPr>
        <p:spPr bwMode="auto">
          <a:xfrm>
            <a:off x="1138238" y="2068513"/>
            <a:ext cx="381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i="1">
                <a:cs typeface="Times New Roman" pitchFamily="18" charset="0"/>
              </a:rPr>
              <a:t>E</a:t>
            </a:r>
          </a:p>
        </p:txBody>
      </p:sp>
      <p:sp>
        <p:nvSpPr>
          <p:cNvPr id="330804" name="Text Box 52"/>
          <p:cNvSpPr txBox="1">
            <a:spLocks noChangeArrowheads="1"/>
          </p:cNvSpPr>
          <p:nvPr/>
        </p:nvSpPr>
        <p:spPr bwMode="auto">
          <a:xfrm>
            <a:off x="4170363" y="4359275"/>
            <a:ext cx="2490787" cy="2301875"/>
          </a:xfrm>
          <a:prstGeom prst="rect">
            <a:avLst/>
          </a:prstGeom>
          <a:noFill/>
          <a:ln w="19050">
            <a:solidFill>
              <a:srgbClr val="FF33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/>
              <a:t>Zero represents that the plane is parallel to the corresponding axis </a:t>
            </a:r>
          </a:p>
        </p:txBody>
      </p:sp>
      <p:sp>
        <p:nvSpPr>
          <p:cNvPr id="330805" name="Text Box 53"/>
          <p:cNvSpPr txBox="1">
            <a:spLocks noChangeArrowheads="1"/>
          </p:cNvSpPr>
          <p:nvPr/>
        </p:nvSpPr>
        <p:spPr bwMode="auto">
          <a:xfrm>
            <a:off x="7105650" y="4360863"/>
            <a:ext cx="1887538" cy="1571625"/>
          </a:xfrm>
          <a:prstGeom prst="rect">
            <a:avLst/>
          </a:prstGeom>
          <a:noFill/>
          <a:ln w="19050">
            <a:solidFill>
              <a:srgbClr val="FF33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/>
              <a:t>Bar represents a negative intercept</a:t>
            </a:r>
          </a:p>
        </p:txBody>
      </p:sp>
      <p:sp>
        <p:nvSpPr>
          <p:cNvPr id="330806" name="Line 54"/>
          <p:cNvSpPr>
            <a:spLocks noChangeShapeType="1"/>
          </p:cNvSpPr>
          <p:nvPr/>
        </p:nvSpPr>
        <p:spPr bwMode="auto">
          <a:xfrm flipV="1">
            <a:off x="5867400" y="3840163"/>
            <a:ext cx="482600" cy="690562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0807" name="Line 55"/>
          <p:cNvSpPr>
            <a:spLocks noChangeShapeType="1"/>
          </p:cNvSpPr>
          <p:nvPr/>
        </p:nvSpPr>
        <p:spPr bwMode="auto">
          <a:xfrm flipH="1" flipV="1">
            <a:off x="8104188" y="3840163"/>
            <a:ext cx="392112" cy="690562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7794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307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307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307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3307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3307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3307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3308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3308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330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3307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330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3307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3307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500"/>
                                        <p:tgtEl>
                                          <p:spTgt spid="3307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" dur="500"/>
                                        <p:tgtEl>
                                          <p:spTgt spid="3308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4" dur="500"/>
                                        <p:tgtEl>
                                          <p:spTgt spid="3308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0756" grpId="0"/>
      <p:bldP spid="330757" grpId="0"/>
      <p:bldP spid="330758" grpId="0"/>
      <p:bldP spid="330766" grpId="0"/>
      <p:bldP spid="330767" grpId="0"/>
      <p:bldP spid="330768" grpId="0"/>
      <p:bldP spid="330769" grpId="0"/>
      <p:bldP spid="330770" grpId="0"/>
      <p:bldP spid="330771" grpId="0"/>
      <p:bldP spid="330772" grpId="0"/>
      <p:bldP spid="330794" grpId="0" animBg="1"/>
      <p:bldP spid="330804" grpId="0" animBg="1"/>
      <p:bldP spid="330805" grpId="0" animBg="1"/>
      <p:bldP spid="330806" grpId="0" animBg="1"/>
      <p:bldP spid="330807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802" name="Text Box 2"/>
          <p:cNvSpPr txBox="1">
            <a:spLocks noChangeArrowheads="1"/>
          </p:cNvSpPr>
          <p:nvPr/>
        </p:nvSpPr>
        <p:spPr bwMode="auto">
          <a:xfrm>
            <a:off x="458788" y="244475"/>
            <a:ext cx="4113212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Times New Roman" pitchFamily="18" charset="0"/>
              </a:rPr>
              <a:t>Miller indices of a plane specifies only its orientation in space not its position</a:t>
            </a:r>
          </a:p>
        </p:txBody>
      </p:sp>
      <p:sp>
        <p:nvSpPr>
          <p:cNvPr id="332803" name="Text Box 3"/>
          <p:cNvSpPr txBox="1">
            <a:spLocks noChangeArrowheads="1"/>
          </p:cNvSpPr>
          <p:nvPr/>
        </p:nvSpPr>
        <p:spPr bwMode="auto">
          <a:xfrm>
            <a:off x="4956175" y="638175"/>
            <a:ext cx="3382963" cy="831850"/>
          </a:xfrm>
          <a:prstGeom prst="rect">
            <a:avLst/>
          </a:prstGeom>
          <a:noFill/>
          <a:ln w="9525">
            <a:solidFill>
              <a:srgbClr val="9966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Times New Roman" pitchFamily="18" charset="0"/>
              </a:rPr>
              <a:t>All parallel planes have the same Miller Indices</a:t>
            </a:r>
          </a:p>
        </p:txBody>
      </p:sp>
      <p:sp>
        <p:nvSpPr>
          <p:cNvPr id="332804" name="Text Box 4"/>
          <p:cNvSpPr txBox="1">
            <a:spLocks noChangeArrowheads="1"/>
          </p:cNvSpPr>
          <p:nvPr/>
        </p:nvSpPr>
        <p:spPr bwMode="auto">
          <a:xfrm>
            <a:off x="469900" y="3124200"/>
            <a:ext cx="381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>
                <a:cs typeface="Times New Roman" pitchFamily="18" charset="0"/>
              </a:rPr>
              <a:t>A</a:t>
            </a:r>
          </a:p>
        </p:txBody>
      </p:sp>
      <p:sp>
        <p:nvSpPr>
          <p:cNvPr id="332805" name="Text Box 5"/>
          <p:cNvSpPr txBox="1">
            <a:spLocks noChangeArrowheads="1"/>
          </p:cNvSpPr>
          <p:nvPr/>
        </p:nvSpPr>
        <p:spPr bwMode="auto">
          <a:xfrm>
            <a:off x="2670175" y="3325813"/>
            <a:ext cx="381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>
                <a:cs typeface="Times New Roman" pitchFamily="18" charset="0"/>
              </a:rPr>
              <a:t>B</a:t>
            </a:r>
          </a:p>
        </p:txBody>
      </p:sp>
      <p:sp>
        <p:nvSpPr>
          <p:cNvPr id="332806" name="Text Box 6"/>
          <p:cNvSpPr txBox="1">
            <a:spLocks noChangeArrowheads="1"/>
          </p:cNvSpPr>
          <p:nvPr/>
        </p:nvSpPr>
        <p:spPr bwMode="auto">
          <a:xfrm>
            <a:off x="2619375" y="5170488"/>
            <a:ext cx="381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>
                <a:cs typeface="Times New Roman" pitchFamily="18" charset="0"/>
              </a:rPr>
              <a:t>C</a:t>
            </a:r>
          </a:p>
        </p:txBody>
      </p:sp>
      <p:sp>
        <p:nvSpPr>
          <p:cNvPr id="332807" name="Text Box 7"/>
          <p:cNvSpPr txBox="1">
            <a:spLocks noChangeArrowheads="1"/>
          </p:cNvSpPr>
          <p:nvPr/>
        </p:nvSpPr>
        <p:spPr bwMode="auto">
          <a:xfrm>
            <a:off x="568325" y="4764088"/>
            <a:ext cx="381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>
                <a:cs typeface="Times New Roman" pitchFamily="18" charset="0"/>
              </a:rPr>
              <a:t>D</a:t>
            </a:r>
          </a:p>
        </p:txBody>
      </p:sp>
      <p:sp>
        <p:nvSpPr>
          <p:cNvPr id="332808" name="Text Box 8"/>
          <p:cNvSpPr txBox="1">
            <a:spLocks noChangeArrowheads="1"/>
          </p:cNvSpPr>
          <p:nvPr/>
        </p:nvSpPr>
        <p:spPr bwMode="auto">
          <a:xfrm>
            <a:off x="1343025" y="3756025"/>
            <a:ext cx="4857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>
                <a:cs typeface="Times New Roman" pitchFamily="18" charset="0"/>
              </a:rPr>
              <a:t>O</a:t>
            </a:r>
          </a:p>
        </p:txBody>
      </p:sp>
      <p:grpSp>
        <p:nvGrpSpPr>
          <p:cNvPr id="332809" name="Group 9"/>
          <p:cNvGrpSpPr>
            <a:grpSpLocks/>
          </p:cNvGrpSpPr>
          <p:nvPr/>
        </p:nvGrpSpPr>
        <p:grpSpPr bwMode="auto">
          <a:xfrm>
            <a:off x="885825" y="2370138"/>
            <a:ext cx="2600325" cy="2820987"/>
            <a:chOff x="396" y="1493"/>
            <a:chExt cx="1638" cy="1777"/>
          </a:xfrm>
        </p:grpSpPr>
        <p:sp>
          <p:nvSpPr>
            <p:cNvPr id="332810" name="Freeform 10"/>
            <p:cNvSpPr>
              <a:spLocks/>
            </p:cNvSpPr>
            <p:nvPr/>
          </p:nvSpPr>
          <p:spPr bwMode="auto">
            <a:xfrm>
              <a:off x="429" y="1493"/>
              <a:ext cx="543" cy="699"/>
            </a:xfrm>
            <a:custGeom>
              <a:avLst/>
              <a:gdLst>
                <a:gd name="T0" fmla="*/ 543 w 543"/>
                <a:gd name="T1" fmla="*/ 0 h 699"/>
                <a:gd name="T2" fmla="*/ 412 w 543"/>
                <a:gd name="T3" fmla="*/ 164 h 699"/>
                <a:gd name="T4" fmla="*/ 387 w 543"/>
                <a:gd name="T5" fmla="*/ 181 h 699"/>
                <a:gd name="T6" fmla="*/ 288 w 543"/>
                <a:gd name="T7" fmla="*/ 296 h 699"/>
                <a:gd name="T8" fmla="*/ 107 w 543"/>
                <a:gd name="T9" fmla="*/ 535 h 699"/>
                <a:gd name="T10" fmla="*/ 50 w 543"/>
                <a:gd name="T11" fmla="*/ 650 h 699"/>
                <a:gd name="T12" fmla="*/ 17 w 543"/>
                <a:gd name="T13" fmla="*/ 683 h 699"/>
                <a:gd name="T14" fmla="*/ 0 w 543"/>
                <a:gd name="T15" fmla="*/ 699 h 6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43" h="699">
                  <a:moveTo>
                    <a:pt x="543" y="0"/>
                  </a:moveTo>
                  <a:cubicBezTo>
                    <a:pt x="493" y="50"/>
                    <a:pt x="462" y="114"/>
                    <a:pt x="412" y="164"/>
                  </a:cubicBezTo>
                  <a:cubicBezTo>
                    <a:pt x="405" y="171"/>
                    <a:pt x="394" y="174"/>
                    <a:pt x="387" y="181"/>
                  </a:cubicBezTo>
                  <a:cubicBezTo>
                    <a:pt x="352" y="216"/>
                    <a:pt x="318" y="257"/>
                    <a:pt x="288" y="296"/>
                  </a:cubicBezTo>
                  <a:cubicBezTo>
                    <a:pt x="226" y="378"/>
                    <a:pt x="180" y="462"/>
                    <a:pt x="107" y="535"/>
                  </a:cubicBezTo>
                  <a:cubicBezTo>
                    <a:pt x="96" y="581"/>
                    <a:pt x="88" y="614"/>
                    <a:pt x="50" y="650"/>
                  </a:cubicBezTo>
                  <a:cubicBezTo>
                    <a:pt x="5" y="693"/>
                    <a:pt x="61" y="639"/>
                    <a:pt x="17" y="683"/>
                  </a:cubicBezTo>
                  <a:cubicBezTo>
                    <a:pt x="11" y="689"/>
                    <a:pt x="0" y="699"/>
                    <a:pt x="0" y="699"/>
                  </a:cubicBezTo>
                </a:path>
              </a:pathLst>
            </a:custGeom>
            <a:solidFill>
              <a:srgbClr val="F85912"/>
            </a:solidFill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2811" name="Freeform 11"/>
            <p:cNvSpPr>
              <a:spLocks/>
            </p:cNvSpPr>
            <p:nvPr/>
          </p:nvSpPr>
          <p:spPr bwMode="auto">
            <a:xfrm>
              <a:off x="421" y="2217"/>
              <a:ext cx="1062" cy="1"/>
            </a:xfrm>
            <a:custGeom>
              <a:avLst/>
              <a:gdLst>
                <a:gd name="T0" fmla="*/ 0 w 1062"/>
                <a:gd name="T1" fmla="*/ 0 h 1"/>
                <a:gd name="T2" fmla="*/ 1062 w 1062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062" h="1">
                  <a:moveTo>
                    <a:pt x="0" y="0"/>
                  </a:moveTo>
                  <a:cubicBezTo>
                    <a:pt x="354" y="0"/>
                    <a:pt x="708" y="0"/>
                    <a:pt x="1062" y="0"/>
                  </a:cubicBezTo>
                </a:path>
              </a:pathLst>
            </a:custGeom>
            <a:solidFill>
              <a:srgbClr val="F85912"/>
            </a:solidFill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2812" name="Freeform 12"/>
            <p:cNvSpPr>
              <a:spLocks/>
            </p:cNvSpPr>
            <p:nvPr/>
          </p:nvSpPr>
          <p:spPr bwMode="auto">
            <a:xfrm>
              <a:off x="972" y="1493"/>
              <a:ext cx="1029" cy="24"/>
            </a:xfrm>
            <a:custGeom>
              <a:avLst/>
              <a:gdLst>
                <a:gd name="T0" fmla="*/ 0 w 1029"/>
                <a:gd name="T1" fmla="*/ 0 h 24"/>
                <a:gd name="T2" fmla="*/ 1029 w 1029"/>
                <a:gd name="T3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029" h="24">
                  <a:moveTo>
                    <a:pt x="0" y="0"/>
                  </a:moveTo>
                  <a:cubicBezTo>
                    <a:pt x="343" y="10"/>
                    <a:pt x="685" y="24"/>
                    <a:pt x="1029" y="24"/>
                  </a:cubicBezTo>
                </a:path>
              </a:pathLst>
            </a:custGeom>
            <a:solidFill>
              <a:srgbClr val="F85912"/>
            </a:solidFill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2813" name="Freeform 13"/>
            <p:cNvSpPr>
              <a:spLocks/>
            </p:cNvSpPr>
            <p:nvPr/>
          </p:nvSpPr>
          <p:spPr bwMode="auto">
            <a:xfrm>
              <a:off x="1474" y="1517"/>
              <a:ext cx="543" cy="708"/>
            </a:xfrm>
            <a:custGeom>
              <a:avLst/>
              <a:gdLst>
                <a:gd name="T0" fmla="*/ 543 w 543"/>
                <a:gd name="T1" fmla="*/ 0 h 708"/>
                <a:gd name="T2" fmla="*/ 527 w 543"/>
                <a:gd name="T3" fmla="*/ 25 h 708"/>
                <a:gd name="T4" fmla="*/ 502 w 543"/>
                <a:gd name="T5" fmla="*/ 50 h 708"/>
                <a:gd name="T6" fmla="*/ 469 w 543"/>
                <a:gd name="T7" fmla="*/ 91 h 708"/>
                <a:gd name="T8" fmla="*/ 379 w 543"/>
                <a:gd name="T9" fmla="*/ 231 h 708"/>
                <a:gd name="T10" fmla="*/ 362 w 543"/>
                <a:gd name="T11" fmla="*/ 247 h 708"/>
                <a:gd name="T12" fmla="*/ 313 w 543"/>
                <a:gd name="T13" fmla="*/ 297 h 708"/>
                <a:gd name="T14" fmla="*/ 280 w 543"/>
                <a:gd name="T15" fmla="*/ 338 h 708"/>
                <a:gd name="T16" fmla="*/ 239 w 543"/>
                <a:gd name="T17" fmla="*/ 412 h 708"/>
                <a:gd name="T18" fmla="*/ 206 w 543"/>
                <a:gd name="T19" fmla="*/ 461 h 708"/>
                <a:gd name="T20" fmla="*/ 190 w 543"/>
                <a:gd name="T21" fmla="*/ 486 h 708"/>
                <a:gd name="T22" fmla="*/ 124 w 543"/>
                <a:gd name="T23" fmla="*/ 576 h 708"/>
                <a:gd name="T24" fmla="*/ 42 w 543"/>
                <a:gd name="T25" fmla="*/ 683 h 708"/>
                <a:gd name="T26" fmla="*/ 25 w 543"/>
                <a:gd name="T27" fmla="*/ 700 h 708"/>
                <a:gd name="T28" fmla="*/ 0 w 543"/>
                <a:gd name="T29" fmla="*/ 708 h 7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43" h="708">
                  <a:moveTo>
                    <a:pt x="543" y="0"/>
                  </a:moveTo>
                  <a:cubicBezTo>
                    <a:pt x="538" y="8"/>
                    <a:pt x="533" y="17"/>
                    <a:pt x="527" y="25"/>
                  </a:cubicBezTo>
                  <a:cubicBezTo>
                    <a:pt x="520" y="34"/>
                    <a:pt x="509" y="40"/>
                    <a:pt x="502" y="50"/>
                  </a:cubicBezTo>
                  <a:cubicBezTo>
                    <a:pt x="470" y="98"/>
                    <a:pt x="526" y="52"/>
                    <a:pt x="469" y="91"/>
                  </a:cubicBezTo>
                  <a:cubicBezTo>
                    <a:pt x="436" y="136"/>
                    <a:pt x="410" y="185"/>
                    <a:pt x="379" y="231"/>
                  </a:cubicBezTo>
                  <a:cubicBezTo>
                    <a:pt x="375" y="237"/>
                    <a:pt x="368" y="241"/>
                    <a:pt x="362" y="247"/>
                  </a:cubicBezTo>
                  <a:cubicBezTo>
                    <a:pt x="345" y="264"/>
                    <a:pt x="326" y="278"/>
                    <a:pt x="313" y="297"/>
                  </a:cubicBezTo>
                  <a:cubicBezTo>
                    <a:pt x="293" y="328"/>
                    <a:pt x="304" y="314"/>
                    <a:pt x="280" y="338"/>
                  </a:cubicBezTo>
                  <a:cubicBezTo>
                    <a:pt x="266" y="366"/>
                    <a:pt x="257" y="388"/>
                    <a:pt x="239" y="412"/>
                  </a:cubicBezTo>
                  <a:cubicBezTo>
                    <a:pt x="227" y="428"/>
                    <a:pt x="217" y="445"/>
                    <a:pt x="206" y="461"/>
                  </a:cubicBezTo>
                  <a:cubicBezTo>
                    <a:pt x="201" y="469"/>
                    <a:pt x="190" y="486"/>
                    <a:pt x="190" y="486"/>
                  </a:cubicBezTo>
                  <a:cubicBezTo>
                    <a:pt x="178" y="530"/>
                    <a:pt x="162" y="551"/>
                    <a:pt x="124" y="576"/>
                  </a:cubicBezTo>
                  <a:cubicBezTo>
                    <a:pt x="111" y="618"/>
                    <a:pt x="73" y="652"/>
                    <a:pt x="42" y="683"/>
                  </a:cubicBezTo>
                  <a:cubicBezTo>
                    <a:pt x="36" y="689"/>
                    <a:pt x="31" y="694"/>
                    <a:pt x="25" y="700"/>
                  </a:cubicBezTo>
                  <a:cubicBezTo>
                    <a:pt x="19" y="706"/>
                    <a:pt x="0" y="708"/>
                    <a:pt x="0" y="708"/>
                  </a:cubicBezTo>
                </a:path>
              </a:pathLst>
            </a:custGeom>
            <a:solidFill>
              <a:srgbClr val="F85912"/>
            </a:solidFill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2814" name="Freeform 14"/>
            <p:cNvSpPr>
              <a:spLocks/>
            </p:cNvSpPr>
            <p:nvPr/>
          </p:nvSpPr>
          <p:spPr bwMode="auto">
            <a:xfrm>
              <a:off x="402" y="2192"/>
              <a:ext cx="27" cy="1070"/>
            </a:xfrm>
            <a:custGeom>
              <a:avLst/>
              <a:gdLst>
                <a:gd name="T0" fmla="*/ 16 w 16"/>
                <a:gd name="T1" fmla="*/ 0 h 1251"/>
                <a:gd name="T2" fmla="*/ 0 w 16"/>
                <a:gd name="T3" fmla="*/ 1251 h 1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6" h="1251">
                  <a:moveTo>
                    <a:pt x="16" y="0"/>
                  </a:moveTo>
                  <a:cubicBezTo>
                    <a:pt x="12" y="419"/>
                    <a:pt x="0" y="833"/>
                    <a:pt x="0" y="1251"/>
                  </a:cubicBezTo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2815" name="Freeform 15"/>
            <p:cNvSpPr>
              <a:spLocks/>
            </p:cNvSpPr>
            <p:nvPr/>
          </p:nvSpPr>
          <p:spPr bwMode="auto">
            <a:xfrm>
              <a:off x="396" y="3259"/>
              <a:ext cx="1095" cy="11"/>
            </a:xfrm>
            <a:custGeom>
              <a:avLst/>
              <a:gdLst>
                <a:gd name="T0" fmla="*/ 0 w 1095"/>
                <a:gd name="T1" fmla="*/ 11 h 11"/>
                <a:gd name="T2" fmla="*/ 1095 w 1095"/>
                <a:gd name="T3" fmla="*/ 3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095" h="11">
                  <a:moveTo>
                    <a:pt x="0" y="11"/>
                  </a:moveTo>
                  <a:cubicBezTo>
                    <a:pt x="684" y="0"/>
                    <a:pt x="319" y="3"/>
                    <a:pt x="1095" y="3"/>
                  </a:cubicBezTo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2816" name="Freeform 16"/>
            <p:cNvSpPr>
              <a:spLocks/>
            </p:cNvSpPr>
            <p:nvPr/>
          </p:nvSpPr>
          <p:spPr bwMode="auto">
            <a:xfrm>
              <a:off x="1474" y="2209"/>
              <a:ext cx="42" cy="1029"/>
            </a:xfrm>
            <a:custGeom>
              <a:avLst/>
              <a:gdLst>
                <a:gd name="T0" fmla="*/ 42 w 42"/>
                <a:gd name="T1" fmla="*/ 0 h 1234"/>
                <a:gd name="T2" fmla="*/ 33 w 42"/>
                <a:gd name="T3" fmla="*/ 707 h 1234"/>
                <a:gd name="T4" fmla="*/ 0 w 42"/>
                <a:gd name="T5" fmla="*/ 1234 h 1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1234">
                  <a:moveTo>
                    <a:pt x="42" y="0"/>
                  </a:moveTo>
                  <a:cubicBezTo>
                    <a:pt x="39" y="236"/>
                    <a:pt x="38" y="471"/>
                    <a:pt x="33" y="707"/>
                  </a:cubicBezTo>
                  <a:cubicBezTo>
                    <a:pt x="29" y="890"/>
                    <a:pt x="0" y="1049"/>
                    <a:pt x="0" y="1234"/>
                  </a:cubicBezTo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2817" name="Freeform 17"/>
            <p:cNvSpPr>
              <a:spLocks/>
            </p:cNvSpPr>
            <p:nvPr/>
          </p:nvSpPr>
          <p:spPr bwMode="auto">
            <a:xfrm>
              <a:off x="2017" y="1542"/>
              <a:ext cx="1" cy="1062"/>
            </a:xfrm>
            <a:custGeom>
              <a:avLst/>
              <a:gdLst>
                <a:gd name="T0" fmla="*/ 0 w 1"/>
                <a:gd name="T1" fmla="*/ 0 h 1062"/>
                <a:gd name="T2" fmla="*/ 0 w 1"/>
                <a:gd name="T3" fmla="*/ 1062 h 10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062">
                  <a:moveTo>
                    <a:pt x="0" y="0"/>
                  </a:moveTo>
                  <a:cubicBezTo>
                    <a:pt x="0" y="354"/>
                    <a:pt x="0" y="708"/>
                    <a:pt x="0" y="1062"/>
                  </a:cubicBezTo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2818" name="Freeform 18"/>
            <p:cNvSpPr>
              <a:spLocks/>
            </p:cNvSpPr>
            <p:nvPr/>
          </p:nvSpPr>
          <p:spPr bwMode="auto">
            <a:xfrm>
              <a:off x="1491" y="2595"/>
              <a:ext cx="543" cy="650"/>
            </a:xfrm>
            <a:custGeom>
              <a:avLst/>
              <a:gdLst>
                <a:gd name="T0" fmla="*/ 543 w 543"/>
                <a:gd name="T1" fmla="*/ 0 h 650"/>
                <a:gd name="T2" fmla="*/ 477 w 543"/>
                <a:gd name="T3" fmla="*/ 58 h 650"/>
                <a:gd name="T4" fmla="*/ 411 w 543"/>
                <a:gd name="T5" fmla="*/ 140 h 650"/>
                <a:gd name="T6" fmla="*/ 370 w 543"/>
                <a:gd name="T7" fmla="*/ 214 h 650"/>
                <a:gd name="T8" fmla="*/ 337 w 543"/>
                <a:gd name="T9" fmla="*/ 255 h 650"/>
                <a:gd name="T10" fmla="*/ 263 w 543"/>
                <a:gd name="T11" fmla="*/ 346 h 650"/>
                <a:gd name="T12" fmla="*/ 214 w 543"/>
                <a:gd name="T13" fmla="*/ 379 h 650"/>
                <a:gd name="T14" fmla="*/ 197 w 543"/>
                <a:gd name="T15" fmla="*/ 403 h 650"/>
                <a:gd name="T16" fmla="*/ 173 w 543"/>
                <a:gd name="T17" fmla="*/ 420 h 650"/>
                <a:gd name="T18" fmla="*/ 156 w 543"/>
                <a:gd name="T19" fmla="*/ 445 h 650"/>
                <a:gd name="T20" fmla="*/ 140 w 543"/>
                <a:gd name="T21" fmla="*/ 494 h 650"/>
                <a:gd name="T22" fmla="*/ 99 w 543"/>
                <a:gd name="T23" fmla="*/ 560 h 650"/>
                <a:gd name="T24" fmla="*/ 82 w 543"/>
                <a:gd name="T25" fmla="*/ 576 h 650"/>
                <a:gd name="T26" fmla="*/ 66 w 543"/>
                <a:gd name="T27" fmla="*/ 601 h 650"/>
                <a:gd name="T28" fmla="*/ 57 w 543"/>
                <a:gd name="T29" fmla="*/ 626 h 650"/>
                <a:gd name="T30" fmla="*/ 0 w 543"/>
                <a:gd name="T31" fmla="*/ 650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43" h="650">
                  <a:moveTo>
                    <a:pt x="543" y="0"/>
                  </a:moveTo>
                  <a:cubicBezTo>
                    <a:pt x="516" y="18"/>
                    <a:pt x="504" y="40"/>
                    <a:pt x="477" y="58"/>
                  </a:cubicBezTo>
                  <a:cubicBezTo>
                    <a:pt x="458" y="88"/>
                    <a:pt x="433" y="112"/>
                    <a:pt x="411" y="140"/>
                  </a:cubicBezTo>
                  <a:cubicBezTo>
                    <a:pt x="392" y="163"/>
                    <a:pt x="387" y="190"/>
                    <a:pt x="370" y="214"/>
                  </a:cubicBezTo>
                  <a:cubicBezTo>
                    <a:pt x="354" y="264"/>
                    <a:pt x="375" y="217"/>
                    <a:pt x="337" y="255"/>
                  </a:cubicBezTo>
                  <a:cubicBezTo>
                    <a:pt x="310" y="282"/>
                    <a:pt x="291" y="318"/>
                    <a:pt x="263" y="346"/>
                  </a:cubicBezTo>
                  <a:cubicBezTo>
                    <a:pt x="246" y="398"/>
                    <a:pt x="270" y="348"/>
                    <a:pt x="214" y="379"/>
                  </a:cubicBezTo>
                  <a:cubicBezTo>
                    <a:pt x="205" y="384"/>
                    <a:pt x="204" y="396"/>
                    <a:pt x="197" y="403"/>
                  </a:cubicBezTo>
                  <a:cubicBezTo>
                    <a:pt x="190" y="410"/>
                    <a:pt x="181" y="414"/>
                    <a:pt x="173" y="420"/>
                  </a:cubicBezTo>
                  <a:cubicBezTo>
                    <a:pt x="167" y="428"/>
                    <a:pt x="160" y="436"/>
                    <a:pt x="156" y="445"/>
                  </a:cubicBezTo>
                  <a:cubicBezTo>
                    <a:pt x="149" y="461"/>
                    <a:pt x="153" y="482"/>
                    <a:pt x="140" y="494"/>
                  </a:cubicBezTo>
                  <a:cubicBezTo>
                    <a:pt x="117" y="515"/>
                    <a:pt x="114" y="535"/>
                    <a:pt x="99" y="560"/>
                  </a:cubicBezTo>
                  <a:cubicBezTo>
                    <a:pt x="95" y="567"/>
                    <a:pt x="87" y="570"/>
                    <a:pt x="82" y="576"/>
                  </a:cubicBezTo>
                  <a:cubicBezTo>
                    <a:pt x="76" y="584"/>
                    <a:pt x="70" y="592"/>
                    <a:pt x="66" y="601"/>
                  </a:cubicBezTo>
                  <a:cubicBezTo>
                    <a:pt x="62" y="609"/>
                    <a:pt x="63" y="619"/>
                    <a:pt x="57" y="626"/>
                  </a:cubicBezTo>
                  <a:cubicBezTo>
                    <a:pt x="44" y="642"/>
                    <a:pt x="0" y="650"/>
                    <a:pt x="0" y="650"/>
                  </a:cubicBezTo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32819" name="Group 19"/>
          <p:cNvGrpSpPr>
            <a:grpSpLocks/>
          </p:cNvGrpSpPr>
          <p:nvPr/>
        </p:nvGrpSpPr>
        <p:grpSpPr bwMode="auto">
          <a:xfrm>
            <a:off x="373063" y="1328738"/>
            <a:ext cx="3762375" cy="4768850"/>
            <a:chOff x="73" y="837"/>
            <a:chExt cx="2370" cy="3004"/>
          </a:xfrm>
        </p:grpSpPr>
        <p:sp>
          <p:nvSpPr>
            <p:cNvPr id="332820" name="Text Box 20"/>
            <p:cNvSpPr txBox="1">
              <a:spLocks noChangeArrowheads="1"/>
            </p:cNvSpPr>
            <p:nvPr/>
          </p:nvSpPr>
          <p:spPr bwMode="auto">
            <a:xfrm>
              <a:off x="73" y="3553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b="1">
                  <a:solidFill>
                    <a:schemeClr val="accent1"/>
                  </a:solidFill>
                  <a:cs typeface="Times New Roman" pitchFamily="18" charset="0"/>
                </a:rPr>
                <a:t>x</a:t>
              </a:r>
            </a:p>
          </p:txBody>
        </p:sp>
        <p:sp>
          <p:nvSpPr>
            <p:cNvPr id="332821" name="Text Box 21"/>
            <p:cNvSpPr txBox="1">
              <a:spLocks noChangeArrowheads="1"/>
            </p:cNvSpPr>
            <p:nvPr/>
          </p:nvSpPr>
          <p:spPr bwMode="auto">
            <a:xfrm>
              <a:off x="909" y="837"/>
              <a:ext cx="240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b="1">
                  <a:solidFill>
                    <a:schemeClr val="accent1"/>
                  </a:solidFill>
                  <a:cs typeface="Times New Roman" pitchFamily="18" charset="0"/>
                </a:rPr>
                <a:t>z</a:t>
              </a:r>
            </a:p>
          </p:txBody>
        </p:sp>
        <p:sp>
          <p:nvSpPr>
            <p:cNvPr id="332822" name="Text Box 22"/>
            <p:cNvSpPr txBox="1">
              <a:spLocks noChangeArrowheads="1"/>
            </p:cNvSpPr>
            <p:nvPr/>
          </p:nvSpPr>
          <p:spPr bwMode="auto">
            <a:xfrm>
              <a:off x="2155" y="2672"/>
              <a:ext cx="2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b="1">
                  <a:solidFill>
                    <a:schemeClr val="accent2"/>
                  </a:solidFill>
                  <a:cs typeface="Times New Roman" pitchFamily="18" charset="0"/>
                </a:rPr>
                <a:t>y</a:t>
              </a:r>
            </a:p>
          </p:txBody>
        </p:sp>
        <p:sp>
          <p:nvSpPr>
            <p:cNvPr id="332823" name="Freeform 23"/>
            <p:cNvSpPr>
              <a:spLocks/>
            </p:cNvSpPr>
            <p:nvPr/>
          </p:nvSpPr>
          <p:spPr bwMode="auto">
            <a:xfrm>
              <a:off x="904" y="1213"/>
              <a:ext cx="132" cy="1391"/>
            </a:xfrm>
            <a:custGeom>
              <a:avLst/>
              <a:gdLst>
                <a:gd name="T0" fmla="*/ 101 w 132"/>
                <a:gd name="T1" fmla="*/ 0 h 1481"/>
                <a:gd name="T2" fmla="*/ 52 w 132"/>
                <a:gd name="T3" fmla="*/ 1020 h 1481"/>
                <a:gd name="T4" fmla="*/ 36 w 132"/>
                <a:gd name="T5" fmla="*/ 1481 h 14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2" h="1481">
                  <a:moveTo>
                    <a:pt x="101" y="0"/>
                  </a:moveTo>
                  <a:cubicBezTo>
                    <a:pt x="0" y="315"/>
                    <a:pt x="132" y="689"/>
                    <a:pt x="52" y="1020"/>
                  </a:cubicBezTo>
                  <a:cubicBezTo>
                    <a:pt x="34" y="1393"/>
                    <a:pt x="36" y="1239"/>
                    <a:pt x="36" y="1481"/>
                  </a:cubicBezTo>
                </a:path>
              </a:pathLst>
            </a:custGeom>
            <a:noFill/>
            <a:ln w="57150" cap="flat" cmpd="sng">
              <a:solidFill>
                <a:srgbClr val="008000"/>
              </a:solidFill>
              <a:prstDash val="dash"/>
              <a:round/>
              <a:headEnd type="triangl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2824" name="Freeform 24"/>
            <p:cNvSpPr>
              <a:spLocks/>
            </p:cNvSpPr>
            <p:nvPr/>
          </p:nvSpPr>
          <p:spPr bwMode="auto">
            <a:xfrm>
              <a:off x="940" y="2587"/>
              <a:ext cx="1475" cy="27"/>
            </a:xfrm>
            <a:custGeom>
              <a:avLst/>
              <a:gdLst>
                <a:gd name="T0" fmla="*/ 0 w 1341"/>
                <a:gd name="T1" fmla="*/ 0 h 51"/>
                <a:gd name="T2" fmla="*/ 970 w 1341"/>
                <a:gd name="T3" fmla="*/ 25 h 51"/>
                <a:gd name="T4" fmla="*/ 1341 w 1341"/>
                <a:gd name="T5" fmla="*/ 49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41" h="51">
                  <a:moveTo>
                    <a:pt x="0" y="0"/>
                  </a:moveTo>
                  <a:cubicBezTo>
                    <a:pt x="388" y="5"/>
                    <a:pt x="605" y="17"/>
                    <a:pt x="970" y="25"/>
                  </a:cubicBezTo>
                  <a:cubicBezTo>
                    <a:pt x="1106" y="51"/>
                    <a:pt x="1183" y="49"/>
                    <a:pt x="1341" y="49"/>
                  </a:cubicBezTo>
                </a:path>
              </a:pathLst>
            </a:custGeom>
            <a:noFill/>
            <a:ln w="57150" cap="flat" cmpd="sng">
              <a:solidFill>
                <a:schemeClr val="accent2"/>
              </a:solidFill>
              <a:prstDash val="dash"/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2825" name="Freeform 25"/>
            <p:cNvSpPr>
              <a:spLocks/>
            </p:cNvSpPr>
            <p:nvPr/>
          </p:nvSpPr>
          <p:spPr bwMode="auto">
            <a:xfrm>
              <a:off x="224" y="2571"/>
              <a:ext cx="707" cy="954"/>
            </a:xfrm>
            <a:custGeom>
              <a:avLst/>
              <a:gdLst>
                <a:gd name="T0" fmla="*/ 707 w 707"/>
                <a:gd name="T1" fmla="*/ 0 h 954"/>
                <a:gd name="T2" fmla="*/ 633 w 707"/>
                <a:gd name="T3" fmla="*/ 98 h 954"/>
                <a:gd name="T4" fmla="*/ 584 w 707"/>
                <a:gd name="T5" fmla="*/ 156 h 954"/>
                <a:gd name="T6" fmla="*/ 518 w 707"/>
                <a:gd name="T7" fmla="*/ 246 h 954"/>
                <a:gd name="T8" fmla="*/ 493 w 707"/>
                <a:gd name="T9" fmla="*/ 288 h 954"/>
                <a:gd name="T10" fmla="*/ 485 w 707"/>
                <a:gd name="T11" fmla="*/ 312 h 954"/>
                <a:gd name="T12" fmla="*/ 329 w 707"/>
                <a:gd name="T13" fmla="*/ 444 h 954"/>
                <a:gd name="T14" fmla="*/ 288 w 707"/>
                <a:gd name="T15" fmla="*/ 502 h 954"/>
                <a:gd name="T16" fmla="*/ 255 w 707"/>
                <a:gd name="T17" fmla="*/ 576 h 954"/>
                <a:gd name="T18" fmla="*/ 205 w 707"/>
                <a:gd name="T19" fmla="*/ 658 h 954"/>
                <a:gd name="T20" fmla="*/ 131 w 707"/>
                <a:gd name="T21" fmla="*/ 740 h 954"/>
                <a:gd name="T22" fmla="*/ 49 w 707"/>
                <a:gd name="T23" fmla="*/ 847 h 954"/>
                <a:gd name="T24" fmla="*/ 16 w 707"/>
                <a:gd name="T25" fmla="*/ 921 h 954"/>
                <a:gd name="T26" fmla="*/ 0 w 707"/>
                <a:gd name="T27" fmla="*/ 954 h 9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07" h="954">
                  <a:moveTo>
                    <a:pt x="707" y="0"/>
                  </a:moveTo>
                  <a:cubicBezTo>
                    <a:pt x="694" y="39"/>
                    <a:pt x="663" y="70"/>
                    <a:pt x="633" y="98"/>
                  </a:cubicBezTo>
                  <a:cubicBezTo>
                    <a:pt x="621" y="137"/>
                    <a:pt x="606" y="127"/>
                    <a:pt x="584" y="156"/>
                  </a:cubicBezTo>
                  <a:cubicBezTo>
                    <a:pt x="563" y="185"/>
                    <a:pt x="538" y="216"/>
                    <a:pt x="518" y="246"/>
                  </a:cubicBezTo>
                  <a:cubicBezTo>
                    <a:pt x="497" y="313"/>
                    <a:pt x="526" y="234"/>
                    <a:pt x="493" y="288"/>
                  </a:cubicBezTo>
                  <a:cubicBezTo>
                    <a:pt x="489" y="295"/>
                    <a:pt x="489" y="305"/>
                    <a:pt x="485" y="312"/>
                  </a:cubicBezTo>
                  <a:cubicBezTo>
                    <a:pt x="458" y="357"/>
                    <a:pt x="372" y="414"/>
                    <a:pt x="329" y="444"/>
                  </a:cubicBezTo>
                  <a:cubicBezTo>
                    <a:pt x="320" y="472"/>
                    <a:pt x="308" y="481"/>
                    <a:pt x="288" y="502"/>
                  </a:cubicBezTo>
                  <a:cubicBezTo>
                    <a:pt x="278" y="529"/>
                    <a:pt x="268" y="551"/>
                    <a:pt x="255" y="576"/>
                  </a:cubicBezTo>
                  <a:cubicBezTo>
                    <a:pt x="233" y="620"/>
                    <a:pt x="255" y="642"/>
                    <a:pt x="205" y="658"/>
                  </a:cubicBezTo>
                  <a:cubicBezTo>
                    <a:pt x="168" y="683"/>
                    <a:pt x="158" y="700"/>
                    <a:pt x="131" y="740"/>
                  </a:cubicBezTo>
                  <a:cubicBezTo>
                    <a:pt x="106" y="777"/>
                    <a:pt x="69" y="806"/>
                    <a:pt x="49" y="847"/>
                  </a:cubicBezTo>
                  <a:cubicBezTo>
                    <a:pt x="35" y="876"/>
                    <a:pt x="40" y="898"/>
                    <a:pt x="16" y="921"/>
                  </a:cubicBezTo>
                  <a:cubicBezTo>
                    <a:pt x="7" y="950"/>
                    <a:pt x="14" y="940"/>
                    <a:pt x="0" y="954"/>
                  </a:cubicBezTo>
                </a:path>
              </a:pathLst>
            </a:custGeom>
            <a:noFill/>
            <a:ln w="57150" cap="flat" cmpd="sng">
              <a:solidFill>
                <a:srgbClr val="008000"/>
              </a:solidFill>
              <a:prstDash val="dash"/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32826" name="Freeform 26"/>
          <p:cNvSpPr>
            <a:spLocks/>
          </p:cNvSpPr>
          <p:nvPr/>
        </p:nvSpPr>
        <p:spPr bwMode="auto">
          <a:xfrm>
            <a:off x="858838" y="3452813"/>
            <a:ext cx="1806575" cy="1784350"/>
          </a:xfrm>
          <a:custGeom>
            <a:avLst/>
            <a:gdLst>
              <a:gd name="T0" fmla="*/ 1095 w 1138"/>
              <a:gd name="T1" fmla="*/ 125 h 1231"/>
              <a:gd name="T2" fmla="*/ 1013 w 1138"/>
              <a:gd name="T3" fmla="*/ 108 h 1231"/>
              <a:gd name="T4" fmla="*/ 963 w 1138"/>
              <a:gd name="T5" fmla="*/ 92 h 1231"/>
              <a:gd name="T6" fmla="*/ 577 w 1138"/>
              <a:gd name="T7" fmla="*/ 100 h 1231"/>
              <a:gd name="T8" fmla="*/ 108 w 1138"/>
              <a:gd name="T9" fmla="*/ 108 h 1231"/>
              <a:gd name="T10" fmla="*/ 99 w 1138"/>
              <a:gd name="T11" fmla="*/ 553 h 1231"/>
              <a:gd name="T12" fmla="*/ 75 w 1138"/>
              <a:gd name="T13" fmla="*/ 627 h 1231"/>
              <a:gd name="T14" fmla="*/ 83 w 1138"/>
              <a:gd name="T15" fmla="*/ 857 h 1231"/>
              <a:gd name="T16" fmla="*/ 91 w 1138"/>
              <a:gd name="T17" fmla="*/ 1005 h 1231"/>
              <a:gd name="T18" fmla="*/ 165 w 1138"/>
              <a:gd name="T19" fmla="*/ 1014 h 1231"/>
              <a:gd name="T20" fmla="*/ 1079 w 1138"/>
              <a:gd name="T21" fmla="*/ 1022 h 1231"/>
              <a:gd name="T22" fmla="*/ 1070 w 1138"/>
              <a:gd name="T23" fmla="*/ 841 h 1231"/>
              <a:gd name="T24" fmla="*/ 1095 w 1138"/>
              <a:gd name="T25" fmla="*/ 125 h 12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138" h="1231">
                <a:moveTo>
                  <a:pt x="1095" y="125"/>
                </a:moveTo>
                <a:cubicBezTo>
                  <a:pt x="1016" y="114"/>
                  <a:pt x="1062" y="124"/>
                  <a:pt x="1013" y="108"/>
                </a:cubicBezTo>
                <a:cubicBezTo>
                  <a:pt x="996" y="102"/>
                  <a:pt x="963" y="92"/>
                  <a:pt x="963" y="92"/>
                </a:cubicBezTo>
                <a:cubicBezTo>
                  <a:pt x="834" y="95"/>
                  <a:pt x="706" y="98"/>
                  <a:pt x="577" y="100"/>
                </a:cubicBezTo>
                <a:cubicBezTo>
                  <a:pt x="421" y="103"/>
                  <a:pt x="221" y="0"/>
                  <a:pt x="108" y="108"/>
                </a:cubicBezTo>
                <a:cubicBezTo>
                  <a:pt x="0" y="210"/>
                  <a:pt x="106" y="405"/>
                  <a:pt x="99" y="553"/>
                </a:cubicBezTo>
                <a:cubicBezTo>
                  <a:pt x="98" y="579"/>
                  <a:pt x="75" y="627"/>
                  <a:pt x="75" y="627"/>
                </a:cubicBezTo>
                <a:cubicBezTo>
                  <a:pt x="78" y="704"/>
                  <a:pt x="80" y="780"/>
                  <a:pt x="83" y="857"/>
                </a:cubicBezTo>
                <a:cubicBezTo>
                  <a:pt x="85" y="906"/>
                  <a:pt x="68" y="961"/>
                  <a:pt x="91" y="1005"/>
                </a:cubicBezTo>
                <a:cubicBezTo>
                  <a:pt x="103" y="1027"/>
                  <a:pt x="140" y="1011"/>
                  <a:pt x="165" y="1014"/>
                </a:cubicBezTo>
                <a:cubicBezTo>
                  <a:pt x="396" y="1231"/>
                  <a:pt x="334" y="1181"/>
                  <a:pt x="1079" y="1022"/>
                </a:cubicBezTo>
                <a:cubicBezTo>
                  <a:pt x="1138" y="1009"/>
                  <a:pt x="1073" y="901"/>
                  <a:pt x="1070" y="841"/>
                </a:cubicBezTo>
                <a:cubicBezTo>
                  <a:pt x="1087" y="603"/>
                  <a:pt x="1095" y="363"/>
                  <a:pt x="1095" y="125"/>
                </a:cubicBezTo>
                <a:close/>
              </a:path>
            </a:pathLst>
          </a:custGeom>
          <a:solidFill>
            <a:srgbClr val="33CC33">
              <a:alpha val="57001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 cap="flat" cmpd="sng">
                <a:solidFill>
                  <a:srgbClr val="FF99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2827" name="Text Box 27"/>
          <p:cNvSpPr txBox="1">
            <a:spLocks noChangeArrowheads="1"/>
          </p:cNvSpPr>
          <p:nvPr/>
        </p:nvSpPr>
        <p:spPr bwMode="auto">
          <a:xfrm>
            <a:off x="1395413" y="2068513"/>
            <a:ext cx="381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i="1">
                <a:cs typeface="Times New Roman" pitchFamily="18" charset="0"/>
              </a:rPr>
              <a:t>E</a:t>
            </a:r>
          </a:p>
        </p:txBody>
      </p:sp>
      <p:sp>
        <p:nvSpPr>
          <p:cNvPr id="332828" name="Freeform 28"/>
          <p:cNvSpPr>
            <a:spLocks/>
          </p:cNvSpPr>
          <p:nvPr/>
        </p:nvSpPr>
        <p:spPr bwMode="auto">
          <a:xfrm>
            <a:off x="112713" y="4484688"/>
            <a:ext cx="1806575" cy="1784350"/>
          </a:xfrm>
          <a:custGeom>
            <a:avLst/>
            <a:gdLst>
              <a:gd name="T0" fmla="*/ 1095 w 1138"/>
              <a:gd name="T1" fmla="*/ 125 h 1231"/>
              <a:gd name="T2" fmla="*/ 1013 w 1138"/>
              <a:gd name="T3" fmla="*/ 108 h 1231"/>
              <a:gd name="T4" fmla="*/ 963 w 1138"/>
              <a:gd name="T5" fmla="*/ 92 h 1231"/>
              <a:gd name="T6" fmla="*/ 577 w 1138"/>
              <a:gd name="T7" fmla="*/ 100 h 1231"/>
              <a:gd name="T8" fmla="*/ 108 w 1138"/>
              <a:gd name="T9" fmla="*/ 108 h 1231"/>
              <a:gd name="T10" fmla="*/ 99 w 1138"/>
              <a:gd name="T11" fmla="*/ 553 h 1231"/>
              <a:gd name="T12" fmla="*/ 75 w 1138"/>
              <a:gd name="T13" fmla="*/ 627 h 1231"/>
              <a:gd name="T14" fmla="*/ 83 w 1138"/>
              <a:gd name="T15" fmla="*/ 857 h 1231"/>
              <a:gd name="T16" fmla="*/ 91 w 1138"/>
              <a:gd name="T17" fmla="*/ 1005 h 1231"/>
              <a:gd name="T18" fmla="*/ 165 w 1138"/>
              <a:gd name="T19" fmla="*/ 1014 h 1231"/>
              <a:gd name="T20" fmla="*/ 1079 w 1138"/>
              <a:gd name="T21" fmla="*/ 1022 h 1231"/>
              <a:gd name="T22" fmla="*/ 1070 w 1138"/>
              <a:gd name="T23" fmla="*/ 841 h 1231"/>
              <a:gd name="T24" fmla="*/ 1095 w 1138"/>
              <a:gd name="T25" fmla="*/ 125 h 12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138" h="1231">
                <a:moveTo>
                  <a:pt x="1095" y="125"/>
                </a:moveTo>
                <a:cubicBezTo>
                  <a:pt x="1016" y="114"/>
                  <a:pt x="1062" y="124"/>
                  <a:pt x="1013" y="108"/>
                </a:cubicBezTo>
                <a:cubicBezTo>
                  <a:pt x="996" y="102"/>
                  <a:pt x="963" y="92"/>
                  <a:pt x="963" y="92"/>
                </a:cubicBezTo>
                <a:cubicBezTo>
                  <a:pt x="834" y="95"/>
                  <a:pt x="706" y="98"/>
                  <a:pt x="577" y="100"/>
                </a:cubicBezTo>
                <a:cubicBezTo>
                  <a:pt x="421" y="103"/>
                  <a:pt x="221" y="0"/>
                  <a:pt x="108" y="108"/>
                </a:cubicBezTo>
                <a:cubicBezTo>
                  <a:pt x="0" y="210"/>
                  <a:pt x="106" y="405"/>
                  <a:pt x="99" y="553"/>
                </a:cubicBezTo>
                <a:cubicBezTo>
                  <a:pt x="98" y="579"/>
                  <a:pt x="75" y="627"/>
                  <a:pt x="75" y="627"/>
                </a:cubicBezTo>
                <a:cubicBezTo>
                  <a:pt x="78" y="704"/>
                  <a:pt x="80" y="780"/>
                  <a:pt x="83" y="857"/>
                </a:cubicBezTo>
                <a:cubicBezTo>
                  <a:pt x="85" y="906"/>
                  <a:pt x="68" y="961"/>
                  <a:pt x="91" y="1005"/>
                </a:cubicBezTo>
                <a:cubicBezTo>
                  <a:pt x="103" y="1027"/>
                  <a:pt x="140" y="1011"/>
                  <a:pt x="165" y="1014"/>
                </a:cubicBezTo>
                <a:cubicBezTo>
                  <a:pt x="396" y="1231"/>
                  <a:pt x="334" y="1181"/>
                  <a:pt x="1079" y="1022"/>
                </a:cubicBezTo>
                <a:cubicBezTo>
                  <a:pt x="1138" y="1009"/>
                  <a:pt x="1073" y="901"/>
                  <a:pt x="1070" y="841"/>
                </a:cubicBezTo>
                <a:cubicBezTo>
                  <a:pt x="1087" y="603"/>
                  <a:pt x="1095" y="363"/>
                  <a:pt x="1095" y="125"/>
                </a:cubicBezTo>
                <a:close/>
              </a:path>
            </a:pathLst>
          </a:custGeom>
          <a:solidFill>
            <a:srgbClr val="33CC33">
              <a:alpha val="57001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 cap="flat" cmpd="sng">
                <a:solidFill>
                  <a:srgbClr val="FF99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2829" name="Freeform 29"/>
          <p:cNvSpPr>
            <a:spLocks/>
          </p:cNvSpPr>
          <p:nvPr/>
        </p:nvSpPr>
        <p:spPr bwMode="auto">
          <a:xfrm>
            <a:off x="1720850" y="2317750"/>
            <a:ext cx="1806575" cy="1784350"/>
          </a:xfrm>
          <a:custGeom>
            <a:avLst/>
            <a:gdLst>
              <a:gd name="T0" fmla="*/ 1095 w 1138"/>
              <a:gd name="T1" fmla="*/ 125 h 1231"/>
              <a:gd name="T2" fmla="*/ 1013 w 1138"/>
              <a:gd name="T3" fmla="*/ 108 h 1231"/>
              <a:gd name="T4" fmla="*/ 963 w 1138"/>
              <a:gd name="T5" fmla="*/ 92 h 1231"/>
              <a:gd name="T6" fmla="*/ 577 w 1138"/>
              <a:gd name="T7" fmla="*/ 100 h 1231"/>
              <a:gd name="T8" fmla="*/ 108 w 1138"/>
              <a:gd name="T9" fmla="*/ 108 h 1231"/>
              <a:gd name="T10" fmla="*/ 99 w 1138"/>
              <a:gd name="T11" fmla="*/ 553 h 1231"/>
              <a:gd name="T12" fmla="*/ 75 w 1138"/>
              <a:gd name="T13" fmla="*/ 627 h 1231"/>
              <a:gd name="T14" fmla="*/ 83 w 1138"/>
              <a:gd name="T15" fmla="*/ 857 h 1231"/>
              <a:gd name="T16" fmla="*/ 91 w 1138"/>
              <a:gd name="T17" fmla="*/ 1005 h 1231"/>
              <a:gd name="T18" fmla="*/ 165 w 1138"/>
              <a:gd name="T19" fmla="*/ 1014 h 1231"/>
              <a:gd name="T20" fmla="*/ 1079 w 1138"/>
              <a:gd name="T21" fmla="*/ 1022 h 1231"/>
              <a:gd name="T22" fmla="*/ 1070 w 1138"/>
              <a:gd name="T23" fmla="*/ 841 h 1231"/>
              <a:gd name="T24" fmla="*/ 1095 w 1138"/>
              <a:gd name="T25" fmla="*/ 125 h 12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138" h="1231">
                <a:moveTo>
                  <a:pt x="1095" y="125"/>
                </a:moveTo>
                <a:cubicBezTo>
                  <a:pt x="1016" y="114"/>
                  <a:pt x="1062" y="124"/>
                  <a:pt x="1013" y="108"/>
                </a:cubicBezTo>
                <a:cubicBezTo>
                  <a:pt x="996" y="102"/>
                  <a:pt x="963" y="92"/>
                  <a:pt x="963" y="92"/>
                </a:cubicBezTo>
                <a:cubicBezTo>
                  <a:pt x="834" y="95"/>
                  <a:pt x="706" y="98"/>
                  <a:pt x="577" y="100"/>
                </a:cubicBezTo>
                <a:cubicBezTo>
                  <a:pt x="421" y="103"/>
                  <a:pt x="221" y="0"/>
                  <a:pt x="108" y="108"/>
                </a:cubicBezTo>
                <a:cubicBezTo>
                  <a:pt x="0" y="210"/>
                  <a:pt x="106" y="405"/>
                  <a:pt x="99" y="553"/>
                </a:cubicBezTo>
                <a:cubicBezTo>
                  <a:pt x="98" y="579"/>
                  <a:pt x="75" y="627"/>
                  <a:pt x="75" y="627"/>
                </a:cubicBezTo>
                <a:cubicBezTo>
                  <a:pt x="78" y="704"/>
                  <a:pt x="80" y="780"/>
                  <a:pt x="83" y="857"/>
                </a:cubicBezTo>
                <a:cubicBezTo>
                  <a:pt x="85" y="906"/>
                  <a:pt x="68" y="961"/>
                  <a:pt x="91" y="1005"/>
                </a:cubicBezTo>
                <a:cubicBezTo>
                  <a:pt x="103" y="1027"/>
                  <a:pt x="140" y="1011"/>
                  <a:pt x="165" y="1014"/>
                </a:cubicBezTo>
                <a:cubicBezTo>
                  <a:pt x="396" y="1231"/>
                  <a:pt x="334" y="1181"/>
                  <a:pt x="1079" y="1022"/>
                </a:cubicBezTo>
                <a:cubicBezTo>
                  <a:pt x="1138" y="1009"/>
                  <a:pt x="1073" y="901"/>
                  <a:pt x="1070" y="841"/>
                </a:cubicBezTo>
                <a:cubicBezTo>
                  <a:pt x="1087" y="603"/>
                  <a:pt x="1095" y="363"/>
                  <a:pt x="1095" y="125"/>
                </a:cubicBezTo>
                <a:close/>
              </a:path>
            </a:pathLst>
          </a:custGeom>
          <a:solidFill>
            <a:srgbClr val="33CC33">
              <a:alpha val="57001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 cap="flat" cmpd="sng">
                <a:solidFill>
                  <a:srgbClr val="FF99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2830" name="Text Box 30"/>
          <p:cNvSpPr txBox="1">
            <a:spLocks noChangeArrowheads="1"/>
          </p:cNvSpPr>
          <p:nvPr/>
        </p:nvSpPr>
        <p:spPr bwMode="auto">
          <a:xfrm>
            <a:off x="1231900" y="6269038"/>
            <a:ext cx="11350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71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(100)</a:t>
            </a:r>
          </a:p>
        </p:txBody>
      </p:sp>
      <p:grpSp>
        <p:nvGrpSpPr>
          <p:cNvPr id="332831" name="Group 31"/>
          <p:cNvGrpSpPr>
            <a:grpSpLocks/>
          </p:cNvGrpSpPr>
          <p:nvPr/>
        </p:nvGrpSpPr>
        <p:grpSpPr bwMode="auto">
          <a:xfrm>
            <a:off x="4606925" y="2141538"/>
            <a:ext cx="4032250" cy="963612"/>
            <a:chOff x="2902" y="1349"/>
            <a:chExt cx="2540" cy="607"/>
          </a:xfrm>
        </p:grpSpPr>
        <p:sp>
          <p:nvSpPr>
            <p:cNvPr id="332832" name="Text Box 32"/>
            <p:cNvSpPr txBox="1">
              <a:spLocks noChangeArrowheads="1"/>
            </p:cNvSpPr>
            <p:nvPr/>
          </p:nvSpPr>
          <p:spPr bwMode="auto">
            <a:xfrm>
              <a:off x="2902" y="1591"/>
              <a:ext cx="2540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57150">
                  <a:solidFill>
                    <a:srgbClr val="FF33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200" b="1">
                  <a:solidFill>
                    <a:schemeClr val="accent2"/>
                  </a:solidFill>
                </a:rPr>
                <a:t>(</a:t>
              </a:r>
              <a:r>
                <a:rPr lang="en-US" sz="3200" b="1" i="1">
                  <a:solidFill>
                    <a:schemeClr val="accent2"/>
                  </a:solidFill>
                </a:rPr>
                <a:t>h k l </a:t>
              </a:r>
              <a:r>
                <a:rPr lang="en-US" sz="3200" b="1">
                  <a:solidFill>
                    <a:schemeClr val="accent2"/>
                  </a:solidFill>
                </a:rPr>
                <a:t>) </a:t>
              </a:r>
              <a:r>
                <a:rPr lang="en-US" sz="3200" b="1">
                  <a:solidFill>
                    <a:schemeClr val="accent2"/>
                  </a:solidFill>
                  <a:sym typeface="Symbol" pitchFamily="18" charset="2"/>
                </a:rPr>
                <a:t>  </a:t>
              </a:r>
              <a:r>
                <a:rPr lang="en-US" sz="3200" b="1">
                  <a:solidFill>
                    <a:schemeClr val="accent2"/>
                  </a:solidFill>
                </a:rPr>
                <a:t>(</a:t>
              </a:r>
              <a:r>
                <a:rPr lang="en-US" sz="3200" b="1" i="1">
                  <a:solidFill>
                    <a:schemeClr val="accent2"/>
                  </a:solidFill>
                </a:rPr>
                <a:t>h k l</a:t>
              </a:r>
              <a:r>
                <a:rPr lang="en-US" sz="3200" b="1">
                  <a:solidFill>
                    <a:schemeClr val="accent2"/>
                  </a:solidFill>
                </a:rPr>
                <a:t> )</a:t>
              </a:r>
            </a:p>
          </p:txBody>
        </p:sp>
        <p:sp>
          <p:nvSpPr>
            <p:cNvPr id="332833" name="Text Box 33"/>
            <p:cNvSpPr txBox="1">
              <a:spLocks noChangeArrowheads="1"/>
            </p:cNvSpPr>
            <p:nvPr/>
          </p:nvSpPr>
          <p:spPr bwMode="auto">
            <a:xfrm>
              <a:off x="4436" y="1349"/>
              <a:ext cx="817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571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="1">
                  <a:solidFill>
                    <a:schemeClr val="accent2"/>
                  </a:solidFill>
                </a:rPr>
                <a:t>_ _ _</a:t>
              </a:r>
            </a:p>
          </p:txBody>
        </p:sp>
      </p:grpSp>
      <p:sp>
        <p:nvSpPr>
          <p:cNvPr id="332834" name="Rectangle 34"/>
          <p:cNvSpPr>
            <a:spLocks noChangeArrowheads="1"/>
          </p:cNvSpPr>
          <p:nvPr/>
        </p:nvSpPr>
        <p:spPr bwMode="auto">
          <a:xfrm>
            <a:off x="4572000" y="2317750"/>
            <a:ext cx="3933825" cy="1000125"/>
          </a:xfrm>
          <a:prstGeom prst="rect">
            <a:avLst/>
          </a:prstGeom>
          <a:noFill/>
          <a:ln w="57150" cmpd="thinThick">
            <a:solidFill>
              <a:srgbClr val="9966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>
              <a:solidFill>
                <a:srgbClr val="996600"/>
              </a:solidFill>
            </a:endParaRPr>
          </a:p>
        </p:txBody>
      </p:sp>
      <p:sp>
        <p:nvSpPr>
          <p:cNvPr id="332835" name="Text Box 35"/>
          <p:cNvSpPr txBox="1">
            <a:spLocks noChangeArrowheads="1"/>
          </p:cNvSpPr>
          <p:nvPr/>
        </p:nvSpPr>
        <p:spPr bwMode="auto">
          <a:xfrm>
            <a:off x="5472113" y="4256088"/>
            <a:ext cx="2336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71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/>
              <a:t>(100)</a:t>
            </a:r>
            <a:r>
              <a:rPr lang="en-US"/>
              <a:t> </a:t>
            </a:r>
            <a:r>
              <a:rPr lang="en-US" b="1">
                <a:solidFill>
                  <a:schemeClr val="accent2"/>
                </a:solidFill>
                <a:sym typeface="Symbol" pitchFamily="18" charset="2"/>
              </a:rPr>
              <a:t> (100)</a:t>
            </a:r>
          </a:p>
        </p:txBody>
      </p:sp>
      <p:sp>
        <p:nvSpPr>
          <p:cNvPr id="332836" name="Text Box 36"/>
          <p:cNvSpPr txBox="1">
            <a:spLocks noChangeArrowheads="1"/>
          </p:cNvSpPr>
          <p:nvPr/>
        </p:nvSpPr>
        <p:spPr bwMode="auto">
          <a:xfrm>
            <a:off x="6764338" y="3949700"/>
            <a:ext cx="7397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71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solidFill>
                  <a:schemeClr val="accent2"/>
                </a:solidFill>
              </a:rPr>
              <a:t>_</a:t>
            </a:r>
          </a:p>
        </p:txBody>
      </p:sp>
    </p:spTree>
    <p:extLst>
      <p:ext uri="{BB962C8B-B14F-4D97-AF65-F5344CB8AC3E}">
        <p14:creationId xmlns:p14="http://schemas.microsoft.com/office/powerpoint/2010/main" val="453031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328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2808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826" name="Text Box 2"/>
          <p:cNvSpPr txBox="1">
            <a:spLocks noChangeArrowheads="1"/>
          </p:cNvSpPr>
          <p:nvPr/>
        </p:nvSpPr>
        <p:spPr bwMode="auto">
          <a:xfrm>
            <a:off x="200025" y="187325"/>
            <a:ext cx="8794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rgbClr val="0000FF"/>
                </a:solidFill>
              </a:rPr>
              <a:t>Miller indices of a family of symmetry related planes</a:t>
            </a:r>
          </a:p>
        </p:txBody>
      </p:sp>
      <p:grpSp>
        <p:nvGrpSpPr>
          <p:cNvPr id="333827" name="Group 3"/>
          <p:cNvGrpSpPr>
            <a:grpSpLocks/>
          </p:cNvGrpSpPr>
          <p:nvPr/>
        </p:nvGrpSpPr>
        <p:grpSpPr bwMode="auto">
          <a:xfrm>
            <a:off x="1149350" y="2228850"/>
            <a:ext cx="2533650" cy="1162050"/>
            <a:chOff x="724" y="996"/>
            <a:chExt cx="1596" cy="732"/>
          </a:xfrm>
        </p:grpSpPr>
        <p:sp>
          <p:nvSpPr>
            <p:cNvPr id="333828" name="Freeform 4"/>
            <p:cNvSpPr>
              <a:spLocks/>
            </p:cNvSpPr>
            <p:nvPr/>
          </p:nvSpPr>
          <p:spPr bwMode="auto">
            <a:xfrm>
              <a:off x="732" y="996"/>
              <a:ext cx="543" cy="699"/>
            </a:xfrm>
            <a:custGeom>
              <a:avLst/>
              <a:gdLst>
                <a:gd name="T0" fmla="*/ 543 w 543"/>
                <a:gd name="T1" fmla="*/ 0 h 699"/>
                <a:gd name="T2" fmla="*/ 412 w 543"/>
                <a:gd name="T3" fmla="*/ 164 h 699"/>
                <a:gd name="T4" fmla="*/ 387 w 543"/>
                <a:gd name="T5" fmla="*/ 181 h 699"/>
                <a:gd name="T6" fmla="*/ 288 w 543"/>
                <a:gd name="T7" fmla="*/ 296 h 699"/>
                <a:gd name="T8" fmla="*/ 107 w 543"/>
                <a:gd name="T9" fmla="*/ 535 h 699"/>
                <a:gd name="T10" fmla="*/ 50 w 543"/>
                <a:gd name="T11" fmla="*/ 650 h 699"/>
                <a:gd name="T12" fmla="*/ 17 w 543"/>
                <a:gd name="T13" fmla="*/ 683 h 699"/>
                <a:gd name="T14" fmla="*/ 0 w 543"/>
                <a:gd name="T15" fmla="*/ 699 h 6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43" h="699">
                  <a:moveTo>
                    <a:pt x="543" y="0"/>
                  </a:moveTo>
                  <a:cubicBezTo>
                    <a:pt x="493" y="50"/>
                    <a:pt x="462" y="114"/>
                    <a:pt x="412" y="164"/>
                  </a:cubicBezTo>
                  <a:cubicBezTo>
                    <a:pt x="405" y="171"/>
                    <a:pt x="394" y="174"/>
                    <a:pt x="387" y="181"/>
                  </a:cubicBezTo>
                  <a:cubicBezTo>
                    <a:pt x="352" y="216"/>
                    <a:pt x="318" y="257"/>
                    <a:pt x="288" y="296"/>
                  </a:cubicBezTo>
                  <a:cubicBezTo>
                    <a:pt x="226" y="378"/>
                    <a:pt x="180" y="462"/>
                    <a:pt x="107" y="535"/>
                  </a:cubicBezTo>
                  <a:cubicBezTo>
                    <a:pt x="96" y="581"/>
                    <a:pt x="88" y="614"/>
                    <a:pt x="50" y="650"/>
                  </a:cubicBezTo>
                  <a:cubicBezTo>
                    <a:pt x="5" y="693"/>
                    <a:pt x="61" y="639"/>
                    <a:pt x="17" y="683"/>
                  </a:cubicBezTo>
                  <a:cubicBezTo>
                    <a:pt x="11" y="689"/>
                    <a:pt x="0" y="699"/>
                    <a:pt x="0" y="699"/>
                  </a:cubicBezTo>
                </a:path>
              </a:pathLst>
            </a:custGeom>
            <a:solidFill>
              <a:srgbClr val="F85912"/>
            </a:solidFill>
            <a:ln w="571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3829" name="Freeform 5"/>
            <p:cNvSpPr>
              <a:spLocks/>
            </p:cNvSpPr>
            <p:nvPr/>
          </p:nvSpPr>
          <p:spPr bwMode="auto">
            <a:xfrm>
              <a:off x="724" y="1720"/>
              <a:ext cx="1062" cy="1"/>
            </a:xfrm>
            <a:custGeom>
              <a:avLst/>
              <a:gdLst>
                <a:gd name="T0" fmla="*/ 0 w 1062"/>
                <a:gd name="T1" fmla="*/ 0 h 1"/>
                <a:gd name="T2" fmla="*/ 1062 w 1062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062" h="1">
                  <a:moveTo>
                    <a:pt x="0" y="0"/>
                  </a:moveTo>
                  <a:cubicBezTo>
                    <a:pt x="354" y="0"/>
                    <a:pt x="708" y="0"/>
                    <a:pt x="1062" y="0"/>
                  </a:cubicBezTo>
                </a:path>
              </a:pathLst>
            </a:custGeom>
            <a:solidFill>
              <a:srgbClr val="F85912"/>
            </a:solidFill>
            <a:ln w="571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3830" name="Freeform 6"/>
            <p:cNvSpPr>
              <a:spLocks/>
            </p:cNvSpPr>
            <p:nvPr/>
          </p:nvSpPr>
          <p:spPr bwMode="auto">
            <a:xfrm>
              <a:off x="1275" y="996"/>
              <a:ext cx="1029" cy="24"/>
            </a:xfrm>
            <a:custGeom>
              <a:avLst/>
              <a:gdLst>
                <a:gd name="T0" fmla="*/ 0 w 1029"/>
                <a:gd name="T1" fmla="*/ 0 h 24"/>
                <a:gd name="T2" fmla="*/ 1029 w 1029"/>
                <a:gd name="T3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029" h="24">
                  <a:moveTo>
                    <a:pt x="0" y="0"/>
                  </a:moveTo>
                  <a:cubicBezTo>
                    <a:pt x="343" y="10"/>
                    <a:pt x="685" y="24"/>
                    <a:pt x="1029" y="24"/>
                  </a:cubicBezTo>
                </a:path>
              </a:pathLst>
            </a:custGeom>
            <a:solidFill>
              <a:srgbClr val="F85912"/>
            </a:solidFill>
            <a:ln w="571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3831" name="Freeform 7"/>
            <p:cNvSpPr>
              <a:spLocks/>
            </p:cNvSpPr>
            <p:nvPr/>
          </p:nvSpPr>
          <p:spPr bwMode="auto">
            <a:xfrm>
              <a:off x="1777" y="1020"/>
              <a:ext cx="543" cy="708"/>
            </a:xfrm>
            <a:custGeom>
              <a:avLst/>
              <a:gdLst>
                <a:gd name="T0" fmla="*/ 543 w 543"/>
                <a:gd name="T1" fmla="*/ 0 h 708"/>
                <a:gd name="T2" fmla="*/ 527 w 543"/>
                <a:gd name="T3" fmla="*/ 25 h 708"/>
                <a:gd name="T4" fmla="*/ 502 w 543"/>
                <a:gd name="T5" fmla="*/ 50 h 708"/>
                <a:gd name="T6" fmla="*/ 469 w 543"/>
                <a:gd name="T7" fmla="*/ 91 h 708"/>
                <a:gd name="T8" fmla="*/ 379 w 543"/>
                <a:gd name="T9" fmla="*/ 231 h 708"/>
                <a:gd name="T10" fmla="*/ 362 w 543"/>
                <a:gd name="T11" fmla="*/ 247 h 708"/>
                <a:gd name="T12" fmla="*/ 313 w 543"/>
                <a:gd name="T13" fmla="*/ 297 h 708"/>
                <a:gd name="T14" fmla="*/ 280 w 543"/>
                <a:gd name="T15" fmla="*/ 338 h 708"/>
                <a:gd name="T16" fmla="*/ 239 w 543"/>
                <a:gd name="T17" fmla="*/ 412 h 708"/>
                <a:gd name="T18" fmla="*/ 206 w 543"/>
                <a:gd name="T19" fmla="*/ 461 h 708"/>
                <a:gd name="T20" fmla="*/ 190 w 543"/>
                <a:gd name="T21" fmla="*/ 486 h 708"/>
                <a:gd name="T22" fmla="*/ 124 w 543"/>
                <a:gd name="T23" fmla="*/ 576 h 708"/>
                <a:gd name="T24" fmla="*/ 42 w 543"/>
                <a:gd name="T25" fmla="*/ 683 h 708"/>
                <a:gd name="T26" fmla="*/ 25 w 543"/>
                <a:gd name="T27" fmla="*/ 700 h 708"/>
                <a:gd name="T28" fmla="*/ 0 w 543"/>
                <a:gd name="T29" fmla="*/ 708 h 7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43" h="708">
                  <a:moveTo>
                    <a:pt x="543" y="0"/>
                  </a:moveTo>
                  <a:cubicBezTo>
                    <a:pt x="538" y="8"/>
                    <a:pt x="533" y="17"/>
                    <a:pt x="527" y="25"/>
                  </a:cubicBezTo>
                  <a:cubicBezTo>
                    <a:pt x="520" y="34"/>
                    <a:pt x="509" y="40"/>
                    <a:pt x="502" y="50"/>
                  </a:cubicBezTo>
                  <a:cubicBezTo>
                    <a:pt x="470" y="98"/>
                    <a:pt x="526" y="52"/>
                    <a:pt x="469" y="91"/>
                  </a:cubicBezTo>
                  <a:cubicBezTo>
                    <a:pt x="436" y="136"/>
                    <a:pt x="410" y="185"/>
                    <a:pt x="379" y="231"/>
                  </a:cubicBezTo>
                  <a:cubicBezTo>
                    <a:pt x="375" y="237"/>
                    <a:pt x="368" y="241"/>
                    <a:pt x="362" y="247"/>
                  </a:cubicBezTo>
                  <a:cubicBezTo>
                    <a:pt x="345" y="264"/>
                    <a:pt x="326" y="278"/>
                    <a:pt x="313" y="297"/>
                  </a:cubicBezTo>
                  <a:cubicBezTo>
                    <a:pt x="293" y="328"/>
                    <a:pt x="304" y="314"/>
                    <a:pt x="280" y="338"/>
                  </a:cubicBezTo>
                  <a:cubicBezTo>
                    <a:pt x="266" y="366"/>
                    <a:pt x="257" y="388"/>
                    <a:pt x="239" y="412"/>
                  </a:cubicBezTo>
                  <a:cubicBezTo>
                    <a:pt x="227" y="428"/>
                    <a:pt x="217" y="445"/>
                    <a:pt x="206" y="461"/>
                  </a:cubicBezTo>
                  <a:cubicBezTo>
                    <a:pt x="201" y="469"/>
                    <a:pt x="190" y="486"/>
                    <a:pt x="190" y="486"/>
                  </a:cubicBezTo>
                  <a:cubicBezTo>
                    <a:pt x="178" y="530"/>
                    <a:pt x="162" y="551"/>
                    <a:pt x="124" y="576"/>
                  </a:cubicBezTo>
                  <a:cubicBezTo>
                    <a:pt x="111" y="618"/>
                    <a:pt x="73" y="652"/>
                    <a:pt x="42" y="683"/>
                  </a:cubicBezTo>
                  <a:cubicBezTo>
                    <a:pt x="36" y="689"/>
                    <a:pt x="31" y="694"/>
                    <a:pt x="25" y="700"/>
                  </a:cubicBezTo>
                  <a:cubicBezTo>
                    <a:pt x="19" y="706"/>
                    <a:pt x="0" y="708"/>
                    <a:pt x="0" y="708"/>
                  </a:cubicBezTo>
                </a:path>
              </a:pathLst>
            </a:custGeom>
            <a:solidFill>
              <a:srgbClr val="F85912"/>
            </a:solidFill>
            <a:ln w="571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33832" name="Freeform 8"/>
          <p:cNvSpPr>
            <a:spLocks/>
          </p:cNvSpPr>
          <p:nvPr/>
        </p:nvSpPr>
        <p:spPr bwMode="auto">
          <a:xfrm>
            <a:off x="1119188" y="3338513"/>
            <a:ext cx="42862" cy="1698625"/>
          </a:xfrm>
          <a:custGeom>
            <a:avLst/>
            <a:gdLst>
              <a:gd name="T0" fmla="*/ 16 w 16"/>
              <a:gd name="T1" fmla="*/ 0 h 1251"/>
              <a:gd name="T2" fmla="*/ 0 w 16"/>
              <a:gd name="T3" fmla="*/ 1251 h 1251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6" h="1251">
                <a:moveTo>
                  <a:pt x="16" y="0"/>
                </a:moveTo>
                <a:cubicBezTo>
                  <a:pt x="12" y="419"/>
                  <a:pt x="0" y="833"/>
                  <a:pt x="0" y="1251"/>
                </a:cubicBezTo>
              </a:path>
            </a:pathLst>
          </a:custGeom>
          <a:noFill/>
          <a:ln w="5715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3833" name="Freeform 9"/>
          <p:cNvSpPr>
            <a:spLocks/>
          </p:cNvSpPr>
          <p:nvPr/>
        </p:nvSpPr>
        <p:spPr bwMode="auto">
          <a:xfrm>
            <a:off x="1109663" y="5032375"/>
            <a:ext cx="1738312" cy="17463"/>
          </a:xfrm>
          <a:custGeom>
            <a:avLst/>
            <a:gdLst>
              <a:gd name="T0" fmla="*/ 0 w 1095"/>
              <a:gd name="T1" fmla="*/ 11 h 11"/>
              <a:gd name="T2" fmla="*/ 1095 w 1095"/>
              <a:gd name="T3" fmla="*/ 3 h 11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095" h="11">
                <a:moveTo>
                  <a:pt x="0" y="11"/>
                </a:moveTo>
                <a:cubicBezTo>
                  <a:pt x="684" y="0"/>
                  <a:pt x="319" y="3"/>
                  <a:pt x="1095" y="3"/>
                </a:cubicBezTo>
              </a:path>
            </a:pathLst>
          </a:custGeom>
          <a:noFill/>
          <a:ln w="5715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3834" name="Freeform 10"/>
          <p:cNvSpPr>
            <a:spLocks/>
          </p:cNvSpPr>
          <p:nvPr/>
        </p:nvSpPr>
        <p:spPr bwMode="auto">
          <a:xfrm>
            <a:off x="2820988" y="3365500"/>
            <a:ext cx="66675" cy="1633538"/>
          </a:xfrm>
          <a:custGeom>
            <a:avLst/>
            <a:gdLst>
              <a:gd name="T0" fmla="*/ 42 w 42"/>
              <a:gd name="T1" fmla="*/ 0 h 1234"/>
              <a:gd name="T2" fmla="*/ 33 w 42"/>
              <a:gd name="T3" fmla="*/ 707 h 1234"/>
              <a:gd name="T4" fmla="*/ 0 w 42"/>
              <a:gd name="T5" fmla="*/ 1234 h 1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2" h="1234">
                <a:moveTo>
                  <a:pt x="42" y="0"/>
                </a:moveTo>
                <a:cubicBezTo>
                  <a:pt x="39" y="236"/>
                  <a:pt x="38" y="471"/>
                  <a:pt x="33" y="707"/>
                </a:cubicBezTo>
                <a:cubicBezTo>
                  <a:pt x="29" y="890"/>
                  <a:pt x="0" y="1049"/>
                  <a:pt x="0" y="1234"/>
                </a:cubicBezTo>
              </a:path>
            </a:pathLst>
          </a:custGeom>
          <a:noFill/>
          <a:ln w="5715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3835" name="Freeform 11"/>
          <p:cNvSpPr>
            <a:spLocks/>
          </p:cNvSpPr>
          <p:nvPr/>
        </p:nvSpPr>
        <p:spPr bwMode="auto">
          <a:xfrm>
            <a:off x="3683000" y="2306638"/>
            <a:ext cx="1588" cy="1685925"/>
          </a:xfrm>
          <a:custGeom>
            <a:avLst/>
            <a:gdLst>
              <a:gd name="T0" fmla="*/ 0 w 1"/>
              <a:gd name="T1" fmla="*/ 0 h 1062"/>
              <a:gd name="T2" fmla="*/ 0 w 1"/>
              <a:gd name="T3" fmla="*/ 1062 h 1062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" h="1062">
                <a:moveTo>
                  <a:pt x="0" y="0"/>
                </a:moveTo>
                <a:cubicBezTo>
                  <a:pt x="0" y="354"/>
                  <a:pt x="0" y="708"/>
                  <a:pt x="0" y="1062"/>
                </a:cubicBezTo>
              </a:path>
            </a:pathLst>
          </a:custGeom>
          <a:noFill/>
          <a:ln w="5715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3836" name="Freeform 12"/>
          <p:cNvSpPr>
            <a:spLocks/>
          </p:cNvSpPr>
          <p:nvPr/>
        </p:nvSpPr>
        <p:spPr bwMode="auto">
          <a:xfrm>
            <a:off x="2847975" y="3978275"/>
            <a:ext cx="862013" cy="1031875"/>
          </a:xfrm>
          <a:custGeom>
            <a:avLst/>
            <a:gdLst>
              <a:gd name="T0" fmla="*/ 543 w 543"/>
              <a:gd name="T1" fmla="*/ 0 h 650"/>
              <a:gd name="T2" fmla="*/ 477 w 543"/>
              <a:gd name="T3" fmla="*/ 58 h 650"/>
              <a:gd name="T4" fmla="*/ 411 w 543"/>
              <a:gd name="T5" fmla="*/ 140 h 650"/>
              <a:gd name="T6" fmla="*/ 370 w 543"/>
              <a:gd name="T7" fmla="*/ 214 h 650"/>
              <a:gd name="T8" fmla="*/ 337 w 543"/>
              <a:gd name="T9" fmla="*/ 255 h 650"/>
              <a:gd name="T10" fmla="*/ 263 w 543"/>
              <a:gd name="T11" fmla="*/ 346 h 650"/>
              <a:gd name="T12" fmla="*/ 214 w 543"/>
              <a:gd name="T13" fmla="*/ 379 h 650"/>
              <a:gd name="T14" fmla="*/ 197 w 543"/>
              <a:gd name="T15" fmla="*/ 403 h 650"/>
              <a:gd name="T16" fmla="*/ 173 w 543"/>
              <a:gd name="T17" fmla="*/ 420 h 650"/>
              <a:gd name="T18" fmla="*/ 156 w 543"/>
              <a:gd name="T19" fmla="*/ 445 h 650"/>
              <a:gd name="T20" fmla="*/ 140 w 543"/>
              <a:gd name="T21" fmla="*/ 494 h 650"/>
              <a:gd name="T22" fmla="*/ 99 w 543"/>
              <a:gd name="T23" fmla="*/ 560 h 650"/>
              <a:gd name="T24" fmla="*/ 82 w 543"/>
              <a:gd name="T25" fmla="*/ 576 h 650"/>
              <a:gd name="T26" fmla="*/ 66 w 543"/>
              <a:gd name="T27" fmla="*/ 601 h 650"/>
              <a:gd name="T28" fmla="*/ 57 w 543"/>
              <a:gd name="T29" fmla="*/ 626 h 650"/>
              <a:gd name="T30" fmla="*/ 0 w 543"/>
              <a:gd name="T31" fmla="*/ 650 h 6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543" h="650">
                <a:moveTo>
                  <a:pt x="543" y="0"/>
                </a:moveTo>
                <a:cubicBezTo>
                  <a:pt x="516" y="18"/>
                  <a:pt x="504" y="40"/>
                  <a:pt x="477" y="58"/>
                </a:cubicBezTo>
                <a:cubicBezTo>
                  <a:pt x="458" y="88"/>
                  <a:pt x="433" y="112"/>
                  <a:pt x="411" y="140"/>
                </a:cubicBezTo>
                <a:cubicBezTo>
                  <a:pt x="392" y="163"/>
                  <a:pt x="387" y="190"/>
                  <a:pt x="370" y="214"/>
                </a:cubicBezTo>
                <a:cubicBezTo>
                  <a:pt x="354" y="264"/>
                  <a:pt x="375" y="217"/>
                  <a:pt x="337" y="255"/>
                </a:cubicBezTo>
                <a:cubicBezTo>
                  <a:pt x="310" y="282"/>
                  <a:pt x="291" y="318"/>
                  <a:pt x="263" y="346"/>
                </a:cubicBezTo>
                <a:cubicBezTo>
                  <a:pt x="246" y="398"/>
                  <a:pt x="270" y="348"/>
                  <a:pt x="214" y="379"/>
                </a:cubicBezTo>
                <a:cubicBezTo>
                  <a:pt x="205" y="384"/>
                  <a:pt x="204" y="396"/>
                  <a:pt x="197" y="403"/>
                </a:cubicBezTo>
                <a:cubicBezTo>
                  <a:pt x="190" y="410"/>
                  <a:pt x="181" y="414"/>
                  <a:pt x="173" y="420"/>
                </a:cubicBezTo>
                <a:cubicBezTo>
                  <a:pt x="167" y="428"/>
                  <a:pt x="160" y="436"/>
                  <a:pt x="156" y="445"/>
                </a:cubicBezTo>
                <a:cubicBezTo>
                  <a:pt x="149" y="461"/>
                  <a:pt x="153" y="482"/>
                  <a:pt x="140" y="494"/>
                </a:cubicBezTo>
                <a:cubicBezTo>
                  <a:pt x="117" y="515"/>
                  <a:pt x="114" y="535"/>
                  <a:pt x="99" y="560"/>
                </a:cubicBezTo>
                <a:cubicBezTo>
                  <a:pt x="95" y="567"/>
                  <a:pt x="87" y="570"/>
                  <a:pt x="82" y="576"/>
                </a:cubicBezTo>
                <a:cubicBezTo>
                  <a:pt x="76" y="584"/>
                  <a:pt x="70" y="592"/>
                  <a:pt x="66" y="601"/>
                </a:cubicBezTo>
                <a:cubicBezTo>
                  <a:pt x="62" y="609"/>
                  <a:pt x="63" y="619"/>
                  <a:pt x="57" y="626"/>
                </a:cubicBezTo>
                <a:cubicBezTo>
                  <a:pt x="44" y="642"/>
                  <a:pt x="0" y="650"/>
                  <a:pt x="0" y="650"/>
                </a:cubicBezTo>
              </a:path>
            </a:pathLst>
          </a:custGeom>
          <a:noFill/>
          <a:ln w="5715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3837" name="Freeform 13"/>
          <p:cNvSpPr>
            <a:spLocks/>
          </p:cNvSpPr>
          <p:nvPr/>
        </p:nvSpPr>
        <p:spPr bwMode="auto">
          <a:xfrm>
            <a:off x="1916113" y="1784350"/>
            <a:ext cx="209550" cy="2208213"/>
          </a:xfrm>
          <a:custGeom>
            <a:avLst/>
            <a:gdLst>
              <a:gd name="T0" fmla="*/ 101 w 132"/>
              <a:gd name="T1" fmla="*/ 0 h 1481"/>
              <a:gd name="T2" fmla="*/ 52 w 132"/>
              <a:gd name="T3" fmla="*/ 1020 h 1481"/>
              <a:gd name="T4" fmla="*/ 36 w 132"/>
              <a:gd name="T5" fmla="*/ 1481 h 14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32" h="1481">
                <a:moveTo>
                  <a:pt x="101" y="0"/>
                </a:moveTo>
                <a:cubicBezTo>
                  <a:pt x="0" y="315"/>
                  <a:pt x="132" y="689"/>
                  <a:pt x="52" y="1020"/>
                </a:cubicBezTo>
                <a:cubicBezTo>
                  <a:pt x="34" y="1393"/>
                  <a:pt x="36" y="1239"/>
                  <a:pt x="36" y="1481"/>
                </a:cubicBezTo>
              </a:path>
            </a:pathLst>
          </a:custGeom>
          <a:noFill/>
          <a:ln w="57150" cap="flat" cmpd="sng">
            <a:solidFill>
              <a:schemeClr val="tx1"/>
            </a:solidFill>
            <a:prstDash val="dash"/>
            <a:round/>
            <a:headEnd type="triangl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3838" name="Freeform 14"/>
          <p:cNvSpPr>
            <a:spLocks/>
          </p:cNvSpPr>
          <p:nvPr/>
        </p:nvSpPr>
        <p:spPr bwMode="auto">
          <a:xfrm>
            <a:off x="1973263" y="3965575"/>
            <a:ext cx="2128837" cy="42863"/>
          </a:xfrm>
          <a:custGeom>
            <a:avLst/>
            <a:gdLst>
              <a:gd name="T0" fmla="*/ 0 w 1341"/>
              <a:gd name="T1" fmla="*/ 0 h 51"/>
              <a:gd name="T2" fmla="*/ 970 w 1341"/>
              <a:gd name="T3" fmla="*/ 25 h 51"/>
              <a:gd name="T4" fmla="*/ 1341 w 1341"/>
              <a:gd name="T5" fmla="*/ 49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341" h="51">
                <a:moveTo>
                  <a:pt x="0" y="0"/>
                </a:moveTo>
                <a:cubicBezTo>
                  <a:pt x="388" y="5"/>
                  <a:pt x="605" y="17"/>
                  <a:pt x="970" y="25"/>
                </a:cubicBezTo>
                <a:cubicBezTo>
                  <a:pt x="1106" y="51"/>
                  <a:pt x="1183" y="49"/>
                  <a:pt x="1341" y="49"/>
                </a:cubicBezTo>
              </a:path>
            </a:pathLst>
          </a:custGeom>
          <a:noFill/>
          <a:ln w="57150" cap="flat" cmpd="sng">
            <a:solidFill>
              <a:schemeClr val="tx1"/>
            </a:solidFill>
            <a:prstDash val="dash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3839" name="Freeform 15"/>
          <p:cNvSpPr>
            <a:spLocks/>
          </p:cNvSpPr>
          <p:nvPr/>
        </p:nvSpPr>
        <p:spPr bwMode="auto">
          <a:xfrm>
            <a:off x="836613" y="3940175"/>
            <a:ext cx="1122362" cy="1514475"/>
          </a:xfrm>
          <a:custGeom>
            <a:avLst/>
            <a:gdLst>
              <a:gd name="T0" fmla="*/ 707 w 707"/>
              <a:gd name="T1" fmla="*/ 0 h 954"/>
              <a:gd name="T2" fmla="*/ 633 w 707"/>
              <a:gd name="T3" fmla="*/ 98 h 954"/>
              <a:gd name="T4" fmla="*/ 584 w 707"/>
              <a:gd name="T5" fmla="*/ 156 h 954"/>
              <a:gd name="T6" fmla="*/ 518 w 707"/>
              <a:gd name="T7" fmla="*/ 246 h 954"/>
              <a:gd name="T8" fmla="*/ 493 w 707"/>
              <a:gd name="T9" fmla="*/ 288 h 954"/>
              <a:gd name="T10" fmla="*/ 485 w 707"/>
              <a:gd name="T11" fmla="*/ 312 h 954"/>
              <a:gd name="T12" fmla="*/ 329 w 707"/>
              <a:gd name="T13" fmla="*/ 444 h 954"/>
              <a:gd name="T14" fmla="*/ 288 w 707"/>
              <a:gd name="T15" fmla="*/ 502 h 954"/>
              <a:gd name="T16" fmla="*/ 255 w 707"/>
              <a:gd name="T17" fmla="*/ 576 h 954"/>
              <a:gd name="T18" fmla="*/ 205 w 707"/>
              <a:gd name="T19" fmla="*/ 658 h 954"/>
              <a:gd name="T20" fmla="*/ 131 w 707"/>
              <a:gd name="T21" fmla="*/ 740 h 954"/>
              <a:gd name="T22" fmla="*/ 49 w 707"/>
              <a:gd name="T23" fmla="*/ 847 h 954"/>
              <a:gd name="T24" fmla="*/ 16 w 707"/>
              <a:gd name="T25" fmla="*/ 921 h 954"/>
              <a:gd name="T26" fmla="*/ 0 w 707"/>
              <a:gd name="T27" fmla="*/ 954 h 9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707" h="954">
                <a:moveTo>
                  <a:pt x="707" y="0"/>
                </a:moveTo>
                <a:cubicBezTo>
                  <a:pt x="694" y="39"/>
                  <a:pt x="663" y="70"/>
                  <a:pt x="633" y="98"/>
                </a:cubicBezTo>
                <a:cubicBezTo>
                  <a:pt x="621" y="137"/>
                  <a:pt x="606" y="127"/>
                  <a:pt x="584" y="156"/>
                </a:cubicBezTo>
                <a:cubicBezTo>
                  <a:pt x="563" y="185"/>
                  <a:pt x="538" y="216"/>
                  <a:pt x="518" y="246"/>
                </a:cubicBezTo>
                <a:cubicBezTo>
                  <a:pt x="497" y="313"/>
                  <a:pt x="526" y="234"/>
                  <a:pt x="493" y="288"/>
                </a:cubicBezTo>
                <a:cubicBezTo>
                  <a:pt x="489" y="295"/>
                  <a:pt x="489" y="305"/>
                  <a:pt x="485" y="312"/>
                </a:cubicBezTo>
                <a:cubicBezTo>
                  <a:pt x="458" y="357"/>
                  <a:pt x="372" y="414"/>
                  <a:pt x="329" y="444"/>
                </a:cubicBezTo>
                <a:cubicBezTo>
                  <a:pt x="320" y="472"/>
                  <a:pt x="308" y="481"/>
                  <a:pt x="288" y="502"/>
                </a:cubicBezTo>
                <a:cubicBezTo>
                  <a:pt x="278" y="529"/>
                  <a:pt x="268" y="551"/>
                  <a:pt x="255" y="576"/>
                </a:cubicBezTo>
                <a:cubicBezTo>
                  <a:pt x="233" y="620"/>
                  <a:pt x="255" y="642"/>
                  <a:pt x="205" y="658"/>
                </a:cubicBezTo>
                <a:cubicBezTo>
                  <a:pt x="168" y="683"/>
                  <a:pt x="158" y="700"/>
                  <a:pt x="131" y="740"/>
                </a:cubicBezTo>
                <a:cubicBezTo>
                  <a:pt x="106" y="777"/>
                  <a:pt x="69" y="806"/>
                  <a:pt x="49" y="847"/>
                </a:cubicBezTo>
                <a:cubicBezTo>
                  <a:pt x="35" y="876"/>
                  <a:pt x="40" y="898"/>
                  <a:pt x="16" y="921"/>
                </a:cubicBezTo>
                <a:cubicBezTo>
                  <a:pt x="7" y="950"/>
                  <a:pt x="14" y="940"/>
                  <a:pt x="0" y="954"/>
                </a:cubicBezTo>
              </a:path>
            </a:pathLst>
          </a:custGeom>
          <a:noFill/>
          <a:ln w="57150" cap="flat" cmpd="sng">
            <a:solidFill>
              <a:schemeClr val="tx1"/>
            </a:solidFill>
            <a:prstDash val="dash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3840" name="Freeform 16"/>
          <p:cNvSpPr>
            <a:spLocks/>
          </p:cNvSpPr>
          <p:nvPr/>
        </p:nvSpPr>
        <p:spPr bwMode="auto">
          <a:xfrm>
            <a:off x="1185863" y="2235200"/>
            <a:ext cx="2395537" cy="1116013"/>
          </a:xfrm>
          <a:custGeom>
            <a:avLst/>
            <a:gdLst>
              <a:gd name="T0" fmla="*/ 545 w 1509"/>
              <a:gd name="T1" fmla="*/ 20 h 703"/>
              <a:gd name="T2" fmla="*/ 528 w 1509"/>
              <a:gd name="T3" fmla="*/ 4 h 703"/>
              <a:gd name="T4" fmla="*/ 512 w 1509"/>
              <a:gd name="T5" fmla="*/ 37 h 703"/>
              <a:gd name="T6" fmla="*/ 454 w 1509"/>
              <a:gd name="T7" fmla="*/ 119 h 703"/>
              <a:gd name="T8" fmla="*/ 323 w 1509"/>
              <a:gd name="T9" fmla="*/ 284 h 703"/>
              <a:gd name="T10" fmla="*/ 282 w 1509"/>
              <a:gd name="T11" fmla="*/ 349 h 703"/>
              <a:gd name="T12" fmla="*/ 232 w 1509"/>
              <a:gd name="T13" fmla="*/ 391 h 703"/>
              <a:gd name="T14" fmla="*/ 158 w 1509"/>
              <a:gd name="T15" fmla="*/ 506 h 703"/>
              <a:gd name="T16" fmla="*/ 101 w 1509"/>
              <a:gd name="T17" fmla="*/ 605 h 703"/>
              <a:gd name="T18" fmla="*/ 35 w 1509"/>
              <a:gd name="T19" fmla="*/ 679 h 703"/>
              <a:gd name="T20" fmla="*/ 43 w 1509"/>
              <a:gd name="T21" fmla="*/ 703 h 703"/>
              <a:gd name="T22" fmla="*/ 216 w 1509"/>
              <a:gd name="T23" fmla="*/ 695 h 703"/>
              <a:gd name="T24" fmla="*/ 339 w 1509"/>
              <a:gd name="T25" fmla="*/ 679 h 703"/>
              <a:gd name="T26" fmla="*/ 866 w 1509"/>
              <a:gd name="T27" fmla="*/ 670 h 703"/>
              <a:gd name="T28" fmla="*/ 1113 w 1509"/>
              <a:gd name="T29" fmla="*/ 613 h 703"/>
              <a:gd name="T30" fmla="*/ 1154 w 1509"/>
              <a:gd name="T31" fmla="*/ 506 h 703"/>
              <a:gd name="T32" fmla="*/ 1318 w 1509"/>
              <a:gd name="T33" fmla="*/ 325 h 703"/>
              <a:gd name="T34" fmla="*/ 1351 w 1509"/>
              <a:gd name="T35" fmla="*/ 218 h 703"/>
              <a:gd name="T36" fmla="*/ 1376 w 1509"/>
              <a:gd name="T37" fmla="*/ 210 h 703"/>
              <a:gd name="T38" fmla="*/ 1442 w 1509"/>
              <a:gd name="T39" fmla="*/ 160 h 703"/>
              <a:gd name="T40" fmla="*/ 1491 w 1509"/>
              <a:gd name="T41" fmla="*/ 94 h 703"/>
              <a:gd name="T42" fmla="*/ 1409 w 1509"/>
              <a:gd name="T43" fmla="*/ 70 h 703"/>
              <a:gd name="T44" fmla="*/ 1384 w 1509"/>
              <a:gd name="T45" fmla="*/ 53 h 703"/>
              <a:gd name="T46" fmla="*/ 1335 w 1509"/>
              <a:gd name="T47" fmla="*/ 37 h 703"/>
              <a:gd name="T48" fmla="*/ 545 w 1509"/>
              <a:gd name="T49" fmla="*/ 20 h 7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509" h="703">
                <a:moveTo>
                  <a:pt x="545" y="20"/>
                </a:moveTo>
                <a:cubicBezTo>
                  <a:pt x="539" y="15"/>
                  <a:pt x="535" y="0"/>
                  <a:pt x="528" y="4"/>
                </a:cubicBezTo>
                <a:cubicBezTo>
                  <a:pt x="517" y="10"/>
                  <a:pt x="518" y="26"/>
                  <a:pt x="512" y="37"/>
                </a:cubicBezTo>
                <a:cubicBezTo>
                  <a:pt x="494" y="69"/>
                  <a:pt x="481" y="94"/>
                  <a:pt x="454" y="119"/>
                </a:cubicBezTo>
                <a:cubicBezTo>
                  <a:pt x="439" y="167"/>
                  <a:pt x="372" y="266"/>
                  <a:pt x="323" y="284"/>
                </a:cubicBezTo>
                <a:cubicBezTo>
                  <a:pt x="302" y="304"/>
                  <a:pt x="301" y="326"/>
                  <a:pt x="282" y="349"/>
                </a:cubicBezTo>
                <a:cubicBezTo>
                  <a:pt x="240" y="401"/>
                  <a:pt x="297" y="318"/>
                  <a:pt x="232" y="391"/>
                </a:cubicBezTo>
                <a:cubicBezTo>
                  <a:pt x="200" y="426"/>
                  <a:pt x="186" y="471"/>
                  <a:pt x="158" y="506"/>
                </a:cubicBezTo>
                <a:cubicBezTo>
                  <a:pt x="132" y="539"/>
                  <a:pt x="131" y="574"/>
                  <a:pt x="101" y="605"/>
                </a:cubicBezTo>
                <a:cubicBezTo>
                  <a:pt x="83" y="653"/>
                  <a:pt x="87" y="660"/>
                  <a:pt x="35" y="679"/>
                </a:cubicBezTo>
                <a:cubicBezTo>
                  <a:pt x="21" y="692"/>
                  <a:pt x="0" y="703"/>
                  <a:pt x="43" y="703"/>
                </a:cubicBezTo>
                <a:cubicBezTo>
                  <a:pt x="101" y="703"/>
                  <a:pt x="158" y="698"/>
                  <a:pt x="216" y="695"/>
                </a:cubicBezTo>
                <a:cubicBezTo>
                  <a:pt x="297" y="679"/>
                  <a:pt x="238" y="665"/>
                  <a:pt x="339" y="679"/>
                </a:cubicBezTo>
                <a:cubicBezTo>
                  <a:pt x="549" y="673"/>
                  <a:pt x="669" y="662"/>
                  <a:pt x="866" y="670"/>
                </a:cubicBezTo>
                <a:cubicBezTo>
                  <a:pt x="1203" y="644"/>
                  <a:pt x="994" y="689"/>
                  <a:pt x="1113" y="613"/>
                </a:cubicBezTo>
                <a:cubicBezTo>
                  <a:pt x="1124" y="580"/>
                  <a:pt x="1129" y="530"/>
                  <a:pt x="1154" y="506"/>
                </a:cubicBezTo>
                <a:cubicBezTo>
                  <a:pt x="1188" y="436"/>
                  <a:pt x="1264" y="379"/>
                  <a:pt x="1318" y="325"/>
                </a:cubicBezTo>
                <a:cubicBezTo>
                  <a:pt x="1328" y="289"/>
                  <a:pt x="1340" y="254"/>
                  <a:pt x="1351" y="218"/>
                </a:cubicBezTo>
                <a:cubicBezTo>
                  <a:pt x="1354" y="210"/>
                  <a:pt x="1368" y="213"/>
                  <a:pt x="1376" y="210"/>
                </a:cubicBezTo>
                <a:cubicBezTo>
                  <a:pt x="1395" y="190"/>
                  <a:pt x="1442" y="160"/>
                  <a:pt x="1442" y="160"/>
                </a:cubicBezTo>
                <a:cubicBezTo>
                  <a:pt x="1458" y="136"/>
                  <a:pt x="1476" y="118"/>
                  <a:pt x="1491" y="94"/>
                </a:cubicBezTo>
                <a:cubicBezTo>
                  <a:pt x="1433" y="57"/>
                  <a:pt x="1509" y="100"/>
                  <a:pt x="1409" y="70"/>
                </a:cubicBezTo>
                <a:cubicBezTo>
                  <a:pt x="1399" y="67"/>
                  <a:pt x="1393" y="57"/>
                  <a:pt x="1384" y="53"/>
                </a:cubicBezTo>
                <a:cubicBezTo>
                  <a:pt x="1368" y="46"/>
                  <a:pt x="1335" y="37"/>
                  <a:pt x="1335" y="37"/>
                </a:cubicBezTo>
                <a:cubicBezTo>
                  <a:pt x="1070" y="52"/>
                  <a:pt x="809" y="20"/>
                  <a:pt x="545" y="20"/>
                </a:cubicBezTo>
                <a:close/>
              </a:path>
            </a:pathLst>
          </a:custGeom>
          <a:solidFill>
            <a:srgbClr val="33CC33">
              <a:alpha val="57001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3841" name="Freeform 17"/>
          <p:cNvSpPr>
            <a:spLocks/>
          </p:cNvSpPr>
          <p:nvPr/>
        </p:nvSpPr>
        <p:spPr bwMode="auto">
          <a:xfrm>
            <a:off x="1082675" y="3311525"/>
            <a:ext cx="1806575" cy="1784350"/>
          </a:xfrm>
          <a:custGeom>
            <a:avLst/>
            <a:gdLst>
              <a:gd name="T0" fmla="*/ 1095 w 1138"/>
              <a:gd name="T1" fmla="*/ 125 h 1231"/>
              <a:gd name="T2" fmla="*/ 1013 w 1138"/>
              <a:gd name="T3" fmla="*/ 108 h 1231"/>
              <a:gd name="T4" fmla="*/ 963 w 1138"/>
              <a:gd name="T5" fmla="*/ 92 h 1231"/>
              <a:gd name="T6" fmla="*/ 577 w 1138"/>
              <a:gd name="T7" fmla="*/ 100 h 1231"/>
              <a:gd name="T8" fmla="*/ 108 w 1138"/>
              <a:gd name="T9" fmla="*/ 108 h 1231"/>
              <a:gd name="T10" fmla="*/ 99 w 1138"/>
              <a:gd name="T11" fmla="*/ 553 h 1231"/>
              <a:gd name="T12" fmla="*/ 75 w 1138"/>
              <a:gd name="T13" fmla="*/ 627 h 1231"/>
              <a:gd name="T14" fmla="*/ 83 w 1138"/>
              <a:gd name="T15" fmla="*/ 857 h 1231"/>
              <a:gd name="T16" fmla="*/ 91 w 1138"/>
              <a:gd name="T17" fmla="*/ 1005 h 1231"/>
              <a:gd name="T18" fmla="*/ 165 w 1138"/>
              <a:gd name="T19" fmla="*/ 1014 h 1231"/>
              <a:gd name="T20" fmla="*/ 1079 w 1138"/>
              <a:gd name="T21" fmla="*/ 1022 h 1231"/>
              <a:gd name="T22" fmla="*/ 1070 w 1138"/>
              <a:gd name="T23" fmla="*/ 841 h 1231"/>
              <a:gd name="T24" fmla="*/ 1095 w 1138"/>
              <a:gd name="T25" fmla="*/ 125 h 12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138" h="1231">
                <a:moveTo>
                  <a:pt x="1095" y="125"/>
                </a:moveTo>
                <a:cubicBezTo>
                  <a:pt x="1016" y="114"/>
                  <a:pt x="1062" y="124"/>
                  <a:pt x="1013" y="108"/>
                </a:cubicBezTo>
                <a:cubicBezTo>
                  <a:pt x="996" y="102"/>
                  <a:pt x="963" y="92"/>
                  <a:pt x="963" y="92"/>
                </a:cubicBezTo>
                <a:cubicBezTo>
                  <a:pt x="834" y="95"/>
                  <a:pt x="706" y="98"/>
                  <a:pt x="577" y="100"/>
                </a:cubicBezTo>
                <a:cubicBezTo>
                  <a:pt x="421" y="103"/>
                  <a:pt x="221" y="0"/>
                  <a:pt x="108" y="108"/>
                </a:cubicBezTo>
                <a:cubicBezTo>
                  <a:pt x="0" y="210"/>
                  <a:pt x="106" y="405"/>
                  <a:pt x="99" y="553"/>
                </a:cubicBezTo>
                <a:cubicBezTo>
                  <a:pt x="98" y="579"/>
                  <a:pt x="75" y="627"/>
                  <a:pt x="75" y="627"/>
                </a:cubicBezTo>
                <a:cubicBezTo>
                  <a:pt x="78" y="704"/>
                  <a:pt x="80" y="780"/>
                  <a:pt x="83" y="857"/>
                </a:cubicBezTo>
                <a:cubicBezTo>
                  <a:pt x="85" y="906"/>
                  <a:pt x="68" y="961"/>
                  <a:pt x="91" y="1005"/>
                </a:cubicBezTo>
                <a:cubicBezTo>
                  <a:pt x="103" y="1027"/>
                  <a:pt x="140" y="1011"/>
                  <a:pt x="165" y="1014"/>
                </a:cubicBezTo>
                <a:cubicBezTo>
                  <a:pt x="396" y="1231"/>
                  <a:pt x="334" y="1181"/>
                  <a:pt x="1079" y="1022"/>
                </a:cubicBezTo>
                <a:cubicBezTo>
                  <a:pt x="1138" y="1009"/>
                  <a:pt x="1073" y="901"/>
                  <a:pt x="1070" y="841"/>
                </a:cubicBezTo>
                <a:cubicBezTo>
                  <a:pt x="1087" y="603"/>
                  <a:pt x="1095" y="363"/>
                  <a:pt x="1095" y="125"/>
                </a:cubicBezTo>
                <a:close/>
              </a:path>
            </a:pathLst>
          </a:custGeom>
          <a:solidFill>
            <a:srgbClr val="FFCC00">
              <a:alpha val="57001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 cap="flat" cmpd="sng">
                <a:solidFill>
                  <a:srgbClr val="FF99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3842" name="Freeform 18"/>
          <p:cNvSpPr>
            <a:spLocks/>
          </p:cNvSpPr>
          <p:nvPr/>
        </p:nvSpPr>
        <p:spPr bwMode="auto">
          <a:xfrm>
            <a:off x="2871788" y="2463800"/>
            <a:ext cx="881062" cy="2462213"/>
          </a:xfrm>
          <a:custGeom>
            <a:avLst/>
            <a:gdLst>
              <a:gd name="T0" fmla="*/ 470 w 555"/>
              <a:gd name="T1" fmla="*/ 0 h 1551"/>
              <a:gd name="T2" fmla="*/ 446 w 555"/>
              <a:gd name="T3" fmla="*/ 16 h 1551"/>
              <a:gd name="T4" fmla="*/ 421 w 555"/>
              <a:gd name="T5" fmla="*/ 24 h 1551"/>
              <a:gd name="T6" fmla="*/ 404 w 555"/>
              <a:gd name="T7" fmla="*/ 74 h 1551"/>
              <a:gd name="T8" fmla="*/ 363 w 555"/>
              <a:gd name="T9" fmla="*/ 140 h 1551"/>
              <a:gd name="T10" fmla="*/ 289 w 555"/>
              <a:gd name="T11" fmla="*/ 247 h 1551"/>
              <a:gd name="T12" fmla="*/ 223 w 555"/>
              <a:gd name="T13" fmla="*/ 362 h 1551"/>
              <a:gd name="T14" fmla="*/ 215 w 555"/>
              <a:gd name="T15" fmla="*/ 387 h 1551"/>
              <a:gd name="T16" fmla="*/ 174 w 555"/>
              <a:gd name="T17" fmla="*/ 428 h 1551"/>
              <a:gd name="T18" fmla="*/ 125 w 555"/>
              <a:gd name="T19" fmla="*/ 477 h 1551"/>
              <a:gd name="T20" fmla="*/ 100 w 555"/>
              <a:gd name="T21" fmla="*/ 518 h 1551"/>
              <a:gd name="T22" fmla="*/ 59 w 555"/>
              <a:gd name="T23" fmla="*/ 551 h 1551"/>
              <a:gd name="T24" fmla="*/ 26 w 555"/>
              <a:gd name="T25" fmla="*/ 872 h 1551"/>
              <a:gd name="T26" fmla="*/ 1 w 555"/>
              <a:gd name="T27" fmla="*/ 1514 h 1551"/>
              <a:gd name="T28" fmla="*/ 10 w 555"/>
              <a:gd name="T29" fmla="*/ 1547 h 1551"/>
              <a:gd name="T30" fmla="*/ 26 w 555"/>
              <a:gd name="T31" fmla="*/ 1530 h 1551"/>
              <a:gd name="T32" fmla="*/ 34 w 555"/>
              <a:gd name="T33" fmla="*/ 1481 h 1551"/>
              <a:gd name="T34" fmla="*/ 75 w 555"/>
              <a:gd name="T35" fmla="*/ 1423 h 1551"/>
              <a:gd name="T36" fmla="*/ 158 w 555"/>
              <a:gd name="T37" fmla="*/ 1341 h 1551"/>
              <a:gd name="T38" fmla="*/ 191 w 555"/>
              <a:gd name="T39" fmla="*/ 1300 h 1551"/>
              <a:gd name="T40" fmla="*/ 248 w 555"/>
              <a:gd name="T41" fmla="*/ 1234 h 1551"/>
              <a:gd name="T42" fmla="*/ 298 w 555"/>
              <a:gd name="T43" fmla="*/ 1176 h 1551"/>
              <a:gd name="T44" fmla="*/ 347 w 555"/>
              <a:gd name="T45" fmla="*/ 1111 h 1551"/>
              <a:gd name="T46" fmla="*/ 396 w 555"/>
              <a:gd name="T47" fmla="*/ 1045 h 1551"/>
              <a:gd name="T48" fmla="*/ 413 w 555"/>
              <a:gd name="T49" fmla="*/ 1020 h 1551"/>
              <a:gd name="T50" fmla="*/ 446 w 555"/>
              <a:gd name="T51" fmla="*/ 938 h 1551"/>
              <a:gd name="T52" fmla="*/ 470 w 555"/>
              <a:gd name="T53" fmla="*/ 0 h 15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555" h="1551">
                <a:moveTo>
                  <a:pt x="470" y="0"/>
                </a:moveTo>
                <a:cubicBezTo>
                  <a:pt x="462" y="5"/>
                  <a:pt x="455" y="12"/>
                  <a:pt x="446" y="16"/>
                </a:cubicBezTo>
                <a:cubicBezTo>
                  <a:pt x="438" y="20"/>
                  <a:pt x="427" y="18"/>
                  <a:pt x="421" y="24"/>
                </a:cubicBezTo>
                <a:cubicBezTo>
                  <a:pt x="409" y="36"/>
                  <a:pt x="412" y="58"/>
                  <a:pt x="404" y="74"/>
                </a:cubicBezTo>
                <a:cubicBezTo>
                  <a:pt x="392" y="98"/>
                  <a:pt x="382" y="121"/>
                  <a:pt x="363" y="140"/>
                </a:cubicBezTo>
                <a:cubicBezTo>
                  <a:pt x="344" y="179"/>
                  <a:pt x="315" y="212"/>
                  <a:pt x="289" y="247"/>
                </a:cubicBezTo>
                <a:cubicBezTo>
                  <a:pt x="275" y="288"/>
                  <a:pt x="254" y="331"/>
                  <a:pt x="223" y="362"/>
                </a:cubicBezTo>
                <a:cubicBezTo>
                  <a:pt x="220" y="370"/>
                  <a:pt x="220" y="380"/>
                  <a:pt x="215" y="387"/>
                </a:cubicBezTo>
                <a:cubicBezTo>
                  <a:pt x="203" y="403"/>
                  <a:pt x="174" y="428"/>
                  <a:pt x="174" y="428"/>
                </a:cubicBezTo>
                <a:cubicBezTo>
                  <a:pt x="164" y="459"/>
                  <a:pt x="156" y="467"/>
                  <a:pt x="125" y="477"/>
                </a:cubicBezTo>
                <a:cubicBezTo>
                  <a:pt x="86" y="514"/>
                  <a:pt x="128" y="469"/>
                  <a:pt x="100" y="518"/>
                </a:cubicBezTo>
                <a:cubicBezTo>
                  <a:pt x="91" y="533"/>
                  <a:pt x="73" y="542"/>
                  <a:pt x="59" y="551"/>
                </a:cubicBezTo>
                <a:cubicBezTo>
                  <a:pt x="25" y="656"/>
                  <a:pt x="59" y="768"/>
                  <a:pt x="26" y="872"/>
                </a:cubicBezTo>
                <a:cubicBezTo>
                  <a:pt x="22" y="1090"/>
                  <a:pt x="30" y="1300"/>
                  <a:pt x="1" y="1514"/>
                </a:cubicBezTo>
                <a:cubicBezTo>
                  <a:pt x="4" y="1525"/>
                  <a:pt x="0" y="1541"/>
                  <a:pt x="10" y="1547"/>
                </a:cubicBezTo>
                <a:cubicBezTo>
                  <a:pt x="17" y="1551"/>
                  <a:pt x="23" y="1537"/>
                  <a:pt x="26" y="1530"/>
                </a:cubicBezTo>
                <a:cubicBezTo>
                  <a:pt x="32" y="1514"/>
                  <a:pt x="31" y="1497"/>
                  <a:pt x="34" y="1481"/>
                </a:cubicBezTo>
                <a:cubicBezTo>
                  <a:pt x="40" y="1453"/>
                  <a:pt x="56" y="1443"/>
                  <a:pt x="75" y="1423"/>
                </a:cubicBezTo>
                <a:cubicBezTo>
                  <a:pt x="95" y="1370"/>
                  <a:pt x="113" y="1370"/>
                  <a:pt x="158" y="1341"/>
                </a:cubicBezTo>
                <a:cubicBezTo>
                  <a:pt x="167" y="1326"/>
                  <a:pt x="184" y="1316"/>
                  <a:pt x="191" y="1300"/>
                </a:cubicBezTo>
                <a:cubicBezTo>
                  <a:pt x="213" y="1249"/>
                  <a:pt x="187" y="1254"/>
                  <a:pt x="248" y="1234"/>
                </a:cubicBezTo>
                <a:cubicBezTo>
                  <a:pt x="267" y="1216"/>
                  <a:pt x="279" y="1195"/>
                  <a:pt x="298" y="1176"/>
                </a:cubicBezTo>
                <a:cubicBezTo>
                  <a:pt x="313" y="1130"/>
                  <a:pt x="295" y="1124"/>
                  <a:pt x="347" y="1111"/>
                </a:cubicBezTo>
                <a:cubicBezTo>
                  <a:pt x="377" y="1079"/>
                  <a:pt x="358" y="1101"/>
                  <a:pt x="396" y="1045"/>
                </a:cubicBezTo>
                <a:cubicBezTo>
                  <a:pt x="402" y="1037"/>
                  <a:pt x="413" y="1020"/>
                  <a:pt x="413" y="1020"/>
                </a:cubicBezTo>
                <a:cubicBezTo>
                  <a:pt x="423" y="989"/>
                  <a:pt x="421" y="961"/>
                  <a:pt x="446" y="938"/>
                </a:cubicBezTo>
                <a:cubicBezTo>
                  <a:pt x="555" y="598"/>
                  <a:pt x="470" y="822"/>
                  <a:pt x="470" y="0"/>
                </a:cubicBezTo>
                <a:close/>
              </a:path>
            </a:pathLst>
          </a:custGeom>
          <a:solidFill>
            <a:srgbClr val="A50021">
              <a:alpha val="52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3843" name="Text Box 19"/>
          <p:cNvSpPr txBox="1">
            <a:spLocks noChangeArrowheads="1"/>
          </p:cNvSpPr>
          <p:nvPr/>
        </p:nvSpPr>
        <p:spPr bwMode="auto">
          <a:xfrm>
            <a:off x="482600" y="5159375"/>
            <a:ext cx="156845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71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sz="3200"/>
          </a:p>
        </p:txBody>
      </p:sp>
      <p:sp>
        <p:nvSpPr>
          <p:cNvPr id="333844" name="Text Box 20"/>
          <p:cNvSpPr txBox="1">
            <a:spLocks noChangeArrowheads="1"/>
          </p:cNvSpPr>
          <p:nvPr/>
        </p:nvSpPr>
        <p:spPr bwMode="auto">
          <a:xfrm>
            <a:off x="1355725" y="785813"/>
            <a:ext cx="6992938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71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/>
              <a:t>= (</a:t>
            </a:r>
            <a:r>
              <a:rPr lang="en-US" b="1" i="1"/>
              <a:t>hkl</a:t>
            </a:r>
            <a:r>
              <a:rPr lang="en-US" sz="1000" b="1" i="1"/>
              <a:t> </a:t>
            </a:r>
            <a:r>
              <a:rPr lang="en-US" b="1"/>
              <a:t>) and all other planes related to</a:t>
            </a:r>
            <a:br>
              <a:rPr lang="en-US" b="1"/>
            </a:br>
            <a:r>
              <a:rPr lang="en-US" b="1"/>
              <a:t>   (</a:t>
            </a:r>
            <a:r>
              <a:rPr lang="en-US" b="1" i="1"/>
              <a:t>hkl</a:t>
            </a:r>
            <a:r>
              <a:rPr lang="en-US" sz="1000" b="1" i="1"/>
              <a:t> </a:t>
            </a:r>
            <a:r>
              <a:rPr lang="en-US" b="1"/>
              <a:t>) by the symmetry of the crystal </a:t>
            </a:r>
          </a:p>
        </p:txBody>
      </p:sp>
      <p:sp>
        <p:nvSpPr>
          <p:cNvPr id="333845" name="Text Box 21"/>
          <p:cNvSpPr txBox="1">
            <a:spLocks noChangeArrowheads="1"/>
          </p:cNvSpPr>
          <p:nvPr/>
        </p:nvSpPr>
        <p:spPr bwMode="auto">
          <a:xfrm>
            <a:off x="169863" y="862013"/>
            <a:ext cx="1189037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71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/>
              <a:t>{</a:t>
            </a:r>
            <a:r>
              <a:rPr lang="en-US" sz="3200" i="1"/>
              <a:t>hkl </a:t>
            </a:r>
            <a:r>
              <a:rPr lang="en-US" sz="3200"/>
              <a:t>}</a:t>
            </a:r>
          </a:p>
        </p:txBody>
      </p:sp>
      <p:sp>
        <p:nvSpPr>
          <p:cNvPr id="333846" name="Text Box 22"/>
          <p:cNvSpPr txBox="1">
            <a:spLocks noChangeArrowheads="1"/>
          </p:cNvSpPr>
          <p:nvPr/>
        </p:nvSpPr>
        <p:spPr bwMode="auto">
          <a:xfrm>
            <a:off x="4689475" y="2116138"/>
            <a:ext cx="4127500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71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All the faces of the cube are equivalent to each other by symmetry</a:t>
            </a:r>
          </a:p>
        </p:txBody>
      </p:sp>
      <p:sp>
        <p:nvSpPr>
          <p:cNvPr id="333847" name="Text Box 23"/>
          <p:cNvSpPr txBox="1">
            <a:spLocks noChangeArrowheads="1"/>
          </p:cNvSpPr>
          <p:nvPr/>
        </p:nvSpPr>
        <p:spPr bwMode="auto">
          <a:xfrm>
            <a:off x="4597400" y="3775075"/>
            <a:ext cx="39576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71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solidFill>
                  <a:srgbClr val="FF9900"/>
                </a:solidFill>
              </a:rPr>
              <a:t>Front &amp; back faces: (100)</a:t>
            </a:r>
          </a:p>
        </p:txBody>
      </p:sp>
      <p:sp>
        <p:nvSpPr>
          <p:cNvPr id="333848" name="Text Box 24"/>
          <p:cNvSpPr txBox="1">
            <a:spLocks noChangeArrowheads="1"/>
          </p:cNvSpPr>
          <p:nvPr/>
        </p:nvSpPr>
        <p:spPr bwMode="auto">
          <a:xfrm>
            <a:off x="4568825" y="4348163"/>
            <a:ext cx="42576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7150">
                <a:solidFill>
                  <a:srgbClr val="9933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solidFill>
                  <a:srgbClr val="993366"/>
                </a:solidFill>
              </a:rPr>
              <a:t>Left and right faces: (010)</a:t>
            </a:r>
          </a:p>
        </p:txBody>
      </p:sp>
      <p:sp>
        <p:nvSpPr>
          <p:cNvPr id="333849" name="Text Box 25"/>
          <p:cNvSpPr txBox="1">
            <a:spLocks noChangeArrowheads="1"/>
          </p:cNvSpPr>
          <p:nvPr/>
        </p:nvSpPr>
        <p:spPr bwMode="auto">
          <a:xfrm>
            <a:off x="4503738" y="4945063"/>
            <a:ext cx="42830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71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solidFill>
                  <a:srgbClr val="339933"/>
                </a:solidFill>
              </a:rPr>
              <a:t>Top and bottom faces: (001)</a:t>
            </a:r>
          </a:p>
        </p:txBody>
      </p:sp>
      <p:sp>
        <p:nvSpPr>
          <p:cNvPr id="333850" name="Text Box 26"/>
          <p:cNvSpPr txBox="1">
            <a:spLocks noChangeArrowheads="1"/>
          </p:cNvSpPr>
          <p:nvPr/>
        </p:nvSpPr>
        <p:spPr bwMode="auto">
          <a:xfrm>
            <a:off x="860425" y="5772150"/>
            <a:ext cx="7694613" cy="655638"/>
          </a:xfrm>
          <a:prstGeom prst="rect">
            <a:avLst/>
          </a:prstGeom>
          <a:noFill/>
          <a:ln w="76200" cmpd="tri">
            <a:solidFill>
              <a:schemeClr val="hlink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200"/>
              <a:t>{100}</a:t>
            </a:r>
            <a:r>
              <a:rPr lang="en-US" sz="3200" baseline="-25000"/>
              <a:t> </a:t>
            </a:r>
            <a:r>
              <a:rPr lang="en-US" sz="3200"/>
              <a:t>= (100), (010), (001)</a:t>
            </a:r>
          </a:p>
        </p:txBody>
      </p:sp>
    </p:spTree>
    <p:extLst>
      <p:ext uri="{BB962C8B-B14F-4D97-AF65-F5344CB8AC3E}">
        <p14:creationId xmlns:p14="http://schemas.microsoft.com/office/powerpoint/2010/main" val="2247531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338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338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33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3338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8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3338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3338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3338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3840" grpId="0" animBg="1"/>
      <p:bldP spid="333841" grpId="0" animBg="1"/>
      <p:bldP spid="333842" grpId="0" animBg="1"/>
      <p:bldP spid="333847" grpId="0"/>
      <p:bldP spid="333848" grpId="0"/>
      <p:bldP spid="333849" grpId="0"/>
      <p:bldP spid="333850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4850" name="Group 2"/>
          <p:cNvGrpSpPr>
            <a:grpSpLocks/>
          </p:cNvGrpSpPr>
          <p:nvPr/>
        </p:nvGrpSpPr>
        <p:grpSpPr bwMode="auto">
          <a:xfrm>
            <a:off x="1303338" y="2382838"/>
            <a:ext cx="2533650" cy="1162050"/>
            <a:chOff x="724" y="996"/>
            <a:chExt cx="1596" cy="732"/>
          </a:xfrm>
        </p:grpSpPr>
        <p:sp>
          <p:nvSpPr>
            <p:cNvPr id="334851" name="Freeform 3"/>
            <p:cNvSpPr>
              <a:spLocks/>
            </p:cNvSpPr>
            <p:nvPr/>
          </p:nvSpPr>
          <p:spPr bwMode="auto">
            <a:xfrm>
              <a:off x="732" y="996"/>
              <a:ext cx="543" cy="699"/>
            </a:xfrm>
            <a:custGeom>
              <a:avLst/>
              <a:gdLst>
                <a:gd name="T0" fmla="*/ 543 w 543"/>
                <a:gd name="T1" fmla="*/ 0 h 699"/>
                <a:gd name="T2" fmla="*/ 412 w 543"/>
                <a:gd name="T3" fmla="*/ 164 h 699"/>
                <a:gd name="T4" fmla="*/ 387 w 543"/>
                <a:gd name="T5" fmla="*/ 181 h 699"/>
                <a:gd name="T6" fmla="*/ 288 w 543"/>
                <a:gd name="T7" fmla="*/ 296 h 699"/>
                <a:gd name="T8" fmla="*/ 107 w 543"/>
                <a:gd name="T9" fmla="*/ 535 h 699"/>
                <a:gd name="T10" fmla="*/ 50 w 543"/>
                <a:gd name="T11" fmla="*/ 650 h 699"/>
                <a:gd name="T12" fmla="*/ 17 w 543"/>
                <a:gd name="T13" fmla="*/ 683 h 699"/>
                <a:gd name="T14" fmla="*/ 0 w 543"/>
                <a:gd name="T15" fmla="*/ 699 h 6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43" h="699">
                  <a:moveTo>
                    <a:pt x="543" y="0"/>
                  </a:moveTo>
                  <a:cubicBezTo>
                    <a:pt x="493" y="50"/>
                    <a:pt x="462" y="114"/>
                    <a:pt x="412" y="164"/>
                  </a:cubicBezTo>
                  <a:cubicBezTo>
                    <a:pt x="405" y="171"/>
                    <a:pt x="394" y="174"/>
                    <a:pt x="387" y="181"/>
                  </a:cubicBezTo>
                  <a:cubicBezTo>
                    <a:pt x="352" y="216"/>
                    <a:pt x="318" y="257"/>
                    <a:pt x="288" y="296"/>
                  </a:cubicBezTo>
                  <a:cubicBezTo>
                    <a:pt x="226" y="378"/>
                    <a:pt x="180" y="462"/>
                    <a:pt x="107" y="535"/>
                  </a:cubicBezTo>
                  <a:cubicBezTo>
                    <a:pt x="96" y="581"/>
                    <a:pt x="88" y="614"/>
                    <a:pt x="50" y="650"/>
                  </a:cubicBezTo>
                  <a:cubicBezTo>
                    <a:pt x="5" y="693"/>
                    <a:pt x="61" y="639"/>
                    <a:pt x="17" y="683"/>
                  </a:cubicBezTo>
                  <a:cubicBezTo>
                    <a:pt x="11" y="689"/>
                    <a:pt x="0" y="699"/>
                    <a:pt x="0" y="699"/>
                  </a:cubicBezTo>
                </a:path>
              </a:pathLst>
            </a:custGeom>
            <a:solidFill>
              <a:srgbClr val="F85912"/>
            </a:solidFill>
            <a:ln w="571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4852" name="Freeform 4"/>
            <p:cNvSpPr>
              <a:spLocks/>
            </p:cNvSpPr>
            <p:nvPr/>
          </p:nvSpPr>
          <p:spPr bwMode="auto">
            <a:xfrm>
              <a:off x="724" y="1720"/>
              <a:ext cx="1062" cy="1"/>
            </a:xfrm>
            <a:custGeom>
              <a:avLst/>
              <a:gdLst>
                <a:gd name="T0" fmla="*/ 0 w 1062"/>
                <a:gd name="T1" fmla="*/ 0 h 1"/>
                <a:gd name="T2" fmla="*/ 1062 w 1062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062" h="1">
                  <a:moveTo>
                    <a:pt x="0" y="0"/>
                  </a:moveTo>
                  <a:cubicBezTo>
                    <a:pt x="354" y="0"/>
                    <a:pt x="708" y="0"/>
                    <a:pt x="1062" y="0"/>
                  </a:cubicBezTo>
                </a:path>
              </a:pathLst>
            </a:custGeom>
            <a:solidFill>
              <a:srgbClr val="F85912"/>
            </a:solidFill>
            <a:ln w="571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4853" name="Freeform 5"/>
            <p:cNvSpPr>
              <a:spLocks/>
            </p:cNvSpPr>
            <p:nvPr/>
          </p:nvSpPr>
          <p:spPr bwMode="auto">
            <a:xfrm>
              <a:off x="1275" y="996"/>
              <a:ext cx="1029" cy="24"/>
            </a:xfrm>
            <a:custGeom>
              <a:avLst/>
              <a:gdLst>
                <a:gd name="T0" fmla="*/ 0 w 1029"/>
                <a:gd name="T1" fmla="*/ 0 h 24"/>
                <a:gd name="T2" fmla="*/ 1029 w 1029"/>
                <a:gd name="T3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029" h="24">
                  <a:moveTo>
                    <a:pt x="0" y="0"/>
                  </a:moveTo>
                  <a:cubicBezTo>
                    <a:pt x="343" y="10"/>
                    <a:pt x="685" y="24"/>
                    <a:pt x="1029" y="24"/>
                  </a:cubicBezTo>
                </a:path>
              </a:pathLst>
            </a:custGeom>
            <a:solidFill>
              <a:srgbClr val="F85912"/>
            </a:solidFill>
            <a:ln w="571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4854" name="Freeform 6"/>
            <p:cNvSpPr>
              <a:spLocks/>
            </p:cNvSpPr>
            <p:nvPr/>
          </p:nvSpPr>
          <p:spPr bwMode="auto">
            <a:xfrm>
              <a:off x="1777" y="1020"/>
              <a:ext cx="543" cy="708"/>
            </a:xfrm>
            <a:custGeom>
              <a:avLst/>
              <a:gdLst>
                <a:gd name="T0" fmla="*/ 543 w 543"/>
                <a:gd name="T1" fmla="*/ 0 h 708"/>
                <a:gd name="T2" fmla="*/ 527 w 543"/>
                <a:gd name="T3" fmla="*/ 25 h 708"/>
                <a:gd name="T4" fmla="*/ 502 w 543"/>
                <a:gd name="T5" fmla="*/ 50 h 708"/>
                <a:gd name="T6" fmla="*/ 469 w 543"/>
                <a:gd name="T7" fmla="*/ 91 h 708"/>
                <a:gd name="T8" fmla="*/ 379 w 543"/>
                <a:gd name="T9" fmla="*/ 231 h 708"/>
                <a:gd name="T10" fmla="*/ 362 w 543"/>
                <a:gd name="T11" fmla="*/ 247 h 708"/>
                <a:gd name="T12" fmla="*/ 313 w 543"/>
                <a:gd name="T13" fmla="*/ 297 h 708"/>
                <a:gd name="T14" fmla="*/ 280 w 543"/>
                <a:gd name="T15" fmla="*/ 338 h 708"/>
                <a:gd name="T16" fmla="*/ 239 w 543"/>
                <a:gd name="T17" fmla="*/ 412 h 708"/>
                <a:gd name="T18" fmla="*/ 206 w 543"/>
                <a:gd name="T19" fmla="*/ 461 h 708"/>
                <a:gd name="T20" fmla="*/ 190 w 543"/>
                <a:gd name="T21" fmla="*/ 486 h 708"/>
                <a:gd name="T22" fmla="*/ 124 w 543"/>
                <a:gd name="T23" fmla="*/ 576 h 708"/>
                <a:gd name="T24" fmla="*/ 42 w 543"/>
                <a:gd name="T25" fmla="*/ 683 h 708"/>
                <a:gd name="T26" fmla="*/ 25 w 543"/>
                <a:gd name="T27" fmla="*/ 700 h 708"/>
                <a:gd name="T28" fmla="*/ 0 w 543"/>
                <a:gd name="T29" fmla="*/ 708 h 7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43" h="708">
                  <a:moveTo>
                    <a:pt x="543" y="0"/>
                  </a:moveTo>
                  <a:cubicBezTo>
                    <a:pt x="538" y="8"/>
                    <a:pt x="533" y="17"/>
                    <a:pt x="527" y="25"/>
                  </a:cubicBezTo>
                  <a:cubicBezTo>
                    <a:pt x="520" y="34"/>
                    <a:pt x="509" y="40"/>
                    <a:pt x="502" y="50"/>
                  </a:cubicBezTo>
                  <a:cubicBezTo>
                    <a:pt x="470" y="98"/>
                    <a:pt x="526" y="52"/>
                    <a:pt x="469" y="91"/>
                  </a:cubicBezTo>
                  <a:cubicBezTo>
                    <a:pt x="436" y="136"/>
                    <a:pt x="410" y="185"/>
                    <a:pt x="379" y="231"/>
                  </a:cubicBezTo>
                  <a:cubicBezTo>
                    <a:pt x="375" y="237"/>
                    <a:pt x="368" y="241"/>
                    <a:pt x="362" y="247"/>
                  </a:cubicBezTo>
                  <a:cubicBezTo>
                    <a:pt x="345" y="264"/>
                    <a:pt x="326" y="278"/>
                    <a:pt x="313" y="297"/>
                  </a:cubicBezTo>
                  <a:cubicBezTo>
                    <a:pt x="293" y="328"/>
                    <a:pt x="304" y="314"/>
                    <a:pt x="280" y="338"/>
                  </a:cubicBezTo>
                  <a:cubicBezTo>
                    <a:pt x="266" y="366"/>
                    <a:pt x="257" y="388"/>
                    <a:pt x="239" y="412"/>
                  </a:cubicBezTo>
                  <a:cubicBezTo>
                    <a:pt x="227" y="428"/>
                    <a:pt x="217" y="445"/>
                    <a:pt x="206" y="461"/>
                  </a:cubicBezTo>
                  <a:cubicBezTo>
                    <a:pt x="201" y="469"/>
                    <a:pt x="190" y="486"/>
                    <a:pt x="190" y="486"/>
                  </a:cubicBezTo>
                  <a:cubicBezTo>
                    <a:pt x="178" y="530"/>
                    <a:pt x="162" y="551"/>
                    <a:pt x="124" y="576"/>
                  </a:cubicBezTo>
                  <a:cubicBezTo>
                    <a:pt x="111" y="618"/>
                    <a:pt x="73" y="652"/>
                    <a:pt x="42" y="683"/>
                  </a:cubicBezTo>
                  <a:cubicBezTo>
                    <a:pt x="36" y="689"/>
                    <a:pt x="31" y="694"/>
                    <a:pt x="25" y="700"/>
                  </a:cubicBezTo>
                  <a:cubicBezTo>
                    <a:pt x="19" y="706"/>
                    <a:pt x="0" y="708"/>
                    <a:pt x="0" y="708"/>
                  </a:cubicBezTo>
                </a:path>
              </a:pathLst>
            </a:custGeom>
            <a:solidFill>
              <a:srgbClr val="F85912"/>
            </a:solidFill>
            <a:ln w="571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34855" name="Freeform 7"/>
          <p:cNvSpPr>
            <a:spLocks/>
          </p:cNvSpPr>
          <p:nvPr/>
        </p:nvSpPr>
        <p:spPr bwMode="auto">
          <a:xfrm>
            <a:off x="1273175" y="3492500"/>
            <a:ext cx="42863" cy="1698625"/>
          </a:xfrm>
          <a:custGeom>
            <a:avLst/>
            <a:gdLst>
              <a:gd name="T0" fmla="*/ 16 w 16"/>
              <a:gd name="T1" fmla="*/ 0 h 1251"/>
              <a:gd name="T2" fmla="*/ 0 w 16"/>
              <a:gd name="T3" fmla="*/ 1251 h 1251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6" h="1251">
                <a:moveTo>
                  <a:pt x="16" y="0"/>
                </a:moveTo>
                <a:cubicBezTo>
                  <a:pt x="12" y="419"/>
                  <a:pt x="0" y="833"/>
                  <a:pt x="0" y="1251"/>
                </a:cubicBezTo>
              </a:path>
            </a:pathLst>
          </a:custGeom>
          <a:noFill/>
          <a:ln w="5715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4856" name="Freeform 8"/>
          <p:cNvSpPr>
            <a:spLocks/>
          </p:cNvSpPr>
          <p:nvPr/>
        </p:nvSpPr>
        <p:spPr bwMode="auto">
          <a:xfrm>
            <a:off x="1263650" y="5186363"/>
            <a:ext cx="1738313" cy="17462"/>
          </a:xfrm>
          <a:custGeom>
            <a:avLst/>
            <a:gdLst>
              <a:gd name="T0" fmla="*/ 0 w 1095"/>
              <a:gd name="T1" fmla="*/ 11 h 11"/>
              <a:gd name="T2" fmla="*/ 1095 w 1095"/>
              <a:gd name="T3" fmla="*/ 3 h 11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095" h="11">
                <a:moveTo>
                  <a:pt x="0" y="11"/>
                </a:moveTo>
                <a:cubicBezTo>
                  <a:pt x="684" y="0"/>
                  <a:pt x="319" y="3"/>
                  <a:pt x="1095" y="3"/>
                </a:cubicBezTo>
              </a:path>
            </a:pathLst>
          </a:custGeom>
          <a:noFill/>
          <a:ln w="5715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4857" name="Freeform 9"/>
          <p:cNvSpPr>
            <a:spLocks/>
          </p:cNvSpPr>
          <p:nvPr/>
        </p:nvSpPr>
        <p:spPr bwMode="auto">
          <a:xfrm>
            <a:off x="2974975" y="3519488"/>
            <a:ext cx="66675" cy="1633537"/>
          </a:xfrm>
          <a:custGeom>
            <a:avLst/>
            <a:gdLst>
              <a:gd name="T0" fmla="*/ 42 w 42"/>
              <a:gd name="T1" fmla="*/ 0 h 1234"/>
              <a:gd name="T2" fmla="*/ 33 w 42"/>
              <a:gd name="T3" fmla="*/ 707 h 1234"/>
              <a:gd name="T4" fmla="*/ 0 w 42"/>
              <a:gd name="T5" fmla="*/ 1234 h 1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2" h="1234">
                <a:moveTo>
                  <a:pt x="42" y="0"/>
                </a:moveTo>
                <a:cubicBezTo>
                  <a:pt x="39" y="236"/>
                  <a:pt x="38" y="471"/>
                  <a:pt x="33" y="707"/>
                </a:cubicBezTo>
                <a:cubicBezTo>
                  <a:pt x="29" y="890"/>
                  <a:pt x="0" y="1049"/>
                  <a:pt x="0" y="1234"/>
                </a:cubicBezTo>
              </a:path>
            </a:pathLst>
          </a:custGeom>
          <a:noFill/>
          <a:ln w="5715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4858" name="Freeform 10"/>
          <p:cNvSpPr>
            <a:spLocks/>
          </p:cNvSpPr>
          <p:nvPr/>
        </p:nvSpPr>
        <p:spPr bwMode="auto">
          <a:xfrm>
            <a:off x="3836988" y="2460625"/>
            <a:ext cx="1587" cy="1685925"/>
          </a:xfrm>
          <a:custGeom>
            <a:avLst/>
            <a:gdLst>
              <a:gd name="T0" fmla="*/ 0 w 1"/>
              <a:gd name="T1" fmla="*/ 0 h 1062"/>
              <a:gd name="T2" fmla="*/ 0 w 1"/>
              <a:gd name="T3" fmla="*/ 1062 h 1062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" h="1062">
                <a:moveTo>
                  <a:pt x="0" y="0"/>
                </a:moveTo>
                <a:cubicBezTo>
                  <a:pt x="0" y="354"/>
                  <a:pt x="0" y="708"/>
                  <a:pt x="0" y="1062"/>
                </a:cubicBezTo>
              </a:path>
            </a:pathLst>
          </a:custGeom>
          <a:noFill/>
          <a:ln w="5715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4859" name="Freeform 11"/>
          <p:cNvSpPr>
            <a:spLocks/>
          </p:cNvSpPr>
          <p:nvPr/>
        </p:nvSpPr>
        <p:spPr bwMode="auto">
          <a:xfrm>
            <a:off x="3001963" y="4132263"/>
            <a:ext cx="862012" cy="1031875"/>
          </a:xfrm>
          <a:custGeom>
            <a:avLst/>
            <a:gdLst>
              <a:gd name="T0" fmla="*/ 543 w 543"/>
              <a:gd name="T1" fmla="*/ 0 h 650"/>
              <a:gd name="T2" fmla="*/ 477 w 543"/>
              <a:gd name="T3" fmla="*/ 58 h 650"/>
              <a:gd name="T4" fmla="*/ 411 w 543"/>
              <a:gd name="T5" fmla="*/ 140 h 650"/>
              <a:gd name="T6" fmla="*/ 370 w 543"/>
              <a:gd name="T7" fmla="*/ 214 h 650"/>
              <a:gd name="T8" fmla="*/ 337 w 543"/>
              <a:gd name="T9" fmla="*/ 255 h 650"/>
              <a:gd name="T10" fmla="*/ 263 w 543"/>
              <a:gd name="T11" fmla="*/ 346 h 650"/>
              <a:gd name="T12" fmla="*/ 214 w 543"/>
              <a:gd name="T13" fmla="*/ 379 h 650"/>
              <a:gd name="T14" fmla="*/ 197 w 543"/>
              <a:gd name="T15" fmla="*/ 403 h 650"/>
              <a:gd name="T16" fmla="*/ 173 w 543"/>
              <a:gd name="T17" fmla="*/ 420 h 650"/>
              <a:gd name="T18" fmla="*/ 156 w 543"/>
              <a:gd name="T19" fmla="*/ 445 h 650"/>
              <a:gd name="T20" fmla="*/ 140 w 543"/>
              <a:gd name="T21" fmla="*/ 494 h 650"/>
              <a:gd name="T22" fmla="*/ 99 w 543"/>
              <a:gd name="T23" fmla="*/ 560 h 650"/>
              <a:gd name="T24" fmla="*/ 82 w 543"/>
              <a:gd name="T25" fmla="*/ 576 h 650"/>
              <a:gd name="T26" fmla="*/ 66 w 543"/>
              <a:gd name="T27" fmla="*/ 601 h 650"/>
              <a:gd name="T28" fmla="*/ 57 w 543"/>
              <a:gd name="T29" fmla="*/ 626 h 650"/>
              <a:gd name="T30" fmla="*/ 0 w 543"/>
              <a:gd name="T31" fmla="*/ 650 h 6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543" h="650">
                <a:moveTo>
                  <a:pt x="543" y="0"/>
                </a:moveTo>
                <a:cubicBezTo>
                  <a:pt x="516" y="18"/>
                  <a:pt x="504" y="40"/>
                  <a:pt x="477" y="58"/>
                </a:cubicBezTo>
                <a:cubicBezTo>
                  <a:pt x="458" y="88"/>
                  <a:pt x="433" y="112"/>
                  <a:pt x="411" y="140"/>
                </a:cubicBezTo>
                <a:cubicBezTo>
                  <a:pt x="392" y="163"/>
                  <a:pt x="387" y="190"/>
                  <a:pt x="370" y="214"/>
                </a:cubicBezTo>
                <a:cubicBezTo>
                  <a:pt x="354" y="264"/>
                  <a:pt x="375" y="217"/>
                  <a:pt x="337" y="255"/>
                </a:cubicBezTo>
                <a:cubicBezTo>
                  <a:pt x="310" y="282"/>
                  <a:pt x="291" y="318"/>
                  <a:pt x="263" y="346"/>
                </a:cubicBezTo>
                <a:cubicBezTo>
                  <a:pt x="246" y="398"/>
                  <a:pt x="270" y="348"/>
                  <a:pt x="214" y="379"/>
                </a:cubicBezTo>
                <a:cubicBezTo>
                  <a:pt x="205" y="384"/>
                  <a:pt x="204" y="396"/>
                  <a:pt x="197" y="403"/>
                </a:cubicBezTo>
                <a:cubicBezTo>
                  <a:pt x="190" y="410"/>
                  <a:pt x="181" y="414"/>
                  <a:pt x="173" y="420"/>
                </a:cubicBezTo>
                <a:cubicBezTo>
                  <a:pt x="167" y="428"/>
                  <a:pt x="160" y="436"/>
                  <a:pt x="156" y="445"/>
                </a:cubicBezTo>
                <a:cubicBezTo>
                  <a:pt x="149" y="461"/>
                  <a:pt x="153" y="482"/>
                  <a:pt x="140" y="494"/>
                </a:cubicBezTo>
                <a:cubicBezTo>
                  <a:pt x="117" y="515"/>
                  <a:pt x="114" y="535"/>
                  <a:pt x="99" y="560"/>
                </a:cubicBezTo>
                <a:cubicBezTo>
                  <a:pt x="95" y="567"/>
                  <a:pt x="87" y="570"/>
                  <a:pt x="82" y="576"/>
                </a:cubicBezTo>
                <a:cubicBezTo>
                  <a:pt x="76" y="584"/>
                  <a:pt x="70" y="592"/>
                  <a:pt x="66" y="601"/>
                </a:cubicBezTo>
                <a:cubicBezTo>
                  <a:pt x="62" y="609"/>
                  <a:pt x="63" y="619"/>
                  <a:pt x="57" y="626"/>
                </a:cubicBezTo>
                <a:cubicBezTo>
                  <a:pt x="44" y="642"/>
                  <a:pt x="0" y="650"/>
                  <a:pt x="0" y="650"/>
                </a:cubicBezTo>
              </a:path>
            </a:pathLst>
          </a:custGeom>
          <a:noFill/>
          <a:ln w="5715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4860" name="Freeform 12"/>
          <p:cNvSpPr>
            <a:spLocks/>
          </p:cNvSpPr>
          <p:nvPr/>
        </p:nvSpPr>
        <p:spPr bwMode="auto">
          <a:xfrm>
            <a:off x="2070100" y="1938338"/>
            <a:ext cx="209550" cy="2208212"/>
          </a:xfrm>
          <a:custGeom>
            <a:avLst/>
            <a:gdLst>
              <a:gd name="T0" fmla="*/ 101 w 132"/>
              <a:gd name="T1" fmla="*/ 0 h 1481"/>
              <a:gd name="T2" fmla="*/ 52 w 132"/>
              <a:gd name="T3" fmla="*/ 1020 h 1481"/>
              <a:gd name="T4" fmla="*/ 36 w 132"/>
              <a:gd name="T5" fmla="*/ 1481 h 14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32" h="1481">
                <a:moveTo>
                  <a:pt x="101" y="0"/>
                </a:moveTo>
                <a:cubicBezTo>
                  <a:pt x="0" y="315"/>
                  <a:pt x="132" y="689"/>
                  <a:pt x="52" y="1020"/>
                </a:cubicBezTo>
                <a:cubicBezTo>
                  <a:pt x="34" y="1393"/>
                  <a:pt x="36" y="1239"/>
                  <a:pt x="36" y="1481"/>
                </a:cubicBezTo>
              </a:path>
            </a:pathLst>
          </a:custGeom>
          <a:noFill/>
          <a:ln w="57150" cap="flat" cmpd="sng">
            <a:solidFill>
              <a:schemeClr val="tx1"/>
            </a:solidFill>
            <a:prstDash val="dash"/>
            <a:round/>
            <a:headEnd type="triangl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4861" name="Freeform 13"/>
          <p:cNvSpPr>
            <a:spLocks/>
          </p:cNvSpPr>
          <p:nvPr/>
        </p:nvSpPr>
        <p:spPr bwMode="auto">
          <a:xfrm>
            <a:off x="2127250" y="4119563"/>
            <a:ext cx="2128838" cy="42862"/>
          </a:xfrm>
          <a:custGeom>
            <a:avLst/>
            <a:gdLst>
              <a:gd name="T0" fmla="*/ 0 w 1341"/>
              <a:gd name="T1" fmla="*/ 0 h 51"/>
              <a:gd name="T2" fmla="*/ 970 w 1341"/>
              <a:gd name="T3" fmla="*/ 25 h 51"/>
              <a:gd name="T4" fmla="*/ 1341 w 1341"/>
              <a:gd name="T5" fmla="*/ 49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341" h="51">
                <a:moveTo>
                  <a:pt x="0" y="0"/>
                </a:moveTo>
                <a:cubicBezTo>
                  <a:pt x="388" y="5"/>
                  <a:pt x="605" y="17"/>
                  <a:pt x="970" y="25"/>
                </a:cubicBezTo>
                <a:cubicBezTo>
                  <a:pt x="1106" y="51"/>
                  <a:pt x="1183" y="49"/>
                  <a:pt x="1341" y="49"/>
                </a:cubicBezTo>
              </a:path>
            </a:pathLst>
          </a:custGeom>
          <a:noFill/>
          <a:ln w="57150" cap="flat" cmpd="sng">
            <a:solidFill>
              <a:schemeClr val="tx1"/>
            </a:solidFill>
            <a:prstDash val="dash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4862" name="Freeform 14"/>
          <p:cNvSpPr>
            <a:spLocks/>
          </p:cNvSpPr>
          <p:nvPr/>
        </p:nvSpPr>
        <p:spPr bwMode="auto">
          <a:xfrm>
            <a:off x="990600" y="4094163"/>
            <a:ext cx="1122363" cy="1514475"/>
          </a:xfrm>
          <a:custGeom>
            <a:avLst/>
            <a:gdLst>
              <a:gd name="T0" fmla="*/ 707 w 707"/>
              <a:gd name="T1" fmla="*/ 0 h 954"/>
              <a:gd name="T2" fmla="*/ 633 w 707"/>
              <a:gd name="T3" fmla="*/ 98 h 954"/>
              <a:gd name="T4" fmla="*/ 584 w 707"/>
              <a:gd name="T5" fmla="*/ 156 h 954"/>
              <a:gd name="T6" fmla="*/ 518 w 707"/>
              <a:gd name="T7" fmla="*/ 246 h 954"/>
              <a:gd name="T8" fmla="*/ 493 w 707"/>
              <a:gd name="T9" fmla="*/ 288 h 954"/>
              <a:gd name="T10" fmla="*/ 485 w 707"/>
              <a:gd name="T11" fmla="*/ 312 h 954"/>
              <a:gd name="T12" fmla="*/ 329 w 707"/>
              <a:gd name="T13" fmla="*/ 444 h 954"/>
              <a:gd name="T14" fmla="*/ 288 w 707"/>
              <a:gd name="T15" fmla="*/ 502 h 954"/>
              <a:gd name="T16" fmla="*/ 255 w 707"/>
              <a:gd name="T17" fmla="*/ 576 h 954"/>
              <a:gd name="T18" fmla="*/ 205 w 707"/>
              <a:gd name="T19" fmla="*/ 658 h 954"/>
              <a:gd name="T20" fmla="*/ 131 w 707"/>
              <a:gd name="T21" fmla="*/ 740 h 954"/>
              <a:gd name="T22" fmla="*/ 49 w 707"/>
              <a:gd name="T23" fmla="*/ 847 h 954"/>
              <a:gd name="T24" fmla="*/ 16 w 707"/>
              <a:gd name="T25" fmla="*/ 921 h 954"/>
              <a:gd name="T26" fmla="*/ 0 w 707"/>
              <a:gd name="T27" fmla="*/ 954 h 9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707" h="954">
                <a:moveTo>
                  <a:pt x="707" y="0"/>
                </a:moveTo>
                <a:cubicBezTo>
                  <a:pt x="694" y="39"/>
                  <a:pt x="663" y="70"/>
                  <a:pt x="633" y="98"/>
                </a:cubicBezTo>
                <a:cubicBezTo>
                  <a:pt x="621" y="137"/>
                  <a:pt x="606" y="127"/>
                  <a:pt x="584" y="156"/>
                </a:cubicBezTo>
                <a:cubicBezTo>
                  <a:pt x="563" y="185"/>
                  <a:pt x="538" y="216"/>
                  <a:pt x="518" y="246"/>
                </a:cubicBezTo>
                <a:cubicBezTo>
                  <a:pt x="497" y="313"/>
                  <a:pt x="526" y="234"/>
                  <a:pt x="493" y="288"/>
                </a:cubicBezTo>
                <a:cubicBezTo>
                  <a:pt x="489" y="295"/>
                  <a:pt x="489" y="305"/>
                  <a:pt x="485" y="312"/>
                </a:cubicBezTo>
                <a:cubicBezTo>
                  <a:pt x="458" y="357"/>
                  <a:pt x="372" y="414"/>
                  <a:pt x="329" y="444"/>
                </a:cubicBezTo>
                <a:cubicBezTo>
                  <a:pt x="320" y="472"/>
                  <a:pt x="308" y="481"/>
                  <a:pt x="288" y="502"/>
                </a:cubicBezTo>
                <a:cubicBezTo>
                  <a:pt x="278" y="529"/>
                  <a:pt x="268" y="551"/>
                  <a:pt x="255" y="576"/>
                </a:cubicBezTo>
                <a:cubicBezTo>
                  <a:pt x="233" y="620"/>
                  <a:pt x="255" y="642"/>
                  <a:pt x="205" y="658"/>
                </a:cubicBezTo>
                <a:cubicBezTo>
                  <a:pt x="168" y="683"/>
                  <a:pt x="158" y="700"/>
                  <a:pt x="131" y="740"/>
                </a:cubicBezTo>
                <a:cubicBezTo>
                  <a:pt x="106" y="777"/>
                  <a:pt x="69" y="806"/>
                  <a:pt x="49" y="847"/>
                </a:cubicBezTo>
                <a:cubicBezTo>
                  <a:pt x="35" y="876"/>
                  <a:pt x="40" y="898"/>
                  <a:pt x="16" y="921"/>
                </a:cubicBezTo>
                <a:cubicBezTo>
                  <a:pt x="7" y="950"/>
                  <a:pt x="14" y="940"/>
                  <a:pt x="0" y="954"/>
                </a:cubicBezTo>
              </a:path>
            </a:pathLst>
          </a:custGeom>
          <a:noFill/>
          <a:ln w="57150" cap="flat" cmpd="sng">
            <a:solidFill>
              <a:schemeClr val="tx1"/>
            </a:solidFill>
            <a:prstDash val="dash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4863" name="Freeform 15"/>
          <p:cNvSpPr>
            <a:spLocks/>
          </p:cNvSpPr>
          <p:nvPr/>
        </p:nvSpPr>
        <p:spPr bwMode="auto">
          <a:xfrm>
            <a:off x="1339850" y="2389188"/>
            <a:ext cx="2395538" cy="1116012"/>
          </a:xfrm>
          <a:custGeom>
            <a:avLst/>
            <a:gdLst>
              <a:gd name="T0" fmla="*/ 545 w 1509"/>
              <a:gd name="T1" fmla="*/ 20 h 703"/>
              <a:gd name="T2" fmla="*/ 528 w 1509"/>
              <a:gd name="T3" fmla="*/ 4 h 703"/>
              <a:gd name="T4" fmla="*/ 512 w 1509"/>
              <a:gd name="T5" fmla="*/ 37 h 703"/>
              <a:gd name="T6" fmla="*/ 454 w 1509"/>
              <a:gd name="T7" fmla="*/ 119 h 703"/>
              <a:gd name="T8" fmla="*/ 323 w 1509"/>
              <a:gd name="T9" fmla="*/ 284 h 703"/>
              <a:gd name="T10" fmla="*/ 282 w 1509"/>
              <a:gd name="T11" fmla="*/ 349 h 703"/>
              <a:gd name="T12" fmla="*/ 232 w 1509"/>
              <a:gd name="T13" fmla="*/ 391 h 703"/>
              <a:gd name="T14" fmla="*/ 158 w 1509"/>
              <a:gd name="T15" fmla="*/ 506 h 703"/>
              <a:gd name="T16" fmla="*/ 101 w 1509"/>
              <a:gd name="T17" fmla="*/ 605 h 703"/>
              <a:gd name="T18" fmla="*/ 35 w 1509"/>
              <a:gd name="T19" fmla="*/ 679 h 703"/>
              <a:gd name="T20" fmla="*/ 43 w 1509"/>
              <a:gd name="T21" fmla="*/ 703 h 703"/>
              <a:gd name="T22" fmla="*/ 216 w 1509"/>
              <a:gd name="T23" fmla="*/ 695 h 703"/>
              <a:gd name="T24" fmla="*/ 339 w 1509"/>
              <a:gd name="T25" fmla="*/ 679 h 703"/>
              <a:gd name="T26" fmla="*/ 866 w 1509"/>
              <a:gd name="T27" fmla="*/ 670 h 703"/>
              <a:gd name="T28" fmla="*/ 1113 w 1509"/>
              <a:gd name="T29" fmla="*/ 613 h 703"/>
              <a:gd name="T30" fmla="*/ 1154 w 1509"/>
              <a:gd name="T31" fmla="*/ 506 h 703"/>
              <a:gd name="T32" fmla="*/ 1318 w 1509"/>
              <a:gd name="T33" fmla="*/ 325 h 703"/>
              <a:gd name="T34" fmla="*/ 1351 w 1509"/>
              <a:gd name="T35" fmla="*/ 218 h 703"/>
              <a:gd name="T36" fmla="*/ 1376 w 1509"/>
              <a:gd name="T37" fmla="*/ 210 h 703"/>
              <a:gd name="T38" fmla="*/ 1442 w 1509"/>
              <a:gd name="T39" fmla="*/ 160 h 703"/>
              <a:gd name="T40" fmla="*/ 1491 w 1509"/>
              <a:gd name="T41" fmla="*/ 94 h 703"/>
              <a:gd name="T42" fmla="*/ 1409 w 1509"/>
              <a:gd name="T43" fmla="*/ 70 h 703"/>
              <a:gd name="T44" fmla="*/ 1384 w 1509"/>
              <a:gd name="T45" fmla="*/ 53 h 703"/>
              <a:gd name="T46" fmla="*/ 1335 w 1509"/>
              <a:gd name="T47" fmla="*/ 37 h 703"/>
              <a:gd name="T48" fmla="*/ 545 w 1509"/>
              <a:gd name="T49" fmla="*/ 20 h 7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509" h="703">
                <a:moveTo>
                  <a:pt x="545" y="20"/>
                </a:moveTo>
                <a:cubicBezTo>
                  <a:pt x="539" y="15"/>
                  <a:pt x="535" y="0"/>
                  <a:pt x="528" y="4"/>
                </a:cubicBezTo>
                <a:cubicBezTo>
                  <a:pt x="517" y="10"/>
                  <a:pt x="518" y="26"/>
                  <a:pt x="512" y="37"/>
                </a:cubicBezTo>
                <a:cubicBezTo>
                  <a:pt x="494" y="69"/>
                  <a:pt x="481" y="94"/>
                  <a:pt x="454" y="119"/>
                </a:cubicBezTo>
                <a:cubicBezTo>
                  <a:pt x="439" y="167"/>
                  <a:pt x="372" y="266"/>
                  <a:pt x="323" y="284"/>
                </a:cubicBezTo>
                <a:cubicBezTo>
                  <a:pt x="302" y="304"/>
                  <a:pt x="301" y="326"/>
                  <a:pt x="282" y="349"/>
                </a:cubicBezTo>
                <a:cubicBezTo>
                  <a:pt x="240" y="401"/>
                  <a:pt x="297" y="318"/>
                  <a:pt x="232" y="391"/>
                </a:cubicBezTo>
                <a:cubicBezTo>
                  <a:pt x="200" y="426"/>
                  <a:pt x="186" y="471"/>
                  <a:pt x="158" y="506"/>
                </a:cubicBezTo>
                <a:cubicBezTo>
                  <a:pt x="132" y="539"/>
                  <a:pt x="131" y="574"/>
                  <a:pt x="101" y="605"/>
                </a:cubicBezTo>
                <a:cubicBezTo>
                  <a:pt x="83" y="653"/>
                  <a:pt x="87" y="660"/>
                  <a:pt x="35" y="679"/>
                </a:cubicBezTo>
                <a:cubicBezTo>
                  <a:pt x="21" y="692"/>
                  <a:pt x="0" y="703"/>
                  <a:pt x="43" y="703"/>
                </a:cubicBezTo>
                <a:cubicBezTo>
                  <a:pt x="101" y="703"/>
                  <a:pt x="158" y="698"/>
                  <a:pt x="216" y="695"/>
                </a:cubicBezTo>
                <a:cubicBezTo>
                  <a:pt x="297" y="679"/>
                  <a:pt x="238" y="665"/>
                  <a:pt x="339" y="679"/>
                </a:cubicBezTo>
                <a:cubicBezTo>
                  <a:pt x="549" y="673"/>
                  <a:pt x="669" y="662"/>
                  <a:pt x="866" y="670"/>
                </a:cubicBezTo>
                <a:cubicBezTo>
                  <a:pt x="1203" y="644"/>
                  <a:pt x="994" y="689"/>
                  <a:pt x="1113" y="613"/>
                </a:cubicBezTo>
                <a:cubicBezTo>
                  <a:pt x="1124" y="580"/>
                  <a:pt x="1129" y="530"/>
                  <a:pt x="1154" y="506"/>
                </a:cubicBezTo>
                <a:cubicBezTo>
                  <a:pt x="1188" y="436"/>
                  <a:pt x="1264" y="379"/>
                  <a:pt x="1318" y="325"/>
                </a:cubicBezTo>
                <a:cubicBezTo>
                  <a:pt x="1328" y="289"/>
                  <a:pt x="1340" y="254"/>
                  <a:pt x="1351" y="218"/>
                </a:cubicBezTo>
                <a:cubicBezTo>
                  <a:pt x="1354" y="210"/>
                  <a:pt x="1368" y="213"/>
                  <a:pt x="1376" y="210"/>
                </a:cubicBezTo>
                <a:cubicBezTo>
                  <a:pt x="1395" y="190"/>
                  <a:pt x="1442" y="160"/>
                  <a:pt x="1442" y="160"/>
                </a:cubicBezTo>
                <a:cubicBezTo>
                  <a:pt x="1458" y="136"/>
                  <a:pt x="1476" y="118"/>
                  <a:pt x="1491" y="94"/>
                </a:cubicBezTo>
                <a:cubicBezTo>
                  <a:pt x="1433" y="57"/>
                  <a:pt x="1509" y="100"/>
                  <a:pt x="1409" y="70"/>
                </a:cubicBezTo>
                <a:cubicBezTo>
                  <a:pt x="1399" y="67"/>
                  <a:pt x="1393" y="57"/>
                  <a:pt x="1384" y="53"/>
                </a:cubicBezTo>
                <a:cubicBezTo>
                  <a:pt x="1368" y="46"/>
                  <a:pt x="1335" y="37"/>
                  <a:pt x="1335" y="37"/>
                </a:cubicBezTo>
                <a:cubicBezTo>
                  <a:pt x="1070" y="52"/>
                  <a:pt x="809" y="20"/>
                  <a:pt x="545" y="20"/>
                </a:cubicBezTo>
                <a:close/>
              </a:path>
            </a:pathLst>
          </a:custGeom>
          <a:solidFill>
            <a:srgbClr val="33CC33">
              <a:alpha val="57001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4864" name="Freeform 16"/>
          <p:cNvSpPr>
            <a:spLocks/>
          </p:cNvSpPr>
          <p:nvPr/>
        </p:nvSpPr>
        <p:spPr bwMode="auto">
          <a:xfrm>
            <a:off x="1236663" y="3465513"/>
            <a:ext cx="1806575" cy="1784350"/>
          </a:xfrm>
          <a:custGeom>
            <a:avLst/>
            <a:gdLst>
              <a:gd name="T0" fmla="*/ 1095 w 1138"/>
              <a:gd name="T1" fmla="*/ 125 h 1231"/>
              <a:gd name="T2" fmla="*/ 1013 w 1138"/>
              <a:gd name="T3" fmla="*/ 108 h 1231"/>
              <a:gd name="T4" fmla="*/ 963 w 1138"/>
              <a:gd name="T5" fmla="*/ 92 h 1231"/>
              <a:gd name="T6" fmla="*/ 577 w 1138"/>
              <a:gd name="T7" fmla="*/ 100 h 1231"/>
              <a:gd name="T8" fmla="*/ 108 w 1138"/>
              <a:gd name="T9" fmla="*/ 108 h 1231"/>
              <a:gd name="T10" fmla="*/ 99 w 1138"/>
              <a:gd name="T11" fmla="*/ 553 h 1231"/>
              <a:gd name="T12" fmla="*/ 75 w 1138"/>
              <a:gd name="T13" fmla="*/ 627 h 1231"/>
              <a:gd name="T14" fmla="*/ 83 w 1138"/>
              <a:gd name="T15" fmla="*/ 857 h 1231"/>
              <a:gd name="T16" fmla="*/ 91 w 1138"/>
              <a:gd name="T17" fmla="*/ 1005 h 1231"/>
              <a:gd name="T18" fmla="*/ 165 w 1138"/>
              <a:gd name="T19" fmla="*/ 1014 h 1231"/>
              <a:gd name="T20" fmla="*/ 1079 w 1138"/>
              <a:gd name="T21" fmla="*/ 1022 h 1231"/>
              <a:gd name="T22" fmla="*/ 1070 w 1138"/>
              <a:gd name="T23" fmla="*/ 841 h 1231"/>
              <a:gd name="T24" fmla="*/ 1095 w 1138"/>
              <a:gd name="T25" fmla="*/ 125 h 12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138" h="1231">
                <a:moveTo>
                  <a:pt x="1095" y="125"/>
                </a:moveTo>
                <a:cubicBezTo>
                  <a:pt x="1016" y="114"/>
                  <a:pt x="1062" y="124"/>
                  <a:pt x="1013" y="108"/>
                </a:cubicBezTo>
                <a:cubicBezTo>
                  <a:pt x="996" y="102"/>
                  <a:pt x="963" y="92"/>
                  <a:pt x="963" y="92"/>
                </a:cubicBezTo>
                <a:cubicBezTo>
                  <a:pt x="834" y="95"/>
                  <a:pt x="706" y="98"/>
                  <a:pt x="577" y="100"/>
                </a:cubicBezTo>
                <a:cubicBezTo>
                  <a:pt x="421" y="103"/>
                  <a:pt x="221" y="0"/>
                  <a:pt x="108" y="108"/>
                </a:cubicBezTo>
                <a:cubicBezTo>
                  <a:pt x="0" y="210"/>
                  <a:pt x="106" y="405"/>
                  <a:pt x="99" y="553"/>
                </a:cubicBezTo>
                <a:cubicBezTo>
                  <a:pt x="98" y="579"/>
                  <a:pt x="75" y="627"/>
                  <a:pt x="75" y="627"/>
                </a:cubicBezTo>
                <a:cubicBezTo>
                  <a:pt x="78" y="704"/>
                  <a:pt x="80" y="780"/>
                  <a:pt x="83" y="857"/>
                </a:cubicBezTo>
                <a:cubicBezTo>
                  <a:pt x="85" y="906"/>
                  <a:pt x="68" y="961"/>
                  <a:pt x="91" y="1005"/>
                </a:cubicBezTo>
                <a:cubicBezTo>
                  <a:pt x="103" y="1027"/>
                  <a:pt x="140" y="1011"/>
                  <a:pt x="165" y="1014"/>
                </a:cubicBezTo>
                <a:cubicBezTo>
                  <a:pt x="396" y="1231"/>
                  <a:pt x="334" y="1181"/>
                  <a:pt x="1079" y="1022"/>
                </a:cubicBezTo>
                <a:cubicBezTo>
                  <a:pt x="1138" y="1009"/>
                  <a:pt x="1073" y="901"/>
                  <a:pt x="1070" y="841"/>
                </a:cubicBezTo>
                <a:cubicBezTo>
                  <a:pt x="1087" y="603"/>
                  <a:pt x="1095" y="363"/>
                  <a:pt x="1095" y="125"/>
                </a:cubicBezTo>
                <a:close/>
              </a:path>
            </a:pathLst>
          </a:custGeom>
          <a:solidFill>
            <a:srgbClr val="FFCC00">
              <a:alpha val="57001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 cap="flat" cmpd="sng">
                <a:solidFill>
                  <a:srgbClr val="FF99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4865" name="Freeform 17"/>
          <p:cNvSpPr>
            <a:spLocks/>
          </p:cNvSpPr>
          <p:nvPr/>
        </p:nvSpPr>
        <p:spPr bwMode="auto">
          <a:xfrm>
            <a:off x="3025775" y="2617788"/>
            <a:ext cx="881063" cy="2462212"/>
          </a:xfrm>
          <a:custGeom>
            <a:avLst/>
            <a:gdLst>
              <a:gd name="T0" fmla="*/ 470 w 555"/>
              <a:gd name="T1" fmla="*/ 0 h 1551"/>
              <a:gd name="T2" fmla="*/ 446 w 555"/>
              <a:gd name="T3" fmla="*/ 16 h 1551"/>
              <a:gd name="T4" fmla="*/ 421 w 555"/>
              <a:gd name="T5" fmla="*/ 24 h 1551"/>
              <a:gd name="T6" fmla="*/ 404 w 555"/>
              <a:gd name="T7" fmla="*/ 74 h 1551"/>
              <a:gd name="T8" fmla="*/ 363 w 555"/>
              <a:gd name="T9" fmla="*/ 140 h 1551"/>
              <a:gd name="T10" fmla="*/ 289 w 555"/>
              <a:gd name="T11" fmla="*/ 247 h 1551"/>
              <a:gd name="T12" fmla="*/ 223 w 555"/>
              <a:gd name="T13" fmla="*/ 362 h 1551"/>
              <a:gd name="T14" fmla="*/ 215 w 555"/>
              <a:gd name="T15" fmla="*/ 387 h 1551"/>
              <a:gd name="T16" fmla="*/ 174 w 555"/>
              <a:gd name="T17" fmla="*/ 428 h 1551"/>
              <a:gd name="T18" fmla="*/ 125 w 555"/>
              <a:gd name="T19" fmla="*/ 477 h 1551"/>
              <a:gd name="T20" fmla="*/ 100 w 555"/>
              <a:gd name="T21" fmla="*/ 518 h 1551"/>
              <a:gd name="T22" fmla="*/ 59 w 555"/>
              <a:gd name="T23" fmla="*/ 551 h 1551"/>
              <a:gd name="T24" fmla="*/ 26 w 555"/>
              <a:gd name="T25" fmla="*/ 872 h 1551"/>
              <a:gd name="T26" fmla="*/ 1 w 555"/>
              <a:gd name="T27" fmla="*/ 1514 h 1551"/>
              <a:gd name="T28" fmla="*/ 10 w 555"/>
              <a:gd name="T29" fmla="*/ 1547 h 1551"/>
              <a:gd name="T30" fmla="*/ 26 w 555"/>
              <a:gd name="T31" fmla="*/ 1530 h 1551"/>
              <a:gd name="T32" fmla="*/ 34 w 555"/>
              <a:gd name="T33" fmla="*/ 1481 h 1551"/>
              <a:gd name="T34" fmla="*/ 75 w 555"/>
              <a:gd name="T35" fmla="*/ 1423 h 1551"/>
              <a:gd name="T36" fmla="*/ 158 w 555"/>
              <a:gd name="T37" fmla="*/ 1341 h 1551"/>
              <a:gd name="T38" fmla="*/ 191 w 555"/>
              <a:gd name="T39" fmla="*/ 1300 h 1551"/>
              <a:gd name="T40" fmla="*/ 248 w 555"/>
              <a:gd name="T41" fmla="*/ 1234 h 1551"/>
              <a:gd name="T42" fmla="*/ 298 w 555"/>
              <a:gd name="T43" fmla="*/ 1176 h 1551"/>
              <a:gd name="T44" fmla="*/ 347 w 555"/>
              <a:gd name="T45" fmla="*/ 1111 h 1551"/>
              <a:gd name="T46" fmla="*/ 396 w 555"/>
              <a:gd name="T47" fmla="*/ 1045 h 1551"/>
              <a:gd name="T48" fmla="*/ 413 w 555"/>
              <a:gd name="T49" fmla="*/ 1020 h 1551"/>
              <a:gd name="T50" fmla="*/ 446 w 555"/>
              <a:gd name="T51" fmla="*/ 938 h 1551"/>
              <a:gd name="T52" fmla="*/ 470 w 555"/>
              <a:gd name="T53" fmla="*/ 0 h 15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555" h="1551">
                <a:moveTo>
                  <a:pt x="470" y="0"/>
                </a:moveTo>
                <a:cubicBezTo>
                  <a:pt x="462" y="5"/>
                  <a:pt x="455" y="12"/>
                  <a:pt x="446" y="16"/>
                </a:cubicBezTo>
                <a:cubicBezTo>
                  <a:pt x="438" y="20"/>
                  <a:pt x="427" y="18"/>
                  <a:pt x="421" y="24"/>
                </a:cubicBezTo>
                <a:cubicBezTo>
                  <a:pt x="409" y="36"/>
                  <a:pt x="412" y="58"/>
                  <a:pt x="404" y="74"/>
                </a:cubicBezTo>
                <a:cubicBezTo>
                  <a:pt x="392" y="98"/>
                  <a:pt x="382" y="121"/>
                  <a:pt x="363" y="140"/>
                </a:cubicBezTo>
                <a:cubicBezTo>
                  <a:pt x="344" y="179"/>
                  <a:pt x="315" y="212"/>
                  <a:pt x="289" y="247"/>
                </a:cubicBezTo>
                <a:cubicBezTo>
                  <a:pt x="275" y="288"/>
                  <a:pt x="254" y="331"/>
                  <a:pt x="223" y="362"/>
                </a:cubicBezTo>
                <a:cubicBezTo>
                  <a:pt x="220" y="370"/>
                  <a:pt x="220" y="380"/>
                  <a:pt x="215" y="387"/>
                </a:cubicBezTo>
                <a:cubicBezTo>
                  <a:pt x="203" y="403"/>
                  <a:pt x="174" y="428"/>
                  <a:pt x="174" y="428"/>
                </a:cubicBezTo>
                <a:cubicBezTo>
                  <a:pt x="164" y="459"/>
                  <a:pt x="156" y="467"/>
                  <a:pt x="125" y="477"/>
                </a:cubicBezTo>
                <a:cubicBezTo>
                  <a:pt x="86" y="514"/>
                  <a:pt x="128" y="469"/>
                  <a:pt x="100" y="518"/>
                </a:cubicBezTo>
                <a:cubicBezTo>
                  <a:pt x="91" y="533"/>
                  <a:pt x="73" y="542"/>
                  <a:pt x="59" y="551"/>
                </a:cubicBezTo>
                <a:cubicBezTo>
                  <a:pt x="25" y="656"/>
                  <a:pt x="59" y="768"/>
                  <a:pt x="26" y="872"/>
                </a:cubicBezTo>
                <a:cubicBezTo>
                  <a:pt x="22" y="1090"/>
                  <a:pt x="30" y="1300"/>
                  <a:pt x="1" y="1514"/>
                </a:cubicBezTo>
                <a:cubicBezTo>
                  <a:pt x="4" y="1525"/>
                  <a:pt x="0" y="1541"/>
                  <a:pt x="10" y="1547"/>
                </a:cubicBezTo>
                <a:cubicBezTo>
                  <a:pt x="17" y="1551"/>
                  <a:pt x="23" y="1537"/>
                  <a:pt x="26" y="1530"/>
                </a:cubicBezTo>
                <a:cubicBezTo>
                  <a:pt x="32" y="1514"/>
                  <a:pt x="31" y="1497"/>
                  <a:pt x="34" y="1481"/>
                </a:cubicBezTo>
                <a:cubicBezTo>
                  <a:pt x="40" y="1453"/>
                  <a:pt x="56" y="1443"/>
                  <a:pt x="75" y="1423"/>
                </a:cubicBezTo>
                <a:cubicBezTo>
                  <a:pt x="95" y="1370"/>
                  <a:pt x="113" y="1370"/>
                  <a:pt x="158" y="1341"/>
                </a:cubicBezTo>
                <a:cubicBezTo>
                  <a:pt x="167" y="1326"/>
                  <a:pt x="184" y="1316"/>
                  <a:pt x="191" y="1300"/>
                </a:cubicBezTo>
                <a:cubicBezTo>
                  <a:pt x="213" y="1249"/>
                  <a:pt x="187" y="1254"/>
                  <a:pt x="248" y="1234"/>
                </a:cubicBezTo>
                <a:cubicBezTo>
                  <a:pt x="267" y="1216"/>
                  <a:pt x="279" y="1195"/>
                  <a:pt x="298" y="1176"/>
                </a:cubicBezTo>
                <a:cubicBezTo>
                  <a:pt x="313" y="1130"/>
                  <a:pt x="295" y="1124"/>
                  <a:pt x="347" y="1111"/>
                </a:cubicBezTo>
                <a:cubicBezTo>
                  <a:pt x="377" y="1079"/>
                  <a:pt x="358" y="1101"/>
                  <a:pt x="396" y="1045"/>
                </a:cubicBezTo>
                <a:cubicBezTo>
                  <a:pt x="402" y="1037"/>
                  <a:pt x="413" y="1020"/>
                  <a:pt x="413" y="1020"/>
                </a:cubicBezTo>
                <a:cubicBezTo>
                  <a:pt x="423" y="989"/>
                  <a:pt x="421" y="961"/>
                  <a:pt x="446" y="938"/>
                </a:cubicBezTo>
                <a:cubicBezTo>
                  <a:pt x="555" y="598"/>
                  <a:pt x="470" y="822"/>
                  <a:pt x="470" y="0"/>
                </a:cubicBezTo>
                <a:close/>
              </a:path>
            </a:pathLst>
          </a:custGeom>
          <a:solidFill>
            <a:srgbClr val="A50021">
              <a:alpha val="52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334866" name="Group 18"/>
          <p:cNvGrpSpPr>
            <a:grpSpLocks/>
          </p:cNvGrpSpPr>
          <p:nvPr/>
        </p:nvGrpSpPr>
        <p:grpSpPr bwMode="auto">
          <a:xfrm>
            <a:off x="5287963" y="941388"/>
            <a:ext cx="2533650" cy="1628775"/>
            <a:chOff x="724" y="996"/>
            <a:chExt cx="1596" cy="732"/>
          </a:xfrm>
        </p:grpSpPr>
        <p:sp>
          <p:nvSpPr>
            <p:cNvPr id="334867" name="Freeform 19"/>
            <p:cNvSpPr>
              <a:spLocks/>
            </p:cNvSpPr>
            <p:nvPr/>
          </p:nvSpPr>
          <p:spPr bwMode="auto">
            <a:xfrm>
              <a:off x="732" y="996"/>
              <a:ext cx="543" cy="699"/>
            </a:xfrm>
            <a:custGeom>
              <a:avLst/>
              <a:gdLst>
                <a:gd name="T0" fmla="*/ 543 w 543"/>
                <a:gd name="T1" fmla="*/ 0 h 699"/>
                <a:gd name="T2" fmla="*/ 412 w 543"/>
                <a:gd name="T3" fmla="*/ 164 h 699"/>
                <a:gd name="T4" fmla="*/ 387 w 543"/>
                <a:gd name="T5" fmla="*/ 181 h 699"/>
                <a:gd name="T6" fmla="*/ 288 w 543"/>
                <a:gd name="T7" fmla="*/ 296 h 699"/>
                <a:gd name="T8" fmla="*/ 107 w 543"/>
                <a:gd name="T9" fmla="*/ 535 h 699"/>
                <a:gd name="T10" fmla="*/ 50 w 543"/>
                <a:gd name="T11" fmla="*/ 650 h 699"/>
                <a:gd name="T12" fmla="*/ 17 w 543"/>
                <a:gd name="T13" fmla="*/ 683 h 699"/>
                <a:gd name="T14" fmla="*/ 0 w 543"/>
                <a:gd name="T15" fmla="*/ 699 h 6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43" h="699">
                  <a:moveTo>
                    <a:pt x="543" y="0"/>
                  </a:moveTo>
                  <a:cubicBezTo>
                    <a:pt x="493" y="50"/>
                    <a:pt x="462" y="114"/>
                    <a:pt x="412" y="164"/>
                  </a:cubicBezTo>
                  <a:cubicBezTo>
                    <a:pt x="405" y="171"/>
                    <a:pt x="394" y="174"/>
                    <a:pt x="387" y="181"/>
                  </a:cubicBezTo>
                  <a:cubicBezTo>
                    <a:pt x="352" y="216"/>
                    <a:pt x="318" y="257"/>
                    <a:pt x="288" y="296"/>
                  </a:cubicBezTo>
                  <a:cubicBezTo>
                    <a:pt x="226" y="378"/>
                    <a:pt x="180" y="462"/>
                    <a:pt x="107" y="535"/>
                  </a:cubicBezTo>
                  <a:cubicBezTo>
                    <a:pt x="96" y="581"/>
                    <a:pt x="88" y="614"/>
                    <a:pt x="50" y="650"/>
                  </a:cubicBezTo>
                  <a:cubicBezTo>
                    <a:pt x="5" y="693"/>
                    <a:pt x="61" y="639"/>
                    <a:pt x="17" y="683"/>
                  </a:cubicBezTo>
                  <a:cubicBezTo>
                    <a:pt x="11" y="689"/>
                    <a:pt x="0" y="699"/>
                    <a:pt x="0" y="699"/>
                  </a:cubicBezTo>
                </a:path>
              </a:pathLst>
            </a:custGeom>
            <a:solidFill>
              <a:srgbClr val="F85912"/>
            </a:solidFill>
            <a:ln w="571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4868" name="Freeform 20"/>
            <p:cNvSpPr>
              <a:spLocks/>
            </p:cNvSpPr>
            <p:nvPr/>
          </p:nvSpPr>
          <p:spPr bwMode="auto">
            <a:xfrm>
              <a:off x="724" y="1720"/>
              <a:ext cx="1062" cy="1"/>
            </a:xfrm>
            <a:custGeom>
              <a:avLst/>
              <a:gdLst>
                <a:gd name="T0" fmla="*/ 0 w 1062"/>
                <a:gd name="T1" fmla="*/ 0 h 1"/>
                <a:gd name="T2" fmla="*/ 1062 w 1062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062" h="1">
                  <a:moveTo>
                    <a:pt x="0" y="0"/>
                  </a:moveTo>
                  <a:cubicBezTo>
                    <a:pt x="354" y="0"/>
                    <a:pt x="708" y="0"/>
                    <a:pt x="1062" y="0"/>
                  </a:cubicBezTo>
                </a:path>
              </a:pathLst>
            </a:custGeom>
            <a:solidFill>
              <a:srgbClr val="F85912"/>
            </a:solidFill>
            <a:ln w="571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4869" name="Freeform 21"/>
            <p:cNvSpPr>
              <a:spLocks/>
            </p:cNvSpPr>
            <p:nvPr/>
          </p:nvSpPr>
          <p:spPr bwMode="auto">
            <a:xfrm>
              <a:off x="1275" y="996"/>
              <a:ext cx="1029" cy="24"/>
            </a:xfrm>
            <a:custGeom>
              <a:avLst/>
              <a:gdLst>
                <a:gd name="T0" fmla="*/ 0 w 1029"/>
                <a:gd name="T1" fmla="*/ 0 h 24"/>
                <a:gd name="T2" fmla="*/ 1029 w 1029"/>
                <a:gd name="T3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029" h="24">
                  <a:moveTo>
                    <a:pt x="0" y="0"/>
                  </a:moveTo>
                  <a:cubicBezTo>
                    <a:pt x="343" y="10"/>
                    <a:pt x="685" y="24"/>
                    <a:pt x="1029" y="24"/>
                  </a:cubicBezTo>
                </a:path>
              </a:pathLst>
            </a:custGeom>
            <a:solidFill>
              <a:srgbClr val="F85912"/>
            </a:solidFill>
            <a:ln w="571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4870" name="Freeform 22"/>
            <p:cNvSpPr>
              <a:spLocks/>
            </p:cNvSpPr>
            <p:nvPr/>
          </p:nvSpPr>
          <p:spPr bwMode="auto">
            <a:xfrm>
              <a:off x="1777" y="1020"/>
              <a:ext cx="543" cy="708"/>
            </a:xfrm>
            <a:custGeom>
              <a:avLst/>
              <a:gdLst>
                <a:gd name="T0" fmla="*/ 543 w 543"/>
                <a:gd name="T1" fmla="*/ 0 h 708"/>
                <a:gd name="T2" fmla="*/ 527 w 543"/>
                <a:gd name="T3" fmla="*/ 25 h 708"/>
                <a:gd name="T4" fmla="*/ 502 w 543"/>
                <a:gd name="T5" fmla="*/ 50 h 708"/>
                <a:gd name="T6" fmla="*/ 469 w 543"/>
                <a:gd name="T7" fmla="*/ 91 h 708"/>
                <a:gd name="T8" fmla="*/ 379 w 543"/>
                <a:gd name="T9" fmla="*/ 231 h 708"/>
                <a:gd name="T10" fmla="*/ 362 w 543"/>
                <a:gd name="T11" fmla="*/ 247 h 708"/>
                <a:gd name="T12" fmla="*/ 313 w 543"/>
                <a:gd name="T13" fmla="*/ 297 h 708"/>
                <a:gd name="T14" fmla="*/ 280 w 543"/>
                <a:gd name="T15" fmla="*/ 338 h 708"/>
                <a:gd name="T16" fmla="*/ 239 w 543"/>
                <a:gd name="T17" fmla="*/ 412 h 708"/>
                <a:gd name="T18" fmla="*/ 206 w 543"/>
                <a:gd name="T19" fmla="*/ 461 h 708"/>
                <a:gd name="T20" fmla="*/ 190 w 543"/>
                <a:gd name="T21" fmla="*/ 486 h 708"/>
                <a:gd name="T22" fmla="*/ 124 w 543"/>
                <a:gd name="T23" fmla="*/ 576 h 708"/>
                <a:gd name="T24" fmla="*/ 42 w 543"/>
                <a:gd name="T25" fmla="*/ 683 h 708"/>
                <a:gd name="T26" fmla="*/ 25 w 543"/>
                <a:gd name="T27" fmla="*/ 700 h 708"/>
                <a:gd name="T28" fmla="*/ 0 w 543"/>
                <a:gd name="T29" fmla="*/ 708 h 7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43" h="708">
                  <a:moveTo>
                    <a:pt x="543" y="0"/>
                  </a:moveTo>
                  <a:cubicBezTo>
                    <a:pt x="538" y="8"/>
                    <a:pt x="533" y="17"/>
                    <a:pt x="527" y="25"/>
                  </a:cubicBezTo>
                  <a:cubicBezTo>
                    <a:pt x="520" y="34"/>
                    <a:pt x="509" y="40"/>
                    <a:pt x="502" y="50"/>
                  </a:cubicBezTo>
                  <a:cubicBezTo>
                    <a:pt x="470" y="98"/>
                    <a:pt x="526" y="52"/>
                    <a:pt x="469" y="91"/>
                  </a:cubicBezTo>
                  <a:cubicBezTo>
                    <a:pt x="436" y="136"/>
                    <a:pt x="410" y="185"/>
                    <a:pt x="379" y="231"/>
                  </a:cubicBezTo>
                  <a:cubicBezTo>
                    <a:pt x="375" y="237"/>
                    <a:pt x="368" y="241"/>
                    <a:pt x="362" y="247"/>
                  </a:cubicBezTo>
                  <a:cubicBezTo>
                    <a:pt x="345" y="264"/>
                    <a:pt x="326" y="278"/>
                    <a:pt x="313" y="297"/>
                  </a:cubicBezTo>
                  <a:cubicBezTo>
                    <a:pt x="293" y="328"/>
                    <a:pt x="304" y="314"/>
                    <a:pt x="280" y="338"/>
                  </a:cubicBezTo>
                  <a:cubicBezTo>
                    <a:pt x="266" y="366"/>
                    <a:pt x="257" y="388"/>
                    <a:pt x="239" y="412"/>
                  </a:cubicBezTo>
                  <a:cubicBezTo>
                    <a:pt x="227" y="428"/>
                    <a:pt x="217" y="445"/>
                    <a:pt x="206" y="461"/>
                  </a:cubicBezTo>
                  <a:cubicBezTo>
                    <a:pt x="201" y="469"/>
                    <a:pt x="190" y="486"/>
                    <a:pt x="190" y="486"/>
                  </a:cubicBezTo>
                  <a:cubicBezTo>
                    <a:pt x="178" y="530"/>
                    <a:pt x="162" y="551"/>
                    <a:pt x="124" y="576"/>
                  </a:cubicBezTo>
                  <a:cubicBezTo>
                    <a:pt x="111" y="618"/>
                    <a:pt x="73" y="652"/>
                    <a:pt x="42" y="683"/>
                  </a:cubicBezTo>
                  <a:cubicBezTo>
                    <a:pt x="36" y="689"/>
                    <a:pt x="31" y="694"/>
                    <a:pt x="25" y="700"/>
                  </a:cubicBezTo>
                  <a:cubicBezTo>
                    <a:pt x="19" y="706"/>
                    <a:pt x="0" y="708"/>
                    <a:pt x="0" y="708"/>
                  </a:cubicBezTo>
                </a:path>
              </a:pathLst>
            </a:custGeom>
            <a:solidFill>
              <a:srgbClr val="F85912"/>
            </a:solidFill>
            <a:ln w="571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34871" name="Freeform 23"/>
          <p:cNvSpPr>
            <a:spLocks/>
          </p:cNvSpPr>
          <p:nvPr/>
        </p:nvSpPr>
        <p:spPr bwMode="auto">
          <a:xfrm>
            <a:off x="5257800" y="2497138"/>
            <a:ext cx="42863" cy="2381250"/>
          </a:xfrm>
          <a:custGeom>
            <a:avLst/>
            <a:gdLst>
              <a:gd name="T0" fmla="*/ 16 w 16"/>
              <a:gd name="T1" fmla="*/ 0 h 1251"/>
              <a:gd name="T2" fmla="*/ 0 w 16"/>
              <a:gd name="T3" fmla="*/ 1251 h 1251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6" h="1251">
                <a:moveTo>
                  <a:pt x="16" y="0"/>
                </a:moveTo>
                <a:cubicBezTo>
                  <a:pt x="12" y="419"/>
                  <a:pt x="0" y="833"/>
                  <a:pt x="0" y="1251"/>
                </a:cubicBezTo>
              </a:path>
            </a:pathLst>
          </a:custGeom>
          <a:noFill/>
          <a:ln w="5715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4872" name="Freeform 24"/>
          <p:cNvSpPr>
            <a:spLocks/>
          </p:cNvSpPr>
          <p:nvPr/>
        </p:nvSpPr>
        <p:spPr bwMode="auto">
          <a:xfrm>
            <a:off x="5248275" y="4872038"/>
            <a:ext cx="1738313" cy="23812"/>
          </a:xfrm>
          <a:custGeom>
            <a:avLst/>
            <a:gdLst>
              <a:gd name="T0" fmla="*/ 0 w 1095"/>
              <a:gd name="T1" fmla="*/ 11 h 11"/>
              <a:gd name="T2" fmla="*/ 1095 w 1095"/>
              <a:gd name="T3" fmla="*/ 3 h 11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095" h="11">
                <a:moveTo>
                  <a:pt x="0" y="11"/>
                </a:moveTo>
                <a:cubicBezTo>
                  <a:pt x="684" y="0"/>
                  <a:pt x="319" y="3"/>
                  <a:pt x="1095" y="3"/>
                </a:cubicBezTo>
              </a:path>
            </a:pathLst>
          </a:custGeom>
          <a:noFill/>
          <a:ln w="5715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4873" name="Freeform 25"/>
          <p:cNvSpPr>
            <a:spLocks/>
          </p:cNvSpPr>
          <p:nvPr/>
        </p:nvSpPr>
        <p:spPr bwMode="auto">
          <a:xfrm>
            <a:off x="6959600" y="2535238"/>
            <a:ext cx="66675" cy="2290762"/>
          </a:xfrm>
          <a:custGeom>
            <a:avLst/>
            <a:gdLst>
              <a:gd name="T0" fmla="*/ 42 w 42"/>
              <a:gd name="T1" fmla="*/ 0 h 1234"/>
              <a:gd name="T2" fmla="*/ 33 w 42"/>
              <a:gd name="T3" fmla="*/ 707 h 1234"/>
              <a:gd name="T4" fmla="*/ 0 w 42"/>
              <a:gd name="T5" fmla="*/ 1234 h 1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2" h="1234">
                <a:moveTo>
                  <a:pt x="42" y="0"/>
                </a:moveTo>
                <a:cubicBezTo>
                  <a:pt x="39" y="236"/>
                  <a:pt x="38" y="471"/>
                  <a:pt x="33" y="707"/>
                </a:cubicBezTo>
                <a:cubicBezTo>
                  <a:pt x="29" y="890"/>
                  <a:pt x="0" y="1049"/>
                  <a:pt x="0" y="1234"/>
                </a:cubicBezTo>
              </a:path>
            </a:pathLst>
          </a:custGeom>
          <a:noFill/>
          <a:ln w="5715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4874" name="Freeform 26"/>
          <p:cNvSpPr>
            <a:spLocks/>
          </p:cNvSpPr>
          <p:nvPr/>
        </p:nvSpPr>
        <p:spPr bwMode="auto">
          <a:xfrm>
            <a:off x="7821613" y="1049338"/>
            <a:ext cx="1587" cy="2365375"/>
          </a:xfrm>
          <a:custGeom>
            <a:avLst/>
            <a:gdLst>
              <a:gd name="T0" fmla="*/ 0 w 1"/>
              <a:gd name="T1" fmla="*/ 0 h 1062"/>
              <a:gd name="T2" fmla="*/ 0 w 1"/>
              <a:gd name="T3" fmla="*/ 1062 h 1062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" h="1062">
                <a:moveTo>
                  <a:pt x="0" y="0"/>
                </a:moveTo>
                <a:cubicBezTo>
                  <a:pt x="0" y="354"/>
                  <a:pt x="0" y="708"/>
                  <a:pt x="0" y="1062"/>
                </a:cubicBezTo>
              </a:path>
            </a:pathLst>
          </a:custGeom>
          <a:noFill/>
          <a:ln w="5715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4875" name="Freeform 27"/>
          <p:cNvSpPr>
            <a:spLocks/>
          </p:cNvSpPr>
          <p:nvPr/>
        </p:nvSpPr>
        <p:spPr bwMode="auto">
          <a:xfrm>
            <a:off x="6986588" y="3394075"/>
            <a:ext cx="862012" cy="1446213"/>
          </a:xfrm>
          <a:custGeom>
            <a:avLst/>
            <a:gdLst>
              <a:gd name="T0" fmla="*/ 543 w 543"/>
              <a:gd name="T1" fmla="*/ 0 h 650"/>
              <a:gd name="T2" fmla="*/ 477 w 543"/>
              <a:gd name="T3" fmla="*/ 58 h 650"/>
              <a:gd name="T4" fmla="*/ 411 w 543"/>
              <a:gd name="T5" fmla="*/ 140 h 650"/>
              <a:gd name="T6" fmla="*/ 370 w 543"/>
              <a:gd name="T7" fmla="*/ 214 h 650"/>
              <a:gd name="T8" fmla="*/ 337 w 543"/>
              <a:gd name="T9" fmla="*/ 255 h 650"/>
              <a:gd name="T10" fmla="*/ 263 w 543"/>
              <a:gd name="T11" fmla="*/ 346 h 650"/>
              <a:gd name="T12" fmla="*/ 214 w 543"/>
              <a:gd name="T13" fmla="*/ 379 h 650"/>
              <a:gd name="T14" fmla="*/ 197 w 543"/>
              <a:gd name="T15" fmla="*/ 403 h 650"/>
              <a:gd name="T16" fmla="*/ 173 w 543"/>
              <a:gd name="T17" fmla="*/ 420 h 650"/>
              <a:gd name="T18" fmla="*/ 156 w 543"/>
              <a:gd name="T19" fmla="*/ 445 h 650"/>
              <a:gd name="T20" fmla="*/ 140 w 543"/>
              <a:gd name="T21" fmla="*/ 494 h 650"/>
              <a:gd name="T22" fmla="*/ 99 w 543"/>
              <a:gd name="T23" fmla="*/ 560 h 650"/>
              <a:gd name="T24" fmla="*/ 82 w 543"/>
              <a:gd name="T25" fmla="*/ 576 h 650"/>
              <a:gd name="T26" fmla="*/ 66 w 543"/>
              <a:gd name="T27" fmla="*/ 601 h 650"/>
              <a:gd name="T28" fmla="*/ 57 w 543"/>
              <a:gd name="T29" fmla="*/ 626 h 650"/>
              <a:gd name="T30" fmla="*/ 0 w 543"/>
              <a:gd name="T31" fmla="*/ 650 h 6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543" h="650">
                <a:moveTo>
                  <a:pt x="543" y="0"/>
                </a:moveTo>
                <a:cubicBezTo>
                  <a:pt x="516" y="18"/>
                  <a:pt x="504" y="40"/>
                  <a:pt x="477" y="58"/>
                </a:cubicBezTo>
                <a:cubicBezTo>
                  <a:pt x="458" y="88"/>
                  <a:pt x="433" y="112"/>
                  <a:pt x="411" y="140"/>
                </a:cubicBezTo>
                <a:cubicBezTo>
                  <a:pt x="392" y="163"/>
                  <a:pt x="387" y="190"/>
                  <a:pt x="370" y="214"/>
                </a:cubicBezTo>
                <a:cubicBezTo>
                  <a:pt x="354" y="264"/>
                  <a:pt x="375" y="217"/>
                  <a:pt x="337" y="255"/>
                </a:cubicBezTo>
                <a:cubicBezTo>
                  <a:pt x="310" y="282"/>
                  <a:pt x="291" y="318"/>
                  <a:pt x="263" y="346"/>
                </a:cubicBezTo>
                <a:cubicBezTo>
                  <a:pt x="246" y="398"/>
                  <a:pt x="270" y="348"/>
                  <a:pt x="214" y="379"/>
                </a:cubicBezTo>
                <a:cubicBezTo>
                  <a:pt x="205" y="384"/>
                  <a:pt x="204" y="396"/>
                  <a:pt x="197" y="403"/>
                </a:cubicBezTo>
                <a:cubicBezTo>
                  <a:pt x="190" y="410"/>
                  <a:pt x="181" y="414"/>
                  <a:pt x="173" y="420"/>
                </a:cubicBezTo>
                <a:cubicBezTo>
                  <a:pt x="167" y="428"/>
                  <a:pt x="160" y="436"/>
                  <a:pt x="156" y="445"/>
                </a:cubicBezTo>
                <a:cubicBezTo>
                  <a:pt x="149" y="461"/>
                  <a:pt x="153" y="482"/>
                  <a:pt x="140" y="494"/>
                </a:cubicBezTo>
                <a:cubicBezTo>
                  <a:pt x="117" y="515"/>
                  <a:pt x="114" y="535"/>
                  <a:pt x="99" y="560"/>
                </a:cubicBezTo>
                <a:cubicBezTo>
                  <a:pt x="95" y="567"/>
                  <a:pt x="87" y="570"/>
                  <a:pt x="82" y="576"/>
                </a:cubicBezTo>
                <a:cubicBezTo>
                  <a:pt x="76" y="584"/>
                  <a:pt x="70" y="592"/>
                  <a:pt x="66" y="601"/>
                </a:cubicBezTo>
                <a:cubicBezTo>
                  <a:pt x="62" y="609"/>
                  <a:pt x="63" y="619"/>
                  <a:pt x="57" y="626"/>
                </a:cubicBezTo>
                <a:cubicBezTo>
                  <a:pt x="44" y="642"/>
                  <a:pt x="0" y="650"/>
                  <a:pt x="0" y="650"/>
                </a:cubicBezTo>
              </a:path>
            </a:pathLst>
          </a:custGeom>
          <a:noFill/>
          <a:ln w="5715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4876" name="Freeform 28"/>
          <p:cNvSpPr>
            <a:spLocks/>
          </p:cNvSpPr>
          <p:nvPr/>
        </p:nvSpPr>
        <p:spPr bwMode="auto">
          <a:xfrm>
            <a:off x="6054725" y="317500"/>
            <a:ext cx="209550" cy="3097213"/>
          </a:xfrm>
          <a:custGeom>
            <a:avLst/>
            <a:gdLst>
              <a:gd name="T0" fmla="*/ 101 w 132"/>
              <a:gd name="T1" fmla="*/ 0 h 1481"/>
              <a:gd name="T2" fmla="*/ 52 w 132"/>
              <a:gd name="T3" fmla="*/ 1020 h 1481"/>
              <a:gd name="T4" fmla="*/ 36 w 132"/>
              <a:gd name="T5" fmla="*/ 1481 h 14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32" h="1481">
                <a:moveTo>
                  <a:pt x="101" y="0"/>
                </a:moveTo>
                <a:cubicBezTo>
                  <a:pt x="0" y="315"/>
                  <a:pt x="132" y="689"/>
                  <a:pt x="52" y="1020"/>
                </a:cubicBezTo>
                <a:cubicBezTo>
                  <a:pt x="34" y="1393"/>
                  <a:pt x="36" y="1239"/>
                  <a:pt x="36" y="1481"/>
                </a:cubicBezTo>
              </a:path>
            </a:pathLst>
          </a:custGeom>
          <a:noFill/>
          <a:ln w="57150" cap="flat" cmpd="sng">
            <a:solidFill>
              <a:schemeClr val="tx1"/>
            </a:solidFill>
            <a:prstDash val="dash"/>
            <a:round/>
            <a:headEnd type="triangl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4877" name="Freeform 29"/>
          <p:cNvSpPr>
            <a:spLocks/>
          </p:cNvSpPr>
          <p:nvPr/>
        </p:nvSpPr>
        <p:spPr bwMode="auto">
          <a:xfrm>
            <a:off x="6111875" y="3376613"/>
            <a:ext cx="2128838" cy="60325"/>
          </a:xfrm>
          <a:custGeom>
            <a:avLst/>
            <a:gdLst>
              <a:gd name="T0" fmla="*/ 0 w 1341"/>
              <a:gd name="T1" fmla="*/ 0 h 51"/>
              <a:gd name="T2" fmla="*/ 970 w 1341"/>
              <a:gd name="T3" fmla="*/ 25 h 51"/>
              <a:gd name="T4" fmla="*/ 1341 w 1341"/>
              <a:gd name="T5" fmla="*/ 49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341" h="51">
                <a:moveTo>
                  <a:pt x="0" y="0"/>
                </a:moveTo>
                <a:cubicBezTo>
                  <a:pt x="388" y="5"/>
                  <a:pt x="605" y="17"/>
                  <a:pt x="970" y="25"/>
                </a:cubicBezTo>
                <a:cubicBezTo>
                  <a:pt x="1106" y="51"/>
                  <a:pt x="1183" y="49"/>
                  <a:pt x="1341" y="49"/>
                </a:cubicBezTo>
              </a:path>
            </a:pathLst>
          </a:custGeom>
          <a:noFill/>
          <a:ln w="57150" cap="flat" cmpd="sng">
            <a:solidFill>
              <a:schemeClr val="tx1"/>
            </a:solidFill>
            <a:prstDash val="dash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4878" name="Freeform 30"/>
          <p:cNvSpPr>
            <a:spLocks/>
          </p:cNvSpPr>
          <p:nvPr/>
        </p:nvSpPr>
        <p:spPr bwMode="auto">
          <a:xfrm>
            <a:off x="4975225" y="3340100"/>
            <a:ext cx="1122363" cy="2124075"/>
          </a:xfrm>
          <a:custGeom>
            <a:avLst/>
            <a:gdLst>
              <a:gd name="T0" fmla="*/ 707 w 707"/>
              <a:gd name="T1" fmla="*/ 0 h 954"/>
              <a:gd name="T2" fmla="*/ 633 w 707"/>
              <a:gd name="T3" fmla="*/ 98 h 954"/>
              <a:gd name="T4" fmla="*/ 584 w 707"/>
              <a:gd name="T5" fmla="*/ 156 h 954"/>
              <a:gd name="T6" fmla="*/ 518 w 707"/>
              <a:gd name="T7" fmla="*/ 246 h 954"/>
              <a:gd name="T8" fmla="*/ 493 w 707"/>
              <a:gd name="T9" fmla="*/ 288 h 954"/>
              <a:gd name="T10" fmla="*/ 485 w 707"/>
              <a:gd name="T11" fmla="*/ 312 h 954"/>
              <a:gd name="T12" fmla="*/ 329 w 707"/>
              <a:gd name="T13" fmla="*/ 444 h 954"/>
              <a:gd name="T14" fmla="*/ 288 w 707"/>
              <a:gd name="T15" fmla="*/ 502 h 954"/>
              <a:gd name="T16" fmla="*/ 255 w 707"/>
              <a:gd name="T17" fmla="*/ 576 h 954"/>
              <a:gd name="T18" fmla="*/ 205 w 707"/>
              <a:gd name="T19" fmla="*/ 658 h 954"/>
              <a:gd name="T20" fmla="*/ 131 w 707"/>
              <a:gd name="T21" fmla="*/ 740 h 954"/>
              <a:gd name="T22" fmla="*/ 49 w 707"/>
              <a:gd name="T23" fmla="*/ 847 h 954"/>
              <a:gd name="T24" fmla="*/ 16 w 707"/>
              <a:gd name="T25" fmla="*/ 921 h 954"/>
              <a:gd name="T26" fmla="*/ 0 w 707"/>
              <a:gd name="T27" fmla="*/ 954 h 9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707" h="954">
                <a:moveTo>
                  <a:pt x="707" y="0"/>
                </a:moveTo>
                <a:cubicBezTo>
                  <a:pt x="694" y="39"/>
                  <a:pt x="663" y="70"/>
                  <a:pt x="633" y="98"/>
                </a:cubicBezTo>
                <a:cubicBezTo>
                  <a:pt x="621" y="137"/>
                  <a:pt x="606" y="127"/>
                  <a:pt x="584" y="156"/>
                </a:cubicBezTo>
                <a:cubicBezTo>
                  <a:pt x="563" y="185"/>
                  <a:pt x="538" y="216"/>
                  <a:pt x="518" y="246"/>
                </a:cubicBezTo>
                <a:cubicBezTo>
                  <a:pt x="497" y="313"/>
                  <a:pt x="526" y="234"/>
                  <a:pt x="493" y="288"/>
                </a:cubicBezTo>
                <a:cubicBezTo>
                  <a:pt x="489" y="295"/>
                  <a:pt x="489" y="305"/>
                  <a:pt x="485" y="312"/>
                </a:cubicBezTo>
                <a:cubicBezTo>
                  <a:pt x="458" y="357"/>
                  <a:pt x="372" y="414"/>
                  <a:pt x="329" y="444"/>
                </a:cubicBezTo>
                <a:cubicBezTo>
                  <a:pt x="320" y="472"/>
                  <a:pt x="308" y="481"/>
                  <a:pt x="288" y="502"/>
                </a:cubicBezTo>
                <a:cubicBezTo>
                  <a:pt x="278" y="529"/>
                  <a:pt x="268" y="551"/>
                  <a:pt x="255" y="576"/>
                </a:cubicBezTo>
                <a:cubicBezTo>
                  <a:pt x="233" y="620"/>
                  <a:pt x="255" y="642"/>
                  <a:pt x="205" y="658"/>
                </a:cubicBezTo>
                <a:cubicBezTo>
                  <a:pt x="168" y="683"/>
                  <a:pt x="158" y="700"/>
                  <a:pt x="131" y="740"/>
                </a:cubicBezTo>
                <a:cubicBezTo>
                  <a:pt x="106" y="777"/>
                  <a:pt x="69" y="806"/>
                  <a:pt x="49" y="847"/>
                </a:cubicBezTo>
                <a:cubicBezTo>
                  <a:pt x="35" y="876"/>
                  <a:pt x="40" y="898"/>
                  <a:pt x="16" y="921"/>
                </a:cubicBezTo>
                <a:cubicBezTo>
                  <a:pt x="7" y="950"/>
                  <a:pt x="14" y="940"/>
                  <a:pt x="0" y="954"/>
                </a:cubicBezTo>
              </a:path>
            </a:pathLst>
          </a:custGeom>
          <a:noFill/>
          <a:ln w="57150" cap="flat" cmpd="sng">
            <a:solidFill>
              <a:schemeClr val="tx1"/>
            </a:solidFill>
            <a:prstDash val="dash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4879" name="Freeform 31"/>
          <p:cNvSpPr>
            <a:spLocks/>
          </p:cNvSpPr>
          <p:nvPr/>
        </p:nvSpPr>
        <p:spPr bwMode="auto">
          <a:xfrm>
            <a:off x="5221288" y="2459038"/>
            <a:ext cx="1806575" cy="2501900"/>
          </a:xfrm>
          <a:custGeom>
            <a:avLst/>
            <a:gdLst>
              <a:gd name="T0" fmla="*/ 1095 w 1138"/>
              <a:gd name="T1" fmla="*/ 125 h 1231"/>
              <a:gd name="T2" fmla="*/ 1013 w 1138"/>
              <a:gd name="T3" fmla="*/ 108 h 1231"/>
              <a:gd name="T4" fmla="*/ 963 w 1138"/>
              <a:gd name="T5" fmla="*/ 92 h 1231"/>
              <a:gd name="T6" fmla="*/ 577 w 1138"/>
              <a:gd name="T7" fmla="*/ 100 h 1231"/>
              <a:gd name="T8" fmla="*/ 108 w 1138"/>
              <a:gd name="T9" fmla="*/ 108 h 1231"/>
              <a:gd name="T10" fmla="*/ 99 w 1138"/>
              <a:gd name="T11" fmla="*/ 553 h 1231"/>
              <a:gd name="T12" fmla="*/ 75 w 1138"/>
              <a:gd name="T13" fmla="*/ 627 h 1231"/>
              <a:gd name="T14" fmla="*/ 83 w 1138"/>
              <a:gd name="T15" fmla="*/ 857 h 1231"/>
              <a:gd name="T16" fmla="*/ 91 w 1138"/>
              <a:gd name="T17" fmla="*/ 1005 h 1231"/>
              <a:gd name="T18" fmla="*/ 165 w 1138"/>
              <a:gd name="T19" fmla="*/ 1014 h 1231"/>
              <a:gd name="T20" fmla="*/ 1079 w 1138"/>
              <a:gd name="T21" fmla="*/ 1022 h 1231"/>
              <a:gd name="T22" fmla="*/ 1070 w 1138"/>
              <a:gd name="T23" fmla="*/ 841 h 1231"/>
              <a:gd name="T24" fmla="*/ 1095 w 1138"/>
              <a:gd name="T25" fmla="*/ 125 h 12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138" h="1231">
                <a:moveTo>
                  <a:pt x="1095" y="125"/>
                </a:moveTo>
                <a:cubicBezTo>
                  <a:pt x="1016" y="114"/>
                  <a:pt x="1062" y="124"/>
                  <a:pt x="1013" y="108"/>
                </a:cubicBezTo>
                <a:cubicBezTo>
                  <a:pt x="996" y="102"/>
                  <a:pt x="963" y="92"/>
                  <a:pt x="963" y="92"/>
                </a:cubicBezTo>
                <a:cubicBezTo>
                  <a:pt x="834" y="95"/>
                  <a:pt x="706" y="98"/>
                  <a:pt x="577" y="100"/>
                </a:cubicBezTo>
                <a:cubicBezTo>
                  <a:pt x="421" y="103"/>
                  <a:pt x="221" y="0"/>
                  <a:pt x="108" y="108"/>
                </a:cubicBezTo>
                <a:cubicBezTo>
                  <a:pt x="0" y="210"/>
                  <a:pt x="106" y="405"/>
                  <a:pt x="99" y="553"/>
                </a:cubicBezTo>
                <a:cubicBezTo>
                  <a:pt x="98" y="579"/>
                  <a:pt x="75" y="627"/>
                  <a:pt x="75" y="627"/>
                </a:cubicBezTo>
                <a:cubicBezTo>
                  <a:pt x="78" y="704"/>
                  <a:pt x="80" y="780"/>
                  <a:pt x="83" y="857"/>
                </a:cubicBezTo>
                <a:cubicBezTo>
                  <a:pt x="85" y="906"/>
                  <a:pt x="68" y="961"/>
                  <a:pt x="91" y="1005"/>
                </a:cubicBezTo>
                <a:cubicBezTo>
                  <a:pt x="103" y="1027"/>
                  <a:pt x="140" y="1011"/>
                  <a:pt x="165" y="1014"/>
                </a:cubicBezTo>
                <a:cubicBezTo>
                  <a:pt x="396" y="1231"/>
                  <a:pt x="334" y="1181"/>
                  <a:pt x="1079" y="1022"/>
                </a:cubicBezTo>
                <a:cubicBezTo>
                  <a:pt x="1138" y="1009"/>
                  <a:pt x="1073" y="901"/>
                  <a:pt x="1070" y="841"/>
                </a:cubicBezTo>
                <a:cubicBezTo>
                  <a:pt x="1087" y="603"/>
                  <a:pt x="1095" y="363"/>
                  <a:pt x="1095" y="125"/>
                </a:cubicBezTo>
                <a:close/>
              </a:path>
            </a:pathLst>
          </a:custGeom>
          <a:solidFill>
            <a:srgbClr val="FFCC00">
              <a:alpha val="57001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 cap="flat" cmpd="sng">
                <a:solidFill>
                  <a:srgbClr val="FF99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4880" name="Freeform 32"/>
          <p:cNvSpPr>
            <a:spLocks/>
          </p:cNvSpPr>
          <p:nvPr/>
        </p:nvSpPr>
        <p:spPr bwMode="auto">
          <a:xfrm>
            <a:off x="7010400" y="1270000"/>
            <a:ext cx="881063" cy="3452813"/>
          </a:xfrm>
          <a:custGeom>
            <a:avLst/>
            <a:gdLst>
              <a:gd name="T0" fmla="*/ 470 w 555"/>
              <a:gd name="T1" fmla="*/ 0 h 1551"/>
              <a:gd name="T2" fmla="*/ 446 w 555"/>
              <a:gd name="T3" fmla="*/ 16 h 1551"/>
              <a:gd name="T4" fmla="*/ 421 w 555"/>
              <a:gd name="T5" fmla="*/ 24 h 1551"/>
              <a:gd name="T6" fmla="*/ 404 w 555"/>
              <a:gd name="T7" fmla="*/ 74 h 1551"/>
              <a:gd name="T8" fmla="*/ 363 w 555"/>
              <a:gd name="T9" fmla="*/ 140 h 1551"/>
              <a:gd name="T10" fmla="*/ 289 w 555"/>
              <a:gd name="T11" fmla="*/ 247 h 1551"/>
              <a:gd name="T12" fmla="*/ 223 w 555"/>
              <a:gd name="T13" fmla="*/ 362 h 1551"/>
              <a:gd name="T14" fmla="*/ 215 w 555"/>
              <a:gd name="T15" fmla="*/ 387 h 1551"/>
              <a:gd name="T16" fmla="*/ 174 w 555"/>
              <a:gd name="T17" fmla="*/ 428 h 1551"/>
              <a:gd name="T18" fmla="*/ 125 w 555"/>
              <a:gd name="T19" fmla="*/ 477 h 1551"/>
              <a:gd name="T20" fmla="*/ 100 w 555"/>
              <a:gd name="T21" fmla="*/ 518 h 1551"/>
              <a:gd name="T22" fmla="*/ 59 w 555"/>
              <a:gd name="T23" fmla="*/ 551 h 1551"/>
              <a:gd name="T24" fmla="*/ 26 w 555"/>
              <a:gd name="T25" fmla="*/ 872 h 1551"/>
              <a:gd name="T26" fmla="*/ 1 w 555"/>
              <a:gd name="T27" fmla="*/ 1514 h 1551"/>
              <a:gd name="T28" fmla="*/ 10 w 555"/>
              <a:gd name="T29" fmla="*/ 1547 h 1551"/>
              <a:gd name="T30" fmla="*/ 26 w 555"/>
              <a:gd name="T31" fmla="*/ 1530 h 1551"/>
              <a:gd name="T32" fmla="*/ 34 w 555"/>
              <a:gd name="T33" fmla="*/ 1481 h 1551"/>
              <a:gd name="T34" fmla="*/ 75 w 555"/>
              <a:gd name="T35" fmla="*/ 1423 h 1551"/>
              <a:gd name="T36" fmla="*/ 158 w 555"/>
              <a:gd name="T37" fmla="*/ 1341 h 1551"/>
              <a:gd name="T38" fmla="*/ 191 w 555"/>
              <a:gd name="T39" fmla="*/ 1300 h 1551"/>
              <a:gd name="T40" fmla="*/ 248 w 555"/>
              <a:gd name="T41" fmla="*/ 1234 h 1551"/>
              <a:gd name="T42" fmla="*/ 298 w 555"/>
              <a:gd name="T43" fmla="*/ 1176 h 1551"/>
              <a:gd name="T44" fmla="*/ 347 w 555"/>
              <a:gd name="T45" fmla="*/ 1111 h 1551"/>
              <a:gd name="T46" fmla="*/ 396 w 555"/>
              <a:gd name="T47" fmla="*/ 1045 h 1551"/>
              <a:gd name="T48" fmla="*/ 413 w 555"/>
              <a:gd name="T49" fmla="*/ 1020 h 1551"/>
              <a:gd name="T50" fmla="*/ 446 w 555"/>
              <a:gd name="T51" fmla="*/ 938 h 1551"/>
              <a:gd name="T52" fmla="*/ 470 w 555"/>
              <a:gd name="T53" fmla="*/ 0 h 15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555" h="1551">
                <a:moveTo>
                  <a:pt x="470" y="0"/>
                </a:moveTo>
                <a:cubicBezTo>
                  <a:pt x="462" y="5"/>
                  <a:pt x="455" y="12"/>
                  <a:pt x="446" y="16"/>
                </a:cubicBezTo>
                <a:cubicBezTo>
                  <a:pt x="438" y="20"/>
                  <a:pt x="427" y="18"/>
                  <a:pt x="421" y="24"/>
                </a:cubicBezTo>
                <a:cubicBezTo>
                  <a:pt x="409" y="36"/>
                  <a:pt x="412" y="58"/>
                  <a:pt x="404" y="74"/>
                </a:cubicBezTo>
                <a:cubicBezTo>
                  <a:pt x="392" y="98"/>
                  <a:pt x="382" y="121"/>
                  <a:pt x="363" y="140"/>
                </a:cubicBezTo>
                <a:cubicBezTo>
                  <a:pt x="344" y="179"/>
                  <a:pt x="315" y="212"/>
                  <a:pt x="289" y="247"/>
                </a:cubicBezTo>
                <a:cubicBezTo>
                  <a:pt x="275" y="288"/>
                  <a:pt x="254" y="331"/>
                  <a:pt x="223" y="362"/>
                </a:cubicBezTo>
                <a:cubicBezTo>
                  <a:pt x="220" y="370"/>
                  <a:pt x="220" y="380"/>
                  <a:pt x="215" y="387"/>
                </a:cubicBezTo>
                <a:cubicBezTo>
                  <a:pt x="203" y="403"/>
                  <a:pt x="174" y="428"/>
                  <a:pt x="174" y="428"/>
                </a:cubicBezTo>
                <a:cubicBezTo>
                  <a:pt x="164" y="459"/>
                  <a:pt x="156" y="467"/>
                  <a:pt x="125" y="477"/>
                </a:cubicBezTo>
                <a:cubicBezTo>
                  <a:pt x="86" y="514"/>
                  <a:pt x="128" y="469"/>
                  <a:pt x="100" y="518"/>
                </a:cubicBezTo>
                <a:cubicBezTo>
                  <a:pt x="91" y="533"/>
                  <a:pt x="73" y="542"/>
                  <a:pt x="59" y="551"/>
                </a:cubicBezTo>
                <a:cubicBezTo>
                  <a:pt x="25" y="656"/>
                  <a:pt x="59" y="768"/>
                  <a:pt x="26" y="872"/>
                </a:cubicBezTo>
                <a:cubicBezTo>
                  <a:pt x="22" y="1090"/>
                  <a:pt x="30" y="1300"/>
                  <a:pt x="1" y="1514"/>
                </a:cubicBezTo>
                <a:cubicBezTo>
                  <a:pt x="4" y="1525"/>
                  <a:pt x="0" y="1541"/>
                  <a:pt x="10" y="1547"/>
                </a:cubicBezTo>
                <a:cubicBezTo>
                  <a:pt x="17" y="1551"/>
                  <a:pt x="23" y="1537"/>
                  <a:pt x="26" y="1530"/>
                </a:cubicBezTo>
                <a:cubicBezTo>
                  <a:pt x="32" y="1514"/>
                  <a:pt x="31" y="1497"/>
                  <a:pt x="34" y="1481"/>
                </a:cubicBezTo>
                <a:cubicBezTo>
                  <a:pt x="40" y="1453"/>
                  <a:pt x="56" y="1443"/>
                  <a:pt x="75" y="1423"/>
                </a:cubicBezTo>
                <a:cubicBezTo>
                  <a:pt x="95" y="1370"/>
                  <a:pt x="113" y="1370"/>
                  <a:pt x="158" y="1341"/>
                </a:cubicBezTo>
                <a:cubicBezTo>
                  <a:pt x="167" y="1326"/>
                  <a:pt x="184" y="1316"/>
                  <a:pt x="191" y="1300"/>
                </a:cubicBezTo>
                <a:cubicBezTo>
                  <a:pt x="213" y="1249"/>
                  <a:pt x="187" y="1254"/>
                  <a:pt x="248" y="1234"/>
                </a:cubicBezTo>
                <a:cubicBezTo>
                  <a:pt x="267" y="1216"/>
                  <a:pt x="279" y="1195"/>
                  <a:pt x="298" y="1176"/>
                </a:cubicBezTo>
                <a:cubicBezTo>
                  <a:pt x="313" y="1130"/>
                  <a:pt x="295" y="1124"/>
                  <a:pt x="347" y="1111"/>
                </a:cubicBezTo>
                <a:cubicBezTo>
                  <a:pt x="377" y="1079"/>
                  <a:pt x="358" y="1101"/>
                  <a:pt x="396" y="1045"/>
                </a:cubicBezTo>
                <a:cubicBezTo>
                  <a:pt x="402" y="1037"/>
                  <a:pt x="413" y="1020"/>
                  <a:pt x="413" y="1020"/>
                </a:cubicBezTo>
                <a:cubicBezTo>
                  <a:pt x="423" y="989"/>
                  <a:pt x="421" y="961"/>
                  <a:pt x="446" y="938"/>
                </a:cubicBezTo>
                <a:cubicBezTo>
                  <a:pt x="555" y="598"/>
                  <a:pt x="470" y="822"/>
                  <a:pt x="470" y="0"/>
                </a:cubicBezTo>
                <a:close/>
              </a:path>
            </a:pathLst>
          </a:custGeom>
          <a:solidFill>
            <a:srgbClr val="A50021">
              <a:alpha val="52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4881" name="Text Box 33"/>
          <p:cNvSpPr txBox="1">
            <a:spLocks noChangeArrowheads="1"/>
          </p:cNvSpPr>
          <p:nvPr/>
        </p:nvSpPr>
        <p:spPr bwMode="auto">
          <a:xfrm>
            <a:off x="103188" y="5876925"/>
            <a:ext cx="43116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76200" cmpd="tri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/>
              <a:t>{100}</a:t>
            </a:r>
            <a:r>
              <a:rPr lang="en-US" baseline="-25000"/>
              <a:t>cubic </a:t>
            </a:r>
            <a:r>
              <a:rPr lang="en-US"/>
              <a:t>= (100), (010), (001)</a:t>
            </a:r>
          </a:p>
        </p:txBody>
      </p:sp>
      <p:sp>
        <p:nvSpPr>
          <p:cNvPr id="334882" name="Text Box 34"/>
          <p:cNvSpPr txBox="1">
            <a:spLocks noChangeArrowheads="1"/>
          </p:cNvSpPr>
          <p:nvPr/>
        </p:nvSpPr>
        <p:spPr bwMode="auto">
          <a:xfrm>
            <a:off x="4646613" y="5695950"/>
            <a:ext cx="43116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76200" cmpd="tri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/>
              <a:t>{100}</a:t>
            </a:r>
            <a:r>
              <a:rPr lang="en-US" baseline="-25000"/>
              <a:t>tetragonal </a:t>
            </a:r>
            <a:r>
              <a:rPr lang="en-US"/>
              <a:t>= (100), (010)</a:t>
            </a:r>
          </a:p>
        </p:txBody>
      </p:sp>
      <p:sp>
        <p:nvSpPr>
          <p:cNvPr id="334883" name="Text Box 35"/>
          <p:cNvSpPr txBox="1">
            <a:spLocks noChangeArrowheads="1"/>
          </p:cNvSpPr>
          <p:nvPr/>
        </p:nvSpPr>
        <p:spPr bwMode="auto">
          <a:xfrm>
            <a:off x="6296025" y="6286500"/>
            <a:ext cx="939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71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(001)</a:t>
            </a:r>
          </a:p>
        </p:txBody>
      </p:sp>
      <p:sp>
        <p:nvSpPr>
          <p:cNvPr id="334884" name="Freeform 36"/>
          <p:cNvSpPr>
            <a:spLocks/>
          </p:cNvSpPr>
          <p:nvPr/>
        </p:nvSpPr>
        <p:spPr bwMode="auto">
          <a:xfrm>
            <a:off x="6021388" y="6243638"/>
            <a:ext cx="1385887" cy="536575"/>
          </a:xfrm>
          <a:custGeom>
            <a:avLst/>
            <a:gdLst>
              <a:gd name="T0" fmla="*/ 0 w 873"/>
              <a:gd name="T1" fmla="*/ 338 h 338"/>
              <a:gd name="T2" fmla="*/ 173 w 873"/>
              <a:gd name="T3" fmla="*/ 247 h 338"/>
              <a:gd name="T4" fmla="*/ 412 w 873"/>
              <a:gd name="T5" fmla="*/ 124 h 338"/>
              <a:gd name="T6" fmla="*/ 527 w 873"/>
              <a:gd name="T7" fmla="*/ 66 h 338"/>
              <a:gd name="T8" fmla="*/ 733 w 873"/>
              <a:gd name="T9" fmla="*/ 50 h 338"/>
              <a:gd name="T10" fmla="*/ 873 w 873"/>
              <a:gd name="T11" fmla="*/ 8 h 3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73" h="338">
                <a:moveTo>
                  <a:pt x="0" y="338"/>
                </a:moveTo>
                <a:cubicBezTo>
                  <a:pt x="54" y="301"/>
                  <a:pt x="115" y="280"/>
                  <a:pt x="173" y="247"/>
                </a:cubicBezTo>
                <a:cubicBezTo>
                  <a:pt x="252" y="202"/>
                  <a:pt x="328" y="159"/>
                  <a:pt x="412" y="124"/>
                </a:cubicBezTo>
                <a:cubicBezTo>
                  <a:pt x="452" y="107"/>
                  <a:pt x="485" y="78"/>
                  <a:pt x="527" y="66"/>
                </a:cubicBezTo>
                <a:cubicBezTo>
                  <a:pt x="577" y="52"/>
                  <a:pt x="720" y="51"/>
                  <a:pt x="733" y="50"/>
                </a:cubicBezTo>
                <a:cubicBezTo>
                  <a:pt x="780" y="0"/>
                  <a:pt x="796" y="8"/>
                  <a:pt x="873" y="8"/>
                </a:cubicBezTo>
              </a:path>
            </a:pathLst>
          </a:custGeom>
          <a:noFill/>
          <a:ln w="28575" cap="flat" cmpd="sng">
            <a:solidFill>
              <a:srgbClr val="FF33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4885" name="Freeform 37"/>
          <p:cNvSpPr>
            <a:spLocks/>
          </p:cNvSpPr>
          <p:nvPr/>
        </p:nvSpPr>
        <p:spPr bwMode="auto">
          <a:xfrm>
            <a:off x="6270625" y="6270625"/>
            <a:ext cx="1069975" cy="430213"/>
          </a:xfrm>
          <a:custGeom>
            <a:avLst/>
            <a:gdLst>
              <a:gd name="T0" fmla="*/ 0 w 674"/>
              <a:gd name="T1" fmla="*/ 0 h 271"/>
              <a:gd name="T2" fmla="*/ 107 w 674"/>
              <a:gd name="T3" fmla="*/ 82 h 271"/>
              <a:gd name="T4" fmla="*/ 156 w 674"/>
              <a:gd name="T5" fmla="*/ 98 h 271"/>
              <a:gd name="T6" fmla="*/ 238 w 674"/>
              <a:gd name="T7" fmla="*/ 148 h 271"/>
              <a:gd name="T8" fmla="*/ 279 w 674"/>
              <a:gd name="T9" fmla="*/ 164 h 271"/>
              <a:gd name="T10" fmla="*/ 370 w 674"/>
              <a:gd name="T11" fmla="*/ 189 h 271"/>
              <a:gd name="T12" fmla="*/ 674 w 674"/>
              <a:gd name="T13" fmla="*/ 271 h 2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74" h="271">
                <a:moveTo>
                  <a:pt x="0" y="0"/>
                </a:moveTo>
                <a:cubicBezTo>
                  <a:pt x="39" y="23"/>
                  <a:pt x="68" y="62"/>
                  <a:pt x="107" y="82"/>
                </a:cubicBezTo>
                <a:cubicBezTo>
                  <a:pt x="122" y="90"/>
                  <a:pt x="141" y="90"/>
                  <a:pt x="156" y="98"/>
                </a:cubicBezTo>
                <a:cubicBezTo>
                  <a:pt x="185" y="112"/>
                  <a:pt x="211" y="131"/>
                  <a:pt x="238" y="148"/>
                </a:cubicBezTo>
                <a:cubicBezTo>
                  <a:pt x="251" y="156"/>
                  <a:pt x="265" y="160"/>
                  <a:pt x="279" y="164"/>
                </a:cubicBezTo>
                <a:cubicBezTo>
                  <a:pt x="309" y="173"/>
                  <a:pt x="370" y="189"/>
                  <a:pt x="370" y="189"/>
                </a:cubicBezTo>
                <a:cubicBezTo>
                  <a:pt x="478" y="258"/>
                  <a:pt x="541" y="271"/>
                  <a:pt x="674" y="271"/>
                </a:cubicBezTo>
              </a:path>
            </a:pathLst>
          </a:custGeom>
          <a:noFill/>
          <a:ln w="28575" cap="flat" cmpd="sng">
            <a:solidFill>
              <a:srgbClr val="FF33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4886" name="Text Box 38"/>
          <p:cNvSpPr txBox="1">
            <a:spLocks noChangeArrowheads="1"/>
          </p:cNvSpPr>
          <p:nvPr/>
        </p:nvSpPr>
        <p:spPr bwMode="auto">
          <a:xfrm>
            <a:off x="296863" y="1654175"/>
            <a:ext cx="1293812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71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/>
              <a:t>Cubic</a:t>
            </a:r>
          </a:p>
        </p:txBody>
      </p:sp>
      <p:sp>
        <p:nvSpPr>
          <p:cNvPr id="334887" name="Text Box 39"/>
          <p:cNvSpPr txBox="1">
            <a:spLocks noChangeArrowheads="1"/>
          </p:cNvSpPr>
          <p:nvPr/>
        </p:nvSpPr>
        <p:spPr bwMode="auto">
          <a:xfrm>
            <a:off x="6348413" y="444500"/>
            <a:ext cx="2351087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71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/>
              <a:t>Tetragonal</a:t>
            </a:r>
          </a:p>
        </p:txBody>
      </p:sp>
      <p:sp>
        <p:nvSpPr>
          <p:cNvPr id="334888" name="Text Box 40"/>
          <p:cNvSpPr txBox="1">
            <a:spLocks noChangeArrowheads="1"/>
          </p:cNvSpPr>
          <p:nvPr/>
        </p:nvSpPr>
        <p:spPr bwMode="auto">
          <a:xfrm>
            <a:off x="200025" y="187325"/>
            <a:ext cx="44069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rgbClr val="0000FF"/>
                </a:solidFill>
              </a:rPr>
              <a:t>Miller indices of a family of symmetry related planes</a:t>
            </a:r>
          </a:p>
        </p:txBody>
      </p:sp>
      <p:sp>
        <p:nvSpPr>
          <p:cNvPr id="334889" name="Text Box 41"/>
          <p:cNvSpPr txBox="1">
            <a:spLocks noChangeArrowheads="1"/>
          </p:cNvSpPr>
          <p:nvPr/>
        </p:nvSpPr>
        <p:spPr bwMode="auto">
          <a:xfrm>
            <a:off x="566738" y="5199063"/>
            <a:ext cx="5746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71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/>
              <a:t>x</a:t>
            </a:r>
          </a:p>
        </p:txBody>
      </p:sp>
      <p:sp>
        <p:nvSpPr>
          <p:cNvPr id="334890" name="Text Box 42"/>
          <p:cNvSpPr txBox="1">
            <a:spLocks noChangeArrowheads="1"/>
          </p:cNvSpPr>
          <p:nvPr/>
        </p:nvSpPr>
        <p:spPr bwMode="auto">
          <a:xfrm>
            <a:off x="2066925" y="1290638"/>
            <a:ext cx="5746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71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/>
              <a:t>z</a:t>
            </a:r>
          </a:p>
        </p:txBody>
      </p:sp>
      <p:sp>
        <p:nvSpPr>
          <p:cNvPr id="334891" name="Text Box 43"/>
          <p:cNvSpPr txBox="1">
            <a:spLocks noChangeArrowheads="1"/>
          </p:cNvSpPr>
          <p:nvPr/>
        </p:nvSpPr>
        <p:spPr bwMode="auto">
          <a:xfrm>
            <a:off x="3865563" y="4278313"/>
            <a:ext cx="5746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71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/>
              <a:t>y</a:t>
            </a:r>
          </a:p>
        </p:txBody>
      </p:sp>
      <p:sp>
        <p:nvSpPr>
          <p:cNvPr id="334892" name="Text Box 44"/>
          <p:cNvSpPr txBox="1">
            <a:spLocks noChangeArrowheads="1"/>
          </p:cNvSpPr>
          <p:nvPr/>
        </p:nvSpPr>
        <p:spPr bwMode="auto">
          <a:xfrm>
            <a:off x="5651500" y="242888"/>
            <a:ext cx="5746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71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/>
              <a:t>z</a:t>
            </a:r>
          </a:p>
        </p:txBody>
      </p:sp>
      <p:sp>
        <p:nvSpPr>
          <p:cNvPr id="334893" name="Text Box 45"/>
          <p:cNvSpPr txBox="1">
            <a:spLocks noChangeArrowheads="1"/>
          </p:cNvSpPr>
          <p:nvPr/>
        </p:nvSpPr>
        <p:spPr bwMode="auto">
          <a:xfrm>
            <a:off x="4543425" y="5035550"/>
            <a:ext cx="5746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71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/>
              <a:t>x</a:t>
            </a:r>
          </a:p>
        </p:txBody>
      </p:sp>
      <p:sp>
        <p:nvSpPr>
          <p:cNvPr id="334894" name="Text Box 46"/>
          <p:cNvSpPr txBox="1">
            <a:spLocks noChangeArrowheads="1"/>
          </p:cNvSpPr>
          <p:nvPr/>
        </p:nvSpPr>
        <p:spPr bwMode="auto">
          <a:xfrm>
            <a:off x="8096250" y="3441700"/>
            <a:ext cx="5746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71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/>
              <a:t>y</a:t>
            </a:r>
          </a:p>
        </p:txBody>
      </p:sp>
    </p:spTree>
    <p:extLst>
      <p:ext uri="{BB962C8B-B14F-4D97-AF65-F5344CB8AC3E}">
        <p14:creationId xmlns:p14="http://schemas.microsoft.com/office/powerpoint/2010/main" val="2684905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874" name="Text Box 2"/>
          <p:cNvSpPr txBox="1">
            <a:spLocks noChangeArrowheads="1"/>
          </p:cNvSpPr>
          <p:nvPr/>
        </p:nvSpPr>
        <p:spPr bwMode="auto">
          <a:xfrm>
            <a:off x="900113" y="279400"/>
            <a:ext cx="77073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Times New Roman" pitchFamily="18" charset="0"/>
              </a:rPr>
              <a:t>Some IMPORTANT Results</a:t>
            </a:r>
          </a:p>
        </p:txBody>
      </p:sp>
      <p:sp>
        <p:nvSpPr>
          <p:cNvPr id="335875" name="Text Box 3"/>
          <p:cNvSpPr txBox="1">
            <a:spLocks noChangeArrowheads="1"/>
          </p:cNvSpPr>
          <p:nvPr/>
        </p:nvSpPr>
        <p:spPr bwMode="auto">
          <a:xfrm>
            <a:off x="711200" y="2397125"/>
            <a:ext cx="8085138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Times New Roman" pitchFamily="18" charset="0"/>
              </a:rPr>
              <a:t>Condition for a direction [</a:t>
            </a:r>
            <a:r>
              <a:rPr lang="en-US" i="1">
                <a:latin typeface="Times New Roman" pitchFamily="18" charset="0"/>
              </a:rPr>
              <a:t>uvw</a:t>
            </a:r>
            <a:r>
              <a:rPr lang="en-US">
                <a:latin typeface="Times New Roman" pitchFamily="18" charset="0"/>
              </a:rPr>
              <a:t>] to be parallel to a plane or lie in the plane (</a:t>
            </a:r>
            <a:r>
              <a:rPr lang="en-US" i="1">
                <a:latin typeface="Times New Roman" pitchFamily="18" charset="0"/>
              </a:rPr>
              <a:t>hkl</a:t>
            </a:r>
            <a:r>
              <a:rPr lang="en-US">
                <a:latin typeface="Times New Roman" pitchFamily="18" charset="0"/>
              </a:rPr>
              <a:t>):</a:t>
            </a:r>
          </a:p>
        </p:txBody>
      </p:sp>
      <p:sp>
        <p:nvSpPr>
          <p:cNvPr id="335876" name="Text Box 4"/>
          <p:cNvSpPr txBox="1">
            <a:spLocks noChangeArrowheads="1"/>
          </p:cNvSpPr>
          <p:nvPr/>
        </p:nvSpPr>
        <p:spPr bwMode="auto">
          <a:xfrm>
            <a:off x="1146175" y="2351088"/>
            <a:ext cx="67500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>
              <a:latin typeface="Times New Roman" pitchFamily="18" charset="0"/>
            </a:endParaRPr>
          </a:p>
        </p:txBody>
      </p:sp>
      <p:sp>
        <p:nvSpPr>
          <p:cNvPr id="335877" name="Text Box 5"/>
          <p:cNvSpPr txBox="1">
            <a:spLocks noChangeArrowheads="1"/>
          </p:cNvSpPr>
          <p:nvPr/>
        </p:nvSpPr>
        <p:spPr bwMode="auto">
          <a:xfrm>
            <a:off x="2728913" y="3903663"/>
            <a:ext cx="4135437" cy="711200"/>
          </a:xfrm>
          <a:prstGeom prst="rect">
            <a:avLst/>
          </a:prstGeom>
          <a:noFill/>
          <a:ln w="9525">
            <a:solidFill>
              <a:srgbClr val="CC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000" i="1">
                <a:latin typeface="Times New Roman" pitchFamily="18" charset="0"/>
              </a:rPr>
              <a:t>h u </a:t>
            </a:r>
            <a:r>
              <a:rPr lang="en-US" sz="4000">
                <a:latin typeface="Times New Roman" pitchFamily="18" charset="0"/>
              </a:rPr>
              <a:t>+ </a:t>
            </a:r>
            <a:r>
              <a:rPr lang="en-US" sz="4000" i="1">
                <a:latin typeface="Times New Roman" pitchFamily="18" charset="0"/>
              </a:rPr>
              <a:t>k v </a:t>
            </a:r>
            <a:r>
              <a:rPr lang="en-US" sz="4000">
                <a:latin typeface="Times New Roman" pitchFamily="18" charset="0"/>
              </a:rPr>
              <a:t>+ </a:t>
            </a:r>
            <a:r>
              <a:rPr lang="en-US" sz="4000" i="1">
                <a:latin typeface="Times New Roman" pitchFamily="18" charset="0"/>
              </a:rPr>
              <a:t>l w </a:t>
            </a:r>
            <a:r>
              <a:rPr lang="en-US" sz="4000">
                <a:latin typeface="Times New Roman" pitchFamily="18" charset="0"/>
              </a:rPr>
              <a:t>= 0</a:t>
            </a:r>
          </a:p>
        </p:txBody>
      </p:sp>
      <p:sp>
        <p:nvSpPr>
          <p:cNvPr id="335878" name="Text Box 6"/>
          <p:cNvSpPr txBox="1">
            <a:spLocks noChangeArrowheads="1"/>
          </p:cNvSpPr>
          <p:nvPr/>
        </p:nvSpPr>
        <p:spPr bwMode="auto">
          <a:xfrm>
            <a:off x="2728913" y="736600"/>
            <a:ext cx="4135437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800">
                <a:latin typeface="Times New Roman" pitchFamily="18" charset="0"/>
              </a:rPr>
              <a:t>Weiss zone law</a:t>
            </a:r>
          </a:p>
        </p:txBody>
      </p:sp>
      <p:sp>
        <p:nvSpPr>
          <p:cNvPr id="335879" name="Text Box 7"/>
          <p:cNvSpPr txBox="1">
            <a:spLocks noChangeArrowheads="1"/>
          </p:cNvSpPr>
          <p:nvPr/>
        </p:nvSpPr>
        <p:spPr bwMode="auto">
          <a:xfrm>
            <a:off x="1219200" y="5891213"/>
            <a:ext cx="7577138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i="1">
                <a:latin typeface="Times New Roman" pitchFamily="18" charset="0"/>
              </a:rPr>
              <a:t>True for ALL crystal systems</a:t>
            </a:r>
          </a:p>
        </p:txBody>
      </p:sp>
      <p:sp>
        <p:nvSpPr>
          <p:cNvPr id="335880" name="Text Box 8"/>
          <p:cNvSpPr txBox="1">
            <a:spLocks noChangeArrowheads="1"/>
          </p:cNvSpPr>
          <p:nvPr/>
        </p:nvSpPr>
        <p:spPr bwMode="auto">
          <a:xfrm>
            <a:off x="4992688" y="1843088"/>
            <a:ext cx="3149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71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solidFill>
                  <a:srgbClr val="FF0000"/>
                </a:solidFill>
              </a:rPr>
              <a:t>Not in the textbook</a:t>
            </a:r>
          </a:p>
        </p:txBody>
      </p:sp>
    </p:spTree>
    <p:extLst>
      <p:ext uri="{BB962C8B-B14F-4D97-AF65-F5344CB8AC3E}">
        <p14:creationId xmlns:p14="http://schemas.microsoft.com/office/powerpoint/2010/main" val="581494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898" name="Text Box 2"/>
          <p:cNvSpPr txBox="1">
            <a:spLocks noChangeArrowheads="1"/>
          </p:cNvSpPr>
          <p:nvPr/>
        </p:nvSpPr>
        <p:spPr bwMode="auto">
          <a:xfrm>
            <a:off x="2379663" y="508000"/>
            <a:ext cx="4746625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71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200"/>
              <a:t>CUBIC CRYSTALS</a:t>
            </a:r>
          </a:p>
        </p:txBody>
      </p:sp>
      <p:sp>
        <p:nvSpPr>
          <p:cNvPr id="336899" name="Text Box 3"/>
          <p:cNvSpPr txBox="1">
            <a:spLocks noChangeArrowheads="1"/>
          </p:cNvSpPr>
          <p:nvPr/>
        </p:nvSpPr>
        <p:spPr bwMode="auto">
          <a:xfrm>
            <a:off x="1495425" y="2138363"/>
            <a:ext cx="2873375" cy="592137"/>
          </a:xfrm>
          <a:prstGeom prst="rect">
            <a:avLst/>
          </a:prstGeom>
          <a:noFill/>
          <a:ln w="12700">
            <a:solidFill>
              <a:srgbClr val="9966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200"/>
              <a:t>[</a:t>
            </a:r>
            <a:r>
              <a:rPr lang="en-US" sz="3200" i="1"/>
              <a:t>hkl</a:t>
            </a:r>
            <a:r>
              <a:rPr lang="en-US" sz="3200"/>
              <a:t>] </a:t>
            </a:r>
            <a:r>
              <a:rPr lang="en-US" sz="3200" b="1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</a:t>
            </a:r>
            <a:r>
              <a:rPr lang="en-US" sz="32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</a:t>
            </a:r>
            <a:r>
              <a:rPr lang="en-US" sz="3200">
                <a:cs typeface="Times New Roman" pitchFamily="18" charset="0"/>
                <a:sym typeface="Symbol" pitchFamily="18" charset="2"/>
              </a:rPr>
              <a:t>(</a:t>
            </a:r>
            <a:r>
              <a:rPr lang="en-US" sz="3200" i="1">
                <a:cs typeface="Times New Roman" pitchFamily="18" charset="0"/>
                <a:sym typeface="Symbol" pitchFamily="18" charset="2"/>
              </a:rPr>
              <a:t>hkl</a:t>
            </a:r>
            <a:r>
              <a:rPr lang="en-US" sz="3200">
                <a:cs typeface="Times New Roman" pitchFamily="18" charset="0"/>
                <a:sym typeface="Symbol" pitchFamily="18" charset="2"/>
              </a:rPr>
              <a:t>)</a:t>
            </a:r>
          </a:p>
        </p:txBody>
      </p:sp>
      <p:sp>
        <p:nvSpPr>
          <p:cNvPr id="336900" name="Text Box 4"/>
          <p:cNvSpPr txBox="1">
            <a:spLocks noChangeArrowheads="1"/>
          </p:cNvSpPr>
          <p:nvPr/>
        </p:nvSpPr>
        <p:spPr bwMode="auto">
          <a:xfrm>
            <a:off x="349250" y="4614863"/>
            <a:ext cx="77501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71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Angle between two directions [</a:t>
            </a:r>
            <a:r>
              <a:rPr lang="en-US" i="1"/>
              <a:t>h</a:t>
            </a:r>
            <a:r>
              <a:rPr lang="en-US" baseline="-25000"/>
              <a:t>1</a:t>
            </a:r>
            <a:r>
              <a:rPr lang="en-US" i="1"/>
              <a:t>k</a:t>
            </a:r>
            <a:r>
              <a:rPr lang="en-US" baseline="-25000"/>
              <a:t>1</a:t>
            </a:r>
            <a:r>
              <a:rPr lang="en-US" i="1"/>
              <a:t>l</a:t>
            </a:r>
            <a:r>
              <a:rPr lang="en-US" baseline="-25000"/>
              <a:t>1</a:t>
            </a:r>
            <a:r>
              <a:rPr lang="en-US"/>
              <a:t>] and [</a:t>
            </a:r>
            <a:r>
              <a:rPr lang="en-US" i="1"/>
              <a:t>h</a:t>
            </a:r>
            <a:r>
              <a:rPr lang="en-US" baseline="-25000"/>
              <a:t>2</a:t>
            </a:r>
            <a:r>
              <a:rPr lang="en-US" i="1"/>
              <a:t>k</a:t>
            </a:r>
            <a:r>
              <a:rPr lang="en-US" baseline="-25000"/>
              <a:t>2</a:t>
            </a:r>
            <a:r>
              <a:rPr lang="en-US" i="1"/>
              <a:t>l</a:t>
            </a:r>
            <a:r>
              <a:rPr lang="en-US" baseline="-25000"/>
              <a:t>2</a:t>
            </a:r>
            <a:r>
              <a:rPr lang="en-US"/>
              <a:t>]: </a:t>
            </a:r>
          </a:p>
        </p:txBody>
      </p:sp>
      <p:sp>
        <p:nvSpPr>
          <p:cNvPr id="336901" name="Freeform 5"/>
          <p:cNvSpPr>
            <a:spLocks/>
          </p:cNvSpPr>
          <p:nvPr/>
        </p:nvSpPr>
        <p:spPr bwMode="auto">
          <a:xfrm>
            <a:off x="6237288" y="2152650"/>
            <a:ext cx="28575" cy="915988"/>
          </a:xfrm>
          <a:custGeom>
            <a:avLst/>
            <a:gdLst>
              <a:gd name="T0" fmla="*/ 16 w 16"/>
              <a:gd name="T1" fmla="*/ 0 h 1251"/>
              <a:gd name="T2" fmla="*/ 0 w 16"/>
              <a:gd name="T3" fmla="*/ 1251 h 1251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6" h="1251">
                <a:moveTo>
                  <a:pt x="16" y="0"/>
                </a:moveTo>
                <a:cubicBezTo>
                  <a:pt x="12" y="419"/>
                  <a:pt x="0" y="833"/>
                  <a:pt x="0" y="1251"/>
                </a:cubicBezTo>
              </a:path>
            </a:pathLst>
          </a:custGeom>
          <a:noFill/>
          <a:ln w="5715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6902" name="Freeform 6"/>
          <p:cNvSpPr>
            <a:spLocks/>
          </p:cNvSpPr>
          <p:nvPr/>
        </p:nvSpPr>
        <p:spPr bwMode="auto">
          <a:xfrm>
            <a:off x="6230938" y="3065463"/>
            <a:ext cx="1136650" cy="9525"/>
          </a:xfrm>
          <a:custGeom>
            <a:avLst/>
            <a:gdLst>
              <a:gd name="T0" fmla="*/ 0 w 1095"/>
              <a:gd name="T1" fmla="*/ 11 h 11"/>
              <a:gd name="T2" fmla="*/ 1095 w 1095"/>
              <a:gd name="T3" fmla="*/ 3 h 11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095" h="11">
                <a:moveTo>
                  <a:pt x="0" y="11"/>
                </a:moveTo>
                <a:cubicBezTo>
                  <a:pt x="684" y="0"/>
                  <a:pt x="319" y="3"/>
                  <a:pt x="1095" y="3"/>
                </a:cubicBezTo>
              </a:path>
            </a:pathLst>
          </a:custGeom>
          <a:noFill/>
          <a:ln w="5715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6903" name="Freeform 7"/>
          <p:cNvSpPr>
            <a:spLocks/>
          </p:cNvSpPr>
          <p:nvPr/>
        </p:nvSpPr>
        <p:spPr bwMode="auto">
          <a:xfrm>
            <a:off x="7912100" y="1595438"/>
            <a:ext cx="1588" cy="909637"/>
          </a:xfrm>
          <a:custGeom>
            <a:avLst/>
            <a:gdLst>
              <a:gd name="T0" fmla="*/ 0 w 1"/>
              <a:gd name="T1" fmla="*/ 0 h 1062"/>
              <a:gd name="T2" fmla="*/ 0 w 1"/>
              <a:gd name="T3" fmla="*/ 1062 h 1062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" h="1062">
                <a:moveTo>
                  <a:pt x="0" y="0"/>
                </a:moveTo>
                <a:cubicBezTo>
                  <a:pt x="0" y="354"/>
                  <a:pt x="0" y="708"/>
                  <a:pt x="0" y="1062"/>
                </a:cubicBezTo>
              </a:path>
            </a:pathLst>
          </a:custGeom>
          <a:noFill/>
          <a:ln w="5715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6904" name="Freeform 8"/>
          <p:cNvSpPr>
            <a:spLocks/>
          </p:cNvSpPr>
          <p:nvPr/>
        </p:nvSpPr>
        <p:spPr bwMode="auto">
          <a:xfrm>
            <a:off x="7367588" y="2497138"/>
            <a:ext cx="561975" cy="555625"/>
          </a:xfrm>
          <a:custGeom>
            <a:avLst/>
            <a:gdLst>
              <a:gd name="T0" fmla="*/ 543 w 543"/>
              <a:gd name="T1" fmla="*/ 0 h 650"/>
              <a:gd name="T2" fmla="*/ 477 w 543"/>
              <a:gd name="T3" fmla="*/ 58 h 650"/>
              <a:gd name="T4" fmla="*/ 411 w 543"/>
              <a:gd name="T5" fmla="*/ 140 h 650"/>
              <a:gd name="T6" fmla="*/ 370 w 543"/>
              <a:gd name="T7" fmla="*/ 214 h 650"/>
              <a:gd name="T8" fmla="*/ 337 w 543"/>
              <a:gd name="T9" fmla="*/ 255 h 650"/>
              <a:gd name="T10" fmla="*/ 263 w 543"/>
              <a:gd name="T11" fmla="*/ 346 h 650"/>
              <a:gd name="T12" fmla="*/ 214 w 543"/>
              <a:gd name="T13" fmla="*/ 379 h 650"/>
              <a:gd name="T14" fmla="*/ 197 w 543"/>
              <a:gd name="T15" fmla="*/ 403 h 650"/>
              <a:gd name="T16" fmla="*/ 173 w 543"/>
              <a:gd name="T17" fmla="*/ 420 h 650"/>
              <a:gd name="T18" fmla="*/ 156 w 543"/>
              <a:gd name="T19" fmla="*/ 445 h 650"/>
              <a:gd name="T20" fmla="*/ 140 w 543"/>
              <a:gd name="T21" fmla="*/ 494 h 650"/>
              <a:gd name="T22" fmla="*/ 99 w 543"/>
              <a:gd name="T23" fmla="*/ 560 h 650"/>
              <a:gd name="T24" fmla="*/ 82 w 543"/>
              <a:gd name="T25" fmla="*/ 576 h 650"/>
              <a:gd name="T26" fmla="*/ 66 w 543"/>
              <a:gd name="T27" fmla="*/ 601 h 650"/>
              <a:gd name="T28" fmla="*/ 57 w 543"/>
              <a:gd name="T29" fmla="*/ 626 h 650"/>
              <a:gd name="T30" fmla="*/ 0 w 543"/>
              <a:gd name="T31" fmla="*/ 650 h 6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543" h="650">
                <a:moveTo>
                  <a:pt x="543" y="0"/>
                </a:moveTo>
                <a:cubicBezTo>
                  <a:pt x="516" y="18"/>
                  <a:pt x="504" y="40"/>
                  <a:pt x="477" y="58"/>
                </a:cubicBezTo>
                <a:cubicBezTo>
                  <a:pt x="458" y="88"/>
                  <a:pt x="433" y="112"/>
                  <a:pt x="411" y="140"/>
                </a:cubicBezTo>
                <a:cubicBezTo>
                  <a:pt x="392" y="163"/>
                  <a:pt x="387" y="190"/>
                  <a:pt x="370" y="214"/>
                </a:cubicBezTo>
                <a:cubicBezTo>
                  <a:pt x="354" y="264"/>
                  <a:pt x="375" y="217"/>
                  <a:pt x="337" y="255"/>
                </a:cubicBezTo>
                <a:cubicBezTo>
                  <a:pt x="310" y="282"/>
                  <a:pt x="291" y="318"/>
                  <a:pt x="263" y="346"/>
                </a:cubicBezTo>
                <a:cubicBezTo>
                  <a:pt x="246" y="398"/>
                  <a:pt x="270" y="348"/>
                  <a:pt x="214" y="379"/>
                </a:cubicBezTo>
                <a:cubicBezTo>
                  <a:pt x="205" y="384"/>
                  <a:pt x="204" y="396"/>
                  <a:pt x="197" y="403"/>
                </a:cubicBezTo>
                <a:cubicBezTo>
                  <a:pt x="190" y="410"/>
                  <a:pt x="181" y="414"/>
                  <a:pt x="173" y="420"/>
                </a:cubicBezTo>
                <a:cubicBezTo>
                  <a:pt x="167" y="428"/>
                  <a:pt x="160" y="436"/>
                  <a:pt x="156" y="445"/>
                </a:cubicBezTo>
                <a:cubicBezTo>
                  <a:pt x="149" y="461"/>
                  <a:pt x="153" y="482"/>
                  <a:pt x="140" y="494"/>
                </a:cubicBezTo>
                <a:cubicBezTo>
                  <a:pt x="117" y="515"/>
                  <a:pt x="114" y="535"/>
                  <a:pt x="99" y="560"/>
                </a:cubicBezTo>
                <a:cubicBezTo>
                  <a:pt x="95" y="567"/>
                  <a:pt x="87" y="570"/>
                  <a:pt x="82" y="576"/>
                </a:cubicBezTo>
                <a:cubicBezTo>
                  <a:pt x="76" y="584"/>
                  <a:pt x="70" y="592"/>
                  <a:pt x="66" y="601"/>
                </a:cubicBezTo>
                <a:cubicBezTo>
                  <a:pt x="62" y="609"/>
                  <a:pt x="63" y="619"/>
                  <a:pt x="57" y="626"/>
                </a:cubicBezTo>
                <a:cubicBezTo>
                  <a:pt x="44" y="642"/>
                  <a:pt x="0" y="650"/>
                  <a:pt x="0" y="650"/>
                </a:cubicBezTo>
              </a:path>
            </a:pathLst>
          </a:custGeom>
          <a:noFill/>
          <a:ln w="5715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6905" name="Freeform 9"/>
          <p:cNvSpPr>
            <a:spLocks/>
          </p:cNvSpPr>
          <p:nvPr/>
        </p:nvSpPr>
        <p:spPr bwMode="auto">
          <a:xfrm>
            <a:off x="6757988" y="1314450"/>
            <a:ext cx="136525" cy="1190625"/>
          </a:xfrm>
          <a:custGeom>
            <a:avLst/>
            <a:gdLst>
              <a:gd name="T0" fmla="*/ 101 w 132"/>
              <a:gd name="T1" fmla="*/ 0 h 1481"/>
              <a:gd name="T2" fmla="*/ 52 w 132"/>
              <a:gd name="T3" fmla="*/ 1020 h 1481"/>
              <a:gd name="T4" fmla="*/ 36 w 132"/>
              <a:gd name="T5" fmla="*/ 1481 h 14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32" h="1481">
                <a:moveTo>
                  <a:pt x="101" y="0"/>
                </a:moveTo>
                <a:cubicBezTo>
                  <a:pt x="0" y="315"/>
                  <a:pt x="132" y="689"/>
                  <a:pt x="52" y="1020"/>
                </a:cubicBezTo>
                <a:cubicBezTo>
                  <a:pt x="34" y="1393"/>
                  <a:pt x="36" y="1239"/>
                  <a:pt x="36" y="1481"/>
                </a:cubicBezTo>
              </a:path>
            </a:pathLst>
          </a:custGeom>
          <a:noFill/>
          <a:ln w="57150" cap="flat" cmpd="sng">
            <a:solidFill>
              <a:schemeClr val="tx1"/>
            </a:solidFill>
            <a:prstDash val="dash"/>
            <a:round/>
            <a:headEnd type="triangl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6906" name="Freeform 10"/>
          <p:cNvSpPr>
            <a:spLocks/>
          </p:cNvSpPr>
          <p:nvPr/>
        </p:nvSpPr>
        <p:spPr bwMode="auto">
          <a:xfrm>
            <a:off x="6796088" y="2490788"/>
            <a:ext cx="1390650" cy="22225"/>
          </a:xfrm>
          <a:custGeom>
            <a:avLst/>
            <a:gdLst>
              <a:gd name="T0" fmla="*/ 0 w 1341"/>
              <a:gd name="T1" fmla="*/ 0 h 51"/>
              <a:gd name="T2" fmla="*/ 970 w 1341"/>
              <a:gd name="T3" fmla="*/ 25 h 51"/>
              <a:gd name="T4" fmla="*/ 1341 w 1341"/>
              <a:gd name="T5" fmla="*/ 49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341" h="51">
                <a:moveTo>
                  <a:pt x="0" y="0"/>
                </a:moveTo>
                <a:cubicBezTo>
                  <a:pt x="388" y="5"/>
                  <a:pt x="605" y="17"/>
                  <a:pt x="970" y="25"/>
                </a:cubicBezTo>
                <a:cubicBezTo>
                  <a:pt x="1106" y="51"/>
                  <a:pt x="1183" y="49"/>
                  <a:pt x="1341" y="49"/>
                </a:cubicBezTo>
              </a:path>
            </a:pathLst>
          </a:custGeom>
          <a:noFill/>
          <a:ln w="57150" cap="flat" cmpd="sng">
            <a:solidFill>
              <a:schemeClr val="tx1"/>
            </a:solidFill>
            <a:prstDash val="dash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6907" name="Freeform 11"/>
          <p:cNvSpPr>
            <a:spLocks/>
          </p:cNvSpPr>
          <p:nvPr/>
        </p:nvSpPr>
        <p:spPr bwMode="auto">
          <a:xfrm>
            <a:off x="6053138" y="2476500"/>
            <a:ext cx="733425" cy="815975"/>
          </a:xfrm>
          <a:custGeom>
            <a:avLst/>
            <a:gdLst>
              <a:gd name="T0" fmla="*/ 707 w 707"/>
              <a:gd name="T1" fmla="*/ 0 h 954"/>
              <a:gd name="T2" fmla="*/ 633 w 707"/>
              <a:gd name="T3" fmla="*/ 98 h 954"/>
              <a:gd name="T4" fmla="*/ 584 w 707"/>
              <a:gd name="T5" fmla="*/ 156 h 954"/>
              <a:gd name="T6" fmla="*/ 518 w 707"/>
              <a:gd name="T7" fmla="*/ 246 h 954"/>
              <a:gd name="T8" fmla="*/ 493 w 707"/>
              <a:gd name="T9" fmla="*/ 288 h 954"/>
              <a:gd name="T10" fmla="*/ 485 w 707"/>
              <a:gd name="T11" fmla="*/ 312 h 954"/>
              <a:gd name="T12" fmla="*/ 329 w 707"/>
              <a:gd name="T13" fmla="*/ 444 h 954"/>
              <a:gd name="T14" fmla="*/ 288 w 707"/>
              <a:gd name="T15" fmla="*/ 502 h 954"/>
              <a:gd name="T16" fmla="*/ 255 w 707"/>
              <a:gd name="T17" fmla="*/ 576 h 954"/>
              <a:gd name="T18" fmla="*/ 205 w 707"/>
              <a:gd name="T19" fmla="*/ 658 h 954"/>
              <a:gd name="T20" fmla="*/ 131 w 707"/>
              <a:gd name="T21" fmla="*/ 740 h 954"/>
              <a:gd name="T22" fmla="*/ 49 w 707"/>
              <a:gd name="T23" fmla="*/ 847 h 954"/>
              <a:gd name="T24" fmla="*/ 16 w 707"/>
              <a:gd name="T25" fmla="*/ 921 h 954"/>
              <a:gd name="T26" fmla="*/ 0 w 707"/>
              <a:gd name="T27" fmla="*/ 954 h 9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707" h="954">
                <a:moveTo>
                  <a:pt x="707" y="0"/>
                </a:moveTo>
                <a:cubicBezTo>
                  <a:pt x="694" y="39"/>
                  <a:pt x="663" y="70"/>
                  <a:pt x="633" y="98"/>
                </a:cubicBezTo>
                <a:cubicBezTo>
                  <a:pt x="621" y="137"/>
                  <a:pt x="606" y="127"/>
                  <a:pt x="584" y="156"/>
                </a:cubicBezTo>
                <a:cubicBezTo>
                  <a:pt x="563" y="185"/>
                  <a:pt x="538" y="216"/>
                  <a:pt x="518" y="246"/>
                </a:cubicBezTo>
                <a:cubicBezTo>
                  <a:pt x="497" y="313"/>
                  <a:pt x="526" y="234"/>
                  <a:pt x="493" y="288"/>
                </a:cubicBezTo>
                <a:cubicBezTo>
                  <a:pt x="489" y="295"/>
                  <a:pt x="489" y="305"/>
                  <a:pt x="485" y="312"/>
                </a:cubicBezTo>
                <a:cubicBezTo>
                  <a:pt x="458" y="357"/>
                  <a:pt x="372" y="414"/>
                  <a:pt x="329" y="444"/>
                </a:cubicBezTo>
                <a:cubicBezTo>
                  <a:pt x="320" y="472"/>
                  <a:pt x="308" y="481"/>
                  <a:pt x="288" y="502"/>
                </a:cubicBezTo>
                <a:cubicBezTo>
                  <a:pt x="278" y="529"/>
                  <a:pt x="268" y="551"/>
                  <a:pt x="255" y="576"/>
                </a:cubicBezTo>
                <a:cubicBezTo>
                  <a:pt x="233" y="620"/>
                  <a:pt x="255" y="642"/>
                  <a:pt x="205" y="658"/>
                </a:cubicBezTo>
                <a:cubicBezTo>
                  <a:pt x="168" y="683"/>
                  <a:pt x="158" y="700"/>
                  <a:pt x="131" y="740"/>
                </a:cubicBezTo>
                <a:cubicBezTo>
                  <a:pt x="106" y="777"/>
                  <a:pt x="69" y="806"/>
                  <a:pt x="49" y="847"/>
                </a:cubicBezTo>
                <a:cubicBezTo>
                  <a:pt x="35" y="876"/>
                  <a:pt x="40" y="898"/>
                  <a:pt x="16" y="921"/>
                </a:cubicBezTo>
                <a:cubicBezTo>
                  <a:pt x="7" y="950"/>
                  <a:pt x="14" y="940"/>
                  <a:pt x="0" y="954"/>
                </a:cubicBezTo>
              </a:path>
            </a:pathLst>
          </a:custGeom>
          <a:noFill/>
          <a:ln w="57150" cap="flat" cmpd="sng">
            <a:solidFill>
              <a:schemeClr val="tx1"/>
            </a:solidFill>
            <a:prstDash val="dash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6908" name="Freeform 12"/>
          <p:cNvSpPr>
            <a:spLocks/>
          </p:cNvSpPr>
          <p:nvPr/>
        </p:nvSpPr>
        <p:spPr bwMode="auto">
          <a:xfrm>
            <a:off x="6232525" y="1565275"/>
            <a:ext cx="1674813" cy="1554163"/>
          </a:xfrm>
          <a:custGeom>
            <a:avLst/>
            <a:gdLst>
              <a:gd name="T0" fmla="*/ 536 w 1615"/>
              <a:gd name="T1" fmla="*/ 41 h 1815"/>
              <a:gd name="T2" fmla="*/ 495 w 1615"/>
              <a:gd name="T3" fmla="*/ 148 h 1815"/>
              <a:gd name="T4" fmla="*/ 429 w 1615"/>
              <a:gd name="T5" fmla="*/ 386 h 1815"/>
              <a:gd name="T6" fmla="*/ 404 w 1615"/>
              <a:gd name="T7" fmla="*/ 608 h 1815"/>
              <a:gd name="T8" fmla="*/ 314 w 1615"/>
              <a:gd name="T9" fmla="*/ 954 h 1815"/>
              <a:gd name="T10" fmla="*/ 256 w 1615"/>
              <a:gd name="T11" fmla="*/ 1152 h 1815"/>
              <a:gd name="T12" fmla="*/ 215 w 1615"/>
              <a:gd name="T13" fmla="*/ 1242 h 1815"/>
              <a:gd name="T14" fmla="*/ 190 w 1615"/>
              <a:gd name="T15" fmla="*/ 1324 h 1815"/>
              <a:gd name="T16" fmla="*/ 149 w 1615"/>
              <a:gd name="T17" fmla="*/ 1365 h 1815"/>
              <a:gd name="T18" fmla="*/ 92 w 1615"/>
              <a:gd name="T19" fmla="*/ 1514 h 1815"/>
              <a:gd name="T20" fmla="*/ 59 w 1615"/>
              <a:gd name="T21" fmla="*/ 1588 h 1815"/>
              <a:gd name="T22" fmla="*/ 18 w 1615"/>
              <a:gd name="T23" fmla="*/ 1760 h 1815"/>
              <a:gd name="T24" fmla="*/ 1 w 1615"/>
              <a:gd name="T25" fmla="*/ 1810 h 1815"/>
              <a:gd name="T26" fmla="*/ 18 w 1615"/>
              <a:gd name="T27" fmla="*/ 1793 h 1815"/>
              <a:gd name="T28" fmla="*/ 51 w 1615"/>
              <a:gd name="T29" fmla="*/ 1777 h 1815"/>
              <a:gd name="T30" fmla="*/ 199 w 1615"/>
              <a:gd name="T31" fmla="*/ 1695 h 1815"/>
              <a:gd name="T32" fmla="*/ 223 w 1615"/>
              <a:gd name="T33" fmla="*/ 1678 h 1815"/>
              <a:gd name="T34" fmla="*/ 273 w 1615"/>
              <a:gd name="T35" fmla="*/ 1662 h 1815"/>
              <a:gd name="T36" fmla="*/ 363 w 1615"/>
              <a:gd name="T37" fmla="*/ 1604 h 1815"/>
              <a:gd name="T38" fmla="*/ 462 w 1615"/>
              <a:gd name="T39" fmla="*/ 1563 h 1815"/>
              <a:gd name="T40" fmla="*/ 602 w 1615"/>
              <a:gd name="T41" fmla="*/ 1497 h 1815"/>
              <a:gd name="T42" fmla="*/ 668 w 1615"/>
              <a:gd name="T43" fmla="*/ 1464 h 1815"/>
              <a:gd name="T44" fmla="*/ 775 w 1615"/>
              <a:gd name="T45" fmla="*/ 1415 h 1815"/>
              <a:gd name="T46" fmla="*/ 898 w 1615"/>
              <a:gd name="T47" fmla="*/ 1349 h 1815"/>
              <a:gd name="T48" fmla="*/ 964 w 1615"/>
              <a:gd name="T49" fmla="*/ 1316 h 1815"/>
              <a:gd name="T50" fmla="*/ 1128 w 1615"/>
              <a:gd name="T51" fmla="*/ 1258 h 1815"/>
              <a:gd name="T52" fmla="*/ 1186 w 1615"/>
              <a:gd name="T53" fmla="*/ 1234 h 1815"/>
              <a:gd name="T54" fmla="*/ 1293 w 1615"/>
              <a:gd name="T55" fmla="*/ 1193 h 1815"/>
              <a:gd name="T56" fmla="*/ 1342 w 1615"/>
              <a:gd name="T57" fmla="*/ 1168 h 1815"/>
              <a:gd name="T58" fmla="*/ 1425 w 1615"/>
              <a:gd name="T59" fmla="*/ 1152 h 1815"/>
              <a:gd name="T60" fmla="*/ 1523 w 1615"/>
              <a:gd name="T61" fmla="*/ 1110 h 1815"/>
              <a:gd name="T62" fmla="*/ 1589 w 1615"/>
              <a:gd name="T63" fmla="*/ 1094 h 1815"/>
              <a:gd name="T64" fmla="*/ 1589 w 1615"/>
              <a:gd name="T65" fmla="*/ 1061 h 1815"/>
              <a:gd name="T66" fmla="*/ 1573 w 1615"/>
              <a:gd name="T67" fmla="*/ 1036 h 1815"/>
              <a:gd name="T68" fmla="*/ 1507 w 1615"/>
              <a:gd name="T69" fmla="*/ 970 h 1815"/>
              <a:gd name="T70" fmla="*/ 1433 w 1615"/>
              <a:gd name="T71" fmla="*/ 831 h 1815"/>
              <a:gd name="T72" fmla="*/ 1351 w 1615"/>
              <a:gd name="T73" fmla="*/ 740 h 1815"/>
              <a:gd name="T74" fmla="*/ 1153 w 1615"/>
              <a:gd name="T75" fmla="*/ 551 h 1815"/>
              <a:gd name="T76" fmla="*/ 1087 w 1615"/>
              <a:gd name="T77" fmla="*/ 477 h 1815"/>
              <a:gd name="T78" fmla="*/ 1046 w 1615"/>
              <a:gd name="T79" fmla="*/ 411 h 1815"/>
              <a:gd name="T80" fmla="*/ 1038 w 1615"/>
              <a:gd name="T81" fmla="*/ 386 h 1815"/>
              <a:gd name="T82" fmla="*/ 1005 w 1615"/>
              <a:gd name="T83" fmla="*/ 353 h 1815"/>
              <a:gd name="T84" fmla="*/ 939 w 1615"/>
              <a:gd name="T85" fmla="*/ 263 h 1815"/>
              <a:gd name="T86" fmla="*/ 849 w 1615"/>
              <a:gd name="T87" fmla="*/ 172 h 1815"/>
              <a:gd name="T88" fmla="*/ 799 w 1615"/>
              <a:gd name="T89" fmla="*/ 148 h 1815"/>
              <a:gd name="T90" fmla="*/ 783 w 1615"/>
              <a:gd name="T91" fmla="*/ 131 h 1815"/>
              <a:gd name="T92" fmla="*/ 734 w 1615"/>
              <a:gd name="T93" fmla="*/ 115 h 1815"/>
              <a:gd name="T94" fmla="*/ 635 w 1615"/>
              <a:gd name="T95" fmla="*/ 24 h 1815"/>
              <a:gd name="T96" fmla="*/ 585 w 1615"/>
              <a:gd name="T97" fmla="*/ 0 h 18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615" h="1815">
                <a:moveTo>
                  <a:pt x="536" y="41"/>
                </a:moveTo>
                <a:cubicBezTo>
                  <a:pt x="513" y="75"/>
                  <a:pt x="506" y="109"/>
                  <a:pt x="495" y="148"/>
                </a:cubicBezTo>
                <a:cubicBezTo>
                  <a:pt x="473" y="228"/>
                  <a:pt x="449" y="305"/>
                  <a:pt x="429" y="386"/>
                </a:cubicBezTo>
                <a:cubicBezTo>
                  <a:pt x="423" y="458"/>
                  <a:pt x="423" y="538"/>
                  <a:pt x="404" y="608"/>
                </a:cubicBezTo>
                <a:cubicBezTo>
                  <a:pt x="372" y="724"/>
                  <a:pt x="342" y="837"/>
                  <a:pt x="314" y="954"/>
                </a:cubicBezTo>
                <a:cubicBezTo>
                  <a:pt x="298" y="1021"/>
                  <a:pt x="275" y="1086"/>
                  <a:pt x="256" y="1152"/>
                </a:cubicBezTo>
                <a:cubicBezTo>
                  <a:pt x="247" y="1184"/>
                  <a:pt x="215" y="1242"/>
                  <a:pt x="215" y="1242"/>
                </a:cubicBezTo>
                <a:cubicBezTo>
                  <a:pt x="210" y="1264"/>
                  <a:pt x="204" y="1305"/>
                  <a:pt x="190" y="1324"/>
                </a:cubicBezTo>
                <a:cubicBezTo>
                  <a:pt x="178" y="1339"/>
                  <a:pt x="149" y="1365"/>
                  <a:pt x="149" y="1365"/>
                </a:cubicBezTo>
                <a:cubicBezTo>
                  <a:pt x="137" y="1417"/>
                  <a:pt x="116" y="1467"/>
                  <a:pt x="92" y="1514"/>
                </a:cubicBezTo>
                <a:cubicBezTo>
                  <a:pt x="78" y="1541"/>
                  <a:pt x="81" y="1565"/>
                  <a:pt x="59" y="1588"/>
                </a:cubicBezTo>
                <a:cubicBezTo>
                  <a:pt x="40" y="1644"/>
                  <a:pt x="35" y="1703"/>
                  <a:pt x="18" y="1760"/>
                </a:cubicBezTo>
                <a:cubicBezTo>
                  <a:pt x="18" y="1760"/>
                  <a:pt x="0" y="1809"/>
                  <a:pt x="1" y="1810"/>
                </a:cubicBezTo>
                <a:cubicBezTo>
                  <a:pt x="7" y="1815"/>
                  <a:pt x="11" y="1797"/>
                  <a:pt x="18" y="1793"/>
                </a:cubicBezTo>
                <a:cubicBezTo>
                  <a:pt x="28" y="1786"/>
                  <a:pt x="40" y="1782"/>
                  <a:pt x="51" y="1777"/>
                </a:cubicBezTo>
                <a:cubicBezTo>
                  <a:pt x="88" y="1737"/>
                  <a:pt x="155" y="1726"/>
                  <a:pt x="199" y="1695"/>
                </a:cubicBezTo>
                <a:cubicBezTo>
                  <a:pt x="207" y="1689"/>
                  <a:pt x="214" y="1682"/>
                  <a:pt x="223" y="1678"/>
                </a:cubicBezTo>
                <a:cubicBezTo>
                  <a:pt x="239" y="1671"/>
                  <a:pt x="273" y="1662"/>
                  <a:pt x="273" y="1662"/>
                </a:cubicBezTo>
                <a:cubicBezTo>
                  <a:pt x="301" y="1642"/>
                  <a:pt x="332" y="1618"/>
                  <a:pt x="363" y="1604"/>
                </a:cubicBezTo>
                <a:cubicBezTo>
                  <a:pt x="436" y="1570"/>
                  <a:pt x="410" y="1592"/>
                  <a:pt x="462" y="1563"/>
                </a:cubicBezTo>
                <a:cubicBezTo>
                  <a:pt x="509" y="1537"/>
                  <a:pt x="554" y="1519"/>
                  <a:pt x="602" y="1497"/>
                </a:cubicBezTo>
                <a:cubicBezTo>
                  <a:pt x="701" y="1451"/>
                  <a:pt x="600" y="1486"/>
                  <a:pt x="668" y="1464"/>
                </a:cubicBezTo>
                <a:cubicBezTo>
                  <a:pt x="703" y="1429"/>
                  <a:pt x="730" y="1437"/>
                  <a:pt x="775" y="1415"/>
                </a:cubicBezTo>
                <a:cubicBezTo>
                  <a:pt x="822" y="1392"/>
                  <a:pt x="849" y="1365"/>
                  <a:pt x="898" y="1349"/>
                </a:cubicBezTo>
                <a:cubicBezTo>
                  <a:pt x="920" y="1329"/>
                  <a:pt x="938" y="1328"/>
                  <a:pt x="964" y="1316"/>
                </a:cubicBezTo>
                <a:cubicBezTo>
                  <a:pt x="1023" y="1290"/>
                  <a:pt x="1065" y="1270"/>
                  <a:pt x="1128" y="1258"/>
                </a:cubicBezTo>
                <a:cubicBezTo>
                  <a:pt x="1164" y="1224"/>
                  <a:pt x="1121" y="1258"/>
                  <a:pt x="1186" y="1234"/>
                </a:cubicBezTo>
                <a:cubicBezTo>
                  <a:pt x="1235" y="1216"/>
                  <a:pt x="1231" y="1203"/>
                  <a:pt x="1293" y="1193"/>
                </a:cubicBezTo>
                <a:cubicBezTo>
                  <a:pt x="1310" y="1187"/>
                  <a:pt x="1324" y="1173"/>
                  <a:pt x="1342" y="1168"/>
                </a:cubicBezTo>
                <a:cubicBezTo>
                  <a:pt x="1369" y="1160"/>
                  <a:pt x="1425" y="1152"/>
                  <a:pt x="1425" y="1152"/>
                </a:cubicBezTo>
                <a:cubicBezTo>
                  <a:pt x="1456" y="1139"/>
                  <a:pt x="1492" y="1121"/>
                  <a:pt x="1523" y="1110"/>
                </a:cubicBezTo>
                <a:cubicBezTo>
                  <a:pt x="1544" y="1103"/>
                  <a:pt x="1589" y="1094"/>
                  <a:pt x="1589" y="1094"/>
                </a:cubicBezTo>
                <a:cubicBezTo>
                  <a:pt x="1615" y="1068"/>
                  <a:pt x="1609" y="1086"/>
                  <a:pt x="1589" y="1061"/>
                </a:cubicBezTo>
                <a:cubicBezTo>
                  <a:pt x="1583" y="1053"/>
                  <a:pt x="1579" y="1044"/>
                  <a:pt x="1573" y="1036"/>
                </a:cubicBezTo>
                <a:cubicBezTo>
                  <a:pt x="1554" y="1012"/>
                  <a:pt x="1526" y="994"/>
                  <a:pt x="1507" y="970"/>
                </a:cubicBezTo>
                <a:cubicBezTo>
                  <a:pt x="1474" y="928"/>
                  <a:pt x="1462" y="875"/>
                  <a:pt x="1433" y="831"/>
                </a:cubicBezTo>
                <a:cubicBezTo>
                  <a:pt x="1419" y="787"/>
                  <a:pt x="1380" y="775"/>
                  <a:pt x="1351" y="740"/>
                </a:cubicBezTo>
                <a:cubicBezTo>
                  <a:pt x="1291" y="669"/>
                  <a:pt x="1232" y="602"/>
                  <a:pt x="1153" y="551"/>
                </a:cubicBezTo>
                <a:cubicBezTo>
                  <a:pt x="1124" y="506"/>
                  <a:pt x="1144" y="533"/>
                  <a:pt x="1087" y="477"/>
                </a:cubicBezTo>
                <a:cubicBezTo>
                  <a:pt x="1069" y="459"/>
                  <a:pt x="1054" y="436"/>
                  <a:pt x="1046" y="411"/>
                </a:cubicBezTo>
                <a:cubicBezTo>
                  <a:pt x="1043" y="403"/>
                  <a:pt x="1043" y="393"/>
                  <a:pt x="1038" y="386"/>
                </a:cubicBezTo>
                <a:cubicBezTo>
                  <a:pt x="1029" y="373"/>
                  <a:pt x="1016" y="364"/>
                  <a:pt x="1005" y="353"/>
                </a:cubicBezTo>
                <a:cubicBezTo>
                  <a:pt x="985" y="311"/>
                  <a:pt x="979" y="288"/>
                  <a:pt x="939" y="263"/>
                </a:cubicBezTo>
                <a:cubicBezTo>
                  <a:pt x="918" y="231"/>
                  <a:pt x="882" y="192"/>
                  <a:pt x="849" y="172"/>
                </a:cubicBezTo>
                <a:cubicBezTo>
                  <a:pt x="788" y="135"/>
                  <a:pt x="862" y="199"/>
                  <a:pt x="799" y="148"/>
                </a:cubicBezTo>
                <a:cubicBezTo>
                  <a:pt x="793" y="143"/>
                  <a:pt x="790" y="135"/>
                  <a:pt x="783" y="131"/>
                </a:cubicBezTo>
                <a:cubicBezTo>
                  <a:pt x="768" y="123"/>
                  <a:pt x="734" y="115"/>
                  <a:pt x="734" y="115"/>
                </a:cubicBezTo>
                <a:cubicBezTo>
                  <a:pt x="701" y="82"/>
                  <a:pt x="682" y="40"/>
                  <a:pt x="635" y="24"/>
                </a:cubicBezTo>
                <a:cubicBezTo>
                  <a:pt x="619" y="9"/>
                  <a:pt x="608" y="0"/>
                  <a:pt x="585" y="0"/>
                </a:cubicBezTo>
              </a:path>
            </a:pathLst>
          </a:custGeom>
          <a:solidFill>
            <a:srgbClr val="FF9900">
              <a:alpha val="69000"/>
            </a:srgbClr>
          </a:solidFill>
          <a:ln w="57150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6909" name="Text Box 13"/>
          <p:cNvSpPr txBox="1">
            <a:spLocks noChangeArrowheads="1"/>
          </p:cNvSpPr>
          <p:nvPr/>
        </p:nvSpPr>
        <p:spPr bwMode="auto">
          <a:xfrm>
            <a:off x="5757863" y="3076575"/>
            <a:ext cx="18415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71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en-US" sz="3200"/>
          </a:p>
        </p:txBody>
      </p:sp>
      <p:sp>
        <p:nvSpPr>
          <p:cNvPr id="336910" name="Text Box 14"/>
          <p:cNvSpPr txBox="1">
            <a:spLocks noChangeArrowheads="1"/>
          </p:cNvSpPr>
          <p:nvPr/>
        </p:nvSpPr>
        <p:spPr bwMode="auto">
          <a:xfrm>
            <a:off x="7391400" y="2138363"/>
            <a:ext cx="20478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71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/>
              <a:t>C</a:t>
            </a:r>
          </a:p>
        </p:txBody>
      </p:sp>
      <p:grpSp>
        <p:nvGrpSpPr>
          <p:cNvPr id="336911" name="Group 15"/>
          <p:cNvGrpSpPr>
            <a:grpSpLocks/>
          </p:cNvGrpSpPr>
          <p:nvPr/>
        </p:nvGrpSpPr>
        <p:grpSpPr bwMode="auto">
          <a:xfrm>
            <a:off x="6257925" y="1554163"/>
            <a:ext cx="1654175" cy="625475"/>
            <a:chOff x="724" y="996"/>
            <a:chExt cx="1596" cy="732"/>
          </a:xfrm>
        </p:grpSpPr>
        <p:sp>
          <p:nvSpPr>
            <p:cNvPr id="336912" name="Freeform 16"/>
            <p:cNvSpPr>
              <a:spLocks/>
            </p:cNvSpPr>
            <p:nvPr/>
          </p:nvSpPr>
          <p:spPr bwMode="auto">
            <a:xfrm>
              <a:off x="732" y="996"/>
              <a:ext cx="543" cy="699"/>
            </a:xfrm>
            <a:custGeom>
              <a:avLst/>
              <a:gdLst>
                <a:gd name="T0" fmla="*/ 543 w 543"/>
                <a:gd name="T1" fmla="*/ 0 h 699"/>
                <a:gd name="T2" fmla="*/ 412 w 543"/>
                <a:gd name="T3" fmla="*/ 164 h 699"/>
                <a:gd name="T4" fmla="*/ 387 w 543"/>
                <a:gd name="T5" fmla="*/ 181 h 699"/>
                <a:gd name="T6" fmla="*/ 288 w 543"/>
                <a:gd name="T7" fmla="*/ 296 h 699"/>
                <a:gd name="T8" fmla="*/ 107 w 543"/>
                <a:gd name="T9" fmla="*/ 535 h 699"/>
                <a:gd name="T10" fmla="*/ 50 w 543"/>
                <a:gd name="T11" fmla="*/ 650 h 699"/>
                <a:gd name="T12" fmla="*/ 17 w 543"/>
                <a:gd name="T13" fmla="*/ 683 h 699"/>
                <a:gd name="T14" fmla="*/ 0 w 543"/>
                <a:gd name="T15" fmla="*/ 699 h 6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43" h="699">
                  <a:moveTo>
                    <a:pt x="543" y="0"/>
                  </a:moveTo>
                  <a:cubicBezTo>
                    <a:pt x="493" y="50"/>
                    <a:pt x="462" y="114"/>
                    <a:pt x="412" y="164"/>
                  </a:cubicBezTo>
                  <a:cubicBezTo>
                    <a:pt x="405" y="171"/>
                    <a:pt x="394" y="174"/>
                    <a:pt x="387" y="181"/>
                  </a:cubicBezTo>
                  <a:cubicBezTo>
                    <a:pt x="352" y="216"/>
                    <a:pt x="318" y="257"/>
                    <a:pt x="288" y="296"/>
                  </a:cubicBezTo>
                  <a:cubicBezTo>
                    <a:pt x="226" y="378"/>
                    <a:pt x="180" y="462"/>
                    <a:pt x="107" y="535"/>
                  </a:cubicBezTo>
                  <a:cubicBezTo>
                    <a:pt x="96" y="581"/>
                    <a:pt x="88" y="614"/>
                    <a:pt x="50" y="650"/>
                  </a:cubicBezTo>
                  <a:cubicBezTo>
                    <a:pt x="5" y="693"/>
                    <a:pt x="61" y="639"/>
                    <a:pt x="17" y="683"/>
                  </a:cubicBezTo>
                  <a:cubicBezTo>
                    <a:pt x="11" y="689"/>
                    <a:pt x="0" y="699"/>
                    <a:pt x="0" y="699"/>
                  </a:cubicBezTo>
                </a:path>
              </a:pathLst>
            </a:custGeom>
            <a:solidFill>
              <a:srgbClr val="F85912"/>
            </a:solidFill>
            <a:ln w="571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6913" name="Freeform 17"/>
            <p:cNvSpPr>
              <a:spLocks/>
            </p:cNvSpPr>
            <p:nvPr/>
          </p:nvSpPr>
          <p:spPr bwMode="auto">
            <a:xfrm>
              <a:off x="724" y="1720"/>
              <a:ext cx="1062" cy="1"/>
            </a:xfrm>
            <a:custGeom>
              <a:avLst/>
              <a:gdLst>
                <a:gd name="T0" fmla="*/ 0 w 1062"/>
                <a:gd name="T1" fmla="*/ 0 h 1"/>
                <a:gd name="T2" fmla="*/ 1062 w 1062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062" h="1">
                  <a:moveTo>
                    <a:pt x="0" y="0"/>
                  </a:moveTo>
                  <a:cubicBezTo>
                    <a:pt x="354" y="0"/>
                    <a:pt x="708" y="0"/>
                    <a:pt x="1062" y="0"/>
                  </a:cubicBezTo>
                </a:path>
              </a:pathLst>
            </a:custGeom>
            <a:solidFill>
              <a:srgbClr val="F85912"/>
            </a:solidFill>
            <a:ln w="571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6914" name="Freeform 18"/>
            <p:cNvSpPr>
              <a:spLocks/>
            </p:cNvSpPr>
            <p:nvPr/>
          </p:nvSpPr>
          <p:spPr bwMode="auto">
            <a:xfrm>
              <a:off x="1275" y="996"/>
              <a:ext cx="1029" cy="24"/>
            </a:xfrm>
            <a:custGeom>
              <a:avLst/>
              <a:gdLst>
                <a:gd name="T0" fmla="*/ 0 w 1029"/>
                <a:gd name="T1" fmla="*/ 0 h 24"/>
                <a:gd name="T2" fmla="*/ 1029 w 1029"/>
                <a:gd name="T3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029" h="24">
                  <a:moveTo>
                    <a:pt x="0" y="0"/>
                  </a:moveTo>
                  <a:cubicBezTo>
                    <a:pt x="343" y="10"/>
                    <a:pt x="685" y="24"/>
                    <a:pt x="1029" y="24"/>
                  </a:cubicBezTo>
                </a:path>
              </a:pathLst>
            </a:custGeom>
            <a:solidFill>
              <a:srgbClr val="F85912"/>
            </a:solidFill>
            <a:ln w="571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6915" name="Freeform 19"/>
            <p:cNvSpPr>
              <a:spLocks/>
            </p:cNvSpPr>
            <p:nvPr/>
          </p:nvSpPr>
          <p:spPr bwMode="auto">
            <a:xfrm>
              <a:off x="1777" y="1020"/>
              <a:ext cx="543" cy="708"/>
            </a:xfrm>
            <a:custGeom>
              <a:avLst/>
              <a:gdLst>
                <a:gd name="T0" fmla="*/ 543 w 543"/>
                <a:gd name="T1" fmla="*/ 0 h 708"/>
                <a:gd name="T2" fmla="*/ 527 w 543"/>
                <a:gd name="T3" fmla="*/ 25 h 708"/>
                <a:gd name="T4" fmla="*/ 502 w 543"/>
                <a:gd name="T5" fmla="*/ 50 h 708"/>
                <a:gd name="T6" fmla="*/ 469 w 543"/>
                <a:gd name="T7" fmla="*/ 91 h 708"/>
                <a:gd name="T8" fmla="*/ 379 w 543"/>
                <a:gd name="T9" fmla="*/ 231 h 708"/>
                <a:gd name="T10" fmla="*/ 362 w 543"/>
                <a:gd name="T11" fmla="*/ 247 h 708"/>
                <a:gd name="T12" fmla="*/ 313 w 543"/>
                <a:gd name="T13" fmla="*/ 297 h 708"/>
                <a:gd name="T14" fmla="*/ 280 w 543"/>
                <a:gd name="T15" fmla="*/ 338 h 708"/>
                <a:gd name="T16" fmla="*/ 239 w 543"/>
                <a:gd name="T17" fmla="*/ 412 h 708"/>
                <a:gd name="T18" fmla="*/ 206 w 543"/>
                <a:gd name="T19" fmla="*/ 461 h 708"/>
                <a:gd name="T20" fmla="*/ 190 w 543"/>
                <a:gd name="T21" fmla="*/ 486 h 708"/>
                <a:gd name="T22" fmla="*/ 124 w 543"/>
                <a:gd name="T23" fmla="*/ 576 h 708"/>
                <a:gd name="T24" fmla="*/ 42 w 543"/>
                <a:gd name="T25" fmla="*/ 683 h 708"/>
                <a:gd name="T26" fmla="*/ 25 w 543"/>
                <a:gd name="T27" fmla="*/ 700 h 708"/>
                <a:gd name="T28" fmla="*/ 0 w 543"/>
                <a:gd name="T29" fmla="*/ 708 h 7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43" h="708">
                  <a:moveTo>
                    <a:pt x="543" y="0"/>
                  </a:moveTo>
                  <a:cubicBezTo>
                    <a:pt x="538" y="8"/>
                    <a:pt x="533" y="17"/>
                    <a:pt x="527" y="25"/>
                  </a:cubicBezTo>
                  <a:cubicBezTo>
                    <a:pt x="520" y="34"/>
                    <a:pt x="509" y="40"/>
                    <a:pt x="502" y="50"/>
                  </a:cubicBezTo>
                  <a:cubicBezTo>
                    <a:pt x="470" y="98"/>
                    <a:pt x="526" y="52"/>
                    <a:pt x="469" y="91"/>
                  </a:cubicBezTo>
                  <a:cubicBezTo>
                    <a:pt x="436" y="136"/>
                    <a:pt x="410" y="185"/>
                    <a:pt x="379" y="231"/>
                  </a:cubicBezTo>
                  <a:cubicBezTo>
                    <a:pt x="375" y="237"/>
                    <a:pt x="368" y="241"/>
                    <a:pt x="362" y="247"/>
                  </a:cubicBezTo>
                  <a:cubicBezTo>
                    <a:pt x="345" y="264"/>
                    <a:pt x="326" y="278"/>
                    <a:pt x="313" y="297"/>
                  </a:cubicBezTo>
                  <a:cubicBezTo>
                    <a:pt x="293" y="328"/>
                    <a:pt x="304" y="314"/>
                    <a:pt x="280" y="338"/>
                  </a:cubicBezTo>
                  <a:cubicBezTo>
                    <a:pt x="266" y="366"/>
                    <a:pt x="257" y="388"/>
                    <a:pt x="239" y="412"/>
                  </a:cubicBezTo>
                  <a:cubicBezTo>
                    <a:pt x="227" y="428"/>
                    <a:pt x="217" y="445"/>
                    <a:pt x="206" y="461"/>
                  </a:cubicBezTo>
                  <a:cubicBezTo>
                    <a:pt x="201" y="469"/>
                    <a:pt x="190" y="486"/>
                    <a:pt x="190" y="486"/>
                  </a:cubicBezTo>
                  <a:cubicBezTo>
                    <a:pt x="178" y="530"/>
                    <a:pt x="162" y="551"/>
                    <a:pt x="124" y="576"/>
                  </a:cubicBezTo>
                  <a:cubicBezTo>
                    <a:pt x="111" y="618"/>
                    <a:pt x="73" y="652"/>
                    <a:pt x="42" y="683"/>
                  </a:cubicBezTo>
                  <a:cubicBezTo>
                    <a:pt x="36" y="689"/>
                    <a:pt x="31" y="694"/>
                    <a:pt x="25" y="700"/>
                  </a:cubicBezTo>
                  <a:cubicBezTo>
                    <a:pt x="19" y="706"/>
                    <a:pt x="0" y="708"/>
                    <a:pt x="0" y="708"/>
                  </a:cubicBezTo>
                </a:path>
              </a:pathLst>
            </a:custGeom>
            <a:solidFill>
              <a:srgbClr val="F85912"/>
            </a:solidFill>
            <a:ln w="571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36916" name="Freeform 20"/>
          <p:cNvSpPr>
            <a:spLocks/>
          </p:cNvSpPr>
          <p:nvPr/>
        </p:nvSpPr>
        <p:spPr bwMode="auto">
          <a:xfrm>
            <a:off x="7348538" y="2166938"/>
            <a:ext cx="44450" cy="881062"/>
          </a:xfrm>
          <a:custGeom>
            <a:avLst/>
            <a:gdLst>
              <a:gd name="T0" fmla="*/ 42 w 42"/>
              <a:gd name="T1" fmla="*/ 0 h 1234"/>
              <a:gd name="T2" fmla="*/ 33 w 42"/>
              <a:gd name="T3" fmla="*/ 707 h 1234"/>
              <a:gd name="T4" fmla="*/ 0 w 42"/>
              <a:gd name="T5" fmla="*/ 1234 h 1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2" h="1234">
                <a:moveTo>
                  <a:pt x="42" y="0"/>
                </a:moveTo>
                <a:cubicBezTo>
                  <a:pt x="39" y="236"/>
                  <a:pt x="38" y="471"/>
                  <a:pt x="33" y="707"/>
                </a:cubicBezTo>
                <a:cubicBezTo>
                  <a:pt x="29" y="890"/>
                  <a:pt x="0" y="1049"/>
                  <a:pt x="0" y="1234"/>
                </a:cubicBezTo>
              </a:path>
            </a:pathLst>
          </a:custGeom>
          <a:noFill/>
          <a:ln w="5715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6917" name="Line 21"/>
          <p:cNvSpPr>
            <a:spLocks noChangeShapeType="1"/>
          </p:cNvSpPr>
          <p:nvPr/>
        </p:nvSpPr>
        <p:spPr bwMode="auto">
          <a:xfrm flipV="1">
            <a:off x="6796088" y="1774825"/>
            <a:ext cx="1347787" cy="701675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6918" name="Text Box 22"/>
          <p:cNvSpPr txBox="1">
            <a:spLocks noChangeArrowheads="1"/>
          </p:cNvSpPr>
          <p:nvPr/>
        </p:nvSpPr>
        <p:spPr bwMode="auto">
          <a:xfrm>
            <a:off x="8186738" y="1314450"/>
            <a:ext cx="9572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71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solidFill>
                  <a:srgbClr val="FF3300"/>
                </a:solidFill>
              </a:rPr>
              <a:t>[111]</a:t>
            </a:r>
          </a:p>
        </p:txBody>
      </p:sp>
      <p:sp>
        <p:nvSpPr>
          <p:cNvPr id="336919" name="Text Box 23"/>
          <p:cNvSpPr txBox="1">
            <a:spLocks noChangeArrowheads="1"/>
          </p:cNvSpPr>
          <p:nvPr/>
        </p:nvSpPr>
        <p:spPr bwMode="auto">
          <a:xfrm>
            <a:off x="5494338" y="2306638"/>
            <a:ext cx="8953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571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solidFill>
                  <a:srgbClr val="FF9900"/>
                </a:solidFill>
              </a:rPr>
              <a:t>(111)</a:t>
            </a:r>
          </a:p>
        </p:txBody>
      </p:sp>
      <p:graphicFrame>
        <p:nvGraphicFramePr>
          <p:cNvPr id="336920" name="Object 24"/>
          <p:cNvGraphicFramePr>
            <a:graphicFrameLocks noChangeAspect="1"/>
          </p:cNvGraphicFramePr>
          <p:nvPr/>
        </p:nvGraphicFramePr>
        <p:xfrm>
          <a:off x="2533650" y="5251450"/>
          <a:ext cx="4295775" cy="960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4" name="Equation" r:id="rId3" imgW="2158920" imgH="482400" progId="Equation.3">
                  <p:embed/>
                </p:oleObj>
              </mc:Choice>
              <mc:Fallback>
                <p:oleObj name="Equation" r:id="rId3" imgW="2158920" imgH="482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33650" y="5251450"/>
                        <a:ext cx="4295775" cy="960438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996600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10591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22" name="Text Box 2"/>
          <p:cNvSpPr txBox="1">
            <a:spLocks noChangeArrowheads="1"/>
          </p:cNvSpPr>
          <p:nvPr/>
        </p:nvSpPr>
        <p:spPr bwMode="auto">
          <a:xfrm>
            <a:off x="3584575" y="107950"/>
            <a:ext cx="1276350" cy="758825"/>
          </a:xfrm>
          <a:prstGeom prst="rect">
            <a:avLst/>
          </a:prstGeom>
          <a:noFill/>
          <a:ln w="57150">
            <a:solidFill>
              <a:srgbClr val="CC99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000" i="1"/>
              <a:t>d</a:t>
            </a:r>
            <a:r>
              <a:rPr lang="en-US" sz="4000" baseline="-25000"/>
              <a:t>hkl</a:t>
            </a:r>
            <a:endParaRPr lang="en-US" sz="4000"/>
          </a:p>
        </p:txBody>
      </p:sp>
      <p:sp>
        <p:nvSpPr>
          <p:cNvPr id="337923" name="Text Box 3"/>
          <p:cNvSpPr txBox="1">
            <a:spLocks noChangeArrowheads="1"/>
          </p:cNvSpPr>
          <p:nvPr/>
        </p:nvSpPr>
        <p:spPr bwMode="auto">
          <a:xfrm>
            <a:off x="784225" y="1039813"/>
            <a:ext cx="4076700" cy="155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71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Interplanar spacing between ‘successive’ (hkl) planes passing through the </a:t>
            </a:r>
            <a:r>
              <a:rPr lang="en-US" b="1">
                <a:solidFill>
                  <a:srgbClr val="FF0000"/>
                </a:solidFill>
              </a:rPr>
              <a:t>corners</a:t>
            </a:r>
            <a:r>
              <a:rPr lang="en-US"/>
              <a:t> of the unit cell</a:t>
            </a:r>
          </a:p>
        </p:txBody>
      </p:sp>
      <p:graphicFrame>
        <p:nvGraphicFramePr>
          <p:cNvPr id="337924" name="Object 4"/>
          <p:cNvGraphicFramePr>
            <a:graphicFrameLocks noChangeAspect="1"/>
          </p:cNvGraphicFramePr>
          <p:nvPr/>
        </p:nvGraphicFramePr>
        <p:xfrm>
          <a:off x="5237163" y="1146175"/>
          <a:ext cx="3503612" cy="1042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6" name="Equation" r:id="rId3" imgW="1066680" imgH="317160" progId="Equation.3">
                  <p:embed/>
                </p:oleObj>
              </mc:Choice>
              <mc:Fallback>
                <p:oleObj name="Equation" r:id="rId3" imgW="1066680" imgH="3171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37163" y="1146175"/>
                        <a:ext cx="3503612" cy="10429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7925" name="Text Box 5"/>
          <p:cNvSpPr txBox="1">
            <a:spLocks noChangeArrowheads="1"/>
          </p:cNvSpPr>
          <p:nvPr/>
        </p:nvSpPr>
        <p:spPr bwMode="auto">
          <a:xfrm>
            <a:off x="1085850" y="4484688"/>
            <a:ext cx="4857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>
                <a:cs typeface="Times New Roman" pitchFamily="18" charset="0"/>
              </a:rPr>
              <a:t>O</a:t>
            </a:r>
          </a:p>
        </p:txBody>
      </p:sp>
      <p:grpSp>
        <p:nvGrpSpPr>
          <p:cNvPr id="337926" name="Group 6"/>
          <p:cNvGrpSpPr>
            <a:grpSpLocks/>
          </p:cNvGrpSpPr>
          <p:nvPr/>
        </p:nvGrpSpPr>
        <p:grpSpPr bwMode="auto">
          <a:xfrm>
            <a:off x="628650" y="3098800"/>
            <a:ext cx="2600325" cy="2820988"/>
            <a:chOff x="396" y="1493"/>
            <a:chExt cx="1638" cy="1777"/>
          </a:xfrm>
        </p:grpSpPr>
        <p:sp>
          <p:nvSpPr>
            <p:cNvPr id="337927" name="Freeform 7"/>
            <p:cNvSpPr>
              <a:spLocks/>
            </p:cNvSpPr>
            <p:nvPr/>
          </p:nvSpPr>
          <p:spPr bwMode="auto">
            <a:xfrm>
              <a:off x="429" y="1493"/>
              <a:ext cx="543" cy="699"/>
            </a:xfrm>
            <a:custGeom>
              <a:avLst/>
              <a:gdLst>
                <a:gd name="T0" fmla="*/ 543 w 543"/>
                <a:gd name="T1" fmla="*/ 0 h 699"/>
                <a:gd name="T2" fmla="*/ 412 w 543"/>
                <a:gd name="T3" fmla="*/ 164 h 699"/>
                <a:gd name="T4" fmla="*/ 387 w 543"/>
                <a:gd name="T5" fmla="*/ 181 h 699"/>
                <a:gd name="T6" fmla="*/ 288 w 543"/>
                <a:gd name="T7" fmla="*/ 296 h 699"/>
                <a:gd name="T8" fmla="*/ 107 w 543"/>
                <a:gd name="T9" fmla="*/ 535 h 699"/>
                <a:gd name="T10" fmla="*/ 50 w 543"/>
                <a:gd name="T11" fmla="*/ 650 h 699"/>
                <a:gd name="T12" fmla="*/ 17 w 543"/>
                <a:gd name="T13" fmla="*/ 683 h 699"/>
                <a:gd name="T14" fmla="*/ 0 w 543"/>
                <a:gd name="T15" fmla="*/ 699 h 6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43" h="699">
                  <a:moveTo>
                    <a:pt x="543" y="0"/>
                  </a:moveTo>
                  <a:cubicBezTo>
                    <a:pt x="493" y="50"/>
                    <a:pt x="462" y="114"/>
                    <a:pt x="412" y="164"/>
                  </a:cubicBezTo>
                  <a:cubicBezTo>
                    <a:pt x="405" y="171"/>
                    <a:pt x="394" y="174"/>
                    <a:pt x="387" y="181"/>
                  </a:cubicBezTo>
                  <a:cubicBezTo>
                    <a:pt x="352" y="216"/>
                    <a:pt x="318" y="257"/>
                    <a:pt x="288" y="296"/>
                  </a:cubicBezTo>
                  <a:cubicBezTo>
                    <a:pt x="226" y="378"/>
                    <a:pt x="180" y="462"/>
                    <a:pt x="107" y="535"/>
                  </a:cubicBezTo>
                  <a:cubicBezTo>
                    <a:pt x="96" y="581"/>
                    <a:pt x="88" y="614"/>
                    <a:pt x="50" y="650"/>
                  </a:cubicBezTo>
                  <a:cubicBezTo>
                    <a:pt x="5" y="693"/>
                    <a:pt x="61" y="639"/>
                    <a:pt x="17" y="683"/>
                  </a:cubicBezTo>
                  <a:cubicBezTo>
                    <a:pt x="11" y="689"/>
                    <a:pt x="0" y="699"/>
                    <a:pt x="0" y="699"/>
                  </a:cubicBezTo>
                </a:path>
              </a:pathLst>
            </a:custGeom>
            <a:solidFill>
              <a:srgbClr val="F85912"/>
            </a:solidFill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7928" name="Freeform 8"/>
            <p:cNvSpPr>
              <a:spLocks/>
            </p:cNvSpPr>
            <p:nvPr/>
          </p:nvSpPr>
          <p:spPr bwMode="auto">
            <a:xfrm>
              <a:off x="421" y="2217"/>
              <a:ext cx="1062" cy="1"/>
            </a:xfrm>
            <a:custGeom>
              <a:avLst/>
              <a:gdLst>
                <a:gd name="T0" fmla="*/ 0 w 1062"/>
                <a:gd name="T1" fmla="*/ 0 h 1"/>
                <a:gd name="T2" fmla="*/ 1062 w 1062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062" h="1">
                  <a:moveTo>
                    <a:pt x="0" y="0"/>
                  </a:moveTo>
                  <a:cubicBezTo>
                    <a:pt x="354" y="0"/>
                    <a:pt x="708" y="0"/>
                    <a:pt x="1062" y="0"/>
                  </a:cubicBezTo>
                </a:path>
              </a:pathLst>
            </a:custGeom>
            <a:solidFill>
              <a:srgbClr val="F85912"/>
            </a:solidFill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7929" name="Freeform 9"/>
            <p:cNvSpPr>
              <a:spLocks/>
            </p:cNvSpPr>
            <p:nvPr/>
          </p:nvSpPr>
          <p:spPr bwMode="auto">
            <a:xfrm>
              <a:off x="972" y="1493"/>
              <a:ext cx="1029" cy="24"/>
            </a:xfrm>
            <a:custGeom>
              <a:avLst/>
              <a:gdLst>
                <a:gd name="T0" fmla="*/ 0 w 1029"/>
                <a:gd name="T1" fmla="*/ 0 h 24"/>
                <a:gd name="T2" fmla="*/ 1029 w 1029"/>
                <a:gd name="T3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029" h="24">
                  <a:moveTo>
                    <a:pt x="0" y="0"/>
                  </a:moveTo>
                  <a:cubicBezTo>
                    <a:pt x="343" y="10"/>
                    <a:pt x="685" y="24"/>
                    <a:pt x="1029" y="24"/>
                  </a:cubicBezTo>
                </a:path>
              </a:pathLst>
            </a:custGeom>
            <a:solidFill>
              <a:srgbClr val="F85912"/>
            </a:solidFill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7930" name="Freeform 10"/>
            <p:cNvSpPr>
              <a:spLocks/>
            </p:cNvSpPr>
            <p:nvPr/>
          </p:nvSpPr>
          <p:spPr bwMode="auto">
            <a:xfrm>
              <a:off x="1474" y="1517"/>
              <a:ext cx="543" cy="708"/>
            </a:xfrm>
            <a:custGeom>
              <a:avLst/>
              <a:gdLst>
                <a:gd name="T0" fmla="*/ 543 w 543"/>
                <a:gd name="T1" fmla="*/ 0 h 708"/>
                <a:gd name="T2" fmla="*/ 527 w 543"/>
                <a:gd name="T3" fmla="*/ 25 h 708"/>
                <a:gd name="T4" fmla="*/ 502 w 543"/>
                <a:gd name="T5" fmla="*/ 50 h 708"/>
                <a:gd name="T6" fmla="*/ 469 w 543"/>
                <a:gd name="T7" fmla="*/ 91 h 708"/>
                <a:gd name="T8" fmla="*/ 379 w 543"/>
                <a:gd name="T9" fmla="*/ 231 h 708"/>
                <a:gd name="T10" fmla="*/ 362 w 543"/>
                <a:gd name="T11" fmla="*/ 247 h 708"/>
                <a:gd name="T12" fmla="*/ 313 w 543"/>
                <a:gd name="T13" fmla="*/ 297 h 708"/>
                <a:gd name="T14" fmla="*/ 280 w 543"/>
                <a:gd name="T15" fmla="*/ 338 h 708"/>
                <a:gd name="T16" fmla="*/ 239 w 543"/>
                <a:gd name="T17" fmla="*/ 412 h 708"/>
                <a:gd name="T18" fmla="*/ 206 w 543"/>
                <a:gd name="T19" fmla="*/ 461 h 708"/>
                <a:gd name="T20" fmla="*/ 190 w 543"/>
                <a:gd name="T21" fmla="*/ 486 h 708"/>
                <a:gd name="T22" fmla="*/ 124 w 543"/>
                <a:gd name="T23" fmla="*/ 576 h 708"/>
                <a:gd name="T24" fmla="*/ 42 w 543"/>
                <a:gd name="T25" fmla="*/ 683 h 708"/>
                <a:gd name="T26" fmla="*/ 25 w 543"/>
                <a:gd name="T27" fmla="*/ 700 h 708"/>
                <a:gd name="T28" fmla="*/ 0 w 543"/>
                <a:gd name="T29" fmla="*/ 708 h 7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43" h="708">
                  <a:moveTo>
                    <a:pt x="543" y="0"/>
                  </a:moveTo>
                  <a:cubicBezTo>
                    <a:pt x="538" y="8"/>
                    <a:pt x="533" y="17"/>
                    <a:pt x="527" y="25"/>
                  </a:cubicBezTo>
                  <a:cubicBezTo>
                    <a:pt x="520" y="34"/>
                    <a:pt x="509" y="40"/>
                    <a:pt x="502" y="50"/>
                  </a:cubicBezTo>
                  <a:cubicBezTo>
                    <a:pt x="470" y="98"/>
                    <a:pt x="526" y="52"/>
                    <a:pt x="469" y="91"/>
                  </a:cubicBezTo>
                  <a:cubicBezTo>
                    <a:pt x="436" y="136"/>
                    <a:pt x="410" y="185"/>
                    <a:pt x="379" y="231"/>
                  </a:cubicBezTo>
                  <a:cubicBezTo>
                    <a:pt x="375" y="237"/>
                    <a:pt x="368" y="241"/>
                    <a:pt x="362" y="247"/>
                  </a:cubicBezTo>
                  <a:cubicBezTo>
                    <a:pt x="345" y="264"/>
                    <a:pt x="326" y="278"/>
                    <a:pt x="313" y="297"/>
                  </a:cubicBezTo>
                  <a:cubicBezTo>
                    <a:pt x="293" y="328"/>
                    <a:pt x="304" y="314"/>
                    <a:pt x="280" y="338"/>
                  </a:cubicBezTo>
                  <a:cubicBezTo>
                    <a:pt x="266" y="366"/>
                    <a:pt x="257" y="388"/>
                    <a:pt x="239" y="412"/>
                  </a:cubicBezTo>
                  <a:cubicBezTo>
                    <a:pt x="227" y="428"/>
                    <a:pt x="217" y="445"/>
                    <a:pt x="206" y="461"/>
                  </a:cubicBezTo>
                  <a:cubicBezTo>
                    <a:pt x="201" y="469"/>
                    <a:pt x="190" y="486"/>
                    <a:pt x="190" y="486"/>
                  </a:cubicBezTo>
                  <a:cubicBezTo>
                    <a:pt x="178" y="530"/>
                    <a:pt x="162" y="551"/>
                    <a:pt x="124" y="576"/>
                  </a:cubicBezTo>
                  <a:cubicBezTo>
                    <a:pt x="111" y="618"/>
                    <a:pt x="73" y="652"/>
                    <a:pt x="42" y="683"/>
                  </a:cubicBezTo>
                  <a:cubicBezTo>
                    <a:pt x="36" y="689"/>
                    <a:pt x="31" y="694"/>
                    <a:pt x="25" y="700"/>
                  </a:cubicBezTo>
                  <a:cubicBezTo>
                    <a:pt x="19" y="706"/>
                    <a:pt x="0" y="708"/>
                    <a:pt x="0" y="708"/>
                  </a:cubicBezTo>
                </a:path>
              </a:pathLst>
            </a:custGeom>
            <a:solidFill>
              <a:srgbClr val="F85912"/>
            </a:solidFill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7931" name="Freeform 11"/>
            <p:cNvSpPr>
              <a:spLocks/>
            </p:cNvSpPr>
            <p:nvPr/>
          </p:nvSpPr>
          <p:spPr bwMode="auto">
            <a:xfrm>
              <a:off x="402" y="2192"/>
              <a:ext cx="27" cy="1070"/>
            </a:xfrm>
            <a:custGeom>
              <a:avLst/>
              <a:gdLst>
                <a:gd name="T0" fmla="*/ 16 w 16"/>
                <a:gd name="T1" fmla="*/ 0 h 1251"/>
                <a:gd name="T2" fmla="*/ 0 w 16"/>
                <a:gd name="T3" fmla="*/ 1251 h 1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6" h="1251">
                  <a:moveTo>
                    <a:pt x="16" y="0"/>
                  </a:moveTo>
                  <a:cubicBezTo>
                    <a:pt x="12" y="419"/>
                    <a:pt x="0" y="833"/>
                    <a:pt x="0" y="1251"/>
                  </a:cubicBezTo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7932" name="Freeform 12"/>
            <p:cNvSpPr>
              <a:spLocks/>
            </p:cNvSpPr>
            <p:nvPr/>
          </p:nvSpPr>
          <p:spPr bwMode="auto">
            <a:xfrm>
              <a:off x="396" y="3259"/>
              <a:ext cx="1095" cy="11"/>
            </a:xfrm>
            <a:custGeom>
              <a:avLst/>
              <a:gdLst>
                <a:gd name="T0" fmla="*/ 0 w 1095"/>
                <a:gd name="T1" fmla="*/ 11 h 11"/>
                <a:gd name="T2" fmla="*/ 1095 w 1095"/>
                <a:gd name="T3" fmla="*/ 3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095" h="11">
                  <a:moveTo>
                    <a:pt x="0" y="11"/>
                  </a:moveTo>
                  <a:cubicBezTo>
                    <a:pt x="684" y="0"/>
                    <a:pt x="319" y="3"/>
                    <a:pt x="1095" y="3"/>
                  </a:cubicBezTo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7933" name="Freeform 13"/>
            <p:cNvSpPr>
              <a:spLocks/>
            </p:cNvSpPr>
            <p:nvPr/>
          </p:nvSpPr>
          <p:spPr bwMode="auto">
            <a:xfrm>
              <a:off x="1474" y="2209"/>
              <a:ext cx="42" cy="1029"/>
            </a:xfrm>
            <a:custGeom>
              <a:avLst/>
              <a:gdLst>
                <a:gd name="T0" fmla="*/ 42 w 42"/>
                <a:gd name="T1" fmla="*/ 0 h 1234"/>
                <a:gd name="T2" fmla="*/ 33 w 42"/>
                <a:gd name="T3" fmla="*/ 707 h 1234"/>
                <a:gd name="T4" fmla="*/ 0 w 42"/>
                <a:gd name="T5" fmla="*/ 1234 h 1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1234">
                  <a:moveTo>
                    <a:pt x="42" y="0"/>
                  </a:moveTo>
                  <a:cubicBezTo>
                    <a:pt x="39" y="236"/>
                    <a:pt x="38" y="471"/>
                    <a:pt x="33" y="707"/>
                  </a:cubicBezTo>
                  <a:cubicBezTo>
                    <a:pt x="29" y="890"/>
                    <a:pt x="0" y="1049"/>
                    <a:pt x="0" y="1234"/>
                  </a:cubicBezTo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7934" name="Freeform 14"/>
            <p:cNvSpPr>
              <a:spLocks/>
            </p:cNvSpPr>
            <p:nvPr/>
          </p:nvSpPr>
          <p:spPr bwMode="auto">
            <a:xfrm>
              <a:off x="2017" y="1542"/>
              <a:ext cx="1" cy="1062"/>
            </a:xfrm>
            <a:custGeom>
              <a:avLst/>
              <a:gdLst>
                <a:gd name="T0" fmla="*/ 0 w 1"/>
                <a:gd name="T1" fmla="*/ 0 h 1062"/>
                <a:gd name="T2" fmla="*/ 0 w 1"/>
                <a:gd name="T3" fmla="*/ 1062 h 10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062">
                  <a:moveTo>
                    <a:pt x="0" y="0"/>
                  </a:moveTo>
                  <a:cubicBezTo>
                    <a:pt x="0" y="354"/>
                    <a:pt x="0" y="708"/>
                    <a:pt x="0" y="1062"/>
                  </a:cubicBezTo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7935" name="Freeform 15"/>
            <p:cNvSpPr>
              <a:spLocks/>
            </p:cNvSpPr>
            <p:nvPr/>
          </p:nvSpPr>
          <p:spPr bwMode="auto">
            <a:xfrm>
              <a:off x="1491" y="2595"/>
              <a:ext cx="543" cy="650"/>
            </a:xfrm>
            <a:custGeom>
              <a:avLst/>
              <a:gdLst>
                <a:gd name="T0" fmla="*/ 543 w 543"/>
                <a:gd name="T1" fmla="*/ 0 h 650"/>
                <a:gd name="T2" fmla="*/ 477 w 543"/>
                <a:gd name="T3" fmla="*/ 58 h 650"/>
                <a:gd name="T4" fmla="*/ 411 w 543"/>
                <a:gd name="T5" fmla="*/ 140 h 650"/>
                <a:gd name="T6" fmla="*/ 370 w 543"/>
                <a:gd name="T7" fmla="*/ 214 h 650"/>
                <a:gd name="T8" fmla="*/ 337 w 543"/>
                <a:gd name="T9" fmla="*/ 255 h 650"/>
                <a:gd name="T10" fmla="*/ 263 w 543"/>
                <a:gd name="T11" fmla="*/ 346 h 650"/>
                <a:gd name="T12" fmla="*/ 214 w 543"/>
                <a:gd name="T13" fmla="*/ 379 h 650"/>
                <a:gd name="T14" fmla="*/ 197 w 543"/>
                <a:gd name="T15" fmla="*/ 403 h 650"/>
                <a:gd name="T16" fmla="*/ 173 w 543"/>
                <a:gd name="T17" fmla="*/ 420 h 650"/>
                <a:gd name="T18" fmla="*/ 156 w 543"/>
                <a:gd name="T19" fmla="*/ 445 h 650"/>
                <a:gd name="T20" fmla="*/ 140 w 543"/>
                <a:gd name="T21" fmla="*/ 494 h 650"/>
                <a:gd name="T22" fmla="*/ 99 w 543"/>
                <a:gd name="T23" fmla="*/ 560 h 650"/>
                <a:gd name="T24" fmla="*/ 82 w 543"/>
                <a:gd name="T25" fmla="*/ 576 h 650"/>
                <a:gd name="T26" fmla="*/ 66 w 543"/>
                <a:gd name="T27" fmla="*/ 601 h 650"/>
                <a:gd name="T28" fmla="*/ 57 w 543"/>
                <a:gd name="T29" fmla="*/ 626 h 650"/>
                <a:gd name="T30" fmla="*/ 0 w 543"/>
                <a:gd name="T31" fmla="*/ 650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43" h="650">
                  <a:moveTo>
                    <a:pt x="543" y="0"/>
                  </a:moveTo>
                  <a:cubicBezTo>
                    <a:pt x="516" y="18"/>
                    <a:pt x="504" y="40"/>
                    <a:pt x="477" y="58"/>
                  </a:cubicBezTo>
                  <a:cubicBezTo>
                    <a:pt x="458" y="88"/>
                    <a:pt x="433" y="112"/>
                    <a:pt x="411" y="140"/>
                  </a:cubicBezTo>
                  <a:cubicBezTo>
                    <a:pt x="392" y="163"/>
                    <a:pt x="387" y="190"/>
                    <a:pt x="370" y="214"/>
                  </a:cubicBezTo>
                  <a:cubicBezTo>
                    <a:pt x="354" y="264"/>
                    <a:pt x="375" y="217"/>
                    <a:pt x="337" y="255"/>
                  </a:cubicBezTo>
                  <a:cubicBezTo>
                    <a:pt x="310" y="282"/>
                    <a:pt x="291" y="318"/>
                    <a:pt x="263" y="346"/>
                  </a:cubicBezTo>
                  <a:cubicBezTo>
                    <a:pt x="246" y="398"/>
                    <a:pt x="270" y="348"/>
                    <a:pt x="214" y="379"/>
                  </a:cubicBezTo>
                  <a:cubicBezTo>
                    <a:pt x="205" y="384"/>
                    <a:pt x="204" y="396"/>
                    <a:pt x="197" y="403"/>
                  </a:cubicBezTo>
                  <a:cubicBezTo>
                    <a:pt x="190" y="410"/>
                    <a:pt x="181" y="414"/>
                    <a:pt x="173" y="420"/>
                  </a:cubicBezTo>
                  <a:cubicBezTo>
                    <a:pt x="167" y="428"/>
                    <a:pt x="160" y="436"/>
                    <a:pt x="156" y="445"/>
                  </a:cubicBezTo>
                  <a:cubicBezTo>
                    <a:pt x="149" y="461"/>
                    <a:pt x="153" y="482"/>
                    <a:pt x="140" y="494"/>
                  </a:cubicBezTo>
                  <a:cubicBezTo>
                    <a:pt x="117" y="515"/>
                    <a:pt x="114" y="535"/>
                    <a:pt x="99" y="560"/>
                  </a:cubicBezTo>
                  <a:cubicBezTo>
                    <a:pt x="95" y="567"/>
                    <a:pt x="87" y="570"/>
                    <a:pt x="82" y="576"/>
                  </a:cubicBezTo>
                  <a:cubicBezTo>
                    <a:pt x="76" y="584"/>
                    <a:pt x="70" y="592"/>
                    <a:pt x="66" y="601"/>
                  </a:cubicBezTo>
                  <a:cubicBezTo>
                    <a:pt x="62" y="609"/>
                    <a:pt x="63" y="619"/>
                    <a:pt x="57" y="626"/>
                  </a:cubicBezTo>
                  <a:cubicBezTo>
                    <a:pt x="44" y="642"/>
                    <a:pt x="0" y="650"/>
                    <a:pt x="0" y="650"/>
                  </a:cubicBezTo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37936" name="Text Box 16"/>
          <p:cNvSpPr txBox="1">
            <a:spLocks noChangeArrowheads="1"/>
          </p:cNvSpPr>
          <p:nvPr/>
        </p:nvSpPr>
        <p:spPr bwMode="auto">
          <a:xfrm>
            <a:off x="115888" y="6369050"/>
            <a:ext cx="457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b="1">
                <a:solidFill>
                  <a:schemeClr val="accent1"/>
                </a:solidFill>
                <a:cs typeface="Times New Roman" pitchFamily="18" charset="0"/>
              </a:rPr>
              <a:t>x</a:t>
            </a:r>
          </a:p>
        </p:txBody>
      </p:sp>
      <p:sp>
        <p:nvSpPr>
          <p:cNvPr id="337937" name="Freeform 17"/>
          <p:cNvSpPr>
            <a:spLocks/>
          </p:cNvSpPr>
          <p:nvPr/>
        </p:nvSpPr>
        <p:spPr bwMode="auto">
          <a:xfrm>
            <a:off x="1435100" y="2654300"/>
            <a:ext cx="209550" cy="2208213"/>
          </a:xfrm>
          <a:custGeom>
            <a:avLst/>
            <a:gdLst>
              <a:gd name="T0" fmla="*/ 101 w 132"/>
              <a:gd name="T1" fmla="*/ 0 h 1481"/>
              <a:gd name="T2" fmla="*/ 52 w 132"/>
              <a:gd name="T3" fmla="*/ 1020 h 1481"/>
              <a:gd name="T4" fmla="*/ 36 w 132"/>
              <a:gd name="T5" fmla="*/ 1481 h 14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32" h="1481">
                <a:moveTo>
                  <a:pt x="101" y="0"/>
                </a:moveTo>
                <a:cubicBezTo>
                  <a:pt x="0" y="315"/>
                  <a:pt x="132" y="689"/>
                  <a:pt x="52" y="1020"/>
                </a:cubicBezTo>
                <a:cubicBezTo>
                  <a:pt x="34" y="1393"/>
                  <a:pt x="36" y="1239"/>
                  <a:pt x="36" y="1481"/>
                </a:cubicBezTo>
              </a:path>
            </a:pathLst>
          </a:custGeom>
          <a:noFill/>
          <a:ln w="57150" cap="flat" cmpd="sng">
            <a:solidFill>
              <a:srgbClr val="008000"/>
            </a:solidFill>
            <a:prstDash val="dash"/>
            <a:round/>
            <a:headEnd type="triangl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7938" name="Freeform 18"/>
          <p:cNvSpPr>
            <a:spLocks/>
          </p:cNvSpPr>
          <p:nvPr/>
        </p:nvSpPr>
        <p:spPr bwMode="auto">
          <a:xfrm>
            <a:off x="1492250" y="4835525"/>
            <a:ext cx="2341563" cy="42863"/>
          </a:xfrm>
          <a:custGeom>
            <a:avLst/>
            <a:gdLst>
              <a:gd name="T0" fmla="*/ 0 w 1341"/>
              <a:gd name="T1" fmla="*/ 0 h 51"/>
              <a:gd name="T2" fmla="*/ 970 w 1341"/>
              <a:gd name="T3" fmla="*/ 25 h 51"/>
              <a:gd name="T4" fmla="*/ 1341 w 1341"/>
              <a:gd name="T5" fmla="*/ 49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341" h="51">
                <a:moveTo>
                  <a:pt x="0" y="0"/>
                </a:moveTo>
                <a:cubicBezTo>
                  <a:pt x="388" y="5"/>
                  <a:pt x="605" y="17"/>
                  <a:pt x="970" y="25"/>
                </a:cubicBezTo>
                <a:cubicBezTo>
                  <a:pt x="1106" y="51"/>
                  <a:pt x="1183" y="49"/>
                  <a:pt x="1341" y="49"/>
                </a:cubicBezTo>
              </a:path>
            </a:pathLst>
          </a:custGeom>
          <a:noFill/>
          <a:ln w="57150" cap="flat" cmpd="sng">
            <a:solidFill>
              <a:schemeClr val="accent2"/>
            </a:solidFill>
            <a:prstDash val="dash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7939" name="Freeform 19"/>
          <p:cNvSpPr>
            <a:spLocks/>
          </p:cNvSpPr>
          <p:nvPr/>
        </p:nvSpPr>
        <p:spPr bwMode="auto">
          <a:xfrm>
            <a:off x="355600" y="4810125"/>
            <a:ext cx="1122363" cy="1514475"/>
          </a:xfrm>
          <a:custGeom>
            <a:avLst/>
            <a:gdLst>
              <a:gd name="T0" fmla="*/ 707 w 707"/>
              <a:gd name="T1" fmla="*/ 0 h 954"/>
              <a:gd name="T2" fmla="*/ 633 w 707"/>
              <a:gd name="T3" fmla="*/ 98 h 954"/>
              <a:gd name="T4" fmla="*/ 584 w 707"/>
              <a:gd name="T5" fmla="*/ 156 h 954"/>
              <a:gd name="T6" fmla="*/ 518 w 707"/>
              <a:gd name="T7" fmla="*/ 246 h 954"/>
              <a:gd name="T8" fmla="*/ 493 w 707"/>
              <a:gd name="T9" fmla="*/ 288 h 954"/>
              <a:gd name="T10" fmla="*/ 485 w 707"/>
              <a:gd name="T11" fmla="*/ 312 h 954"/>
              <a:gd name="T12" fmla="*/ 329 w 707"/>
              <a:gd name="T13" fmla="*/ 444 h 954"/>
              <a:gd name="T14" fmla="*/ 288 w 707"/>
              <a:gd name="T15" fmla="*/ 502 h 954"/>
              <a:gd name="T16" fmla="*/ 255 w 707"/>
              <a:gd name="T17" fmla="*/ 576 h 954"/>
              <a:gd name="T18" fmla="*/ 205 w 707"/>
              <a:gd name="T19" fmla="*/ 658 h 954"/>
              <a:gd name="T20" fmla="*/ 131 w 707"/>
              <a:gd name="T21" fmla="*/ 740 h 954"/>
              <a:gd name="T22" fmla="*/ 49 w 707"/>
              <a:gd name="T23" fmla="*/ 847 h 954"/>
              <a:gd name="T24" fmla="*/ 16 w 707"/>
              <a:gd name="T25" fmla="*/ 921 h 954"/>
              <a:gd name="T26" fmla="*/ 0 w 707"/>
              <a:gd name="T27" fmla="*/ 954 h 9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707" h="954">
                <a:moveTo>
                  <a:pt x="707" y="0"/>
                </a:moveTo>
                <a:cubicBezTo>
                  <a:pt x="694" y="39"/>
                  <a:pt x="663" y="70"/>
                  <a:pt x="633" y="98"/>
                </a:cubicBezTo>
                <a:cubicBezTo>
                  <a:pt x="621" y="137"/>
                  <a:pt x="606" y="127"/>
                  <a:pt x="584" y="156"/>
                </a:cubicBezTo>
                <a:cubicBezTo>
                  <a:pt x="563" y="185"/>
                  <a:pt x="538" y="216"/>
                  <a:pt x="518" y="246"/>
                </a:cubicBezTo>
                <a:cubicBezTo>
                  <a:pt x="497" y="313"/>
                  <a:pt x="526" y="234"/>
                  <a:pt x="493" y="288"/>
                </a:cubicBezTo>
                <a:cubicBezTo>
                  <a:pt x="489" y="295"/>
                  <a:pt x="489" y="305"/>
                  <a:pt x="485" y="312"/>
                </a:cubicBezTo>
                <a:cubicBezTo>
                  <a:pt x="458" y="357"/>
                  <a:pt x="372" y="414"/>
                  <a:pt x="329" y="444"/>
                </a:cubicBezTo>
                <a:cubicBezTo>
                  <a:pt x="320" y="472"/>
                  <a:pt x="308" y="481"/>
                  <a:pt x="288" y="502"/>
                </a:cubicBezTo>
                <a:cubicBezTo>
                  <a:pt x="278" y="529"/>
                  <a:pt x="268" y="551"/>
                  <a:pt x="255" y="576"/>
                </a:cubicBezTo>
                <a:cubicBezTo>
                  <a:pt x="233" y="620"/>
                  <a:pt x="255" y="642"/>
                  <a:pt x="205" y="658"/>
                </a:cubicBezTo>
                <a:cubicBezTo>
                  <a:pt x="168" y="683"/>
                  <a:pt x="158" y="700"/>
                  <a:pt x="131" y="740"/>
                </a:cubicBezTo>
                <a:cubicBezTo>
                  <a:pt x="106" y="777"/>
                  <a:pt x="69" y="806"/>
                  <a:pt x="49" y="847"/>
                </a:cubicBezTo>
                <a:cubicBezTo>
                  <a:pt x="35" y="876"/>
                  <a:pt x="40" y="898"/>
                  <a:pt x="16" y="921"/>
                </a:cubicBezTo>
                <a:cubicBezTo>
                  <a:pt x="7" y="950"/>
                  <a:pt x="14" y="940"/>
                  <a:pt x="0" y="954"/>
                </a:cubicBezTo>
              </a:path>
            </a:pathLst>
          </a:custGeom>
          <a:noFill/>
          <a:ln w="57150" cap="flat" cmpd="sng">
            <a:solidFill>
              <a:srgbClr val="008000"/>
            </a:solidFill>
            <a:prstDash val="dash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7940" name="Freeform 20"/>
          <p:cNvSpPr>
            <a:spLocks/>
          </p:cNvSpPr>
          <p:nvPr/>
        </p:nvSpPr>
        <p:spPr bwMode="auto">
          <a:xfrm>
            <a:off x="601663" y="4181475"/>
            <a:ext cx="1806575" cy="1784350"/>
          </a:xfrm>
          <a:custGeom>
            <a:avLst/>
            <a:gdLst>
              <a:gd name="T0" fmla="*/ 1095 w 1138"/>
              <a:gd name="T1" fmla="*/ 125 h 1231"/>
              <a:gd name="T2" fmla="*/ 1013 w 1138"/>
              <a:gd name="T3" fmla="*/ 108 h 1231"/>
              <a:gd name="T4" fmla="*/ 963 w 1138"/>
              <a:gd name="T5" fmla="*/ 92 h 1231"/>
              <a:gd name="T6" fmla="*/ 577 w 1138"/>
              <a:gd name="T7" fmla="*/ 100 h 1231"/>
              <a:gd name="T8" fmla="*/ 108 w 1138"/>
              <a:gd name="T9" fmla="*/ 108 h 1231"/>
              <a:gd name="T10" fmla="*/ 99 w 1138"/>
              <a:gd name="T11" fmla="*/ 553 h 1231"/>
              <a:gd name="T12" fmla="*/ 75 w 1138"/>
              <a:gd name="T13" fmla="*/ 627 h 1231"/>
              <a:gd name="T14" fmla="*/ 83 w 1138"/>
              <a:gd name="T15" fmla="*/ 857 h 1231"/>
              <a:gd name="T16" fmla="*/ 91 w 1138"/>
              <a:gd name="T17" fmla="*/ 1005 h 1231"/>
              <a:gd name="T18" fmla="*/ 165 w 1138"/>
              <a:gd name="T19" fmla="*/ 1014 h 1231"/>
              <a:gd name="T20" fmla="*/ 1079 w 1138"/>
              <a:gd name="T21" fmla="*/ 1022 h 1231"/>
              <a:gd name="T22" fmla="*/ 1070 w 1138"/>
              <a:gd name="T23" fmla="*/ 841 h 1231"/>
              <a:gd name="T24" fmla="*/ 1095 w 1138"/>
              <a:gd name="T25" fmla="*/ 125 h 12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138" h="1231">
                <a:moveTo>
                  <a:pt x="1095" y="125"/>
                </a:moveTo>
                <a:cubicBezTo>
                  <a:pt x="1016" y="114"/>
                  <a:pt x="1062" y="124"/>
                  <a:pt x="1013" y="108"/>
                </a:cubicBezTo>
                <a:cubicBezTo>
                  <a:pt x="996" y="102"/>
                  <a:pt x="963" y="92"/>
                  <a:pt x="963" y="92"/>
                </a:cubicBezTo>
                <a:cubicBezTo>
                  <a:pt x="834" y="95"/>
                  <a:pt x="706" y="98"/>
                  <a:pt x="577" y="100"/>
                </a:cubicBezTo>
                <a:cubicBezTo>
                  <a:pt x="421" y="103"/>
                  <a:pt x="221" y="0"/>
                  <a:pt x="108" y="108"/>
                </a:cubicBezTo>
                <a:cubicBezTo>
                  <a:pt x="0" y="210"/>
                  <a:pt x="106" y="405"/>
                  <a:pt x="99" y="553"/>
                </a:cubicBezTo>
                <a:cubicBezTo>
                  <a:pt x="98" y="579"/>
                  <a:pt x="75" y="627"/>
                  <a:pt x="75" y="627"/>
                </a:cubicBezTo>
                <a:cubicBezTo>
                  <a:pt x="78" y="704"/>
                  <a:pt x="80" y="780"/>
                  <a:pt x="83" y="857"/>
                </a:cubicBezTo>
                <a:cubicBezTo>
                  <a:pt x="85" y="906"/>
                  <a:pt x="68" y="961"/>
                  <a:pt x="91" y="1005"/>
                </a:cubicBezTo>
                <a:cubicBezTo>
                  <a:pt x="103" y="1027"/>
                  <a:pt x="140" y="1011"/>
                  <a:pt x="165" y="1014"/>
                </a:cubicBezTo>
                <a:cubicBezTo>
                  <a:pt x="396" y="1231"/>
                  <a:pt x="334" y="1181"/>
                  <a:pt x="1079" y="1022"/>
                </a:cubicBezTo>
                <a:cubicBezTo>
                  <a:pt x="1138" y="1009"/>
                  <a:pt x="1073" y="901"/>
                  <a:pt x="1070" y="841"/>
                </a:cubicBezTo>
                <a:cubicBezTo>
                  <a:pt x="1087" y="603"/>
                  <a:pt x="1095" y="363"/>
                  <a:pt x="1095" y="125"/>
                </a:cubicBezTo>
                <a:close/>
              </a:path>
            </a:pathLst>
          </a:custGeom>
          <a:solidFill>
            <a:srgbClr val="33CC33">
              <a:alpha val="57001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 cap="flat" cmpd="sng">
                <a:solidFill>
                  <a:srgbClr val="FF99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7941" name="Freeform 21"/>
          <p:cNvSpPr>
            <a:spLocks/>
          </p:cNvSpPr>
          <p:nvPr/>
        </p:nvSpPr>
        <p:spPr bwMode="auto">
          <a:xfrm>
            <a:off x="1463675" y="3043238"/>
            <a:ext cx="1806575" cy="1784350"/>
          </a:xfrm>
          <a:custGeom>
            <a:avLst/>
            <a:gdLst>
              <a:gd name="T0" fmla="*/ 1095 w 1138"/>
              <a:gd name="T1" fmla="*/ 125 h 1231"/>
              <a:gd name="T2" fmla="*/ 1013 w 1138"/>
              <a:gd name="T3" fmla="*/ 108 h 1231"/>
              <a:gd name="T4" fmla="*/ 963 w 1138"/>
              <a:gd name="T5" fmla="*/ 92 h 1231"/>
              <a:gd name="T6" fmla="*/ 577 w 1138"/>
              <a:gd name="T7" fmla="*/ 100 h 1231"/>
              <a:gd name="T8" fmla="*/ 108 w 1138"/>
              <a:gd name="T9" fmla="*/ 108 h 1231"/>
              <a:gd name="T10" fmla="*/ 99 w 1138"/>
              <a:gd name="T11" fmla="*/ 553 h 1231"/>
              <a:gd name="T12" fmla="*/ 75 w 1138"/>
              <a:gd name="T13" fmla="*/ 627 h 1231"/>
              <a:gd name="T14" fmla="*/ 83 w 1138"/>
              <a:gd name="T15" fmla="*/ 857 h 1231"/>
              <a:gd name="T16" fmla="*/ 91 w 1138"/>
              <a:gd name="T17" fmla="*/ 1005 h 1231"/>
              <a:gd name="T18" fmla="*/ 165 w 1138"/>
              <a:gd name="T19" fmla="*/ 1014 h 1231"/>
              <a:gd name="T20" fmla="*/ 1079 w 1138"/>
              <a:gd name="T21" fmla="*/ 1022 h 1231"/>
              <a:gd name="T22" fmla="*/ 1070 w 1138"/>
              <a:gd name="T23" fmla="*/ 841 h 1231"/>
              <a:gd name="T24" fmla="*/ 1095 w 1138"/>
              <a:gd name="T25" fmla="*/ 125 h 12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138" h="1231">
                <a:moveTo>
                  <a:pt x="1095" y="125"/>
                </a:moveTo>
                <a:cubicBezTo>
                  <a:pt x="1016" y="114"/>
                  <a:pt x="1062" y="124"/>
                  <a:pt x="1013" y="108"/>
                </a:cubicBezTo>
                <a:cubicBezTo>
                  <a:pt x="996" y="102"/>
                  <a:pt x="963" y="92"/>
                  <a:pt x="963" y="92"/>
                </a:cubicBezTo>
                <a:cubicBezTo>
                  <a:pt x="834" y="95"/>
                  <a:pt x="706" y="98"/>
                  <a:pt x="577" y="100"/>
                </a:cubicBezTo>
                <a:cubicBezTo>
                  <a:pt x="421" y="103"/>
                  <a:pt x="221" y="0"/>
                  <a:pt x="108" y="108"/>
                </a:cubicBezTo>
                <a:cubicBezTo>
                  <a:pt x="0" y="210"/>
                  <a:pt x="106" y="405"/>
                  <a:pt x="99" y="553"/>
                </a:cubicBezTo>
                <a:cubicBezTo>
                  <a:pt x="98" y="579"/>
                  <a:pt x="75" y="627"/>
                  <a:pt x="75" y="627"/>
                </a:cubicBezTo>
                <a:cubicBezTo>
                  <a:pt x="78" y="704"/>
                  <a:pt x="80" y="780"/>
                  <a:pt x="83" y="857"/>
                </a:cubicBezTo>
                <a:cubicBezTo>
                  <a:pt x="85" y="906"/>
                  <a:pt x="68" y="961"/>
                  <a:pt x="91" y="1005"/>
                </a:cubicBezTo>
                <a:cubicBezTo>
                  <a:pt x="103" y="1027"/>
                  <a:pt x="140" y="1011"/>
                  <a:pt x="165" y="1014"/>
                </a:cubicBezTo>
                <a:cubicBezTo>
                  <a:pt x="396" y="1231"/>
                  <a:pt x="334" y="1181"/>
                  <a:pt x="1079" y="1022"/>
                </a:cubicBezTo>
                <a:cubicBezTo>
                  <a:pt x="1138" y="1009"/>
                  <a:pt x="1073" y="901"/>
                  <a:pt x="1070" y="841"/>
                </a:cubicBezTo>
                <a:cubicBezTo>
                  <a:pt x="1087" y="603"/>
                  <a:pt x="1095" y="363"/>
                  <a:pt x="1095" y="125"/>
                </a:cubicBezTo>
                <a:close/>
              </a:path>
            </a:pathLst>
          </a:custGeom>
          <a:solidFill>
            <a:srgbClr val="33CC33">
              <a:alpha val="57001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 cap="flat" cmpd="sng">
                <a:solidFill>
                  <a:srgbClr val="FF99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7942" name="Line 22"/>
          <p:cNvSpPr>
            <a:spLocks noChangeShapeType="1"/>
          </p:cNvSpPr>
          <p:nvPr/>
        </p:nvSpPr>
        <p:spPr bwMode="auto">
          <a:xfrm>
            <a:off x="2413000" y="5919788"/>
            <a:ext cx="763588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7943" name="Line 23"/>
          <p:cNvSpPr>
            <a:spLocks noChangeShapeType="1"/>
          </p:cNvSpPr>
          <p:nvPr/>
        </p:nvSpPr>
        <p:spPr bwMode="auto">
          <a:xfrm flipH="1">
            <a:off x="2794000" y="4878388"/>
            <a:ext cx="790575" cy="1001712"/>
          </a:xfrm>
          <a:prstGeom prst="line">
            <a:avLst/>
          </a:prstGeom>
          <a:noFill/>
          <a:ln w="19050">
            <a:solidFill>
              <a:srgbClr val="FF3300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7944" name="Text Box 24"/>
          <p:cNvSpPr txBox="1">
            <a:spLocks noChangeArrowheads="1"/>
          </p:cNvSpPr>
          <p:nvPr/>
        </p:nvSpPr>
        <p:spPr bwMode="auto">
          <a:xfrm>
            <a:off x="1085850" y="5965825"/>
            <a:ext cx="10334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71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(100)</a:t>
            </a:r>
          </a:p>
        </p:txBody>
      </p:sp>
      <p:graphicFrame>
        <p:nvGraphicFramePr>
          <p:cNvPr id="337945" name="Object 25"/>
          <p:cNvGraphicFramePr>
            <a:graphicFrameLocks noChangeAspect="1"/>
          </p:cNvGraphicFramePr>
          <p:nvPr/>
        </p:nvGraphicFramePr>
        <p:xfrm>
          <a:off x="3344863" y="5183188"/>
          <a:ext cx="771525" cy="376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7" name="Equation" r:id="rId5" imgW="520560" imgH="253800" progId="Equation.3">
                  <p:embed/>
                </p:oleObj>
              </mc:Choice>
              <mc:Fallback>
                <p:oleObj name="Equation" r:id="rId5" imgW="520560" imgH="253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44863" y="5183188"/>
                        <a:ext cx="771525" cy="3762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7946" name="Text Box 26"/>
          <p:cNvSpPr txBox="1">
            <a:spLocks noChangeArrowheads="1"/>
          </p:cNvSpPr>
          <p:nvPr/>
        </p:nvSpPr>
        <p:spPr bwMode="auto">
          <a:xfrm>
            <a:off x="6856413" y="4068763"/>
            <a:ext cx="381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>
                <a:cs typeface="Times New Roman" pitchFamily="18" charset="0"/>
              </a:rPr>
              <a:t>B</a:t>
            </a:r>
          </a:p>
        </p:txBody>
      </p:sp>
      <p:sp>
        <p:nvSpPr>
          <p:cNvPr id="337947" name="Text Box 27"/>
          <p:cNvSpPr txBox="1">
            <a:spLocks noChangeArrowheads="1"/>
          </p:cNvSpPr>
          <p:nvPr/>
        </p:nvSpPr>
        <p:spPr bwMode="auto">
          <a:xfrm>
            <a:off x="5529263" y="4498975"/>
            <a:ext cx="4857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>
                <a:cs typeface="Times New Roman" pitchFamily="18" charset="0"/>
              </a:rPr>
              <a:t>O</a:t>
            </a:r>
          </a:p>
        </p:txBody>
      </p:sp>
      <p:grpSp>
        <p:nvGrpSpPr>
          <p:cNvPr id="337948" name="Group 28"/>
          <p:cNvGrpSpPr>
            <a:grpSpLocks/>
          </p:cNvGrpSpPr>
          <p:nvPr/>
        </p:nvGrpSpPr>
        <p:grpSpPr bwMode="auto">
          <a:xfrm>
            <a:off x="5072063" y="3113088"/>
            <a:ext cx="2600325" cy="2820987"/>
            <a:chOff x="396" y="1493"/>
            <a:chExt cx="1638" cy="1777"/>
          </a:xfrm>
        </p:grpSpPr>
        <p:sp>
          <p:nvSpPr>
            <p:cNvPr id="337949" name="Freeform 29"/>
            <p:cNvSpPr>
              <a:spLocks/>
            </p:cNvSpPr>
            <p:nvPr/>
          </p:nvSpPr>
          <p:spPr bwMode="auto">
            <a:xfrm>
              <a:off x="429" y="1493"/>
              <a:ext cx="543" cy="699"/>
            </a:xfrm>
            <a:custGeom>
              <a:avLst/>
              <a:gdLst>
                <a:gd name="T0" fmla="*/ 543 w 543"/>
                <a:gd name="T1" fmla="*/ 0 h 699"/>
                <a:gd name="T2" fmla="*/ 412 w 543"/>
                <a:gd name="T3" fmla="*/ 164 h 699"/>
                <a:gd name="T4" fmla="*/ 387 w 543"/>
                <a:gd name="T5" fmla="*/ 181 h 699"/>
                <a:gd name="T6" fmla="*/ 288 w 543"/>
                <a:gd name="T7" fmla="*/ 296 h 699"/>
                <a:gd name="T8" fmla="*/ 107 w 543"/>
                <a:gd name="T9" fmla="*/ 535 h 699"/>
                <a:gd name="T10" fmla="*/ 50 w 543"/>
                <a:gd name="T11" fmla="*/ 650 h 699"/>
                <a:gd name="T12" fmla="*/ 17 w 543"/>
                <a:gd name="T13" fmla="*/ 683 h 699"/>
                <a:gd name="T14" fmla="*/ 0 w 543"/>
                <a:gd name="T15" fmla="*/ 699 h 6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43" h="699">
                  <a:moveTo>
                    <a:pt x="543" y="0"/>
                  </a:moveTo>
                  <a:cubicBezTo>
                    <a:pt x="493" y="50"/>
                    <a:pt x="462" y="114"/>
                    <a:pt x="412" y="164"/>
                  </a:cubicBezTo>
                  <a:cubicBezTo>
                    <a:pt x="405" y="171"/>
                    <a:pt x="394" y="174"/>
                    <a:pt x="387" y="181"/>
                  </a:cubicBezTo>
                  <a:cubicBezTo>
                    <a:pt x="352" y="216"/>
                    <a:pt x="318" y="257"/>
                    <a:pt x="288" y="296"/>
                  </a:cubicBezTo>
                  <a:cubicBezTo>
                    <a:pt x="226" y="378"/>
                    <a:pt x="180" y="462"/>
                    <a:pt x="107" y="535"/>
                  </a:cubicBezTo>
                  <a:cubicBezTo>
                    <a:pt x="96" y="581"/>
                    <a:pt x="88" y="614"/>
                    <a:pt x="50" y="650"/>
                  </a:cubicBezTo>
                  <a:cubicBezTo>
                    <a:pt x="5" y="693"/>
                    <a:pt x="61" y="639"/>
                    <a:pt x="17" y="683"/>
                  </a:cubicBezTo>
                  <a:cubicBezTo>
                    <a:pt x="11" y="689"/>
                    <a:pt x="0" y="699"/>
                    <a:pt x="0" y="699"/>
                  </a:cubicBezTo>
                </a:path>
              </a:pathLst>
            </a:custGeom>
            <a:solidFill>
              <a:srgbClr val="F85912"/>
            </a:solidFill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7950" name="Freeform 30"/>
            <p:cNvSpPr>
              <a:spLocks/>
            </p:cNvSpPr>
            <p:nvPr/>
          </p:nvSpPr>
          <p:spPr bwMode="auto">
            <a:xfrm>
              <a:off x="421" y="2217"/>
              <a:ext cx="1062" cy="1"/>
            </a:xfrm>
            <a:custGeom>
              <a:avLst/>
              <a:gdLst>
                <a:gd name="T0" fmla="*/ 0 w 1062"/>
                <a:gd name="T1" fmla="*/ 0 h 1"/>
                <a:gd name="T2" fmla="*/ 1062 w 1062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062" h="1">
                  <a:moveTo>
                    <a:pt x="0" y="0"/>
                  </a:moveTo>
                  <a:cubicBezTo>
                    <a:pt x="354" y="0"/>
                    <a:pt x="708" y="0"/>
                    <a:pt x="1062" y="0"/>
                  </a:cubicBezTo>
                </a:path>
              </a:pathLst>
            </a:custGeom>
            <a:solidFill>
              <a:srgbClr val="F85912"/>
            </a:solidFill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7951" name="Freeform 31"/>
            <p:cNvSpPr>
              <a:spLocks/>
            </p:cNvSpPr>
            <p:nvPr/>
          </p:nvSpPr>
          <p:spPr bwMode="auto">
            <a:xfrm>
              <a:off x="972" y="1493"/>
              <a:ext cx="1029" cy="24"/>
            </a:xfrm>
            <a:custGeom>
              <a:avLst/>
              <a:gdLst>
                <a:gd name="T0" fmla="*/ 0 w 1029"/>
                <a:gd name="T1" fmla="*/ 0 h 24"/>
                <a:gd name="T2" fmla="*/ 1029 w 1029"/>
                <a:gd name="T3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029" h="24">
                  <a:moveTo>
                    <a:pt x="0" y="0"/>
                  </a:moveTo>
                  <a:cubicBezTo>
                    <a:pt x="343" y="10"/>
                    <a:pt x="685" y="24"/>
                    <a:pt x="1029" y="24"/>
                  </a:cubicBezTo>
                </a:path>
              </a:pathLst>
            </a:custGeom>
            <a:solidFill>
              <a:srgbClr val="F85912"/>
            </a:solidFill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7952" name="Freeform 32"/>
            <p:cNvSpPr>
              <a:spLocks/>
            </p:cNvSpPr>
            <p:nvPr/>
          </p:nvSpPr>
          <p:spPr bwMode="auto">
            <a:xfrm>
              <a:off x="1474" y="1517"/>
              <a:ext cx="543" cy="708"/>
            </a:xfrm>
            <a:custGeom>
              <a:avLst/>
              <a:gdLst>
                <a:gd name="T0" fmla="*/ 543 w 543"/>
                <a:gd name="T1" fmla="*/ 0 h 708"/>
                <a:gd name="T2" fmla="*/ 527 w 543"/>
                <a:gd name="T3" fmla="*/ 25 h 708"/>
                <a:gd name="T4" fmla="*/ 502 w 543"/>
                <a:gd name="T5" fmla="*/ 50 h 708"/>
                <a:gd name="T6" fmla="*/ 469 w 543"/>
                <a:gd name="T7" fmla="*/ 91 h 708"/>
                <a:gd name="T8" fmla="*/ 379 w 543"/>
                <a:gd name="T9" fmla="*/ 231 h 708"/>
                <a:gd name="T10" fmla="*/ 362 w 543"/>
                <a:gd name="T11" fmla="*/ 247 h 708"/>
                <a:gd name="T12" fmla="*/ 313 w 543"/>
                <a:gd name="T13" fmla="*/ 297 h 708"/>
                <a:gd name="T14" fmla="*/ 280 w 543"/>
                <a:gd name="T15" fmla="*/ 338 h 708"/>
                <a:gd name="T16" fmla="*/ 239 w 543"/>
                <a:gd name="T17" fmla="*/ 412 h 708"/>
                <a:gd name="T18" fmla="*/ 206 w 543"/>
                <a:gd name="T19" fmla="*/ 461 h 708"/>
                <a:gd name="T20" fmla="*/ 190 w 543"/>
                <a:gd name="T21" fmla="*/ 486 h 708"/>
                <a:gd name="T22" fmla="*/ 124 w 543"/>
                <a:gd name="T23" fmla="*/ 576 h 708"/>
                <a:gd name="T24" fmla="*/ 42 w 543"/>
                <a:gd name="T25" fmla="*/ 683 h 708"/>
                <a:gd name="T26" fmla="*/ 25 w 543"/>
                <a:gd name="T27" fmla="*/ 700 h 708"/>
                <a:gd name="T28" fmla="*/ 0 w 543"/>
                <a:gd name="T29" fmla="*/ 708 h 7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43" h="708">
                  <a:moveTo>
                    <a:pt x="543" y="0"/>
                  </a:moveTo>
                  <a:cubicBezTo>
                    <a:pt x="538" y="8"/>
                    <a:pt x="533" y="17"/>
                    <a:pt x="527" y="25"/>
                  </a:cubicBezTo>
                  <a:cubicBezTo>
                    <a:pt x="520" y="34"/>
                    <a:pt x="509" y="40"/>
                    <a:pt x="502" y="50"/>
                  </a:cubicBezTo>
                  <a:cubicBezTo>
                    <a:pt x="470" y="98"/>
                    <a:pt x="526" y="52"/>
                    <a:pt x="469" y="91"/>
                  </a:cubicBezTo>
                  <a:cubicBezTo>
                    <a:pt x="436" y="136"/>
                    <a:pt x="410" y="185"/>
                    <a:pt x="379" y="231"/>
                  </a:cubicBezTo>
                  <a:cubicBezTo>
                    <a:pt x="375" y="237"/>
                    <a:pt x="368" y="241"/>
                    <a:pt x="362" y="247"/>
                  </a:cubicBezTo>
                  <a:cubicBezTo>
                    <a:pt x="345" y="264"/>
                    <a:pt x="326" y="278"/>
                    <a:pt x="313" y="297"/>
                  </a:cubicBezTo>
                  <a:cubicBezTo>
                    <a:pt x="293" y="328"/>
                    <a:pt x="304" y="314"/>
                    <a:pt x="280" y="338"/>
                  </a:cubicBezTo>
                  <a:cubicBezTo>
                    <a:pt x="266" y="366"/>
                    <a:pt x="257" y="388"/>
                    <a:pt x="239" y="412"/>
                  </a:cubicBezTo>
                  <a:cubicBezTo>
                    <a:pt x="227" y="428"/>
                    <a:pt x="217" y="445"/>
                    <a:pt x="206" y="461"/>
                  </a:cubicBezTo>
                  <a:cubicBezTo>
                    <a:pt x="201" y="469"/>
                    <a:pt x="190" y="486"/>
                    <a:pt x="190" y="486"/>
                  </a:cubicBezTo>
                  <a:cubicBezTo>
                    <a:pt x="178" y="530"/>
                    <a:pt x="162" y="551"/>
                    <a:pt x="124" y="576"/>
                  </a:cubicBezTo>
                  <a:cubicBezTo>
                    <a:pt x="111" y="618"/>
                    <a:pt x="73" y="652"/>
                    <a:pt x="42" y="683"/>
                  </a:cubicBezTo>
                  <a:cubicBezTo>
                    <a:pt x="36" y="689"/>
                    <a:pt x="31" y="694"/>
                    <a:pt x="25" y="700"/>
                  </a:cubicBezTo>
                  <a:cubicBezTo>
                    <a:pt x="19" y="706"/>
                    <a:pt x="0" y="708"/>
                    <a:pt x="0" y="708"/>
                  </a:cubicBezTo>
                </a:path>
              </a:pathLst>
            </a:custGeom>
            <a:solidFill>
              <a:srgbClr val="F85912"/>
            </a:solidFill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7953" name="Freeform 33"/>
            <p:cNvSpPr>
              <a:spLocks/>
            </p:cNvSpPr>
            <p:nvPr/>
          </p:nvSpPr>
          <p:spPr bwMode="auto">
            <a:xfrm>
              <a:off x="402" y="2192"/>
              <a:ext cx="27" cy="1070"/>
            </a:xfrm>
            <a:custGeom>
              <a:avLst/>
              <a:gdLst>
                <a:gd name="T0" fmla="*/ 16 w 16"/>
                <a:gd name="T1" fmla="*/ 0 h 1251"/>
                <a:gd name="T2" fmla="*/ 0 w 16"/>
                <a:gd name="T3" fmla="*/ 1251 h 1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6" h="1251">
                  <a:moveTo>
                    <a:pt x="16" y="0"/>
                  </a:moveTo>
                  <a:cubicBezTo>
                    <a:pt x="12" y="419"/>
                    <a:pt x="0" y="833"/>
                    <a:pt x="0" y="1251"/>
                  </a:cubicBezTo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7954" name="Freeform 34"/>
            <p:cNvSpPr>
              <a:spLocks/>
            </p:cNvSpPr>
            <p:nvPr/>
          </p:nvSpPr>
          <p:spPr bwMode="auto">
            <a:xfrm>
              <a:off x="396" y="3259"/>
              <a:ext cx="1095" cy="11"/>
            </a:xfrm>
            <a:custGeom>
              <a:avLst/>
              <a:gdLst>
                <a:gd name="T0" fmla="*/ 0 w 1095"/>
                <a:gd name="T1" fmla="*/ 11 h 11"/>
                <a:gd name="T2" fmla="*/ 1095 w 1095"/>
                <a:gd name="T3" fmla="*/ 3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095" h="11">
                  <a:moveTo>
                    <a:pt x="0" y="11"/>
                  </a:moveTo>
                  <a:cubicBezTo>
                    <a:pt x="684" y="0"/>
                    <a:pt x="319" y="3"/>
                    <a:pt x="1095" y="3"/>
                  </a:cubicBezTo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7955" name="Freeform 35"/>
            <p:cNvSpPr>
              <a:spLocks/>
            </p:cNvSpPr>
            <p:nvPr/>
          </p:nvSpPr>
          <p:spPr bwMode="auto">
            <a:xfrm>
              <a:off x="1474" y="2209"/>
              <a:ext cx="42" cy="1029"/>
            </a:xfrm>
            <a:custGeom>
              <a:avLst/>
              <a:gdLst>
                <a:gd name="T0" fmla="*/ 42 w 42"/>
                <a:gd name="T1" fmla="*/ 0 h 1234"/>
                <a:gd name="T2" fmla="*/ 33 w 42"/>
                <a:gd name="T3" fmla="*/ 707 h 1234"/>
                <a:gd name="T4" fmla="*/ 0 w 42"/>
                <a:gd name="T5" fmla="*/ 1234 h 1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1234">
                  <a:moveTo>
                    <a:pt x="42" y="0"/>
                  </a:moveTo>
                  <a:cubicBezTo>
                    <a:pt x="39" y="236"/>
                    <a:pt x="38" y="471"/>
                    <a:pt x="33" y="707"/>
                  </a:cubicBezTo>
                  <a:cubicBezTo>
                    <a:pt x="29" y="890"/>
                    <a:pt x="0" y="1049"/>
                    <a:pt x="0" y="1234"/>
                  </a:cubicBezTo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7956" name="Freeform 36"/>
            <p:cNvSpPr>
              <a:spLocks/>
            </p:cNvSpPr>
            <p:nvPr/>
          </p:nvSpPr>
          <p:spPr bwMode="auto">
            <a:xfrm>
              <a:off x="2017" y="1542"/>
              <a:ext cx="1" cy="1062"/>
            </a:xfrm>
            <a:custGeom>
              <a:avLst/>
              <a:gdLst>
                <a:gd name="T0" fmla="*/ 0 w 1"/>
                <a:gd name="T1" fmla="*/ 0 h 1062"/>
                <a:gd name="T2" fmla="*/ 0 w 1"/>
                <a:gd name="T3" fmla="*/ 1062 h 10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062">
                  <a:moveTo>
                    <a:pt x="0" y="0"/>
                  </a:moveTo>
                  <a:cubicBezTo>
                    <a:pt x="0" y="354"/>
                    <a:pt x="0" y="708"/>
                    <a:pt x="0" y="1062"/>
                  </a:cubicBezTo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7957" name="Freeform 37"/>
            <p:cNvSpPr>
              <a:spLocks/>
            </p:cNvSpPr>
            <p:nvPr/>
          </p:nvSpPr>
          <p:spPr bwMode="auto">
            <a:xfrm>
              <a:off x="1491" y="2595"/>
              <a:ext cx="543" cy="650"/>
            </a:xfrm>
            <a:custGeom>
              <a:avLst/>
              <a:gdLst>
                <a:gd name="T0" fmla="*/ 543 w 543"/>
                <a:gd name="T1" fmla="*/ 0 h 650"/>
                <a:gd name="T2" fmla="*/ 477 w 543"/>
                <a:gd name="T3" fmla="*/ 58 h 650"/>
                <a:gd name="T4" fmla="*/ 411 w 543"/>
                <a:gd name="T5" fmla="*/ 140 h 650"/>
                <a:gd name="T6" fmla="*/ 370 w 543"/>
                <a:gd name="T7" fmla="*/ 214 h 650"/>
                <a:gd name="T8" fmla="*/ 337 w 543"/>
                <a:gd name="T9" fmla="*/ 255 h 650"/>
                <a:gd name="T10" fmla="*/ 263 w 543"/>
                <a:gd name="T11" fmla="*/ 346 h 650"/>
                <a:gd name="T12" fmla="*/ 214 w 543"/>
                <a:gd name="T13" fmla="*/ 379 h 650"/>
                <a:gd name="T14" fmla="*/ 197 w 543"/>
                <a:gd name="T15" fmla="*/ 403 h 650"/>
                <a:gd name="T16" fmla="*/ 173 w 543"/>
                <a:gd name="T17" fmla="*/ 420 h 650"/>
                <a:gd name="T18" fmla="*/ 156 w 543"/>
                <a:gd name="T19" fmla="*/ 445 h 650"/>
                <a:gd name="T20" fmla="*/ 140 w 543"/>
                <a:gd name="T21" fmla="*/ 494 h 650"/>
                <a:gd name="T22" fmla="*/ 99 w 543"/>
                <a:gd name="T23" fmla="*/ 560 h 650"/>
                <a:gd name="T24" fmla="*/ 82 w 543"/>
                <a:gd name="T25" fmla="*/ 576 h 650"/>
                <a:gd name="T26" fmla="*/ 66 w 543"/>
                <a:gd name="T27" fmla="*/ 601 h 650"/>
                <a:gd name="T28" fmla="*/ 57 w 543"/>
                <a:gd name="T29" fmla="*/ 626 h 650"/>
                <a:gd name="T30" fmla="*/ 0 w 543"/>
                <a:gd name="T31" fmla="*/ 650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43" h="650">
                  <a:moveTo>
                    <a:pt x="543" y="0"/>
                  </a:moveTo>
                  <a:cubicBezTo>
                    <a:pt x="516" y="18"/>
                    <a:pt x="504" y="40"/>
                    <a:pt x="477" y="58"/>
                  </a:cubicBezTo>
                  <a:cubicBezTo>
                    <a:pt x="458" y="88"/>
                    <a:pt x="433" y="112"/>
                    <a:pt x="411" y="140"/>
                  </a:cubicBezTo>
                  <a:cubicBezTo>
                    <a:pt x="392" y="163"/>
                    <a:pt x="387" y="190"/>
                    <a:pt x="370" y="214"/>
                  </a:cubicBezTo>
                  <a:cubicBezTo>
                    <a:pt x="354" y="264"/>
                    <a:pt x="375" y="217"/>
                    <a:pt x="337" y="255"/>
                  </a:cubicBezTo>
                  <a:cubicBezTo>
                    <a:pt x="310" y="282"/>
                    <a:pt x="291" y="318"/>
                    <a:pt x="263" y="346"/>
                  </a:cubicBezTo>
                  <a:cubicBezTo>
                    <a:pt x="246" y="398"/>
                    <a:pt x="270" y="348"/>
                    <a:pt x="214" y="379"/>
                  </a:cubicBezTo>
                  <a:cubicBezTo>
                    <a:pt x="205" y="384"/>
                    <a:pt x="204" y="396"/>
                    <a:pt x="197" y="403"/>
                  </a:cubicBezTo>
                  <a:cubicBezTo>
                    <a:pt x="190" y="410"/>
                    <a:pt x="181" y="414"/>
                    <a:pt x="173" y="420"/>
                  </a:cubicBezTo>
                  <a:cubicBezTo>
                    <a:pt x="167" y="428"/>
                    <a:pt x="160" y="436"/>
                    <a:pt x="156" y="445"/>
                  </a:cubicBezTo>
                  <a:cubicBezTo>
                    <a:pt x="149" y="461"/>
                    <a:pt x="153" y="482"/>
                    <a:pt x="140" y="494"/>
                  </a:cubicBezTo>
                  <a:cubicBezTo>
                    <a:pt x="117" y="515"/>
                    <a:pt x="114" y="535"/>
                    <a:pt x="99" y="560"/>
                  </a:cubicBezTo>
                  <a:cubicBezTo>
                    <a:pt x="95" y="567"/>
                    <a:pt x="87" y="570"/>
                    <a:pt x="82" y="576"/>
                  </a:cubicBezTo>
                  <a:cubicBezTo>
                    <a:pt x="76" y="584"/>
                    <a:pt x="70" y="592"/>
                    <a:pt x="66" y="601"/>
                  </a:cubicBezTo>
                  <a:cubicBezTo>
                    <a:pt x="62" y="609"/>
                    <a:pt x="63" y="619"/>
                    <a:pt x="57" y="626"/>
                  </a:cubicBezTo>
                  <a:cubicBezTo>
                    <a:pt x="44" y="642"/>
                    <a:pt x="0" y="650"/>
                    <a:pt x="0" y="650"/>
                  </a:cubicBezTo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37958" name="Text Box 38"/>
          <p:cNvSpPr txBox="1">
            <a:spLocks noChangeArrowheads="1"/>
          </p:cNvSpPr>
          <p:nvPr/>
        </p:nvSpPr>
        <p:spPr bwMode="auto">
          <a:xfrm>
            <a:off x="4559300" y="6383338"/>
            <a:ext cx="457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b="1">
                <a:solidFill>
                  <a:schemeClr val="accent1"/>
                </a:solidFill>
                <a:cs typeface="Times New Roman" pitchFamily="18" charset="0"/>
              </a:rPr>
              <a:t>x</a:t>
            </a:r>
          </a:p>
        </p:txBody>
      </p:sp>
      <p:sp>
        <p:nvSpPr>
          <p:cNvPr id="337959" name="Text Box 39"/>
          <p:cNvSpPr txBox="1">
            <a:spLocks noChangeArrowheads="1"/>
          </p:cNvSpPr>
          <p:nvPr/>
        </p:nvSpPr>
        <p:spPr bwMode="auto">
          <a:xfrm>
            <a:off x="5886450" y="2071688"/>
            <a:ext cx="381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b="1">
                <a:solidFill>
                  <a:schemeClr val="accent1"/>
                </a:solidFill>
                <a:cs typeface="Times New Roman" pitchFamily="18" charset="0"/>
              </a:rPr>
              <a:t>z</a:t>
            </a:r>
          </a:p>
        </p:txBody>
      </p:sp>
      <p:sp>
        <p:nvSpPr>
          <p:cNvPr id="337960" name="Freeform 40"/>
          <p:cNvSpPr>
            <a:spLocks/>
          </p:cNvSpPr>
          <p:nvPr/>
        </p:nvSpPr>
        <p:spPr bwMode="auto">
          <a:xfrm>
            <a:off x="5878513" y="2668588"/>
            <a:ext cx="209550" cy="2208212"/>
          </a:xfrm>
          <a:custGeom>
            <a:avLst/>
            <a:gdLst>
              <a:gd name="T0" fmla="*/ 101 w 132"/>
              <a:gd name="T1" fmla="*/ 0 h 1481"/>
              <a:gd name="T2" fmla="*/ 52 w 132"/>
              <a:gd name="T3" fmla="*/ 1020 h 1481"/>
              <a:gd name="T4" fmla="*/ 36 w 132"/>
              <a:gd name="T5" fmla="*/ 1481 h 14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32" h="1481">
                <a:moveTo>
                  <a:pt x="101" y="0"/>
                </a:moveTo>
                <a:cubicBezTo>
                  <a:pt x="0" y="315"/>
                  <a:pt x="132" y="689"/>
                  <a:pt x="52" y="1020"/>
                </a:cubicBezTo>
                <a:cubicBezTo>
                  <a:pt x="34" y="1393"/>
                  <a:pt x="36" y="1239"/>
                  <a:pt x="36" y="1481"/>
                </a:cubicBezTo>
              </a:path>
            </a:pathLst>
          </a:custGeom>
          <a:noFill/>
          <a:ln w="57150" cap="flat" cmpd="sng">
            <a:solidFill>
              <a:srgbClr val="008000"/>
            </a:solidFill>
            <a:prstDash val="dash"/>
            <a:round/>
            <a:headEnd type="triangl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7961" name="Freeform 41"/>
          <p:cNvSpPr>
            <a:spLocks/>
          </p:cNvSpPr>
          <p:nvPr/>
        </p:nvSpPr>
        <p:spPr bwMode="auto">
          <a:xfrm>
            <a:off x="5935663" y="4849813"/>
            <a:ext cx="2341562" cy="42862"/>
          </a:xfrm>
          <a:custGeom>
            <a:avLst/>
            <a:gdLst>
              <a:gd name="T0" fmla="*/ 0 w 1341"/>
              <a:gd name="T1" fmla="*/ 0 h 51"/>
              <a:gd name="T2" fmla="*/ 970 w 1341"/>
              <a:gd name="T3" fmla="*/ 25 h 51"/>
              <a:gd name="T4" fmla="*/ 1341 w 1341"/>
              <a:gd name="T5" fmla="*/ 49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341" h="51">
                <a:moveTo>
                  <a:pt x="0" y="0"/>
                </a:moveTo>
                <a:cubicBezTo>
                  <a:pt x="388" y="5"/>
                  <a:pt x="605" y="17"/>
                  <a:pt x="970" y="25"/>
                </a:cubicBezTo>
                <a:cubicBezTo>
                  <a:pt x="1106" y="51"/>
                  <a:pt x="1183" y="49"/>
                  <a:pt x="1341" y="49"/>
                </a:cubicBezTo>
              </a:path>
            </a:pathLst>
          </a:custGeom>
          <a:noFill/>
          <a:ln w="57150" cap="flat" cmpd="sng">
            <a:solidFill>
              <a:schemeClr val="accent2"/>
            </a:solidFill>
            <a:prstDash val="dash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7962" name="Freeform 42"/>
          <p:cNvSpPr>
            <a:spLocks/>
          </p:cNvSpPr>
          <p:nvPr/>
        </p:nvSpPr>
        <p:spPr bwMode="auto">
          <a:xfrm>
            <a:off x="4799013" y="4824413"/>
            <a:ext cx="1122362" cy="1514475"/>
          </a:xfrm>
          <a:custGeom>
            <a:avLst/>
            <a:gdLst>
              <a:gd name="T0" fmla="*/ 707 w 707"/>
              <a:gd name="T1" fmla="*/ 0 h 954"/>
              <a:gd name="T2" fmla="*/ 633 w 707"/>
              <a:gd name="T3" fmla="*/ 98 h 954"/>
              <a:gd name="T4" fmla="*/ 584 w 707"/>
              <a:gd name="T5" fmla="*/ 156 h 954"/>
              <a:gd name="T6" fmla="*/ 518 w 707"/>
              <a:gd name="T7" fmla="*/ 246 h 954"/>
              <a:gd name="T8" fmla="*/ 493 w 707"/>
              <a:gd name="T9" fmla="*/ 288 h 954"/>
              <a:gd name="T10" fmla="*/ 485 w 707"/>
              <a:gd name="T11" fmla="*/ 312 h 954"/>
              <a:gd name="T12" fmla="*/ 329 w 707"/>
              <a:gd name="T13" fmla="*/ 444 h 954"/>
              <a:gd name="T14" fmla="*/ 288 w 707"/>
              <a:gd name="T15" fmla="*/ 502 h 954"/>
              <a:gd name="T16" fmla="*/ 255 w 707"/>
              <a:gd name="T17" fmla="*/ 576 h 954"/>
              <a:gd name="T18" fmla="*/ 205 w 707"/>
              <a:gd name="T19" fmla="*/ 658 h 954"/>
              <a:gd name="T20" fmla="*/ 131 w 707"/>
              <a:gd name="T21" fmla="*/ 740 h 954"/>
              <a:gd name="T22" fmla="*/ 49 w 707"/>
              <a:gd name="T23" fmla="*/ 847 h 954"/>
              <a:gd name="T24" fmla="*/ 16 w 707"/>
              <a:gd name="T25" fmla="*/ 921 h 954"/>
              <a:gd name="T26" fmla="*/ 0 w 707"/>
              <a:gd name="T27" fmla="*/ 954 h 9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707" h="954">
                <a:moveTo>
                  <a:pt x="707" y="0"/>
                </a:moveTo>
                <a:cubicBezTo>
                  <a:pt x="694" y="39"/>
                  <a:pt x="663" y="70"/>
                  <a:pt x="633" y="98"/>
                </a:cubicBezTo>
                <a:cubicBezTo>
                  <a:pt x="621" y="137"/>
                  <a:pt x="606" y="127"/>
                  <a:pt x="584" y="156"/>
                </a:cubicBezTo>
                <a:cubicBezTo>
                  <a:pt x="563" y="185"/>
                  <a:pt x="538" y="216"/>
                  <a:pt x="518" y="246"/>
                </a:cubicBezTo>
                <a:cubicBezTo>
                  <a:pt x="497" y="313"/>
                  <a:pt x="526" y="234"/>
                  <a:pt x="493" y="288"/>
                </a:cubicBezTo>
                <a:cubicBezTo>
                  <a:pt x="489" y="295"/>
                  <a:pt x="489" y="305"/>
                  <a:pt x="485" y="312"/>
                </a:cubicBezTo>
                <a:cubicBezTo>
                  <a:pt x="458" y="357"/>
                  <a:pt x="372" y="414"/>
                  <a:pt x="329" y="444"/>
                </a:cubicBezTo>
                <a:cubicBezTo>
                  <a:pt x="320" y="472"/>
                  <a:pt x="308" y="481"/>
                  <a:pt x="288" y="502"/>
                </a:cubicBezTo>
                <a:cubicBezTo>
                  <a:pt x="278" y="529"/>
                  <a:pt x="268" y="551"/>
                  <a:pt x="255" y="576"/>
                </a:cubicBezTo>
                <a:cubicBezTo>
                  <a:pt x="233" y="620"/>
                  <a:pt x="255" y="642"/>
                  <a:pt x="205" y="658"/>
                </a:cubicBezTo>
                <a:cubicBezTo>
                  <a:pt x="168" y="683"/>
                  <a:pt x="158" y="700"/>
                  <a:pt x="131" y="740"/>
                </a:cubicBezTo>
                <a:cubicBezTo>
                  <a:pt x="106" y="777"/>
                  <a:pt x="69" y="806"/>
                  <a:pt x="49" y="847"/>
                </a:cubicBezTo>
                <a:cubicBezTo>
                  <a:pt x="35" y="876"/>
                  <a:pt x="40" y="898"/>
                  <a:pt x="16" y="921"/>
                </a:cubicBezTo>
                <a:cubicBezTo>
                  <a:pt x="7" y="950"/>
                  <a:pt x="14" y="940"/>
                  <a:pt x="0" y="954"/>
                </a:cubicBezTo>
              </a:path>
            </a:pathLst>
          </a:custGeom>
          <a:noFill/>
          <a:ln w="57150" cap="flat" cmpd="sng">
            <a:solidFill>
              <a:srgbClr val="008000"/>
            </a:solidFill>
            <a:prstDash val="dash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7963" name="Freeform 43"/>
          <p:cNvSpPr>
            <a:spLocks/>
          </p:cNvSpPr>
          <p:nvPr/>
        </p:nvSpPr>
        <p:spPr bwMode="auto">
          <a:xfrm>
            <a:off x="5980113" y="3181350"/>
            <a:ext cx="854075" cy="2667000"/>
          </a:xfrm>
          <a:custGeom>
            <a:avLst/>
            <a:gdLst>
              <a:gd name="T0" fmla="*/ 32 w 538"/>
              <a:gd name="T1" fmla="*/ 0 h 1680"/>
              <a:gd name="T2" fmla="*/ 40 w 538"/>
              <a:gd name="T3" fmla="*/ 339 h 1680"/>
              <a:gd name="T4" fmla="*/ 0 w 538"/>
              <a:gd name="T5" fmla="*/ 947 h 1680"/>
              <a:gd name="T6" fmla="*/ 8 w 538"/>
              <a:gd name="T7" fmla="*/ 1033 h 1680"/>
              <a:gd name="T8" fmla="*/ 32 w 538"/>
              <a:gd name="T9" fmla="*/ 1057 h 1680"/>
              <a:gd name="T10" fmla="*/ 79 w 538"/>
              <a:gd name="T11" fmla="*/ 1120 h 1680"/>
              <a:gd name="T12" fmla="*/ 134 w 538"/>
              <a:gd name="T13" fmla="*/ 1191 h 1680"/>
              <a:gd name="T14" fmla="*/ 198 w 538"/>
              <a:gd name="T15" fmla="*/ 1309 h 1680"/>
              <a:gd name="T16" fmla="*/ 229 w 538"/>
              <a:gd name="T17" fmla="*/ 1380 h 1680"/>
              <a:gd name="T18" fmla="*/ 300 w 538"/>
              <a:gd name="T19" fmla="*/ 1467 h 1680"/>
              <a:gd name="T20" fmla="*/ 316 w 538"/>
              <a:gd name="T21" fmla="*/ 1491 h 1680"/>
              <a:gd name="T22" fmla="*/ 363 w 538"/>
              <a:gd name="T23" fmla="*/ 1523 h 1680"/>
              <a:gd name="T24" fmla="*/ 450 w 538"/>
              <a:gd name="T25" fmla="*/ 1641 h 1680"/>
              <a:gd name="T26" fmla="*/ 458 w 538"/>
              <a:gd name="T27" fmla="*/ 1665 h 1680"/>
              <a:gd name="T28" fmla="*/ 482 w 538"/>
              <a:gd name="T29" fmla="*/ 1672 h 1680"/>
              <a:gd name="T30" fmla="*/ 474 w 538"/>
              <a:gd name="T31" fmla="*/ 1617 h 1680"/>
              <a:gd name="T32" fmla="*/ 497 w 538"/>
              <a:gd name="T33" fmla="*/ 1262 h 1680"/>
              <a:gd name="T34" fmla="*/ 505 w 538"/>
              <a:gd name="T35" fmla="*/ 844 h 1680"/>
              <a:gd name="T36" fmla="*/ 426 w 538"/>
              <a:gd name="T37" fmla="*/ 584 h 1680"/>
              <a:gd name="T38" fmla="*/ 363 w 538"/>
              <a:gd name="T39" fmla="*/ 513 h 1680"/>
              <a:gd name="T40" fmla="*/ 237 w 538"/>
              <a:gd name="T41" fmla="*/ 355 h 1680"/>
              <a:gd name="T42" fmla="*/ 166 w 538"/>
              <a:gd name="T43" fmla="*/ 252 h 1680"/>
              <a:gd name="T44" fmla="*/ 71 w 538"/>
              <a:gd name="T45" fmla="*/ 118 h 1680"/>
              <a:gd name="T46" fmla="*/ 32 w 538"/>
              <a:gd name="T47" fmla="*/ 0 h 16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538" h="1680">
                <a:moveTo>
                  <a:pt x="32" y="0"/>
                </a:moveTo>
                <a:cubicBezTo>
                  <a:pt x="9" y="111"/>
                  <a:pt x="4" y="231"/>
                  <a:pt x="40" y="339"/>
                </a:cubicBezTo>
                <a:cubicBezTo>
                  <a:pt x="28" y="543"/>
                  <a:pt x="50" y="748"/>
                  <a:pt x="0" y="947"/>
                </a:cubicBezTo>
                <a:cubicBezTo>
                  <a:pt x="3" y="976"/>
                  <a:pt x="0" y="1005"/>
                  <a:pt x="8" y="1033"/>
                </a:cubicBezTo>
                <a:cubicBezTo>
                  <a:pt x="11" y="1044"/>
                  <a:pt x="25" y="1048"/>
                  <a:pt x="32" y="1057"/>
                </a:cubicBezTo>
                <a:cubicBezTo>
                  <a:pt x="54" y="1083"/>
                  <a:pt x="50" y="1100"/>
                  <a:pt x="79" y="1120"/>
                </a:cubicBezTo>
                <a:cubicBezTo>
                  <a:pt x="117" y="1176"/>
                  <a:pt x="98" y="1153"/>
                  <a:pt x="134" y="1191"/>
                </a:cubicBezTo>
                <a:cubicBezTo>
                  <a:pt x="145" y="1235"/>
                  <a:pt x="159" y="1285"/>
                  <a:pt x="198" y="1309"/>
                </a:cubicBezTo>
                <a:cubicBezTo>
                  <a:pt x="206" y="1337"/>
                  <a:pt x="212" y="1356"/>
                  <a:pt x="229" y="1380"/>
                </a:cubicBezTo>
                <a:cubicBezTo>
                  <a:pt x="241" y="1415"/>
                  <a:pt x="269" y="1448"/>
                  <a:pt x="300" y="1467"/>
                </a:cubicBezTo>
                <a:cubicBezTo>
                  <a:pt x="305" y="1475"/>
                  <a:pt x="309" y="1485"/>
                  <a:pt x="316" y="1491"/>
                </a:cubicBezTo>
                <a:cubicBezTo>
                  <a:pt x="330" y="1504"/>
                  <a:pt x="363" y="1523"/>
                  <a:pt x="363" y="1523"/>
                </a:cubicBezTo>
                <a:cubicBezTo>
                  <a:pt x="383" y="1581"/>
                  <a:pt x="388" y="1620"/>
                  <a:pt x="450" y="1641"/>
                </a:cubicBezTo>
                <a:cubicBezTo>
                  <a:pt x="453" y="1649"/>
                  <a:pt x="452" y="1659"/>
                  <a:pt x="458" y="1665"/>
                </a:cubicBezTo>
                <a:cubicBezTo>
                  <a:pt x="464" y="1671"/>
                  <a:pt x="479" y="1680"/>
                  <a:pt x="482" y="1672"/>
                </a:cubicBezTo>
                <a:cubicBezTo>
                  <a:pt x="488" y="1654"/>
                  <a:pt x="477" y="1635"/>
                  <a:pt x="474" y="1617"/>
                </a:cubicBezTo>
                <a:cubicBezTo>
                  <a:pt x="468" y="1491"/>
                  <a:pt x="462" y="1382"/>
                  <a:pt x="497" y="1262"/>
                </a:cubicBezTo>
                <a:cubicBezTo>
                  <a:pt x="500" y="1123"/>
                  <a:pt x="501" y="983"/>
                  <a:pt x="505" y="844"/>
                </a:cubicBezTo>
                <a:cubicBezTo>
                  <a:pt x="507" y="763"/>
                  <a:pt x="538" y="617"/>
                  <a:pt x="426" y="584"/>
                </a:cubicBezTo>
                <a:cubicBezTo>
                  <a:pt x="409" y="557"/>
                  <a:pt x="363" y="513"/>
                  <a:pt x="363" y="513"/>
                </a:cubicBezTo>
                <a:cubicBezTo>
                  <a:pt x="349" y="472"/>
                  <a:pt x="276" y="381"/>
                  <a:pt x="237" y="355"/>
                </a:cubicBezTo>
                <a:cubicBezTo>
                  <a:pt x="213" y="319"/>
                  <a:pt x="197" y="283"/>
                  <a:pt x="166" y="252"/>
                </a:cubicBezTo>
                <a:cubicBezTo>
                  <a:pt x="149" y="202"/>
                  <a:pt x="116" y="148"/>
                  <a:pt x="71" y="118"/>
                </a:cubicBezTo>
                <a:cubicBezTo>
                  <a:pt x="51" y="85"/>
                  <a:pt x="11" y="40"/>
                  <a:pt x="32" y="0"/>
                </a:cubicBezTo>
                <a:close/>
              </a:path>
            </a:pathLst>
          </a:custGeom>
          <a:solidFill>
            <a:schemeClr val="accent2">
              <a:alpha val="44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7964" name="Text Box 44"/>
          <p:cNvSpPr txBox="1">
            <a:spLocks noChangeArrowheads="1"/>
          </p:cNvSpPr>
          <p:nvPr/>
        </p:nvSpPr>
        <p:spPr bwMode="auto">
          <a:xfrm>
            <a:off x="5581650" y="2811463"/>
            <a:ext cx="381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i="1">
                <a:cs typeface="Times New Roman" pitchFamily="18" charset="0"/>
              </a:rPr>
              <a:t>E</a:t>
            </a:r>
          </a:p>
        </p:txBody>
      </p:sp>
      <p:sp>
        <p:nvSpPr>
          <p:cNvPr id="337965" name="Freeform 45"/>
          <p:cNvSpPr>
            <a:spLocks/>
          </p:cNvSpPr>
          <p:nvPr/>
        </p:nvSpPr>
        <p:spPr bwMode="auto">
          <a:xfrm>
            <a:off x="4675188" y="3657600"/>
            <a:ext cx="854075" cy="2667000"/>
          </a:xfrm>
          <a:custGeom>
            <a:avLst/>
            <a:gdLst>
              <a:gd name="T0" fmla="*/ 32 w 538"/>
              <a:gd name="T1" fmla="*/ 0 h 1680"/>
              <a:gd name="T2" fmla="*/ 40 w 538"/>
              <a:gd name="T3" fmla="*/ 339 h 1680"/>
              <a:gd name="T4" fmla="*/ 0 w 538"/>
              <a:gd name="T5" fmla="*/ 947 h 1680"/>
              <a:gd name="T6" fmla="*/ 8 w 538"/>
              <a:gd name="T7" fmla="*/ 1033 h 1680"/>
              <a:gd name="T8" fmla="*/ 32 w 538"/>
              <a:gd name="T9" fmla="*/ 1057 h 1680"/>
              <a:gd name="T10" fmla="*/ 79 w 538"/>
              <a:gd name="T11" fmla="*/ 1120 h 1680"/>
              <a:gd name="T12" fmla="*/ 134 w 538"/>
              <a:gd name="T13" fmla="*/ 1191 h 1680"/>
              <a:gd name="T14" fmla="*/ 198 w 538"/>
              <a:gd name="T15" fmla="*/ 1309 h 1680"/>
              <a:gd name="T16" fmla="*/ 229 w 538"/>
              <a:gd name="T17" fmla="*/ 1380 h 1680"/>
              <a:gd name="T18" fmla="*/ 300 w 538"/>
              <a:gd name="T19" fmla="*/ 1467 h 1680"/>
              <a:gd name="T20" fmla="*/ 316 w 538"/>
              <a:gd name="T21" fmla="*/ 1491 h 1680"/>
              <a:gd name="T22" fmla="*/ 363 w 538"/>
              <a:gd name="T23" fmla="*/ 1523 h 1680"/>
              <a:gd name="T24" fmla="*/ 450 w 538"/>
              <a:gd name="T25" fmla="*/ 1641 h 1680"/>
              <a:gd name="T26" fmla="*/ 458 w 538"/>
              <a:gd name="T27" fmla="*/ 1665 h 1680"/>
              <a:gd name="T28" fmla="*/ 482 w 538"/>
              <a:gd name="T29" fmla="*/ 1672 h 1680"/>
              <a:gd name="T30" fmla="*/ 474 w 538"/>
              <a:gd name="T31" fmla="*/ 1617 h 1680"/>
              <a:gd name="T32" fmla="*/ 497 w 538"/>
              <a:gd name="T33" fmla="*/ 1262 h 1680"/>
              <a:gd name="T34" fmla="*/ 505 w 538"/>
              <a:gd name="T35" fmla="*/ 844 h 1680"/>
              <a:gd name="T36" fmla="*/ 426 w 538"/>
              <a:gd name="T37" fmla="*/ 584 h 1680"/>
              <a:gd name="T38" fmla="*/ 363 w 538"/>
              <a:gd name="T39" fmla="*/ 513 h 1680"/>
              <a:gd name="T40" fmla="*/ 237 w 538"/>
              <a:gd name="T41" fmla="*/ 355 h 1680"/>
              <a:gd name="T42" fmla="*/ 166 w 538"/>
              <a:gd name="T43" fmla="*/ 252 h 1680"/>
              <a:gd name="T44" fmla="*/ 71 w 538"/>
              <a:gd name="T45" fmla="*/ 118 h 1680"/>
              <a:gd name="T46" fmla="*/ 32 w 538"/>
              <a:gd name="T47" fmla="*/ 0 h 16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538" h="1680">
                <a:moveTo>
                  <a:pt x="32" y="0"/>
                </a:moveTo>
                <a:cubicBezTo>
                  <a:pt x="9" y="111"/>
                  <a:pt x="4" y="231"/>
                  <a:pt x="40" y="339"/>
                </a:cubicBezTo>
                <a:cubicBezTo>
                  <a:pt x="28" y="543"/>
                  <a:pt x="50" y="748"/>
                  <a:pt x="0" y="947"/>
                </a:cubicBezTo>
                <a:cubicBezTo>
                  <a:pt x="3" y="976"/>
                  <a:pt x="0" y="1005"/>
                  <a:pt x="8" y="1033"/>
                </a:cubicBezTo>
                <a:cubicBezTo>
                  <a:pt x="11" y="1044"/>
                  <a:pt x="25" y="1048"/>
                  <a:pt x="32" y="1057"/>
                </a:cubicBezTo>
                <a:cubicBezTo>
                  <a:pt x="54" y="1083"/>
                  <a:pt x="50" y="1100"/>
                  <a:pt x="79" y="1120"/>
                </a:cubicBezTo>
                <a:cubicBezTo>
                  <a:pt x="117" y="1176"/>
                  <a:pt x="98" y="1153"/>
                  <a:pt x="134" y="1191"/>
                </a:cubicBezTo>
                <a:cubicBezTo>
                  <a:pt x="145" y="1235"/>
                  <a:pt x="159" y="1285"/>
                  <a:pt x="198" y="1309"/>
                </a:cubicBezTo>
                <a:cubicBezTo>
                  <a:pt x="206" y="1337"/>
                  <a:pt x="212" y="1356"/>
                  <a:pt x="229" y="1380"/>
                </a:cubicBezTo>
                <a:cubicBezTo>
                  <a:pt x="241" y="1415"/>
                  <a:pt x="269" y="1448"/>
                  <a:pt x="300" y="1467"/>
                </a:cubicBezTo>
                <a:cubicBezTo>
                  <a:pt x="305" y="1475"/>
                  <a:pt x="309" y="1485"/>
                  <a:pt x="316" y="1491"/>
                </a:cubicBezTo>
                <a:cubicBezTo>
                  <a:pt x="330" y="1504"/>
                  <a:pt x="363" y="1523"/>
                  <a:pt x="363" y="1523"/>
                </a:cubicBezTo>
                <a:cubicBezTo>
                  <a:pt x="383" y="1581"/>
                  <a:pt x="388" y="1620"/>
                  <a:pt x="450" y="1641"/>
                </a:cubicBezTo>
                <a:cubicBezTo>
                  <a:pt x="453" y="1649"/>
                  <a:pt x="452" y="1659"/>
                  <a:pt x="458" y="1665"/>
                </a:cubicBezTo>
                <a:cubicBezTo>
                  <a:pt x="464" y="1671"/>
                  <a:pt x="479" y="1680"/>
                  <a:pt x="482" y="1672"/>
                </a:cubicBezTo>
                <a:cubicBezTo>
                  <a:pt x="488" y="1654"/>
                  <a:pt x="477" y="1635"/>
                  <a:pt x="474" y="1617"/>
                </a:cubicBezTo>
                <a:cubicBezTo>
                  <a:pt x="468" y="1491"/>
                  <a:pt x="462" y="1382"/>
                  <a:pt x="497" y="1262"/>
                </a:cubicBezTo>
                <a:cubicBezTo>
                  <a:pt x="500" y="1123"/>
                  <a:pt x="501" y="983"/>
                  <a:pt x="505" y="844"/>
                </a:cubicBezTo>
                <a:cubicBezTo>
                  <a:pt x="507" y="763"/>
                  <a:pt x="538" y="617"/>
                  <a:pt x="426" y="584"/>
                </a:cubicBezTo>
                <a:cubicBezTo>
                  <a:pt x="409" y="557"/>
                  <a:pt x="363" y="513"/>
                  <a:pt x="363" y="513"/>
                </a:cubicBezTo>
                <a:cubicBezTo>
                  <a:pt x="349" y="472"/>
                  <a:pt x="276" y="381"/>
                  <a:pt x="237" y="355"/>
                </a:cubicBezTo>
                <a:cubicBezTo>
                  <a:pt x="213" y="319"/>
                  <a:pt x="197" y="283"/>
                  <a:pt x="166" y="252"/>
                </a:cubicBezTo>
                <a:cubicBezTo>
                  <a:pt x="149" y="202"/>
                  <a:pt x="116" y="148"/>
                  <a:pt x="71" y="118"/>
                </a:cubicBezTo>
                <a:cubicBezTo>
                  <a:pt x="51" y="85"/>
                  <a:pt x="11" y="40"/>
                  <a:pt x="32" y="0"/>
                </a:cubicBezTo>
                <a:close/>
              </a:path>
            </a:pathLst>
          </a:custGeom>
          <a:solidFill>
            <a:schemeClr val="accent2">
              <a:alpha val="44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7966" name="Freeform 46"/>
          <p:cNvSpPr>
            <a:spLocks/>
          </p:cNvSpPr>
          <p:nvPr/>
        </p:nvSpPr>
        <p:spPr bwMode="auto">
          <a:xfrm>
            <a:off x="7218363" y="2592388"/>
            <a:ext cx="854075" cy="2667000"/>
          </a:xfrm>
          <a:custGeom>
            <a:avLst/>
            <a:gdLst>
              <a:gd name="T0" fmla="*/ 32 w 538"/>
              <a:gd name="T1" fmla="*/ 0 h 1680"/>
              <a:gd name="T2" fmla="*/ 40 w 538"/>
              <a:gd name="T3" fmla="*/ 339 h 1680"/>
              <a:gd name="T4" fmla="*/ 0 w 538"/>
              <a:gd name="T5" fmla="*/ 947 h 1680"/>
              <a:gd name="T6" fmla="*/ 8 w 538"/>
              <a:gd name="T7" fmla="*/ 1033 h 1680"/>
              <a:gd name="T8" fmla="*/ 32 w 538"/>
              <a:gd name="T9" fmla="*/ 1057 h 1680"/>
              <a:gd name="T10" fmla="*/ 79 w 538"/>
              <a:gd name="T11" fmla="*/ 1120 h 1680"/>
              <a:gd name="T12" fmla="*/ 134 w 538"/>
              <a:gd name="T13" fmla="*/ 1191 h 1680"/>
              <a:gd name="T14" fmla="*/ 198 w 538"/>
              <a:gd name="T15" fmla="*/ 1309 h 1680"/>
              <a:gd name="T16" fmla="*/ 229 w 538"/>
              <a:gd name="T17" fmla="*/ 1380 h 1680"/>
              <a:gd name="T18" fmla="*/ 300 w 538"/>
              <a:gd name="T19" fmla="*/ 1467 h 1680"/>
              <a:gd name="T20" fmla="*/ 316 w 538"/>
              <a:gd name="T21" fmla="*/ 1491 h 1680"/>
              <a:gd name="T22" fmla="*/ 363 w 538"/>
              <a:gd name="T23" fmla="*/ 1523 h 1680"/>
              <a:gd name="T24" fmla="*/ 450 w 538"/>
              <a:gd name="T25" fmla="*/ 1641 h 1680"/>
              <a:gd name="T26" fmla="*/ 458 w 538"/>
              <a:gd name="T27" fmla="*/ 1665 h 1680"/>
              <a:gd name="T28" fmla="*/ 482 w 538"/>
              <a:gd name="T29" fmla="*/ 1672 h 1680"/>
              <a:gd name="T30" fmla="*/ 474 w 538"/>
              <a:gd name="T31" fmla="*/ 1617 h 1680"/>
              <a:gd name="T32" fmla="*/ 497 w 538"/>
              <a:gd name="T33" fmla="*/ 1262 h 1680"/>
              <a:gd name="T34" fmla="*/ 505 w 538"/>
              <a:gd name="T35" fmla="*/ 844 h 1680"/>
              <a:gd name="T36" fmla="*/ 426 w 538"/>
              <a:gd name="T37" fmla="*/ 584 h 1680"/>
              <a:gd name="T38" fmla="*/ 363 w 538"/>
              <a:gd name="T39" fmla="*/ 513 h 1680"/>
              <a:gd name="T40" fmla="*/ 237 w 538"/>
              <a:gd name="T41" fmla="*/ 355 h 1680"/>
              <a:gd name="T42" fmla="*/ 166 w 538"/>
              <a:gd name="T43" fmla="*/ 252 h 1680"/>
              <a:gd name="T44" fmla="*/ 71 w 538"/>
              <a:gd name="T45" fmla="*/ 118 h 1680"/>
              <a:gd name="T46" fmla="*/ 32 w 538"/>
              <a:gd name="T47" fmla="*/ 0 h 16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538" h="1680">
                <a:moveTo>
                  <a:pt x="32" y="0"/>
                </a:moveTo>
                <a:cubicBezTo>
                  <a:pt x="9" y="111"/>
                  <a:pt x="4" y="231"/>
                  <a:pt x="40" y="339"/>
                </a:cubicBezTo>
                <a:cubicBezTo>
                  <a:pt x="28" y="543"/>
                  <a:pt x="50" y="748"/>
                  <a:pt x="0" y="947"/>
                </a:cubicBezTo>
                <a:cubicBezTo>
                  <a:pt x="3" y="976"/>
                  <a:pt x="0" y="1005"/>
                  <a:pt x="8" y="1033"/>
                </a:cubicBezTo>
                <a:cubicBezTo>
                  <a:pt x="11" y="1044"/>
                  <a:pt x="25" y="1048"/>
                  <a:pt x="32" y="1057"/>
                </a:cubicBezTo>
                <a:cubicBezTo>
                  <a:pt x="54" y="1083"/>
                  <a:pt x="50" y="1100"/>
                  <a:pt x="79" y="1120"/>
                </a:cubicBezTo>
                <a:cubicBezTo>
                  <a:pt x="117" y="1176"/>
                  <a:pt x="98" y="1153"/>
                  <a:pt x="134" y="1191"/>
                </a:cubicBezTo>
                <a:cubicBezTo>
                  <a:pt x="145" y="1235"/>
                  <a:pt x="159" y="1285"/>
                  <a:pt x="198" y="1309"/>
                </a:cubicBezTo>
                <a:cubicBezTo>
                  <a:pt x="206" y="1337"/>
                  <a:pt x="212" y="1356"/>
                  <a:pt x="229" y="1380"/>
                </a:cubicBezTo>
                <a:cubicBezTo>
                  <a:pt x="241" y="1415"/>
                  <a:pt x="269" y="1448"/>
                  <a:pt x="300" y="1467"/>
                </a:cubicBezTo>
                <a:cubicBezTo>
                  <a:pt x="305" y="1475"/>
                  <a:pt x="309" y="1485"/>
                  <a:pt x="316" y="1491"/>
                </a:cubicBezTo>
                <a:cubicBezTo>
                  <a:pt x="330" y="1504"/>
                  <a:pt x="363" y="1523"/>
                  <a:pt x="363" y="1523"/>
                </a:cubicBezTo>
                <a:cubicBezTo>
                  <a:pt x="383" y="1581"/>
                  <a:pt x="388" y="1620"/>
                  <a:pt x="450" y="1641"/>
                </a:cubicBezTo>
                <a:cubicBezTo>
                  <a:pt x="453" y="1649"/>
                  <a:pt x="452" y="1659"/>
                  <a:pt x="458" y="1665"/>
                </a:cubicBezTo>
                <a:cubicBezTo>
                  <a:pt x="464" y="1671"/>
                  <a:pt x="479" y="1680"/>
                  <a:pt x="482" y="1672"/>
                </a:cubicBezTo>
                <a:cubicBezTo>
                  <a:pt x="488" y="1654"/>
                  <a:pt x="477" y="1635"/>
                  <a:pt x="474" y="1617"/>
                </a:cubicBezTo>
                <a:cubicBezTo>
                  <a:pt x="468" y="1491"/>
                  <a:pt x="462" y="1382"/>
                  <a:pt x="497" y="1262"/>
                </a:cubicBezTo>
                <a:cubicBezTo>
                  <a:pt x="500" y="1123"/>
                  <a:pt x="501" y="983"/>
                  <a:pt x="505" y="844"/>
                </a:cubicBezTo>
                <a:cubicBezTo>
                  <a:pt x="507" y="763"/>
                  <a:pt x="538" y="617"/>
                  <a:pt x="426" y="584"/>
                </a:cubicBezTo>
                <a:cubicBezTo>
                  <a:pt x="409" y="557"/>
                  <a:pt x="363" y="513"/>
                  <a:pt x="363" y="513"/>
                </a:cubicBezTo>
                <a:cubicBezTo>
                  <a:pt x="349" y="472"/>
                  <a:pt x="276" y="381"/>
                  <a:pt x="237" y="355"/>
                </a:cubicBezTo>
                <a:cubicBezTo>
                  <a:pt x="213" y="319"/>
                  <a:pt x="197" y="283"/>
                  <a:pt x="166" y="252"/>
                </a:cubicBezTo>
                <a:cubicBezTo>
                  <a:pt x="149" y="202"/>
                  <a:pt x="116" y="148"/>
                  <a:pt x="71" y="118"/>
                </a:cubicBezTo>
                <a:cubicBezTo>
                  <a:pt x="51" y="85"/>
                  <a:pt x="11" y="40"/>
                  <a:pt x="32" y="0"/>
                </a:cubicBezTo>
                <a:close/>
              </a:path>
            </a:pathLst>
          </a:custGeom>
          <a:solidFill>
            <a:schemeClr val="accent2">
              <a:alpha val="44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571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7967" name="Line 47"/>
          <p:cNvSpPr>
            <a:spLocks noChangeShapeType="1"/>
          </p:cNvSpPr>
          <p:nvPr/>
        </p:nvSpPr>
        <p:spPr bwMode="auto">
          <a:xfrm flipV="1">
            <a:off x="6443663" y="4827588"/>
            <a:ext cx="1176337" cy="641350"/>
          </a:xfrm>
          <a:prstGeom prst="line">
            <a:avLst/>
          </a:prstGeom>
          <a:noFill/>
          <a:ln w="19050">
            <a:solidFill>
              <a:srgbClr val="FF3300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337968" name="Object 48"/>
          <p:cNvGraphicFramePr>
            <a:graphicFrameLocks noChangeAspect="1"/>
          </p:cNvGraphicFramePr>
          <p:nvPr/>
        </p:nvGraphicFramePr>
        <p:xfrm>
          <a:off x="7148513" y="5214938"/>
          <a:ext cx="1016000" cy="620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8" name="Equation" r:id="rId7" imgW="685800" imgH="419040" progId="Equation.3">
                  <p:embed/>
                </p:oleObj>
              </mc:Choice>
              <mc:Fallback>
                <p:oleObj name="Equation" r:id="rId7" imgW="685800" imgH="419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48513" y="5214938"/>
                        <a:ext cx="1016000" cy="6207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99073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946" name="Text Box 2"/>
          <p:cNvSpPr txBox="1">
            <a:spLocks noChangeArrowheads="1"/>
          </p:cNvSpPr>
          <p:nvPr/>
        </p:nvSpPr>
        <p:spPr bwMode="auto">
          <a:xfrm>
            <a:off x="609600" y="855663"/>
            <a:ext cx="7924800" cy="4656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>
                <a:cs typeface="Times New Roman" pitchFamily="18" charset="0"/>
              </a:rPr>
              <a:t>[uvw]		Miller indices of a direction (i.e. a set of   			parallel directions)</a:t>
            </a:r>
          </a:p>
          <a:p>
            <a:pPr eaLnBrk="1" hangingPunct="1">
              <a:spcBef>
                <a:spcPct val="50000"/>
              </a:spcBef>
            </a:pPr>
            <a:r>
              <a:rPr lang="en-US">
                <a:cs typeface="Times New Roman" pitchFamily="18" charset="0"/>
              </a:rPr>
              <a:t>(hkl)		Miller Indices of a plane (i.e. a set of 				parallel planes)</a:t>
            </a:r>
          </a:p>
          <a:p>
            <a:pPr eaLnBrk="1" hangingPunct="1">
              <a:spcBef>
                <a:spcPct val="50000"/>
              </a:spcBef>
            </a:pPr>
            <a:endParaRPr lang="en-US">
              <a:cs typeface="Times New Roman" pitchFamily="18" charset="0"/>
            </a:endParaRPr>
          </a:p>
          <a:p>
            <a:pPr eaLnBrk="1" hangingPunct="1">
              <a:spcBef>
                <a:spcPct val="50000"/>
              </a:spcBef>
            </a:pPr>
            <a:r>
              <a:rPr lang="en-US">
                <a:cs typeface="Times New Roman" pitchFamily="18" charset="0"/>
              </a:rPr>
              <a:t>&lt;uvw&gt;		Miller indices of a family of symmetry 			related directions </a:t>
            </a:r>
          </a:p>
          <a:p>
            <a:pPr eaLnBrk="1" hangingPunct="1">
              <a:spcBef>
                <a:spcPct val="50000"/>
              </a:spcBef>
            </a:pPr>
            <a:r>
              <a:rPr lang="en-US">
                <a:cs typeface="Times New Roman" pitchFamily="18" charset="0"/>
              </a:rPr>
              <a:t>{hkl}		Miller indices of a family of symmetry 			related planes</a:t>
            </a:r>
          </a:p>
          <a:p>
            <a:pPr eaLnBrk="1" hangingPunct="1">
              <a:spcBef>
                <a:spcPct val="50000"/>
              </a:spcBef>
            </a:pPr>
            <a:endParaRPr lang="en-US">
              <a:cs typeface="Times New Roman" pitchFamily="18" charset="0"/>
            </a:endParaRPr>
          </a:p>
        </p:txBody>
      </p:sp>
      <p:sp>
        <p:nvSpPr>
          <p:cNvPr id="338947" name="Text Box 3"/>
          <p:cNvSpPr txBox="1">
            <a:spLocks noChangeArrowheads="1"/>
          </p:cNvSpPr>
          <p:nvPr/>
        </p:nvSpPr>
        <p:spPr bwMode="auto">
          <a:xfrm>
            <a:off x="434975" y="209550"/>
            <a:ext cx="69230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b="1">
                <a:solidFill>
                  <a:schemeClr val="accent2"/>
                </a:solidFill>
                <a:cs typeface="Times New Roman" pitchFamily="18" charset="0"/>
              </a:rPr>
              <a:t>Summary of Notation convention for Indices</a:t>
            </a:r>
          </a:p>
        </p:txBody>
      </p:sp>
    </p:spTree>
    <p:extLst>
      <p:ext uri="{BB962C8B-B14F-4D97-AF65-F5344CB8AC3E}">
        <p14:creationId xmlns:p14="http://schemas.microsoft.com/office/powerpoint/2010/main" val="2060251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Rectangle 2"/>
          <p:cNvSpPr>
            <a:spLocks noGrp="1" noChangeArrowheads="1"/>
          </p:cNvSpPr>
          <p:nvPr>
            <p:ph type="title"/>
          </p:nvPr>
        </p:nvSpPr>
        <p:spPr>
          <a:xfrm>
            <a:off x="476250" y="0"/>
            <a:ext cx="7772400" cy="1143000"/>
          </a:xfrm>
        </p:spPr>
        <p:txBody>
          <a:bodyPr/>
          <a:lstStyle/>
          <a:p>
            <a:pPr algn="l" eaLnBrk="1" hangingPunct="1"/>
            <a:r>
              <a:rPr lang="en-US" altLang="zh-CN" sz="2800" smtClean="0">
                <a:latin typeface="Arial" pitchFamily="34" charset="0"/>
              </a:rPr>
              <a:t>7.1.4  Crystal Planes and Miller Indices</a:t>
            </a:r>
          </a:p>
        </p:txBody>
      </p:sp>
      <p:sp>
        <p:nvSpPr>
          <p:cNvPr id="16389" name="Text Box 4"/>
          <p:cNvSpPr txBox="1">
            <a:spLocks noChangeArrowheads="1"/>
          </p:cNvSpPr>
          <p:nvPr/>
        </p:nvSpPr>
        <p:spPr bwMode="auto">
          <a:xfrm>
            <a:off x="838200" y="838200"/>
            <a:ext cx="2590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itchFamily="2" charset="2"/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itchFamily="2" charset="2"/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itchFamily="2" charset="2"/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itchFamily="2" charset="2"/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buClrTx/>
              <a:buSzTx/>
              <a:buFontTx/>
              <a:buNone/>
            </a:pPr>
            <a:r>
              <a:rPr lang="en-US" altLang="zh-CN">
                <a:solidFill>
                  <a:srgbClr val="FF9900"/>
                </a:solidFill>
              </a:rPr>
              <a:t>a.Lattice planes</a:t>
            </a:r>
          </a:p>
        </p:txBody>
      </p:sp>
      <p:sp>
        <p:nvSpPr>
          <p:cNvPr id="16390" name="Text Box 5"/>
          <p:cNvSpPr txBox="1">
            <a:spLocks noChangeArrowheads="1"/>
          </p:cNvSpPr>
          <p:nvPr/>
        </p:nvSpPr>
        <p:spPr bwMode="auto">
          <a:xfrm>
            <a:off x="342900" y="1352550"/>
            <a:ext cx="8343900" cy="191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itchFamily="2" charset="2"/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itchFamily="2" charset="2"/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itchFamily="2" charset="2"/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itchFamily="2" charset="2"/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9pPr>
          </a:lstStyle>
          <a:p>
            <a:pPr algn="just" eaLnBrk="1" hangingPunct="1">
              <a:lnSpc>
                <a:spcPct val="100000"/>
              </a:lnSpc>
              <a:buClrTx/>
              <a:buSzTx/>
              <a:buFontTx/>
              <a:buNone/>
            </a:pPr>
            <a:r>
              <a:rPr lang="en-US" altLang="zh-CN"/>
              <a:t>It is possible to describe certain directions and planes with respect to the crystal lattice using a set of three integers referred to as </a:t>
            </a:r>
            <a:r>
              <a:rPr lang="en-US" altLang="zh-CN">
                <a:solidFill>
                  <a:schemeClr val="tx2"/>
                </a:solidFill>
              </a:rPr>
              <a:t>Miller Indices. Miller indices</a:t>
            </a:r>
            <a:r>
              <a:rPr lang="en-US" altLang="zh-CN"/>
              <a:t> describe the orientation and spacing of a family of planes.</a:t>
            </a:r>
          </a:p>
        </p:txBody>
      </p:sp>
      <p:sp>
        <p:nvSpPr>
          <p:cNvPr id="16391" name="Text Box 17"/>
          <p:cNvSpPr txBox="1">
            <a:spLocks noChangeArrowheads="1"/>
          </p:cNvSpPr>
          <p:nvPr/>
        </p:nvSpPr>
        <p:spPr bwMode="auto">
          <a:xfrm>
            <a:off x="209550" y="3705225"/>
            <a:ext cx="2571750" cy="2166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itchFamily="2" charset="2"/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itchFamily="2" charset="2"/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itchFamily="2" charset="2"/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itchFamily="2" charset="2"/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9pPr>
          </a:lstStyle>
          <a:p>
            <a:pPr eaLnBrk="1" hangingPunct="1"/>
            <a:r>
              <a:rPr lang="en-US" altLang="zh-CN" sz="2000">
                <a:solidFill>
                  <a:schemeClr val="tx2"/>
                </a:solidFill>
              </a:rPr>
              <a:t>Simple Tetragonal Lattices:      </a:t>
            </a:r>
          </a:p>
          <a:p>
            <a:pPr eaLnBrk="1" hangingPunct="1"/>
            <a:r>
              <a:rPr lang="en-US" altLang="zh-CN" sz="2000">
                <a:solidFill>
                  <a:schemeClr val="tx2"/>
                </a:solidFill>
              </a:rPr>
              <a:t>projections of crystals planes (parallel to the c-axis) on the (001) plane.</a:t>
            </a:r>
          </a:p>
        </p:txBody>
      </p:sp>
      <p:grpSp>
        <p:nvGrpSpPr>
          <p:cNvPr id="16392" name="Group 19"/>
          <p:cNvGrpSpPr>
            <a:grpSpLocks/>
          </p:cNvGrpSpPr>
          <p:nvPr/>
        </p:nvGrpSpPr>
        <p:grpSpPr bwMode="auto">
          <a:xfrm>
            <a:off x="2847975" y="2965450"/>
            <a:ext cx="6027738" cy="3892550"/>
            <a:chOff x="1794" y="1868"/>
            <a:chExt cx="3797" cy="2452"/>
          </a:xfrm>
        </p:grpSpPr>
        <p:pic>
          <p:nvPicPr>
            <p:cNvPr id="16393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690" t="47278" r="27292" b="13361"/>
            <a:stretch>
              <a:fillRect/>
            </a:stretch>
          </p:blipFill>
          <p:spPr bwMode="auto">
            <a:xfrm>
              <a:off x="1794" y="1868"/>
              <a:ext cx="3797" cy="24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394" name="Text Box 6"/>
            <p:cNvSpPr txBox="1">
              <a:spLocks noChangeArrowheads="1"/>
            </p:cNvSpPr>
            <p:nvPr/>
          </p:nvSpPr>
          <p:spPr bwMode="auto">
            <a:xfrm>
              <a:off x="2064" y="2580"/>
              <a:ext cx="422" cy="206"/>
            </a:xfrm>
            <a:prstGeom prst="rect">
              <a:avLst/>
            </a:prstGeom>
            <a:solidFill>
              <a:srgbClr val="C3E5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8000" tIns="10800" rIns="18000" bIns="10800">
              <a:spAutoFit/>
            </a:bodyPr>
            <a:lstStyle>
              <a:lvl1pPr eaLnBrk="0" hangingPunct="0">
                <a:defRPr kumimoji="1" sz="2400" b="1">
                  <a:solidFill>
                    <a:schemeClr val="tx1"/>
                  </a:solidFill>
                  <a:latin typeface="Arial" pitchFamily="34" charset="0"/>
                  <a:ea typeface="SimSun" pitchFamily="2" charset="-122"/>
                </a:defRPr>
              </a:lvl1pPr>
              <a:lvl2pPr marL="742950" indent="-285750" eaLnBrk="0" hangingPunct="0">
                <a:defRPr kumimoji="1" sz="2400" b="1">
                  <a:solidFill>
                    <a:schemeClr val="tx1"/>
                  </a:solidFill>
                  <a:latin typeface="Arial" pitchFamily="34" charset="0"/>
                  <a:ea typeface="SimSun" pitchFamily="2" charset="-122"/>
                </a:defRPr>
              </a:lvl2pPr>
              <a:lvl3pPr marL="1143000" indent="-228600" eaLnBrk="0" hangingPunct="0">
                <a:defRPr kumimoji="1" sz="2400" b="1">
                  <a:solidFill>
                    <a:schemeClr val="tx1"/>
                  </a:solidFill>
                  <a:latin typeface="Arial" pitchFamily="34" charset="0"/>
                  <a:ea typeface="SimSun" pitchFamily="2" charset="-122"/>
                </a:defRPr>
              </a:lvl3pPr>
              <a:lvl4pPr marL="1600200" indent="-228600" eaLnBrk="0" hangingPunct="0">
                <a:defRPr kumimoji="1" sz="2400" b="1">
                  <a:solidFill>
                    <a:schemeClr val="tx1"/>
                  </a:solidFill>
                  <a:latin typeface="Arial" pitchFamily="34" charset="0"/>
                  <a:ea typeface="SimSun" pitchFamily="2" charset="-122"/>
                </a:defRPr>
              </a:lvl4pPr>
              <a:lvl5pPr marL="2057400" indent="-228600" eaLnBrk="0" hangingPunct="0">
                <a:defRPr kumimoji="1" sz="2400" b="1">
                  <a:solidFill>
                    <a:schemeClr val="tx1"/>
                  </a:solidFill>
                  <a:latin typeface="Arial" pitchFamily="34" charset="0"/>
                  <a:ea typeface="SimSun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accent2"/>
                </a:buClr>
                <a:buSzPct val="80000"/>
                <a:buFont typeface="Wingdings" pitchFamily="2" charset="2"/>
                <a:defRPr kumimoji="1" sz="2400" b="1">
                  <a:solidFill>
                    <a:schemeClr val="tx1"/>
                  </a:solidFill>
                  <a:latin typeface="Arial" pitchFamily="34" charset="0"/>
                  <a:ea typeface="SimSun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accent2"/>
                </a:buClr>
                <a:buSzPct val="80000"/>
                <a:buFont typeface="Wingdings" pitchFamily="2" charset="2"/>
                <a:defRPr kumimoji="1" sz="2400" b="1">
                  <a:solidFill>
                    <a:schemeClr val="tx1"/>
                  </a:solidFill>
                  <a:latin typeface="Arial" pitchFamily="34" charset="0"/>
                  <a:ea typeface="SimSun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accent2"/>
                </a:buClr>
                <a:buSzPct val="80000"/>
                <a:buFont typeface="Wingdings" pitchFamily="2" charset="2"/>
                <a:defRPr kumimoji="1" sz="2400" b="1">
                  <a:solidFill>
                    <a:schemeClr val="tx1"/>
                  </a:solidFill>
                  <a:latin typeface="Arial" pitchFamily="34" charset="0"/>
                  <a:ea typeface="SimSun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accent2"/>
                </a:buClr>
                <a:buSzPct val="80000"/>
                <a:buFont typeface="Wingdings" pitchFamily="2" charset="2"/>
                <a:defRPr kumimoji="1" sz="2400" b="1">
                  <a:solidFill>
                    <a:schemeClr val="tx1"/>
                  </a:solidFill>
                  <a:latin typeface="Arial" pitchFamily="34" charset="0"/>
                  <a:ea typeface="SimSun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buClrTx/>
                <a:buSzTx/>
                <a:buFontTx/>
                <a:buNone/>
              </a:pPr>
              <a:r>
                <a:rPr lang="en-US" altLang="zh-CN" sz="2000">
                  <a:solidFill>
                    <a:schemeClr val="bg2"/>
                  </a:solidFill>
                  <a:latin typeface="Times New Roman" pitchFamily="18" charset="0"/>
                </a:rPr>
                <a:t>(110)</a:t>
              </a:r>
            </a:p>
          </p:txBody>
        </p:sp>
        <p:sp>
          <p:nvSpPr>
            <p:cNvPr id="16395" name="Text Box 7"/>
            <p:cNvSpPr txBox="1">
              <a:spLocks noChangeArrowheads="1"/>
            </p:cNvSpPr>
            <p:nvPr/>
          </p:nvSpPr>
          <p:spPr bwMode="auto">
            <a:xfrm>
              <a:off x="4146" y="2166"/>
              <a:ext cx="396" cy="206"/>
            </a:xfrm>
            <a:prstGeom prst="rect">
              <a:avLst/>
            </a:prstGeom>
            <a:solidFill>
              <a:srgbClr val="C3E5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8000" tIns="10800" rIns="18000" bIns="10800">
              <a:spAutoFit/>
            </a:bodyPr>
            <a:lstStyle>
              <a:lvl1pPr eaLnBrk="0" hangingPunct="0">
                <a:defRPr kumimoji="1" sz="2400" b="1">
                  <a:solidFill>
                    <a:schemeClr val="tx1"/>
                  </a:solidFill>
                  <a:latin typeface="Arial" pitchFamily="34" charset="0"/>
                  <a:ea typeface="SimSun" pitchFamily="2" charset="-122"/>
                </a:defRPr>
              </a:lvl1pPr>
              <a:lvl2pPr marL="742950" indent="-285750" eaLnBrk="0" hangingPunct="0">
                <a:defRPr kumimoji="1" sz="2400" b="1">
                  <a:solidFill>
                    <a:schemeClr val="tx1"/>
                  </a:solidFill>
                  <a:latin typeface="Arial" pitchFamily="34" charset="0"/>
                  <a:ea typeface="SimSun" pitchFamily="2" charset="-122"/>
                </a:defRPr>
              </a:lvl2pPr>
              <a:lvl3pPr marL="1143000" indent="-228600" eaLnBrk="0" hangingPunct="0">
                <a:defRPr kumimoji="1" sz="2400" b="1">
                  <a:solidFill>
                    <a:schemeClr val="tx1"/>
                  </a:solidFill>
                  <a:latin typeface="Arial" pitchFamily="34" charset="0"/>
                  <a:ea typeface="SimSun" pitchFamily="2" charset="-122"/>
                </a:defRPr>
              </a:lvl3pPr>
              <a:lvl4pPr marL="1600200" indent="-228600" eaLnBrk="0" hangingPunct="0">
                <a:defRPr kumimoji="1" sz="2400" b="1">
                  <a:solidFill>
                    <a:schemeClr val="tx1"/>
                  </a:solidFill>
                  <a:latin typeface="Arial" pitchFamily="34" charset="0"/>
                  <a:ea typeface="SimSun" pitchFamily="2" charset="-122"/>
                </a:defRPr>
              </a:lvl4pPr>
              <a:lvl5pPr marL="2057400" indent="-228600" eaLnBrk="0" hangingPunct="0">
                <a:defRPr kumimoji="1" sz="2400" b="1">
                  <a:solidFill>
                    <a:schemeClr val="tx1"/>
                  </a:solidFill>
                  <a:latin typeface="Arial" pitchFamily="34" charset="0"/>
                  <a:ea typeface="SimSun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accent2"/>
                </a:buClr>
                <a:buSzPct val="80000"/>
                <a:buFont typeface="Wingdings" pitchFamily="2" charset="2"/>
                <a:defRPr kumimoji="1" sz="2400" b="1">
                  <a:solidFill>
                    <a:schemeClr val="tx1"/>
                  </a:solidFill>
                  <a:latin typeface="Arial" pitchFamily="34" charset="0"/>
                  <a:ea typeface="SimSun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accent2"/>
                </a:buClr>
                <a:buSzPct val="80000"/>
                <a:buFont typeface="Wingdings" pitchFamily="2" charset="2"/>
                <a:defRPr kumimoji="1" sz="2400" b="1">
                  <a:solidFill>
                    <a:schemeClr val="tx1"/>
                  </a:solidFill>
                  <a:latin typeface="Arial" pitchFamily="34" charset="0"/>
                  <a:ea typeface="SimSun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accent2"/>
                </a:buClr>
                <a:buSzPct val="80000"/>
                <a:buFont typeface="Wingdings" pitchFamily="2" charset="2"/>
                <a:defRPr kumimoji="1" sz="2400" b="1">
                  <a:solidFill>
                    <a:schemeClr val="tx1"/>
                  </a:solidFill>
                  <a:latin typeface="Arial" pitchFamily="34" charset="0"/>
                  <a:ea typeface="SimSun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accent2"/>
                </a:buClr>
                <a:buSzPct val="80000"/>
                <a:buFont typeface="Wingdings" pitchFamily="2" charset="2"/>
                <a:defRPr kumimoji="1" sz="2400" b="1">
                  <a:solidFill>
                    <a:schemeClr val="tx1"/>
                  </a:solidFill>
                  <a:latin typeface="Arial" pitchFamily="34" charset="0"/>
                  <a:ea typeface="SimSun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buClrTx/>
                <a:buSzTx/>
                <a:buFontTx/>
                <a:buNone/>
              </a:pPr>
              <a:r>
                <a:rPr lang="en-US" altLang="zh-CN" sz="2000">
                  <a:solidFill>
                    <a:schemeClr val="bg2"/>
                  </a:solidFill>
                  <a:latin typeface="Times New Roman" pitchFamily="18" charset="0"/>
                </a:rPr>
                <a:t>(010)</a:t>
              </a:r>
            </a:p>
          </p:txBody>
        </p:sp>
        <p:sp>
          <p:nvSpPr>
            <p:cNvPr id="16396" name="Text Box 8"/>
            <p:cNvSpPr txBox="1">
              <a:spLocks noChangeArrowheads="1"/>
            </p:cNvSpPr>
            <p:nvPr/>
          </p:nvSpPr>
          <p:spPr bwMode="auto">
            <a:xfrm>
              <a:off x="3774" y="3690"/>
              <a:ext cx="397" cy="206"/>
            </a:xfrm>
            <a:prstGeom prst="rect">
              <a:avLst/>
            </a:prstGeom>
            <a:solidFill>
              <a:srgbClr val="C3E5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8000" tIns="10800" rIns="18000" bIns="10800">
              <a:spAutoFit/>
            </a:bodyPr>
            <a:lstStyle>
              <a:lvl1pPr eaLnBrk="0" hangingPunct="0">
                <a:defRPr kumimoji="1" sz="2400" b="1">
                  <a:solidFill>
                    <a:schemeClr val="tx1"/>
                  </a:solidFill>
                  <a:latin typeface="Arial" pitchFamily="34" charset="0"/>
                  <a:ea typeface="SimSun" pitchFamily="2" charset="-122"/>
                </a:defRPr>
              </a:lvl1pPr>
              <a:lvl2pPr marL="742950" indent="-285750" eaLnBrk="0" hangingPunct="0">
                <a:defRPr kumimoji="1" sz="2400" b="1">
                  <a:solidFill>
                    <a:schemeClr val="tx1"/>
                  </a:solidFill>
                  <a:latin typeface="Arial" pitchFamily="34" charset="0"/>
                  <a:ea typeface="SimSun" pitchFamily="2" charset="-122"/>
                </a:defRPr>
              </a:lvl2pPr>
              <a:lvl3pPr marL="1143000" indent="-228600" eaLnBrk="0" hangingPunct="0">
                <a:defRPr kumimoji="1" sz="2400" b="1">
                  <a:solidFill>
                    <a:schemeClr val="tx1"/>
                  </a:solidFill>
                  <a:latin typeface="Arial" pitchFamily="34" charset="0"/>
                  <a:ea typeface="SimSun" pitchFamily="2" charset="-122"/>
                </a:defRPr>
              </a:lvl3pPr>
              <a:lvl4pPr marL="1600200" indent="-228600" eaLnBrk="0" hangingPunct="0">
                <a:defRPr kumimoji="1" sz="2400" b="1">
                  <a:solidFill>
                    <a:schemeClr val="tx1"/>
                  </a:solidFill>
                  <a:latin typeface="Arial" pitchFamily="34" charset="0"/>
                  <a:ea typeface="SimSun" pitchFamily="2" charset="-122"/>
                </a:defRPr>
              </a:lvl4pPr>
              <a:lvl5pPr marL="2057400" indent="-228600" eaLnBrk="0" hangingPunct="0">
                <a:defRPr kumimoji="1" sz="2400" b="1">
                  <a:solidFill>
                    <a:schemeClr val="tx1"/>
                  </a:solidFill>
                  <a:latin typeface="Arial" pitchFamily="34" charset="0"/>
                  <a:ea typeface="SimSun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accent2"/>
                </a:buClr>
                <a:buSzPct val="80000"/>
                <a:buFont typeface="Wingdings" pitchFamily="2" charset="2"/>
                <a:defRPr kumimoji="1" sz="2400" b="1">
                  <a:solidFill>
                    <a:schemeClr val="tx1"/>
                  </a:solidFill>
                  <a:latin typeface="Arial" pitchFamily="34" charset="0"/>
                  <a:ea typeface="SimSun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accent2"/>
                </a:buClr>
                <a:buSzPct val="80000"/>
                <a:buFont typeface="Wingdings" pitchFamily="2" charset="2"/>
                <a:defRPr kumimoji="1" sz="2400" b="1">
                  <a:solidFill>
                    <a:schemeClr val="tx1"/>
                  </a:solidFill>
                  <a:latin typeface="Arial" pitchFamily="34" charset="0"/>
                  <a:ea typeface="SimSun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accent2"/>
                </a:buClr>
                <a:buSzPct val="80000"/>
                <a:buFont typeface="Wingdings" pitchFamily="2" charset="2"/>
                <a:defRPr kumimoji="1" sz="2400" b="1">
                  <a:solidFill>
                    <a:schemeClr val="tx1"/>
                  </a:solidFill>
                  <a:latin typeface="Arial" pitchFamily="34" charset="0"/>
                  <a:ea typeface="SimSun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accent2"/>
                </a:buClr>
                <a:buSzPct val="80000"/>
                <a:buFont typeface="Wingdings" pitchFamily="2" charset="2"/>
                <a:defRPr kumimoji="1" sz="2400" b="1">
                  <a:solidFill>
                    <a:schemeClr val="tx1"/>
                  </a:solidFill>
                  <a:latin typeface="Arial" pitchFamily="34" charset="0"/>
                  <a:ea typeface="SimSun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buClrTx/>
                <a:buSzTx/>
                <a:buFontTx/>
                <a:buNone/>
              </a:pPr>
              <a:r>
                <a:rPr lang="en-US" altLang="zh-CN" sz="2000">
                  <a:solidFill>
                    <a:schemeClr val="bg2"/>
                  </a:solidFill>
                  <a:latin typeface="Times New Roman" pitchFamily="18" charset="0"/>
                </a:rPr>
                <a:t>(210)</a:t>
              </a:r>
            </a:p>
          </p:txBody>
        </p:sp>
        <p:graphicFrame>
          <p:nvGraphicFramePr>
            <p:cNvPr id="16386" name="Object 15"/>
            <p:cNvGraphicFramePr>
              <a:graphicFrameLocks noChangeAspect="1"/>
            </p:cNvGraphicFramePr>
            <p:nvPr/>
          </p:nvGraphicFramePr>
          <p:xfrm>
            <a:off x="2713" y="3888"/>
            <a:ext cx="484" cy="24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200" name="公式" r:id="rId4" imgW="393480" imgH="228600" progId="Equation.3">
                    <p:embed/>
                  </p:oleObj>
                </mc:Choice>
                <mc:Fallback>
                  <p:oleObj name="公式" r:id="rId4" imgW="393480" imgH="2286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713" y="3888"/>
                          <a:ext cx="484" cy="240"/>
                        </a:xfrm>
                        <a:prstGeom prst="rect">
                          <a:avLst/>
                        </a:prstGeom>
                        <a:solidFill>
                          <a:srgbClr val="C3E5DB"/>
                        </a:solidFill>
                        <a:ln>
                          <a:noFill/>
                        </a:ln>
                        <a:effectLst/>
                        <a:extLs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6387" name="Object 18"/>
            <p:cNvGraphicFramePr>
              <a:graphicFrameLocks noChangeAspect="1"/>
            </p:cNvGraphicFramePr>
            <p:nvPr/>
          </p:nvGraphicFramePr>
          <p:xfrm>
            <a:off x="4941" y="3366"/>
            <a:ext cx="468" cy="24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201" name="公式" r:id="rId6" imgW="380880" imgH="228600" progId="Equation.3">
                    <p:embed/>
                  </p:oleObj>
                </mc:Choice>
                <mc:Fallback>
                  <p:oleObj name="公式" r:id="rId6" imgW="380880" imgH="2286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941" y="3366"/>
                          <a:ext cx="468" cy="240"/>
                        </a:xfrm>
                        <a:prstGeom prst="rect">
                          <a:avLst/>
                        </a:prstGeom>
                        <a:solidFill>
                          <a:srgbClr val="C3E5DB"/>
                        </a:solidFill>
                        <a:ln>
                          <a:noFill/>
                        </a:ln>
                        <a:effectLst/>
                        <a:extLs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2056566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838200" y="457200"/>
            <a:ext cx="3276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itchFamily="2" charset="2"/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itchFamily="2" charset="2"/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itchFamily="2" charset="2"/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itchFamily="2" charset="2"/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buClrTx/>
              <a:buSzTx/>
              <a:buFontTx/>
              <a:buNone/>
            </a:pPr>
            <a:r>
              <a:rPr lang="en-US" altLang="zh-CN" b="0">
                <a:solidFill>
                  <a:srgbClr val="FF9900"/>
                </a:solidFill>
              </a:rPr>
              <a:t>b.Miller indices (hkl)</a:t>
            </a:r>
          </a:p>
        </p:txBody>
      </p:sp>
      <p:graphicFrame>
        <p:nvGraphicFramePr>
          <p:cNvPr id="17410" name="Object 4"/>
          <p:cNvGraphicFramePr>
            <a:graphicFrameLocks noChangeAspect="1"/>
          </p:cNvGraphicFramePr>
          <p:nvPr/>
        </p:nvGraphicFramePr>
        <p:xfrm>
          <a:off x="4724400" y="2686050"/>
          <a:ext cx="3276600" cy="1223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1" name="Equation" r:id="rId3" imgW="1054080" imgH="393480" progId="Equation.3">
                  <p:embed/>
                </p:oleObj>
              </mc:Choice>
              <mc:Fallback>
                <p:oleObj name="Equation" r:id="rId3" imgW="105408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24400" y="2686050"/>
                        <a:ext cx="3276600" cy="1223963"/>
                      </a:xfrm>
                      <a:prstGeom prst="rect">
                        <a:avLst/>
                      </a:prstGeom>
                      <a:solidFill>
                        <a:srgbClr val="AEE2DD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7412" name="Picture 5" descr="晶面指数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57"/>
          <a:stretch>
            <a:fillRect/>
          </a:stretch>
        </p:blipFill>
        <p:spPr bwMode="auto">
          <a:xfrm>
            <a:off x="4210050" y="381000"/>
            <a:ext cx="4191000" cy="2189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3" name="Text Box 7"/>
          <p:cNvSpPr txBox="1">
            <a:spLocks noChangeArrowheads="1"/>
          </p:cNvSpPr>
          <p:nvPr/>
        </p:nvSpPr>
        <p:spPr bwMode="auto">
          <a:xfrm>
            <a:off x="628650" y="1066800"/>
            <a:ext cx="3371850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itchFamily="2" charset="2"/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itchFamily="2" charset="2"/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itchFamily="2" charset="2"/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itchFamily="2" charset="2"/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buClrTx/>
              <a:buSzTx/>
              <a:buFontTx/>
              <a:buNone/>
            </a:pPr>
            <a:r>
              <a:rPr lang="en-US" altLang="zh-CN" b="0">
                <a:latin typeface="Times New Roman" pitchFamily="18" charset="0"/>
              </a:rPr>
              <a:t>Miller indices are the reciprocal intercepts of the plane on the unit cell axes.</a:t>
            </a:r>
          </a:p>
        </p:txBody>
      </p:sp>
      <p:sp>
        <p:nvSpPr>
          <p:cNvPr id="17414" name="Text Box 8"/>
          <p:cNvSpPr txBox="1">
            <a:spLocks noChangeArrowheads="1"/>
          </p:cNvSpPr>
          <p:nvPr/>
        </p:nvSpPr>
        <p:spPr bwMode="auto">
          <a:xfrm>
            <a:off x="1200150" y="4591050"/>
            <a:ext cx="6038850" cy="1014413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itchFamily="2" charset="2"/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itchFamily="2" charset="2"/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itchFamily="2" charset="2"/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itchFamily="2" charset="2"/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buClrTx/>
              <a:buSzTx/>
              <a:buFontTx/>
              <a:buNone/>
            </a:pPr>
            <a:r>
              <a:rPr lang="en-US" altLang="zh-CN" b="0">
                <a:solidFill>
                  <a:schemeClr val="tx2"/>
                </a:solidFill>
                <a:latin typeface="Times New Roman" pitchFamily="18" charset="0"/>
              </a:rPr>
              <a:t>Example: 1/3:1/2:1/1 = 2:3:6</a:t>
            </a:r>
          </a:p>
          <a:p>
            <a:pPr eaLnBrk="1" hangingPunct="1">
              <a:lnSpc>
                <a:spcPct val="100000"/>
              </a:lnSpc>
              <a:buClrTx/>
              <a:buSzTx/>
              <a:buFontTx/>
              <a:buNone/>
            </a:pPr>
            <a:r>
              <a:rPr lang="en-US" altLang="zh-CN" b="0">
                <a:solidFill>
                  <a:schemeClr val="tx2"/>
                </a:solidFill>
                <a:latin typeface="Times New Roman" pitchFamily="18" charset="0"/>
              </a:rPr>
              <a:t>             The  Miller index is (236)</a:t>
            </a:r>
          </a:p>
        </p:txBody>
      </p:sp>
    </p:spTree>
    <p:extLst>
      <p:ext uri="{BB962C8B-B14F-4D97-AF65-F5344CB8AC3E}">
        <p14:creationId xmlns:p14="http://schemas.microsoft.com/office/powerpoint/2010/main" val="3260371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55"/>
          <p:cNvSpPr>
            <a:spLocks noChangeArrowheads="1"/>
          </p:cNvSpPr>
          <p:nvPr/>
        </p:nvSpPr>
        <p:spPr bwMode="auto">
          <a:xfrm>
            <a:off x="438150" y="857250"/>
            <a:ext cx="7943850" cy="5734050"/>
          </a:xfrm>
          <a:prstGeom prst="rect">
            <a:avLst/>
          </a:prstGeom>
          <a:solidFill>
            <a:srgbClr val="C3E5DB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8436" name="Group 2"/>
          <p:cNvGrpSpPr>
            <a:grpSpLocks/>
          </p:cNvGrpSpPr>
          <p:nvPr/>
        </p:nvGrpSpPr>
        <p:grpSpPr bwMode="auto">
          <a:xfrm>
            <a:off x="2152650" y="895350"/>
            <a:ext cx="2514600" cy="2728913"/>
            <a:chOff x="816" y="336"/>
            <a:chExt cx="1584" cy="1719"/>
          </a:xfrm>
        </p:grpSpPr>
        <p:sp>
          <p:nvSpPr>
            <p:cNvPr id="18472" name="Freeform 3" descr="浅色下对角线"/>
            <p:cNvSpPr>
              <a:spLocks/>
            </p:cNvSpPr>
            <p:nvPr/>
          </p:nvSpPr>
          <p:spPr bwMode="auto">
            <a:xfrm>
              <a:off x="1392" y="624"/>
              <a:ext cx="576" cy="1248"/>
            </a:xfrm>
            <a:custGeom>
              <a:avLst/>
              <a:gdLst>
                <a:gd name="T0" fmla="*/ 0 w 576"/>
                <a:gd name="T1" fmla="*/ 0 h 1248"/>
                <a:gd name="T2" fmla="*/ 576 w 576"/>
                <a:gd name="T3" fmla="*/ 336 h 1248"/>
                <a:gd name="T4" fmla="*/ 576 w 576"/>
                <a:gd name="T5" fmla="*/ 1248 h 1248"/>
                <a:gd name="T6" fmla="*/ 0 w 576"/>
                <a:gd name="T7" fmla="*/ 912 h 1248"/>
                <a:gd name="T8" fmla="*/ 0 w 576"/>
                <a:gd name="T9" fmla="*/ 0 h 124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76"/>
                <a:gd name="T16" fmla="*/ 0 h 1248"/>
                <a:gd name="T17" fmla="*/ 576 w 576"/>
                <a:gd name="T18" fmla="*/ 1248 h 124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76" h="1248">
                  <a:moveTo>
                    <a:pt x="0" y="0"/>
                  </a:moveTo>
                  <a:lnTo>
                    <a:pt x="576" y="336"/>
                  </a:lnTo>
                  <a:lnTo>
                    <a:pt x="576" y="1248"/>
                  </a:lnTo>
                  <a:lnTo>
                    <a:pt x="0" y="912"/>
                  </a:lnTo>
                  <a:lnTo>
                    <a:pt x="0" y="0"/>
                  </a:lnTo>
                  <a:close/>
                </a:path>
              </a:pathLst>
            </a:custGeom>
            <a:pattFill prst="ltDnDiag">
              <a:fgClr>
                <a:srgbClr val="00CC99"/>
              </a:fgClr>
              <a:bgClr>
                <a:srgbClr val="FFFFFF"/>
              </a:bgClr>
            </a:patt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73" name="Freeform 4" descr="浅色上对角线"/>
            <p:cNvSpPr>
              <a:spLocks/>
            </p:cNvSpPr>
            <p:nvPr/>
          </p:nvSpPr>
          <p:spPr bwMode="auto">
            <a:xfrm>
              <a:off x="960" y="624"/>
              <a:ext cx="1440" cy="1248"/>
            </a:xfrm>
            <a:custGeom>
              <a:avLst/>
              <a:gdLst>
                <a:gd name="T0" fmla="*/ 0 w 1440"/>
                <a:gd name="T1" fmla="*/ 336 h 1248"/>
                <a:gd name="T2" fmla="*/ 1440 w 1440"/>
                <a:gd name="T3" fmla="*/ 0 h 1248"/>
                <a:gd name="T4" fmla="*/ 1440 w 1440"/>
                <a:gd name="T5" fmla="*/ 912 h 1248"/>
                <a:gd name="T6" fmla="*/ 0 w 1440"/>
                <a:gd name="T7" fmla="*/ 1248 h 1248"/>
                <a:gd name="T8" fmla="*/ 0 w 1440"/>
                <a:gd name="T9" fmla="*/ 336 h 124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440"/>
                <a:gd name="T16" fmla="*/ 0 h 1248"/>
                <a:gd name="T17" fmla="*/ 1440 w 1440"/>
                <a:gd name="T18" fmla="*/ 1248 h 124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440" h="1248">
                  <a:moveTo>
                    <a:pt x="0" y="336"/>
                  </a:moveTo>
                  <a:lnTo>
                    <a:pt x="1440" y="0"/>
                  </a:lnTo>
                  <a:lnTo>
                    <a:pt x="1440" y="912"/>
                  </a:lnTo>
                  <a:lnTo>
                    <a:pt x="0" y="1248"/>
                  </a:lnTo>
                  <a:lnTo>
                    <a:pt x="0" y="336"/>
                  </a:lnTo>
                  <a:close/>
                </a:path>
              </a:pathLst>
            </a:custGeom>
            <a:pattFill prst="ltUpDiag">
              <a:fgClr>
                <a:srgbClr val="FF9999"/>
              </a:fgClr>
              <a:bgClr>
                <a:srgbClr val="FFFFFF"/>
              </a:bgClr>
            </a:patt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74" name="Line 5"/>
            <p:cNvSpPr>
              <a:spLocks noChangeShapeType="1"/>
            </p:cNvSpPr>
            <p:nvPr/>
          </p:nvSpPr>
          <p:spPr bwMode="auto">
            <a:xfrm flipV="1">
              <a:off x="960" y="1536"/>
              <a:ext cx="432" cy="33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75" name="Line 6"/>
            <p:cNvSpPr>
              <a:spLocks noChangeShapeType="1"/>
            </p:cNvSpPr>
            <p:nvPr/>
          </p:nvSpPr>
          <p:spPr bwMode="auto">
            <a:xfrm flipV="1">
              <a:off x="1968" y="1536"/>
              <a:ext cx="432" cy="33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76" name="Line 7"/>
            <p:cNvSpPr>
              <a:spLocks noChangeShapeType="1"/>
            </p:cNvSpPr>
            <p:nvPr/>
          </p:nvSpPr>
          <p:spPr bwMode="auto">
            <a:xfrm flipV="1">
              <a:off x="960" y="624"/>
              <a:ext cx="432" cy="33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77" name="Line 8"/>
            <p:cNvSpPr>
              <a:spLocks noChangeShapeType="1"/>
            </p:cNvSpPr>
            <p:nvPr/>
          </p:nvSpPr>
          <p:spPr bwMode="auto">
            <a:xfrm flipV="1">
              <a:off x="1968" y="624"/>
              <a:ext cx="432" cy="33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78" name="Text Box 9"/>
            <p:cNvSpPr txBox="1">
              <a:spLocks noChangeArrowheads="1"/>
            </p:cNvSpPr>
            <p:nvPr/>
          </p:nvSpPr>
          <p:spPr bwMode="auto">
            <a:xfrm>
              <a:off x="1776" y="1824"/>
              <a:ext cx="18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2400" b="1">
                  <a:solidFill>
                    <a:schemeClr val="tx1"/>
                  </a:solidFill>
                  <a:latin typeface="Arial" pitchFamily="34" charset="0"/>
                  <a:ea typeface="SimSun" pitchFamily="2" charset="-122"/>
                </a:defRPr>
              </a:lvl1pPr>
              <a:lvl2pPr marL="742950" indent="-285750" eaLnBrk="0" hangingPunct="0">
                <a:defRPr kumimoji="1" sz="2400" b="1">
                  <a:solidFill>
                    <a:schemeClr val="tx1"/>
                  </a:solidFill>
                  <a:latin typeface="Arial" pitchFamily="34" charset="0"/>
                  <a:ea typeface="SimSun" pitchFamily="2" charset="-122"/>
                </a:defRPr>
              </a:lvl2pPr>
              <a:lvl3pPr marL="1143000" indent="-228600" eaLnBrk="0" hangingPunct="0">
                <a:defRPr kumimoji="1" sz="2400" b="1">
                  <a:solidFill>
                    <a:schemeClr val="tx1"/>
                  </a:solidFill>
                  <a:latin typeface="Arial" pitchFamily="34" charset="0"/>
                  <a:ea typeface="SimSun" pitchFamily="2" charset="-122"/>
                </a:defRPr>
              </a:lvl3pPr>
              <a:lvl4pPr marL="1600200" indent="-228600" eaLnBrk="0" hangingPunct="0">
                <a:defRPr kumimoji="1" sz="2400" b="1">
                  <a:solidFill>
                    <a:schemeClr val="tx1"/>
                  </a:solidFill>
                  <a:latin typeface="Arial" pitchFamily="34" charset="0"/>
                  <a:ea typeface="SimSun" pitchFamily="2" charset="-122"/>
                </a:defRPr>
              </a:lvl4pPr>
              <a:lvl5pPr marL="2057400" indent="-228600" eaLnBrk="0" hangingPunct="0">
                <a:defRPr kumimoji="1" sz="2400" b="1">
                  <a:solidFill>
                    <a:schemeClr val="tx1"/>
                  </a:solidFill>
                  <a:latin typeface="Arial" pitchFamily="34" charset="0"/>
                  <a:ea typeface="SimSun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accent2"/>
                </a:buClr>
                <a:buSzPct val="80000"/>
                <a:buFont typeface="Wingdings" pitchFamily="2" charset="2"/>
                <a:defRPr kumimoji="1" sz="2400" b="1">
                  <a:solidFill>
                    <a:schemeClr val="tx1"/>
                  </a:solidFill>
                  <a:latin typeface="Arial" pitchFamily="34" charset="0"/>
                  <a:ea typeface="SimSun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accent2"/>
                </a:buClr>
                <a:buSzPct val="80000"/>
                <a:buFont typeface="Wingdings" pitchFamily="2" charset="2"/>
                <a:defRPr kumimoji="1" sz="2400" b="1">
                  <a:solidFill>
                    <a:schemeClr val="tx1"/>
                  </a:solidFill>
                  <a:latin typeface="Arial" pitchFamily="34" charset="0"/>
                  <a:ea typeface="SimSun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accent2"/>
                </a:buClr>
                <a:buSzPct val="80000"/>
                <a:buFont typeface="Wingdings" pitchFamily="2" charset="2"/>
                <a:defRPr kumimoji="1" sz="2400" b="1">
                  <a:solidFill>
                    <a:schemeClr val="tx1"/>
                  </a:solidFill>
                  <a:latin typeface="Arial" pitchFamily="34" charset="0"/>
                  <a:ea typeface="SimSun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accent2"/>
                </a:buClr>
                <a:buSzPct val="80000"/>
                <a:buFont typeface="Wingdings" pitchFamily="2" charset="2"/>
                <a:defRPr kumimoji="1" sz="2400" b="1">
                  <a:solidFill>
                    <a:schemeClr val="tx1"/>
                  </a:solidFill>
                  <a:latin typeface="Arial" pitchFamily="34" charset="0"/>
                  <a:ea typeface="SimSun" pitchFamily="2" charset="-122"/>
                </a:defRPr>
              </a:lvl9pPr>
            </a:lstStyle>
            <a:p>
              <a:pPr algn="just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en-US" altLang="zh-CN" sz="1800" b="0">
                  <a:solidFill>
                    <a:srgbClr val="000000"/>
                  </a:solidFill>
                  <a:latin typeface="Times New Roman" pitchFamily="18" charset="0"/>
                </a:rPr>
                <a:t>a</a:t>
              </a:r>
            </a:p>
          </p:txBody>
        </p:sp>
        <p:sp>
          <p:nvSpPr>
            <p:cNvPr id="18479" name="Text Box 10"/>
            <p:cNvSpPr txBox="1">
              <a:spLocks noChangeArrowheads="1"/>
            </p:cNvSpPr>
            <p:nvPr/>
          </p:nvSpPr>
          <p:spPr bwMode="auto">
            <a:xfrm>
              <a:off x="1200" y="1392"/>
              <a:ext cx="188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2400" b="1">
                  <a:solidFill>
                    <a:schemeClr val="tx1"/>
                  </a:solidFill>
                  <a:latin typeface="Arial" pitchFamily="34" charset="0"/>
                  <a:ea typeface="SimSun" pitchFamily="2" charset="-122"/>
                </a:defRPr>
              </a:lvl1pPr>
              <a:lvl2pPr marL="742950" indent="-285750" eaLnBrk="0" hangingPunct="0">
                <a:defRPr kumimoji="1" sz="2400" b="1">
                  <a:solidFill>
                    <a:schemeClr val="tx1"/>
                  </a:solidFill>
                  <a:latin typeface="Arial" pitchFamily="34" charset="0"/>
                  <a:ea typeface="SimSun" pitchFamily="2" charset="-122"/>
                </a:defRPr>
              </a:lvl2pPr>
              <a:lvl3pPr marL="1143000" indent="-228600" eaLnBrk="0" hangingPunct="0">
                <a:defRPr kumimoji="1" sz="2400" b="1">
                  <a:solidFill>
                    <a:schemeClr val="tx1"/>
                  </a:solidFill>
                  <a:latin typeface="Arial" pitchFamily="34" charset="0"/>
                  <a:ea typeface="SimSun" pitchFamily="2" charset="-122"/>
                </a:defRPr>
              </a:lvl3pPr>
              <a:lvl4pPr marL="1600200" indent="-228600" eaLnBrk="0" hangingPunct="0">
                <a:defRPr kumimoji="1" sz="2400" b="1">
                  <a:solidFill>
                    <a:schemeClr val="tx1"/>
                  </a:solidFill>
                  <a:latin typeface="Arial" pitchFamily="34" charset="0"/>
                  <a:ea typeface="SimSun" pitchFamily="2" charset="-122"/>
                </a:defRPr>
              </a:lvl4pPr>
              <a:lvl5pPr marL="2057400" indent="-228600" eaLnBrk="0" hangingPunct="0">
                <a:defRPr kumimoji="1" sz="2400" b="1">
                  <a:solidFill>
                    <a:schemeClr val="tx1"/>
                  </a:solidFill>
                  <a:latin typeface="Arial" pitchFamily="34" charset="0"/>
                  <a:ea typeface="SimSun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accent2"/>
                </a:buClr>
                <a:buSzPct val="80000"/>
                <a:buFont typeface="Wingdings" pitchFamily="2" charset="2"/>
                <a:defRPr kumimoji="1" sz="2400" b="1">
                  <a:solidFill>
                    <a:schemeClr val="tx1"/>
                  </a:solidFill>
                  <a:latin typeface="Arial" pitchFamily="34" charset="0"/>
                  <a:ea typeface="SimSun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accent2"/>
                </a:buClr>
                <a:buSzPct val="80000"/>
                <a:buFont typeface="Wingdings" pitchFamily="2" charset="2"/>
                <a:defRPr kumimoji="1" sz="2400" b="1">
                  <a:solidFill>
                    <a:schemeClr val="tx1"/>
                  </a:solidFill>
                  <a:latin typeface="Arial" pitchFamily="34" charset="0"/>
                  <a:ea typeface="SimSun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accent2"/>
                </a:buClr>
                <a:buSzPct val="80000"/>
                <a:buFont typeface="Wingdings" pitchFamily="2" charset="2"/>
                <a:defRPr kumimoji="1" sz="2400" b="1">
                  <a:solidFill>
                    <a:schemeClr val="tx1"/>
                  </a:solidFill>
                  <a:latin typeface="Arial" pitchFamily="34" charset="0"/>
                  <a:ea typeface="SimSun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accent2"/>
                </a:buClr>
                <a:buSzPct val="80000"/>
                <a:buFont typeface="Wingdings" pitchFamily="2" charset="2"/>
                <a:defRPr kumimoji="1" sz="2400" b="1">
                  <a:solidFill>
                    <a:schemeClr val="tx1"/>
                  </a:solidFill>
                  <a:latin typeface="Arial" pitchFamily="34" charset="0"/>
                  <a:ea typeface="SimSun" pitchFamily="2" charset="-122"/>
                </a:defRPr>
              </a:lvl9pPr>
            </a:lstStyle>
            <a:p>
              <a:pPr algn="just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en-US" altLang="zh-CN" sz="1800" b="0">
                  <a:solidFill>
                    <a:srgbClr val="000000"/>
                  </a:solidFill>
                  <a:latin typeface="Times New Roman" pitchFamily="18" charset="0"/>
                </a:rPr>
                <a:t>b</a:t>
              </a:r>
            </a:p>
          </p:txBody>
        </p:sp>
        <p:sp>
          <p:nvSpPr>
            <p:cNvPr id="18480" name="Text Box 11"/>
            <p:cNvSpPr txBox="1">
              <a:spLocks noChangeArrowheads="1"/>
            </p:cNvSpPr>
            <p:nvPr/>
          </p:nvSpPr>
          <p:spPr bwMode="auto">
            <a:xfrm>
              <a:off x="816" y="960"/>
              <a:ext cx="18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2400" b="1">
                  <a:solidFill>
                    <a:schemeClr val="tx1"/>
                  </a:solidFill>
                  <a:latin typeface="Arial" pitchFamily="34" charset="0"/>
                  <a:ea typeface="SimSun" pitchFamily="2" charset="-122"/>
                </a:defRPr>
              </a:lvl1pPr>
              <a:lvl2pPr marL="742950" indent="-285750" eaLnBrk="0" hangingPunct="0">
                <a:defRPr kumimoji="1" sz="2400" b="1">
                  <a:solidFill>
                    <a:schemeClr val="tx1"/>
                  </a:solidFill>
                  <a:latin typeface="Arial" pitchFamily="34" charset="0"/>
                  <a:ea typeface="SimSun" pitchFamily="2" charset="-122"/>
                </a:defRPr>
              </a:lvl2pPr>
              <a:lvl3pPr marL="1143000" indent="-228600" eaLnBrk="0" hangingPunct="0">
                <a:defRPr kumimoji="1" sz="2400" b="1">
                  <a:solidFill>
                    <a:schemeClr val="tx1"/>
                  </a:solidFill>
                  <a:latin typeface="Arial" pitchFamily="34" charset="0"/>
                  <a:ea typeface="SimSun" pitchFamily="2" charset="-122"/>
                </a:defRPr>
              </a:lvl3pPr>
              <a:lvl4pPr marL="1600200" indent="-228600" eaLnBrk="0" hangingPunct="0">
                <a:defRPr kumimoji="1" sz="2400" b="1">
                  <a:solidFill>
                    <a:schemeClr val="tx1"/>
                  </a:solidFill>
                  <a:latin typeface="Arial" pitchFamily="34" charset="0"/>
                  <a:ea typeface="SimSun" pitchFamily="2" charset="-122"/>
                </a:defRPr>
              </a:lvl4pPr>
              <a:lvl5pPr marL="2057400" indent="-228600" eaLnBrk="0" hangingPunct="0">
                <a:defRPr kumimoji="1" sz="2400" b="1">
                  <a:solidFill>
                    <a:schemeClr val="tx1"/>
                  </a:solidFill>
                  <a:latin typeface="Arial" pitchFamily="34" charset="0"/>
                  <a:ea typeface="SimSun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accent2"/>
                </a:buClr>
                <a:buSzPct val="80000"/>
                <a:buFont typeface="Wingdings" pitchFamily="2" charset="2"/>
                <a:defRPr kumimoji="1" sz="2400" b="1">
                  <a:solidFill>
                    <a:schemeClr val="tx1"/>
                  </a:solidFill>
                  <a:latin typeface="Arial" pitchFamily="34" charset="0"/>
                  <a:ea typeface="SimSun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accent2"/>
                </a:buClr>
                <a:buSzPct val="80000"/>
                <a:buFont typeface="Wingdings" pitchFamily="2" charset="2"/>
                <a:defRPr kumimoji="1" sz="2400" b="1">
                  <a:solidFill>
                    <a:schemeClr val="tx1"/>
                  </a:solidFill>
                  <a:latin typeface="Arial" pitchFamily="34" charset="0"/>
                  <a:ea typeface="SimSun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accent2"/>
                </a:buClr>
                <a:buSzPct val="80000"/>
                <a:buFont typeface="Wingdings" pitchFamily="2" charset="2"/>
                <a:defRPr kumimoji="1" sz="2400" b="1">
                  <a:solidFill>
                    <a:schemeClr val="tx1"/>
                  </a:solidFill>
                  <a:latin typeface="Arial" pitchFamily="34" charset="0"/>
                  <a:ea typeface="SimSun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accent2"/>
                </a:buClr>
                <a:buSzPct val="80000"/>
                <a:buFont typeface="Wingdings" pitchFamily="2" charset="2"/>
                <a:defRPr kumimoji="1" sz="2400" b="1">
                  <a:solidFill>
                    <a:schemeClr val="tx1"/>
                  </a:solidFill>
                  <a:latin typeface="Arial" pitchFamily="34" charset="0"/>
                  <a:ea typeface="SimSun" pitchFamily="2" charset="-122"/>
                </a:defRPr>
              </a:lvl9pPr>
            </a:lstStyle>
            <a:p>
              <a:pPr algn="just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en-US" altLang="zh-CN" sz="1800" b="0">
                  <a:solidFill>
                    <a:srgbClr val="000000"/>
                  </a:solidFill>
                  <a:latin typeface="Times New Roman" pitchFamily="18" charset="0"/>
                </a:rPr>
                <a:t>c</a:t>
              </a:r>
            </a:p>
          </p:txBody>
        </p:sp>
        <p:sp>
          <p:nvSpPr>
            <p:cNvPr id="18481" name="Freeform 12" descr="浅色下对角线"/>
            <p:cNvSpPr>
              <a:spLocks/>
            </p:cNvSpPr>
            <p:nvPr/>
          </p:nvSpPr>
          <p:spPr bwMode="auto">
            <a:xfrm>
              <a:off x="1680" y="793"/>
              <a:ext cx="291" cy="1076"/>
            </a:xfrm>
            <a:custGeom>
              <a:avLst/>
              <a:gdLst>
                <a:gd name="T0" fmla="*/ 0 w 291"/>
                <a:gd name="T1" fmla="*/ 0 h 1076"/>
                <a:gd name="T2" fmla="*/ 0 w 291"/>
                <a:gd name="T3" fmla="*/ 916 h 1076"/>
                <a:gd name="T4" fmla="*/ 291 w 291"/>
                <a:gd name="T5" fmla="*/ 1076 h 1076"/>
                <a:gd name="T6" fmla="*/ 283 w 291"/>
                <a:gd name="T7" fmla="*/ 153 h 1076"/>
                <a:gd name="T8" fmla="*/ 0 w 291"/>
                <a:gd name="T9" fmla="*/ 0 h 107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91"/>
                <a:gd name="T16" fmla="*/ 0 h 1076"/>
                <a:gd name="T17" fmla="*/ 291 w 291"/>
                <a:gd name="T18" fmla="*/ 1076 h 107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91" h="1076">
                  <a:moveTo>
                    <a:pt x="0" y="0"/>
                  </a:moveTo>
                  <a:lnTo>
                    <a:pt x="0" y="916"/>
                  </a:lnTo>
                  <a:lnTo>
                    <a:pt x="291" y="1076"/>
                  </a:lnTo>
                  <a:lnTo>
                    <a:pt x="283" y="153"/>
                  </a:lnTo>
                  <a:lnTo>
                    <a:pt x="0" y="0"/>
                  </a:lnTo>
                  <a:close/>
                </a:path>
              </a:pathLst>
            </a:custGeom>
            <a:pattFill prst="ltDnDiag">
              <a:fgClr>
                <a:srgbClr val="00CC99"/>
              </a:fgClr>
              <a:bgClr>
                <a:srgbClr val="FFFFFF"/>
              </a:bgClr>
            </a:patt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82" name="Rectangle 13"/>
            <p:cNvSpPr>
              <a:spLocks noChangeArrowheads="1"/>
            </p:cNvSpPr>
            <p:nvPr/>
          </p:nvSpPr>
          <p:spPr bwMode="auto">
            <a:xfrm>
              <a:off x="960" y="960"/>
              <a:ext cx="1008" cy="912"/>
            </a:xfrm>
            <a:prstGeom prst="rect">
              <a:avLst/>
            </a:prstGeom>
            <a:noFill/>
            <a:ln w="1905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83" name="Line 14"/>
            <p:cNvSpPr>
              <a:spLocks noChangeShapeType="1"/>
            </p:cNvSpPr>
            <p:nvPr/>
          </p:nvSpPr>
          <p:spPr bwMode="auto">
            <a:xfrm>
              <a:off x="1392" y="624"/>
              <a:ext cx="576" cy="33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84" name="Line 15"/>
            <p:cNvSpPr>
              <a:spLocks noChangeShapeType="1"/>
            </p:cNvSpPr>
            <p:nvPr/>
          </p:nvSpPr>
          <p:spPr bwMode="auto">
            <a:xfrm>
              <a:off x="1392" y="1536"/>
              <a:ext cx="576" cy="33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18485" name="AutoShape 16"/>
            <p:cNvCxnSpPr>
              <a:cxnSpLocks noChangeShapeType="1"/>
            </p:cNvCxnSpPr>
            <p:nvPr/>
          </p:nvCxnSpPr>
          <p:spPr bwMode="auto">
            <a:xfrm rot="5400000">
              <a:off x="1560" y="577"/>
              <a:ext cx="240" cy="96"/>
            </a:xfrm>
            <a:prstGeom prst="curvedConnector3">
              <a:avLst>
                <a:gd name="adj1" fmla="val 50000"/>
              </a:avLst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8486" name="AutoShape 17"/>
            <p:cNvCxnSpPr>
              <a:cxnSpLocks noChangeShapeType="1"/>
            </p:cNvCxnSpPr>
            <p:nvPr/>
          </p:nvCxnSpPr>
          <p:spPr bwMode="auto">
            <a:xfrm rot="5400000">
              <a:off x="1848" y="577"/>
              <a:ext cx="240" cy="96"/>
            </a:xfrm>
            <a:prstGeom prst="curvedConnector3">
              <a:avLst>
                <a:gd name="adj1" fmla="val 50000"/>
              </a:avLst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8487" name="Text Box 18"/>
            <p:cNvSpPr txBox="1">
              <a:spLocks noChangeArrowheads="1"/>
            </p:cNvSpPr>
            <p:nvPr/>
          </p:nvSpPr>
          <p:spPr bwMode="auto">
            <a:xfrm>
              <a:off x="1574" y="352"/>
              <a:ext cx="394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2400" b="1">
                  <a:solidFill>
                    <a:schemeClr val="tx1"/>
                  </a:solidFill>
                  <a:latin typeface="Arial" pitchFamily="34" charset="0"/>
                  <a:ea typeface="SimSun" pitchFamily="2" charset="-122"/>
                </a:defRPr>
              </a:lvl1pPr>
              <a:lvl2pPr marL="742950" indent="-285750" eaLnBrk="0" hangingPunct="0">
                <a:defRPr kumimoji="1" sz="2400" b="1">
                  <a:solidFill>
                    <a:schemeClr val="tx1"/>
                  </a:solidFill>
                  <a:latin typeface="Arial" pitchFamily="34" charset="0"/>
                  <a:ea typeface="SimSun" pitchFamily="2" charset="-122"/>
                </a:defRPr>
              </a:lvl2pPr>
              <a:lvl3pPr marL="1143000" indent="-228600" eaLnBrk="0" hangingPunct="0">
                <a:defRPr kumimoji="1" sz="2400" b="1">
                  <a:solidFill>
                    <a:schemeClr val="tx1"/>
                  </a:solidFill>
                  <a:latin typeface="Arial" pitchFamily="34" charset="0"/>
                  <a:ea typeface="SimSun" pitchFamily="2" charset="-122"/>
                </a:defRPr>
              </a:lvl3pPr>
              <a:lvl4pPr marL="1600200" indent="-228600" eaLnBrk="0" hangingPunct="0">
                <a:defRPr kumimoji="1" sz="2400" b="1">
                  <a:solidFill>
                    <a:schemeClr val="tx1"/>
                  </a:solidFill>
                  <a:latin typeface="Arial" pitchFamily="34" charset="0"/>
                  <a:ea typeface="SimSun" pitchFamily="2" charset="-122"/>
                </a:defRPr>
              </a:lvl4pPr>
              <a:lvl5pPr marL="2057400" indent="-228600" eaLnBrk="0" hangingPunct="0">
                <a:defRPr kumimoji="1" sz="2400" b="1">
                  <a:solidFill>
                    <a:schemeClr val="tx1"/>
                  </a:solidFill>
                  <a:latin typeface="Arial" pitchFamily="34" charset="0"/>
                  <a:ea typeface="SimSun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accent2"/>
                </a:buClr>
                <a:buSzPct val="80000"/>
                <a:buFont typeface="Wingdings" pitchFamily="2" charset="2"/>
                <a:defRPr kumimoji="1" sz="2400" b="1">
                  <a:solidFill>
                    <a:schemeClr val="tx1"/>
                  </a:solidFill>
                  <a:latin typeface="Arial" pitchFamily="34" charset="0"/>
                  <a:ea typeface="SimSun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accent2"/>
                </a:buClr>
                <a:buSzPct val="80000"/>
                <a:buFont typeface="Wingdings" pitchFamily="2" charset="2"/>
                <a:defRPr kumimoji="1" sz="2400" b="1">
                  <a:solidFill>
                    <a:schemeClr val="tx1"/>
                  </a:solidFill>
                  <a:latin typeface="Arial" pitchFamily="34" charset="0"/>
                  <a:ea typeface="SimSun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accent2"/>
                </a:buClr>
                <a:buSzPct val="80000"/>
                <a:buFont typeface="Wingdings" pitchFamily="2" charset="2"/>
                <a:defRPr kumimoji="1" sz="2400" b="1">
                  <a:solidFill>
                    <a:schemeClr val="tx1"/>
                  </a:solidFill>
                  <a:latin typeface="Arial" pitchFamily="34" charset="0"/>
                  <a:ea typeface="SimSun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accent2"/>
                </a:buClr>
                <a:buSzPct val="80000"/>
                <a:buFont typeface="Wingdings" pitchFamily="2" charset="2"/>
                <a:defRPr kumimoji="1" sz="2400" b="1">
                  <a:solidFill>
                    <a:schemeClr val="tx1"/>
                  </a:solidFill>
                  <a:latin typeface="Arial" pitchFamily="34" charset="0"/>
                  <a:ea typeface="SimSun" pitchFamily="2" charset="-122"/>
                </a:defRPr>
              </a:lvl9pPr>
            </a:lstStyle>
            <a:p>
              <a:pPr algn="just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en-US" altLang="zh-CN" sz="1600" b="0">
                  <a:solidFill>
                    <a:srgbClr val="000000"/>
                  </a:solidFill>
                  <a:latin typeface="Times New Roman" pitchFamily="18" charset="0"/>
                </a:rPr>
                <a:t>(110)</a:t>
              </a:r>
            </a:p>
          </p:txBody>
        </p:sp>
        <p:graphicFrame>
          <p:nvGraphicFramePr>
            <p:cNvPr id="18434" name="Object 19"/>
            <p:cNvGraphicFramePr>
              <a:graphicFrameLocks noChangeAspect="1"/>
            </p:cNvGraphicFramePr>
            <p:nvPr/>
          </p:nvGraphicFramePr>
          <p:xfrm>
            <a:off x="1968" y="336"/>
            <a:ext cx="256" cy="14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245" name="Equation" r:id="rId4" imgW="406080" imgH="228600" progId="Equation.3">
                    <p:embed/>
                  </p:oleObj>
                </mc:Choice>
                <mc:Fallback>
                  <p:oleObj name="Equation" r:id="rId4" imgW="406080" imgH="2286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968" y="336"/>
                          <a:ext cx="256" cy="14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8488" name="Rectangle 20"/>
            <p:cNvSpPr>
              <a:spLocks noChangeArrowheads="1"/>
            </p:cNvSpPr>
            <p:nvPr/>
          </p:nvSpPr>
          <p:spPr bwMode="auto">
            <a:xfrm>
              <a:off x="1392" y="624"/>
              <a:ext cx="1008" cy="912"/>
            </a:xfrm>
            <a:prstGeom prst="rect">
              <a:avLst/>
            </a:prstGeom>
            <a:noFill/>
            <a:ln w="1905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89" name="Line 21"/>
            <p:cNvSpPr>
              <a:spLocks noChangeShapeType="1"/>
            </p:cNvSpPr>
            <p:nvPr/>
          </p:nvSpPr>
          <p:spPr bwMode="auto">
            <a:xfrm flipV="1">
              <a:off x="960" y="1536"/>
              <a:ext cx="1440" cy="33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8437" name="Group 22"/>
          <p:cNvGrpSpPr>
            <a:grpSpLocks/>
          </p:cNvGrpSpPr>
          <p:nvPr/>
        </p:nvGrpSpPr>
        <p:grpSpPr bwMode="auto">
          <a:xfrm>
            <a:off x="5029200" y="2586038"/>
            <a:ext cx="2590800" cy="2500312"/>
            <a:chOff x="3216" y="288"/>
            <a:chExt cx="1632" cy="1575"/>
          </a:xfrm>
        </p:grpSpPr>
        <p:sp>
          <p:nvSpPr>
            <p:cNvPr id="18458" name="Freeform 23" descr="浅色上对角线"/>
            <p:cNvSpPr>
              <a:spLocks/>
            </p:cNvSpPr>
            <p:nvPr/>
          </p:nvSpPr>
          <p:spPr bwMode="auto">
            <a:xfrm>
              <a:off x="3840" y="432"/>
              <a:ext cx="1008" cy="912"/>
            </a:xfrm>
            <a:custGeom>
              <a:avLst/>
              <a:gdLst>
                <a:gd name="T0" fmla="*/ 0 w 1008"/>
                <a:gd name="T1" fmla="*/ 0 h 912"/>
                <a:gd name="T2" fmla="*/ 576 w 1008"/>
                <a:gd name="T3" fmla="*/ 336 h 912"/>
                <a:gd name="T4" fmla="*/ 1008 w 1008"/>
                <a:gd name="T5" fmla="*/ 912 h 912"/>
                <a:gd name="T6" fmla="*/ 0 w 1008"/>
                <a:gd name="T7" fmla="*/ 0 h 91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08"/>
                <a:gd name="T13" fmla="*/ 0 h 912"/>
                <a:gd name="T14" fmla="*/ 1008 w 1008"/>
                <a:gd name="T15" fmla="*/ 912 h 91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08" h="912">
                  <a:moveTo>
                    <a:pt x="0" y="0"/>
                  </a:moveTo>
                  <a:lnTo>
                    <a:pt x="576" y="336"/>
                  </a:lnTo>
                  <a:lnTo>
                    <a:pt x="1008" y="912"/>
                  </a:lnTo>
                  <a:lnTo>
                    <a:pt x="0" y="0"/>
                  </a:lnTo>
                  <a:close/>
                </a:path>
              </a:pathLst>
            </a:custGeom>
            <a:pattFill prst="ltUpDiag">
              <a:fgClr>
                <a:srgbClr val="00CC99"/>
              </a:fgClr>
              <a:bgClr>
                <a:srgbClr val="FFFFFF"/>
              </a:bgClr>
            </a:patt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59" name="Freeform 24" descr="浅色上对角线"/>
            <p:cNvSpPr>
              <a:spLocks/>
            </p:cNvSpPr>
            <p:nvPr/>
          </p:nvSpPr>
          <p:spPr bwMode="auto">
            <a:xfrm>
              <a:off x="3408" y="768"/>
              <a:ext cx="1008" cy="912"/>
            </a:xfrm>
            <a:custGeom>
              <a:avLst/>
              <a:gdLst>
                <a:gd name="T0" fmla="*/ 0 w 1008"/>
                <a:gd name="T1" fmla="*/ 0 h 912"/>
                <a:gd name="T2" fmla="*/ 1008 w 1008"/>
                <a:gd name="T3" fmla="*/ 912 h 912"/>
                <a:gd name="T4" fmla="*/ 432 w 1008"/>
                <a:gd name="T5" fmla="*/ 576 h 912"/>
                <a:gd name="T6" fmla="*/ 0 w 1008"/>
                <a:gd name="T7" fmla="*/ 0 h 91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08"/>
                <a:gd name="T13" fmla="*/ 0 h 912"/>
                <a:gd name="T14" fmla="*/ 1008 w 1008"/>
                <a:gd name="T15" fmla="*/ 912 h 91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08" h="912">
                  <a:moveTo>
                    <a:pt x="0" y="0"/>
                  </a:moveTo>
                  <a:lnTo>
                    <a:pt x="1008" y="912"/>
                  </a:lnTo>
                  <a:lnTo>
                    <a:pt x="432" y="576"/>
                  </a:lnTo>
                  <a:lnTo>
                    <a:pt x="0" y="0"/>
                  </a:lnTo>
                  <a:close/>
                </a:path>
              </a:pathLst>
            </a:custGeom>
            <a:pattFill prst="ltUpDiag">
              <a:fgClr>
                <a:srgbClr val="00CC99"/>
              </a:fgClr>
              <a:bgClr>
                <a:srgbClr val="FFFFFF"/>
              </a:bgClr>
            </a:patt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60" name="Rectangle 25"/>
            <p:cNvSpPr>
              <a:spLocks noChangeArrowheads="1"/>
            </p:cNvSpPr>
            <p:nvPr/>
          </p:nvSpPr>
          <p:spPr bwMode="auto">
            <a:xfrm>
              <a:off x="3840" y="432"/>
              <a:ext cx="1008" cy="912"/>
            </a:xfrm>
            <a:prstGeom prst="rect">
              <a:avLst/>
            </a:prstGeom>
            <a:noFill/>
            <a:ln w="1905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61" name="Line 26"/>
            <p:cNvSpPr>
              <a:spLocks noChangeShapeType="1"/>
            </p:cNvSpPr>
            <p:nvPr/>
          </p:nvSpPr>
          <p:spPr bwMode="auto">
            <a:xfrm flipV="1">
              <a:off x="3408" y="1344"/>
              <a:ext cx="432" cy="33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62" name="Line 27"/>
            <p:cNvSpPr>
              <a:spLocks noChangeShapeType="1"/>
            </p:cNvSpPr>
            <p:nvPr/>
          </p:nvSpPr>
          <p:spPr bwMode="auto">
            <a:xfrm flipV="1">
              <a:off x="4416" y="1344"/>
              <a:ext cx="432" cy="33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63" name="Line 28"/>
            <p:cNvSpPr>
              <a:spLocks noChangeShapeType="1"/>
            </p:cNvSpPr>
            <p:nvPr/>
          </p:nvSpPr>
          <p:spPr bwMode="auto">
            <a:xfrm flipV="1">
              <a:off x="3408" y="432"/>
              <a:ext cx="432" cy="33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64" name="Line 29"/>
            <p:cNvSpPr>
              <a:spLocks noChangeShapeType="1"/>
            </p:cNvSpPr>
            <p:nvPr/>
          </p:nvSpPr>
          <p:spPr bwMode="auto">
            <a:xfrm flipV="1">
              <a:off x="4416" y="432"/>
              <a:ext cx="432" cy="33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65" name="Text Box 30"/>
            <p:cNvSpPr txBox="1">
              <a:spLocks noChangeArrowheads="1"/>
            </p:cNvSpPr>
            <p:nvPr/>
          </p:nvSpPr>
          <p:spPr bwMode="auto">
            <a:xfrm>
              <a:off x="4128" y="1632"/>
              <a:ext cx="18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2400" b="1">
                  <a:solidFill>
                    <a:schemeClr val="tx1"/>
                  </a:solidFill>
                  <a:latin typeface="Arial" pitchFamily="34" charset="0"/>
                  <a:ea typeface="SimSun" pitchFamily="2" charset="-122"/>
                </a:defRPr>
              </a:lvl1pPr>
              <a:lvl2pPr marL="742950" indent="-285750" eaLnBrk="0" hangingPunct="0">
                <a:defRPr kumimoji="1" sz="2400" b="1">
                  <a:solidFill>
                    <a:schemeClr val="tx1"/>
                  </a:solidFill>
                  <a:latin typeface="Arial" pitchFamily="34" charset="0"/>
                  <a:ea typeface="SimSun" pitchFamily="2" charset="-122"/>
                </a:defRPr>
              </a:lvl2pPr>
              <a:lvl3pPr marL="1143000" indent="-228600" eaLnBrk="0" hangingPunct="0">
                <a:defRPr kumimoji="1" sz="2400" b="1">
                  <a:solidFill>
                    <a:schemeClr val="tx1"/>
                  </a:solidFill>
                  <a:latin typeface="Arial" pitchFamily="34" charset="0"/>
                  <a:ea typeface="SimSun" pitchFamily="2" charset="-122"/>
                </a:defRPr>
              </a:lvl3pPr>
              <a:lvl4pPr marL="1600200" indent="-228600" eaLnBrk="0" hangingPunct="0">
                <a:defRPr kumimoji="1" sz="2400" b="1">
                  <a:solidFill>
                    <a:schemeClr val="tx1"/>
                  </a:solidFill>
                  <a:latin typeface="Arial" pitchFamily="34" charset="0"/>
                  <a:ea typeface="SimSun" pitchFamily="2" charset="-122"/>
                </a:defRPr>
              </a:lvl4pPr>
              <a:lvl5pPr marL="2057400" indent="-228600" eaLnBrk="0" hangingPunct="0">
                <a:defRPr kumimoji="1" sz="2400" b="1">
                  <a:solidFill>
                    <a:schemeClr val="tx1"/>
                  </a:solidFill>
                  <a:latin typeface="Arial" pitchFamily="34" charset="0"/>
                  <a:ea typeface="SimSun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accent2"/>
                </a:buClr>
                <a:buSzPct val="80000"/>
                <a:buFont typeface="Wingdings" pitchFamily="2" charset="2"/>
                <a:defRPr kumimoji="1" sz="2400" b="1">
                  <a:solidFill>
                    <a:schemeClr val="tx1"/>
                  </a:solidFill>
                  <a:latin typeface="Arial" pitchFamily="34" charset="0"/>
                  <a:ea typeface="SimSun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accent2"/>
                </a:buClr>
                <a:buSzPct val="80000"/>
                <a:buFont typeface="Wingdings" pitchFamily="2" charset="2"/>
                <a:defRPr kumimoji="1" sz="2400" b="1">
                  <a:solidFill>
                    <a:schemeClr val="tx1"/>
                  </a:solidFill>
                  <a:latin typeface="Arial" pitchFamily="34" charset="0"/>
                  <a:ea typeface="SimSun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accent2"/>
                </a:buClr>
                <a:buSzPct val="80000"/>
                <a:buFont typeface="Wingdings" pitchFamily="2" charset="2"/>
                <a:defRPr kumimoji="1" sz="2400" b="1">
                  <a:solidFill>
                    <a:schemeClr val="tx1"/>
                  </a:solidFill>
                  <a:latin typeface="Arial" pitchFamily="34" charset="0"/>
                  <a:ea typeface="SimSun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accent2"/>
                </a:buClr>
                <a:buSzPct val="80000"/>
                <a:buFont typeface="Wingdings" pitchFamily="2" charset="2"/>
                <a:defRPr kumimoji="1" sz="2400" b="1">
                  <a:solidFill>
                    <a:schemeClr val="tx1"/>
                  </a:solidFill>
                  <a:latin typeface="Arial" pitchFamily="34" charset="0"/>
                  <a:ea typeface="SimSun" pitchFamily="2" charset="-122"/>
                </a:defRPr>
              </a:lvl9pPr>
            </a:lstStyle>
            <a:p>
              <a:pPr algn="just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en-US" altLang="zh-CN" sz="1800" b="0">
                  <a:solidFill>
                    <a:srgbClr val="000000"/>
                  </a:solidFill>
                  <a:latin typeface="Times New Roman" pitchFamily="18" charset="0"/>
                </a:rPr>
                <a:t>a</a:t>
              </a:r>
            </a:p>
          </p:txBody>
        </p:sp>
        <p:sp>
          <p:nvSpPr>
            <p:cNvPr id="18466" name="Text Box 31"/>
            <p:cNvSpPr txBox="1">
              <a:spLocks noChangeArrowheads="1"/>
            </p:cNvSpPr>
            <p:nvPr/>
          </p:nvSpPr>
          <p:spPr bwMode="auto">
            <a:xfrm>
              <a:off x="3648" y="1200"/>
              <a:ext cx="188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2400" b="1">
                  <a:solidFill>
                    <a:schemeClr val="tx1"/>
                  </a:solidFill>
                  <a:latin typeface="Arial" pitchFamily="34" charset="0"/>
                  <a:ea typeface="SimSun" pitchFamily="2" charset="-122"/>
                </a:defRPr>
              </a:lvl1pPr>
              <a:lvl2pPr marL="742950" indent="-285750" eaLnBrk="0" hangingPunct="0">
                <a:defRPr kumimoji="1" sz="2400" b="1">
                  <a:solidFill>
                    <a:schemeClr val="tx1"/>
                  </a:solidFill>
                  <a:latin typeface="Arial" pitchFamily="34" charset="0"/>
                  <a:ea typeface="SimSun" pitchFamily="2" charset="-122"/>
                </a:defRPr>
              </a:lvl2pPr>
              <a:lvl3pPr marL="1143000" indent="-228600" eaLnBrk="0" hangingPunct="0">
                <a:defRPr kumimoji="1" sz="2400" b="1">
                  <a:solidFill>
                    <a:schemeClr val="tx1"/>
                  </a:solidFill>
                  <a:latin typeface="Arial" pitchFamily="34" charset="0"/>
                  <a:ea typeface="SimSun" pitchFamily="2" charset="-122"/>
                </a:defRPr>
              </a:lvl3pPr>
              <a:lvl4pPr marL="1600200" indent="-228600" eaLnBrk="0" hangingPunct="0">
                <a:defRPr kumimoji="1" sz="2400" b="1">
                  <a:solidFill>
                    <a:schemeClr val="tx1"/>
                  </a:solidFill>
                  <a:latin typeface="Arial" pitchFamily="34" charset="0"/>
                  <a:ea typeface="SimSun" pitchFamily="2" charset="-122"/>
                </a:defRPr>
              </a:lvl4pPr>
              <a:lvl5pPr marL="2057400" indent="-228600" eaLnBrk="0" hangingPunct="0">
                <a:defRPr kumimoji="1" sz="2400" b="1">
                  <a:solidFill>
                    <a:schemeClr val="tx1"/>
                  </a:solidFill>
                  <a:latin typeface="Arial" pitchFamily="34" charset="0"/>
                  <a:ea typeface="SimSun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accent2"/>
                </a:buClr>
                <a:buSzPct val="80000"/>
                <a:buFont typeface="Wingdings" pitchFamily="2" charset="2"/>
                <a:defRPr kumimoji="1" sz="2400" b="1">
                  <a:solidFill>
                    <a:schemeClr val="tx1"/>
                  </a:solidFill>
                  <a:latin typeface="Arial" pitchFamily="34" charset="0"/>
                  <a:ea typeface="SimSun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accent2"/>
                </a:buClr>
                <a:buSzPct val="80000"/>
                <a:buFont typeface="Wingdings" pitchFamily="2" charset="2"/>
                <a:defRPr kumimoji="1" sz="2400" b="1">
                  <a:solidFill>
                    <a:schemeClr val="tx1"/>
                  </a:solidFill>
                  <a:latin typeface="Arial" pitchFamily="34" charset="0"/>
                  <a:ea typeface="SimSun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accent2"/>
                </a:buClr>
                <a:buSzPct val="80000"/>
                <a:buFont typeface="Wingdings" pitchFamily="2" charset="2"/>
                <a:defRPr kumimoji="1" sz="2400" b="1">
                  <a:solidFill>
                    <a:schemeClr val="tx1"/>
                  </a:solidFill>
                  <a:latin typeface="Arial" pitchFamily="34" charset="0"/>
                  <a:ea typeface="SimSun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accent2"/>
                </a:buClr>
                <a:buSzPct val="80000"/>
                <a:buFont typeface="Wingdings" pitchFamily="2" charset="2"/>
                <a:defRPr kumimoji="1" sz="2400" b="1">
                  <a:solidFill>
                    <a:schemeClr val="tx1"/>
                  </a:solidFill>
                  <a:latin typeface="Arial" pitchFamily="34" charset="0"/>
                  <a:ea typeface="SimSun" pitchFamily="2" charset="-122"/>
                </a:defRPr>
              </a:lvl9pPr>
            </a:lstStyle>
            <a:p>
              <a:pPr algn="just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en-US" altLang="zh-CN" sz="1800" b="0">
                  <a:solidFill>
                    <a:srgbClr val="000000"/>
                  </a:solidFill>
                  <a:latin typeface="Times New Roman" pitchFamily="18" charset="0"/>
                </a:rPr>
                <a:t>b</a:t>
              </a:r>
            </a:p>
          </p:txBody>
        </p:sp>
        <p:sp>
          <p:nvSpPr>
            <p:cNvPr id="18467" name="Text Box 32"/>
            <p:cNvSpPr txBox="1">
              <a:spLocks noChangeArrowheads="1"/>
            </p:cNvSpPr>
            <p:nvPr/>
          </p:nvSpPr>
          <p:spPr bwMode="auto">
            <a:xfrm>
              <a:off x="3264" y="720"/>
              <a:ext cx="18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2400" b="1">
                  <a:solidFill>
                    <a:schemeClr val="tx1"/>
                  </a:solidFill>
                  <a:latin typeface="Arial" pitchFamily="34" charset="0"/>
                  <a:ea typeface="SimSun" pitchFamily="2" charset="-122"/>
                </a:defRPr>
              </a:lvl1pPr>
              <a:lvl2pPr marL="742950" indent="-285750" eaLnBrk="0" hangingPunct="0">
                <a:defRPr kumimoji="1" sz="2400" b="1">
                  <a:solidFill>
                    <a:schemeClr val="tx1"/>
                  </a:solidFill>
                  <a:latin typeface="Arial" pitchFamily="34" charset="0"/>
                  <a:ea typeface="SimSun" pitchFamily="2" charset="-122"/>
                </a:defRPr>
              </a:lvl2pPr>
              <a:lvl3pPr marL="1143000" indent="-228600" eaLnBrk="0" hangingPunct="0">
                <a:defRPr kumimoji="1" sz="2400" b="1">
                  <a:solidFill>
                    <a:schemeClr val="tx1"/>
                  </a:solidFill>
                  <a:latin typeface="Arial" pitchFamily="34" charset="0"/>
                  <a:ea typeface="SimSun" pitchFamily="2" charset="-122"/>
                </a:defRPr>
              </a:lvl3pPr>
              <a:lvl4pPr marL="1600200" indent="-228600" eaLnBrk="0" hangingPunct="0">
                <a:defRPr kumimoji="1" sz="2400" b="1">
                  <a:solidFill>
                    <a:schemeClr val="tx1"/>
                  </a:solidFill>
                  <a:latin typeface="Arial" pitchFamily="34" charset="0"/>
                  <a:ea typeface="SimSun" pitchFamily="2" charset="-122"/>
                </a:defRPr>
              </a:lvl4pPr>
              <a:lvl5pPr marL="2057400" indent="-228600" eaLnBrk="0" hangingPunct="0">
                <a:defRPr kumimoji="1" sz="2400" b="1">
                  <a:solidFill>
                    <a:schemeClr val="tx1"/>
                  </a:solidFill>
                  <a:latin typeface="Arial" pitchFamily="34" charset="0"/>
                  <a:ea typeface="SimSun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accent2"/>
                </a:buClr>
                <a:buSzPct val="80000"/>
                <a:buFont typeface="Wingdings" pitchFamily="2" charset="2"/>
                <a:defRPr kumimoji="1" sz="2400" b="1">
                  <a:solidFill>
                    <a:schemeClr val="tx1"/>
                  </a:solidFill>
                  <a:latin typeface="Arial" pitchFamily="34" charset="0"/>
                  <a:ea typeface="SimSun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accent2"/>
                </a:buClr>
                <a:buSzPct val="80000"/>
                <a:buFont typeface="Wingdings" pitchFamily="2" charset="2"/>
                <a:defRPr kumimoji="1" sz="2400" b="1">
                  <a:solidFill>
                    <a:schemeClr val="tx1"/>
                  </a:solidFill>
                  <a:latin typeface="Arial" pitchFamily="34" charset="0"/>
                  <a:ea typeface="SimSun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accent2"/>
                </a:buClr>
                <a:buSzPct val="80000"/>
                <a:buFont typeface="Wingdings" pitchFamily="2" charset="2"/>
                <a:defRPr kumimoji="1" sz="2400" b="1">
                  <a:solidFill>
                    <a:schemeClr val="tx1"/>
                  </a:solidFill>
                  <a:latin typeface="Arial" pitchFamily="34" charset="0"/>
                  <a:ea typeface="SimSun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accent2"/>
                </a:buClr>
                <a:buSzPct val="80000"/>
                <a:buFont typeface="Wingdings" pitchFamily="2" charset="2"/>
                <a:defRPr kumimoji="1" sz="2400" b="1">
                  <a:solidFill>
                    <a:schemeClr val="tx1"/>
                  </a:solidFill>
                  <a:latin typeface="Arial" pitchFamily="34" charset="0"/>
                  <a:ea typeface="SimSun" pitchFamily="2" charset="-122"/>
                </a:defRPr>
              </a:lvl9pPr>
            </a:lstStyle>
            <a:p>
              <a:pPr algn="just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en-US" altLang="zh-CN" sz="1800" b="0">
                  <a:solidFill>
                    <a:srgbClr val="000000"/>
                  </a:solidFill>
                  <a:latin typeface="Times New Roman" pitchFamily="18" charset="0"/>
                </a:rPr>
                <a:t>c</a:t>
              </a:r>
            </a:p>
          </p:txBody>
        </p:sp>
        <p:sp>
          <p:nvSpPr>
            <p:cNvPr id="18468" name="Rectangle 33"/>
            <p:cNvSpPr>
              <a:spLocks noChangeArrowheads="1"/>
            </p:cNvSpPr>
            <p:nvPr/>
          </p:nvSpPr>
          <p:spPr bwMode="auto">
            <a:xfrm>
              <a:off x="3408" y="768"/>
              <a:ext cx="1008" cy="912"/>
            </a:xfrm>
            <a:prstGeom prst="rect">
              <a:avLst/>
            </a:prstGeom>
            <a:noFill/>
            <a:ln w="1905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18469" name="AutoShape 34"/>
            <p:cNvCxnSpPr>
              <a:cxnSpLocks noChangeShapeType="1"/>
            </p:cNvCxnSpPr>
            <p:nvPr/>
          </p:nvCxnSpPr>
          <p:spPr bwMode="auto">
            <a:xfrm>
              <a:off x="3600" y="432"/>
              <a:ext cx="384" cy="144"/>
            </a:xfrm>
            <a:prstGeom prst="curvedConnector3">
              <a:avLst>
                <a:gd name="adj1" fmla="val 50000"/>
              </a:avLst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8470" name="AutoShape 35"/>
            <p:cNvCxnSpPr>
              <a:cxnSpLocks noChangeShapeType="1"/>
              <a:stCxn id="18471" idx="2"/>
            </p:cNvCxnSpPr>
            <p:nvPr/>
          </p:nvCxnSpPr>
          <p:spPr bwMode="auto">
            <a:xfrm rot="16200000" flipH="1">
              <a:off x="3301" y="612"/>
              <a:ext cx="364" cy="139"/>
            </a:xfrm>
            <a:prstGeom prst="curvedConnector3">
              <a:avLst>
                <a:gd name="adj1" fmla="val 50000"/>
              </a:avLst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8471" name="Text Box 36"/>
            <p:cNvSpPr txBox="1">
              <a:spLocks noChangeArrowheads="1"/>
            </p:cNvSpPr>
            <p:nvPr/>
          </p:nvSpPr>
          <p:spPr bwMode="auto">
            <a:xfrm>
              <a:off x="3216" y="288"/>
              <a:ext cx="394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2400" b="1">
                  <a:solidFill>
                    <a:schemeClr val="tx1"/>
                  </a:solidFill>
                  <a:latin typeface="Arial" pitchFamily="34" charset="0"/>
                  <a:ea typeface="SimSun" pitchFamily="2" charset="-122"/>
                </a:defRPr>
              </a:lvl1pPr>
              <a:lvl2pPr marL="742950" indent="-285750" eaLnBrk="0" hangingPunct="0">
                <a:defRPr kumimoji="1" sz="2400" b="1">
                  <a:solidFill>
                    <a:schemeClr val="tx1"/>
                  </a:solidFill>
                  <a:latin typeface="Arial" pitchFamily="34" charset="0"/>
                  <a:ea typeface="SimSun" pitchFamily="2" charset="-122"/>
                </a:defRPr>
              </a:lvl2pPr>
              <a:lvl3pPr marL="1143000" indent="-228600" eaLnBrk="0" hangingPunct="0">
                <a:defRPr kumimoji="1" sz="2400" b="1">
                  <a:solidFill>
                    <a:schemeClr val="tx1"/>
                  </a:solidFill>
                  <a:latin typeface="Arial" pitchFamily="34" charset="0"/>
                  <a:ea typeface="SimSun" pitchFamily="2" charset="-122"/>
                </a:defRPr>
              </a:lvl3pPr>
              <a:lvl4pPr marL="1600200" indent="-228600" eaLnBrk="0" hangingPunct="0">
                <a:defRPr kumimoji="1" sz="2400" b="1">
                  <a:solidFill>
                    <a:schemeClr val="tx1"/>
                  </a:solidFill>
                  <a:latin typeface="Arial" pitchFamily="34" charset="0"/>
                  <a:ea typeface="SimSun" pitchFamily="2" charset="-122"/>
                </a:defRPr>
              </a:lvl4pPr>
              <a:lvl5pPr marL="2057400" indent="-228600" eaLnBrk="0" hangingPunct="0">
                <a:defRPr kumimoji="1" sz="2400" b="1">
                  <a:solidFill>
                    <a:schemeClr val="tx1"/>
                  </a:solidFill>
                  <a:latin typeface="Arial" pitchFamily="34" charset="0"/>
                  <a:ea typeface="SimSun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accent2"/>
                </a:buClr>
                <a:buSzPct val="80000"/>
                <a:buFont typeface="Wingdings" pitchFamily="2" charset="2"/>
                <a:defRPr kumimoji="1" sz="2400" b="1">
                  <a:solidFill>
                    <a:schemeClr val="tx1"/>
                  </a:solidFill>
                  <a:latin typeface="Arial" pitchFamily="34" charset="0"/>
                  <a:ea typeface="SimSun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accent2"/>
                </a:buClr>
                <a:buSzPct val="80000"/>
                <a:buFont typeface="Wingdings" pitchFamily="2" charset="2"/>
                <a:defRPr kumimoji="1" sz="2400" b="1">
                  <a:solidFill>
                    <a:schemeClr val="tx1"/>
                  </a:solidFill>
                  <a:latin typeface="Arial" pitchFamily="34" charset="0"/>
                  <a:ea typeface="SimSun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accent2"/>
                </a:buClr>
                <a:buSzPct val="80000"/>
                <a:buFont typeface="Wingdings" pitchFamily="2" charset="2"/>
                <a:defRPr kumimoji="1" sz="2400" b="1">
                  <a:solidFill>
                    <a:schemeClr val="tx1"/>
                  </a:solidFill>
                  <a:latin typeface="Arial" pitchFamily="34" charset="0"/>
                  <a:ea typeface="SimSun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accent2"/>
                </a:buClr>
                <a:buSzPct val="80000"/>
                <a:buFont typeface="Wingdings" pitchFamily="2" charset="2"/>
                <a:defRPr kumimoji="1" sz="2400" b="1">
                  <a:solidFill>
                    <a:schemeClr val="tx1"/>
                  </a:solidFill>
                  <a:latin typeface="Arial" pitchFamily="34" charset="0"/>
                  <a:ea typeface="SimSun" pitchFamily="2" charset="-122"/>
                </a:defRPr>
              </a:lvl9pPr>
            </a:lstStyle>
            <a:p>
              <a:pPr algn="just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en-US" altLang="zh-CN" sz="1600" b="0">
                  <a:solidFill>
                    <a:srgbClr val="000000"/>
                  </a:solidFill>
                  <a:latin typeface="Times New Roman" pitchFamily="18" charset="0"/>
                </a:rPr>
                <a:t>(111)</a:t>
              </a:r>
            </a:p>
          </p:txBody>
        </p:sp>
      </p:grpSp>
      <p:grpSp>
        <p:nvGrpSpPr>
          <p:cNvPr id="18438" name="Group 37"/>
          <p:cNvGrpSpPr>
            <a:grpSpLocks/>
          </p:cNvGrpSpPr>
          <p:nvPr/>
        </p:nvGrpSpPr>
        <p:grpSpPr bwMode="auto">
          <a:xfrm>
            <a:off x="838200" y="3638550"/>
            <a:ext cx="2514600" cy="2743200"/>
            <a:chOff x="864" y="2592"/>
            <a:chExt cx="1584" cy="1728"/>
          </a:xfrm>
        </p:grpSpPr>
        <p:sp>
          <p:nvSpPr>
            <p:cNvPr id="18444" name="Text Box 38"/>
            <p:cNvSpPr txBox="1">
              <a:spLocks noChangeArrowheads="1"/>
            </p:cNvSpPr>
            <p:nvPr/>
          </p:nvSpPr>
          <p:spPr bwMode="auto">
            <a:xfrm>
              <a:off x="1824" y="4089"/>
              <a:ext cx="18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2400" b="1">
                  <a:solidFill>
                    <a:schemeClr val="tx1"/>
                  </a:solidFill>
                  <a:latin typeface="Arial" pitchFamily="34" charset="0"/>
                  <a:ea typeface="SimSun" pitchFamily="2" charset="-122"/>
                </a:defRPr>
              </a:lvl1pPr>
              <a:lvl2pPr marL="742950" indent="-285750" eaLnBrk="0" hangingPunct="0">
                <a:defRPr kumimoji="1" sz="2400" b="1">
                  <a:solidFill>
                    <a:schemeClr val="tx1"/>
                  </a:solidFill>
                  <a:latin typeface="Arial" pitchFamily="34" charset="0"/>
                  <a:ea typeface="SimSun" pitchFamily="2" charset="-122"/>
                </a:defRPr>
              </a:lvl2pPr>
              <a:lvl3pPr marL="1143000" indent="-228600" eaLnBrk="0" hangingPunct="0">
                <a:defRPr kumimoji="1" sz="2400" b="1">
                  <a:solidFill>
                    <a:schemeClr val="tx1"/>
                  </a:solidFill>
                  <a:latin typeface="Arial" pitchFamily="34" charset="0"/>
                  <a:ea typeface="SimSun" pitchFamily="2" charset="-122"/>
                </a:defRPr>
              </a:lvl3pPr>
              <a:lvl4pPr marL="1600200" indent="-228600" eaLnBrk="0" hangingPunct="0">
                <a:defRPr kumimoji="1" sz="2400" b="1">
                  <a:solidFill>
                    <a:schemeClr val="tx1"/>
                  </a:solidFill>
                  <a:latin typeface="Arial" pitchFamily="34" charset="0"/>
                  <a:ea typeface="SimSun" pitchFamily="2" charset="-122"/>
                </a:defRPr>
              </a:lvl4pPr>
              <a:lvl5pPr marL="2057400" indent="-228600" eaLnBrk="0" hangingPunct="0">
                <a:defRPr kumimoji="1" sz="2400" b="1">
                  <a:solidFill>
                    <a:schemeClr val="tx1"/>
                  </a:solidFill>
                  <a:latin typeface="Arial" pitchFamily="34" charset="0"/>
                  <a:ea typeface="SimSun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accent2"/>
                </a:buClr>
                <a:buSzPct val="80000"/>
                <a:buFont typeface="Wingdings" pitchFamily="2" charset="2"/>
                <a:defRPr kumimoji="1" sz="2400" b="1">
                  <a:solidFill>
                    <a:schemeClr val="tx1"/>
                  </a:solidFill>
                  <a:latin typeface="Arial" pitchFamily="34" charset="0"/>
                  <a:ea typeface="SimSun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accent2"/>
                </a:buClr>
                <a:buSzPct val="80000"/>
                <a:buFont typeface="Wingdings" pitchFamily="2" charset="2"/>
                <a:defRPr kumimoji="1" sz="2400" b="1">
                  <a:solidFill>
                    <a:schemeClr val="tx1"/>
                  </a:solidFill>
                  <a:latin typeface="Arial" pitchFamily="34" charset="0"/>
                  <a:ea typeface="SimSun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accent2"/>
                </a:buClr>
                <a:buSzPct val="80000"/>
                <a:buFont typeface="Wingdings" pitchFamily="2" charset="2"/>
                <a:defRPr kumimoji="1" sz="2400" b="1">
                  <a:solidFill>
                    <a:schemeClr val="tx1"/>
                  </a:solidFill>
                  <a:latin typeface="Arial" pitchFamily="34" charset="0"/>
                  <a:ea typeface="SimSun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accent2"/>
                </a:buClr>
                <a:buSzPct val="80000"/>
                <a:buFont typeface="Wingdings" pitchFamily="2" charset="2"/>
                <a:defRPr kumimoji="1" sz="2400" b="1">
                  <a:solidFill>
                    <a:schemeClr val="tx1"/>
                  </a:solidFill>
                  <a:latin typeface="Arial" pitchFamily="34" charset="0"/>
                  <a:ea typeface="SimSun" pitchFamily="2" charset="-122"/>
                </a:defRPr>
              </a:lvl9pPr>
            </a:lstStyle>
            <a:p>
              <a:pPr algn="just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en-US" altLang="zh-CN" sz="1800" b="0">
                  <a:solidFill>
                    <a:srgbClr val="000000"/>
                  </a:solidFill>
                  <a:latin typeface="Times New Roman" pitchFamily="18" charset="0"/>
                </a:rPr>
                <a:t>a</a:t>
              </a:r>
            </a:p>
          </p:txBody>
        </p:sp>
        <p:sp>
          <p:nvSpPr>
            <p:cNvPr id="18445" name="Freeform 39" descr="浅色上对角线"/>
            <p:cNvSpPr>
              <a:spLocks/>
            </p:cNvSpPr>
            <p:nvPr/>
          </p:nvSpPr>
          <p:spPr bwMode="auto">
            <a:xfrm>
              <a:off x="2016" y="2880"/>
              <a:ext cx="432" cy="1248"/>
            </a:xfrm>
            <a:custGeom>
              <a:avLst/>
              <a:gdLst>
                <a:gd name="T0" fmla="*/ 0 w 432"/>
                <a:gd name="T1" fmla="*/ 336 h 1248"/>
                <a:gd name="T2" fmla="*/ 0 w 432"/>
                <a:gd name="T3" fmla="*/ 1248 h 1248"/>
                <a:gd name="T4" fmla="*/ 432 w 432"/>
                <a:gd name="T5" fmla="*/ 912 h 1248"/>
                <a:gd name="T6" fmla="*/ 432 w 432"/>
                <a:gd name="T7" fmla="*/ 0 h 1248"/>
                <a:gd name="T8" fmla="*/ 0 w 432"/>
                <a:gd name="T9" fmla="*/ 336 h 124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32"/>
                <a:gd name="T16" fmla="*/ 0 h 1248"/>
                <a:gd name="T17" fmla="*/ 432 w 432"/>
                <a:gd name="T18" fmla="*/ 1248 h 124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32" h="1248">
                  <a:moveTo>
                    <a:pt x="0" y="336"/>
                  </a:moveTo>
                  <a:lnTo>
                    <a:pt x="0" y="1248"/>
                  </a:lnTo>
                  <a:lnTo>
                    <a:pt x="432" y="912"/>
                  </a:lnTo>
                  <a:lnTo>
                    <a:pt x="432" y="0"/>
                  </a:lnTo>
                  <a:lnTo>
                    <a:pt x="0" y="336"/>
                  </a:lnTo>
                  <a:close/>
                </a:path>
              </a:pathLst>
            </a:custGeom>
            <a:pattFill prst="ltUpDiag">
              <a:fgClr>
                <a:srgbClr val="FF9999"/>
              </a:fgClr>
              <a:bgClr>
                <a:srgbClr val="FFFFFF"/>
              </a:bgClr>
            </a:patt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46" name="Rectangle 40" descr="浅色下对角线"/>
            <p:cNvSpPr>
              <a:spLocks noChangeArrowheads="1"/>
            </p:cNvSpPr>
            <p:nvPr/>
          </p:nvSpPr>
          <p:spPr bwMode="auto">
            <a:xfrm>
              <a:off x="1008" y="3225"/>
              <a:ext cx="1008" cy="912"/>
            </a:xfrm>
            <a:prstGeom prst="rect">
              <a:avLst/>
            </a:prstGeom>
            <a:pattFill prst="ltDnDiag">
              <a:fgClr>
                <a:srgbClr val="00CC99"/>
              </a:fgClr>
              <a:bgClr>
                <a:srgbClr val="FFFFFF"/>
              </a:bgClr>
            </a:pattFill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47" name="Rectangle 41"/>
            <p:cNvSpPr>
              <a:spLocks noChangeArrowheads="1"/>
            </p:cNvSpPr>
            <p:nvPr/>
          </p:nvSpPr>
          <p:spPr bwMode="auto">
            <a:xfrm>
              <a:off x="1440" y="2889"/>
              <a:ext cx="1008" cy="912"/>
            </a:xfrm>
            <a:prstGeom prst="rect">
              <a:avLst/>
            </a:prstGeom>
            <a:noFill/>
            <a:ln w="1905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48" name="Line 42"/>
            <p:cNvSpPr>
              <a:spLocks noChangeShapeType="1"/>
            </p:cNvSpPr>
            <p:nvPr/>
          </p:nvSpPr>
          <p:spPr bwMode="auto">
            <a:xfrm flipV="1">
              <a:off x="1008" y="3801"/>
              <a:ext cx="432" cy="33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49" name="Line 43"/>
            <p:cNvSpPr>
              <a:spLocks noChangeShapeType="1"/>
            </p:cNvSpPr>
            <p:nvPr/>
          </p:nvSpPr>
          <p:spPr bwMode="auto">
            <a:xfrm flipV="1">
              <a:off x="2016" y="3801"/>
              <a:ext cx="432" cy="33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50" name="Line 44"/>
            <p:cNvSpPr>
              <a:spLocks noChangeShapeType="1"/>
            </p:cNvSpPr>
            <p:nvPr/>
          </p:nvSpPr>
          <p:spPr bwMode="auto">
            <a:xfrm flipV="1">
              <a:off x="1008" y="2889"/>
              <a:ext cx="432" cy="33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51" name="Line 45"/>
            <p:cNvSpPr>
              <a:spLocks noChangeShapeType="1"/>
            </p:cNvSpPr>
            <p:nvPr/>
          </p:nvSpPr>
          <p:spPr bwMode="auto">
            <a:xfrm flipV="1">
              <a:off x="2016" y="2889"/>
              <a:ext cx="432" cy="33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52" name="Text Box 46"/>
            <p:cNvSpPr txBox="1">
              <a:spLocks noChangeArrowheads="1"/>
            </p:cNvSpPr>
            <p:nvPr/>
          </p:nvSpPr>
          <p:spPr bwMode="auto">
            <a:xfrm>
              <a:off x="1296" y="3648"/>
              <a:ext cx="188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2400" b="1">
                  <a:solidFill>
                    <a:schemeClr val="tx1"/>
                  </a:solidFill>
                  <a:latin typeface="Arial" pitchFamily="34" charset="0"/>
                  <a:ea typeface="SimSun" pitchFamily="2" charset="-122"/>
                </a:defRPr>
              </a:lvl1pPr>
              <a:lvl2pPr marL="742950" indent="-285750" eaLnBrk="0" hangingPunct="0">
                <a:defRPr kumimoji="1" sz="2400" b="1">
                  <a:solidFill>
                    <a:schemeClr val="tx1"/>
                  </a:solidFill>
                  <a:latin typeface="Arial" pitchFamily="34" charset="0"/>
                  <a:ea typeface="SimSun" pitchFamily="2" charset="-122"/>
                </a:defRPr>
              </a:lvl2pPr>
              <a:lvl3pPr marL="1143000" indent="-228600" eaLnBrk="0" hangingPunct="0">
                <a:defRPr kumimoji="1" sz="2400" b="1">
                  <a:solidFill>
                    <a:schemeClr val="tx1"/>
                  </a:solidFill>
                  <a:latin typeface="Arial" pitchFamily="34" charset="0"/>
                  <a:ea typeface="SimSun" pitchFamily="2" charset="-122"/>
                </a:defRPr>
              </a:lvl3pPr>
              <a:lvl4pPr marL="1600200" indent="-228600" eaLnBrk="0" hangingPunct="0">
                <a:defRPr kumimoji="1" sz="2400" b="1">
                  <a:solidFill>
                    <a:schemeClr val="tx1"/>
                  </a:solidFill>
                  <a:latin typeface="Arial" pitchFamily="34" charset="0"/>
                  <a:ea typeface="SimSun" pitchFamily="2" charset="-122"/>
                </a:defRPr>
              </a:lvl4pPr>
              <a:lvl5pPr marL="2057400" indent="-228600" eaLnBrk="0" hangingPunct="0">
                <a:defRPr kumimoji="1" sz="2400" b="1">
                  <a:solidFill>
                    <a:schemeClr val="tx1"/>
                  </a:solidFill>
                  <a:latin typeface="Arial" pitchFamily="34" charset="0"/>
                  <a:ea typeface="SimSun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accent2"/>
                </a:buClr>
                <a:buSzPct val="80000"/>
                <a:buFont typeface="Wingdings" pitchFamily="2" charset="2"/>
                <a:defRPr kumimoji="1" sz="2400" b="1">
                  <a:solidFill>
                    <a:schemeClr val="tx1"/>
                  </a:solidFill>
                  <a:latin typeface="Arial" pitchFamily="34" charset="0"/>
                  <a:ea typeface="SimSun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accent2"/>
                </a:buClr>
                <a:buSzPct val="80000"/>
                <a:buFont typeface="Wingdings" pitchFamily="2" charset="2"/>
                <a:defRPr kumimoji="1" sz="2400" b="1">
                  <a:solidFill>
                    <a:schemeClr val="tx1"/>
                  </a:solidFill>
                  <a:latin typeface="Arial" pitchFamily="34" charset="0"/>
                  <a:ea typeface="SimSun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accent2"/>
                </a:buClr>
                <a:buSzPct val="80000"/>
                <a:buFont typeface="Wingdings" pitchFamily="2" charset="2"/>
                <a:defRPr kumimoji="1" sz="2400" b="1">
                  <a:solidFill>
                    <a:schemeClr val="tx1"/>
                  </a:solidFill>
                  <a:latin typeface="Arial" pitchFamily="34" charset="0"/>
                  <a:ea typeface="SimSun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accent2"/>
                </a:buClr>
                <a:buSzPct val="80000"/>
                <a:buFont typeface="Wingdings" pitchFamily="2" charset="2"/>
                <a:defRPr kumimoji="1" sz="2400" b="1">
                  <a:solidFill>
                    <a:schemeClr val="tx1"/>
                  </a:solidFill>
                  <a:latin typeface="Arial" pitchFamily="34" charset="0"/>
                  <a:ea typeface="SimSun" pitchFamily="2" charset="-122"/>
                </a:defRPr>
              </a:lvl9pPr>
            </a:lstStyle>
            <a:p>
              <a:pPr algn="just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en-US" altLang="zh-CN" sz="1800" b="0">
                  <a:solidFill>
                    <a:srgbClr val="000000"/>
                  </a:solidFill>
                  <a:latin typeface="Times New Roman" pitchFamily="18" charset="0"/>
                </a:rPr>
                <a:t>b</a:t>
              </a:r>
            </a:p>
          </p:txBody>
        </p:sp>
        <p:sp>
          <p:nvSpPr>
            <p:cNvPr id="18453" name="Text Box 47"/>
            <p:cNvSpPr txBox="1">
              <a:spLocks noChangeArrowheads="1"/>
            </p:cNvSpPr>
            <p:nvPr/>
          </p:nvSpPr>
          <p:spPr bwMode="auto">
            <a:xfrm>
              <a:off x="864" y="3168"/>
              <a:ext cx="18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2400" b="1">
                  <a:solidFill>
                    <a:schemeClr val="tx1"/>
                  </a:solidFill>
                  <a:latin typeface="Arial" pitchFamily="34" charset="0"/>
                  <a:ea typeface="SimSun" pitchFamily="2" charset="-122"/>
                </a:defRPr>
              </a:lvl1pPr>
              <a:lvl2pPr marL="742950" indent="-285750" eaLnBrk="0" hangingPunct="0">
                <a:defRPr kumimoji="1" sz="2400" b="1">
                  <a:solidFill>
                    <a:schemeClr val="tx1"/>
                  </a:solidFill>
                  <a:latin typeface="Arial" pitchFamily="34" charset="0"/>
                  <a:ea typeface="SimSun" pitchFamily="2" charset="-122"/>
                </a:defRPr>
              </a:lvl2pPr>
              <a:lvl3pPr marL="1143000" indent="-228600" eaLnBrk="0" hangingPunct="0">
                <a:defRPr kumimoji="1" sz="2400" b="1">
                  <a:solidFill>
                    <a:schemeClr val="tx1"/>
                  </a:solidFill>
                  <a:latin typeface="Arial" pitchFamily="34" charset="0"/>
                  <a:ea typeface="SimSun" pitchFamily="2" charset="-122"/>
                </a:defRPr>
              </a:lvl3pPr>
              <a:lvl4pPr marL="1600200" indent="-228600" eaLnBrk="0" hangingPunct="0">
                <a:defRPr kumimoji="1" sz="2400" b="1">
                  <a:solidFill>
                    <a:schemeClr val="tx1"/>
                  </a:solidFill>
                  <a:latin typeface="Arial" pitchFamily="34" charset="0"/>
                  <a:ea typeface="SimSun" pitchFamily="2" charset="-122"/>
                </a:defRPr>
              </a:lvl4pPr>
              <a:lvl5pPr marL="2057400" indent="-228600" eaLnBrk="0" hangingPunct="0">
                <a:defRPr kumimoji="1" sz="2400" b="1">
                  <a:solidFill>
                    <a:schemeClr val="tx1"/>
                  </a:solidFill>
                  <a:latin typeface="Arial" pitchFamily="34" charset="0"/>
                  <a:ea typeface="SimSun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accent2"/>
                </a:buClr>
                <a:buSzPct val="80000"/>
                <a:buFont typeface="Wingdings" pitchFamily="2" charset="2"/>
                <a:defRPr kumimoji="1" sz="2400" b="1">
                  <a:solidFill>
                    <a:schemeClr val="tx1"/>
                  </a:solidFill>
                  <a:latin typeface="Arial" pitchFamily="34" charset="0"/>
                  <a:ea typeface="SimSun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accent2"/>
                </a:buClr>
                <a:buSzPct val="80000"/>
                <a:buFont typeface="Wingdings" pitchFamily="2" charset="2"/>
                <a:defRPr kumimoji="1" sz="2400" b="1">
                  <a:solidFill>
                    <a:schemeClr val="tx1"/>
                  </a:solidFill>
                  <a:latin typeface="Arial" pitchFamily="34" charset="0"/>
                  <a:ea typeface="SimSun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accent2"/>
                </a:buClr>
                <a:buSzPct val="80000"/>
                <a:buFont typeface="Wingdings" pitchFamily="2" charset="2"/>
                <a:defRPr kumimoji="1" sz="2400" b="1">
                  <a:solidFill>
                    <a:schemeClr val="tx1"/>
                  </a:solidFill>
                  <a:latin typeface="Arial" pitchFamily="34" charset="0"/>
                  <a:ea typeface="SimSun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accent2"/>
                </a:buClr>
                <a:buSzPct val="80000"/>
                <a:buFont typeface="Wingdings" pitchFamily="2" charset="2"/>
                <a:defRPr kumimoji="1" sz="2400" b="1">
                  <a:solidFill>
                    <a:schemeClr val="tx1"/>
                  </a:solidFill>
                  <a:latin typeface="Arial" pitchFamily="34" charset="0"/>
                  <a:ea typeface="SimSun" pitchFamily="2" charset="-122"/>
                </a:defRPr>
              </a:lvl9pPr>
            </a:lstStyle>
            <a:p>
              <a:pPr algn="just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en-US" altLang="zh-CN" sz="1800" b="0">
                  <a:solidFill>
                    <a:srgbClr val="000000"/>
                  </a:solidFill>
                  <a:latin typeface="Times New Roman" pitchFamily="18" charset="0"/>
                </a:rPr>
                <a:t>c</a:t>
              </a:r>
            </a:p>
          </p:txBody>
        </p:sp>
        <p:cxnSp>
          <p:nvCxnSpPr>
            <p:cNvPr id="18454" name="AutoShape 48"/>
            <p:cNvCxnSpPr>
              <a:cxnSpLocks noChangeShapeType="1"/>
            </p:cNvCxnSpPr>
            <p:nvPr/>
          </p:nvCxnSpPr>
          <p:spPr bwMode="auto">
            <a:xfrm rot="16200000" flipH="1">
              <a:off x="2088" y="2856"/>
              <a:ext cx="240" cy="96"/>
            </a:xfrm>
            <a:prstGeom prst="curvedConnector3">
              <a:avLst>
                <a:gd name="adj1" fmla="val 50000"/>
              </a:avLst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8455" name="AutoShape 49"/>
            <p:cNvCxnSpPr>
              <a:cxnSpLocks noChangeShapeType="1"/>
            </p:cNvCxnSpPr>
            <p:nvPr/>
          </p:nvCxnSpPr>
          <p:spPr bwMode="auto">
            <a:xfrm rot="16200000" flipH="1">
              <a:off x="1080" y="3048"/>
              <a:ext cx="192" cy="144"/>
            </a:xfrm>
            <a:prstGeom prst="curvedConnector3">
              <a:avLst>
                <a:gd name="adj1" fmla="val 50000"/>
              </a:avLst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8456" name="Text Box 50"/>
            <p:cNvSpPr txBox="1">
              <a:spLocks noChangeArrowheads="1"/>
            </p:cNvSpPr>
            <p:nvPr/>
          </p:nvSpPr>
          <p:spPr bwMode="auto">
            <a:xfrm>
              <a:off x="2016" y="2592"/>
              <a:ext cx="394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2400" b="1">
                  <a:solidFill>
                    <a:schemeClr val="tx1"/>
                  </a:solidFill>
                  <a:latin typeface="Arial" pitchFamily="34" charset="0"/>
                  <a:ea typeface="SimSun" pitchFamily="2" charset="-122"/>
                </a:defRPr>
              </a:lvl1pPr>
              <a:lvl2pPr marL="742950" indent="-285750" eaLnBrk="0" hangingPunct="0">
                <a:defRPr kumimoji="1" sz="2400" b="1">
                  <a:solidFill>
                    <a:schemeClr val="tx1"/>
                  </a:solidFill>
                  <a:latin typeface="Arial" pitchFamily="34" charset="0"/>
                  <a:ea typeface="SimSun" pitchFamily="2" charset="-122"/>
                </a:defRPr>
              </a:lvl2pPr>
              <a:lvl3pPr marL="1143000" indent="-228600" eaLnBrk="0" hangingPunct="0">
                <a:defRPr kumimoji="1" sz="2400" b="1">
                  <a:solidFill>
                    <a:schemeClr val="tx1"/>
                  </a:solidFill>
                  <a:latin typeface="Arial" pitchFamily="34" charset="0"/>
                  <a:ea typeface="SimSun" pitchFamily="2" charset="-122"/>
                </a:defRPr>
              </a:lvl3pPr>
              <a:lvl4pPr marL="1600200" indent="-228600" eaLnBrk="0" hangingPunct="0">
                <a:defRPr kumimoji="1" sz="2400" b="1">
                  <a:solidFill>
                    <a:schemeClr val="tx1"/>
                  </a:solidFill>
                  <a:latin typeface="Arial" pitchFamily="34" charset="0"/>
                  <a:ea typeface="SimSun" pitchFamily="2" charset="-122"/>
                </a:defRPr>
              </a:lvl4pPr>
              <a:lvl5pPr marL="2057400" indent="-228600" eaLnBrk="0" hangingPunct="0">
                <a:defRPr kumimoji="1" sz="2400" b="1">
                  <a:solidFill>
                    <a:schemeClr val="tx1"/>
                  </a:solidFill>
                  <a:latin typeface="Arial" pitchFamily="34" charset="0"/>
                  <a:ea typeface="SimSun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accent2"/>
                </a:buClr>
                <a:buSzPct val="80000"/>
                <a:buFont typeface="Wingdings" pitchFamily="2" charset="2"/>
                <a:defRPr kumimoji="1" sz="2400" b="1">
                  <a:solidFill>
                    <a:schemeClr val="tx1"/>
                  </a:solidFill>
                  <a:latin typeface="Arial" pitchFamily="34" charset="0"/>
                  <a:ea typeface="SimSun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accent2"/>
                </a:buClr>
                <a:buSzPct val="80000"/>
                <a:buFont typeface="Wingdings" pitchFamily="2" charset="2"/>
                <a:defRPr kumimoji="1" sz="2400" b="1">
                  <a:solidFill>
                    <a:schemeClr val="tx1"/>
                  </a:solidFill>
                  <a:latin typeface="Arial" pitchFamily="34" charset="0"/>
                  <a:ea typeface="SimSun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accent2"/>
                </a:buClr>
                <a:buSzPct val="80000"/>
                <a:buFont typeface="Wingdings" pitchFamily="2" charset="2"/>
                <a:defRPr kumimoji="1" sz="2400" b="1">
                  <a:solidFill>
                    <a:schemeClr val="tx1"/>
                  </a:solidFill>
                  <a:latin typeface="Arial" pitchFamily="34" charset="0"/>
                  <a:ea typeface="SimSun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accent2"/>
                </a:buClr>
                <a:buSzPct val="80000"/>
                <a:buFont typeface="Wingdings" pitchFamily="2" charset="2"/>
                <a:defRPr kumimoji="1" sz="2400" b="1">
                  <a:solidFill>
                    <a:schemeClr val="tx1"/>
                  </a:solidFill>
                  <a:latin typeface="Arial" pitchFamily="34" charset="0"/>
                  <a:ea typeface="SimSun" pitchFamily="2" charset="-122"/>
                </a:defRPr>
              </a:lvl9pPr>
            </a:lstStyle>
            <a:p>
              <a:pPr algn="just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en-US" altLang="zh-CN" sz="1600" b="0">
                  <a:solidFill>
                    <a:srgbClr val="000000"/>
                  </a:solidFill>
                  <a:latin typeface="Times New Roman" pitchFamily="18" charset="0"/>
                </a:rPr>
                <a:t>(100)</a:t>
              </a:r>
            </a:p>
          </p:txBody>
        </p:sp>
        <p:sp>
          <p:nvSpPr>
            <p:cNvPr id="18457" name="Text Box 51"/>
            <p:cNvSpPr txBox="1">
              <a:spLocks noChangeArrowheads="1"/>
            </p:cNvSpPr>
            <p:nvPr/>
          </p:nvSpPr>
          <p:spPr bwMode="auto">
            <a:xfrm>
              <a:off x="912" y="2832"/>
              <a:ext cx="394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2400" b="1">
                  <a:solidFill>
                    <a:schemeClr val="tx1"/>
                  </a:solidFill>
                  <a:latin typeface="Arial" pitchFamily="34" charset="0"/>
                  <a:ea typeface="SimSun" pitchFamily="2" charset="-122"/>
                </a:defRPr>
              </a:lvl1pPr>
              <a:lvl2pPr marL="742950" indent="-285750" eaLnBrk="0" hangingPunct="0">
                <a:defRPr kumimoji="1" sz="2400" b="1">
                  <a:solidFill>
                    <a:schemeClr val="tx1"/>
                  </a:solidFill>
                  <a:latin typeface="Arial" pitchFamily="34" charset="0"/>
                  <a:ea typeface="SimSun" pitchFamily="2" charset="-122"/>
                </a:defRPr>
              </a:lvl2pPr>
              <a:lvl3pPr marL="1143000" indent="-228600" eaLnBrk="0" hangingPunct="0">
                <a:defRPr kumimoji="1" sz="2400" b="1">
                  <a:solidFill>
                    <a:schemeClr val="tx1"/>
                  </a:solidFill>
                  <a:latin typeface="Arial" pitchFamily="34" charset="0"/>
                  <a:ea typeface="SimSun" pitchFamily="2" charset="-122"/>
                </a:defRPr>
              </a:lvl3pPr>
              <a:lvl4pPr marL="1600200" indent="-228600" eaLnBrk="0" hangingPunct="0">
                <a:defRPr kumimoji="1" sz="2400" b="1">
                  <a:solidFill>
                    <a:schemeClr val="tx1"/>
                  </a:solidFill>
                  <a:latin typeface="Arial" pitchFamily="34" charset="0"/>
                  <a:ea typeface="SimSun" pitchFamily="2" charset="-122"/>
                </a:defRPr>
              </a:lvl4pPr>
              <a:lvl5pPr marL="2057400" indent="-228600" eaLnBrk="0" hangingPunct="0">
                <a:defRPr kumimoji="1" sz="2400" b="1">
                  <a:solidFill>
                    <a:schemeClr val="tx1"/>
                  </a:solidFill>
                  <a:latin typeface="Arial" pitchFamily="34" charset="0"/>
                  <a:ea typeface="SimSun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accent2"/>
                </a:buClr>
                <a:buSzPct val="80000"/>
                <a:buFont typeface="Wingdings" pitchFamily="2" charset="2"/>
                <a:defRPr kumimoji="1" sz="2400" b="1">
                  <a:solidFill>
                    <a:schemeClr val="tx1"/>
                  </a:solidFill>
                  <a:latin typeface="Arial" pitchFamily="34" charset="0"/>
                  <a:ea typeface="SimSun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accent2"/>
                </a:buClr>
                <a:buSzPct val="80000"/>
                <a:buFont typeface="Wingdings" pitchFamily="2" charset="2"/>
                <a:defRPr kumimoji="1" sz="2400" b="1">
                  <a:solidFill>
                    <a:schemeClr val="tx1"/>
                  </a:solidFill>
                  <a:latin typeface="Arial" pitchFamily="34" charset="0"/>
                  <a:ea typeface="SimSun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accent2"/>
                </a:buClr>
                <a:buSzPct val="80000"/>
                <a:buFont typeface="Wingdings" pitchFamily="2" charset="2"/>
                <a:defRPr kumimoji="1" sz="2400" b="1">
                  <a:solidFill>
                    <a:schemeClr val="tx1"/>
                  </a:solidFill>
                  <a:latin typeface="Arial" pitchFamily="34" charset="0"/>
                  <a:ea typeface="SimSun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accent2"/>
                </a:buClr>
                <a:buSzPct val="80000"/>
                <a:buFont typeface="Wingdings" pitchFamily="2" charset="2"/>
                <a:defRPr kumimoji="1" sz="2400" b="1">
                  <a:solidFill>
                    <a:schemeClr val="tx1"/>
                  </a:solidFill>
                  <a:latin typeface="Arial" pitchFamily="34" charset="0"/>
                  <a:ea typeface="SimSun" pitchFamily="2" charset="-122"/>
                </a:defRPr>
              </a:lvl9pPr>
            </a:lstStyle>
            <a:p>
              <a:pPr algn="just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en-US" altLang="zh-CN" sz="1600" b="0">
                  <a:solidFill>
                    <a:srgbClr val="000000"/>
                  </a:solidFill>
                  <a:latin typeface="Times New Roman" pitchFamily="18" charset="0"/>
                </a:rPr>
                <a:t>(010)</a:t>
              </a:r>
            </a:p>
          </p:txBody>
        </p:sp>
      </p:grpSp>
      <p:sp>
        <p:nvSpPr>
          <p:cNvPr id="18439" name="Text Box 52"/>
          <p:cNvSpPr txBox="1">
            <a:spLocks noChangeArrowheads="1"/>
          </p:cNvSpPr>
          <p:nvPr/>
        </p:nvSpPr>
        <p:spPr bwMode="auto">
          <a:xfrm>
            <a:off x="4114800" y="6000750"/>
            <a:ext cx="1066800" cy="457200"/>
          </a:xfrm>
          <a:prstGeom prst="rect">
            <a:avLst/>
          </a:prstGeom>
          <a:solidFill>
            <a:srgbClr val="FF99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itchFamily="2" charset="2"/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itchFamily="2" charset="2"/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itchFamily="2" charset="2"/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itchFamily="2" charset="2"/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buClrTx/>
              <a:buSzTx/>
              <a:buFontTx/>
              <a:buNone/>
            </a:pPr>
            <a:r>
              <a:rPr lang="en-US" altLang="zh-CN">
                <a:solidFill>
                  <a:schemeClr val="bg1"/>
                </a:solidFill>
              </a:rPr>
              <a:t>origin</a:t>
            </a:r>
          </a:p>
        </p:txBody>
      </p:sp>
      <p:sp>
        <p:nvSpPr>
          <p:cNvPr id="18440" name="Line 53"/>
          <p:cNvSpPr>
            <a:spLocks noChangeShapeType="1"/>
          </p:cNvSpPr>
          <p:nvPr/>
        </p:nvSpPr>
        <p:spPr bwMode="auto">
          <a:xfrm flipV="1">
            <a:off x="4876800" y="4857750"/>
            <a:ext cx="457200" cy="1219200"/>
          </a:xfrm>
          <a:prstGeom prst="line">
            <a:avLst/>
          </a:prstGeom>
          <a:noFill/>
          <a:ln w="25400">
            <a:solidFill>
              <a:srgbClr val="FF99CC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41" name="Text Box 54"/>
          <p:cNvSpPr txBox="1">
            <a:spLocks noChangeArrowheads="1"/>
          </p:cNvSpPr>
          <p:nvPr/>
        </p:nvSpPr>
        <p:spPr bwMode="auto">
          <a:xfrm>
            <a:off x="323850" y="266700"/>
            <a:ext cx="51054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itchFamily="2" charset="2"/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itchFamily="2" charset="2"/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itchFamily="2" charset="2"/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itchFamily="2" charset="2"/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buClrTx/>
              <a:buSzTx/>
              <a:buFontTx/>
              <a:buNone/>
            </a:pPr>
            <a:r>
              <a:rPr lang="en-US" altLang="zh-CN" sz="2800" b="0"/>
              <a:t>Examples of Miller indices</a:t>
            </a:r>
          </a:p>
        </p:txBody>
      </p:sp>
      <p:sp>
        <p:nvSpPr>
          <p:cNvPr id="18442" name="Line 56"/>
          <p:cNvSpPr>
            <a:spLocks noChangeShapeType="1"/>
          </p:cNvSpPr>
          <p:nvPr/>
        </p:nvSpPr>
        <p:spPr bwMode="auto">
          <a:xfrm flipH="1">
            <a:off x="1695450" y="3295650"/>
            <a:ext cx="704850" cy="62865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43" name="Line 57"/>
          <p:cNvSpPr>
            <a:spLocks noChangeShapeType="1"/>
          </p:cNvSpPr>
          <p:nvPr/>
        </p:nvSpPr>
        <p:spPr bwMode="auto">
          <a:xfrm flipV="1">
            <a:off x="1752600" y="3333750"/>
            <a:ext cx="2190750" cy="571500"/>
          </a:xfrm>
          <a:prstGeom prst="line">
            <a:avLst/>
          </a:prstGeom>
          <a:noFill/>
          <a:ln w="9525">
            <a:solidFill>
              <a:srgbClr val="FF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7074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1" name="Rectangle 2094"/>
          <p:cNvSpPr>
            <a:spLocks noChangeArrowheads="1"/>
          </p:cNvSpPr>
          <p:nvPr/>
        </p:nvSpPr>
        <p:spPr bwMode="auto">
          <a:xfrm>
            <a:off x="438150" y="762000"/>
            <a:ext cx="8343900" cy="3333750"/>
          </a:xfrm>
          <a:prstGeom prst="rect">
            <a:avLst/>
          </a:prstGeom>
          <a:solidFill>
            <a:srgbClr val="C3E5DB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19462" name="Picture 2050" descr="lattice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49" t="40053" r="3816"/>
          <a:stretch>
            <a:fillRect/>
          </a:stretch>
        </p:blipFill>
        <p:spPr bwMode="auto">
          <a:xfrm>
            <a:off x="1620838" y="4152900"/>
            <a:ext cx="5770562" cy="216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9463" name="Group 2051"/>
          <p:cNvGrpSpPr>
            <a:grpSpLocks/>
          </p:cNvGrpSpPr>
          <p:nvPr/>
        </p:nvGrpSpPr>
        <p:grpSpPr bwMode="auto">
          <a:xfrm>
            <a:off x="533400" y="704850"/>
            <a:ext cx="3463925" cy="3429000"/>
            <a:chOff x="3082" y="2016"/>
            <a:chExt cx="2182" cy="2160"/>
          </a:xfrm>
        </p:grpSpPr>
        <p:sp>
          <p:nvSpPr>
            <p:cNvPr id="19468" name="Freeform 2052" descr="浅色上对角线"/>
            <p:cNvSpPr>
              <a:spLocks/>
            </p:cNvSpPr>
            <p:nvPr/>
          </p:nvSpPr>
          <p:spPr bwMode="auto">
            <a:xfrm>
              <a:off x="3696" y="2688"/>
              <a:ext cx="221" cy="1181"/>
            </a:xfrm>
            <a:custGeom>
              <a:avLst/>
              <a:gdLst>
                <a:gd name="T0" fmla="*/ 221 w 221"/>
                <a:gd name="T1" fmla="*/ 240 h 1181"/>
                <a:gd name="T2" fmla="*/ 0 w 221"/>
                <a:gd name="T3" fmla="*/ 0 h 1181"/>
                <a:gd name="T4" fmla="*/ 10 w 221"/>
                <a:gd name="T5" fmla="*/ 970 h 1181"/>
                <a:gd name="T6" fmla="*/ 211 w 221"/>
                <a:gd name="T7" fmla="*/ 1181 h 1181"/>
                <a:gd name="T8" fmla="*/ 221 w 221"/>
                <a:gd name="T9" fmla="*/ 240 h 118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21"/>
                <a:gd name="T16" fmla="*/ 0 h 1181"/>
                <a:gd name="T17" fmla="*/ 221 w 221"/>
                <a:gd name="T18" fmla="*/ 1181 h 118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21" h="1181">
                  <a:moveTo>
                    <a:pt x="221" y="240"/>
                  </a:moveTo>
                  <a:lnTo>
                    <a:pt x="0" y="0"/>
                  </a:lnTo>
                  <a:lnTo>
                    <a:pt x="10" y="970"/>
                  </a:lnTo>
                  <a:lnTo>
                    <a:pt x="211" y="1181"/>
                  </a:lnTo>
                  <a:lnTo>
                    <a:pt x="221" y="240"/>
                  </a:lnTo>
                  <a:close/>
                </a:path>
              </a:pathLst>
            </a:custGeom>
            <a:pattFill prst="ltUpDiag">
              <a:fgClr>
                <a:srgbClr val="FF99FF"/>
              </a:fgClr>
              <a:bgClr>
                <a:srgbClr val="FFFFFF"/>
              </a:bgClr>
            </a:patt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69" name="Freeform 2053" descr="浅色下对角线"/>
            <p:cNvSpPr>
              <a:spLocks/>
            </p:cNvSpPr>
            <p:nvPr/>
          </p:nvSpPr>
          <p:spPr bwMode="auto">
            <a:xfrm>
              <a:off x="3706" y="2448"/>
              <a:ext cx="1027" cy="480"/>
            </a:xfrm>
            <a:custGeom>
              <a:avLst/>
              <a:gdLst>
                <a:gd name="T0" fmla="*/ 326 w 1027"/>
                <a:gd name="T1" fmla="*/ 0 h 480"/>
                <a:gd name="T2" fmla="*/ 806 w 1027"/>
                <a:gd name="T3" fmla="*/ 0 h 480"/>
                <a:gd name="T4" fmla="*/ 1027 w 1027"/>
                <a:gd name="T5" fmla="*/ 230 h 480"/>
                <a:gd name="T6" fmla="*/ 710 w 1027"/>
                <a:gd name="T7" fmla="*/ 480 h 480"/>
                <a:gd name="T8" fmla="*/ 211 w 1027"/>
                <a:gd name="T9" fmla="*/ 461 h 480"/>
                <a:gd name="T10" fmla="*/ 0 w 1027"/>
                <a:gd name="T11" fmla="*/ 240 h 480"/>
                <a:gd name="T12" fmla="*/ 326 w 1027"/>
                <a:gd name="T13" fmla="*/ 0 h 48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027"/>
                <a:gd name="T22" fmla="*/ 0 h 480"/>
                <a:gd name="T23" fmla="*/ 1027 w 1027"/>
                <a:gd name="T24" fmla="*/ 480 h 48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027" h="480">
                  <a:moveTo>
                    <a:pt x="326" y="0"/>
                  </a:moveTo>
                  <a:lnTo>
                    <a:pt x="806" y="0"/>
                  </a:lnTo>
                  <a:lnTo>
                    <a:pt x="1027" y="230"/>
                  </a:lnTo>
                  <a:lnTo>
                    <a:pt x="710" y="480"/>
                  </a:lnTo>
                  <a:lnTo>
                    <a:pt x="211" y="461"/>
                  </a:lnTo>
                  <a:lnTo>
                    <a:pt x="0" y="240"/>
                  </a:lnTo>
                  <a:lnTo>
                    <a:pt x="326" y="0"/>
                  </a:lnTo>
                  <a:close/>
                </a:path>
              </a:pathLst>
            </a:custGeom>
            <a:pattFill prst="ltDnDiag">
              <a:fgClr>
                <a:srgbClr val="FF9999"/>
              </a:fgClr>
              <a:bgClr>
                <a:srgbClr val="FFFFFF"/>
              </a:bgClr>
            </a:patt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70" name="Freeform 2054" descr="浅色上对角线"/>
            <p:cNvSpPr>
              <a:spLocks/>
            </p:cNvSpPr>
            <p:nvPr/>
          </p:nvSpPr>
          <p:spPr bwMode="auto">
            <a:xfrm>
              <a:off x="4416" y="2448"/>
              <a:ext cx="96" cy="1440"/>
            </a:xfrm>
            <a:custGeom>
              <a:avLst/>
              <a:gdLst>
                <a:gd name="T0" fmla="*/ 96 w 96"/>
                <a:gd name="T1" fmla="*/ 0 h 1440"/>
                <a:gd name="T2" fmla="*/ 0 w 96"/>
                <a:gd name="T3" fmla="*/ 480 h 1440"/>
                <a:gd name="T4" fmla="*/ 0 w 96"/>
                <a:gd name="T5" fmla="*/ 1440 h 1440"/>
                <a:gd name="T6" fmla="*/ 96 w 96"/>
                <a:gd name="T7" fmla="*/ 960 h 1440"/>
                <a:gd name="T8" fmla="*/ 96 w 96"/>
                <a:gd name="T9" fmla="*/ 0 h 14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6"/>
                <a:gd name="T16" fmla="*/ 0 h 1440"/>
                <a:gd name="T17" fmla="*/ 96 w 96"/>
                <a:gd name="T18" fmla="*/ 1440 h 144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6" h="1440">
                  <a:moveTo>
                    <a:pt x="96" y="0"/>
                  </a:moveTo>
                  <a:lnTo>
                    <a:pt x="0" y="480"/>
                  </a:lnTo>
                  <a:lnTo>
                    <a:pt x="0" y="1440"/>
                  </a:lnTo>
                  <a:lnTo>
                    <a:pt x="96" y="960"/>
                  </a:lnTo>
                  <a:lnTo>
                    <a:pt x="96" y="0"/>
                  </a:lnTo>
                  <a:close/>
                </a:path>
              </a:pathLst>
            </a:custGeom>
            <a:pattFill prst="ltUpDiag">
              <a:fgClr>
                <a:srgbClr val="6699FF"/>
              </a:fgClr>
              <a:bgClr>
                <a:srgbClr val="FFFFFF"/>
              </a:bgClr>
            </a:patt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71" name="Freeform 2055" descr="浅色下对角线"/>
            <p:cNvSpPr>
              <a:spLocks/>
            </p:cNvSpPr>
            <p:nvPr/>
          </p:nvSpPr>
          <p:spPr bwMode="auto">
            <a:xfrm>
              <a:off x="3917" y="2688"/>
              <a:ext cx="499" cy="1190"/>
            </a:xfrm>
            <a:custGeom>
              <a:avLst/>
              <a:gdLst>
                <a:gd name="T0" fmla="*/ 307 w 499"/>
                <a:gd name="T1" fmla="*/ 0 h 1190"/>
                <a:gd name="T2" fmla="*/ 0 w 499"/>
                <a:gd name="T3" fmla="*/ 1190 h 1190"/>
                <a:gd name="T4" fmla="*/ 499 w 499"/>
                <a:gd name="T5" fmla="*/ 1190 h 1190"/>
                <a:gd name="T6" fmla="*/ 307 w 499"/>
                <a:gd name="T7" fmla="*/ 0 h 119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99"/>
                <a:gd name="T13" fmla="*/ 0 h 1190"/>
                <a:gd name="T14" fmla="*/ 499 w 499"/>
                <a:gd name="T15" fmla="*/ 1190 h 119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99" h="1190">
                  <a:moveTo>
                    <a:pt x="307" y="0"/>
                  </a:moveTo>
                  <a:lnTo>
                    <a:pt x="0" y="1190"/>
                  </a:lnTo>
                  <a:lnTo>
                    <a:pt x="499" y="1190"/>
                  </a:lnTo>
                  <a:lnTo>
                    <a:pt x="307" y="0"/>
                  </a:lnTo>
                  <a:close/>
                </a:path>
              </a:pathLst>
            </a:custGeom>
            <a:pattFill prst="ltDnDiag">
              <a:fgClr>
                <a:srgbClr val="00CC99"/>
              </a:fgClr>
              <a:bgClr>
                <a:srgbClr val="FFFFFF"/>
              </a:bgClr>
            </a:patt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72" name="Line 2056"/>
            <p:cNvSpPr>
              <a:spLocks noChangeShapeType="1"/>
            </p:cNvSpPr>
            <p:nvPr/>
          </p:nvSpPr>
          <p:spPr bwMode="auto">
            <a:xfrm>
              <a:off x="4029" y="2448"/>
              <a:ext cx="501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73" name="Line 2057"/>
            <p:cNvSpPr>
              <a:spLocks noChangeShapeType="1"/>
            </p:cNvSpPr>
            <p:nvPr/>
          </p:nvSpPr>
          <p:spPr bwMode="auto">
            <a:xfrm>
              <a:off x="4530" y="2448"/>
              <a:ext cx="222" cy="24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74" name="Line 2058"/>
            <p:cNvSpPr>
              <a:spLocks noChangeShapeType="1"/>
            </p:cNvSpPr>
            <p:nvPr/>
          </p:nvSpPr>
          <p:spPr bwMode="auto">
            <a:xfrm flipH="1">
              <a:off x="3696" y="2448"/>
              <a:ext cx="333" cy="24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75" name="Line 2059"/>
            <p:cNvSpPr>
              <a:spLocks noChangeShapeType="1"/>
            </p:cNvSpPr>
            <p:nvPr/>
          </p:nvSpPr>
          <p:spPr bwMode="auto">
            <a:xfrm>
              <a:off x="3696" y="2688"/>
              <a:ext cx="222" cy="24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76" name="Line 2060"/>
            <p:cNvSpPr>
              <a:spLocks noChangeShapeType="1"/>
            </p:cNvSpPr>
            <p:nvPr/>
          </p:nvSpPr>
          <p:spPr bwMode="auto">
            <a:xfrm flipH="1">
              <a:off x="4419" y="2688"/>
              <a:ext cx="333" cy="240"/>
            </a:xfrm>
            <a:prstGeom prst="line">
              <a:avLst/>
            </a:prstGeom>
            <a:noFill/>
            <a:ln w="28575">
              <a:solidFill>
                <a:srgbClr val="3333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77" name="Line 2061"/>
            <p:cNvSpPr>
              <a:spLocks noChangeShapeType="1"/>
            </p:cNvSpPr>
            <p:nvPr/>
          </p:nvSpPr>
          <p:spPr bwMode="auto">
            <a:xfrm>
              <a:off x="3918" y="2928"/>
              <a:ext cx="501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78" name="Rectangle 2062"/>
            <p:cNvSpPr>
              <a:spLocks noChangeArrowheads="1"/>
            </p:cNvSpPr>
            <p:nvPr/>
          </p:nvSpPr>
          <p:spPr bwMode="auto">
            <a:xfrm>
              <a:off x="3918" y="2928"/>
              <a:ext cx="501" cy="960"/>
            </a:xfrm>
            <a:prstGeom prst="rect">
              <a:avLst/>
            </a:prstGeom>
            <a:noFill/>
            <a:ln w="28575">
              <a:solidFill>
                <a:srgbClr val="3333CC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79" name="Line 2063"/>
            <p:cNvSpPr>
              <a:spLocks noChangeShapeType="1"/>
            </p:cNvSpPr>
            <p:nvPr/>
          </p:nvSpPr>
          <p:spPr bwMode="auto">
            <a:xfrm>
              <a:off x="4029" y="3408"/>
              <a:ext cx="501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80" name="Line 2064"/>
            <p:cNvSpPr>
              <a:spLocks noChangeShapeType="1"/>
            </p:cNvSpPr>
            <p:nvPr/>
          </p:nvSpPr>
          <p:spPr bwMode="auto">
            <a:xfrm>
              <a:off x="4530" y="3408"/>
              <a:ext cx="222" cy="24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81" name="Line 2065"/>
            <p:cNvSpPr>
              <a:spLocks noChangeShapeType="1"/>
            </p:cNvSpPr>
            <p:nvPr/>
          </p:nvSpPr>
          <p:spPr bwMode="auto">
            <a:xfrm flipH="1">
              <a:off x="3696" y="3408"/>
              <a:ext cx="333" cy="24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82" name="Line 2066"/>
            <p:cNvSpPr>
              <a:spLocks noChangeShapeType="1"/>
            </p:cNvSpPr>
            <p:nvPr/>
          </p:nvSpPr>
          <p:spPr bwMode="auto">
            <a:xfrm>
              <a:off x="3696" y="3648"/>
              <a:ext cx="222" cy="24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83" name="Line 2067"/>
            <p:cNvSpPr>
              <a:spLocks noChangeShapeType="1"/>
            </p:cNvSpPr>
            <p:nvPr/>
          </p:nvSpPr>
          <p:spPr bwMode="auto">
            <a:xfrm flipH="1">
              <a:off x="4419" y="3648"/>
              <a:ext cx="333" cy="240"/>
            </a:xfrm>
            <a:prstGeom prst="line">
              <a:avLst/>
            </a:prstGeom>
            <a:noFill/>
            <a:ln w="28575">
              <a:solidFill>
                <a:srgbClr val="3333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84" name="Line 2068"/>
            <p:cNvSpPr>
              <a:spLocks noChangeShapeType="1"/>
            </p:cNvSpPr>
            <p:nvPr/>
          </p:nvSpPr>
          <p:spPr bwMode="auto">
            <a:xfrm>
              <a:off x="3918" y="3888"/>
              <a:ext cx="501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85" name="Line 2069"/>
            <p:cNvSpPr>
              <a:spLocks noChangeShapeType="1"/>
            </p:cNvSpPr>
            <p:nvPr/>
          </p:nvSpPr>
          <p:spPr bwMode="auto">
            <a:xfrm>
              <a:off x="4752" y="2688"/>
              <a:ext cx="0" cy="960"/>
            </a:xfrm>
            <a:prstGeom prst="line">
              <a:avLst/>
            </a:prstGeom>
            <a:noFill/>
            <a:ln w="28575">
              <a:solidFill>
                <a:srgbClr val="3333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86" name="Line 2070"/>
            <p:cNvSpPr>
              <a:spLocks noChangeShapeType="1"/>
            </p:cNvSpPr>
            <p:nvPr/>
          </p:nvSpPr>
          <p:spPr bwMode="auto">
            <a:xfrm>
              <a:off x="3696" y="2688"/>
              <a:ext cx="0" cy="96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87" name="Line 2071"/>
            <p:cNvSpPr>
              <a:spLocks noChangeShapeType="1"/>
            </p:cNvSpPr>
            <p:nvPr/>
          </p:nvSpPr>
          <p:spPr bwMode="auto">
            <a:xfrm>
              <a:off x="4029" y="2448"/>
              <a:ext cx="0" cy="96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88" name="Line 2072"/>
            <p:cNvSpPr>
              <a:spLocks noChangeShapeType="1"/>
            </p:cNvSpPr>
            <p:nvPr/>
          </p:nvSpPr>
          <p:spPr bwMode="auto">
            <a:xfrm flipV="1">
              <a:off x="3936" y="2688"/>
              <a:ext cx="288" cy="240"/>
            </a:xfrm>
            <a:prstGeom prst="line">
              <a:avLst/>
            </a:prstGeom>
            <a:noFill/>
            <a:ln w="28575">
              <a:solidFill>
                <a:srgbClr val="3333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89" name="Line 2073"/>
            <p:cNvSpPr>
              <a:spLocks noChangeShapeType="1"/>
            </p:cNvSpPr>
            <p:nvPr/>
          </p:nvSpPr>
          <p:spPr bwMode="auto">
            <a:xfrm>
              <a:off x="4032" y="2448"/>
              <a:ext cx="192" cy="24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90" name="Line 2074"/>
            <p:cNvSpPr>
              <a:spLocks noChangeShapeType="1"/>
            </p:cNvSpPr>
            <p:nvPr/>
          </p:nvSpPr>
          <p:spPr bwMode="auto">
            <a:xfrm>
              <a:off x="4032" y="3408"/>
              <a:ext cx="192" cy="24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91" name="Line 2075"/>
            <p:cNvSpPr>
              <a:spLocks noChangeShapeType="1"/>
            </p:cNvSpPr>
            <p:nvPr/>
          </p:nvSpPr>
          <p:spPr bwMode="auto">
            <a:xfrm flipV="1">
              <a:off x="3936" y="3648"/>
              <a:ext cx="288" cy="240"/>
            </a:xfrm>
            <a:prstGeom prst="line">
              <a:avLst/>
            </a:prstGeom>
            <a:noFill/>
            <a:ln w="28575">
              <a:solidFill>
                <a:srgbClr val="3333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92" name="Line 2076"/>
            <p:cNvSpPr>
              <a:spLocks noChangeShapeType="1"/>
            </p:cNvSpPr>
            <p:nvPr/>
          </p:nvSpPr>
          <p:spPr bwMode="auto">
            <a:xfrm>
              <a:off x="4224" y="2688"/>
              <a:ext cx="0" cy="960"/>
            </a:xfrm>
            <a:prstGeom prst="line">
              <a:avLst/>
            </a:prstGeom>
            <a:noFill/>
            <a:ln w="28575">
              <a:solidFill>
                <a:srgbClr val="3333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93" name="Line 2077"/>
            <p:cNvSpPr>
              <a:spLocks noChangeShapeType="1"/>
            </p:cNvSpPr>
            <p:nvPr/>
          </p:nvSpPr>
          <p:spPr bwMode="auto">
            <a:xfrm>
              <a:off x="4224" y="3648"/>
              <a:ext cx="528" cy="0"/>
            </a:xfrm>
            <a:prstGeom prst="line">
              <a:avLst/>
            </a:prstGeom>
            <a:noFill/>
            <a:ln w="28575">
              <a:solidFill>
                <a:srgbClr val="3333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94" name="Line 2078"/>
            <p:cNvSpPr>
              <a:spLocks noChangeShapeType="1"/>
            </p:cNvSpPr>
            <p:nvPr/>
          </p:nvSpPr>
          <p:spPr bwMode="auto">
            <a:xfrm>
              <a:off x="4224" y="2688"/>
              <a:ext cx="528" cy="0"/>
            </a:xfrm>
            <a:prstGeom prst="line">
              <a:avLst/>
            </a:prstGeom>
            <a:noFill/>
            <a:ln w="28575">
              <a:solidFill>
                <a:srgbClr val="3333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19495" name="AutoShape 2079"/>
            <p:cNvCxnSpPr>
              <a:cxnSpLocks noChangeShapeType="1"/>
            </p:cNvCxnSpPr>
            <p:nvPr/>
          </p:nvCxnSpPr>
          <p:spPr bwMode="auto">
            <a:xfrm rot="16200000" flipH="1">
              <a:off x="4104" y="2280"/>
              <a:ext cx="240" cy="96"/>
            </a:xfrm>
            <a:prstGeom prst="curvedConnector3">
              <a:avLst>
                <a:gd name="adj1" fmla="val 50000"/>
              </a:avLst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9496" name="AutoShape 2080"/>
            <p:cNvCxnSpPr>
              <a:cxnSpLocks noChangeShapeType="1"/>
            </p:cNvCxnSpPr>
            <p:nvPr/>
          </p:nvCxnSpPr>
          <p:spPr bwMode="auto">
            <a:xfrm rot="10800000" flipV="1">
              <a:off x="4512" y="2976"/>
              <a:ext cx="384" cy="192"/>
            </a:xfrm>
            <a:prstGeom prst="curvedConnector3">
              <a:avLst>
                <a:gd name="adj1" fmla="val 50000"/>
              </a:avLst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9497" name="AutoShape 2081"/>
            <p:cNvCxnSpPr>
              <a:cxnSpLocks noChangeShapeType="1"/>
            </p:cNvCxnSpPr>
            <p:nvPr/>
          </p:nvCxnSpPr>
          <p:spPr bwMode="auto">
            <a:xfrm flipV="1">
              <a:off x="3456" y="3024"/>
              <a:ext cx="240" cy="192"/>
            </a:xfrm>
            <a:prstGeom prst="curvedConnector3">
              <a:avLst>
                <a:gd name="adj1" fmla="val 50000"/>
              </a:avLst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9498" name="AutoShape 2082"/>
            <p:cNvCxnSpPr>
              <a:cxnSpLocks noChangeShapeType="1"/>
            </p:cNvCxnSpPr>
            <p:nvPr/>
          </p:nvCxnSpPr>
          <p:spPr bwMode="auto">
            <a:xfrm rot="-5400000">
              <a:off x="4104" y="3912"/>
              <a:ext cx="144" cy="96"/>
            </a:xfrm>
            <a:prstGeom prst="curvedConnector3">
              <a:avLst>
                <a:gd name="adj1" fmla="val 50000"/>
              </a:avLst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9499" name="Text Box 2083"/>
            <p:cNvSpPr txBox="1">
              <a:spLocks noChangeArrowheads="1"/>
            </p:cNvSpPr>
            <p:nvPr/>
          </p:nvSpPr>
          <p:spPr bwMode="auto">
            <a:xfrm>
              <a:off x="3984" y="2016"/>
              <a:ext cx="458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2400" b="1">
                  <a:solidFill>
                    <a:schemeClr val="tx1"/>
                  </a:solidFill>
                  <a:latin typeface="Arial" pitchFamily="34" charset="0"/>
                  <a:ea typeface="SimSun" pitchFamily="2" charset="-122"/>
                </a:defRPr>
              </a:lvl1pPr>
              <a:lvl2pPr marL="742950" indent="-285750" eaLnBrk="0" hangingPunct="0">
                <a:defRPr kumimoji="1" sz="2400" b="1">
                  <a:solidFill>
                    <a:schemeClr val="tx1"/>
                  </a:solidFill>
                  <a:latin typeface="Arial" pitchFamily="34" charset="0"/>
                  <a:ea typeface="SimSun" pitchFamily="2" charset="-122"/>
                </a:defRPr>
              </a:lvl2pPr>
              <a:lvl3pPr marL="1143000" indent="-228600" eaLnBrk="0" hangingPunct="0">
                <a:defRPr kumimoji="1" sz="2400" b="1">
                  <a:solidFill>
                    <a:schemeClr val="tx1"/>
                  </a:solidFill>
                  <a:latin typeface="Arial" pitchFamily="34" charset="0"/>
                  <a:ea typeface="SimSun" pitchFamily="2" charset="-122"/>
                </a:defRPr>
              </a:lvl3pPr>
              <a:lvl4pPr marL="1600200" indent="-228600" eaLnBrk="0" hangingPunct="0">
                <a:defRPr kumimoji="1" sz="2400" b="1">
                  <a:solidFill>
                    <a:schemeClr val="tx1"/>
                  </a:solidFill>
                  <a:latin typeface="Arial" pitchFamily="34" charset="0"/>
                  <a:ea typeface="SimSun" pitchFamily="2" charset="-122"/>
                </a:defRPr>
              </a:lvl4pPr>
              <a:lvl5pPr marL="2057400" indent="-228600" eaLnBrk="0" hangingPunct="0">
                <a:defRPr kumimoji="1" sz="2400" b="1">
                  <a:solidFill>
                    <a:schemeClr val="tx1"/>
                  </a:solidFill>
                  <a:latin typeface="Arial" pitchFamily="34" charset="0"/>
                  <a:ea typeface="SimSun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accent2"/>
                </a:buClr>
                <a:buSzPct val="80000"/>
                <a:buFont typeface="Wingdings" pitchFamily="2" charset="2"/>
                <a:defRPr kumimoji="1" sz="2400" b="1">
                  <a:solidFill>
                    <a:schemeClr val="tx1"/>
                  </a:solidFill>
                  <a:latin typeface="Arial" pitchFamily="34" charset="0"/>
                  <a:ea typeface="SimSun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accent2"/>
                </a:buClr>
                <a:buSzPct val="80000"/>
                <a:buFont typeface="Wingdings" pitchFamily="2" charset="2"/>
                <a:defRPr kumimoji="1" sz="2400" b="1">
                  <a:solidFill>
                    <a:schemeClr val="tx1"/>
                  </a:solidFill>
                  <a:latin typeface="Arial" pitchFamily="34" charset="0"/>
                  <a:ea typeface="SimSun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accent2"/>
                </a:buClr>
                <a:buSzPct val="80000"/>
                <a:buFont typeface="Wingdings" pitchFamily="2" charset="2"/>
                <a:defRPr kumimoji="1" sz="2400" b="1">
                  <a:solidFill>
                    <a:schemeClr val="tx1"/>
                  </a:solidFill>
                  <a:latin typeface="Arial" pitchFamily="34" charset="0"/>
                  <a:ea typeface="SimSun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accent2"/>
                </a:buClr>
                <a:buSzPct val="80000"/>
                <a:buFont typeface="Wingdings" pitchFamily="2" charset="2"/>
                <a:defRPr kumimoji="1" sz="2400" b="1">
                  <a:solidFill>
                    <a:schemeClr val="tx1"/>
                  </a:solidFill>
                  <a:latin typeface="Arial" pitchFamily="34" charset="0"/>
                  <a:ea typeface="SimSun" pitchFamily="2" charset="-122"/>
                </a:defRPr>
              </a:lvl9pPr>
            </a:lstStyle>
            <a:p>
              <a:pPr algn="just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en-US" altLang="zh-CN" sz="1600" b="0">
                  <a:solidFill>
                    <a:srgbClr val="000000"/>
                  </a:solidFill>
                  <a:latin typeface="Times New Roman" pitchFamily="18" charset="0"/>
                </a:rPr>
                <a:t>(0001)</a:t>
              </a:r>
            </a:p>
          </p:txBody>
        </p:sp>
        <p:graphicFrame>
          <p:nvGraphicFramePr>
            <p:cNvPr id="19458" name="Object 2084"/>
            <p:cNvGraphicFramePr>
              <a:graphicFrameLocks noChangeAspect="1"/>
            </p:cNvGraphicFramePr>
            <p:nvPr/>
          </p:nvGraphicFramePr>
          <p:xfrm>
            <a:off x="4944" y="2851"/>
            <a:ext cx="320" cy="14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275" name="Equation" r:id="rId5" imgW="507960" imgH="228600" progId="Equation.3">
                    <p:embed/>
                  </p:oleObj>
                </mc:Choice>
                <mc:Fallback>
                  <p:oleObj name="Equation" r:id="rId5" imgW="507960" imgH="2286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944" y="2851"/>
                          <a:ext cx="320" cy="14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9459" name="Object 2085"/>
            <p:cNvGraphicFramePr>
              <a:graphicFrameLocks noChangeAspect="1"/>
            </p:cNvGraphicFramePr>
            <p:nvPr/>
          </p:nvGraphicFramePr>
          <p:xfrm>
            <a:off x="3082" y="3120"/>
            <a:ext cx="304" cy="14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276" name="Equation" r:id="rId7" imgW="482400" imgH="228600" progId="Equation.3">
                    <p:embed/>
                  </p:oleObj>
                </mc:Choice>
                <mc:Fallback>
                  <p:oleObj name="Equation" r:id="rId7" imgW="482400" imgH="2286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082" y="3120"/>
                          <a:ext cx="304" cy="14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9460" name="Object 2086"/>
            <p:cNvGraphicFramePr>
              <a:graphicFrameLocks noChangeAspect="1"/>
            </p:cNvGraphicFramePr>
            <p:nvPr/>
          </p:nvGraphicFramePr>
          <p:xfrm>
            <a:off x="3998" y="4032"/>
            <a:ext cx="296" cy="14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277" name="Equation" r:id="rId9" imgW="469800" imgH="228600" progId="Equation.3">
                    <p:embed/>
                  </p:oleObj>
                </mc:Choice>
                <mc:Fallback>
                  <p:oleObj name="Equation" r:id="rId9" imgW="469800" imgH="2286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998" y="4032"/>
                          <a:ext cx="296" cy="14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9500" name="Text Box 2087"/>
            <p:cNvSpPr txBox="1">
              <a:spLocks noChangeArrowheads="1"/>
            </p:cNvSpPr>
            <p:nvPr/>
          </p:nvSpPr>
          <p:spPr bwMode="auto">
            <a:xfrm>
              <a:off x="3744" y="3792"/>
              <a:ext cx="24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sz="2400" b="1">
                  <a:solidFill>
                    <a:schemeClr val="tx1"/>
                  </a:solidFill>
                  <a:latin typeface="Arial" pitchFamily="34" charset="0"/>
                  <a:ea typeface="SimSun" pitchFamily="2" charset="-122"/>
                </a:defRPr>
              </a:lvl1pPr>
              <a:lvl2pPr marL="742950" indent="-285750" eaLnBrk="0" hangingPunct="0">
                <a:defRPr kumimoji="1" sz="2400" b="1">
                  <a:solidFill>
                    <a:schemeClr val="tx1"/>
                  </a:solidFill>
                  <a:latin typeface="Arial" pitchFamily="34" charset="0"/>
                  <a:ea typeface="SimSun" pitchFamily="2" charset="-122"/>
                </a:defRPr>
              </a:lvl2pPr>
              <a:lvl3pPr marL="1143000" indent="-228600" eaLnBrk="0" hangingPunct="0">
                <a:defRPr kumimoji="1" sz="2400" b="1">
                  <a:solidFill>
                    <a:schemeClr val="tx1"/>
                  </a:solidFill>
                  <a:latin typeface="Arial" pitchFamily="34" charset="0"/>
                  <a:ea typeface="SimSun" pitchFamily="2" charset="-122"/>
                </a:defRPr>
              </a:lvl3pPr>
              <a:lvl4pPr marL="1600200" indent="-228600" eaLnBrk="0" hangingPunct="0">
                <a:defRPr kumimoji="1" sz="2400" b="1">
                  <a:solidFill>
                    <a:schemeClr val="tx1"/>
                  </a:solidFill>
                  <a:latin typeface="Arial" pitchFamily="34" charset="0"/>
                  <a:ea typeface="SimSun" pitchFamily="2" charset="-122"/>
                </a:defRPr>
              </a:lvl4pPr>
              <a:lvl5pPr marL="2057400" indent="-228600" eaLnBrk="0" hangingPunct="0">
                <a:defRPr kumimoji="1" sz="2400" b="1">
                  <a:solidFill>
                    <a:schemeClr val="tx1"/>
                  </a:solidFill>
                  <a:latin typeface="Arial" pitchFamily="34" charset="0"/>
                  <a:ea typeface="SimSun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accent2"/>
                </a:buClr>
                <a:buSzPct val="80000"/>
                <a:buFont typeface="Wingdings" pitchFamily="2" charset="2"/>
                <a:defRPr kumimoji="1" sz="2400" b="1">
                  <a:solidFill>
                    <a:schemeClr val="tx1"/>
                  </a:solidFill>
                  <a:latin typeface="Arial" pitchFamily="34" charset="0"/>
                  <a:ea typeface="SimSun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accent2"/>
                </a:buClr>
                <a:buSzPct val="80000"/>
                <a:buFont typeface="Wingdings" pitchFamily="2" charset="2"/>
                <a:defRPr kumimoji="1" sz="2400" b="1">
                  <a:solidFill>
                    <a:schemeClr val="tx1"/>
                  </a:solidFill>
                  <a:latin typeface="Arial" pitchFamily="34" charset="0"/>
                  <a:ea typeface="SimSun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accent2"/>
                </a:buClr>
                <a:buSzPct val="80000"/>
                <a:buFont typeface="Wingdings" pitchFamily="2" charset="2"/>
                <a:defRPr kumimoji="1" sz="2400" b="1">
                  <a:solidFill>
                    <a:schemeClr val="tx1"/>
                  </a:solidFill>
                  <a:latin typeface="Arial" pitchFamily="34" charset="0"/>
                  <a:ea typeface="SimSun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accent2"/>
                </a:buClr>
                <a:buSzPct val="80000"/>
                <a:buFont typeface="Wingdings" pitchFamily="2" charset="2"/>
                <a:defRPr kumimoji="1" sz="2400" b="1">
                  <a:solidFill>
                    <a:schemeClr val="tx1"/>
                  </a:solidFill>
                  <a:latin typeface="Arial" pitchFamily="34" charset="0"/>
                  <a:ea typeface="SimSun" pitchFamily="2" charset="-122"/>
                </a:defRPr>
              </a:lvl9pPr>
            </a:lstStyle>
            <a:p>
              <a:pPr algn="just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en-US" altLang="zh-CN" sz="1800" b="0">
                  <a:solidFill>
                    <a:srgbClr val="000000"/>
                  </a:solidFill>
                  <a:latin typeface="Times New Roman" pitchFamily="18" charset="0"/>
                </a:rPr>
                <a:t>a</a:t>
              </a:r>
              <a:endParaRPr kumimoji="0" lang="en-US" altLang="zh-CN" b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19501" name="Text Box 2088"/>
            <p:cNvSpPr txBox="1">
              <a:spLocks noChangeArrowheads="1"/>
            </p:cNvSpPr>
            <p:nvPr/>
          </p:nvSpPr>
          <p:spPr bwMode="auto">
            <a:xfrm>
              <a:off x="4752" y="3552"/>
              <a:ext cx="24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sz="2400" b="1">
                  <a:solidFill>
                    <a:schemeClr val="tx1"/>
                  </a:solidFill>
                  <a:latin typeface="Arial" pitchFamily="34" charset="0"/>
                  <a:ea typeface="SimSun" pitchFamily="2" charset="-122"/>
                </a:defRPr>
              </a:lvl1pPr>
              <a:lvl2pPr marL="742950" indent="-285750" eaLnBrk="0" hangingPunct="0">
                <a:defRPr kumimoji="1" sz="2400" b="1">
                  <a:solidFill>
                    <a:schemeClr val="tx1"/>
                  </a:solidFill>
                  <a:latin typeface="Arial" pitchFamily="34" charset="0"/>
                  <a:ea typeface="SimSun" pitchFamily="2" charset="-122"/>
                </a:defRPr>
              </a:lvl2pPr>
              <a:lvl3pPr marL="1143000" indent="-228600" eaLnBrk="0" hangingPunct="0">
                <a:defRPr kumimoji="1" sz="2400" b="1">
                  <a:solidFill>
                    <a:schemeClr val="tx1"/>
                  </a:solidFill>
                  <a:latin typeface="Arial" pitchFamily="34" charset="0"/>
                  <a:ea typeface="SimSun" pitchFamily="2" charset="-122"/>
                </a:defRPr>
              </a:lvl3pPr>
              <a:lvl4pPr marL="1600200" indent="-228600" eaLnBrk="0" hangingPunct="0">
                <a:defRPr kumimoji="1" sz="2400" b="1">
                  <a:solidFill>
                    <a:schemeClr val="tx1"/>
                  </a:solidFill>
                  <a:latin typeface="Arial" pitchFamily="34" charset="0"/>
                  <a:ea typeface="SimSun" pitchFamily="2" charset="-122"/>
                </a:defRPr>
              </a:lvl4pPr>
              <a:lvl5pPr marL="2057400" indent="-228600" eaLnBrk="0" hangingPunct="0">
                <a:defRPr kumimoji="1" sz="2400" b="1">
                  <a:solidFill>
                    <a:schemeClr val="tx1"/>
                  </a:solidFill>
                  <a:latin typeface="Arial" pitchFamily="34" charset="0"/>
                  <a:ea typeface="SimSun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accent2"/>
                </a:buClr>
                <a:buSzPct val="80000"/>
                <a:buFont typeface="Wingdings" pitchFamily="2" charset="2"/>
                <a:defRPr kumimoji="1" sz="2400" b="1">
                  <a:solidFill>
                    <a:schemeClr val="tx1"/>
                  </a:solidFill>
                  <a:latin typeface="Arial" pitchFamily="34" charset="0"/>
                  <a:ea typeface="SimSun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accent2"/>
                </a:buClr>
                <a:buSzPct val="80000"/>
                <a:buFont typeface="Wingdings" pitchFamily="2" charset="2"/>
                <a:defRPr kumimoji="1" sz="2400" b="1">
                  <a:solidFill>
                    <a:schemeClr val="tx1"/>
                  </a:solidFill>
                  <a:latin typeface="Arial" pitchFamily="34" charset="0"/>
                  <a:ea typeface="SimSun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accent2"/>
                </a:buClr>
                <a:buSzPct val="80000"/>
                <a:buFont typeface="Wingdings" pitchFamily="2" charset="2"/>
                <a:defRPr kumimoji="1" sz="2400" b="1">
                  <a:solidFill>
                    <a:schemeClr val="tx1"/>
                  </a:solidFill>
                  <a:latin typeface="Arial" pitchFamily="34" charset="0"/>
                  <a:ea typeface="SimSun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accent2"/>
                </a:buClr>
                <a:buSzPct val="80000"/>
                <a:buFont typeface="Wingdings" pitchFamily="2" charset="2"/>
                <a:defRPr kumimoji="1" sz="2400" b="1">
                  <a:solidFill>
                    <a:schemeClr val="tx1"/>
                  </a:solidFill>
                  <a:latin typeface="Arial" pitchFamily="34" charset="0"/>
                  <a:ea typeface="SimSun" pitchFamily="2" charset="-122"/>
                </a:defRPr>
              </a:lvl9pPr>
            </a:lstStyle>
            <a:p>
              <a:pPr algn="just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en-US" altLang="zh-CN" sz="1800" b="0">
                  <a:solidFill>
                    <a:srgbClr val="000000"/>
                  </a:solidFill>
                  <a:latin typeface="Times New Roman" pitchFamily="18" charset="0"/>
                </a:rPr>
                <a:t>b</a:t>
              </a:r>
              <a:endParaRPr kumimoji="0" lang="en-US" altLang="zh-CN" b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19502" name="Text Box 2089"/>
            <p:cNvSpPr txBox="1">
              <a:spLocks noChangeArrowheads="1"/>
            </p:cNvSpPr>
            <p:nvPr/>
          </p:nvSpPr>
          <p:spPr bwMode="auto">
            <a:xfrm>
              <a:off x="4032" y="2544"/>
              <a:ext cx="24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sz="2400" b="1">
                  <a:solidFill>
                    <a:schemeClr val="tx1"/>
                  </a:solidFill>
                  <a:latin typeface="Arial" pitchFamily="34" charset="0"/>
                  <a:ea typeface="SimSun" pitchFamily="2" charset="-122"/>
                </a:defRPr>
              </a:lvl1pPr>
              <a:lvl2pPr marL="742950" indent="-285750" eaLnBrk="0" hangingPunct="0">
                <a:defRPr kumimoji="1" sz="2400" b="1">
                  <a:solidFill>
                    <a:schemeClr val="tx1"/>
                  </a:solidFill>
                  <a:latin typeface="Arial" pitchFamily="34" charset="0"/>
                  <a:ea typeface="SimSun" pitchFamily="2" charset="-122"/>
                </a:defRPr>
              </a:lvl2pPr>
              <a:lvl3pPr marL="1143000" indent="-228600" eaLnBrk="0" hangingPunct="0">
                <a:defRPr kumimoji="1" sz="2400" b="1">
                  <a:solidFill>
                    <a:schemeClr val="tx1"/>
                  </a:solidFill>
                  <a:latin typeface="Arial" pitchFamily="34" charset="0"/>
                  <a:ea typeface="SimSun" pitchFamily="2" charset="-122"/>
                </a:defRPr>
              </a:lvl3pPr>
              <a:lvl4pPr marL="1600200" indent="-228600" eaLnBrk="0" hangingPunct="0">
                <a:defRPr kumimoji="1" sz="2400" b="1">
                  <a:solidFill>
                    <a:schemeClr val="tx1"/>
                  </a:solidFill>
                  <a:latin typeface="Arial" pitchFamily="34" charset="0"/>
                  <a:ea typeface="SimSun" pitchFamily="2" charset="-122"/>
                </a:defRPr>
              </a:lvl4pPr>
              <a:lvl5pPr marL="2057400" indent="-228600" eaLnBrk="0" hangingPunct="0">
                <a:defRPr kumimoji="1" sz="2400" b="1">
                  <a:solidFill>
                    <a:schemeClr val="tx1"/>
                  </a:solidFill>
                  <a:latin typeface="Arial" pitchFamily="34" charset="0"/>
                  <a:ea typeface="SimSun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accent2"/>
                </a:buClr>
                <a:buSzPct val="80000"/>
                <a:buFont typeface="Wingdings" pitchFamily="2" charset="2"/>
                <a:defRPr kumimoji="1" sz="2400" b="1">
                  <a:solidFill>
                    <a:schemeClr val="tx1"/>
                  </a:solidFill>
                  <a:latin typeface="Arial" pitchFamily="34" charset="0"/>
                  <a:ea typeface="SimSun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accent2"/>
                </a:buClr>
                <a:buSzPct val="80000"/>
                <a:buFont typeface="Wingdings" pitchFamily="2" charset="2"/>
                <a:defRPr kumimoji="1" sz="2400" b="1">
                  <a:solidFill>
                    <a:schemeClr val="tx1"/>
                  </a:solidFill>
                  <a:latin typeface="Arial" pitchFamily="34" charset="0"/>
                  <a:ea typeface="SimSun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accent2"/>
                </a:buClr>
                <a:buSzPct val="80000"/>
                <a:buFont typeface="Wingdings" pitchFamily="2" charset="2"/>
                <a:defRPr kumimoji="1" sz="2400" b="1">
                  <a:solidFill>
                    <a:schemeClr val="tx1"/>
                  </a:solidFill>
                  <a:latin typeface="Arial" pitchFamily="34" charset="0"/>
                  <a:ea typeface="SimSun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accent2"/>
                </a:buClr>
                <a:buSzPct val="80000"/>
                <a:buFont typeface="Wingdings" pitchFamily="2" charset="2"/>
                <a:defRPr kumimoji="1" sz="2400" b="1">
                  <a:solidFill>
                    <a:schemeClr val="tx1"/>
                  </a:solidFill>
                  <a:latin typeface="Arial" pitchFamily="34" charset="0"/>
                  <a:ea typeface="SimSun" pitchFamily="2" charset="-122"/>
                </a:defRPr>
              </a:lvl9pPr>
            </a:lstStyle>
            <a:p>
              <a:pPr algn="just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en-US" altLang="zh-CN" sz="1800" b="0">
                  <a:solidFill>
                    <a:srgbClr val="000000"/>
                  </a:solidFill>
                  <a:latin typeface="Times New Roman" pitchFamily="18" charset="0"/>
                </a:rPr>
                <a:t>c</a:t>
              </a:r>
              <a:endParaRPr kumimoji="0" lang="en-US" altLang="zh-CN" b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</p:grpSp>
      <p:sp>
        <p:nvSpPr>
          <p:cNvPr id="19464" name="Rectangle 2090"/>
          <p:cNvSpPr>
            <a:spLocks noChangeArrowheads="1"/>
          </p:cNvSpPr>
          <p:nvPr/>
        </p:nvSpPr>
        <p:spPr bwMode="auto">
          <a:xfrm>
            <a:off x="2203450" y="6384925"/>
            <a:ext cx="4757738" cy="396875"/>
          </a:xfrm>
          <a:prstGeom prst="rect">
            <a:avLst/>
          </a:prstGeom>
          <a:solidFill>
            <a:srgbClr val="CC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000">
                <a:solidFill>
                  <a:schemeClr val="bg2"/>
                </a:solidFill>
                <a:ea typeface="华文新魏" pitchFamily="2" charset="-122"/>
              </a:rPr>
              <a:t>hexagonal, four axis (a1,a2,-(a1+a2),c)</a:t>
            </a:r>
          </a:p>
        </p:txBody>
      </p:sp>
      <p:pic>
        <p:nvPicPr>
          <p:cNvPr id="19465" name="Picture 2091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5825" y="723900"/>
            <a:ext cx="3057525" cy="283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6" name="Rectangle 2092"/>
          <p:cNvSpPr>
            <a:spLocks noChangeArrowheads="1"/>
          </p:cNvSpPr>
          <p:nvPr/>
        </p:nvSpPr>
        <p:spPr bwMode="auto">
          <a:xfrm>
            <a:off x="6253163" y="228600"/>
            <a:ext cx="22018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  <a:buClrTx/>
              <a:buSzTx/>
              <a:buFontTx/>
              <a:buNone/>
            </a:pPr>
            <a:r>
              <a:rPr lang="en-US" altLang="zh-CN" b="0">
                <a:latin typeface="Times New Roman" pitchFamily="18" charset="0"/>
              </a:rPr>
              <a:t>(hkil),  i=-(h+k) </a:t>
            </a:r>
          </a:p>
        </p:txBody>
      </p:sp>
      <p:sp>
        <p:nvSpPr>
          <p:cNvPr id="19467" name="Rectangle 2093"/>
          <p:cNvSpPr>
            <a:spLocks noChangeArrowheads="1"/>
          </p:cNvSpPr>
          <p:nvPr/>
        </p:nvSpPr>
        <p:spPr bwMode="auto">
          <a:xfrm>
            <a:off x="533400" y="296863"/>
            <a:ext cx="4857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>
                <a:ea typeface="华文新魏" pitchFamily="2" charset="-122"/>
              </a:rPr>
              <a:t>hexagonal, four axis (a1,a2,a3,c)</a:t>
            </a:r>
          </a:p>
        </p:txBody>
      </p:sp>
    </p:spTree>
    <p:extLst>
      <p:ext uri="{BB962C8B-B14F-4D97-AF65-F5344CB8AC3E}">
        <p14:creationId xmlns:p14="http://schemas.microsoft.com/office/powerpoint/2010/main" val="1796941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5"/>
          <p:cNvSpPr>
            <a:spLocks noChangeArrowheads="1"/>
          </p:cNvSpPr>
          <p:nvPr/>
        </p:nvSpPr>
        <p:spPr bwMode="auto">
          <a:xfrm>
            <a:off x="438150" y="857250"/>
            <a:ext cx="7905750" cy="5372100"/>
          </a:xfrm>
          <a:prstGeom prst="rect">
            <a:avLst/>
          </a:prstGeom>
          <a:solidFill>
            <a:srgbClr val="C3E5DB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163" name="Text Box 2"/>
          <p:cNvSpPr txBox="1">
            <a:spLocks noChangeArrowheads="1"/>
          </p:cNvSpPr>
          <p:nvPr/>
        </p:nvSpPr>
        <p:spPr bwMode="auto">
          <a:xfrm>
            <a:off x="476250" y="266700"/>
            <a:ext cx="70675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itchFamily="2" charset="2"/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itchFamily="2" charset="2"/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itchFamily="2" charset="2"/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itchFamily="2" charset="2"/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buClrTx/>
              <a:buSzTx/>
              <a:buFontTx/>
              <a:buNone/>
            </a:pPr>
            <a:r>
              <a:rPr lang="en-US" altLang="zh-CN">
                <a:latin typeface="Times New Roman" pitchFamily="18" charset="0"/>
              </a:rPr>
              <a:t>C. Directions in lattice</a:t>
            </a:r>
          </a:p>
        </p:txBody>
      </p:sp>
      <p:pic>
        <p:nvPicPr>
          <p:cNvPr id="9216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1150" y="781050"/>
            <a:ext cx="5157788" cy="541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3929752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1028"/>
          <p:cNvSpPr>
            <a:spLocks noChangeArrowheads="1"/>
          </p:cNvSpPr>
          <p:nvPr/>
        </p:nvSpPr>
        <p:spPr bwMode="auto">
          <a:xfrm>
            <a:off x="438150" y="857250"/>
            <a:ext cx="7962900" cy="6000750"/>
          </a:xfrm>
          <a:prstGeom prst="rect">
            <a:avLst/>
          </a:prstGeom>
          <a:solidFill>
            <a:srgbClr val="C3E5DB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93187" name="Picture 102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6200" y="1219200"/>
            <a:ext cx="5568950" cy="563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3188" name="Text Box 1027"/>
          <p:cNvSpPr txBox="1">
            <a:spLocks noChangeArrowheads="1"/>
          </p:cNvSpPr>
          <p:nvPr/>
        </p:nvSpPr>
        <p:spPr bwMode="auto">
          <a:xfrm>
            <a:off x="647700" y="400050"/>
            <a:ext cx="66484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itchFamily="2" charset="2"/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itchFamily="2" charset="2"/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itchFamily="2" charset="2"/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itchFamily="2" charset="2"/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buClrTx/>
              <a:buSzTx/>
              <a:buFontTx/>
              <a:buNone/>
            </a:pPr>
            <a:r>
              <a:rPr lang="en-US" altLang="zh-CN" b="0">
                <a:latin typeface="Times New Roman" pitchFamily="18" charset="0"/>
              </a:rPr>
              <a:t>Example:  Directions on the (111) plane.</a:t>
            </a:r>
          </a:p>
        </p:txBody>
      </p:sp>
    </p:spTree>
    <p:extLst>
      <p:ext uri="{BB962C8B-B14F-4D97-AF65-F5344CB8AC3E}">
        <p14:creationId xmlns:p14="http://schemas.microsoft.com/office/powerpoint/2010/main" val="4251906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Text Box 1105"/>
          <p:cNvSpPr txBox="1">
            <a:spLocks noChangeArrowheads="1"/>
          </p:cNvSpPr>
          <p:nvPr/>
        </p:nvSpPr>
        <p:spPr bwMode="auto">
          <a:xfrm>
            <a:off x="304800" y="3500438"/>
            <a:ext cx="8839200" cy="213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itchFamily="2" charset="2"/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itchFamily="2" charset="2"/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itchFamily="2" charset="2"/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itchFamily="2" charset="2"/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30000"/>
              </a:spcBef>
              <a:buClrTx/>
              <a:buSzTx/>
              <a:buFontTx/>
              <a:buNone/>
            </a:pPr>
            <a:r>
              <a:rPr lang="en-US" altLang="zh-CN">
                <a:solidFill>
                  <a:schemeClr val="tx2"/>
                </a:solidFill>
              </a:rPr>
              <a:t>Miller indices [hkl]</a:t>
            </a:r>
            <a:r>
              <a:rPr lang="en-US" altLang="zh-CN">
                <a:solidFill>
                  <a:schemeClr val="accent2"/>
                </a:solidFill>
              </a:rPr>
              <a:t> </a:t>
            </a:r>
            <a:r>
              <a:rPr lang="en-US" altLang="zh-CN"/>
              <a:t>are used to specify a direction in space 			with respect of the unit cell axes.</a:t>
            </a:r>
          </a:p>
          <a:p>
            <a:pPr eaLnBrk="1" hangingPunct="1">
              <a:lnSpc>
                <a:spcPct val="100000"/>
              </a:lnSpc>
              <a:spcBef>
                <a:spcPct val="30000"/>
              </a:spcBef>
              <a:buClrTx/>
              <a:buSzTx/>
              <a:buFontTx/>
              <a:buNone/>
            </a:pPr>
            <a:r>
              <a:rPr lang="en-US" altLang="zh-CN">
                <a:solidFill>
                  <a:schemeClr val="accent2"/>
                </a:solidFill>
              </a:rPr>
              <a:t>                    </a:t>
            </a:r>
            <a:r>
              <a:rPr lang="en-US" altLang="zh-CN">
                <a:solidFill>
                  <a:schemeClr val="tx2"/>
                </a:solidFill>
              </a:rPr>
              <a:t>&lt;hkl&gt;</a:t>
            </a:r>
            <a:r>
              <a:rPr lang="en-US" altLang="zh-CN">
                <a:solidFill>
                  <a:schemeClr val="accent2"/>
                </a:solidFill>
              </a:rPr>
              <a:t> </a:t>
            </a:r>
            <a:r>
              <a:rPr lang="en-US" altLang="zh-CN"/>
              <a:t>are used to specify a set of symmetry- 				equivalent directions.</a:t>
            </a:r>
          </a:p>
          <a:p>
            <a:pPr eaLnBrk="1" hangingPunct="1">
              <a:lnSpc>
                <a:spcPct val="100000"/>
              </a:lnSpc>
              <a:spcBef>
                <a:spcPct val="30000"/>
              </a:spcBef>
              <a:buClrTx/>
              <a:buSzTx/>
              <a:buFontTx/>
              <a:buNone/>
            </a:pPr>
            <a:r>
              <a:rPr lang="en-US" altLang="zh-CN" u="sng">
                <a:solidFill>
                  <a:schemeClr val="tx2"/>
                </a:solidFill>
              </a:rPr>
              <a:t>[uvw]  zone axis</a:t>
            </a:r>
          </a:p>
        </p:txBody>
      </p:sp>
      <p:sp>
        <p:nvSpPr>
          <p:cNvPr id="94211" name="Rectangle 1119"/>
          <p:cNvSpPr>
            <a:spLocks noChangeArrowheads="1"/>
          </p:cNvSpPr>
          <p:nvPr/>
        </p:nvSpPr>
        <p:spPr bwMode="auto">
          <a:xfrm>
            <a:off x="276225" y="673100"/>
            <a:ext cx="8629650" cy="173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00000"/>
              </a:lnSpc>
              <a:buClrTx/>
              <a:buSzTx/>
              <a:buFontTx/>
              <a:buNone/>
            </a:pPr>
            <a:r>
              <a:rPr lang="en-US" altLang="zh-CN">
                <a:solidFill>
                  <a:schemeClr val="tx2"/>
                </a:solidFill>
              </a:rPr>
              <a:t>Miller indices (hkl)</a:t>
            </a:r>
            <a:r>
              <a:rPr lang="en-US" altLang="zh-CN">
                <a:solidFill>
                  <a:schemeClr val="accent2"/>
                </a:solidFill>
              </a:rPr>
              <a:t> </a:t>
            </a:r>
            <a:r>
              <a:rPr lang="en-US" altLang="zh-CN"/>
              <a:t>are used to specify the orientation and 				spacing of a family of planes.</a:t>
            </a:r>
          </a:p>
          <a:p>
            <a:pPr>
              <a:lnSpc>
                <a:spcPct val="100000"/>
              </a:lnSpc>
              <a:buClrTx/>
              <a:buSzTx/>
              <a:buFontTx/>
              <a:buNone/>
            </a:pPr>
            <a:r>
              <a:rPr lang="en-US" altLang="zh-CN">
                <a:solidFill>
                  <a:srgbClr val="FF9900"/>
                </a:solidFill>
              </a:rPr>
              <a:t>                        </a:t>
            </a:r>
            <a:r>
              <a:rPr lang="en-US" altLang="zh-CN">
                <a:solidFill>
                  <a:schemeClr val="tx2"/>
                </a:solidFill>
              </a:rPr>
              <a:t>{hkl}</a:t>
            </a:r>
            <a:r>
              <a:rPr lang="en-US" altLang="zh-CN">
                <a:solidFill>
                  <a:schemeClr val="accent2"/>
                </a:solidFill>
              </a:rPr>
              <a:t> </a:t>
            </a:r>
            <a:r>
              <a:rPr lang="en-US" altLang="zh-CN"/>
              <a:t>are used to specify all symmetry- 				equivalent sets of planes</a:t>
            </a:r>
          </a:p>
        </p:txBody>
      </p:sp>
      <p:sp>
        <p:nvSpPr>
          <p:cNvPr id="94212" name="Text Box 1120"/>
          <p:cNvSpPr txBox="1">
            <a:spLocks noChangeArrowheads="1"/>
          </p:cNvSpPr>
          <p:nvPr/>
        </p:nvSpPr>
        <p:spPr bwMode="auto">
          <a:xfrm>
            <a:off x="4457700" y="5581650"/>
            <a:ext cx="3343275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itchFamily="2" charset="2"/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itchFamily="2" charset="2"/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itchFamily="2" charset="2"/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itchFamily="2" charset="2"/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9pPr>
          </a:lstStyle>
          <a:p>
            <a:pPr eaLnBrk="1" hangingPunct="1"/>
            <a:endParaRPr lang="en-US"/>
          </a:p>
        </p:txBody>
      </p:sp>
      <p:sp>
        <p:nvSpPr>
          <p:cNvPr id="94213" name="Text Box 1121"/>
          <p:cNvSpPr txBox="1">
            <a:spLocks noChangeArrowheads="1"/>
          </p:cNvSpPr>
          <p:nvPr/>
        </p:nvSpPr>
        <p:spPr bwMode="auto">
          <a:xfrm>
            <a:off x="2600325" y="5648325"/>
            <a:ext cx="5219700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itchFamily="2" charset="2"/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itchFamily="2" charset="2"/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itchFamily="2" charset="2"/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itchFamily="2" charset="2"/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9pPr>
          </a:lstStyle>
          <a:p>
            <a:pPr eaLnBrk="1" hangingPunct="1"/>
            <a:r>
              <a:rPr lang="en-US" altLang="zh-CN"/>
              <a:t>Direction Vector  =  u</a:t>
            </a:r>
            <a:r>
              <a:rPr lang="en-US" altLang="zh-CN" i="1"/>
              <a:t>a</a:t>
            </a:r>
            <a:r>
              <a:rPr lang="en-US" altLang="zh-CN"/>
              <a:t> + v</a:t>
            </a:r>
            <a:r>
              <a:rPr lang="en-US" altLang="zh-CN" i="1"/>
              <a:t>b</a:t>
            </a:r>
            <a:r>
              <a:rPr lang="en-US" altLang="zh-CN"/>
              <a:t> + w</a:t>
            </a:r>
            <a:r>
              <a:rPr lang="en-US" altLang="zh-CN" i="1"/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3707141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146" name="Rectangle 2"/>
          <p:cNvSpPr>
            <a:spLocks noChangeArrowheads="1"/>
          </p:cNvSpPr>
          <p:nvPr/>
        </p:nvSpPr>
        <p:spPr bwMode="auto">
          <a:xfrm>
            <a:off x="304800" y="2432050"/>
            <a:ext cx="8639175" cy="3560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00000"/>
              </a:lnSpc>
              <a:buClr>
                <a:schemeClr val="tx1"/>
              </a:buClr>
              <a:buSzPct val="70000"/>
              <a:buFont typeface="Wingdings" pitchFamily="2" charset="2"/>
              <a:buChar char="§"/>
            </a:pPr>
            <a:r>
              <a:rPr lang="en-US" altLang="zh-CN"/>
              <a:t>Cubic :              1/d</a:t>
            </a:r>
            <a:r>
              <a:rPr lang="en-US" altLang="zh-CN" baseline="30000"/>
              <a:t>2 </a:t>
            </a:r>
            <a:r>
              <a:rPr lang="en-US" altLang="zh-CN"/>
              <a:t>= (h</a:t>
            </a:r>
            <a:r>
              <a:rPr lang="en-US" altLang="zh-CN" baseline="30000"/>
              <a:t>2</a:t>
            </a:r>
            <a:r>
              <a:rPr lang="en-US" altLang="zh-CN"/>
              <a:t>+k</a:t>
            </a:r>
            <a:r>
              <a:rPr lang="en-US" altLang="zh-CN" baseline="30000"/>
              <a:t>2</a:t>
            </a:r>
            <a:r>
              <a:rPr lang="en-US" altLang="zh-CN"/>
              <a:t>+l</a:t>
            </a:r>
            <a:r>
              <a:rPr lang="en-US" altLang="zh-CN" baseline="30000"/>
              <a:t>2</a:t>
            </a:r>
            <a:r>
              <a:rPr lang="en-US" altLang="zh-CN"/>
              <a:t>)/a</a:t>
            </a:r>
            <a:r>
              <a:rPr lang="en-US" altLang="zh-CN" baseline="30000"/>
              <a:t>2 </a:t>
            </a:r>
            <a:r>
              <a:rPr lang="en-US" altLang="zh-CN"/>
              <a:t> or  d</a:t>
            </a:r>
            <a:r>
              <a:rPr lang="en-US" altLang="zh-CN" baseline="30000"/>
              <a:t>2</a:t>
            </a:r>
            <a:r>
              <a:rPr lang="en-US" altLang="zh-CN"/>
              <a:t> = a</a:t>
            </a:r>
            <a:r>
              <a:rPr lang="en-US" altLang="zh-CN" baseline="30000"/>
              <a:t>2</a:t>
            </a:r>
            <a:r>
              <a:rPr lang="en-US" altLang="zh-CN"/>
              <a:t>/(h</a:t>
            </a:r>
            <a:r>
              <a:rPr lang="en-US" altLang="zh-CN" baseline="30000"/>
              <a:t>2</a:t>
            </a:r>
            <a:r>
              <a:rPr lang="en-US" altLang="zh-CN"/>
              <a:t>+k</a:t>
            </a:r>
            <a:r>
              <a:rPr lang="en-US" altLang="zh-CN" baseline="30000"/>
              <a:t>2</a:t>
            </a:r>
            <a:r>
              <a:rPr lang="en-US" altLang="zh-CN"/>
              <a:t>+l</a:t>
            </a:r>
            <a:r>
              <a:rPr lang="en-US" altLang="zh-CN" baseline="30000"/>
              <a:t>2</a:t>
            </a:r>
            <a:r>
              <a:rPr lang="en-US" altLang="zh-CN"/>
              <a:t>)</a:t>
            </a:r>
          </a:p>
          <a:p>
            <a:pPr>
              <a:lnSpc>
                <a:spcPct val="100000"/>
              </a:lnSpc>
              <a:buClr>
                <a:schemeClr val="tx1"/>
              </a:buClr>
              <a:buSzPct val="70000"/>
              <a:buFont typeface="Wingdings" pitchFamily="2" charset="2"/>
              <a:buChar char="§"/>
            </a:pPr>
            <a:r>
              <a:rPr lang="en-US" altLang="zh-CN"/>
              <a:t>Tetragonal:       1/d</a:t>
            </a:r>
            <a:r>
              <a:rPr lang="en-US" altLang="zh-CN" baseline="30000"/>
              <a:t>2 </a:t>
            </a:r>
            <a:r>
              <a:rPr lang="en-US" altLang="zh-CN"/>
              <a:t>= (h</a:t>
            </a:r>
            <a:r>
              <a:rPr lang="en-US" altLang="zh-CN" baseline="30000"/>
              <a:t>2</a:t>
            </a:r>
            <a:r>
              <a:rPr lang="en-US" altLang="zh-CN"/>
              <a:t>+k</a:t>
            </a:r>
            <a:r>
              <a:rPr lang="en-US" altLang="zh-CN" baseline="30000"/>
              <a:t>2</a:t>
            </a:r>
            <a:r>
              <a:rPr lang="en-US" altLang="zh-CN"/>
              <a:t>)/a</a:t>
            </a:r>
            <a:r>
              <a:rPr lang="en-US" altLang="zh-CN" baseline="30000"/>
              <a:t>2 </a:t>
            </a:r>
            <a:r>
              <a:rPr lang="en-US" altLang="zh-CN"/>
              <a:t>+ l</a:t>
            </a:r>
            <a:r>
              <a:rPr lang="en-US" altLang="zh-CN" baseline="30000"/>
              <a:t>2</a:t>
            </a:r>
            <a:r>
              <a:rPr lang="en-US" altLang="zh-CN"/>
              <a:t>/c</a:t>
            </a:r>
            <a:r>
              <a:rPr lang="en-US" altLang="zh-CN" baseline="30000"/>
              <a:t>2</a:t>
            </a:r>
            <a:endParaRPr lang="en-US" altLang="zh-CN"/>
          </a:p>
          <a:p>
            <a:pPr>
              <a:lnSpc>
                <a:spcPct val="100000"/>
              </a:lnSpc>
              <a:buClr>
                <a:schemeClr val="tx1"/>
              </a:buClr>
              <a:buSzPct val="70000"/>
              <a:buFont typeface="Wingdings" pitchFamily="2" charset="2"/>
              <a:buChar char="§"/>
            </a:pPr>
            <a:r>
              <a:rPr lang="en-US" altLang="zh-CN"/>
              <a:t>Orthorhombic: 1/d</a:t>
            </a:r>
            <a:r>
              <a:rPr lang="en-US" altLang="zh-CN" baseline="30000"/>
              <a:t>2 </a:t>
            </a:r>
            <a:r>
              <a:rPr lang="en-US" altLang="zh-CN"/>
              <a:t>= h</a:t>
            </a:r>
            <a:r>
              <a:rPr lang="en-US" altLang="zh-CN" baseline="30000"/>
              <a:t>2</a:t>
            </a:r>
            <a:r>
              <a:rPr lang="en-US" altLang="zh-CN"/>
              <a:t>/a</a:t>
            </a:r>
            <a:r>
              <a:rPr lang="en-US" altLang="zh-CN" baseline="30000"/>
              <a:t>2</a:t>
            </a:r>
            <a:r>
              <a:rPr lang="en-US" altLang="zh-CN"/>
              <a:t>+k</a:t>
            </a:r>
            <a:r>
              <a:rPr lang="en-US" altLang="zh-CN" baseline="30000"/>
              <a:t>2</a:t>
            </a:r>
            <a:r>
              <a:rPr lang="en-US" altLang="zh-CN"/>
              <a:t>/b</a:t>
            </a:r>
            <a:r>
              <a:rPr lang="en-US" altLang="zh-CN" baseline="30000"/>
              <a:t>2 </a:t>
            </a:r>
            <a:r>
              <a:rPr lang="en-US" altLang="zh-CN"/>
              <a:t>+ l</a:t>
            </a:r>
            <a:r>
              <a:rPr lang="en-US" altLang="zh-CN" baseline="30000"/>
              <a:t>2</a:t>
            </a:r>
            <a:r>
              <a:rPr lang="en-US" altLang="zh-CN"/>
              <a:t>/c</a:t>
            </a:r>
            <a:r>
              <a:rPr lang="en-US" altLang="zh-CN" baseline="30000"/>
              <a:t>2</a:t>
            </a:r>
            <a:endParaRPr lang="en-US" altLang="zh-CN"/>
          </a:p>
          <a:p>
            <a:pPr>
              <a:lnSpc>
                <a:spcPct val="100000"/>
              </a:lnSpc>
              <a:buClr>
                <a:schemeClr val="tx1"/>
              </a:buClr>
              <a:buSzPct val="70000"/>
              <a:buFont typeface="Wingdings" pitchFamily="2" charset="2"/>
              <a:buChar char="§"/>
            </a:pPr>
            <a:r>
              <a:rPr lang="en-US" altLang="zh-CN"/>
              <a:t>Hexagonal:       1/d</a:t>
            </a:r>
            <a:r>
              <a:rPr lang="en-US" altLang="zh-CN" baseline="30000"/>
              <a:t>2 </a:t>
            </a:r>
            <a:r>
              <a:rPr lang="en-US" altLang="zh-CN"/>
              <a:t>= (4/3)(h</a:t>
            </a:r>
            <a:r>
              <a:rPr lang="en-US" altLang="zh-CN" baseline="30000"/>
              <a:t>2</a:t>
            </a:r>
            <a:r>
              <a:rPr lang="en-US" altLang="zh-CN"/>
              <a:t>+hk+k</a:t>
            </a:r>
            <a:r>
              <a:rPr lang="en-US" altLang="zh-CN" baseline="30000"/>
              <a:t>2</a:t>
            </a:r>
            <a:r>
              <a:rPr lang="en-US" altLang="zh-CN"/>
              <a:t>)/a</a:t>
            </a:r>
            <a:r>
              <a:rPr lang="en-US" altLang="zh-CN" baseline="30000"/>
              <a:t>2 </a:t>
            </a:r>
            <a:r>
              <a:rPr lang="en-US" altLang="zh-CN"/>
              <a:t>+ l</a:t>
            </a:r>
            <a:r>
              <a:rPr lang="en-US" altLang="zh-CN" baseline="30000"/>
              <a:t>2</a:t>
            </a:r>
            <a:r>
              <a:rPr lang="en-US" altLang="zh-CN"/>
              <a:t>/c</a:t>
            </a:r>
            <a:r>
              <a:rPr lang="en-US" altLang="zh-CN" baseline="30000"/>
              <a:t>2</a:t>
            </a:r>
            <a:endParaRPr lang="en-US" altLang="zh-CN"/>
          </a:p>
          <a:p>
            <a:pPr>
              <a:lnSpc>
                <a:spcPct val="100000"/>
              </a:lnSpc>
              <a:buClr>
                <a:schemeClr val="tx1"/>
              </a:buClr>
              <a:buSzPct val="70000"/>
              <a:buFont typeface="Wingdings" pitchFamily="2" charset="2"/>
              <a:buChar char="§"/>
            </a:pPr>
            <a:r>
              <a:rPr lang="en-US" altLang="zh-CN"/>
              <a:t>Monoclinic:        1/d</a:t>
            </a:r>
            <a:r>
              <a:rPr lang="en-US" altLang="zh-CN" baseline="30000"/>
              <a:t>2 </a:t>
            </a:r>
            <a:r>
              <a:rPr lang="en-US" altLang="zh-CN"/>
              <a:t>= [(h/a</a:t>
            </a:r>
            <a:r>
              <a:rPr lang="en-US" altLang="zh-CN" baseline="30000"/>
              <a:t> </a:t>
            </a:r>
            <a:r>
              <a:rPr lang="en-US" altLang="zh-CN"/>
              <a:t>)</a:t>
            </a:r>
            <a:r>
              <a:rPr lang="en-US" altLang="zh-CN" baseline="30000"/>
              <a:t>2 </a:t>
            </a:r>
            <a:r>
              <a:rPr lang="en-US" altLang="zh-CN"/>
              <a:t>+ (k/b</a:t>
            </a:r>
            <a:r>
              <a:rPr lang="en-US" altLang="zh-CN" baseline="30000"/>
              <a:t> </a:t>
            </a:r>
            <a:r>
              <a:rPr lang="en-US" altLang="zh-CN"/>
              <a:t>)</a:t>
            </a:r>
            <a:r>
              <a:rPr lang="en-US" altLang="zh-CN" baseline="30000"/>
              <a:t>2</a:t>
            </a:r>
            <a:r>
              <a:rPr lang="en-US" altLang="zh-CN"/>
              <a:t>sin</a:t>
            </a:r>
            <a:r>
              <a:rPr lang="en-US" altLang="zh-CN" baseline="30000"/>
              <a:t>2</a:t>
            </a:r>
            <a:r>
              <a:rPr lang="en-US" altLang="zh-CN">
                <a:sym typeface="Symbol" pitchFamily="18" charset="2"/>
              </a:rPr>
              <a:t> </a:t>
            </a:r>
            <a:r>
              <a:rPr lang="en-US" altLang="zh-CN"/>
              <a:t>+ (l/c</a:t>
            </a:r>
            <a:r>
              <a:rPr lang="en-US" altLang="zh-CN" baseline="30000"/>
              <a:t> </a:t>
            </a:r>
            <a:r>
              <a:rPr lang="en-US" altLang="zh-CN"/>
              <a:t>)</a:t>
            </a:r>
            <a:r>
              <a:rPr lang="en-US" altLang="zh-CN" baseline="30000"/>
              <a:t>2</a:t>
            </a:r>
            <a:r>
              <a:rPr lang="en-US" altLang="zh-CN"/>
              <a:t>- 					(2hl/ac)cos</a:t>
            </a:r>
            <a:r>
              <a:rPr lang="en-US" altLang="zh-CN">
                <a:sym typeface="Symbol" pitchFamily="18" charset="2"/>
              </a:rPr>
              <a:t></a:t>
            </a:r>
            <a:r>
              <a:rPr lang="en-US" altLang="zh-CN"/>
              <a:t>]/sin</a:t>
            </a:r>
            <a:r>
              <a:rPr lang="en-US" altLang="zh-CN" baseline="30000"/>
              <a:t>2</a:t>
            </a:r>
            <a:r>
              <a:rPr lang="en-US" altLang="zh-CN">
                <a:sym typeface="Symbol" pitchFamily="18" charset="2"/>
              </a:rPr>
              <a:t></a:t>
            </a:r>
            <a:endParaRPr lang="en-US" altLang="zh-CN"/>
          </a:p>
          <a:p>
            <a:pPr>
              <a:lnSpc>
                <a:spcPct val="100000"/>
              </a:lnSpc>
              <a:buClr>
                <a:schemeClr val="tx1"/>
              </a:buClr>
              <a:buSzPct val="70000"/>
              <a:buFont typeface="Wingdings" pitchFamily="2" charset="2"/>
              <a:buChar char="§"/>
            </a:pPr>
            <a:r>
              <a:rPr lang="en-US" altLang="zh-CN"/>
              <a:t>Triclinic:</a:t>
            </a:r>
          </a:p>
        </p:txBody>
      </p:sp>
      <p:sp>
        <p:nvSpPr>
          <p:cNvPr id="390147" name="Text Box 3"/>
          <p:cNvSpPr txBox="1">
            <a:spLocks noChangeArrowheads="1"/>
          </p:cNvSpPr>
          <p:nvPr/>
        </p:nvSpPr>
        <p:spPr bwMode="auto">
          <a:xfrm>
            <a:off x="457200" y="1235075"/>
            <a:ext cx="83058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1pPr>
            <a:lvl2pPr marL="742950" indent="-285750" eaLnBrk="0" hangingPunct="0"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2pPr>
            <a:lvl3pPr marL="1143000" indent="-228600" eaLnBrk="0" hangingPunct="0"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3pPr>
            <a:lvl4pPr marL="1600200" indent="-228600" eaLnBrk="0" hangingPunct="0"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4pPr>
            <a:lvl5pPr marL="2057400" indent="-228600" eaLnBrk="0" hangingPunct="0"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itchFamily="2" charset="2"/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itchFamily="2" charset="2"/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itchFamily="2" charset="2"/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itchFamily="2" charset="2"/>
              <a:defRPr kumimoji="1" sz="2400" b="1"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buClrTx/>
              <a:buSzTx/>
              <a:buFontTx/>
              <a:buNone/>
            </a:pPr>
            <a:r>
              <a:rPr lang="en-US" altLang="zh-CN"/>
              <a:t>The spacing between adjacent planes in a family is referred to as a</a:t>
            </a:r>
            <a:r>
              <a:rPr lang="en-US" altLang="zh-CN">
                <a:solidFill>
                  <a:srgbClr val="0066FF"/>
                </a:solidFill>
              </a:rPr>
              <a:t> “</a:t>
            </a:r>
            <a:r>
              <a:rPr lang="en-US" altLang="zh-CN">
                <a:solidFill>
                  <a:srgbClr val="FF9900"/>
                </a:solidFill>
              </a:rPr>
              <a:t>d-spacing</a:t>
            </a:r>
            <a:r>
              <a:rPr lang="en-US" altLang="zh-CN">
                <a:solidFill>
                  <a:srgbClr val="0066FF"/>
                </a:solidFill>
                <a:latin typeface="Times New Roman" pitchFamily="18" charset="0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31993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390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90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901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90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901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901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4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9014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0146" grpId="0" build="p" autoUpdateAnimBg="0"/>
      <p:bldP spid="390147" grpId="0" build="p" autoUpdateAnimBg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</TotalTime>
  <Words>1920</Words>
  <Application>Microsoft Office PowerPoint</Application>
  <PresentationFormat>On-screen Show (4:3)</PresentationFormat>
  <Paragraphs>511</Paragraphs>
  <Slides>47</Slides>
  <Notes>17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47</vt:i4>
      </vt:variant>
    </vt:vector>
  </HeadingPairs>
  <TitlesOfParts>
    <vt:vector size="50" baseType="lpstr">
      <vt:lpstr>Office Theme</vt:lpstr>
      <vt:lpstr>Equation</vt:lpstr>
      <vt:lpstr>公式</vt:lpstr>
      <vt:lpstr>PowerPoint Presentation</vt:lpstr>
      <vt:lpstr>PowerPoint Presentation</vt:lpstr>
      <vt:lpstr>PowerPoint Presentation</vt:lpstr>
      <vt:lpstr>Crystallographic Planes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Crystallographic Planes</vt:lpstr>
      <vt:lpstr>PowerPoint Presentation</vt:lpstr>
      <vt:lpstr>PowerPoint Presentation</vt:lpstr>
      <vt:lpstr>PowerPoint Presentation</vt:lpstr>
      <vt:lpstr>Crystallographic Planes</vt:lpstr>
      <vt:lpstr>Crystallographic Planes</vt:lpstr>
      <vt:lpstr>Crystallographic Planes</vt:lpstr>
      <vt:lpstr>HCP Crystallographic Directions</vt:lpstr>
      <vt:lpstr>HCP Crystallographic Directions</vt:lpstr>
      <vt:lpstr>Crystallographic Planes (HCP)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7.1.4  Crystal Planes and Miller Indices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hamideh</dc:creator>
  <cp:lastModifiedBy>hamideh</cp:lastModifiedBy>
  <cp:revision>8</cp:revision>
  <dcterms:created xsi:type="dcterms:W3CDTF">2012-02-13T06:21:22Z</dcterms:created>
  <dcterms:modified xsi:type="dcterms:W3CDTF">2012-02-14T15:56:36Z</dcterms:modified>
</cp:coreProperties>
</file>