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4" r:id="rId2"/>
    <p:sldId id="262" r:id="rId3"/>
    <p:sldId id="265" r:id="rId4"/>
    <p:sldId id="266" r:id="rId5"/>
    <p:sldId id="267" r:id="rId6"/>
    <p:sldId id="268" r:id="rId7"/>
    <p:sldId id="269" r:id="rId8"/>
    <p:sldId id="270" r:id="rId9"/>
    <p:sldId id="271" r:id="rId10"/>
    <p:sldId id="285" r:id="rId11"/>
    <p:sldId id="287" r:id="rId12"/>
    <p:sldId id="284"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8EE"/>
    <a:srgbClr val="CEFEFD"/>
    <a:srgbClr val="C1D799"/>
    <a:srgbClr val="95BB5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33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D0F55D1-821B-42AB-AF37-ECD9CB786942}" type="datetimeFigureOut">
              <a:rPr lang="en-US" smtClean="0"/>
              <a:pPr/>
              <a:t>10/2/2016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E3A4D6B-5FD7-4115-8BA7-10C06888D085}" type="slidenum">
              <a:rPr lang="en-US" smtClean="0"/>
              <a:pPr/>
              <a:t>‹#›</a:t>
            </a:fld>
            <a:endParaRPr lang="en-US" dirty="0"/>
          </a:p>
        </p:txBody>
      </p:sp>
    </p:spTree>
  </p:cSld>
  <p:clrMapOvr>
    <a:masterClrMapping/>
  </p:clrMapOvr>
  <p:transition spd="slow">
    <p:zoom dir="in"/>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D0F55D1-821B-42AB-AF37-ECD9CB786942}" type="datetimeFigureOut">
              <a:rPr lang="en-US" smtClean="0"/>
              <a:pPr/>
              <a:t>10/2/2016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E3A4D6B-5FD7-4115-8BA7-10C06888D085}" type="slidenum">
              <a:rPr lang="en-US" smtClean="0"/>
              <a:pPr/>
              <a:t>‹#›</a:t>
            </a:fld>
            <a:endParaRPr lang="en-US" dirty="0"/>
          </a:p>
        </p:txBody>
      </p:sp>
    </p:spTree>
  </p:cSld>
  <p:clrMapOvr>
    <a:masterClrMapping/>
  </p:clrMapOvr>
  <p:transition spd="slow">
    <p:zoom dir="in"/>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D0F55D1-821B-42AB-AF37-ECD9CB786942}" type="datetimeFigureOut">
              <a:rPr lang="en-US" smtClean="0"/>
              <a:pPr/>
              <a:t>10/2/2016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E3A4D6B-5FD7-4115-8BA7-10C06888D085}" type="slidenum">
              <a:rPr lang="en-US" smtClean="0"/>
              <a:pPr/>
              <a:t>‹#›</a:t>
            </a:fld>
            <a:endParaRPr lang="en-US" dirty="0"/>
          </a:p>
        </p:txBody>
      </p:sp>
    </p:spTree>
  </p:cSld>
  <p:clrMapOvr>
    <a:masterClrMapping/>
  </p:clrMapOvr>
  <p:transition spd="slow">
    <p:zoom dir="in"/>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D0F55D1-821B-42AB-AF37-ECD9CB786942}" type="datetimeFigureOut">
              <a:rPr lang="en-US" smtClean="0"/>
              <a:pPr/>
              <a:t>10/2/2016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E3A4D6B-5FD7-4115-8BA7-10C06888D085}" type="slidenum">
              <a:rPr lang="en-US" smtClean="0"/>
              <a:pPr/>
              <a:t>‹#›</a:t>
            </a:fld>
            <a:endParaRPr lang="en-US" dirty="0"/>
          </a:p>
        </p:txBody>
      </p:sp>
    </p:spTree>
  </p:cSld>
  <p:clrMapOvr>
    <a:masterClrMapping/>
  </p:clrMapOvr>
  <p:transition spd="slow">
    <p:zoom dir="in"/>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D0F55D1-821B-42AB-AF37-ECD9CB786942}" type="datetimeFigureOut">
              <a:rPr lang="en-US" smtClean="0"/>
              <a:pPr/>
              <a:t>10/2/2016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E3A4D6B-5FD7-4115-8BA7-10C06888D085}" type="slidenum">
              <a:rPr lang="en-US" smtClean="0"/>
              <a:pPr/>
              <a:t>‹#›</a:t>
            </a:fld>
            <a:endParaRPr lang="en-US" dirty="0"/>
          </a:p>
        </p:txBody>
      </p:sp>
    </p:spTree>
  </p:cSld>
  <p:clrMapOvr>
    <a:masterClrMapping/>
  </p:clrMapOvr>
  <p:transition spd="slow">
    <p:zoom dir="in"/>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D0F55D1-821B-42AB-AF37-ECD9CB786942}" type="datetimeFigureOut">
              <a:rPr lang="en-US" smtClean="0"/>
              <a:pPr/>
              <a:t>10/2/2016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E3A4D6B-5FD7-4115-8BA7-10C06888D085}" type="slidenum">
              <a:rPr lang="en-US" smtClean="0"/>
              <a:pPr/>
              <a:t>‹#›</a:t>
            </a:fld>
            <a:endParaRPr lang="en-US" dirty="0"/>
          </a:p>
        </p:txBody>
      </p:sp>
    </p:spTree>
  </p:cSld>
  <p:clrMapOvr>
    <a:masterClrMapping/>
  </p:clrMapOvr>
  <p:transition spd="slow">
    <p:zoom dir="in"/>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0F55D1-821B-42AB-AF37-ECD9CB786942}" type="datetimeFigureOut">
              <a:rPr lang="en-US" smtClean="0"/>
              <a:pPr/>
              <a:t>10/2/2016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E3A4D6B-5FD7-4115-8BA7-10C06888D085}" type="slidenum">
              <a:rPr lang="en-US" smtClean="0"/>
              <a:pPr/>
              <a:t>‹#›</a:t>
            </a:fld>
            <a:endParaRPr lang="en-US" dirty="0"/>
          </a:p>
        </p:txBody>
      </p:sp>
    </p:spTree>
  </p:cSld>
  <p:clrMapOvr>
    <a:masterClrMapping/>
  </p:clrMapOvr>
  <p:transition spd="slow">
    <p:zoom dir="in"/>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D0F55D1-821B-42AB-AF37-ECD9CB786942}" type="datetimeFigureOut">
              <a:rPr lang="en-US" smtClean="0"/>
              <a:pPr/>
              <a:t>10/2/2016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E3A4D6B-5FD7-4115-8BA7-10C06888D085}" type="slidenum">
              <a:rPr lang="en-US" smtClean="0"/>
              <a:pPr/>
              <a:t>‹#›</a:t>
            </a:fld>
            <a:endParaRPr lang="en-US" dirty="0"/>
          </a:p>
        </p:txBody>
      </p:sp>
    </p:spTree>
  </p:cSld>
  <p:clrMapOvr>
    <a:masterClrMapping/>
  </p:clrMapOvr>
  <p:transition spd="slow">
    <p:zoom dir="in"/>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D0F55D1-821B-42AB-AF37-ECD9CB786942}" type="datetimeFigureOut">
              <a:rPr lang="en-US" smtClean="0"/>
              <a:pPr/>
              <a:t>10/2/2016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E3A4D6B-5FD7-4115-8BA7-10C06888D085}" type="slidenum">
              <a:rPr lang="en-US" smtClean="0"/>
              <a:pPr/>
              <a:t>‹#›</a:t>
            </a:fld>
            <a:endParaRPr lang="en-US" dirty="0"/>
          </a:p>
        </p:txBody>
      </p:sp>
    </p:spTree>
  </p:cSld>
  <p:clrMapOvr>
    <a:masterClrMapping/>
  </p:clrMapOvr>
  <p:transition spd="slow">
    <p:zoom dir="in"/>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D0F55D1-821B-42AB-AF37-ECD9CB786942}" type="datetimeFigureOut">
              <a:rPr lang="en-US" smtClean="0"/>
              <a:pPr/>
              <a:t>10/2/2016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E3A4D6B-5FD7-4115-8BA7-10C06888D085}" type="slidenum">
              <a:rPr lang="en-US" smtClean="0"/>
              <a:pPr/>
              <a:t>‹#›</a:t>
            </a:fld>
            <a:endParaRPr lang="en-US" dirty="0"/>
          </a:p>
        </p:txBody>
      </p:sp>
    </p:spTree>
  </p:cSld>
  <p:clrMapOvr>
    <a:masterClrMapping/>
  </p:clrMapOvr>
  <p:transition spd="slow">
    <p:zoom dir="in"/>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D0F55D1-821B-42AB-AF37-ECD9CB786942}" type="datetimeFigureOut">
              <a:rPr lang="en-US" smtClean="0"/>
              <a:pPr/>
              <a:t>10/2/2016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E3A4D6B-5FD7-4115-8BA7-10C06888D085}" type="slidenum">
              <a:rPr lang="en-US" smtClean="0"/>
              <a:pPr/>
              <a:t>‹#›</a:t>
            </a:fld>
            <a:endParaRPr lang="en-US" dirty="0"/>
          </a:p>
        </p:txBody>
      </p:sp>
    </p:spTree>
  </p:cSld>
  <p:clrMapOvr>
    <a:masterClrMapping/>
  </p:clrMapOvr>
  <p:transition spd="slow">
    <p:zoom dir="in"/>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0F55D1-821B-42AB-AF37-ECD9CB786942}" type="datetimeFigureOut">
              <a:rPr lang="en-US" smtClean="0"/>
              <a:pPr/>
              <a:t>10/2/2016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3A4D6B-5FD7-4115-8BA7-10C06888D085}"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zoom dir="in"/>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520" y="-27384"/>
            <a:ext cx="9487993" cy="6885384"/>
          </a:xfrm>
          <a:prstGeom prst="rect">
            <a:avLst/>
          </a:prstGeom>
        </p:spPr>
      </p:pic>
    </p:spTree>
    <p:extLst>
      <p:ext uri="{BB962C8B-B14F-4D97-AF65-F5344CB8AC3E}">
        <p14:creationId xmlns:p14="http://schemas.microsoft.com/office/powerpoint/2010/main" val="1344936205"/>
      </p:ext>
    </p:extLst>
  </p:cSld>
  <p:clrMapOvr>
    <a:masterClrMapping/>
  </p:clrMapOvr>
  <p:transition spd="slow">
    <p:zoom dir="in"/>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Rectangle 2"/>
          <p:cNvSpPr/>
          <p:nvPr/>
        </p:nvSpPr>
        <p:spPr>
          <a:xfrm>
            <a:off x="323528" y="476672"/>
            <a:ext cx="6912768" cy="5976664"/>
          </a:xfrm>
          <a:prstGeom prst="rect">
            <a:avLst/>
          </a:prstGeom>
          <a:ln>
            <a:solidFill>
              <a:schemeClr val="accent3">
                <a:lumMod val="40000"/>
                <a:lumOff val="60000"/>
              </a:schemeClr>
            </a:solidFill>
          </a:ln>
          <a:effectLst>
            <a:glow rad="101600">
              <a:schemeClr val="accent5">
                <a:lumMod val="40000"/>
                <a:lumOff val="60000"/>
                <a:alpha val="40000"/>
              </a:schemeClr>
            </a:glo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
        <p:nvSpPr>
          <p:cNvPr id="4" name="TextBox 3"/>
          <p:cNvSpPr txBox="1"/>
          <p:nvPr/>
        </p:nvSpPr>
        <p:spPr>
          <a:xfrm>
            <a:off x="714348" y="1285860"/>
            <a:ext cx="6000792" cy="3831818"/>
          </a:xfrm>
          <a:prstGeom prst="rect">
            <a:avLst/>
          </a:prstGeom>
          <a:noFill/>
        </p:spPr>
        <p:txBody>
          <a:bodyPr wrap="square" rtlCol="0">
            <a:spAutoFit/>
          </a:bodyPr>
          <a:lstStyle/>
          <a:p>
            <a:pPr algn="ctr" rtl="1">
              <a:lnSpc>
                <a:spcPct val="150000"/>
              </a:lnSpc>
            </a:pPr>
            <a:r>
              <a:rPr lang="fa-IR" sz="5400" dirty="0" smtClean="0">
                <a:cs typeface="B Jadid" pitchFamily="2" charset="-78"/>
              </a:rPr>
              <a:t>چکیده </a:t>
            </a:r>
            <a:endParaRPr lang="en-US" sz="5400" dirty="0" smtClean="0">
              <a:cs typeface="B Jadid" pitchFamily="2" charset="-78"/>
            </a:endParaRPr>
          </a:p>
          <a:p>
            <a:pPr algn="ctr" rtl="1"/>
            <a:r>
              <a:rPr lang="fa-IR" sz="5400" dirty="0" smtClean="0">
                <a:solidFill>
                  <a:srgbClr val="FF0000"/>
                </a:solidFill>
                <a:cs typeface="B Jadid" pitchFamily="2" charset="-78"/>
              </a:rPr>
              <a:t>کتاب تعلیم و تربیت </a:t>
            </a:r>
            <a:r>
              <a:rPr lang="fa-IR" sz="5400" dirty="0" smtClean="0">
                <a:solidFill>
                  <a:srgbClr val="0088EE"/>
                </a:solidFill>
                <a:cs typeface="B Jadid" pitchFamily="2" charset="-78"/>
              </a:rPr>
              <a:t>استاد مطهری</a:t>
            </a:r>
            <a:r>
              <a:rPr lang="fa-IR" sz="5400" dirty="0" smtClean="0"/>
              <a:t> </a:t>
            </a:r>
            <a:endParaRPr lang="en-US" sz="5400" dirty="0" smtClean="0"/>
          </a:p>
          <a:p>
            <a:pPr rtl="1"/>
            <a:endParaRPr lang="en-US" sz="5400" dirty="0" smtClean="0"/>
          </a:p>
        </p:txBody>
      </p:sp>
    </p:spTree>
    <p:extLst>
      <p:ext uri="{BB962C8B-B14F-4D97-AF65-F5344CB8AC3E}">
        <p14:creationId xmlns:p14="http://schemas.microsoft.com/office/powerpoint/2010/main" val="193420871"/>
      </p:ext>
    </p:extLst>
  </p:cSld>
  <p:clrMapOvr>
    <a:masterClrMapping/>
  </p:clrMapOvr>
  <p:transition spd="slow">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down)">
                                      <p:cBhvr>
                                        <p:cTn id="1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Rectangle 2"/>
          <p:cNvSpPr/>
          <p:nvPr/>
        </p:nvSpPr>
        <p:spPr>
          <a:xfrm>
            <a:off x="323528" y="476672"/>
            <a:ext cx="6912768" cy="5976664"/>
          </a:xfrm>
          <a:prstGeom prst="rect">
            <a:avLst/>
          </a:prstGeom>
          <a:ln>
            <a:solidFill>
              <a:schemeClr val="accent3">
                <a:lumMod val="40000"/>
                <a:lumOff val="60000"/>
              </a:schemeClr>
            </a:solidFill>
          </a:ln>
          <a:effectLst>
            <a:glow rad="101600">
              <a:schemeClr val="accent5">
                <a:lumMod val="40000"/>
                <a:lumOff val="60000"/>
                <a:alpha val="40000"/>
              </a:schemeClr>
            </a:glo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
        <p:nvSpPr>
          <p:cNvPr id="4" name="TextBox 3"/>
          <p:cNvSpPr txBox="1"/>
          <p:nvPr/>
        </p:nvSpPr>
        <p:spPr>
          <a:xfrm>
            <a:off x="467544" y="740715"/>
            <a:ext cx="6624736" cy="5909310"/>
          </a:xfrm>
          <a:prstGeom prst="rect">
            <a:avLst/>
          </a:prstGeom>
          <a:noFill/>
        </p:spPr>
        <p:txBody>
          <a:bodyPr wrap="square" rtlCol="0">
            <a:spAutoFit/>
          </a:bodyPr>
          <a:lstStyle/>
          <a:p>
            <a:pPr algn="just" rtl="1">
              <a:lnSpc>
                <a:spcPct val="150000"/>
              </a:lnSpc>
            </a:pPr>
            <a:r>
              <a:rPr lang="ar-SA" b="1" dirty="0" smtClean="0">
                <a:cs typeface="B Nazanin" pitchFamily="2" charset="-78"/>
              </a:rPr>
              <a:t> </a:t>
            </a:r>
            <a:r>
              <a:rPr lang="fa-IR" b="1" dirty="0" smtClean="0">
                <a:cs typeface="B Nazanin" pitchFamily="2" charset="-78"/>
              </a:rPr>
              <a:t> </a:t>
            </a:r>
            <a:r>
              <a:rPr lang="fa-IR" sz="3600" b="1" dirty="0" smtClean="0">
                <a:solidFill>
                  <a:srgbClr val="0088EE"/>
                </a:solidFill>
                <a:cs typeface="B Nazanin" pitchFamily="2" charset="-78"/>
              </a:rPr>
              <a:t>تعریف تربیت</a:t>
            </a:r>
            <a:endParaRPr lang="en-US" sz="3600" b="1" dirty="0" smtClean="0">
              <a:solidFill>
                <a:srgbClr val="0088EE"/>
              </a:solidFill>
              <a:cs typeface="B Nazanin" pitchFamily="2" charset="-78"/>
            </a:endParaRPr>
          </a:p>
          <a:p>
            <a:pPr algn="justLow" rtl="1">
              <a:lnSpc>
                <a:spcPct val="150000"/>
              </a:lnSpc>
              <a:buFont typeface="Wingdings" pitchFamily="2" charset="2"/>
              <a:buChar char="v"/>
            </a:pPr>
            <a:r>
              <a:rPr lang="fa-IR" b="1" dirty="0" smtClean="0">
                <a:cs typeface="B Nazanin" pitchFamily="2" charset="-78"/>
              </a:rPr>
              <a:t> به اعتقاد استاد مطهری تربیت ،پرورش استعداد درونی موجود است و با صنعت متفاوت است . صنعت پرورش نیست ،ساختن است ؛به این معنی که شیئی یا اشیایی را تحت یک نوع پیراستنها و آراستن</a:t>
            </a:r>
            <a:r>
              <a:rPr lang="en-US" b="1" dirty="0" smtClean="0">
                <a:cs typeface="B Nazanin" pitchFamily="2" charset="-78"/>
              </a:rPr>
              <a:t> </a:t>
            </a:r>
            <a:r>
              <a:rPr lang="fa-IR" b="1" dirty="0" smtClean="0">
                <a:cs typeface="B Nazanin" pitchFamily="2" charset="-78"/>
              </a:rPr>
              <a:t>ها قرار می دهند و میانشان ارتباط بر قرار </a:t>
            </a:r>
            <a:r>
              <a:rPr lang="en-US" b="1" dirty="0" smtClean="0">
                <a:cs typeface="B Nazanin" pitchFamily="2" charset="-78"/>
              </a:rPr>
              <a:t>       </a:t>
            </a:r>
            <a:r>
              <a:rPr lang="fa-IR" b="1" dirty="0" smtClean="0">
                <a:cs typeface="B Nazanin" pitchFamily="2" charset="-78"/>
              </a:rPr>
              <a:t>می کنند تا آنچه مورد نظر صانع است ،حاصل آید .</a:t>
            </a:r>
            <a:endParaRPr lang="en-US" b="1" dirty="0" smtClean="0">
              <a:cs typeface="B Nazanin" pitchFamily="2" charset="-78"/>
            </a:endParaRPr>
          </a:p>
          <a:p>
            <a:pPr algn="just" rtl="1">
              <a:lnSpc>
                <a:spcPct val="150000"/>
              </a:lnSpc>
              <a:buFont typeface="Wingdings" pitchFamily="2" charset="2"/>
              <a:buChar char="v"/>
            </a:pPr>
            <a:r>
              <a:rPr lang="fa-IR" b="1" dirty="0" smtClean="0">
                <a:cs typeface="B Nazanin" pitchFamily="2" charset="-78"/>
              </a:rPr>
              <a:t>هدف تربیت رسیدن موجود زنده به کمال است اما در صنعت هدف سازنده اهمیت دارد.</a:t>
            </a:r>
            <a:endParaRPr lang="en-US" b="1" dirty="0" smtClean="0">
              <a:cs typeface="B Nazanin" pitchFamily="2" charset="-78"/>
            </a:endParaRPr>
          </a:p>
          <a:p>
            <a:pPr algn="just" rtl="1">
              <a:lnSpc>
                <a:spcPct val="150000"/>
              </a:lnSpc>
              <a:buFont typeface="Wingdings" pitchFamily="2" charset="2"/>
              <a:buChar char="v"/>
            </a:pPr>
            <a:r>
              <a:rPr lang="fa-IR" b="1" dirty="0" smtClean="0">
                <a:cs typeface="B Nazanin" pitchFamily="2" charset="-78"/>
              </a:rPr>
              <a:t>تربیت صحیح و همه جانبه،زمانی محقق خواهد شد که اولا به رشد و پروش استعداد های انسانی توجه شود . </a:t>
            </a:r>
            <a:endParaRPr lang="en-US" b="1" dirty="0" smtClean="0">
              <a:cs typeface="B Nazanin" pitchFamily="2" charset="-78"/>
            </a:endParaRPr>
          </a:p>
          <a:p>
            <a:pPr algn="just" rtl="1">
              <a:lnSpc>
                <a:spcPct val="150000"/>
              </a:lnSpc>
              <a:buFont typeface="Wingdings" pitchFamily="2" charset="2"/>
              <a:buChar char="v"/>
            </a:pPr>
            <a:r>
              <a:rPr lang="fa-IR" b="1" dirty="0" smtClean="0">
                <a:cs typeface="B Nazanin" pitchFamily="2" charset="-78"/>
              </a:rPr>
              <a:t>ثانیا میان استعدادهای انسانی هماهنگی و تعادل ایجاد گرددو به این ترتیب در درون انسان نظامی واحد و منسجم حکمفرما شود</a:t>
            </a:r>
            <a:endParaRPr lang="en-US" b="1" dirty="0" smtClean="0">
              <a:cs typeface="B Nazanin" pitchFamily="2" charset="-78"/>
            </a:endParaRPr>
          </a:p>
          <a:p>
            <a:pPr algn="just" rtl="1">
              <a:lnSpc>
                <a:spcPct val="150000"/>
              </a:lnSpc>
              <a:buFont typeface="Wingdings" pitchFamily="2" charset="2"/>
              <a:buChar char="v"/>
            </a:pPr>
            <a:r>
              <a:rPr lang="fa-IR" b="1" dirty="0" smtClean="0">
                <a:cs typeface="B Nazanin" pitchFamily="2" charset="-78"/>
              </a:rPr>
              <a:t> و ثالثا استعدادها در حد عالی از فعلیت به ثمر رسند . </a:t>
            </a:r>
          </a:p>
          <a:p>
            <a:pPr algn="just" rtl="1">
              <a:lnSpc>
                <a:spcPct val="150000"/>
              </a:lnSpc>
              <a:buFont typeface="Wingdings" pitchFamily="2" charset="2"/>
              <a:buChar char="v"/>
            </a:pPr>
            <a:endParaRPr lang="fa-IR" b="1" dirty="0" smtClean="0">
              <a:cs typeface="B Nazanin" pitchFamily="2" charset="-78"/>
            </a:endParaRPr>
          </a:p>
        </p:txBody>
      </p:sp>
    </p:spTree>
    <p:extLst>
      <p:ext uri="{BB962C8B-B14F-4D97-AF65-F5344CB8AC3E}">
        <p14:creationId xmlns:p14="http://schemas.microsoft.com/office/powerpoint/2010/main" val="3569907524"/>
      </p:ext>
    </p:extLst>
  </p:cSld>
  <p:clrMapOvr>
    <a:masterClrMapping/>
  </p:clrMapOvr>
  <p:transition spd="slow">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down)">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down)">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wipe(down)">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wipe(down)">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wipe(down)">
                                      <p:cBhvr>
                                        <p:cTn id="32"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Rectangle 2"/>
          <p:cNvSpPr/>
          <p:nvPr/>
        </p:nvSpPr>
        <p:spPr>
          <a:xfrm>
            <a:off x="323528" y="476672"/>
            <a:ext cx="6912768" cy="5976664"/>
          </a:xfrm>
          <a:prstGeom prst="rect">
            <a:avLst/>
          </a:prstGeom>
          <a:ln>
            <a:solidFill>
              <a:schemeClr val="accent3">
                <a:lumMod val="40000"/>
                <a:lumOff val="60000"/>
              </a:schemeClr>
            </a:solidFill>
          </a:ln>
          <a:effectLst>
            <a:glow rad="101600">
              <a:schemeClr val="accent5">
                <a:lumMod val="40000"/>
                <a:lumOff val="60000"/>
                <a:alpha val="40000"/>
              </a:schemeClr>
            </a:glo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
        <p:nvSpPr>
          <p:cNvPr id="4" name="TextBox 3"/>
          <p:cNvSpPr txBox="1"/>
          <p:nvPr/>
        </p:nvSpPr>
        <p:spPr>
          <a:xfrm>
            <a:off x="323528" y="770708"/>
            <a:ext cx="6820240" cy="5424562"/>
          </a:xfrm>
          <a:prstGeom prst="rect">
            <a:avLst/>
          </a:prstGeom>
          <a:noFill/>
        </p:spPr>
        <p:txBody>
          <a:bodyPr wrap="square" rtlCol="0">
            <a:spAutoFit/>
          </a:bodyPr>
          <a:lstStyle/>
          <a:p>
            <a:pPr algn="just" rtl="1">
              <a:lnSpc>
                <a:spcPct val="150000"/>
              </a:lnSpc>
              <a:buFont typeface="Wingdings" pitchFamily="2" charset="2"/>
              <a:buChar char="v"/>
            </a:pPr>
            <a:r>
              <a:rPr lang="fa-IR" b="1" dirty="0" smtClean="0">
                <a:solidFill>
                  <a:srgbClr val="00B050"/>
                </a:solidFill>
                <a:effectLst>
                  <a:outerShdw blurRad="38100" dist="38100" dir="2700000" algn="tl">
                    <a:srgbClr val="000000">
                      <a:alpha val="43137"/>
                    </a:srgbClr>
                  </a:outerShdw>
                </a:effectLst>
                <a:ea typeface="Calibri"/>
                <a:cs typeface="B Nazanin" panose="00000400000000000000" pitchFamily="2" charset="-78"/>
              </a:rPr>
              <a:t> </a:t>
            </a:r>
            <a:r>
              <a:rPr lang="fa-IR" b="1" dirty="0" smtClean="0">
                <a:cs typeface="B Nazanin" pitchFamily="2" charset="-78"/>
              </a:rPr>
              <a:t>اخلاق و فعل اخلاقی انسانها افعال گوناگونی انجام می دهند.برخی از این افعال ،افعالی است که مشترک با کارهای حیوانی است .مانند غذاخوردن ،چنین افعالی را عادی می گویند</a:t>
            </a:r>
          </a:p>
          <a:p>
            <a:pPr algn="just" rtl="1">
              <a:lnSpc>
                <a:spcPct val="150000"/>
              </a:lnSpc>
              <a:buFont typeface="Wingdings" pitchFamily="2" charset="2"/>
              <a:buChar char="v"/>
            </a:pPr>
            <a:endParaRPr lang="fa-IR" sz="1200" b="1" dirty="0" smtClean="0">
              <a:cs typeface="B Nazanin" pitchFamily="2" charset="-78"/>
            </a:endParaRPr>
          </a:p>
          <a:p>
            <a:pPr algn="just" rtl="1">
              <a:lnSpc>
                <a:spcPct val="150000"/>
              </a:lnSpc>
              <a:buFont typeface="Wingdings" pitchFamily="2" charset="2"/>
              <a:buChar char="v"/>
            </a:pPr>
            <a:r>
              <a:rPr lang="fa-IR" b="1" dirty="0" smtClean="0">
                <a:cs typeface="B Nazanin" pitchFamily="2" charset="-78"/>
              </a:rPr>
              <a:t> برخی دیگر از افعال ،از حد فعل طبیعی حیوانی بالاتر است ،نام این افعال انسانی یا اخلاقی است.</a:t>
            </a:r>
          </a:p>
          <a:p>
            <a:pPr algn="just" rtl="1">
              <a:lnSpc>
                <a:spcPct val="150000"/>
              </a:lnSpc>
              <a:buFont typeface="Wingdings" pitchFamily="2" charset="2"/>
              <a:buChar char="v"/>
            </a:pPr>
            <a:endParaRPr lang="fa-IR" sz="1050" b="1" dirty="0" smtClean="0">
              <a:cs typeface="B Nazanin" pitchFamily="2" charset="-78"/>
            </a:endParaRPr>
          </a:p>
          <a:p>
            <a:pPr algn="just" rtl="1">
              <a:lnSpc>
                <a:spcPct val="150000"/>
              </a:lnSpc>
              <a:buFont typeface="Wingdings" pitchFamily="2" charset="2"/>
              <a:buChar char="v"/>
            </a:pPr>
            <a:r>
              <a:rPr lang="fa-IR" b="1" dirty="0" smtClean="0">
                <a:cs typeface="B Nazanin" pitchFamily="2" charset="-78"/>
              </a:rPr>
              <a:t>لازم به ذکر است که میان اخلاق و تربیت تفاوت است .هر تربیتی اخلاقی نیست اما هر کاراخلاقی ،تربیت هم هست</a:t>
            </a:r>
            <a:r>
              <a:rPr lang="en-US" b="1" dirty="0" smtClean="0">
                <a:cs typeface="B Nazanin" pitchFamily="2" charset="-78"/>
              </a:rPr>
              <a:t> . </a:t>
            </a:r>
            <a:r>
              <a:rPr lang="fa-IR" b="1" dirty="0" smtClean="0">
                <a:cs typeface="B Nazanin" pitchFamily="2" charset="-78"/>
              </a:rPr>
              <a:t>علت این امر آن است که در مفهوم اخلاق تقدس و پاکی خوابیده است ،اما تربیت چنین نیست ،چنانکه تربیت ،اعم از پرورش نیک یا بد انسان است اما اخلاق جنبه مثبت دارد.</a:t>
            </a:r>
          </a:p>
          <a:p>
            <a:pPr algn="just" rtl="1">
              <a:lnSpc>
                <a:spcPct val="150000"/>
              </a:lnSpc>
              <a:buFont typeface="Wingdings" pitchFamily="2" charset="2"/>
              <a:buChar char="v"/>
            </a:pPr>
            <a:endParaRPr lang="fa-IR" sz="1050" b="1" dirty="0" smtClean="0">
              <a:cs typeface="B Nazanin" pitchFamily="2" charset="-78"/>
            </a:endParaRPr>
          </a:p>
          <a:p>
            <a:pPr algn="just" rtl="1">
              <a:lnSpc>
                <a:spcPct val="150000"/>
              </a:lnSpc>
              <a:buFont typeface="Wingdings" pitchFamily="2" charset="2"/>
              <a:buChar char="v"/>
            </a:pPr>
            <a:r>
              <a:rPr lang="fa-IR" b="1" dirty="0" smtClean="0">
                <a:cs typeface="B Nazanin" pitchFamily="2" charset="-78"/>
              </a:rPr>
              <a:t>در این بحث سوال مهم این است که ملاک تقدس و اخلاقی بودن یک عمل چیست ؟در اینجا نظرات مختلفی ابراز شده است : </a:t>
            </a:r>
          </a:p>
        </p:txBody>
      </p:sp>
    </p:spTree>
    <p:extLst>
      <p:ext uri="{BB962C8B-B14F-4D97-AF65-F5344CB8AC3E}">
        <p14:creationId xmlns:p14="http://schemas.microsoft.com/office/powerpoint/2010/main" val="3901759104"/>
      </p:ext>
    </p:extLst>
  </p:cSld>
  <p:clrMapOvr>
    <a:masterClrMapping/>
  </p:clrMapOvr>
  <p:transition spd="slow">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wipe(down)">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wipe(down)">
                                      <p:cBhvr>
                                        <p:cTn id="17" dur="500"/>
                                        <p:tgtEl>
                                          <p:spTgt spid="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4">
                                            <p:txEl>
                                              <p:pRg st="6" end="6"/>
                                            </p:txEl>
                                          </p:spTgt>
                                        </p:tgtEl>
                                        <p:attrNameLst>
                                          <p:attrName>style.visibility</p:attrName>
                                        </p:attrNameLst>
                                      </p:cBhvr>
                                      <p:to>
                                        <p:strVal val="visible"/>
                                      </p:to>
                                    </p:set>
                                    <p:animEffect transition="in" filter="wipe(down)">
                                      <p:cBhvr>
                                        <p:cTn id="22"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Rectangle 2"/>
          <p:cNvSpPr/>
          <p:nvPr/>
        </p:nvSpPr>
        <p:spPr>
          <a:xfrm>
            <a:off x="323528" y="476672"/>
            <a:ext cx="6912768" cy="5976664"/>
          </a:xfrm>
          <a:prstGeom prst="rect">
            <a:avLst/>
          </a:prstGeom>
          <a:ln>
            <a:solidFill>
              <a:schemeClr val="accent3">
                <a:lumMod val="40000"/>
                <a:lumOff val="60000"/>
              </a:schemeClr>
            </a:solidFill>
          </a:ln>
          <a:effectLst>
            <a:glow rad="101600">
              <a:schemeClr val="accent5">
                <a:lumMod val="40000"/>
                <a:lumOff val="60000"/>
                <a:alpha val="40000"/>
              </a:schemeClr>
            </a:glo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
        <p:nvSpPr>
          <p:cNvPr id="4" name="TextBox 3"/>
          <p:cNvSpPr txBox="1"/>
          <p:nvPr/>
        </p:nvSpPr>
        <p:spPr>
          <a:xfrm>
            <a:off x="323528" y="836712"/>
            <a:ext cx="6912768" cy="5493812"/>
          </a:xfrm>
          <a:prstGeom prst="rect">
            <a:avLst/>
          </a:prstGeom>
          <a:noFill/>
        </p:spPr>
        <p:txBody>
          <a:bodyPr wrap="square" rtlCol="0">
            <a:spAutoFit/>
          </a:bodyPr>
          <a:lstStyle/>
          <a:p>
            <a:pPr algn="just" rtl="1">
              <a:lnSpc>
                <a:spcPct val="150000"/>
              </a:lnSpc>
              <a:buFont typeface="Wingdings" pitchFamily="2" charset="2"/>
              <a:buChar char="v"/>
            </a:pPr>
            <a:r>
              <a:rPr lang="fa-IR" b="1" dirty="0" smtClean="0">
                <a:cs typeface="B Nazanin" pitchFamily="2" charset="-78"/>
              </a:rPr>
              <a:t>1-معیار فعل اخلاقی غیر دوستی است همین مقدار که کار انسان از حوزه فردی خارج شد و جنبه غیر دوستی به خود گرفت و برای جلب منافع برای غیر و دفع ضرراز غیر رشد ،این ،کار اخلاقی است. </a:t>
            </a:r>
          </a:p>
          <a:p>
            <a:pPr algn="just" rtl="1">
              <a:lnSpc>
                <a:spcPct val="150000"/>
              </a:lnSpc>
              <a:buFont typeface="Wingdings" pitchFamily="2" charset="2"/>
              <a:buChar char="v"/>
            </a:pPr>
            <a:endParaRPr lang="fa-IR" b="1" dirty="0" smtClean="0">
              <a:cs typeface="B Nazanin" pitchFamily="2" charset="-78"/>
            </a:endParaRPr>
          </a:p>
          <a:p>
            <a:pPr algn="just" rtl="1">
              <a:lnSpc>
                <a:spcPct val="150000"/>
              </a:lnSpc>
              <a:buFont typeface="Wingdings" pitchFamily="2" charset="2"/>
              <a:buChar char="v"/>
            </a:pPr>
            <a:r>
              <a:rPr lang="fa-IR" b="1" dirty="0" smtClean="0">
                <a:cs typeface="B Nazanin" pitchFamily="2" charset="-78"/>
              </a:rPr>
              <a:t>2-نظریه قدما کارهای اخلاقی دارای حسن ذاتی و کارهای ضد اخلاقی ،قبح ذاتی دارد و عقل هردو را درک می کند .آنان معتقد بودند که کار اخلاقی ،کاری است که به حکم عقل صورت گرفته باشد ،نه به دستور شهوت و غصب . </a:t>
            </a:r>
          </a:p>
          <a:p>
            <a:pPr algn="just" rtl="1">
              <a:lnSpc>
                <a:spcPct val="150000"/>
              </a:lnSpc>
              <a:buFont typeface="Wingdings" pitchFamily="2" charset="2"/>
              <a:buChar char="v"/>
            </a:pPr>
            <a:endParaRPr lang="fa-IR" b="1" dirty="0" smtClean="0">
              <a:cs typeface="B Nazanin" pitchFamily="2" charset="-78"/>
            </a:endParaRPr>
          </a:p>
          <a:p>
            <a:pPr algn="just" rtl="1">
              <a:lnSpc>
                <a:spcPct val="150000"/>
              </a:lnSpc>
              <a:buFont typeface="Wingdings" pitchFamily="2" charset="2"/>
              <a:buChar char="v"/>
            </a:pPr>
            <a:r>
              <a:rPr lang="fa-IR" b="1" dirty="0" smtClean="0">
                <a:cs typeface="B Nazanin" pitchFamily="2" charset="-78"/>
              </a:rPr>
              <a:t>3-مکتب کانت کانت معتقد فعل اخلاقی ،فعلی است که مطلق باشد .یعنی انسان آن کار را فقط برای خود آن کار انجام دهد نه برای هیچ غرضی و به حکم یک تکلیف که او معتقد است از وجدان سرچشمه می گیرد.در نظریه کانت وجدان انسان ،ارزش فوق العاده ای پیدا می کند .اودر باره اطاعت از وجدان همان حرف را می زند که اهل ایمان در مسئله اخلاص نسبت به باریتعالی می زنند.</a:t>
            </a:r>
          </a:p>
        </p:txBody>
      </p:sp>
    </p:spTree>
    <p:extLst>
      <p:ext uri="{BB962C8B-B14F-4D97-AF65-F5344CB8AC3E}">
        <p14:creationId xmlns:p14="http://schemas.microsoft.com/office/powerpoint/2010/main" val="1594825799"/>
      </p:ext>
    </p:extLst>
  </p:cSld>
  <p:clrMapOvr>
    <a:masterClrMapping/>
  </p:clrMapOvr>
  <p:transition spd="slow">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wipe(down)">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wipe(down)">
                                      <p:cBhvr>
                                        <p:cTn id="1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Rectangle 2"/>
          <p:cNvSpPr/>
          <p:nvPr/>
        </p:nvSpPr>
        <p:spPr>
          <a:xfrm>
            <a:off x="323528" y="476672"/>
            <a:ext cx="6912768" cy="5976664"/>
          </a:xfrm>
          <a:prstGeom prst="rect">
            <a:avLst/>
          </a:prstGeom>
          <a:ln>
            <a:solidFill>
              <a:schemeClr val="accent3">
                <a:lumMod val="40000"/>
                <a:lumOff val="60000"/>
              </a:schemeClr>
            </a:solidFill>
          </a:ln>
          <a:effectLst>
            <a:glow rad="101600">
              <a:schemeClr val="accent5">
                <a:lumMod val="40000"/>
                <a:lumOff val="60000"/>
                <a:alpha val="40000"/>
              </a:schemeClr>
            </a:glow>
          </a:effectLst>
        </p:spPr>
        <p:style>
          <a:lnRef idx="2">
            <a:schemeClr val="accent2"/>
          </a:lnRef>
          <a:fillRef idx="1">
            <a:schemeClr val="lt1"/>
          </a:fillRef>
          <a:effectRef idx="0">
            <a:schemeClr val="accent2"/>
          </a:effectRef>
          <a:fontRef idx="minor">
            <a:schemeClr val="dk1"/>
          </a:fontRef>
        </p:style>
        <p:txBody>
          <a:bodyPr rtlCol="0" anchor="ctr"/>
          <a:lstStyle/>
          <a:p>
            <a:pPr algn="just" rtl="1">
              <a:lnSpc>
                <a:spcPct val="150000"/>
              </a:lnSpc>
              <a:buFont typeface="Wingdings" pitchFamily="2" charset="2"/>
              <a:buChar char="v"/>
            </a:pPr>
            <a:r>
              <a:rPr lang="fa-IR" b="1" dirty="0" smtClean="0">
                <a:cs typeface="B Nazanin" pitchFamily="2" charset="-78"/>
              </a:rPr>
              <a:t>4-فردیت کامل پیروان این نظریه ،نه به احساسات نوع دوستی و نه زیبایی معنوی و معقول ونه به عقل مجرد از بدن و نه به وجدان اخلاقی ،در انسان قائلند بلکه آنها می گویند،اساساَ انسان منفعت جو آفریده شده است و جز برای منفعت شخصی هیچ کاری نمی کند .آنگاه می گویند ،وقتی هوشیاری انسان زیاد وسیع شد منتهی به فعل اخلاقی می شود .بنابراین ،عمل اخلاقی فعلی است که ناشی از هوشی وسیع باشد . </a:t>
            </a:r>
          </a:p>
          <a:p>
            <a:pPr algn="just" rtl="1">
              <a:lnSpc>
                <a:spcPct val="150000"/>
              </a:lnSpc>
              <a:buFont typeface="Wingdings" pitchFamily="2" charset="2"/>
              <a:buChar char="v"/>
            </a:pPr>
            <a:endParaRPr lang="fa-IR" b="1" dirty="0" smtClean="0">
              <a:cs typeface="B Nazanin" pitchFamily="2" charset="-78"/>
            </a:endParaRPr>
          </a:p>
          <a:p>
            <a:pPr algn="just" rtl="1">
              <a:lnSpc>
                <a:spcPct val="150000"/>
              </a:lnSpc>
              <a:buFont typeface="Wingdings" pitchFamily="2" charset="2"/>
              <a:buChar char="v"/>
            </a:pPr>
            <a:r>
              <a:rPr lang="fa-IR" b="1" dirty="0" smtClean="0">
                <a:cs typeface="B Nazanin" pitchFamily="2" charset="-78"/>
              </a:rPr>
              <a:t>5-نظریه عقلانی براساس این نظریه ،زیبایی درجهان ،منحصر به زیبایی جسمی نیست بلکه زیبایی های معنوی هم دارای حقیقت است وهما نگونه که زیبایی حسی ناشی از تناسب است،درامور معنوی هم تناسب عامل زیبایی روحی است .براین اساس معتقدین این نظریه می گویند کاراخلاقی یعنی زیبا و آن عبارت است اززیبایی عقل که ناشی از تناسب است. </a:t>
            </a:r>
          </a:p>
        </p:txBody>
      </p:sp>
    </p:spTree>
    <p:extLst>
      <p:ext uri="{BB962C8B-B14F-4D97-AF65-F5344CB8AC3E}">
        <p14:creationId xmlns:p14="http://schemas.microsoft.com/office/powerpoint/2010/main" val="3327391936"/>
      </p:ext>
    </p:extLst>
  </p:cSld>
  <p:clrMapOvr>
    <a:masterClrMapping/>
  </p:clrMapOvr>
  <p:transition spd="slow">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wipe(down)">
                                      <p:cBhvr>
                                        <p:cTn id="7" dur="500"/>
                                        <p:tgtEl>
                                          <p:spTgt spid="3">
                                            <p:bg/>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wipe(down)">
                                      <p:cBhvr>
                                        <p:cTn id="10" dur="500"/>
                                        <p:tgtEl>
                                          <p:spTgt spid="3">
                                            <p:txEl>
                                              <p:pRg st="0" end="0"/>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Rectangle 2"/>
          <p:cNvSpPr/>
          <p:nvPr/>
        </p:nvSpPr>
        <p:spPr>
          <a:xfrm>
            <a:off x="323528" y="476672"/>
            <a:ext cx="6912768" cy="5976664"/>
          </a:xfrm>
          <a:prstGeom prst="rect">
            <a:avLst/>
          </a:prstGeom>
          <a:ln>
            <a:solidFill>
              <a:schemeClr val="accent3">
                <a:lumMod val="40000"/>
                <a:lumOff val="60000"/>
              </a:schemeClr>
            </a:solidFill>
          </a:ln>
          <a:effectLst>
            <a:glow rad="101600">
              <a:schemeClr val="accent5">
                <a:lumMod val="40000"/>
                <a:lumOff val="60000"/>
                <a:alpha val="40000"/>
              </a:schemeClr>
            </a:glow>
          </a:effectLst>
        </p:spPr>
        <p:style>
          <a:lnRef idx="2">
            <a:schemeClr val="accent2"/>
          </a:lnRef>
          <a:fillRef idx="1">
            <a:schemeClr val="lt1"/>
          </a:fillRef>
          <a:effectRef idx="0">
            <a:schemeClr val="accent2"/>
          </a:effectRef>
          <a:fontRef idx="minor">
            <a:schemeClr val="dk1"/>
          </a:fontRef>
        </p:style>
        <p:txBody>
          <a:bodyPr rtlCol="0" anchor="ctr"/>
          <a:lstStyle/>
          <a:p>
            <a:pPr algn="just" rtl="1">
              <a:lnSpc>
                <a:spcPct val="150000"/>
              </a:lnSpc>
              <a:buFont typeface="Wingdings" pitchFamily="2" charset="2"/>
              <a:buChar char="v"/>
            </a:pPr>
            <a:endParaRPr lang="en-US" b="1" dirty="0" smtClean="0">
              <a:cs typeface="B Nazanin" pitchFamily="2" charset="-78"/>
            </a:endParaRPr>
          </a:p>
          <a:p>
            <a:pPr algn="just" rtl="1">
              <a:lnSpc>
                <a:spcPct val="150000"/>
              </a:lnSpc>
              <a:buFont typeface="Wingdings" pitchFamily="2" charset="2"/>
              <a:buChar char="v"/>
            </a:pPr>
            <a:r>
              <a:rPr lang="fa-IR" b="1" dirty="0" smtClean="0">
                <a:cs typeface="B Nazanin" pitchFamily="2" charset="-78"/>
              </a:rPr>
              <a:t>6-نظریه استقلال روح این نظریه مبتنی بر تقویت روح و بدن است.انسان حقیقتی است مزدوج از دو جوهر (گرچه این دو جوهر یک نوعی اتحاد دارند)اینان معتقدندکمال روح دراین است که کمتر تحت تاثیر بدن قرار گیرد وبرای اینکه استقلال خود را در مقابل بدن حفظ کند،باید تعادل داشته باشد در این صورت است که روح و عقل انسان بر قوایش حکومت می کند والا اگر تعا دل نبا شد،حکم روح و عقل نفوذی ندارد .</a:t>
            </a:r>
          </a:p>
          <a:p>
            <a:pPr algn="just" rtl="1">
              <a:lnSpc>
                <a:spcPct val="150000"/>
              </a:lnSpc>
              <a:buFont typeface="Wingdings" pitchFamily="2" charset="2"/>
              <a:buChar char="v"/>
            </a:pPr>
            <a:endParaRPr lang="fa-IR" sz="100" b="1" dirty="0" smtClean="0">
              <a:cs typeface="B Nazanin" pitchFamily="2" charset="-78"/>
            </a:endParaRPr>
          </a:p>
          <a:p>
            <a:pPr algn="just" rtl="1">
              <a:lnSpc>
                <a:spcPct val="150000"/>
              </a:lnSpc>
              <a:buFont typeface="Wingdings" pitchFamily="2" charset="2"/>
              <a:buChar char="v"/>
            </a:pPr>
            <a:r>
              <a:rPr lang="fa-IR" b="1" dirty="0" smtClean="0">
                <a:cs typeface="B Nazanin" pitchFamily="2" charset="-78"/>
              </a:rPr>
              <a:t>7-نظریه مذهبی طبق این نظریه فعل اخلاقی مساوی با فعل دینی است . ما اخلاق علمی ، فلسفی و عقلی نمی توانیم داشته با شیم .فقط و فقط می توانیم اخلاق مذهبی داشته باشیم. این مکتب به دو شکل تقریر می گردد : </a:t>
            </a:r>
          </a:p>
          <a:p>
            <a:pPr algn="just" rtl="1">
              <a:lnSpc>
                <a:spcPct val="150000"/>
              </a:lnSpc>
              <a:buFont typeface="Wingdings" pitchFamily="2" charset="2"/>
              <a:buChar char="v"/>
            </a:pPr>
            <a:endParaRPr lang="fa-IR" b="1" dirty="0" smtClean="0">
              <a:cs typeface="B Nazanin" pitchFamily="2" charset="-78"/>
            </a:endParaRPr>
          </a:p>
          <a:p>
            <a:pPr algn="just" rtl="1">
              <a:lnSpc>
                <a:spcPct val="150000"/>
              </a:lnSpc>
              <a:buFont typeface="Wingdings" pitchFamily="2" charset="2"/>
              <a:buChar char="v"/>
            </a:pPr>
            <a:r>
              <a:rPr lang="fa-IR" sz="1700" b="1" dirty="0" smtClean="0">
                <a:solidFill>
                  <a:srgbClr val="0088EE"/>
                </a:solidFill>
                <a:cs typeface="B Nazanin" pitchFamily="2" charset="-78"/>
              </a:rPr>
              <a:t>یک شکل آن است که اخلاق دینی را مبتنی بر ترس و طمع نسبت به جهان دیگر بدانیم.</a:t>
            </a:r>
          </a:p>
          <a:p>
            <a:pPr algn="just" rtl="1">
              <a:lnSpc>
                <a:spcPct val="150000"/>
              </a:lnSpc>
              <a:buFont typeface="Wingdings" pitchFamily="2" charset="2"/>
              <a:buChar char="v"/>
            </a:pPr>
            <a:r>
              <a:rPr lang="fa-IR" sz="1700" b="1" dirty="0" smtClean="0">
                <a:solidFill>
                  <a:srgbClr val="0088EE"/>
                </a:solidFill>
                <a:cs typeface="B Nazanin" pitchFamily="2" charset="-78"/>
              </a:rPr>
              <a:t> اساساَ ما تا به یک حقیقت و زیبایی معقول و معنوی به نام خدا قائل نباشیم ،نمی توانیم به یک زیبایی معنوی دیگر معتقد باشیم .فعل زیبا هم یعنی فعل خدایی .وجدان اخلاقی هم که کانت به آن معتقد است بدون اعتقاد به خدا برای انسان معنی نمی یابد.</a:t>
            </a:r>
            <a:r>
              <a:rPr lang="fa-IR" sz="1700" b="1" dirty="0" smtClean="0">
                <a:cs typeface="B Nazanin" pitchFamily="2" charset="-78"/>
              </a:rPr>
              <a:t> </a:t>
            </a:r>
          </a:p>
        </p:txBody>
      </p:sp>
    </p:spTree>
    <p:extLst>
      <p:ext uri="{BB962C8B-B14F-4D97-AF65-F5344CB8AC3E}">
        <p14:creationId xmlns:p14="http://schemas.microsoft.com/office/powerpoint/2010/main" val="1275671223"/>
      </p:ext>
    </p:extLst>
  </p:cSld>
  <p:clrMapOvr>
    <a:masterClrMapping/>
  </p:clrMapOvr>
  <p:transition spd="slow">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wipe(down)">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down)">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wipe(down)">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wipe(down)">
                                      <p:cBhvr>
                                        <p:cTn id="2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Rectangle 2"/>
          <p:cNvSpPr/>
          <p:nvPr/>
        </p:nvSpPr>
        <p:spPr>
          <a:xfrm>
            <a:off x="323528" y="476672"/>
            <a:ext cx="6912768" cy="5976664"/>
          </a:xfrm>
          <a:prstGeom prst="rect">
            <a:avLst/>
          </a:prstGeom>
          <a:ln>
            <a:solidFill>
              <a:schemeClr val="accent3">
                <a:lumMod val="40000"/>
                <a:lumOff val="60000"/>
              </a:schemeClr>
            </a:solidFill>
          </a:ln>
          <a:effectLst>
            <a:glow rad="101600">
              <a:schemeClr val="accent5">
                <a:lumMod val="40000"/>
                <a:lumOff val="60000"/>
                <a:alpha val="40000"/>
              </a:schemeClr>
            </a:glo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
        <p:nvSpPr>
          <p:cNvPr id="4" name="TextBox 3"/>
          <p:cNvSpPr txBox="1"/>
          <p:nvPr/>
        </p:nvSpPr>
        <p:spPr>
          <a:xfrm>
            <a:off x="571472" y="1000108"/>
            <a:ext cx="6500858" cy="5525102"/>
          </a:xfrm>
          <a:prstGeom prst="rect">
            <a:avLst/>
          </a:prstGeom>
          <a:noFill/>
        </p:spPr>
        <p:txBody>
          <a:bodyPr wrap="square" rtlCol="0">
            <a:spAutoFit/>
          </a:bodyPr>
          <a:lstStyle/>
          <a:p>
            <a:pPr algn="just" rtl="1">
              <a:buFont typeface="Wingdings" pitchFamily="2" charset="2"/>
              <a:buChar char="Ø"/>
            </a:pPr>
            <a:endParaRPr lang="en-US" b="1" dirty="0" smtClean="0">
              <a:cs typeface="B Nazanin" pitchFamily="2" charset="-78"/>
            </a:endParaRPr>
          </a:p>
          <a:p>
            <a:pPr algn="just" rtl="1">
              <a:lnSpc>
                <a:spcPct val="150000"/>
              </a:lnSpc>
              <a:buFont typeface="Wingdings" pitchFamily="2" charset="2"/>
              <a:buChar char="v"/>
            </a:pPr>
            <a:r>
              <a:rPr lang="ar-SA" b="1" dirty="0" smtClean="0">
                <a:cs typeface="B Nazanin" pitchFamily="2" charset="-78"/>
              </a:rPr>
              <a:t> </a:t>
            </a:r>
            <a:r>
              <a:rPr lang="fa-IR" b="1" dirty="0" smtClean="0">
                <a:solidFill>
                  <a:srgbClr val="0088EE"/>
                </a:solidFill>
                <a:cs typeface="B Nazanin" pitchFamily="2" charset="-78"/>
              </a:rPr>
              <a:t>وجدان عمومی از جمله اصولی که در تعلیم و تربیت مورد بحث است مسئله ی محبت و نقطه مقابل آن بغض است.</a:t>
            </a:r>
          </a:p>
          <a:p>
            <a:pPr algn="just" rtl="1">
              <a:lnSpc>
                <a:spcPct val="150000"/>
              </a:lnSpc>
              <a:buFont typeface="Wingdings" pitchFamily="2" charset="2"/>
              <a:buChar char="v"/>
            </a:pPr>
            <a:endParaRPr lang="fa-IR" b="1" dirty="0" smtClean="0">
              <a:solidFill>
                <a:srgbClr val="0088EE"/>
              </a:solidFill>
              <a:cs typeface="B Nazanin" pitchFamily="2" charset="-78"/>
            </a:endParaRPr>
          </a:p>
          <a:p>
            <a:pPr algn="just" rtl="1">
              <a:lnSpc>
                <a:spcPct val="150000"/>
              </a:lnSpc>
              <a:buFont typeface="Wingdings" pitchFamily="2" charset="2"/>
              <a:buChar char="v"/>
            </a:pPr>
            <a:r>
              <a:rPr lang="fa-IR" b="1" dirty="0" smtClean="0">
                <a:solidFill>
                  <a:srgbClr val="0088EE"/>
                </a:solidFill>
                <a:cs typeface="B Nazanin" pitchFamily="2" charset="-78"/>
              </a:rPr>
              <a:t>اثر محبت نرمی و اثر بغض خشونت و سخت گیری است.یعنی صرف عشق ورزیدن و دوست داشتن انسانها آیا اساساَ دوست داشتن انسانها امری قابل قبول است .یا خیر شکی نیست که اسلام در اصول تربیتی واخلاقی اش با نوعی خود که شخصی وفردی است ،مبارزه می کند.</a:t>
            </a:r>
          </a:p>
          <a:p>
            <a:pPr algn="just" rtl="1">
              <a:lnSpc>
                <a:spcPct val="150000"/>
              </a:lnSpc>
              <a:buFont typeface="Wingdings" pitchFamily="2" charset="2"/>
              <a:buChar char="v"/>
            </a:pPr>
            <a:endParaRPr lang="fa-IR" b="1" dirty="0" smtClean="0">
              <a:solidFill>
                <a:srgbClr val="0088EE"/>
              </a:solidFill>
              <a:cs typeface="B Nazanin" pitchFamily="2" charset="-78"/>
            </a:endParaRPr>
          </a:p>
          <a:p>
            <a:pPr algn="just" rtl="1">
              <a:lnSpc>
                <a:spcPct val="150000"/>
              </a:lnSpc>
              <a:buFont typeface="Wingdings" pitchFamily="2" charset="2"/>
              <a:buChar char="v"/>
            </a:pPr>
            <a:r>
              <a:rPr lang="fa-IR" b="1" dirty="0" smtClean="0">
                <a:solidFill>
                  <a:srgbClr val="0088EE"/>
                </a:solidFill>
                <a:cs typeface="B Nazanin" pitchFamily="2" charset="-78"/>
              </a:rPr>
              <a:t> این همان خود پرستی است که انسان موجودی دارای مراتب است ودرجات دانی وعالی دارد.</a:t>
            </a:r>
          </a:p>
          <a:p>
            <a:endParaRPr lang="en-US" dirty="0" smtClean="0">
              <a:cs typeface="B Nazanin" panose="00000400000000000000" pitchFamily="2" charset="-78"/>
            </a:endParaRPr>
          </a:p>
          <a:p>
            <a:pPr lvl="1" algn="r" rtl="1">
              <a:lnSpc>
                <a:spcPct val="115000"/>
              </a:lnSpc>
              <a:spcAft>
                <a:spcPts val="1000"/>
              </a:spcAft>
            </a:pPr>
            <a:endParaRPr lang="en-US" dirty="0">
              <a:ea typeface="Calibri"/>
              <a:cs typeface="B Nazanin" panose="00000400000000000000" pitchFamily="2" charset="-78"/>
            </a:endParaRPr>
          </a:p>
          <a:p>
            <a:endParaRPr lang="en-US" dirty="0">
              <a:cs typeface="B Nazanin" panose="00000400000000000000" pitchFamily="2" charset="-78"/>
            </a:endParaRPr>
          </a:p>
        </p:txBody>
      </p:sp>
    </p:spTree>
    <p:extLst>
      <p:ext uri="{BB962C8B-B14F-4D97-AF65-F5344CB8AC3E}">
        <p14:creationId xmlns:p14="http://schemas.microsoft.com/office/powerpoint/2010/main" val="3394676561"/>
      </p:ext>
    </p:extLst>
  </p:cSld>
  <p:clrMapOvr>
    <a:masterClrMapping/>
  </p:clrMapOvr>
  <p:transition spd="slow">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additive="base">
                                        <p:cTn id="7"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anim calcmode="lin" valueType="num">
                                      <p:cBhvr additive="base">
                                        <p:cTn id="13"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anim calcmode="lin" valueType="num">
                                      <p:cBhvr additive="base">
                                        <p:cTn id="19"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Rectangle 2"/>
          <p:cNvSpPr/>
          <p:nvPr/>
        </p:nvSpPr>
        <p:spPr>
          <a:xfrm>
            <a:off x="323528" y="476672"/>
            <a:ext cx="6912768" cy="5976664"/>
          </a:xfrm>
          <a:prstGeom prst="rect">
            <a:avLst/>
          </a:prstGeom>
          <a:ln>
            <a:solidFill>
              <a:schemeClr val="accent3">
                <a:lumMod val="40000"/>
                <a:lumOff val="60000"/>
              </a:schemeClr>
            </a:solidFill>
          </a:ln>
          <a:effectLst>
            <a:glow rad="101600">
              <a:schemeClr val="accent5">
                <a:lumMod val="40000"/>
                <a:lumOff val="60000"/>
                <a:alpha val="40000"/>
              </a:schemeClr>
            </a:glo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
        <p:nvSpPr>
          <p:cNvPr id="4" name="TextBox 3"/>
          <p:cNvSpPr txBox="1"/>
          <p:nvPr/>
        </p:nvSpPr>
        <p:spPr>
          <a:xfrm>
            <a:off x="467544" y="952103"/>
            <a:ext cx="6676224" cy="5262979"/>
          </a:xfrm>
          <a:prstGeom prst="rect">
            <a:avLst/>
          </a:prstGeom>
          <a:noFill/>
        </p:spPr>
        <p:txBody>
          <a:bodyPr wrap="square" rtlCol="0">
            <a:spAutoFit/>
          </a:bodyPr>
          <a:lstStyle/>
          <a:p>
            <a:pPr algn="just" rtl="1">
              <a:lnSpc>
                <a:spcPct val="150000"/>
              </a:lnSpc>
            </a:pPr>
            <a:r>
              <a:rPr lang="fa-IR" b="1" dirty="0" smtClean="0">
                <a:solidFill>
                  <a:srgbClr val="00B050"/>
                </a:solidFill>
                <a:effectLst>
                  <a:outerShdw blurRad="38100" dist="38100" dir="2700000" algn="tl">
                    <a:srgbClr val="000000">
                      <a:alpha val="43137"/>
                    </a:srgbClr>
                  </a:outerShdw>
                </a:effectLst>
                <a:latin typeface="Arial"/>
                <a:ea typeface="Calibri"/>
                <a:cs typeface="B Nazanin" pitchFamily="2" charset="-78"/>
              </a:rPr>
              <a:t>      </a:t>
            </a:r>
            <a:r>
              <a:rPr lang="fa-IR" sz="3200" b="1" dirty="0" smtClean="0">
                <a:solidFill>
                  <a:srgbClr val="FF0000"/>
                </a:solidFill>
                <a:cs typeface="B Jadid" pitchFamily="2" charset="-78"/>
              </a:rPr>
              <a:t>عوامل تربیت :</a:t>
            </a:r>
            <a:endParaRPr lang="fa-IR" b="1" dirty="0" smtClean="0">
              <a:solidFill>
                <a:srgbClr val="FF0000"/>
              </a:solidFill>
              <a:cs typeface="B Jadid" pitchFamily="2" charset="-78"/>
            </a:endParaRPr>
          </a:p>
          <a:p>
            <a:pPr algn="just" rtl="1">
              <a:lnSpc>
                <a:spcPct val="150000"/>
              </a:lnSpc>
              <a:buFont typeface="Wingdings" pitchFamily="2" charset="2"/>
              <a:buChar char="v"/>
            </a:pPr>
            <a:endParaRPr lang="fa-IR" b="1" dirty="0" smtClean="0">
              <a:cs typeface="B Nazanin" pitchFamily="2" charset="-78"/>
            </a:endParaRPr>
          </a:p>
          <a:p>
            <a:pPr algn="just" rtl="1">
              <a:lnSpc>
                <a:spcPct val="150000"/>
              </a:lnSpc>
              <a:buFont typeface="Wingdings" pitchFamily="2" charset="2"/>
              <a:buChar char="v"/>
            </a:pPr>
            <a:r>
              <a:rPr lang="fa-IR" b="1" dirty="0" smtClean="0">
                <a:solidFill>
                  <a:srgbClr val="00B050"/>
                </a:solidFill>
                <a:cs typeface="B Nazanin" pitchFamily="2" charset="-78"/>
              </a:rPr>
              <a:t>1-روح علمی : </a:t>
            </a:r>
            <a:r>
              <a:rPr lang="fa-IR" b="1" dirty="0" smtClean="0">
                <a:cs typeface="B Nazanin" pitchFamily="2" charset="-78"/>
              </a:rPr>
              <a:t>بعد حقیقت جویی را در انسان تقویت می کند .</a:t>
            </a:r>
          </a:p>
          <a:p>
            <a:pPr algn="just" rtl="1">
              <a:lnSpc>
                <a:spcPct val="150000"/>
              </a:lnSpc>
              <a:buFont typeface="Wingdings" pitchFamily="2" charset="2"/>
              <a:buChar char="v"/>
            </a:pPr>
            <a:endParaRPr lang="fa-IR" b="1" dirty="0" smtClean="0">
              <a:cs typeface="B Nazanin" pitchFamily="2" charset="-78"/>
            </a:endParaRPr>
          </a:p>
          <a:p>
            <a:pPr algn="just" rtl="1">
              <a:lnSpc>
                <a:spcPct val="150000"/>
              </a:lnSpc>
              <a:buFont typeface="Wingdings" pitchFamily="2" charset="2"/>
              <a:buChar char="v"/>
            </a:pPr>
            <a:r>
              <a:rPr lang="fa-IR" b="1" dirty="0" smtClean="0">
                <a:solidFill>
                  <a:srgbClr val="00B050"/>
                </a:solidFill>
                <a:cs typeface="B Nazanin" pitchFamily="2" charset="-78"/>
              </a:rPr>
              <a:t>2-تفکر :</a:t>
            </a:r>
            <a:r>
              <a:rPr lang="fa-IR" b="1" dirty="0" smtClean="0">
                <a:cs typeface="B Nazanin" pitchFamily="2" charset="-78"/>
              </a:rPr>
              <a:t>کشف مجهول</a:t>
            </a:r>
          </a:p>
          <a:p>
            <a:pPr algn="just" rtl="1">
              <a:lnSpc>
                <a:spcPct val="150000"/>
              </a:lnSpc>
              <a:buFont typeface="Wingdings" pitchFamily="2" charset="2"/>
              <a:buChar char="v"/>
            </a:pPr>
            <a:endParaRPr lang="fa-IR" b="1" dirty="0" smtClean="0">
              <a:cs typeface="B Nazanin" pitchFamily="2" charset="-78"/>
            </a:endParaRPr>
          </a:p>
          <a:p>
            <a:pPr algn="just" rtl="1">
              <a:lnSpc>
                <a:spcPct val="150000"/>
              </a:lnSpc>
              <a:buFont typeface="Wingdings" pitchFamily="2" charset="2"/>
              <a:buChar char="v"/>
            </a:pPr>
            <a:r>
              <a:rPr lang="fa-IR" b="1" dirty="0" smtClean="0">
                <a:solidFill>
                  <a:srgbClr val="00B050"/>
                </a:solidFill>
                <a:cs typeface="B Nazanin" pitchFamily="2" charset="-78"/>
              </a:rPr>
              <a:t>3-تقوا و تزکیه:</a:t>
            </a:r>
            <a:r>
              <a:rPr lang="fa-IR" b="1" dirty="0" smtClean="0">
                <a:cs typeface="B Nazanin" pitchFamily="2" charset="-78"/>
              </a:rPr>
              <a:t>تقوا و تزکیه موجب پرورش اراده انسان می گرددو اراده را آماده می سازدبرای به کار بستن </a:t>
            </a:r>
          </a:p>
          <a:p>
            <a:pPr algn="just" rtl="1">
              <a:lnSpc>
                <a:spcPct val="150000"/>
              </a:lnSpc>
              <a:buFont typeface="Wingdings" pitchFamily="2" charset="2"/>
              <a:buChar char="v"/>
            </a:pPr>
            <a:endParaRPr lang="fa-IR" b="1" dirty="0" smtClean="0">
              <a:cs typeface="B Nazanin" pitchFamily="2" charset="-78"/>
            </a:endParaRPr>
          </a:p>
          <a:p>
            <a:pPr algn="just" rtl="1">
              <a:lnSpc>
                <a:spcPct val="150000"/>
              </a:lnSpc>
              <a:buFont typeface="Wingdings" pitchFamily="2" charset="2"/>
              <a:buChar char="v"/>
            </a:pPr>
            <a:r>
              <a:rPr lang="fa-IR" b="1" dirty="0" smtClean="0">
                <a:solidFill>
                  <a:srgbClr val="00B050"/>
                </a:solidFill>
                <a:cs typeface="B Nazanin" pitchFamily="2" charset="-78"/>
              </a:rPr>
              <a:t>4-عبادت: </a:t>
            </a:r>
            <a:r>
              <a:rPr lang="fa-IR" b="1" dirty="0" smtClean="0">
                <a:cs typeface="B Nazanin" pitchFamily="2" charset="-78"/>
              </a:rPr>
              <a:t>عبادت برای تقویت عشق و علاقه ی معنوی و ایجاد حرارت ایمانی در انسان است . </a:t>
            </a:r>
            <a:endParaRPr lang="en-US" b="1" dirty="0" smtClean="0">
              <a:cs typeface="B Nazanin" pitchFamily="2" charset="-78"/>
            </a:endParaRPr>
          </a:p>
          <a:p>
            <a:endParaRPr lang="en-US" dirty="0"/>
          </a:p>
        </p:txBody>
      </p:sp>
    </p:spTree>
    <p:extLst>
      <p:ext uri="{BB962C8B-B14F-4D97-AF65-F5344CB8AC3E}">
        <p14:creationId xmlns:p14="http://schemas.microsoft.com/office/powerpoint/2010/main" val="1617637916"/>
      </p:ext>
    </p:extLst>
  </p:cSld>
  <p:clrMapOvr>
    <a:masterClrMapping/>
  </p:clrMapOvr>
  <p:transition spd="slow">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 calcmode="lin" valueType="num">
                                      <p:cBhvr additive="base">
                                        <p:cTn id="13"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 calcmode="lin" valueType="num">
                                      <p:cBhvr additive="base">
                                        <p:cTn id="19"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xEl>
                                              <p:pRg st="6" end="6"/>
                                            </p:txEl>
                                          </p:spTgt>
                                        </p:tgtEl>
                                        <p:attrNameLst>
                                          <p:attrName>style.visibility</p:attrName>
                                        </p:attrNameLst>
                                      </p:cBhvr>
                                      <p:to>
                                        <p:strVal val="visible"/>
                                      </p:to>
                                    </p:set>
                                    <p:anim calcmode="lin" valueType="num">
                                      <p:cBhvr additive="base">
                                        <p:cTn id="25"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
                                            <p:txEl>
                                              <p:pRg st="8" end="8"/>
                                            </p:txEl>
                                          </p:spTgt>
                                        </p:tgtEl>
                                        <p:attrNameLst>
                                          <p:attrName>style.visibility</p:attrName>
                                        </p:attrNameLst>
                                      </p:cBhvr>
                                      <p:to>
                                        <p:strVal val="visible"/>
                                      </p:to>
                                    </p:set>
                                    <p:anim calcmode="lin" valueType="num">
                                      <p:cBhvr additive="base">
                                        <p:cTn id="31"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Rectangle 2"/>
          <p:cNvSpPr/>
          <p:nvPr/>
        </p:nvSpPr>
        <p:spPr>
          <a:xfrm>
            <a:off x="323528" y="476672"/>
            <a:ext cx="6912768" cy="5976664"/>
          </a:xfrm>
          <a:prstGeom prst="rect">
            <a:avLst/>
          </a:prstGeom>
          <a:ln>
            <a:solidFill>
              <a:schemeClr val="accent3">
                <a:lumMod val="40000"/>
                <a:lumOff val="60000"/>
              </a:schemeClr>
            </a:solidFill>
          </a:ln>
          <a:effectLst>
            <a:glow rad="101600">
              <a:schemeClr val="accent5">
                <a:lumMod val="40000"/>
                <a:lumOff val="60000"/>
                <a:alpha val="40000"/>
              </a:schemeClr>
            </a:glo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
        <p:nvSpPr>
          <p:cNvPr id="4" name="TextBox 3"/>
          <p:cNvSpPr txBox="1"/>
          <p:nvPr/>
        </p:nvSpPr>
        <p:spPr>
          <a:xfrm>
            <a:off x="467544" y="952103"/>
            <a:ext cx="6676224" cy="4893647"/>
          </a:xfrm>
          <a:prstGeom prst="rect">
            <a:avLst/>
          </a:prstGeom>
          <a:noFill/>
        </p:spPr>
        <p:txBody>
          <a:bodyPr wrap="square" rtlCol="0">
            <a:spAutoFit/>
          </a:bodyPr>
          <a:lstStyle/>
          <a:p>
            <a:pPr algn="just" rtl="1">
              <a:lnSpc>
                <a:spcPct val="150000"/>
              </a:lnSpc>
            </a:pPr>
            <a:r>
              <a:rPr lang="fa-IR" sz="2800" b="1" dirty="0" smtClean="0">
                <a:solidFill>
                  <a:srgbClr val="00B050"/>
                </a:solidFill>
                <a:effectLst>
                  <a:outerShdw blurRad="38100" dist="38100" dir="2700000" algn="tl">
                    <a:srgbClr val="000000">
                      <a:alpha val="43137"/>
                    </a:srgbClr>
                  </a:outerShdw>
                </a:effectLst>
                <a:latin typeface="Arial"/>
                <a:ea typeface="Calibri"/>
                <a:cs typeface="B Nazanin" pitchFamily="2" charset="-78"/>
              </a:rPr>
              <a:t> </a:t>
            </a:r>
            <a:r>
              <a:rPr lang="fa-IR" sz="2800" b="1" dirty="0" smtClean="0">
                <a:solidFill>
                  <a:srgbClr val="00B050"/>
                </a:solidFill>
                <a:cs typeface="B Nazanin" pitchFamily="2" charset="-78"/>
              </a:rPr>
              <a:t>تعریف تربیت </a:t>
            </a:r>
            <a:endParaRPr lang="en-US" sz="2800" b="1" dirty="0" smtClean="0">
              <a:solidFill>
                <a:srgbClr val="00B050"/>
              </a:solidFill>
              <a:cs typeface="B Nazanin" pitchFamily="2" charset="-78"/>
            </a:endParaRPr>
          </a:p>
          <a:p>
            <a:pPr algn="just" rtl="1">
              <a:lnSpc>
                <a:spcPct val="150000"/>
              </a:lnSpc>
            </a:pPr>
            <a:endParaRPr lang="fa-IR" sz="1200" b="1" dirty="0" smtClean="0">
              <a:cs typeface="B Nazanin" pitchFamily="2" charset="-78"/>
            </a:endParaRPr>
          </a:p>
          <a:p>
            <a:pPr algn="just" rtl="1">
              <a:lnSpc>
                <a:spcPct val="150000"/>
              </a:lnSpc>
              <a:buFont typeface="Wingdings" pitchFamily="2" charset="2"/>
              <a:buChar char="q"/>
            </a:pPr>
            <a:r>
              <a:rPr lang="fa-IR" b="1" dirty="0" smtClean="0">
                <a:cs typeface="B Nazanin" pitchFamily="2" charset="-78"/>
              </a:rPr>
              <a:t>تربیت از نظر لغوی عبارت است از تغذیه، عهده‏دار شدن مراقبت کودک و سرپرستی‏اواست که به برخی از آنها اشاره کرده، در پایان تعریف جامعی ارائه خواهیم داد. </a:t>
            </a:r>
          </a:p>
          <a:p>
            <a:pPr algn="just" rtl="1">
              <a:lnSpc>
                <a:spcPct val="150000"/>
              </a:lnSpc>
              <a:buFont typeface="Wingdings" pitchFamily="2" charset="2"/>
              <a:buChar char="q"/>
            </a:pPr>
            <a:r>
              <a:rPr lang="fa-IR" b="1" dirty="0" smtClean="0">
                <a:cs typeface="B Nazanin" pitchFamily="2" charset="-78"/>
              </a:rPr>
              <a:t>پستالوزی دانشمند تعلیم و تربیت سویسی می‏گوید: «پرورش عبارت است از رشدطبیعی و تدریجی و هماهنگ همهء نیروها و استعدادهای آدمی.</a:t>
            </a:r>
          </a:p>
          <a:p>
            <a:pPr algn="just" rtl="1">
              <a:lnSpc>
                <a:spcPct val="150000"/>
              </a:lnSpc>
              <a:buFont typeface="Wingdings" pitchFamily="2" charset="2"/>
              <a:buChar char="q"/>
            </a:pPr>
            <a:r>
              <a:rPr lang="fa-IR" b="1" dirty="0" smtClean="0">
                <a:cs typeface="B Nazanin" pitchFamily="2" charset="-78"/>
              </a:rPr>
              <a:t>هربرت‏اسپنسر فیلسوف مشهورانگلیسی گفته‏است: «تربیت عبارت‏است‏از آماده‏ساختن‏انسان برای آنکه بتواند یک زندگی کامل داشته باشد</a:t>
            </a:r>
          </a:p>
          <a:p>
            <a:pPr algn="just" rtl="1">
              <a:lnSpc>
                <a:spcPct val="150000"/>
              </a:lnSpc>
              <a:buFont typeface="Wingdings" pitchFamily="2" charset="2"/>
              <a:buChar char="q"/>
            </a:pPr>
            <a:r>
              <a:rPr lang="fa-IR" b="1" dirty="0" smtClean="0">
                <a:cs typeface="B Nazanin" pitchFamily="2" charset="-78"/>
              </a:rPr>
              <a:t>جولز سیمون فیلسوف و استاد فرانسوی، می‏گوید: «تربیت طریقه‏ای است که عقل به‏وسیلهء آن عقل دیگر و قلب، قلب دیگر می‏شود</a:t>
            </a:r>
          </a:p>
        </p:txBody>
      </p:sp>
    </p:spTree>
    <p:extLst>
      <p:ext uri="{BB962C8B-B14F-4D97-AF65-F5344CB8AC3E}">
        <p14:creationId xmlns:p14="http://schemas.microsoft.com/office/powerpoint/2010/main" val="1617637916"/>
      </p:ext>
    </p:ext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 calcmode="lin" valueType="num">
                                      <p:cBhvr additive="base">
                                        <p:cTn id="13"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 calcmode="lin" valueType="num">
                                      <p:cBhvr additive="base">
                                        <p:cTn id="19"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xEl>
                                              <p:pRg st="4" end="4"/>
                                            </p:txEl>
                                          </p:spTgt>
                                        </p:tgtEl>
                                        <p:attrNameLst>
                                          <p:attrName>style.visibility</p:attrName>
                                        </p:attrNameLst>
                                      </p:cBhvr>
                                      <p:to>
                                        <p:strVal val="visible"/>
                                      </p:to>
                                    </p:set>
                                    <p:anim calcmode="lin" valueType="num">
                                      <p:cBhvr additive="base">
                                        <p:cTn id="25"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
                                            <p:txEl>
                                              <p:pRg st="5" end="5"/>
                                            </p:txEl>
                                          </p:spTgt>
                                        </p:tgtEl>
                                        <p:attrNameLst>
                                          <p:attrName>style.visibility</p:attrName>
                                        </p:attrNameLst>
                                      </p:cBhvr>
                                      <p:to>
                                        <p:strVal val="visible"/>
                                      </p:to>
                                    </p:set>
                                    <p:anim calcmode="lin" valueType="num">
                                      <p:cBhvr additive="base">
                                        <p:cTn id="31"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Rectangle 2"/>
          <p:cNvSpPr/>
          <p:nvPr/>
        </p:nvSpPr>
        <p:spPr>
          <a:xfrm>
            <a:off x="323528" y="476672"/>
            <a:ext cx="6912768" cy="5976664"/>
          </a:xfrm>
          <a:prstGeom prst="rect">
            <a:avLst/>
          </a:prstGeom>
          <a:ln>
            <a:solidFill>
              <a:schemeClr val="accent3">
                <a:lumMod val="40000"/>
                <a:lumOff val="60000"/>
              </a:schemeClr>
            </a:solidFill>
          </a:ln>
          <a:effectLst>
            <a:glow rad="101600">
              <a:schemeClr val="accent5">
                <a:lumMod val="40000"/>
                <a:lumOff val="60000"/>
                <a:alpha val="40000"/>
              </a:schemeClr>
            </a:glo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
        <p:nvSpPr>
          <p:cNvPr id="4" name="TextBox 3"/>
          <p:cNvSpPr txBox="1"/>
          <p:nvPr/>
        </p:nvSpPr>
        <p:spPr>
          <a:xfrm>
            <a:off x="441800" y="732865"/>
            <a:ext cx="6676224" cy="6601807"/>
          </a:xfrm>
          <a:prstGeom prst="rect">
            <a:avLst/>
          </a:prstGeom>
          <a:noFill/>
        </p:spPr>
        <p:txBody>
          <a:bodyPr wrap="square" rtlCol="0">
            <a:spAutoFit/>
          </a:bodyPr>
          <a:lstStyle/>
          <a:p>
            <a:pPr algn="just" rtl="1">
              <a:lnSpc>
                <a:spcPct val="150000"/>
              </a:lnSpc>
              <a:buFont typeface="Wingdings" pitchFamily="2" charset="2"/>
              <a:buChar char="q"/>
            </a:pPr>
            <a:r>
              <a:rPr lang="fa-IR" b="1" dirty="0" smtClean="0">
                <a:solidFill>
                  <a:srgbClr val="00B050"/>
                </a:solidFill>
                <a:effectLst>
                  <a:outerShdw blurRad="38100" dist="38100" dir="2700000" algn="tl">
                    <a:srgbClr val="000000">
                      <a:alpha val="43137"/>
                    </a:srgbClr>
                  </a:outerShdw>
                </a:effectLst>
                <a:latin typeface="Arial"/>
                <a:ea typeface="Calibri"/>
                <a:cs typeface="B Nazanin" pitchFamily="2" charset="-78"/>
              </a:rPr>
              <a:t> </a:t>
            </a:r>
            <a:r>
              <a:rPr lang="fa-IR" b="1" dirty="0" smtClean="0">
                <a:cs typeface="B Nazanin" pitchFamily="2" charset="-78"/>
              </a:rPr>
              <a:t>استاد شهید مطهری (ره) می‏گوید: «تربیت عبارت است از پرورش دادن. یعنی استعدادهای درونی‏ای را که بالقوة در یک شی‏ءموجود است به فعلیت درآوردن و پروردن.</a:t>
            </a:r>
          </a:p>
          <a:p>
            <a:pPr algn="just" rtl="1">
              <a:lnSpc>
                <a:spcPct val="150000"/>
              </a:lnSpc>
              <a:buFont typeface="Wingdings" pitchFamily="2" charset="2"/>
              <a:buChar char="q"/>
            </a:pPr>
            <a:r>
              <a:rPr lang="fa-IR" b="1" dirty="0" smtClean="0">
                <a:cs typeface="B Nazanin" pitchFamily="2" charset="-78"/>
              </a:rPr>
              <a:t>برخی از دانشمندان تعریفهای دیگری از تربیت کرده‏اند، از جمله: «انتقال معلومات‏و مهارتها»، «تشکیل عادات و صفات معین در فرد»، «به فعلیت رساندن قوا و استعدادهای‏انسان»، «آماده‏کردن خودبرای زندگی دراجتماع معین»، «ایجاد محیط مساعدبرای‏ارضای‏رغبتهای فرد</a:t>
            </a:r>
          </a:p>
          <a:p>
            <a:pPr algn="just" rtl="1">
              <a:lnSpc>
                <a:spcPct val="150000"/>
              </a:lnSpc>
              <a:buFont typeface="Wingdings" pitchFamily="2" charset="2"/>
              <a:buChar char="q"/>
            </a:pPr>
            <a:r>
              <a:rPr lang="fa-IR" b="1" dirty="0" smtClean="0">
                <a:cs typeface="B Nazanin" pitchFamily="2" charset="-78"/>
              </a:rPr>
              <a:t>تعریف شهید مطهری (ره) از تربیت،می‏توان تعریفی را که نسبت به تعریفهای دیگر کاملتر و از روشنی و جامعیت بیشتری‏برخوردار باشد، این گونه ارائه داد: «تربیت عبارت است از فراهم کردن زمینه‏ها و عوامل برای به فعلیت رساندن و شکوفا نمودن استعدادهای درونی انسان در جهت مطلوب واستفاده از روشهای صحیح و مناسب</a:t>
            </a:r>
          </a:p>
          <a:p>
            <a:pPr algn="ctr">
              <a:lnSpc>
                <a:spcPct val="150000"/>
              </a:lnSpc>
            </a:pPr>
            <a:endParaRPr lang="fa-IR" dirty="0" smtClean="0">
              <a:cs typeface="B Titr" pitchFamily="2" charset="-78"/>
            </a:endParaRPr>
          </a:p>
          <a:p>
            <a:pPr algn="ctr">
              <a:lnSpc>
                <a:spcPct val="150000"/>
              </a:lnSpc>
            </a:pPr>
            <a:r>
              <a:rPr lang="fa-IR" dirty="0" smtClean="0">
                <a:cs typeface="B Titr" pitchFamily="2" charset="-78"/>
              </a:rPr>
              <a:t>نوشته </a:t>
            </a:r>
            <a:r>
              <a:rPr lang="fa-IR" dirty="0">
                <a:cs typeface="B Titr" pitchFamily="2" charset="-78"/>
              </a:rPr>
              <a:t>شده </a:t>
            </a:r>
            <a:r>
              <a:rPr lang="fa-IR" dirty="0" smtClean="0">
                <a:cs typeface="B Titr" pitchFamily="2" charset="-78"/>
              </a:rPr>
              <a:t>فرحناز </a:t>
            </a:r>
            <a:r>
              <a:rPr lang="fa-IR" dirty="0">
                <a:cs typeface="B Titr" pitchFamily="2" charset="-78"/>
              </a:rPr>
              <a:t>تقی زاده</a:t>
            </a:r>
            <a:r>
              <a:rPr lang="fa-IR" dirty="0"/>
              <a:t> </a:t>
            </a:r>
            <a:endParaRPr lang="en-US" dirty="0"/>
          </a:p>
          <a:p>
            <a:pPr algn="just" rtl="1">
              <a:lnSpc>
                <a:spcPct val="150000"/>
              </a:lnSpc>
              <a:buFont typeface="Wingdings" pitchFamily="2" charset="2"/>
              <a:buChar char="q"/>
            </a:pPr>
            <a:endParaRPr lang="en-US" b="1" dirty="0" smtClean="0">
              <a:cs typeface="B Nazanin" pitchFamily="2" charset="-78"/>
            </a:endParaRPr>
          </a:p>
          <a:p>
            <a:pPr algn="just">
              <a:lnSpc>
                <a:spcPct val="150000"/>
              </a:lnSpc>
            </a:pPr>
            <a:endParaRPr lang="en-US" b="1" dirty="0" smtClean="0">
              <a:cs typeface="B Nazanin" pitchFamily="2" charset="-78"/>
            </a:endParaRPr>
          </a:p>
          <a:p>
            <a:endParaRPr lang="en-US" dirty="0"/>
          </a:p>
        </p:txBody>
      </p:sp>
    </p:spTree>
    <p:extLst>
      <p:ext uri="{BB962C8B-B14F-4D97-AF65-F5344CB8AC3E}">
        <p14:creationId xmlns:p14="http://schemas.microsoft.com/office/powerpoint/2010/main" val="1617637916"/>
      </p:ext>
    </p:extLst>
  </p:cSld>
  <p:clrMapOvr>
    <a:masterClrMapping/>
  </p:clrMapOvr>
  <p:transition spd="slow">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3" name="Picture 2"/>
          <p:cNvPicPr>
            <a:picLocks noChangeAspect="1"/>
          </p:cNvPicPr>
          <p:nvPr/>
        </p:nvPicPr>
        <p:blipFill>
          <a:blip r:embed="rId3" cstate="print">
            <a:extLst>
              <a:ext uri="{BEBA8EAE-BF5A-486C-A8C5-ECC9F3942E4B}">
                <a14:imgProps xmlns:a14="http://schemas.microsoft.com/office/drawing/2010/main">
                  <a14:imgLayer r:embed="rId4">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28207" y="0"/>
            <a:ext cx="7004360" cy="6858000"/>
          </a:xfrm>
          <a:prstGeom prst="rect">
            <a:avLst/>
          </a:prstGeom>
        </p:spPr>
      </p:pic>
    </p:spTree>
    <p:extLst>
      <p:ext uri="{BB962C8B-B14F-4D97-AF65-F5344CB8AC3E}">
        <p14:creationId xmlns:p14="http://schemas.microsoft.com/office/powerpoint/2010/main" val="96927565"/>
      </p:ext>
    </p:extLst>
  </p:cSld>
  <p:clrMapOvr>
    <a:masterClrMapping/>
  </p:clrMapOvr>
  <p:transition spd="slow">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3"/>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569</TotalTime>
  <Words>1095</Words>
  <Application>Microsoft Office PowerPoint</Application>
  <PresentationFormat>On-screen Show (4:3)</PresentationFormat>
  <Paragraphs>58</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Novin Pendar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HANIEH-ELINA</dc:creator>
  <cp:lastModifiedBy>user</cp:lastModifiedBy>
  <cp:revision>67</cp:revision>
  <dcterms:created xsi:type="dcterms:W3CDTF">2013-10-11T07:44:05Z</dcterms:created>
  <dcterms:modified xsi:type="dcterms:W3CDTF">2016-10-02T09:03:07Z</dcterms:modified>
</cp:coreProperties>
</file>