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7" autoAdjust="0"/>
    <p:restoredTop sz="94660"/>
  </p:normalViewPr>
  <p:slideViewPr>
    <p:cSldViewPr snapToGrid="0">
      <p:cViewPr varScale="1">
        <p:scale>
          <a:sx n="92" d="100"/>
          <a:sy n="92" d="100"/>
        </p:scale>
        <p:origin x="25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76331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06502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9386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876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1524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277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0695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6477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403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9977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10609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7565734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6498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716412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24449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805111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47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E5BAA510-884C-487D-8B07-2166C92F24D6}" type="datetimeFigureOut">
              <a:rPr lang="en-US" smtClean="0"/>
              <a:t>12/5/2018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0D4C60-CB12-4BE0-A187-35A9A65F09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0054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ctrTitle"/>
          </p:nvPr>
        </p:nvSpPr>
        <p:spPr>
          <a:xfrm>
            <a:off x="1335260" y="676222"/>
            <a:ext cx="8825658" cy="741608"/>
          </a:xfrm>
        </p:spPr>
        <p:txBody>
          <a:bodyPr/>
          <a:lstStyle/>
          <a:p>
            <a:pPr algn="ctr"/>
            <a:r>
              <a:rPr lang="fa-IR" dirty="0" smtClean="0">
                <a:cs typeface="B Elham" panose="00000400000000000000" pitchFamily="2" charset="-78"/>
              </a:rPr>
              <a:t>بسم الله الرحمان الرحیم</a:t>
            </a:r>
            <a:endParaRPr lang="en-US" dirty="0">
              <a:cs typeface="B Elham" panose="00000400000000000000" pitchFamily="2" charset="-78"/>
            </a:endParaRPr>
          </a:p>
        </p:txBody>
      </p:sp>
      <p:sp>
        <p:nvSpPr>
          <p:cNvPr id="5" name="Subtitle 2"/>
          <p:cNvSpPr>
            <a:spLocks noGrp="1"/>
          </p:cNvSpPr>
          <p:nvPr>
            <p:ph type="subTitle" idx="1"/>
          </p:nvPr>
        </p:nvSpPr>
        <p:spPr>
          <a:xfrm>
            <a:off x="2112135" y="3270550"/>
            <a:ext cx="8126570" cy="2602215"/>
          </a:xfrm>
        </p:spPr>
        <p:txBody>
          <a:bodyPr>
            <a:normAutofit fontScale="92500" lnSpcReduction="10000"/>
          </a:bodyPr>
          <a:lstStyle/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نام درس: اصول طراحی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استاد: پیمان گلچین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تعداد واحد: 3</a:t>
            </a:r>
          </a:p>
          <a:p>
            <a:pPr algn="ctr" rtl="1"/>
            <a:r>
              <a:rPr lang="fa-IR" sz="4000" b="1" dirty="0" smtClean="0">
                <a:cs typeface="B Homa" panose="00000400000000000000" pitchFamily="2" charset="-78"/>
              </a:rPr>
              <a:t>1 واحد تئوری و 2 واحد عملی</a:t>
            </a:r>
            <a:endParaRPr lang="en-US" sz="4000" b="1" dirty="0">
              <a:cs typeface="B Homa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4624986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950234"/>
            <a:ext cx="10071277" cy="33282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تعاریف اصل از دیدگاه مختلف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تعاریف طراحی از دیدگاه مختلف</a:t>
            </a:r>
          </a:p>
          <a:p>
            <a:pPr algn="just" rtl="1"/>
            <a:r>
              <a:rPr lang="fa-IR" sz="4000" b="1">
                <a:cs typeface="B Homa" panose="00000400000000000000" pitchFamily="2" charset="-78"/>
              </a:rPr>
              <a:t> </a:t>
            </a:r>
            <a:r>
              <a:rPr lang="fa-IR" sz="4000" b="1" smtClean="0">
                <a:cs typeface="B Homa" panose="00000400000000000000" pitchFamily="2" charset="-78"/>
              </a:rPr>
              <a:t>تعاریف </a:t>
            </a:r>
            <a:r>
              <a:rPr lang="fa-IR" sz="4000" b="1" dirty="0" smtClean="0">
                <a:cs typeface="B Homa" panose="00000400000000000000" pitchFamily="2" charset="-78"/>
              </a:rPr>
              <a:t>اصول طراحی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هدف از یادگیری اصول طراحی</a:t>
            </a: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اول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734156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897812"/>
            <a:ext cx="10071277" cy="4554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تعریف منظر از دیدگاه علوم مختلف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اجزاء تشکیل دهنده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اجزاء اصول طراحی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عناصر اساسی   </a:t>
            </a:r>
            <a:r>
              <a:rPr lang="fa-IR" sz="4000" b="1" dirty="0" smtClean="0">
                <a:cs typeface="B Homa" panose="00000400000000000000" pitchFamily="2" charset="-78"/>
              </a:rPr>
              <a:t>        </a:t>
            </a:r>
            <a:r>
              <a:rPr lang="fa-IR" sz="4000" b="1" dirty="0" smtClean="0">
                <a:cs typeface="B Homa" panose="00000400000000000000" pitchFamily="2" charset="-78"/>
              </a:rPr>
              <a:t>- متغیرها        </a:t>
            </a:r>
            <a:r>
              <a:rPr lang="fa-IR" sz="4000" b="1" dirty="0" smtClean="0">
                <a:cs typeface="B Homa" panose="00000400000000000000" pitchFamily="2" charset="-78"/>
              </a:rPr>
              <a:t>     </a:t>
            </a:r>
            <a:r>
              <a:rPr lang="fa-IR" sz="4000" b="1" dirty="0" smtClean="0">
                <a:cs typeface="B Homa" panose="00000400000000000000" pitchFamily="2" charset="-78"/>
              </a:rPr>
              <a:t>- سازماندهی</a:t>
            </a:r>
          </a:p>
          <a:p>
            <a:pPr marL="0" indent="0" algn="just" rtl="1">
              <a:buNone/>
            </a:pP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486085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28088"/>
            <a:ext cx="10071277" cy="4729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عناصر اساسی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1- نقطه(</a:t>
            </a:r>
            <a:r>
              <a:rPr lang="en-US" sz="4000" b="1" dirty="0" smtClean="0">
                <a:cs typeface="B Homa" panose="00000400000000000000" pitchFamily="2" charset="-78"/>
              </a:rPr>
              <a:t>Point</a:t>
            </a:r>
            <a:r>
              <a:rPr lang="fa-IR" sz="4000" b="1" dirty="0" smtClean="0">
                <a:cs typeface="B Homa" panose="00000400000000000000" pitchFamily="2" charset="-78"/>
              </a:rPr>
              <a:t>): تعاریف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عناصر نقطه ای شکل در </a:t>
            </a:r>
            <a:r>
              <a:rPr lang="fa-IR" sz="4000" b="1" dirty="0" smtClean="0">
                <a:cs typeface="B Homa" panose="00000400000000000000" pitchFamily="2" charset="-78"/>
              </a:rPr>
              <a:t>طراحی </a:t>
            </a:r>
            <a:r>
              <a:rPr lang="fa-IR" sz="4000" b="1" dirty="0" smtClean="0">
                <a:cs typeface="B Homa" panose="00000400000000000000" pitchFamily="2" charset="-78"/>
              </a:rPr>
              <a:t>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نقطه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نقطه به عنوان عطف و تاکید در </a:t>
            </a:r>
            <a:r>
              <a:rPr lang="fa-IR" sz="4000" b="1" dirty="0" smtClean="0">
                <a:cs typeface="B Homa" panose="00000400000000000000" pitchFamily="2" charset="-78"/>
              </a:rPr>
              <a:t>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نمونه کارهای انجام شده در سطح جهان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سوم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98939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724410"/>
            <a:ext cx="10071277" cy="5237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2-خط(</a:t>
            </a:r>
            <a:r>
              <a:rPr lang="en-US" sz="4000" b="1" dirty="0" smtClean="0">
                <a:cs typeface="B Homa" panose="00000400000000000000" pitchFamily="2" charset="-78"/>
              </a:rPr>
              <a:t>Line</a:t>
            </a:r>
            <a:r>
              <a:rPr lang="fa-IR" sz="4000" b="1" dirty="0" smtClean="0">
                <a:cs typeface="B Homa" panose="00000400000000000000" pitchFamily="2" charset="-78"/>
              </a:rPr>
              <a:t>): </a:t>
            </a:r>
            <a:r>
              <a:rPr lang="fa-IR" sz="4000" b="1" dirty="0">
                <a:cs typeface="B Homa" panose="00000400000000000000" pitchFamily="2" charset="-78"/>
              </a:rPr>
              <a:t>تعاریف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عناصر </a:t>
            </a:r>
            <a:r>
              <a:rPr lang="fa-IR" sz="4000" b="1" dirty="0" smtClean="0">
                <a:cs typeface="B Homa" panose="00000400000000000000" pitchFamily="2" charset="-78"/>
              </a:rPr>
              <a:t>خطی شکل </a:t>
            </a:r>
            <a:r>
              <a:rPr lang="fa-IR" sz="4000" b="1" dirty="0">
                <a:cs typeface="B Homa" panose="00000400000000000000" pitchFamily="2" charset="-78"/>
              </a:rPr>
              <a:t>در معماری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کاربرد </a:t>
            </a:r>
            <a:r>
              <a:rPr lang="fa-IR" sz="4000" b="1" dirty="0" smtClean="0">
                <a:cs typeface="B Homa" panose="00000400000000000000" pitchFamily="2" charset="-78"/>
              </a:rPr>
              <a:t>خط </a:t>
            </a:r>
            <a:r>
              <a:rPr lang="fa-IR" sz="4000" b="1" dirty="0">
                <a:cs typeface="B Homa" panose="00000400000000000000" pitchFamily="2" charset="-78"/>
              </a:rPr>
              <a:t>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خطوط از نظر جهت و کاربرد آن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خط از لحاظ ضخامت و کاربرد آن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خطوط و بیان </a:t>
            </a:r>
            <a:r>
              <a:rPr lang="fa-IR" sz="4000" b="1" dirty="0" smtClean="0">
                <a:cs typeface="B Homa" panose="00000400000000000000" pitchFamily="2" charset="-78"/>
              </a:rPr>
              <a:t>احساسات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بررسی نمونه کارهای انجام شده در سطح جهان</a:t>
            </a: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527740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230232"/>
            <a:ext cx="10071277" cy="47744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3-سطح(</a:t>
            </a:r>
            <a:r>
              <a:rPr lang="en-US" sz="4000" b="1" dirty="0" smtClean="0">
                <a:cs typeface="B Homa" panose="00000400000000000000" pitchFamily="2" charset="-78"/>
              </a:rPr>
              <a:t>Plane</a:t>
            </a:r>
            <a:r>
              <a:rPr lang="fa-IR" sz="4000" b="1" dirty="0" smtClean="0">
                <a:cs typeface="B Homa" panose="00000400000000000000" pitchFamily="2" charset="-78"/>
              </a:rPr>
              <a:t>): تعاریف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عناصر </a:t>
            </a:r>
            <a:r>
              <a:rPr lang="fa-IR" sz="4000" b="1" dirty="0" smtClean="0">
                <a:cs typeface="B Homa" panose="00000400000000000000" pitchFamily="2" charset="-78"/>
              </a:rPr>
              <a:t>سطحی شکل در </a:t>
            </a:r>
            <a:r>
              <a:rPr lang="fa-IR" sz="4000" b="1" dirty="0">
                <a:cs typeface="B Homa" panose="00000400000000000000" pitchFamily="2" charset="-78"/>
              </a:rPr>
              <a:t>معماری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کاربرد </a:t>
            </a:r>
            <a:r>
              <a:rPr lang="fa-IR" sz="4000" b="1" dirty="0" smtClean="0">
                <a:cs typeface="B Homa" panose="00000400000000000000" pitchFamily="2" charset="-78"/>
              </a:rPr>
              <a:t>سطح </a:t>
            </a:r>
            <a:r>
              <a:rPr lang="fa-IR" sz="4000" b="1" dirty="0">
                <a:cs typeface="B Homa" panose="00000400000000000000" pitchFamily="2" charset="-78"/>
              </a:rPr>
              <a:t>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سطح ها: اصلی و فرعی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سطح های اصلی: - دایره(</a:t>
            </a:r>
            <a:r>
              <a:rPr lang="en-US" sz="4000" b="1" dirty="0" smtClean="0">
                <a:cs typeface="B Homa" panose="00000400000000000000" pitchFamily="2" charset="-78"/>
              </a:rPr>
              <a:t>Circle</a:t>
            </a:r>
            <a:r>
              <a:rPr lang="fa-IR" sz="4000" b="1" dirty="0" smtClean="0">
                <a:cs typeface="B Homa" panose="00000400000000000000" pitchFamily="2" charset="-78"/>
              </a:rPr>
              <a:t>)  - مربع(</a:t>
            </a:r>
            <a:r>
              <a:rPr lang="en-US" sz="4000" b="1" dirty="0" smtClean="0">
                <a:cs typeface="B Homa" panose="00000400000000000000" pitchFamily="2" charset="-78"/>
              </a:rPr>
              <a:t>Square</a:t>
            </a:r>
            <a:r>
              <a:rPr lang="fa-IR" sz="4000" b="1" dirty="0" smtClean="0">
                <a:cs typeface="B Homa" panose="00000400000000000000" pitchFamily="2" charset="-78"/>
              </a:rPr>
              <a:t>)    - مثلث(</a:t>
            </a:r>
            <a:r>
              <a:rPr lang="en-US" sz="4000" b="1" dirty="0" smtClean="0">
                <a:cs typeface="B Homa" panose="00000400000000000000" pitchFamily="2" charset="-78"/>
              </a:rPr>
              <a:t>Triangle</a:t>
            </a:r>
            <a:r>
              <a:rPr lang="fa-IR" sz="4000" b="1" dirty="0" smtClean="0">
                <a:cs typeface="B Homa" panose="00000400000000000000" pitchFamily="2" charset="-78"/>
              </a:rPr>
              <a:t>)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پنجم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9768432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871932"/>
            <a:ext cx="10071277" cy="49860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</a:t>
            </a:r>
            <a:r>
              <a:rPr lang="fa-IR" sz="4000" b="1" dirty="0" smtClean="0">
                <a:cs typeface="B Homa" panose="00000400000000000000" pitchFamily="2" charset="-78"/>
              </a:rPr>
              <a:t>1- دایره: تعریف و ویژگی ها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خصوصیات هندسی دایره و استفاده از آنها در طراحی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نحوه ترکیب </a:t>
            </a:r>
            <a:r>
              <a:rPr lang="fa-IR" sz="4000" b="1" dirty="0" smtClean="0">
                <a:cs typeface="B Homa" panose="00000400000000000000" pitchFamily="2" charset="-78"/>
              </a:rPr>
              <a:t>دایره با </a:t>
            </a:r>
            <a:r>
              <a:rPr lang="fa-IR" sz="4000" b="1" dirty="0">
                <a:cs typeface="B Homa" panose="00000400000000000000" pitchFamily="2" charset="-78"/>
              </a:rPr>
              <a:t>سایر اشکال </a:t>
            </a:r>
            <a:r>
              <a:rPr lang="fa-IR" sz="4000" b="1" dirty="0" smtClean="0">
                <a:cs typeface="B Homa" panose="00000400000000000000" pitchFamily="2" charset="-78"/>
              </a:rPr>
              <a:t>هندسی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کاربرد شعاع و قطر دایره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طرح های حاصل از دوایر متحدالمرکز و شبکه تارعنکبوتی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پروژه های ایجاد شده با استفاده از شکل دایره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ششم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5232600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885176"/>
            <a:ext cx="10071277" cy="51194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2- مربع: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خصوصیات هندسی </a:t>
            </a:r>
            <a:r>
              <a:rPr lang="fa-IR" sz="4000" b="1" dirty="0" smtClean="0">
                <a:cs typeface="B Homa" panose="00000400000000000000" pitchFamily="2" charset="-78"/>
              </a:rPr>
              <a:t>مربع </a:t>
            </a:r>
            <a:r>
              <a:rPr lang="fa-IR" sz="4000" b="1" dirty="0">
                <a:cs typeface="B Homa" panose="00000400000000000000" pitchFamily="2" charset="-78"/>
              </a:rPr>
              <a:t>و استفاده از آنها در طراحی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نحوه ترکیب </a:t>
            </a:r>
            <a:r>
              <a:rPr lang="fa-IR" sz="4000" b="1" dirty="0" smtClean="0">
                <a:cs typeface="B Homa" panose="00000400000000000000" pitchFamily="2" charset="-78"/>
              </a:rPr>
              <a:t>مربع با </a:t>
            </a:r>
            <a:r>
              <a:rPr lang="fa-IR" sz="4000" b="1" dirty="0">
                <a:cs typeface="B Homa" panose="00000400000000000000" pitchFamily="2" charset="-78"/>
              </a:rPr>
              <a:t>سایر اشکال </a:t>
            </a:r>
            <a:r>
              <a:rPr lang="fa-IR" sz="4000" b="1" dirty="0" smtClean="0">
                <a:cs typeface="B Homa" panose="00000400000000000000" pitchFamily="2" charset="-78"/>
              </a:rPr>
              <a:t>هندسی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استفاده از قطر،محور و مرکزیت مربع در </a:t>
            </a:r>
            <a:r>
              <a:rPr lang="fa-IR" sz="4000" b="1" dirty="0">
                <a:cs typeface="B Homa" panose="00000400000000000000" pitchFamily="2" charset="-78"/>
              </a:rPr>
              <a:t>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ویژگی طرح </a:t>
            </a:r>
            <a:r>
              <a:rPr lang="fa-IR" sz="4000" b="1" dirty="0">
                <a:cs typeface="B Homa" panose="00000400000000000000" pitchFamily="2" charset="-78"/>
              </a:rPr>
              <a:t>های حاصل </a:t>
            </a:r>
            <a:r>
              <a:rPr lang="fa-IR" sz="4000" b="1" dirty="0" smtClean="0">
                <a:cs typeface="B Homa" panose="00000400000000000000" pitchFamily="2" charset="-78"/>
              </a:rPr>
              <a:t>شده از شکل مربع 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بررسی </a:t>
            </a:r>
            <a:r>
              <a:rPr lang="fa-IR" sz="4000" b="1" dirty="0">
                <a:cs typeface="B Homa" panose="00000400000000000000" pitchFamily="2" charset="-78"/>
              </a:rPr>
              <a:t>پروژه های ایجاد شده با استفاده از شکل </a:t>
            </a:r>
            <a:r>
              <a:rPr lang="fa-IR" sz="4000" b="1" dirty="0" smtClean="0">
                <a:cs typeface="B Homa" panose="00000400000000000000" pitchFamily="2" charset="-78"/>
              </a:rPr>
              <a:t>مربع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هفتم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00047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259193"/>
            <a:ext cx="10071277" cy="49524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3- مثلت: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خصوصیات هندسی </a:t>
            </a:r>
            <a:r>
              <a:rPr lang="fa-IR" sz="4000" b="1" dirty="0" smtClean="0">
                <a:cs typeface="B Homa" panose="00000400000000000000" pitchFamily="2" charset="-78"/>
              </a:rPr>
              <a:t>مثلث </a:t>
            </a:r>
            <a:r>
              <a:rPr lang="fa-IR" sz="4000" b="1" dirty="0">
                <a:cs typeface="B Homa" panose="00000400000000000000" pitchFamily="2" charset="-78"/>
              </a:rPr>
              <a:t>و استفاده از آنها در </a:t>
            </a:r>
            <a:r>
              <a:rPr lang="fa-IR" sz="4000" b="1" dirty="0" smtClean="0">
                <a:cs typeface="B Homa" panose="00000400000000000000" pitchFamily="2" charset="-78"/>
              </a:rPr>
              <a:t>طراحی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نحوه ترکیب </a:t>
            </a:r>
            <a:r>
              <a:rPr lang="fa-IR" sz="4000" b="1" dirty="0" smtClean="0">
                <a:cs typeface="B Homa" panose="00000400000000000000" pitchFamily="2" charset="-78"/>
              </a:rPr>
              <a:t>مثلث با </a:t>
            </a:r>
            <a:r>
              <a:rPr lang="fa-IR" sz="4000" b="1" dirty="0">
                <a:cs typeface="B Homa" panose="00000400000000000000" pitchFamily="2" charset="-78"/>
              </a:rPr>
              <a:t>سایر اشکال </a:t>
            </a:r>
            <a:r>
              <a:rPr lang="fa-IR" sz="4000" b="1" dirty="0" smtClean="0">
                <a:cs typeface="B Homa" panose="00000400000000000000" pitchFamily="2" charset="-78"/>
              </a:rPr>
              <a:t>هندسی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مثلث و ویژگی هر یک در طراحی منظر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ویژگی طرح های حاصل شده از شکل </a:t>
            </a:r>
            <a:r>
              <a:rPr lang="fa-IR" sz="4000" b="1" dirty="0" smtClean="0">
                <a:cs typeface="B Homa" panose="00000400000000000000" pitchFamily="2" charset="-78"/>
              </a:rPr>
              <a:t>مثلث 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بررسی پروژه های ایجاد شده با استفاده از شکل </a:t>
            </a:r>
            <a:r>
              <a:rPr lang="fa-IR" sz="4000" b="1" dirty="0" smtClean="0">
                <a:cs typeface="B Homa" panose="00000400000000000000" pitchFamily="2" charset="-78"/>
              </a:rPr>
              <a:t>مثلث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هشتم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369742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586596" y="1790285"/>
            <a:ext cx="10437962" cy="51971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سطح های فرعی: 1- مستطیل(</a:t>
            </a:r>
            <a:r>
              <a:rPr lang="en-US" sz="4000" b="1" dirty="0" smtClean="0">
                <a:cs typeface="B Homa" panose="00000400000000000000" pitchFamily="2" charset="-78"/>
              </a:rPr>
              <a:t>Rectangle</a:t>
            </a:r>
            <a:r>
              <a:rPr lang="fa-IR" sz="4000" b="1" dirty="0" smtClean="0">
                <a:cs typeface="B Homa" panose="00000400000000000000" pitchFamily="2" charset="-78"/>
              </a:rPr>
              <a:t>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خصوصیات هندسی </a:t>
            </a:r>
            <a:r>
              <a:rPr lang="fa-IR" sz="4000" b="1" dirty="0" smtClean="0">
                <a:cs typeface="B Homa" panose="00000400000000000000" pitchFamily="2" charset="-78"/>
              </a:rPr>
              <a:t>مستطیل </a:t>
            </a:r>
            <a:r>
              <a:rPr lang="fa-IR" sz="4000" b="1" dirty="0">
                <a:cs typeface="B Homa" panose="00000400000000000000" pitchFamily="2" charset="-78"/>
              </a:rPr>
              <a:t>و استفاده از آنها در </a:t>
            </a:r>
            <a:r>
              <a:rPr lang="fa-IR" sz="4000" b="1" dirty="0" smtClean="0">
                <a:cs typeface="B Homa" panose="00000400000000000000" pitchFamily="2" charset="-78"/>
              </a:rPr>
              <a:t>طراحی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نحوه ترکیب </a:t>
            </a:r>
            <a:r>
              <a:rPr lang="fa-IR" sz="4000" b="1" dirty="0" smtClean="0">
                <a:cs typeface="B Homa" panose="00000400000000000000" pitchFamily="2" charset="-78"/>
              </a:rPr>
              <a:t>مستطیل با </a:t>
            </a:r>
            <a:r>
              <a:rPr lang="fa-IR" sz="4000" b="1" dirty="0">
                <a:cs typeface="B Homa" panose="00000400000000000000" pitchFamily="2" charset="-78"/>
              </a:rPr>
              <a:t>سایر اشکال </a:t>
            </a:r>
            <a:r>
              <a:rPr lang="fa-IR" sz="4000" b="1" dirty="0" smtClean="0">
                <a:cs typeface="B Homa" panose="00000400000000000000" pitchFamily="2" charset="-78"/>
              </a:rPr>
              <a:t>هندسی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استفاده از قطر، محور و مرکزیت مستطیل برای طراحی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مستطیل طلایی و نسبت طلایی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بررسی پروژه های ایجاد شده با استفاده از شکل </a:t>
            </a:r>
            <a:r>
              <a:rPr lang="fa-IR" sz="4000" b="1" dirty="0" smtClean="0">
                <a:cs typeface="B Homa" panose="00000400000000000000" pitchFamily="2" charset="-78"/>
              </a:rPr>
              <a:t>مستطیل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نهم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1087296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279153" y="2126719"/>
            <a:ext cx="9676393" cy="461914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2- شش ضلعی(</a:t>
            </a:r>
            <a:r>
              <a:rPr lang="en-US" sz="4000" b="1" dirty="0" smtClean="0">
                <a:cs typeface="B Homa" panose="00000400000000000000" pitchFamily="2" charset="-78"/>
              </a:rPr>
              <a:t>Hexagon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خصوصیات هندسی </a:t>
            </a:r>
            <a:r>
              <a:rPr lang="fa-IR" sz="4000" b="1" dirty="0" smtClean="0">
                <a:cs typeface="B Homa" panose="00000400000000000000" pitchFamily="2" charset="-78"/>
              </a:rPr>
              <a:t>شش ضلعی </a:t>
            </a:r>
            <a:r>
              <a:rPr lang="fa-IR" sz="4000" b="1" dirty="0">
                <a:cs typeface="B Homa" panose="00000400000000000000" pitchFamily="2" charset="-78"/>
              </a:rPr>
              <a:t>و استفاده از آنها در طراحی </a:t>
            </a:r>
            <a:r>
              <a:rPr lang="fa-IR" sz="4000" b="1" dirty="0" smtClean="0">
                <a:cs typeface="B Homa" panose="00000400000000000000" pitchFamily="2" charset="-78"/>
              </a:rPr>
              <a:t>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ترکیب شش ضلعی با سایر اشکال هندسی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ویژگی طرح های حاصل شده از شکل </a:t>
            </a:r>
            <a:r>
              <a:rPr lang="fa-IR" sz="4000" b="1" dirty="0" smtClean="0">
                <a:cs typeface="B Homa" panose="00000400000000000000" pitchFamily="2" charset="-78"/>
              </a:rPr>
              <a:t>شش ضلعی 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بررسی پروژه های ایجاد شده با استفاده از شکل </a:t>
            </a:r>
            <a:r>
              <a:rPr lang="fa-IR" sz="4000" b="1" dirty="0" smtClean="0">
                <a:cs typeface="B Homa" panose="00000400000000000000" pitchFamily="2" charset="-78"/>
              </a:rPr>
              <a:t>شش ضلعی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559972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426797"/>
            <a:ext cx="10071277" cy="44413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3- بیضی(</a:t>
            </a:r>
            <a:r>
              <a:rPr lang="en-US" sz="4000" b="1" dirty="0" smtClean="0">
                <a:cs typeface="B Homa" panose="00000400000000000000" pitchFamily="2" charset="-78"/>
              </a:rPr>
              <a:t>Oval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 خصوصیات هندسی </a:t>
            </a:r>
            <a:r>
              <a:rPr lang="fa-IR" sz="4000" b="1" dirty="0" smtClean="0">
                <a:cs typeface="B Homa" panose="00000400000000000000" pitchFamily="2" charset="-78"/>
              </a:rPr>
              <a:t>بیضی و </a:t>
            </a:r>
            <a:r>
              <a:rPr lang="fa-IR" sz="4000" b="1" dirty="0">
                <a:cs typeface="B Homa" panose="00000400000000000000" pitchFamily="2" charset="-78"/>
              </a:rPr>
              <a:t>استفاده از آنها در طراحی 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نحوه </a:t>
            </a:r>
            <a:r>
              <a:rPr lang="fa-IR" sz="4000" b="1" dirty="0">
                <a:cs typeface="B Homa" panose="00000400000000000000" pitchFamily="2" charset="-78"/>
              </a:rPr>
              <a:t>ترکیب </a:t>
            </a:r>
            <a:r>
              <a:rPr lang="fa-IR" sz="4000" b="1" dirty="0" smtClean="0">
                <a:cs typeface="B Homa" panose="00000400000000000000" pitchFamily="2" charset="-78"/>
              </a:rPr>
              <a:t>بیضی با </a:t>
            </a:r>
            <a:r>
              <a:rPr lang="fa-IR" sz="4000" b="1" dirty="0">
                <a:cs typeface="B Homa" panose="00000400000000000000" pitchFamily="2" charset="-78"/>
              </a:rPr>
              <a:t>سایر اشکال هندسی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ویژگی طرح های حاصل شده از شکل </a:t>
            </a:r>
            <a:r>
              <a:rPr lang="fa-IR" sz="4000" b="1" dirty="0" smtClean="0">
                <a:cs typeface="B Homa" panose="00000400000000000000" pitchFamily="2" charset="-78"/>
              </a:rPr>
              <a:t>بیضی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بررسی پروژه های ایجاد شده با استفاده از شکل </a:t>
            </a:r>
            <a:r>
              <a:rPr lang="fa-IR" sz="4000" b="1" dirty="0" smtClean="0">
                <a:cs typeface="B Homa" panose="00000400000000000000" pitchFamily="2" charset="-78"/>
              </a:rPr>
              <a:t>بیضی</a:t>
            </a:r>
            <a:endParaRPr lang="en-US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یازدهم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195845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678806"/>
            <a:ext cx="10071277" cy="398078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4- ذوزنقه(</a:t>
            </a:r>
            <a:r>
              <a:rPr lang="en-US" sz="4000" b="1" dirty="0" smtClean="0">
                <a:cs typeface="B Homa" panose="00000400000000000000" pitchFamily="2" charset="-78"/>
              </a:rPr>
              <a:t>Trapezoid</a:t>
            </a:r>
            <a:r>
              <a:rPr lang="fa-IR" sz="4000" b="1" dirty="0" smtClean="0">
                <a:cs typeface="B Homa" panose="00000400000000000000" pitchFamily="2" charset="-78"/>
              </a:rPr>
              <a:t>): تعریف و </a:t>
            </a:r>
            <a:r>
              <a:rPr lang="fa-IR" sz="4000" b="1" dirty="0" smtClean="0">
                <a:cs typeface="B Homa" panose="00000400000000000000" pitchFamily="2" charset="-78"/>
              </a:rPr>
              <a:t>ویژگی ها</a:t>
            </a:r>
            <a:endParaRPr lang="fa-IR" sz="4000" b="1" dirty="0" smtClean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>
                <a:cs typeface="B Homa" panose="00000400000000000000" pitchFamily="2" charset="-78"/>
              </a:rPr>
              <a:t>خصوصیات هندسی </a:t>
            </a:r>
            <a:r>
              <a:rPr lang="fa-IR" sz="4000" b="1" dirty="0" smtClean="0">
                <a:cs typeface="B Homa" panose="00000400000000000000" pitchFamily="2" charset="-78"/>
              </a:rPr>
              <a:t>ذوزنقه </a:t>
            </a:r>
            <a:r>
              <a:rPr lang="fa-IR" sz="4000" b="1" dirty="0">
                <a:cs typeface="B Homa" panose="00000400000000000000" pitchFamily="2" charset="-78"/>
              </a:rPr>
              <a:t>و استفاده از آنها در طراحی 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نحوه ترکیب </a:t>
            </a:r>
            <a:r>
              <a:rPr lang="fa-IR" sz="4000" b="1" dirty="0" smtClean="0">
                <a:cs typeface="B Homa" panose="00000400000000000000" pitchFamily="2" charset="-78"/>
              </a:rPr>
              <a:t>ذوزنقه </a:t>
            </a:r>
            <a:r>
              <a:rPr lang="fa-IR" sz="4000" b="1" dirty="0">
                <a:cs typeface="B Homa" panose="00000400000000000000" pitchFamily="2" charset="-78"/>
              </a:rPr>
              <a:t>با سایر اشکال هندسی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ویژگی طرح های حاصل شده از شکل </a:t>
            </a:r>
            <a:r>
              <a:rPr lang="fa-IR" sz="4000" b="1" dirty="0" smtClean="0">
                <a:cs typeface="B Homa" panose="00000400000000000000" pitchFamily="2" charset="-78"/>
              </a:rPr>
              <a:t>ذوزنقه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بررسی پروژه های ایجاد شده با استفاده از شکل </a:t>
            </a:r>
            <a:r>
              <a:rPr lang="fa-IR" sz="4000" b="1" dirty="0" smtClean="0">
                <a:cs typeface="B Homa" panose="00000400000000000000" pitchFamily="2" charset="-78"/>
              </a:rPr>
              <a:t>ذوزنقه</a:t>
            </a:r>
            <a:endParaRPr lang="en-US" sz="4000" b="1" dirty="0">
              <a:cs typeface="B Homa" panose="00000400000000000000" pitchFamily="2" charset="-78"/>
            </a:endParaRPr>
          </a:p>
          <a:p>
            <a:pPr algn="just" rtl="1"/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دوازدهم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0749262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205329"/>
            <a:ext cx="10071277" cy="4446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en-US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عناصر اساسی:4- حجم(</a:t>
            </a:r>
            <a:r>
              <a:rPr lang="en-US" sz="4000" b="1" dirty="0" smtClean="0">
                <a:cs typeface="B Homa" panose="00000400000000000000" pitchFamily="2" charset="-78"/>
              </a:rPr>
              <a:t>Volume</a:t>
            </a:r>
            <a:r>
              <a:rPr lang="fa-IR" sz="4000" b="1" dirty="0" smtClean="0">
                <a:cs typeface="B Homa" panose="00000400000000000000" pitchFamily="2" charset="-78"/>
              </a:rPr>
              <a:t>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حجم(بسته و باز)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حجم از لحاظ شکل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حجم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</a:t>
            </a:r>
            <a:r>
              <a:rPr lang="fa-IR" sz="4000" b="1" dirty="0" smtClean="0">
                <a:cs typeface="B Homa" panose="00000400000000000000" pitchFamily="2" charset="-78"/>
              </a:rPr>
              <a:t>کاربرد عنصر </a:t>
            </a:r>
            <a:r>
              <a:rPr lang="fa-IR" sz="4000" b="1" dirty="0" smtClean="0">
                <a:cs typeface="B Homa" panose="00000400000000000000" pitchFamily="2" charset="-78"/>
              </a:rPr>
              <a:t>حجم در پروژه های مختلف جهانی</a:t>
            </a: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سیزدهم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001443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927912"/>
            <a:ext cx="10071277" cy="437760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متغیرها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1- تعداد (</a:t>
            </a:r>
            <a:r>
              <a:rPr lang="en-US" sz="4000" b="1" dirty="0" smtClean="0">
                <a:cs typeface="B Homa" panose="00000400000000000000" pitchFamily="2" charset="-78"/>
              </a:rPr>
              <a:t>Number</a:t>
            </a:r>
            <a:r>
              <a:rPr lang="fa-IR" sz="4000" b="1" dirty="0" smtClean="0">
                <a:cs typeface="B Homa" panose="00000400000000000000" pitchFamily="2" charset="-78"/>
              </a:rPr>
              <a:t>):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متغییر تعداد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2- وضعیت(</a:t>
            </a:r>
            <a:r>
              <a:rPr lang="en-US" sz="4000" b="1" dirty="0" smtClean="0">
                <a:cs typeface="B Homa" panose="00000400000000000000" pitchFamily="2" charset="-78"/>
              </a:rPr>
              <a:t>Position</a:t>
            </a:r>
            <a:r>
              <a:rPr lang="fa-IR" sz="4000" b="1" dirty="0" smtClean="0">
                <a:cs typeface="B Homa" panose="00000400000000000000" pitchFamily="2" charset="-78"/>
              </a:rPr>
              <a:t>):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وضعیت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کاربرد متغییر </a:t>
            </a:r>
            <a:r>
              <a:rPr lang="fa-IR" sz="4000" b="1" dirty="0" smtClean="0">
                <a:cs typeface="B Homa" panose="00000400000000000000" pitchFamily="2" charset="-78"/>
              </a:rPr>
              <a:t>وضعیت </a:t>
            </a:r>
            <a:r>
              <a:rPr lang="fa-IR" sz="4000" b="1" dirty="0">
                <a:cs typeface="B Homa" panose="00000400000000000000" pitchFamily="2" charset="-78"/>
              </a:rPr>
              <a:t>در طراحی منظر</a:t>
            </a: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چهاردهم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2923594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2160432"/>
            <a:ext cx="10071277" cy="442936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3- جهت(</a:t>
            </a:r>
            <a:r>
              <a:rPr lang="en-US" sz="4000" b="1" dirty="0" smtClean="0">
                <a:cs typeface="B Homa" panose="00000400000000000000" pitchFamily="2" charset="-78"/>
              </a:rPr>
              <a:t>Direction</a:t>
            </a:r>
            <a:r>
              <a:rPr lang="fa-IR" sz="4000" b="1" dirty="0" smtClean="0">
                <a:cs typeface="B Homa" panose="00000400000000000000" pitchFamily="2" charset="-78"/>
              </a:rPr>
              <a:t>):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ارتباط جهت و احساس حرکت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متغیر جهت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4- اندازه(</a:t>
            </a:r>
            <a:r>
              <a:rPr lang="en-US" sz="4000" b="1" dirty="0" smtClean="0">
                <a:cs typeface="B Homa" panose="00000400000000000000" pitchFamily="2" charset="-78"/>
              </a:rPr>
              <a:t>Size</a:t>
            </a:r>
            <a:r>
              <a:rPr lang="fa-IR" sz="4000" b="1" dirty="0" smtClean="0">
                <a:cs typeface="B Homa" panose="00000400000000000000" pitchFamily="2" charset="-78"/>
              </a:rPr>
              <a:t>):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متغیر اندازه در طراخی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5- فاصله(</a:t>
            </a:r>
            <a:r>
              <a:rPr lang="en-US" sz="4000" b="1" dirty="0" smtClean="0">
                <a:cs typeface="B Homa" panose="00000400000000000000" pitchFamily="2" charset="-78"/>
              </a:rPr>
              <a:t>Interval</a:t>
            </a:r>
            <a:r>
              <a:rPr lang="fa-IR" sz="4000" b="1" dirty="0" smtClean="0">
                <a:cs typeface="B Homa" panose="00000400000000000000" pitchFamily="2" charset="-78"/>
              </a:rPr>
              <a:t>):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متغیر فاصله در طراحی منظر</a:t>
            </a:r>
            <a:endParaRPr lang="fa-IR" sz="4000" b="1" dirty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پانزدهم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4905607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541823"/>
            <a:ext cx="10071277" cy="561980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6- بافت(</a:t>
            </a:r>
            <a:r>
              <a:rPr lang="en-US" sz="4000" b="1" dirty="0" smtClean="0">
                <a:cs typeface="B Homa" panose="00000400000000000000" pitchFamily="2" charset="-78"/>
              </a:rPr>
              <a:t>Texture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متغیر بافت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7- تراکم(</a:t>
            </a:r>
            <a:r>
              <a:rPr lang="en-US" sz="4000" b="1" dirty="0" smtClean="0">
                <a:cs typeface="B Homa" panose="00000400000000000000" pitchFamily="2" charset="-78"/>
              </a:rPr>
              <a:t>Density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کاربرد متغیر </a:t>
            </a:r>
            <a:r>
              <a:rPr lang="fa-IR" sz="4000" b="1" dirty="0" smtClean="0">
                <a:cs typeface="B Homa" panose="00000400000000000000" pitchFamily="2" charset="-78"/>
              </a:rPr>
              <a:t>تراکم </a:t>
            </a:r>
            <a:r>
              <a:rPr lang="fa-IR" sz="4000" b="1" dirty="0">
                <a:cs typeface="B Homa" panose="00000400000000000000" pitchFamily="2" charset="-78"/>
              </a:rPr>
              <a:t>در </a:t>
            </a:r>
            <a:r>
              <a:rPr lang="fa-IR" sz="4000" b="1" dirty="0" smtClean="0">
                <a:cs typeface="B Homa" panose="00000400000000000000" pitchFamily="2" charset="-78"/>
              </a:rPr>
              <a:t>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8- رنگ(</a:t>
            </a:r>
            <a:r>
              <a:rPr lang="en-US" sz="4000" b="1" dirty="0" err="1" smtClean="0">
                <a:cs typeface="B Homa" panose="00000400000000000000" pitchFamily="2" charset="-78"/>
              </a:rPr>
              <a:t>Colour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رنگ ها: اصلی، فرعی و ترکیبی</a:t>
            </a:r>
          </a:p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رنگ های گرم و سرد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متغیر رنگ در طراحی منظر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شانزدهم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0311871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828874" y="1541823"/>
            <a:ext cx="10071277" cy="5619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سازماندهی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1- حس مکان(</a:t>
            </a:r>
            <a:r>
              <a:rPr lang="en-US" sz="4000" b="1" dirty="0" smtClean="0">
                <a:cs typeface="B Homa" panose="00000400000000000000" pitchFamily="2" charset="-78"/>
              </a:rPr>
              <a:t>Genius </a:t>
            </a:r>
            <a:r>
              <a:rPr lang="en-US" sz="4000" b="1" dirty="0" err="1" smtClean="0">
                <a:cs typeface="B Homa" panose="00000400000000000000" pitchFamily="2" charset="-78"/>
              </a:rPr>
              <a:t>luci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اهمیت ایجاد حس مکان در طرح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2- محصوریت(</a:t>
            </a:r>
            <a:r>
              <a:rPr lang="en-US" sz="4000" b="1" dirty="0" smtClean="0">
                <a:cs typeface="B Homa" panose="00000400000000000000" pitchFamily="2" charset="-78"/>
              </a:rPr>
              <a:t>Enclosure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محصوریت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محصوریت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بررسی نمونه طرح های انجام شده جهانی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هفتدهم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0946210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2"/>
          <p:cNvSpPr txBox="1">
            <a:spLocks/>
          </p:cNvSpPr>
          <p:nvPr/>
        </p:nvSpPr>
        <p:spPr>
          <a:xfrm>
            <a:off x="828874" y="1583387"/>
            <a:ext cx="10071277" cy="561980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06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bg2">
                  <a:lumMod val="40000"/>
                  <a:lumOff val="60000"/>
                </a:schemeClr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algn="just" rtl="1"/>
            <a:r>
              <a:rPr lang="fa-IR" sz="4000" b="1" dirty="0" smtClean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3- تقارن(</a:t>
            </a:r>
            <a:r>
              <a:rPr lang="en-US" sz="4000" b="1" dirty="0" smtClean="0">
                <a:cs typeface="B Homa" panose="00000400000000000000" pitchFamily="2" charset="-78"/>
              </a:rPr>
              <a:t>Symmetry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انواع تقارن</a:t>
            </a:r>
          </a:p>
          <a:p>
            <a:pPr marL="0" indent="0" algn="just" rtl="1">
              <a:buNone/>
            </a:pPr>
            <a:r>
              <a:rPr lang="fa-IR" sz="4000" b="1" dirty="0" smtClean="0">
                <a:cs typeface="B Homa" panose="00000400000000000000" pitchFamily="2" charset="-78"/>
              </a:rPr>
              <a:t>- تقارن متعادل                - تقارن نامتعادل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تقارن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4- محور(</a:t>
            </a:r>
            <a:r>
              <a:rPr lang="en-US" sz="4000" b="1" dirty="0" smtClean="0">
                <a:cs typeface="B Homa" panose="00000400000000000000" pitchFamily="2" charset="-78"/>
              </a:rPr>
              <a:t>Axe</a:t>
            </a:r>
            <a:r>
              <a:rPr lang="fa-IR" sz="4000" b="1" dirty="0" smtClean="0">
                <a:cs typeface="B Homa" panose="00000400000000000000" pitchFamily="2" charset="-78"/>
              </a:rPr>
              <a:t>): تعریف و ویژگی ها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</a:t>
            </a:r>
            <a:r>
              <a:rPr lang="fa-IR" sz="4000" b="1" dirty="0" smtClean="0">
                <a:cs typeface="B Homa" panose="00000400000000000000" pitchFamily="2" charset="-78"/>
              </a:rPr>
              <a:t>کاربرد محور در طراحی منظر</a:t>
            </a:r>
          </a:p>
          <a:p>
            <a:pPr algn="just" rtl="1"/>
            <a:r>
              <a:rPr lang="fa-IR" sz="4000" b="1" dirty="0">
                <a:cs typeface="B Homa" panose="00000400000000000000" pitchFamily="2" charset="-78"/>
              </a:rPr>
              <a:t> بررسی نمونه طرح های انجام شده </a:t>
            </a:r>
            <a:r>
              <a:rPr lang="fa-IR" sz="4000" b="1" dirty="0" smtClean="0">
                <a:cs typeface="B Homa" panose="00000400000000000000" pitchFamily="2" charset="-78"/>
              </a:rPr>
              <a:t>جهانی</a:t>
            </a:r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>
              <a:cs typeface="B Homa" panose="00000400000000000000" pitchFamily="2" charset="-78"/>
            </a:endParaRPr>
          </a:p>
          <a:p>
            <a:pPr algn="just" rtl="1"/>
            <a:endParaRPr lang="fa-IR" sz="4000" b="1" dirty="0" smtClean="0">
              <a:cs typeface="B Homa" panose="00000400000000000000" pitchFamily="2" charset="-78"/>
            </a:endParaRPr>
          </a:p>
          <a:p>
            <a:pPr marL="0" indent="0" algn="just" rtl="1">
              <a:buNone/>
            </a:pPr>
            <a:endParaRPr lang="en-US" sz="4000" b="1" dirty="0">
              <a:cs typeface="B Homa" panose="00000400000000000000" pitchFamily="2" charset="-78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451684" y="662191"/>
            <a:ext cx="8825658" cy="74160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4200" b="0" i="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ctr"/>
            <a:r>
              <a:rPr lang="fa-IR" u="sng" dirty="0" smtClean="0">
                <a:cs typeface="B Elham" panose="00000400000000000000" pitchFamily="2" charset="-78"/>
              </a:rPr>
              <a:t>جلسه </a:t>
            </a:r>
            <a:r>
              <a:rPr lang="fa-IR" u="sng" dirty="0" smtClean="0">
                <a:cs typeface="B Elham" panose="00000400000000000000" pitchFamily="2" charset="-78"/>
              </a:rPr>
              <a:t>هیجدهم</a:t>
            </a:r>
            <a:endParaRPr lang="en-US" u="sng" dirty="0">
              <a:cs typeface="B Elham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3161445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94</TotalTime>
  <Words>898</Words>
  <Application>Microsoft Office PowerPoint</Application>
  <PresentationFormat>Widescreen</PresentationFormat>
  <Paragraphs>134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B Elham</vt:lpstr>
      <vt:lpstr>B Homa</vt:lpstr>
      <vt:lpstr>Century Gothic</vt:lpstr>
      <vt:lpstr>Wingdings 3</vt:lpstr>
      <vt:lpstr>Ion</vt:lpstr>
      <vt:lpstr>بسم الله الرحمان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الرحمان الرحیم</dc:title>
  <dc:creator>Windows User</dc:creator>
  <cp:lastModifiedBy>Windows User</cp:lastModifiedBy>
  <cp:revision>48</cp:revision>
  <dcterms:created xsi:type="dcterms:W3CDTF">2018-12-05T04:00:09Z</dcterms:created>
  <dcterms:modified xsi:type="dcterms:W3CDTF">2018-12-05T07:41:58Z</dcterms:modified>
</cp:coreProperties>
</file>