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1" r:id="rId2"/>
    <p:sldId id="416" r:id="rId3"/>
    <p:sldId id="397" r:id="rId4"/>
    <p:sldId id="394" r:id="rId5"/>
    <p:sldId id="409" r:id="rId6"/>
    <p:sldId id="395" r:id="rId7"/>
    <p:sldId id="410" r:id="rId8"/>
    <p:sldId id="264" r:id="rId9"/>
    <p:sldId id="400" r:id="rId10"/>
    <p:sldId id="396" r:id="rId11"/>
    <p:sldId id="408" r:id="rId12"/>
    <p:sldId id="411" r:id="rId13"/>
    <p:sldId id="412" r:id="rId14"/>
    <p:sldId id="413" r:id="rId15"/>
    <p:sldId id="414" r:id="rId16"/>
    <p:sldId id="415" r:id="rId17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16"/>
            <p14:sldId id="397"/>
            <p14:sldId id="394"/>
            <p14:sldId id="409"/>
            <p14:sldId id="395"/>
            <p14:sldId id="410"/>
            <p14:sldId id="264"/>
            <p14:sldId id="400"/>
            <p14:sldId id="396"/>
            <p14:sldId id="408"/>
            <p14:sldId id="411"/>
            <p14:sldId id="412"/>
            <p14:sldId id="413"/>
            <p14:sldId id="414"/>
            <p14:sldId id="4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4686" autoAdjust="0"/>
  </p:normalViewPr>
  <p:slideViewPr>
    <p:cSldViewPr snapToGrid="0">
      <p:cViewPr varScale="1">
        <p:scale>
          <a:sx n="86" d="100"/>
          <a:sy n="86" d="100"/>
        </p:scale>
        <p:origin x="618" y="-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کتاب 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تالیف توسط: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محمدعلی </a:t>
            </a:r>
            <a:r>
              <a:rPr lang="fa-IR" sz="2000" dirty="0">
                <a:cs typeface="B Yekan" panose="00000400000000000000" pitchFamily="2" charset="-78"/>
              </a:rPr>
              <a:t>رضایی </a:t>
            </a:r>
            <a:r>
              <a:rPr lang="fa-IR" sz="2000" dirty="0" smtClean="0">
                <a:cs typeface="B Yekan" panose="00000400000000000000" pitchFamily="2" charset="-78"/>
              </a:rPr>
              <a:t>اصفهانی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علی نصیری</a:t>
            </a:r>
            <a:endParaRPr lang="fa-IR" sz="2000" dirty="0">
              <a:cs typeface="B Yeka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ناشر: </a:t>
            </a:r>
            <a:r>
              <a:rPr lang="fa-IR" sz="2000" dirty="0">
                <a:cs typeface="B Yekan" panose="00000400000000000000" pitchFamily="2" charset="-78"/>
              </a:rPr>
              <a:t>دفتر نشر معارف</a:t>
            </a:r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3497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0984" y="1672619"/>
            <a:ext cx="84340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72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قرآن و علم</a:t>
            </a:r>
            <a:endParaRPr lang="fa-IR" sz="72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48444" y="677475"/>
            <a:ext cx="23391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4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1350" y="3645026"/>
            <a:ext cx="9178183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قرآن کریم بیش از </a:t>
            </a:r>
            <a:r>
              <a:rPr lang="fa-IR" sz="2400" dirty="0" smtClean="0">
                <a:solidFill>
                  <a:srgbClr val="FF0000"/>
                </a:solidFill>
                <a:latin typeface="IRANSans" panose="02040503050201020203" pitchFamily="18" charset="-78"/>
                <a:cs typeface="B Yekan" panose="00000400000000000000" pitchFamily="2" charset="-78"/>
              </a:rPr>
              <a:t>700 بار </a:t>
            </a:r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ماده « علم » را به شکل های گوناگون به کار برده است .</a:t>
            </a:r>
          </a:p>
          <a:p>
            <a:pPr algn="just" rtl="1"/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قرآن کریم در آیات بسیاری به کیهان شناسی ، زمین شناسی ، زیست شناسی ، روان شناسی و مراحل آفرینش انسان اشاره داشته ، توجه انسان را بدین امور جلب کرده است 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4" y="1062186"/>
            <a:ext cx="3304592" cy="19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37921" y="2435305"/>
            <a:ext cx="588705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توجه قرآن به علم سبب شد جامعه اسلامی در مدت نسبتاً کوتاهی جهش علمی کند .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بدین بیان که از جامعه جاهلی – که کمتر از بیست نفر باسوار داشت – جامعه ای متمدن ساخت .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علوم را به چهار گروه علوم تجربی ( علوم طبیعی و انسانی ) عقلی ، نقلی و شهودی تقسیم می کند .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قرآن و علم</a:t>
            </a:r>
            <a:endParaRPr lang="fa-IR" sz="44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25" y="1342052"/>
            <a:ext cx="4327849" cy="432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26251" y="2247971"/>
            <a:ext cx="8998722" cy="14388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50000"/>
              </a:lnSpc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000" dirty="0" smtClean="0">
                <a:cs typeface="B Yekan" panose="00000400000000000000" pitchFamily="2" charset="-78"/>
              </a:rPr>
              <a:t>هر چند هدف قرآن بیان جزئیات تمام علوم بیشتری نیست ، می توان در آن اشاراتی به علوم مختلف را یافت . به عبارت دیگر ، قرآن به روش تعلقی ، تجربی ، نقلی و شهودی توجه ، و نمونه هایی از آنها را در ضمن آیات قرآن یادآوری نموده است . 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209316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اشارات قرآن به منابع و روش های علمی 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5"/>
          <a:stretch/>
        </p:blipFill>
        <p:spPr>
          <a:xfrm>
            <a:off x="905069" y="3853543"/>
            <a:ext cx="10599575" cy="240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6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805265" y="2164718"/>
            <a:ext cx="5910900" cy="36471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100" dirty="0" smtClean="0">
                <a:cs typeface="B Yekan" panose="00000400000000000000" pitchFamily="2" charset="-78"/>
              </a:rPr>
              <a:t>واژه «علم» در قرآن کریم به چند معنا به کار رفته است :</a:t>
            </a:r>
          </a:p>
          <a:p>
            <a:pPr algn="just" rtl="1"/>
            <a:endParaRPr lang="fa-IR" sz="2100" dirty="0" smtClean="0">
              <a:cs typeface="B Yekan" panose="00000400000000000000" pitchFamily="2" charset="-78"/>
            </a:endParaRPr>
          </a:p>
          <a:p>
            <a:pPr algn="just" rtl="1"/>
            <a:r>
              <a:rPr lang="fa-IR" sz="2100" b="1" dirty="0" smtClean="0">
                <a:solidFill>
                  <a:srgbClr val="FF0000"/>
                </a:solidFill>
                <a:cs typeface="B Yekan" panose="00000400000000000000" pitchFamily="2" charset="-78"/>
              </a:rPr>
              <a:t>1.علم به معنای خاص ، یعنی « الهیات »</a:t>
            </a:r>
          </a:p>
          <a:p>
            <a:pPr algn="just" rtl="1"/>
            <a:r>
              <a:rPr lang="fa-IR" sz="2100" dirty="0" smtClean="0">
                <a:cs typeface="B Yekan" panose="00000400000000000000" pitchFamily="2" charset="-78"/>
              </a:rPr>
              <a:t>قرآن کریم هدف آفرینش جهان را آگاهی انسان به « علم و قدرت الهی » معرفی می کند.</a:t>
            </a:r>
          </a:p>
          <a:p>
            <a:pPr algn="just" rtl="1"/>
            <a:endParaRPr lang="fa-IR" sz="2100" dirty="0" smtClean="0">
              <a:cs typeface="B Yekan" panose="00000400000000000000" pitchFamily="2" charset="-78"/>
            </a:endParaRPr>
          </a:p>
          <a:p>
            <a:pPr algn="just" rtl="1"/>
            <a:r>
              <a:rPr lang="fa-IR" sz="2100" b="1" dirty="0" smtClean="0">
                <a:solidFill>
                  <a:srgbClr val="FF0000"/>
                </a:solidFill>
                <a:cs typeface="B Yekan" panose="00000400000000000000" pitchFamily="2" charset="-78"/>
              </a:rPr>
              <a:t>2.علم به معنای عام</a:t>
            </a:r>
          </a:p>
          <a:p>
            <a:pPr algn="just" rtl="1"/>
            <a:r>
              <a:rPr lang="fa-IR" sz="2100" dirty="0" smtClean="0">
                <a:cs typeface="B Yekan" panose="00000400000000000000" pitchFamily="2" charset="-78"/>
              </a:rPr>
              <a:t>در (آیه 65 سوره کهف) می خوانیم آیا کسانی که می دانند و کسانی که نمی دانند یکسانند ؟</a:t>
            </a:r>
          </a:p>
          <a:p>
            <a:pPr algn="just" rtl="1"/>
            <a:r>
              <a:rPr lang="fa-IR" sz="2100" dirty="0" smtClean="0">
                <a:cs typeface="B Yekan" panose="00000400000000000000" pitchFamily="2" charset="-78"/>
              </a:rPr>
              <a:t>به نظر می رسد مقصود از «علم»در این آیه مطلق علم و دانش باشد که شامل همه اقسام علم مفید می شود 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کاربردهای علم در قرآن</a:t>
            </a:r>
            <a:endParaRPr lang="fa-IR" sz="36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2164718"/>
            <a:ext cx="2992794" cy="299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414058"/>
            <a:ext cx="826399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الف) اشارات علمی اعجازآمیز قرآن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ب) اشارات علمی شگفت آور قرآن</a:t>
            </a:r>
          </a:p>
          <a:p>
            <a:pPr algn="r" rtl="1">
              <a:lnSpc>
                <a:spcPct val="150000"/>
              </a:lnSpc>
            </a:pPr>
            <a:r>
              <a:rPr lang="fa-IR" altLang="fa-IR" sz="2400" dirty="0">
                <a:cs typeface="B Yekan" panose="00000400000000000000" pitchFamily="2" charset="-78"/>
              </a:rPr>
              <a:t>ب) اشارات علمی </a:t>
            </a:r>
            <a:r>
              <a:rPr lang="fa-IR" altLang="fa-IR" sz="2400" dirty="0" smtClean="0">
                <a:cs typeface="B Yekan" panose="00000400000000000000" pitchFamily="2" charset="-78"/>
              </a:rPr>
              <a:t>اندیشه ساز قرآن</a:t>
            </a:r>
            <a:endParaRPr lang="fa-IR" altLang="fa-IR" sz="2400" dirty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اشارات علمی قرآن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7" b="31156"/>
          <a:stretch/>
        </p:blipFill>
        <p:spPr>
          <a:xfrm>
            <a:off x="1351724" y="2063184"/>
            <a:ext cx="4385310" cy="2213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992344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581331" y="2238291"/>
            <a:ext cx="5934362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400" b="1" dirty="0" smtClean="0">
                <a:cs typeface="B Yekan" panose="00000400000000000000" pitchFamily="2" charset="-78"/>
              </a:rPr>
              <a:t>معنای اعجاز علمی قرآن</a:t>
            </a:r>
          </a:p>
          <a:p>
            <a:pPr algn="just" rtl="1" eaLnBrk="1" hangingPunct="1"/>
            <a:r>
              <a:rPr lang="fa-IR" altLang="fa-IR" sz="2400" dirty="0">
                <a:cs typeface="B Yekan" panose="00000400000000000000" pitchFamily="2" charset="-78"/>
              </a:rPr>
              <a:t> </a:t>
            </a:r>
            <a:r>
              <a:rPr lang="fa-IR" altLang="fa-IR" sz="2400" dirty="0" smtClean="0">
                <a:cs typeface="B Yekan" panose="00000400000000000000" pitchFamily="2" charset="-78"/>
              </a:rPr>
              <a:t>در قرآن آیاتی هست که در آنها نوعی رازگوئی علمی است ؛ یعنی مطلبی علمی را بیان می کند که پیش از نزول آیه ، کسی از آن آگاهی نداشته و بعدها دانشمندان علوم تجربی آن را کشف کرده اند .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1.نیروی جاذبه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2.حرکت های خورشید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3.زوجیت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4.لقاح(زایا کردن و ابرها توسط بادها)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5.چینش مراحل آفرینش انسان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32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الف) اشارات علمی اعجاز آمیز قرآن</a:t>
            </a:r>
            <a:endParaRPr lang="fa-IR" sz="32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2" r="30676"/>
          <a:stretch/>
        </p:blipFill>
        <p:spPr>
          <a:xfrm>
            <a:off x="1375638" y="1876572"/>
            <a:ext cx="3032450" cy="3057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973216" y="2442050"/>
            <a:ext cx="567395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در قرآن کریم (آیه 13 سوره رعد) آمده است :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خدا همان کسی است که آسمان ها را بدون ستونهائی که آنها را ببینید برافراشت .</a:t>
            </a:r>
          </a:p>
          <a:p>
            <a:pPr algn="just" rtl="1" eaLnBrk="1" hangingPunct="1"/>
            <a:r>
              <a:rPr lang="fa-IR" altLang="fa-IR" sz="2400" dirty="0" smtClean="0">
                <a:cs typeface="B Yekan" panose="00000400000000000000" pitchFamily="2" charset="-78"/>
              </a:rPr>
              <a:t>از آنجا که واژه « عمد » جمع و به معنای « ستون ها» است  ،ممکن است نیروی جاذبه یکی از مصادیق آیه باشد ؛ یعنی احتمل دارد نیروها یا ستون های متعددی بین کرات آسمانی وجود داشته باشد که هنوز کشف نشده است.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13149" y="1127041"/>
            <a:ext cx="84340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1.نیروی جاذبه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t="10151" r="3778" b="12004"/>
          <a:stretch/>
        </p:blipFill>
        <p:spPr>
          <a:xfrm>
            <a:off x="1166326" y="1773372"/>
            <a:ext cx="3685592" cy="2444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702629" y="2215447"/>
            <a:ext cx="609815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1.حرکت انتقالی مستقیم خورشید درون کهکشان راه شیری ؛ یعنی حرکت طولی خورشید به سمت معین یا ستاره ای دوردست.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2.حرکت وضعی خورشید که به دور خود می چرخد .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3.ادامه حیات خورشید تا زمان معین ؛ یعنی عمر خورشید در اثر انفجارات هسته ای و سوخت مواد درونی آن تا چند میلیارد سال دیگر به پایان می رسد .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4.حرکات درونی خورشید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2.حرکت های خورشید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238" y="2371081"/>
            <a:ext cx="3003202" cy="18770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805264" y="2242608"/>
            <a:ext cx="5757337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در </a:t>
            </a:r>
            <a:r>
              <a:rPr lang="fa-IR" altLang="fa-IR" sz="2400" dirty="0">
                <a:cs typeface="B Yekan" panose="00000400000000000000" pitchFamily="2" charset="-78"/>
              </a:rPr>
              <a:t>قرآن </a:t>
            </a:r>
            <a:r>
              <a:rPr lang="fa-IR" altLang="fa-IR" sz="2400" dirty="0" smtClean="0">
                <a:cs typeface="B Yekan" panose="00000400000000000000" pitchFamily="2" charset="-78"/>
              </a:rPr>
              <a:t>کریم ( </a:t>
            </a:r>
            <a:r>
              <a:rPr lang="fa-IR" altLang="fa-IR" sz="2400" dirty="0">
                <a:cs typeface="B Yekan" panose="00000400000000000000" pitchFamily="2" charset="-78"/>
              </a:rPr>
              <a:t>آیه 3 </a:t>
            </a:r>
            <a:r>
              <a:rPr lang="fa-IR" altLang="fa-IR" sz="2400" dirty="0" smtClean="0">
                <a:cs typeface="B Yekan" panose="00000400000000000000" pitchFamily="2" charset="-78"/>
              </a:rPr>
              <a:t>سوره رعد )آمده است :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و از هر گونه میوه ای در آن ، جفت جفت قرار داد .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در آیات متعددی از قرآن به زوجیت میوه ها ، گیاهان و انسان ها ، در پاره ای آیات به زوجیت چیزهایی که انسان از آنها اطلاعی ندارد و در برخی آیات نیز به زوجیت همه موجودات اشاره شده است .</a:t>
            </a: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3.زوجیت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09" y="1755288"/>
            <a:ext cx="3061896" cy="2085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98127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851918" y="2242608"/>
            <a:ext cx="621009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قرآن کریم (آیه 22 سوره حجر)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و بادها را باردار کننده فرستادیم و از آسمان ، آبی نازل کردیم .</a:t>
            </a:r>
          </a:p>
          <a:p>
            <a:pPr algn="just" rtl="1"/>
            <a:r>
              <a:rPr lang="fa-IR" altLang="fa-IR" sz="2400" dirty="0" smtClean="0">
                <a:cs typeface="B Yekan" panose="00000400000000000000" pitchFamily="2" charset="-78"/>
              </a:rPr>
              <a:t>یکی از دانشمندان ، این آیه را معجزه جاودانی می داند که بیش از هزار سال پیش موضوعی را بیان کرده که نتیجه تحقیقات جدید است ؛ چرا که منظور از این آیه همان تأثیر باد در اتحاد الکتریسیته مثبت و الکتریسیته منفی در </a:t>
            </a:r>
            <a:r>
              <a:rPr lang="fa-IR" altLang="fa-IR" sz="2400" dirty="0" smtClean="0">
                <a:cs typeface="B Yekan" panose="00000400000000000000" pitchFamily="2" charset="-78"/>
              </a:rPr>
              <a:t>دو قطعه </a:t>
            </a:r>
            <a:r>
              <a:rPr lang="fa-IR" altLang="fa-IR" sz="2400" dirty="0" smtClean="0">
                <a:cs typeface="B Yekan" panose="00000400000000000000" pitchFamily="2" charset="-78"/>
              </a:rPr>
              <a:t>ابر و آمیزش و لقاح آنهاست </a:t>
            </a:r>
            <a:r>
              <a:rPr lang="fa-IR" altLang="fa-IR" sz="2000" dirty="0" smtClean="0">
                <a:cs typeface="B Yekan" panose="00000400000000000000" pitchFamily="2" charset="-78"/>
              </a:rPr>
              <a:t>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4.لقاح (زایا کردن گیاهان و ابرها توسط بادها)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79" y="2371081"/>
            <a:ext cx="3342193" cy="1879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134073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999584" y="2260714"/>
            <a:ext cx="463544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از مجموع آیات قرآن می توان دریافت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که مراحل زندگی انسان پانزده مرحله است .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1.خاک (یعنی تراب و طین )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2.مرحله آب ( یعنی </a:t>
            </a:r>
            <a:r>
              <a:rPr lang="fa-IR" altLang="fa-IR" sz="2000" dirty="0" smtClean="0">
                <a:cs typeface="B Yekan" panose="00000400000000000000" pitchFamily="2" charset="-78"/>
              </a:rPr>
              <a:t>ماء </a:t>
            </a:r>
            <a:r>
              <a:rPr lang="fa-IR" altLang="fa-IR" sz="2000" dirty="0" smtClean="0">
                <a:cs typeface="B Yekan" panose="00000400000000000000" pitchFamily="2" charset="-78"/>
              </a:rPr>
              <a:t>دافق و ماء مهین)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3.مرحله منی (نطفه من منی)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4.مرحله نطفه مخلوط (نطفه امشاج)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5.مرحله علقه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6.مرحله مضغه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7.مرحله تنظیم و تصویر و شکل گیری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5</a:t>
            </a:r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. چینش </a:t>
            </a:r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مراحل آفرینش انسان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30" y="2473329"/>
            <a:ext cx="3846864" cy="25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993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020658" y="2260714"/>
            <a:ext cx="861437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8.مرحله شکل گیری استخوان ها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9.مرحله پوشاندن گوشت بر استخوان ها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10.مرحله آفرینش جنس جنین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11.مرحله آفرینش روح یا دمیدن جان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در انسان و پیدایش گوش و چشم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12.مرحله تولد طفل 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13.مرحله بلوغ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14.مرحله کهنسالی</a:t>
            </a:r>
          </a:p>
          <a:p>
            <a:pPr algn="just" rtl="1"/>
            <a:r>
              <a:rPr lang="fa-IR" altLang="fa-IR" sz="2000" dirty="0" smtClean="0">
                <a:cs typeface="B Yekan" panose="00000400000000000000" pitchFamily="2" charset="-78"/>
              </a:rPr>
              <a:t>15.مرحله مرگ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5</a:t>
            </a:r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. چینش </a:t>
            </a:r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مراحل آفرینش انسان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7"/>
          <a:stretch/>
        </p:blipFill>
        <p:spPr>
          <a:xfrm>
            <a:off x="1733626" y="2260714"/>
            <a:ext cx="4648513" cy="2685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63676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020658" y="2260714"/>
            <a:ext cx="8614372" cy="2262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1.آغاز جهان و چگونگی پیدایش آن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2.حرکت زمین 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3.پیدایش حیات از آب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4.ممنوعیت شرابخواری و اعلام زیان ها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ب) اشارات علمی شگفت آور قرآن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85" y="2063184"/>
            <a:ext cx="4568986" cy="2570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06459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4254759" y="2306024"/>
            <a:ext cx="637094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altLang="fa-IR" sz="2400" dirty="0" smtClean="0">
                <a:cs typeface="B Yekan" panose="00000400000000000000" pitchFamily="2" charset="-78"/>
              </a:rPr>
              <a:t>برخی آیات به آسمان ، زمین انسان ، حیوانات و طبیعت اشاره دارد و انسان را به تفکر در آنها </a:t>
            </a:r>
            <a:r>
              <a:rPr lang="fa-IR" altLang="fa-IR" sz="2400" smtClean="0">
                <a:cs typeface="B Yekan" panose="00000400000000000000" pitchFamily="2" charset="-78"/>
              </a:rPr>
              <a:t>خوانده </a:t>
            </a:r>
            <a:r>
              <a:rPr lang="fa-IR" altLang="fa-IR" sz="2400" smtClean="0">
                <a:cs typeface="B Yekan" panose="00000400000000000000" pitchFamily="2" charset="-78"/>
              </a:rPr>
              <a:t>، گاه </a:t>
            </a:r>
            <a:r>
              <a:rPr lang="fa-IR" altLang="fa-IR" sz="2400" dirty="0" smtClean="0">
                <a:cs typeface="B Yekan" panose="00000400000000000000" pitchFamily="2" charset="-78"/>
              </a:rPr>
              <a:t>این پدیده ها را نیز نشانه خدا و معاد می شمرد . 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5155" y="1108957"/>
            <a:ext cx="928073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ج) اشارات علمی اندیشه سازقرآن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59" r="33184"/>
          <a:stretch/>
        </p:blipFill>
        <p:spPr>
          <a:xfrm>
            <a:off x="1948230" y="1755288"/>
            <a:ext cx="1782148" cy="3118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2377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</TotalTime>
  <Words>928</Words>
  <Application>Microsoft Office PowerPoint</Application>
  <PresentationFormat>Widescreen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MS PGothic</vt:lpstr>
      <vt:lpstr>Arial</vt:lpstr>
      <vt:lpstr>B Titr</vt:lpstr>
      <vt:lpstr>B Yekan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92</cp:revision>
  <dcterms:created xsi:type="dcterms:W3CDTF">2017-02-05T13:10:08Z</dcterms:created>
  <dcterms:modified xsi:type="dcterms:W3CDTF">2018-02-14T08:35:56Z</dcterms:modified>
</cp:coreProperties>
</file>