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5" r:id="rId2"/>
    <p:sldId id="260" r:id="rId3"/>
    <p:sldId id="297" r:id="rId4"/>
    <p:sldId id="268" r:id="rId5"/>
    <p:sldId id="298" r:id="rId6"/>
    <p:sldId id="269" r:id="rId7"/>
    <p:sldId id="299" r:id="rId8"/>
    <p:sldId id="270" r:id="rId9"/>
    <p:sldId id="271" r:id="rId10"/>
    <p:sldId id="272" r:id="rId11"/>
    <p:sldId id="300" r:id="rId12"/>
    <p:sldId id="273" r:id="rId13"/>
    <p:sldId id="274" r:id="rId14"/>
    <p:sldId id="276" r:id="rId15"/>
    <p:sldId id="275" r:id="rId16"/>
    <p:sldId id="277" r:id="rId17"/>
    <p:sldId id="279" r:id="rId18"/>
    <p:sldId id="280" r:id="rId19"/>
    <p:sldId id="281" r:id="rId20"/>
    <p:sldId id="293" r:id="rId21"/>
    <p:sldId id="282" r:id="rId22"/>
    <p:sldId id="294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5" r:id="rId31"/>
    <p:sldId id="291" r:id="rId32"/>
    <p:sldId id="292" r:id="rId33"/>
    <p:sldId id="296" r:id="rId34"/>
    <p:sldId id="267" r:id="rId35"/>
    <p:sldId id="264" r:id="rId36"/>
  </p:sldIdLst>
  <p:sldSz cx="9144000" cy="6858000" type="screen4x3"/>
  <p:notesSz cx="69342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33CCFF"/>
    <a:srgbClr val="CC00CC"/>
    <a:srgbClr val="E95909"/>
    <a:srgbClr val="EC6E06"/>
    <a:srgbClr val="F78009"/>
    <a:srgbClr val="FF9900"/>
    <a:srgbClr val="FFFFFF"/>
    <a:srgbClr val="9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4" autoAdjust="0"/>
    <p:restoredTop sz="94783" autoAdjust="0"/>
  </p:normalViewPr>
  <p:slideViewPr>
    <p:cSldViewPr>
      <p:cViewPr varScale="1">
        <p:scale>
          <a:sx n="40" d="100"/>
          <a:sy n="40" d="100"/>
        </p:scale>
        <p:origin x="123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868" y="-114"/>
      </p:cViewPr>
      <p:guideLst>
        <p:guide orient="horz" pos="29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859DC2F-18DC-421E-8E25-8119B6571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48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41CA446C-7A14-4C1E-9187-BB474CE84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58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7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08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51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20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27432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pic>
        <p:nvPicPr>
          <p:cNvPr id="25602" name="Picture 2" descr="C:\Users\Asadi\Desktop\Untitled-1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40000"/>
          </a:blip>
          <a:srcRect/>
          <a:stretch>
            <a:fillRect/>
          </a:stretch>
        </p:blipFill>
        <p:spPr bwMode="auto">
          <a:xfrm>
            <a:off x="7467601" y="381001"/>
            <a:ext cx="1281113" cy="1086692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 userDrawn="1"/>
        </p:nvGrpSpPr>
        <p:grpSpPr>
          <a:xfrm>
            <a:off x="115911" y="6108879"/>
            <a:ext cx="2843011" cy="736242"/>
            <a:chOff x="-227526" y="6121758"/>
            <a:chExt cx="3070536" cy="736242"/>
          </a:xfrm>
        </p:grpSpPr>
        <p:sp>
          <p:nvSpPr>
            <p:cNvPr id="16" name="Rectangle 15"/>
            <p:cNvSpPr txBox="1">
              <a:spLocks noChangeArrowheads="1"/>
            </p:cNvSpPr>
            <p:nvPr userDrawn="1"/>
          </p:nvSpPr>
          <p:spPr bwMode="auto">
            <a:xfrm>
              <a:off x="-216795" y="6121758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B Yekan" pitchFamily="2" charset="-78"/>
                </a:rPr>
                <a:t>سیستم جامع آموزش فناوری نانو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-227526" y="6378031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http://edu.nano.ir</a:t>
              </a:r>
            </a:p>
          </p:txBody>
        </p:sp>
      </p:grpSp>
      <p:cxnSp>
        <p:nvCxnSpPr>
          <p:cNvPr id="20" name="Straight Connector 19"/>
          <p:cNvCxnSpPr/>
          <p:nvPr userDrawn="1"/>
        </p:nvCxnSpPr>
        <p:spPr bwMode="auto">
          <a:xfrm rot="5400000">
            <a:off x="2719053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1" name="Straight Connector 20"/>
          <p:cNvCxnSpPr/>
          <p:nvPr userDrawn="1"/>
        </p:nvCxnSpPr>
        <p:spPr bwMode="auto">
          <a:xfrm rot="5400000">
            <a:off x="-37307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6428705" y="6364312"/>
            <a:ext cx="2452075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0" y="2704545"/>
            <a:ext cx="9144000" cy="1156648"/>
            <a:chOff x="0" y="1981200"/>
            <a:chExt cx="9144000" cy="1156648"/>
          </a:xfrm>
          <a:solidFill>
            <a:srgbClr val="7030A0"/>
          </a:solidFill>
        </p:grpSpPr>
        <p:sp>
          <p:nvSpPr>
            <p:cNvPr id="30" name="Rectangle 29"/>
            <p:cNvSpPr>
              <a:spLocks noChangeArrowheads="1"/>
            </p:cNvSpPr>
            <p:nvPr userDrawn="1"/>
          </p:nvSpPr>
          <p:spPr bwMode="auto">
            <a:xfrm>
              <a:off x="0" y="1981200"/>
              <a:ext cx="9144000" cy="1143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2" name="Freeform 31"/>
            <p:cNvSpPr>
              <a:spLocks noChangeArrowheads="1"/>
            </p:cNvSpPr>
            <p:nvPr userDrawn="1"/>
          </p:nvSpPr>
          <p:spPr bwMode="auto">
            <a:xfrm flipH="1">
              <a:off x="8947482" y="1981200"/>
              <a:ext cx="196518" cy="1156648"/>
            </a:xfrm>
            <a:custGeom>
              <a:avLst/>
              <a:gdLst>
                <a:gd name="connsiteX0" fmla="*/ 0 w 2"/>
                <a:gd name="connsiteY0" fmla="*/ 1 h 2"/>
                <a:gd name="connsiteX1" fmla="*/ 1 w 2"/>
                <a:gd name="connsiteY1" fmla="*/ 0 h 2"/>
                <a:gd name="connsiteX2" fmla="*/ 2 w 2"/>
                <a:gd name="connsiteY2" fmla="*/ 1 h 2"/>
                <a:gd name="connsiteX3" fmla="*/ 1 w 2"/>
                <a:gd name="connsiteY3" fmla="*/ 2 h 2"/>
                <a:gd name="connsiteX4" fmla="*/ 0 w 2"/>
                <a:gd name="connsiteY4" fmla="*/ 1 h 2"/>
                <a:gd name="connsiteX0" fmla="*/ 0 w 1"/>
                <a:gd name="connsiteY0" fmla="*/ 1 h 2"/>
                <a:gd name="connsiteX1" fmla="*/ 0 w 1"/>
                <a:gd name="connsiteY1" fmla="*/ 0 h 2"/>
                <a:gd name="connsiteX2" fmla="*/ 1 w 1"/>
                <a:gd name="connsiteY2" fmla="*/ 1 h 2"/>
                <a:gd name="connsiteX3" fmla="*/ 0 w 1"/>
                <a:gd name="connsiteY3" fmla="*/ 2 h 2"/>
                <a:gd name="connsiteX4" fmla="*/ 0 w 1"/>
                <a:gd name="connsiteY4" fmla="*/ 1 h 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" h="2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57200" y="2780744"/>
            <a:ext cx="8305800" cy="990600"/>
          </a:xfrm>
        </p:spPr>
        <p:txBody>
          <a:bodyPr anchorCtr="0"/>
          <a:lstStyle>
            <a:lvl1pPr algn="r">
              <a:defRPr baseline="0">
                <a:solidFill>
                  <a:schemeClr val="bg1">
                    <a:lumMod val="95000"/>
                  </a:schemeClr>
                </a:solidFill>
                <a:cs typeface="B Titr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  <p:sp>
        <p:nvSpPr>
          <p:cNvPr id="15" name="Freeform 14"/>
          <p:cNvSpPr>
            <a:spLocks noChangeArrowheads="1"/>
          </p:cNvSpPr>
          <p:nvPr userDrawn="1"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0" y="3844636"/>
            <a:ext cx="9144000" cy="11430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467591" y="4191001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solidFill>
                  <a:schemeClr val="bg1"/>
                </a:solidFill>
                <a:cs typeface="B Titr" pitchFamily="2" charset="-78"/>
              </a:rPr>
              <a:t>نویسندگان : </a:t>
            </a:r>
            <a:r>
              <a:rPr lang="fa-IR" sz="2400" dirty="0" smtClean="0">
                <a:solidFill>
                  <a:schemeClr val="bg1"/>
                </a:solidFill>
                <a:cs typeface="B Nazanin" pitchFamily="2" charset="-78"/>
              </a:rPr>
              <a:t>1-              2-                   3- </a:t>
            </a:r>
            <a:endParaRPr lang="en-US" sz="2400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31" name="Freeform 30"/>
          <p:cNvSpPr>
            <a:spLocks noChangeArrowheads="1"/>
          </p:cNvSpPr>
          <p:nvPr userDrawn="1"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>
              <a:lnSpc>
                <a:spcPct val="150000"/>
              </a:lnSpc>
              <a:defRPr/>
            </a:pPr>
            <a:r>
              <a:rPr lang="fa-IR" dirty="0" smtClean="0">
                <a:solidFill>
                  <a:schemeClr val="bg1"/>
                </a:solidFill>
                <a:cs typeface="B Titr" pitchFamily="2" charset="-78"/>
              </a:rPr>
              <a:t>سیستم جامع آموزش فناوری نانو</a:t>
            </a:r>
            <a:endParaRPr lang="en-US" dirty="0">
              <a:solidFill>
                <a:schemeClr val="bg1"/>
              </a:solidFill>
              <a:cs typeface="B Titr" pitchFamily="2" charset="-78"/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grpSp>
        <p:nvGrpSpPr>
          <p:cNvPr id="2" name="Group 21"/>
          <p:cNvGrpSpPr/>
          <p:nvPr userDrawn="1"/>
        </p:nvGrpSpPr>
        <p:grpSpPr>
          <a:xfrm>
            <a:off x="-65810" y="6108879"/>
            <a:ext cx="3024731" cy="736242"/>
            <a:chOff x="-423788" y="6121758"/>
            <a:chExt cx="3266798" cy="736242"/>
          </a:xfrm>
        </p:grpSpPr>
        <p:sp>
          <p:nvSpPr>
            <p:cNvPr id="16" name="Rectangle 15"/>
            <p:cNvSpPr txBox="1">
              <a:spLocks noChangeArrowheads="1"/>
            </p:cNvSpPr>
            <p:nvPr userDrawn="1"/>
          </p:nvSpPr>
          <p:spPr bwMode="auto">
            <a:xfrm>
              <a:off x="-216795" y="6121758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B Yekan" pitchFamily="2" charset="-78"/>
                </a:rPr>
                <a:t>سیستم جامع آموزش فناوری نانو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-423788" y="6378031"/>
              <a:ext cx="3059804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http://edu.nano.ir</a:t>
              </a:r>
            </a:p>
          </p:txBody>
        </p:sp>
      </p:grpSp>
      <p:cxnSp>
        <p:nvCxnSpPr>
          <p:cNvPr id="20" name="Straight Connector 19"/>
          <p:cNvCxnSpPr/>
          <p:nvPr userDrawn="1"/>
        </p:nvCxnSpPr>
        <p:spPr bwMode="auto">
          <a:xfrm rot="5400000">
            <a:off x="2719053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1" name="Straight Connector 20"/>
          <p:cNvCxnSpPr/>
          <p:nvPr userDrawn="1"/>
        </p:nvCxnSpPr>
        <p:spPr bwMode="auto">
          <a:xfrm rot="5400000">
            <a:off x="-37307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6428705" y="6364312"/>
            <a:ext cx="2452075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sp>
        <p:nvSpPr>
          <p:cNvPr id="30" name="Rectangle 29"/>
          <p:cNvSpPr>
            <a:spLocks noChangeArrowheads="1"/>
          </p:cNvSpPr>
          <p:nvPr userDrawn="1"/>
        </p:nvSpPr>
        <p:spPr bwMode="auto">
          <a:xfrm>
            <a:off x="0" y="914400"/>
            <a:ext cx="9144000" cy="52578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609600" y="424561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بارگذاری گردیده که به منظور کمک به یادگیری مطالب اصلی توسط کاربر و نیز روان شدن برگزاری کارگاه ها و سمینارهای آموزشی، طراحی شده که در اختیار علاقه مندان قرار گرفته است. استفاده از این فایل ها ضمن کمک به یادگیری بهتر مخاطبان، برگزاری سمینارها و کارگاه های تخصصی را برای نهادهای ترویجی آسانتر خواهد نمود.</a:t>
            </a:r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609600" y="3024966"/>
            <a:ext cx="8229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دوره؛</a:t>
            </a:r>
            <a:b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                    		درس؛</a:t>
            </a:r>
            <a:b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						جلسه؛</a:t>
            </a:r>
            <a:endParaRPr lang="en-US" sz="2400" b="1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609600" y="10668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ستاد ویژه توسعه فناوری نانو در راستای تأمین نیاز‌های آموزشی دانش آموزان و دانشجویان مقاطع و رشته‌های مختلف و سایر علاقه مندان به علوم وفناوری نانو اقدام به تدوین سیستم جامع آموزش فناوری نانو نموده است. </a:t>
            </a:r>
            <a:b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فایل حاضر، فایل ارائه مقاله ای است که در سایت آموزش فناوری نانو با جانمایی:</a:t>
            </a:r>
          </a:p>
          <a:p>
            <a:pPr lvl="0" algn="just" rtl="1"/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algn="just" rtl="1"/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Titr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Nazani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Nazani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Nazani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9100" y="1498601"/>
            <a:ext cx="7779448" cy="4862155"/>
          </a:xfrm>
          <a:solidFill>
            <a:schemeClr val="bg1"/>
          </a:solidFill>
          <a:ln w="76200">
            <a:solidFill>
              <a:srgbClr val="9FE6FF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buNone/>
              <a:defRPr baseline="0">
                <a:cs typeface="B Nazanin" pitchFamily="2" charset="-78"/>
              </a:defRPr>
            </a:lvl1pPr>
          </a:lstStyle>
          <a:p>
            <a:r>
              <a:rPr lang="fa-IR" dirty="0" smtClean="0"/>
              <a:t>تصویر یا نمودار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شکل یا تصویر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ویدیو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Media Placeholder 6"/>
          <p:cNvSpPr>
            <a:spLocks noGrp="1"/>
          </p:cNvSpPr>
          <p:nvPr>
            <p:ph type="media" sz="quarter" idx="11" hasCustomPrompt="1"/>
          </p:nvPr>
        </p:nvSpPr>
        <p:spPr>
          <a:xfrm>
            <a:off x="277504" y="1600200"/>
            <a:ext cx="8046720" cy="4800600"/>
          </a:xfrm>
        </p:spPr>
        <p:txBody>
          <a:bodyPr/>
          <a:lstStyle>
            <a:lvl1pPr>
              <a:buNone/>
              <a:defRPr baseline="0">
                <a:cs typeface="B Nazanin" pitchFamily="2" charset="-78"/>
              </a:defRPr>
            </a:lvl1pPr>
          </a:lstStyle>
          <a:p>
            <a:r>
              <a:rPr lang="fa-IR" dirty="0" smtClean="0"/>
              <a:t>فایل ویدیویی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نمودار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hart Placeholder 5"/>
          <p:cNvSpPr>
            <a:spLocks noGrp="1"/>
          </p:cNvSpPr>
          <p:nvPr>
            <p:ph type="chart" sz="quarter" idx="12" hasCustomPrompt="1"/>
          </p:nvPr>
        </p:nvSpPr>
        <p:spPr>
          <a:xfrm>
            <a:off x="304800" y="1524000"/>
            <a:ext cx="8001000" cy="4953000"/>
          </a:xfrm>
          <a:noFill/>
        </p:spPr>
        <p:txBody>
          <a:bodyPr/>
          <a:lstStyle>
            <a:lvl1pPr>
              <a:defRPr>
                <a:cs typeface="B Nazanin" pitchFamily="2" charset="-78"/>
              </a:defRPr>
            </a:lvl1pPr>
          </a:lstStyle>
          <a:p>
            <a:r>
              <a:rPr lang="fa-IR" dirty="0" smtClean="0"/>
              <a:t>نمودار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جدول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able Placeholder 10"/>
          <p:cNvSpPr>
            <a:spLocks noGrp="1"/>
          </p:cNvSpPr>
          <p:nvPr>
            <p:ph type="tbl" sz="quarter" idx="13" hasCustomPrompt="1"/>
          </p:nvPr>
        </p:nvSpPr>
        <p:spPr>
          <a:xfrm>
            <a:off x="304800" y="1600200"/>
            <a:ext cx="8001000" cy="4876800"/>
          </a:xfrm>
        </p:spPr>
        <p:txBody>
          <a:bodyPr/>
          <a:lstStyle>
            <a:lvl1pPr>
              <a:defRPr>
                <a:cs typeface="B Nazanin" pitchFamily="2" charset="-78"/>
              </a:defRPr>
            </a:lvl1pPr>
          </a:lstStyle>
          <a:p>
            <a:r>
              <a:rPr lang="fa-IR" dirty="0" smtClean="0"/>
              <a:t>جدول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moshare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>
              <a:lnSpc>
                <a:spcPct val="200000"/>
              </a:lnSpc>
              <a:defRPr/>
            </a:pPr>
            <a:r>
              <a:rPr lang="fa-IR" dirty="0" smtClean="0">
                <a:solidFill>
                  <a:schemeClr val="bg1"/>
                </a:solidFill>
                <a:cs typeface="B Titr" pitchFamily="2" charset="-78"/>
              </a:rPr>
              <a:t>مشارکت در توسعه سیستم جامع آموزش فناوری نانو</a:t>
            </a:r>
            <a:endParaRPr lang="en-US" dirty="0">
              <a:solidFill>
                <a:schemeClr val="bg1"/>
              </a:solidFill>
              <a:cs typeface="B Titr" pitchFamily="2" charset="-78"/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5791201" y="6096001"/>
            <a:ext cx="3089580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کارگروه ترویج و فرهنگ سازی عمومی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sp>
        <p:nvSpPr>
          <p:cNvPr id="30" name="Rectangle 29"/>
          <p:cNvSpPr>
            <a:spLocks noChangeArrowheads="1"/>
          </p:cNvSpPr>
          <p:nvPr userDrawn="1"/>
        </p:nvSpPr>
        <p:spPr bwMode="auto">
          <a:xfrm>
            <a:off x="0" y="1295400"/>
            <a:ext cx="9144000" cy="4419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533400" y="1695271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سیستم</a:t>
            </a:r>
            <a:r>
              <a:rPr lang="fa-IR" sz="2400" b="1" baseline="0" dirty="0" smtClean="0">
                <a:solidFill>
                  <a:schemeClr val="bg1"/>
                </a:solidFill>
                <a:cs typeface="B Nazanin" pitchFamily="2" charset="-78"/>
              </a:rPr>
              <a:t>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است. لذا از تمامی اساتید، دانشجویان، متخصصین و علاقه مندان تقاضا می گردد نظرات، پیشنهادات و انتقادات خود را به منظور توسعه هر چه بهتر این سیستم با سایت آموزش فناوری نانو در میان بگذارند.</a:t>
            </a:r>
            <a:endParaRPr lang="fa-IR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lvl="0" algn="just" rtl="1"/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algn="just" rtl="1"/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92100" y="5791200"/>
            <a:ext cx="3048000" cy="990600"/>
            <a:chOff x="152400" y="5867400"/>
            <a:chExt cx="3048000" cy="990600"/>
          </a:xfrm>
        </p:grpSpPr>
        <p:sp>
          <p:nvSpPr>
            <p:cNvPr id="15" name="Rounded Rectangle 14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7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9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52578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292100" y="5829300"/>
            <a:ext cx="3048000" cy="990600"/>
            <a:chOff x="152400" y="5867400"/>
            <a:chExt cx="3048000" cy="990600"/>
          </a:xfrm>
        </p:grpSpPr>
        <p:sp>
          <p:nvSpPr>
            <p:cNvPr id="17" name="Rounded Rectangle 16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5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  <p:grpSp>
        <p:nvGrpSpPr>
          <p:cNvPr id="40" name="Group 39"/>
          <p:cNvGrpSpPr/>
          <p:nvPr userDrawn="1"/>
        </p:nvGrpSpPr>
        <p:grpSpPr>
          <a:xfrm>
            <a:off x="0" y="4737101"/>
            <a:ext cx="9144000" cy="479969"/>
            <a:chOff x="0" y="4762500"/>
            <a:chExt cx="9144000" cy="479969"/>
          </a:xfrm>
        </p:grpSpPr>
        <p:sp>
          <p:nvSpPr>
            <p:cNvPr id="23" name="Rectangle 15"/>
            <p:cNvSpPr txBox="1">
              <a:spLocks noChangeArrowheads="1"/>
            </p:cNvSpPr>
            <p:nvPr userDrawn="1"/>
          </p:nvSpPr>
          <p:spPr bwMode="auto">
            <a:xfrm>
              <a:off x="7581900" y="4762500"/>
              <a:ext cx="762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پایان</a:t>
              </a:r>
              <a:endParaRPr kumimoji="0" lang="en-US" sz="2000" b="0" i="0" u="none" strike="noStrike" kern="100" cap="none" spc="11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" pitchFamily="34" charset="0"/>
                <a:ea typeface="+mj-ea"/>
                <a:cs typeface="B Yekan" pitchFamily="2" charset="-78"/>
              </a:endParaRPr>
            </a:p>
          </p:txBody>
        </p:sp>
        <p:cxnSp>
          <p:nvCxnSpPr>
            <p:cNvPr id="29" name="Straight Connector 28"/>
            <p:cNvCxnSpPr/>
            <p:nvPr userDrawn="1"/>
          </p:nvCxnSpPr>
          <p:spPr bwMode="auto">
            <a:xfrm>
              <a:off x="0" y="5041106"/>
              <a:ext cx="76200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4" name="Straight Connector 33"/>
            <p:cNvCxnSpPr/>
            <p:nvPr userDrawn="1"/>
          </p:nvCxnSpPr>
          <p:spPr bwMode="auto">
            <a:xfrm>
              <a:off x="8321040" y="5041106"/>
              <a:ext cx="82296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8" name="Straight Connector 37"/>
            <p:cNvCxnSpPr/>
            <p:nvPr userDrawn="1"/>
          </p:nvCxnSpPr>
          <p:spPr bwMode="auto">
            <a:xfrm rot="5400000">
              <a:off x="75064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9" name="Straight Connector 38"/>
            <p:cNvCxnSpPr/>
            <p:nvPr userDrawn="1"/>
          </p:nvCxnSpPr>
          <p:spPr bwMode="auto">
            <a:xfrm rot="5400000">
              <a:off x="81922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61" name="Group 60"/>
          <p:cNvGrpSpPr/>
          <p:nvPr userDrawn="1"/>
        </p:nvGrpSpPr>
        <p:grpSpPr>
          <a:xfrm>
            <a:off x="-1028700" y="457201"/>
            <a:ext cx="10797075" cy="3897255"/>
            <a:chOff x="-1028701" y="457200"/>
            <a:chExt cx="10797075" cy="3897255"/>
          </a:xfrm>
        </p:grpSpPr>
        <p:sp>
          <p:nvSpPr>
            <p:cNvPr id="57" name="Chord 56"/>
            <p:cNvSpPr/>
            <p:nvPr userDrawn="1"/>
          </p:nvSpPr>
          <p:spPr bwMode="auto">
            <a:xfrm rot="12754782">
              <a:off x="-1028701" y="2297055"/>
              <a:ext cx="2057400" cy="2057400"/>
            </a:xfrm>
            <a:prstGeom prst="chord">
              <a:avLst>
                <a:gd name="adj1" fmla="val 3392562"/>
                <a:gd name="adj2" fmla="val 14273024"/>
              </a:avLst>
            </a:prstGeom>
            <a:solidFill>
              <a:srgbClr val="F78009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grpSp>
          <p:nvGrpSpPr>
            <p:cNvPr id="60" name="Group 59"/>
            <p:cNvGrpSpPr/>
            <p:nvPr userDrawn="1"/>
          </p:nvGrpSpPr>
          <p:grpSpPr>
            <a:xfrm>
              <a:off x="422611" y="457200"/>
              <a:ext cx="9345763" cy="3429000"/>
              <a:chOff x="422611" y="457200"/>
              <a:chExt cx="9345763" cy="3429000"/>
            </a:xfrm>
          </p:grpSpPr>
          <p:sp>
            <p:nvSpPr>
              <p:cNvPr id="41" name="Oval 40"/>
              <p:cNvSpPr/>
              <p:nvPr userDrawn="1"/>
            </p:nvSpPr>
            <p:spPr bwMode="auto">
              <a:xfrm>
                <a:off x="533400" y="457200"/>
                <a:ext cx="1600200" cy="1600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2" name="Oval 41"/>
              <p:cNvSpPr/>
              <p:nvPr userDrawn="1"/>
            </p:nvSpPr>
            <p:spPr bwMode="auto">
              <a:xfrm>
                <a:off x="2362200" y="1600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3" name="Oval 42"/>
              <p:cNvSpPr/>
              <p:nvPr userDrawn="1"/>
            </p:nvSpPr>
            <p:spPr bwMode="auto">
              <a:xfrm>
                <a:off x="3810000" y="838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4" name="Oval 43"/>
              <p:cNvSpPr/>
              <p:nvPr userDrawn="1"/>
            </p:nvSpPr>
            <p:spPr bwMode="auto">
              <a:xfrm>
                <a:off x="5181600" y="3048000"/>
                <a:ext cx="838200" cy="838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5" name="Oval 44"/>
              <p:cNvSpPr/>
              <p:nvPr userDrawn="1"/>
            </p:nvSpPr>
            <p:spPr bwMode="auto">
              <a:xfrm>
                <a:off x="6172200" y="6858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6" name="Oval 45"/>
              <p:cNvSpPr/>
              <p:nvPr userDrawn="1"/>
            </p:nvSpPr>
            <p:spPr bwMode="auto">
              <a:xfrm>
                <a:off x="7315200" y="20574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9" name="Trapezoid 48"/>
              <p:cNvSpPr/>
              <p:nvPr userDrawn="1"/>
            </p:nvSpPr>
            <p:spPr bwMode="auto">
              <a:xfrm rot="2376275">
                <a:off x="422611" y="1636688"/>
                <a:ext cx="428763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0" name="Trapezoid 49"/>
              <p:cNvSpPr/>
              <p:nvPr userDrawn="1"/>
            </p:nvSpPr>
            <p:spPr bwMode="auto">
              <a:xfrm rot="7229257">
                <a:off x="2279976" y="1194468"/>
                <a:ext cx="287740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1" name="Trapezoid 50"/>
              <p:cNvSpPr/>
              <p:nvPr userDrawn="1"/>
            </p:nvSpPr>
            <p:spPr bwMode="auto">
              <a:xfrm rot="3582755" flipH="1">
                <a:off x="3611307" y="1263622"/>
                <a:ext cx="267653" cy="1200967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2" name="Trapezoid 51"/>
              <p:cNvSpPr/>
              <p:nvPr userDrawn="1"/>
            </p:nvSpPr>
            <p:spPr bwMode="auto">
              <a:xfrm rot="9008627" flipH="1">
                <a:off x="4866969" y="131800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3" name="Trapezoid 52"/>
              <p:cNvSpPr/>
              <p:nvPr userDrawn="1"/>
            </p:nvSpPr>
            <p:spPr bwMode="auto">
              <a:xfrm rot="12494284" flipH="1">
                <a:off x="6044779" y="133163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4" name="Trapezoid 53"/>
              <p:cNvSpPr/>
              <p:nvPr userDrawn="1"/>
            </p:nvSpPr>
            <p:spPr bwMode="auto">
              <a:xfrm rot="19415796" flipH="1">
                <a:off x="7174443" y="977266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5" name="Trapezoid 54"/>
              <p:cNvSpPr/>
              <p:nvPr userDrawn="1"/>
            </p:nvSpPr>
            <p:spPr bwMode="auto">
              <a:xfrm rot="2260690" flipH="1">
                <a:off x="8349920" y="1327973"/>
                <a:ext cx="371883" cy="1508363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8" name="Chord 57"/>
              <p:cNvSpPr/>
              <p:nvPr userDrawn="1"/>
            </p:nvSpPr>
            <p:spPr bwMode="auto">
              <a:xfrm rot="1915828">
                <a:off x="8519624" y="540552"/>
                <a:ext cx="1248750" cy="1248750"/>
              </a:xfrm>
              <a:prstGeom prst="chord">
                <a:avLst>
                  <a:gd name="adj1" fmla="val 3392562"/>
                  <a:gd name="adj2" fmla="val 14273024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</p:grpSp>
      </p:grp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>
                <a:lumMod val="95000"/>
              </a:schemeClr>
            </a:gs>
            <a:gs pos="71000">
              <a:schemeClr val="bg1">
                <a:alpha val="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 bwMode="auto">
          <a:xfrm>
            <a:off x="0" y="6705600"/>
            <a:ext cx="9144000" cy="1588"/>
          </a:xfrm>
          <a:prstGeom prst="line">
            <a:avLst/>
          </a:prstGeom>
          <a:solidFill>
            <a:schemeClr val="accent1"/>
          </a:solidFill>
          <a:ln w="3175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25" name="Rectangle 24"/>
          <p:cNvSpPr/>
          <p:nvPr userDrawn="1"/>
        </p:nvSpPr>
        <p:spPr bwMode="auto">
          <a:xfrm flipV="1">
            <a:off x="0" y="1191673"/>
            <a:ext cx="88392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Rectangle 7" descr="Denim"/>
          <p:cNvSpPr>
            <a:spLocks noChangeArrowheads="1"/>
          </p:cNvSpPr>
          <p:nvPr userDrawn="1"/>
        </p:nvSpPr>
        <p:spPr bwMode="auto">
          <a:xfrm>
            <a:off x="8610600" y="1"/>
            <a:ext cx="533400" cy="686966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270000" dist="2540000" dir="21540000" sx="200000" sy="200000" algn="r" rotWithShape="0">
              <a:prstClr val="black">
                <a:alpha val="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28600" y="16036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عنوان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04800" y="14478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محتوا</a:t>
            </a:r>
            <a:endParaRPr lang="en-US" dirty="0" smtClean="0"/>
          </a:p>
        </p:txBody>
      </p:sp>
      <p:sp>
        <p:nvSpPr>
          <p:cNvPr id="3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610600" y="6051332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1">
              <a:defRPr kumimoji="0" sz="1400" b="1">
                <a:solidFill>
                  <a:schemeClr val="tx1">
                    <a:lumMod val="10000"/>
                  </a:schemeClr>
                </a:solidFill>
                <a:cs typeface="B Yekan" pitchFamily="2" charset="-78"/>
              </a:defRPr>
            </a:lvl1pPr>
          </a:lstStyle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8610600" y="1"/>
            <a:ext cx="304800" cy="1190625"/>
          </a:xfrm>
          <a:prstGeom prst="rect">
            <a:avLst/>
          </a:prstGeom>
          <a:solidFill>
            <a:schemeClr val="bg1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8458200" y="6019800"/>
            <a:ext cx="685800" cy="533400"/>
          </a:xfrm>
          <a:prstGeom prst="rect">
            <a:avLst/>
          </a:prstGeom>
          <a:solidFill>
            <a:srgbClr val="33CC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9" name="Right Triangle 8"/>
          <p:cNvSpPr/>
          <p:nvPr userDrawn="1"/>
        </p:nvSpPr>
        <p:spPr bwMode="auto">
          <a:xfrm rot="5400000">
            <a:off x="8672513" y="1128714"/>
            <a:ext cx="180976" cy="3048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2" name="Right Triangle 11"/>
          <p:cNvSpPr/>
          <p:nvPr userDrawn="1"/>
        </p:nvSpPr>
        <p:spPr bwMode="auto">
          <a:xfrm rot="16200000">
            <a:off x="8496302" y="5905499"/>
            <a:ext cx="76199" cy="1524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6" name="Round Same Side Corner Rectangle 15"/>
          <p:cNvSpPr/>
          <p:nvPr userDrawn="1"/>
        </p:nvSpPr>
        <p:spPr bwMode="auto">
          <a:xfrm>
            <a:off x="381000" y="6477000"/>
            <a:ext cx="2362200" cy="381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78009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ITC Avant Garde Gothic" pitchFamily="34" charset="0"/>
                <a:cs typeface="B Lotus" pitchFamily="2" charset="-78"/>
              </a:rPr>
              <a:t>http://edu.nano.ir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8" r:id="rId2"/>
    <p:sldLayoutId id="2147483821" r:id="rId3"/>
    <p:sldLayoutId id="2147483823" r:id="rId4"/>
    <p:sldLayoutId id="2147483824" r:id="rId5"/>
    <p:sldLayoutId id="2147483825" r:id="rId6"/>
    <p:sldLayoutId id="2147483826" r:id="rId7"/>
    <p:sldLayoutId id="2147483829" r:id="rId8"/>
    <p:sldLayoutId id="2147483827" r:id="rId9"/>
  </p:sldLayoutIdLst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2"/>
      <p:bldP spid="102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ft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 b="1" baseline="0">
          <a:solidFill>
            <a:schemeClr val="accent1">
              <a:lumMod val="50000"/>
            </a:schemeClr>
          </a:solidFill>
          <a:effectLst/>
          <a:latin typeface="+mj-lt"/>
          <a:ea typeface="+mj-ea"/>
          <a:cs typeface="B Jalal" pitchFamily="2" charset="-78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rgbClr val="FFCC00"/>
        </a:buClr>
        <a:buNone/>
        <a:defRPr sz="2400">
          <a:solidFill>
            <a:schemeClr val="tx1"/>
          </a:solidFill>
          <a:latin typeface="+mn-lt"/>
          <a:ea typeface="+mn-ea"/>
          <a:cs typeface="B Lotus" pitchFamily="2" charset="-78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457200" y="2780744"/>
            <a:ext cx="8305800" cy="9906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a-IR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اصول سنتز نانوذرات با روش ترسیب شیمیایی (1)</a:t>
            </a:r>
            <a:endParaRPr lang="en-US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114800" y="4038600"/>
            <a:ext cx="4724400" cy="762000"/>
          </a:xfrm>
          <a:prstGeom prst="rect">
            <a:avLst/>
          </a:prstGeom>
          <a:solidFill>
            <a:srgbClr val="0000FF"/>
          </a:solidFill>
          <a:ln w="127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بسیاری از سنتزهای نانو ، هدف تهیه نانوذرات تک‌پخش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Monodisperse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است. </a:t>
            </a:r>
          </a:p>
        </p:txBody>
      </p:sp>
      <p:pic>
        <p:nvPicPr>
          <p:cNvPr id="1026" name="Picture 2" descr="C:\Users\fatemeh\Desktop\pic-pic\chemical persipitaion\monodisperse nanoparticl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6737" y="2590801"/>
            <a:ext cx="4868863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روند سنتز زمانی ارزشمند است که تغییرات در اندازه ذرات محصول کمتر از 5% باشد.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نانوذراتی که گستره اندازه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Size Distribution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محدود دارند، خصوصیات همگن و ویژه‌ای را از خود نشان می‌دهند. </a:t>
            </a:r>
          </a:p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تنها چنین نانوساختارهایی این قابلیت را دارند که به طور گسترده در محصولات صنعتی به کار روند.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ارائه روش های سنتز نانومواد در مقیاس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Large Scale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که منجر به تولید ذرات تک‌پخش و همگن می‌شوند، بسیار قابل توجه است.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050" name="Picture 2" descr="C:\Users\fatemeh\Desktop\pic-pic\chemical persipitaion\monodisperse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419600"/>
            <a:ext cx="3657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سنتزهای شیمیایی روش‌هایی را در بر می‌گیرند که شامل رسوب‌گیری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از فاز مایع (یا محلول) است.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این روش‌ها در مقابل روش‌های مکانیکی سنتز نانومواد (معمولاً رویکردهای بالا به پایین) و روش‌های فیزیکی (معمولاً روش‌های سنتز از فاز گازی) قرار می‌گیرند. </a:t>
            </a:r>
          </a:p>
        </p:txBody>
      </p:sp>
      <p:pic>
        <p:nvPicPr>
          <p:cNvPr id="3074" name="Picture 2" descr="C:\Users\fatemeh\Desktop\pic-pic\chemical persipitaion\Two phase methods.jpg"/>
          <p:cNvPicPr>
            <a:picLocks noChangeAspect="1" noChangeArrowheads="1"/>
          </p:cNvPicPr>
          <p:nvPr/>
        </p:nvPicPr>
        <p:blipFill>
          <a:blip r:embed="rId2"/>
          <a:srcRect b="6024"/>
          <a:stretch>
            <a:fillRect/>
          </a:stretch>
        </p:blipFill>
        <p:spPr bwMode="auto">
          <a:xfrm>
            <a:off x="1371600" y="3429000"/>
            <a:ext cx="57150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دیگر نامهای این روش در برخی متون: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روش های سنتز تر یا مرطوب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Wet Synthesis Methods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سنتز از فاز محلول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Solution Phase Synthesis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این حالت گونه‌های محلول به فرم شیمیایی نامحلول (یا کم‌محلول) تبدیل می‌شوند.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b="1" dirty="0"/>
          </a:p>
        </p:txBody>
      </p:sp>
      <p:pic>
        <p:nvPicPr>
          <p:cNvPr id="4098" name="Picture 2" descr="C:\Users\fatemeh\Desktop\pic-pic\chemical persipitaion\Wet Synthesis Methods, nanoparticle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4663" y="3505200"/>
            <a:ext cx="5113337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شیمیایی سنتز نانومواد، از آن جهت که از رویکردهای پایین به بالا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Bottom Up Method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محسوب می‌شوند...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توانایی مهندسی نانوساختار و همچنین اصلاح سطح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Surface Modification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فراهم می‌آورند.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5122" name="Picture 2" descr="C:\Users\fatemeh\Desktop\pic-pic\chemical persipitaion\Bottom Up Method Synthesis of nanoparticles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581400"/>
            <a:ext cx="59436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سنتز از فاز محلول همانند روش‌های فیزیکی (و برخلاف بسیاری از روش‌های مکانیکی)، علاوه بر نانوپودرها...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قابلیت ساخت لایه‌نازک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Thin Film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با فناوری‌ نانو را داراست.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شیمیایی در مقایسه با روش‌های فیزیکی به امکانات ساده‌تر و ارزانتری نیازمندند.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خود یک مزیت عمده در مقیاس تحقیقات آزمایشگاهی و همچنین تولیدات صنعتی محسوب می‌شود.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146" name="Picture 2" descr="C:\Users\fatemeh\Desktop\pic-pic\chemical persipitaion\Chemical Precipitation Synthesi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724400"/>
            <a:ext cx="3600450" cy="177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روش های سنتز شیمیایی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 های سنتز شیمیایی شامل موارد زیر است: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سولوترمال و هیدروترمال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Solvothermal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 and Hydrothermal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سنتز در میکروامولسیون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Microemulsion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مایسل معکوس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Reverse Micelle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روش های ترسیب شیمیایی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Chemical 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2514600" cy="1221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C:\Users\fatemeh\Desktop\pic-pic\chemical persipitaion\Solvothermal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743200"/>
            <a:ext cx="1600200" cy="1447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fatemeh\Desktop\pic-pic\chemical persipitaion\microemulsionsynthes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4572000"/>
            <a:ext cx="2667000" cy="1757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C:\Users\fatemeh\Desktop\pic-pic\chemical persipitaion\Reverse Micelle synthesis of nanoparticl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800600"/>
            <a:ext cx="2590800" cy="183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5" name="Picture 7" descr="C:\Users\fatemeh\Desktop\pic-pic\chemical persipitaion\Sol-Gel synthesis of nanoparticles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4876800"/>
            <a:ext cx="25908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روش ترسیب شیمیایی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روش ترسیب شیمیایی، اصلی ترین و جزء اولین‌ها در میان روش‌های شیمیایی ساخت نانوذرات است.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این روش گاه به طور دقیق‌تر روش هم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Co-precipitation</a:t>
            </a:r>
            <a:r>
              <a:rPr lang="fa-IR" b="1" dirty="0" smtClean="0">
                <a:solidFill>
                  <a:srgbClr val="002060"/>
                </a:solidFill>
              </a:rPr>
              <a:t>) نیز نامیده می‌شود، چون...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هم‌رسوبی فرآیندی ‌است که در آن ‌ماده ای محلول در محیط به ساختاری نامحلول تبدیل می‌شود.</a:t>
            </a:r>
          </a:p>
        </p:txBody>
      </p:sp>
      <p:pic>
        <p:nvPicPr>
          <p:cNvPr id="8194" name="Picture 2" descr="C:\Users\fatemeh\Desktop\pic-pic\chemical persipitaion\Chemical Precipitation Synthesis of nanoparticles, Nucle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1938" y="3733800"/>
            <a:ext cx="3141662" cy="287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روش ترسیب شیمیایی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فرآیند رسوب‌گیری شیمیایی مراحل هسته‌زایی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Nucleation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رشد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در بر دارد.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کنترل همین دو مرحله است که منجر به تولید محصولات با کیفیت می گردد.</a:t>
            </a:r>
          </a:p>
        </p:txBody>
      </p:sp>
      <p:pic>
        <p:nvPicPr>
          <p:cNvPr id="9218" name="Picture 2" descr="C:\Users\fatemeh\Desktop\pic-pic\chemical persipitaion\Chemical Precipitation Synthesis of nanoparticles, Nucleat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743200"/>
            <a:ext cx="472440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fatemeh\Desktop\pic-pic\chemical persipitaion\Chemical Precipitation Synthesis of nanoparticles, Grow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200400"/>
            <a:ext cx="32004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روش ترسیب شیمیایی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Chemical Precipitation Synthesis</a:t>
            </a:r>
            <a:r>
              <a:rPr lang="fa-IR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بسیاری از ترکیباتی که با این روش (در دماهای پایین) ایجاد می‌شوند، حالت بی‌شکلند.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لذا برای به‌دست آوردن محصولاتی با ساختار بلوری مناسب...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انجام فرآیندهای حرارتی ثانویه همچون کلسینه شدن  یا بازپخت ضروری است.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فرآیندهای حرارتی ثانویه‌ می‌توانند منجر به کلوخه‌ای شدن و کاهش کیفیت ذرات محصول شوند. 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از همین رو تهیه ذرات تک‌پخش با روش ترسیب شیمیایی به سختی مهیا می‌شود.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0242" name="Picture 2" descr="C:\Users\fatemeh\Desktop\pic-pic\chemical persipitaion\Amorphous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4267200"/>
            <a:ext cx="2133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fatemeh\Desktop\pic-pic\chemical persipitaion\calcination, nanoparticles synthes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572000"/>
            <a:ext cx="46482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واکنش‌ها به صورت کلی فرآیندهای سنتزی هم‌رسوبی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Coprecipitation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نامیده می‌شوند و شامل انواعی از واکنش های زیر می باشند: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واکنش‌های رسوبی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اکسایش-کاهش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فرآیندهایی همچون آب‌کافت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گرماکافت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Thermolysis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بسپارش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تراکم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Condensation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</a:p>
        </p:txBody>
      </p:sp>
      <p:pic>
        <p:nvPicPr>
          <p:cNvPr id="6" name="Picture 3" descr="C:\Users\fatemeh\Desktop\pic-pic\chemical persipitaion\Precipitation Reactions, nanoparticle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3810000"/>
            <a:ext cx="23622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09800"/>
            <a:ext cx="4038600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 descr="C:\Users\fatemeh\Desktop\pic-pic\chemical persipitaion\Hydrolysis reaction, nanoparticles synthesis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886200"/>
            <a:ext cx="24003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0" name="Picture 8" descr="C:\Users\fatemeh\Desktop\pic-pic\chemical persipitaion\Redox reaction, nanoparticles synthesi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5181601"/>
            <a:ext cx="32004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رسوبی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Precipitation Reactions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زمانی که غلظت ترکیب از حلالیت آن فراتر می‌رود، ماده شروع به رسوب کردن می‌کند.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رسوب گیری در شرایط فوق اشباع صورت می‌گیرد.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معمولاً واکنش‌های جانشینی متقابل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Metathesis Reaction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می‌توانند منجر به تولید جامد یونی‌ کم‌محلول شوند، که محصول رسوبی را ایجاد می‌کند. 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این واکنش به‌طور ساده واکنش جانشینی دوگانه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Double Displacement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خوانده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1266" name="Picture 2" descr="C:\Users\fatemeh\Desktop\pic-pic\chemical persipitaion\Image20showing20double20displacement20rea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4191000"/>
            <a:ext cx="2819400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fatemeh\Desktop\pic-pic\chemical persipitaion\Chemical Precipitation Synthesis of nanoparticles, Growth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4554582"/>
            <a:ext cx="5181600" cy="1998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شمای کلی واکنش جانشینی دوگانه و واکنش بین نمک نیترات نقره و سدیم کلرید: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کلرید نقره کم محلول است و تقریباً به محض تولید در محلول، رسوب می‌کند.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محصول سدیم نیترات که با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aq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معادله نمایانده شده، در محیط آبی محلول است و به صورت یون‌های مجزای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Na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و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وجود دارد. 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یون‌ها تنها نقش همراه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Contour 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یا ناظر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Spectator 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داشته‌اند و خود در واکنش شرکت نکرده اند.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" name="Picture 5" descr="C:\Users\Sorori\Desktop\formula 3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297180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C:\Users\Sorori\Desktop\Formula 2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8384" y="1981200"/>
            <a:ext cx="4967416" cy="789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fatemeh\Desktop\pic-pic\chemical persipitaion\precipitation reactions examples of nanoparticl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800600"/>
            <a:ext cx="2324100" cy="185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با حذف یون‌های ناظر، می‌توان واکنش کلی را به‌صورت زیر نوشت: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یون‌های نقره و کلرید (بر خلاف کاتیون سدیم و نیترات)...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تنها در غلظت بسیار پایین می‌توانند در کنار یکدیگر در محلول آبی حضور داشته باشند.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این یونها سریعاً تشکیل رسوب می دهند.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در جهت عکس معادله بالا می‌توان گفت که...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رسوب کلرید نقره به‌میزان کم در محیط آبی محلول است و بر اثر انحلال ناچیز، مقدار اندکی از یون‌های نقره و کلرید آزاد در محیط ایجاد می‌گردد.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7" name="Picture 6" descr="C:\Users\Sorori\Desktop\Formula 4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828800"/>
            <a:ext cx="4648200" cy="89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واکنش جانشینی ترسیبی ساده با در نظر گرفتن ضرایب استوکیومتری:</a:t>
            </a:r>
          </a:p>
          <a:p>
            <a:pPr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رابطه تعادل ترمودینامیکی بین محصول و اجزای تشکیل دهنده‌ واکنش بالا بر حسب غلظت (به‌جای فعالیت)...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با عبارت حاصلضرب حلالیت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Solubility Product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بیان می‌گردد: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عبارات درون براکت نشان دهنده غلظت گونه‌های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A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و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B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می‌باشند.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مقادیر 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K</a:t>
            </a:r>
            <a:r>
              <a:rPr lang="en-US" b="1" baseline="-25000" dirty="0" err="1" smtClean="0">
                <a:solidFill>
                  <a:srgbClr val="002060"/>
                </a:solidFill>
                <a:latin typeface="Times New Roman" pitchFamily="18" charset="0"/>
              </a:rPr>
              <a:t>sp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و درنتیجه حلالیت برای برخی ترکیبات از جمله هیدروکسیدها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Hydroxides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)، کربنات‌ها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Carbonates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)، اگزالات 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Oxalates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کلکوژناید ها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Chalcogenides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حلال آبی کوچک است.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Formula 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828800"/>
            <a:ext cx="4572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Sorori\Desktop\Formula 6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962400"/>
            <a:ext cx="2590800" cy="64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واکنش‌های اکسایش-کاهش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Redox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هرچند واکنش‌های جانشینی دوگانه می‌توانند منجر به تشکیل ترکیبات کم‌محلول شوند، اما واکنش‌های دیگری نیز ترکیبات کم‌محلول را فراهم می‌آورند.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واکنش‌های اکسایش-کاهش با تغییر در عدد اکسایش اجزاء به‌کار رفته در واکنش همراه هستند.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3314" name="Picture 2" descr="C:\Users\fatemeh\Desktop\pic-pic\chemical persipitaion\Redo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6425" y="3372178"/>
            <a:ext cx="4829175" cy="302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برای تهیه فرم نامحلول از یون فلزی در محیط آبی، به طور معمول از واکنش کاهش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Reduction</a:t>
            </a:r>
            <a:r>
              <a:rPr lang="fa-IR" b="1" dirty="0" smtClean="0">
                <a:solidFill>
                  <a:srgbClr val="002060"/>
                </a:solidFill>
              </a:rPr>
              <a:t>) استفاده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نیم‌واکنش احیای فلز در زیر آورده شده‌است:</a:t>
            </a:r>
          </a:p>
          <a:p>
            <a:pPr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الکترون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معادله بالا می‌تواند از اکسیداسیون یک عامل کاهنده شیمیایی فراهم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a1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9697" y="3048000"/>
            <a:ext cx="4341103" cy="964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همیشه در یک فرآیند اکسایش-کاهش شیمیایی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Redox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)، دو ترکیب شیمیایی در کنار یکدیگر اکسید و احیا می‌شوند.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ترکیبی که اکسید می‌شود الکترون آزاد می‌کند و لذا کاهنده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Reducing Agent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نامیده می‌شود. </a:t>
            </a:r>
          </a:p>
          <a:p>
            <a:pPr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ترکیب دوم (در اینجا یون فلزی به عنوان اکسنده) باعث اکسیداسیون عامل کاهنده می‌شود.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4338" name="Picture 2" descr="C:\Users\fatemeh\Desktop\pic-pic\chemical persipitaion\redo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701414"/>
            <a:ext cx="5105400" cy="268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581400" y="1447800"/>
            <a:ext cx="48768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اینکه دو ماده در کنار یکدیگر در طی یک فرآیند اکسید و احیا نقش الکترون‌دهنده و الکترون‌گیرنده‌ را بازی کنند به....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پتانسیل استاندارد الکترودی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Standard Electrode Potential – 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مربوط است.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کمیت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E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0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اصل شاخصی از تمایل ترکیب شیمیایی جهت گرفتن و یا آزاد کردن الکترون است که از جداول مربوطه در کتب شیمی تجزیه قابل استخراج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5362" name="Picture 2" descr="C:\Users\fatemeh\Desktop\pic-pic\chemical persipitaion\activity,Standard Electrode Potential – E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295400"/>
            <a:ext cx="3581400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آب‌کافت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Hydrolysis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فرآیند آب‌کافت، با افزایش یک مولکول آب در ساختار ‌ مولکول شیمیایی، شکست در پیوند خاصی از مولکول اولیه اتفاق می‌افتد.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با دخالت یک‌مولکول آب، مولکول اولیه (معمولاً) به دو بخش  می‌شکند. </a:t>
            </a:r>
          </a:p>
        </p:txBody>
      </p:sp>
      <p:pic>
        <p:nvPicPr>
          <p:cNvPr id="16386" name="Picture 2" descr="C:\Users\fatemeh\Desktop\pic-pic\chemical persipitaion\Transesterification1,Hydrolysi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066800" y="3409950"/>
            <a:ext cx="6743700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بسیاری موارد مولکول آب نیز خود می‌شکند و هر جزء آن به بخشی از مولکول اولیه متصل می‌شود.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حتی در محیط آبی خالص نیز، آب به یون‌های هیدروکسیل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Hydroxyl, OH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هیدرونیوم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Hydronium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, 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تفکیک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Dissociation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می‌شود.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یون‌های هیدرونیوم به‌راحتی به صورت یون پروتون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Proton, H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+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نمایش داده می‌شوند. </a:t>
            </a:r>
          </a:p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واکنش تفکیک مولکول‌های آب:</a:t>
            </a:r>
          </a:p>
          <a:p>
            <a:pPr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شمایی از فرآیند آب‌کافت یک گروه عاملی بر سطح ابرمولکول فولرن: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C:\Users\Sorori\Desktop\Formula 1.tif"/>
          <p:cNvPicPr/>
          <p:nvPr/>
        </p:nvPicPr>
        <p:blipFill>
          <a:blip r:embed="rId2" cstate="print"/>
          <a:srcRect l="1651" t="6593" r="1465" b="6579"/>
          <a:stretch>
            <a:fillRect/>
          </a:stretch>
        </p:blipFill>
        <p:spPr bwMode="auto">
          <a:xfrm>
            <a:off x="457200" y="3886200"/>
            <a:ext cx="4038600" cy="74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Sorori\Desktop\Picture3.t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5029200"/>
            <a:ext cx="5745377" cy="118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آب‌کافت یکی از مراحل پایه‌ای در روش سنتزی سل-ژل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Sol-Gel</a:t>
            </a:r>
            <a:r>
              <a:rPr lang="fa-IR" b="1" dirty="0" smtClean="0">
                <a:solidFill>
                  <a:srgbClr val="002060"/>
                </a:solidFill>
              </a:rPr>
              <a:t>) است.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فرآیند آب‌کافت در بسیاری موارد در مورد کاتیون‌های فلزی اتفاق می‌افتد.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فرآیند آب‌کافت برای یون‌های فلزی: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fa-I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یون فلزی آب‌پوشیده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Hydrated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معمولاً در نهایت (بسته به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محیط)  به هیدروکسید فلز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Hydroxide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تبدیل می‌گردد.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Picture2.tif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371600" y="3048000"/>
            <a:ext cx="4850772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05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بسیاری موارد، هیدروکسید فلزی پیش‌ماده مناسبی برای سنتز اکسیدهای فلزی است.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تبدیل هیدروکسید به اکسید فلزی معمولاً با فرآیندهای تخریب حرارتی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صورت می‌گیرد.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تبدیل مستقیم تیتانیوم کلرید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TiCl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به اکسید تیتانیوم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بر اثر آب‌کافت در حضور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4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اتفاق می‌افتد.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7412" name="Picture 4" descr="C:\Users\fatemeh\Desktop\pic-pic\chemical persipitaion\metal ion hydrolysis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219200" y="4114800"/>
            <a:ext cx="6172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گرماکافت (</a:t>
            </a:r>
            <a:r>
              <a:rPr lang="en-US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Thermolysis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واکنش گرماکافت (یا گاه تحت عنوان تخریب حرارتی،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Thermal Decomposition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)، به تخریب شیمیایی و برگشت‌ناپذیر یک ماده در دمای بالا اطلاق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اگر محصول باقی‌مانده از این فرآیند یک رسوب جامد باشد (مانند فرآیند تخریب حرارتی کمپلکس‌های فلز-آلی کربونیل فلزات)...</a:t>
            </a:r>
          </a:p>
          <a:p>
            <a:pPr lvl="1"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می‌تواند به عنوان رویکردی جهت سنتز نانومواد مورد بررسی قرار گیرد.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9459" name="Picture 3" descr="C:\Users\fatemeh\Desktop\pic-pic\chemical persipitaion\Thermolysi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208463"/>
            <a:ext cx="4352925" cy="226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بسپارش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Polymerization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طی فرآیند پلیمریزاسیون، مولکول‌های اولیه با پیوند شیمیایی به‌یکدیگر متصل شده و یک درشت‌مولکول ایجاد می‌کنند.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به مولکول‌های اولیه تک‌پار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Monomer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به مولکول نهایی بسپار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Polymer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 گویند.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0482" name="Picture 2" descr="C:\Users\fatemeh\Desktop\pic-pic\chemical persipitaion\polymerReaction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267200"/>
            <a:ext cx="2662237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3" name="Picture 3" descr="C:\Users\fatemeh\Desktop\pic-pic\chemical persipitaion\Polymeriz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429000"/>
            <a:ext cx="4114800" cy="3219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5181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فرآیندهای بسپارش می‌توانند افزایشی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Addition 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یا تراکمی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Condensation Polymerization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باشند.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فرآیند بسپارش افزایشی، مولکول‌های اولیه به سادگی به یکدیگر افزوده می‌شوند.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بسپارش افزایشی این اضافه‌شدن با از دست دادن مولکول‌های ساده (مثل آب، الکل و ...) همراه است. </a:t>
            </a:r>
            <a:endParaRPr lang="en-US" dirty="0"/>
          </a:p>
        </p:txBody>
      </p:sp>
      <p:pic>
        <p:nvPicPr>
          <p:cNvPr id="5" name="Picture 4" descr="C:\Users\Sorori\Desktop\Picture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222" y="3276600"/>
            <a:ext cx="5340178" cy="3134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نانوذرات پلیمری به‌خصوص در نانوپزشکی با استقبال فراوانی مواجه شده‌اند.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این استقبال به دلیل زیست سازگاری و کاربرد گسترده آنها در فرآیندهای انتقال دارو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Drug Delivery</a:t>
            </a:r>
            <a:r>
              <a:rPr lang="fa-IR" b="1" dirty="0" smtClean="0">
                <a:solidFill>
                  <a:srgbClr val="002060"/>
                </a:solidFill>
              </a:rPr>
              <a:t>) می‌باشد.</a:t>
            </a: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21506" name="Picture 2" descr="C:\Users\fatemeh\Desktop\pic-pic\chemical persipitaion\polymeric nanoparticles for Drug Delive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200400"/>
            <a:ext cx="43434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فرآیند تراکم (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Condensation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):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فرآیند تراکم با اتصال مولکول‌های تک‌پار به یکدیگر، مولکول‌هایی به‌عنوان محصول جانبی ایجاد می‌شوند.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اگر مولکول آزاد شده آب باشد، این فرآیند عکس واکنش آب‌کافت به‌حساب می‌آید.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فرآیند آب‌کافت، بر اثر جذب آب، پیوند شیمیایی در مولکول شکسته می‌شود.</a:t>
            </a:r>
          </a:p>
          <a:p>
            <a:pPr lvl="1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فرآیند تراکم، تشکیل پیوند باعث آزادسازی مولکول آب می‌شود.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4403066"/>
            <a:ext cx="3810000" cy="2264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C:\Users\fatemeh\Desktop\pic-pic\chemical persipitaion\hydrolysis reac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627" y="4343400"/>
            <a:ext cx="3093174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فرآیند پایه‌ای ترین مرحله در فرآیند سل-ژل است.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معمولاً این مرحله همزمان و یا پس از فرآیند آب‌کافت اتفاق می‌افتد و منجر به تشکیل ساختارهای درشت‌مولکول به‌عنوان محصول می‌شود.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بر اثر این پدیده، محلول اولیه (سل) به مرور دارای گرانروی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Viscosity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بیشتر می‌شود و به‌سمت فاز جامد حرکت می‌کند.</a:t>
            </a:r>
          </a:p>
        </p:txBody>
      </p:sp>
      <p:pic>
        <p:nvPicPr>
          <p:cNvPr id="23554" name="Picture 2" descr="C:\Users\fatemeh\Desktop\pic-pic\chemical persipitaion\Sol-Gel synthesis of nanopartic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810000"/>
            <a:ext cx="5045242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5" name="Picture 3" descr="C:\Users\fatemeh\Desktop\pic-pic\chemical persipitaion\solgel-1,hydrolysis reaction, Sol-G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038600"/>
            <a:ext cx="2743200" cy="186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واکنش‌های شیمیایی در سنتزهای نانو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معمول‌ترین مثال از این روند، فرآیند تراکمی گروه های سیلانول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Si-OH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تشکیل شبکه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می‌باشد. 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گروه‌های سیلانول خود حاصل آب‌کافت گروه‌های آلکوکسید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Si-OR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24579" name="Picture 3" descr="C:\Users\fatemeh\Desktop\pic-pic\chemical persipitaion\hydrolysis reaction, Sol-Gel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971800"/>
            <a:ext cx="586740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بحث و 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سنتزهای شیمیایی از مطلوب‌ترین روش‌های ساخت نانوذرات هستند.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این روش‌ها که به روش‌های سنتز تر نیز معروفند، بر پایه ترسیب ترکیبی با حلالیت کم‌ از محلول‌های آبی و غیر آبی عمل می‌کنند.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از این دسته می‌توان به روش‌های سنتزی هم رسوبی، سنتز در میکروامولسیون، سنتز با گرماکافت، روش سل‌-ژل و روش‌های سولوترمال-هیدروترمال اشاره نمود.</a:t>
            </a:r>
          </a:p>
          <a:p>
            <a:pPr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علاوه بر واکنش‌های رسوبی معمول که در شیمی واکنش های جانشینی خوانده می شوند، واکنش‌هایی نظیر اکسایش-کاهش نیز در روند سنتز نانوذرات به‌کار گرفته می‌شوند. 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بحث و نتیجه گیری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روش‌های شیمیایی سنتز نانوذرات می‌توانند فرآیندهایی همچون موارد برشمرده در زیر باشد: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آب‌کافت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تراکم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بسپارش </a:t>
            </a:r>
          </a:p>
          <a:p>
            <a:pPr lvl="0">
              <a:lnSpc>
                <a:spcPct val="150000"/>
              </a:lnSpc>
              <a:buClr>
                <a:srgbClr val="FFFF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گرماکافت مولکول‌های پیش‌ماده</a:t>
            </a:r>
            <a:endParaRPr lang="en-US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ny Handbook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mpany Handbook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lnDef>
  </a:objectDefaults>
  <a:extraClrSchemeLst>
    <a:extraClrScheme>
      <a:clrScheme name="Company Handbook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9933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5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6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FF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Company Handbook</Template>
  <TotalTime>3645</TotalTime>
  <Words>2022</Words>
  <Application>Microsoft Office PowerPoint</Application>
  <PresentationFormat>On-screen Show (4:3)</PresentationFormat>
  <Paragraphs>203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Arial Black</vt:lpstr>
      <vt:lpstr>B Jalal</vt:lpstr>
      <vt:lpstr>B Lotus</vt:lpstr>
      <vt:lpstr>B Nazanin</vt:lpstr>
      <vt:lpstr>B Titr</vt:lpstr>
      <vt:lpstr>B Yekan</vt:lpstr>
      <vt:lpstr>ITC Avant Garde Gothic</vt:lpstr>
      <vt:lpstr>Times New Roman</vt:lpstr>
      <vt:lpstr>Wingdings</vt:lpstr>
      <vt:lpstr>Company Handbook</vt:lpstr>
      <vt:lpstr>اصول سنتز نانوذرات با روش ترسیب شیمیایی (1)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 روش های سنتز شیمیایی</vt:lpstr>
      <vt:lpstr>روش ترسیب شیمیایی  (Chemical Precipitation Synthesis)</vt:lpstr>
      <vt:lpstr>روش ترسیب شیمیایی  (Chemical Precipitation Synthesis)</vt:lpstr>
      <vt:lpstr>روش ترسیب شیمیایی  (Chemical Precipitation Synthesis)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واکنش‌های شیمیایی در سنتزهای نانو</vt:lpstr>
      <vt:lpstr>بحث و نتیجه گیری</vt:lpstr>
      <vt:lpstr>بحث و نتیجه گیری</vt:lpstr>
      <vt:lpstr>PowerPoint Presentation</vt:lpstr>
      <vt:lpstr>PowerPoint Presentation</vt:lpstr>
    </vt:vector>
  </TitlesOfParts>
  <Company>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>Miliardiom</dc:subject>
  <dc:creator>Ghader Asadi</dc:creator>
  <cp:lastModifiedBy>123</cp:lastModifiedBy>
  <cp:revision>83</cp:revision>
  <cp:lastPrinted>1601-01-01T00:00:00Z</cp:lastPrinted>
  <dcterms:created xsi:type="dcterms:W3CDTF">2006-10-30T07:12:20Z</dcterms:created>
  <dcterms:modified xsi:type="dcterms:W3CDTF">2018-04-10T08:26:07Z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