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sldIdLst>
    <p:sldId id="261" r:id="rId4"/>
    <p:sldId id="260" r:id="rId5"/>
    <p:sldId id="263" r:id="rId6"/>
    <p:sldId id="258" r:id="rId7"/>
    <p:sldId id="264" r:id="rId8"/>
    <p:sldId id="265" r:id="rId9"/>
    <p:sldId id="262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43407" autoAdjust="0"/>
    <p:restoredTop sz="94660"/>
  </p:normalViewPr>
  <p:slideViewPr>
    <p:cSldViewPr snapToGrid="0">
      <p:cViewPr varScale="1">
        <p:scale>
          <a:sx n="53" d="100"/>
          <a:sy n="53" d="100"/>
        </p:scale>
        <p:origin x="114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presProps" Target="presProps.xml"/><Relationship Id="rId5" Type="http://schemas.openxmlformats.org/officeDocument/2006/relationships/slide" Target="slides/slide2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0029E-DAEB-4501-A3C1-26D42FBC2967}" type="datetimeFigureOut">
              <a:rPr lang="en-US" smtClean="0"/>
              <a:t>10/4/2020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9CFDF-2580-45A1-B570-8935621D3C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0169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0029E-DAEB-4501-A3C1-26D42FBC2967}" type="datetimeFigureOut">
              <a:rPr lang="en-US" smtClean="0"/>
              <a:t>10/4/2020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9CFDF-2580-45A1-B570-8935621D3C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2241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0029E-DAEB-4501-A3C1-26D42FBC2967}" type="datetimeFigureOut">
              <a:rPr lang="en-US" smtClean="0"/>
              <a:t>10/4/2020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9CFDF-2580-45A1-B570-8935621D3C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9450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0029E-DAEB-4501-A3C1-26D42FBC2967}" type="datetimeFigureOut">
              <a:rPr lang="en-US" smtClean="0"/>
              <a:t>10/4/2020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9CFDF-2580-45A1-B570-8935621D3C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1062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0029E-DAEB-4501-A3C1-26D42FBC2967}" type="datetimeFigureOut">
              <a:rPr lang="en-US" smtClean="0"/>
              <a:t>10/4/2020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9CFDF-2580-45A1-B570-8935621D3C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1612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0029E-DAEB-4501-A3C1-26D42FBC2967}" type="datetimeFigureOut">
              <a:rPr lang="en-US" smtClean="0"/>
              <a:t>10/4/2020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9CFDF-2580-45A1-B570-8935621D3C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04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0029E-DAEB-4501-A3C1-26D42FBC2967}" type="datetimeFigureOut">
              <a:rPr lang="en-US" smtClean="0"/>
              <a:t>10/4/2020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9CFDF-2580-45A1-B570-8935621D3C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0475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0029E-DAEB-4501-A3C1-26D42FBC2967}" type="datetimeFigureOut">
              <a:rPr lang="en-US" smtClean="0"/>
              <a:t>10/4/2020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9CFDF-2580-45A1-B570-8935621D3C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463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0029E-DAEB-4501-A3C1-26D42FBC2967}" type="datetimeFigureOut">
              <a:rPr lang="en-US" smtClean="0"/>
              <a:t>10/4/2020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9CFDF-2580-45A1-B570-8935621D3C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6120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0029E-DAEB-4501-A3C1-26D42FBC2967}" type="datetimeFigureOut">
              <a:rPr lang="en-US" smtClean="0"/>
              <a:t>10/4/2020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9CFDF-2580-45A1-B570-8935621D3C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0094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0029E-DAEB-4501-A3C1-26D42FBC2967}" type="datetimeFigureOut">
              <a:rPr lang="en-US" smtClean="0"/>
              <a:t>10/4/2020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9CFDF-2580-45A1-B570-8935621D3C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7758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558129" y="434162"/>
            <a:ext cx="11075745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963168" y="1820206"/>
            <a:ext cx="103632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963168" y="3685032"/>
            <a:ext cx="103632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7289431-EA3C-4D20-82B3-6274F424F513}" type="datetime1">
              <a:rPr lang="en-US" smtClean="0">
                <a:solidFill>
                  <a:srgbClr val="E3DED1">
                    <a:shade val="50000"/>
                  </a:srgbClr>
                </a:solidFill>
              </a:rPr>
              <a:t>10/4/2020</a:t>
            </a:fld>
            <a:endParaRPr lang="en-US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6960C2-1D28-40CA-BDDC-B8BD2FD944E8}" type="slidenum">
              <a:rPr lang="en-US" smtClean="0">
                <a:solidFill>
                  <a:srgbClr val="E3DED1">
                    <a:shade val="5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62773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560" y="4983480"/>
            <a:ext cx="10911840" cy="105156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0560" y="530352"/>
            <a:ext cx="10911840" cy="418795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38D1373-4D7F-41E3-9B8F-FBE7F0988680}" type="datetime1">
              <a:rPr lang="en-US" smtClean="0">
                <a:solidFill>
                  <a:srgbClr val="E3DED1">
                    <a:shade val="50000"/>
                  </a:srgbClr>
                </a:solidFill>
              </a:rPr>
              <a:t>10/4/2020</a:t>
            </a:fld>
            <a:endParaRPr lang="en-US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6960C2-1D28-40CA-BDDC-B8BD2FD944E8}" type="slidenum">
              <a:rPr lang="en-US" smtClean="0">
                <a:solidFill>
                  <a:srgbClr val="E3DED1">
                    <a:shade val="5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54571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558129" y="434163"/>
            <a:ext cx="11075745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4459" y="4928616"/>
            <a:ext cx="1091184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4459" y="5624484"/>
            <a:ext cx="1091184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F28C3AD-2846-4F02-B5BA-D865060DF7F9}" type="datetime1">
              <a:rPr lang="en-US" smtClean="0">
                <a:solidFill>
                  <a:srgbClr val="E3DED1">
                    <a:shade val="50000"/>
                  </a:srgbClr>
                </a:solidFill>
              </a:rPr>
              <a:t>10/4/2020</a:t>
            </a:fld>
            <a:endParaRPr lang="en-US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6960C2-1D28-40CA-BDDC-B8BD2FD944E8}" type="slidenum">
              <a:rPr lang="en-US" smtClean="0">
                <a:solidFill>
                  <a:srgbClr val="E3DED1">
                    <a:shade val="5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30932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3" y="530352"/>
            <a:ext cx="524256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40480" y="530352"/>
            <a:ext cx="524256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D98BD1E-6494-4D32-8E55-66A4660CC92D}" type="datetime1">
              <a:rPr lang="en-US" smtClean="0">
                <a:solidFill>
                  <a:srgbClr val="E3DED1">
                    <a:shade val="50000"/>
                  </a:srgbClr>
                </a:solidFill>
              </a:rPr>
              <a:t>10/4/2020</a:t>
            </a:fld>
            <a:endParaRPr lang="en-US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6960C2-1D28-40CA-BDDC-B8BD2FD944E8}" type="slidenum">
              <a:rPr lang="en-US" smtClean="0">
                <a:solidFill>
                  <a:srgbClr val="E3DED1">
                    <a:shade val="5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15746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560" y="4983480"/>
            <a:ext cx="1091184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9632" y="579438"/>
            <a:ext cx="524256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202892" y="579438"/>
            <a:ext cx="524256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809632" y="1447800"/>
            <a:ext cx="524256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2892" y="1447800"/>
            <a:ext cx="524256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2F08122-475B-4F56-B423-434C3673F11A}" type="datetime1">
              <a:rPr lang="en-US" smtClean="0">
                <a:solidFill>
                  <a:srgbClr val="E3DED1">
                    <a:shade val="50000"/>
                  </a:srgbClr>
                </a:solidFill>
              </a:rPr>
              <a:t>10/4/2020</a:t>
            </a:fld>
            <a:endParaRPr lang="en-US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6960C2-1D28-40CA-BDDC-B8BD2FD944E8}" type="slidenum">
              <a:rPr lang="en-US" smtClean="0">
                <a:solidFill>
                  <a:srgbClr val="E3DED1">
                    <a:shade val="5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95144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5FF7ECB-1C6C-4579-911E-8165259B20AC}" type="datetime1">
              <a:rPr lang="en-US" smtClean="0">
                <a:solidFill>
                  <a:srgbClr val="E3DED1">
                    <a:shade val="50000"/>
                  </a:srgbClr>
                </a:solidFill>
              </a:rPr>
              <a:t>10/4/2020</a:t>
            </a:fld>
            <a:endParaRPr lang="en-US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6960C2-1D28-40CA-BDDC-B8BD2FD944E8}" type="slidenum">
              <a:rPr lang="en-US" smtClean="0">
                <a:solidFill>
                  <a:srgbClr val="E3DED1">
                    <a:shade val="5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78131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47FF847-2D17-4111-A938-55609A0608DE}" type="datetime1">
              <a:rPr lang="en-US" smtClean="0">
                <a:solidFill>
                  <a:srgbClr val="E3DED1">
                    <a:shade val="50000"/>
                  </a:srgbClr>
                </a:solidFill>
              </a:rPr>
              <a:t>10/4/2020</a:t>
            </a:fld>
            <a:endParaRPr lang="en-US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6960C2-1D28-40CA-BDDC-B8BD2FD944E8}" type="slidenum">
              <a:rPr lang="en-US" smtClean="0">
                <a:solidFill>
                  <a:srgbClr val="E3DED1">
                    <a:shade val="5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66992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85045" y="533400"/>
            <a:ext cx="39624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7385129" y="1447802"/>
            <a:ext cx="39624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015163" y="930144"/>
            <a:ext cx="6168212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8D0AD9C-051C-4022-B5EF-4F353EB9A8C9}" type="datetime1">
              <a:rPr lang="en-US" smtClean="0">
                <a:solidFill>
                  <a:srgbClr val="E3DED1">
                    <a:shade val="50000"/>
                  </a:srgbClr>
                </a:solidFill>
              </a:rPr>
              <a:t>10/4/2020</a:t>
            </a:fld>
            <a:endParaRPr lang="en-US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6960C2-1D28-40CA-BDDC-B8BD2FD944E8}" type="slidenum">
              <a:rPr lang="en-US" smtClean="0">
                <a:solidFill>
                  <a:srgbClr val="E3DED1">
                    <a:shade val="5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785074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ound Single Corner Rectangle 10"/>
          <p:cNvSpPr/>
          <p:nvPr/>
        </p:nvSpPr>
        <p:spPr>
          <a:xfrm>
            <a:off x="8534401" y="434162"/>
            <a:ext cx="3099473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012056"/>
            <a:ext cx="109728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8616949" y="533400"/>
            <a:ext cx="298704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3E9F42A-4BA5-47E8-8F4C-4D8CB8EB6323}" type="datetime1">
              <a:rPr lang="en-US" smtClean="0">
                <a:solidFill>
                  <a:srgbClr val="E3DED1">
                    <a:shade val="50000"/>
                  </a:srgbClr>
                </a:solidFill>
              </a:rPr>
              <a:t>10/4/2020</a:t>
            </a:fld>
            <a:endParaRPr lang="en-US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6960C2-1D28-40CA-BDDC-B8BD2FD944E8}" type="slidenum">
              <a:rPr lang="en-US" smtClean="0">
                <a:solidFill>
                  <a:srgbClr val="E3DED1">
                    <a:shade val="5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1973" y="435768"/>
            <a:ext cx="7900416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73288932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560" y="4983480"/>
            <a:ext cx="10911840" cy="105156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0560" y="530352"/>
            <a:ext cx="10911840" cy="4187952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BF5C21F-D05D-48C0-9774-2FADE3D9C9F9}" type="datetime1">
              <a:rPr lang="en-US" smtClean="0">
                <a:solidFill>
                  <a:srgbClr val="E3DED1">
                    <a:shade val="50000"/>
                  </a:srgbClr>
                </a:solidFill>
              </a:rPr>
              <a:t>10/4/2020</a:t>
            </a:fld>
            <a:endParaRPr lang="en-US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6960C2-1D28-40CA-BDDC-B8BD2FD944E8}" type="slidenum">
              <a:rPr lang="en-US" smtClean="0">
                <a:solidFill>
                  <a:srgbClr val="E3DED1">
                    <a:shade val="5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00779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533405"/>
            <a:ext cx="2641600" cy="5257799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11200" y="533403"/>
            <a:ext cx="7924800" cy="5257801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164FF57-7D02-4F10-AC67-DE2A40BF11ED}" type="datetime1">
              <a:rPr lang="en-US" smtClean="0">
                <a:solidFill>
                  <a:srgbClr val="E3DED1">
                    <a:shade val="50000"/>
                  </a:srgbClr>
                </a:solidFill>
              </a:rPr>
              <a:t>10/4/2020</a:t>
            </a:fld>
            <a:endParaRPr lang="en-US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6960C2-1D28-40CA-BDDC-B8BD2FD944E8}" type="slidenum">
              <a:rPr lang="en-US" smtClean="0">
                <a:solidFill>
                  <a:srgbClr val="E3DED1">
                    <a:shade val="5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448125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4802F-21CB-4393-A830-EF703E426509}" type="datetime1">
              <a:rPr lang="en-US" smtClean="0"/>
              <a:t>10/4/2020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D4BD9-9EB5-4AD0-BF85-C841C5ADCA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76404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9D8DB-F457-4228-A41B-74474F93528C}" type="datetime1">
              <a:rPr lang="en-US" smtClean="0"/>
              <a:t>10/4/2020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D4BD9-9EB5-4AD0-BF85-C841C5ADCA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11534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511C8-DBED-4C20-B689-06811D9382E0}" type="datetime1">
              <a:rPr lang="en-US" smtClean="0"/>
              <a:t>10/4/2020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D4BD9-9EB5-4AD0-BF85-C841C5ADCA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97152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647E1-0900-4A65-ABB9-86BC85F1FB76}" type="datetime1">
              <a:rPr lang="en-US" smtClean="0"/>
              <a:t>10/4/2020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D4BD9-9EB5-4AD0-BF85-C841C5ADCA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49886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31045-357C-4323-8518-07110A027B89}" type="datetime1">
              <a:rPr lang="en-US" smtClean="0"/>
              <a:t>10/4/2020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D4BD9-9EB5-4AD0-BF85-C841C5ADCA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30856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81BF-AAA3-4859-921C-FB36030A2BBC}" type="datetime1">
              <a:rPr lang="en-US" smtClean="0"/>
              <a:t>10/4/2020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D4BD9-9EB5-4AD0-BF85-C841C5ADCA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7131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80ECA-FAB6-42CC-8565-7C81E536840D}" type="datetime1">
              <a:rPr lang="en-US" smtClean="0"/>
              <a:t>10/4/2020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D4BD9-9EB5-4AD0-BF85-C841C5ADCA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85140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B81A3-ABCD-45DC-B6CE-B0814FE13CB9}" type="datetime1">
              <a:rPr lang="en-US" smtClean="0"/>
              <a:t>10/4/2020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D4BD9-9EB5-4AD0-BF85-C841C5ADCA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62143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18033-2A96-4771-A61D-2C117912EA7D}" type="datetime1">
              <a:rPr lang="en-US" smtClean="0"/>
              <a:t>10/4/2020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D4BD9-9EB5-4AD0-BF85-C841C5ADCA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37924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81F79-94CB-4B0A-B925-92AC19E64211}" type="datetime1">
              <a:rPr lang="en-US" smtClean="0"/>
              <a:t>10/4/2020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D4BD9-9EB5-4AD0-BF85-C841C5ADCA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06057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DBD76-5FB4-4C49-8FE9-EA62DA86CF2B}" type="datetime1">
              <a:rPr lang="en-US" smtClean="0"/>
              <a:t>10/4/2020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D4BD9-9EB5-4AD0-BF85-C841C5ADCA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7097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70029E-DAEB-4501-A3C1-26D42FBC2967}" type="datetimeFigureOut">
              <a:rPr lang="en-US" smtClean="0"/>
              <a:t>10/4/2020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B9CFDF-2580-45A1-B570-8935621D3C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898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2F293">
            <a:alpha val="2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558129" y="434162"/>
            <a:ext cx="11075745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670560" y="4985590"/>
            <a:ext cx="10911840" cy="105156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670560" y="530352"/>
            <a:ext cx="1091184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5035104" y="6111876"/>
            <a:ext cx="3048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>
              <a:defRPr/>
            </a:pPr>
            <a:fld id="{6B19145B-67E8-47B5-9A7A-798533BA6D89}" type="datetime1">
              <a:rPr lang="en-US" smtClean="0">
                <a:solidFill>
                  <a:srgbClr val="E3DED1">
                    <a:shade val="50000"/>
                  </a:srgbClr>
                </a:solidFill>
              </a:rPr>
              <a:t>10/4/2020</a:t>
            </a:fld>
            <a:endParaRPr lang="en-US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8083104" y="6111876"/>
            <a:ext cx="3048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1131104" y="6111876"/>
            <a:ext cx="609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>
              <a:defRPr/>
            </a:pPr>
            <a:fld id="{E86960C2-1D28-40CA-BDDC-B8BD2FD944E8}" type="slidenum">
              <a:rPr lang="en-US" smtClean="0">
                <a:solidFill>
                  <a:srgbClr val="E3DED1">
                    <a:shade val="5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0247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FA8F3A-566C-4186-8AC8-31618F70048F}" type="datetime1">
              <a:rPr lang="en-US" smtClean="0"/>
              <a:t>10/4/2020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9D4BD9-9EB5-4AD0-BF85-C841C5ADCA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5959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1524001" y="439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pic>
        <p:nvPicPr>
          <p:cNvPr id="27649" name="Picture 1" descr="09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</a:blip>
          <a:srcRect/>
          <a:stretch>
            <a:fillRect/>
          </a:stretch>
        </p:blipFill>
        <p:spPr bwMode="auto">
          <a:xfrm>
            <a:off x="1752600" y="1219200"/>
            <a:ext cx="8351518" cy="1828800"/>
          </a:xfrm>
          <a:prstGeom prst="rect">
            <a:avLst/>
          </a:prstGeom>
          <a:noFill/>
        </p:spPr>
      </p:pic>
      <p:pic>
        <p:nvPicPr>
          <p:cNvPr id="2" name="Picture 2" descr="E:\Ax\bes.png"/>
          <p:cNvPicPr>
            <a:picLocks noChangeAspect="1" noChangeArrowheads="1"/>
          </p:cNvPicPr>
          <p:nvPr/>
        </p:nvPicPr>
        <p:blipFill>
          <a:blip r:embed="rId3"/>
          <a:srcRect l="13104" r="12518"/>
          <a:stretch>
            <a:fillRect/>
          </a:stretch>
        </p:blipFill>
        <p:spPr bwMode="auto">
          <a:xfrm>
            <a:off x="404949" y="261257"/>
            <a:ext cx="11443062" cy="6291637"/>
          </a:xfrm>
          <a:prstGeom prst="rect">
            <a:avLst/>
          </a:prstGeom>
          <a:noFill/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6960C2-1D28-40CA-BDDC-B8BD2FD944E8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E3DED1">
                    <a:shade val="5000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E3DED1">
                  <a:shade val="50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6766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>
                <a:cs typeface="B Koodak" panose="00000700000000000000" pitchFamily="2" charset="-78"/>
              </a:rPr>
              <a:t>درس سمینار 1</a:t>
            </a:r>
            <a:endParaRPr lang="en-US" dirty="0">
              <a:cs typeface="B Koodak" panose="000007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29062" y="2840037"/>
            <a:ext cx="3652837" cy="1489076"/>
          </a:xfrm>
        </p:spPr>
        <p:txBody>
          <a:bodyPr>
            <a:normAutofit/>
          </a:bodyPr>
          <a:lstStyle/>
          <a:p>
            <a:pPr marL="0" indent="0" algn="r" rtl="1">
              <a:buNone/>
            </a:pPr>
            <a:r>
              <a:rPr lang="fa-IR" dirty="0">
                <a:cs typeface="B Koodak" panose="00000700000000000000" pitchFamily="2" charset="-78"/>
              </a:rPr>
              <a:t>معادل 1 واحد تئوری</a:t>
            </a:r>
          </a:p>
          <a:p>
            <a:pPr marL="0" indent="0" algn="r" rtl="1">
              <a:lnSpc>
                <a:spcPct val="150000"/>
              </a:lnSpc>
              <a:buNone/>
            </a:pPr>
            <a:r>
              <a:rPr lang="fa-IR" dirty="0">
                <a:cs typeface="B Koodak" panose="00000700000000000000" pitchFamily="2" charset="-78"/>
              </a:rPr>
              <a:t>مقطع تحصیلی کارشناسی</a:t>
            </a:r>
            <a:endParaRPr lang="en-US" dirty="0">
              <a:cs typeface="B Koodak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457037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dirty="0"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هدف از </a:t>
            </a:r>
            <a:r>
              <a:rPr lang="fa-IR" dirty="0"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درس</a:t>
            </a:r>
            <a:r>
              <a:rPr lang="ar-SA" dirty="0"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 سمینار</a:t>
            </a:r>
            <a:r>
              <a:rPr lang="fa-IR" dirty="0"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algn="justLow" rtl="1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ar-SA" dirty="0">
                <a:latin typeface="Times New Roman" panose="02020603050405020304" pitchFamily="18" charset="0"/>
                <a:ea typeface="Times New Roman" panose="02020603050405020304" pitchFamily="18" charset="0"/>
              </a:rPr>
              <a:t>هدف از </a:t>
            </a:r>
            <a:r>
              <a:rPr lang="fa-IR" dirty="0">
                <a:latin typeface="Times New Roman" panose="02020603050405020304" pitchFamily="18" charset="0"/>
                <a:ea typeface="Times New Roman" panose="02020603050405020304" pitchFamily="18" charset="0"/>
              </a:rPr>
              <a:t>این درس </a:t>
            </a:r>
            <a:r>
              <a:rPr lang="ar-SA" dirty="0">
                <a:latin typeface="Times New Roman" panose="02020603050405020304" pitchFamily="18" charset="0"/>
                <a:ea typeface="Times New Roman" panose="02020603050405020304" pitchFamily="18" charset="0"/>
              </a:rPr>
              <a:t>آشنایی دانشجویان با اصول اولیه روش تحقیق و نحوۀ استفاده از منابع اطلاع رسانی </a:t>
            </a:r>
            <a:r>
              <a:rPr lang="fa-IR" dirty="0">
                <a:latin typeface="Times New Roman" panose="02020603050405020304" pitchFamily="18" charset="0"/>
                <a:ea typeface="Times New Roman" panose="02020603050405020304" pitchFamily="18" charset="0"/>
              </a:rPr>
              <a:t>(پیدا کردن مقالات از مجلات معتبر) </a:t>
            </a:r>
            <a:r>
              <a:rPr lang="ar-SA" dirty="0">
                <a:latin typeface="Times New Roman" panose="02020603050405020304" pitchFamily="18" charset="0"/>
                <a:ea typeface="Times New Roman" panose="02020603050405020304" pitchFamily="18" charset="0"/>
              </a:rPr>
              <a:t>و شیوۀ ارائه کتبی و شفاهی نتایج یک تحقیق در قالب جمع‌آوری، بررسی و دسته‌بندی تحقیقات انجام شده در ارتباط با موضوع سمینـار است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39D4BD9-9EB5-4AD0-BF85-C841C5ADCAD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imes New Roman"/>
                <a:ea typeface="+mn-ea"/>
                <a:cs typeface="B Koodak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</p:spTree>
    <p:extLst>
      <p:ext uri="{BB962C8B-B14F-4D97-AF65-F5344CB8AC3E}">
        <p14:creationId xmlns:p14="http://schemas.microsoft.com/office/powerpoint/2010/main" val="20811631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71513"/>
            <a:ext cx="10515600" cy="5505450"/>
          </a:xfrm>
        </p:spPr>
        <p:txBody>
          <a:bodyPr>
            <a:normAutofit/>
          </a:bodyPr>
          <a:lstStyle/>
          <a:p>
            <a:pPr algn="r" rtl="1">
              <a:lnSpc>
                <a:spcPct val="150000"/>
              </a:lnSpc>
            </a:pPr>
            <a:r>
              <a:rPr lang="fa-IR" dirty="0">
                <a:cs typeface="B Koodak" panose="00000700000000000000" pitchFamily="2" charset="-78"/>
              </a:rPr>
              <a:t>جلسه اول: آشنایی با دانشجویان، تعریف سمینار و تعریف ارائه علمی و روش تحقیق و لزوم ارائه علمی </a:t>
            </a:r>
          </a:p>
          <a:p>
            <a:pPr algn="r" rtl="1">
              <a:lnSpc>
                <a:spcPct val="150000"/>
              </a:lnSpc>
            </a:pPr>
            <a:r>
              <a:rPr lang="fa-IR" dirty="0">
                <a:cs typeface="B Koodak" panose="00000700000000000000" pitchFamily="2" charset="-78"/>
              </a:rPr>
              <a:t>جلسه دوم و سوم: آشنایی با بخشهای اصلی یک سمینار</a:t>
            </a:r>
          </a:p>
          <a:p>
            <a:pPr algn="r" rtl="1">
              <a:lnSpc>
                <a:spcPct val="150000"/>
              </a:lnSpc>
            </a:pPr>
            <a:r>
              <a:rPr lang="fa-IR" dirty="0">
                <a:cs typeface="B Koodak" panose="00000700000000000000" pitchFamily="2" charset="-78"/>
              </a:rPr>
              <a:t>جلسه چهارم و پنجم: آشنایی با انواع مقالات علمی و تفاوت مقالات ژورنالی و کنفرانسی</a:t>
            </a:r>
            <a:endParaRPr lang="en-US" dirty="0">
              <a:cs typeface="B Koodak" panose="00000700000000000000" pitchFamily="2" charset="-78"/>
            </a:endParaRPr>
          </a:p>
          <a:p>
            <a:pPr algn="r" rtl="1">
              <a:lnSpc>
                <a:spcPct val="150000"/>
              </a:lnSpc>
            </a:pPr>
            <a:r>
              <a:rPr lang="fa-IR" dirty="0">
                <a:cs typeface="B Koodak" panose="00000700000000000000" pitchFamily="2" charset="-78"/>
              </a:rPr>
              <a:t>جلسه ششم: چگونگی ارائه و شرکت در کنفرانسها</a:t>
            </a:r>
            <a:endParaRPr lang="en-US" dirty="0">
              <a:cs typeface="B Koodak" panose="00000700000000000000" pitchFamily="2" charset="-78"/>
            </a:endParaRPr>
          </a:p>
          <a:p>
            <a:pPr algn="r" rtl="1">
              <a:lnSpc>
                <a:spcPct val="150000"/>
              </a:lnSpc>
            </a:pPr>
            <a:r>
              <a:rPr lang="fa-IR" dirty="0">
                <a:cs typeface="B Koodak" panose="00000700000000000000" pitchFamily="2" charset="-78"/>
              </a:rPr>
              <a:t>جلسه هفتم و هشتم: آشنایی با بانکهای اطلاعاتی برای پیدا کردن مقالات فارسی</a:t>
            </a:r>
          </a:p>
          <a:p>
            <a:pPr algn="r" rtl="1">
              <a:lnSpc>
                <a:spcPct val="150000"/>
              </a:lnSpc>
            </a:pPr>
            <a:r>
              <a:rPr lang="fa-IR" dirty="0">
                <a:cs typeface="B Koodak" panose="00000700000000000000" pitchFamily="2" charset="-78"/>
              </a:rPr>
              <a:t>جلسه نهم: شگردهای جستجو در گوگل و آموزش برخی نکات ویراستاری</a:t>
            </a:r>
            <a:endParaRPr lang="en-US" dirty="0">
              <a:cs typeface="B Koodak" panose="00000700000000000000" pitchFamily="2" charset="-78"/>
            </a:endParaRPr>
          </a:p>
          <a:p>
            <a:pPr algn="r" rtl="1">
              <a:lnSpc>
                <a:spcPct val="150000"/>
              </a:lnSpc>
            </a:pPr>
            <a:endParaRPr lang="en-US" dirty="0">
              <a:cs typeface="B Koodak" panose="00000700000000000000" pitchFamily="2" charset="-78"/>
            </a:endParaRPr>
          </a:p>
          <a:p>
            <a:pPr algn="r" rtl="1">
              <a:lnSpc>
                <a:spcPct val="150000"/>
              </a:lnSpc>
            </a:pPr>
            <a:endParaRPr lang="en-US" dirty="0">
              <a:cs typeface="B Koodak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486664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5338" y="857250"/>
            <a:ext cx="10515600" cy="5505450"/>
          </a:xfrm>
        </p:spPr>
        <p:txBody>
          <a:bodyPr>
            <a:normAutofit/>
          </a:bodyPr>
          <a:lstStyle/>
          <a:p>
            <a:pPr algn="r" rtl="1">
              <a:lnSpc>
                <a:spcPct val="150000"/>
              </a:lnSpc>
            </a:pPr>
            <a:r>
              <a:rPr lang="fa-IR" dirty="0">
                <a:cs typeface="B Koodak" panose="00000700000000000000" pitchFamily="2" charset="-78"/>
              </a:rPr>
              <a:t>جلسه دهم:آشنایی با بانکهای اطلاعاتی برای پیدا کردن مقالات انگلیسی</a:t>
            </a:r>
            <a:endParaRPr lang="en-US" dirty="0">
              <a:cs typeface="B Koodak" panose="00000700000000000000" pitchFamily="2" charset="-78"/>
            </a:endParaRPr>
          </a:p>
          <a:p>
            <a:pPr algn="r" rtl="1">
              <a:lnSpc>
                <a:spcPct val="150000"/>
              </a:lnSpc>
            </a:pPr>
            <a:r>
              <a:rPr lang="fa-IR" dirty="0">
                <a:cs typeface="B Koodak" panose="00000700000000000000" pitchFamily="2" charset="-78"/>
              </a:rPr>
              <a:t>جلسه یازدهم: آشنایی با نحوه ارائه درست و سخنرانی </a:t>
            </a:r>
          </a:p>
          <a:p>
            <a:pPr algn="r" rtl="1">
              <a:lnSpc>
                <a:spcPct val="150000"/>
              </a:lnSpc>
            </a:pPr>
            <a:r>
              <a:rPr lang="fa-IR" dirty="0">
                <a:cs typeface="B Koodak" panose="00000700000000000000" pitchFamily="2" charset="-78"/>
              </a:rPr>
              <a:t> جلسه دوازدهم و سیزدهم: انواع سیستمهای ارجاع دهی</a:t>
            </a:r>
          </a:p>
          <a:p>
            <a:pPr algn="r" rtl="1">
              <a:lnSpc>
                <a:spcPct val="150000"/>
              </a:lnSpc>
            </a:pPr>
            <a:r>
              <a:rPr lang="fa-IR" dirty="0">
                <a:cs typeface="B Koodak" panose="00000700000000000000" pitchFamily="2" charset="-78"/>
              </a:rPr>
              <a:t>جلسه چهاردهم: آشنایی با ایمپکت فاکتور و </a:t>
            </a:r>
            <a:r>
              <a:rPr lang="en-US" dirty="0">
                <a:cs typeface="B Koodak" panose="00000700000000000000" pitchFamily="2" charset="-78"/>
              </a:rPr>
              <a:t>Q</a:t>
            </a:r>
            <a:r>
              <a:rPr lang="fa-IR" dirty="0">
                <a:cs typeface="B Koodak" panose="00000700000000000000" pitchFamily="2" charset="-78"/>
              </a:rPr>
              <a:t> مجلات</a:t>
            </a:r>
          </a:p>
          <a:p>
            <a:pPr algn="r" rtl="1">
              <a:lnSpc>
                <a:spcPct val="150000"/>
              </a:lnSpc>
            </a:pPr>
            <a:r>
              <a:rPr lang="fa-IR" dirty="0">
                <a:cs typeface="B Koodak" panose="00000700000000000000" pitchFamily="2" charset="-78"/>
              </a:rPr>
              <a:t>جلسه پانزدم: </a:t>
            </a:r>
            <a:r>
              <a:rPr lang="en-US" dirty="0">
                <a:cs typeface="B Koodak" panose="00000700000000000000" pitchFamily="2" charset="-78"/>
              </a:rPr>
              <a:t>ISI</a:t>
            </a:r>
            <a:r>
              <a:rPr lang="fa-IR" dirty="0">
                <a:cs typeface="B Koodak" panose="00000700000000000000" pitchFamily="2" charset="-78"/>
              </a:rPr>
              <a:t> بودن مجله و چگونگی تشخیص </a:t>
            </a:r>
            <a:r>
              <a:rPr lang="en-US" dirty="0">
                <a:cs typeface="B Koodak" panose="00000700000000000000" pitchFamily="2" charset="-78"/>
              </a:rPr>
              <a:t>ISI</a:t>
            </a:r>
            <a:r>
              <a:rPr lang="fa-IR" dirty="0">
                <a:cs typeface="B Koodak" panose="00000700000000000000" pitchFamily="2" charset="-78"/>
              </a:rPr>
              <a:t> بودن مجله</a:t>
            </a:r>
          </a:p>
          <a:p>
            <a:pPr algn="r" rtl="1">
              <a:lnSpc>
                <a:spcPct val="150000"/>
              </a:lnSpc>
            </a:pPr>
            <a:r>
              <a:rPr lang="fa-IR" dirty="0">
                <a:cs typeface="B Koodak" panose="00000700000000000000" pitchFamily="2" charset="-78"/>
              </a:rPr>
              <a:t>جلسه شانزدهم: آشنایی با کلیت مقاله نویسی</a:t>
            </a:r>
            <a:endParaRPr lang="en-US" dirty="0">
              <a:cs typeface="B Koodak" panose="00000700000000000000" pitchFamily="2" charset="-78"/>
            </a:endParaRPr>
          </a:p>
          <a:p>
            <a:pPr algn="r" rtl="1">
              <a:lnSpc>
                <a:spcPct val="150000"/>
              </a:lnSpc>
            </a:pPr>
            <a:endParaRPr lang="en-US" dirty="0">
              <a:cs typeface="B Koodak" panose="00000700000000000000" pitchFamily="2" charset="-78"/>
            </a:endParaRPr>
          </a:p>
          <a:p>
            <a:pPr algn="r" rtl="1">
              <a:lnSpc>
                <a:spcPct val="150000"/>
              </a:lnSpc>
            </a:pPr>
            <a:endParaRPr lang="en-US" dirty="0">
              <a:cs typeface="B Koodak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885199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74179"/>
            <a:ext cx="10515600" cy="1325563"/>
          </a:xfrm>
        </p:spPr>
        <p:txBody>
          <a:bodyPr/>
          <a:lstStyle/>
          <a:p>
            <a:pPr algn="ctr"/>
            <a:r>
              <a:rPr lang="fa-IR" dirty="0"/>
              <a:t>نحوه ارزشیابی دانشجو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8373" y="1355292"/>
            <a:ext cx="10865427" cy="5001058"/>
          </a:xfrm>
        </p:spPr>
        <p:txBody>
          <a:bodyPr>
            <a:noAutofit/>
          </a:bodyPr>
          <a:lstStyle/>
          <a:p>
            <a:pPr algn="r" rtl="1">
              <a:lnSpc>
                <a:spcPct val="150000"/>
              </a:lnSpc>
            </a:pPr>
            <a:r>
              <a:rPr lang="fa-IR" dirty="0"/>
              <a:t>مجموع تکالیف هفتگی 16 نمره</a:t>
            </a:r>
            <a:endParaRPr lang="en-US" dirty="0"/>
          </a:p>
          <a:p>
            <a:pPr algn="r" rtl="1">
              <a:lnSpc>
                <a:spcPct val="150000"/>
              </a:lnSpc>
            </a:pPr>
            <a:r>
              <a:rPr lang="fa-IR" dirty="0"/>
              <a:t>جریمه تاخیر در آپلودتکلیف هر جلسه : کاهش 25 درصد نمره آن تکلیف</a:t>
            </a:r>
          </a:p>
          <a:p>
            <a:pPr algn="r" rtl="1">
              <a:lnSpc>
                <a:spcPct val="150000"/>
              </a:lnSpc>
            </a:pPr>
            <a:r>
              <a:rPr lang="fa-IR" dirty="0"/>
              <a:t> امتحان میان ترم 2 نمره</a:t>
            </a:r>
          </a:p>
          <a:p>
            <a:pPr algn="r" rtl="1">
              <a:lnSpc>
                <a:spcPct val="150000"/>
              </a:lnSpc>
            </a:pPr>
            <a:r>
              <a:rPr lang="fa-IR" dirty="0"/>
              <a:t> امتحان نهایی 2 نمره</a:t>
            </a:r>
          </a:p>
          <a:p>
            <a:pPr algn="r" rtl="1">
              <a:lnSpc>
                <a:spcPct val="150000"/>
              </a:lnSpc>
            </a:pPr>
            <a:r>
              <a:rPr lang="fa-IR" dirty="0"/>
              <a:t> دو نمره اضافه برای کسانیکه 2 صفحه از یک مقاله انگلیسی را ترجمه کنند (چکیده و صفحه اول مقدمه)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39D4BD9-9EB5-4AD0-BF85-C841C5ADCAD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imes New Roman"/>
                <a:ea typeface="+mn-ea"/>
                <a:cs typeface="B Koodak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</p:spTree>
    <p:extLst>
      <p:ext uri="{BB962C8B-B14F-4D97-AF65-F5344CB8AC3E}">
        <p14:creationId xmlns:p14="http://schemas.microsoft.com/office/powerpoint/2010/main" val="3302373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FD4D39-301C-42CF-8E8A-1F36CCF15B05}" type="slidenum">
              <a:rPr kumimoji="0" lang="fa-I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ea typeface="+mn-ea"/>
                <a:cs typeface="Tahoma" panose="020B060403050404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fa-I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ea typeface="+mn-ea"/>
              <a:cs typeface="Tahoma" panose="020B0604030504040204" pitchFamily="34" charset="0"/>
            </a:endParaRPr>
          </a:p>
        </p:txBody>
      </p:sp>
      <p:pic>
        <p:nvPicPr>
          <p:cNvPr id="61442" name="Picture 2" descr="F:\Ax\image0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1886" y="313509"/>
            <a:ext cx="11456125" cy="6283233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5257801" y="609600"/>
            <a:ext cx="1790875" cy="178510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1000" b="1" i="0" u="none" strike="noStrike" kern="0" cap="all" spc="0" normalizeH="0" baseline="0" noProof="0" dirty="0">
                <a:ln w="0"/>
                <a:solidFill>
                  <a:srgbClr val="FFFF00"/>
                </a:solidFill>
                <a:effectLst>
                  <a:reflection blurRad="12700" stA="50000" endPos="50000" dist="5000" dir="5400000" sy="-100000" rotWithShape="0"/>
                </a:effectLst>
                <a:uLnTx/>
                <a:uFillTx/>
                <a:latin typeface="IranNastaliq" pitchFamily="18" charset="0"/>
                <a:ea typeface="Tahoma" pitchFamily="34" charset="0"/>
                <a:cs typeface="IranNastaliq" pitchFamily="18" charset="0"/>
              </a:rPr>
              <a:t>با سپاس</a:t>
            </a:r>
            <a:endParaRPr kumimoji="0" lang="en-US" sz="11000" b="1" i="0" u="none" strike="noStrike" kern="0" cap="all" spc="0" normalizeH="0" baseline="0" noProof="0" dirty="0">
              <a:ln w="0"/>
              <a:solidFill>
                <a:srgbClr val="FFFF00"/>
              </a:solidFill>
              <a:effectLst>
                <a:reflection blurRad="12700" stA="50000" endPos="50000" dist="5000" dir="5400000" sy="-100000" rotWithShape="0"/>
              </a:effectLst>
              <a:uLnTx/>
              <a:uFillTx/>
              <a:latin typeface="IranNastaliq" pitchFamily="18" charset="0"/>
              <a:ea typeface="Tahoma" pitchFamily="34" charset="0"/>
              <a:cs typeface="IranNastaliq" pitchFamily="18" charset="0"/>
            </a:endParaRPr>
          </a:p>
        </p:txBody>
      </p:sp>
      <p:pic>
        <p:nvPicPr>
          <p:cNvPr id="5" name="Picture 2" descr="fallingleaves"/>
          <p:cNvPicPr>
            <a:picLocks noChangeAspect="1" noChangeArrowheads="1" noCrop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6172200" y="173038"/>
            <a:ext cx="4495800" cy="3651250"/>
          </a:xfrm>
          <a:prstGeom prst="rect">
            <a:avLst/>
          </a:prstGeom>
          <a:noFill/>
        </p:spPr>
      </p:pic>
      <p:pic>
        <p:nvPicPr>
          <p:cNvPr id="6" name="Picture 2" descr="fallingleaves"/>
          <p:cNvPicPr>
            <a:picLocks noChangeAspect="1" noChangeArrowheads="1" noCrop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752600" y="2133600"/>
            <a:ext cx="4495800" cy="36512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21944349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Times New Roman"/>
        <a:ea typeface=""/>
        <a:cs typeface="B Koodak"/>
      </a:majorFont>
      <a:minorFont>
        <a:latin typeface="Times New Roman"/>
        <a:ea typeface=""/>
        <a:cs typeface="B Koodak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271</Words>
  <Application>Microsoft Office PowerPoint</Application>
  <PresentationFormat>Widescreen</PresentationFormat>
  <Paragraphs>28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7</vt:i4>
      </vt:variant>
    </vt:vector>
  </HeadingPairs>
  <TitlesOfParts>
    <vt:vector size="18" baseType="lpstr">
      <vt:lpstr>Arial</vt:lpstr>
      <vt:lpstr>Calibri</vt:lpstr>
      <vt:lpstr>Calibri Light</vt:lpstr>
      <vt:lpstr>IranNastaliq</vt:lpstr>
      <vt:lpstr>Times New Roman</vt:lpstr>
      <vt:lpstr>Verdana</vt:lpstr>
      <vt:lpstr>Wingdings</vt:lpstr>
      <vt:lpstr>Wingdings 2</vt:lpstr>
      <vt:lpstr>Office Theme</vt:lpstr>
      <vt:lpstr>1_Aspect</vt:lpstr>
      <vt:lpstr>1_Office Theme</vt:lpstr>
      <vt:lpstr>PowerPoint Presentation</vt:lpstr>
      <vt:lpstr>درس سمینار 1</vt:lpstr>
      <vt:lpstr>هدف از درس سمینار 1</vt:lpstr>
      <vt:lpstr>PowerPoint Presentation</vt:lpstr>
      <vt:lpstr>PowerPoint Presentation</vt:lpstr>
      <vt:lpstr>نحوه ارزشیابی دانشجو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Windows User</cp:lastModifiedBy>
  <cp:revision>18</cp:revision>
  <dcterms:created xsi:type="dcterms:W3CDTF">2019-09-16T07:02:33Z</dcterms:created>
  <dcterms:modified xsi:type="dcterms:W3CDTF">2020-10-04T18:10:40Z</dcterms:modified>
</cp:coreProperties>
</file>