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65" r:id="rId2"/>
    <p:sldId id="260" r:id="rId3"/>
    <p:sldId id="294" r:id="rId4"/>
    <p:sldId id="304" r:id="rId5"/>
    <p:sldId id="268" r:id="rId6"/>
    <p:sldId id="295" r:id="rId7"/>
    <p:sldId id="305" r:id="rId8"/>
    <p:sldId id="269" r:id="rId9"/>
    <p:sldId id="306" r:id="rId10"/>
    <p:sldId id="296" r:id="rId11"/>
    <p:sldId id="307" r:id="rId12"/>
    <p:sldId id="297" r:id="rId13"/>
    <p:sldId id="271" r:id="rId14"/>
    <p:sldId id="308" r:id="rId15"/>
    <p:sldId id="273" r:id="rId16"/>
    <p:sldId id="274" r:id="rId17"/>
    <p:sldId id="309" r:id="rId18"/>
    <p:sldId id="275" r:id="rId19"/>
    <p:sldId id="298" r:id="rId20"/>
    <p:sldId id="310" r:id="rId21"/>
    <p:sldId id="276" r:id="rId22"/>
    <p:sldId id="311" r:id="rId23"/>
    <p:sldId id="277" r:id="rId24"/>
    <p:sldId id="313" r:id="rId25"/>
    <p:sldId id="312" r:id="rId26"/>
    <p:sldId id="278" r:id="rId27"/>
    <p:sldId id="299" r:id="rId28"/>
    <p:sldId id="280" r:id="rId29"/>
    <p:sldId id="281" r:id="rId30"/>
    <p:sldId id="282" r:id="rId31"/>
    <p:sldId id="314" r:id="rId32"/>
    <p:sldId id="283" r:id="rId33"/>
    <p:sldId id="284" r:id="rId34"/>
    <p:sldId id="300" r:id="rId35"/>
    <p:sldId id="315" r:id="rId36"/>
    <p:sldId id="285" r:id="rId37"/>
    <p:sldId id="316" r:id="rId38"/>
    <p:sldId id="286" r:id="rId39"/>
    <p:sldId id="301" r:id="rId40"/>
    <p:sldId id="317" r:id="rId41"/>
    <p:sldId id="288" r:id="rId42"/>
    <p:sldId id="302" r:id="rId43"/>
    <p:sldId id="289" r:id="rId44"/>
    <p:sldId id="303" r:id="rId45"/>
    <p:sldId id="318" r:id="rId46"/>
    <p:sldId id="290" r:id="rId47"/>
    <p:sldId id="321" r:id="rId48"/>
    <p:sldId id="319" r:id="rId49"/>
    <p:sldId id="292" r:id="rId50"/>
    <p:sldId id="320" r:id="rId51"/>
    <p:sldId id="293" r:id="rId52"/>
    <p:sldId id="267" r:id="rId53"/>
    <p:sldId id="264" r:id="rId54"/>
  </p:sldIdLst>
  <p:sldSz cx="9144000" cy="6858000" type="screen4x3"/>
  <p:notesSz cx="69342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1pPr>
    <a:lvl2pPr marL="4572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2pPr>
    <a:lvl3pPr marL="9144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3pPr>
    <a:lvl4pPr marL="13716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4pPr>
    <a:lvl5pPr marL="18288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909"/>
    <a:srgbClr val="FF6600"/>
    <a:srgbClr val="FF00FF"/>
    <a:srgbClr val="660066"/>
    <a:srgbClr val="666699"/>
    <a:srgbClr val="FFFFCC"/>
    <a:srgbClr val="0000FF"/>
    <a:srgbClr val="00FF00"/>
    <a:srgbClr val="33CC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44" autoAdjust="0"/>
    <p:restoredTop sz="94783" autoAdjust="0"/>
  </p:normalViewPr>
  <p:slideViewPr>
    <p:cSldViewPr>
      <p:cViewPr>
        <p:scale>
          <a:sx n="77" d="100"/>
          <a:sy n="77" d="100"/>
        </p:scale>
        <p:origin x="-121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2868" y="-114"/>
      </p:cViewPr>
      <p:guideLst>
        <p:guide orient="horz" pos="29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B859DC2F-18DC-421E-8E25-8119B6571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27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41CA446C-7A14-4C1E-9187-BB474CE84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19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9500" y="685800"/>
            <a:ext cx="4775200" cy="3581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179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9500" y="685800"/>
            <a:ext cx="4775200" cy="3581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8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98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79500" y="685800"/>
            <a:ext cx="4775200" cy="3581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4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27432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pic>
        <p:nvPicPr>
          <p:cNvPr id="25602" name="Picture 2" descr="C:\Users\Asadi\Desktop\Untitled-1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40000"/>
          </a:blip>
          <a:srcRect/>
          <a:stretch>
            <a:fillRect/>
          </a:stretch>
        </p:blipFill>
        <p:spPr bwMode="auto">
          <a:xfrm>
            <a:off x="7467601" y="381001"/>
            <a:ext cx="1281113" cy="1086692"/>
          </a:xfrm>
          <a:prstGeom prst="rect">
            <a:avLst/>
          </a:prstGeom>
          <a:noFill/>
        </p:spPr>
      </p:pic>
      <p:grpSp>
        <p:nvGrpSpPr>
          <p:cNvPr id="22" name="Group 21"/>
          <p:cNvGrpSpPr/>
          <p:nvPr userDrawn="1"/>
        </p:nvGrpSpPr>
        <p:grpSpPr>
          <a:xfrm>
            <a:off x="115911" y="6108879"/>
            <a:ext cx="2843011" cy="736242"/>
            <a:chOff x="-227526" y="6121758"/>
            <a:chExt cx="3070536" cy="736242"/>
          </a:xfrm>
        </p:grpSpPr>
        <p:sp>
          <p:nvSpPr>
            <p:cNvPr id="16" name="Rectangle 15"/>
            <p:cNvSpPr txBox="1">
              <a:spLocks noChangeArrowheads="1"/>
            </p:cNvSpPr>
            <p:nvPr userDrawn="1"/>
          </p:nvSpPr>
          <p:spPr bwMode="auto">
            <a:xfrm>
              <a:off x="-216795" y="6121758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ea typeface="+mj-ea"/>
                  <a:cs typeface="B Yekan" pitchFamily="2" charset="-78"/>
                </a:rPr>
                <a:t>سیستم جامع آموزش فناوری نانو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-227526" y="6378031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http://edu.nano.ir</a:t>
              </a:r>
            </a:p>
          </p:txBody>
        </p:sp>
      </p:grpSp>
      <p:cxnSp>
        <p:nvCxnSpPr>
          <p:cNvPr id="20" name="Straight Connector 19"/>
          <p:cNvCxnSpPr/>
          <p:nvPr userDrawn="1"/>
        </p:nvCxnSpPr>
        <p:spPr bwMode="auto">
          <a:xfrm rot="5400000">
            <a:off x="2719053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1" name="Straight Connector 20"/>
          <p:cNvCxnSpPr/>
          <p:nvPr userDrawn="1"/>
        </p:nvCxnSpPr>
        <p:spPr bwMode="auto">
          <a:xfrm rot="5400000">
            <a:off x="-37307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6428705" y="6364312"/>
            <a:ext cx="2452075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grpSp>
        <p:nvGrpSpPr>
          <p:cNvPr id="29" name="Group 28"/>
          <p:cNvGrpSpPr/>
          <p:nvPr userDrawn="1"/>
        </p:nvGrpSpPr>
        <p:grpSpPr>
          <a:xfrm>
            <a:off x="0" y="2704545"/>
            <a:ext cx="9144000" cy="1156648"/>
            <a:chOff x="0" y="1981200"/>
            <a:chExt cx="9144000" cy="1156648"/>
          </a:xfrm>
          <a:solidFill>
            <a:srgbClr val="7030A0"/>
          </a:solidFill>
        </p:grpSpPr>
        <p:sp>
          <p:nvSpPr>
            <p:cNvPr id="30" name="Rectangle 29"/>
            <p:cNvSpPr>
              <a:spLocks noChangeArrowheads="1"/>
            </p:cNvSpPr>
            <p:nvPr userDrawn="1"/>
          </p:nvSpPr>
          <p:spPr bwMode="auto">
            <a:xfrm>
              <a:off x="0" y="1981200"/>
              <a:ext cx="9144000" cy="1143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2" name="Freeform 31"/>
            <p:cNvSpPr>
              <a:spLocks noChangeArrowheads="1"/>
            </p:cNvSpPr>
            <p:nvPr userDrawn="1"/>
          </p:nvSpPr>
          <p:spPr bwMode="auto">
            <a:xfrm flipH="1">
              <a:off x="8947482" y="1981200"/>
              <a:ext cx="196518" cy="1156648"/>
            </a:xfrm>
            <a:custGeom>
              <a:avLst/>
              <a:gdLst>
                <a:gd name="connsiteX0" fmla="*/ 0 w 2"/>
                <a:gd name="connsiteY0" fmla="*/ 1 h 2"/>
                <a:gd name="connsiteX1" fmla="*/ 1 w 2"/>
                <a:gd name="connsiteY1" fmla="*/ 0 h 2"/>
                <a:gd name="connsiteX2" fmla="*/ 2 w 2"/>
                <a:gd name="connsiteY2" fmla="*/ 1 h 2"/>
                <a:gd name="connsiteX3" fmla="*/ 1 w 2"/>
                <a:gd name="connsiteY3" fmla="*/ 2 h 2"/>
                <a:gd name="connsiteX4" fmla="*/ 0 w 2"/>
                <a:gd name="connsiteY4" fmla="*/ 1 h 2"/>
                <a:gd name="connsiteX0" fmla="*/ 0 w 1"/>
                <a:gd name="connsiteY0" fmla="*/ 1 h 2"/>
                <a:gd name="connsiteX1" fmla="*/ 0 w 1"/>
                <a:gd name="connsiteY1" fmla="*/ 0 h 2"/>
                <a:gd name="connsiteX2" fmla="*/ 1 w 1"/>
                <a:gd name="connsiteY2" fmla="*/ 1 h 2"/>
                <a:gd name="connsiteX3" fmla="*/ 0 w 1"/>
                <a:gd name="connsiteY3" fmla="*/ 2 h 2"/>
                <a:gd name="connsiteX4" fmla="*/ 0 w 1"/>
                <a:gd name="connsiteY4" fmla="*/ 1 h 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" h="2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Rectangle 1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57200" y="2780744"/>
            <a:ext cx="8305800" cy="990600"/>
          </a:xfrm>
        </p:spPr>
        <p:txBody>
          <a:bodyPr anchorCtr="0"/>
          <a:lstStyle>
            <a:lvl1pPr algn="r">
              <a:defRPr baseline="0">
                <a:solidFill>
                  <a:schemeClr val="bg1">
                    <a:lumMod val="95000"/>
                  </a:schemeClr>
                </a:solidFill>
                <a:cs typeface="B Titr" pitchFamily="2" charset="-78"/>
              </a:defRPr>
            </a:lvl1pPr>
          </a:lstStyle>
          <a:p>
            <a:r>
              <a:rPr lang="fa-IR" dirty="0" smtClean="0"/>
              <a:t>عنوان</a:t>
            </a:r>
            <a:endParaRPr lang="en-US" dirty="0"/>
          </a:p>
        </p:txBody>
      </p:sp>
      <p:sp>
        <p:nvSpPr>
          <p:cNvPr id="15" name="Freeform 14"/>
          <p:cNvSpPr>
            <a:spLocks noChangeArrowheads="1"/>
          </p:cNvSpPr>
          <p:nvPr userDrawn="1"/>
        </p:nvSpPr>
        <p:spPr bwMode="auto">
          <a:xfrm flipH="1">
            <a:off x="8947482" y="3810000"/>
            <a:ext cx="196519" cy="1156648"/>
          </a:xfrm>
          <a:custGeom>
            <a:avLst/>
            <a:gdLst>
              <a:gd name="connsiteX0" fmla="*/ 0 w 2"/>
              <a:gd name="connsiteY0" fmla="*/ 1 h 2"/>
              <a:gd name="connsiteX1" fmla="*/ 1 w 2"/>
              <a:gd name="connsiteY1" fmla="*/ 0 h 2"/>
              <a:gd name="connsiteX2" fmla="*/ 2 w 2"/>
              <a:gd name="connsiteY2" fmla="*/ 1 h 2"/>
              <a:gd name="connsiteX3" fmla="*/ 1 w 2"/>
              <a:gd name="connsiteY3" fmla="*/ 2 h 2"/>
              <a:gd name="connsiteX4" fmla="*/ 0 w 2"/>
              <a:gd name="connsiteY4" fmla="*/ 1 h 2"/>
              <a:gd name="connsiteX0" fmla="*/ 0 w 1"/>
              <a:gd name="connsiteY0" fmla="*/ 1 h 2"/>
              <a:gd name="connsiteX1" fmla="*/ 0 w 1"/>
              <a:gd name="connsiteY1" fmla="*/ 0 h 2"/>
              <a:gd name="connsiteX2" fmla="*/ 1 w 1"/>
              <a:gd name="connsiteY2" fmla="*/ 1 h 2"/>
              <a:gd name="connsiteX3" fmla="*/ 0 w 1"/>
              <a:gd name="connsiteY3" fmla="*/ 2 h 2"/>
              <a:gd name="connsiteX4" fmla="*/ 0 w 1"/>
              <a:gd name="connsiteY4" fmla="*/ 1 h 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" h="2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0" y="2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0" y="3844636"/>
            <a:ext cx="9144000" cy="11430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467591" y="4191001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dirty="0" smtClean="0">
                <a:solidFill>
                  <a:schemeClr val="bg1"/>
                </a:solidFill>
                <a:cs typeface="B Titr" pitchFamily="2" charset="-78"/>
              </a:rPr>
              <a:t>نویسندگان : </a:t>
            </a:r>
            <a:r>
              <a:rPr lang="fa-IR" sz="2400" dirty="0" smtClean="0">
                <a:solidFill>
                  <a:schemeClr val="bg1"/>
                </a:solidFill>
                <a:cs typeface="B Nazanin" pitchFamily="2" charset="-78"/>
              </a:rPr>
              <a:t>1-              2-                   3- </a:t>
            </a:r>
            <a:endParaRPr lang="en-US" sz="2400" dirty="0"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31" name="Freeform 30"/>
          <p:cNvSpPr>
            <a:spLocks noChangeArrowheads="1"/>
          </p:cNvSpPr>
          <p:nvPr userDrawn="1"/>
        </p:nvSpPr>
        <p:spPr bwMode="auto">
          <a:xfrm flipH="1">
            <a:off x="8947482" y="3810000"/>
            <a:ext cx="196519" cy="1156648"/>
          </a:xfrm>
          <a:custGeom>
            <a:avLst/>
            <a:gdLst>
              <a:gd name="connsiteX0" fmla="*/ 0 w 2"/>
              <a:gd name="connsiteY0" fmla="*/ 1 h 2"/>
              <a:gd name="connsiteX1" fmla="*/ 1 w 2"/>
              <a:gd name="connsiteY1" fmla="*/ 0 h 2"/>
              <a:gd name="connsiteX2" fmla="*/ 2 w 2"/>
              <a:gd name="connsiteY2" fmla="*/ 1 h 2"/>
              <a:gd name="connsiteX3" fmla="*/ 1 w 2"/>
              <a:gd name="connsiteY3" fmla="*/ 2 h 2"/>
              <a:gd name="connsiteX4" fmla="*/ 0 w 2"/>
              <a:gd name="connsiteY4" fmla="*/ 1 h 2"/>
              <a:gd name="connsiteX0" fmla="*/ 0 w 1"/>
              <a:gd name="connsiteY0" fmla="*/ 1 h 2"/>
              <a:gd name="connsiteX1" fmla="*/ 0 w 1"/>
              <a:gd name="connsiteY1" fmla="*/ 0 h 2"/>
              <a:gd name="connsiteX2" fmla="*/ 1 w 1"/>
              <a:gd name="connsiteY2" fmla="*/ 1 h 2"/>
              <a:gd name="connsiteX3" fmla="*/ 0 w 1"/>
              <a:gd name="connsiteY3" fmla="*/ 2 h 2"/>
              <a:gd name="connsiteX4" fmla="*/ 0 w 1"/>
              <a:gd name="connsiteY4" fmla="*/ 1 h 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" h="2">
                <a:moveTo>
                  <a:pt x="0" y="1"/>
                </a:moveTo>
                <a:lnTo>
                  <a:pt x="0" y="0"/>
                </a:lnTo>
                <a:lnTo>
                  <a:pt x="1" y="1"/>
                </a:lnTo>
                <a:lnTo>
                  <a:pt x="0" y="2"/>
                </a:lnTo>
                <a:lnTo>
                  <a:pt x="0" y="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>
              <a:lnSpc>
                <a:spcPct val="150000"/>
              </a:lnSpc>
              <a:defRPr/>
            </a:pPr>
            <a:r>
              <a:rPr lang="fa-IR" dirty="0" smtClean="0">
                <a:solidFill>
                  <a:schemeClr val="bg1"/>
                </a:solidFill>
                <a:cs typeface="B Titr" pitchFamily="2" charset="-78"/>
              </a:rPr>
              <a:t>سیستم جامع آموزش فناوری نانو</a:t>
            </a:r>
            <a:endParaRPr lang="en-US" dirty="0">
              <a:solidFill>
                <a:schemeClr val="bg1"/>
              </a:solidFill>
              <a:cs typeface="B Titr" pitchFamily="2" charset="-78"/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grpSp>
        <p:nvGrpSpPr>
          <p:cNvPr id="2" name="Group 21"/>
          <p:cNvGrpSpPr/>
          <p:nvPr userDrawn="1"/>
        </p:nvGrpSpPr>
        <p:grpSpPr>
          <a:xfrm>
            <a:off x="-65810" y="6108879"/>
            <a:ext cx="3024731" cy="736242"/>
            <a:chOff x="-423788" y="6121758"/>
            <a:chExt cx="3266798" cy="736242"/>
          </a:xfrm>
        </p:grpSpPr>
        <p:sp>
          <p:nvSpPr>
            <p:cNvPr id="16" name="Rectangle 15"/>
            <p:cNvSpPr txBox="1">
              <a:spLocks noChangeArrowheads="1"/>
            </p:cNvSpPr>
            <p:nvPr userDrawn="1"/>
          </p:nvSpPr>
          <p:spPr bwMode="auto">
            <a:xfrm>
              <a:off x="-216795" y="6121758"/>
              <a:ext cx="3059805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+mj-lt"/>
                  <a:ea typeface="+mj-ea"/>
                  <a:cs typeface="B Yekan" pitchFamily="2" charset="-78"/>
                </a:rPr>
                <a:t>سیستم جامع آموزش فناوری نانو</a:t>
              </a:r>
              <a:endPara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-423788" y="6378031"/>
              <a:ext cx="3059804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http://edu.nano.ir</a:t>
              </a:r>
            </a:p>
          </p:txBody>
        </p:sp>
      </p:grpSp>
      <p:cxnSp>
        <p:nvCxnSpPr>
          <p:cNvPr id="20" name="Straight Connector 19"/>
          <p:cNvCxnSpPr/>
          <p:nvPr userDrawn="1"/>
        </p:nvCxnSpPr>
        <p:spPr bwMode="auto">
          <a:xfrm rot="5400000">
            <a:off x="2719053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1" name="Straight Connector 20"/>
          <p:cNvCxnSpPr/>
          <p:nvPr userDrawn="1"/>
        </p:nvCxnSpPr>
        <p:spPr bwMode="auto">
          <a:xfrm rot="5400000">
            <a:off x="-37307" y="6514026"/>
            <a:ext cx="533400" cy="158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6428705" y="6364312"/>
            <a:ext cx="2452075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sp>
        <p:nvSpPr>
          <p:cNvPr id="30" name="Rectangle 29"/>
          <p:cNvSpPr>
            <a:spLocks noChangeArrowheads="1"/>
          </p:cNvSpPr>
          <p:nvPr userDrawn="1"/>
        </p:nvSpPr>
        <p:spPr bwMode="auto">
          <a:xfrm>
            <a:off x="0" y="914400"/>
            <a:ext cx="9144000" cy="52578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609600" y="424561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بارگذاری گردیده که به منظور کمک به یادگیری مطالب اصلی توسط کاربر و نیز روان شدن برگزاری کارگاه ها و سمینارهای آموزشی، طراحی شده که در اختیار علاقه مندان قرار گرفته است. استفاده از این فایل ها ضمن کمک به یادگیری بهتر مخاطبان، برگزاری سمینارها و کارگاه های تخصصی را برای نهادهای ترویجی آسانتر خواهد نمود.</a:t>
            </a:r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  <p:sp>
        <p:nvSpPr>
          <p:cNvPr id="50" name="TextBox 49"/>
          <p:cNvSpPr txBox="1"/>
          <p:nvPr userDrawn="1"/>
        </p:nvSpPr>
        <p:spPr>
          <a:xfrm>
            <a:off x="609600" y="3024966"/>
            <a:ext cx="82296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  <a:t>دوره؛</a:t>
            </a:r>
            <a:b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</a:br>
            <a: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  <a:t>                    		درس؛</a:t>
            </a:r>
            <a:b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</a:br>
            <a:r>
              <a:rPr lang="fa-IR" sz="2400" b="1" dirty="0" smtClean="0">
                <a:solidFill>
                  <a:schemeClr val="bg1"/>
                </a:solidFill>
                <a:cs typeface="B Titr" pitchFamily="2" charset="-78"/>
              </a:rPr>
              <a:t>						جلسه؛</a:t>
            </a:r>
            <a:endParaRPr lang="en-US" sz="2400" b="1" dirty="0">
              <a:solidFill>
                <a:schemeClr val="bg1"/>
              </a:solidFill>
              <a:cs typeface="B Titr" pitchFamily="2" charset="-78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609600" y="1066800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ستاد ویژه توسعه فناوری نانو در راستای تأمین نیاز‌های آموزشی دانش آموزان و دانشجویان مقاطع و رشته‌های مختلف و سایر علاقه مندان به علوم وفناوری نانو اقدام به تدوین سیستم جامع آموزش فناوری نانو نموده است. </a:t>
            </a:r>
            <a:b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</a:br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فایل حاضر، فایل ارائه مقاله ای است که در سایت آموزش فناوری نانو با جانمایی:</a:t>
            </a:r>
          </a:p>
          <a:p>
            <a:pPr lvl="0" algn="just" rtl="1"/>
            <a:endParaRPr lang="en-US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algn="just" rtl="1"/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cs typeface="B Titr" pitchFamily="2" charset="-78"/>
              </a:defRPr>
            </a:lvl1pPr>
          </a:lstStyle>
          <a:p>
            <a:r>
              <a:rPr lang="fa-IR" dirty="0" smtClean="0"/>
              <a:t>عنوان اسلاید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1524000"/>
            <a:ext cx="8077200" cy="4953000"/>
          </a:xfrm>
        </p:spPr>
        <p:txBody>
          <a:bodyPr/>
          <a:lstStyle>
            <a:lvl1pPr algn="just">
              <a:defRPr sz="2000">
                <a:solidFill>
                  <a:schemeClr val="accent1">
                    <a:lumMod val="25000"/>
                  </a:schemeClr>
                </a:solidFill>
                <a:cs typeface="B Nazanin" pitchFamily="2" charset="-78"/>
              </a:defRPr>
            </a:lvl1pPr>
            <a:lvl2pPr algn="just">
              <a:defRPr sz="2000">
                <a:solidFill>
                  <a:schemeClr val="accent1">
                    <a:lumMod val="50000"/>
                  </a:schemeClr>
                </a:solidFill>
                <a:cs typeface="B Nazanin" pitchFamily="2" charset="-78"/>
              </a:defRPr>
            </a:lvl2pPr>
            <a:lvl3pPr algn="just">
              <a:defRPr sz="2000">
                <a:solidFill>
                  <a:schemeClr val="accent1">
                    <a:lumMod val="50000"/>
                  </a:schemeClr>
                </a:solidFill>
                <a:cs typeface="B Nazanin" pitchFamily="2" charset="-78"/>
              </a:defRPr>
            </a:lvl3pPr>
            <a:lvl4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4pPr>
            <a:lvl5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5pPr>
          </a:lstStyle>
          <a:p>
            <a:pPr lvl="0"/>
            <a:r>
              <a:rPr lang="fa-IR" dirty="0" smtClean="0"/>
              <a:t>متن</a:t>
            </a:r>
            <a:endParaRPr lang="en-US" dirty="0" smtClean="0"/>
          </a:p>
          <a:p>
            <a:pPr lvl="1"/>
            <a:r>
              <a:rPr lang="fa-IR" dirty="0" smtClean="0"/>
              <a:t>متن</a:t>
            </a:r>
            <a:endParaRPr lang="en-US" dirty="0" smtClean="0"/>
          </a:p>
          <a:p>
            <a:pPr lvl="2"/>
            <a:r>
              <a:rPr lang="fa-IR" dirty="0" smtClean="0"/>
              <a:t>متن</a:t>
            </a:r>
            <a:endParaRPr lang="en-US" dirty="0" smtClean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9100" y="1498601"/>
            <a:ext cx="7779448" cy="4862155"/>
          </a:xfrm>
          <a:solidFill>
            <a:schemeClr val="bg1"/>
          </a:solidFill>
          <a:ln w="76200">
            <a:solidFill>
              <a:srgbClr val="9FE6FF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buNone/>
              <a:defRPr baseline="0">
                <a:cs typeface="B Nazanin" pitchFamily="2" charset="-78"/>
              </a:defRPr>
            </a:lvl1pPr>
          </a:lstStyle>
          <a:p>
            <a:r>
              <a:rPr lang="fa-IR" dirty="0" smtClean="0"/>
              <a:t>تصویر یا نمودار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شکل یا تصویر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ویدیو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Media Placeholder 6"/>
          <p:cNvSpPr>
            <a:spLocks noGrp="1"/>
          </p:cNvSpPr>
          <p:nvPr>
            <p:ph type="media" sz="quarter" idx="11" hasCustomPrompt="1"/>
          </p:nvPr>
        </p:nvSpPr>
        <p:spPr>
          <a:xfrm>
            <a:off x="277504" y="1600200"/>
            <a:ext cx="8046720" cy="4800600"/>
          </a:xfrm>
        </p:spPr>
        <p:txBody>
          <a:bodyPr/>
          <a:lstStyle>
            <a:lvl1pPr>
              <a:buNone/>
              <a:defRPr baseline="0">
                <a:cs typeface="B Nazanin" pitchFamily="2" charset="-78"/>
              </a:defRPr>
            </a:lvl1pPr>
          </a:lstStyle>
          <a:p>
            <a:r>
              <a:rPr lang="fa-IR" dirty="0" smtClean="0"/>
              <a:t>فایل ویدیویی</a:t>
            </a:r>
            <a:endParaRPr lang="en-US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نمودار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hart Placeholder 5"/>
          <p:cNvSpPr>
            <a:spLocks noGrp="1"/>
          </p:cNvSpPr>
          <p:nvPr>
            <p:ph type="chart" sz="quarter" idx="12" hasCustomPrompt="1"/>
          </p:nvPr>
        </p:nvSpPr>
        <p:spPr>
          <a:xfrm>
            <a:off x="304800" y="1524000"/>
            <a:ext cx="8001000" cy="4953000"/>
          </a:xfrm>
          <a:noFill/>
        </p:spPr>
        <p:txBody>
          <a:bodyPr/>
          <a:lstStyle>
            <a:lvl1pPr>
              <a:defRPr>
                <a:cs typeface="B Nazanin" pitchFamily="2" charset="-78"/>
              </a:defRPr>
            </a:lvl1pPr>
          </a:lstStyle>
          <a:p>
            <a:r>
              <a:rPr lang="fa-IR" dirty="0" smtClean="0"/>
              <a:t>نمودار</a:t>
            </a:r>
            <a:endParaRPr lang="en-US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Titr" pitchFamily="2" charset="-78"/>
              </a:defRPr>
            </a:lvl1pPr>
          </a:lstStyle>
          <a:p>
            <a:r>
              <a:rPr lang="fa-IR" dirty="0" smtClean="0"/>
              <a:t>عنوان جدول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able Placeholder 10"/>
          <p:cNvSpPr>
            <a:spLocks noGrp="1"/>
          </p:cNvSpPr>
          <p:nvPr>
            <p:ph type="tbl" sz="quarter" idx="13" hasCustomPrompt="1"/>
          </p:nvPr>
        </p:nvSpPr>
        <p:spPr>
          <a:xfrm>
            <a:off x="304800" y="1600200"/>
            <a:ext cx="8001000" cy="4876800"/>
          </a:xfrm>
        </p:spPr>
        <p:txBody>
          <a:bodyPr/>
          <a:lstStyle>
            <a:lvl1pPr>
              <a:defRPr>
                <a:cs typeface="B Nazanin" pitchFamily="2" charset="-78"/>
              </a:defRPr>
            </a:lvl1pPr>
          </a:lstStyle>
          <a:p>
            <a:r>
              <a:rPr lang="fa-IR" dirty="0" smtClean="0"/>
              <a:t>جدول</a:t>
            </a:r>
            <a:endParaRPr lang="en-US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moshare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12954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rtl="1">
              <a:lnSpc>
                <a:spcPct val="200000"/>
              </a:lnSpc>
              <a:defRPr/>
            </a:pPr>
            <a:r>
              <a:rPr lang="fa-IR" dirty="0" smtClean="0">
                <a:solidFill>
                  <a:schemeClr val="bg1"/>
                </a:solidFill>
                <a:cs typeface="B Titr" pitchFamily="2" charset="-78"/>
              </a:rPr>
              <a:t>مشارکت در توسعه سیستم جامع آموزش فناوری نانو</a:t>
            </a:r>
            <a:endParaRPr lang="en-US" dirty="0">
              <a:solidFill>
                <a:schemeClr val="bg1"/>
              </a:solidFill>
              <a:cs typeface="B Titr" pitchFamily="2" charset="-78"/>
            </a:endParaRPr>
          </a:p>
        </p:txBody>
      </p:sp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sp>
        <p:nvSpPr>
          <p:cNvPr id="24" name="Rectangle 15"/>
          <p:cNvSpPr txBox="1">
            <a:spLocks noChangeArrowheads="1"/>
          </p:cNvSpPr>
          <p:nvPr userDrawn="1"/>
        </p:nvSpPr>
        <p:spPr bwMode="auto">
          <a:xfrm>
            <a:off x="5791201" y="6096001"/>
            <a:ext cx="3089580" cy="403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b="1" baseline="0">
                <a:cs typeface="B Jalal" pitchFamily="2" charset="-78"/>
              </a:defRPr>
            </a:lvl1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ستاد ویژه توسعه فناوری نانو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5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j-lt"/>
                <a:ea typeface="+mj-ea"/>
                <a:cs typeface="B Yekan" pitchFamily="2" charset="-78"/>
              </a:rPr>
              <a:t>کارگروه ترویج و فرهنگ سازی عمومی</a:t>
            </a:r>
            <a:endParaRPr kumimoji="0" lang="en-US" sz="165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j-lt"/>
              <a:ea typeface="+mj-ea"/>
              <a:cs typeface="B Yekan" pitchFamily="2" charset="-78"/>
            </a:endParaRPr>
          </a:p>
        </p:txBody>
      </p:sp>
      <p:sp>
        <p:nvSpPr>
          <p:cNvPr id="30" name="Rectangle 29"/>
          <p:cNvSpPr>
            <a:spLocks noChangeArrowheads="1"/>
          </p:cNvSpPr>
          <p:nvPr userDrawn="1"/>
        </p:nvSpPr>
        <p:spPr bwMode="auto">
          <a:xfrm>
            <a:off x="0" y="1295400"/>
            <a:ext cx="9144000" cy="4419600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  <a:cs typeface="B Titr" pitchFamily="2" charset="-78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533400" y="1695271"/>
            <a:ext cx="8229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/>
            <a:r>
              <a:rPr lang="fa-IR" sz="2400" b="1" dirty="0" smtClean="0">
                <a:solidFill>
                  <a:schemeClr val="bg1"/>
                </a:solidFill>
                <a:cs typeface="B Nazanin" pitchFamily="2" charset="-78"/>
              </a:rPr>
              <a:t>سیستم</a:t>
            </a:r>
            <a:r>
              <a:rPr lang="fa-IR" sz="2400" b="1" baseline="0" dirty="0" smtClean="0">
                <a:solidFill>
                  <a:schemeClr val="bg1"/>
                </a:solidFill>
                <a:cs typeface="B Nazanin" pitchFamily="2" charset="-78"/>
              </a:rPr>
              <a:t> جامع آموزش فناوری نانو با مشارکت دانشجویان و علاقه مندان در مقاطع دکتری وکارشناسی ارشد گرایش های مختلف فناوری نانو و سایر رشته های مرتبط با این فناوری نوین در حال توسعه است. لذا از تمامی اساتید، دانشجویان، متخصصین و علاقه مندان تقاضا می گردد نظرات، پیشنهادات و انتقادات خود را به منظور توسعه هر چه بهتر این سیستم با سایت آموزش فناوری نانو در میان بگذارند.</a:t>
            </a:r>
            <a:endParaRPr lang="fa-IR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lvl="0" algn="just" rtl="1"/>
            <a:endParaRPr lang="en-US" sz="2400" b="1" dirty="0" smtClean="0">
              <a:solidFill>
                <a:schemeClr val="bg1"/>
              </a:solidFill>
              <a:cs typeface="B Nazanin" pitchFamily="2" charset="-78"/>
            </a:endParaRPr>
          </a:p>
          <a:p>
            <a:pPr algn="just" rtl="1"/>
            <a:endParaRPr lang="en-US" sz="2400" b="1" dirty="0">
              <a:solidFill>
                <a:schemeClr val="bg1"/>
              </a:solidFill>
              <a:cs typeface="B Nazanin" pitchFamily="2" charset="-78"/>
            </a:endParaRP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292100" y="5791200"/>
            <a:ext cx="3048000" cy="990600"/>
            <a:chOff x="152400" y="5867400"/>
            <a:chExt cx="3048000" cy="990600"/>
          </a:xfrm>
        </p:grpSpPr>
        <p:sp>
          <p:nvSpPr>
            <p:cNvPr id="15" name="Rounded Rectangle 14"/>
            <p:cNvSpPr/>
            <p:nvPr userDrawn="1"/>
          </p:nvSpPr>
          <p:spPr bwMode="auto">
            <a:xfrm>
              <a:off x="152400" y="6223000"/>
              <a:ext cx="3048000" cy="381000"/>
            </a:xfrm>
            <a:prstGeom prst="round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sp>
          <p:nvSpPr>
            <p:cNvPr id="17" name="Rectangle 15"/>
            <p:cNvSpPr txBox="1">
              <a:spLocks noChangeArrowheads="1"/>
            </p:cNvSpPr>
            <p:nvPr userDrawn="1"/>
          </p:nvSpPr>
          <p:spPr bwMode="auto">
            <a:xfrm>
              <a:off x="1066800" y="6172200"/>
              <a:ext cx="1905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Edu@nano.ir</a:t>
              </a:r>
            </a:p>
          </p:txBody>
        </p:sp>
        <p:pic>
          <p:nvPicPr>
            <p:cNvPr id="19" name="Picture 2" descr="E:\Web &amp; Graphic\Graphic\Icons\PNG\128x128\envelope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5867400"/>
              <a:ext cx="990600" cy="990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adi\Desktop\sriped-BG.jpg"/>
          <p:cNvPicPr>
            <a:picLocks noChangeAspect="1" noChangeArrowheads="1"/>
          </p:cNvPicPr>
          <p:nvPr userDrawn="1"/>
        </p:nvPicPr>
        <p:blipFill>
          <a:blip r:embed="rId2"/>
          <a:srcRect l="15573" r="36511" b="76042"/>
          <a:stretch>
            <a:fillRect/>
          </a:stretch>
        </p:blipFill>
        <p:spPr bwMode="auto">
          <a:xfrm>
            <a:off x="0" y="3810000"/>
            <a:ext cx="9144000" cy="3048000"/>
          </a:xfrm>
          <a:prstGeom prst="rect">
            <a:avLst/>
          </a:prstGeom>
          <a:noFill/>
        </p:spPr>
      </p:pic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5257800"/>
          </a:xfrm>
          <a:prstGeom prst="rect">
            <a:avLst/>
          </a:prstGeom>
          <a:solidFill>
            <a:srgbClr val="EC6E0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292100" y="5829300"/>
            <a:ext cx="3048000" cy="990600"/>
            <a:chOff x="152400" y="5867400"/>
            <a:chExt cx="3048000" cy="990600"/>
          </a:xfrm>
        </p:grpSpPr>
        <p:sp>
          <p:nvSpPr>
            <p:cNvPr id="17" name="Rounded Rectangle 16"/>
            <p:cNvSpPr/>
            <p:nvPr userDrawn="1"/>
          </p:nvSpPr>
          <p:spPr bwMode="auto">
            <a:xfrm>
              <a:off x="152400" y="6223000"/>
              <a:ext cx="3048000" cy="381000"/>
            </a:xfrm>
            <a:prstGeom prst="roundRect">
              <a:avLst/>
            </a:prstGeom>
            <a:solidFill>
              <a:schemeClr val="accent1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sp>
          <p:nvSpPr>
            <p:cNvPr id="18" name="Rectangle 15"/>
            <p:cNvSpPr txBox="1">
              <a:spLocks noChangeArrowheads="1"/>
            </p:cNvSpPr>
            <p:nvPr userDrawn="1"/>
          </p:nvSpPr>
          <p:spPr bwMode="auto">
            <a:xfrm>
              <a:off x="1066800" y="6172200"/>
              <a:ext cx="1905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2">
                      <a:lumMod val="50000"/>
                    </a:schemeClr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Edu@nano.ir</a:t>
              </a:r>
            </a:p>
          </p:txBody>
        </p:sp>
        <p:pic>
          <p:nvPicPr>
            <p:cNvPr id="15" name="Picture 2" descr="E:\Web &amp; Graphic\Graphic\Icons\PNG\128x128\envelope.png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5867400"/>
              <a:ext cx="990600" cy="990600"/>
            </a:xfrm>
            <a:prstGeom prst="rect">
              <a:avLst/>
            </a:prstGeom>
            <a:noFill/>
          </p:spPr>
        </p:pic>
      </p:grpSp>
      <p:grpSp>
        <p:nvGrpSpPr>
          <p:cNvPr id="40" name="Group 39"/>
          <p:cNvGrpSpPr/>
          <p:nvPr userDrawn="1"/>
        </p:nvGrpSpPr>
        <p:grpSpPr>
          <a:xfrm>
            <a:off x="0" y="4737101"/>
            <a:ext cx="9144000" cy="479969"/>
            <a:chOff x="0" y="4762500"/>
            <a:chExt cx="9144000" cy="479969"/>
          </a:xfrm>
        </p:grpSpPr>
        <p:sp>
          <p:nvSpPr>
            <p:cNvPr id="23" name="Rectangle 15"/>
            <p:cNvSpPr txBox="1">
              <a:spLocks noChangeArrowheads="1"/>
            </p:cNvSpPr>
            <p:nvPr userDrawn="1"/>
          </p:nvSpPr>
          <p:spPr bwMode="auto">
            <a:xfrm>
              <a:off x="7581900" y="4762500"/>
              <a:ext cx="762000" cy="4799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2075" tIns="46038" rIns="92075" bIns="46038" numCol="1" anchor="ctr" anchorCtr="0" compatLnSpc="1">
              <a:prstTxWarp prst="textNoShape">
                <a:avLst/>
              </a:prstTxWarp>
            </a:bodyPr>
            <a:lstStyle>
              <a:lvl1pPr algn="r">
                <a:defRPr b="1" baseline="0">
                  <a:cs typeface="B Jalal" pitchFamily="2" charset="-78"/>
                </a:defRPr>
              </a:lvl1pPr>
            </a:lstStyle>
            <a:p>
              <a:pPr marL="0" marR="0" lvl="0" indent="0" algn="r" defTabSz="914400" rtl="1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a-IR" sz="2000" b="0" i="0" u="none" strike="noStrike" kern="100" cap="none" spc="11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TC Avant Garde Gothic" pitchFamily="34" charset="0"/>
                  <a:ea typeface="+mj-ea"/>
                  <a:cs typeface="B Yekan" pitchFamily="2" charset="-78"/>
                </a:rPr>
                <a:t>پایان</a:t>
              </a:r>
              <a:endParaRPr kumimoji="0" lang="en-US" sz="2000" b="0" i="0" u="none" strike="noStrike" kern="100" cap="none" spc="11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TC Avant Garde Gothic" pitchFamily="34" charset="0"/>
                <a:ea typeface="+mj-ea"/>
                <a:cs typeface="B Yekan" pitchFamily="2" charset="-78"/>
              </a:endParaRPr>
            </a:p>
          </p:txBody>
        </p:sp>
        <p:cxnSp>
          <p:nvCxnSpPr>
            <p:cNvPr id="29" name="Straight Connector 28"/>
            <p:cNvCxnSpPr/>
            <p:nvPr userDrawn="1"/>
          </p:nvCxnSpPr>
          <p:spPr bwMode="auto">
            <a:xfrm>
              <a:off x="0" y="5041106"/>
              <a:ext cx="76200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4" name="Straight Connector 33"/>
            <p:cNvCxnSpPr/>
            <p:nvPr userDrawn="1"/>
          </p:nvCxnSpPr>
          <p:spPr bwMode="auto">
            <a:xfrm>
              <a:off x="8321040" y="5041106"/>
              <a:ext cx="82296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8" name="Straight Connector 37"/>
            <p:cNvCxnSpPr/>
            <p:nvPr userDrawn="1"/>
          </p:nvCxnSpPr>
          <p:spPr bwMode="auto">
            <a:xfrm rot="5400000">
              <a:off x="7506494" y="5041106"/>
              <a:ext cx="2286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  <p:cxnSp>
          <p:nvCxnSpPr>
            <p:cNvPr id="39" name="Straight Connector 38"/>
            <p:cNvCxnSpPr/>
            <p:nvPr userDrawn="1"/>
          </p:nvCxnSpPr>
          <p:spPr bwMode="auto">
            <a:xfrm rot="5400000">
              <a:off x="8192294" y="5041106"/>
              <a:ext cx="228600" cy="1588"/>
            </a:xfrm>
            <a:prstGeom prst="line">
              <a:avLst/>
            </a:prstGeom>
            <a:solidFill>
              <a:schemeClr val="accent1"/>
            </a:solidFill>
            <a:ln w="12700" cap="sq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</p:cxnSp>
      </p:grpSp>
      <p:grpSp>
        <p:nvGrpSpPr>
          <p:cNvPr id="61" name="Group 60"/>
          <p:cNvGrpSpPr/>
          <p:nvPr userDrawn="1"/>
        </p:nvGrpSpPr>
        <p:grpSpPr>
          <a:xfrm>
            <a:off x="-1028700" y="457201"/>
            <a:ext cx="10797075" cy="3897255"/>
            <a:chOff x="-1028701" y="457200"/>
            <a:chExt cx="10797075" cy="3897255"/>
          </a:xfrm>
        </p:grpSpPr>
        <p:sp>
          <p:nvSpPr>
            <p:cNvPr id="57" name="Chord 56"/>
            <p:cNvSpPr/>
            <p:nvPr userDrawn="1"/>
          </p:nvSpPr>
          <p:spPr bwMode="auto">
            <a:xfrm rot="12754782">
              <a:off x="-1028701" y="2297055"/>
              <a:ext cx="2057400" cy="2057400"/>
            </a:xfrm>
            <a:prstGeom prst="chord">
              <a:avLst>
                <a:gd name="adj1" fmla="val 3392562"/>
                <a:gd name="adj2" fmla="val 14273024"/>
              </a:avLst>
            </a:prstGeom>
            <a:solidFill>
              <a:srgbClr val="F78009"/>
            </a:solidFill>
            <a:ln w="12700" cap="sq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3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B Lotus" pitchFamily="2" charset="-78"/>
              </a:endParaRPr>
            </a:p>
          </p:txBody>
        </p:sp>
        <p:grpSp>
          <p:nvGrpSpPr>
            <p:cNvPr id="60" name="Group 59"/>
            <p:cNvGrpSpPr/>
            <p:nvPr userDrawn="1"/>
          </p:nvGrpSpPr>
          <p:grpSpPr>
            <a:xfrm>
              <a:off x="422611" y="457200"/>
              <a:ext cx="9345763" cy="3429000"/>
              <a:chOff x="422611" y="457200"/>
              <a:chExt cx="9345763" cy="3429000"/>
            </a:xfrm>
          </p:grpSpPr>
          <p:sp>
            <p:nvSpPr>
              <p:cNvPr id="41" name="Oval 40"/>
              <p:cNvSpPr/>
              <p:nvPr userDrawn="1"/>
            </p:nvSpPr>
            <p:spPr bwMode="auto">
              <a:xfrm>
                <a:off x="533400" y="457200"/>
                <a:ext cx="1600200" cy="16002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2" name="Oval 41"/>
              <p:cNvSpPr/>
              <p:nvPr userDrawn="1"/>
            </p:nvSpPr>
            <p:spPr bwMode="auto">
              <a:xfrm>
                <a:off x="2362200" y="16002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3" name="Oval 42"/>
              <p:cNvSpPr/>
              <p:nvPr userDrawn="1"/>
            </p:nvSpPr>
            <p:spPr bwMode="auto">
              <a:xfrm>
                <a:off x="3810000" y="8382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4" name="Oval 43"/>
              <p:cNvSpPr/>
              <p:nvPr userDrawn="1"/>
            </p:nvSpPr>
            <p:spPr bwMode="auto">
              <a:xfrm>
                <a:off x="5181600" y="3048000"/>
                <a:ext cx="838200" cy="8382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5" name="Oval 44"/>
              <p:cNvSpPr/>
              <p:nvPr userDrawn="1"/>
            </p:nvSpPr>
            <p:spPr bwMode="auto">
              <a:xfrm>
                <a:off x="6172200" y="6858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6" name="Oval 45"/>
              <p:cNvSpPr/>
              <p:nvPr userDrawn="1"/>
            </p:nvSpPr>
            <p:spPr bwMode="auto">
              <a:xfrm>
                <a:off x="7315200" y="2057400"/>
                <a:ext cx="1295400" cy="1295400"/>
              </a:xfrm>
              <a:prstGeom prst="ellipse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49" name="Trapezoid 48"/>
              <p:cNvSpPr/>
              <p:nvPr userDrawn="1"/>
            </p:nvSpPr>
            <p:spPr bwMode="auto">
              <a:xfrm rot="2376275">
                <a:off x="422611" y="1636688"/>
                <a:ext cx="428763" cy="1222422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0" name="Trapezoid 49"/>
              <p:cNvSpPr/>
              <p:nvPr userDrawn="1"/>
            </p:nvSpPr>
            <p:spPr bwMode="auto">
              <a:xfrm rot="7229257">
                <a:off x="2279976" y="1194468"/>
                <a:ext cx="287740" cy="1222422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1" name="Trapezoid 50"/>
              <p:cNvSpPr/>
              <p:nvPr userDrawn="1"/>
            </p:nvSpPr>
            <p:spPr bwMode="auto">
              <a:xfrm rot="3582755" flipH="1">
                <a:off x="3611307" y="1263622"/>
                <a:ext cx="267653" cy="1200967"/>
              </a:xfrm>
              <a:prstGeom prst="trapezoid">
                <a:avLst/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2" name="Trapezoid 51"/>
              <p:cNvSpPr/>
              <p:nvPr userDrawn="1"/>
            </p:nvSpPr>
            <p:spPr bwMode="auto">
              <a:xfrm rot="9008627" flipH="1">
                <a:off x="4866969" y="1318001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3" name="Trapezoid 52"/>
              <p:cNvSpPr/>
              <p:nvPr userDrawn="1"/>
            </p:nvSpPr>
            <p:spPr bwMode="auto">
              <a:xfrm rot="12494284" flipH="1">
                <a:off x="6044779" y="1331631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4" name="Trapezoid 53"/>
              <p:cNvSpPr/>
              <p:nvPr userDrawn="1"/>
            </p:nvSpPr>
            <p:spPr bwMode="auto">
              <a:xfrm rot="19415796" flipH="1">
                <a:off x="7174443" y="977266"/>
                <a:ext cx="371883" cy="2202571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5" name="Trapezoid 54"/>
              <p:cNvSpPr/>
              <p:nvPr userDrawn="1"/>
            </p:nvSpPr>
            <p:spPr bwMode="auto">
              <a:xfrm rot="2260690" flipH="1">
                <a:off x="8349920" y="1327973"/>
                <a:ext cx="371883" cy="1508363"/>
              </a:xfrm>
              <a:prstGeom prst="trapezoid">
                <a:avLst>
                  <a:gd name="adj" fmla="val 31630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  <p:sp>
            <p:nvSpPr>
              <p:cNvPr id="58" name="Chord 57"/>
              <p:cNvSpPr/>
              <p:nvPr userDrawn="1"/>
            </p:nvSpPr>
            <p:spPr bwMode="auto">
              <a:xfrm rot="1915828">
                <a:off x="8519624" y="540552"/>
                <a:ext cx="1248750" cy="1248750"/>
              </a:xfrm>
              <a:prstGeom prst="chord">
                <a:avLst>
                  <a:gd name="adj1" fmla="val 3392562"/>
                  <a:gd name="adj2" fmla="val 14273024"/>
                </a:avLst>
              </a:prstGeom>
              <a:solidFill>
                <a:srgbClr val="F78009"/>
              </a:solidFill>
              <a:ln w="12700" cap="sq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3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B Lotus" pitchFamily="2" charset="-78"/>
                </a:endParaRPr>
              </a:p>
            </p:txBody>
          </p:sp>
        </p:grpSp>
      </p:grp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>
                <a:lumMod val="95000"/>
              </a:schemeClr>
            </a:gs>
            <a:gs pos="71000">
              <a:schemeClr val="bg1">
                <a:alpha val="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 bwMode="auto">
          <a:xfrm>
            <a:off x="0" y="6705600"/>
            <a:ext cx="9144000" cy="1588"/>
          </a:xfrm>
          <a:prstGeom prst="line">
            <a:avLst/>
          </a:prstGeom>
          <a:solidFill>
            <a:schemeClr val="accent1"/>
          </a:solidFill>
          <a:ln w="3175" cap="sq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sp>
        <p:nvSpPr>
          <p:cNvPr id="25" name="Rectangle 24"/>
          <p:cNvSpPr/>
          <p:nvPr userDrawn="1"/>
        </p:nvSpPr>
        <p:spPr bwMode="auto">
          <a:xfrm flipV="1">
            <a:off x="0" y="1191673"/>
            <a:ext cx="88392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Rectangle 7" descr="Denim"/>
          <p:cNvSpPr>
            <a:spLocks noChangeArrowheads="1"/>
          </p:cNvSpPr>
          <p:nvPr userDrawn="1"/>
        </p:nvSpPr>
        <p:spPr bwMode="auto">
          <a:xfrm>
            <a:off x="8610600" y="1"/>
            <a:ext cx="533400" cy="6869665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1270000" dist="2540000" dir="21540000" sx="200000" sy="200000" algn="r" rotWithShape="0">
              <a:prstClr val="black">
                <a:alpha val="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28600" y="16036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a-IR" dirty="0" smtClean="0"/>
              <a:t>عنوان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304800" y="1447800"/>
            <a:ext cx="8001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a-IR" dirty="0" smtClean="0"/>
              <a:t>محتوا</a:t>
            </a:r>
            <a:endParaRPr lang="en-US" dirty="0" smtClean="0"/>
          </a:p>
        </p:txBody>
      </p:sp>
      <p:sp>
        <p:nvSpPr>
          <p:cNvPr id="3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8610600" y="6051332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rtl="1">
              <a:defRPr kumimoji="0" sz="1400" b="1">
                <a:solidFill>
                  <a:schemeClr val="tx1">
                    <a:lumMod val="10000"/>
                  </a:schemeClr>
                </a:solidFill>
                <a:cs typeface="B Yekan" pitchFamily="2" charset="-78"/>
              </a:defRPr>
            </a:lvl1pPr>
          </a:lstStyle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8610600" y="1"/>
            <a:ext cx="304800" cy="1190625"/>
          </a:xfrm>
          <a:prstGeom prst="rect">
            <a:avLst/>
          </a:prstGeom>
          <a:solidFill>
            <a:schemeClr val="bg1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8458200" y="6019800"/>
            <a:ext cx="685800" cy="533400"/>
          </a:xfrm>
          <a:prstGeom prst="rect">
            <a:avLst/>
          </a:prstGeom>
          <a:solidFill>
            <a:srgbClr val="33CCFF"/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B Lotus" pitchFamily="2" charset="-78"/>
            </a:endParaRPr>
          </a:p>
        </p:txBody>
      </p:sp>
      <p:sp>
        <p:nvSpPr>
          <p:cNvPr id="9" name="Right Triangle 8"/>
          <p:cNvSpPr/>
          <p:nvPr userDrawn="1"/>
        </p:nvSpPr>
        <p:spPr bwMode="auto">
          <a:xfrm rot="5400000">
            <a:off x="8672513" y="1128714"/>
            <a:ext cx="180976" cy="304800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B Lotus" pitchFamily="2" charset="-78"/>
            </a:endParaRPr>
          </a:p>
        </p:txBody>
      </p:sp>
      <p:sp>
        <p:nvSpPr>
          <p:cNvPr id="12" name="Right Triangle 11"/>
          <p:cNvSpPr/>
          <p:nvPr userDrawn="1"/>
        </p:nvSpPr>
        <p:spPr bwMode="auto">
          <a:xfrm rot="16200000">
            <a:off x="8496302" y="5905499"/>
            <a:ext cx="76199" cy="152400"/>
          </a:xfrm>
          <a:prstGeom prst="rtTriangle">
            <a:avLst/>
          </a:prstGeom>
          <a:solidFill>
            <a:schemeClr val="tx2">
              <a:lumMod val="85000"/>
              <a:lumOff val="15000"/>
            </a:schemeClr>
          </a:solidFill>
          <a:ln>
            <a:noFill/>
            <a:headEnd type="none" w="sm" len="sm"/>
            <a:tailEnd type="none" w="sm" len="sm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32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B Lotus" pitchFamily="2" charset="-78"/>
            </a:endParaRPr>
          </a:p>
        </p:txBody>
      </p:sp>
      <p:sp>
        <p:nvSpPr>
          <p:cNvPr id="16" name="Round Same Side Corner Rectangle 15"/>
          <p:cNvSpPr/>
          <p:nvPr userDrawn="1"/>
        </p:nvSpPr>
        <p:spPr bwMode="auto">
          <a:xfrm>
            <a:off x="381000" y="6477000"/>
            <a:ext cx="2362200" cy="381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78009"/>
          </a:solidFill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16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latin typeface="ITC Avant Garde Gothic" pitchFamily="34" charset="0"/>
                <a:cs typeface="B Lotus" pitchFamily="2" charset="-78"/>
              </a:rPr>
              <a:t>http://edu.nano.ir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8" r:id="rId2"/>
    <p:sldLayoutId id="2147483821" r:id="rId3"/>
    <p:sldLayoutId id="2147483823" r:id="rId4"/>
    <p:sldLayoutId id="2147483824" r:id="rId5"/>
    <p:sldLayoutId id="2147483825" r:id="rId6"/>
    <p:sldLayoutId id="2147483826" r:id="rId7"/>
    <p:sldLayoutId id="2147483829" r:id="rId8"/>
    <p:sldLayoutId id="2147483827" r:id="rId9"/>
  </p:sldLayoutIdLst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2"/>
      <p:bldP spid="1027" grpId="0" build="allAtOnce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</p:bldLst>
  </p:timing>
  <p:hf hdr="0" ft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600" b="1" baseline="0">
          <a:solidFill>
            <a:schemeClr val="accent1">
              <a:lumMod val="50000"/>
            </a:schemeClr>
          </a:solidFill>
          <a:effectLst/>
          <a:latin typeface="+mj-lt"/>
          <a:ea typeface="+mj-ea"/>
          <a:cs typeface="B Jalal" pitchFamily="2" charset="-78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B Nazanin" pitchFamily="2" charset="-7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rgbClr val="FFCC00"/>
        </a:buClr>
        <a:buNone/>
        <a:defRPr sz="2400">
          <a:solidFill>
            <a:schemeClr val="tx1"/>
          </a:solidFill>
          <a:latin typeface="+mn-lt"/>
          <a:ea typeface="+mn-ea"/>
          <a:cs typeface="B Lotus" pitchFamily="2" charset="-78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B Lotus" pitchFamily="2" charset="-78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B Lotus" pitchFamily="2" charset="-78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B Lotus" pitchFamily="2" charset="-78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B Lotus" pitchFamily="2" charset="-7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tiff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 sz="quarter"/>
          </p:nvPr>
        </p:nvSpPr>
        <p:spPr>
          <a:xfrm>
            <a:off x="457200" y="2780744"/>
            <a:ext cx="8305800" cy="99060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fa-IR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روش های میکروامولسیون و مایسل معکوس</a:t>
            </a:r>
            <a:endParaRPr lang="en-US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نانورآکتورها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50292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روش‌های تولید نانومواد به‌صورت تک‌پخش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Monodisperse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با پخش اندازه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Size distribution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محدود، منجر به افزایش کیفیت محصول می شوند.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یکی‌از راه‌کارهای سنتزی جهت نیل به این هدف، استفاده از نانورآکتورها جهت سنتز نانوذرات است. </a:t>
            </a:r>
          </a:p>
        </p:txBody>
      </p:sp>
      <p:pic>
        <p:nvPicPr>
          <p:cNvPr id="7" name="Picture 2" descr="C:\Users\fatemeh\Desktop\pic-pic\micell\hydration of epoxides on co(iii)(salen), nanoreactor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971800"/>
            <a:ext cx="35814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C:\Users\fatemeh\Desktop\pic-pic\micell\nanoreactors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3286125"/>
            <a:ext cx="3962400" cy="2657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نانورآکتورها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از جمله ساده‌ترین نانورآکتورهای مولکولی، مایسل ها هستند.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اجتماعات مولکولی، حاصل خودآرایی مولکول‌های سورفکتانت در حدفاصل فاز آبی و آلی است. </a:t>
            </a:r>
            <a:endParaRPr lang="en-US" dirty="0"/>
          </a:p>
        </p:txBody>
      </p:sp>
      <p:pic>
        <p:nvPicPr>
          <p:cNvPr id="18434" name="Picture 2" descr="C:\Users\fatemeh\Desktop\pic-pic\micell\micelle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895600"/>
            <a:ext cx="4953000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نانورآکتورها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میکروامولسیون‌ها، مخلوط‌های همگن و تک پخش از مایسل‌ها هستند که از مخلوط کردن نسبت مشخصی از فازهای زیر تهیه می شوند: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فاز آلی (روغنی)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فاز آبی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پایدار کننده ها (سورفکتانت‌ها)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5" name="Picture 3" descr="C:\Users\fatemeh\Desktop\pic-pic\micell\surfactant molecul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09800"/>
            <a:ext cx="34290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fatemeh\Desktop\pic-pic\micell\surf_mode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962400"/>
            <a:ext cx="37338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از میان برهم‌کنش‌های متفاوتی که بین حلال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Solvent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حل‌شونده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Solute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اتفاق می‌افتد...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یک مورد بر‌همکنش‌های آب‌گریزی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Hydrophobic Interactions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است. </a:t>
            </a:r>
          </a:p>
        </p:txBody>
      </p:sp>
      <p:pic>
        <p:nvPicPr>
          <p:cNvPr id="4098" name="Picture 2" descr="C:\Users\fatemeh\Desktop\pic-pic\micell\C4b_hydrophobic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4953000"/>
            <a:ext cx="17526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fatemeh\Desktop\pic-pic\micell\hydrophobic-interactions-protein-foldin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971800"/>
            <a:ext cx="33528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667000"/>
            <a:ext cx="39624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بر‌همکنش‌های آبگریز، منجر به تشکیل ساختارهای تجمعی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Aggregation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از حل‌شونده‌ها در یک حلال نامتجانس می شود. </a:t>
            </a:r>
            <a:endParaRPr lang="en-US" dirty="0"/>
          </a:p>
        </p:txBody>
      </p:sp>
      <p:pic>
        <p:nvPicPr>
          <p:cNvPr id="5" name="Picture 2" descr="C:\Users\fatemeh\Desktop\pic-pic\micell\Surfacta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438400"/>
            <a:ext cx="5486400" cy="350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معمولاً مولکول‌های حلال (و به خصوص آب) تمایل زیادی به یکدیگر دارند.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تنها حل شونده‌هایی می‌توانند در محیط آبی حل شوند که قدرت تخریب جاذبه موجود در میان مولکول‌های آب را داشته باشند.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غیر این صورت آب، این حل‌شونده‌ها را به میان ساختار خود راه نمی‌دهد (از پخش شدن آنها جلوگیری می‌کند) و ساختارهای تجمعی تشکیل می‌شوند.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Picture 4" descr="C:\Users\fatemeh\Desktop\pic-pic\micell\solute and solv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810000"/>
            <a:ext cx="48006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C:\Users\fatemeh\Desktop\pic-pic\micell\microemuls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038600"/>
            <a:ext cx="31242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از ساختارهای تجمعی که به خصوص برای ترکیبات سورفکتانت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Surfactants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حلال آبی مطرح است، ساختار مایسلی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Micelle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است. </a:t>
            </a:r>
          </a:p>
        </p:txBody>
      </p:sp>
      <p:pic>
        <p:nvPicPr>
          <p:cNvPr id="7172" name="Picture 4" descr="C:\Users\fatemeh\Desktop\pic-pic\micell\oil_surfactant_micel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133600"/>
            <a:ext cx="28194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4" name="Picture 6" descr="C:\Users\fatemeh\Desktop\pic-pic\micell\micelle form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352800"/>
            <a:ext cx="49784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سورفکتانت ها، مولکول هایی دوگانه‌دوست می‌باشند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Amphiphilic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). </a:t>
            </a:r>
          </a:p>
          <a:p>
            <a:pPr lvl="1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مولکول‌ها دارای یک بخش آب‌دوست و یک  بخش آب‌گریز می‌باشند.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8194" name="Picture 2" descr="C:\Users\fatemeh\Desktop\pic-pic\micell\Surfacta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514600"/>
            <a:ext cx="5753100" cy="3286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زمانی که یک سورفکتانت در محیط آبی حل می‌شود، بخش‌های آب‌دوست (معمولاً سر آب‌دوست مولکول) به سمت آب متمایل است.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مقابل، انتهای‌آب‌گریز مولکول توسط مولکول‌های آب، به شدت رانده می‌شود. 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844800"/>
            <a:ext cx="5334000" cy="35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غلظت‌های مناسب از سورفکتانت، تجمع‌های مولکولی تشکیل می شود.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این تجمعات، سر آب‌دوست به سمت بیرون (محیط آبی) متمایل بوده و انتهای آب‌گریز مولکول‌ها به سمت یکدیگر قرار می‌گیرند. 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به چنین ساختاری، مایسل متعارف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Normal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گفته می شود.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C:\Users\fatemeh\Desktop\pic-pic\micell\surfactant self assembl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352800"/>
            <a:ext cx="4519959" cy="2895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6" name="Picture 2" descr="C:\Users\fatemeh\Desktop\pic-pic\micell\direct-micell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200400"/>
            <a:ext cx="2438400" cy="24288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اگر سورفکتانت ها در حلالی آلی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Organic Solvents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حل شوند...</a:t>
            </a:r>
          </a:p>
          <a:p>
            <a:pPr lvl="1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به دلیل قطبیت نه‌چندان بالای حلال، انتهای آب‌گریز به سمت حلال جهت گیری نموده و سرهای آب‌دوست با یکدیگر مجتمع می‌شوند.</a:t>
            </a:r>
          </a:p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به چنین ساختاری که در حلال های الی مشاهده می شود، ساختار مایسل معکوس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Reverse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گفته می‌شود.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10242" name="Picture 2" descr="C:\Users\fatemeh\Desktop\pic-pic\micell\reverse-micell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200400"/>
            <a:ext cx="2895600" cy="2943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fatemeh\Desktop\pic-pic\micell\re-mi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505200"/>
            <a:ext cx="4733925" cy="287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زمانی که غلظت سورفکتانت از یک حد بحرانی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Critical Micelle Concentration, CMC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بالاتر می‌رود، اجتماعات مایسلی در حلال تشکیل می‌شوند. </a:t>
            </a:r>
          </a:p>
        </p:txBody>
      </p:sp>
      <p:pic>
        <p:nvPicPr>
          <p:cNvPr id="2050" name="Picture 2" descr="C:\Users\fatemeh\Desktop\pic-pic\micell\cmcillustration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2222500"/>
            <a:ext cx="4267200" cy="3949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fatemeh\Desktop\pic-pic\micell\1974neutrons,surfactants micell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0"/>
            <a:ext cx="3200400" cy="3124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سورفکتانت‌‌ها در سه دسته‌ قرار می‌گیرند...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کاتیونی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آنیونی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خنثی</a:t>
            </a:r>
          </a:p>
          <a:p>
            <a:endParaRPr lang="en-US" dirty="0"/>
          </a:p>
        </p:txBody>
      </p:sp>
      <p:pic>
        <p:nvPicPr>
          <p:cNvPr id="3074" name="Picture 2" descr="C:\Users\fatemeh\Desktop\pic-pic\micell\400px-TensideHyrophilHydropho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371600"/>
            <a:ext cx="3810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fatemeh\Desktop\pic-pic\micell\ionic_schematic,cationic surfactant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543300"/>
            <a:ext cx="4991100" cy="2933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7" name="Picture 5" descr="C:\Users\fatemeh\Desktop\pic-pic\micell\cationic surfactants.pn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/>
          <a:stretch>
            <a:fillRect/>
          </a:stretch>
        </p:blipFill>
        <p:spPr bwMode="auto">
          <a:xfrm>
            <a:off x="228600" y="3505201"/>
            <a:ext cx="2716213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تشکیل تجمع‌های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مایسل‌ها به اشکال مختلفی دیده می شوند: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مایسل‌های کروی 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مایسل‌های استوانه‌ای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fatemeh\Desktop\pic-pic\micell\cylindrical micell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124200"/>
            <a:ext cx="3997325" cy="3213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fatemeh\Desktop\pic-pic\micell\cylindrical micelle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295400"/>
            <a:ext cx="3962400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هسته میانی در مایسل های معکوس، مواد آب‌دوستی را که به راحتی در فاز آلی حل نمی شوند در فضای خود جای می‌دهد.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در یک مایسل متعارف، این ترکیبات آب‌گریز هستند که در مرکز مایسل قرار می‌گیرند.</a:t>
            </a:r>
          </a:p>
        </p:txBody>
      </p:sp>
      <p:pic>
        <p:nvPicPr>
          <p:cNvPr id="5122" name="Picture 2" descr="C:\Users\fatemeh\Desktop\pic-pic\micell\micelle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362200" y="3048000"/>
            <a:ext cx="4572000" cy="2809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 از این خاصیت به فراوانی در فرآیندهای انتقال دارو و مواد زیستی به درون سلول‌ها بهره برده می‌شود.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 مولکول‌های روغن می‌توانند در صورت ورود به محلول آبی حاوی سورفکتانت، در هسته مایسل‌های تشکیل شده قرار گیرند و مخلوطی پایدار را ایجاد نمایند.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7170" name="Picture 2" descr="C:\Users\fatemeh\Desktop\pic-pic\micell\Heilweil_RMs_1,reverse micel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971800"/>
            <a:ext cx="2895600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fatemeh\Desktop\pic-pic\micell\nsmb.1955-F1,reverse mice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124200"/>
            <a:ext cx="34290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معمولاً تشکیل میکروامولسیون با مخلوط کردن...</a:t>
            </a:r>
          </a:p>
          <a:p>
            <a:pPr lvl="1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حلال آبی، حلال آلی، سورفکتانت و ماده کمکی سورفکتانت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Co-surfactant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صورت می پذیرد. </a:t>
            </a:r>
          </a:p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سورفکتانت کمکی، معمولاً یک الکل یا یک آمین است.</a:t>
            </a:r>
          </a:p>
        </p:txBody>
      </p:sp>
      <p:pic>
        <p:nvPicPr>
          <p:cNvPr id="8194" name="Picture 2" descr="C:\Users\fatemeh\Desktop\pic-pic\micell\th (1), microemolsion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286000" y="3200400"/>
            <a:ext cx="4191000" cy="3257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با آنکه یک میکروامولسیون سرشار از ساختارهای مایسلی است، کاملاً شفاف و همگن به نظر می‌رسد.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این به آن دلیل است که میکروامولسیون ها در اصل، یک سیستم با پخش نانو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Nanodispersion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هستند. </a:t>
            </a:r>
          </a:p>
        </p:txBody>
      </p:sp>
      <p:pic>
        <p:nvPicPr>
          <p:cNvPr id="9218" name="Picture 2" descr="C:\Users\fatemeh\Desktop\pic-pic\micell\th (1), micro  emols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3200400"/>
            <a:ext cx="33528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در خصوص سورفکتانت‌های باردار...</a:t>
            </a:r>
          </a:p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 قسمت‌هایی که سرهای دارای بار تجمع می‌یابند، دافعه الکترواستاتیکی میان بارهای مشابه به وجود می‌آید.</a:t>
            </a:r>
          </a:p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دافعه منجر به ناپایداری کل ساختار مایسل می‌گردد.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10242" name="Picture 2" descr="C:\Users\fatemeh\Desktop\pic-pic\micell\surfactants micelles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493108"/>
            <a:ext cx="2819400" cy="3831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4" name="Picture 4" descr="C:\Users\fatemeh\Desktop\pic-pic\micell\Microemulsion Electrokinetic_2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3276600" y="3451274"/>
            <a:ext cx="4800600" cy="3101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سورفکتانت کمکی، یک عامل فضا پرکن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Spacer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الکترونگاتیو است.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مولکول کمکی در بین قسمت‌های باردار سورفکتانت قرار می‌گیرد و با خنثی نمودن بارهای الکترواستاتیکی، بر پایداری کل تجمع مولکولی می‌افزاید.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1266" name="Picture 2" descr="C:\Users\fatemeh\Desktop\pic-pic\micell\cosurfactant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895600"/>
            <a:ext cx="556260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میکروامولسیون‌ها</a:t>
            </a:r>
            <a:b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Microemulsions</a:t>
            </a:r>
            <a:r>
              <a:rPr lang="fa-IR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میکروامولسیون آب در روغن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Water in Oil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): میکروامولسیون‌هایی که از مقدار زیادی حلال آلی ساخته‌ شده و در آنها، مایسل‌ها ساختار معکوس دارند.</a:t>
            </a:r>
            <a:endParaRPr lang="en-US" dirty="0"/>
          </a:p>
        </p:txBody>
      </p:sp>
      <p:pic>
        <p:nvPicPr>
          <p:cNvPr id="12291" name="Picture 3" descr="C:\Users\fatemeh\Desktop\pic-pic\micell\Nanodispersi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558475"/>
            <a:ext cx="6324600" cy="3385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سنتز نانوذرات در نانورآکتورهای مایسلی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میکروامولسیون‌ها از لحاظ ترمودینامیکی پایدارند.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به همین دلیل می توانند به عنوان نانورآکتور مورد استفاده قرار گیرند.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نانوذرات می‌توانند در محیط نانورآکتورهای مایسلی سنتز شوند. </a:t>
            </a:r>
          </a:p>
        </p:txBody>
      </p:sp>
      <p:pic>
        <p:nvPicPr>
          <p:cNvPr id="3074" name="Picture 2" descr="C:\Users\fatemeh\Desktop\pic-pic\micell\w-o-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048000"/>
            <a:ext cx="4675187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fatemeh\Desktop\pic-pic\micell\c0jm02012e-s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0"/>
            <a:ext cx="37338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سنتز نانوذرات در نانورآکتورهای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006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شکل و پخش اندازه ذرات سنتز شده در نانورآکتورها، وابسته به موارد زیر است: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شکل، اندازه و برهم‌کنش‌های میان مایسل‌های مورد استفاده.</a:t>
            </a:r>
            <a:endParaRPr lang="en-US" dirty="0"/>
          </a:p>
        </p:txBody>
      </p:sp>
      <p:pic>
        <p:nvPicPr>
          <p:cNvPr id="4098" name="Picture 2" descr="C:\Users\fatemeh\Desktop\pic-pic\micell\1207newbiomimetrics-promise-betterfi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4267200"/>
            <a:ext cx="3733800" cy="2336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fatemeh\Desktop\pic-pic\micell\nanoparticles synthesis in micelles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362200"/>
            <a:ext cx="5562600" cy="1780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سنتز نانوذرات در نانورآکتورهای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معمولاً پیش ماده‌های اولیه (به خصوص در تشکیل نانوذرات معدنی) محلول در آب هستند، لذا از مایسل معکوس جهت سنتز به عنوان نانورآکتور استفاده می شود. 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4339" name="Picture 3" descr="C:\Users\fatemeh\Desktop\pic-pic\micell\nanoparticles synthesis in micelles, rever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514600"/>
            <a:ext cx="71628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سنتز نانوذرات در نانورآکتورهای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سنتز نانوذرات در ساختارهای مایسلی، به دو روش صورت می پذیرد. 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روش اول شامل...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مخلوط کردن دو محصول با ساختار مایسل معکوس اما حاوی واکنش‌گرهای مختلف است.</a:t>
            </a:r>
          </a:p>
          <a:p>
            <a:pPr lvl="1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واکنش با برخورد نانورآکتورها به یکدیگر، تلفیق آنها و تبادل مواد بین دو مایسل صورت می‌پذیرد.</a:t>
            </a:r>
          </a:p>
        </p:txBody>
      </p:sp>
      <p:pic>
        <p:nvPicPr>
          <p:cNvPr id="5" name="Picture 4" descr="C:\Users\Sorori\Desktop\Picture5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3810000"/>
            <a:ext cx="4419600" cy="2573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سنتز نانوذرات در نانورآکتورهای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8768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در روش دوم...</a:t>
            </a:r>
          </a:p>
          <a:p>
            <a:pPr lvl="1"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تنها از یک محلول مایسل معکوس استفاده می‌شود. </a:t>
            </a:r>
          </a:p>
          <a:p>
            <a:pPr lvl="1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در این حالت واکنش بین واکنش‌گر حل شده در مایسل و واکنشگر حل شده در حلال آلی اتفاق می‌افتد.</a:t>
            </a:r>
            <a:endParaRPr lang="en-US" b="1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16386" name="Picture 2" descr="C:\Users\fatemeh\Desktop\pic-pic\micell\nanoparticles synthesis in reverse micelles7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276600"/>
            <a:ext cx="5286375" cy="2657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سنتز نانوذرات در نانورآکتورهای مایسلی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جذب سطحی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Adsorption</a:t>
            </a:r>
            <a:r>
              <a:rPr lang="fa-IR" b="1" dirty="0" smtClean="0">
                <a:solidFill>
                  <a:srgbClr val="002060"/>
                </a:solidFill>
              </a:rPr>
              <a:t>) سورفکتانت بر سطح نانوذره، از رشد بیش از حد آن درون یک میکروامولسیون جلوگیری می‌کند.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لذا میکروامولسیون‌ها کمابیش می‌توانند در محدود کردن اندازه ذرات در حد مورد نیاز، به‌کار روند.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7410" name="Picture 2" descr="C:\Users\fatemeh\Desktop\pic-pic\micell\nanoparticles synthesis in reverse micelles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962150" y="2971800"/>
            <a:ext cx="4714875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876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سنتز ترکیبات در میکروامولسیون معکوس  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کاهش نمک‌های فلزی و سنتز نانوذرات فلزی خالص، به‌راحتی می‌تواند با روش مایسل‌ معکوس انجام شود. 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در این مورد، نمک فلزی در یک محلول مایسلی و ماده کاهنده در محلول مایسلی دیگر ریخته می‌شود و در نهایت با یکدیگر اختلاط می‌یابند. </a:t>
            </a:r>
          </a:p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عوامل کاهنده باید به صورتی انتخاب شوند که بر اجزای ساختاری مایسل بی‌اثر باشند و تنها با یون فلزی مورد نظر واکنش دهند.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8434" name="Picture 2" descr="C:\Users\fatemeh\Desktop\pic-pic\micell\nanoparticles synthesis in reverse micelles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191000"/>
            <a:ext cx="3505200" cy="2228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447800"/>
            <a:ext cx="80772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نانوذراتی از اکسید فلزات، کربنات ها و سولفیدهای فلزی، می‌توانند توسط واکنش‌های آبکافت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ترسیب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Precipitation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با این روش سنتز شوند. </a:t>
            </a:r>
          </a:p>
        </p:txBody>
      </p:sp>
      <p:pic>
        <p:nvPicPr>
          <p:cNvPr id="19458" name="Picture 2" descr="C:\Users\fatemeh\Desktop\pic-pic\micell\nanoparticles synthesis in micell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200400"/>
            <a:ext cx="7924800" cy="2155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نانوذره اکسید آهن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Fe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می‌تواند با هیدرولیز نمک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FeCl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.6H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درون مایسل‌ها اتفاق بیفتد.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با کنترل کردن نسبت آب به پیش‌ماده فلزی، یا با تغییر نسبت آب به سورفکتانت، اندازه نانوذره حاصل متغیر است.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 رویکردی متفاوت می‌توان به‌جای افزایش مستقیم، از یک میکروامولسیون مجزا حاوی آمونیاک نیز استفاده کرد.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20483" name="Picture 3" descr="C:\Users\fatemeh\Desktop\pic-pic\micell\Fe2O3 synthesis in reverse micelle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4191000"/>
            <a:ext cx="4157662" cy="2433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Users\fatemeh\Desktop\pic-pic\micell\fe2o3 nps synthsi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352800"/>
            <a:ext cx="3973513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سنتز نانوذرات در میکروامولسیون‌های متعارف (نرمال)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B Titr" pitchFamily="2" charset="-78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مثالی از سنتز در میکروامولسیون‌های متعارف، تهیه نانوذرات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 </a:t>
            </a:r>
            <a:r>
              <a:rPr lang="fa-IR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است.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برای سنتز نانوذرات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، از مایسل متعارف (نرمال) استفاده شده است.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یک مایسل متعارف در اصل حاوی قطراتی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Droplets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از روغن (فاز آلی) است.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پیش‌ماده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که در فاز آلی محلول است، در محفظه مایسل‌ها حل می‌شود. 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21506" name="Picture 2" descr="C:\Users\fatemeh\Desktop\pic-pic\micell\sio2 synthesis in normal micelle3.gif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52400" y="3923742"/>
            <a:ext cx="3733800" cy="2477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7" name="Picture 3" descr="C:\Users\fatemeh\Desktop\pic-pic\micell\sio2 synthesis in normal micel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4572000"/>
            <a:ext cx="41148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مطابق با رویکرد دوم سنتز نانوذرات در مایسل‌ها، واکنش گر دیگر (آمونیاک) به حلال آبی (که مایسل‌ها در آن شناورند) اضافه می‌شود.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نفوذ تدریجی آمونیاک در مایسل‌ها، باعث شروع واکنش آب‌کافت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Hydrolysis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و سپس تراکم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Condensation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پیش ماده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می شود و محصول نهایی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سنتز می‌گردد. </a:t>
            </a:r>
          </a:p>
        </p:txBody>
      </p:sp>
      <p:pic>
        <p:nvPicPr>
          <p:cNvPr id="22530" name="Picture 2" descr="C:\Users\fatemeh\Desktop\pic-pic\micell\SiO2 nps synthesis in micelle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295400" y="3505200"/>
            <a:ext cx="64008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تلفیق روش میکروامولسیون با روش سل-ژل می‌تواند منجر به بهبود کیفیت سرامیک‌های بدست آمده شود.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روش سل-ژل منجر به کنترل بهتر استوکیومتری در محصول می‌شود، اما وجود میکروامولسیون، کنترل اندازه ذرات و ریزدانه‌ها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Grains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را مهیا می‌سازد.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3074" name="Picture 2" descr="C:\Users\fatemeh\Desktop\pic-pic\micell\microemulsion for ceramic synthesis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0" y="3429000"/>
            <a:ext cx="42672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 descr="C:\Users\fatemeh\Desktop\pic-pic\micell\microemulsion for ceramic synthesis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4379913" y="3429000"/>
            <a:ext cx="4002087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از میان مواد آلی نیز، سنتز پلیمرها به مراتب با استفاده از روش میکروامولسیون (متعارف) بررسی شده است.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099" name="Picture 3" descr="C:\Users\fatemeh\Desktop\pic-pic\micell\polymer synthesis in micelles4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28600" y="1981200"/>
            <a:ext cx="4419600" cy="2895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C:\Users\fatemeh\Desktop\pic-pic\micell\polymer synthesis in micelles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4724400"/>
            <a:ext cx="5610225" cy="1809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سنتز ساختارهای پوسته-هسته با روش میکروامولسیون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در بسیاری از موارد، پوشش دادن سطح نانوذرات با لایه‌ای محافظ (به خصوص در مورد نانوذرات مغناطیسی آهن) مورد نیاز است.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پس از سنتز نانوذرات اولیه در میکروامولسیون‌ها، میکروامولسیونی دیگر حاوی نمک محلول از فلز پوسته اضافه می‌شود.</a:t>
            </a:r>
          </a:p>
        </p:txBody>
      </p:sp>
      <p:pic>
        <p:nvPicPr>
          <p:cNvPr id="1028" name="Picture 4" descr="C:\Users\fatemeh\Desktop\pic-pic\micell\core shell nps synthesis with microemulsion method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276600"/>
            <a:ext cx="4800599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8006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بر اثر برخورد میسل‌ها به یکدیگر، یون‌های محلول از فلز پوسته به مایسل‌های حاوی نانوذرات وارد شده و در واکنش با مایسل‌های حاوی مواد  کاهنده، کاهش می‌یابند. </a:t>
            </a:r>
          </a:p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لذا پوسته بر سطح نانوذره فلزی اولیه تشکیل می‌شود.</a:t>
            </a:r>
            <a:endParaRPr lang="en-US" b="1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6" name="Picture 2" descr="C:\Users\fatemeh\Desktop\pic-pic\micell\core shell nps synthesis with microemulsion method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688216"/>
            <a:ext cx="3581400" cy="3941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نقایص راهکار ایجاد ساختار پوسته-هسته: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درصورتی که مایسل حاوی یون‌های پوسته، در ابتدا به یک مایسل حاوی مواد کاهنده برخورد کند، نانوذره طلا (به صورت خالص) سریعاً تشکیل می‌شود.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 این حال محصول حاوی نانوذرات طلا، نانوساختارهای پوسته-هسته و برخی نانوذرات اولیه (بدون پوسته) است.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30700" y="3962400"/>
            <a:ext cx="41275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 descr="C:\Users\fatemeh\Desktop\pic-pic\micell\Au-Fe-Au core-shell nps.jpg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76200" y="3429000"/>
            <a:ext cx="41148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ساختارهای پیازی‌شکل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Onion Structures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)، که در اصل ساختارهای پوسته-هسته چند لایه می‌باشند، با همین رویکرد و با تکرار مراحل تشکیل می‌شوند.</a:t>
            </a:r>
          </a:p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ساختارهای پیازی شکل کاربرد گسترده‌ای در بحث های فوتونیک و تغییرپذیری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Tunability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خواص نوری دارند.</a:t>
            </a:r>
          </a:p>
          <a:p>
            <a:endParaRPr lang="en-US" dirty="0"/>
          </a:p>
        </p:txBody>
      </p:sp>
      <p:pic>
        <p:nvPicPr>
          <p:cNvPr id="7170" name="Picture 2" descr="C:\Users\fatemeh\Desktop\pic-pic\micell\mighty-on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048000"/>
            <a:ext cx="2667000" cy="2133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1" name="Picture 3" descr="C:\Users\Public\Pictures\98e830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1" y="3429000"/>
            <a:ext cx="2971799" cy="2781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تصویر میکروسکوپ الکترونی مربوط به نانوساختار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Au-Fe-Au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C:\Users\Sorori\Desktop\Picture6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743200"/>
            <a:ext cx="66294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با ترکیب واکنش‌های سنتزی رسوبی، کاهش و آب‌کافت ساختارهای اکسیدی با پوشش فلزی، هسته‌های اکسیدی با پوشش اکسیدی و ساختارهای متنوع دیگر از این دست سنتز می‌شوند.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می‌توان به تولید نانوذرات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Fe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3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4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با پوسته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</a:rPr>
              <a:t>2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با روش میکروامولسیون اشاره کرد.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9219" name="Picture 3" descr="C:\Users\fatemeh\Desktop\pic-pic\micell\Fe3O4 nps with sio2 shell synthesi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199" y="3276600"/>
            <a:ext cx="4630057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گاه هدف، ترسیب پوسته‌ای از جنس هسته اولیه است.</a:t>
            </a:r>
          </a:p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این روش، یک روش رشد با استفاده از بذر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Seed-Mediated Growth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بوده که به روش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Germ-Growth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معروف است.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این روش نیز مانند تمامی روش‌های مشابه منجر به تشکیل ذرات با اندازه کنترل شده و پخش اندازه محدود می‌شود (ذرات از نظر اندازه همگن هستند).</a:t>
            </a:r>
            <a:endParaRPr lang="en-US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10242" name="Picture 2" descr="C:\Users\fatemeh\Desktop\pic-pic\micell\Seed-Mediated Growth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2057400" y="3429000"/>
            <a:ext cx="4343400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سنتز و خودآرایی نانوساختارهای یک‌بعدی در میکروامولسیون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B Titr" pitchFamily="2" charset="-78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کنترل شکل محصولات نانوساختار بسیار پیچیده است و به عوامل مختلفی نسبت داده می‌شود.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 برخی موارد نیز نانوذرات تک‌پخش، خودآرایی نموده و ساختارهای ابرشبکه‌ای (</a:t>
            </a:r>
            <a:r>
              <a:rPr lang="en-US" b="1" dirty="0" err="1" smtClean="0">
                <a:solidFill>
                  <a:srgbClr val="002060"/>
                </a:solidFill>
                <a:latin typeface="Times New Roman" pitchFamily="18" charset="0"/>
              </a:rPr>
              <a:t>Superlattice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با خواص تجمعی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Collective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ایجاد می‌کنند. </a:t>
            </a:r>
          </a:p>
        </p:txBody>
      </p:sp>
      <p:pic>
        <p:nvPicPr>
          <p:cNvPr id="12291" name="Picture 3" descr="C:\Users\fatemeh\Desktop\pic-pic\micell\nanotubes synthesis in micelles, Oriented Aggregati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3810000"/>
            <a:ext cx="419100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نانوذرات یک بعدی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1-D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همچون نانوسیم‌ها، نانومیله‌ها و نانولوله‌ها، از اهمیت زیادی در ساخت تجهیزات نانو برخوردارند.</a:t>
            </a:r>
          </a:p>
        </p:txBody>
      </p:sp>
      <p:pic>
        <p:nvPicPr>
          <p:cNvPr id="11266" name="Picture 2" descr="C:\Users\fatemeh\Desktop\pic-pic\micell\nanotub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76613" y="2276475"/>
            <a:ext cx="2033587" cy="1914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7" name="Picture 3" descr="C:\Users\fatemeh\Desktop\pic-pic\micell\ZnO_nanorods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3114675"/>
            <a:ext cx="3200399" cy="2905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C:\Users\fatemeh\Desktop\pic-pic\micell\nanowir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3048000"/>
            <a:ext cx="30480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دو مکانیسم جهت سنتز چنین نانوساختارهایی با روش میکروامولسیون ارائه شده است: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رشد هدایت شده با استفاده از قالب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Template-directed Growth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کلوخه‌ای شدن جهت دار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Oriented Aggregation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</a:t>
            </a:r>
            <a:endParaRPr lang="en-US" b="1" dirty="0" smtClean="0">
              <a:solidFill>
                <a:srgbClr val="002060"/>
              </a:solidFill>
              <a:latin typeface="Times New Roman" pitchFamily="18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3314" name="Picture 2" descr="C:\Users\fatemeh\Desktop\pic-pic\micell\nanotubes synthesis in micelles, Template-directed Grow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819400"/>
            <a:ext cx="4389437" cy="3502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5" name="Picture 3" descr="C:\Users\fatemeh\Desktop\pic-pic\micell\nanotubes synthesis in micelles, Oriented Aggregati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505200"/>
            <a:ext cx="3810000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در مکانیسم رشد هدایت شده با استفاده از قالب...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نانوذرات آب (به عنوان مایسل معکوس) یک زنجیره را تشکیل می‌دهند.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هسته‌زایی درون این ذرات صورت گرفته و فرآیند رشد منجر به تشکیل ساختارهای یک‌بعدی می‌شود. </a:t>
            </a:r>
          </a:p>
        </p:txBody>
      </p:sp>
      <p:pic>
        <p:nvPicPr>
          <p:cNvPr id="14338" name="Picture 2" descr="C:\Users\fatemeh\Desktop\pic-pic\micell\nanotubes synthesis in micelles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752601" y="2915789"/>
            <a:ext cx="4419600" cy="3485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4953000"/>
          </a:xfrm>
        </p:spPr>
        <p:txBody>
          <a:bodyPr/>
          <a:lstStyle/>
          <a:p>
            <a:pPr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مکانیسم‌های مختلف سنتز نانوساختارهای یک‌بعدی در میکروامولسیون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5" name="Picture 4" descr="C:\Users\Sorori\Desktop\Picture9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133600"/>
            <a:ext cx="5105400" cy="3733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در مکانیسم دوم، یعنی کلوخه‌ای شدن جهت‌دار...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در ابتدا نانوذرات به‌صورت تک‌پخش درون مایسل‌ها تشکیل می‌شوند.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در مرحله بعد، بر اثر هدایت مولکول‌های سورفکتانت یا سایر افزودنی‌ها، در راستای یک بعد خودآرایی می کنند.</a:t>
            </a:r>
          </a:p>
          <a:p>
            <a:pPr>
              <a:buClr>
                <a:srgbClr val="FF6600"/>
              </a:buClr>
              <a:buFont typeface="Wingdings" pitchFamily="2" charset="2"/>
              <a:buChar char="§"/>
            </a:pPr>
            <a:r>
              <a:rPr lang="fa-IR" b="1" dirty="0" smtClean="0">
                <a:solidFill>
                  <a:srgbClr val="002060"/>
                </a:solidFill>
              </a:rPr>
              <a:t> این در نهایت منجر به ایجاد یک نانوسیم تک‌بلوری می‌شود.</a:t>
            </a:r>
            <a:endParaRPr lang="en-US" b="1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pic>
        <p:nvPicPr>
          <p:cNvPr id="15364" name="Picture 4" descr="C:\Users\fatemeh\Desktop\pic-pic\micell\1-d nps synthesis in micelles with Oriented Aggreg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3752850"/>
            <a:ext cx="4953000" cy="2571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 </a:t>
            </a:r>
            <a:r>
              <a:rPr lang="fa-I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B Titr" pitchFamily="2" charset="-78"/>
              </a:rPr>
              <a:t>عوامل موثر در انتخاب سورفکتانت</a:t>
            </a:r>
            <a:endParaRPr lang="en-US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B Titr" pitchFamily="2" charset="-78"/>
            </a:endParaRP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عوامل مختلفی در انتخاب سورفکتانت برای یک سیستم سنتزی دخیل هستند.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به‌عنوان مهم‌ترین عامل، سورفکتانت ها باید نسبت به کلیه محتویات و مواد تشکیل دهنده مایسل، واکنش‌ناپذیر (بی‌اثر) باشند.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به خصوص زمانی که سیستم حاوی عوامل اکسید یا احیا کننده قوی است، باید به این مسئله دقت شود. </a:t>
            </a:r>
          </a:p>
        </p:txBody>
      </p:sp>
      <p:pic>
        <p:nvPicPr>
          <p:cNvPr id="16386" name="Picture 2" descr="C:\Users\fatemeh\Desktop\pic-pic\micell\surfactants Counterion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810000"/>
            <a:ext cx="41910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رویکرد عملی سنتز در میکروامولسیون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49530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وجود یون‌های همراه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Counter Ion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در یک سورفکتانت، می‌تواند در روند کل سنتز مزاحمت ایجاد نماید.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به عنوان مثال سورفکتانت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CTAB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دارای یون همراه برمید (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Br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-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) است.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این یون همراه می‌تواند با یون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Ag</a:t>
            </a:r>
            <a:r>
              <a:rPr lang="en-US" b="1" baseline="30000" dirty="0" smtClean="0">
                <a:solidFill>
                  <a:srgbClr val="002060"/>
                </a:solidFill>
                <a:latin typeface="Times New Roman" pitchFamily="18" charset="0"/>
              </a:rPr>
              <a:t>+</a:t>
            </a:r>
            <a:r>
              <a:rPr lang="fa-IR" b="1" dirty="0" smtClean="0">
                <a:solidFill>
                  <a:srgbClr val="002060"/>
                </a:solidFill>
                <a:latin typeface="Times New Roman" pitchFamily="18" charset="0"/>
              </a:rPr>
              <a:t> درون مایسل واکنش داده و رسوب ایجاد نماید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17410" name="Picture 2" descr="C:\Users\fatemeh\Desktop\pic-pic\micell\surfactants Counterion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352800"/>
            <a:ext cx="51054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6600">
                        <a:shade val="30000"/>
                        <a:satMod val="115000"/>
                      </a:srgbClr>
                    </a:gs>
                    <a:gs pos="50000">
                      <a:srgbClr val="FF6600">
                        <a:shade val="67500"/>
                        <a:satMod val="115000"/>
                      </a:srgbClr>
                    </a:gs>
                    <a:gs pos="100000">
                      <a:srgbClr val="FF66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بحث و نتیجه گیری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6600">
                      <a:shade val="30000"/>
                      <a:satMod val="115000"/>
                    </a:srgbClr>
                  </a:gs>
                  <a:gs pos="50000">
                    <a:srgbClr val="FF6600">
                      <a:shade val="67500"/>
                      <a:satMod val="115000"/>
                    </a:srgbClr>
                  </a:gs>
                  <a:gs pos="100000">
                    <a:srgbClr val="FF66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1054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میکروامولسیون‌ها یک ساختار سازمان یافته مناسب برای سنتز نانوذرات تک‌پخش با گستره اندازه محدود هستند.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نانوذرات فلزی به راحتی، با استفاده از فرآیندهای کاهش در این نانورآکتورها سنتز می شوند.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اکسیدها، کربنات‌ها، سولفیدها و ... نیز با این روش تهیه شده اند.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نانوساختارهای پوسته-هسته، نانوساختارهای چندلایه پیازی شکل و همچنین نانوپوشش های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a-IR" b="1" dirty="0" smtClean="0">
                <a:solidFill>
                  <a:srgbClr val="002060"/>
                </a:solidFill>
              </a:rPr>
              <a:t> می‌توانند با این روش تهیه شوند. </a:t>
            </a:r>
          </a:p>
          <a:p>
            <a:pPr>
              <a:lnSpc>
                <a:spcPct val="150000"/>
              </a:lnSpc>
              <a:buClr>
                <a:srgbClr val="FF6600"/>
              </a:buClr>
              <a:buFont typeface="Wingdings" pitchFamily="2" charset="2"/>
              <a:buChar char="q"/>
            </a:pPr>
            <a:r>
              <a:rPr lang="fa-IR" b="1" dirty="0" smtClean="0">
                <a:solidFill>
                  <a:srgbClr val="002060"/>
                </a:solidFill>
              </a:rPr>
              <a:t>گزارش‌های متعددی مبنی بر تهیه نانوذرات غیر کروی و خصوصاً نانوساختارهای یک‌بعدی نظیر نانوسیم‌ها و نانومیله‌ها با این روش، گزارش شده است.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any Handbook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ompany Handbook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B Lotus" pitchFamily="2" charset="-7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B Lotus" pitchFamily="2" charset="-78"/>
          </a:defRPr>
        </a:defPPr>
      </a:lstStyle>
    </a:lnDef>
  </a:objectDefaults>
  <a:extraClrSchemeLst>
    <a:extraClrScheme>
      <a:clrScheme name="Company Handbook 1">
        <a:dk1>
          <a:srgbClr val="00354E"/>
        </a:dk1>
        <a:lt1>
          <a:srgbClr val="EAEAEA"/>
        </a:lt1>
        <a:dk2>
          <a:srgbClr val="006699"/>
        </a:dk2>
        <a:lt2>
          <a:srgbClr val="CCECFF"/>
        </a:lt2>
        <a:accent1>
          <a:srgbClr val="006699"/>
        </a:accent1>
        <a:accent2>
          <a:srgbClr val="6699FF"/>
        </a:accent2>
        <a:accent3>
          <a:srgbClr val="AAB8CA"/>
        </a:accent3>
        <a:accent4>
          <a:srgbClr val="C8C8C8"/>
        </a:accent4>
        <a:accent5>
          <a:srgbClr val="AAB8CA"/>
        </a:accent5>
        <a:accent6>
          <a:srgbClr val="5C8AE7"/>
        </a:accent6>
        <a:hlink>
          <a:srgbClr val="CCCCFF"/>
        </a:hlink>
        <a:folHlink>
          <a:srgbClr val="5E6FD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2">
        <a:dk1>
          <a:srgbClr val="000080"/>
        </a:dk1>
        <a:lt1>
          <a:srgbClr val="FFFFFF"/>
        </a:lt1>
        <a:dk2>
          <a:srgbClr val="3366CC"/>
        </a:dk2>
        <a:lt2>
          <a:srgbClr val="7A7C93"/>
        </a:lt2>
        <a:accent1>
          <a:srgbClr val="006699"/>
        </a:accent1>
        <a:accent2>
          <a:srgbClr val="6699FF"/>
        </a:accent2>
        <a:accent3>
          <a:srgbClr val="FFFFFF"/>
        </a:accent3>
        <a:accent4>
          <a:srgbClr val="00006C"/>
        </a:accent4>
        <a:accent5>
          <a:srgbClr val="AAB8CA"/>
        </a:accent5>
        <a:accent6>
          <a:srgbClr val="5C8AE7"/>
        </a:accent6>
        <a:hlink>
          <a:srgbClr val="9933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CBCBCB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B8B8B8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4">
        <a:dk1>
          <a:srgbClr val="660066"/>
        </a:dk1>
        <a:lt1>
          <a:srgbClr val="EAEAEA"/>
        </a:lt1>
        <a:dk2>
          <a:srgbClr val="3366CC"/>
        </a:dk2>
        <a:lt2>
          <a:srgbClr val="7A7C93"/>
        </a:lt2>
        <a:accent1>
          <a:srgbClr val="00CCCC"/>
        </a:accent1>
        <a:accent2>
          <a:srgbClr val="CC66FF"/>
        </a:accent2>
        <a:accent3>
          <a:srgbClr val="F3F3F3"/>
        </a:accent3>
        <a:accent4>
          <a:srgbClr val="560056"/>
        </a:accent4>
        <a:accent5>
          <a:srgbClr val="AAE2E2"/>
        </a:accent5>
        <a:accent6>
          <a:srgbClr val="B95CE7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Handbook 5">
        <a:dk1>
          <a:srgbClr val="00354E"/>
        </a:dk1>
        <a:lt1>
          <a:srgbClr val="EAEAEA"/>
        </a:lt1>
        <a:dk2>
          <a:srgbClr val="6D67AA"/>
        </a:dk2>
        <a:lt2>
          <a:srgbClr val="CCCCFF"/>
        </a:lt2>
        <a:accent1>
          <a:srgbClr val="6600CC"/>
        </a:accent1>
        <a:accent2>
          <a:srgbClr val="9999FF"/>
        </a:accent2>
        <a:accent3>
          <a:srgbClr val="BAB8D2"/>
        </a:accent3>
        <a:accent4>
          <a:srgbClr val="C8C8C8"/>
        </a:accent4>
        <a:accent5>
          <a:srgbClr val="B8AAE2"/>
        </a:accent5>
        <a:accent6>
          <a:srgbClr val="8A8AE7"/>
        </a:accent6>
        <a:hlink>
          <a:srgbClr val="CCCCFF"/>
        </a:hlink>
        <a:folHlink>
          <a:srgbClr val="9D70B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ny Handbook 6">
        <a:dk1>
          <a:srgbClr val="003366"/>
        </a:dk1>
        <a:lt1>
          <a:srgbClr val="EAEAEA"/>
        </a:lt1>
        <a:dk2>
          <a:srgbClr val="009999"/>
        </a:dk2>
        <a:lt2>
          <a:srgbClr val="FFFFFF"/>
        </a:lt2>
        <a:accent1>
          <a:srgbClr val="008080"/>
        </a:accent1>
        <a:accent2>
          <a:srgbClr val="00CCCC"/>
        </a:accent2>
        <a:accent3>
          <a:srgbClr val="AACACA"/>
        </a:accent3>
        <a:accent4>
          <a:srgbClr val="C8C8C8"/>
        </a:accent4>
        <a:accent5>
          <a:srgbClr val="AAC0C0"/>
        </a:accent5>
        <a:accent6>
          <a:srgbClr val="00B9B9"/>
        </a:accent6>
        <a:hlink>
          <a:srgbClr val="A7DDE1"/>
        </a:hlink>
        <a:folHlink>
          <a:srgbClr val="FF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Company Handbook</Template>
  <TotalTime>4250</TotalTime>
  <Words>2271</Words>
  <Application>Microsoft Office PowerPoint</Application>
  <PresentationFormat>On-screen Show (4:3)</PresentationFormat>
  <Paragraphs>230</Paragraphs>
  <Slides>53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Company Handbook</vt:lpstr>
      <vt:lpstr>روش های میکروامولسیون و مایسل معکوس</vt:lpstr>
      <vt:lpstr>نانورآکتورها</vt:lpstr>
      <vt:lpstr>نانورآکتورها</vt:lpstr>
      <vt:lpstr>نانورآکتورها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 تشکیل تجمع‌های مایسلی</vt:lpstr>
      <vt:lpstr>میکروامولسیون‌ها  (Microemulsions)</vt:lpstr>
      <vt:lpstr>میکروامولسیون‌ها  (Microemulsions)</vt:lpstr>
      <vt:lpstr>میکروامولسیون‌ها  (Microemulsions)</vt:lpstr>
      <vt:lpstr>میکروامولسیون‌ها  (Microemulsions)</vt:lpstr>
      <vt:lpstr>میکروامولسیون‌ها  (Microemulsions)</vt:lpstr>
      <vt:lpstr>میکروامولسیون‌ها  (Microemulsions)</vt:lpstr>
      <vt:lpstr>میکروامولسیون‌ها  (Microemulsions)</vt:lpstr>
      <vt:lpstr>سنتز نانوذرات در نانورآکتورهای مایسلی</vt:lpstr>
      <vt:lpstr>سنتز نانوذرات در نانورآکتورهای مایسلی</vt:lpstr>
      <vt:lpstr>سنتز نانوذرات در نانورآکتورهای مایسلی</vt:lpstr>
      <vt:lpstr>سنتز نانوذرات در نانورآکتورهای مایسلی</vt:lpstr>
      <vt:lpstr>سنتز نانوذرات در نانورآکتورهای مایسلی</vt:lpstr>
      <vt:lpstr>سنتز نانوذرات در نانورآکتورهای مایسلی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رویکرد عملی سنتز در میکروامولسیون</vt:lpstr>
      <vt:lpstr>بحث و نتیجه گیری</vt:lpstr>
      <vt:lpstr>PowerPoint Presentation</vt:lpstr>
      <vt:lpstr>PowerPoint Presentation</vt:lpstr>
    </vt:vector>
  </TitlesOfParts>
  <Company>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>Miliardiom</dc:subject>
  <dc:creator>Ghader Asadi</dc:creator>
  <cp:lastModifiedBy>parse</cp:lastModifiedBy>
  <cp:revision>125</cp:revision>
  <cp:lastPrinted>1601-01-01T00:00:00Z</cp:lastPrinted>
  <dcterms:created xsi:type="dcterms:W3CDTF">2006-10-30T07:12:20Z</dcterms:created>
  <dcterms:modified xsi:type="dcterms:W3CDTF">2018-05-01T08:39:21Z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