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74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0" r:id="rId16"/>
    <p:sldId id="261" r:id="rId17"/>
    <p:sldId id="259" r:id="rId18"/>
    <p:sldId id="258" r:id="rId19"/>
    <p:sldId id="289" r:id="rId20"/>
    <p:sldId id="257" r:id="rId21"/>
    <p:sldId id="288" r:id="rId22"/>
    <p:sldId id="287" r:id="rId23"/>
    <p:sldId id="286" r:id="rId24"/>
    <p:sldId id="285" r:id="rId25"/>
    <p:sldId id="284" r:id="rId26"/>
    <p:sldId id="283" r:id="rId27"/>
    <p:sldId id="282" r:id="rId28"/>
    <p:sldId id="281" r:id="rId29"/>
    <p:sldId id="280" r:id="rId30"/>
    <p:sldId id="279" r:id="rId31"/>
    <p:sldId id="278" r:id="rId32"/>
    <p:sldId id="277" r:id="rId33"/>
    <p:sldId id="276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1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09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29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2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DE1D61-BF96-4893-9D85-C863DA3BEF9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2CC285-6D66-4D65-B957-EA2978099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نام خدا</a:t>
            </a:r>
          </a:p>
          <a:p>
            <a:pPr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06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19" y="815926"/>
            <a:ext cx="5543550" cy="387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1861185"/>
            <a:ext cx="55721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برخی سنگها می توان نوارهاي متفاوتی را مشاهده نمود که این تفاوت در اثر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اختلاف در بافت، رنگ و یا خصوصیات کانی شناسی بوجود می آید و به آن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نواري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Banded Or Banding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می گویند.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این نوارها بصورت حلقوي قرار گیرند آن را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حلقوي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یا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اربیکولر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Orbicular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می نامند </a:t>
            </a:r>
            <a:r>
              <a:rPr lang="fa-IR" sz="2000" cap="none" dirty="0" smtClean="0"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cs typeface="B Nazanin" panose="00000400000000000000" pitchFamily="2" charset="-78"/>
              </a:rPr>
            </a:br>
            <a:r>
              <a:rPr lang="fa-IR" sz="2000" cap="none" dirty="0" smtClean="0"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cs typeface="B Nazanin" panose="00000400000000000000" pitchFamily="2" charset="-78"/>
              </a:rPr>
            </a:br>
            <a:r>
              <a:rPr lang="fa-IR" sz="2000" cap="none" dirty="0" smtClean="0">
                <a:cs typeface="B Nazanin" panose="00000400000000000000" pitchFamily="2" charset="-78"/>
              </a:rPr>
              <a:t> </a:t>
            </a:r>
            <a:br>
              <a:rPr lang="fa-IR" sz="2000" cap="none" dirty="0" smtClean="0">
                <a:cs typeface="B Nazanin" panose="00000400000000000000" pitchFamily="2" charset="-78"/>
              </a:rPr>
            </a:br>
            <a:r>
              <a:rPr lang="fa-IR" sz="2000" cap="none" dirty="0" smtClean="0"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cs typeface="B Nazanin" panose="00000400000000000000" pitchFamily="2" charset="-78"/>
              </a:rPr>
            </a:br>
            <a:endParaRPr lang="en-US" sz="2000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90" y="2250318"/>
            <a:ext cx="5210175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5" y="2426530"/>
            <a:ext cx="49625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114" y="815926"/>
            <a:ext cx="10818055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بافت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Texture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سنگ ها آذرين درباره درجه تبلور، دانه بند و فرم كاني ها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تشكيل دهنده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سنگ و همچنين ارتباط اجزاء مختلف سنگ نسبت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همديگر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مقياس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ميكروسكوپي صحبت ميكند.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شواهد مستقيمي ازمنشأ وچگونگي تشكيل سنگ رابيان ميكند.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عوامل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مؤثر بر بافت سنگ شامل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درجه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تبلور، اندازه دانه ها يا دانه بند ، شكل دانه ها يا فابريك و نحوه قرار گير كاني ها نسبت به يكديگر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مي باشد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algn="r" rtl="1"/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65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درجه تبلور</a:t>
            </a:r>
            <a:endParaRPr lang="en-US" sz="2000" b="1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عبارت از نسبت مقدار بلور به شيشه موجود در سنگ است و به سرعت سرد شدن و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تركيب و گرانرو ماگما اوليه وابسته مي باشد</a:t>
            </a:r>
            <a:endParaRPr lang="en-US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هرچه ماگما سريعتر سرد شود، مقدار شيشه سنگ بيشتر و هرچه ماگما اسيد تر و گرانرو بيشتر داشته باشد تشكيل بلور كمتر است.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بسته به نسبت بلور به شيشه بافت ها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تمام بلورين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Holocrystalline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)،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نيمه بلورين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Hypocrystalline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و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تمام شيشه اي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Holohyalline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قابل تشخيص مي باشند. </a:t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90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اندازه دانه ها يا دانه بندی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Granularity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تحت تأثير سرعت سرد شدن، تركيب ماگما، غلظت ماگما، تعداد هسته ها بلورين و نحوه حركت ماگما قرار مي گيرد و انواع سنگ با بافت دانه ريز تا دانه درشت را مي سازد.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سنگ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هاي دانه ريز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Fine Grained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كاني ها سنگ ها با ذره بين هم ديده نشده و جهت مطالعه بايد ازميكروسكوپ استفاده نمود.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سنگ هاي دانه متوسط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Aphanites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بلورها سنگ با چشم مسلح (با كمك ذره بين) قابل شناسائي مي باشند.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سنگ هاي دانه درشت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Phanerites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بلورها با چشم غير مسلح قابل مشاهده و شناسائي هستند. </a:t>
            </a: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49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69" y="914473"/>
            <a:ext cx="367665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11" y="1758355"/>
            <a:ext cx="3696216" cy="2581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9" y="3049352"/>
            <a:ext cx="37623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شكل دانه ها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يا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فابريك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sz="2000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شكل دانه ها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يا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فابريك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را با توجه به وضعيت صفحه ها بلورها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موجود و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ابعاد نسبتي دانه ها مشخص مي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كنند.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مهم ترين اين نوع بافت ها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عبارتند از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خود شكل، نيمه شكل دار و بي شكل مي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باشد.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03" y="2471225"/>
            <a:ext cx="3590925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11" y="2977481"/>
            <a:ext cx="3705742" cy="259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3403119"/>
            <a:ext cx="3619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endParaRPr lang="en-US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en-US" b="1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r" rtl="1"/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rtl="1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بافت </a:t>
            </a:r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هاي موجود در سنگ هاي آذرين دروني و نيمه عميق</a:t>
            </a:r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3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بافت دانه اي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یا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گرانولار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سنگ تماماً از بلور تشکیل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شده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64" y="1416147"/>
            <a:ext cx="5856557" cy="41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دانه اي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هم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اندازه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یا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اکوئی گرانولار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88" y="1612914"/>
            <a:ext cx="5884944" cy="42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سـاخت، بافـت سنگ هاي آذرين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مشخصاتی از سنگ گفته می شود که داراي مقیاس بزرگ بوده بطوري که بتوان آنها را بصورت ماکروسکوپی در روي نمونه سنگ مشاهده نمود.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این مشخصات شامل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لایه بندي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Banding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)، لینه آسیون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Lineation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حفره هاي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موجود در سنگ می باشد.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بسته به نوع سنگ، منشأ و طرز تشکیل ساختهاي مختلفی در سنگ هاي آذرین بوجود می آید.</a:t>
            </a:r>
          </a:p>
          <a:p>
            <a:pPr algn="r" rtl="1"/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39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بافت ميكروگرافيك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اين بافت در واقع همان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گرافيك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مقياس ميكروسكوپي است.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72" y="1753590"/>
            <a:ext cx="5653768" cy="42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بافت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ميرمكيتي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در آن كوارتز بصورت كرمي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شكل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داخل پلاژيوكلاز سديم دار (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اليگوكلاز)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قرار مي گيرد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1792311"/>
            <a:ext cx="6063176" cy="433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افيتيك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يا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دلريتي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Ophitic - </a:t>
            </a:r>
            <a:r>
              <a:rPr lang="en-US" sz="2000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Doleritic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بعضي از سنگ ها مخصوصاً گابروها، ديابازها و بازالت ها ممكن است تيغه هائي از پلاژيوكلاز در بين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بلورها هيپ ايديومورف و درشت اوژيت و پيژونيت (پيروكسن) قرار گيرند </a:t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27" y="2171920"/>
            <a:ext cx="4261485" cy="30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algn="r" rtl="1"/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پوئي كيليتيك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Poikilitic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بافتي گفته مي شود كه بلورها يك كاني ريز در داخل بلورها درشت كاني ديگر وارد شده باشد </a:t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3409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اينترگرانولار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Intergranular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بسيار از سنگ ها كم عمق مخصوصاً ديابازها و يا لاواها نيم عميق، فضاها موجود در بين دانه ها بوسيله 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كانيهای 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فرومنيزين مثل اليوين، پيروكسن و يا مواد آهن دار پر مي گردند </a:t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48" y="2762322"/>
            <a:ext cx="36290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حلقوي 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يا </a:t>
            </a:r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اربيكولر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Orbiculaire</a:t>
            </a:r>
            <a:r>
              <a:rPr lang="en-US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اثر وجود كرات متحدالمركز و متناوب كاني ها تيره و روشن در زمينه سنگ با بافت دانه ها بوجود مي آيد. </a:t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" y="2494816"/>
            <a:ext cx="4440526" cy="3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algn="r" rtl="1"/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تراكيتوئيد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Trachitoid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برخي از سنگ ها دروني مانند گابرو بلورها كشيده پلاژيوكلاز بصورت مواز قرار گرفته و منظره ای جرياني شبيه بافت تراكيتي ايجاد ميكنند </a:t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36" y="2314439"/>
            <a:ext cx="4591777" cy="33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كنسرتال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Consertal</a:t>
            </a:r>
            <a:r>
              <a:rPr lang="en-US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بافتي كه در آن مرز بين كانيها مضرس و در هم فرورفته است </a:t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85" y="1836380"/>
            <a:ext cx="4699084" cy="34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پرتيت 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آنتي پرتيت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Perthit</a:t>
            </a:r>
            <a:r>
              <a:rPr lang="en-US" b="1" i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And </a:t>
            </a:r>
            <a:r>
              <a:rPr lang="en-US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Antiperthit</a:t>
            </a: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هر دو بافت ها تداخلي مي باشند. </a:t>
            </a:r>
          </a:p>
          <a:p>
            <a:pPr algn="r" rtl="1"/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پرتيت تداخل پلاژيوكلاز درون فلدسپات آلكالن مي باشد </a:t>
            </a:r>
          </a:p>
          <a:p>
            <a:pPr algn="r" rtl="1"/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آنتي پرتيت ادخال فلدسپات آلكالن درون پلاژيوكلاز مي باشد </a:t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046" y="1456553"/>
            <a:ext cx="3489581" cy="256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018" y="3116299"/>
            <a:ext cx="3594459" cy="25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algn="r" rtl="1"/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بافت اسفروليتي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i="1" cap="none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Spherulitic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گدازه ها سيليسي و يا سنگ ها بيروني غني از شيشه، مجموعه شعاعي از كاني ها سوزني و رشته ای  (كوارتز، تريديميت، ارتوكلاز، سانيدين و پلاژيوكلاز سديك) وجود دارد كه به آنها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اسفروليت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بافت حاصله را بافت اسفروليتي نامند.</a:t>
            </a:r>
          </a:p>
          <a:p>
            <a:pPr algn="r" rtl="1"/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25" y="3074580"/>
            <a:ext cx="3565856" cy="25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توده اي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Massive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ساختی گفته می شود که دانه ها در سنگ در جهت مشخصی قرار نگرفته اند.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b="1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جریانی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Fluidal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درگدازه هائی که در حین حرکت منجمد شده اند، بوجود می آید و به دو صورت خطی و صفحه اي مشاهده می شود.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کانی هاي منشوري مثل پیروکسن ها بموازات یکدیگر قرارگیرند، ساخت مزبور ر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 ساخت جریانی خطی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Linear Fluidal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گویند.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کانیهاي ورقه اي شکل مثل میکا به موازات یکدیگر قرار گیرند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جریانی صفحه اي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Platy Fluidal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نامیده می شود.</a:t>
            </a: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83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شكل و نحوه استقرار سنگ های آذرين بيروني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(آتشفشاني)</a:t>
            </a:r>
          </a:p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سنگ های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آذرين خروجي، در اثر سرد شدن ماگما در سطح زمين به اشكال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مخروط آتشفشاني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، جريان ها گدازه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و سنگ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آذرآواری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ديده مي شوند.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شكل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سنگهای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آذرين بيروني به تركيب و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گرانروی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ماگما، حجم و نسبت مواد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خروجي،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مشخصات مجرای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آتشفشاني و شيب زميني كه گدازه بر رو آن جريان دارد،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بستگي دارد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6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مخروط آتشفشاني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خروج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گدازه معمولاً از يك دودكش انجام مي پذيرد. دهانه قيفي شكل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آتشفشان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كراتر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ناميده مي شود.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شكل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مخروط آتشفشاني به تركيب گدازه و حرارت آن بستگي دارد.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گدازه ها اسيدی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بخاطر ويسكوزيته بالا معمولاٌ بصورت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گنبد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بوجود مي آيند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مخروط آتشفشان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بازيك بدليل ويسكوزيته كم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دارای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شيب ملايم بوده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وبه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راحتي در سطح زمين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جاری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مي شوند.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94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تيپ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اصلي آتشفشان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پله اي</a:t>
            </a:r>
          </a:p>
          <a:p>
            <a:pPr algn="r" rtl="1"/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سپري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يا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لاوائي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مخطط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يا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طبقه دار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توفي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-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گازي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گازي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25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انواع گدازه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وقتي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ماگما انفجار بصورت گدازه رو زمين خشك جريان يابد، سنگ حاصل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از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انجماد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آن، نهان بلور، ريز بلور و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ظاهراً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فاقد ساختمان داخلي خواهد بود. </a:t>
            </a:r>
            <a:endParaRPr lang="en-US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ماگما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روی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سطح زمين مرطوب جريان يابد، بخار آب حاصله سبب ايجاد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اشكال</a:t>
            </a:r>
            <a:r>
              <a:rPr lang="en-US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خاصي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مي شوند. </a:t>
            </a:r>
            <a:endParaRPr lang="fa-IR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اين اشكال خاص شامل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اسكوری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، پاهوهو، آآ، بالشي و ورقه </a:t>
            </a:r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ای مي باشد. 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5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17452"/>
            <a:ext cx="10363826" cy="5387926"/>
          </a:xfrm>
        </p:spPr>
        <p:txBody>
          <a:bodyPr/>
          <a:lstStyle/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گدازه پاهوهو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b="1" i="1" cap="none" dirty="0" err="1" smtClean="0">
                <a:cs typeface="B Nazanin" panose="00000400000000000000" pitchFamily="2" charset="-78"/>
              </a:rPr>
              <a:t>Pahoehe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شكال ناشي از اين گدازه بازالتي دارای يك سطح صاف بوده و بصورت رشته های چين خورده مي باشد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98" y="1978049"/>
            <a:ext cx="57340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656"/>
            <a:ext cx="10363826" cy="5289452"/>
          </a:xfrm>
        </p:spPr>
        <p:txBody>
          <a:bodyPr>
            <a:normAutofit/>
          </a:bodyPr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در فواصل دورتر از منشأ ممكن است اين رشته ها ظريف، ضخيم تر شده و به اشكال ديگر تبديل شود كه به آن گدازه آ. آ (</a:t>
            </a:r>
            <a:r>
              <a:rPr lang="en-US" b="1" i="1" cap="none" dirty="0" smtClean="0">
                <a:cs typeface="B Nazanin" panose="00000400000000000000" pitchFamily="2" charset="-78"/>
              </a:rPr>
              <a:t>A. A</a:t>
            </a:r>
            <a:r>
              <a:rPr lang="fa-IR" b="1" i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مي گويند. </a:t>
            </a: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گدازه هاي اسكوري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b="1" i="1" cap="none" dirty="0" smtClean="0">
                <a:cs typeface="B Nazanin" panose="00000400000000000000" pitchFamily="2" charset="-78"/>
              </a:rPr>
              <a:t>Scoria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بخار آب بصورت حباب ها گاز در قسمت تحتاني جريان گدازه ديده مي شود. </a:t>
            </a: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گدازه هاي بالشي</a:t>
            </a:r>
            <a:r>
              <a:rPr lang="fa-IR" cap="none" dirty="0" smtClean="0">
                <a:cs typeface="B Nazanin" panose="00000400000000000000" pitchFamily="2" charset="-78"/>
              </a:rPr>
              <a:t> (</a:t>
            </a:r>
            <a:r>
              <a:rPr lang="en-US" b="1" i="1" cap="none" dirty="0" smtClean="0">
                <a:cs typeface="B Nazanin" panose="00000400000000000000" pitchFamily="2" charset="-78"/>
              </a:rPr>
              <a:t>Pillow</a:t>
            </a:r>
            <a:r>
              <a:rPr lang="en-US" cap="none" dirty="0" smtClean="0">
                <a:cs typeface="B Nazanin" panose="00000400000000000000" pitchFamily="2" charset="-78"/>
              </a:rPr>
              <a:t> </a:t>
            </a:r>
            <a:r>
              <a:rPr lang="fa-IR" cap="none" dirty="0" smtClean="0"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حالت بالشي دارد و گاهي ساختمان پوسته ای دارند و ظاهراً هنگامي تشكيل مي شوند كه گدازه ها بازالتي در اقيانوسها و ساير محيط های آبي و يا در روی رسوبات مرطوب جاری مي شود. </a:t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r>
              <a:rPr lang="fa-IR" cap="none" dirty="0" smtClean="0">
                <a:cs typeface="B Nazanin" panose="00000400000000000000" pitchFamily="2" charset="-78"/>
              </a:rPr>
              <a:t/>
            </a:r>
            <a:br>
              <a:rPr lang="fa-IR" cap="none" dirty="0" smtClean="0">
                <a:cs typeface="B Nazanin" panose="00000400000000000000" pitchFamily="2" charset="-78"/>
              </a:rPr>
            </a:br>
            <a:endParaRPr lang="en-US" cap="none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705268"/>
            <a:ext cx="3286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04912"/>
            <a:ext cx="10363826" cy="5186288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گدازه هاي ورقه 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مشابه گدازه ها بالشي در محيط ها زير </a:t>
            </a:r>
            <a:r>
              <a:rPr lang="fa-IR" dirty="0" smtClean="0">
                <a:cs typeface="B Nazanin" panose="00000400000000000000" pitchFamily="2" charset="-78"/>
              </a:rPr>
              <a:t>دريايي تشكيل </a:t>
            </a:r>
            <a:r>
              <a:rPr lang="fa-IR" dirty="0">
                <a:cs typeface="B Nazanin" panose="00000400000000000000" pitchFamily="2" charset="-78"/>
              </a:rPr>
              <a:t>شده و دارا پوسته نازك و سطوح نسبتاً صاف </a:t>
            </a:r>
            <a:r>
              <a:rPr lang="fa-IR" dirty="0" smtClean="0">
                <a:cs typeface="B Nazanin" panose="00000400000000000000" pitchFamily="2" charset="-78"/>
              </a:rPr>
              <a:t>هستند.</a:t>
            </a: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گدازه هاي بلوكي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در سطح زمين بصورت قطعات بزرگ </a:t>
            </a:r>
            <a:r>
              <a:rPr lang="fa-IR" dirty="0" smtClean="0">
                <a:cs typeface="B Nazanin" panose="00000400000000000000" pitchFamily="2" charset="-78"/>
              </a:rPr>
              <a:t>( </a:t>
            </a:r>
            <a:r>
              <a:rPr lang="fa-IR" dirty="0">
                <a:cs typeface="B Nazanin" panose="00000400000000000000" pitchFamily="2" charset="-78"/>
              </a:rPr>
              <a:t>٠/٥تا </a:t>
            </a:r>
            <a:r>
              <a:rPr lang="fa-IR" dirty="0" smtClean="0">
                <a:cs typeface="B Nazanin" panose="00000400000000000000" pitchFamily="2" charset="-78"/>
              </a:rPr>
              <a:t>١متر</a:t>
            </a:r>
            <a:r>
              <a:rPr lang="fa-IR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و زاويه </a:t>
            </a:r>
            <a:r>
              <a:rPr lang="fa-IR" dirty="0">
                <a:cs typeface="B Nazanin" panose="00000400000000000000" pitchFamily="2" charset="-78"/>
              </a:rPr>
              <a:t>دار مشاهده مي </a:t>
            </a:r>
            <a:r>
              <a:rPr lang="fa-IR" dirty="0" smtClean="0">
                <a:cs typeface="B Nazanin" panose="00000400000000000000" pitchFamily="2" charset="-78"/>
              </a:rPr>
              <a:t>شوند.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7" y="1575875"/>
            <a:ext cx="32861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92370"/>
            <a:ext cx="10363826" cy="5472332"/>
          </a:xfrm>
        </p:spPr>
        <p:txBody>
          <a:bodyPr>
            <a:normAutofit/>
          </a:bodyPr>
          <a:lstStyle/>
          <a:p>
            <a:pPr algn="ctr" rtl="1"/>
            <a:endParaRPr lang="en-US" sz="2800" b="1" dirty="0" smtClean="0">
              <a:cs typeface="B Titr" panose="00000700000000000000" pitchFamily="2" charset="-78"/>
            </a:endParaRPr>
          </a:p>
          <a:p>
            <a:pPr algn="ctr" rtl="1"/>
            <a:endParaRPr lang="en-US" sz="2800" b="1" dirty="0">
              <a:cs typeface="B Titr" panose="00000700000000000000" pitchFamily="2" charset="-78"/>
            </a:endParaRPr>
          </a:p>
          <a:p>
            <a:pPr algn="ctr" rtl="1"/>
            <a:endParaRPr lang="en-US" sz="2800" b="1" dirty="0" smtClean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dirty="0" smtClean="0">
                <a:cs typeface="B Titr" panose="00000700000000000000" pitchFamily="2" charset="-78"/>
              </a:rPr>
              <a:t>رده </a:t>
            </a:r>
            <a:r>
              <a:rPr lang="fa-IR" sz="2800" b="1" dirty="0">
                <a:cs typeface="B Titr" panose="00000700000000000000" pitchFamily="2" charset="-78"/>
              </a:rPr>
              <a:t>بندي سنگ هاي آذرين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br>
              <a:rPr lang="fa-IR" sz="2800" dirty="0">
                <a:cs typeface="B Titr" panose="00000700000000000000" pitchFamily="2" charset="-78"/>
              </a:rPr>
            </a:b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7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6098" y="576776"/>
            <a:ext cx="10841502" cy="5556738"/>
          </a:xfrm>
        </p:spPr>
        <p:txBody>
          <a:bodyPr/>
          <a:lstStyle/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سنگ </a:t>
            </a:r>
            <a:r>
              <a:rPr lang="fa-IR" b="1" dirty="0">
                <a:cs typeface="B Nazanin" panose="00000400000000000000" pitchFamily="2" charset="-78"/>
              </a:rPr>
              <a:t>هاي آذرين را براساس نوع بافت، </a:t>
            </a:r>
            <a:r>
              <a:rPr lang="fa-IR" b="1" dirty="0" smtClean="0">
                <a:cs typeface="B Nazanin" panose="00000400000000000000" pitchFamily="2" charset="-78"/>
              </a:rPr>
              <a:t>اندازه بلورها</a:t>
            </a:r>
            <a:r>
              <a:rPr lang="fa-IR" b="1" dirty="0">
                <a:cs typeface="B Nazanin" panose="00000400000000000000" pitchFamily="2" charset="-78"/>
              </a:rPr>
              <a:t>، رنگ، كاني شناسي، تركيب شيميائي، نحوه تشكيل و منشأ آنها مي توان </a:t>
            </a:r>
            <a:r>
              <a:rPr lang="fa-IR" b="1" dirty="0" smtClean="0">
                <a:cs typeface="B Nazanin" panose="00000400000000000000" pitchFamily="2" charset="-78"/>
              </a:rPr>
              <a:t>طبقه بندي </a:t>
            </a:r>
            <a:r>
              <a:rPr lang="fa-IR" b="1" dirty="0">
                <a:cs typeface="B Nazanin" panose="00000400000000000000" pitchFamily="2" charset="-78"/>
              </a:rPr>
              <a:t>نمود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12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9317" y="731520"/>
            <a:ext cx="10588283" cy="53035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رده بندي كاني شناسي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كيفي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روش كيفي </a:t>
            </a:r>
            <a:r>
              <a:rPr lang="fa-IR" dirty="0" smtClean="0">
                <a:cs typeface="B Nazanin" panose="00000400000000000000" pitchFamily="2" charset="-78"/>
              </a:rPr>
              <a:t>وجود و </a:t>
            </a:r>
            <a:r>
              <a:rPr lang="fa-IR" dirty="0">
                <a:cs typeface="B Nazanin" panose="00000400000000000000" pitchFamily="2" charset="-78"/>
              </a:rPr>
              <a:t>يا عدم وجود يك يا چند كاني اساس رده بند را تشكيل مي دهد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بر اساس اين رده </a:t>
            </a:r>
            <a:r>
              <a:rPr lang="fa-IR" dirty="0" smtClean="0">
                <a:cs typeface="B Nazanin" panose="00000400000000000000" pitchFamily="2" charset="-78"/>
              </a:rPr>
              <a:t>بندی سنگ های </a:t>
            </a:r>
            <a:r>
              <a:rPr lang="fa-IR" dirty="0">
                <a:cs typeface="B Nazanin" panose="00000400000000000000" pitchFamily="2" charset="-78"/>
              </a:rPr>
              <a:t>آذرين به دو گروه سنگ </a:t>
            </a:r>
            <a:r>
              <a:rPr lang="fa-IR" dirty="0" smtClean="0">
                <a:cs typeface="B Nazanin" panose="00000400000000000000" pitchFamily="2" charset="-78"/>
              </a:rPr>
              <a:t>هایی </a:t>
            </a:r>
            <a:r>
              <a:rPr lang="fa-IR" dirty="0">
                <a:cs typeface="B Nazanin" panose="00000400000000000000" pitchFamily="2" charset="-78"/>
              </a:rPr>
              <a:t>كه دارا کاني </a:t>
            </a:r>
            <a:r>
              <a:rPr lang="fa-IR" dirty="0" smtClean="0">
                <a:cs typeface="B Nazanin" panose="00000400000000000000" pitchFamily="2" charset="-78"/>
              </a:rPr>
              <a:t>های </a:t>
            </a:r>
            <a:r>
              <a:rPr lang="fa-IR" dirty="0">
                <a:cs typeface="B Nazanin" panose="00000400000000000000" pitchFamily="2" charset="-78"/>
              </a:rPr>
              <a:t>روشن و تيره </a:t>
            </a:r>
            <a:r>
              <a:rPr lang="fa-IR" dirty="0" smtClean="0">
                <a:cs typeface="B Nazanin" panose="00000400000000000000" pitchFamily="2" charset="-78"/>
              </a:rPr>
              <a:t>(فلسيك تا حدواسط</a:t>
            </a:r>
            <a:r>
              <a:rPr lang="fa-IR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سنگ هائي كه فقط دارا کاني ها تيره </a:t>
            </a:r>
            <a:r>
              <a:rPr lang="fa-IR" dirty="0" smtClean="0">
                <a:cs typeface="B Nazanin" panose="00000400000000000000" pitchFamily="2" charset="-78"/>
              </a:rPr>
              <a:t>(مافيك</a:t>
            </a:r>
            <a:r>
              <a:rPr lang="fa-IR" dirty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هستند، رده </a:t>
            </a:r>
            <a:r>
              <a:rPr lang="fa-IR" dirty="0" smtClean="0">
                <a:cs typeface="B Nazanin" panose="00000400000000000000" pitchFamily="2" charset="-78"/>
              </a:rPr>
              <a:t>بندی مي گردد.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cs typeface="B Nazanin" panose="00000400000000000000" pitchFamily="2" charset="-78"/>
              </a:rPr>
              <a:t>كمي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در رده بند كاني شناسي كمي يا روش مدال ابتدا درصد حجمي کاني </a:t>
            </a:r>
            <a:r>
              <a:rPr lang="fa-IR" dirty="0" smtClean="0">
                <a:cs typeface="B Nazanin" panose="00000400000000000000" pitchFamily="2" charset="-78"/>
              </a:rPr>
              <a:t>های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سنگ </a:t>
            </a:r>
            <a:r>
              <a:rPr lang="fa-IR" dirty="0">
                <a:cs typeface="B Nazanin" panose="00000400000000000000" pitchFamily="2" charset="-78"/>
              </a:rPr>
              <a:t>را بدست آورده و پس از محاسبه ضرايب اشباعي، فلدسپاتي، </a:t>
            </a:r>
            <a:r>
              <a:rPr lang="fa-IR" dirty="0" smtClean="0">
                <a:cs typeface="B Nazanin" panose="00000400000000000000" pitchFamily="2" charset="-78"/>
              </a:rPr>
              <a:t>رنگيني، لوسيتونفلينيك</a:t>
            </a:r>
            <a:r>
              <a:rPr lang="fa-IR" dirty="0">
                <a:cs typeface="B Nazanin" panose="00000400000000000000" pitchFamily="2" charset="-78"/>
              </a:rPr>
              <a:t>، پريدوتيك و پيروكسنوآمفيبول، نتايج را بر رو جداول منتقل نموده </a:t>
            </a:r>
            <a:r>
              <a:rPr lang="fa-IR" dirty="0" smtClean="0">
                <a:cs typeface="B Nazanin" panose="00000400000000000000" pitchFamily="2" charset="-78"/>
              </a:rPr>
              <a:t>و نام سنگ </a:t>
            </a:r>
            <a:r>
              <a:rPr lang="fa-IR" dirty="0">
                <a:cs typeface="B Nazanin" panose="00000400000000000000" pitchFamily="2" charset="-78"/>
              </a:rPr>
              <a:t>بدست مي </a:t>
            </a:r>
            <a:r>
              <a:rPr lang="fa-IR" dirty="0" smtClean="0">
                <a:cs typeface="B Nazanin" panose="00000400000000000000" pitchFamily="2" charset="-78"/>
              </a:rPr>
              <a:t>آيد.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02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15" y="1243451"/>
            <a:ext cx="3640016" cy="41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51" y="1420838"/>
            <a:ext cx="6924232" cy="3978336"/>
          </a:xfrm>
        </p:spPr>
      </p:pic>
    </p:spTree>
    <p:extLst>
      <p:ext uri="{BB962C8B-B14F-4D97-AF65-F5344CB8AC3E}">
        <p14:creationId xmlns:p14="http://schemas.microsoft.com/office/powerpoint/2010/main" val="35338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1060606"/>
            <a:ext cx="7610622" cy="4237899"/>
          </a:xfrm>
        </p:spPr>
      </p:pic>
    </p:spTree>
    <p:extLst>
      <p:ext uri="{BB962C8B-B14F-4D97-AF65-F5344CB8AC3E}">
        <p14:creationId xmlns:p14="http://schemas.microsoft.com/office/powerpoint/2010/main" val="286021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31520"/>
            <a:ext cx="10363826" cy="5059679"/>
          </a:xfrm>
        </p:spPr>
        <p:txBody>
          <a:bodyPr>
            <a:normAutofit/>
          </a:bodyPr>
          <a:lstStyle/>
          <a:p>
            <a:pPr algn="ctr" rtl="1"/>
            <a:endParaRPr lang="fa-IR" sz="2800" b="1" dirty="0" smtClean="0">
              <a:cs typeface="B Titr" panose="00000700000000000000" pitchFamily="2" charset="-78"/>
            </a:endParaRPr>
          </a:p>
          <a:p>
            <a:pPr algn="ctr" rtl="1"/>
            <a:endParaRPr lang="fa-IR" sz="2800" b="1" dirty="0">
              <a:cs typeface="B Titr" panose="00000700000000000000" pitchFamily="2" charset="-78"/>
            </a:endParaRPr>
          </a:p>
          <a:p>
            <a:pPr algn="ctr" rtl="1"/>
            <a:endParaRPr lang="fa-IR" sz="2800" b="1" dirty="0" smtClean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800" b="1" dirty="0" smtClean="0">
                <a:cs typeface="B Titr" panose="00000700000000000000" pitchFamily="2" charset="-78"/>
              </a:rPr>
              <a:t>رده </a:t>
            </a:r>
            <a:r>
              <a:rPr lang="fa-IR" sz="2800" b="1" dirty="0">
                <a:cs typeface="B Titr" panose="00000700000000000000" pitchFamily="2" charset="-78"/>
              </a:rPr>
              <a:t>بندي اشتراكايزن</a:t>
            </a:r>
            <a:r>
              <a:rPr lang="fa-IR" sz="2800" dirty="0">
                <a:cs typeface="B Titr" panose="00000700000000000000" pitchFamily="2" charset="-78"/>
              </a:rPr>
              <a:t> </a:t>
            </a:r>
            <a:br>
              <a:rPr lang="fa-IR" sz="2800" dirty="0">
                <a:cs typeface="B Titr" panose="00000700000000000000" pitchFamily="2" charset="-78"/>
              </a:rPr>
            </a:b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03386"/>
            <a:ext cx="10363826" cy="5500466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طبقه بندي سنگ هاي آذرين دروني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اساس اين طبقه بند کاني ها مافيك موجود در سنگ مي باشد.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شناخت </a:t>
            </a:r>
            <a:r>
              <a:rPr lang="fa-IR" dirty="0">
                <a:cs typeface="B Nazanin" panose="00000400000000000000" pitchFamily="2" charset="-78"/>
              </a:rPr>
              <a:t>دقيق </a:t>
            </a:r>
            <a:r>
              <a:rPr lang="fa-IR" dirty="0" smtClean="0">
                <a:cs typeface="B Nazanin" panose="00000400000000000000" pitchFamily="2" charset="-78"/>
              </a:rPr>
              <a:t>کاني ها </a:t>
            </a:r>
            <a:r>
              <a:rPr lang="fa-IR" dirty="0">
                <a:cs typeface="B Nazanin" panose="00000400000000000000" pitchFamily="2" charset="-78"/>
              </a:rPr>
              <a:t>و سنگ ها بر پايه مطالعات ميكروسكوپي استوار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fa-IR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اگر ميزان کاني ها </a:t>
            </a:r>
            <a:r>
              <a:rPr lang="fa-IR" dirty="0" smtClean="0">
                <a:cs typeface="B Nazanin" panose="00000400000000000000" pitchFamily="2" charset="-78"/>
              </a:rPr>
              <a:t>مافيك(شامل </a:t>
            </a:r>
            <a:r>
              <a:rPr lang="fa-IR" dirty="0">
                <a:cs typeface="B Nazanin" panose="00000400000000000000" pitchFamily="2" charset="-78"/>
              </a:rPr>
              <a:t>ميكا، آمفيبول، پيروكسن، </a:t>
            </a:r>
            <a:r>
              <a:rPr lang="fa-IR" dirty="0" smtClean="0">
                <a:cs typeface="B Nazanin" panose="00000400000000000000" pitchFamily="2" charset="-78"/>
              </a:rPr>
              <a:t>اليوين، </a:t>
            </a:r>
            <a:r>
              <a:rPr lang="fa-IR" dirty="0">
                <a:cs typeface="B Nazanin" panose="00000400000000000000" pitchFamily="2" charset="-78"/>
              </a:rPr>
              <a:t>اپيدوت، زيركن، گرونا، مليليت، </a:t>
            </a:r>
            <a:r>
              <a:rPr lang="fa-IR" dirty="0" smtClean="0">
                <a:cs typeface="B Nazanin" panose="00000400000000000000" pitchFamily="2" charset="-78"/>
              </a:rPr>
              <a:t>منتيسيليت وكربنات های اوليه) </a:t>
            </a:r>
            <a:r>
              <a:rPr lang="fa-IR" dirty="0">
                <a:cs typeface="B Nazanin" panose="00000400000000000000" pitchFamily="2" charset="-78"/>
              </a:rPr>
              <a:t>كه با </a:t>
            </a:r>
            <a:r>
              <a:rPr lang="en-US" b="1" dirty="0">
                <a:cs typeface="B Nazanin" panose="00000400000000000000" pitchFamily="2" charset="-78"/>
              </a:rPr>
              <a:t>M</a:t>
            </a:r>
            <a:r>
              <a:rPr lang="fa-IR" dirty="0">
                <a:cs typeface="B Nazanin" panose="00000400000000000000" pitchFamily="2" charset="-78"/>
              </a:rPr>
              <a:t>نمايش داده مي شود كمتر از ٩٠درصد باشد، </a:t>
            </a:r>
            <a:r>
              <a:rPr lang="fa-IR" dirty="0" smtClean="0">
                <a:cs typeface="B Nazanin" panose="00000400000000000000" pitchFamily="2" charset="-78"/>
              </a:rPr>
              <a:t>اين سنگ </a:t>
            </a:r>
            <a:r>
              <a:rPr lang="fa-IR" dirty="0">
                <a:cs typeface="B Nazanin" panose="00000400000000000000" pitchFamily="2" charset="-78"/>
              </a:rPr>
              <a:t>ها براساس کاني ها روشن موجود در سنگ و با استفاده از مثلث دوگانه </a:t>
            </a:r>
            <a:r>
              <a:rPr lang="fa-IR" dirty="0" smtClean="0">
                <a:cs typeface="B Nazanin" panose="00000400000000000000" pitchFamily="2" charset="-78"/>
              </a:rPr>
              <a:t>با رئوس </a:t>
            </a:r>
            <a:r>
              <a:rPr lang="fa-IR" dirty="0">
                <a:cs typeface="B Nazanin" panose="00000400000000000000" pitchFamily="2" charset="-78"/>
              </a:rPr>
              <a:t>كوارتز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b="1" dirty="0" smtClean="0">
                <a:cs typeface="B Nazanin" panose="00000400000000000000" pitchFamily="2" charset="-78"/>
              </a:rPr>
              <a:t>Q</a:t>
            </a:r>
            <a:r>
              <a:rPr lang="fa-IR" b="1" dirty="0" smtClean="0">
                <a:cs typeface="B Nazanin" panose="00000400000000000000" pitchFamily="2" charset="-78"/>
              </a:rPr>
              <a:t>) (</a:t>
            </a:r>
            <a:r>
              <a:rPr lang="fa-IR" dirty="0" smtClean="0">
                <a:cs typeface="B Nazanin" panose="00000400000000000000" pitchFamily="2" charset="-78"/>
              </a:rPr>
              <a:t>كوارتز</a:t>
            </a:r>
            <a:r>
              <a:rPr lang="fa-IR" dirty="0">
                <a:cs typeface="B Nazanin" panose="00000400000000000000" pitchFamily="2" charset="-78"/>
              </a:rPr>
              <a:t>، تريديميت و </a:t>
            </a:r>
            <a:r>
              <a:rPr lang="fa-IR" dirty="0" smtClean="0">
                <a:cs typeface="B Nazanin" panose="00000400000000000000" pitchFamily="2" charset="-78"/>
              </a:rPr>
              <a:t>كريستوباليت)، </a:t>
            </a:r>
            <a:r>
              <a:rPr lang="fa-IR" dirty="0">
                <a:cs typeface="B Nazanin" panose="00000400000000000000" pitchFamily="2" charset="-78"/>
              </a:rPr>
              <a:t>فلدسپات آلكالن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b="1" dirty="0" smtClean="0">
                <a:cs typeface="B Nazanin" panose="00000400000000000000" pitchFamily="2" charset="-78"/>
              </a:rPr>
              <a:t>A</a:t>
            </a:r>
            <a:r>
              <a:rPr lang="fa-IR" b="1" dirty="0" smtClean="0">
                <a:cs typeface="B Nazanin" panose="00000400000000000000" pitchFamily="2" charset="-78"/>
              </a:rPr>
              <a:t>) </a:t>
            </a:r>
            <a:r>
              <a:rPr lang="fa-IR" dirty="0" smtClean="0">
                <a:cs typeface="B Nazanin" panose="00000400000000000000" pitchFamily="2" charset="-78"/>
              </a:rPr>
              <a:t>شامل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ارتوكلاز، ميكروكلين، سانيدين، پرتيت، </a:t>
            </a:r>
            <a:r>
              <a:rPr lang="fa-IR" dirty="0" smtClean="0">
                <a:cs typeface="B Nazanin" panose="00000400000000000000" pitchFamily="2" charset="-78"/>
              </a:rPr>
              <a:t>آنورتوكلاز </a:t>
            </a:r>
            <a:r>
              <a:rPr lang="fa-IR" dirty="0">
                <a:cs typeface="B Nazanin" panose="00000400000000000000" pitchFamily="2" charset="-78"/>
              </a:rPr>
              <a:t>و آلبيت </a:t>
            </a:r>
            <a:r>
              <a:rPr lang="fa-IR" dirty="0" smtClean="0">
                <a:cs typeface="B Nazanin" panose="00000400000000000000" pitchFamily="2" charset="-78"/>
              </a:rPr>
              <a:t>یا پلاژيوكلاز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dirty="0" smtClean="0">
                <a:cs typeface="B Nazanin" panose="00000400000000000000" pitchFamily="2" charset="-78"/>
              </a:rPr>
              <a:t>p</a:t>
            </a:r>
            <a:r>
              <a:rPr lang="fa-IR" b="1" dirty="0" smtClean="0">
                <a:cs typeface="B Nazanin" panose="00000400000000000000" pitchFamily="2" charset="-78"/>
              </a:rPr>
              <a:t>)</a:t>
            </a:r>
            <a:r>
              <a:rPr lang="fa-IR" dirty="0" smtClean="0">
                <a:cs typeface="B Nazanin" panose="00000400000000000000" pitchFamily="2" charset="-78"/>
              </a:rPr>
              <a:t>اسكاپوليت و فلدسپاتوئيد </a:t>
            </a:r>
            <a:r>
              <a:rPr lang="fa-IR" b="1" dirty="0" smtClean="0">
                <a:cs typeface="B Nazanin" panose="00000400000000000000" pitchFamily="2" charset="-78"/>
              </a:rPr>
              <a:t>(</a:t>
            </a:r>
            <a:r>
              <a:rPr lang="en-US" b="1" dirty="0" smtClean="0">
                <a:cs typeface="B Nazanin" panose="00000400000000000000" pitchFamily="2" charset="-78"/>
              </a:rPr>
              <a:t>f</a:t>
            </a:r>
            <a:r>
              <a:rPr lang="fa-IR" b="1" dirty="0" smtClean="0">
                <a:cs typeface="B Nazanin" panose="00000400000000000000" pitchFamily="2" charset="-78"/>
              </a:rPr>
              <a:t>)(</a:t>
            </a:r>
            <a:r>
              <a:rPr lang="fa-IR" dirty="0" smtClean="0">
                <a:cs typeface="B Nazanin" panose="00000400000000000000" pitchFamily="2" charset="-78"/>
              </a:rPr>
              <a:t>لوسيت، نفلين</a:t>
            </a:r>
            <a:r>
              <a:rPr lang="fa-IR" dirty="0">
                <a:cs typeface="B Nazanin" panose="00000400000000000000" pitchFamily="2" charset="-78"/>
              </a:rPr>
              <a:t>، پسودولوسيت، سوداليت، نوزآن، هائوين، كانكرينيت و آنالسيت و </a:t>
            </a:r>
            <a:r>
              <a:rPr lang="fa-IR" dirty="0" smtClean="0">
                <a:cs typeface="B Nazanin" panose="00000400000000000000" pitchFamily="2" charset="-78"/>
              </a:rPr>
              <a:t>غيره) طبقه بندی </a:t>
            </a:r>
            <a:r>
              <a:rPr lang="fa-IR" dirty="0">
                <a:cs typeface="B Nazanin" panose="00000400000000000000" pitchFamily="2" charset="-78"/>
              </a:rPr>
              <a:t>مي </a:t>
            </a:r>
            <a:r>
              <a:rPr lang="fa-IR" dirty="0" smtClean="0">
                <a:cs typeface="B Nazanin" panose="00000400000000000000" pitchFamily="2" charset="-78"/>
              </a:rPr>
              <a:t>شوند. 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50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801858"/>
            <a:ext cx="10363826" cy="5303520"/>
          </a:xfrm>
        </p:spPr>
        <p:txBody>
          <a:bodyPr/>
          <a:lstStyle/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اين </a:t>
            </a:r>
            <a:r>
              <a:rPr lang="fa-IR" dirty="0">
                <a:cs typeface="B Nazanin" panose="00000400000000000000" pitchFamily="2" charset="-78"/>
              </a:rPr>
              <a:t>کاني ها بدون احتساب کاني ها مافيك بر اساس </a:t>
            </a:r>
            <a:r>
              <a:rPr lang="fa-IR" dirty="0" smtClean="0">
                <a:cs typeface="B Nazanin" panose="00000400000000000000" pitchFamily="2" charset="-78"/>
              </a:rPr>
              <a:t>١٠٠ درصد </a:t>
            </a:r>
            <a:r>
              <a:rPr lang="fa-IR" dirty="0">
                <a:cs typeface="B Nazanin" panose="00000400000000000000" pitchFamily="2" charset="-78"/>
              </a:rPr>
              <a:t>محاسبه مي شوند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</a:t>
            </a:r>
            <a:r>
              <a:rPr lang="en-US" b="1" i="1" dirty="0">
                <a:cs typeface="B Nazanin" panose="00000400000000000000" pitchFamily="2" charset="-78"/>
              </a:rPr>
              <a:t>M</a:t>
            </a:r>
            <a:r>
              <a:rPr lang="fa-IR" dirty="0">
                <a:cs typeface="B Nazanin" panose="00000400000000000000" pitchFamily="2" charset="-78"/>
              </a:rPr>
              <a:t>بيشتر از </a:t>
            </a:r>
            <a:r>
              <a:rPr lang="fa-IR" dirty="0" smtClean="0">
                <a:cs typeface="B Nazanin" panose="00000400000000000000" pitchFamily="2" charset="-78"/>
              </a:rPr>
              <a:t>90 </a:t>
            </a:r>
            <a:r>
              <a:rPr lang="fa-IR" dirty="0">
                <a:cs typeface="B Nazanin" panose="00000400000000000000" pitchFamily="2" charset="-78"/>
              </a:rPr>
              <a:t>درصد باشد بسته به نوع كاني مافيك از </a:t>
            </a:r>
            <a:r>
              <a:rPr lang="fa-IR" dirty="0" smtClean="0">
                <a:cs typeface="B Nazanin" panose="00000400000000000000" pitchFamily="2" charset="-78"/>
              </a:rPr>
              <a:t>دیاگرامهای مثلثی استفاده </a:t>
            </a:r>
            <a:r>
              <a:rPr lang="fa-IR" dirty="0">
                <a:cs typeface="B Nazanin" panose="00000400000000000000" pitchFamily="2" charset="-78"/>
              </a:rPr>
              <a:t>مي شود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چنين حالتي </a:t>
            </a:r>
            <a:r>
              <a:rPr lang="fa-IR" dirty="0">
                <a:cs typeface="B Nazanin" panose="00000400000000000000" pitchFamily="2" charset="-78"/>
              </a:rPr>
              <a:t>مجموعه سنگ ها فوق مافيك را در بر مي گيرد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7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1" y="343342"/>
            <a:ext cx="5877144" cy="5932277"/>
          </a:xfrm>
        </p:spPr>
      </p:pic>
    </p:spTree>
    <p:extLst>
      <p:ext uri="{BB962C8B-B14F-4D97-AF65-F5344CB8AC3E}">
        <p14:creationId xmlns:p14="http://schemas.microsoft.com/office/powerpoint/2010/main" val="11394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77" y="943024"/>
            <a:ext cx="9172575" cy="4791075"/>
          </a:xfrm>
        </p:spPr>
      </p:pic>
    </p:spTree>
    <p:extLst>
      <p:ext uri="{BB962C8B-B14F-4D97-AF65-F5344CB8AC3E}">
        <p14:creationId xmlns:p14="http://schemas.microsoft.com/office/powerpoint/2010/main" val="22088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09" y="895838"/>
            <a:ext cx="8743950" cy="4933950"/>
          </a:xfrm>
        </p:spPr>
      </p:pic>
    </p:spTree>
    <p:extLst>
      <p:ext uri="{BB962C8B-B14F-4D97-AF65-F5344CB8AC3E}">
        <p14:creationId xmlns:p14="http://schemas.microsoft.com/office/powerpoint/2010/main" val="18574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037431"/>
            <a:ext cx="7981950" cy="4419600"/>
          </a:xfrm>
        </p:spPr>
      </p:pic>
    </p:spTree>
    <p:extLst>
      <p:ext uri="{BB962C8B-B14F-4D97-AF65-F5344CB8AC3E}">
        <p14:creationId xmlns:p14="http://schemas.microsoft.com/office/powerpoint/2010/main" val="16603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025525"/>
            <a:ext cx="7981950" cy="4772025"/>
          </a:xfrm>
        </p:spPr>
      </p:pic>
    </p:spTree>
    <p:extLst>
      <p:ext uri="{BB962C8B-B14F-4D97-AF65-F5344CB8AC3E}">
        <p14:creationId xmlns:p14="http://schemas.microsoft.com/office/powerpoint/2010/main" val="13750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در سنگ هیچگونه خلل و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فرجی با چشم مشاهده نشود، داراي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متراکم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Compact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است.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حفره اي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Porous Or Vacuolar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برعکس ساخت متراکم داراي خلل و فرج ناشی از خروج حباب هاي گاز می باشد. </a:t>
            </a:r>
            <a:endParaRPr lang="en-US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68" y="2251710"/>
            <a:ext cx="3905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47114"/>
            <a:ext cx="10363826" cy="5144085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طبقه بندی سنگهای آذرین بیرونی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44" y="647114"/>
            <a:ext cx="4686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73724"/>
            <a:ext cx="10363826" cy="5275384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طبقه بندي سنگ هاي آذرآواري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endParaRPr lang="fa-IR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سنگ </a:t>
            </a:r>
            <a:r>
              <a:rPr lang="fa-IR" dirty="0">
                <a:cs typeface="B Nazanin" panose="00000400000000000000" pitchFamily="2" charset="-78"/>
              </a:rPr>
              <a:t>هائي كه در ارتباط با </a:t>
            </a:r>
            <a:r>
              <a:rPr lang="fa-IR" dirty="0" smtClean="0">
                <a:cs typeface="B Nazanin" panose="00000400000000000000" pitchFamily="2" charset="-78"/>
              </a:rPr>
              <a:t>انفجارهای </a:t>
            </a:r>
            <a:r>
              <a:rPr lang="fa-IR" dirty="0">
                <a:cs typeface="B Nazanin" panose="00000400000000000000" pitchFamily="2" charset="-78"/>
              </a:rPr>
              <a:t>آتشفشاني بوجود مي آيند را سنگ </a:t>
            </a:r>
            <a:r>
              <a:rPr lang="fa-IR" dirty="0" smtClean="0">
                <a:cs typeface="B Nazanin" panose="00000400000000000000" pitchFamily="2" charset="-78"/>
              </a:rPr>
              <a:t>ها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آذرآواری </a:t>
            </a:r>
            <a:r>
              <a:rPr lang="fa-IR" dirty="0">
                <a:cs typeface="B Nazanin" panose="00000400000000000000" pitchFamily="2" charset="-78"/>
              </a:rPr>
              <a:t>مي نامند.</a:t>
            </a:r>
            <a:r>
              <a:rPr lang="fa-IR" dirty="0">
                <a:cs typeface="B Nazanin" panose="00000400000000000000" pitchFamily="2" charset="-78"/>
              </a:rPr>
              <a:t> 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اين سنگ ها را مي توان بر اساس ميزان شيشه موجود در </a:t>
            </a:r>
            <a:r>
              <a:rPr lang="fa-IR" dirty="0" smtClean="0">
                <a:cs typeface="B Nazanin" panose="00000400000000000000" pitchFamily="2" charset="-78"/>
              </a:rPr>
              <a:t>سنگ، منشأ </a:t>
            </a:r>
            <a:r>
              <a:rPr lang="fa-IR" dirty="0">
                <a:cs typeface="B Nazanin" panose="00000400000000000000" pitchFamily="2" charset="-78"/>
              </a:rPr>
              <a:t>قطعات تشكيل دهنده، شكل و اندازه قطعات، نوع قطعات تشكيل دهنده سنگ </a:t>
            </a:r>
            <a:r>
              <a:rPr lang="fa-IR" dirty="0" smtClean="0">
                <a:cs typeface="B Nazanin" panose="00000400000000000000" pitchFamily="2" charset="-78"/>
              </a:rPr>
              <a:t>و چگونگي </a:t>
            </a:r>
            <a:r>
              <a:rPr lang="fa-IR" dirty="0">
                <a:cs typeface="B Nazanin" panose="00000400000000000000" pitchFamily="2" charset="-78"/>
              </a:rPr>
              <a:t>حمل و نحوه ته نشيني طبقه </a:t>
            </a:r>
            <a:r>
              <a:rPr lang="fa-IR" dirty="0" smtClean="0">
                <a:cs typeface="B Nazanin" panose="00000400000000000000" pitchFamily="2" charset="-78"/>
              </a:rPr>
              <a:t>بندی </a:t>
            </a:r>
            <a:r>
              <a:rPr lang="fa-IR" dirty="0">
                <a:cs typeface="B Nazanin" panose="00000400000000000000" pitchFamily="2" charset="-78"/>
              </a:rPr>
              <a:t>نمود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60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76776"/>
            <a:ext cx="10363826" cy="5214424"/>
          </a:xfrm>
        </p:spPr>
        <p:txBody>
          <a:bodyPr/>
          <a:lstStyle/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طبقه </a:t>
            </a:r>
            <a:r>
              <a:rPr lang="fa-IR" b="1" dirty="0">
                <a:cs typeface="B Nazanin" panose="00000400000000000000" pitchFamily="2" charset="-78"/>
              </a:rPr>
              <a:t>بندي بر اساس ميزان شيشه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58" y="2646485"/>
            <a:ext cx="66294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59656"/>
            <a:ext cx="10363826" cy="5031544"/>
          </a:xfrm>
        </p:spPr>
        <p:txBody>
          <a:bodyPr/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طبقه بندي بر اساس شكل و اندازه قطعات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br>
              <a:rPr lang="fa-IR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1838325"/>
            <a:ext cx="87153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6437" y="745588"/>
            <a:ext cx="10771163" cy="5045611"/>
          </a:xfrm>
        </p:spPr>
        <p:txBody>
          <a:bodyPr>
            <a:normAutofit/>
          </a:bodyPr>
          <a:lstStyle/>
          <a:p>
            <a:pPr algn="just" rtl="1"/>
            <a:r>
              <a:rPr lang="fa-IR" b="1" cap="none" dirty="0" smtClean="0">
                <a:cs typeface="B Nazanin" panose="00000400000000000000" pitchFamily="2" charset="-78"/>
              </a:rPr>
              <a:t>طبقه بندي بر اساس نوع قطعات</a:t>
            </a:r>
            <a:r>
              <a:rPr lang="fa-IR" cap="none" dirty="0" smtClean="0">
                <a:cs typeface="B Nazanin" panose="00000400000000000000" pitchFamily="2" charset="-78"/>
              </a:rPr>
              <a:t> </a:t>
            </a:r>
          </a:p>
          <a:p>
            <a:pPr algn="just" rtl="1"/>
            <a:r>
              <a:rPr lang="fa-IR" b="1" cap="none" dirty="0" smtClean="0">
                <a:cs typeface="B Nazanin" panose="00000400000000000000" pitchFamily="2" charset="-78"/>
              </a:rPr>
              <a:t>توف (</a:t>
            </a:r>
            <a:r>
              <a:rPr lang="en-US" b="1" cap="none" dirty="0" smtClean="0">
                <a:cs typeface="B Nazanin" panose="00000400000000000000" pitchFamily="2" charset="-78"/>
              </a:rPr>
              <a:t>Tuff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مواد پرتابی و خاکسترهاي آتشفشانی است که پس از مدتی به زمین نشسته و در نتیجۀ جذب آب سخت می شوند. </a:t>
            </a:r>
          </a:p>
          <a:p>
            <a:pPr algn="just" rtl="1"/>
            <a:r>
              <a:rPr lang="fa-IR" cap="none" dirty="0" smtClean="0">
                <a:cs typeface="B Nazanin" panose="00000400000000000000" pitchFamily="2" charset="-78"/>
              </a:rPr>
              <a:t>بیش از 75درصد توف از قطعات پیروکلاستیکی کوچک تر از 2میلیمتر می باشد. </a:t>
            </a:r>
          </a:p>
          <a:p>
            <a:pPr algn="just" rtl="1"/>
            <a:r>
              <a:rPr lang="fa-IR" cap="none" dirty="0" smtClean="0">
                <a:cs typeface="B Nazanin" panose="00000400000000000000" pitchFamily="2" charset="-78"/>
              </a:rPr>
              <a:t>سنگ حاصل از سخت شدن ذرات توف را </a:t>
            </a:r>
            <a:r>
              <a:rPr lang="fa-IR" b="1" cap="none" dirty="0" smtClean="0">
                <a:cs typeface="B Nazanin" panose="00000400000000000000" pitchFamily="2" charset="-78"/>
              </a:rPr>
              <a:t>توفیت </a:t>
            </a:r>
            <a:r>
              <a:rPr lang="fa-IR" cap="none" dirty="0" smtClean="0">
                <a:cs typeface="B Nazanin" panose="00000400000000000000" pitchFamily="2" charset="-78"/>
              </a:rPr>
              <a:t>نامند </a:t>
            </a:r>
          </a:p>
          <a:p>
            <a:pPr algn="just" rtl="1"/>
            <a:r>
              <a:rPr lang="fa-IR" b="1" cap="none" dirty="0" smtClean="0">
                <a:cs typeface="B Nazanin" panose="00000400000000000000" pitchFamily="2" charset="-78"/>
              </a:rPr>
              <a:t>قطعات جوششي </a:t>
            </a:r>
            <a:r>
              <a:rPr lang="fa-IR" cap="none" dirty="0" smtClean="0">
                <a:cs typeface="B Nazanin" panose="00000400000000000000" pitchFamily="2" charset="-78"/>
              </a:rPr>
              <a:t>پس از برخورد با زمين سرد شده، جوش مي خورند و تشـكيل لايه های سخت </a:t>
            </a:r>
            <a:r>
              <a:rPr lang="fa-IR" b="1" cap="none" dirty="0" smtClean="0">
                <a:cs typeface="B Nazanin" panose="00000400000000000000" pitchFamily="2" charset="-78"/>
              </a:rPr>
              <a:t>توف هاي مذاب </a:t>
            </a:r>
            <a:r>
              <a:rPr lang="fa-IR" cap="none" dirty="0" smtClean="0">
                <a:cs typeface="B Nazanin" panose="00000400000000000000" pitchFamily="2" charset="-78"/>
              </a:rPr>
              <a:t>يا </a:t>
            </a:r>
            <a:r>
              <a:rPr lang="fa-IR" b="1" cap="none" dirty="0" smtClean="0">
                <a:cs typeface="B Nazanin" panose="00000400000000000000" pitchFamily="2" charset="-78"/>
              </a:rPr>
              <a:t>ايگنمبريت</a:t>
            </a:r>
            <a:r>
              <a:rPr lang="fa-IR" cap="none" dirty="0" smtClean="0">
                <a:cs typeface="B Nazanin" panose="00000400000000000000" pitchFamily="2" charset="-78"/>
              </a:rPr>
              <a:t>  را میدهند</a:t>
            </a:r>
          </a:p>
          <a:p>
            <a:pPr algn="just" rtl="1"/>
            <a:r>
              <a:rPr lang="fa-IR" b="1" cap="none" dirty="0" smtClean="0">
                <a:cs typeface="B Nazanin" panose="00000400000000000000" pitchFamily="2" charset="-78"/>
              </a:rPr>
              <a:t>لاهار (</a:t>
            </a:r>
            <a:r>
              <a:rPr lang="en-US" b="1" cap="none" dirty="0" smtClean="0">
                <a:cs typeface="B Nazanin" panose="00000400000000000000" pitchFamily="2" charset="-78"/>
              </a:rPr>
              <a:t>Lahar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به جريـان هـای گلي گفته مي شود كه در اثـر ذوب سـريع و ناگهـاني بـرف ويـخ موجـود در قلـه هـای آتشفشاني همزمان با شروع فعاليت آتشفشاني جاری مي شوند </a:t>
            </a:r>
          </a:p>
          <a:p>
            <a:pPr algn="just" rtl="1"/>
            <a:r>
              <a:rPr lang="fa-IR" b="1" cap="none" dirty="0" smtClean="0">
                <a:cs typeface="B Nazanin" panose="00000400000000000000" pitchFamily="2" charset="-78"/>
              </a:rPr>
              <a:t>پوميس (</a:t>
            </a:r>
            <a:r>
              <a:rPr lang="en-US" b="1" cap="none" dirty="0" smtClean="0">
                <a:cs typeface="B Nazanin" panose="00000400000000000000" pitchFamily="2" charset="-78"/>
              </a:rPr>
              <a:t>Pumice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قطعات شيشه ا يا بلورين كه قسمت اعظم آن را فضا خالي تشكيل داده، دارا وزن مخصوص كم و تركيب اسيد تاحدواسط مي باشد. 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32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6098" y="829994"/>
            <a:ext cx="10841502" cy="5205046"/>
          </a:xfrm>
        </p:spPr>
        <p:txBody>
          <a:bodyPr>
            <a:normAutofit/>
          </a:bodyPr>
          <a:lstStyle/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شيشه ها بازالتي كه در گدازه ها بالشي تشكيل شده باشند </a:t>
            </a:r>
            <a:r>
              <a:rPr lang="fa-IR" b="1" cap="none" dirty="0" smtClean="0">
                <a:cs typeface="B Nazanin" panose="00000400000000000000" pitchFamily="2" charset="-78"/>
              </a:rPr>
              <a:t>تاكيليت( </a:t>
            </a:r>
            <a:r>
              <a:rPr lang="en-US" b="1" cap="none" dirty="0" err="1" smtClean="0">
                <a:cs typeface="B Nazanin" panose="00000400000000000000" pitchFamily="2" charset="-78"/>
              </a:rPr>
              <a:t>Tachylite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ناميده مي شوند </a:t>
            </a: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پالاگونيت (</a:t>
            </a:r>
            <a:r>
              <a:rPr lang="en-US" b="1" cap="none" dirty="0" err="1" smtClean="0">
                <a:cs typeface="B Nazanin" panose="00000400000000000000" pitchFamily="2" charset="-78"/>
              </a:rPr>
              <a:t>Palagonite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شيشه ها آبدار با تركيب بازالت بوده، كه در محيط ها دريائي )گدازه ها بالشي( تشكيل مي شوند و اغلب دگرسان شده هستند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به گدازه ها بازالتي حاوی گاز زياد كه بعد از انفجار به روش ريزشي برجا گذاشته شده اند، </a:t>
            </a:r>
            <a:r>
              <a:rPr lang="fa-IR" b="1" cap="none" dirty="0" smtClean="0">
                <a:cs typeface="B Nazanin" panose="00000400000000000000" pitchFamily="2" charset="-78"/>
              </a:rPr>
              <a:t>اسكوري </a:t>
            </a:r>
            <a:r>
              <a:rPr lang="fa-IR" cap="none" dirty="0" smtClean="0">
                <a:cs typeface="B Nazanin" panose="00000400000000000000" pitchFamily="2" charset="-78"/>
              </a:rPr>
              <a:t>گفته مي شود </a:t>
            </a: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سيندر (</a:t>
            </a:r>
            <a:r>
              <a:rPr lang="en-US" b="1" cap="none" dirty="0" smtClean="0">
                <a:cs typeface="B Nazanin" panose="00000400000000000000" pitchFamily="2" charset="-78"/>
              </a:rPr>
              <a:t>Cinder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مواد انفجار سخت شده شامل خاكستر، لاپيلي و اسكور با تركيب بازالت مي باشد.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سنگ ها رسوبي حاو قطعات آتشفشاني را </a:t>
            </a:r>
            <a:r>
              <a:rPr lang="fa-IR" b="1" cap="none" dirty="0" smtClean="0">
                <a:cs typeface="B Nazanin" panose="00000400000000000000" pitchFamily="2" charset="-78"/>
              </a:rPr>
              <a:t>اپي كلاستيك </a:t>
            </a:r>
            <a:r>
              <a:rPr lang="fa-IR" cap="none" dirty="0" smtClean="0">
                <a:cs typeface="B Nazanin" panose="00000400000000000000" pitchFamily="2" charset="-78"/>
              </a:rPr>
              <a:t>نامند </a:t>
            </a:r>
          </a:p>
          <a:p>
            <a:pPr algn="r" rtl="1"/>
            <a:r>
              <a:rPr lang="fa-IR" b="1" cap="none" dirty="0" smtClean="0">
                <a:cs typeface="B Nazanin" panose="00000400000000000000" pitchFamily="2" charset="-78"/>
              </a:rPr>
              <a:t>هيالوكلاست </a:t>
            </a:r>
            <a:r>
              <a:rPr lang="fa-IR" cap="none" dirty="0" smtClean="0">
                <a:cs typeface="B Nazanin" panose="00000400000000000000" pitchFamily="2" charset="-78"/>
              </a:rPr>
              <a:t>به قطعات شيشه ها آبدار گفته مي شود كه هنگام ورود ماگما به محيط مرطوب و يا دريا ايجاد مي شود. </a:t>
            </a:r>
          </a:p>
          <a:p>
            <a:pPr algn="r" rtl="1"/>
            <a:r>
              <a:rPr lang="fa-IR" cap="none" dirty="0" smtClean="0">
                <a:cs typeface="B Nazanin" panose="00000400000000000000" pitchFamily="2" charset="-78"/>
              </a:rPr>
              <a:t>به قطعات كشيده پوميس در پيروكلاست ها جوش خورده كه به شيشه تغيير حالت داده اند </a:t>
            </a:r>
            <a:r>
              <a:rPr lang="fa-IR" b="1" cap="none" dirty="0" smtClean="0">
                <a:cs typeface="B Nazanin" panose="00000400000000000000" pitchFamily="2" charset="-78"/>
              </a:rPr>
              <a:t>فيام (</a:t>
            </a:r>
            <a:r>
              <a:rPr lang="en-US" b="1" cap="none" dirty="0" err="1" smtClean="0">
                <a:cs typeface="B Nazanin" panose="00000400000000000000" pitchFamily="2" charset="-78"/>
              </a:rPr>
              <a:t>Fiamme</a:t>
            </a:r>
            <a:r>
              <a:rPr lang="fa-IR" b="1" cap="none" dirty="0" smtClean="0">
                <a:cs typeface="B Nazanin" panose="00000400000000000000" pitchFamily="2" charset="-78"/>
              </a:rPr>
              <a:t>) </a:t>
            </a:r>
            <a:r>
              <a:rPr lang="fa-IR" cap="none" dirty="0" smtClean="0">
                <a:cs typeface="B Nazanin" panose="00000400000000000000" pitchFamily="2" charset="-78"/>
              </a:rPr>
              <a:t>مي گويند </a:t>
            </a:r>
            <a:endParaRPr lang="en-US" cap="non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4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این حفره ها بعداً توسط کانی هاي ثانویه مثل کلسیت و زئولیت پر می گردد.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b="1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</a:t>
            </a:r>
            <a:r>
              <a:rPr lang="fa-IR" sz="2000" b="1" cap="none" dirty="0">
                <a:solidFill>
                  <a:schemeClr val="tx1"/>
                </a:solidFill>
                <a:cs typeface="B Nazanin" panose="00000400000000000000" pitchFamily="2" charset="-78"/>
              </a:rPr>
              <a:t>بادامکی</a:t>
            </a: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>
                <a:solidFill>
                  <a:schemeClr val="tx1"/>
                </a:solidFill>
                <a:cs typeface="B Nazanin" panose="00000400000000000000" pitchFamily="2" charset="-78"/>
              </a:rPr>
              <a:t>Amygdaloidal Structure</a:t>
            </a:r>
            <a:r>
              <a:rPr lang="en-US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وقتی تشکیل می شود که حفرات سنگ شکل کشیده داشته و توسط کانی هاي ثانویه پر شود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اگر این حفرات در حد میکروسکوپی باشند بافت بادامکی نامیده می شود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b="1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واریول </a:t>
            </a: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یا </a:t>
            </a:r>
            <a:r>
              <a:rPr lang="fa-IR" sz="2000" b="1" cap="none" dirty="0">
                <a:solidFill>
                  <a:schemeClr val="tx1"/>
                </a:solidFill>
                <a:cs typeface="B Nazanin" panose="00000400000000000000" pitchFamily="2" charset="-78"/>
              </a:rPr>
              <a:t>اوسلی</a:t>
            </a: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Ocelli</a:t>
            </a: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اجسام کروي شکل می باشد که در اثر عدم اختلاط دو ماگماي غیر قابل امتزاج</a:t>
            </a:r>
            <a:r>
              <a:rPr lang="en-US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بوجود می آید. </a:t>
            </a: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>
                <a:solidFill>
                  <a:schemeClr val="tx1"/>
                </a:solidFill>
                <a:cs typeface="B Nazanin" panose="00000400000000000000" pitchFamily="2" charset="-78"/>
              </a:rPr>
              <a:t>جنس واریول اسیدي (سیلیس 72/2تا 77درصد) بوده و سنگ میزبان غنی از آهن (اکسید آهن 28/3تا 35/6) است </a:t>
            </a:r>
            <a:r>
              <a:rPr lang="fa-IR" sz="2000" dirty="0"/>
              <a:t/>
            </a:r>
            <a:br>
              <a:rPr lang="fa-IR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40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در برخی شرایط در سنگ هاي حدواسط تا بازیک بر اثر هوازدگی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فیزیکی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درز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و شکاف هاي سنگ بصورت ستونهاي منشوري و منظم شکل می گیرند که به آن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ساخت منشوري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می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گویند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37" y="1975485"/>
            <a:ext cx="55435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>
            <a:normAutofit fontScale="85000" lnSpcReduction="20000"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پورفیري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Porphyry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بلورهاي درشت در زمینه اي از شیشه و یا ریز بلورهاي دیگر مشاهده می شود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بلورهاي هم اندازه سنگ با چشم قابل مشاهده باشند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دانه اي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Granular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 بوجود می آید.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fa-IR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اگر بلورهاي سنگ بقدري بزرگ باشند که بتوان نوع کانی را تشخیص داد ساخت حاصل را </a:t>
            </a:r>
            <a:r>
              <a:rPr lang="fa-IR" sz="2000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پگماتیتی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گویند. </a:t>
            </a:r>
            <a:endParaRPr lang="en-US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000" cap="none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ساخت گرافیک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b="1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Graphic Structure</a:t>
            </a:r>
            <a:r>
              <a:rPr lang="en-US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بعضی از سنگ هاي آذرین اسیدي مخصوصاً در گرانیت ها، پگماتیت ها و گرانوفیرها مشاهده می شود و کوارتز در داخل فلدسپات آلکالن تداخل می کند. در اینصورت کوارتز با منظره اي بشکل خط میخی در زمینه فلدسپات ظاهر می شود.</a:t>
            </a: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cap="none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000" cap="none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4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55" y="815926"/>
            <a:ext cx="10705514" cy="50362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37" y="1209822"/>
            <a:ext cx="55435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432</TotalTime>
  <Words>1969</Words>
  <Application>Microsoft Office PowerPoint</Application>
  <PresentationFormat>Widescreen</PresentationFormat>
  <Paragraphs>191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B Nazanin</vt:lpstr>
      <vt:lpstr>B Titr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</dc:creator>
  <cp:lastModifiedBy>VAIO</cp:lastModifiedBy>
  <cp:revision>54</cp:revision>
  <dcterms:created xsi:type="dcterms:W3CDTF">2018-03-06T16:27:48Z</dcterms:created>
  <dcterms:modified xsi:type="dcterms:W3CDTF">2018-03-28T20:11:45Z</dcterms:modified>
</cp:coreProperties>
</file>