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4"/>
  </p:notesMasterIdLst>
  <p:sldIdLst>
    <p:sldId id="256" r:id="rId3"/>
    <p:sldId id="264" r:id="rId4"/>
    <p:sldId id="265" r:id="rId5"/>
    <p:sldId id="272" r:id="rId6"/>
    <p:sldId id="266" r:id="rId7"/>
    <p:sldId id="267" r:id="rId8"/>
    <p:sldId id="268" r:id="rId9"/>
    <p:sldId id="269" r:id="rId10"/>
    <p:sldId id="270" r:id="rId11"/>
    <p:sldId id="271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144">
          <p15:clr>
            <a:srgbClr val="A4A3A4"/>
          </p15:clr>
        </p15:guide>
        <p15:guide id="4" pos="56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7" d="100"/>
          <a:sy n="57" d="100"/>
        </p:scale>
        <p:origin x="1350" y="60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4298337-52B2-45C4-BF6D-4DB12F6300B9}" type="datetimeFigureOut">
              <a:rPr lang="fa-IR" smtClean="0"/>
              <a:pPr/>
              <a:t>03/20/1440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F213370-056D-4AA0-9D2D-E39B0F82C51F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88740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13370-056D-4AA0-9D2D-E39B0F82C51F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89951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13370-056D-4AA0-9D2D-E39B0F82C51F}" type="slidenum">
              <a:rPr lang="fa-IR" smtClean="0"/>
              <a:pPr/>
              <a:t>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35497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13370-056D-4AA0-9D2D-E39B0F82C51F}" type="slidenum">
              <a:rPr lang="fa-IR" smtClean="0"/>
              <a:pPr/>
              <a:t>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21060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13370-056D-4AA0-9D2D-E39B0F82C51F}" type="slidenum">
              <a:rPr lang="fa-IR" smtClean="0"/>
              <a:pPr/>
              <a:t>4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02043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13370-056D-4AA0-9D2D-E39B0F82C51F}" type="slidenum">
              <a:rPr lang="fa-IR" smtClean="0"/>
              <a:pPr/>
              <a:t>5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54277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13370-056D-4AA0-9D2D-E39B0F82C51F}" type="slidenum">
              <a:rPr lang="fa-IR" smtClean="0"/>
              <a:pPr/>
              <a:t>6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31162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13370-056D-4AA0-9D2D-E39B0F82C51F}" type="slidenum">
              <a:rPr lang="fa-IR" smtClean="0"/>
              <a:pPr/>
              <a:t>7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707480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13370-056D-4AA0-9D2D-E39B0F82C51F}" type="slidenum">
              <a:rPr lang="fa-IR" smtClean="0"/>
              <a:pPr/>
              <a:t>8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01578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13370-056D-4AA0-9D2D-E39B0F82C51F}" type="slidenum">
              <a:rPr lang="fa-IR" smtClean="0"/>
              <a:pPr/>
              <a:t>9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77142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13370-056D-4AA0-9D2D-E39B0F82C51F}" type="slidenum">
              <a:rPr lang="fa-IR" smtClean="0"/>
              <a:pPr/>
              <a:t>10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541000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13370-056D-4AA0-9D2D-E39B0F82C51F}" type="slidenum">
              <a:rPr lang="fa-IR" smtClean="0"/>
              <a:pPr/>
              <a:t>11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98278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nimated clouds.wmv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14091"/>
          <a:stretch/>
        </p:blipFill>
        <p:spPr>
          <a:xfrm flipH="1">
            <a:off x="0" y="0"/>
            <a:ext cx="9144000" cy="4014702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057400"/>
            <a:ext cx="9144000" cy="19812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7554"/>
            <a:ext cx="7391400" cy="35994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990600"/>
            <a:ext cx="86868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4114800"/>
            <a:ext cx="4191000" cy="19812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09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867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nimated clouds.wmv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22814"/>
          <a:stretch/>
        </p:blipFill>
        <p:spPr>
          <a:xfrm flipH="1">
            <a:off x="0" y="0"/>
            <a:ext cx="9144000" cy="3429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1447800"/>
            <a:ext cx="9144000" cy="19812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00985"/>
            <a:ext cx="86868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505200"/>
            <a:ext cx="4343400" cy="129578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81"/>
          <a:stretch/>
        </p:blipFill>
        <p:spPr>
          <a:xfrm>
            <a:off x="4495800" y="1759754"/>
            <a:ext cx="4648200" cy="311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3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48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19432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59194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19432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59194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92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99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591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nimated clouds.wmv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62105"/>
          <a:stretch/>
        </p:blipFill>
        <p:spPr>
          <a:xfrm flipH="1">
            <a:off x="0" y="6067313"/>
            <a:ext cx="9144000" cy="7906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94"/>
          <a:stretch/>
        </p:blipFill>
        <p:spPr>
          <a:xfrm>
            <a:off x="7010400" y="5215549"/>
            <a:ext cx="2133600" cy="161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0487"/>
            <a:ext cx="3236913" cy="116205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0487"/>
            <a:ext cx="53403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252537"/>
            <a:ext cx="32369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9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nimated clouds.wmv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62105"/>
          <a:stretch/>
        </p:blipFill>
        <p:spPr>
          <a:xfrm flipH="1">
            <a:off x="0" y="6067313"/>
            <a:ext cx="9144000" cy="7906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94"/>
          <a:stretch/>
        </p:blipFill>
        <p:spPr>
          <a:xfrm>
            <a:off x="7010400" y="5215549"/>
            <a:ext cx="2133600" cy="161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437941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25011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00467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57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295400"/>
            <a:ext cx="70104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27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nimated clouds.wmv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62105"/>
          <a:stretch/>
        </p:blipFill>
        <p:spPr>
          <a:xfrm flipH="1">
            <a:off x="0" y="6067313"/>
            <a:ext cx="9144000" cy="7906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94"/>
          <a:stretch/>
        </p:blipFill>
        <p:spPr>
          <a:xfrm>
            <a:off x="7010400" y="5215549"/>
            <a:ext cx="2133600" cy="161824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1864" y="120126"/>
            <a:ext cx="2057400" cy="5290073"/>
          </a:xfrm>
        </p:spPr>
        <p:txBody>
          <a:bodyPr vert="eaVer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20126"/>
            <a:ext cx="6553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8FAA-2B4D-4D0F-A1F0-EEB2E56ED74D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microsoft.com/office/2007/relationships/media" Target="../media/media1.wm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ideo" Target="../media/media1.wm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nimated clouds.wmv">
            <a:hlinkClick r:id="" action="ppaction://media"/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 rotWithShape="1">
          <a:blip r:embed="rId15" cstate="print">
            <a:lum bright="10000"/>
          </a:blip>
          <a:srcRect l="4494" t="26120" r="4720" b="55296"/>
          <a:stretch/>
        </p:blipFill>
        <p:spPr>
          <a:xfrm flipH="1">
            <a:off x="0" y="0"/>
            <a:ext cx="9144000" cy="124788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95400"/>
            <a:ext cx="86868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68FAA-2B4D-4D0F-A1F0-EEB2E56ED74D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43C31-284E-4DC4-829E-29D2DA66973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94"/>
          <a:stretch/>
        </p:blipFill>
        <p:spPr>
          <a:xfrm>
            <a:off x="7010400" y="464761"/>
            <a:ext cx="2133600" cy="161824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59801"/>
            <a:ext cx="7010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94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  <p:txStyles>
    <p:titleStyle>
      <a:lvl1pPr algn="l" defTabSz="914400" rtl="1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en-US" dirty="0"/>
          </a:p>
        </p:txBody>
      </p:sp>
      <p:pic>
        <p:nvPicPr>
          <p:cNvPr id="1026" name="Picture 2" descr="D:\بسم الله\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571480"/>
            <a:ext cx="3402016" cy="2928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0854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571744"/>
            <a:ext cx="8686800" cy="3205170"/>
          </a:xfrm>
        </p:spPr>
        <p:txBody>
          <a:bodyPr>
            <a:noAutofit/>
          </a:bodyPr>
          <a:lstStyle/>
          <a:p>
            <a:pPr algn="just"/>
            <a:r>
              <a:rPr lang="fa-IR" sz="2400" b="1" dirty="0" smtClean="0">
                <a:cs typeface="B Zar" pitchFamily="2" charset="-78"/>
              </a:rPr>
              <a:t>خصوصیات اصل</a:t>
            </a:r>
            <a:endParaRPr lang="en-US" sz="2400" b="1" dirty="0" smtClean="0">
              <a:cs typeface="B Zar" pitchFamily="2" charset="-78"/>
            </a:endParaRPr>
          </a:p>
          <a:p>
            <a:pPr algn="just"/>
            <a:r>
              <a:rPr lang="fa-IR" sz="2400" dirty="0" smtClean="0">
                <a:cs typeface="B Zar" pitchFamily="2" charset="-78"/>
              </a:rPr>
              <a:t>یکی از خصوصیات اصول این است که نمی توان آنها را وضع کرد یعنی نمی شود چند نفر دور هم جمع شوند و با مذاکره اصولی برای تعلیم وتربیت پیدا کنند اصول باید از راه مطالعه منابع به دست آید اصول امور عینی و واقعی هستند خصوصیت دیگر تعمیم نداشتن است منبع اصول یعنی عوامل موجود در حیات انسان </a:t>
            </a:r>
            <a:endParaRPr lang="en-US" sz="2400" dirty="0" smtClean="0">
              <a:cs typeface="B Zar" pitchFamily="2" charset="-78"/>
            </a:endParaRPr>
          </a:p>
          <a:p>
            <a:pPr algn="just"/>
            <a:r>
              <a:rPr lang="fa-IR" sz="2400" dirty="0" smtClean="0">
                <a:cs typeface="B Zar" pitchFamily="2" charset="-78"/>
              </a:rPr>
              <a:t>اصول یعنی انتظاراتی که مردم از پرورش کار و دستگاه پرورشی دارند در بحث اینکه آیا انسان موجودی مدنی باالطبع است.</a:t>
            </a:r>
            <a:endParaRPr lang="en-US" sz="2400" dirty="0" smtClean="0">
              <a:cs typeface="B Zar" pitchFamily="2" charset="-78"/>
            </a:endParaRPr>
          </a:p>
          <a:p>
            <a:pPr algn="just"/>
            <a:r>
              <a:rPr lang="fa-IR" sz="2400" dirty="0" smtClean="0">
                <a:cs typeface="B Zar" pitchFamily="2" charset="-78"/>
              </a:rPr>
              <a:t>ومنبع اصول با آن چه ارتباطی دارد می گویند اصول آموزش و پرورش راباید از احتیاجات آثاری که از وجود انسان بروز کرده و می کند استخراج کرد.</a:t>
            </a:r>
            <a:endParaRPr lang="en-US" sz="2400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550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8358246" cy="4500594"/>
          </a:xfrm>
        </p:spPr>
        <p:txBody>
          <a:bodyPr>
            <a:noAutofit/>
          </a:bodyPr>
          <a:lstStyle/>
          <a:p>
            <a:r>
              <a:rPr lang="fa-IR" sz="1800" b="1" dirty="0" smtClean="0">
                <a:cs typeface="B Zar" pitchFamily="2" charset="-78"/>
              </a:rPr>
              <a:t>ومنبع اصول با آن چه ارتباطی دارد می گویند اصول آموزش و پرورش راباید از احتیاجات آثاری که از وجود انسان بروز کرده و می کند استخراج کرد.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مراتب حیات انسان و خصوصیاتش از نظر دکتر هوشیار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مرحله اول حیات سائقی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فعل ارادی با آگاهی و از روی قصد اجرا می شود ولی اعمال کششی بدون آگاهی قسمت ناآگاه نفس است کشش حالتی است که غرایز درآن به فعالیت در می آیندو دو گونه است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1-کشش متعدی که روان انسان را به سوی امور خارجی می کشاند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2-سائق های منعکس که انسان را متوجه درونش می کند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انواع سائق متعدی :</a:t>
            </a:r>
            <a:endParaRPr lang="en-US" sz="1800" b="1" dirty="0" smtClean="0">
              <a:cs typeface="B Zar" pitchFamily="2" charset="-78"/>
            </a:endParaRPr>
          </a:p>
          <a:p>
            <a:pPr lvl="0"/>
            <a:r>
              <a:rPr lang="fa-IR" sz="1800" b="1" dirty="0" smtClean="0">
                <a:cs typeface="B Zar" pitchFamily="2" charset="-78"/>
              </a:rPr>
              <a:t>1. سائق جذب و دفع که باعث جلب منفعت و دفع مضرت می شود و انسان را متوجه عالم خارج می کند و او رانسبت به بدن ،لباس خودو.... متوجه می کند.</a:t>
            </a:r>
            <a:endParaRPr lang="en-US" sz="1800" b="1" dirty="0" smtClean="0">
              <a:cs typeface="B Zar" pitchFamily="2" charset="-78"/>
            </a:endParaRPr>
          </a:p>
          <a:p>
            <a:pPr lvl="0"/>
            <a:r>
              <a:rPr lang="fa-IR" sz="1800" b="1" dirty="0" smtClean="0">
                <a:cs typeface="B Zar" pitchFamily="2" charset="-78"/>
              </a:rPr>
              <a:t>2. سائق انجام کار وسائق سودمندی</a:t>
            </a:r>
            <a:endParaRPr lang="en-US" sz="1800" b="1" dirty="0" smtClean="0">
              <a:cs typeface="B Zar" pitchFamily="2" charset="-78"/>
            </a:endParaRPr>
          </a:p>
          <a:p>
            <a:pPr lvl="0"/>
            <a:r>
              <a:rPr lang="fa-IR" sz="1800" b="1" dirty="0" smtClean="0">
                <a:cs typeface="B Zar" pitchFamily="2" charset="-78"/>
              </a:rPr>
              <a:t>3. سائق فعالیت</a:t>
            </a:r>
            <a:endParaRPr lang="en-US" sz="1800" b="1" dirty="0" smtClean="0">
              <a:cs typeface="B Zar" pitchFamily="2" charset="-78"/>
            </a:endParaRPr>
          </a:p>
          <a:p>
            <a:pPr lvl="0"/>
            <a:r>
              <a:rPr lang="fa-IR" sz="1800" b="1" dirty="0" smtClean="0">
                <a:cs typeface="B Zar" pitchFamily="2" charset="-78"/>
              </a:rPr>
              <a:t>4. قدرت</a:t>
            </a:r>
            <a:endParaRPr lang="en-US" sz="1800" b="1" dirty="0" smtClean="0">
              <a:cs typeface="B Zar" pitchFamily="2" charset="-78"/>
            </a:endParaRPr>
          </a:p>
          <a:p>
            <a:pPr lvl="0"/>
            <a:r>
              <a:rPr lang="fa-IR" sz="1800" b="1" dirty="0" smtClean="0">
                <a:cs typeface="B Zar" pitchFamily="2" charset="-78"/>
              </a:rPr>
              <a:t>5. زندگی برای تغذیه </a:t>
            </a:r>
            <a:endParaRPr lang="en-US" sz="1800" b="1" dirty="0" smtClean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550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2214554"/>
            <a:ext cx="7572428" cy="3357586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fa-IR" sz="1800" b="1" dirty="0" smtClean="0">
                <a:cs typeface="B Zar" pitchFamily="2" charset="-78"/>
              </a:rPr>
              <a:t>تقسیم بندی کشش از نظر دانشمندان :</a:t>
            </a:r>
            <a:endParaRPr lang="en-US" sz="1800" b="1" dirty="0" smtClean="0">
              <a:cs typeface="B Zar" pitchFamily="2" charset="-78"/>
            </a:endParaRPr>
          </a:p>
          <a:p>
            <a:pPr>
              <a:lnSpc>
                <a:spcPct val="200000"/>
              </a:lnSpc>
            </a:pPr>
            <a:r>
              <a:rPr lang="fa-IR" sz="1800" b="1" dirty="0" smtClean="0">
                <a:cs typeface="B Zar" pitchFamily="2" charset="-78"/>
              </a:rPr>
              <a:t>1-سائق صیانت نفس که در گرسنگی، تهیه پناهگاه و...ظاهر می شود</a:t>
            </a:r>
            <a:endParaRPr lang="en-US" sz="1800" b="1" dirty="0" smtClean="0">
              <a:cs typeface="B Zar" pitchFamily="2" charset="-78"/>
            </a:endParaRPr>
          </a:p>
          <a:p>
            <a:pPr>
              <a:lnSpc>
                <a:spcPct val="200000"/>
              </a:lnSpc>
            </a:pPr>
            <a:r>
              <a:rPr lang="fa-IR" sz="1800" b="1" dirty="0" smtClean="0">
                <a:cs typeface="B Zar" pitchFamily="2" charset="-78"/>
              </a:rPr>
              <a:t>2-سائق فعالیت  و اشتغال که در بازی، تقلید و...ظاهر می شود</a:t>
            </a:r>
            <a:endParaRPr lang="en-US" sz="1800" b="1" dirty="0" smtClean="0">
              <a:cs typeface="B Zar" pitchFamily="2" charset="-78"/>
            </a:endParaRPr>
          </a:p>
          <a:p>
            <a:pPr>
              <a:lnSpc>
                <a:spcPct val="200000"/>
              </a:lnSpc>
            </a:pPr>
            <a:r>
              <a:rPr lang="fa-IR" sz="1800" b="1" dirty="0" smtClean="0">
                <a:cs typeface="B Zar" pitchFamily="2" charset="-78"/>
              </a:rPr>
              <a:t>3-سائق شهوت که در معنی خاص برای تولیدمثل فعالیت می کند و در معنای عام در محبت به دیگران زینت آرایی و....ظاهر می شود</a:t>
            </a:r>
            <a:endParaRPr lang="en-US" sz="18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550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571744"/>
            <a:ext cx="8686800" cy="3929090"/>
          </a:xfrm>
        </p:spPr>
        <p:txBody>
          <a:bodyPr>
            <a:normAutofit/>
          </a:bodyPr>
          <a:lstStyle/>
          <a:p>
            <a:r>
              <a:rPr lang="fa-IR" sz="2400" dirty="0" smtClean="0">
                <a:cs typeface="B Zar" pitchFamily="2" charset="-78"/>
              </a:rPr>
              <a:t>مرحله دوم: اراده مسبوق به کشش :</a:t>
            </a:r>
            <a:endParaRPr lang="en-US" sz="2400" dirty="0" smtClean="0">
              <a:cs typeface="B Zar" pitchFamily="2" charset="-78"/>
            </a:endParaRPr>
          </a:p>
          <a:p>
            <a:r>
              <a:rPr lang="fa-IR" sz="2400" dirty="0" smtClean="0">
                <a:cs typeface="B Zar" pitchFamily="2" charset="-78"/>
              </a:rPr>
              <a:t>در این مرحله فعالیت ها جذبه ی اختیاری پیدا می کند و از جنبه ی اجبار خارج می شود و به جهان اراده قدم برمی دارد در این مرحله بحث رغبت به میان می آید رغبت نتیجه ی درک ارزش است</a:t>
            </a:r>
            <a:endParaRPr lang="en-US" sz="2400" dirty="0" smtClean="0">
              <a:cs typeface="B Zar" pitchFamily="2" charset="-78"/>
            </a:endParaRPr>
          </a:p>
          <a:p>
            <a:r>
              <a:rPr lang="fa-IR" sz="2400" dirty="0" smtClean="0">
                <a:cs typeface="B Zar" pitchFamily="2" charset="-78"/>
              </a:rPr>
              <a:t>هرارزشی را که انسان درک میکند رغبتی دراو به وجود می آید</a:t>
            </a:r>
            <a:endParaRPr lang="en-US" sz="2400" dirty="0" smtClean="0">
              <a:cs typeface="B Zar" pitchFamily="2" charset="-78"/>
            </a:endParaRPr>
          </a:p>
          <a:p>
            <a:r>
              <a:rPr lang="fa-IR" sz="2400" dirty="0" smtClean="0">
                <a:cs typeface="B Zar" pitchFamily="2" charset="-78"/>
              </a:rPr>
              <a:t>سائق ها</a:t>
            </a:r>
            <a:endParaRPr lang="en-US" sz="2400" dirty="0" smtClean="0">
              <a:cs typeface="B Zar" pitchFamily="2" charset="-78"/>
            </a:endParaRPr>
          </a:p>
          <a:p>
            <a:r>
              <a:rPr lang="fa-IR" sz="2400" dirty="0" smtClean="0">
                <a:cs typeface="B Zar" pitchFamily="2" charset="-78"/>
              </a:rPr>
              <a:t>1-اولی :احتیاجات مستقیم موجود زنده وتمایلی که بدون دخالت تجربه نشان می دهد</a:t>
            </a:r>
            <a:endParaRPr lang="en-US" sz="2400" dirty="0" smtClean="0">
              <a:cs typeface="B Zar" pitchFamily="2" charset="-78"/>
            </a:endParaRPr>
          </a:p>
          <a:p>
            <a:r>
              <a:rPr lang="fa-IR" sz="2400" dirty="0" smtClean="0">
                <a:cs typeface="B Zar" pitchFamily="2" charset="-78"/>
              </a:rPr>
              <a:t>2-ثانوی:آن دسته از محرک هایی که با تجربه به دست می آید</a:t>
            </a:r>
            <a:endParaRPr lang="en-US" sz="2400" dirty="0" smtClean="0">
              <a:cs typeface="B Zar" pitchFamily="2" charset="-78"/>
            </a:endParaRPr>
          </a:p>
          <a:p>
            <a:pPr>
              <a:lnSpc>
                <a:spcPct val="150000"/>
              </a:lnSpc>
            </a:pPr>
            <a:endParaRPr lang="en-US" sz="20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550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00164" y="357166"/>
            <a:ext cx="8001056" cy="4143404"/>
          </a:xfrm>
        </p:spPr>
        <p:txBody>
          <a:bodyPr>
            <a:noAutofit/>
          </a:bodyPr>
          <a:lstStyle/>
          <a:p>
            <a:r>
              <a:rPr lang="fa-IR" sz="1800" b="1" dirty="0" smtClean="0">
                <a:cs typeface="B Zar" pitchFamily="2" charset="-78"/>
              </a:rPr>
              <a:t>حال حاضر محرک است وآینده هدف است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محرک دو معنی دارد</a:t>
            </a:r>
            <a:endParaRPr lang="en-US" sz="1800" b="1" dirty="0" smtClean="0">
              <a:cs typeface="B Zar" pitchFamily="2" charset="-78"/>
            </a:endParaRPr>
          </a:p>
          <a:p>
            <a:pPr lvl="0"/>
            <a:r>
              <a:rPr lang="fa-IR" sz="1800" b="1" dirty="0" smtClean="0">
                <a:cs typeface="B Zar" pitchFamily="2" charset="-78"/>
              </a:rPr>
              <a:t>علت وجود اراده</a:t>
            </a:r>
            <a:endParaRPr lang="en-US" sz="1800" b="1" dirty="0" smtClean="0">
              <a:cs typeface="B Zar" pitchFamily="2" charset="-78"/>
            </a:endParaRPr>
          </a:p>
          <a:p>
            <a:pPr lvl="0"/>
            <a:r>
              <a:rPr lang="fa-IR" sz="1800" b="1" dirty="0" smtClean="0">
                <a:cs typeface="B Zar" pitchFamily="2" charset="-78"/>
              </a:rPr>
              <a:t>موضوع یا شئ مورد توجه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سائق دو دسته است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1-سائق اولی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2-سائق های ثانوی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سائق نوع اول :بدون دخالت تجربه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سائق نوع دوم: با دخالت تجربه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محرک: قوه ی سوق دهنده منجربه پیدایش عکس العمل 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هدف : نقطه ایی که فردبه طرف آن حرکت می کند.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رغبت: نقطه ای که فرد حرکت خود را از آن شروع می کند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از نظر پستانری وظیفه مربی :</a:t>
            </a:r>
            <a:endParaRPr lang="en-US" sz="1800" b="1" dirty="0" smtClean="0">
              <a:cs typeface="B Zar" pitchFamily="2" charset="-78"/>
            </a:endParaRPr>
          </a:p>
          <a:p>
            <a:pPr lvl="0"/>
            <a:r>
              <a:rPr lang="fa-IR" sz="1800" b="1" dirty="0" smtClean="0">
                <a:cs typeface="B Zar" pitchFamily="2" charset="-78"/>
              </a:rPr>
              <a:t>رشد واستعداد بچه ها از طریق تمرین</a:t>
            </a:r>
            <a:endParaRPr lang="en-US" sz="1800" b="1" dirty="0" smtClean="0">
              <a:cs typeface="B Zar" pitchFamily="2" charset="-78"/>
            </a:endParaRPr>
          </a:p>
          <a:p>
            <a:pPr lvl="0"/>
            <a:r>
              <a:rPr lang="fa-IR" sz="1800" b="1" dirty="0" smtClean="0">
                <a:cs typeface="B Zar" pitchFamily="2" charset="-78"/>
              </a:rPr>
              <a:t>آشنایی با رفتار اجتماعی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مربی ممکن است با دو دسته از کودکان برخورد کند: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1-ارزش ها را درک کنند(طی مسیر کمال )</a:t>
            </a:r>
            <a:endParaRPr lang="en-US" sz="1800" b="1" dirty="0" smtClean="0">
              <a:cs typeface="B Zar" pitchFamily="2" charset="-78"/>
            </a:endParaRPr>
          </a:p>
          <a:p>
            <a:r>
              <a:rPr lang="fa-IR" sz="1800" b="1" dirty="0" smtClean="0">
                <a:cs typeface="B Zar" pitchFamily="2" charset="-78"/>
              </a:rPr>
              <a:t>2-بی اعتنا نسبت به ارزش های اخلاقی </a:t>
            </a:r>
            <a:endParaRPr lang="en-US" sz="18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550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571744"/>
            <a:ext cx="8686800" cy="3205170"/>
          </a:xfrm>
        </p:spPr>
        <p:txBody>
          <a:bodyPr>
            <a:normAutofit/>
          </a:bodyPr>
          <a:lstStyle/>
          <a:p>
            <a:r>
              <a:rPr lang="fa-IR" sz="2000" dirty="0" smtClean="0">
                <a:cs typeface="B Zar" pitchFamily="2" charset="-78"/>
              </a:rPr>
              <a:t>مرحله سوم: اراده مسبوق به خرد</a:t>
            </a:r>
            <a:endParaRPr lang="en-US" sz="2000" dirty="0" smtClean="0">
              <a:cs typeface="B Zar" pitchFamily="2" charset="-78"/>
            </a:endParaRPr>
          </a:p>
          <a:p>
            <a:r>
              <a:rPr lang="fa-IR" sz="2000" dirty="0" smtClean="0">
                <a:cs typeface="B Zar" pitchFamily="2" charset="-78"/>
              </a:rPr>
              <a:t>انسان از اراده وخرد خود پیروی می کند و سائق ها را تحت فرمان عقل و خرد قرار می دهد فرق بین اراده مسبوق به کشش واراده مسبوق به خرد</a:t>
            </a:r>
            <a:endParaRPr lang="en-US" sz="2000" dirty="0" smtClean="0">
              <a:cs typeface="B Zar" pitchFamily="2" charset="-78"/>
            </a:endParaRPr>
          </a:p>
          <a:p>
            <a:r>
              <a:rPr lang="fa-IR" sz="2000" dirty="0" smtClean="0">
                <a:cs typeface="B Zar" pitchFamily="2" charset="-78"/>
              </a:rPr>
              <a:t>اول پیروی اراده مسبوق به کشش از اراده مسبوق به خرد در دو دسته تقسیم می شود</a:t>
            </a:r>
            <a:endParaRPr lang="en-US" sz="2000" dirty="0" smtClean="0">
              <a:cs typeface="B Zar" pitchFamily="2" charset="-78"/>
            </a:endParaRPr>
          </a:p>
          <a:p>
            <a:pPr lvl="0"/>
            <a:r>
              <a:rPr lang="fa-IR" sz="2000" dirty="0" smtClean="0">
                <a:cs typeface="B Zar" pitchFamily="2" charset="-78"/>
              </a:rPr>
              <a:t>افرادی که ازلحاظ روحی سالم وبا اراده هستند </a:t>
            </a:r>
            <a:endParaRPr lang="en-US" sz="2000" dirty="0" smtClean="0">
              <a:cs typeface="B Zar" pitchFamily="2" charset="-78"/>
            </a:endParaRPr>
          </a:p>
          <a:p>
            <a:pPr lvl="0"/>
            <a:r>
              <a:rPr lang="fa-IR" sz="2000" dirty="0" smtClean="0">
                <a:cs typeface="B Zar" pitchFamily="2" charset="-78"/>
              </a:rPr>
              <a:t>افرادی که از لحاظ ذهنی و روحی آزادی آن محدود است</a:t>
            </a:r>
            <a:endParaRPr lang="en-US" sz="2000" dirty="0" smtClean="0">
              <a:cs typeface="B Zar" pitchFamily="2" charset="-78"/>
            </a:endParaRPr>
          </a:p>
          <a:p>
            <a:r>
              <a:rPr lang="fa-IR" sz="2000" dirty="0" smtClean="0">
                <a:cs typeface="B Zar" pitchFamily="2" charset="-78"/>
              </a:rPr>
              <a:t>حیاط خرد وعقل حاکم بر اعمال ورفتار انسان است وکشش ها در مرحله دوم قرار دارد در این مرحله یا اراده تسلیم می شود یا تقویت میشود</a:t>
            </a:r>
            <a:endParaRPr lang="en-US" sz="2000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550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571744"/>
            <a:ext cx="8686800" cy="3205170"/>
          </a:xfrm>
        </p:spPr>
        <p:txBody>
          <a:bodyPr>
            <a:normAutofit/>
          </a:bodyPr>
          <a:lstStyle/>
          <a:p>
            <a:pPr algn="just"/>
            <a:r>
              <a:rPr lang="fa-IR" sz="2000" b="1" dirty="0" smtClean="0"/>
              <a:t>1-اجتماعی بودن انسان</a:t>
            </a:r>
            <a:endParaRPr lang="en-US" sz="2000" b="1" dirty="0" smtClean="0"/>
          </a:p>
          <a:p>
            <a:pPr algn="just"/>
            <a:r>
              <a:rPr lang="fa-IR" sz="2000" b="1" dirty="0" smtClean="0"/>
              <a:t>ارسطو  انسان  را از حیوان ، واسطه ، قوه ی عقل یا قوه ی مدرکه وناطقه جدا می سازد یعنی فصل ممیز انسان از حیوان را همین قوه ی ناطقه یا عاقله می داند</a:t>
            </a:r>
            <a:endParaRPr lang="en-US" sz="2000" b="1" dirty="0" smtClean="0"/>
          </a:p>
          <a:p>
            <a:pPr algn="just"/>
            <a:r>
              <a:rPr lang="fa-IR" sz="2000" b="1" dirty="0" smtClean="0"/>
              <a:t>در جمله انسان حیوان اجتماعی است یکی از صفات انسان را ذکر می کند یعنی اجتماعی بودن انسان به واسطه ی انسانیت اوست</a:t>
            </a:r>
            <a:endParaRPr lang="en-US" sz="2000" b="1" dirty="0" smtClean="0"/>
          </a:p>
          <a:p>
            <a:pPr algn="just"/>
            <a:r>
              <a:rPr lang="fa-IR" sz="2000" b="1" dirty="0" smtClean="0"/>
              <a:t>زندگی حیوانات یک زندگی غریزی است وفعالیت های آنان تحت تاثیرغرایز صورت می گیرد.</a:t>
            </a:r>
            <a:endParaRPr lang="en-US" sz="2000" b="1" dirty="0" smtClean="0"/>
          </a:p>
          <a:p>
            <a:pPr algn="just"/>
            <a:r>
              <a:rPr lang="fa-IR" sz="2000" b="1" dirty="0" smtClean="0"/>
              <a:t>افراد انسان نه تنها با هم زندگی می کنند بلکه این زندگی اجتماعی موجد موسسات اجتماعی خاصی است که در طول زندگی بشر همواره در حال تغییر وتحول است.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550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928934"/>
            <a:ext cx="8001056" cy="3929066"/>
          </a:xfrm>
        </p:spPr>
        <p:txBody>
          <a:bodyPr>
            <a:normAutofit/>
          </a:bodyPr>
          <a:lstStyle/>
          <a:p>
            <a:r>
              <a:rPr lang="fa-IR" sz="2000" b="1" dirty="0" smtClean="0"/>
              <a:t>روش پیدا کردن اصول : از راه تجربه میتوان اصول آموزش وپرورش را به دست آورد</a:t>
            </a:r>
            <a:endParaRPr lang="en-US" sz="2000" b="1" dirty="0" smtClean="0"/>
          </a:p>
          <a:p>
            <a:r>
              <a:rPr lang="fa-IR" sz="2000" b="1" dirty="0" smtClean="0"/>
              <a:t>هوشیار معتقد است اصول تعلیم و تربیت را باید از انتظاراتی که مردم از دستگاه پرورش دارند استخراج کرد</a:t>
            </a:r>
            <a:endParaRPr lang="en-US" sz="2000" b="1" dirty="0" smtClean="0"/>
          </a:p>
          <a:p>
            <a:r>
              <a:rPr lang="fa-IR" sz="2000" b="1" dirty="0" smtClean="0"/>
              <a:t>اصول از نظر دکتر هوشیار اصل فعالیت:از جمله حقوق ابتدایی ومسلم شاگرد است که او را راحت بگذارند واز رغبت خود در امور تربیت استفاده کند</a:t>
            </a:r>
            <a:endParaRPr lang="en-US" sz="2000" b="1" dirty="0" smtClean="0"/>
          </a:p>
          <a:p>
            <a:pPr lvl="0"/>
            <a:r>
              <a:rPr lang="fa-IR" sz="2000" b="1" dirty="0" smtClean="0"/>
              <a:t>اصول کمال : کمالی که در ضمن تدریس ادراکات همگانی مورد توجه ی آموزگار است وبه غیر آن بدست نمی آید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550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928802"/>
            <a:ext cx="8686800" cy="4429156"/>
          </a:xfrm>
        </p:spPr>
        <p:txBody>
          <a:bodyPr>
            <a:normAutofit/>
          </a:bodyPr>
          <a:lstStyle/>
          <a:p>
            <a:pPr algn="just"/>
            <a:r>
              <a:rPr lang="fa-IR" sz="2000" b="1" dirty="0" smtClean="0"/>
              <a:t>-اصل اجتماع :همه ی تشکیلات اجتماعی وظایفی دارند که فرد به تنهایی برای اجرای آن کافی نیست </a:t>
            </a:r>
            <a:endParaRPr lang="en-US" sz="2000" b="1" dirty="0" smtClean="0"/>
          </a:p>
          <a:p>
            <a:pPr algn="just"/>
            <a:r>
              <a:rPr lang="fa-IR" sz="2000" b="1" dirty="0" smtClean="0"/>
              <a:t>مطلوب اصل فعالیت : یعنی به طفل اجازه داد تا آنچه که برای زندگی لازم است فراهم کند وپایه محکمی برای زندگی خود تشکیل دهد</a:t>
            </a:r>
            <a:endParaRPr lang="en-US" sz="2000" b="1" dirty="0" smtClean="0"/>
          </a:p>
          <a:p>
            <a:pPr algn="just"/>
            <a:r>
              <a:rPr lang="fa-IR" sz="2000" b="1" dirty="0" smtClean="0"/>
              <a:t>2-مطلوب اصل کمال: یعنی از زندگی کششی جلوگیری شود وفرد نسبت به ارزش ها و آنچه را که پسندیده علاقه پیدا کند.اجرای اصل کمال نباید مانع رشد استعدادهای شخصی افراد شود.</a:t>
            </a:r>
            <a:endParaRPr lang="en-US" sz="2000" b="1" dirty="0" smtClean="0"/>
          </a:p>
          <a:p>
            <a:pPr algn="just"/>
            <a:r>
              <a:rPr lang="fa-IR" sz="2000" b="1" dirty="0" smtClean="0"/>
              <a:t>3-مطلوب اصل حریت: مطلوب این اصل خودکار بارآوردن شاگرد است</a:t>
            </a:r>
            <a:endParaRPr lang="en-US" sz="2000" b="1" dirty="0" smtClean="0"/>
          </a:p>
          <a:p>
            <a:pPr algn="just"/>
            <a:r>
              <a:rPr lang="fa-IR" sz="2000" b="1" dirty="0" smtClean="0"/>
              <a:t>4-مطلوب اصل سندیت: یعنی عدم توجه به  امیال و رغبت های طفل می باشد</a:t>
            </a:r>
            <a:endParaRPr lang="en-US" sz="2000" b="1" dirty="0" smtClean="0"/>
          </a:p>
          <a:p>
            <a:pPr algn="just"/>
            <a:r>
              <a:rPr lang="fa-IR" sz="2000" b="1" dirty="0" smtClean="0"/>
              <a:t>5-مطلوب اصل تفرد: یعنی رغبت شخصی افراد مورد توجه قرار گیرد</a:t>
            </a:r>
            <a:endParaRPr lang="en-US" sz="2000" b="1" dirty="0" smtClean="0"/>
          </a:p>
          <a:p>
            <a:pPr algn="just"/>
            <a:r>
              <a:rPr lang="fa-IR" sz="2000" b="1" dirty="0" smtClean="0"/>
              <a:t>6-مطلوب اصل اجتماع: یعنی همه نظر ومیل خود را تابع خیر و صلاح جمع قرار می دهند</a:t>
            </a:r>
            <a:endParaRPr lang="en-US" sz="2000" b="1" dirty="0" smtClean="0"/>
          </a:p>
          <a:p>
            <a:pPr algn="just"/>
            <a:r>
              <a:rPr lang="en-US" sz="2000" b="1" dirty="0" smtClean="0"/>
              <a:t> 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550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00240"/>
            <a:ext cx="8686800" cy="424816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fa-IR" sz="13800" b="1" dirty="0" smtClean="0">
                <a:cs typeface="B Nazanin" pitchFamily="2" charset="-78"/>
              </a:rPr>
              <a:t>پایان </a:t>
            </a:r>
            <a:endParaRPr lang="fa-IR" sz="13800" b="1" dirty="0">
              <a:cs typeface="B Nazanin" pitchFamily="2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101881359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7847DE1-7447-4BB3-92C7-CFBC2A0F3E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TS101881359</Template>
  <TotalTime>462</TotalTime>
  <Words>972</Words>
  <Application>Microsoft Office PowerPoint</Application>
  <PresentationFormat>On-screen Show (4:3)</PresentationFormat>
  <Paragraphs>79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 Nazanin</vt:lpstr>
      <vt:lpstr>B Zar</vt:lpstr>
      <vt:lpstr>Calibri</vt:lpstr>
      <vt:lpstr>TS101881359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server1</dc:creator>
  <cp:lastModifiedBy>usb</cp:lastModifiedBy>
  <cp:revision>54</cp:revision>
  <dcterms:created xsi:type="dcterms:W3CDTF">2015-05-03T04:02:01Z</dcterms:created>
  <dcterms:modified xsi:type="dcterms:W3CDTF">2018-11-28T06:40:55Z</dcterms:modified>
  <cp:category>2010 education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TC018813599991</vt:lpwstr>
  </property>
</Properties>
</file>