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32"/>
  </p:notesMasterIdLst>
  <p:sldIdLst>
    <p:sldId id="272" r:id="rId2"/>
    <p:sldId id="269" r:id="rId3"/>
    <p:sldId id="257" r:id="rId4"/>
    <p:sldId id="259" r:id="rId5"/>
    <p:sldId id="258" r:id="rId6"/>
    <p:sldId id="275" r:id="rId7"/>
    <p:sldId id="287" r:id="rId8"/>
    <p:sldId id="288" r:id="rId9"/>
    <p:sldId id="260" r:id="rId10"/>
    <p:sldId id="263" r:id="rId11"/>
    <p:sldId id="289" r:id="rId12"/>
    <p:sldId id="270" r:id="rId13"/>
    <p:sldId id="282" r:id="rId14"/>
    <p:sldId id="265" r:id="rId15"/>
    <p:sldId id="262" r:id="rId16"/>
    <p:sldId id="266" r:id="rId17"/>
    <p:sldId id="267" r:id="rId18"/>
    <p:sldId id="268" r:id="rId19"/>
    <p:sldId id="271" r:id="rId20"/>
    <p:sldId id="290" r:id="rId21"/>
    <p:sldId id="292" r:id="rId22"/>
    <p:sldId id="283" r:id="rId23"/>
    <p:sldId id="284" r:id="rId24"/>
    <p:sldId id="264" r:id="rId25"/>
    <p:sldId id="273" r:id="rId26"/>
    <p:sldId id="286" r:id="rId27"/>
    <p:sldId id="291" r:id="rId28"/>
    <p:sldId id="285" r:id="rId29"/>
    <p:sldId id="277" r:id="rId30"/>
    <p:sldId id="29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64" autoAdjust="0"/>
  </p:normalViewPr>
  <p:slideViewPr>
    <p:cSldViewPr snapToGrid="0">
      <p:cViewPr varScale="1">
        <p:scale>
          <a:sx n="69" d="100"/>
          <a:sy n="69" d="100"/>
        </p:scale>
        <p:origin x="780"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07F35-C4F1-4152-A36C-9FD688B57617}" type="datetimeFigureOut">
              <a:rPr lang="en-US" smtClean="0"/>
              <a:t>10/21/2018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CA53A-5FDE-47F3-A056-0D36F4E3A7DC}" type="slidenum">
              <a:rPr lang="en-US" smtClean="0"/>
              <a:t>‹#›</a:t>
            </a:fld>
            <a:endParaRPr lang="en-US"/>
          </a:p>
        </p:txBody>
      </p:sp>
    </p:spTree>
    <p:extLst>
      <p:ext uri="{BB962C8B-B14F-4D97-AF65-F5344CB8AC3E}">
        <p14:creationId xmlns:p14="http://schemas.microsoft.com/office/powerpoint/2010/main" val="3902936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گروه های </a:t>
            </a:r>
            <a:r>
              <a:rPr lang="en-US" dirty="0" smtClean="0"/>
              <a:t>R</a:t>
            </a:r>
            <a:r>
              <a:rPr lang="fa-IR" dirty="0" smtClean="0"/>
              <a:t> در سطح پروتین قرا میگیرند و باعث پایداری ساختمان پروتین می شوند.</a:t>
            </a:r>
          </a:p>
          <a:p>
            <a:pPr algn="r" rtl="1"/>
            <a:r>
              <a:rPr lang="fa-IR" dirty="0" smtClean="0"/>
              <a:t>پرولین وقتی</a:t>
            </a:r>
            <a:r>
              <a:rPr lang="fa-IR" baseline="0" dirty="0" smtClean="0"/>
              <a:t> در ساختار پروتین قرار میگیرد باعث میشه که انعطاف پذیری کم بشه و زنجیره پروتین از آنجا کج بشه.</a:t>
            </a:r>
          </a:p>
          <a:p>
            <a:pPr algn="r" rtl="1"/>
            <a:r>
              <a:rPr lang="fa-IR" baseline="0" dirty="0" smtClean="0"/>
              <a:t>لوسین و ایزو اوسین ایزومرند با هم .</a:t>
            </a:r>
            <a:endParaRPr lang="en-US" dirty="0"/>
          </a:p>
        </p:txBody>
      </p:sp>
      <p:sp>
        <p:nvSpPr>
          <p:cNvPr id="4" name="Slide Number Placeholder 3"/>
          <p:cNvSpPr>
            <a:spLocks noGrp="1"/>
          </p:cNvSpPr>
          <p:nvPr>
            <p:ph type="sldNum" sz="quarter" idx="10"/>
          </p:nvPr>
        </p:nvSpPr>
        <p:spPr/>
        <p:txBody>
          <a:bodyPr/>
          <a:lstStyle/>
          <a:p>
            <a:fld id="{5BECA53A-5FDE-47F3-A056-0D36F4E3A7DC}" type="slidenum">
              <a:rPr lang="en-US" smtClean="0"/>
              <a:t>3</a:t>
            </a:fld>
            <a:endParaRPr lang="en-US"/>
          </a:p>
        </p:txBody>
      </p:sp>
    </p:spTree>
    <p:extLst>
      <p:ext uri="{BB962C8B-B14F-4D97-AF65-F5344CB8AC3E}">
        <p14:creationId xmlns:p14="http://schemas.microsoft.com/office/powerpoint/2010/main" val="36658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 گروه اول یعنی فنیل آلانین –تیروزین</a:t>
            </a:r>
            <a:r>
              <a:rPr lang="fa-IR" baseline="0" dirty="0" smtClean="0"/>
              <a:t> و تریپتوفان نسبتا غیر قزبی و نسبتا آبگریز</a:t>
            </a:r>
          </a:p>
          <a:p>
            <a:pPr algn="r" rtl="1"/>
            <a:r>
              <a:rPr lang="fa-IR" baseline="0" dirty="0" smtClean="0"/>
              <a:t>گروه دوم به دلیل اینکه بار مثبت دارند آبدوسترین پروتین ها هستند یعنی لایزین –هیستیدین و آرژنینین. در پی اچ 7 دارای بار مثبت قابل توجهی اند.(در محیط بازی)</a:t>
            </a:r>
          </a:p>
          <a:p>
            <a:pPr algn="r" rtl="1"/>
            <a:r>
              <a:rPr lang="fa-IR" baseline="0" dirty="0" smtClean="0"/>
              <a:t>گروه سوم دارای بار منفی اند و (اسیدی) به خاطر گروه کربوکسیل در زنجیر جانبی خودشون).</a:t>
            </a:r>
          </a:p>
          <a:p>
            <a:pPr algn="r" rtl="1"/>
            <a:endParaRPr lang="en-US" dirty="0"/>
          </a:p>
        </p:txBody>
      </p:sp>
      <p:sp>
        <p:nvSpPr>
          <p:cNvPr id="4" name="Slide Number Placeholder 3"/>
          <p:cNvSpPr>
            <a:spLocks noGrp="1"/>
          </p:cNvSpPr>
          <p:nvPr>
            <p:ph type="sldNum" sz="quarter" idx="10"/>
          </p:nvPr>
        </p:nvSpPr>
        <p:spPr/>
        <p:txBody>
          <a:bodyPr/>
          <a:lstStyle/>
          <a:p>
            <a:fld id="{5BECA53A-5FDE-47F3-A056-0D36F4E3A7DC}" type="slidenum">
              <a:rPr lang="en-US" smtClean="0"/>
              <a:t>5</a:t>
            </a:fld>
            <a:endParaRPr lang="en-US"/>
          </a:p>
        </p:txBody>
      </p:sp>
    </p:spTree>
    <p:extLst>
      <p:ext uri="{BB962C8B-B14F-4D97-AF65-F5344CB8AC3E}">
        <p14:creationId xmlns:p14="http://schemas.microsoft.com/office/powerpoint/2010/main" val="123291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تشکیل قابل برگشت یک پیوند دی سولفیدی توسز</a:t>
            </a:r>
            <a:r>
              <a:rPr lang="fa-IR" baseline="0" dirty="0" smtClean="0"/>
              <a:t> اکسیداسیون دو مولکول سیستئین.</a:t>
            </a:r>
          </a:p>
          <a:p>
            <a:r>
              <a:rPr lang="fa-IR" baseline="0" dirty="0" smtClean="0"/>
              <a:t>پیوند های دی سولفیدی بین ریشه های سیستیئسن ساختمان پایداری را برای پروتین ها ایجاد میکند.</a:t>
            </a:r>
            <a:endParaRPr lang="en-US" dirty="0"/>
          </a:p>
        </p:txBody>
      </p:sp>
      <p:sp>
        <p:nvSpPr>
          <p:cNvPr id="4" name="Slide Number Placeholder 3"/>
          <p:cNvSpPr>
            <a:spLocks noGrp="1"/>
          </p:cNvSpPr>
          <p:nvPr>
            <p:ph type="sldNum" sz="quarter" idx="10"/>
          </p:nvPr>
        </p:nvSpPr>
        <p:spPr/>
        <p:txBody>
          <a:bodyPr/>
          <a:lstStyle/>
          <a:p>
            <a:fld id="{5BECA53A-5FDE-47F3-A056-0D36F4E3A7DC}" type="slidenum">
              <a:rPr lang="en-US" smtClean="0"/>
              <a:t>7</a:t>
            </a:fld>
            <a:endParaRPr lang="en-US"/>
          </a:p>
        </p:txBody>
      </p:sp>
    </p:spTree>
    <p:extLst>
      <p:ext uri="{BB962C8B-B14F-4D97-AF65-F5344CB8AC3E}">
        <p14:creationId xmlns:p14="http://schemas.microsoft.com/office/powerpoint/2010/main" val="268978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smtClean="0"/>
          </a:p>
          <a:p>
            <a:pPr algn="r" rtl="1"/>
            <a:r>
              <a:rPr lang="fa-IR" dirty="0" smtClean="0"/>
              <a:t>حل شدن آمینو اسید در آب باعث ایجاد</a:t>
            </a:r>
            <a:r>
              <a:rPr lang="fa-IR" baseline="0" dirty="0" smtClean="0"/>
              <a:t> یک یون دو قطبی  یا همون زویتریون میکند. میتونه نقش اسید (پروتون دهنده ) یا نقش باز پروتون پذیرنده باشه.</a:t>
            </a:r>
            <a:endParaRPr lang="fa-IR" dirty="0" smtClean="0"/>
          </a:p>
          <a:p>
            <a:pPr algn="r" rtl="1"/>
            <a:r>
              <a:rPr lang="fa-IR" dirty="0" smtClean="0"/>
              <a:t>آمینو اسیدها می توانند نقش اسید یا باز را ایفا کنند .</a:t>
            </a:r>
          </a:p>
          <a:p>
            <a:pPr algn="r" rtl="1"/>
            <a:r>
              <a:rPr lang="fa-IR" dirty="0" smtClean="0"/>
              <a:t>در نقطه ایزو الکتریک مولکول خنثی است.</a:t>
            </a:r>
          </a:p>
          <a:p>
            <a:pPr algn="r" rtl="1"/>
            <a:r>
              <a:rPr lang="fa-IR" dirty="0" smtClean="0"/>
              <a:t>در</a:t>
            </a:r>
            <a:r>
              <a:rPr lang="fa-IR" baseline="0" dirty="0" smtClean="0"/>
              <a:t> پی اچ پایین اسیدهای امینه بارشون مثبت هست یعنی اسیدی اند و در پی اچ بالا بارشون منفی است یعنی بازی اند .</a:t>
            </a:r>
          </a:p>
          <a:p>
            <a:pPr algn="r" rtl="1"/>
            <a:r>
              <a:rPr lang="fa-IR" dirty="0" smtClean="0"/>
              <a:t>وقتی به صورت کامل پروتونه بشه</a:t>
            </a:r>
            <a:r>
              <a:rPr lang="fa-IR" baseline="0" dirty="0" smtClean="0"/>
              <a:t> یک اسید دی پروتیک است و می تواند دو تا پروتون خود را از دست بدهد.</a:t>
            </a:r>
            <a:endParaRPr lang="en-US" dirty="0"/>
          </a:p>
        </p:txBody>
      </p:sp>
      <p:sp>
        <p:nvSpPr>
          <p:cNvPr id="4" name="Slide Number Placeholder 3"/>
          <p:cNvSpPr>
            <a:spLocks noGrp="1"/>
          </p:cNvSpPr>
          <p:nvPr>
            <p:ph type="sldNum" sz="quarter" idx="10"/>
          </p:nvPr>
        </p:nvSpPr>
        <p:spPr/>
        <p:txBody>
          <a:bodyPr/>
          <a:lstStyle/>
          <a:p>
            <a:fld id="{5BECA53A-5FDE-47F3-A056-0D36F4E3A7DC}" type="slidenum">
              <a:rPr lang="en-US" smtClean="0"/>
              <a:t>9</a:t>
            </a:fld>
            <a:endParaRPr lang="en-US"/>
          </a:p>
        </p:txBody>
      </p:sp>
    </p:spTree>
    <p:extLst>
      <p:ext uri="{BB962C8B-B14F-4D97-AF65-F5344CB8AC3E}">
        <p14:creationId xmlns:p14="http://schemas.microsoft.com/office/powerpoint/2010/main" val="381084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 2.34 نیروی دافعه بین</a:t>
            </a:r>
            <a:r>
              <a:rPr lang="fa-IR" baseline="0" dirty="0" smtClean="0"/>
              <a:t> گروه آمینو با پروتون جداشده پی کی رو کم میکنه . گروه هایی با بار مخالف زیترون رو تثبیت و پی کی رو کم میکنند.</a:t>
            </a:r>
          </a:p>
          <a:p>
            <a:pPr algn="r" rtl="1"/>
            <a:r>
              <a:rPr lang="fa-IR" baseline="0" dirty="0" smtClean="0"/>
              <a:t>سمت چپ در 9.6 اتم اکسیژن الکترونگاتیو الکترون ها رو از گروه امید دور میکنه و پی کی رو کم میکنه.</a:t>
            </a:r>
            <a:endParaRPr lang="en-US" dirty="0"/>
          </a:p>
        </p:txBody>
      </p:sp>
      <p:sp>
        <p:nvSpPr>
          <p:cNvPr id="4" name="Slide Number Placeholder 3"/>
          <p:cNvSpPr>
            <a:spLocks noGrp="1"/>
          </p:cNvSpPr>
          <p:nvPr>
            <p:ph type="sldNum" sz="quarter" idx="10"/>
          </p:nvPr>
        </p:nvSpPr>
        <p:spPr/>
        <p:txBody>
          <a:bodyPr/>
          <a:lstStyle/>
          <a:p>
            <a:fld id="{5BECA53A-5FDE-47F3-A056-0D36F4E3A7DC}" type="slidenum">
              <a:rPr lang="en-US" smtClean="0"/>
              <a:t>11</a:t>
            </a:fld>
            <a:endParaRPr lang="en-US"/>
          </a:p>
        </p:txBody>
      </p:sp>
    </p:spTree>
    <p:extLst>
      <p:ext uri="{BB962C8B-B14F-4D97-AF65-F5344CB8AC3E}">
        <p14:creationId xmlns:p14="http://schemas.microsoft.com/office/powerpoint/2010/main" val="11088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err="1" smtClean="0"/>
              <a:t>کروماتوگرافی</a:t>
            </a:r>
            <a:r>
              <a:rPr lang="en-US" dirty="0" smtClean="0"/>
              <a:t> </a:t>
            </a:r>
            <a:r>
              <a:rPr lang="en-US" dirty="0" err="1" smtClean="0"/>
              <a:t>مبادله</a:t>
            </a:r>
            <a:r>
              <a:rPr lang="en-US" dirty="0" smtClean="0"/>
              <a:t> </a:t>
            </a:r>
            <a:r>
              <a:rPr lang="en-US" dirty="0" err="1" smtClean="0"/>
              <a:t>یونی</a:t>
            </a:r>
            <a:r>
              <a:rPr lang="en-US" dirty="0" smtClean="0"/>
              <a:t> </a:t>
            </a:r>
            <a:r>
              <a:rPr lang="en-US" dirty="0" err="1" smtClean="0"/>
              <a:t>از</a:t>
            </a:r>
            <a:r>
              <a:rPr lang="en-US" dirty="0" smtClean="0"/>
              <a:t> </a:t>
            </a:r>
            <a:r>
              <a:rPr lang="en-US" dirty="0" err="1" smtClean="0"/>
              <a:t>تفاوت</a:t>
            </a:r>
            <a:r>
              <a:rPr lang="en-US" dirty="0" smtClean="0"/>
              <a:t> </a:t>
            </a:r>
            <a:r>
              <a:rPr lang="en-US" dirty="0" err="1" smtClean="0"/>
              <a:t>ها</a:t>
            </a:r>
            <a:r>
              <a:rPr lang="en-US" dirty="0" smtClean="0"/>
              <a:t> </a:t>
            </a:r>
            <a:r>
              <a:rPr lang="en-US" dirty="0" err="1" smtClean="0"/>
              <a:t>در</a:t>
            </a:r>
            <a:r>
              <a:rPr lang="en-US" dirty="0" smtClean="0"/>
              <a:t> </a:t>
            </a:r>
            <a:r>
              <a:rPr lang="en-US" dirty="0" err="1" smtClean="0"/>
              <a:t>علامت</a:t>
            </a:r>
            <a:r>
              <a:rPr lang="en-US" dirty="0" smtClean="0"/>
              <a:t> و </a:t>
            </a:r>
            <a:r>
              <a:rPr lang="en-US" dirty="0" err="1" smtClean="0"/>
              <a:t>مقدار</a:t>
            </a:r>
            <a:r>
              <a:rPr lang="en-US" dirty="0" smtClean="0"/>
              <a:t> </a:t>
            </a:r>
            <a:r>
              <a:rPr lang="en-US" dirty="0" err="1" smtClean="0"/>
              <a:t>بار</a:t>
            </a:r>
            <a:r>
              <a:rPr lang="en-US" dirty="0" smtClean="0"/>
              <a:t> </a:t>
            </a:r>
            <a:r>
              <a:rPr lang="en-US" dirty="0" err="1" smtClean="0"/>
              <a:t>الکتریکی</a:t>
            </a:r>
            <a:r>
              <a:rPr lang="en-US" dirty="0" smtClean="0"/>
              <a:t> </a:t>
            </a:r>
            <a:r>
              <a:rPr lang="en-US" dirty="0" err="1" smtClean="0"/>
              <a:t>خالص</a:t>
            </a:r>
            <a:r>
              <a:rPr lang="en-US" dirty="0" smtClean="0"/>
              <a:t> </a:t>
            </a:r>
            <a:r>
              <a:rPr lang="en-US" dirty="0" err="1" smtClean="0"/>
              <a:t>پروتئین</a:t>
            </a:r>
            <a:r>
              <a:rPr lang="en-US" dirty="0" smtClean="0"/>
              <a:t> </a:t>
            </a:r>
            <a:r>
              <a:rPr lang="en-US" dirty="0" err="1" smtClean="0"/>
              <a:t>ها</a:t>
            </a:r>
            <a:r>
              <a:rPr lang="en-US" dirty="0" smtClean="0"/>
              <a:t> </a:t>
            </a:r>
            <a:r>
              <a:rPr lang="en-US" dirty="0" err="1" smtClean="0"/>
              <a:t>در</a:t>
            </a:r>
            <a:r>
              <a:rPr lang="en-US" dirty="0" smtClean="0"/>
              <a:t> pH </a:t>
            </a:r>
            <a:r>
              <a:rPr lang="en-US" dirty="0" err="1" smtClean="0"/>
              <a:t>مشخص</a:t>
            </a:r>
            <a:r>
              <a:rPr lang="en-US" dirty="0" smtClean="0"/>
              <a:t> </a:t>
            </a:r>
            <a:r>
              <a:rPr lang="en-US" dirty="0" err="1" smtClean="0"/>
              <a:t>استفاده</a:t>
            </a:r>
            <a:r>
              <a:rPr lang="en-US" dirty="0" smtClean="0"/>
              <a:t> </a:t>
            </a:r>
            <a:r>
              <a:rPr lang="en-US" dirty="0" err="1" smtClean="0"/>
              <a:t>می</a:t>
            </a:r>
            <a:r>
              <a:rPr lang="en-US" dirty="0" smtClean="0"/>
              <a:t> </a:t>
            </a:r>
            <a:r>
              <a:rPr lang="en-US" dirty="0" err="1" smtClean="0"/>
              <a:t>کند</a:t>
            </a:r>
            <a:r>
              <a:rPr lang="en-US" dirty="0" smtClean="0"/>
              <a:t>.</a:t>
            </a:r>
            <a:endParaRPr lang="fa-IR"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مواد جامد متخلخل با خواص شیمیایی مناسب (فاز ثابت) در یک ستون نگهداری می شود و یک راه حل بافر (فاز متحرک) از طریق آن نفوذ می کند. محلول حاوی پروتئین، که در بالای ستون قرار دارد، از طریق ماتریس جامد به عنوان یک باند همیشه در حال گسترش در فاز متحرک بزرگ نفوذ می کند. شخصی</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پروتئینها از طریق ستون به سرعت یا به آرامی مهاجرت می کنند بسته به خواص آنها.</a:t>
            </a:r>
            <a:endParaRPr lang="en-US" dirty="0" smtClean="0"/>
          </a:p>
          <a:p>
            <a:pPr algn="r" rtl="1"/>
            <a:endParaRPr lang="fa-IR" dirty="0" smtClean="0"/>
          </a:p>
          <a:p>
            <a:pPr algn="r" rtl="1"/>
            <a:r>
              <a:rPr lang="fa-IR" dirty="0" smtClean="0"/>
              <a:t>اختلاف در علامت و بزرگی بار الکتریکی خالص پروتئین ها در یک </a:t>
            </a:r>
            <a:r>
              <a:rPr lang="en-US" dirty="0" smtClean="0"/>
              <a:t>pH </a:t>
            </a:r>
            <a:r>
              <a:rPr lang="fa-IR" dirty="0" smtClean="0"/>
              <a:t>مشخص را مورد بهره برداری قرار می دهد. ماتریس ستون یک پلیمر مصنوعی (رزین) حاوی گروه های متمایل به اتهام است؛ آنهایی که با گروه های آنیونی محدود هستند، مبدل های کاتیونی نامیده می شود، و کسانی که با گروه های کاتیونی محدود هستند، مبدل های آنیونی نامیده می شوند. وابستگی هر پروتئین به گروه های شارژ شده روی ستون تحت تاثیر </a:t>
            </a:r>
            <a:r>
              <a:rPr lang="en-US" dirty="0" smtClean="0"/>
              <a:t>pH (</a:t>
            </a:r>
            <a:r>
              <a:rPr lang="fa-IR" dirty="0" smtClean="0"/>
              <a:t>که وضعیت یونیزاسیون مولکول را تعیین می کند) و غلظت یون های نمکی آزاد در محلول اطراف آن تأثیر می گذارد. جداسازی را می توان با به تدریج تغییر </a:t>
            </a:r>
            <a:r>
              <a:rPr lang="en-US" dirty="0" smtClean="0"/>
              <a:t>pH </a:t>
            </a:r>
            <a:r>
              <a:rPr lang="fa-IR" dirty="0" smtClean="0"/>
              <a:t>و / یا غلظت نمک فاز متحرک به طوری که ایجاد یک </a:t>
            </a:r>
            <a:r>
              <a:rPr lang="en-US" dirty="0" smtClean="0"/>
              <a:t>pH </a:t>
            </a:r>
            <a:r>
              <a:rPr lang="fa-IR" dirty="0" smtClean="0"/>
              <a:t>یا گرادیان نمک بهینه سازی شده است.</a:t>
            </a:r>
            <a:endParaRPr lang="en-US" dirty="0"/>
          </a:p>
        </p:txBody>
      </p:sp>
      <p:sp>
        <p:nvSpPr>
          <p:cNvPr id="4" name="Slide Number Placeholder 3"/>
          <p:cNvSpPr>
            <a:spLocks noGrp="1"/>
          </p:cNvSpPr>
          <p:nvPr>
            <p:ph type="sldNum" sz="quarter" idx="10"/>
          </p:nvPr>
        </p:nvSpPr>
        <p:spPr/>
        <p:txBody>
          <a:bodyPr/>
          <a:lstStyle/>
          <a:p>
            <a:fld id="{5BECA53A-5FDE-47F3-A056-0D36F4E3A7DC}" type="slidenum">
              <a:rPr lang="en-US" smtClean="0"/>
              <a:t>15</a:t>
            </a:fld>
            <a:endParaRPr lang="en-US"/>
          </a:p>
        </p:txBody>
      </p:sp>
    </p:spTree>
    <p:extLst>
      <p:ext uri="{BB962C8B-B14F-4D97-AF65-F5344CB8AC3E}">
        <p14:creationId xmlns:p14="http://schemas.microsoft.com/office/powerpoint/2010/main" val="312276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r" rtl="1">
              <a:buAutoNum type="arabicParenR"/>
            </a:pPr>
            <a:r>
              <a:rPr lang="fa-IR" dirty="0" smtClean="0"/>
              <a:t>بعد از برقراری میدان الکتریکی یک شیب</a:t>
            </a:r>
            <a:r>
              <a:rPr lang="fa-IR" baseline="0" dirty="0" smtClean="0"/>
              <a:t> پی اچ پایدار تولید میشه.</a:t>
            </a:r>
          </a:p>
          <a:p>
            <a:pPr marL="228600" indent="-228600" algn="r" rtl="1">
              <a:buAutoNum type="arabicParenR"/>
            </a:pPr>
            <a:r>
              <a:rPr lang="fa-IR" baseline="0" dirty="0" smtClean="0"/>
              <a:t>2) محلول پروتین داره اضافه میشه و میدان مجددا برقرار میشه.</a:t>
            </a:r>
          </a:p>
          <a:p>
            <a:pPr marL="228600" indent="-228600" algn="r" rtl="1">
              <a:buAutoNum type="arabicParenR"/>
            </a:pPr>
            <a:r>
              <a:rPr lang="fa-IR" baseline="0" dirty="0" smtClean="0"/>
              <a:t>3) بعد از رنگ امیزی پروتین ها برحسب پی اچ جدا شدند.</a:t>
            </a:r>
          </a:p>
          <a:p>
            <a:pPr marL="228600" indent="-228600" algn="r" rtl="1">
              <a:buAutoNum type="arabicParenR"/>
            </a:pPr>
            <a:r>
              <a:rPr lang="fa-IR" baseline="0" dirty="0" smtClean="0"/>
              <a:t>شکل سمت راست .</a:t>
            </a:r>
          </a:p>
          <a:p>
            <a:pPr marL="228600" indent="-228600" algn="r" rtl="1">
              <a:buAutoNum type="arabicParenR"/>
            </a:pPr>
            <a:r>
              <a:rPr lang="fa-IR" baseline="0" dirty="0" smtClean="0"/>
              <a:t>1* الکتروفورز دو بعدی  پروتین ها با استفاده تمرکز ایزو الکتریک در یک ژل استوانه ای جدا می شوند.</a:t>
            </a:r>
          </a:p>
          <a:p>
            <a:pPr marL="228600" indent="-228600" algn="r" rtl="1">
              <a:buAutoNum type="arabicParenR"/>
            </a:pPr>
            <a:r>
              <a:rPr lang="fa-IR" baseline="0" dirty="0" smtClean="0"/>
              <a:t>2* ژل به صورت افقی بر روی تخته قرار میگیره و و جداسازی به وسیله زل الگتروفورز اس دی اس پلی آکرامید .</a:t>
            </a:r>
          </a:p>
          <a:p>
            <a:pPr marL="228600" indent="-228600" algn="r" rtl="1">
              <a:buAutoNum type="arabicParenR"/>
            </a:pPr>
            <a:r>
              <a:rPr lang="fa-IR" baseline="0" dirty="0" smtClean="0"/>
              <a:t>3* جداسازی افقی رو نشون میده بر اساس تفاوت نقطه ایزو الکتریک .</a:t>
            </a:r>
          </a:p>
          <a:p>
            <a:pPr marL="228600" indent="-228600" algn="r" rtl="1">
              <a:buAutoNum type="arabicParenR"/>
            </a:pPr>
            <a:r>
              <a:rPr lang="fa-IR" baseline="0" dirty="0" smtClean="0"/>
              <a:t>جداسازی عمودی اختلاف در اندازه و افقی بر اساس آی پی است. </a:t>
            </a:r>
            <a:endParaRPr lang="en-US" dirty="0"/>
          </a:p>
        </p:txBody>
      </p:sp>
      <p:sp>
        <p:nvSpPr>
          <p:cNvPr id="4" name="Slide Number Placeholder 3"/>
          <p:cNvSpPr>
            <a:spLocks noGrp="1"/>
          </p:cNvSpPr>
          <p:nvPr>
            <p:ph type="sldNum" sz="quarter" idx="10"/>
          </p:nvPr>
        </p:nvSpPr>
        <p:spPr/>
        <p:txBody>
          <a:bodyPr/>
          <a:lstStyle/>
          <a:p>
            <a:fld id="{5BECA53A-5FDE-47F3-A056-0D36F4E3A7DC}" type="slidenum">
              <a:rPr lang="en-US" smtClean="0"/>
              <a:t>20</a:t>
            </a:fld>
            <a:endParaRPr lang="en-US"/>
          </a:p>
        </p:txBody>
      </p:sp>
    </p:spTree>
    <p:extLst>
      <p:ext uri="{BB962C8B-B14F-4D97-AF65-F5344CB8AC3E}">
        <p14:creationId xmlns:p14="http://schemas.microsoft.com/office/powerpoint/2010/main" val="2213533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b="1" dirty="0" smtClean="0">
                <a:latin typeface="Times New Roman" panose="02020603050405020304" pitchFamily="18" charset="0"/>
                <a:cs typeface="Times New Roman" panose="02020603050405020304" pitchFamily="18" charset="0"/>
              </a:rPr>
              <a:t>این پروتین کوچک جزیی از زنجیره پروتئنی میتوکندری بوده و همانند میوگلوبین یک همو پروتئین است.</a:t>
            </a:r>
            <a:endParaRPr lang="en-US" b="1"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ECA53A-5FDE-47F3-A056-0D36F4E3A7DC}" type="slidenum">
              <a:rPr lang="en-US" smtClean="0"/>
              <a:t>26</a:t>
            </a:fld>
            <a:endParaRPr lang="en-US"/>
          </a:p>
        </p:txBody>
      </p:sp>
    </p:spTree>
    <p:extLst>
      <p:ext uri="{BB962C8B-B14F-4D97-AF65-F5344CB8AC3E}">
        <p14:creationId xmlns:p14="http://schemas.microsoft.com/office/powerpoint/2010/main" val="272217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4A6E28-DEEE-4AAF-AB49-28477D2D831C}" type="datetime1">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782EC-9B4A-49FC-8B7D-4137A425A346}" type="slidenum">
              <a:rPr lang="en-US" smtClean="0"/>
              <a:t>‹#›</a:t>
            </a:fld>
            <a:endParaRPr lang="en-US"/>
          </a:p>
        </p:txBody>
      </p:sp>
    </p:spTree>
    <p:extLst>
      <p:ext uri="{BB962C8B-B14F-4D97-AF65-F5344CB8AC3E}">
        <p14:creationId xmlns:p14="http://schemas.microsoft.com/office/powerpoint/2010/main" val="389377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45DC7C-B509-4346-A012-4B80C7BB115C}" type="datetime1">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782EC-9B4A-49FC-8B7D-4137A425A346}" type="slidenum">
              <a:rPr lang="en-US" smtClean="0"/>
              <a:t>‹#›</a:t>
            </a:fld>
            <a:endParaRPr lang="en-US"/>
          </a:p>
        </p:txBody>
      </p:sp>
    </p:spTree>
    <p:extLst>
      <p:ext uri="{BB962C8B-B14F-4D97-AF65-F5344CB8AC3E}">
        <p14:creationId xmlns:p14="http://schemas.microsoft.com/office/powerpoint/2010/main" val="397704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55061E-3EA2-4A5E-8E60-83AD2408F9FF}" type="datetime1">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782EC-9B4A-49FC-8B7D-4137A425A34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0980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204C74-B49C-44FD-81A2-00178836B4B6}" type="datetime1">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782EC-9B4A-49FC-8B7D-4137A425A346}" type="slidenum">
              <a:rPr lang="en-US" smtClean="0"/>
              <a:t>‹#›</a:t>
            </a:fld>
            <a:endParaRPr lang="en-US"/>
          </a:p>
        </p:txBody>
      </p:sp>
    </p:spTree>
    <p:extLst>
      <p:ext uri="{BB962C8B-B14F-4D97-AF65-F5344CB8AC3E}">
        <p14:creationId xmlns:p14="http://schemas.microsoft.com/office/powerpoint/2010/main" val="3661721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665CFD-043D-449F-8190-B43BDC4D8311}" type="datetime1">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782EC-9B4A-49FC-8B7D-4137A425A34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9400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2B5931-CCD3-4830-842D-A777D4B91DC6}" type="datetime1">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782EC-9B4A-49FC-8B7D-4137A425A346}" type="slidenum">
              <a:rPr lang="en-US" smtClean="0"/>
              <a:t>‹#›</a:t>
            </a:fld>
            <a:endParaRPr lang="en-US"/>
          </a:p>
        </p:txBody>
      </p:sp>
    </p:spTree>
    <p:extLst>
      <p:ext uri="{BB962C8B-B14F-4D97-AF65-F5344CB8AC3E}">
        <p14:creationId xmlns:p14="http://schemas.microsoft.com/office/powerpoint/2010/main" val="1364914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F9046A-D673-4A01-BECE-8AC572DE1337}" type="datetime1">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782EC-9B4A-49FC-8B7D-4137A425A346}" type="slidenum">
              <a:rPr lang="en-US" smtClean="0"/>
              <a:t>‹#›</a:t>
            </a:fld>
            <a:endParaRPr lang="en-US"/>
          </a:p>
        </p:txBody>
      </p:sp>
    </p:spTree>
    <p:extLst>
      <p:ext uri="{BB962C8B-B14F-4D97-AF65-F5344CB8AC3E}">
        <p14:creationId xmlns:p14="http://schemas.microsoft.com/office/powerpoint/2010/main" val="49262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54E09B-1715-4DFF-9C34-D114D6A272E0}" type="datetime1">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782EC-9B4A-49FC-8B7D-4137A425A346}" type="slidenum">
              <a:rPr lang="en-US" smtClean="0"/>
              <a:t>‹#›</a:t>
            </a:fld>
            <a:endParaRPr lang="en-US"/>
          </a:p>
        </p:txBody>
      </p:sp>
    </p:spTree>
    <p:extLst>
      <p:ext uri="{BB962C8B-B14F-4D97-AF65-F5344CB8AC3E}">
        <p14:creationId xmlns:p14="http://schemas.microsoft.com/office/powerpoint/2010/main" val="39843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B34F06-009D-4B26-95BB-C47DAC46D37F}" type="datetime1">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782EC-9B4A-49FC-8B7D-4137A425A346}" type="slidenum">
              <a:rPr lang="en-US" smtClean="0"/>
              <a:t>‹#›</a:t>
            </a:fld>
            <a:endParaRPr lang="en-US"/>
          </a:p>
        </p:txBody>
      </p:sp>
    </p:spTree>
    <p:extLst>
      <p:ext uri="{BB962C8B-B14F-4D97-AF65-F5344CB8AC3E}">
        <p14:creationId xmlns:p14="http://schemas.microsoft.com/office/powerpoint/2010/main" val="366164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B5D558-5903-43DF-B44A-56D07C4E2420}" type="datetime1">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782EC-9B4A-49FC-8B7D-4137A425A346}" type="slidenum">
              <a:rPr lang="en-US" smtClean="0"/>
              <a:t>‹#›</a:t>
            </a:fld>
            <a:endParaRPr lang="en-US"/>
          </a:p>
        </p:txBody>
      </p:sp>
    </p:spTree>
    <p:extLst>
      <p:ext uri="{BB962C8B-B14F-4D97-AF65-F5344CB8AC3E}">
        <p14:creationId xmlns:p14="http://schemas.microsoft.com/office/powerpoint/2010/main" val="209866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B90090-B8E0-4DE6-99E2-28C8484C3385}" type="datetime1">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782EC-9B4A-49FC-8B7D-4137A425A346}" type="slidenum">
              <a:rPr lang="en-US" smtClean="0"/>
              <a:t>‹#›</a:t>
            </a:fld>
            <a:endParaRPr lang="en-US"/>
          </a:p>
        </p:txBody>
      </p:sp>
    </p:spTree>
    <p:extLst>
      <p:ext uri="{BB962C8B-B14F-4D97-AF65-F5344CB8AC3E}">
        <p14:creationId xmlns:p14="http://schemas.microsoft.com/office/powerpoint/2010/main" val="6393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997565-62F4-4523-8FC9-D53605D19AA8}" type="datetime1">
              <a:rPr lang="en-US" smtClean="0"/>
              <a:t>10/21/2018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9782EC-9B4A-49FC-8B7D-4137A425A346}" type="slidenum">
              <a:rPr lang="en-US" smtClean="0"/>
              <a:t>‹#›</a:t>
            </a:fld>
            <a:endParaRPr lang="en-US"/>
          </a:p>
        </p:txBody>
      </p:sp>
    </p:spTree>
    <p:extLst>
      <p:ext uri="{BB962C8B-B14F-4D97-AF65-F5344CB8AC3E}">
        <p14:creationId xmlns:p14="http://schemas.microsoft.com/office/powerpoint/2010/main" val="145572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9B3D7D-8E3D-4873-9BCD-1B163B1BCCE0}" type="datetime1">
              <a:rPr lang="en-US" smtClean="0"/>
              <a:t>10/21/2018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9782EC-9B4A-49FC-8B7D-4137A425A346}" type="slidenum">
              <a:rPr lang="en-US" smtClean="0"/>
              <a:t>‹#›</a:t>
            </a:fld>
            <a:endParaRPr lang="en-US"/>
          </a:p>
        </p:txBody>
      </p:sp>
    </p:spTree>
    <p:extLst>
      <p:ext uri="{BB962C8B-B14F-4D97-AF65-F5344CB8AC3E}">
        <p14:creationId xmlns:p14="http://schemas.microsoft.com/office/powerpoint/2010/main" val="97129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FB298-9E36-4D96-BB97-DF3832597A34}" type="datetime1">
              <a:rPr lang="en-US" smtClean="0"/>
              <a:t>10/21/2018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9782EC-9B4A-49FC-8B7D-4137A425A346}" type="slidenum">
              <a:rPr lang="en-US" smtClean="0"/>
              <a:t>‹#›</a:t>
            </a:fld>
            <a:endParaRPr lang="en-US"/>
          </a:p>
        </p:txBody>
      </p:sp>
    </p:spTree>
    <p:extLst>
      <p:ext uri="{BB962C8B-B14F-4D97-AF65-F5344CB8AC3E}">
        <p14:creationId xmlns:p14="http://schemas.microsoft.com/office/powerpoint/2010/main" val="321859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24AECE-AAAB-4D2C-96CC-D916EC21D8D3}" type="datetime1">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782EC-9B4A-49FC-8B7D-4137A425A346}" type="slidenum">
              <a:rPr lang="en-US" smtClean="0"/>
              <a:t>‹#›</a:t>
            </a:fld>
            <a:endParaRPr lang="en-US"/>
          </a:p>
        </p:txBody>
      </p:sp>
    </p:spTree>
    <p:extLst>
      <p:ext uri="{BB962C8B-B14F-4D97-AF65-F5344CB8AC3E}">
        <p14:creationId xmlns:p14="http://schemas.microsoft.com/office/powerpoint/2010/main" val="194347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D9AB26-4040-4554-8B6B-250201002CA1}" type="datetime1">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782EC-9B4A-49FC-8B7D-4137A425A346}" type="slidenum">
              <a:rPr lang="en-US" smtClean="0"/>
              <a:t>‹#›</a:t>
            </a:fld>
            <a:endParaRPr lang="en-US"/>
          </a:p>
        </p:txBody>
      </p:sp>
    </p:spTree>
    <p:extLst>
      <p:ext uri="{BB962C8B-B14F-4D97-AF65-F5344CB8AC3E}">
        <p14:creationId xmlns:p14="http://schemas.microsoft.com/office/powerpoint/2010/main" val="188402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A35E4A-E4AE-40E1-B2C3-B94FC3028F88}" type="datetime1">
              <a:rPr lang="en-US" smtClean="0"/>
              <a:t>10/21/2018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89782EC-9B4A-49FC-8B7D-4137A425A346}" type="slidenum">
              <a:rPr lang="en-US" smtClean="0"/>
              <a:t>‹#›</a:t>
            </a:fld>
            <a:endParaRPr lang="en-US"/>
          </a:p>
        </p:txBody>
      </p:sp>
    </p:spTree>
    <p:extLst>
      <p:ext uri="{BB962C8B-B14F-4D97-AF65-F5344CB8AC3E}">
        <p14:creationId xmlns:p14="http://schemas.microsoft.com/office/powerpoint/2010/main" val="3920685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Lst>
  <p:hf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838" y="1496290"/>
            <a:ext cx="7398326" cy="3574473"/>
          </a:xfrm>
          <a:prstGeom prst="rect">
            <a:avLst/>
          </a:prstGeom>
        </p:spPr>
      </p:pic>
      <p:sp>
        <p:nvSpPr>
          <p:cNvPr id="2" name="Slide Number Placeholder 1"/>
          <p:cNvSpPr>
            <a:spLocks noGrp="1"/>
          </p:cNvSpPr>
          <p:nvPr>
            <p:ph type="sldNum" sz="quarter" idx="12"/>
          </p:nvPr>
        </p:nvSpPr>
        <p:spPr/>
        <p:txBody>
          <a:bodyPr/>
          <a:lstStyle/>
          <a:p>
            <a:fld id="{389782EC-9B4A-49FC-8B7D-4137A425A346}" type="slidenum">
              <a:rPr lang="en-US" smtClean="0"/>
              <a:t>1</a:t>
            </a:fld>
            <a:endParaRPr lang="en-US"/>
          </a:p>
        </p:txBody>
      </p:sp>
    </p:spTree>
    <p:extLst>
      <p:ext uri="{BB962C8B-B14F-4D97-AF65-F5344CB8AC3E}">
        <p14:creationId xmlns:p14="http://schemas.microsoft.com/office/powerpoint/2010/main" val="2103314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4748528" cy="6378843"/>
          </a:xfrm>
          <a:prstGeom prst="rect">
            <a:avLst/>
          </a:prstGeom>
        </p:spPr>
      </p:pic>
      <p:pic>
        <p:nvPicPr>
          <p:cNvPr id="5" name="Picture 4"/>
          <p:cNvPicPr>
            <a:picLocks noChangeAspect="1"/>
          </p:cNvPicPr>
          <p:nvPr/>
        </p:nvPicPr>
        <p:blipFill>
          <a:blip r:embed="rId3"/>
          <a:stretch>
            <a:fillRect/>
          </a:stretch>
        </p:blipFill>
        <p:spPr>
          <a:xfrm>
            <a:off x="5140036" y="0"/>
            <a:ext cx="6064392" cy="6378842"/>
          </a:xfrm>
          <a:prstGeom prst="rect">
            <a:avLst/>
          </a:prstGeom>
        </p:spPr>
      </p:pic>
      <p:pic>
        <p:nvPicPr>
          <p:cNvPr id="6" name="Picture 5"/>
          <p:cNvPicPr>
            <a:picLocks noChangeAspect="1"/>
          </p:cNvPicPr>
          <p:nvPr/>
        </p:nvPicPr>
        <p:blipFill>
          <a:blip r:embed="rId4"/>
          <a:stretch>
            <a:fillRect/>
          </a:stretch>
        </p:blipFill>
        <p:spPr>
          <a:xfrm>
            <a:off x="0" y="6392697"/>
            <a:ext cx="11204428" cy="506867"/>
          </a:xfrm>
          <a:prstGeom prst="rect">
            <a:avLst/>
          </a:prstGeom>
        </p:spPr>
      </p:pic>
      <p:sp>
        <p:nvSpPr>
          <p:cNvPr id="2" name="Slide Number Placeholder 1"/>
          <p:cNvSpPr>
            <a:spLocks noGrp="1"/>
          </p:cNvSpPr>
          <p:nvPr>
            <p:ph type="sldNum" sz="quarter" idx="12"/>
          </p:nvPr>
        </p:nvSpPr>
        <p:spPr/>
        <p:txBody>
          <a:bodyPr/>
          <a:lstStyle/>
          <a:p>
            <a:fld id="{389782EC-9B4A-49FC-8B7D-4137A425A346}" type="slidenum">
              <a:rPr lang="en-US" smtClean="0"/>
              <a:t>10</a:t>
            </a:fld>
            <a:endParaRPr lang="en-US"/>
          </a:p>
        </p:txBody>
      </p:sp>
    </p:spTree>
    <p:extLst>
      <p:ext uri="{BB962C8B-B14F-4D97-AF65-F5344CB8AC3E}">
        <p14:creationId xmlns:p14="http://schemas.microsoft.com/office/powerpoint/2010/main" val="271770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9782EC-9B4A-49FC-8B7D-4137A425A346}" type="slidenum">
              <a:rPr lang="en-US" smtClean="0"/>
              <a:t>11</a:t>
            </a:fld>
            <a:endParaRPr lang="en-US"/>
          </a:p>
        </p:txBody>
      </p:sp>
      <p:pic>
        <p:nvPicPr>
          <p:cNvPr id="5" name="Picture 4"/>
          <p:cNvPicPr>
            <a:picLocks noChangeAspect="1"/>
          </p:cNvPicPr>
          <p:nvPr/>
        </p:nvPicPr>
        <p:blipFill>
          <a:blip r:embed="rId3"/>
          <a:stretch>
            <a:fillRect/>
          </a:stretch>
        </p:blipFill>
        <p:spPr>
          <a:xfrm>
            <a:off x="1407535" y="934808"/>
            <a:ext cx="8745910" cy="5471679"/>
          </a:xfrm>
          <a:prstGeom prst="rect">
            <a:avLst/>
          </a:prstGeom>
        </p:spPr>
      </p:pic>
      <p:sp>
        <p:nvSpPr>
          <p:cNvPr id="6" name="Rectangle 5"/>
          <p:cNvSpPr/>
          <p:nvPr/>
        </p:nvSpPr>
        <p:spPr>
          <a:xfrm>
            <a:off x="2867276" y="348734"/>
            <a:ext cx="4794902" cy="369332"/>
          </a:xfrm>
          <a:prstGeom prst="rect">
            <a:avLst/>
          </a:prstGeom>
        </p:spPr>
        <p:txBody>
          <a:bodyPr wrap="none">
            <a:spAutoFit/>
          </a:bodyPr>
          <a:lstStyle/>
          <a:p>
            <a:r>
              <a:rPr lang="en-US" b="1">
                <a:latin typeface="Optima-Bold"/>
              </a:rPr>
              <a:t>Effect of the chemical environment on </a:t>
            </a:r>
            <a:r>
              <a:rPr lang="en-US" b="1" dirty="0" err="1">
                <a:latin typeface="Optima-Bold"/>
              </a:rPr>
              <a:t>p</a:t>
            </a:r>
            <a:r>
              <a:rPr lang="en-US" b="1" i="1" dirty="0" err="1">
                <a:latin typeface="Optima-BoldItalic"/>
              </a:rPr>
              <a:t>K</a:t>
            </a:r>
            <a:r>
              <a:rPr lang="en-US" sz="800" b="1" dirty="0" err="1">
                <a:latin typeface="Optima-Bold"/>
              </a:rPr>
              <a:t>a</a:t>
            </a:r>
            <a:endParaRPr lang="en-US" dirty="0"/>
          </a:p>
        </p:txBody>
      </p:sp>
    </p:spTree>
    <p:extLst>
      <p:ext uri="{BB962C8B-B14F-4D97-AF65-F5344CB8AC3E}">
        <p14:creationId xmlns:p14="http://schemas.microsoft.com/office/powerpoint/2010/main" val="2542884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691" y="659426"/>
            <a:ext cx="11748655" cy="1477328"/>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Amino acids can be </a:t>
            </a:r>
            <a:r>
              <a:rPr lang="en-US" dirty="0">
                <a:solidFill>
                  <a:srgbClr val="FF0000"/>
                </a:solidFill>
                <a:latin typeface="Times New Roman" panose="02020603050405020304" pitchFamily="18" charset="0"/>
                <a:cs typeface="Times New Roman" panose="02020603050405020304" pitchFamily="18" charset="0"/>
              </a:rPr>
              <a:t>joined covalently </a:t>
            </a:r>
            <a:r>
              <a:rPr lang="en-US" dirty="0" smtClean="0">
                <a:latin typeface="Times New Roman" panose="02020603050405020304" pitchFamily="18" charset="0"/>
                <a:cs typeface="Times New Roman" panose="02020603050405020304" pitchFamily="18" charset="0"/>
              </a:rPr>
              <a:t>through</a:t>
            </a:r>
            <a:r>
              <a:rPr lang="fa-I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peptide </a:t>
            </a:r>
            <a:r>
              <a:rPr lang="en-US" dirty="0">
                <a:latin typeface="Times New Roman" panose="02020603050405020304" pitchFamily="18" charset="0"/>
                <a:cs typeface="Times New Roman" panose="02020603050405020304" pitchFamily="18" charset="0"/>
              </a:rPr>
              <a:t>bonds to form </a:t>
            </a:r>
            <a:r>
              <a:rPr lang="en-US" dirty="0">
                <a:solidFill>
                  <a:schemeClr val="accent1">
                    <a:lumMod val="75000"/>
                  </a:schemeClr>
                </a:solidFill>
                <a:latin typeface="Times New Roman" panose="02020603050405020304" pitchFamily="18" charset="0"/>
                <a:cs typeface="Times New Roman" panose="02020603050405020304" pitchFamily="18" charset="0"/>
              </a:rPr>
              <a:t>peptides</a:t>
            </a:r>
            <a:r>
              <a:rPr lang="en-US" dirty="0">
                <a:latin typeface="Times New Roman" panose="02020603050405020304" pitchFamily="18" charset="0"/>
                <a:cs typeface="Times New Roman" panose="02020603050405020304" pitchFamily="18" charset="0"/>
              </a:rPr>
              <a:t> and </a:t>
            </a:r>
            <a:r>
              <a:rPr lang="en-US" dirty="0" smtClean="0">
                <a:solidFill>
                  <a:srgbClr val="92D050"/>
                </a:solidFill>
                <a:latin typeface="Times New Roman" panose="02020603050405020304" pitchFamily="18" charset="0"/>
                <a:cs typeface="Times New Roman" panose="02020603050405020304" pitchFamily="18" charset="0"/>
              </a:rPr>
              <a:t>proteins</a:t>
            </a:r>
            <a:r>
              <a:rPr lang="fa-IR" dirty="0" smtClean="0">
                <a:solidFill>
                  <a:srgbClr val="92D05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Cells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generally contain thousands of different </a:t>
            </a:r>
            <a:r>
              <a:rPr lang="en-US" dirty="0" smtClean="0">
                <a:latin typeface="Times New Roman" panose="02020603050405020304" pitchFamily="18" charset="0"/>
                <a:cs typeface="Times New Roman" panose="02020603050405020304" pitchFamily="18" charset="0"/>
              </a:rPr>
              <a:t>proteins, each </a:t>
            </a:r>
            <a:r>
              <a:rPr lang="en-US" dirty="0">
                <a:latin typeface="Times New Roman" panose="02020603050405020304" pitchFamily="18" charset="0"/>
                <a:cs typeface="Times New Roman" panose="02020603050405020304" pitchFamily="18" charset="0"/>
              </a:rPr>
              <a:t>with a different biological activity</a:t>
            </a:r>
            <a:r>
              <a:rPr lang="en-US" dirty="0" smtClean="0">
                <a:latin typeface="Times New Roman" panose="02020603050405020304" pitchFamily="18" charset="0"/>
                <a:cs typeface="Times New Roman" panose="02020603050405020304" pitchFamily="18" charset="0"/>
              </a:rPr>
              <a:t>.</a:t>
            </a:r>
            <a:endParaRPr lang="fa-IR"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Proteins can be very long polypeptide chains of </a:t>
            </a:r>
            <a:r>
              <a:rPr lang="en-US" dirty="0" smtClean="0">
                <a:solidFill>
                  <a:srgbClr val="FF0000"/>
                </a:solidFill>
                <a:latin typeface="Times New Roman" panose="02020603050405020304" pitchFamily="18" charset="0"/>
                <a:cs typeface="Times New Roman" panose="02020603050405020304" pitchFamily="18" charset="0"/>
              </a:rPr>
              <a:t>100</a:t>
            </a:r>
            <a:r>
              <a:rPr lang="fa-IR" dirty="0" smtClean="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to </a:t>
            </a:r>
            <a:r>
              <a:rPr lang="en-US" dirty="0">
                <a:solidFill>
                  <a:srgbClr val="FF0000"/>
                </a:solidFill>
                <a:latin typeface="Times New Roman" panose="02020603050405020304" pitchFamily="18" charset="0"/>
                <a:cs typeface="Times New Roman" panose="02020603050405020304" pitchFamily="18" charset="0"/>
              </a:rPr>
              <a:t>several thousand amino acid </a:t>
            </a:r>
            <a:r>
              <a:rPr lang="en-US" dirty="0" smtClean="0">
                <a:latin typeface="Times New Roman" panose="02020603050405020304" pitchFamily="18" charset="0"/>
                <a:cs typeface="Times New Roman" panose="02020603050405020304" pitchFamily="18" charset="0"/>
              </a:rPr>
              <a:t>residues</a:t>
            </a:r>
            <a:r>
              <a:rPr lang="fa-IR"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some </a:t>
            </a:r>
            <a:r>
              <a:rPr lang="en-US" dirty="0" smtClean="0">
                <a:latin typeface="Times New Roman" panose="02020603050405020304" pitchFamily="18" charset="0"/>
                <a:cs typeface="Times New Roman" panose="02020603050405020304" pitchFamily="18" charset="0"/>
              </a:rPr>
              <a:t>naturally occurring </a:t>
            </a:r>
            <a:r>
              <a:rPr lang="en-US" dirty="0">
                <a:latin typeface="Times New Roman" panose="02020603050405020304" pitchFamily="18" charset="0"/>
                <a:cs typeface="Times New Roman" panose="02020603050405020304" pitchFamily="18" charset="0"/>
              </a:rPr>
              <a:t>peptides have only a </a:t>
            </a:r>
            <a:r>
              <a:rPr lang="en-US" dirty="0" smtClean="0">
                <a:latin typeface="Times New Roman" panose="02020603050405020304" pitchFamily="18" charset="0"/>
                <a:cs typeface="Times New Roman" panose="02020603050405020304" pitchFamily="18" charset="0"/>
              </a:rPr>
              <a:t>few</a:t>
            </a:r>
            <a:r>
              <a:rPr lang="fa-I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amino </a:t>
            </a:r>
            <a:r>
              <a:rPr lang="en-US" dirty="0">
                <a:latin typeface="Times New Roman" panose="02020603050405020304" pitchFamily="18" charset="0"/>
                <a:cs typeface="Times New Roman" panose="02020603050405020304" pitchFamily="18" charset="0"/>
              </a:rPr>
              <a:t>acid residues</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However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Some proteins are </a:t>
            </a:r>
            <a:r>
              <a:rPr lang="en-US" dirty="0" smtClean="0">
                <a:latin typeface="Times New Roman" panose="02020603050405020304" pitchFamily="18" charset="0"/>
                <a:cs typeface="Times New Roman" panose="02020603050405020304" pitchFamily="18" charset="0"/>
              </a:rPr>
              <a:t>composed of </a:t>
            </a:r>
            <a:r>
              <a:rPr lang="en-US" dirty="0">
                <a:latin typeface="Times New Roman" panose="02020603050405020304" pitchFamily="18" charset="0"/>
                <a:cs typeface="Times New Roman" panose="02020603050405020304" pitchFamily="18" charset="0"/>
              </a:rPr>
              <a:t>several </a:t>
            </a:r>
            <a:r>
              <a:rPr lang="en-US" dirty="0" smtClean="0">
                <a:latin typeface="Times New Roman" panose="02020603050405020304" pitchFamily="18" charset="0"/>
                <a:cs typeface="Times New Roman" panose="02020603050405020304" pitchFamily="18" charset="0"/>
              </a:rPr>
              <a:t>noncovalent </a:t>
            </a:r>
            <a:r>
              <a:rPr lang="en-US" dirty="0">
                <a:latin typeface="Times New Roman" panose="02020603050405020304" pitchFamily="18" charset="0"/>
                <a:cs typeface="Times New Roman" panose="02020603050405020304" pitchFamily="18" charset="0"/>
              </a:rPr>
              <a:t>associated </a:t>
            </a:r>
            <a:r>
              <a:rPr lang="en-US" dirty="0" smtClean="0">
                <a:latin typeface="Times New Roman" panose="02020603050405020304" pitchFamily="18" charset="0"/>
                <a:cs typeface="Times New Roman" panose="02020603050405020304" pitchFamily="18" charset="0"/>
              </a:rPr>
              <a:t>polypeptide</a:t>
            </a:r>
            <a:r>
              <a:rPr lang="fa-I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chains</a:t>
            </a:r>
            <a:r>
              <a:rPr lang="en-US" dirty="0">
                <a:latin typeface="Times New Roman" panose="02020603050405020304" pitchFamily="18" charset="0"/>
                <a:cs typeface="Times New Roman" panose="02020603050405020304" pitchFamily="18" charset="0"/>
              </a:rPr>
              <a:t>, called subunits.</a:t>
            </a:r>
          </a:p>
        </p:txBody>
      </p:sp>
      <p:sp>
        <p:nvSpPr>
          <p:cNvPr id="2" name="Rectangle 1"/>
          <p:cNvSpPr/>
          <p:nvPr/>
        </p:nvSpPr>
        <p:spPr>
          <a:xfrm>
            <a:off x="4554320" y="73551"/>
            <a:ext cx="2206053" cy="461665"/>
          </a:xfrm>
          <a:prstGeom prst="rect">
            <a:avLst/>
          </a:prstGeom>
        </p:spPr>
        <p:txBody>
          <a:bodyPr wrap="none">
            <a:spAutoFit/>
          </a:bodyPr>
          <a:lstStyle/>
          <a:p>
            <a:r>
              <a:rPr lang="en-US" sz="2400" dirty="0">
                <a:solidFill>
                  <a:schemeClr val="accent4"/>
                </a:solidFill>
                <a:latin typeface="Century-Light"/>
              </a:rPr>
              <a:t>peptide bonds </a:t>
            </a:r>
            <a:endParaRPr lang="en-US" sz="2400" dirty="0">
              <a:solidFill>
                <a:schemeClr val="accent4"/>
              </a:solidFill>
            </a:endParaRPr>
          </a:p>
        </p:txBody>
      </p:sp>
      <p:sp>
        <p:nvSpPr>
          <p:cNvPr id="3" name="Slide Number Placeholder 2"/>
          <p:cNvSpPr>
            <a:spLocks noGrp="1"/>
          </p:cNvSpPr>
          <p:nvPr>
            <p:ph type="sldNum" sz="quarter" idx="12"/>
          </p:nvPr>
        </p:nvSpPr>
        <p:spPr>
          <a:xfrm>
            <a:off x="513463" y="6382236"/>
            <a:ext cx="683339" cy="365125"/>
          </a:xfrm>
        </p:spPr>
        <p:txBody>
          <a:bodyPr/>
          <a:lstStyle/>
          <a:p>
            <a:fld id="{389782EC-9B4A-49FC-8B7D-4137A425A346}" type="slidenum">
              <a:rPr lang="en-US" smtClean="0"/>
              <a:t>12</a:t>
            </a:fld>
            <a:endParaRPr lang="en-US" dirty="0"/>
          </a:p>
        </p:txBody>
      </p:sp>
      <p:pic>
        <p:nvPicPr>
          <p:cNvPr id="6" name="Picture 5"/>
          <p:cNvPicPr>
            <a:picLocks noChangeAspect="1"/>
          </p:cNvPicPr>
          <p:nvPr/>
        </p:nvPicPr>
        <p:blipFill>
          <a:blip r:embed="rId2"/>
          <a:stretch>
            <a:fillRect/>
          </a:stretch>
        </p:blipFill>
        <p:spPr>
          <a:xfrm>
            <a:off x="124691" y="2136754"/>
            <a:ext cx="3824614" cy="2755740"/>
          </a:xfrm>
          <a:prstGeom prst="rect">
            <a:avLst/>
          </a:prstGeom>
        </p:spPr>
      </p:pic>
      <p:pic>
        <p:nvPicPr>
          <p:cNvPr id="7" name="Picture 6"/>
          <p:cNvPicPr>
            <a:picLocks noChangeAspect="1"/>
          </p:cNvPicPr>
          <p:nvPr/>
        </p:nvPicPr>
        <p:blipFill>
          <a:blip r:embed="rId3"/>
          <a:stretch>
            <a:fillRect/>
          </a:stretch>
        </p:blipFill>
        <p:spPr>
          <a:xfrm>
            <a:off x="7635423" y="1967346"/>
            <a:ext cx="4556577" cy="4904510"/>
          </a:xfrm>
          <a:prstGeom prst="rect">
            <a:avLst/>
          </a:prstGeom>
        </p:spPr>
      </p:pic>
      <p:pic>
        <p:nvPicPr>
          <p:cNvPr id="8" name="Picture 7"/>
          <p:cNvPicPr>
            <a:picLocks noChangeAspect="1"/>
          </p:cNvPicPr>
          <p:nvPr/>
        </p:nvPicPr>
        <p:blipFill>
          <a:blip r:embed="rId4"/>
          <a:stretch>
            <a:fillRect/>
          </a:stretch>
        </p:blipFill>
        <p:spPr>
          <a:xfrm>
            <a:off x="2605760" y="4456377"/>
            <a:ext cx="4554320" cy="2361977"/>
          </a:xfrm>
          <a:prstGeom prst="rect">
            <a:avLst/>
          </a:prstGeom>
        </p:spPr>
      </p:pic>
      <p:sp>
        <p:nvSpPr>
          <p:cNvPr id="9" name="Rectangle 8"/>
          <p:cNvSpPr/>
          <p:nvPr/>
        </p:nvSpPr>
        <p:spPr>
          <a:xfrm>
            <a:off x="9296400" y="6488668"/>
            <a:ext cx="2895600"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Alanylglutamylglycyllysine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306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9782EC-9B4A-49FC-8B7D-4137A425A346}" type="slidenum">
              <a:rPr lang="en-US" smtClean="0"/>
              <a:t>13</a:t>
            </a:fld>
            <a:endParaRPr lang="en-US"/>
          </a:p>
        </p:txBody>
      </p:sp>
      <p:sp>
        <p:nvSpPr>
          <p:cNvPr id="5" name="Rectangle 4"/>
          <p:cNvSpPr/>
          <p:nvPr/>
        </p:nvSpPr>
        <p:spPr>
          <a:xfrm>
            <a:off x="277090" y="1195768"/>
            <a:ext cx="4281056" cy="369332"/>
          </a:xfrm>
          <a:prstGeom prst="rect">
            <a:avLst/>
          </a:prstGeom>
        </p:spPr>
        <p:txBody>
          <a:bodyPr wrap="square">
            <a:spAutoFit/>
          </a:bodyPr>
          <a:lstStyle/>
          <a:p>
            <a:pPr marL="342900" indent="-342900">
              <a:buAutoNum type="arabicParenR"/>
            </a:pPr>
            <a:r>
              <a:rPr lang="en-US" b="1" dirty="0" smtClean="0">
                <a:latin typeface="Century-Light"/>
              </a:rPr>
              <a:t>differences in protein solubility</a:t>
            </a:r>
          </a:p>
        </p:txBody>
      </p:sp>
      <p:sp>
        <p:nvSpPr>
          <p:cNvPr id="7" name="Rectangle 6"/>
          <p:cNvSpPr/>
          <p:nvPr/>
        </p:nvSpPr>
        <p:spPr>
          <a:xfrm>
            <a:off x="277090" y="1814712"/>
            <a:ext cx="1499460" cy="369332"/>
          </a:xfrm>
          <a:prstGeom prst="rect">
            <a:avLst/>
          </a:prstGeom>
        </p:spPr>
        <p:txBody>
          <a:bodyPr wrap="square">
            <a:spAutoFit/>
          </a:bodyPr>
          <a:lstStyle/>
          <a:p>
            <a:r>
              <a:rPr lang="en-US" b="1" dirty="0" smtClean="0">
                <a:latin typeface="Century-Bold"/>
              </a:rPr>
              <a:t>2) dialysis</a:t>
            </a:r>
            <a:endParaRPr lang="en-US" dirty="0"/>
          </a:p>
        </p:txBody>
      </p:sp>
      <p:sp>
        <p:nvSpPr>
          <p:cNvPr id="12" name="Rectangle 11"/>
          <p:cNvSpPr/>
          <p:nvPr/>
        </p:nvSpPr>
        <p:spPr>
          <a:xfrm>
            <a:off x="181108" y="3319941"/>
            <a:ext cx="2236510" cy="369332"/>
          </a:xfrm>
          <a:prstGeom prst="rect">
            <a:avLst/>
          </a:prstGeom>
        </p:spPr>
        <p:txBody>
          <a:bodyPr wrap="none">
            <a:spAutoFit/>
          </a:bodyPr>
          <a:lstStyle/>
          <a:p>
            <a:r>
              <a:rPr lang="en-US" b="1" dirty="0" smtClean="0">
                <a:latin typeface="Century-Bold"/>
              </a:rPr>
              <a:t>4) electrophoresis</a:t>
            </a:r>
            <a:endParaRPr lang="en-US" dirty="0"/>
          </a:p>
        </p:txBody>
      </p:sp>
      <p:sp>
        <p:nvSpPr>
          <p:cNvPr id="14" name="Rectangle 13"/>
          <p:cNvSpPr/>
          <p:nvPr/>
        </p:nvSpPr>
        <p:spPr>
          <a:xfrm>
            <a:off x="4821381" y="3024105"/>
            <a:ext cx="3672800" cy="369332"/>
          </a:xfrm>
          <a:prstGeom prst="rect">
            <a:avLst/>
          </a:prstGeom>
        </p:spPr>
        <p:txBody>
          <a:bodyPr wrap="none">
            <a:spAutoFit/>
          </a:bodyPr>
          <a:lstStyle/>
          <a:p>
            <a:r>
              <a:rPr lang="en-US" b="1" dirty="0">
                <a:latin typeface="NewCenturySchlbk-Bold"/>
              </a:rPr>
              <a:t>Size-exclusion chromatography</a:t>
            </a:r>
            <a:endParaRPr lang="en-US" dirty="0"/>
          </a:p>
        </p:txBody>
      </p:sp>
      <p:sp>
        <p:nvSpPr>
          <p:cNvPr id="19" name="Rectangle 18"/>
          <p:cNvSpPr/>
          <p:nvPr/>
        </p:nvSpPr>
        <p:spPr>
          <a:xfrm>
            <a:off x="166253" y="2524458"/>
            <a:ext cx="11008142" cy="1477328"/>
          </a:xfrm>
          <a:prstGeom prst="rect">
            <a:avLst/>
          </a:prstGeom>
        </p:spPr>
        <p:txBody>
          <a:bodyPr wrap="none">
            <a:spAutoFit/>
          </a:bodyPr>
          <a:lstStyle/>
          <a:p>
            <a:r>
              <a:rPr lang="en-US" b="1" dirty="0" smtClean="0">
                <a:latin typeface="Century-Bold"/>
              </a:rPr>
              <a:t>3) column chromatography                          </a:t>
            </a:r>
            <a:r>
              <a:rPr lang="en-US" b="1" dirty="0">
                <a:latin typeface="Century-Bold"/>
              </a:rPr>
              <a:t>Ion-exchange </a:t>
            </a:r>
            <a:r>
              <a:rPr lang="en-US" b="1" dirty="0" smtClean="0">
                <a:latin typeface="Century-Bold"/>
              </a:rPr>
              <a:t>chromatography       cation </a:t>
            </a:r>
            <a:r>
              <a:rPr lang="en-US" b="1" dirty="0">
                <a:latin typeface="Century-Bold"/>
              </a:rPr>
              <a:t>exchangers</a:t>
            </a:r>
            <a:endParaRPr lang="en-US" dirty="0"/>
          </a:p>
          <a:p>
            <a:r>
              <a:rPr lang="en-US" b="1" dirty="0" smtClean="0">
                <a:latin typeface="Century-Bold"/>
              </a:rPr>
              <a:t>                                                                                                                                     </a:t>
            </a:r>
            <a:r>
              <a:rPr lang="en-US" b="1" dirty="0">
                <a:latin typeface="Century-Bold"/>
              </a:rPr>
              <a:t>anion exchangers</a:t>
            </a:r>
            <a:endParaRPr lang="en-US" dirty="0"/>
          </a:p>
          <a:p>
            <a:r>
              <a:rPr lang="en-US" b="1" dirty="0" smtClean="0">
                <a:latin typeface="Century-Bold"/>
              </a:rPr>
              <a:t>                                                                                                                                  </a:t>
            </a:r>
            <a:r>
              <a:rPr lang="en-US" dirty="0" smtClean="0">
                <a:latin typeface="Century-Bold"/>
              </a:rPr>
              <a:t>(</a:t>
            </a:r>
            <a:r>
              <a:rPr lang="en-US" dirty="0" smtClean="0">
                <a:latin typeface="Century-Light"/>
              </a:rPr>
              <a:t>also </a:t>
            </a:r>
            <a:r>
              <a:rPr lang="en-US" dirty="0">
                <a:latin typeface="Century-Light"/>
              </a:rPr>
              <a:t>called gel </a:t>
            </a:r>
            <a:r>
              <a:rPr lang="en-US" dirty="0" smtClean="0">
                <a:latin typeface="Century-Light"/>
              </a:rPr>
              <a:t>filtration)</a:t>
            </a:r>
            <a:endParaRPr lang="en-US" dirty="0">
              <a:latin typeface="Century-Light"/>
            </a:endParaRPr>
          </a:p>
          <a:p>
            <a:r>
              <a:rPr lang="en-US" dirty="0" smtClean="0"/>
              <a:t>                                                                    </a:t>
            </a:r>
            <a:r>
              <a:rPr lang="en-US" b="1" dirty="0">
                <a:latin typeface="Century-Bold"/>
              </a:rPr>
              <a:t>Affinity chromatography</a:t>
            </a:r>
            <a:endParaRPr lang="en-US" dirty="0"/>
          </a:p>
          <a:p>
            <a:endParaRPr lang="en-US" dirty="0"/>
          </a:p>
        </p:txBody>
      </p:sp>
      <p:cxnSp>
        <p:nvCxnSpPr>
          <p:cNvPr id="20" name="Straight Arrow Connector 19"/>
          <p:cNvCxnSpPr/>
          <p:nvPr/>
        </p:nvCxnSpPr>
        <p:spPr>
          <a:xfrm>
            <a:off x="3344254" y="2748651"/>
            <a:ext cx="1366291" cy="15215"/>
          </a:xfrm>
          <a:prstGeom prst="straightConnector1">
            <a:avLst/>
          </a:prstGeom>
          <a:ln>
            <a:solidFill>
              <a:srgbClr val="00B0F0"/>
            </a:solidFill>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a:off x="3344254" y="2756258"/>
            <a:ext cx="1578382" cy="437298"/>
          </a:xfrm>
          <a:prstGeom prst="straightConnector1">
            <a:avLst/>
          </a:prstGeom>
          <a:ln>
            <a:solidFill>
              <a:srgbClr val="00B0F0"/>
            </a:solidFill>
            <a:tailEnd type="triangle"/>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p:nvPr/>
        </p:nvCxnSpPr>
        <p:spPr>
          <a:xfrm>
            <a:off x="3344254" y="2784586"/>
            <a:ext cx="1366291" cy="777364"/>
          </a:xfrm>
          <a:prstGeom prst="straightConnector1">
            <a:avLst/>
          </a:prstGeom>
          <a:ln>
            <a:solidFill>
              <a:srgbClr val="00B0F0"/>
            </a:solidFill>
            <a:tailEnd type="triangle"/>
          </a:ln>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p:nvPr/>
        </p:nvCxnSpPr>
        <p:spPr>
          <a:xfrm>
            <a:off x="8240318" y="2732138"/>
            <a:ext cx="341379" cy="16513"/>
          </a:xfrm>
          <a:prstGeom prst="straightConnector1">
            <a:avLst/>
          </a:prstGeom>
          <a:ln>
            <a:solidFill>
              <a:srgbClr val="00B0F0"/>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8240318" y="2763866"/>
            <a:ext cx="341379" cy="265518"/>
          </a:xfrm>
          <a:prstGeom prst="straightConnector1">
            <a:avLst/>
          </a:prstGeom>
          <a:ln>
            <a:solidFill>
              <a:srgbClr val="00B0F0"/>
            </a:solidFill>
            <a:tailEnd type="triangle"/>
          </a:ln>
        </p:spPr>
        <p:style>
          <a:lnRef idx="3">
            <a:schemeClr val="dk1"/>
          </a:lnRef>
          <a:fillRef idx="0">
            <a:schemeClr val="dk1"/>
          </a:fillRef>
          <a:effectRef idx="2">
            <a:schemeClr val="dk1"/>
          </a:effectRef>
          <a:fontRef idx="minor">
            <a:schemeClr val="tx1"/>
          </a:fontRef>
        </p:style>
      </p:cxnSp>
      <p:sp>
        <p:nvSpPr>
          <p:cNvPr id="40" name="Rectangle 39"/>
          <p:cNvSpPr/>
          <p:nvPr/>
        </p:nvSpPr>
        <p:spPr>
          <a:xfrm>
            <a:off x="277089" y="4224434"/>
            <a:ext cx="5827236" cy="369332"/>
          </a:xfrm>
          <a:prstGeom prst="rect">
            <a:avLst/>
          </a:prstGeom>
        </p:spPr>
        <p:txBody>
          <a:bodyPr wrap="none">
            <a:spAutoFit/>
          </a:bodyPr>
          <a:lstStyle/>
          <a:p>
            <a:r>
              <a:rPr lang="en-US" b="1" dirty="0" smtClean="0">
                <a:latin typeface="Century-Bold"/>
              </a:rPr>
              <a:t>5) HPLC (high-performance </a:t>
            </a:r>
            <a:r>
              <a:rPr lang="en-US" b="1" dirty="0">
                <a:latin typeface="Century-Bold"/>
              </a:rPr>
              <a:t>liquid </a:t>
            </a:r>
            <a:r>
              <a:rPr lang="en-US" b="1" dirty="0" smtClean="0">
                <a:latin typeface="Century-Bold"/>
              </a:rPr>
              <a:t>chromatography)</a:t>
            </a:r>
            <a:endParaRPr lang="en-US" dirty="0"/>
          </a:p>
        </p:txBody>
      </p:sp>
      <p:sp>
        <p:nvSpPr>
          <p:cNvPr id="41" name="Rectangle 40"/>
          <p:cNvSpPr/>
          <p:nvPr/>
        </p:nvSpPr>
        <p:spPr>
          <a:xfrm>
            <a:off x="3373484" y="368679"/>
            <a:ext cx="4312784" cy="369332"/>
          </a:xfrm>
          <a:prstGeom prst="rect">
            <a:avLst/>
          </a:prstGeom>
          <a:ln>
            <a:solidFill>
              <a:srgbClr val="FF66FF"/>
            </a:solidFill>
          </a:ln>
        </p:spPr>
        <p:txBody>
          <a:bodyPr wrap="none">
            <a:spAutoFit/>
          </a:bodyPr>
          <a:lstStyle/>
          <a:p>
            <a:r>
              <a:rPr lang="en-US" dirty="0"/>
              <a:t>Proteins Can Be Separated and Purified </a:t>
            </a:r>
          </a:p>
        </p:txBody>
      </p:sp>
      <p:sp>
        <p:nvSpPr>
          <p:cNvPr id="15" name="Rectangle 14"/>
          <p:cNvSpPr/>
          <p:nvPr/>
        </p:nvSpPr>
        <p:spPr>
          <a:xfrm>
            <a:off x="287979" y="4954728"/>
            <a:ext cx="2621230" cy="369332"/>
          </a:xfrm>
          <a:prstGeom prst="rect">
            <a:avLst/>
          </a:prstGeom>
        </p:spPr>
        <p:txBody>
          <a:bodyPr wrap="none">
            <a:spAutoFit/>
          </a:bodyPr>
          <a:lstStyle/>
          <a:p>
            <a:r>
              <a:rPr lang="fa-IR" b="1" dirty="0" smtClean="0">
                <a:latin typeface="Century-Bold"/>
              </a:rPr>
              <a:t>6</a:t>
            </a:r>
            <a:r>
              <a:rPr lang="en-US" b="1" dirty="0" smtClean="0">
                <a:latin typeface="Century-Bold"/>
              </a:rPr>
              <a:t>) </a:t>
            </a:r>
            <a:r>
              <a:rPr lang="en-US" b="1" dirty="0" smtClean="0">
                <a:latin typeface="Optima-Bold"/>
              </a:rPr>
              <a:t>Isoelectric focusing</a:t>
            </a:r>
            <a:endParaRPr lang="en-US" dirty="0"/>
          </a:p>
        </p:txBody>
      </p:sp>
      <p:sp>
        <p:nvSpPr>
          <p:cNvPr id="16" name="Rectangle 15"/>
          <p:cNvSpPr/>
          <p:nvPr/>
        </p:nvSpPr>
        <p:spPr>
          <a:xfrm>
            <a:off x="277089" y="5603567"/>
            <a:ext cx="4104522" cy="369332"/>
          </a:xfrm>
          <a:prstGeom prst="rect">
            <a:avLst/>
          </a:prstGeom>
        </p:spPr>
        <p:txBody>
          <a:bodyPr wrap="none">
            <a:spAutoFit/>
          </a:bodyPr>
          <a:lstStyle/>
          <a:p>
            <a:r>
              <a:rPr lang="fa-IR" b="1" dirty="0" smtClean="0">
                <a:latin typeface="Century-Bold"/>
              </a:rPr>
              <a:t>7</a:t>
            </a:r>
            <a:r>
              <a:rPr lang="en-US" b="1" dirty="0" smtClean="0">
                <a:latin typeface="Century-Bold"/>
              </a:rPr>
              <a:t>) </a:t>
            </a:r>
            <a:r>
              <a:rPr lang="en-US" b="1" dirty="0" smtClean="0">
                <a:latin typeface="Optima-Bold"/>
              </a:rPr>
              <a:t>Two-dimensional </a:t>
            </a:r>
            <a:r>
              <a:rPr lang="en-US" b="1" dirty="0">
                <a:latin typeface="Optima-Bold"/>
              </a:rPr>
              <a:t>electrophoresis</a:t>
            </a:r>
            <a:endParaRPr lang="en-US" dirty="0"/>
          </a:p>
        </p:txBody>
      </p:sp>
    </p:spTree>
    <p:extLst>
      <p:ext uri="{BB962C8B-B14F-4D97-AF65-F5344CB8AC3E}">
        <p14:creationId xmlns:p14="http://schemas.microsoft.com/office/powerpoint/2010/main" val="40720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9782EC-9B4A-49FC-8B7D-4137A425A346}" type="slidenum">
              <a:rPr lang="en-US" smtClean="0"/>
              <a:t>14</a:t>
            </a:fld>
            <a:endParaRPr lang="en-US"/>
          </a:p>
        </p:txBody>
      </p:sp>
      <p:sp>
        <p:nvSpPr>
          <p:cNvPr id="4" name="Rectangle 3"/>
          <p:cNvSpPr/>
          <p:nvPr/>
        </p:nvSpPr>
        <p:spPr>
          <a:xfrm>
            <a:off x="800002" y="358510"/>
            <a:ext cx="7089964" cy="2308324"/>
          </a:xfrm>
          <a:prstGeom prst="rect">
            <a:avLst/>
          </a:prstGeom>
        </p:spPr>
        <p:txBody>
          <a:bodyPr wrap="square">
            <a:spAutoFit/>
          </a:bodyPr>
          <a:lstStyle/>
          <a:p>
            <a:r>
              <a:rPr lang="en-US" b="1" dirty="0" smtClean="0">
                <a:latin typeface="Century-Light"/>
              </a:rPr>
              <a:t>* differences </a:t>
            </a:r>
            <a:r>
              <a:rPr lang="en-US" b="1" dirty="0">
                <a:latin typeface="Century-Light"/>
              </a:rPr>
              <a:t>in protein solubility</a:t>
            </a:r>
          </a:p>
          <a:p>
            <a:endParaRPr lang="en-US" b="1" dirty="0" smtClean="0">
              <a:latin typeface="Century-Light"/>
            </a:endParaRPr>
          </a:p>
          <a:p>
            <a:endParaRPr lang="en-US" b="1" dirty="0">
              <a:latin typeface="Century-Light"/>
            </a:endParaRPr>
          </a:p>
          <a:p>
            <a:r>
              <a:rPr lang="en-US" dirty="0">
                <a:solidFill>
                  <a:srgbClr val="FF0000"/>
                </a:solidFill>
                <a:latin typeface="Century-Light"/>
              </a:rPr>
              <a:t>pH, temperature, salt concentration, and other factors</a:t>
            </a:r>
            <a:r>
              <a:rPr lang="en-US" dirty="0" smtClean="0">
                <a:solidFill>
                  <a:srgbClr val="FF0000"/>
                </a:solidFill>
                <a:latin typeface="Century-Light"/>
              </a:rPr>
              <a:t>.</a:t>
            </a:r>
          </a:p>
          <a:p>
            <a:r>
              <a:rPr lang="en-US" dirty="0" smtClean="0">
                <a:solidFill>
                  <a:srgbClr val="FF0000"/>
                </a:solidFill>
                <a:latin typeface="Century-Light"/>
              </a:rPr>
              <a:t>                                                </a:t>
            </a:r>
            <a:endParaRPr lang="en-US" dirty="0">
              <a:solidFill>
                <a:srgbClr val="FF0000"/>
              </a:solidFill>
              <a:latin typeface="Century-Light"/>
            </a:endParaRPr>
          </a:p>
          <a:p>
            <a:pPr marL="342900" indent="-342900">
              <a:buAutoNum type="arabicParenR"/>
            </a:pPr>
            <a:endParaRPr lang="en-US" dirty="0">
              <a:solidFill>
                <a:srgbClr val="FF0000"/>
              </a:solidFill>
              <a:latin typeface="Century-Light"/>
            </a:endParaRPr>
          </a:p>
          <a:p>
            <a:r>
              <a:rPr lang="en-US" dirty="0">
                <a:latin typeface="Century-Light"/>
              </a:rPr>
              <a:t>                                         (</a:t>
            </a:r>
            <a:r>
              <a:rPr lang="en-US" dirty="0" smtClean="0">
                <a:latin typeface="Century-Light"/>
              </a:rPr>
              <a:t>NH</a:t>
            </a:r>
            <a:r>
              <a:rPr lang="en-US" sz="800" dirty="0" smtClean="0">
                <a:latin typeface="Century-Light"/>
              </a:rPr>
              <a:t>4</a:t>
            </a:r>
            <a:r>
              <a:rPr lang="en-US" dirty="0" smtClean="0">
                <a:latin typeface="Century-Light"/>
              </a:rPr>
              <a:t>)</a:t>
            </a:r>
            <a:r>
              <a:rPr lang="en-US" sz="800" dirty="0" smtClean="0">
                <a:latin typeface="Century-Light"/>
              </a:rPr>
              <a:t>2</a:t>
            </a:r>
            <a:r>
              <a:rPr lang="en-US" dirty="0" smtClean="0">
                <a:latin typeface="Century-Light"/>
              </a:rPr>
              <a:t>SO</a:t>
            </a:r>
            <a:r>
              <a:rPr lang="en-US" sz="800" dirty="0" smtClean="0">
                <a:latin typeface="Century-Light"/>
              </a:rPr>
              <a:t>4</a:t>
            </a:r>
            <a:r>
              <a:rPr lang="en-US" dirty="0" smtClean="0">
                <a:latin typeface="Century-Light"/>
              </a:rPr>
              <a:t>)</a:t>
            </a:r>
            <a:endParaRPr lang="en-US" dirty="0"/>
          </a:p>
          <a:p>
            <a:endParaRPr lang="en-US" dirty="0">
              <a:solidFill>
                <a:srgbClr val="FF0000"/>
              </a:solidFill>
              <a:latin typeface="Century-Light"/>
            </a:endParaRPr>
          </a:p>
        </p:txBody>
      </p:sp>
      <p:cxnSp>
        <p:nvCxnSpPr>
          <p:cNvPr id="7" name="Straight Arrow Connector 6"/>
          <p:cNvCxnSpPr/>
          <p:nvPr/>
        </p:nvCxnSpPr>
        <p:spPr>
          <a:xfrm>
            <a:off x="4180111" y="718458"/>
            <a:ext cx="1" cy="3918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4167050" y="1611983"/>
            <a:ext cx="1" cy="3918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684" y="1"/>
            <a:ext cx="3849567" cy="28210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a:stretch>
            <a:fillRect/>
          </a:stretch>
        </p:blipFill>
        <p:spPr>
          <a:xfrm>
            <a:off x="2851102" y="3075071"/>
            <a:ext cx="5169492" cy="3331416"/>
          </a:xfrm>
          <a:prstGeom prst="rect">
            <a:avLst/>
          </a:prstGeom>
        </p:spPr>
      </p:pic>
      <p:sp>
        <p:nvSpPr>
          <p:cNvPr id="16" name="Rectangle 15"/>
          <p:cNvSpPr/>
          <p:nvPr/>
        </p:nvSpPr>
        <p:spPr>
          <a:xfrm>
            <a:off x="750918" y="3075071"/>
            <a:ext cx="1120820" cy="369332"/>
          </a:xfrm>
          <a:prstGeom prst="rect">
            <a:avLst/>
          </a:prstGeom>
        </p:spPr>
        <p:txBody>
          <a:bodyPr wrap="none">
            <a:spAutoFit/>
          </a:bodyPr>
          <a:lstStyle/>
          <a:p>
            <a:r>
              <a:rPr lang="en-US" b="1" dirty="0" smtClean="0">
                <a:latin typeface="Century-Bold"/>
              </a:rPr>
              <a:t>*dialysis</a:t>
            </a:r>
            <a:endParaRPr lang="en-US" dirty="0"/>
          </a:p>
        </p:txBody>
      </p:sp>
    </p:spTree>
    <p:extLst>
      <p:ext uri="{BB962C8B-B14F-4D97-AF65-F5344CB8AC3E}">
        <p14:creationId xmlns:p14="http://schemas.microsoft.com/office/powerpoint/2010/main" val="3574838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34490" y="1351162"/>
            <a:ext cx="5832763" cy="4925957"/>
          </a:xfrm>
          <a:prstGeom prst="rect">
            <a:avLst/>
          </a:prstGeom>
        </p:spPr>
      </p:pic>
      <p:sp>
        <p:nvSpPr>
          <p:cNvPr id="2" name="Rectangle 1"/>
          <p:cNvSpPr/>
          <p:nvPr/>
        </p:nvSpPr>
        <p:spPr>
          <a:xfrm>
            <a:off x="166254" y="801060"/>
            <a:ext cx="10169236" cy="338554"/>
          </a:xfrm>
          <a:prstGeom prst="rect">
            <a:avLst/>
          </a:prstGeom>
        </p:spPr>
        <p:txBody>
          <a:bodyPr wrap="square">
            <a:spAutoFit/>
          </a:bodyPr>
          <a:lstStyle/>
          <a:p>
            <a:r>
              <a:rPr lang="en-US" sz="1600" dirty="0" smtClean="0">
                <a:latin typeface="Century-Light"/>
              </a:rPr>
              <a:t>exploits differences in </a:t>
            </a:r>
            <a:r>
              <a:rPr lang="en-US" sz="1600" dirty="0">
                <a:latin typeface="Century-Light"/>
              </a:rPr>
              <a:t>the </a:t>
            </a:r>
            <a:r>
              <a:rPr lang="en-US" sz="1600" dirty="0">
                <a:solidFill>
                  <a:srgbClr val="FF0000"/>
                </a:solidFill>
                <a:latin typeface="Century-Light"/>
              </a:rPr>
              <a:t>sign</a:t>
            </a:r>
            <a:r>
              <a:rPr lang="en-US" sz="1600" dirty="0">
                <a:latin typeface="Century-Light"/>
              </a:rPr>
              <a:t> and </a:t>
            </a:r>
            <a:r>
              <a:rPr lang="en-US" sz="1600" dirty="0">
                <a:solidFill>
                  <a:srgbClr val="FF0000"/>
                </a:solidFill>
                <a:latin typeface="Century-Light"/>
              </a:rPr>
              <a:t>magnitude of the net </a:t>
            </a:r>
            <a:r>
              <a:rPr lang="en-US" sz="1600" dirty="0" smtClean="0">
                <a:solidFill>
                  <a:srgbClr val="FF0000"/>
                </a:solidFill>
                <a:latin typeface="Century-Light"/>
              </a:rPr>
              <a:t>electric charge </a:t>
            </a:r>
            <a:r>
              <a:rPr lang="en-US" sz="1600" dirty="0">
                <a:solidFill>
                  <a:srgbClr val="FF0000"/>
                </a:solidFill>
                <a:latin typeface="Century-Light"/>
              </a:rPr>
              <a:t>of proteins</a:t>
            </a:r>
            <a:r>
              <a:rPr lang="en-US" sz="1600" dirty="0">
                <a:latin typeface="Century-Light"/>
              </a:rPr>
              <a:t> at a given </a:t>
            </a:r>
            <a:r>
              <a:rPr lang="en-US" sz="1600" dirty="0" err="1">
                <a:latin typeface="Century-Light"/>
              </a:rPr>
              <a:t>pH.</a:t>
            </a:r>
            <a:endParaRPr lang="en-US" sz="1600" dirty="0"/>
          </a:p>
        </p:txBody>
      </p:sp>
      <p:sp>
        <p:nvSpPr>
          <p:cNvPr id="6" name="Rectangle 5"/>
          <p:cNvSpPr/>
          <p:nvPr/>
        </p:nvSpPr>
        <p:spPr>
          <a:xfrm>
            <a:off x="166254" y="275892"/>
            <a:ext cx="3313613" cy="646331"/>
          </a:xfrm>
          <a:prstGeom prst="rect">
            <a:avLst/>
          </a:prstGeom>
        </p:spPr>
        <p:txBody>
          <a:bodyPr wrap="square">
            <a:spAutoFit/>
          </a:bodyPr>
          <a:lstStyle/>
          <a:p>
            <a:r>
              <a:rPr lang="en-US" b="1" dirty="0" smtClean="0">
                <a:solidFill>
                  <a:srgbClr val="231F20"/>
                </a:solidFill>
                <a:latin typeface="Optima-Bold"/>
              </a:rPr>
              <a:t>*Column </a:t>
            </a:r>
            <a:r>
              <a:rPr lang="en-US" b="1" dirty="0">
                <a:solidFill>
                  <a:srgbClr val="231F20"/>
                </a:solidFill>
                <a:latin typeface="Optima-Bold"/>
              </a:rPr>
              <a:t>chromatography</a:t>
            </a:r>
            <a:r>
              <a:rPr lang="en-US" dirty="0"/>
              <a:t> </a:t>
            </a:r>
            <a:br>
              <a:rPr lang="en-US" dirty="0"/>
            </a:br>
            <a:endParaRPr lang="en-US" dirty="0"/>
          </a:p>
        </p:txBody>
      </p:sp>
      <p:sp>
        <p:nvSpPr>
          <p:cNvPr id="7" name="Rectangle 6"/>
          <p:cNvSpPr/>
          <p:nvPr/>
        </p:nvSpPr>
        <p:spPr>
          <a:xfrm>
            <a:off x="-47907" y="6488668"/>
            <a:ext cx="428322" cy="369332"/>
          </a:xfrm>
          <a:prstGeom prst="rect">
            <a:avLst/>
          </a:prstGeom>
        </p:spPr>
        <p:txBody>
          <a:bodyPr wrap="none">
            <a:spAutoFit/>
          </a:bodyPr>
          <a:lstStyle/>
          <a:p>
            <a:fld id="{389782EC-9B4A-49FC-8B7D-4137A425A346}" type="slidenum">
              <a:rPr lang="en-US"/>
              <a:pPr/>
              <a:t>15</a:t>
            </a:fld>
            <a:endParaRPr lang="en-US" dirty="0"/>
          </a:p>
        </p:txBody>
      </p:sp>
    </p:spTree>
    <p:extLst>
      <p:ext uri="{BB962C8B-B14F-4D97-AF65-F5344CB8AC3E}">
        <p14:creationId xmlns:p14="http://schemas.microsoft.com/office/powerpoint/2010/main" val="2290402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56263" y="704340"/>
            <a:ext cx="5865223" cy="5773783"/>
          </a:xfrm>
          <a:prstGeom prst="rect">
            <a:avLst/>
          </a:prstGeom>
        </p:spPr>
      </p:pic>
      <p:sp>
        <p:nvSpPr>
          <p:cNvPr id="3" name="Slide Number Placeholder 2"/>
          <p:cNvSpPr>
            <a:spLocks noGrp="1"/>
          </p:cNvSpPr>
          <p:nvPr>
            <p:ph type="sldNum" sz="quarter" idx="12"/>
          </p:nvPr>
        </p:nvSpPr>
        <p:spPr>
          <a:xfrm>
            <a:off x="494354" y="5694986"/>
            <a:ext cx="683339" cy="365125"/>
          </a:xfrm>
        </p:spPr>
        <p:txBody>
          <a:bodyPr/>
          <a:lstStyle/>
          <a:p>
            <a:fld id="{389782EC-9B4A-49FC-8B7D-4137A425A346}" type="slidenum">
              <a:rPr lang="en-US" smtClean="0"/>
              <a:t>16</a:t>
            </a:fld>
            <a:endParaRPr lang="en-US" dirty="0"/>
          </a:p>
        </p:txBody>
      </p:sp>
      <p:sp>
        <p:nvSpPr>
          <p:cNvPr id="5" name="Rectangle 4"/>
          <p:cNvSpPr/>
          <p:nvPr/>
        </p:nvSpPr>
        <p:spPr>
          <a:xfrm>
            <a:off x="339240" y="227826"/>
            <a:ext cx="4546270" cy="646331"/>
          </a:xfrm>
          <a:prstGeom prst="rect">
            <a:avLst/>
          </a:prstGeom>
        </p:spPr>
        <p:txBody>
          <a:bodyPr wrap="square">
            <a:spAutoFit/>
          </a:bodyPr>
          <a:lstStyle/>
          <a:p>
            <a:r>
              <a:rPr lang="en-US" b="1" dirty="0" smtClean="0">
                <a:solidFill>
                  <a:srgbClr val="231F20"/>
                </a:solidFill>
                <a:latin typeface="Century-Bold"/>
              </a:rPr>
              <a:t>* cation-exchange </a:t>
            </a:r>
            <a:r>
              <a:rPr lang="en-US" b="1" dirty="0">
                <a:solidFill>
                  <a:srgbClr val="231F20"/>
                </a:solidFill>
                <a:latin typeface="Century-Bold"/>
              </a:rPr>
              <a:t>chromatography </a:t>
            </a:r>
            <a:r>
              <a:rPr lang="en-US" dirty="0"/>
              <a:t/>
            </a:r>
            <a:br>
              <a:rPr lang="en-US" dirty="0"/>
            </a:br>
            <a:endParaRPr lang="en-US" dirty="0"/>
          </a:p>
        </p:txBody>
      </p:sp>
    </p:spTree>
    <p:extLst>
      <p:ext uri="{BB962C8B-B14F-4D97-AF65-F5344CB8AC3E}">
        <p14:creationId xmlns:p14="http://schemas.microsoft.com/office/powerpoint/2010/main" val="3972686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5807" y="283686"/>
            <a:ext cx="5818909" cy="6331527"/>
          </a:xfrm>
          <a:prstGeom prst="rect">
            <a:avLst/>
          </a:prstGeom>
        </p:spPr>
      </p:pic>
      <p:sp>
        <p:nvSpPr>
          <p:cNvPr id="2" name="Slide Number Placeholder 1"/>
          <p:cNvSpPr>
            <a:spLocks noGrp="1"/>
          </p:cNvSpPr>
          <p:nvPr>
            <p:ph type="sldNum" sz="quarter" idx="12"/>
          </p:nvPr>
        </p:nvSpPr>
        <p:spPr/>
        <p:txBody>
          <a:bodyPr/>
          <a:lstStyle/>
          <a:p>
            <a:fld id="{389782EC-9B4A-49FC-8B7D-4137A425A346}" type="slidenum">
              <a:rPr lang="en-US" smtClean="0"/>
              <a:t>17</a:t>
            </a:fld>
            <a:endParaRPr lang="en-US"/>
          </a:p>
        </p:txBody>
      </p:sp>
      <p:sp>
        <p:nvSpPr>
          <p:cNvPr id="3" name="Rectangle 2"/>
          <p:cNvSpPr/>
          <p:nvPr/>
        </p:nvSpPr>
        <p:spPr>
          <a:xfrm>
            <a:off x="303952" y="99020"/>
            <a:ext cx="6691746" cy="369332"/>
          </a:xfrm>
          <a:prstGeom prst="rect">
            <a:avLst/>
          </a:prstGeom>
        </p:spPr>
        <p:txBody>
          <a:bodyPr wrap="square">
            <a:spAutoFit/>
          </a:bodyPr>
          <a:lstStyle/>
          <a:p>
            <a:r>
              <a:rPr lang="en-US" b="1" dirty="0" smtClean="0">
                <a:latin typeface="Century-Bold"/>
              </a:rPr>
              <a:t>* Size-exclusion chromatography</a:t>
            </a:r>
            <a:endParaRPr lang="en-US" dirty="0">
              <a:latin typeface="Century-Light"/>
            </a:endParaRPr>
          </a:p>
        </p:txBody>
      </p:sp>
    </p:spTree>
    <p:extLst>
      <p:ext uri="{BB962C8B-B14F-4D97-AF65-F5344CB8AC3E}">
        <p14:creationId xmlns:p14="http://schemas.microsoft.com/office/powerpoint/2010/main" val="3034841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75708" y="282237"/>
            <a:ext cx="6181502" cy="6340632"/>
          </a:xfrm>
          <a:prstGeom prst="rect">
            <a:avLst/>
          </a:prstGeom>
        </p:spPr>
      </p:pic>
      <p:sp>
        <p:nvSpPr>
          <p:cNvPr id="2" name="Slide Number Placeholder 1"/>
          <p:cNvSpPr>
            <a:spLocks noGrp="1"/>
          </p:cNvSpPr>
          <p:nvPr>
            <p:ph type="sldNum" sz="quarter" idx="12"/>
          </p:nvPr>
        </p:nvSpPr>
        <p:spPr/>
        <p:txBody>
          <a:bodyPr/>
          <a:lstStyle/>
          <a:p>
            <a:fld id="{389782EC-9B4A-49FC-8B7D-4137A425A346}" type="slidenum">
              <a:rPr lang="en-US" smtClean="0"/>
              <a:t>18</a:t>
            </a:fld>
            <a:endParaRPr lang="en-US"/>
          </a:p>
        </p:txBody>
      </p:sp>
      <p:sp>
        <p:nvSpPr>
          <p:cNvPr id="3" name="Rectangle 2"/>
          <p:cNvSpPr/>
          <p:nvPr/>
        </p:nvSpPr>
        <p:spPr>
          <a:xfrm>
            <a:off x="339751" y="282237"/>
            <a:ext cx="3010183" cy="369332"/>
          </a:xfrm>
          <a:prstGeom prst="rect">
            <a:avLst/>
          </a:prstGeom>
        </p:spPr>
        <p:txBody>
          <a:bodyPr wrap="none">
            <a:spAutoFit/>
          </a:bodyPr>
          <a:lstStyle/>
          <a:p>
            <a:r>
              <a:rPr lang="en-US" b="1" dirty="0" smtClean="0">
                <a:latin typeface="Century-Bold"/>
              </a:rPr>
              <a:t>* Affinity </a:t>
            </a:r>
            <a:r>
              <a:rPr lang="en-US" b="1" dirty="0">
                <a:latin typeface="Century-Bold"/>
              </a:rPr>
              <a:t>chromatography</a:t>
            </a:r>
            <a:endParaRPr lang="en-US" dirty="0"/>
          </a:p>
        </p:txBody>
      </p:sp>
    </p:spTree>
    <p:extLst>
      <p:ext uri="{BB962C8B-B14F-4D97-AF65-F5344CB8AC3E}">
        <p14:creationId xmlns:p14="http://schemas.microsoft.com/office/powerpoint/2010/main" val="2055160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579" y="1754617"/>
            <a:ext cx="4198793" cy="4241858"/>
          </a:xfrm>
          <a:prstGeom prst="rect">
            <a:avLst/>
          </a:prstGeom>
        </p:spPr>
      </p:pic>
      <p:pic>
        <p:nvPicPr>
          <p:cNvPr id="6" name="Picture 5"/>
          <p:cNvPicPr>
            <a:picLocks noChangeAspect="1"/>
          </p:cNvPicPr>
          <p:nvPr/>
        </p:nvPicPr>
        <p:blipFill>
          <a:blip r:embed="rId3"/>
          <a:stretch>
            <a:fillRect/>
          </a:stretch>
        </p:blipFill>
        <p:spPr>
          <a:xfrm>
            <a:off x="5595324" y="809713"/>
            <a:ext cx="4010467" cy="3770003"/>
          </a:xfrm>
          <a:prstGeom prst="rect">
            <a:avLst/>
          </a:prstGeom>
        </p:spPr>
      </p:pic>
      <p:pic>
        <p:nvPicPr>
          <p:cNvPr id="7" name="Picture 6"/>
          <p:cNvPicPr>
            <a:picLocks noChangeAspect="1"/>
          </p:cNvPicPr>
          <p:nvPr/>
        </p:nvPicPr>
        <p:blipFill>
          <a:blip r:embed="rId4"/>
          <a:stretch>
            <a:fillRect/>
          </a:stretch>
        </p:blipFill>
        <p:spPr>
          <a:xfrm>
            <a:off x="9244963" y="0"/>
            <a:ext cx="2925060" cy="6857999"/>
          </a:xfrm>
          <a:prstGeom prst="rect">
            <a:avLst/>
          </a:prstGeom>
        </p:spPr>
      </p:pic>
      <p:sp>
        <p:nvSpPr>
          <p:cNvPr id="2" name="Slide Number Placeholder 1"/>
          <p:cNvSpPr>
            <a:spLocks noGrp="1"/>
          </p:cNvSpPr>
          <p:nvPr>
            <p:ph type="sldNum" sz="quarter" idx="12"/>
          </p:nvPr>
        </p:nvSpPr>
        <p:spPr>
          <a:xfrm>
            <a:off x="59579" y="6447987"/>
            <a:ext cx="683339" cy="410012"/>
          </a:xfrm>
        </p:spPr>
        <p:txBody>
          <a:bodyPr/>
          <a:lstStyle/>
          <a:p>
            <a:fld id="{389782EC-9B4A-49FC-8B7D-4137A425A346}" type="slidenum">
              <a:rPr lang="en-US" smtClean="0"/>
              <a:t>19</a:t>
            </a:fld>
            <a:endParaRPr lang="en-US" dirty="0"/>
          </a:p>
        </p:txBody>
      </p:sp>
      <p:sp>
        <p:nvSpPr>
          <p:cNvPr id="3" name="Rectangle 2"/>
          <p:cNvSpPr/>
          <p:nvPr/>
        </p:nvSpPr>
        <p:spPr>
          <a:xfrm>
            <a:off x="315332" y="361844"/>
            <a:ext cx="2558496" cy="646331"/>
          </a:xfrm>
          <a:prstGeom prst="rect">
            <a:avLst/>
          </a:prstGeom>
        </p:spPr>
        <p:txBody>
          <a:bodyPr wrap="square">
            <a:spAutoFit/>
          </a:bodyPr>
          <a:lstStyle/>
          <a:p>
            <a:r>
              <a:rPr lang="en-US" b="1" dirty="0" smtClean="0">
                <a:solidFill>
                  <a:srgbClr val="231F20"/>
                </a:solidFill>
                <a:latin typeface="Optima-Bold"/>
              </a:rPr>
              <a:t>* Electrophoresis</a:t>
            </a:r>
          </a:p>
          <a:p>
            <a:r>
              <a:rPr lang="en-US" dirty="0" smtClean="0"/>
              <a:t> </a:t>
            </a:r>
            <a:endParaRPr lang="en-US" dirty="0"/>
          </a:p>
        </p:txBody>
      </p:sp>
      <p:pic>
        <p:nvPicPr>
          <p:cNvPr id="4" name="Picture 3"/>
          <p:cNvPicPr>
            <a:picLocks noChangeAspect="1"/>
          </p:cNvPicPr>
          <p:nvPr/>
        </p:nvPicPr>
        <p:blipFill>
          <a:blip r:embed="rId5"/>
          <a:stretch>
            <a:fillRect/>
          </a:stretch>
        </p:blipFill>
        <p:spPr>
          <a:xfrm>
            <a:off x="4258372" y="4579716"/>
            <a:ext cx="2384585" cy="2073277"/>
          </a:xfrm>
          <a:prstGeom prst="rect">
            <a:avLst/>
          </a:prstGeom>
        </p:spPr>
      </p:pic>
    </p:spTree>
    <p:extLst>
      <p:ext uri="{BB962C8B-B14F-4D97-AF65-F5344CB8AC3E}">
        <p14:creationId xmlns:p14="http://schemas.microsoft.com/office/powerpoint/2010/main" val="3885619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403" y="977819"/>
            <a:ext cx="12192000" cy="3970318"/>
          </a:xfrm>
          <a:prstGeom prst="rect">
            <a:avLst/>
          </a:prstGeom>
        </p:spPr>
        <p:txBody>
          <a:bodyPr wrap="square">
            <a:spAutoFit/>
          </a:bodyPr>
          <a:lstStyle/>
          <a:p>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General </a:t>
            </a:r>
            <a:r>
              <a:rPr lang="en-US" b="1" dirty="0">
                <a:latin typeface="Times New Roman" panose="02020603050405020304" pitchFamily="18" charset="0"/>
                <a:cs typeface="Times New Roman" panose="02020603050405020304" pitchFamily="18" charset="0"/>
              </a:rPr>
              <a:t>structure of an </a:t>
            </a:r>
            <a:r>
              <a:rPr lang="en-US" b="1" dirty="0" smtClean="0">
                <a:latin typeface="Times New Roman" panose="02020603050405020304" pitchFamily="18" charset="0"/>
                <a:cs typeface="Times New Roman" panose="02020603050405020304" pitchFamily="18" charset="0"/>
              </a:rPr>
              <a:t>amino acid</a:t>
            </a:r>
          </a:p>
          <a:p>
            <a:endParaRPr lang="en-US" b="1"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structure is common to </a:t>
            </a: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but one of the </a:t>
            </a:r>
            <a:r>
              <a:rPr lang="el-GR"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 - amino </a:t>
            </a:r>
            <a:r>
              <a:rPr lang="en-US" dirty="0" smtClean="0">
                <a:latin typeface="Times New Roman" panose="02020603050405020304" pitchFamily="18" charset="0"/>
                <a:cs typeface="Times New Roman" panose="02020603050405020304" pitchFamily="18" charset="0"/>
              </a:rPr>
              <a:t>acids.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exception            </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pic>
        <p:nvPicPr>
          <p:cNvPr id="1026" name="Picture 2" descr="Image result for proline amino ac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828" y="4556048"/>
            <a:ext cx="2095500" cy="16097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stretch>
            <a:fillRect/>
          </a:stretch>
        </p:blipFill>
        <p:spPr>
          <a:xfrm>
            <a:off x="7495479" y="833374"/>
            <a:ext cx="1767679" cy="1877082"/>
          </a:xfrm>
          <a:prstGeom prst="rect">
            <a:avLst/>
          </a:prstGeom>
        </p:spPr>
      </p:pic>
      <p:sp>
        <p:nvSpPr>
          <p:cNvPr id="11" name="Rectangle 10"/>
          <p:cNvSpPr/>
          <p:nvPr/>
        </p:nvSpPr>
        <p:spPr>
          <a:xfrm>
            <a:off x="5814464" y="4232883"/>
            <a:ext cx="6096000" cy="646331"/>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structure, size, and electric charge, and which influence</a:t>
            </a:r>
          </a:p>
          <a:p>
            <a:pPr algn="ct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solubility of the amino acids in water</a:t>
            </a:r>
          </a:p>
        </p:txBody>
      </p:sp>
      <p:sp>
        <p:nvSpPr>
          <p:cNvPr id="15" name="Rectangle 14"/>
          <p:cNvSpPr/>
          <p:nvPr/>
        </p:nvSpPr>
        <p:spPr>
          <a:xfrm>
            <a:off x="558932" y="6443043"/>
            <a:ext cx="4876800"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Proline, a cyclic amino acid,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exception.</a:t>
            </a:r>
          </a:p>
        </p:txBody>
      </p:sp>
      <p:cxnSp>
        <p:nvCxnSpPr>
          <p:cNvPr id="17" name="Straight Arrow Connector 16"/>
          <p:cNvCxnSpPr/>
          <p:nvPr/>
        </p:nvCxnSpPr>
        <p:spPr>
          <a:xfrm flipH="1">
            <a:off x="2479272" y="2842057"/>
            <a:ext cx="1" cy="1577543"/>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18" name="Rectangle 17"/>
          <p:cNvSpPr/>
          <p:nvPr/>
        </p:nvSpPr>
        <p:spPr>
          <a:xfrm>
            <a:off x="5435732" y="3072610"/>
            <a:ext cx="5695440" cy="646331"/>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The R group, or side chain (red), attached to the </a:t>
            </a:r>
            <a:r>
              <a:rPr lang="el-GR"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 - carbon (blue) is different in each amino acid.</a:t>
            </a:r>
            <a:endParaRPr lang="en-US" dirty="0"/>
          </a:p>
        </p:txBody>
      </p:sp>
      <p:cxnSp>
        <p:nvCxnSpPr>
          <p:cNvPr id="21" name="Straight Arrow Connector 20"/>
          <p:cNvCxnSpPr/>
          <p:nvPr/>
        </p:nvCxnSpPr>
        <p:spPr>
          <a:xfrm>
            <a:off x="4370019" y="1771915"/>
            <a:ext cx="2328555" cy="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3" name="Straight Arrow Connector 22"/>
          <p:cNvCxnSpPr/>
          <p:nvPr/>
        </p:nvCxnSpPr>
        <p:spPr>
          <a:xfrm>
            <a:off x="7813082" y="3844167"/>
            <a:ext cx="0" cy="38871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 name="Rectangle 1"/>
          <p:cNvSpPr/>
          <p:nvPr/>
        </p:nvSpPr>
        <p:spPr>
          <a:xfrm>
            <a:off x="2265088" y="408731"/>
            <a:ext cx="6341288" cy="523220"/>
          </a:xfrm>
          <a:prstGeom prst="rect">
            <a:avLst/>
          </a:prstGeom>
        </p:spPr>
        <p:txBody>
          <a:bodyPr wrap="none">
            <a:spAutoFit/>
          </a:bodyPr>
          <a:lstStyle/>
          <a:p>
            <a:r>
              <a:rPr lang="en-US" sz="2800" b="1" dirty="0">
                <a:solidFill>
                  <a:srgbClr val="F46F21"/>
                </a:solidFill>
                <a:latin typeface="Myriad-CnSemibold"/>
              </a:rPr>
              <a:t>Amino Acids,Peptides, and Proteins</a:t>
            </a:r>
            <a:endParaRPr lang="en-US" sz="2800" b="1" dirty="0"/>
          </a:p>
        </p:txBody>
      </p:sp>
      <p:pic>
        <p:nvPicPr>
          <p:cNvPr id="3" name="Picture 2"/>
          <p:cNvPicPr>
            <a:picLocks noChangeAspect="1"/>
          </p:cNvPicPr>
          <p:nvPr/>
        </p:nvPicPr>
        <p:blipFill>
          <a:blip r:embed="rId4"/>
          <a:stretch>
            <a:fillRect/>
          </a:stretch>
        </p:blipFill>
        <p:spPr>
          <a:xfrm>
            <a:off x="6794671" y="5009694"/>
            <a:ext cx="4135585" cy="1848306"/>
          </a:xfrm>
          <a:prstGeom prst="rect">
            <a:avLst/>
          </a:prstGeom>
        </p:spPr>
      </p:pic>
      <p:cxnSp>
        <p:nvCxnSpPr>
          <p:cNvPr id="14" name="Straight Arrow Connector 13"/>
          <p:cNvCxnSpPr/>
          <p:nvPr/>
        </p:nvCxnSpPr>
        <p:spPr>
          <a:xfrm>
            <a:off x="3469328" y="5933847"/>
            <a:ext cx="770163" cy="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16" name="Rectangle 15"/>
          <p:cNvSpPr/>
          <p:nvPr/>
        </p:nvSpPr>
        <p:spPr>
          <a:xfrm>
            <a:off x="4414753" y="5552122"/>
            <a:ext cx="1160895" cy="523220"/>
          </a:xfrm>
          <a:prstGeom prst="rect">
            <a:avLst/>
          </a:prstGeom>
        </p:spPr>
        <p:txBody>
          <a:bodyPr wrap="none">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yellow</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19" name="Slide Number Placeholder 18"/>
          <p:cNvSpPr>
            <a:spLocks noGrp="1"/>
          </p:cNvSpPr>
          <p:nvPr>
            <p:ph type="sldNum" sz="quarter" idx="12"/>
          </p:nvPr>
        </p:nvSpPr>
        <p:spPr/>
        <p:txBody>
          <a:bodyPr/>
          <a:lstStyle/>
          <a:p>
            <a:fld id="{389782EC-9B4A-49FC-8B7D-4137A425A346}" type="slidenum">
              <a:rPr lang="en-US" smtClean="0"/>
              <a:t>2</a:t>
            </a:fld>
            <a:endParaRPr lang="en-US"/>
          </a:p>
        </p:txBody>
      </p:sp>
    </p:spTree>
    <p:extLst>
      <p:ext uri="{BB962C8B-B14F-4D97-AF65-F5344CB8AC3E}">
        <p14:creationId xmlns:p14="http://schemas.microsoft.com/office/powerpoint/2010/main" val="1247668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9782EC-9B4A-49FC-8B7D-4137A425A346}" type="slidenum">
              <a:rPr lang="en-US" smtClean="0"/>
              <a:t>20</a:t>
            </a:fld>
            <a:endParaRPr lang="en-US"/>
          </a:p>
        </p:txBody>
      </p:sp>
      <p:pic>
        <p:nvPicPr>
          <p:cNvPr id="5" name="Picture 4"/>
          <p:cNvPicPr>
            <a:picLocks noChangeAspect="1"/>
          </p:cNvPicPr>
          <p:nvPr/>
        </p:nvPicPr>
        <p:blipFill>
          <a:blip r:embed="rId3"/>
          <a:stretch>
            <a:fillRect/>
          </a:stretch>
        </p:blipFill>
        <p:spPr>
          <a:xfrm>
            <a:off x="0" y="439746"/>
            <a:ext cx="6009843" cy="5165283"/>
          </a:xfrm>
          <a:prstGeom prst="rect">
            <a:avLst/>
          </a:prstGeom>
        </p:spPr>
      </p:pic>
      <p:pic>
        <p:nvPicPr>
          <p:cNvPr id="6" name="Picture 5"/>
          <p:cNvPicPr>
            <a:picLocks noChangeAspect="1"/>
          </p:cNvPicPr>
          <p:nvPr/>
        </p:nvPicPr>
        <p:blipFill>
          <a:blip r:embed="rId4"/>
          <a:stretch>
            <a:fillRect/>
          </a:stretch>
        </p:blipFill>
        <p:spPr>
          <a:xfrm>
            <a:off x="8932332" y="500062"/>
            <a:ext cx="3143250" cy="3057525"/>
          </a:xfrm>
          <a:prstGeom prst="rect">
            <a:avLst/>
          </a:prstGeom>
        </p:spPr>
      </p:pic>
      <p:pic>
        <p:nvPicPr>
          <p:cNvPr id="7" name="Picture 6"/>
          <p:cNvPicPr>
            <a:picLocks noChangeAspect="1"/>
          </p:cNvPicPr>
          <p:nvPr/>
        </p:nvPicPr>
        <p:blipFill>
          <a:blip r:embed="rId5"/>
          <a:stretch>
            <a:fillRect/>
          </a:stretch>
        </p:blipFill>
        <p:spPr>
          <a:xfrm>
            <a:off x="6331527" y="-8065"/>
            <a:ext cx="2315441" cy="2056535"/>
          </a:xfrm>
          <a:prstGeom prst="rect">
            <a:avLst/>
          </a:prstGeom>
        </p:spPr>
      </p:pic>
      <p:pic>
        <p:nvPicPr>
          <p:cNvPr id="8" name="Picture 7"/>
          <p:cNvPicPr>
            <a:picLocks noChangeAspect="1"/>
          </p:cNvPicPr>
          <p:nvPr/>
        </p:nvPicPr>
        <p:blipFill>
          <a:blip r:embed="rId6"/>
          <a:stretch>
            <a:fillRect/>
          </a:stretch>
        </p:blipFill>
        <p:spPr>
          <a:xfrm>
            <a:off x="6025019" y="2048470"/>
            <a:ext cx="3028950" cy="2291628"/>
          </a:xfrm>
          <a:prstGeom prst="rect">
            <a:avLst/>
          </a:prstGeom>
        </p:spPr>
      </p:pic>
      <p:pic>
        <p:nvPicPr>
          <p:cNvPr id="9" name="Picture 8"/>
          <p:cNvPicPr>
            <a:picLocks noChangeAspect="1"/>
          </p:cNvPicPr>
          <p:nvPr/>
        </p:nvPicPr>
        <p:blipFill>
          <a:blip r:embed="rId7"/>
          <a:stretch>
            <a:fillRect/>
          </a:stretch>
        </p:blipFill>
        <p:spPr>
          <a:xfrm>
            <a:off x="6052250" y="4516583"/>
            <a:ext cx="3814075" cy="2341418"/>
          </a:xfrm>
          <a:prstGeom prst="rect">
            <a:avLst/>
          </a:prstGeom>
        </p:spPr>
      </p:pic>
      <p:sp>
        <p:nvSpPr>
          <p:cNvPr id="12" name="Rectangle 11"/>
          <p:cNvSpPr/>
          <p:nvPr/>
        </p:nvSpPr>
        <p:spPr>
          <a:xfrm>
            <a:off x="791382" y="439746"/>
            <a:ext cx="2351926" cy="369332"/>
          </a:xfrm>
          <a:prstGeom prst="rect">
            <a:avLst/>
          </a:prstGeom>
        </p:spPr>
        <p:txBody>
          <a:bodyPr wrap="none">
            <a:spAutoFit/>
          </a:bodyPr>
          <a:lstStyle/>
          <a:p>
            <a:r>
              <a:rPr lang="en-US" b="1" dirty="0" smtClean="0">
                <a:latin typeface="Optima-Bold"/>
              </a:rPr>
              <a:t>Isoelectric focusing</a:t>
            </a:r>
            <a:endParaRPr lang="en-US" dirty="0"/>
          </a:p>
        </p:txBody>
      </p:sp>
      <p:sp>
        <p:nvSpPr>
          <p:cNvPr id="13" name="Rectangle 12"/>
          <p:cNvSpPr/>
          <p:nvPr/>
        </p:nvSpPr>
        <p:spPr>
          <a:xfrm>
            <a:off x="3527228" y="6468698"/>
            <a:ext cx="3835217" cy="369332"/>
          </a:xfrm>
          <a:prstGeom prst="rect">
            <a:avLst/>
          </a:prstGeom>
        </p:spPr>
        <p:txBody>
          <a:bodyPr wrap="none">
            <a:spAutoFit/>
          </a:bodyPr>
          <a:lstStyle/>
          <a:p>
            <a:r>
              <a:rPr lang="en-US" b="1" dirty="0">
                <a:latin typeface="Optima-Bold"/>
              </a:rPr>
              <a:t>Two-dimensional electrophoresis</a:t>
            </a:r>
            <a:endParaRPr lang="en-US" dirty="0"/>
          </a:p>
        </p:txBody>
      </p:sp>
    </p:spTree>
    <p:extLst>
      <p:ext uri="{BB962C8B-B14F-4D97-AF65-F5344CB8AC3E}">
        <p14:creationId xmlns:p14="http://schemas.microsoft.com/office/powerpoint/2010/main" val="3113599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9782EC-9B4A-49FC-8B7D-4137A425A346}" type="slidenum">
              <a:rPr lang="en-US" smtClean="0"/>
              <a:t>21</a:t>
            </a:fld>
            <a:endParaRPr lang="en-US"/>
          </a:p>
        </p:txBody>
      </p:sp>
      <p:sp>
        <p:nvSpPr>
          <p:cNvPr id="5" name="Rectangle 4"/>
          <p:cNvSpPr/>
          <p:nvPr/>
        </p:nvSpPr>
        <p:spPr>
          <a:xfrm>
            <a:off x="2778423" y="1152298"/>
            <a:ext cx="5083443" cy="369332"/>
          </a:xfrm>
          <a:prstGeom prst="rect">
            <a:avLst/>
          </a:prstGeom>
        </p:spPr>
        <p:txBody>
          <a:bodyPr wrap="none">
            <a:spAutoFit/>
          </a:bodyPr>
          <a:lstStyle/>
          <a:p>
            <a:r>
              <a:rPr lang="en-US" b="1" dirty="0">
                <a:latin typeface="Optima-Bold"/>
              </a:rPr>
              <a:t>Electrospray mass spectrometry of a protein</a:t>
            </a:r>
            <a:endParaRPr lang="en-US" dirty="0"/>
          </a:p>
        </p:txBody>
      </p:sp>
      <p:pic>
        <p:nvPicPr>
          <p:cNvPr id="6" name="Picture 5"/>
          <p:cNvPicPr>
            <a:picLocks noChangeAspect="1"/>
          </p:cNvPicPr>
          <p:nvPr/>
        </p:nvPicPr>
        <p:blipFill>
          <a:blip r:embed="rId2"/>
          <a:stretch>
            <a:fillRect/>
          </a:stretch>
        </p:blipFill>
        <p:spPr>
          <a:xfrm>
            <a:off x="332509" y="1960910"/>
            <a:ext cx="5424487" cy="4445577"/>
          </a:xfrm>
          <a:prstGeom prst="rect">
            <a:avLst/>
          </a:prstGeom>
        </p:spPr>
      </p:pic>
      <p:pic>
        <p:nvPicPr>
          <p:cNvPr id="7" name="Picture 6"/>
          <p:cNvPicPr>
            <a:picLocks noChangeAspect="1"/>
          </p:cNvPicPr>
          <p:nvPr/>
        </p:nvPicPr>
        <p:blipFill>
          <a:blip r:embed="rId3"/>
          <a:stretch>
            <a:fillRect/>
          </a:stretch>
        </p:blipFill>
        <p:spPr>
          <a:xfrm>
            <a:off x="5949423" y="1787236"/>
            <a:ext cx="5923921" cy="4223255"/>
          </a:xfrm>
          <a:prstGeom prst="rect">
            <a:avLst/>
          </a:prstGeom>
        </p:spPr>
      </p:pic>
    </p:spTree>
    <p:extLst>
      <p:ext uri="{BB962C8B-B14F-4D97-AF65-F5344CB8AC3E}">
        <p14:creationId xmlns:p14="http://schemas.microsoft.com/office/powerpoint/2010/main" val="2954104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9782EC-9B4A-49FC-8B7D-4137A425A346}" type="slidenum">
              <a:rPr lang="en-US" smtClean="0"/>
              <a:t>22</a:t>
            </a:fld>
            <a:endParaRPr lang="en-US"/>
          </a:p>
        </p:txBody>
      </p:sp>
      <p:pic>
        <p:nvPicPr>
          <p:cNvPr id="10" name="Picture 9"/>
          <p:cNvPicPr>
            <a:picLocks noChangeAspect="1"/>
          </p:cNvPicPr>
          <p:nvPr/>
        </p:nvPicPr>
        <p:blipFill>
          <a:blip r:embed="rId2"/>
          <a:stretch>
            <a:fillRect/>
          </a:stretch>
        </p:blipFill>
        <p:spPr>
          <a:xfrm>
            <a:off x="8460961" y="0"/>
            <a:ext cx="3731040" cy="2715491"/>
          </a:xfrm>
          <a:prstGeom prst="rect">
            <a:avLst/>
          </a:prstGeom>
        </p:spPr>
      </p:pic>
      <p:pic>
        <p:nvPicPr>
          <p:cNvPr id="11" name="Picture 10"/>
          <p:cNvPicPr>
            <a:picLocks noChangeAspect="1"/>
          </p:cNvPicPr>
          <p:nvPr/>
        </p:nvPicPr>
        <p:blipFill>
          <a:blip r:embed="rId3"/>
          <a:stretch>
            <a:fillRect/>
          </a:stretch>
        </p:blipFill>
        <p:spPr>
          <a:xfrm>
            <a:off x="487507" y="694641"/>
            <a:ext cx="1047750" cy="952500"/>
          </a:xfrm>
          <a:prstGeom prst="rect">
            <a:avLst/>
          </a:prstGeom>
        </p:spPr>
      </p:pic>
      <p:pic>
        <p:nvPicPr>
          <p:cNvPr id="12" name="Picture 11"/>
          <p:cNvPicPr>
            <a:picLocks noChangeAspect="1"/>
          </p:cNvPicPr>
          <p:nvPr/>
        </p:nvPicPr>
        <p:blipFill>
          <a:blip r:embed="rId4"/>
          <a:stretch>
            <a:fillRect/>
          </a:stretch>
        </p:blipFill>
        <p:spPr>
          <a:xfrm>
            <a:off x="1185213" y="2204821"/>
            <a:ext cx="1688090" cy="1688090"/>
          </a:xfrm>
          <a:prstGeom prst="rect">
            <a:avLst/>
          </a:prstGeom>
        </p:spPr>
      </p:pic>
      <p:pic>
        <p:nvPicPr>
          <p:cNvPr id="13" name="Picture 12"/>
          <p:cNvPicPr>
            <a:picLocks noChangeAspect="1"/>
          </p:cNvPicPr>
          <p:nvPr/>
        </p:nvPicPr>
        <p:blipFill>
          <a:blip r:embed="rId5"/>
          <a:stretch>
            <a:fillRect/>
          </a:stretch>
        </p:blipFill>
        <p:spPr>
          <a:xfrm>
            <a:off x="2873303" y="2204821"/>
            <a:ext cx="3270433" cy="2885676"/>
          </a:xfrm>
          <a:prstGeom prst="rect">
            <a:avLst/>
          </a:prstGeom>
        </p:spPr>
      </p:pic>
      <p:pic>
        <p:nvPicPr>
          <p:cNvPr id="14" name="Picture 13"/>
          <p:cNvPicPr>
            <a:picLocks noChangeAspect="1"/>
          </p:cNvPicPr>
          <p:nvPr/>
        </p:nvPicPr>
        <p:blipFill>
          <a:blip r:embed="rId6"/>
          <a:stretch>
            <a:fillRect/>
          </a:stretch>
        </p:blipFill>
        <p:spPr>
          <a:xfrm>
            <a:off x="5963130" y="3005171"/>
            <a:ext cx="4164543" cy="887740"/>
          </a:xfrm>
          <a:prstGeom prst="rect">
            <a:avLst/>
          </a:prstGeom>
        </p:spPr>
      </p:pic>
      <p:cxnSp>
        <p:nvCxnSpPr>
          <p:cNvPr id="16" name="Straight Arrow Connector 15"/>
          <p:cNvCxnSpPr/>
          <p:nvPr/>
        </p:nvCxnSpPr>
        <p:spPr>
          <a:xfrm>
            <a:off x="1011382" y="1870364"/>
            <a:ext cx="173831" cy="13854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3007820" y="487388"/>
            <a:ext cx="3980577" cy="369332"/>
          </a:xfrm>
          <a:prstGeom prst="rect">
            <a:avLst/>
          </a:prstGeom>
        </p:spPr>
        <p:txBody>
          <a:bodyPr wrap="none">
            <a:spAutoFit/>
          </a:bodyPr>
          <a:lstStyle/>
          <a:p>
            <a:r>
              <a:rPr lang="en-US" b="1" dirty="0">
                <a:latin typeface="Optima-Bold"/>
              </a:rPr>
              <a:t>Steps in sequencing a polypeptide</a:t>
            </a:r>
            <a:endParaRPr lang="en-US" dirty="0"/>
          </a:p>
        </p:txBody>
      </p:sp>
      <p:sp>
        <p:nvSpPr>
          <p:cNvPr id="18" name="Rectangle 17"/>
          <p:cNvSpPr/>
          <p:nvPr/>
        </p:nvSpPr>
        <p:spPr>
          <a:xfrm>
            <a:off x="273662" y="5195226"/>
            <a:ext cx="10307782" cy="646331"/>
          </a:xfrm>
          <a:prstGeom prst="rect">
            <a:avLst/>
          </a:prstGeom>
        </p:spPr>
        <p:txBody>
          <a:bodyPr wrap="square">
            <a:spAutoFit/>
          </a:bodyPr>
          <a:lstStyle/>
          <a:p>
            <a:r>
              <a:rPr lang="en-US" dirty="0">
                <a:latin typeface="Optima"/>
              </a:rPr>
              <a:t>Identification </a:t>
            </a:r>
            <a:r>
              <a:rPr lang="en-US" dirty="0" smtClean="0">
                <a:latin typeface="Optima"/>
              </a:rPr>
              <a:t>of the </a:t>
            </a:r>
            <a:r>
              <a:rPr lang="en-US" dirty="0">
                <a:latin typeface="Optima"/>
              </a:rPr>
              <a:t>amino-terminal residue can be the first step in sequencing </a:t>
            </a:r>
            <a:r>
              <a:rPr lang="en-US" dirty="0" smtClean="0">
                <a:latin typeface="Optima"/>
              </a:rPr>
              <a:t>a polypeptide</a:t>
            </a:r>
            <a:r>
              <a:rPr lang="en-US" dirty="0">
                <a:latin typeface="Optima"/>
              </a:rPr>
              <a:t>. Sanger’s method for identifying the </a:t>
            </a:r>
            <a:r>
              <a:rPr lang="en-US" dirty="0" smtClean="0">
                <a:latin typeface="Optima"/>
              </a:rPr>
              <a:t>amino-terminal residue </a:t>
            </a:r>
            <a:r>
              <a:rPr lang="en-US" dirty="0">
                <a:latin typeface="Optima"/>
              </a:rPr>
              <a:t>is shown here.</a:t>
            </a:r>
            <a:endParaRPr lang="en-US" dirty="0"/>
          </a:p>
        </p:txBody>
      </p:sp>
    </p:spTree>
    <p:extLst>
      <p:ext uri="{BB962C8B-B14F-4D97-AF65-F5344CB8AC3E}">
        <p14:creationId xmlns:p14="http://schemas.microsoft.com/office/powerpoint/2010/main" val="1325455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9782EC-9B4A-49FC-8B7D-4137A425A346}" type="slidenum">
              <a:rPr lang="en-US" smtClean="0"/>
              <a:t>23</a:t>
            </a:fld>
            <a:endParaRPr lang="en-US"/>
          </a:p>
        </p:txBody>
      </p:sp>
      <p:pic>
        <p:nvPicPr>
          <p:cNvPr id="5" name="Picture 4"/>
          <p:cNvPicPr>
            <a:picLocks noChangeAspect="1"/>
          </p:cNvPicPr>
          <p:nvPr/>
        </p:nvPicPr>
        <p:blipFill>
          <a:blip r:embed="rId2"/>
          <a:stretch>
            <a:fillRect/>
          </a:stretch>
        </p:blipFill>
        <p:spPr>
          <a:xfrm>
            <a:off x="566160" y="1427018"/>
            <a:ext cx="8366172" cy="4091853"/>
          </a:xfrm>
          <a:prstGeom prst="rect">
            <a:avLst/>
          </a:prstGeom>
        </p:spPr>
      </p:pic>
      <p:pic>
        <p:nvPicPr>
          <p:cNvPr id="6" name="Picture 5"/>
          <p:cNvPicPr>
            <a:picLocks noChangeAspect="1"/>
          </p:cNvPicPr>
          <p:nvPr/>
        </p:nvPicPr>
        <p:blipFill>
          <a:blip r:embed="rId3"/>
          <a:stretch>
            <a:fillRect/>
          </a:stretch>
        </p:blipFill>
        <p:spPr>
          <a:xfrm>
            <a:off x="8932332" y="2618510"/>
            <a:ext cx="3282316" cy="1404720"/>
          </a:xfrm>
          <a:prstGeom prst="rect">
            <a:avLst/>
          </a:prstGeom>
        </p:spPr>
      </p:pic>
      <p:pic>
        <p:nvPicPr>
          <p:cNvPr id="7" name="Picture 6"/>
          <p:cNvPicPr>
            <a:picLocks noChangeAspect="1"/>
          </p:cNvPicPr>
          <p:nvPr/>
        </p:nvPicPr>
        <p:blipFill>
          <a:blip r:embed="rId4"/>
          <a:stretch>
            <a:fillRect/>
          </a:stretch>
        </p:blipFill>
        <p:spPr>
          <a:xfrm>
            <a:off x="238125" y="428277"/>
            <a:ext cx="1047750" cy="952500"/>
          </a:xfrm>
          <a:prstGeom prst="rect">
            <a:avLst/>
          </a:prstGeom>
        </p:spPr>
      </p:pic>
      <p:sp>
        <p:nvSpPr>
          <p:cNvPr id="8" name="Rectangle 7"/>
          <p:cNvSpPr/>
          <p:nvPr/>
        </p:nvSpPr>
        <p:spPr>
          <a:xfrm>
            <a:off x="1634837" y="508107"/>
            <a:ext cx="8160328" cy="369332"/>
          </a:xfrm>
          <a:prstGeom prst="rect">
            <a:avLst/>
          </a:prstGeom>
        </p:spPr>
        <p:txBody>
          <a:bodyPr wrap="square">
            <a:spAutoFit/>
          </a:bodyPr>
          <a:lstStyle/>
          <a:p>
            <a:r>
              <a:rPr lang="en-US" dirty="0">
                <a:latin typeface="Optima"/>
              </a:rPr>
              <a:t>The Edman degradation procedure </a:t>
            </a:r>
            <a:r>
              <a:rPr lang="en-US" dirty="0" smtClean="0">
                <a:latin typeface="Optima"/>
              </a:rPr>
              <a:t>reveals the </a:t>
            </a:r>
            <a:r>
              <a:rPr lang="en-US" dirty="0">
                <a:latin typeface="Optima"/>
              </a:rPr>
              <a:t>entire sequence of </a:t>
            </a:r>
            <a:r>
              <a:rPr lang="en-US" dirty="0" smtClean="0">
                <a:latin typeface="Optima"/>
              </a:rPr>
              <a:t>a peptide</a:t>
            </a:r>
            <a:r>
              <a:rPr lang="en-US" dirty="0">
                <a:latin typeface="Optima"/>
              </a:rPr>
              <a:t>.</a:t>
            </a:r>
            <a:endParaRPr lang="en-US" dirty="0"/>
          </a:p>
        </p:txBody>
      </p:sp>
    </p:spTree>
    <p:extLst>
      <p:ext uri="{BB962C8B-B14F-4D97-AF65-F5344CB8AC3E}">
        <p14:creationId xmlns:p14="http://schemas.microsoft.com/office/powerpoint/2010/main" val="3874001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977" y="347828"/>
            <a:ext cx="6593536"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How long are the polypeptide chains in proteins?</a:t>
            </a:r>
          </a:p>
        </p:txBody>
      </p:sp>
      <p:pic>
        <p:nvPicPr>
          <p:cNvPr id="3" name="Picture 2"/>
          <p:cNvPicPr>
            <a:picLocks noChangeAspect="1"/>
          </p:cNvPicPr>
          <p:nvPr/>
        </p:nvPicPr>
        <p:blipFill>
          <a:blip r:embed="rId2"/>
          <a:stretch>
            <a:fillRect/>
          </a:stretch>
        </p:blipFill>
        <p:spPr>
          <a:xfrm>
            <a:off x="1432507" y="1458683"/>
            <a:ext cx="8048476" cy="4731198"/>
          </a:xfrm>
          <a:prstGeom prst="rect">
            <a:avLst/>
          </a:prstGeom>
        </p:spPr>
      </p:pic>
      <p:sp>
        <p:nvSpPr>
          <p:cNvPr id="4" name="Slide Number Placeholder 3"/>
          <p:cNvSpPr>
            <a:spLocks noGrp="1"/>
          </p:cNvSpPr>
          <p:nvPr>
            <p:ph type="sldNum" sz="quarter" idx="12"/>
          </p:nvPr>
        </p:nvSpPr>
        <p:spPr>
          <a:xfrm>
            <a:off x="142219" y="6360016"/>
            <a:ext cx="683339" cy="365125"/>
          </a:xfrm>
        </p:spPr>
        <p:txBody>
          <a:bodyPr/>
          <a:lstStyle/>
          <a:p>
            <a:fld id="{389782EC-9B4A-49FC-8B7D-4137A425A346}" type="slidenum">
              <a:rPr lang="en-US" smtClean="0"/>
              <a:t>24</a:t>
            </a:fld>
            <a:endParaRPr lang="en-US" dirty="0"/>
          </a:p>
        </p:txBody>
      </p:sp>
    </p:spTree>
    <p:extLst>
      <p:ext uri="{BB962C8B-B14F-4D97-AF65-F5344CB8AC3E}">
        <p14:creationId xmlns:p14="http://schemas.microsoft.com/office/powerpoint/2010/main" val="488747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9782EC-9B4A-49FC-8B7D-4137A425A346}" type="slidenum">
              <a:rPr lang="en-US" smtClean="0"/>
              <a:t>25</a:t>
            </a:fld>
            <a:endParaRPr lang="en-US"/>
          </a:p>
        </p:txBody>
      </p:sp>
      <p:pic>
        <p:nvPicPr>
          <p:cNvPr id="5" name="Picture 4"/>
          <p:cNvPicPr>
            <a:picLocks noChangeAspect="1"/>
          </p:cNvPicPr>
          <p:nvPr/>
        </p:nvPicPr>
        <p:blipFill>
          <a:blip r:embed="rId2"/>
          <a:stretch>
            <a:fillRect/>
          </a:stretch>
        </p:blipFill>
        <p:spPr>
          <a:xfrm>
            <a:off x="740799" y="1302327"/>
            <a:ext cx="9079315" cy="4739035"/>
          </a:xfrm>
          <a:prstGeom prst="rect">
            <a:avLst/>
          </a:prstGeom>
        </p:spPr>
      </p:pic>
      <p:sp>
        <p:nvSpPr>
          <p:cNvPr id="6" name="Rectangle 5"/>
          <p:cNvSpPr/>
          <p:nvPr/>
        </p:nvSpPr>
        <p:spPr>
          <a:xfrm>
            <a:off x="3197264" y="376443"/>
            <a:ext cx="4180953" cy="523220"/>
          </a:xfrm>
          <a:prstGeom prst="rect">
            <a:avLst/>
          </a:prstGeom>
        </p:spPr>
        <p:txBody>
          <a:bodyPr wrap="none">
            <a:spAutoFit/>
          </a:bodyPr>
          <a:lstStyle/>
          <a:p>
            <a:r>
              <a:rPr lang="en-US" sz="2800" dirty="0" smtClean="0">
                <a:solidFill>
                  <a:schemeClr val="accent1">
                    <a:lumMod val="75000"/>
                  </a:schemeClr>
                </a:solidFill>
                <a:latin typeface="Myriad-CnSemibold"/>
              </a:rPr>
              <a:t>The Structure of Proteins</a:t>
            </a:r>
            <a:endParaRPr lang="en-US" sz="2800" dirty="0">
              <a:solidFill>
                <a:schemeClr val="accent1">
                  <a:lumMod val="75000"/>
                </a:schemeClr>
              </a:solidFill>
            </a:endParaRPr>
          </a:p>
        </p:txBody>
      </p:sp>
    </p:spTree>
    <p:extLst>
      <p:ext uri="{BB962C8B-B14F-4D97-AF65-F5344CB8AC3E}">
        <p14:creationId xmlns:p14="http://schemas.microsoft.com/office/powerpoint/2010/main" val="869912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9782EC-9B4A-49FC-8B7D-4137A425A346}" type="slidenum">
              <a:rPr lang="en-US" smtClean="0"/>
              <a:t>26</a:t>
            </a:fld>
            <a:endParaRPr lang="en-US"/>
          </a:p>
        </p:txBody>
      </p:sp>
      <p:pic>
        <p:nvPicPr>
          <p:cNvPr id="2050" name="Picture 2" descr="Image result for cytochrome 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62" y="2148386"/>
            <a:ext cx="238125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ytochrome 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305" y="1857874"/>
            <a:ext cx="5381625"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457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9782EC-9B4A-49FC-8B7D-4137A425A346}" type="slidenum">
              <a:rPr lang="en-US" smtClean="0"/>
              <a:t>27</a:t>
            </a:fld>
            <a:endParaRPr lang="en-US"/>
          </a:p>
        </p:txBody>
      </p:sp>
      <p:pic>
        <p:nvPicPr>
          <p:cNvPr id="5" name="Picture 4"/>
          <p:cNvPicPr>
            <a:picLocks noChangeAspect="1"/>
          </p:cNvPicPr>
          <p:nvPr/>
        </p:nvPicPr>
        <p:blipFill>
          <a:blip r:embed="rId2"/>
          <a:stretch>
            <a:fillRect/>
          </a:stretch>
        </p:blipFill>
        <p:spPr>
          <a:xfrm>
            <a:off x="2489352" y="529070"/>
            <a:ext cx="6101311" cy="6076950"/>
          </a:xfrm>
          <a:prstGeom prst="rect">
            <a:avLst/>
          </a:prstGeom>
        </p:spPr>
      </p:pic>
    </p:spTree>
    <p:extLst>
      <p:ext uri="{BB962C8B-B14F-4D97-AF65-F5344CB8AC3E}">
        <p14:creationId xmlns:p14="http://schemas.microsoft.com/office/powerpoint/2010/main" val="313691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9782EC-9B4A-49FC-8B7D-4137A425A346}" type="slidenum">
              <a:rPr lang="en-US" smtClean="0"/>
              <a:t>28</a:t>
            </a:fld>
            <a:endParaRPr lang="en-US"/>
          </a:p>
        </p:txBody>
      </p:sp>
      <p:pic>
        <p:nvPicPr>
          <p:cNvPr id="5" name="Picture 4"/>
          <p:cNvPicPr>
            <a:picLocks noChangeAspect="1"/>
          </p:cNvPicPr>
          <p:nvPr/>
        </p:nvPicPr>
        <p:blipFill>
          <a:blip r:embed="rId2"/>
          <a:stretch>
            <a:fillRect/>
          </a:stretch>
        </p:blipFill>
        <p:spPr>
          <a:xfrm>
            <a:off x="346365" y="340009"/>
            <a:ext cx="9137269" cy="6066478"/>
          </a:xfrm>
          <a:prstGeom prst="rect">
            <a:avLst/>
          </a:prstGeom>
        </p:spPr>
      </p:pic>
    </p:spTree>
    <p:extLst>
      <p:ext uri="{BB962C8B-B14F-4D97-AF65-F5344CB8AC3E}">
        <p14:creationId xmlns:p14="http://schemas.microsoft.com/office/powerpoint/2010/main" val="4294530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9782EC-9B4A-49FC-8B7D-4137A425A346}" type="slidenum">
              <a:rPr lang="en-US" smtClean="0"/>
              <a:t>29</a:t>
            </a:fld>
            <a:endParaRPr lang="en-US"/>
          </a:p>
        </p:txBody>
      </p:sp>
      <p:pic>
        <p:nvPicPr>
          <p:cNvPr id="5" name="Picture 4"/>
          <p:cNvPicPr>
            <a:picLocks noChangeAspect="1"/>
          </p:cNvPicPr>
          <p:nvPr/>
        </p:nvPicPr>
        <p:blipFill>
          <a:blip r:embed="rId2"/>
          <a:stretch>
            <a:fillRect/>
          </a:stretch>
        </p:blipFill>
        <p:spPr>
          <a:xfrm>
            <a:off x="800377" y="-34099"/>
            <a:ext cx="9698184" cy="6075461"/>
          </a:xfrm>
          <a:prstGeom prst="rect">
            <a:avLst/>
          </a:prstGeom>
        </p:spPr>
      </p:pic>
      <p:sp>
        <p:nvSpPr>
          <p:cNvPr id="6" name="Rectangle 5"/>
          <p:cNvSpPr/>
          <p:nvPr/>
        </p:nvSpPr>
        <p:spPr>
          <a:xfrm>
            <a:off x="469847" y="6041362"/>
            <a:ext cx="10881775" cy="923330"/>
          </a:xfrm>
          <a:prstGeom prst="rect">
            <a:avLst/>
          </a:prstGeom>
        </p:spPr>
        <p:txBody>
          <a:bodyPr wrap="square">
            <a:spAutoFit/>
          </a:bodyPr>
          <a:lstStyle/>
          <a:p>
            <a:r>
              <a:rPr lang="en-US" b="1" dirty="0">
                <a:solidFill>
                  <a:srgbClr val="231F20"/>
                </a:solidFill>
                <a:latin typeface="Optima-Bold"/>
              </a:rPr>
              <a:t>A consensus tree of life. </a:t>
            </a:r>
            <a:r>
              <a:rPr lang="en-US" dirty="0">
                <a:solidFill>
                  <a:srgbClr val="231F20"/>
                </a:solidFill>
                <a:latin typeface="Optima"/>
              </a:rPr>
              <a:t>The tree shown here is based </a:t>
            </a:r>
            <a:r>
              <a:rPr lang="en-US" dirty="0" smtClean="0">
                <a:solidFill>
                  <a:srgbClr val="231F20"/>
                </a:solidFill>
                <a:latin typeface="Optima"/>
              </a:rPr>
              <a:t>on analyses </a:t>
            </a:r>
            <a:r>
              <a:rPr lang="en-US" dirty="0">
                <a:solidFill>
                  <a:srgbClr val="231F20"/>
                </a:solidFill>
                <a:latin typeface="Optima"/>
              </a:rPr>
              <a:t>of many different protein sequences and additional </a:t>
            </a:r>
            <a:r>
              <a:rPr lang="en-US" dirty="0" smtClean="0">
                <a:solidFill>
                  <a:srgbClr val="231F20"/>
                </a:solidFill>
                <a:latin typeface="Optima"/>
              </a:rPr>
              <a:t>genomic features</a:t>
            </a:r>
            <a:r>
              <a:rPr lang="en-US" dirty="0">
                <a:solidFill>
                  <a:srgbClr val="231F20"/>
                </a:solidFill>
                <a:latin typeface="Optima"/>
              </a:rPr>
              <a:t>. Branches shown as dashed lines remain under investigation.</a:t>
            </a:r>
            <a:r>
              <a:rPr lang="en-US" dirty="0"/>
              <a:t> </a:t>
            </a:r>
            <a:br>
              <a:rPr lang="en-US" dirty="0"/>
            </a:br>
            <a:endParaRPr lang="en-US" dirty="0"/>
          </a:p>
        </p:txBody>
      </p:sp>
    </p:spTree>
    <p:extLst>
      <p:ext uri="{BB962C8B-B14F-4D97-AF65-F5344CB8AC3E}">
        <p14:creationId xmlns:p14="http://schemas.microsoft.com/office/powerpoint/2010/main" val="4248069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670078" y="0"/>
            <a:ext cx="5670357" cy="3598291"/>
          </a:xfrm>
          <a:prstGeom prst="rect">
            <a:avLst/>
          </a:prstGeom>
        </p:spPr>
      </p:pic>
      <p:pic>
        <p:nvPicPr>
          <p:cNvPr id="10" name="Picture 9"/>
          <p:cNvPicPr>
            <a:picLocks noChangeAspect="1"/>
          </p:cNvPicPr>
          <p:nvPr/>
        </p:nvPicPr>
        <p:blipFill>
          <a:blip r:embed="rId4"/>
          <a:stretch>
            <a:fillRect/>
          </a:stretch>
        </p:blipFill>
        <p:spPr>
          <a:xfrm>
            <a:off x="1357614" y="3598291"/>
            <a:ext cx="7642470" cy="2625633"/>
          </a:xfrm>
          <a:prstGeom prst="rect">
            <a:avLst/>
          </a:prstGeom>
        </p:spPr>
      </p:pic>
      <p:sp>
        <p:nvSpPr>
          <p:cNvPr id="2" name="Slide Number Placeholder 1"/>
          <p:cNvSpPr>
            <a:spLocks noGrp="1"/>
          </p:cNvSpPr>
          <p:nvPr>
            <p:ph type="sldNum" sz="quarter" idx="12"/>
          </p:nvPr>
        </p:nvSpPr>
        <p:spPr/>
        <p:txBody>
          <a:bodyPr/>
          <a:lstStyle/>
          <a:p>
            <a:fld id="{389782EC-9B4A-49FC-8B7D-4137A425A346}" type="slidenum">
              <a:rPr lang="en-US" smtClean="0"/>
              <a:t>3</a:t>
            </a:fld>
            <a:endParaRPr lang="en-US"/>
          </a:p>
        </p:txBody>
      </p:sp>
      <p:sp>
        <p:nvSpPr>
          <p:cNvPr id="3" name="Rectangle 2"/>
          <p:cNvSpPr/>
          <p:nvPr/>
        </p:nvSpPr>
        <p:spPr>
          <a:xfrm>
            <a:off x="1767034" y="6223924"/>
            <a:ext cx="7796029" cy="954107"/>
          </a:xfrm>
          <a:prstGeom prst="rect">
            <a:avLst/>
          </a:prstGeom>
        </p:spPr>
        <p:txBody>
          <a:bodyPr wrap="square">
            <a:spAutoFit/>
          </a:bodyPr>
          <a:lstStyle/>
          <a:p>
            <a:r>
              <a:rPr lang="en-US" sz="1200" b="1" dirty="0">
                <a:solidFill>
                  <a:srgbClr val="231F20"/>
                </a:solidFill>
                <a:latin typeface="Times New Roman" panose="02020603050405020304" pitchFamily="18" charset="0"/>
                <a:cs typeface="Times New Roman" panose="02020603050405020304" pitchFamily="18" charset="0"/>
              </a:rPr>
              <a:t>*</a:t>
            </a:r>
            <a:r>
              <a:rPr lang="en-US" sz="1200" b="1" i="1" dirty="0" smtClean="0">
                <a:solidFill>
                  <a:srgbClr val="231F20"/>
                </a:solidFill>
                <a:latin typeface="Times New Roman" panose="02020603050405020304" pitchFamily="18" charset="0"/>
                <a:cs typeface="Times New Roman" panose="02020603050405020304" pitchFamily="18" charset="0"/>
              </a:rPr>
              <a:t>Mr </a:t>
            </a:r>
          </a:p>
          <a:p>
            <a:r>
              <a:rPr lang="en-US" sz="1200" b="1" dirty="0" smtClean="0">
                <a:solidFill>
                  <a:srgbClr val="231F20"/>
                </a:solidFill>
                <a:latin typeface="Times New Roman" panose="02020603050405020304" pitchFamily="18" charset="0"/>
                <a:cs typeface="Times New Roman" panose="02020603050405020304" pitchFamily="18" charset="0"/>
              </a:rPr>
              <a:t>values </a:t>
            </a:r>
            <a:r>
              <a:rPr lang="en-US" sz="1200" b="1" dirty="0">
                <a:solidFill>
                  <a:srgbClr val="231F20"/>
                </a:solidFill>
                <a:latin typeface="Times New Roman" panose="02020603050405020304" pitchFamily="18" charset="0"/>
                <a:cs typeface="Times New Roman" panose="02020603050405020304" pitchFamily="18" charset="0"/>
              </a:rPr>
              <a:t>reflect the </a:t>
            </a:r>
            <a:r>
              <a:rPr lang="en-US" sz="1200" b="1" dirty="0" smtClean="0">
                <a:solidFill>
                  <a:srgbClr val="231F20"/>
                </a:solidFill>
                <a:latin typeface="Times New Roman" panose="02020603050405020304" pitchFamily="18" charset="0"/>
                <a:cs typeface="Times New Roman" panose="02020603050405020304" pitchFamily="18" charset="0"/>
              </a:rPr>
              <a:t>structures. </a:t>
            </a:r>
            <a:r>
              <a:rPr lang="en-US" sz="1200" b="1" dirty="0">
                <a:solidFill>
                  <a:srgbClr val="231F20"/>
                </a:solidFill>
                <a:latin typeface="Times New Roman" panose="02020603050405020304" pitchFamily="18" charset="0"/>
                <a:cs typeface="Times New Roman" panose="02020603050405020304" pitchFamily="18" charset="0"/>
              </a:rPr>
              <a:t>The elements of water (</a:t>
            </a:r>
            <a:r>
              <a:rPr lang="en-US" sz="1200" b="1" i="1" dirty="0">
                <a:solidFill>
                  <a:srgbClr val="231F20"/>
                </a:solidFill>
                <a:latin typeface="Times New Roman" panose="02020603050405020304" pitchFamily="18" charset="0"/>
                <a:cs typeface="Times New Roman" panose="02020603050405020304" pitchFamily="18" charset="0"/>
              </a:rPr>
              <a:t>Mr </a:t>
            </a:r>
            <a:r>
              <a:rPr lang="en-US" sz="1200" b="1" dirty="0">
                <a:solidFill>
                  <a:srgbClr val="231F20"/>
                </a:solidFill>
                <a:latin typeface="Times New Roman" panose="02020603050405020304" pitchFamily="18" charset="0"/>
                <a:cs typeface="Times New Roman" panose="02020603050405020304" pitchFamily="18" charset="0"/>
              </a:rPr>
              <a:t>18) are deleted when the amino acid </a:t>
            </a:r>
            <a:r>
              <a:rPr lang="en-US" sz="1200" b="1" dirty="0" smtClean="0">
                <a:solidFill>
                  <a:srgbClr val="231F20"/>
                </a:solidFill>
                <a:latin typeface="Times New Roman" panose="02020603050405020304" pitchFamily="18" charset="0"/>
                <a:cs typeface="Times New Roman" panose="02020603050405020304" pitchFamily="18" charset="0"/>
              </a:rPr>
              <a:t>is incorporated </a:t>
            </a:r>
            <a:r>
              <a:rPr lang="en-US" sz="1200" b="1" dirty="0">
                <a:solidFill>
                  <a:srgbClr val="231F20"/>
                </a:solidFill>
                <a:latin typeface="Times New Roman" panose="02020603050405020304" pitchFamily="18" charset="0"/>
                <a:cs typeface="Times New Roman" panose="02020603050405020304" pitchFamily="18" charset="0"/>
              </a:rPr>
              <a:t>into a polypeptide.</a:t>
            </a:r>
            <a:r>
              <a:rPr lang="en-US" sz="1200"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6" name="5-Point Star 5"/>
          <p:cNvSpPr/>
          <p:nvPr/>
        </p:nvSpPr>
        <p:spPr>
          <a:xfrm>
            <a:off x="3103418" y="997527"/>
            <a:ext cx="166254" cy="207818"/>
          </a:xfrm>
          <a:prstGeom prst="star5">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7412182" y="2770909"/>
            <a:ext cx="166254" cy="207818"/>
          </a:xfrm>
          <a:prstGeom prst="star5">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5458691" y="1357745"/>
            <a:ext cx="289484" cy="207818"/>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Tree>
    <p:extLst>
      <p:ext uri="{BB962C8B-B14F-4D97-AF65-F5344CB8AC3E}">
        <p14:creationId xmlns:p14="http://schemas.microsoft.com/office/powerpoint/2010/main" val="6476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788" y="2854036"/>
            <a:ext cx="8596668" cy="1320800"/>
          </a:xfrm>
        </p:spPr>
        <p:txBody>
          <a:bodyPr>
            <a:normAutofit/>
          </a:bodyPr>
          <a:lstStyle/>
          <a:p>
            <a:pPr algn="ctr"/>
            <a:r>
              <a:rPr lang="fa-IR" sz="4400" dirty="0" smtClean="0">
                <a:latin typeface="_PDMS_Saleem_QuranFont" panose="02010000000000000000" pitchFamily="2" charset="-78"/>
                <a:cs typeface="_PDMS_Saleem_QuranFont" panose="02010000000000000000" pitchFamily="2" charset="-78"/>
              </a:rPr>
              <a:t>از توجه شما سپاسگزارم</a:t>
            </a:r>
            <a:endParaRPr lang="en-US" sz="4400" dirty="0">
              <a:latin typeface="_PDMS_Saleem_QuranFont" panose="02010000000000000000" pitchFamily="2" charset="-78"/>
              <a:cs typeface="_PDMS_Saleem_QuranFont" panose="02010000000000000000" pitchFamily="2" charset="-78"/>
            </a:endParaRPr>
          </a:p>
        </p:txBody>
      </p:sp>
      <p:sp>
        <p:nvSpPr>
          <p:cNvPr id="4" name="Slide Number Placeholder 3"/>
          <p:cNvSpPr>
            <a:spLocks noGrp="1"/>
          </p:cNvSpPr>
          <p:nvPr>
            <p:ph type="sldNum" sz="quarter" idx="12"/>
          </p:nvPr>
        </p:nvSpPr>
        <p:spPr/>
        <p:txBody>
          <a:bodyPr/>
          <a:lstStyle/>
          <a:p>
            <a:fld id="{389782EC-9B4A-49FC-8B7D-4137A425A346}" type="slidenum">
              <a:rPr lang="en-US" smtClean="0"/>
              <a:t>30</a:t>
            </a:fld>
            <a:endParaRPr lang="en-US"/>
          </a:p>
        </p:txBody>
      </p:sp>
    </p:spTree>
    <p:extLst>
      <p:ext uri="{BB962C8B-B14F-4D97-AF65-F5344CB8AC3E}">
        <p14:creationId xmlns:p14="http://schemas.microsoft.com/office/powerpoint/2010/main" val="109989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085901"/>
            <a:ext cx="6510336" cy="3213462"/>
          </a:xfrm>
          <a:prstGeom prst="rect">
            <a:avLst/>
          </a:prstGeom>
        </p:spPr>
      </p:pic>
      <p:pic>
        <p:nvPicPr>
          <p:cNvPr id="6" name="Picture 5"/>
          <p:cNvPicPr>
            <a:picLocks noChangeAspect="1"/>
          </p:cNvPicPr>
          <p:nvPr/>
        </p:nvPicPr>
        <p:blipFill>
          <a:blip r:embed="rId3"/>
          <a:stretch>
            <a:fillRect/>
          </a:stretch>
        </p:blipFill>
        <p:spPr>
          <a:xfrm>
            <a:off x="6510336" y="1354608"/>
            <a:ext cx="4671469" cy="4869316"/>
          </a:xfrm>
          <a:prstGeom prst="rect">
            <a:avLst/>
          </a:prstGeom>
        </p:spPr>
      </p:pic>
      <p:pic>
        <p:nvPicPr>
          <p:cNvPr id="7" name="Picture 6"/>
          <p:cNvPicPr>
            <a:picLocks noChangeAspect="1"/>
          </p:cNvPicPr>
          <p:nvPr/>
        </p:nvPicPr>
        <p:blipFill>
          <a:blip r:embed="rId4"/>
          <a:stretch>
            <a:fillRect/>
          </a:stretch>
        </p:blipFill>
        <p:spPr>
          <a:xfrm>
            <a:off x="-14289" y="1628701"/>
            <a:ext cx="6524625" cy="457200"/>
          </a:xfrm>
          <a:prstGeom prst="rect">
            <a:avLst/>
          </a:prstGeom>
        </p:spPr>
      </p:pic>
      <p:sp>
        <p:nvSpPr>
          <p:cNvPr id="2" name="Slide Number Placeholder 1"/>
          <p:cNvSpPr>
            <a:spLocks noGrp="1"/>
          </p:cNvSpPr>
          <p:nvPr>
            <p:ph type="sldNum" sz="quarter" idx="12"/>
          </p:nvPr>
        </p:nvSpPr>
        <p:spPr/>
        <p:txBody>
          <a:bodyPr/>
          <a:lstStyle/>
          <a:p>
            <a:fld id="{389782EC-9B4A-49FC-8B7D-4137A425A346}" type="slidenum">
              <a:rPr lang="en-US" smtClean="0"/>
              <a:t>4</a:t>
            </a:fld>
            <a:endParaRPr lang="en-US"/>
          </a:p>
        </p:txBody>
      </p:sp>
      <p:sp>
        <p:nvSpPr>
          <p:cNvPr id="3" name="5-Point Star 2"/>
          <p:cNvSpPr/>
          <p:nvPr/>
        </p:nvSpPr>
        <p:spPr>
          <a:xfrm>
            <a:off x="7826632" y="2483201"/>
            <a:ext cx="166254" cy="207818"/>
          </a:xfrm>
          <a:prstGeom prst="star5">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0141528" y="2999509"/>
            <a:ext cx="166254" cy="207818"/>
          </a:xfrm>
          <a:prstGeom prst="star5">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9462655" y="2587110"/>
            <a:ext cx="166254" cy="207818"/>
          </a:xfrm>
          <a:prstGeom prst="star5">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9705703" y="5580144"/>
            <a:ext cx="166254" cy="207818"/>
          </a:xfrm>
          <a:prstGeom prst="star5">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8201891" y="5375563"/>
            <a:ext cx="193964" cy="204581"/>
          </a:xfrm>
          <a:prstGeom prst="star5">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38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21445"/>
            <a:ext cx="6622869" cy="1574005"/>
          </a:xfrm>
          <a:prstGeom prst="rect">
            <a:avLst/>
          </a:prstGeom>
        </p:spPr>
      </p:pic>
      <p:pic>
        <p:nvPicPr>
          <p:cNvPr id="6" name="Picture 5"/>
          <p:cNvPicPr>
            <a:picLocks noChangeAspect="1"/>
          </p:cNvPicPr>
          <p:nvPr/>
        </p:nvPicPr>
        <p:blipFill>
          <a:blip r:embed="rId4"/>
          <a:stretch>
            <a:fillRect/>
          </a:stretch>
        </p:blipFill>
        <p:spPr>
          <a:xfrm>
            <a:off x="-14295" y="3331269"/>
            <a:ext cx="6524625" cy="1209675"/>
          </a:xfrm>
          <a:prstGeom prst="rect">
            <a:avLst/>
          </a:prstGeom>
        </p:spPr>
      </p:pic>
      <p:pic>
        <p:nvPicPr>
          <p:cNvPr id="7" name="Picture 6"/>
          <p:cNvPicPr>
            <a:picLocks noChangeAspect="1"/>
          </p:cNvPicPr>
          <p:nvPr/>
        </p:nvPicPr>
        <p:blipFill>
          <a:blip r:embed="rId5"/>
          <a:stretch>
            <a:fillRect/>
          </a:stretch>
        </p:blipFill>
        <p:spPr>
          <a:xfrm>
            <a:off x="-14294" y="5829300"/>
            <a:ext cx="6524625" cy="1028700"/>
          </a:xfrm>
          <a:prstGeom prst="rect">
            <a:avLst/>
          </a:prstGeom>
        </p:spPr>
      </p:pic>
      <p:pic>
        <p:nvPicPr>
          <p:cNvPr id="9" name="Picture 8"/>
          <p:cNvPicPr>
            <a:picLocks noChangeAspect="1"/>
          </p:cNvPicPr>
          <p:nvPr/>
        </p:nvPicPr>
        <p:blipFill>
          <a:blip r:embed="rId6"/>
          <a:stretch>
            <a:fillRect/>
          </a:stretch>
        </p:blipFill>
        <p:spPr>
          <a:xfrm>
            <a:off x="0" y="-33567"/>
            <a:ext cx="6637158" cy="457200"/>
          </a:xfrm>
          <a:prstGeom prst="rect">
            <a:avLst/>
          </a:prstGeom>
        </p:spPr>
      </p:pic>
      <p:pic>
        <p:nvPicPr>
          <p:cNvPr id="10" name="Picture 9"/>
          <p:cNvPicPr>
            <a:picLocks noChangeAspect="1"/>
          </p:cNvPicPr>
          <p:nvPr/>
        </p:nvPicPr>
        <p:blipFill>
          <a:blip r:embed="rId7"/>
          <a:stretch>
            <a:fillRect/>
          </a:stretch>
        </p:blipFill>
        <p:spPr>
          <a:xfrm>
            <a:off x="6622869" y="-133114"/>
            <a:ext cx="3881846" cy="2734403"/>
          </a:xfrm>
          <a:prstGeom prst="rect">
            <a:avLst/>
          </a:prstGeom>
        </p:spPr>
      </p:pic>
      <p:pic>
        <p:nvPicPr>
          <p:cNvPr id="11" name="Picture 10"/>
          <p:cNvPicPr>
            <a:picLocks noChangeAspect="1"/>
          </p:cNvPicPr>
          <p:nvPr/>
        </p:nvPicPr>
        <p:blipFill>
          <a:blip r:embed="rId8"/>
          <a:stretch>
            <a:fillRect/>
          </a:stretch>
        </p:blipFill>
        <p:spPr>
          <a:xfrm>
            <a:off x="6622869" y="2577510"/>
            <a:ext cx="3881846" cy="2359898"/>
          </a:xfrm>
          <a:prstGeom prst="rect">
            <a:avLst/>
          </a:prstGeom>
        </p:spPr>
      </p:pic>
      <p:pic>
        <p:nvPicPr>
          <p:cNvPr id="12" name="Picture 11"/>
          <p:cNvPicPr>
            <a:picLocks noChangeAspect="1"/>
          </p:cNvPicPr>
          <p:nvPr/>
        </p:nvPicPr>
        <p:blipFill>
          <a:blip r:embed="rId9"/>
          <a:stretch>
            <a:fillRect/>
          </a:stretch>
        </p:blipFill>
        <p:spPr>
          <a:xfrm>
            <a:off x="6637158" y="4850047"/>
            <a:ext cx="3867557" cy="2040260"/>
          </a:xfrm>
          <a:prstGeom prst="rect">
            <a:avLst/>
          </a:prstGeom>
        </p:spPr>
      </p:pic>
      <p:pic>
        <p:nvPicPr>
          <p:cNvPr id="13" name="Picture 12"/>
          <p:cNvPicPr>
            <a:picLocks noChangeAspect="1"/>
          </p:cNvPicPr>
          <p:nvPr/>
        </p:nvPicPr>
        <p:blipFill>
          <a:blip r:embed="rId6"/>
          <a:stretch>
            <a:fillRect/>
          </a:stretch>
        </p:blipFill>
        <p:spPr>
          <a:xfrm>
            <a:off x="-14295" y="2874069"/>
            <a:ext cx="6524625" cy="457200"/>
          </a:xfrm>
          <a:prstGeom prst="rect">
            <a:avLst/>
          </a:prstGeom>
        </p:spPr>
      </p:pic>
      <p:pic>
        <p:nvPicPr>
          <p:cNvPr id="14" name="Picture 13"/>
          <p:cNvPicPr>
            <a:picLocks noChangeAspect="1"/>
          </p:cNvPicPr>
          <p:nvPr/>
        </p:nvPicPr>
        <p:blipFill>
          <a:blip r:embed="rId6"/>
          <a:stretch>
            <a:fillRect/>
          </a:stretch>
        </p:blipFill>
        <p:spPr>
          <a:xfrm>
            <a:off x="-14294" y="5412977"/>
            <a:ext cx="6524625" cy="457200"/>
          </a:xfrm>
          <a:prstGeom prst="rect">
            <a:avLst/>
          </a:prstGeom>
        </p:spPr>
      </p:pic>
      <p:sp>
        <p:nvSpPr>
          <p:cNvPr id="2" name="Slide Number Placeholder 1"/>
          <p:cNvSpPr>
            <a:spLocks noGrp="1"/>
          </p:cNvSpPr>
          <p:nvPr>
            <p:ph type="sldNum" sz="quarter" idx="12"/>
          </p:nvPr>
        </p:nvSpPr>
        <p:spPr/>
        <p:txBody>
          <a:bodyPr/>
          <a:lstStyle/>
          <a:p>
            <a:fld id="{389782EC-9B4A-49FC-8B7D-4137A425A346}" type="slidenum">
              <a:rPr lang="en-US" smtClean="0"/>
              <a:t>5</a:t>
            </a:fld>
            <a:endParaRPr lang="en-US"/>
          </a:p>
        </p:txBody>
      </p:sp>
      <p:sp>
        <p:nvSpPr>
          <p:cNvPr id="15" name="5-Point Star 14"/>
          <p:cNvSpPr/>
          <p:nvPr/>
        </p:nvSpPr>
        <p:spPr>
          <a:xfrm>
            <a:off x="4364181" y="2540783"/>
            <a:ext cx="290946" cy="326700"/>
          </a:xfrm>
          <a:prstGeom prst="star5">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650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9782EC-9B4A-49FC-8B7D-4137A425A346}" type="slidenum">
              <a:rPr lang="en-US" smtClean="0"/>
              <a:t>6</a:t>
            </a:fld>
            <a:endParaRPr lang="en-US"/>
          </a:p>
        </p:txBody>
      </p:sp>
      <p:pic>
        <p:nvPicPr>
          <p:cNvPr id="5" name="Picture 4"/>
          <p:cNvPicPr>
            <a:picLocks noChangeAspect="1"/>
          </p:cNvPicPr>
          <p:nvPr/>
        </p:nvPicPr>
        <p:blipFill>
          <a:blip r:embed="rId2"/>
          <a:stretch>
            <a:fillRect/>
          </a:stretch>
        </p:blipFill>
        <p:spPr>
          <a:xfrm>
            <a:off x="0" y="526474"/>
            <a:ext cx="4967251" cy="4890202"/>
          </a:xfrm>
          <a:prstGeom prst="rect">
            <a:avLst/>
          </a:prstGeom>
        </p:spPr>
      </p:pic>
      <p:pic>
        <p:nvPicPr>
          <p:cNvPr id="6" name="Picture 5"/>
          <p:cNvPicPr>
            <a:picLocks noChangeAspect="1"/>
          </p:cNvPicPr>
          <p:nvPr/>
        </p:nvPicPr>
        <p:blipFill>
          <a:blip r:embed="rId3"/>
          <a:stretch>
            <a:fillRect/>
          </a:stretch>
        </p:blipFill>
        <p:spPr>
          <a:xfrm>
            <a:off x="4515282" y="1094510"/>
            <a:ext cx="7552027" cy="3804372"/>
          </a:xfrm>
          <a:prstGeom prst="rect">
            <a:avLst/>
          </a:prstGeom>
        </p:spPr>
      </p:pic>
      <p:pic>
        <p:nvPicPr>
          <p:cNvPr id="7" name="Picture 6"/>
          <p:cNvPicPr>
            <a:picLocks noChangeAspect="1"/>
          </p:cNvPicPr>
          <p:nvPr/>
        </p:nvPicPr>
        <p:blipFill>
          <a:blip r:embed="rId4"/>
          <a:stretch>
            <a:fillRect/>
          </a:stretch>
        </p:blipFill>
        <p:spPr>
          <a:xfrm>
            <a:off x="6402714" y="4897260"/>
            <a:ext cx="2114566" cy="1038832"/>
          </a:xfrm>
          <a:prstGeom prst="rect">
            <a:avLst/>
          </a:prstGeom>
        </p:spPr>
      </p:pic>
    </p:spTree>
    <p:extLst>
      <p:ext uri="{BB962C8B-B14F-4D97-AF65-F5344CB8AC3E}">
        <p14:creationId xmlns:p14="http://schemas.microsoft.com/office/powerpoint/2010/main" val="298270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9782EC-9B4A-49FC-8B7D-4137A425A346}" type="slidenum">
              <a:rPr lang="en-US" smtClean="0"/>
              <a:t>7</a:t>
            </a:fld>
            <a:endParaRPr lang="en-US"/>
          </a:p>
        </p:txBody>
      </p:sp>
      <p:sp>
        <p:nvSpPr>
          <p:cNvPr id="6" name="Rectangle 5"/>
          <p:cNvSpPr/>
          <p:nvPr/>
        </p:nvSpPr>
        <p:spPr>
          <a:xfrm>
            <a:off x="3119502" y="695098"/>
            <a:ext cx="4416594" cy="369332"/>
          </a:xfrm>
          <a:prstGeom prst="rect">
            <a:avLst/>
          </a:prstGeom>
        </p:spPr>
        <p:txBody>
          <a:bodyPr wrap="none">
            <a:spAutoFit/>
          </a:bodyPr>
          <a:lstStyle/>
          <a:p>
            <a:r>
              <a:rPr lang="en-US" b="1" dirty="0">
                <a:latin typeface="Optima"/>
              </a:rPr>
              <a:t>oxidation of two molecules of cysteine</a:t>
            </a:r>
            <a:endParaRPr lang="en-US" b="1" dirty="0"/>
          </a:p>
        </p:txBody>
      </p:sp>
      <p:sp>
        <p:nvSpPr>
          <p:cNvPr id="7" name="Rectangle 6"/>
          <p:cNvSpPr/>
          <p:nvPr/>
        </p:nvSpPr>
        <p:spPr>
          <a:xfrm>
            <a:off x="858981" y="5672030"/>
            <a:ext cx="8257309" cy="369332"/>
          </a:xfrm>
          <a:prstGeom prst="rect">
            <a:avLst/>
          </a:prstGeom>
        </p:spPr>
        <p:txBody>
          <a:bodyPr wrap="square">
            <a:spAutoFit/>
          </a:bodyPr>
          <a:lstStyle/>
          <a:p>
            <a:r>
              <a:rPr lang="en-US" dirty="0">
                <a:latin typeface="Optima"/>
              </a:rPr>
              <a:t>Disulfide </a:t>
            </a:r>
            <a:r>
              <a:rPr lang="en-US" dirty="0" smtClean="0">
                <a:latin typeface="Optima"/>
              </a:rPr>
              <a:t>bonds</a:t>
            </a:r>
            <a:r>
              <a:rPr lang="fa-IR" dirty="0" smtClean="0">
                <a:latin typeface="Optima"/>
              </a:rPr>
              <a:t> </a:t>
            </a:r>
            <a:r>
              <a:rPr lang="en-US" dirty="0" smtClean="0">
                <a:latin typeface="Optima"/>
              </a:rPr>
              <a:t>between </a:t>
            </a:r>
            <a:r>
              <a:rPr lang="en-US" dirty="0">
                <a:latin typeface="Optima"/>
              </a:rPr>
              <a:t>Cys residues stabilize the structures of many proteins.</a:t>
            </a:r>
            <a:endParaRPr lang="en-US" dirty="0"/>
          </a:p>
        </p:txBody>
      </p:sp>
      <p:pic>
        <p:nvPicPr>
          <p:cNvPr id="9" name="Picture 8"/>
          <p:cNvPicPr>
            <a:picLocks noChangeAspect="1"/>
          </p:cNvPicPr>
          <p:nvPr/>
        </p:nvPicPr>
        <p:blipFill>
          <a:blip r:embed="rId3"/>
          <a:stretch>
            <a:fillRect/>
          </a:stretch>
        </p:blipFill>
        <p:spPr>
          <a:xfrm>
            <a:off x="2281914" y="1433762"/>
            <a:ext cx="6939668" cy="3497689"/>
          </a:xfrm>
          <a:prstGeom prst="rect">
            <a:avLst/>
          </a:prstGeom>
        </p:spPr>
      </p:pic>
    </p:spTree>
    <p:extLst>
      <p:ext uri="{BB962C8B-B14F-4D97-AF65-F5344CB8AC3E}">
        <p14:creationId xmlns:p14="http://schemas.microsoft.com/office/powerpoint/2010/main" val="338514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9782EC-9B4A-49FC-8B7D-4137A425A346}" type="slidenum">
              <a:rPr lang="en-US" smtClean="0"/>
              <a:t>8</a:t>
            </a:fld>
            <a:endParaRPr lang="en-US"/>
          </a:p>
        </p:txBody>
      </p:sp>
      <p:pic>
        <p:nvPicPr>
          <p:cNvPr id="5" name="Picture 4"/>
          <p:cNvPicPr>
            <a:picLocks noChangeAspect="1"/>
          </p:cNvPicPr>
          <p:nvPr/>
        </p:nvPicPr>
        <p:blipFill>
          <a:blip r:embed="rId2"/>
          <a:stretch>
            <a:fillRect/>
          </a:stretch>
        </p:blipFill>
        <p:spPr>
          <a:xfrm>
            <a:off x="323966" y="386627"/>
            <a:ext cx="8501379" cy="5654735"/>
          </a:xfrm>
          <a:prstGeom prst="rect">
            <a:avLst/>
          </a:prstGeom>
        </p:spPr>
      </p:pic>
      <p:pic>
        <p:nvPicPr>
          <p:cNvPr id="6" name="Picture 5"/>
          <p:cNvPicPr>
            <a:picLocks noChangeAspect="1"/>
          </p:cNvPicPr>
          <p:nvPr/>
        </p:nvPicPr>
        <p:blipFill>
          <a:blip r:embed="rId3"/>
          <a:stretch>
            <a:fillRect/>
          </a:stretch>
        </p:blipFill>
        <p:spPr>
          <a:xfrm>
            <a:off x="8825345" y="2729345"/>
            <a:ext cx="3117273" cy="2021465"/>
          </a:xfrm>
          <a:prstGeom prst="rect">
            <a:avLst/>
          </a:prstGeom>
        </p:spPr>
      </p:pic>
    </p:spTree>
    <p:extLst>
      <p:ext uri="{BB962C8B-B14F-4D97-AF65-F5344CB8AC3E}">
        <p14:creationId xmlns:p14="http://schemas.microsoft.com/office/powerpoint/2010/main" val="404567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608198" y="0"/>
            <a:ext cx="4891957" cy="6052373"/>
          </a:xfrm>
          <a:prstGeom prst="rect">
            <a:avLst/>
          </a:prstGeom>
        </p:spPr>
      </p:pic>
      <p:pic>
        <p:nvPicPr>
          <p:cNvPr id="7" name="Picture 6"/>
          <p:cNvPicPr>
            <a:picLocks noChangeAspect="1"/>
          </p:cNvPicPr>
          <p:nvPr/>
        </p:nvPicPr>
        <p:blipFill>
          <a:blip r:embed="rId4"/>
          <a:stretch>
            <a:fillRect/>
          </a:stretch>
        </p:blipFill>
        <p:spPr>
          <a:xfrm>
            <a:off x="96981" y="3244723"/>
            <a:ext cx="4014608" cy="1563584"/>
          </a:xfrm>
          <a:prstGeom prst="rect">
            <a:avLst/>
          </a:prstGeom>
        </p:spPr>
      </p:pic>
      <p:pic>
        <p:nvPicPr>
          <p:cNvPr id="8" name="Picture 7"/>
          <p:cNvPicPr>
            <a:picLocks noChangeAspect="1"/>
          </p:cNvPicPr>
          <p:nvPr/>
        </p:nvPicPr>
        <p:blipFill>
          <a:blip r:embed="rId5"/>
          <a:stretch>
            <a:fillRect/>
          </a:stretch>
        </p:blipFill>
        <p:spPr>
          <a:xfrm>
            <a:off x="237096" y="1615066"/>
            <a:ext cx="3291854" cy="1407205"/>
          </a:xfrm>
          <a:prstGeom prst="rect">
            <a:avLst/>
          </a:prstGeom>
        </p:spPr>
      </p:pic>
      <p:pic>
        <p:nvPicPr>
          <p:cNvPr id="9" name="Picture 8"/>
          <p:cNvPicPr>
            <a:picLocks noChangeAspect="1"/>
          </p:cNvPicPr>
          <p:nvPr/>
        </p:nvPicPr>
        <p:blipFill>
          <a:blip r:embed="rId6"/>
          <a:stretch>
            <a:fillRect/>
          </a:stretch>
        </p:blipFill>
        <p:spPr>
          <a:xfrm>
            <a:off x="237096" y="249382"/>
            <a:ext cx="3734379" cy="1244793"/>
          </a:xfrm>
          <a:prstGeom prst="rect">
            <a:avLst/>
          </a:prstGeom>
        </p:spPr>
      </p:pic>
      <p:sp>
        <p:nvSpPr>
          <p:cNvPr id="2" name="Slide Number Placeholder 1"/>
          <p:cNvSpPr>
            <a:spLocks noGrp="1"/>
          </p:cNvSpPr>
          <p:nvPr>
            <p:ph type="sldNum" sz="quarter" idx="12"/>
          </p:nvPr>
        </p:nvSpPr>
        <p:spPr/>
        <p:txBody>
          <a:bodyPr/>
          <a:lstStyle/>
          <a:p>
            <a:fld id="{389782EC-9B4A-49FC-8B7D-4137A425A346}" type="slidenum">
              <a:rPr lang="en-US" smtClean="0"/>
              <a:t>9</a:t>
            </a:fld>
            <a:endParaRPr lang="en-US"/>
          </a:p>
        </p:txBody>
      </p:sp>
      <p:pic>
        <p:nvPicPr>
          <p:cNvPr id="4" name="Picture 3"/>
          <p:cNvPicPr>
            <a:picLocks noChangeAspect="1"/>
          </p:cNvPicPr>
          <p:nvPr/>
        </p:nvPicPr>
        <p:blipFill>
          <a:blip r:embed="rId7"/>
          <a:stretch>
            <a:fillRect/>
          </a:stretch>
        </p:blipFill>
        <p:spPr>
          <a:xfrm>
            <a:off x="0" y="5535711"/>
            <a:ext cx="4555890" cy="1322290"/>
          </a:xfrm>
          <a:prstGeom prst="rect">
            <a:avLst/>
          </a:prstGeom>
        </p:spPr>
      </p:pic>
      <p:sp>
        <p:nvSpPr>
          <p:cNvPr id="5" name="Rectangle 4"/>
          <p:cNvSpPr/>
          <p:nvPr/>
        </p:nvSpPr>
        <p:spPr>
          <a:xfrm>
            <a:off x="1640055" y="5196847"/>
            <a:ext cx="928459" cy="369332"/>
          </a:xfrm>
          <a:prstGeom prst="rect">
            <a:avLst/>
          </a:prstGeom>
        </p:spPr>
        <p:txBody>
          <a:bodyPr wrap="none">
            <a:spAutoFit/>
          </a:bodyPr>
          <a:lstStyle/>
          <a:p>
            <a:r>
              <a:rPr lang="en-US" dirty="0">
                <a:latin typeface="Century-Light"/>
              </a:rPr>
              <a:t>alanine</a:t>
            </a:r>
            <a:endParaRPr lang="en-US" dirty="0"/>
          </a:p>
        </p:txBody>
      </p:sp>
      <p:pic>
        <p:nvPicPr>
          <p:cNvPr id="12" name="Picture 11"/>
          <p:cNvPicPr>
            <a:picLocks noChangeAspect="1"/>
          </p:cNvPicPr>
          <p:nvPr/>
        </p:nvPicPr>
        <p:blipFill>
          <a:blip r:embed="rId8"/>
          <a:stretch>
            <a:fillRect/>
          </a:stretch>
        </p:blipFill>
        <p:spPr>
          <a:xfrm>
            <a:off x="5805055" y="6054436"/>
            <a:ext cx="4695100" cy="803564"/>
          </a:xfrm>
          <a:prstGeom prst="rect">
            <a:avLst/>
          </a:prstGeom>
        </p:spPr>
      </p:pic>
    </p:spTree>
    <p:extLst>
      <p:ext uri="{BB962C8B-B14F-4D97-AF65-F5344CB8AC3E}">
        <p14:creationId xmlns:p14="http://schemas.microsoft.com/office/powerpoint/2010/main" val="1649436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802</TotalTime>
  <Words>1137</Words>
  <Application>Microsoft Office PowerPoint</Application>
  <PresentationFormat>Widescreen</PresentationFormat>
  <Paragraphs>133</Paragraphs>
  <Slides>30</Slides>
  <Notes>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30</vt:i4>
      </vt:variant>
    </vt:vector>
  </HeadingPairs>
  <TitlesOfParts>
    <vt:vector size="45" baseType="lpstr">
      <vt:lpstr>_PDMS_Saleem_QuranFont</vt:lpstr>
      <vt:lpstr>Arial</vt:lpstr>
      <vt:lpstr>Calibri</vt:lpstr>
      <vt:lpstr>Century-Bold</vt:lpstr>
      <vt:lpstr>Century-Light</vt:lpstr>
      <vt:lpstr>Myriad-CnSemibold</vt:lpstr>
      <vt:lpstr>NewCenturySchlbk-Bold</vt:lpstr>
      <vt:lpstr>Optima</vt:lpstr>
      <vt:lpstr>Optima-Bold</vt:lpstr>
      <vt:lpstr>Optima-BoldItalic</vt:lpstr>
      <vt:lpstr>Tahoma</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از توجه شما سپاسگزارم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Sadaf</dc:creator>
  <cp:lastModifiedBy>Sadaf</cp:lastModifiedBy>
  <cp:revision>81</cp:revision>
  <dcterms:created xsi:type="dcterms:W3CDTF">2018-10-02T09:20:53Z</dcterms:created>
  <dcterms:modified xsi:type="dcterms:W3CDTF">2018-10-21T04:56:49Z</dcterms:modified>
</cp:coreProperties>
</file>