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0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7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0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8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1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8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8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7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D33C8B-2E35-48BC-81F9-CD85A41BDBE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90EB27-4EFD-4AB3-BE9A-CEB401ED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0" y="506437"/>
            <a:ext cx="2295794" cy="118685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Titr" panose="00000700000000000000" pitchFamily="2" charset="-78"/>
              </a:rPr>
              <a:t>به نام خدا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559" y="1969477"/>
            <a:ext cx="8689976" cy="4023359"/>
          </a:xfrm>
        </p:spPr>
        <p:txBody>
          <a:bodyPr>
            <a:normAutofit/>
          </a:bodyPr>
          <a:lstStyle/>
          <a:p>
            <a:pPr rtl="1"/>
            <a:endParaRPr lang="en-US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عنوان درس: مکانیک سیالات</a:t>
            </a:r>
          </a:p>
          <a:p>
            <a:pPr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رشته: مهندسی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معدن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نیمسال دوم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98-97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62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14401"/>
            <a:ext cx="10363826" cy="514877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سيال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en-US" dirty="0" smtClean="0"/>
              <a:t>(</a:t>
            </a:r>
            <a:r>
              <a:rPr lang="en-US" cap="none" dirty="0" smtClean="0"/>
              <a:t>Fluid</a:t>
            </a:r>
            <a:r>
              <a:rPr lang="en-US" dirty="0" smtClean="0"/>
              <a:t>)</a:t>
            </a:r>
            <a:endParaRPr lang="fa-IR" dirty="0" smtClean="0"/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سيال </a:t>
            </a:r>
            <a:r>
              <a:rPr lang="fa-IR" b="1" dirty="0">
                <a:cs typeface="B Nazanin" panose="00000400000000000000" pitchFamily="2" charset="-78"/>
              </a:rPr>
              <a:t>ماده اي است كه اگر تحت تاثير تنش برشي مماسي قرار گيرد بطور پيوسته تغيير شكل مي دهد ، هر چند </a:t>
            </a:r>
            <a:r>
              <a:rPr lang="fa-IR" b="1" dirty="0" smtClean="0">
                <a:cs typeface="B Nazanin" panose="00000400000000000000" pitchFamily="2" charset="-78"/>
              </a:rPr>
              <a:t>تنش برشي </a:t>
            </a:r>
            <a:r>
              <a:rPr lang="fa-IR" b="1" dirty="0">
                <a:cs typeface="B Nazanin" panose="00000400000000000000" pitchFamily="2" charset="-78"/>
              </a:rPr>
              <a:t>اندك </a:t>
            </a:r>
            <a:r>
              <a:rPr lang="fa-IR" b="1" dirty="0" smtClean="0">
                <a:cs typeface="B Nazanin" panose="00000400000000000000" pitchFamily="2" charset="-78"/>
              </a:rPr>
              <a:t>باشد.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b="1" dirty="0">
                <a:cs typeface="B Nazanin" panose="00000400000000000000" pitchFamily="2" charset="-78"/>
              </a:rPr>
              <a:t>توجه به اين تعريف، حالت فيزيكي سيال فقط ميتواند مايع و گاز يـا بخار باشد. 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بر خلاف آن جسم جامد هنگام كه در معرض تنش برشي قـرار مـيگيـرد، تغيير شكل ميدهد ولي اين تغيير شكل پس از مدتي متوقف ميشود يا اين كه جسـم كاملاً ميشكند. </a:t>
            </a:r>
            <a:br>
              <a:rPr lang="fa-IR" b="1" dirty="0">
                <a:cs typeface="B Nazanin" panose="00000400000000000000" pitchFamily="2" charset="-78"/>
              </a:rPr>
            </a:br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79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28468"/>
            <a:ext cx="10363826" cy="5317587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فاصله زياد ملكولهاونيروي جاذبه كم بين آنها سبب سهولت تغيير شـكل </a:t>
            </a:r>
            <a:r>
              <a:rPr lang="fa-IR" b="1" dirty="0" smtClean="0">
                <a:cs typeface="B Nazanin" panose="00000400000000000000" pitchFamily="2" charset="-78"/>
              </a:rPr>
              <a:t>سـيال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ميگردد</a:t>
            </a:r>
            <a:r>
              <a:rPr lang="fa-IR" b="1" dirty="0">
                <a:cs typeface="B Nazanin" panose="00000400000000000000" pitchFamily="2" charset="-78"/>
              </a:rPr>
              <a:t>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تفـاوت اصلي بين </a:t>
            </a:r>
            <a:r>
              <a:rPr lang="fa-IR" b="1" dirty="0">
                <a:cs typeface="B Nazanin" panose="00000400000000000000" pitchFamily="2" charset="-78"/>
              </a:rPr>
              <a:t>دو گروه مايعات و گازها </a:t>
            </a:r>
            <a:r>
              <a:rPr lang="fa-IR" b="1" dirty="0" smtClean="0">
                <a:cs typeface="B Nazanin" panose="00000400000000000000" pitchFamily="2" charset="-78"/>
              </a:rPr>
              <a:t>، </a:t>
            </a:r>
            <a:r>
              <a:rPr lang="fa-IR" b="1" dirty="0">
                <a:cs typeface="B Nazanin" panose="00000400000000000000" pitchFamily="2" charset="-78"/>
              </a:rPr>
              <a:t>ناشي از اثر نيروهاي چسبندگي است.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مايع از مولكـولهـاي بـه </a:t>
            </a:r>
            <a:r>
              <a:rPr lang="fa-IR" b="1" dirty="0" smtClean="0">
                <a:cs typeface="B Nazanin" panose="00000400000000000000" pitchFamily="2" charset="-78"/>
              </a:rPr>
              <a:t>هـم فشرده </a:t>
            </a:r>
            <a:r>
              <a:rPr lang="fa-IR" b="1" dirty="0">
                <a:cs typeface="B Nazanin" panose="00000400000000000000" pitchFamily="2" charset="-78"/>
              </a:rPr>
              <a:t>با نيروي چسبندگي قوي تشكيل شده كه مايل است حجم خـود را حفـظ </a:t>
            </a:r>
            <a:r>
              <a:rPr lang="fa-IR" b="1" dirty="0" smtClean="0">
                <a:cs typeface="B Nazanin" panose="00000400000000000000" pitchFamily="2" charset="-78"/>
              </a:rPr>
              <a:t>كنـد، ضمن </a:t>
            </a:r>
            <a:r>
              <a:rPr lang="fa-IR" b="1" dirty="0">
                <a:cs typeface="B Nazanin" panose="00000400000000000000" pitchFamily="2" charset="-78"/>
              </a:rPr>
              <a:t>اينكه يك سطح آزاد در تماس با محيط دارد.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در حالي كـه گـاز، حجـم معـين </a:t>
            </a:r>
            <a:r>
              <a:rPr lang="fa-IR" b="1" dirty="0" smtClean="0">
                <a:cs typeface="B Nazanin" panose="00000400000000000000" pitchFamily="2" charset="-78"/>
              </a:rPr>
              <a:t>و تعريف شده اي </a:t>
            </a:r>
            <a:r>
              <a:rPr lang="fa-IR" b="1" dirty="0">
                <a:cs typeface="B Nazanin" panose="00000400000000000000" pitchFamily="2" charset="-78"/>
              </a:rPr>
              <a:t>را درون اتمسفر ساكن اشغال نمي كند و آزادانه در فضا جاري </a:t>
            </a:r>
            <a:r>
              <a:rPr lang="fa-IR" b="1" dirty="0" smtClean="0">
                <a:cs typeface="B Nazanin" panose="00000400000000000000" pitchFamily="2" charset="-78"/>
              </a:rPr>
              <a:t>ميگردد وشكل </a:t>
            </a:r>
            <a:r>
              <a:rPr lang="fa-IR" b="1" dirty="0">
                <a:cs typeface="B Nazanin" panose="00000400000000000000" pitchFamily="2" charset="-78"/>
              </a:rPr>
              <a:t>تمام ظرف را به خود </a:t>
            </a:r>
            <a:r>
              <a:rPr lang="fa-IR" b="1" dirty="0" smtClean="0">
                <a:cs typeface="B Nazanin" panose="00000400000000000000" pitchFamily="2" charset="-78"/>
              </a:rPr>
              <a:t>ميگيرد.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84738"/>
            <a:ext cx="10363826" cy="5176911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مفهوم پيوستگي سيال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cap="none" dirty="0" smtClean="0">
                <a:cs typeface="B Nazanin" panose="00000400000000000000" pitchFamily="2" charset="-78"/>
              </a:rPr>
              <a:t>Continuum 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به طور </a:t>
            </a:r>
            <a:r>
              <a:rPr lang="fa-IR" b="1" dirty="0">
                <a:cs typeface="B Nazanin" panose="00000400000000000000" pitchFamily="2" charset="-78"/>
              </a:rPr>
              <a:t>كلي سيالات از مولكولهاي در حال حركـت تشـكيل مـيشـوند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امـا </a:t>
            </a:r>
            <a:r>
              <a:rPr lang="fa-IR" b="1" dirty="0">
                <a:cs typeface="B Nazanin" panose="00000400000000000000" pitchFamily="2" charset="-78"/>
              </a:rPr>
              <a:t>در </a:t>
            </a:r>
            <a:r>
              <a:rPr lang="fa-IR" b="1" dirty="0" smtClean="0">
                <a:cs typeface="B Nazanin" panose="00000400000000000000" pitchFamily="2" charset="-78"/>
              </a:rPr>
              <a:t>اغلـب كاربردهاي </a:t>
            </a:r>
            <a:r>
              <a:rPr lang="fa-IR" b="1" dirty="0">
                <a:cs typeface="B Nazanin" panose="00000400000000000000" pitchFamily="2" charset="-78"/>
              </a:rPr>
              <a:t>مهندسي عموماً اثرات متوسط يا كلي مولكولها مورد توجه قرار مـيگيـرد.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بنابراين </a:t>
            </a:r>
            <a:r>
              <a:rPr lang="fa-IR" b="1" dirty="0">
                <a:cs typeface="B Nazanin" panose="00000400000000000000" pitchFamily="2" charset="-78"/>
              </a:rPr>
              <a:t>سيالات مجموعهاي پيوسته و يكسان به حساب ميآيند كه در آن فضاي </a:t>
            </a:r>
            <a:r>
              <a:rPr lang="fa-IR" b="1" dirty="0" smtClean="0">
                <a:cs typeface="B Nazanin" panose="00000400000000000000" pitchFamily="2" charset="-78"/>
              </a:rPr>
              <a:t>خـالي و </a:t>
            </a:r>
            <a:r>
              <a:rPr lang="fa-IR" b="1" dirty="0">
                <a:cs typeface="B Nazanin" panose="00000400000000000000" pitchFamily="2" charset="-78"/>
              </a:rPr>
              <a:t>يا سوراخ وجود ندارد و رفتار تك تك </a:t>
            </a:r>
            <a:r>
              <a:rPr lang="fa-IR" b="1" dirty="0" smtClean="0">
                <a:cs typeface="B Nazanin" panose="00000400000000000000" pitchFamily="2" charset="-78"/>
              </a:rPr>
              <a:t>مولكولها مـورد </a:t>
            </a:r>
            <a:r>
              <a:rPr lang="fa-IR" b="1" dirty="0">
                <a:cs typeface="B Nazanin" panose="00000400000000000000" pitchFamily="2" charset="-78"/>
              </a:rPr>
              <a:t>توجـه نيسـت، يعنـي </a:t>
            </a:r>
            <a:r>
              <a:rPr lang="fa-IR" b="1" dirty="0" smtClean="0">
                <a:cs typeface="B Nazanin" panose="00000400000000000000" pitchFamily="2" charset="-78"/>
              </a:rPr>
              <a:t>رفتـار حجمي </a:t>
            </a:r>
            <a:r>
              <a:rPr lang="fa-IR" b="1" dirty="0">
                <a:cs typeface="B Nazanin" panose="00000400000000000000" pitchFamily="2" charset="-78"/>
              </a:rPr>
              <a:t>سيال موردنظر </a:t>
            </a:r>
            <a:r>
              <a:rPr lang="fa-IR" b="1" dirty="0" smtClean="0">
                <a:cs typeface="B Nazanin" panose="00000400000000000000" pitchFamily="2" charset="-78"/>
              </a:rPr>
              <a:t>است.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9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1"/>
            <a:ext cx="10363826" cy="5655211"/>
          </a:xfrm>
        </p:spPr>
        <p:txBody>
          <a:bodyPr/>
          <a:lstStyle/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هنگامي </a:t>
            </a:r>
            <a:r>
              <a:rPr lang="fa-IR" b="1" dirty="0">
                <a:cs typeface="B Nazanin" panose="00000400000000000000" pitchFamily="2" charset="-78"/>
              </a:rPr>
              <a:t>كه گفته ميشود سـرعت در يـك نقطـه </a:t>
            </a:r>
            <a:r>
              <a:rPr lang="fa-IR" b="1" dirty="0" smtClean="0">
                <a:cs typeface="B Nazanin" panose="00000400000000000000" pitchFamily="2" charset="-78"/>
              </a:rPr>
              <a:t>از سيال </a:t>
            </a:r>
            <a:r>
              <a:rPr lang="fa-IR" b="1" dirty="0">
                <a:cs typeface="B Nazanin" panose="00000400000000000000" pitchFamily="2" charset="-78"/>
              </a:rPr>
              <a:t>زياد است منظور، سرعت متوسط مولكولها در يـك حجـم كوچـك اطـراف </a:t>
            </a:r>
            <a:r>
              <a:rPr lang="fa-IR" b="1" dirty="0" smtClean="0">
                <a:cs typeface="B Nazanin" panose="00000400000000000000" pitchFamily="2" charset="-78"/>
              </a:rPr>
              <a:t>آن نقطه </a:t>
            </a:r>
            <a:r>
              <a:rPr lang="fa-IR" b="1" dirty="0">
                <a:cs typeface="B Nazanin" panose="00000400000000000000" pitchFamily="2" charset="-78"/>
              </a:rPr>
              <a:t>ميباشد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اين حجم در مقايسه با ابعاد فيزيكي سيستم مـورد مطالعـه، كوچـك </a:t>
            </a:r>
            <a:r>
              <a:rPr lang="fa-IR" b="1" dirty="0" smtClean="0">
                <a:cs typeface="B Nazanin" panose="00000400000000000000" pitchFamily="2" charset="-78"/>
              </a:rPr>
              <a:t>ودر مقايسه </a:t>
            </a:r>
            <a:r>
              <a:rPr lang="fa-IR" b="1" dirty="0">
                <a:cs typeface="B Nazanin" panose="00000400000000000000" pitchFamily="2" charset="-78"/>
              </a:rPr>
              <a:t>با فاصله متوسط بين مولكولها بزرگ است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از اينرو </a:t>
            </a:r>
            <a:r>
              <a:rPr lang="fa-IR" b="1">
                <a:cs typeface="B Nazanin" panose="00000400000000000000" pitchFamily="2" charset="-78"/>
              </a:rPr>
              <a:t>سيال </a:t>
            </a:r>
            <a:r>
              <a:rPr lang="fa-IR" b="1" smtClean="0">
                <a:cs typeface="B Nazanin" panose="00000400000000000000" pitchFamily="2" charset="-78"/>
              </a:rPr>
              <a:t>به عنوان </a:t>
            </a:r>
            <a:r>
              <a:rPr lang="fa-IR" b="1" dirty="0" smtClean="0">
                <a:cs typeface="B Nazanin" panose="00000400000000000000" pitchFamily="2" charset="-78"/>
              </a:rPr>
              <a:t>يـک ماده پيوسته (</a:t>
            </a:r>
            <a:r>
              <a:rPr lang="en-US" b="1" cap="none" dirty="0" smtClean="0">
                <a:cs typeface="B Nazanin" panose="00000400000000000000" pitchFamily="2" charset="-78"/>
              </a:rPr>
              <a:t>Continues </a:t>
            </a:r>
            <a:r>
              <a:rPr lang="fa-IR" b="1" dirty="0" smtClean="0">
                <a:cs typeface="B Nazanin" panose="00000400000000000000" pitchFamily="2" charset="-78"/>
              </a:rPr>
              <a:t>) مورد </a:t>
            </a:r>
            <a:r>
              <a:rPr lang="fa-IR" b="1" dirty="0">
                <a:cs typeface="B Nazanin" panose="00000400000000000000" pitchFamily="2" charset="-78"/>
              </a:rPr>
              <a:t>بررسي قرار </a:t>
            </a:r>
            <a:r>
              <a:rPr lang="fa-IR" b="1" dirty="0" smtClean="0">
                <a:cs typeface="B Nazanin" panose="00000400000000000000" pitchFamily="2" charset="-78"/>
              </a:rPr>
              <a:t>مـيگيـرد و </a:t>
            </a:r>
            <a:r>
              <a:rPr lang="fa-IR" b="1" dirty="0">
                <a:cs typeface="B Nazanin" panose="00000400000000000000" pitchFamily="2" charset="-78"/>
              </a:rPr>
              <a:t>پيوسـتگي سـيال اسـاس مكانيـك </a:t>
            </a:r>
            <a:r>
              <a:rPr lang="fa-IR" b="1" dirty="0" smtClean="0">
                <a:cs typeface="B Nazanin" panose="00000400000000000000" pitchFamily="2" charset="-78"/>
              </a:rPr>
              <a:t>سـيالات ميباشد </a:t>
            </a: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4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86266"/>
            <a:ext cx="10363826" cy="5345722"/>
          </a:xfrm>
        </p:spPr>
        <p:txBody>
          <a:bodyPr/>
          <a:lstStyle/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b="1" dirty="0">
                <a:cs typeface="B Nazanin" panose="00000400000000000000" pitchFamily="2" charset="-78"/>
              </a:rPr>
              <a:t>فرض پيوستگي، هر خاصيت از سيال در هر </a:t>
            </a:r>
            <a:r>
              <a:rPr lang="fa-IR" b="1" dirty="0" smtClean="0">
                <a:cs typeface="B Nazanin" panose="00000400000000000000" pitchFamily="2" charset="-78"/>
              </a:rPr>
              <a:t>نقطـه اي </a:t>
            </a:r>
            <a:r>
              <a:rPr lang="fa-IR" b="1" dirty="0">
                <a:cs typeface="B Nazanin" panose="00000400000000000000" pitchFamily="2" charset="-78"/>
              </a:rPr>
              <a:t>از فضـا، </a:t>
            </a:r>
            <a:r>
              <a:rPr lang="fa-IR" b="1" dirty="0" smtClean="0">
                <a:cs typeface="B Nazanin" panose="00000400000000000000" pitchFamily="2" charset="-78"/>
              </a:rPr>
              <a:t>مقـدار معيني </a:t>
            </a:r>
            <a:r>
              <a:rPr lang="fa-IR" b="1" dirty="0">
                <a:cs typeface="B Nazanin" panose="00000400000000000000" pitchFamily="2" charset="-78"/>
              </a:rPr>
              <a:t>را دارا ميباشد.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در مسائل مربوط بـه گـاز رقيـق شـده يـا گازهـاي كـم </a:t>
            </a:r>
            <a:r>
              <a:rPr lang="fa-IR" b="1" dirty="0" smtClean="0">
                <a:cs typeface="B Nazanin" panose="00000400000000000000" pitchFamily="2" charset="-78"/>
              </a:rPr>
              <a:t>چگـال (گازهاي </a:t>
            </a:r>
            <a:r>
              <a:rPr lang="fa-IR" b="1" dirty="0">
                <a:cs typeface="B Nazanin" panose="00000400000000000000" pitchFamily="2" charset="-78"/>
              </a:rPr>
              <a:t>سطوح بالاي </a:t>
            </a:r>
            <a:r>
              <a:rPr lang="fa-IR" b="1" dirty="0" smtClean="0">
                <a:cs typeface="B Nazanin" panose="00000400000000000000" pitchFamily="2" charset="-78"/>
              </a:rPr>
              <a:t>اتمسفر) </a:t>
            </a:r>
            <a:r>
              <a:rPr lang="fa-IR" b="1" dirty="0">
                <a:cs typeface="B Nazanin" panose="00000400000000000000" pitchFamily="2" charset="-78"/>
              </a:rPr>
              <a:t>فرض پيوستگي محيط صادق نيست.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بنابراين </a:t>
            </a:r>
            <a:r>
              <a:rPr lang="fa-IR" b="1" dirty="0" smtClean="0">
                <a:cs typeface="B Nazanin" panose="00000400000000000000" pitchFamily="2" charset="-78"/>
              </a:rPr>
              <a:t>درمحـيط پيوسته </a:t>
            </a:r>
            <a:r>
              <a:rPr lang="fa-IR" b="1" dirty="0">
                <a:cs typeface="B Nazanin" panose="00000400000000000000" pitchFamily="2" charset="-78"/>
              </a:rPr>
              <a:t>فرض ميشود كه مقادير چگالي، حجم مخصوص، سرعت و شـتاب در </a:t>
            </a:r>
            <a:r>
              <a:rPr lang="fa-IR" b="1" dirty="0" smtClean="0">
                <a:cs typeface="B Nazanin" panose="00000400000000000000" pitchFamily="2" charset="-78"/>
              </a:rPr>
              <a:t>تمـامي سيال به طور </a:t>
            </a:r>
            <a:r>
              <a:rPr lang="fa-IR" b="1" dirty="0">
                <a:cs typeface="B Nazanin" panose="00000400000000000000" pitchFamily="2" charset="-78"/>
              </a:rPr>
              <a:t>پيوسته تغيير نمايد </a:t>
            </a:r>
            <a:r>
              <a:rPr lang="fa-IR" b="1" dirty="0" smtClean="0">
                <a:cs typeface="B Nazanin" panose="00000400000000000000" pitchFamily="2" charset="-78"/>
              </a:rPr>
              <a:t>(يا </a:t>
            </a:r>
            <a:r>
              <a:rPr lang="fa-IR" b="1" dirty="0">
                <a:cs typeface="B Nazanin" panose="00000400000000000000" pitchFamily="2" charset="-78"/>
              </a:rPr>
              <a:t>ثابت </a:t>
            </a:r>
            <a:r>
              <a:rPr lang="fa-IR" b="1" dirty="0" smtClean="0">
                <a:cs typeface="B Nazanin" panose="00000400000000000000" pitchFamily="2" charset="-78"/>
              </a:rPr>
              <a:t>باشد).</a:t>
            </a: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6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33046"/>
            <a:ext cx="10363826" cy="5514536"/>
          </a:xfrm>
        </p:spPr>
        <p:txBody>
          <a:bodyPr>
            <a:noAutofit/>
          </a:bodyPr>
          <a:lstStyle/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بعد يا ديمانسيون(</a:t>
            </a:r>
            <a:r>
              <a:rPr lang="en-US" sz="2800" cap="none" dirty="0">
                <a:cs typeface="B Nazanin" panose="00000400000000000000" pitchFamily="2" charset="-78"/>
              </a:rPr>
              <a:t>D</a:t>
            </a:r>
            <a:r>
              <a:rPr lang="en-US" sz="2800" cap="none" dirty="0" smtClean="0">
                <a:cs typeface="B Nazanin" panose="00000400000000000000" pitchFamily="2" charset="-78"/>
              </a:rPr>
              <a:t>imension</a:t>
            </a:r>
            <a:r>
              <a:rPr lang="fa-IR" sz="2800" cap="none" dirty="0" smtClean="0">
                <a:cs typeface="B Nazanin" panose="00000400000000000000" pitchFamily="2" charset="-78"/>
              </a:rPr>
              <a:t>): </a:t>
            </a:r>
            <a:endParaRPr lang="en-US" sz="2800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به هر كميت قابل اندازه گيري نظيـر طـول، زمـان وسـرعت اطـلاق ميشود.</a:t>
            </a:r>
          </a:p>
          <a:p>
            <a:pPr marL="0" indent="0" algn="r" rtl="1">
              <a:buNone/>
            </a:pPr>
            <a:endParaRPr lang="fa-IR" sz="2800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واحد (</a:t>
            </a:r>
            <a:r>
              <a:rPr lang="en-US" sz="2800" cap="none" dirty="0" smtClean="0">
                <a:cs typeface="B Nazanin" panose="00000400000000000000" pitchFamily="2" charset="-78"/>
              </a:rPr>
              <a:t>Unit</a:t>
            </a:r>
            <a:r>
              <a:rPr lang="fa-IR" sz="2800" cap="none" dirty="0" smtClean="0">
                <a:cs typeface="B Nazanin" panose="00000400000000000000" pitchFamily="2" charset="-78"/>
              </a:rPr>
              <a:t>):</a:t>
            </a: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وسيلة بيان كميـت بـه صـورت عـدد اسـت.</a:t>
            </a:r>
          </a:p>
          <a:p>
            <a:pPr marL="0" indent="0" algn="r" rtl="1">
              <a:buNone/>
            </a:pPr>
            <a:endParaRPr lang="fa-IR" sz="2800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مـثلاً بعـد طـول، بيـانگرمتغيرهايي از قبيل مسافت، جابجايي، پهنا، خميدگي و ارتفاع است و سـانتيمتـر وايـنچ دو واحد عددي براي بيان طول اند. </a:t>
            </a:r>
            <a:br>
              <a:rPr lang="fa-IR" sz="2800" cap="none" dirty="0" smtClean="0">
                <a:cs typeface="B Nazanin" panose="00000400000000000000" pitchFamily="2" charset="-78"/>
              </a:rPr>
            </a:br>
            <a:r>
              <a:rPr lang="fa-IR" sz="2800" cap="none" dirty="0" smtClean="0">
                <a:cs typeface="B Nazanin" panose="00000400000000000000" pitchFamily="2" charset="-78"/>
              </a:rPr>
              <a:t/>
            </a:r>
            <a:br>
              <a:rPr lang="fa-IR" sz="2800" cap="none" dirty="0" smtClean="0">
                <a:cs typeface="B Nazanin" panose="00000400000000000000" pitchFamily="2" charset="-78"/>
              </a:rPr>
            </a:br>
            <a:endParaRPr lang="en-US" sz="2800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2"/>
            <a:ext cx="10363826" cy="535979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ابعاد اصلي يا </a:t>
            </a:r>
            <a:r>
              <a:rPr lang="fa-IR" sz="2400" dirty="0" smtClean="0">
                <a:cs typeface="B Nazanin" panose="00000400000000000000" pitchFamily="2" charset="-78"/>
              </a:rPr>
              <a:t>اوليه: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ابعادي كه مستقل از بقيه ابعاد انتخاب </a:t>
            </a:r>
            <a:r>
              <a:rPr lang="fa-IR" sz="2400" dirty="0" smtClean="0">
                <a:cs typeface="B Nazanin" panose="00000400000000000000" pitchFamily="2" charset="-78"/>
              </a:rPr>
              <a:t>ميشوند.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ابعاد فرعي يا </a:t>
            </a:r>
            <a:r>
              <a:rPr lang="fa-IR" sz="2400" dirty="0" smtClean="0">
                <a:cs typeface="B Nazanin" panose="00000400000000000000" pitchFamily="2" charset="-78"/>
              </a:rPr>
              <a:t>ثانويه: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ابعادی </a:t>
            </a:r>
            <a:r>
              <a:rPr lang="fa-IR" sz="2400" dirty="0">
                <a:cs typeface="B Nazanin" panose="00000400000000000000" pitchFamily="2" charset="-78"/>
              </a:rPr>
              <a:t>كه برحسب ابعاد اصلي بيان </a:t>
            </a:r>
            <a:r>
              <a:rPr lang="fa-IR" sz="2400" dirty="0" smtClean="0">
                <a:cs typeface="B Nazanin" panose="00000400000000000000" pitchFamily="2" charset="-78"/>
              </a:rPr>
              <a:t>ميشوند.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مكانيك سيالات </a:t>
            </a:r>
            <a:r>
              <a:rPr lang="fa-IR" sz="2400" dirty="0" smtClean="0">
                <a:cs typeface="B Nazanin" panose="00000400000000000000" pitchFamily="2" charset="-78"/>
              </a:rPr>
              <a:t>چهاربعداصلي(كميت اصلي)دارد: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جرم (</a:t>
            </a:r>
            <a:r>
              <a:rPr lang="en-US" sz="2400" dirty="0" smtClean="0">
                <a:cs typeface="B Nazanin" panose="00000400000000000000" pitchFamily="2" charset="-78"/>
              </a:rPr>
              <a:t>M</a:t>
            </a:r>
            <a:r>
              <a:rPr lang="fa-IR" sz="2400" dirty="0" smtClean="0">
                <a:cs typeface="B Nazanin" panose="00000400000000000000" pitchFamily="2" charset="-78"/>
              </a:rPr>
              <a:t>)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طـول (</a:t>
            </a:r>
            <a:r>
              <a:rPr lang="en-US" sz="2400" dirty="0" smtClean="0">
                <a:cs typeface="B Nazanin" panose="00000400000000000000" pitchFamily="2" charset="-78"/>
              </a:rPr>
              <a:t>L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زمان (</a:t>
            </a:r>
            <a:r>
              <a:rPr lang="en-US" sz="2400" dirty="0" smtClean="0">
                <a:cs typeface="B Nazanin" panose="00000400000000000000" pitchFamily="2" charset="-78"/>
              </a:rPr>
              <a:t>T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دما (</a:t>
            </a:r>
            <a:r>
              <a:rPr lang="el-GR" sz="2400" dirty="0" smtClean="0">
                <a:cs typeface="B Nazanin" panose="00000400000000000000" pitchFamily="2" charset="-78"/>
              </a:rPr>
              <a:t>Θ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55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44062"/>
            <a:ext cx="10363826" cy="5233181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كميتهاي فرعي ابعاد برحسب كميتهاي اصلي قابل بيان </a:t>
            </a:r>
            <a:r>
              <a:rPr lang="fa-IR" sz="2800" dirty="0" smtClean="0">
                <a:cs typeface="B Nazanin" panose="00000400000000000000" pitchFamily="2" charset="-78"/>
              </a:rPr>
              <a:t>اسـت.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مـثلاً نمـاد بعد </a:t>
            </a:r>
            <a:r>
              <a:rPr lang="fa-IR" sz="2800" dirty="0">
                <a:cs typeface="B Nazanin" panose="00000400000000000000" pitchFamily="2" charset="-78"/>
              </a:rPr>
              <a:t>سطح </a:t>
            </a:r>
            <a:r>
              <a:rPr lang="fa-IR" sz="2800" dirty="0" smtClean="0">
                <a:cs typeface="B Nazanin" panose="00000400000000000000" pitchFamily="2" charset="-78"/>
              </a:rPr>
              <a:t>(طول در طول ) و سرعت (طول بر زمان) است.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اكثر مسائل مكانيك سيالات فقط بـه سـه كميت اصلي ،</a:t>
            </a:r>
            <a:r>
              <a:rPr lang="en-US" sz="2800" dirty="0">
                <a:cs typeface="B Nazanin" panose="00000400000000000000" pitchFamily="2" charset="-78"/>
              </a:rPr>
              <a:t>L ،M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en-US" sz="2800" dirty="0" smtClean="0">
                <a:cs typeface="B Nazanin" panose="00000400000000000000" pitchFamily="2" charset="-78"/>
              </a:rPr>
              <a:t>T</a:t>
            </a:r>
            <a:r>
              <a:rPr lang="fa-IR" sz="2800" dirty="0" smtClean="0">
                <a:cs typeface="B Nazanin" panose="00000400000000000000" pitchFamily="2" charset="-78"/>
              </a:rPr>
              <a:t> نياز </a:t>
            </a:r>
            <a:r>
              <a:rPr lang="fa-IR" sz="2800" dirty="0">
                <a:cs typeface="B Nazanin" panose="00000400000000000000" pitchFamily="2" charset="-78"/>
              </a:rPr>
              <a:t>است. 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ممكن </a:t>
            </a:r>
            <a:r>
              <a:rPr lang="fa-IR" sz="2800" dirty="0">
                <a:cs typeface="B Nazanin" panose="00000400000000000000" pitchFamily="2" charset="-78"/>
              </a:rPr>
              <a:t>است از كميتهاي </a:t>
            </a:r>
            <a:r>
              <a:rPr lang="en-US" sz="2800" dirty="0">
                <a:cs typeface="B Nazanin" panose="00000400000000000000" pitchFamily="2" charset="-78"/>
              </a:rPr>
              <a:t>T ،L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en-US" sz="2800" dirty="0" smtClean="0">
                <a:cs typeface="B Nazanin" panose="00000400000000000000" pitchFamily="2" charset="-78"/>
              </a:rPr>
              <a:t>F</a:t>
            </a:r>
            <a:r>
              <a:rPr lang="fa-IR" sz="2800" dirty="0" smtClean="0">
                <a:cs typeface="B Nazanin" panose="00000400000000000000" pitchFamily="2" charset="-78"/>
              </a:rPr>
              <a:t> اسـتفاده </a:t>
            </a:r>
            <a:r>
              <a:rPr lang="fa-IR" sz="2800" dirty="0">
                <a:cs typeface="B Nazanin" panose="00000400000000000000" pitchFamily="2" charset="-78"/>
              </a:rPr>
              <a:t>شود كه بعد </a:t>
            </a:r>
            <a:r>
              <a:rPr lang="en-US" sz="2800" dirty="0" smtClean="0">
                <a:cs typeface="B Nazanin" panose="00000400000000000000" pitchFamily="2" charset="-78"/>
              </a:rPr>
              <a:t>F</a:t>
            </a:r>
            <a:r>
              <a:rPr lang="fa-IR" sz="2800" dirty="0" smtClean="0">
                <a:cs typeface="B Nazanin" panose="00000400000000000000" pitchFamily="2" charset="-78"/>
              </a:rPr>
              <a:t> نيروست. </a:t>
            </a:r>
            <a:r>
              <a:rPr lang="fa-IR" sz="2800" dirty="0"/>
              <a:t/>
            </a:r>
            <a:br>
              <a:rPr lang="fa-IR" sz="2800" dirty="0"/>
            </a:b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3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1"/>
            <a:ext cx="10363826" cy="5317587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هرمعادله اي </a:t>
            </a:r>
            <a:r>
              <a:rPr lang="fa-IR" sz="2400" dirty="0">
                <a:cs typeface="B Nazanin" panose="00000400000000000000" pitchFamily="2" charset="-78"/>
              </a:rPr>
              <a:t>كـه تعـدادي از كميتهـاي فيزيكـي را بـه هـم مـرتبط كنـد، بايـد </a:t>
            </a:r>
            <a:r>
              <a:rPr lang="fa-IR" sz="2400" dirty="0" smtClean="0">
                <a:cs typeface="B Nazanin" panose="00000400000000000000" pitchFamily="2" charset="-78"/>
              </a:rPr>
              <a:t>از نظرابعادي</a:t>
            </a:r>
            <a:r>
              <a:rPr lang="fa-IR" sz="2400" dirty="0">
                <a:cs typeface="B Nazanin" panose="00000400000000000000" pitchFamily="2" charset="-78"/>
              </a:rPr>
              <a:t>، همگن </a:t>
            </a:r>
            <a:r>
              <a:rPr lang="fa-IR" sz="2400" dirty="0" smtClean="0">
                <a:cs typeface="B Nazanin" panose="00000400000000000000" pitchFamily="2" charset="-78"/>
              </a:rPr>
              <a:t>باشد.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بدين </a:t>
            </a:r>
            <a:r>
              <a:rPr lang="fa-IR" sz="2400" dirty="0">
                <a:cs typeface="B Nazanin" panose="00000400000000000000" pitchFamily="2" charset="-78"/>
              </a:rPr>
              <a:t>معني كه ابعاد سمت چپ معادله با ابعـاد سـمت </a:t>
            </a:r>
            <a:r>
              <a:rPr lang="fa-IR" sz="2400" dirty="0" smtClean="0">
                <a:cs typeface="B Nazanin" panose="00000400000000000000" pitchFamily="2" charset="-78"/>
              </a:rPr>
              <a:t>راسـت معادله </a:t>
            </a:r>
            <a:r>
              <a:rPr lang="fa-IR" sz="2400" dirty="0">
                <a:cs typeface="B Nazanin" panose="00000400000000000000" pitchFamily="2" charset="-78"/>
              </a:rPr>
              <a:t>همنام باشند و تمام جملات معادله </a:t>
            </a:r>
            <a:r>
              <a:rPr lang="fa-IR" sz="2400" dirty="0" smtClean="0">
                <a:cs typeface="B Nazanin" panose="00000400000000000000" pitchFamily="2" charset="-78"/>
              </a:rPr>
              <a:t>بايد داراي بعـد </a:t>
            </a:r>
            <a:r>
              <a:rPr lang="fa-IR" sz="2400" dirty="0">
                <a:cs typeface="B Nazanin" panose="00000400000000000000" pitchFamily="2" charset="-78"/>
              </a:rPr>
              <a:t>يكسـان باشـند.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مـثلاً معادلـه سرعت </a:t>
            </a:r>
            <a:r>
              <a:rPr lang="fa-IR" sz="2400" dirty="0">
                <a:cs typeface="B Nazanin" panose="00000400000000000000" pitchFamily="2" charset="-78"/>
              </a:rPr>
              <a:t>،</a:t>
            </a:r>
            <a:r>
              <a:rPr lang="en-US" sz="2400" dirty="0">
                <a:cs typeface="B Nazanin" panose="00000400000000000000" pitchFamily="2" charset="-78"/>
              </a:rPr>
              <a:t>V</a:t>
            </a:r>
            <a:r>
              <a:rPr lang="fa-IR" sz="2400" dirty="0">
                <a:cs typeface="B Nazanin" panose="00000400000000000000" pitchFamily="2" charset="-78"/>
              </a:rPr>
              <a:t>در جسمي با شتاب يكنواخت </a:t>
            </a:r>
            <a:r>
              <a:rPr lang="en-US" sz="2400" cap="none" dirty="0" smtClean="0">
                <a:cs typeface="B Nazanin" panose="00000400000000000000" pitchFamily="2" charset="-78"/>
              </a:rPr>
              <a:t>a</a:t>
            </a:r>
            <a:r>
              <a:rPr lang="fa-IR" sz="2400" cap="none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برابر </a:t>
            </a:r>
            <a:r>
              <a:rPr lang="fa-IR" sz="2400" dirty="0">
                <a:cs typeface="B Nazanin" panose="00000400000000000000" pitchFamily="2" charset="-78"/>
              </a:rPr>
              <a:t>است بـا </a:t>
            </a:r>
            <a:r>
              <a:rPr lang="en-US" sz="2400" dirty="0">
                <a:cs typeface="B Nazanin" panose="00000400000000000000" pitchFamily="2" charset="-78"/>
              </a:rPr>
              <a:t>V = </a:t>
            </a:r>
            <a:r>
              <a:rPr lang="en-US" sz="2400" dirty="0" smtClean="0">
                <a:cs typeface="B Nazanin" panose="00000400000000000000" pitchFamily="2" charset="-78"/>
              </a:rPr>
              <a:t>V</a:t>
            </a:r>
            <a:r>
              <a:rPr lang="en-US" sz="1800" cap="none" dirty="0" smtClean="0">
                <a:cs typeface="B Nazanin" panose="00000400000000000000" pitchFamily="2" charset="-78"/>
              </a:rPr>
              <a:t>0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+ </a:t>
            </a:r>
            <a:r>
              <a:rPr lang="en-US" sz="2400" cap="none" dirty="0" smtClean="0">
                <a:cs typeface="B Nazanin" panose="00000400000000000000" pitchFamily="2" charset="-78"/>
              </a:rPr>
              <a:t>at</a:t>
            </a:r>
            <a:r>
              <a:rPr lang="fa-IR" sz="2400" cap="none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كـه </a:t>
            </a:r>
            <a:r>
              <a:rPr lang="en-US" sz="2400" dirty="0" smtClean="0">
                <a:cs typeface="B Nazanin" panose="00000400000000000000" pitchFamily="2" charset="-78"/>
              </a:rPr>
              <a:t>V</a:t>
            </a:r>
            <a:r>
              <a:rPr lang="en-US" sz="1800" cap="none" dirty="0" smtClean="0">
                <a:cs typeface="B Nazanin" panose="00000400000000000000" pitchFamily="2" charset="-78"/>
              </a:rPr>
              <a:t>0</a:t>
            </a:r>
            <a:r>
              <a:rPr lang="fa-IR" sz="2400" dirty="0" smtClean="0">
                <a:cs typeface="B Nazanin" panose="00000400000000000000" pitchFamily="2" charset="-78"/>
              </a:rPr>
              <a:t>سـرعت اوليه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en-US" sz="2400" cap="none" dirty="0" smtClean="0">
                <a:cs typeface="B Nazanin" panose="00000400000000000000" pitchFamily="2" charset="-78"/>
              </a:rPr>
              <a:t>t</a:t>
            </a:r>
            <a:r>
              <a:rPr lang="fa-IR" sz="2400" cap="none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زمان </a:t>
            </a:r>
            <a:r>
              <a:rPr lang="fa-IR" sz="2400" dirty="0">
                <a:cs typeface="B Nazanin" panose="00000400000000000000" pitchFamily="2" charset="-78"/>
              </a:rPr>
              <a:t>طي شده است.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درحال </a:t>
            </a:r>
            <a:r>
              <a:rPr lang="fa-IR" sz="2400" dirty="0">
                <a:cs typeface="B Nazanin" panose="00000400000000000000" pitchFamily="2" charset="-78"/>
              </a:rPr>
              <a:t>حاضر متداولترين سيستمها، سيستم </a:t>
            </a:r>
            <a:r>
              <a:rPr lang="fa-IR" sz="2400" dirty="0" smtClean="0">
                <a:cs typeface="B Nazanin" panose="00000400000000000000" pitchFamily="2" charset="-78"/>
              </a:rPr>
              <a:t>بين الملـي واحدها </a:t>
            </a:r>
            <a:r>
              <a:rPr lang="fa-IR" sz="2400" dirty="0">
                <a:cs typeface="B Nazanin" panose="00000400000000000000" pitchFamily="2" charset="-78"/>
              </a:rPr>
              <a:t>(</a:t>
            </a:r>
            <a:r>
              <a:rPr lang="en-US" sz="2400" dirty="0">
                <a:cs typeface="B Nazanin" panose="00000400000000000000" pitchFamily="2" charset="-78"/>
              </a:rPr>
              <a:t>SI</a:t>
            </a:r>
            <a:r>
              <a:rPr lang="fa-IR" sz="2400" dirty="0">
                <a:cs typeface="B Nazanin" panose="00000400000000000000" pitchFamily="2" charset="-78"/>
              </a:rPr>
              <a:t>) مـيباشـد.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سيستمهاي </a:t>
            </a:r>
            <a:r>
              <a:rPr lang="fa-IR" sz="2400" dirty="0">
                <a:cs typeface="B Nazanin" panose="00000400000000000000" pitchFamily="2" charset="-78"/>
              </a:rPr>
              <a:t>انگليسي نيز در حال حاضر كاربردهاي فراواني دارند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12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3386"/>
            <a:ext cx="10363826" cy="5087814"/>
          </a:xfrm>
        </p:spPr>
        <p:txBody>
          <a:bodyPr>
            <a:normAutofit/>
          </a:bodyPr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دستگاه بين المللي متريك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International System Of Units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ايـن دستگاه واحد طول متر( </a:t>
            </a:r>
            <a:r>
              <a:rPr lang="en-US" cap="none" dirty="0" smtClean="0">
                <a:cs typeface="B Nazanin" panose="00000400000000000000" pitchFamily="2" charset="-78"/>
              </a:rPr>
              <a:t>M</a:t>
            </a:r>
            <a:r>
              <a:rPr lang="fa-IR" cap="none" dirty="0" smtClean="0">
                <a:cs typeface="B Nazanin" panose="00000400000000000000" pitchFamily="2" charset="-78"/>
              </a:rPr>
              <a:t>) واحد زمان ثانيه( </a:t>
            </a:r>
            <a:r>
              <a:rPr lang="en-US" cap="none" dirty="0" smtClean="0">
                <a:cs typeface="B Nazanin" panose="00000400000000000000" pitchFamily="2" charset="-78"/>
              </a:rPr>
              <a:t>S</a:t>
            </a:r>
            <a:r>
              <a:rPr lang="fa-IR" cap="none" dirty="0" smtClean="0">
                <a:cs typeface="B Nazanin" panose="00000400000000000000" pitchFamily="2" charset="-78"/>
              </a:rPr>
              <a:t>) واحد جرم كيلوگرم (</a:t>
            </a:r>
            <a:r>
              <a:rPr lang="en-US" cap="none" dirty="0" smtClean="0">
                <a:cs typeface="B Nazanin" panose="00000400000000000000" pitchFamily="2" charset="-78"/>
              </a:rPr>
              <a:t>Kg</a:t>
            </a:r>
            <a:r>
              <a:rPr lang="fa-IR" cap="none" dirty="0" smtClean="0">
                <a:cs typeface="B Nazanin" panose="00000400000000000000" pitchFamily="2" charset="-78"/>
              </a:rPr>
              <a:t>) و واحـد دما سانتيگراد </a:t>
            </a:r>
            <a:r>
              <a:rPr lang="en-US" cap="none" dirty="0" smtClean="0">
                <a:cs typeface="B Nazanin" panose="00000400000000000000" pitchFamily="2" charset="-78"/>
              </a:rPr>
              <a:t>C</a:t>
            </a:r>
            <a:r>
              <a:rPr lang="fa-IR" cap="none" dirty="0" smtClean="0">
                <a:cs typeface="B Nazanin" panose="00000400000000000000" pitchFamily="2" charset="-78"/>
              </a:rPr>
              <a:t> است.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سيستم واحدي </a:t>
            </a:r>
            <a:r>
              <a:rPr lang="en-US" dirty="0">
                <a:cs typeface="B Nazanin" panose="00000400000000000000" pitchFamily="2" charset="-78"/>
              </a:rPr>
              <a:t>SI</a:t>
            </a:r>
            <a:r>
              <a:rPr lang="fa-IR" dirty="0">
                <a:cs typeface="B Nazanin" panose="00000400000000000000" pitchFamily="2" charset="-78"/>
              </a:rPr>
              <a:t>جزو سيستمهاي مطلق به شمار </a:t>
            </a:r>
            <a:r>
              <a:rPr lang="fa-IR" dirty="0" smtClean="0">
                <a:cs typeface="B Nazanin" panose="00000400000000000000" pitchFamily="2" charset="-78"/>
              </a:rPr>
              <a:t>ميرود.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سيسـتمهـاي </a:t>
            </a:r>
            <a:r>
              <a:rPr lang="fa-IR" dirty="0" smtClean="0">
                <a:cs typeface="B Nazanin" panose="00000400000000000000" pitchFamily="2" charset="-78"/>
              </a:rPr>
              <a:t>مطلـق سيستمهايي </a:t>
            </a:r>
            <a:r>
              <a:rPr lang="fa-IR" dirty="0">
                <a:cs typeface="B Nazanin" panose="00000400000000000000" pitchFamily="2" charset="-78"/>
              </a:rPr>
              <a:t>هستند كه در آن از ميان جرم ونيـرو يكـي </a:t>
            </a:r>
            <a:r>
              <a:rPr lang="fa-IR" dirty="0" smtClean="0">
                <a:cs typeface="B Nazanin" panose="00000400000000000000" pitchFamily="2" charset="-78"/>
              </a:rPr>
              <a:t>بـه طـور </a:t>
            </a:r>
            <a:r>
              <a:rPr lang="fa-IR" dirty="0">
                <a:cs typeface="B Nazanin" panose="00000400000000000000" pitchFamily="2" charset="-78"/>
              </a:rPr>
              <a:t>مسـتقل تعريـف </a:t>
            </a:r>
            <a:r>
              <a:rPr lang="fa-IR" dirty="0" smtClean="0">
                <a:cs typeface="B Nazanin" panose="00000400000000000000" pitchFamily="2" charset="-78"/>
              </a:rPr>
              <a:t>شـده وديگري </a:t>
            </a:r>
            <a:r>
              <a:rPr lang="fa-IR" dirty="0">
                <a:cs typeface="B Nazanin" panose="00000400000000000000" pitchFamily="2" charset="-78"/>
              </a:rPr>
              <a:t>با استفاده از قانون دوم نيوتن </a:t>
            </a:r>
            <a:r>
              <a:rPr lang="fa-IR" dirty="0" smtClean="0">
                <a:cs typeface="B Nazanin" panose="00000400000000000000" pitchFamily="2" charset="-78"/>
              </a:rPr>
              <a:t>به دست مي آيد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 عنوان </a:t>
            </a:r>
            <a:r>
              <a:rPr lang="fa-IR" dirty="0">
                <a:cs typeface="B Nazanin" panose="00000400000000000000" pitchFamily="2" charset="-78"/>
              </a:rPr>
              <a:t>مثال در سيستم </a:t>
            </a:r>
            <a:r>
              <a:rPr lang="en-US" dirty="0">
                <a:cs typeface="B Nazanin" panose="00000400000000000000" pitchFamily="2" charset="-78"/>
              </a:rPr>
              <a:t>SI</a:t>
            </a:r>
            <a:r>
              <a:rPr lang="fa-IR" dirty="0">
                <a:cs typeface="B Nazanin" panose="00000400000000000000" pitchFamily="2" charset="-78"/>
              </a:rPr>
              <a:t>واحد نيرو يك بعد فرعي است كه نيوتن نـام </a:t>
            </a:r>
            <a:r>
              <a:rPr lang="fa-IR" dirty="0" smtClean="0">
                <a:cs typeface="B Nazanin" panose="00000400000000000000" pitchFamily="2" charset="-78"/>
              </a:rPr>
              <a:t>داردو ميتوانيم </a:t>
            </a:r>
            <a:r>
              <a:rPr lang="fa-IR" dirty="0">
                <a:cs typeface="B Nazanin" panose="00000400000000000000" pitchFamily="2" charset="-78"/>
              </a:rPr>
              <a:t>آن رااز قانون دوم نيوتن </a:t>
            </a:r>
            <a:r>
              <a:rPr lang="fa-IR" dirty="0" smtClean="0">
                <a:cs typeface="B Nazanin" panose="00000400000000000000" pitchFamily="2" charset="-78"/>
              </a:rPr>
              <a:t>به دست </a:t>
            </a:r>
            <a:r>
              <a:rPr lang="fa-IR" dirty="0">
                <a:cs typeface="B Nazanin" panose="00000400000000000000" pitchFamily="2" charset="-78"/>
              </a:rPr>
              <a:t>آوريم: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يك نيوتن نيرويي است كه بـه جـرم </a:t>
            </a:r>
            <a:r>
              <a:rPr lang="fa-IR" dirty="0" smtClean="0">
                <a:cs typeface="B Nazanin" panose="00000400000000000000" pitchFamily="2" charset="-78"/>
              </a:rPr>
              <a:t>یک کیلوگرم شتابی برابر با یک متر بر مجذور ثانیه می دهد.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64" y="4395421"/>
            <a:ext cx="29908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منابع درس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121696"/>
          </a:xfrm>
        </p:spPr>
        <p:txBody>
          <a:bodyPr>
            <a:noAutofit/>
          </a:bodyPr>
          <a:lstStyle/>
          <a:p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Mechanics, Seventh Edition, White, 2011, McGraw-Hill Companies, Inc.</a:t>
            </a:r>
          </a:p>
          <a:p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Mechanics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Third Edition, Streeter, 1962, McGraw-Hill Companies, Inc. 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130017"/>
          </a:xfrm>
        </p:spPr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نيرويي </a:t>
            </a:r>
            <a:r>
              <a:rPr lang="fa-IR" sz="2400" dirty="0">
                <a:cs typeface="B Nazanin" panose="00000400000000000000" pitchFamily="2" charset="-78"/>
              </a:rPr>
              <a:t>كه جاذبة ثقل به يك جسم وارد ميكند، وزن جسم ناميده ميشود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جـرم يك جسم(</a:t>
            </a:r>
            <a:r>
              <a:rPr lang="en-US" sz="2400" dirty="0" smtClean="0">
                <a:cs typeface="B Nazanin" panose="00000400000000000000" pitchFamily="2" charset="-78"/>
              </a:rPr>
              <a:t>m</a:t>
            </a:r>
            <a:r>
              <a:rPr lang="fa-IR" sz="2400" dirty="0" smtClean="0">
                <a:cs typeface="B Nazanin" panose="00000400000000000000" pitchFamily="2" charset="-78"/>
              </a:rPr>
              <a:t>) با </a:t>
            </a:r>
            <a:r>
              <a:rPr lang="fa-IR" sz="2400" dirty="0">
                <a:cs typeface="B Nazanin" panose="00000400000000000000" pitchFamily="2" charset="-78"/>
              </a:rPr>
              <a:t>تغيير موقعيت آن تغيير نمي كند.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اما </a:t>
            </a:r>
            <a:r>
              <a:rPr lang="fa-IR" sz="2400" dirty="0">
                <a:cs typeface="B Nazanin" panose="00000400000000000000" pitchFamily="2" charset="-78"/>
              </a:rPr>
              <a:t>وزن </a:t>
            </a:r>
            <a:r>
              <a:rPr lang="fa-IR" sz="2400" dirty="0" smtClean="0">
                <a:cs typeface="B Nazanin" panose="00000400000000000000" pitchFamily="2" charset="-78"/>
              </a:rPr>
              <a:t>(</a:t>
            </a:r>
            <a:r>
              <a:rPr lang="en-US" sz="2400" dirty="0" smtClean="0">
                <a:cs typeface="B Nazanin" panose="00000400000000000000" pitchFamily="2" charset="-78"/>
              </a:rPr>
              <a:t>W</a:t>
            </a:r>
            <a:r>
              <a:rPr lang="fa-IR" sz="2400" dirty="0" smtClean="0">
                <a:cs typeface="B Nazanin" panose="00000400000000000000" pitchFamily="2" charset="-78"/>
              </a:rPr>
              <a:t>) آن </a:t>
            </a:r>
            <a:r>
              <a:rPr lang="fa-IR" sz="2400" dirty="0">
                <a:cs typeface="B Nazanin" panose="00000400000000000000" pitchFamily="2" charset="-78"/>
              </a:rPr>
              <a:t>برابر اسـت بـا </a:t>
            </a:r>
            <a:r>
              <a:rPr lang="fa-IR" sz="2400" dirty="0" smtClean="0">
                <a:cs typeface="B Nazanin" panose="00000400000000000000" pitchFamily="2" charset="-78"/>
              </a:rPr>
              <a:t>جـرم ضربدر </a:t>
            </a:r>
            <a:r>
              <a:rPr lang="fa-IR" sz="2400" dirty="0">
                <a:cs typeface="B Nazanin" panose="00000400000000000000" pitchFamily="2" charset="-78"/>
              </a:rPr>
              <a:t>شتاب جاذبة </a:t>
            </a:r>
            <a:r>
              <a:rPr lang="fa-IR" sz="2400" dirty="0" smtClean="0">
                <a:cs typeface="B Nazanin" panose="00000400000000000000" pitchFamily="2" charset="-78"/>
              </a:rPr>
              <a:t>محل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cap="none" dirty="0" smtClean="0">
                <a:cs typeface="B Nazanin" panose="00000400000000000000" pitchFamily="2" charset="-78"/>
              </a:rPr>
              <a:t>g</a:t>
            </a:r>
            <a:r>
              <a:rPr lang="fa-IR" sz="2400" dirty="0" smtClean="0">
                <a:cs typeface="B Nazanin" panose="00000400000000000000" pitchFamily="2" charset="-78"/>
              </a:rPr>
              <a:t>يعني </a:t>
            </a:r>
            <a:r>
              <a:rPr lang="en-US" sz="2400" dirty="0">
                <a:cs typeface="B Nazanin" panose="00000400000000000000" pitchFamily="2" charset="-78"/>
              </a:rPr>
              <a:t>W = </a:t>
            </a:r>
            <a:r>
              <a:rPr lang="en-US" sz="2400" cap="none" dirty="0" smtClean="0">
                <a:cs typeface="B Nazanin" panose="00000400000000000000" pitchFamily="2" charset="-78"/>
              </a:rPr>
              <a:t>mg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4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899444"/>
            <a:ext cx="8810625" cy="2962275"/>
          </a:xfrm>
        </p:spPr>
      </p:pic>
    </p:spTree>
    <p:extLst>
      <p:ext uri="{BB962C8B-B14F-4D97-AF65-F5344CB8AC3E}">
        <p14:creationId xmlns:p14="http://schemas.microsoft.com/office/powerpoint/2010/main" val="14981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59656"/>
            <a:ext cx="10363826" cy="5275384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خواص سـيال را غالبـاً در شـرايط اسـتاندارد يعنـي بـراي دمـاي </a:t>
            </a:r>
            <a:r>
              <a:rPr lang="fa-IR" dirty="0" smtClean="0">
                <a:cs typeface="B Nazanin" panose="00000400000000000000" pitchFamily="2" charset="-78"/>
              </a:rPr>
              <a:t>4</a:t>
            </a:r>
            <a:r>
              <a:rPr lang="en-US" i="1" dirty="0" smtClean="0">
                <a:cs typeface="B Nazanin" panose="00000400000000000000" pitchFamily="2" charset="-78"/>
              </a:rPr>
              <a:t>C</a:t>
            </a:r>
            <a:r>
              <a:rPr lang="fa-IR" i="1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 فشـار760</a:t>
            </a:r>
            <a:r>
              <a:rPr lang="en-US" cap="none" dirty="0" smtClean="0">
                <a:cs typeface="B Nazanin" panose="00000400000000000000" pitchFamily="2" charset="-78"/>
              </a:rPr>
              <a:t>mm</a:t>
            </a:r>
            <a:r>
              <a:rPr lang="en-US" dirty="0" smtClean="0">
                <a:cs typeface="B Nazanin" panose="00000400000000000000" pitchFamily="2" charset="-78"/>
              </a:rPr>
              <a:t>H</a:t>
            </a:r>
            <a:r>
              <a:rPr lang="en-US" cap="none" dirty="0" smtClean="0">
                <a:cs typeface="B Nazanin" panose="00000400000000000000" pitchFamily="2" charset="-78"/>
              </a:rPr>
              <a:t>g</a:t>
            </a:r>
            <a:r>
              <a:rPr lang="fa-IR" dirty="0" smtClean="0">
                <a:cs typeface="B Nazanin" panose="00000400000000000000" pitchFamily="2" charset="-78"/>
              </a:rPr>
              <a:t> بیان میکنند.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سيستم </a:t>
            </a:r>
            <a:r>
              <a:rPr lang="en-US" dirty="0">
                <a:cs typeface="B Nazanin" panose="00000400000000000000" pitchFamily="2" charset="-78"/>
              </a:rPr>
              <a:t>SI</a:t>
            </a:r>
            <a:r>
              <a:rPr lang="fa-IR" dirty="0">
                <a:cs typeface="B Nazanin" panose="00000400000000000000" pitchFamily="2" charset="-78"/>
              </a:rPr>
              <a:t>علامت اختصاري واحدهايي مانند </a:t>
            </a:r>
            <a:r>
              <a:rPr lang="fa-IR" dirty="0" smtClean="0">
                <a:cs typeface="B Nazanin" panose="00000400000000000000" pitchFamily="2" charset="-78"/>
              </a:rPr>
              <a:t>سـاعت (</a:t>
            </a:r>
            <a:r>
              <a:rPr lang="en-US" cap="none" dirty="0" err="1" smtClean="0">
                <a:cs typeface="B Nazanin" panose="00000400000000000000" pitchFamily="2" charset="-78"/>
              </a:rPr>
              <a:t>hr</a:t>
            </a:r>
            <a:r>
              <a:rPr lang="fa-IR" dirty="0" smtClean="0">
                <a:cs typeface="B Nazanin" panose="00000400000000000000" pitchFamily="2" charset="-78"/>
              </a:rPr>
              <a:t>) متـر (</a:t>
            </a:r>
            <a:r>
              <a:rPr lang="en-US" cap="none" dirty="0" smtClean="0">
                <a:cs typeface="B Nazanin" panose="00000400000000000000" pitchFamily="2" charset="-78"/>
              </a:rPr>
              <a:t>m</a:t>
            </a:r>
            <a:r>
              <a:rPr lang="fa-IR" cap="none" dirty="0" smtClean="0">
                <a:cs typeface="B Nazanin" panose="00000400000000000000" pitchFamily="2" charset="-78"/>
              </a:rPr>
              <a:t>) </a:t>
            </a:r>
            <a:r>
              <a:rPr lang="fa-IR" dirty="0" smtClean="0">
                <a:cs typeface="B Nazanin" panose="00000400000000000000" pitchFamily="2" charset="-78"/>
              </a:rPr>
              <a:t>و ثانيـه (</a:t>
            </a:r>
            <a:r>
              <a:rPr lang="en-US" cap="none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) را </a:t>
            </a:r>
            <a:r>
              <a:rPr lang="fa-IR" dirty="0">
                <a:cs typeface="B Nazanin" panose="00000400000000000000" pitchFamily="2" charset="-78"/>
              </a:rPr>
              <a:t>با حروف كوچك نشان ميدهند.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برخي </a:t>
            </a:r>
            <a:r>
              <a:rPr lang="fa-IR" dirty="0">
                <a:cs typeface="B Nazanin" panose="00000400000000000000" pitchFamily="2" charset="-78"/>
              </a:rPr>
              <a:t>از واحدها بـه نـام اشـخاص نامگـذاري </a:t>
            </a:r>
            <a:r>
              <a:rPr lang="fa-IR" dirty="0" smtClean="0">
                <a:cs typeface="B Nazanin" panose="00000400000000000000" pitchFamily="2" charset="-78"/>
              </a:rPr>
              <a:t>شده اند.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واحد </a:t>
            </a:r>
            <a:r>
              <a:rPr lang="fa-IR" dirty="0">
                <a:cs typeface="B Nazanin" panose="00000400000000000000" pitchFamily="2" charset="-78"/>
              </a:rPr>
              <a:t>كاروانرژي در دستگاه متريك عبارت است از </a:t>
            </a:r>
            <a:r>
              <a:rPr lang="fa-IR" dirty="0" smtClean="0">
                <a:cs typeface="B Nazanin" panose="00000400000000000000" pitchFamily="2" charset="-78"/>
              </a:rPr>
              <a:t>ژول(</a:t>
            </a:r>
            <a:r>
              <a:rPr lang="en-US" dirty="0" smtClean="0">
                <a:cs typeface="B Nazanin" panose="00000400000000000000" pitchFamily="2" charset="-78"/>
              </a:rPr>
              <a:t>j</a:t>
            </a:r>
            <a:r>
              <a:rPr lang="fa-IR" dirty="0" smtClean="0">
                <a:cs typeface="B Nazanin" panose="00000400000000000000" pitchFamily="2" charset="-78"/>
              </a:rPr>
              <a:t>) كه </a:t>
            </a:r>
            <a:r>
              <a:rPr lang="fa-IR" dirty="0">
                <a:cs typeface="B Nazanin" panose="00000400000000000000" pitchFamily="2" charset="-78"/>
              </a:rPr>
              <a:t>برابربا يك </a:t>
            </a:r>
            <a:r>
              <a:rPr lang="fa-IR" dirty="0" smtClean="0">
                <a:cs typeface="B Nazanin" panose="00000400000000000000" pitchFamily="2" charset="-78"/>
              </a:rPr>
              <a:t>نيـوتن در </a:t>
            </a:r>
            <a:r>
              <a:rPr lang="fa-IR" dirty="0">
                <a:cs typeface="B Nazanin" panose="00000400000000000000" pitchFamily="2" charset="-78"/>
              </a:rPr>
              <a:t>يك متر </a:t>
            </a:r>
            <a:r>
              <a:rPr lang="fa-IR" dirty="0" smtClean="0">
                <a:cs typeface="B Nazanin" panose="00000400000000000000" pitchFamily="2" charset="-78"/>
              </a:rPr>
              <a:t>است (</a:t>
            </a:r>
            <a:r>
              <a:rPr lang="en-US" cap="none" dirty="0" err="1" smtClean="0">
                <a:cs typeface="B Nazanin" panose="00000400000000000000" pitchFamily="2" charset="-78"/>
              </a:rPr>
              <a:t>m</a:t>
            </a:r>
            <a:r>
              <a:rPr lang="en-US" dirty="0" err="1" smtClean="0">
                <a:cs typeface="B Nazanin" panose="00000400000000000000" pitchFamily="2" charset="-78"/>
              </a:rPr>
              <a:t>.n</a:t>
            </a:r>
            <a:r>
              <a:rPr lang="fa-IR" dirty="0" smtClean="0">
                <a:cs typeface="B Nazanin" panose="00000400000000000000" pitchFamily="2" charset="-78"/>
              </a:rPr>
              <a:t>).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واحد </a:t>
            </a:r>
            <a:r>
              <a:rPr lang="fa-IR" dirty="0">
                <a:cs typeface="B Nazanin" panose="00000400000000000000" pitchFamily="2" charset="-78"/>
              </a:rPr>
              <a:t>توان دردستگاه متريك، </a:t>
            </a:r>
            <a:r>
              <a:rPr lang="fa-IR" dirty="0" smtClean="0">
                <a:cs typeface="B Nazanin" panose="00000400000000000000" pitchFamily="2" charset="-78"/>
              </a:rPr>
              <a:t>وات</a:t>
            </a:r>
            <a:r>
              <a:rPr lang="en-US" dirty="0" smtClean="0">
                <a:cs typeface="B Nazanin" panose="00000400000000000000" pitchFamily="2" charset="-78"/>
              </a:rPr>
              <a:t>W</a:t>
            </a:r>
            <a:r>
              <a:rPr lang="fa-IR" dirty="0">
                <a:cs typeface="B Nazanin" panose="00000400000000000000" pitchFamily="2" charset="-78"/>
              </a:rPr>
              <a:t>است، كـه عبـارت </a:t>
            </a:r>
            <a:r>
              <a:rPr lang="fa-IR" dirty="0" smtClean="0">
                <a:cs typeface="B Nazanin" panose="00000400000000000000" pitchFamily="2" charset="-78"/>
              </a:rPr>
              <a:t>ازيك </a:t>
            </a:r>
            <a:r>
              <a:rPr lang="fa-IR" dirty="0">
                <a:cs typeface="B Nazanin" panose="00000400000000000000" pitchFamily="2" charset="-78"/>
              </a:rPr>
              <a:t>ژول بر يك ثانيه </a:t>
            </a:r>
            <a:r>
              <a:rPr lang="en-US" dirty="0" smtClean="0">
                <a:cs typeface="B Nazanin" panose="00000400000000000000" pitchFamily="2" charset="-78"/>
              </a:rPr>
              <a:t>j/s</a:t>
            </a:r>
            <a:r>
              <a:rPr lang="fa-IR" dirty="0" smtClean="0">
                <a:cs typeface="B Nazanin" panose="00000400000000000000" pitchFamily="2" charset="-78"/>
              </a:rPr>
              <a:t> است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پيشوندهايي </a:t>
            </a:r>
            <a:r>
              <a:rPr lang="fa-IR" dirty="0">
                <a:cs typeface="B Nazanin" panose="00000400000000000000" pitchFamily="2" charset="-78"/>
              </a:rPr>
              <a:t>كه در دستگاه </a:t>
            </a:r>
            <a:r>
              <a:rPr lang="fa-IR" dirty="0" smtClean="0">
                <a:cs typeface="B Nazanin" panose="00000400000000000000" pitchFamily="2" charset="-78"/>
              </a:rPr>
              <a:t>بين الملي </a:t>
            </a:r>
            <a:r>
              <a:rPr lang="fa-IR" dirty="0">
                <a:cs typeface="B Nazanin" panose="00000400000000000000" pitchFamily="2" charset="-78"/>
              </a:rPr>
              <a:t>متريك </a:t>
            </a:r>
            <a:r>
              <a:rPr lang="en-US" dirty="0" smtClean="0">
                <a:cs typeface="B Nazanin" panose="00000400000000000000" pitchFamily="2" charset="-78"/>
              </a:rPr>
              <a:t>SI</a:t>
            </a:r>
            <a:r>
              <a:rPr lang="fa-IR" dirty="0" smtClean="0">
                <a:cs typeface="B Nazanin" panose="00000400000000000000" pitchFamily="2" charset="-78"/>
              </a:rPr>
              <a:t> بـراي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تعيين </a:t>
            </a:r>
            <a:r>
              <a:rPr lang="fa-IR" dirty="0">
                <a:cs typeface="B Nazanin" panose="00000400000000000000" pitchFamily="2" charset="-78"/>
              </a:rPr>
              <a:t>اجزا و اضعاف واحدها </a:t>
            </a:r>
            <a:r>
              <a:rPr lang="fa-IR" dirty="0" smtClean="0">
                <a:cs typeface="B Nazanin" panose="00000400000000000000" pitchFamily="2" charset="-78"/>
              </a:rPr>
              <a:t>به كار </a:t>
            </a:r>
            <a:r>
              <a:rPr lang="fa-IR" dirty="0">
                <a:cs typeface="B Nazanin" panose="00000400000000000000" pitchFamily="2" charset="-78"/>
              </a:rPr>
              <a:t>ميروند در </a:t>
            </a:r>
            <a:r>
              <a:rPr lang="fa-IR" dirty="0" smtClean="0">
                <a:cs typeface="B Nazanin" panose="00000400000000000000" pitchFamily="2" charset="-78"/>
              </a:rPr>
              <a:t>جدول اسلاید بعد نشان </a:t>
            </a:r>
            <a:r>
              <a:rPr lang="fa-IR" dirty="0">
                <a:cs typeface="B Nazanin" panose="00000400000000000000" pitchFamily="2" charset="-78"/>
              </a:rPr>
              <a:t>داده شده است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7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058194"/>
            <a:ext cx="9982200" cy="2505075"/>
          </a:xfrm>
        </p:spPr>
      </p:pic>
    </p:spTree>
    <p:extLst>
      <p:ext uri="{BB962C8B-B14F-4D97-AF65-F5344CB8AC3E}">
        <p14:creationId xmlns:p14="http://schemas.microsoft.com/office/powerpoint/2010/main" val="10828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75250"/>
            <a:ext cx="10363826" cy="5115950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سيستمهاي متداول انگليسي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British </a:t>
            </a:r>
            <a:r>
              <a:rPr lang="en-US" cap="none" dirty="0" err="1" smtClean="0">
                <a:cs typeface="B Nazanin" panose="00000400000000000000" pitchFamily="2" charset="-78"/>
              </a:rPr>
              <a:t>Gravitional</a:t>
            </a:r>
            <a:r>
              <a:rPr lang="en-US" cap="none" dirty="0" smtClean="0">
                <a:cs typeface="B Nazanin" panose="00000400000000000000" pitchFamily="2" charset="-78"/>
              </a:rPr>
              <a:t> System (BG)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743075"/>
            <a:ext cx="7639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دستگاه مهندسي انگليسي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cap="none" dirty="0" smtClean="0">
                <a:cs typeface="B Nazanin" panose="00000400000000000000" pitchFamily="2" charset="-78"/>
              </a:rPr>
              <a:t>English Engineering(EE)System 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962150"/>
            <a:ext cx="87249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56604"/>
            <a:ext cx="10363826" cy="4834596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ضرايب تبديل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54" y="1664164"/>
            <a:ext cx="6400800" cy="34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0" y="2287355"/>
            <a:ext cx="65341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1858" y="618978"/>
            <a:ext cx="10475742" cy="5514536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تنش برشي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تنش برشي عبارتست از تقسيم نيروي برشي بر </a:t>
            </a:r>
            <a:r>
              <a:rPr lang="fa-IR" dirty="0" smtClean="0">
                <a:cs typeface="B Nazanin" panose="00000400000000000000" pitchFamily="2" charset="-78"/>
              </a:rPr>
              <a:t>سطح.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ايـن </a:t>
            </a:r>
            <a:r>
              <a:rPr lang="fa-IR" dirty="0" smtClean="0">
                <a:cs typeface="B Nazanin" panose="00000400000000000000" pitchFamily="2" charset="-78"/>
              </a:rPr>
              <a:t>نيـروي برشي</a:t>
            </a:r>
            <a:r>
              <a:rPr lang="fa-IR" dirty="0">
                <a:cs typeface="B Nazanin" panose="00000400000000000000" pitchFamily="2" charset="-78"/>
              </a:rPr>
              <a:t>، مولفه مماسي نيرو بر سطح ميباشد.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تنش برشي در يك نقطه، حد نيروي </a:t>
            </a:r>
            <a:r>
              <a:rPr lang="fa-IR" dirty="0" smtClean="0">
                <a:cs typeface="B Nazanin" panose="00000400000000000000" pitchFamily="2" charset="-78"/>
              </a:rPr>
              <a:t>برشـي وارد </a:t>
            </a:r>
            <a:r>
              <a:rPr lang="fa-IR" dirty="0">
                <a:cs typeface="B Nazanin" panose="00000400000000000000" pitchFamily="2" charset="-78"/>
              </a:rPr>
              <a:t>بر سطح است هنگاميكه اين سطح به قدر كافي كوچك گردد و به يك نقطه </a:t>
            </a:r>
            <a:r>
              <a:rPr lang="fa-IR" dirty="0" smtClean="0">
                <a:cs typeface="B Nazanin" panose="00000400000000000000" pitchFamily="2" charset="-78"/>
              </a:rPr>
              <a:t>تبديل شود.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درسيالات در حال حركت، تنش برشي كه ناشي از نيروي برشي اسـت، </a:t>
            </a:r>
            <a:r>
              <a:rPr lang="fa-IR" dirty="0" smtClean="0">
                <a:cs typeface="B Nazanin" panose="00000400000000000000" pitchFamily="2" charset="-78"/>
              </a:rPr>
              <a:t>بوجـود مي آيد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اين تنش برشي باعث ايجاد تغيير سرعت در سيال ميشود.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اگـر قسمتي </a:t>
            </a:r>
            <a:r>
              <a:rPr lang="fa-IR" dirty="0">
                <a:cs typeface="B Nazanin" panose="00000400000000000000" pitchFamily="2" charset="-78"/>
              </a:rPr>
              <a:t>از سيال روي قسمت ديگر به علت اختلاف سرعت بلغزد باعث تغييـر شـكل </a:t>
            </a:r>
            <a:r>
              <a:rPr lang="fa-IR" dirty="0" smtClean="0">
                <a:cs typeface="B Nazanin" panose="00000400000000000000" pitchFamily="2" charset="-78"/>
              </a:rPr>
              <a:t>و بهم </a:t>
            </a:r>
            <a:r>
              <a:rPr lang="fa-IR" dirty="0">
                <a:cs typeface="B Nazanin" panose="00000400000000000000" pitchFamily="2" charset="-78"/>
              </a:rPr>
              <a:t>خوردن شكل اوليه سيال و در نتيجه ايجاد تنش برشي ميگردد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 لايه هاي </a:t>
            </a:r>
            <a:r>
              <a:rPr lang="fa-IR" dirty="0">
                <a:cs typeface="B Nazanin" panose="00000400000000000000" pitchFamily="2" charset="-78"/>
              </a:rPr>
              <a:t>سيال سرعت يكنواخت و مشابه داشته باشند هيچگونه تنش برشي ايجاد </a:t>
            </a:r>
            <a:r>
              <a:rPr lang="fa-IR" dirty="0" smtClean="0">
                <a:cs typeface="B Nazanin" panose="00000400000000000000" pitchFamily="2" charset="-78"/>
              </a:rPr>
              <a:t>نشده و لايه هاي </a:t>
            </a:r>
            <a:r>
              <a:rPr lang="fa-IR" dirty="0">
                <a:cs typeface="B Nazanin" panose="00000400000000000000" pitchFamily="2" charset="-78"/>
              </a:rPr>
              <a:t>سيال نسبت به هم در حالت سكون قرار </a:t>
            </a:r>
            <a:r>
              <a:rPr lang="fa-IR" dirty="0" smtClean="0">
                <a:cs typeface="B Nazanin" panose="00000400000000000000" pitchFamily="2" charset="-78"/>
              </a:rPr>
              <a:t>دارند.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89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4911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ويسكوزيته يا گرانروي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ویسکوزیته </a:t>
            </a:r>
            <a:r>
              <a:rPr lang="fa-IR" dirty="0">
                <a:cs typeface="B Nazanin" panose="00000400000000000000" pitchFamily="2" charset="-78"/>
              </a:rPr>
              <a:t>يك خاصيت سيال است كه مقاومت در برابر حركت سـيال را نشـان </a:t>
            </a:r>
            <a:r>
              <a:rPr lang="fa-IR" dirty="0" smtClean="0">
                <a:cs typeface="B Nazanin" panose="00000400000000000000" pitchFamily="2" charset="-78"/>
              </a:rPr>
              <a:t>مـيدهـدو سبب </a:t>
            </a:r>
            <a:r>
              <a:rPr lang="fa-IR" dirty="0">
                <a:cs typeface="B Nazanin" panose="00000400000000000000" pitchFamily="2" charset="-78"/>
              </a:rPr>
              <a:t>چسبندگي قشرهاي مختلف سيال ضـمن حركـت مـيشـود.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ویسکوزیته در </a:t>
            </a:r>
            <a:r>
              <a:rPr lang="fa-IR" dirty="0">
                <a:cs typeface="B Nazanin" panose="00000400000000000000" pitchFamily="2" charset="-78"/>
              </a:rPr>
              <a:t>سـيالات همانند اصطكاك در اجسام صلب </a:t>
            </a:r>
            <a:r>
              <a:rPr lang="fa-IR" dirty="0" smtClean="0">
                <a:cs typeface="B Nazanin" panose="00000400000000000000" pitchFamily="2" charset="-78"/>
              </a:rPr>
              <a:t>مي باشد</a:t>
            </a:r>
            <a:r>
              <a:rPr lang="fa-IR" dirty="0">
                <a:cs typeface="B Nazanin" panose="00000400000000000000" pitchFamily="2" charset="-78"/>
              </a:rPr>
              <a:t>، با اين تفاوت كه اثـر </a:t>
            </a:r>
            <a:r>
              <a:rPr lang="fa-IR" dirty="0" smtClean="0">
                <a:cs typeface="B Nazanin" panose="00000400000000000000" pitchFamily="2" charset="-78"/>
              </a:rPr>
              <a:t>ویسکوزیته، </a:t>
            </a:r>
            <a:r>
              <a:rPr lang="fa-IR" dirty="0">
                <a:cs typeface="B Nazanin" panose="00000400000000000000" pitchFamily="2" charset="-78"/>
              </a:rPr>
              <a:t>فقـط </a:t>
            </a:r>
            <a:r>
              <a:rPr lang="fa-IR" dirty="0" smtClean="0">
                <a:cs typeface="B Nazanin" panose="00000400000000000000" pitchFamily="2" charset="-78"/>
              </a:rPr>
              <a:t>هنگـام حركت لايه هاي </a:t>
            </a:r>
            <a:r>
              <a:rPr lang="fa-IR" dirty="0">
                <a:cs typeface="B Nazanin" panose="00000400000000000000" pitchFamily="2" charset="-78"/>
              </a:rPr>
              <a:t>سيال بر روي هم در سيال پديدارمي </a:t>
            </a:r>
            <a:r>
              <a:rPr lang="fa-IR" dirty="0" smtClean="0">
                <a:cs typeface="B Nazanin" panose="00000400000000000000" pitchFamily="2" charset="-78"/>
              </a:rPr>
              <a:t>شود.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ویسکوزیته </a:t>
            </a:r>
            <a:r>
              <a:rPr lang="fa-IR" dirty="0">
                <a:cs typeface="B Nazanin" panose="00000400000000000000" pitchFamily="2" charset="-78"/>
              </a:rPr>
              <a:t>عامل اصلي انتقال مومنتم </a:t>
            </a:r>
            <a:r>
              <a:rPr lang="fa-IR" dirty="0" smtClean="0">
                <a:cs typeface="B Nazanin" panose="00000400000000000000" pitchFamily="2" charset="-78"/>
              </a:rPr>
              <a:t>درلايه هاي </a:t>
            </a:r>
            <a:r>
              <a:rPr lang="fa-IR" dirty="0">
                <a:cs typeface="B Nazanin" panose="00000400000000000000" pitchFamily="2" charset="-78"/>
              </a:rPr>
              <a:t>سيال است وهنگامي ظاهر </a:t>
            </a:r>
            <a:r>
              <a:rPr lang="fa-IR" dirty="0" smtClean="0">
                <a:cs typeface="B Nazanin" panose="00000400000000000000" pitchFamily="2" charset="-78"/>
              </a:rPr>
              <a:t>ميشود كه </a:t>
            </a:r>
            <a:r>
              <a:rPr lang="fa-IR" dirty="0">
                <a:cs typeface="B Nazanin" panose="00000400000000000000" pitchFamily="2" charset="-78"/>
              </a:rPr>
              <a:t>بين </a:t>
            </a:r>
            <a:r>
              <a:rPr lang="fa-IR" dirty="0" smtClean="0">
                <a:cs typeface="B Nazanin" panose="00000400000000000000" pitchFamily="2" charset="-78"/>
              </a:rPr>
              <a:t>لايه هاي </a:t>
            </a:r>
            <a:r>
              <a:rPr lang="fa-IR" dirty="0">
                <a:cs typeface="B Nazanin" panose="00000400000000000000" pitchFamily="2" charset="-78"/>
              </a:rPr>
              <a:t>سيال حركت نسبي </a:t>
            </a:r>
            <a:r>
              <a:rPr lang="fa-IR" dirty="0" smtClean="0">
                <a:cs typeface="B Nazanin" panose="00000400000000000000" pitchFamily="2" charset="-78"/>
              </a:rPr>
              <a:t>وجود داشته باشد.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حالت كلي </a:t>
            </a:r>
            <a:r>
              <a:rPr lang="fa-IR" dirty="0" smtClean="0">
                <a:cs typeface="B Nazanin" panose="00000400000000000000" pitchFamily="2" charset="-78"/>
              </a:rPr>
              <a:t>ویسکوزیته سـيالات ناشي </a:t>
            </a:r>
            <a:r>
              <a:rPr lang="fa-IR" dirty="0">
                <a:cs typeface="B Nazanin" panose="00000400000000000000" pitchFamily="2" charset="-78"/>
              </a:rPr>
              <a:t>از دو نيروي جاذبه </a:t>
            </a:r>
            <a:r>
              <a:rPr lang="fa-IR" dirty="0" smtClean="0">
                <a:cs typeface="B Nazanin" panose="00000400000000000000" pitchFamily="2" charset="-78"/>
              </a:rPr>
              <a:t>ملكولي</a:t>
            </a: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 در </a:t>
            </a:r>
            <a:r>
              <a:rPr lang="fa-IR" dirty="0">
                <a:cs typeface="B Nazanin" panose="00000400000000000000" pitchFamily="2" charset="-78"/>
              </a:rPr>
              <a:t>مايعات بسيار بيشتر از </a:t>
            </a:r>
            <a:r>
              <a:rPr lang="fa-IR" dirty="0" smtClean="0">
                <a:cs typeface="B Nazanin" panose="00000400000000000000" pitchFamily="2" charset="-78"/>
              </a:rPr>
              <a:t>گازها)وديگري نيروهـاي تبادل </a:t>
            </a:r>
            <a:r>
              <a:rPr lang="fa-IR" dirty="0">
                <a:cs typeface="B Nazanin" panose="00000400000000000000" pitchFamily="2" charset="-78"/>
              </a:rPr>
              <a:t>مومنتم </a:t>
            </a:r>
            <a:r>
              <a:rPr lang="fa-IR" dirty="0" smtClean="0">
                <a:cs typeface="B Nazanin" panose="00000400000000000000" pitchFamily="2" charset="-78"/>
              </a:rPr>
              <a:t>ملكولي(در گازها)مي باشد.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97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618978"/>
            <a:ext cx="10728960" cy="5627077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عامل لزجت در مايعات و گازها متفاوت است.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مايعات عامـل اصـلي </a:t>
            </a:r>
            <a:r>
              <a:rPr lang="fa-IR" dirty="0" smtClean="0">
                <a:cs typeface="B Nazanin" panose="00000400000000000000" pitchFamily="2" charset="-78"/>
              </a:rPr>
              <a:t>لزجـت نيروي </a:t>
            </a:r>
            <a:r>
              <a:rPr lang="fa-IR" dirty="0">
                <a:cs typeface="B Nazanin" panose="00000400000000000000" pitchFamily="2" charset="-78"/>
              </a:rPr>
              <a:t>جاذبه مولكولي بين ذرات است كه مانع حركت آزاد آنها ميشود.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ايـن </a:t>
            </a:r>
            <a:r>
              <a:rPr lang="fa-IR" dirty="0" smtClean="0">
                <a:cs typeface="B Nazanin" panose="00000400000000000000" pitchFamily="2" charset="-78"/>
              </a:rPr>
              <a:t>علـت هرگاه </a:t>
            </a:r>
            <a:r>
              <a:rPr lang="fa-IR" dirty="0">
                <a:cs typeface="B Nazanin" panose="00000400000000000000" pitchFamily="2" charset="-78"/>
              </a:rPr>
              <a:t>مايعي را حرارت دهيم فاصله مولكولهاي آنها زيادتر ميشـود، بنـابراين </a:t>
            </a:r>
            <a:r>
              <a:rPr lang="fa-IR" dirty="0" smtClean="0">
                <a:cs typeface="B Nazanin" panose="00000400000000000000" pitchFamily="2" charset="-78"/>
              </a:rPr>
              <a:t>جاذبـه مولكولي </a:t>
            </a:r>
            <a:r>
              <a:rPr lang="fa-IR" dirty="0">
                <a:cs typeface="B Nazanin" panose="00000400000000000000" pitchFamily="2" charset="-78"/>
              </a:rPr>
              <a:t>كاهش يافته ودر نتيجه لزجت آن كاهش </a:t>
            </a:r>
            <a:r>
              <a:rPr lang="fa-IR" dirty="0" smtClean="0">
                <a:cs typeface="B Nazanin" panose="00000400000000000000" pitchFamily="2" charset="-78"/>
              </a:rPr>
              <a:t>مي يابـد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حـالي كـه در گازهـا </a:t>
            </a:r>
            <a:r>
              <a:rPr lang="fa-IR" dirty="0" smtClean="0">
                <a:cs typeface="B Nazanin" panose="00000400000000000000" pitchFamily="2" charset="-78"/>
              </a:rPr>
              <a:t>بـا افزايش </a:t>
            </a:r>
            <a:r>
              <a:rPr lang="fa-IR" dirty="0">
                <a:cs typeface="B Nazanin" panose="00000400000000000000" pitchFamily="2" charset="-78"/>
              </a:rPr>
              <a:t>دما سرعت ملكولهاي آن افزايش يافته و برخوردها زياد ميشود و اين </a:t>
            </a:r>
            <a:r>
              <a:rPr lang="fa-IR" dirty="0" smtClean="0">
                <a:cs typeface="B Nazanin" panose="00000400000000000000" pitchFamily="2" charset="-78"/>
              </a:rPr>
              <a:t>تسـريع برخورد</a:t>
            </a:r>
            <a:r>
              <a:rPr lang="fa-IR" dirty="0">
                <a:cs typeface="B Nazanin" panose="00000400000000000000" pitchFamily="2" charset="-78"/>
              </a:rPr>
              <a:t>، باعث افزايش لزجـت مـيگـردد.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حالـت كلـي در يـك سـيال، لزجـت </a:t>
            </a:r>
            <a:r>
              <a:rPr lang="fa-IR" dirty="0" smtClean="0">
                <a:cs typeface="B Nazanin" panose="00000400000000000000" pitchFamily="2" charset="-78"/>
              </a:rPr>
              <a:t>از پيوستگي </a:t>
            </a:r>
            <a:r>
              <a:rPr lang="fa-IR" dirty="0">
                <a:cs typeface="B Nazanin" panose="00000400000000000000" pitchFamily="2" charset="-78"/>
              </a:rPr>
              <a:t>بين ملكولها ودر يك گاز از حركت تصادفي ملكولها حاصل </a:t>
            </a:r>
            <a:r>
              <a:rPr lang="fa-IR" dirty="0" smtClean="0">
                <a:cs typeface="B Nazanin" panose="00000400000000000000" pitchFamily="2" charset="-78"/>
              </a:rPr>
              <a:t>ميشود.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0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چگونگی کسب نمره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حضور و غیاب                                                     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کوئیز                      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حل </a:t>
            </a:r>
            <a:r>
              <a:rPr lang="fa-IR" sz="2400" dirty="0" smtClean="0">
                <a:cs typeface="B Nazanin" panose="00000400000000000000" pitchFamily="2" charset="-78"/>
              </a:rPr>
              <a:t>تمارین </a:t>
            </a:r>
            <a:r>
              <a:rPr lang="fa-IR" sz="2400" dirty="0" smtClean="0">
                <a:cs typeface="B Nazanin" panose="00000400000000000000" pitchFamily="2" charset="-78"/>
              </a:rPr>
              <a:t>محوله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پایان </a:t>
            </a:r>
            <a:r>
              <a:rPr lang="fa-IR" sz="2400" dirty="0" smtClean="0">
                <a:cs typeface="B Nazanin" panose="00000400000000000000" pitchFamily="2" charset="-78"/>
              </a:rPr>
              <a:t>ترم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9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38" y="618518"/>
            <a:ext cx="1149488" cy="90079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مقدمه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19312"/>
            <a:ext cx="10363826" cy="4543863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مكانيك سيالات يكي ازعلوم مهندسي است كه به بررسي مسائل استاتيكي و </a:t>
            </a:r>
            <a:r>
              <a:rPr lang="fa-IR" b="1" dirty="0" smtClean="0">
                <a:cs typeface="B Nazanin" panose="00000400000000000000" pitchFamily="2" charset="-78"/>
              </a:rPr>
              <a:t>دينـاميكي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سيالات مي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پردازد</a:t>
            </a:r>
            <a:r>
              <a:rPr lang="fa-IR" b="1" dirty="0">
                <a:cs typeface="B Nazanin" panose="00000400000000000000" pitchFamily="2" charset="-78"/>
              </a:rPr>
              <a:t>. 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endParaRPr lang="en-US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تا </a:t>
            </a:r>
            <a:r>
              <a:rPr lang="fa-IR" b="1" dirty="0">
                <a:cs typeface="B Nazanin" panose="00000400000000000000" pitchFamily="2" charset="-78"/>
              </a:rPr>
              <a:t>پيش ازقـرن بيسـتم، مطالعـة سـيالات اساسـاً بـر عهـدة </a:t>
            </a:r>
            <a:r>
              <a:rPr lang="fa-IR" b="1" dirty="0" smtClean="0">
                <a:cs typeface="B Nazanin" panose="00000400000000000000" pitchFamily="2" charset="-78"/>
              </a:rPr>
              <a:t>دوگـروه مهندسين </a:t>
            </a:r>
            <a:r>
              <a:rPr lang="fa-IR" b="1" dirty="0">
                <a:cs typeface="B Nazanin" panose="00000400000000000000" pitchFamily="2" charset="-78"/>
              </a:rPr>
              <a:t>هيدروليك ورياضي بوده است.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محققـين برجسته اي چون ارشميدس، داوينچي نيوتن، برنـولي، اولـر، نـاوير، اسـتوك، رينولـدز، پرانتل، تيلور و فون كارمن دريافتند كه مطالعـات سـيالات بايـد آميختـه اي از تئـوري و آزمـايش باشـد. 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رشته هاي مختلف سيالات عبارتند از:استاتيك، مكانيك، هيدروليك، ايروديناميك، سينماتيك ومهندسي كشتي. 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2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29"/>
            <a:ext cx="10363826" cy="5205045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اين رشته ها </a:t>
            </a:r>
            <a:r>
              <a:rPr lang="fa-IR" b="1" dirty="0">
                <a:cs typeface="B Nazanin" panose="00000400000000000000" pitchFamily="2" charset="-78"/>
              </a:rPr>
              <a:t>در مكانيك سيالات براسـاس اصـول و </a:t>
            </a:r>
            <a:r>
              <a:rPr lang="fa-IR" b="1" dirty="0" smtClean="0">
                <a:cs typeface="B Nazanin" panose="00000400000000000000" pitchFamily="2" charset="-78"/>
              </a:rPr>
              <a:t>قـوانين مكانيك (قوانين </a:t>
            </a:r>
            <a:r>
              <a:rPr lang="fa-IR" b="1" dirty="0">
                <a:cs typeface="B Nazanin" panose="00000400000000000000" pitchFamily="2" charset="-78"/>
              </a:rPr>
              <a:t>نيوتن، قوانين ترموديناميك، و اصول بقاء ماده وانرژي و</a:t>
            </a:r>
            <a:r>
              <a:rPr lang="fa-IR" b="1" dirty="0" smtClean="0">
                <a:cs typeface="B Nazanin" panose="00000400000000000000" pitchFamily="2" charset="-78"/>
              </a:rPr>
              <a:t>...)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smtClean="0">
                <a:cs typeface="B Nazanin" panose="00000400000000000000" pitchFamily="2" charset="-78"/>
              </a:rPr>
              <a:t>خواص سيالات (قوانين </a:t>
            </a:r>
            <a:r>
              <a:rPr lang="fa-IR" b="1" dirty="0">
                <a:cs typeface="B Nazanin" panose="00000400000000000000" pitchFamily="2" charset="-78"/>
              </a:rPr>
              <a:t>نيوتن، قوانين معادله حالت، كشش سطحي، </a:t>
            </a:r>
            <a:r>
              <a:rPr lang="fa-IR" b="1" dirty="0" smtClean="0">
                <a:cs typeface="B Nazanin" panose="00000400000000000000" pitchFamily="2" charset="-78"/>
              </a:rPr>
              <a:t>تراكم پـذيري</a:t>
            </a:r>
            <a:r>
              <a:rPr lang="fa-IR" b="1" dirty="0">
                <a:cs typeface="B Nazanin" panose="00000400000000000000" pitchFamily="2" charset="-78"/>
              </a:rPr>
              <a:t>، فشـار بخـار و</a:t>
            </a:r>
            <a:r>
              <a:rPr lang="fa-IR" b="1" dirty="0" smtClean="0">
                <a:cs typeface="B Nazanin" panose="00000400000000000000" pitchFamily="2" charset="-78"/>
              </a:rPr>
              <a:t>...) </a:t>
            </a:r>
            <a:r>
              <a:rPr lang="fa-IR" b="1" dirty="0">
                <a:cs typeface="B Nazanin" panose="00000400000000000000" pitchFamily="2" charset="-78"/>
              </a:rPr>
              <a:t>بررسي </a:t>
            </a:r>
            <a:r>
              <a:rPr lang="fa-IR" b="1" dirty="0" smtClean="0">
                <a:cs typeface="B Nazanin" panose="00000400000000000000" pitchFamily="2" charset="-78"/>
              </a:rPr>
              <a:t>مي شوند. 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ماده به طور كلي به سه حالت تقسيم ميشود: جامد، مايع و گاز. </a:t>
            </a:r>
          </a:p>
          <a:p>
            <a:pPr algn="r" rtl="1"/>
            <a:endParaRPr lang="fa-IR" sz="21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تفاوت مهم مایع و گاز درچگونگي تـراكم پـذيري ونحـوه اشـغال ظـرف مـيباشـد.</a:t>
            </a:r>
          </a:p>
          <a:p>
            <a:pPr algn="r" rtl="1"/>
            <a:endParaRPr lang="fa-IR" sz="21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cs typeface="B Nazanin" panose="00000400000000000000" pitchFamily="2" charset="-78"/>
              </a:rPr>
              <a:t>مايعات معمولاً تراكم ناپذير </a:t>
            </a:r>
            <a:r>
              <a:rPr lang="fa-IR" sz="2100" b="1" dirty="0" smtClean="0">
                <a:cs typeface="B Nazanin" panose="00000400000000000000" pitchFamily="2" charset="-78"/>
              </a:rPr>
              <a:t>(</a:t>
            </a:r>
            <a:r>
              <a:rPr lang="en-US" sz="2400" cap="none" dirty="0">
                <a:cs typeface="B Nazanin" panose="00000400000000000000" pitchFamily="2" charset="-78"/>
              </a:rPr>
              <a:t>Incompressible </a:t>
            </a:r>
            <a:r>
              <a:rPr lang="fa-IR" sz="2100" b="1" dirty="0" smtClean="0">
                <a:cs typeface="B Nazanin" panose="00000400000000000000" pitchFamily="2" charset="-78"/>
              </a:rPr>
              <a:t>)فرض </a:t>
            </a:r>
            <a:r>
              <a:rPr lang="fa-IR" sz="2100" b="1" dirty="0">
                <a:cs typeface="B Nazanin" panose="00000400000000000000" pitchFamily="2" charset="-78"/>
              </a:rPr>
              <a:t>ميشوند و قسـمت پـائين ظـرف را اشـغال كـرده و چنانچه ظرف پر نباشد سطح آزاد تشكيل ميدهند و حجم معيني را اشغال ميكننـد. </a:t>
            </a:r>
            <a:endParaRPr lang="fa-IR" sz="21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1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 smtClean="0">
                <a:cs typeface="B Nazanin" panose="00000400000000000000" pitchFamily="2" charset="-78"/>
              </a:rPr>
              <a:t>گازها </a:t>
            </a:r>
            <a:r>
              <a:rPr lang="fa-IR" sz="2100" b="1" dirty="0">
                <a:cs typeface="B Nazanin" panose="00000400000000000000" pitchFamily="2" charset="-78"/>
              </a:rPr>
              <a:t>كاملاً </a:t>
            </a:r>
            <a:r>
              <a:rPr lang="fa-IR" sz="2100" b="1" dirty="0" smtClean="0">
                <a:cs typeface="B Nazanin" panose="00000400000000000000" pitchFamily="2" charset="-78"/>
              </a:rPr>
              <a:t>تراكم پذير بوده (</a:t>
            </a:r>
            <a:r>
              <a:rPr lang="en-US" sz="2400" cap="none" dirty="0">
                <a:cs typeface="B Nazanin" panose="00000400000000000000" pitchFamily="2" charset="-78"/>
              </a:rPr>
              <a:t>Compressible </a:t>
            </a:r>
            <a:r>
              <a:rPr lang="fa-IR" sz="2100" b="1" dirty="0" smtClean="0">
                <a:cs typeface="B Nazanin" panose="00000400000000000000" pitchFamily="2" charset="-78"/>
              </a:rPr>
              <a:t>) </a:t>
            </a:r>
            <a:r>
              <a:rPr lang="fa-IR" sz="2100" b="1" dirty="0">
                <a:cs typeface="B Nazanin" panose="00000400000000000000" pitchFamily="2" charset="-78"/>
              </a:rPr>
              <a:t>و تغييرات حجـم آنجـا نسـبت بـه فشـار وارده و درجه حرارت زياد ميباشد و تا هنگامي كه فضا و حجـم ظـرف اجـازه دهـد، انبسـاط </a:t>
            </a:r>
            <a:r>
              <a:rPr lang="fa-IR" sz="2100" b="1" dirty="0" smtClean="0">
                <a:cs typeface="B Nazanin" panose="00000400000000000000" pitchFamily="2" charset="-78"/>
              </a:rPr>
              <a:t>مي يابد </a:t>
            </a:r>
            <a:r>
              <a:rPr lang="fa-IR" sz="2100" b="1" dirty="0">
                <a:cs typeface="B Nazanin" panose="00000400000000000000" pitchFamily="2" charset="-78"/>
              </a:rPr>
              <a:t>و كلية فضاي ظرف را گرفته و سطح آزاد تشكيل نميدهند. </a:t>
            </a:r>
            <a:br>
              <a:rPr lang="fa-IR" sz="2100" b="1" dirty="0">
                <a:cs typeface="B Nazanin" panose="00000400000000000000" pitchFamily="2" charset="-78"/>
              </a:rPr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999331"/>
            <a:ext cx="7591425" cy="4867275"/>
          </a:xfrm>
        </p:spPr>
      </p:pic>
    </p:spTree>
    <p:extLst>
      <p:ext uri="{BB962C8B-B14F-4D97-AF65-F5344CB8AC3E}">
        <p14:creationId xmlns:p14="http://schemas.microsoft.com/office/powerpoint/2010/main" val="23243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00332"/>
            <a:ext cx="10363826" cy="5190979"/>
          </a:xfrm>
        </p:spPr>
        <p:txBody>
          <a:bodyPr>
            <a:normAutofit lnSpcReduction="1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دو </a:t>
            </a:r>
            <a:r>
              <a:rPr lang="fa-IR" b="1" dirty="0">
                <a:cs typeface="B Nazanin" panose="00000400000000000000" pitchFamily="2" charset="-78"/>
              </a:rPr>
              <a:t>فرق مهم بين مكانيك سـيالات و مكانيـك جامـدات وجـود </a:t>
            </a:r>
            <a:r>
              <a:rPr lang="fa-IR" b="1" dirty="0" smtClean="0">
                <a:cs typeface="B Nazanin" panose="00000400000000000000" pitchFamily="2" charset="-78"/>
              </a:rPr>
              <a:t>دارد.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اول </a:t>
            </a:r>
            <a:r>
              <a:rPr lang="fa-IR" b="1" dirty="0" smtClean="0">
                <a:cs typeface="B Nazanin" panose="00000400000000000000" pitchFamily="2" charset="-78"/>
              </a:rPr>
              <a:t>اينكـه خواص </a:t>
            </a:r>
            <a:r>
              <a:rPr lang="fa-IR" b="1" dirty="0">
                <a:cs typeface="B Nazanin" panose="00000400000000000000" pitchFamily="2" charset="-78"/>
              </a:rPr>
              <a:t>سيالات كاملاً با خواص جامدات متفاوت است و اين خـواص نيـز معمـولاً </a:t>
            </a:r>
            <a:r>
              <a:rPr lang="fa-IR" b="1" dirty="0" smtClean="0">
                <a:cs typeface="B Nazanin" panose="00000400000000000000" pitchFamily="2" charset="-78"/>
              </a:rPr>
              <a:t>بـا حركت </a:t>
            </a:r>
            <a:r>
              <a:rPr lang="fa-IR" b="1" dirty="0">
                <a:cs typeface="B Nazanin" panose="00000400000000000000" pitchFamily="2" charset="-78"/>
              </a:rPr>
              <a:t>سيال تغيير ميكند.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دوم اينكه در مكانيـك جامـدات معمـولاً حركـت </a:t>
            </a:r>
            <a:r>
              <a:rPr lang="fa-IR" b="1" dirty="0" smtClean="0">
                <a:cs typeface="B Nazanin" panose="00000400000000000000" pitchFamily="2" charset="-78"/>
              </a:rPr>
              <a:t>اجسـامي مشخص </a:t>
            </a:r>
            <a:r>
              <a:rPr lang="fa-IR" b="1" dirty="0">
                <a:cs typeface="B Nazanin" panose="00000400000000000000" pitchFamily="2" charset="-78"/>
              </a:rPr>
              <a:t>با جرمي معين مورد مطالعه قرار مـيگيـرد، حـال آنكـه در مكانيـك </a:t>
            </a:r>
            <a:r>
              <a:rPr lang="fa-IR" b="1" dirty="0" smtClean="0">
                <a:cs typeface="B Nazanin" panose="00000400000000000000" pitchFamily="2" charset="-78"/>
              </a:rPr>
              <a:t>سـيالات مطالعه </a:t>
            </a:r>
            <a:r>
              <a:rPr lang="fa-IR" b="1" dirty="0">
                <a:cs typeface="B Nazanin" panose="00000400000000000000" pitchFamily="2" charset="-78"/>
              </a:rPr>
              <a:t>حركت پيوسته سيال، </a:t>
            </a:r>
            <a:r>
              <a:rPr lang="fa-IR" b="1" dirty="0" smtClean="0">
                <a:cs typeface="B Nazanin" panose="00000400000000000000" pitchFamily="2" charset="-78"/>
              </a:rPr>
              <a:t>به صورت </a:t>
            </a:r>
            <a:r>
              <a:rPr lang="fa-IR" b="1" dirty="0">
                <a:cs typeface="B Nazanin" panose="00000400000000000000" pitchFamily="2" charset="-78"/>
              </a:rPr>
              <a:t>يك جريان مورد نظر ميباشد.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28468"/>
            <a:ext cx="10363826" cy="5233181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اسـتاتيك سـيالات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cap="none" dirty="0" smtClean="0">
                <a:cs typeface="B Nazanin" panose="00000400000000000000" pitchFamily="2" charset="-78"/>
              </a:rPr>
              <a:t>Fluid Statics 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مطالعه سيالات در حالت سكون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ديناميـك </a:t>
            </a:r>
            <a:r>
              <a:rPr lang="fa-IR" b="1" dirty="0">
                <a:cs typeface="B Nazanin" panose="00000400000000000000" pitchFamily="2" charset="-78"/>
              </a:rPr>
              <a:t>سـيالات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cap="none" dirty="0" smtClean="0">
                <a:cs typeface="B Nazanin" panose="00000400000000000000" pitchFamily="2" charset="-78"/>
              </a:rPr>
              <a:t>Fluid Dynamic 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مطالعه سيالات در حالت </a:t>
            </a:r>
            <a:r>
              <a:rPr lang="fa-IR" b="1" dirty="0" smtClean="0">
                <a:cs typeface="B Nazanin" panose="00000400000000000000" pitchFamily="2" charset="-78"/>
              </a:rPr>
              <a:t>حرکت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مكانيـك سـيالات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cap="none" dirty="0" smtClean="0">
                <a:cs typeface="B Nazanin" panose="00000400000000000000" pitchFamily="2" charset="-78"/>
              </a:rPr>
              <a:t>Fluid Mechanic 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مطالعـه تـوام ايسـتايي و پويـايي سـيالات 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00332"/>
            <a:ext cx="10363826" cy="5373859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در مكانيك سيالات دو شاخة تخصصي </a:t>
            </a:r>
            <a:r>
              <a:rPr lang="fa-IR" b="1" dirty="0" smtClean="0">
                <a:cs typeface="B Nazanin" panose="00000400000000000000" pitchFamily="2" charset="-78"/>
              </a:rPr>
              <a:t>وجود دارد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الف)</a:t>
            </a:r>
            <a:r>
              <a:rPr lang="fa-IR" b="1" dirty="0">
                <a:cs typeface="B Nazanin" panose="00000400000000000000" pitchFamily="2" charset="-78"/>
              </a:rPr>
              <a:t> نيوماتيك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cap="none" dirty="0" smtClean="0">
                <a:cs typeface="B Nazanin" panose="00000400000000000000" pitchFamily="2" charset="-78"/>
              </a:rPr>
              <a:t>Pneumatics 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با نظامهـاي هـواي فشرده سروكار </a:t>
            </a:r>
            <a:r>
              <a:rPr lang="fa-IR" b="1" dirty="0" smtClean="0">
                <a:cs typeface="B Nazanin" panose="00000400000000000000" pitchFamily="2" charset="-78"/>
              </a:rPr>
              <a:t>دارد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ب)</a:t>
            </a:r>
            <a:r>
              <a:rPr lang="fa-IR" b="1" dirty="0">
                <a:cs typeface="B Nazanin" panose="00000400000000000000" pitchFamily="2" charset="-78"/>
              </a:rPr>
              <a:t> هيدروليك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cap="none" dirty="0" smtClean="0">
                <a:cs typeface="B Nazanin" panose="00000400000000000000" pitchFamily="2" charset="-78"/>
              </a:rPr>
              <a:t>Hydraulics 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با مايعـات تحـت فشارسـر وكـار دارد </a:t>
            </a:r>
            <a:br>
              <a:rPr lang="fa-IR" b="1" dirty="0">
                <a:cs typeface="B Nazanin" panose="00000400000000000000" pitchFamily="2" charset="-78"/>
              </a:rPr>
            </a:b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بحث سيالات بيشتر در خصوص مايعات ميباشد.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لذا بيشتر به جاي مايع از لفظ </a:t>
            </a:r>
            <a:r>
              <a:rPr lang="fa-IR" b="1" dirty="0" smtClean="0">
                <a:cs typeface="B Nazanin" panose="00000400000000000000" pitchFamily="2" charset="-78"/>
              </a:rPr>
              <a:t>سـيال استفاده </a:t>
            </a:r>
            <a:r>
              <a:rPr lang="fa-IR" b="1" dirty="0">
                <a:cs typeface="B Nazanin" panose="00000400000000000000" pitchFamily="2" charset="-78"/>
              </a:rPr>
              <a:t>ميكنيم </a:t>
            </a:r>
            <a:br>
              <a:rPr lang="fa-IR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70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313</TotalTime>
  <Words>1729</Words>
  <Application>Microsoft Office PowerPoint</Application>
  <PresentationFormat>Widescreen</PresentationFormat>
  <Paragraphs>177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 Nazanin</vt:lpstr>
      <vt:lpstr>B Titr</vt:lpstr>
      <vt:lpstr>Times New Roman</vt:lpstr>
      <vt:lpstr>Tw Cen MT</vt:lpstr>
      <vt:lpstr>Wingdings</vt:lpstr>
      <vt:lpstr>Droplet</vt:lpstr>
      <vt:lpstr>به نام خدا</vt:lpstr>
      <vt:lpstr>منابع درس</vt:lpstr>
      <vt:lpstr>چگونگی کسب نمره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VAIO</dc:creator>
  <cp:lastModifiedBy>VAIO</cp:lastModifiedBy>
  <cp:revision>25</cp:revision>
  <dcterms:created xsi:type="dcterms:W3CDTF">2018-02-13T15:50:41Z</dcterms:created>
  <dcterms:modified xsi:type="dcterms:W3CDTF">2019-02-18T21:22:31Z</dcterms:modified>
</cp:coreProperties>
</file>