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7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9AA1025-B03D-4240-A50C-B089308676C8}" type="datetimeFigureOut">
              <a:rPr lang="en-US" smtClean="0"/>
              <a:t>3/6/2017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521157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AA1025-B03D-4240-A50C-B089308676C8}" type="datetimeFigureOut">
              <a:rPr lang="en-US" smtClean="0"/>
              <a:t>3/6/2017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519107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AA1025-B03D-4240-A50C-B089308676C8}" type="datetimeFigureOut">
              <a:rPr lang="en-US" smtClean="0"/>
              <a:t>3/6/2017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3253053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9AA1025-B03D-4240-A50C-B089308676C8}" type="datetimeFigureOut">
              <a:rPr lang="en-US" smtClean="0"/>
              <a:t>3/6/2017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57549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9AA1025-B03D-4240-A50C-B089308676C8}" type="datetimeFigureOut">
              <a:rPr lang="en-US" smtClean="0"/>
              <a:t>3/6/2017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9918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9AA1025-B03D-4240-A50C-B089308676C8}" type="datetimeFigureOut">
              <a:rPr lang="en-US" smtClean="0"/>
              <a:t>3/6/2017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3629376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AA1025-B03D-4240-A50C-B089308676C8}" type="datetimeFigureOut">
              <a:rPr lang="en-US" smtClean="0"/>
              <a:t>3/6/2017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752274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AA1025-B03D-4240-A50C-B089308676C8}" type="datetimeFigureOut">
              <a:rPr lang="en-US" smtClean="0"/>
              <a:t>3/6/2017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2784397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AA1025-B03D-4240-A50C-B089308676C8}" type="datetimeFigureOut">
              <a:rPr lang="en-US" smtClean="0"/>
              <a:t>3/6/2017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4276282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AA1025-B03D-4240-A50C-B089308676C8}" type="datetimeFigureOut">
              <a:rPr lang="en-US" smtClean="0"/>
              <a:t>3/6/2017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1329850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AA1025-B03D-4240-A50C-B089308676C8}" type="datetimeFigureOut">
              <a:rPr lang="en-US" smtClean="0"/>
              <a:t>3/6/2017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99A2CF-C8D3-47C3-8A41-0DE3A8C28103}" type="slidenum">
              <a:rPr lang="en-US" smtClean="0"/>
              <a:t>‹#›</a:t>
            </a:fld>
            <a:endParaRPr lang="en-US"/>
          </a:p>
        </p:txBody>
      </p:sp>
    </p:spTree>
    <p:extLst>
      <p:ext uri="{BB962C8B-B14F-4D97-AF65-F5344CB8AC3E}">
        <p14:creationId xmlns:p14="http://schemas.microsoft.com/office/powerpoint/2010/main" val="746502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AA1025-B03D-4240-A50C-B089308676C8}" type="datetimeFigureOut">
              <a:rPr lang="en-US" smtClean="0"/>
              <a:t>3/6/2017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99A2CF-C8D3-47C3-8A41-0DE3A8C28103}" type="slidenum">
              <a:rPr lang="en-US" smtClean="0"/>
              <a:t>‹#›</a:t>
            </a:fld>
            <a:endParaRPr lang="en-US"/>
          </a:p>
        </p:txBody>
      </p:sp>
    </p:spTree>
    <p:extLst>
      <p:ext uri="{BB962C8B-B14F-4D97-AF65-F5344CB8AC3E}">
        <p14:creationId xmlns:p14="http://schemas.microsoft.com/office/powerpoint/2010/main" val="899280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8.jpeg"/><Relationship Id="rId7" Type="http://schemas.openxmlformats.org/officeDocument/2006/relationships/image" Target="../media/image11.jpeg"/><Relationship Id="rId12" Type="http://schemas.openxmlformats.org/officeDocument/2006/relationships/image" Target="../media/image15.jpeg"/><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hyperlink" Target="http://www.tebyan.net/bigimage.aspx?img=http://img1.tebyan.net/big/1390/07/8316132306775200191542401381201821971711.jpg" TargetMode="External"/><Relationship Id="rId5" Type="http://schemas.openxmlformats.org/officeDocument/2006/relationships/hyperlink" Target="http://www.tebyan.net/bigimage.aspx?img=http://img1.tebyan.net/big/1390/07/2118011184224211219851243521351681223641.jpg" TargetMode="External"/><Relationship Id="rId10" Type="http://schemas.openxmlformats.org/officeDocument/2006/relationships/image" Target="../media/image14.gif"/><Relationship Id="rId4" Type="http://schemas.openxmlformats.org/officeDocument/2006/relationships/image" Target="../media/image9.gif"/><Relationship Id="rId9" Type="http://schemas.openxmlformats.org/officeDocument/2006/relationships/image" Target="../media/image13.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b="1" dirty="0"/>
              <a:t>نکات ايمني در آزمايشگاه</a:t>
            </a:r>
            <a:r>
              <a:rPr lang="en-US" dirty="0"/>
              <a:t/>
            </a:r>
            <a:br>
              <a:rPr lang="en-US" dirty="0"/>
            </a:b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13208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sim" panose="00000700000000000000" pitchFamily="2" charset="-78"/>
              </a:rPr>
              <a:t>بهترين راه براي جلوگيري از حوادث، </a:t>
            </a:r>
            <a:endParaRPr lang="en-US" dirty="0">
              <a:cs typeface="B Nasim" panose="00000700000000000000" pitchFamily="2" charset="-78"/>
            </a:endParaRPr>
          </a:p>
        </p:txBody>
      </p:sp>
      <p:sp>
        <p:nvSpPr>
          <p:cNvPr id="3" name="Content Placeholder 2"/>
          <p:cNvSpPr>
            <a:spLocks noGrp="1"/>
          </p:cNvSpPr>
          <p:nvPr>
            <p:ph idx="1"/>
          </p:nvPr>
        </p:nvSpPr>
        <p:spPr/>
        <p:txBody>
          <a:bodyPr/>
          <a:lstStyle/>
          <a:p>
            <a:pPr algn="r" rtl="1"/>
            <a:r>
              <a:rPr lang="fa-IR" dirty="0" smtClean="0">
                <a:cs typeface="B Nazanin" panose="00000400000000000000" pitchFamily="2" charset="-78"/>
              </a:rPr>
              <a:t>آشنايي با خطرات ممکن در آزمايشگاه است. هر آزمايشي، بدون توجه به اين که چند بار در گذشته انجام شده است، مي تواند خطرات زيادي را به همراه داشته باشد. تمام اين مطالب براي آن گفته شد که شما اهميت شناسايي خطرات هر آزمايش را پيش از انجام آن درک کنيد.</a:t>
            </a:r>
          </a:p>
          <a:p>
            <a:pPr algn="r" rtl="1"/>
            <a:r>
              <a:rPr lang="fa-IR" dirty="0" smtClean="0">
                <a:cs typeface="B Nazanin" panose="00000400000000000000" pitchFamily="2" charset="-78"/>
              </a:rPr>
              <a:t>نکته اي که همواره بايد به آن توجه داشته باشيد آن است که شما بايد تمام مواد شيميايي در آزمايشگاه را بسيار خطرناک و سمي قلمداد کنيد مگر آن که از بي خطر بودن ماده اطمينان کامل داشته باشيد و اين نکته بدان معني است که رعايت نکات ايمني در مواجه با مواد شيميايي الزامي است.</a:t>
            </a:r>
          </a:p>
          <a:p>
            <a:pPr algn="r" rtl="1"/>
            <a:endParaRPr lang="en-US" dirty="0">
              <a:cs typeface="B Nazanin" panose="00000400000000000000" pitchFamily="2" charset="-78"/>
            </a:endParaRPr>
          </a:p>
        </p:txBody>
      </p:sp>
    </p:spTree>
    <p:extLst>
      <p:ext uri="{BB962C8B-B14F-4D97-AF65-F5344CB8AC3E}">
        <p14:creationId xmlns:p14="http://schemas.microsoft.com/office/powerpoint/2010/main" val="2220721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b="1" dirty="0"/>
              <a:t>لباس کار آزمايشگاه</a:t>
            </a:r>
            <a:r>
              <a:rPr lang="en-US" dirty="0"/>
              <a:t/>
            </a:r>
            <a:br>
              <a:rPr lang="en-US" dirty="0"/>
            </a:br>
            <a:endParaRPr lang="en-US" dirty="0"/>
          </a:p>
        </p:txBody>
      </p:sp>
      <p:sp>
        <p:nvSpPr>
          <p:cNvPr id="8" name="Rectangle 8"/>
          <p:cNvSpPr>
            <a:spLocks noChangeArrowheads="1"/>
          </p:cNvSpPr>
          <p:nvPr/>
        </p:nvSpPr>
        <p:spPr bwMode="auto">
          <a:xfrm>
            <a:off x="-457200" y="4748646"/>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55" name="Picture 3" descr="نکات ايمني در آزمايشگا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425" y="5327070"/>
            <a:ext cx="1714500" cy="121227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9"/>
          <p:cNvSpPr>
            <a:spLocks noChangeArrowheads="1"/>
          </p:cNvSpPr>
          <p:nvPr/>
        </p:nvSpPr>
        <p:spPr bwMode="auto">
          <a:xfrm>
            <a:off x="838201" y="1161097"/>
            <a:ext cx="11152908"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1. 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استفاده از </a:t>
            </a:r>
            <a:r>
              <a:rPr kumimoji="0" lang="ar-SA" altLang="en-US" sz="2000" b="1" i="0" u="none" strike="noStrike" cap="none" normalizeH="0" baseline="0" dirty="0" smtClean="0">
                <a:ln>
                  <a:noFill/>
                </a:ln>
                <a:solidFill>
                  <a:srgbClr val="408080"/>
                </a:solidFill>
                <a:effectLst/>
                <a:latin typeface="Times New Roman" panose="02020603050405020304" pitchFamily="18" charset="0"/>
                <a:ea typeface="Times New Roman" panose="02020603050405020304" pitchFamily="18" charset="0"/>
                <a:cs typeface="B Nazanin" panose="00000400000000000000" pitchFamily="2" charset="-78"/>
              </a:rPr>
              <a:t>عينک ايمني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هر شرايطي الزامي است. خطر پاشيدن مايعات و مواد شيميايي به چشم همواره وجود دارد</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2. 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استفاده از </a:t>
            </a:r>
            <a:r>
              <a:rPr kumimoji="0" lang="ar-SA" altLang="en-US" sz="2000" b="1" i="0" u="none" strike="noStrike" cap="none" normalizeH="0" baseline="0" dirty="0" smtClean="0">
                <a:ln>
                  <a:noFill/>
                </a:ln>
                <a:solidFill>
                  <a:srgbClr val="FF8040"/>
                </a:solidFill>
                <a:effectLst/>
                <a:latin typeface="Times New Roman" panose="02020603050405020304" pitchFamily="18" charset="0"/>
                <a:ea typeface="Times New Roman" panose="02020603050405020304" pitchFamily="18" charset="0"/>
                <a:cs typeface="B Nazanin" panose="00000400000000000000" pitchFamily="2" charset="-78"/>
              </a:rPr>
              <a:t>لنزهاي چشمي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آزمايشگاه مجاز نيست</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عينک هاي ايمني از پاشيده شدن مايعات به چشم جلوگيري مي کنند، اما چشمان را از بخارات محافظت نمي کنند. بخار بعضي مواد شيميايي باعث جذب رطوبت موجود در چشم مي شود، در نتيجه براي برداشتن لنزها مجبور به عمل جراحي خواهيد شد</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3. 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پوشيدن </a:t>
            </a:r>
            <a:r>
              <a:rPr kumimoji="0" lang="ar-SA" altLang="en-US" sz="2000" b="1" i="0" u="none" strike="noStrike" cap="none" normalizeH="0" baseline="0" dirty="0" smtClean="0">
                <a:ln>
                  <a:noFill/>
                </a:ln>
                <a:solidFill>
                  <a:srgbClr val="0000FF"/>
                </a:solidFill>
                <a:effectLst/>
                <a:latin typeface="Times New Roman" panose="02020603050405020304" pitchFamily="18" charset="0"/>
                <a:ea typeface="Times New Roman" panose="02020603050405020304" pitchFamily="18" charset="0"/>
                <a:cs typeface="B Nazanin" panose="00000400000000000000" pitchFamily="2" charset="-78"/>
              </a:rPr>
              <a:t>روپوش آزمايشگاهي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محيط آزمايشگاه الزامي است</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4. 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پوشيدن</a:t>
            </a:r>
            <a:r>
              <a:rPr kumimoji="0" lang="ar-SA" altLang="en-US" sz="2000" b="1" i="0" u="none" strike="noStrike" cap="none" normalizeH="0" baseline="0" dirty="0" smtClean="0">
                <a:ln>
                  <a:noFill/>
                </a:ln>
                <a:solidFill>
                  <a:srgbClr val="FF0000"/>
                </a:solidFill>
                <a:effectLst/>
                <a:latin typeface="Times New Roman" panose="02020603050405020304" pitchFamily="18" charset="0"/>
                <a:ea typeface="Times New Roman" panose="02020603050405020304" pitchFamily="18" charset="0"/>
                <a:cs typeface="B Nazanin" panose="00000400000000000000" pitchFamily="2" charset="-78"/>
              </a:rPr>
              <a:t> کفش هاي جلوباز </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همانند صندل يا دمپايي) و پوشيدن کفش پاشنه بلند در محيط آزمايشگاه غير مجاز است زيرا در صورت ريختن مواد شيميايي روي پا، پوست پا صدمه خواهد ديد</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5. 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پوشيدن</a:t>
            </a:r>
            <a:r>
              <a:rPr kumimoji="0" lang="ar-SA" altLang="en-US" sz="2000" b="1" i="0" u="none" strike="noStrike" cap="none" normalizeH="0" baseline="0" dirty="0" smtClean="0">
                <a:ln>
                  <a:noFill/>
                </a:ln>
                <a:solidFill>
                  <a:srgbClr val="800080"/>
                </a:solidFill>
                <a:effectLst/>
                <a:latin typeface="Times New Roman" panose="02020603050405020304" pitchFamily="18" charset="0"/>
                <a:ea typeface="Times New Roman" panose="02020603050405020304" pitchFamily="18" charset="0"/>
                <a:cs typeface="B Nazanin" panose="00000400000000000000" pitchFamily="2" charset="-78"/>
              </a:rPr>
              <a:t> شلوارک و دامن</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 هاي بالاتر از زانو در محيط آزمايشگاه غير مجاز است، زيرا مواد شيميايي در صورت ريختن بر روي پوست برهنه، باعث جراحت و يا سوختگي مي شوند</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6. 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صورت امکان از به دست کردن </a:t>
            </a:r>
            <a:r>
              <a:rPr kumimoji="0" lang="ar-SA" altLang="en-US" sz="2000" b="1" i="0" u="none" strike="noStrike" cap="none" normalizeH="0" baseline="0" dirty="0" smtClean="0">
                <a:ln>
                  <a:noFill/>
                </a:ln>
                <a:solidFill>
                  <a:srgbClr val="FF0080"/>
                </a:solidFill>
                <a:effectLst/>
                <a:latin typeface="Times New Roman" panose="02020603050405020304" pitchFamily="18" charset="0"/>
                <a:ea typeface="Times New Roman" panose="02020603050405020304" pitchFamily="18" charset="0"/>
                <a:cs typeface="B Nazanin" panose="00000400000000000000" pitchFamily="2" charset="-78"/>
              </a:rPr>
              <a:t>ساعت، جواهرات و انگشتر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محيط آزمايشگاه خودداري شود، زيرا ممکن است با جذب بخارات شيميايي، موجب بروز خارش و التهاب پوست زير خود گردند</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7. 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هرگز لباس هايي را که </a:t>
            </a:r>
            <a:r>
              <a:rPr kumimoji="0" lang="ar-SA" altLang="en-US" sz="2000" b="1" i="0" u="none" strike="noStrike" cap="none" normalizeH="0" baseline="0" dirty="0" smtClean="0">
                <a:ln>
                  <a:noFill/>
                </a:ln>
                <a:solidFill>
                  <a:srgbClr val="008000"/>
                </a:solidFill>
                <a:effectLst/>
                <a:latin typeface="Times New Roman" panose="02020603050405020304" pitchFamily="18" charset="0"/>
                <a:ea typeface="Times New Roman" panose="02020603050405020304" pitchFamily="18" charset="0"/>
                <a:cs typeface="B Nazanin" panose="00000400000000000000" pitchFamily="2" charset="-78"/>
              </a:rPr>
              <a:t>آويزان و گشاد </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مانند لباس هاي آستين گشاد) هستند در آزمايشگاه به تن نکنيد، زيرا ممکن است هنگامي که شما در حال کار با چراغ بونزن هستيد آتش گرفته و باعث سوختگي گردند</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8. 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داشتن </a:t>
            </a:r>
            <a:r>
              <a:rPr kumimoji="0" lang="ar-SA" altLang="en-US" sz="2000" b="1" i="0" u="none" strike="noStrike" cap="none" normalizeH="0" baseline="0" dirty="0" smtClean="0">
                <a:ln>
                  <a:noFill/>
                </a:ln>
                <a:solidFill>
                  <a:srgbClr val="8080C0"/>
                </a:solidFill>
                <a:effectLst/>
                <a:latin typeface="Times New Roman" panose="02020603050405020304" pitchFamily="18" charset="0"/>
                <a:ea typeface="Times New Roman" panose="02020603050405020304" pitchFamily="18" charset="0"/>
                <a:cs typeface="B Nazanin" panose="00000400000000000000" pitchFamily="2" charset="-78"/>
              </a:rPr>
              <a:t>موي خيلي بلند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همانند لباس هاي گشاد و آويزان در محيط آزمايشگاه غير مجاز است زيرا ممکن است در اثر تماس ناخواسته با شعله آتش بگيرند و يا به مواد شيميايي آغشته گردند</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9. 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گوش دادن به </a:t>
            </a:r>
            <a:r>
              <a:rPr kumimoji="0" lang="ar-SA" altLang="en-US" sz="2000" b="1" i="0" u="none" strike="noStrike" cap="none" normalizeH="0" baseline="0" dirty="0" smtClean="0">
                <a:ln>
                  <a:noFill/>
                </a:ln>
                <a:solidFill>
                  <a:srgbClr val="800080"/>
                </a:solidFill>
                <a:effectLst/>
                <a:latin typeface="Times New Roman" panose="02020603050405020304" pitchFamily="18" charset="0"/>
                <a:ea typeface="Times New Roman" panose="02020603050405020304" pitchFamily="18" charset="0"/>
                <a:cs typeface="B Nazanin" panose="00000400000000000000" pitchFamily="2" charset="-78"/>
              </a:rPr>
              <a:t>راديو و دستگاه هاي صوتي </a:t>
            </a:r>
            <a:r>
              <a:rPr kumimoji="0" lang="ar-SA" altLang="en-US" sz="2000"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محيط آزمايشگاه غير مجاز است، زيرا گوش دادن به آن ها موجب غفلت فرد آزمايش کننده از اطراف خود مي گردد و او را از شنيدن توضيحات مسؤول آزمايشگاه باز مي دارد</a:t>
            </a: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sz="2000"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 </a:t>
            </a:r>
            <a:endPar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4782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b="1" dirty="0"/>
              <a:t>تجهيزات ايمني </a:t>
            </a:r>
            <a:r>
              <a:rPr lang="en-US" dirty="0"/>
              <a:t/>
            </a:r>
            <a:br>
              <a:rPr lang="en-US" dirty="0"/>
            </a:br>
            <a:endParaRPr lang="en-US" dirty="0"/>
          </a:p>
        </p:txBody>
      </p:sp>
      <p:sp>
        <p:nvSpPr>
          <p:cNvPr id="3" name="Content Placeholder 2"/>
          <p:cNvSpPr>
            <a:spLocks noGrp="1"/>
          </p:cNvSpPr>
          <p:nvPr>
            <p:ph idx="1"/>
          </p:nvPr>
        </p:nvSpPr>
        <p:spPr/>
        <p:txBody>
          <a:bodyPr/>
          <a:lstStyle/>
          <a:p>
            <a:pPr algn="r" rtl="1"/>
            <a:r>
              <a:rPr lang="ar-SA" dirty="0">
                <a:cs typeface="B Nazanin" panose="00000400000000000000" pitchFamily="2" charset="-78"/>
              </a:rPr>
              <a:t>تهيه ي تمام وسايل و مواد ايمني همانند کپسول آتش نشاني، محلول هاي شست و شوي چشمي، دوش اضطراري، پتوي مخصوص خاموش کردن آتش و ... براي يک آزمايشگاه استاندارد ضروري است. در ضمن آزمايش گر بايد همواره محل وسايل ايمني و طرز کار با آن ها را در خاطر داشته باشد</a:t>
            </a:r>
            <a:r>
              <a:rPr lang="en-US" dirty="0">
                <a:cs typeface="B Nazanin" panose="00000400000000000000" pitchFamily="2" charset="-78"/>
              </a:rPr>
              <a:t>.</a:t>
            </a:r>
          </a:p>
          <a:p>
            <a:pPr algn="r" rtl="1"/>
            <a:endParaRPr lang="en-US" dirty="0">
              <a:cs typeface="B Nazanin" panose="00000400000000000000" pitchFamily="2" charset="-78"/>
            </a:endParaRPr>
          </a:p>
        </p:txBody>
      </p:sp>
    </p:spTree>
    <p:extLst>
      <p:ext uri="{BB962C8B-B14F-4D97-AF65-F5344CB8AC3E}">
        <p14:creationId xmlns:p14="http://schemas.microsoft.com/office/powerpoint/2010/main" val="1853313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b="1" dirty="0"/>
              <a:t>ريختن مواد شيميايي</a:t>
            </a:r>
            <a:endParaRPr lang="en-US" dirty="0"/>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2" descr="نکات ايمني در آزمايشگاه"/>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254" y="228600"/>
            <a:ext cx="1714500" cy="20002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912748" y="2275874"/>
            <a:ext cx="10366503"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1. </a:t>
            </a:r>
            <a:r>
              <a:rPr kumimoji="0" lang="ar-SA" altLang="en-US"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a:t>
            </a:r>
            <a:r>
              <a:rPr kumimoji="0" lang="ar-SA"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صورت ريخته شدن مواد شيميايي </a:t>
            </a:r>
            <a:r>
              <a:rPr kumimoji="0" lang="ar-SA" altLang="en-US"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به سرعت مسؤول آزمايشگاه را با خبر کنيد. توجه کنيد موادي که با آن ها کار مي کنيد بي خطر نيستند و ممکن است موجب مسموميت، سوختگي و يا حتي مرگ شوند</a:t>
            </a:r>
            <a:r>
              <a:rPr kumimoji="0" lang="en-US" altLang="en-US"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2. </a:t>
            </a:r>
            <a:r>
              <a:rPr kumimoji="0" lang="ar-SA" altLang="en-US"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صورت ريختن ماده ي شيميايي بر روي لباستان، با </a:t>
            </a:r>
            <a:r>
              <a:rPr kumimoji="0" lang="ar-SA"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احتياط </a:t>
            </a:r>
            <a:r>
              <a:rPr kumimoji="0" lang="ar-SA" altLang="en-US"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لباس را خارج کرده و فوراً قسمتي از پوست</a:t>
            </a:r>
            <a:r>
              <a:rPr kumimoji="0" lang="ar-SA" altLang="en-US"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ar-SA" altLang="en-US"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که به ماده ي شيميايي آغشته شده با مقادير زياد آب بشوييد و در صورت امکان دوش اضطراري بگيريد. تمام مدت، مسؤول آزمايشگاه را در جريان کار خود قرار دهيد</a:t>
            </a:r>
            <a:r>
              <a:rPr kumimoji="0" lang="en-US" altLang="en-US"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 </a:t>
            </a:r>
            <a:endParaRPr kumimoji="0" lang="en-US" altLang="en-US"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در صورتي که قسمت زيادي از لباس شما آغشته به ماده ي شيميايي شده باشد، فوراً زير دوش اضطراري برويد و هم زمان که آب در حال ريختن است لباس را خارج کنيد و پس از در آوردن آن، سر، صورت و بدن خود را با دقت و حوصله و با مقادير زياد آب شست و شو دهيد</a:t>
            </a:r>
            <a:r>
              <a:rPr kumimoji="0" lang="en-US" altLang="en-US"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3. </a:t>
            </a:r>
            <a:r>
              <a:rPr kumimoji="0" lang="ar-SA" altLang="en-US"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حتي مقادير کمي از مايعات شيميايي که روي زمين يا صندلي ها </a:t>
            </a:r>
            <a:r>
              <a:rPr kumimoji="0" lang="ar-SA"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پاشيده </a:t>
            </a:r>
            <a:r>
              <a:rPr kumimoji="0" lang="ar-SA" altLang="en-US"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شده اند بايد زود پاک شوند. سديم بي کربنات و استيک اسيد رقيق به عنوان مواد ايمني در آزمايشگاه براي خنثي کردن اسيدها و بازها هستند. ( تمام اسيدها و بازها را قبل از تميز کردن خنثي کنيد</a:t>
            </a:r>
            <a:r>
              <a:rPr kumimoji="0" lang="en-US" altLang="en-US"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b="0" i="0" u="none" strike="noStrike" cap="none" normalizeH="0" baseline="0" dirty="0" smtClean="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4. </a:t>
            </a:r>
            <a:r>
              <a:rPr kumimoji="0" lang="ar-SA" altLang="en-US"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جيوه، سرب و برخي </a:t>
            </a:r>
            <a:r>
              <a:rPr kumimoji="0" lang="ar-SA" altLang="en-US"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عناصر سنگين براي سلامتي خطرهاي جدي ايجاد مي کنند. از طرفي بدن انسان نمي تواند از عهده ي دفع اين مواد برآيد. تمام فلزهاي سنگيني که تا به حال به بدن شما راه يافته اند هنوز با شما هستند</a:t>
            </a:r>
            <a:r>
              <a:rPr kumimoji="0" lang="en-US" altLang="en-US"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 </a:t>
            </a:r>
            <a:r>
              <a:rPr kumimoji="0" lang="en-US" altLang="en-US" b="1" i="0" u="none" strike="noStrike" cap="none" normalizeH="0" baseline="0" dirty="0" smtClean="0">
                <a:ln>
                  <a:noFill/>
                </a:ln>
                <a:solidFill>
                  <a:srgbClr val="8080C0"/>
                </a:solidFill>
                <a:effectLst/>
                <a:latin typeface="Calibri" panose="020F0502020204030204" pitchFamily="34" charset="0"/>
                <a:ea typeface="Times New Roman" panose="02020603050405020304" pitchFamily="18" charset="0"/>
                <a:cs typeface="B Nazanin" panose="00000400000000000000" pitchFamily="2" charset="-78"/>
              </a:rPr>
              <a:t>(</a:t>
            </a:r>
            <a:r>
              <a:rPr kumimoji="0" lang="ar-SA" altLang="en-US" b="1" i="0" u="none" strike="noStrike" cap="none" normalizeH="0" baseline="0" dirty="0" smtClean="0">
                <a:ln>
                  <a:noFill/>
                </a:ln>
                <a:solidFill>
                  <a:srgbClr val="8080C0"/>
                </a:solidFill>
                <a:effectLst/>
                <a:latin typeface="Times New Roman" panose="02020603050405020304" pitchFamily="18" charset="0"/>
                <a:ea typeface="Times New Roman" panose="02020603050405020304" pitchFamily="18" charset="0"/>
                <a:cs typeface="B Nazanin" panose="00000400000000000000" pitchFamily="2" charset="-78"/>
              </a:rPr>
              <a:t>براي مثال اگر در کودکي شما با جيوه بازي کرده ايد و يا جوهرهاي حاوي سرب را خورده ايد، اين مواد هنوز در بدن شما هستند</a:t>
            </a:r>
            <a:r>
              <a:rPr kumimoji="0" lang="en-US" altLang="en-US" b="1" i="0" u="none" strike="noStrike" cap="none" normalizeH="0" baseline="0" dirty="0" smtClean="0">
                <a:ln>
                  <a:noFill/>
                </a:ln>
                <a:solidFill>
                  <a:srgbClr val="8080C0"/>
                </a:solidFill>
                <a:effectLst/>
                <a:latin typeface="Calibri" panose="020F0502020204030204" pitchFamily="34" charset="0"/>
                <a:ea typeface="Times New Roman" panose="02020603050405020304" pitchFamily="18" charset="0"/>
                <a:cs typeface="B Nazanin" panose="00000400000000000000" pitchFamily="2" charset="-78"/>
              </a:rPr>
              <a:t>) </a:t>
            </a:r>
            <a:r>
              <a:rPr kumimoji="0" lang="ar-SA" altLang="en-US" b="0"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B Nazanin" panose="00000400000000000000" pitchFamily="2" charset="-78"/>
              </a:rPr>
              <a:t>فلزهاي سنگين براي مدتي بسيار طولاني در بدن مي مانند و ممکن است موجب عوارضي چون بيماري هاي ذهني، لرزش اندام و يا حتي مرگ شوند. تنها راه جلوگيري از اين خطرها آن است که کم ترين رويارويي را با فلزهاي سنگين داشته باشيد. در صورت ريختن جيوه مثلاً در اثر شکستن يک دماسنج جيوه اي، به سرعت مسؤول آزمايشگاه را خبر کنيد</a:t>
            </a:r>
            <a:r>
              <a:rPr kumimoji="0" lang="en-US" altLang="en-US"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endParaRPr kumimoji="0" lang="en-US" altLang="en-US"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3163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b="1" dirty="0"/>
              <a:t>در آزمایشگاه چه نکات مهمی را باید رعایت کنیم؟</a:t>
            </a:r>
            <a:r>
              <a:rPr lang="en-US" b="1" dirty="0"/>
              <a:t/>
            </a:r>
            <a:br>
              <a:rPr lang="en-US" b="1" dirty="0"/>
            </a:br>
            <a:endParaRPr lang="en-US" dirty="0"/>
          </a:p>
        </p:txBody>
      </p:sp>
      <p:sp>
        <p:nvSpPr>
          <p:cNvPr id="3" name="Content Placeholder 2"/>
          <p:cNvSpPr>
            <a:spLocks noGrp="1"/>
          </p:cNvSpPr>
          <p:nvPr>
            <p:ph idx="1"/>
          </p:nvPr>
        </p:nvSpPr>
        <p:spPr>
          <a:xfrm>
            <a:off x="838200" y="1091044"/>
            <a:ext cx="10515600" cy="5465619"/>
          </a:xfrm>
        </p:spPr>
        <p:txBody>
          <a:bodyPr>
            <a:normAutofit fontScale="32500" lnSpcReduction="20000"/>
          </a:bodyPr>
          <a:lstStyle/>
          <a:p>
            <a:pPr algn="r" rtl="1"/>
            <a:r>
              <a:rPr lang="en-US" b="1" dirty="0"/>
              <a:t> </a:t>
            </a:r>
          </a:p>
          <a:p>
            <a:pPr algn="r" rtl="1"/>
            <a:r>
              <a:rPr lang="ar-SA" b="1" dirty="0"/>
              <a:t>1- </a:t>
            </a:r>
            <a:r>
              <a:rPr lang="ar-SA" sz="3700" b="1" dirty="0">
                <a:cs typeface="B Nazanin" panose="00000400000000000000" pitchFamily="2" charset="-78"/>
              </a:rPr>
              <a:t>هرگز بدون روپوش، دستکش، ماسک، عینک و سایر وسایل ایمنی مناسب آزمایش نکنیم. باید بدانیم که برای کار با برخی مواد خاص استفاده از تجهیزات ایمنی ویژه و اختصاصی لازمست. یعنی باید از دستکش و ماسک و سایر وسایل مخصوص برای کار با آن مواد استفاده کنیم و تجهیزات ایمنی معمولی کارآیی لازم را ندارند.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2- شیلنگ های آب و گاز را هرگز بدون بست استفاده نکنیم.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3- هرگز از وسایل معیوب و شکسته استفاده نکنیم. استفاده از این وسایل می تواند منجر به بروز خطرات جدی شود.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4- هرگز آزمایش در حال اجرا را بدون مراقبت رها نکنیم. در صورت نیاز اجباری به ترک محل یا در مورد آزمایشهای نیازمند به زمان طولانی، حتما توضیحاتی شامل نام آزمایش، نام آزمایشگر، تلفن تماس، مواد در حال واکنش و احتیاطات لازم را در محل آزمایش در دسترس قرار دهیم.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5- هرگز ظروف حاوی مواد ومحلول ها را بدون درپوش محکم نگهداری نکنیم تا ضمن جلوگیری از آلودگی هوای آزمایشگاه، از آلودگی نمونه ها با مواد خارجی جلوگیری شود.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6- مواد مورد استفاده را فقط به میزان مصرف در روی میزها نگهداری و بقیه را در محل مناسب انبار نماییم.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7- خطرات موجود در آزمایشگاه را شناسایی نماییم و روشهای مناسب مقابله با آنها را بیاموزیم.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8- محل کپسول های آتش نشانی را شناسایی و روش استفاده از آنها را بیاموزیم.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9- قبل از کار با مواد شیمیایی، ابتدا با خواص آنها آشنا شده، خطرات آنها را شناسایی نموده و روش مقابله با این خطرات را فراگیریم.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10- با علائم و هشدارهای ایمنی آشنا شویم.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11- مسیرهای تردد در آزمایشگاه را خالی از اشیای مزاحم نگهداریم.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12- روی میزها را خالی از تجهیزات و مواد غیر لازم نگهداریم.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13- وسایل روی میزها را بطور مناسب و بی خطر قرار دهیم.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14- حتما به هرگونه ظرف حاوی مواد و محلولها برچسب مناسب را الصاق نماییم.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15- از هرگونه خوردن و آشامیدن در محیط آزمایشگاه پرهیز کنید. محیط آزمایشگاه آلوده به مواد سمی و خطرناک است.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16- هنگام شستشوی ظروف و وسایل شیشه ای، ابتدا شیر آب را باز نموده و منتظر یکنواخت شدن جریان آب و ثابت شدن فشار آن شوید و سپس وسایل مورد شستشو را در مسیر جریان آب قرار دهید تا از رها شدن وسایل از دست (در اثر فشار ناگهانی آب) و شکستن آنها جلوگیری شود.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17- حتی الامکان در ساعات خلوت روز آزمایش نکنیم تا بتوانیم درصورت نیاز از کمک سایر افراد استفاده نماییم.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18- در صورت نیاز به زمان طولانی جهت انجام آزمایش، بجای انجام آن تا ساعتهای انتهایی روز بهتر است آزمایشها را زودتر شروع نماییم. </a:t>
            </a:r>
            <a:br>
              <a:rPr lang="ar-SA" sz="3700" b="1" dirty="0">
                <a:cs typeface="B Nazanin" panose="00000400000000000000" pitchFamily="2" charset="-78"/>
              </a:rPr>
            </a:br>
            <a:r>
              <a:rPr lang="ar-SA" sz="3700" b="1" dirty="0">
                <a:cs typeface="B Nazanin" panose="00000400000000000000" pitchFamily="2" charset="-78"/>
              </a:rPr>
              <a:t/>
            </a:r>
            <a:br>
              <a:rPr lang="ar-SA" sz="3700" b="1" dirty="0">
                <a:cs typeface="B Nazanin" panose="00000400000000000000" pitchFamily="2" charset="-78"/>
              </a:rPr>
            </a:br>
            <a:r>
              <a:rPr lang="ar-SA" sz="3700" b="1" dirty="0">
                <a:cs typeface="B Nazanin" panose="00000400000000000000" pitchFamily="2" charset="-78"/>
              </a:rPr>
              <a:t>19- مواد و محلولهای خطرناک و آلاینده محیط زیست را در فاضلاب یا سطل زباله خالی نکنیم. این مواد و محلول ها باید جمع آوری و بطریق مقتضی دفع گردند. </a:t>
            </a:r>
            <a:endParaRPr lang="en-US" sz="3700" dirty="0">
              <a:cs typeface="B Nazanin" panose="00000400000000000000" pitchFamily="2" charset="-78"/>
            </a:endParaRPr>
          </a:p>
          <a:p>
            <a:pPr algn="r" rtl="1"/>
            <a:endParaRPr lang="en-US" sz="3700" dirty="0"/>
          </a:p>
        </p:txBody>
      </p:sp>
    </p:spTree>
    <p:extLst>
      <p:ext uri="{BB962C8B-B14F-4D97-AF65-F5344CB8AC3E}">
        <p14:creationId xmlns:p14="http://schemas.microsoft.com/office/powerpoint/2010/main" val="3589987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81784"/>
          </a:xfrm>
        </p:spPr>
        <p:txBody>
          <a:bodyPr>
            <a:normAutofit fontScale="90000"/>
          </a:bodyPr>
          <a:lstStyle/>
          <a:p>
            <a:pPr algn="r" rtl="1"/>
            <a:r>
              <a:rPr lang="ar-SA" b="1" dirty="0"/>
              <a:t>شناخت صحیح محلولهای شیمیایی:</a:t>
            </a:r>
            <a:r>
              <a:rPr lang="en-US" dirty="0"/>
              <a:t/>
            </a:r>
            <a:br>
              <a:rPr lang="en-US" dirty="0"/>
            </a:br>
            <a:endParaRPr lang="en-US" dirty="0"/>
          </a:p>
        </p:txBody>
      </p:sp>
      <p:sp>
        <p:nvSpPr>
          <p:cNvPr id="3" name="Content Placeholder 2"/>
          <p:cNvSpPr>
            <a:spLocks noGrp="1"/>
          </p:cNvSpPr>
          <p:nvPr>
            <p:ph idx="1"/>
          </p:nvPr>
        </p:nvSpPr>
        <p:spPr>
          <a:xfrm>
            <a:off x="838200" y="716973"/>
            <a:ext cx="10515600" cy="5459990"/>
          </a:xfrm>
        </p:spPr>
        <p:txBody>
          <a:bodyPr/>
          <a:lstStyle/>
          <a:p>
            <a:pPr algn="r" rtl="1"/>
            <a:r>
              <a:rPr lang="ar-SA" dirty="0"/>
              <a:t>از جمله مشخصات روی برچسب باید موارد زیر باشد:</a:t>
            </a:r>
            <a:endParaRPr lang="en-US" dirty="0"/>
          </a:p>
          <a:p>
            <a:pPr algn="r" rtl="1"/>
            <a:r>
              <a:rPr lang="fa-IR" dirty="0"/>
              <a:t>۱- </a:t>
            </a:r>
            <a:r>
              <a:rPr lang="ar-SA" dirty="0"/>
              <a:t>اسم محلول یا ماده شیمیایی</a:t>
            </a:r>
            <a:endParaRPr lang="en-US" dirty="0"/>
          </a:p>
          <a:p>
            <a:pPr algn="r" rtl="1"/>
            <a:r>
              <a:rPr lang="fa-IR" dirty="0"/>
              <a:t>۲- </a:t>
            </a:r>
            <a:r>
              <a:rPr lang="ar-SA" dirty="0"/>
              <a:t>درجه خلوص</a:t>
            </a:r>
            <a:endParaRPr lang="en-US" dirty="0"/>
          </a:p>
          <a:p>
            <a:pPr algn="r" rtl="1"/>
            <a:r>
              <a:rPr lang="fa-IR" dirty="0"/>
              <a:t>۳- </a:t>
            </a:r>
            <a:r>
              <a:rPr lang="ar-SA" dirty="0"/>
              <a:t>تاریخ تهیه آن</a:t>
            </a:r>
            <a:endParaRPr lang="en-US" dirty="0"/>
          </a:p>
          <a:p>
            <a:pPr algn="r" rtl="1"/>
            <a:r>
              <a:rPr lang="fa-IR" dirty="0"/>
              <a:t>۴- </a:t>
            </a:r>
            <a:r>
              <a:rPr lang="ar-SA" dirty="0"/>
              <a:t>نام تهیه کنننده آن در صورت لزوم</a:t>
            </a:r>
            <a:endParaRPr lang="en-US" dirty="0"/>
          </a:p>
          <a:p>
            <a:pPr algn="r" rtl="1"/>
            <a:r>
              <a:rPr lang="ar-SA" dirty="0"/>
              <a:t> رعایت ایمنی در کار با مواد شیمیایی</a:t>
            </a:r>
            <a:endParaRPr lang="en-US" dirty="0"/>
          </a:p>
        </p:txBody>
      </p:sp>
    </p:spTree>
    <p:extLst>
      <p:ext uri="{BB962C8B-B14F-4D97-AF65-F5344CB8AC3E}">
        <p14:creationId xmlns:p14="http://schemas.microsoft.com/office/powerpoint/2010/main" val="2280287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3575"/>
          </a:xfrm>
        </p:spPr>
        <p:txBody>
          <a:bodyPr>
            <a:normAutofit fontScale="90000"/>
          </a:bodyPr>
          <a:lstStyle/>
          <a:p>
            <a:pPr algn="r" rtl="1"/>
            <a:r>
              <a:rPr lang="ar-SA" b="1" dirty="0"/>
              <a:t>پیشامدها و کمک‌های اولیه هنگام حادثه</a:t>
            </a:r>
            <a:r>
              <a:rPr lang="en-US" dirty="0"/>
              <a:t/>
            </a:r>
            <a:br>
              <a:rPr lang="en-US" dirty="0"/>
            </a:br>
            <a:endParaRPr lang="en-US" dirty="0"/>
          </a:p>
        </p:txBody>
      </p:sp>
      <p:sp>
        <p:nvSpPr>
          <p:cNvPr id="4" name="Rectangle 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1" eaLnBrk="0" fontAlgn="base" latinLnBrk="0" hangingPunct="0">
              <a:lnSpc>
                <a:spcPct val="100000"/>
              </a:lnSpc>
              <a:spcBef>
                <a:spcPct val="0"/>
              </a:spcBef>
              <a:spcAft>
                <a:spcPct val="0"/>
              </a:spcAft>
              <a:buClrTx/>
              <a:buSzTx/>
              <a:buFontTx/>
              <a:buNone/>
              <a:tabLst/>
            </a:pPr>
            <a:r>
              <a:rPr kumimoji="0" lang="fa-IR" altLang="en-US" sz="12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۱- </a:t>
            </a:r>
            <a:r>
              <a:rPr kumimoji="0" lang="ar-SA" altLang="en-US" sz="12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آسیب به چشم‌ها</a:t>
            </a:r>
            <a:endParaRPr kumimoji="0" lang="en-US" altLang="en-US" sz="12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pic>
        <p:nvPicPr>
          <p:cNvPr id="3073" name="Picture 9" descr="http://chemdep.com/wp-content/uploads/2014/06/eye-hu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3006869" y="922301"/>
            <a:ext cx="7959437"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اصول ایمنی</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محافظت از چشم‌ها در آزمایشگاه از مهمترین مسایل ایمنی در آزمایشگاه است. چشم عضو بسیار حساسی است، بنابراین به محض ورود به آزمایشگاه باید از عینک</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ایمنی استفاده کرد، در غیر این صورت ممکن است موارد زیر به چشم آسیب برسانند:</a:t>
            </a:r>
            <a:endParaRPr kumimoji="0" lang="en-US"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الف- افتادن و یا فرو رفتن اجسام خارجی در چشم، مثل ذرات پرتاب شده از انفجار شیشه</a:t>
            </a:r>
            <a:endParaRPr kumimoji="0" lang="en-US"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امداد</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در صورت امکان به آرامی جسم واردشده در قسمت سفیدی چشم را خارج کنید و اگر جسم فرو رفته باشد به آن دست نزنید وباید حداقل حرکت به جسم خارجی فرو رفته در چشم داده شود . پس هر دو چشم را با گذاشتن یک لیوان یکبار مصرف روی چشم آسیب دیده</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بسته</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و به بیمارستان تخصصی چشم پزشکی برسانید.</a:t>
            </a:r>
            <a:endParaRPr kumimoji="0" lang="en-US"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ب-تماس هر نوع ماده شیمیایی از طریق دست یا پرتاب بخار یا محلول آنها به بافت لطیف چشم‌ها که از مواد پروتئینی ساخته شده اند صدمه می زند.</a:t>
            </a:r>
            <a:endParaRPr kumimoji="0" lang="en-US"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امداد</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در این صورت باید چشم‌ها را کاملاً با آب شستشو داد. چشم‌ها هنگام شستشو باز بوده و از بالای بینی به خارج عمل شستشو (</a:t>
            </a:r>
            <a:r>
              <a:rPr kumimoji="0" lang="fa-IR"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۵</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تا </a:t>
            </a:r>
            <a:r>
              <a:rPr kumimoji="0" lang="fa-IR"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۲۰</a:t>
            </a:r>
            <a:r>
              <a:rPr kumimoji="0" lang="ar-SA" altLang="en-US" sz="16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دقیقه ) انجام گیرد و سپس برای مشورت به پزشک مراجعه شود.</a:t>
            </a:r>
            <a:endParaRPr kumimoji="0" lang="ar-SA" altLang="en-US" sz="16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1829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2793"/>
          </a:xfrm>
        </p:spPr>
        <p:txBody>
          <a:bodyPr>
            <a:normAutofit fontScale="90000"/>
          </a:bodyPr>
          <a:lstStyle/>
          <a:p>
            <a:pPr algn="r" rtl="1"/>
            <a:r>
              <a:rPr lang="fa-IR" b="1" dirty="0"/>
              <a:t>- </a:t>
            </a:r>
            <a:r>
              <a:rPr lang="ar-SA" b="1" dirty="0"/>
              <a:t>بریدگی‌ها</a:t>
            </a:r>
            <a:endParaRPr lang="en-US" dirty="0"/>
          </a:p>
        </p:txBody>
      </p:sp>
      <p:sp>
        <p:nvSpPr>
          <p:cNvPr id="4" name="Rectangle 2"/>
          <p:cNvSpPr>
            <a:spLocks noChangeArrowheads="1"/>
          </p:cNvSpPr>
          <p:nvPr/>
        </p:nvSpPr>
        <p:spPr bwMode="auto">
          <a:xfrm>
            <a:off x="3803072" y="940768"/>
            <a:ext cx="804602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2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بریدگی‌ها از شایع‌ترین حوادث در آزمایشگاه شیمی محسوب می‌شوند. زمانی که دانشجو سعی کند یک همزن، لوله شیشه‌ای یا دماسنج را وارد سوراخ یک درپوش لاستیکی کند، در این صورت شیشه شکسته شده و موجب بریده شدن دست وی می‌گردد.</a:t>
            </a:r>
            <a:endParaRPr kumimoji="0" lang="en-US" altLang="en-US" sz="20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4097" name="Picture 8" descr="http://chemdep.com/wp-content/uploads/2014/06/hand-cu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239" y="628031"/>
            <a:ext cx="2793738" cy="156902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048000" y="2413338"/>
            <a:ext cx="8724900" cy="1477328"/>
          </a:xfrm>
          <a:prstGeom prst="rect">
            <a:avLst/>
          </a:prstGeom>
        </p:spPr>
        <p:txBody>
          <a:bodyPr wrap="square">
            <a:spAutoFit/>
          </a:bodyPr>
          <a:lstStyle/>
          <a:p>
            <a:pPr algn="r" rtl="1"/>
            <a:r>
              <a:rPr lang="ar-SA" dirty="0">
                <a:latin typeface="Times New Roman" panose="02020603050405020304" pitchFamily="18" charset="0"/>
                <a:ea typeface="Times New Roman" panose="02020603050405020304" pitchFamily="18" charset="0"/>
                <a:cs typeface="B Nazanin" panose="00000400000000000000" pitchFamily="2" charset="-78"/>
              </a:rPr>
              <a:t>اصول ایمنی</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 در این مواقع بهتر است بدنه لوله شیشه‌ای، همزان یا دماسنج را با آب یا پارافین مرطوب نموده و برای محافظت انگشتان از پارچه یا دستکش استفاده کرد. همچنین برای بیرون آوردن این گونه اشیا از سوراخ لاستیک، بهتر است ابتدا کمی لاستیک را</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کنار زده و یکی دوقطره آب یا پارافین در کنار آن بچکانید و با پیچ و تاب دادن لوله شیشه‌ای، آرام آرام آن را بیرون بکشید. باید توجه داشت که در صورت نیاز به نیروی بیشتر، بهتر است لاستیک را با یک کاتر برید و یا آن را به انبار لوازم اسقاطی تحویل دهید.</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40929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4357"/>
          </a:xfrm>
        </p:spPr>
        <p:txBody>
          <a:bodyPr>
            <a:normAutofit fontScale="90000"/>
          </a:bodyPr>
          <a:lstStyle/>
          <a:p>
            <a:pPr algn="r" rtl="1"/>
            <a:r>
              <a:rPr lang="en-US" b="1" dirty="0"/>
              <a:t> </a:t>
            </a:r>
            <a:r>
              <a:rPr lang="ar-SA" b="1" dirty="0"/>
              <a:t>انفجار و یا شکستن لوازم شیشه‌ای</a:t>
            </a:r>
            <a:r>
              <a:rPr lang="ar-SA" dirty="0"/>
              <a:t> </a:t>
            </a:r>
            <a:r>
              <a:rPr lang="ar-SA" b="1" dirty="0"/>
              <a:t>و ایجاد بریدگی</a:t>
            </a:r>
            <a:endParaRPr lang="en-US" dirty="0"/>
          </a:p>
        </p:txBody>
      </p:sp>
      <p:sp>
        <p:nvSpPr>
          <p:cNvPr id="4" name="Rectangle 3"/>
          <p:cNvSpPr/>
          <p:nvPr/>
        </p:nvSpPr>
        <p:spPr>
          <a:xfrm>
            <a:off x="374072" y="1392163"/>
            <a:ext cx="11139055" cy="4093428"/>
          </a:xfrm>
          <a:prstGeom prst="rect">
            <a:avLst/>
          </a:prstGeom>
        </p:spPr>
        <p:txBody>
          <a:bodyPr wrap="square">
            <a:spAutoFit/>
          </a:bodyPr>
          <a:lstStyle/>
          <a:p>
            <a:pPr algn="r" rtl="1"/>
            <a:r>
              <a:rPr lang="ar-SA" sz="2000" dirty="0">
                <a:latin typeface="Times New Roman" panose="02020603050405020304" pitchFamily="18" charset="0"/>
                <a:ea typeface="Times New Roman" panose="02020603050405020304" pitchFamily="18" charset="0"/>
                <a:cs typeface="B Nazanin" panose="00000400000000000000" pitchFamily="2" charset="-78"/>
              </a:rPr>
              <a:t>هر چند وسایل شیشه‌ای از جنس پیرکس بوده و نسبت به تغییرات دما استحکام بیشتری دارند؛ اما باید توجه داشت که در صورت زیاد بودن دامنه تغییرات دمایی، و یا تحت فشار قرار دادن این ظروف شیشه‌ای، حوادثی چون شکستن و یا انفجار رخ خواهد داد و با توجه به بالا بودن میزان سختی این نوع شیشه‌ها در مقایسه با شیشه‌های معمولی، قدرت برندگی بخش‌های شکسته شده بیشتر از شیشه‌های معمولی است.</a:t>
            </a:r>
            <a:endParaRPr lang="en-US" sz="2000" dirty="0">
              <a:latin typeface="Times New Roman" panose="02020603050405020304" pitchFamily="18" charset="0"/>
              <a:ea typeface="Times New Roman" panose="02020603050405020304" pitchFamily="18" charset="0"/>
            </a:endParaRPr>
          </a:p>
          <a:p>
            <a:pPr algn="r" rtl="1"/>
            <a:r>
              <a:rPr lang="ar-SA" sz="2000" dirty="0">
                <a:latin typeface="Times New Roman" panose="02020603050405020304" pitchFamily="18" charset="0"/>
                <a:ea typeface="Times New Roman" panose="02020603050405020304" pitchFamily="18" charset="0"/>
                <a:cs typeface="B Nazanin" panose="00000400000000000000" pitchFamily="2" charset="-78"/>
              </a:rPr>
              <a:t>اصول ایمنی</a:t>
            </a:r>
            <a:r>
              <a:rPr lang="ar-SA" sz="2000" dirty="0">
                <a:latin typeface="Times New Roman" panose="02020603050405020304" pitchFamily="18" charset="0"/>
                <a:ea typeface="Times New Roman" panose="02020603050405020304" pitchFamily="18" charset="0"/>
                <a:cs typeface="Cambria" panose="02040503050406030204" pitchFamily="18" charset="0"/>
              </a:rPr>
              <a:t> </a:t>
            </a:r>
            <a:r>
              <a:rPr lang="ar-SA" sz="2000" dirty="0">
                <a:latin typeface="Times New Roman" panose="02020603050405020304" pitchFamily="18" charset="0"/>
                <a:ea typeface="Times New Roman" panose="02020603050405020304" pitchFamily="18" charset="0"/>
                <a:cs typeface="B Nazanin" panose="00000400000000000000" pitchFamily="2" charset="-78"/>
              </a:rPr>
              <a:t>:</a:t>
            </a:r>
            <a:endParaRPr lang="en-US" sz="2000" dirty="0">
              <a:latin typeface="Times New Roman" panose="02020603050405020304" pitchFamily="18" charset="0"/>
              <a:ea typeface="Times New Roman" panose="02020603050405020304" pitchFamily="18" charset="0"/>
            </a:endParaRPr>
          </a:p>
          <a:p>
            <a:pPr algn="r" rtl="1"/>
            <a:r>
              <a:rPr lang="ar-SA" sz="2000" dirty="0">
                <a:latin typeface="Times New Roman" panose="02020603050405020304" pitchFamily="18" charset="0"/>
                <a:ea typeface="Times New Roman" panose="02020603050405020304" pitchFamily="18" charset="0"/>
                <a:cs typeface="B Nazanin" panose="00000400000000000000" pitchFamily="2" charset="-78"/>
              </a:rPr>
              <a:t>الف- ظرف‌های شیشه‌ای داغ را زیر شیر آب سرد نگیرید، زیرا شیشه به سرعت منقض شده و شکسته می‌شود.</a:t>
            </a:r>
            <a:endParaRPr lang="en-US" sz="2000" dirty="0">
              <a:latin typeface="Times New Roman" panose="02020603050405020304" pitchFamily="18" charset="0"/>
              <a:ea typeface="Times New Roman" panose="02020603050405020304" pitchFamily="18" charset="0"/>
            </a:endParaRPr>
          </a:p>
          <a:p>
            <a:pPr algn="r" rtl="1"/>
            <a:r>
              <a:rPr lang="ar-SA" sz="2000" dirty="0">
                <a:latin typeface="Times New Roman" panose="02020603050405020304" pitchFamily="18" charset="0"/>
                <a:ea typeface="Times New Roman" panose="02020603050405020304" pitchFamily="18" charset="0"/>
                <a:cs typeface="B Nazanin" panose="00000400000000000000" pitchFamily="2" charset="-78"/>
              </a:rPr>
              <a:t>ب-هیچگاه از وسایل شیشه‌ای شکسته شده و یا ترک خورده استفاده نکنید.</a:t>
            </a:r>
            <a:endParaRPr lang="en-US" sz="2000" dirty="0">
              <a:latin typeface="Times New Roman" panose="02020603050405020304" pitchFamily="18" charset="0"/>
              <a:ea typeface="Times New Roman" panose="02020603050405020304" pitchFamily="18" charset="0"/>
            </a:endParaRPr>
          </a:p>
          <a:p>
            <a:pPr algn="r" rtl="1"/>
            <a:r>
              <a:rPr lang="ar-SA" sz="2000" dirty="0">
                <a:latin typeface="Times New Roman" panose="02020603050405020304" pitchFamily="18" charset="0"/>
                <a:ea typeface="Times New Roman" panose="02020603050405020304" pitchFamily="18" charset="0"/>
                <a:cs typeface="B Nazanin" panose="00000400000000000000" pitchFamily="2" charset="-78"/>
              </a:rPr>
              <a:t>ج-از محلولی که در حال جوشیدن است غافل نشوید، زیرا ممکن است تمام محلول بخارشده و ظرف شیشه‌ای شکسته شود.</a:t>
            </a:r>
            <a:endParaRPr lang="en-US" sz="2000" dirty="0">
              <a:latin typeface="Times New Roman" panose="02020603050405020304" pitchFamily="18" charset="0"/>
              <a:ea typeface="Times New Roman" panose="02020603050405020304" pitchFamily="18" charset="0"/>
            </a:endParaRPr>
          </a:p>
          <a:p>
            <a:pPr algn="r" rtl="1"/>
            <a:r>
              <a:rPr lang="ar-SA" sz="2000" dirty="0">
                <a:latin typeface="Times New Roman" panose="02020603050405020304" pitchFamily="18" charset="0"/>
                <a:ea typeface="Times New Roman" panose="02020603050405020304" pitchFamily="18" charset="0"/>
                <a:cs typeface="B Nazanin" panose="00000400000000000000" pitchFamily="2" charset="-78"/>
              </a:rPr>
              <a:t>د- مواد شیمیایی را در ظرف‌های شیشه‌ای سر بسته حرارت ندهید.</a:t>
            </a:r>
            <a:endParaRPr lang="en-US" sz="2000" dirty="0">
              <a:latin typeface="Times New Roman" panose="02020603050405020304" pitchFamily="18" charset="0"/>
              <a:ea typeface="Times New Roman" panose="02020603050405020304" pitchFamily="18" charset="0"/>
            </a:endParaRPr>
          </a:p>
          <a:p>
            <a:pPr algn="r" rtl="1"/>
            <a:r>
              <a:rPr lang="ar-SA" sz="2000" dirty="0">
                <a:latin typeface="Times New Roman" panose="02020603050405020304" pitchFamily="18" charset="0"/>
                <a:ea typeface="Times New Roman" panose="02020603050405020304" pitchFamily="18" charset="0"/>
                <a:cs typeface="B Nazanin" panose="00000400000000000000" pitchFamily="2" charset="-78"/>
              </a:rPr>
              <a:t>ه-بشر و ارلن را به طور مستقیم حرارت ندهید. برای این کار از شعله پخش کن یا توری سیمی استفاده کنید.</a:t>
            </a:r>
            <a:endParaRPr lang="en-US" sz="2000" dirty="0">
              <a:latin typeface="Times New Roman" panose="02020603050405020304" pitchFamily="18" charset="0"/>
              <a:ea typeface="Times New Roman" panose="02020603050405020304" pitchFamily="18" charset="0"/>
            </a:endParaRPr>
          </a:p>
          <a:p>
            <a:pPr algn="r" rtl="1"/>
            <a:r>
              <a:rPr lang="ar-SA" sz="2000" dirty="0">
                <a:latin typeface="Times New Roman" panose="02020603050405020304" pitchFamily="18" charset="0"/>
                <a:ea typeface="Times New Roman" panose="02020603050405020304" pitchFamily="18" charset="0"/>
                <a:cs typeface="B Nazanin" panose="00000400000000000000" pitchFamily="2" charset="-78"/>
              </a:rPr>
              <a:t>و-استوانه مدرج، بالن حجمی</a:t>
            </a:r>
            <a:r>
              <a:rPr lang="ar-SA" sz="2000" dirty="0">
                <a:latin typeface="Times New Roman" panose="02020603050405020304" pitchFamily="18" charset="0"/>
                <a:ea typeface="Times New Roman" panose="02020603050405020304" pitchFamily="18" charset="0"/>
                <a:cs typeface="Cambria" panose="02040503050406030204" pitchFamily="18" charset="0"/>
              </a:rPr>
              <a:t> </a:t>
            </a:r>
            <a:r>
              <a:rPr lang="ar-SA" sz="2000" dirty="0">
                <a:latin typeface="Times New Roman" panose="02020603050405020304" pitchFamily="18" charset="0"/>
                <a:ea typeface="Times New Roman" panose="02020603050405020304" pitchFamily="18" charset="0"/>
                <a:cs typeface="B Nazanin" panose="00000400000000000000" pitchFamily="2" charset="-78"/>
              </a:rPr>
              <a:t>و ظروف توزین را حرارت ندهید، زیرا برای این منظور ساخته نشده‌اند و در اثر حرارت شکسته می‌شود.</a:t>
            </a:r>
            <a:endParaRPr lang="en-US" sz="2000" dirty="0">
              <a:latin typeface="Times New Roman" panose="02020603050405020304" pitchFamily="18" charset="0"/>
              <a:ea typeface="Times New Roman" panose="02020603050405020304" pitchFamily="18" charset="0"/>
            </a:endParaRPr>
          </a:p>
          <a:p>
            <a:pPr algn="r" rtl="1"/>
            <a:r>
              <a:rPr lang="ar-SA" sz="2000" dirty="0">
                <a:latin typeface="Times New Roman" panose="02020603050405020304" pitchFamily="18" charset="0"/>
                <a:ea typeface="Times New Roman" panose="02020603050405020304" pitchFamily="18" charset="0"/>
                <a:cs typeface="B Nazanin" panose="00000400000000000000" pitchFamily="2" charset="-78"/>
              </a:rPr>
              <a:t>امداد</a:t>
            </a:r>
            <a:r>
              <a:rPr lang="ar-SA" sz="2000" dirty="0">
                <a:latin typeface="Times New Roman" panose="02020603050405020304" pitchFamily="18" charset="0"/>
                <a:ea typeface="Times New Roman" panose="02020603050405020304" pitchFamily="18" charset="0"/>
                <a:cs typeface="Cambria" panose="02040503050406030204" pitchFamily="18" charset="0"/>
              </a:rPr>
              <a:t> </a:t>
            </a:r>
            <a:r>
              <a:rPr lang="ar-SA" sz="2000" dirty="0">
                <a:latin typeface="Times New Roman" panose="02020603050405020304" pitchFamily="18" charset="0"/>
                <a:ea typeface="Times New Roman" panose="02020603050405020304" pitchFamily="18" charset="0"/>
                <a:cs typeface="B Nazanin" panose="00000400000000000000" pitchFamily="2" charset="-78"/>
              </a:rPr>
              <a:t>: با استفاده از محلول‌های شستشو، زخم را شسته و پانسمان نمایید. از هیچ‌گونه کرم یا پودر و امثال آنها استفاده نکنید. در صورت</a:t>
            </a:r>
            <a:r>
              <a:rPr lang="ar-SA" sz="2000" dirty="0">
                <a:latin typeface="Times New Roman" panose="02020603050405020304" pitchFamily="18" charset="0"/>
                <a:ea typeface="Times New Roman" panose="02020603050405020304" pitchFamily="18" charset="0"/>
                <a:cs typeface="Cambria" panose="02040503050406030204" pitchFamily="18" charset="0"/>
              </a:rPr>
              <a:t> </a:t>
            </a:r>
            <a:r>
              <a:rPr lang="ar-SA" sz="2000" dirty="0">
                <a:latin typeface="Times New Roman" panose="02020603050405020304" pitchFamily="18" charset="0"/>
                <a:ea typeface="Times New Roman" panose="02020603050405020304" pitchFamily="18" charset="0"/>
                <a:cs typeface="B Nazanin" panose="00000400000000000000" pitchFamily="2" charset="-78"/>
              </a:rPr>
              <a:t>خونریزی شدید و یا وجود اشیاء خارجی( مثل ذرات کوچک شیشه)</a:t>
            </a:r>
            <a:r>
              <a:rPr lang="ar-SA" sz="2000" dirty="0">
                <a:latin typeface="Times New Roman" panose="02020603050405020304" pitchFamily="18" charset="0"/>
                <a:ea typeface="Times New Roman" panose="02020603050405020304" pitchFamily="18" charset="0"/>
                <a:cs typeface="Cambria" panose="02040503050406030204" pitchFamily="18" charset="0"/>
              </a:rPr>
              <a:t> </a:t>
            </a:r>
            <a:r>
              <a:rPr lang="ar-SA" sz="2000" dirty="0">
                <a:latin typeface="Times New Roman" panose="02020603050405020304" pitchFamily="18" charset="0"/>
                <a:ea typeface="Times New Roman" panose="02020603050405020304" pitchFamily="18" charset="0"/>
                <a:cs typeface="B Nazanin" panose="00000400000000000000" pitchFamily="2" charset="-78"/>
              </a:rPr>
              <a:t>در محل بریدگی، به آن دست نزده و مصدوم را به بیمارستان منتقل کنید.</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88962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01230"/>
          </a:xfrm>
        </p:spPr>
        <p:txBody>
          <a:bodyPr>
            <a:normAutofit fontScale="90000"/>
          </a:bodyPr>
          <a:lstStyle/>
          <a:p>
            <a:pPr algn="r" rtl="1"/>
            <a:r>
              <a:rPr lang="ar-SA" b="1" dirty="0"/>
              <a:t>بلعیدن مواد شیمیایی</a:t>
            </a:r>
            <a:endParaRPr lang="en-US" dirty="0"/>
          </a:p>
        </p:txBody>
      </p:sp>
      <p:sp>
        <p:nvSpPr>
          <p:cNvPr id="3" name="Content Placeholder 2"/>
          <p:cNvSpPr>
            <a:spLocks noGrp="1"/>
          </p:cNvSpPr>
          <p:nvPr>
            <p:ph idx="1"/>
          </p:nvPr>
        </p:nvSpPr>
        <p:spPr>
          <a:xfrm>
            <a:off x="838200" y="1111826"/>
            <a:ext cx="10515600" cy="5559137"/>
          </a:xfrm>
        </p:spPr>
        <p:txBody>
          <a:bodyPr>
            <a:normAutofit fontScale="70000" lnSpcReduction="20000"/>
          </a:bodyPr>
          <a:lstStyle/>
          <a:p>
            <a:pPr algn="r" rtl="1">
              <a:lnSpc>
                <a:spcPct val="120000"/>
              </a:lnSpc>
            </a:pPr>
            <a:r>
              <a:rPr lang="ar-SA" dirty="0">
                <a:cs typeface="B Nazanin" panose="00000400000000000000" pitchFamily="2" charset="-78"/>
              </a:rPr>
              <a:t>بلعیدن مواد شیمیایی باعث سوختگی داخلی ناشی از مواد شیمیایی، مسمومیت، سرگیجه، حساسیت و حالت تهوع می‌‌شود و ممکن است در موارد زیر اتفاق بیافتد:.</a:t>
            </a:r>
            <a:endParaRPr lang="en-US" dirty="0">
              <a:cs typeface="B Nazanin" panose="00000400000000000000" pitchFamily="2" charset="-78"/>
            </a:endParaRPr>
          </a:p>
          <a:p>
            <a:pPr algn="r" rtl="1">
              <a:lnSpc>
                <a:spcPct val="120000"/>
              </a:lnSpc>
            </a:pPr>
            <a:r>
              <a:rPr lang="ar-SA" dirty="0">
                <a:cs typeface="B Nazanin" panose="00000400000000000000" pitchFamily="2" charset="-78"/>
              </a:rPr>
              <a:t>الف- پر کردن پیپت از طریق مکیدن محلول</a:t>
            </a:r>
            <a:endParaRPr lang="en-US" dirty="0">
              <a:cs typeface="B Nazanin" panose="00000400000000000000" pitchFamily="2" charset="-78"/>
            </a:endParaRPr>
          </a:p>
          <a:p>
            <a:pPr algn="r" rtl="1">
              <a:lnSpc>
                <a:spcPct val="120000"/>
              </a:lnSpc>
            </a:pPr>
            <a:r>
              <a:rPr lang="ar-SA" dirty="0">
                <a:cs typeface="B Nazanin" panose="00000400000000000000" pitchFamily="2" charset="-78"/>
              </a:rPr>
              <a:t>اصول ایمنی : برای پرکردن پیپت حتماً از پوآر استفاده کنید و از مکیدن پیپت با دهان حتی برای پرکردن آب خوداری کنید.</a:t>
            </a:r>
            <a:endParaRPr lang="en-US" dirty="0">
              <a:cs typeface="B Nazanin" panose="00000400000000000000" pitchFamily="2" charset="-78"/>
            </a:endParaRPr>
          </a:p>
          <a:p>
            <a:pPr algn="r" rtl="1">
              <a:lnSpc>
                <a:spcPct val="120000"/>
              </a:lnSpc>
            </a:pPr>
            <a:r>
              <a:rPr lang="ar-SA" dirty="0">
                <a:cs typeface="B Nazanin" panose="00000400000000000000" pitchFamily="2" charset="-78"/>
              </a:rPr>
              <a:t>ب- استفاده مواد خوراکی در آزمایشگاه</a:t>
            </a:r>
            <a:endParaRPr lang="en-US" dirty="0">
              <a:cs typeface="B Nazanin" panose="00000400000000000000" pitchFamily="2" charset="-78"/>
            </a:endParaRPr>
          </a:p>
          <a:p>
            <a:pPr algn="r" rtl="1">
              <a:lnSpc>
                <a:spcPct val="120000"/>
              </a:lnSpc>
            </a:pPr>
            <a:r>
              <a:rPr lang="ar-SA" dirty="0">
                <a:cs typeface="B Nazanin" panose="00000400000000000000" pitchFamily="2" charset="-78"/>
              </a:rPr>
              <a:t>اصول ایمنی : از خوردن و نوشیدن در آزمایشگاه پرهیز شود. اگر در انجام آزمایشی به مواد غذایی و تنقلات احتیاج داشتید، با برچسب زدن روی آن مشخص کنید که این مواد خوراکی نیستند.</a:t>
            </a:r>
            <a:endParaRPr lang="en-US" dirty="0">
              <a:cs typeface="B Nazanin" panose="00000400000000000000" pitchFamily="2" charset="-78"/>
            </a:endParaRPr>
          </a:p>
          <a:p>
            <a:pPr algn="r" rtl="1">
              <a:lnSpc>
                <a:spcPct val="120000"/>
              </a:lnSpc>
            </a:pPr>
            <a:r>
              <a:rPr lang="ar-SA" dirty="0">
                <a:cs typeface="B Nazanin" panose="00000400000000000000" pitchFamily="2" charset="-78"/>
              </a:rPr>
              <a:t>ج- شوخی کردن دانشجویان در آزمایشگاه</a:t>
            </a:r>
            <a:endParaRPr lang="en-US" dirty="0">
              <a:cs typeface="B Nazanin" panose="00000400000000000000" pitchFamily="2" charset="-78"/>
            </a:endParaRPr>
          </a:p>
          <a:p>
            <a:pPr algn="r" rtl="1">
              <a:lnSpc>
                <a:spcPct val="120000"/>
              </a:lnSpc>
            </a:pPr>
            <a:r>
              <a:rPr lang="ar-SA" dirty="0">
                <a:cs typeface="B Nazanin" panose="00000400000000000000" pitchFamily="2" charset="-78"/>
              </a:rPr>
              <a:t>اصول ایمنی : به دانشجویان تاکید کنید که آزمایشگاه محل آموزش است و از شوخی و شرط بندی در این مکان جداًً خودداری کنند.</a:t>
            </a:r>
            <a:endParaRPr lang="en-US" dirty="0">
              <a:cs typeface="B Nazanin" panose="00000400000000000000" pitchFamily="2" charset="-78"/>
            </a:endParaRPr>
          </a:p>
          <a:p>
            <a:pPr algn="r" rtl="1">
              <a:lnSpc>
                <a:spcPct val="120000"/>
              </a:lnSpc>
            </a:pPr>
            <a:r>
              <a:rPr lang="ar-SA" dirty="0">
                <a:cs typeface="B Nazanin" panose="00000400000000000000" pitchFamily="2" charset="-78"/>
              </a:rPr>
              <a:t>امداد : با یک مرکز کنترل مسمومیت‌های پژشکی تماس بگیرید. دهان را با آب شستشو دهید. در صورت خوردن اسید یا باز، با رقیق کردن آنها به وسیله آب می‌توان به کاهش سوختگی ناشی از این مواد دردستگاه گوارش کمک کرد.</a:t>
            </a:r>
            <a:endParaRPr lang="en-US" dirty="0">
              <a:cs typeface="B Nazanin" panose="00000400000000000000" pitchFamily="2" charset="-78"/>
            </a:endParaRPr>
          </a:p>
          <a:p>
            <a:pPr algn="r" rtl="1">
              <a:lnSpc>
                <a:spcPct val="120000"/>
              </a:lnSpc>
            </a:pPr>
            <a:r>
              <a:rPr lang="ar-SA" dirty="0">
                <a:cs typeface="B Nazanin" panose="00000400000000000000" pitchFamily="2" charset="-78"/>
              </a:rPr>
              <a:t>در صورتی که فرد حلال‌های آلی و مشتقات آن را بلعیده باشد، نباید اقدام به رقیق کردن نمود و یا فرد را وادار به استفراغ کرد، زیرا محتویات معده به حلق بازگشته و خطر خفگی را افزایش می‌دهد. فرد مصدوم را به پزشک برسانید و قبل از درمان، نوع ماده شیمیایی بلعیده شده را به پزشک اطلاع دهید.</a:t>
            </a:r>
            <a:endParaRPr lang="en-US" dirty="0">
              <a:cs typeface="B Nazanin" panose="00000400000000000000" pitchFamily="2" charset="-78"/>
            </a:endParaRPr>
          </a:p>
        </p:txBody>
      </p:sp>
    </p:spTree>
    <p:extLst>
      <p:ext uri="{BB962C8B-B14F-4D97-AF65-F5344CB8AC3E}">
        <p14:creationId xmlns:p14="http://schemas.microsoft.com/office/powerpoint/2010/main" val="185476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53184"/>
          </a:xfrm>
        </p:spPr>
        <p:txBody>
          <a:bodyPr>
            <a:normAutofit fontScale="90000"/>
          </a:bodyPr>
          <a:lstStyle/>
          <a:p>
            <a:pPr algn="r" rtl="1"/>
            <a:r>
              <a:rPr lang="ar-SA" b="1" dirty="0"/>
              <a:t>‌تماس با مواد شیمیایی</a:t>
            </a:r>
            <a:r>
              <a:rPr lang="en-US" dirty="0"/>
              <a:t/>
            </a:r>
            <a:br>
              <a:rPr lang="en-US" dirty="0"/>
            </a:br>
            <a:endParaRPr lang="en-US" dirty="0"/>
          </a:p>
        </p:txBody>
      </p:sp>
      <p:sp>
        <p:nvSpPr>
          <p:cNvPr id="4" name="Rectangle 3"/>
          <p:cNvSpPr/>
          <p:nvPr/>
        </p:nvSpPr>
        <p:spPr>
          <a:xfrm>
            <a:off x="1040822" y="1114474"/>
            <a:ext cx="10110355" cy="3539430"/>
          </a:xfrm>
          <a:prstGeom prst="rect">
            <a:avLst/>
          </a:prstGeom>
        </p:spPr>
        <p:txBody>
          <a:bodyPr wrap="square">
            <a:spAutoFit/>
          </a:bodyPr>
          <a:lstStyle/>
          <a:p>
            <a:pPr algn="r" rtl="1"/>
            <a:r>
              <a:rPr lang="ar-SA" sz="3200" dirty="0">
                <a:latin typeface="Times New Roman" panose="02020603050405020304" pitchFamily="18" charset="0"/>
                <a:ea typeface="Times New Roman" panose="02020603050405020304" pitchFamily="18" charset="0"/>
                <a:cs typeface="B Nazanin" panose="00000400000000000000" pitchFamily="2" charset="-78"/>
              </a:rPr>
              <a:t>تماس مواد شیمیایی با پوست واکنش‌های شدید حساسیتی ایجاد می‌کند. این واکنش‌های حساسیتی می‌توانند در کل بدن نیز منتشر شده و ماده شیمیایی را وارد خون کنند.</a:t>
            </a:r>
            <a:endParaRPr lang="en-US" sz="3200" dirty="0">
              <a:latin typeface="Times New Roman" panose="02020603050405020304" pitchFamily="18" charset="0"/>
              <a:ea typeface="Times New Roman" panose="02020603050405020304" pitchFamily="18" charset="0"/>
            </a:endParaRPr>
          </a:p>
          <a:p>
            <a:pPr algn="r" rtl="1"/>
            <a:r>
              <a:rPr lang="ar-SA" sz="3200" dirty="0">
                <a:latin typeface="Times New Roman" panose="02020603050405020304" pitchFamily="18" charset="0"/>
                <a:ea typeface="Times New Roman" panose="02020603050405020304" pitchFamily="18" charset="0"/>
                <a:cs typeface="B Nazanin" panose="00000400000000000000" pitchFamily="2" charset="-78"/>
              </a:rPr>
              <a:t>اصول ایمنی</a:t>
            </a:r>
            <a:r>
              <a:rPr lang="ar-SA" sz="3200" dirty="0">
                <a:latin typeface="Times New Roman" panose="02020603050405020304" pitchFamily="18" charset="0"/>
                <a:ea typeface="Times New Roman" panose="02020603050405020304" pitchFamily="18" charset="0"/>
                <a:cs typeface="Cambria" panose="02040503050406030204" pitchFamily="18" charset="0"/>
              </a:rPr>
              <a:t> </a:t>
            </a:r>
            <a:r>
              <a:rPr lang="ar-SA" sz="3200" dirty="0">
                <a:latin typeface="Times New Roman" panose="02020603050405020304" pitchFamily="18" charset="0"/>
                <a:ea typeface="Times New Roman" panose="02020603050405020304" pitchFamily="18" charset="0"/>
                <a:cs typeface="B Nazanin" panose="00000400000000000000" pitchFamily="2" charset="-78"/>
              </a:rPr>
              <a:t>: استفاده از دست کش به هنگام برداشتن مواد شیمیایی</a:t>
            </a:r>
            <a:endParaRPr lang="en-US" sz="3200" dirty="0">
              <a:latin typeface="Times New Roman" panose="02020603050405020304" pitchFamily="18" charset="0"/>
              <a:ea typeface="Times New Roman" panose="02020603050405020304" pitchFamily="18" charset="0"/>
            </a:endParaRPr>
          </a:p>
          <a:p>
            <a:pPr algn="r" rtl="1"/>
            <a:r>
              <a:rPr lang="ar-SA" sz="3200" dirty="0">
                <a:latin typeface="Times New Roman" panose="02020603050405020304" pitchFamily="18" charset="0"/>
                <a:ea typeface="Times New Roman" panose="02020603050405020304" pitchFamily="18" charset="0"/>
                <a:cs typeface="B Nazanin" panose="00000400000000000000" pitchFamily="2" charset="-78"/>
              </a:rPr>
              <a:t>امداد</a:t>
            </a:r>
            <a:r>
              <a:rPr lang="ar-SA" sz="3200" dirty="0">
                <a:latin typeface="Times New Roman" panose="02020603050405020304" pitchFamily="18" charset="0"/>
                <a:ea typeface="Times New Roman" panose="02020603050405020304" pitchFamily="18" charset="0"/>
                <a:cs typeface="Cambria" panose="02040503050406030204" pitchFamily="18" charset="0"/>
              </a:rPr>
              <a:t> </a:t>
            </a:r>
            <a:r>
              <a:rPr lang="ar-SA" sz="3200" dirty="0">
                <a:latin typeface="Times New Roman" panose="02020603050405020304" pitchFamily="18" charset="0"/>
                <a:ea typeface="Times New Roman" panose="02020603050405020304" pitchFamily="18" charset="0"/>
                <a:cs typeface="B Nazanin" panose="00000400000000000000" pitchFamily="2" charset="-78"/>
              </a:rPr>
              <a:t>: محل تماس را با مقادیر زیاد آب، حداقل به مدت </a:t>
            </a:r>
            <a:r>
              <a:rPr lang="fa-IR" sz="3200" dirty="0">
                <a:latin typeface="Times New Roman" panose="02020603050405020304" pitchFamily="18" charset="0"/>
                <a:ea typeface="Times New Roman" panose="02020603050405020304" pitchFamily="18" charset="0"/>
                <a:cs typeface="B Nazanin" panose="00000400000000000000" pitchFamily="2" charset="-78"/>
              </a:rPr>
              <a:t>۲۰</a:t>
            </a:r>
            <a:r>
              <a:rPr lang="ar-SA" sz="3200" dirty="0">
                <a:latin typeface="Times New Roman" panose="02020603050405020304" pitchFamily="18" charset="0"/>
                <a:ea typeface="Times New Roman" panose="02020603050405020304" pitchFamily="18" charset="0"/>
                <a:cs typeface="B Nazanin" panose="00000400000000000000" pitchFamily="2" charset="-78"/>
              </a:rPr>
              <a:t> دقیقه شستشو داده و سپس با آب و صابون شستشو دهید. در صورت شدید بودن مسمومیت، فرد را به مرکز درمانی انتقال دهید.</a:t>
            </a:r>
            <a:endParaRPr lang="en-US" sz="3200" dirty="0">
              <a:effectLst/>
              <a:latin typeface="Times New Roman" panose="02020603050405020304" pitchFamily="18" charset="0"/>
              <a:ea typeface="Times New Roman" panose="02020603050405020304" pitchFamily="18" charset="0"/>
            </a:endParaRPr>
          </a:p>
        </p:txBody>
      </p:sp>
      <p:pic>
        <p:nvPicPr>
          <p:cNvPr id="5" name="Picture 4" descr="http://chemdep.com/wp-content/uploads/2014/06/swallow.jpg"/>
          <p:cNvPicPr/>
          <p:nvPr/>
        </p:nvPicPr>
        <p:blipFill>
          <a:blip r:embed="rId2">
            <a:extLst>
              <a:ext uri="{28A0092B-C50C-407E-A947-70E740481C1C}">
                <a14:useLocalDpi xmlns:a14="http://schemas.microsoft.com/office/drawing/2010/main" val="0"/>
              </a:ext>
            </a:extLst>
          </a:blip>
          <a:srcRect/>
          <a:stretch>
            <a:fillRect/>
          </a:stretch>
        </p:blipFill>
        <p:spPr bwMode="auto">
          <a:xfrm>
            <a:off x="394855" y="4114799"/>
            <a:ext cx="3231572" cy="2504209"/>
          </a:xfrm>
          <a:prstGeom prst="rect">
            <a:avLst/>
          </a:prstGeom>
          <a:noFill/>
          <a:ln>
            <a:noFill/>
          </a:ln>
        </p:spPr>
      </p:pic>
    </p:spTree>
    <p:extLst>
      <p:ext uri="{BB962C8B-B14F-4D97-AF65-F5344CB8AC3E}">
        <p14:creationId xmlns:p14="http://schemas.microsoft.com/office/powerpoint/2010/main" val="3607065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46702"/>
          </a:xfrm>
        </p:spPr>
        <p:txBody>
          <a:bodyPr/>
          <a:lstStyle/>
          <a:p>
            <a:pPr algn="r" rtl="1"/>
            <a:r>
              <a:rPr lang="ar-SA" b="1" dirty="0"/>
              <a:t>استنشاق گازهای سمّی</a:t>
            </a:r>
            <a:endParaRPr lang="en-US" dirty="0"/>
          </a:p>
        </p:txBody>
      </p:sp>
      <p:sp>
        <p:nvSpPr>
          <p:cNvPr id="4" name="Rectangle 3"/>
          <p:cNvSpPr/>
          <p:nvPr/>
        </p:nvSpPr>
        <p:spPr>
          <a:xfrm>
            <a:off x="838200" y="1111828"/>
            <a:ext cx="10882744" cy="3046988"/>
          </a:xfrm>
          <a:prstGeom prst="rect">
            <a:avLst/>
          </a:prstGeom>
        </p:spPr>
        <p:txBody>
          <a:bodyPr wrap="square">
            <a:spAutoFit/>
          </a:bodyPr>
          <a:lstStyle/>
          <a:p>
            <a:pPr algn="r" rtl="1"/>
            <a:r>
              <a:rPr lang="ar-SA" sz="2400" dirty="0">
                <a:latin typeface="Times New Roman" panose="02020603050405020304" pitchFamily="18" charset="0"/>
                <a:ea typeface="Times New Roman" panose="02020603050405020304" pitchFamily="18" charset="0"/>
                <a:cs typeface="B Nazanin" panose="00000400000000000000" pitchFamily="2" charset="-78"/>
              </a:rPr>
              <a:t>بخارات و گازهای حاصل از یک واکنش ممکن است از طریق مجاری تنفسی</a:t>
            </a:r>
            <a:r>
              <a:rPr lang="ar-SA" sz="2400" dirty="0">
                <a:latin typeface="Times New Roman" panose="02020603050405020304" pitchFamily="18"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Nazanin" panose="00000400000000000000" pitchFamily="2" charset="-78"/>
              </a:rPr>
              <a:t>وارد ریه شده و جذب بدن شود. برخی از بخارها و گازهای رایج در آزمایشگاه که به میزان زیادی مورد استفاده قرار می‌گیرند عبارتند</a:t>
            </a:r>
            <a:r>
              <a:rPr lang="ar-SA" sz="2400" dirty="0">
                <a:latin typeface="Times New Roman" panose="02020603050405020304" pitchFamily="18"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Nazanin" panose="00000400000000000000" pitchFamily="2" charset="-78"/>
              </a:rPr>
              <a:t>از: بخار هیدروکلریک اسید، آمونیاک، هیدروژن دی سولفید، اتر، نیتروژن اکسیدها، کلروفرم و</a:t>
            </a:r>
            <a:r>
              <a:rPr lang="ar-SA" sz="2400" dirty="0">
                <a:latin typeface="Times New Roman" panose="02020603050405020304" pitchFamily="18" charset="0"/>
                <a:ea typeface="Times New Roman" panose="02020603050405020304" pitchFamily="18" charset="0"/>
                <a:cs typeface="Sakkal Majalla" panose="02000000000000000000" pitchFamily="2" charset="-78"/>
              </a:rPr>
              <a:t>…</a:t>
            </a:r>
            <a:endParaRPr lang="en-US" sz="2400" dirty="0">
              <a:latin typeface="Times New Roman" panose="02020603050405020304" pitchFamily="18" charset="0"/>
              <a:ea typeface="Times New Roman" panose="02020603050405020304" pitchFamily="18" charset="0"/>
            </a:endParaRPr>
          </a:p>
          <a:p>
            <a:pPr algn="r" rtl="1"/>
            <a:r>
              <a:rPr lang="ar-SA" sz="2400" dirty="0">
                <a:latin typeface="Times New Roman" panose="02020603050405020304" pitchFamily="18" charset="0"/>
                <a:ea typeface="Times New Roman" panose="02020603050405020304" pitchFamily="18" charset="0"/>
                <a:cs typeface="B Nazanin" panose="00000400000000000000" pitchFamily="2" charset="-78"/>
              </a:rPr>
              <a:t>اصول ایمنی</a:t>
            </a:r>
            <a:r>
              <a:rPr lang="ar-SA" sz="2400" dirty="0">
                <a:latin typeface="Times New Roman" panose="02020603050405020304" pitchFamily="18"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Nazanin" panose="00000400000000000000" pitchFamily="2" charset="-78"/>
              </a:rPr>
              <a:t>:</a:t>
            </a:r>
            <a:r>
              <a:rPr lang="ar-SA" sz="2400" dirty="0">
                <a:latin typeface="Times New Roman" panose="02020603050405020304" pitchFamily="18"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Nazanin" panose="00000400000000000000" pitchFamily="2" charset="-78"/>
              </a:rPr>
              <a:t>درب ظرف حاوی ماده شیمیایی دارای بخار را در زیر هود یا فضای آزاد باز کنید. درمواقعی که احتمال می‌دهید در یک واکنش فراورده‌ گازی آزاد می شود، واکنش را زیر هود انجام داده و از ماسک مخصوص استفاده کنید.</a:t>
            </a:r>
            <a:endParaRPr lang="en-US" sz="2400" dirty="0">
              <a:latin typeface="Times New Roman" panose="02020603050405020304" pitchFamily="18" charset="0"/>
              <a:ea typeface="Times New Roman" panose="02020603050405020304" pitchFamily="18" charset="0"/>
            </a:endParaRPr>
          </a:p>
          <a:p>
            <a:pPr algn="r" rtl="1"/>
            <a:r>
              <a:rPr lang="ar-SA" sz="2400" dirty="0">
                <a:latin typeface="Times New Roman" panose="02020603050405020304" pitchFamily="18" charset="0"/>
                <a:ea typeface="Times New Roman" panose="02020603050405020304" pitchFamily="18" charset="0"/>
                <a:cs typeface="B Nazanin" panose="00000400000000000000" pitchFamily="2" charset="-78"/>
              </a:rPr>
              <a:t>امداد</a:t>
            </a:r>
            <a:r>
              <a:rPr lang="ar-SA" sz="2400" dirty="0">
                <a:latin typeface="Times New Roman" panose="02020603050405020304" pitchFamily="18" charset="0"/>
                <a:ea typeface="Times New Roman" panose="02020603050405020304" pitchFamily="18" charset="0"/>
                <a:cs typeface="Cambria" panose="02040503050406030204" pitchFamily="18" charset="0"/>
              </a:rPr>
              <a:t> </a:t>
            </a:r>
            <a:r>
              <a:rPr lang="ar-SA" sz="2400" dirty="0">
                <a:latin typeface="Times New Roman" panose="02020603050405020304" pitchFamily="18" charset="0"/>
                <a:ea typeface="Times New Roman" panose="02020603050405020304" pitchFamily="18" charset="0"/>
                <a:cs typeface="B Nazanin" panose="00000400000000000000" pitchFamily="2" charset="-78"/>
              </a:rPr>
              <a:t>: خیلی فوری مصدوم را از منطقه سمّی خارج نمایید و او را در هوای آزاد قرار دهید. کمربند و یقه مصدوم را شل کنید و مسیر تفس او را باز نگه دارید. وضعیت او را ارزیابی کرده و در صورت لزوم به بیمارستان منتقل نمایید.</a:t>
            </a:r>
            <a:endParaRPr lang="en-US" sz="2400" dirty="0">
              <a:effectLst/>
              <a:latin typeface="Times New Roman" panose="02020603050405020304" pitchFamily="18" charset="0"/>
              <a:ea typeface="Times New Roman" panose="02020603050405020304" pitchFamily="18" charset="0"/>
            </a:endParaRPr>
          </a:p>
        </p:txBody>
      </p:sp>
      <p:pic>
        <p:nvPicPr>
          <p:cNvPr id="5" name="Picture 4" descr="http://chemdep.com/wp-content/uploads/2014/06/inhale.png"/>
          <p:cNvPicPr/>
          <p:nvPr/>
        </p:nvPicPr>
        <p:blipFill>
          <a:blip r:embed="rId2">
            <a:extLst>
              <a:ext uri="{28A0092B-C50C-407E-A947-70E740481C1C}">
                <a14:useLocalDpi xmlns:a14="http://schemas.microsoft.com/office/drawing/2010/main" val="0"/>
              </a:ext>
            </a:extLst>
          </a:blip>
          <a:srcRect/>
          <a:stretch>
            <a:fillRect/>
          </a:stretch>
        </p:blipFill>
        <p:spPr bwMode="auto">
          <a:xfrm>
            <a:off x="412172" y="4158816"/>
            <a:ext cx="2694305" cy="2519680"/>
          </a:xfrm>
          <a:prstGeom prst="rect">
            <a:avLst/>
          </a:prstGeom>
          <a:noFill/>
          <a:ln>
            <a:noFill/>
          </a:ln>
        </p:spPr>
      </p:pic>
    </p:spTree>
    <p:extLst>
      <p:ext uri="{BB962C8B-B14F-4D97-AF65-F5344CB8AC3E}">
        <p14:creationId xmlns:p14="http://schemas.microsoft.com/office/powerpoint/2010/main" val="768287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536" y="198870"/>
            <a:ext cx="10515600" cy="663575"/>
          </a:xfrm>
        </p:spPr>
        <p:txBody>
          <a:bodyPr>
            <a:normAutofit/>
          </a:bodyPr>
          <a:lstStyle/>
          <a:p>
            <a:pPr algn="ctr" rtl="1"/>
            <a:r>
              <a:rPr lang="ar-SA" sz="3200" b="1" dirty="0">
                <a:cs typeface="B Titr" panose="00000700000000000000" pitchFamily="2" charset="-78"/>
              </a:rPr>
              <a:t>سوختگی‌ها</a:t>
            </a:r>
            <a:endParaRPr lang="en-US" sz="3200" dirty="0">
              <a:cs typeface="B Titr" panose="00000700000000000000" pitchFamily="2" charset="-78"/>
            </a:endParaRPr>
          </a:p>
        </p:txBody>
      </p:sp>
      <p:sp>
        <p:nvSpPr>
          <p:cNvPr id="4" name="Rectangle 3"/>
          <p:cNvSpPr/>
          <p:nvPr/>
        </p:nvSpPr>
        <p:spPr>
          <a:xfrm>
            <a:off x="886691" y="862445"/>
            <a:ext cx="10387445" cy="3293209"/>
          </a:xfrm>
          <a:prstGeom prst="rect">
            <a:avLst/>
          </a:prstGeom>
        </p:spPr>
        <p:txBody>
          <a:bodyPr wrap="square">
            <a:spAutoFit/>
          </a:bodyPr>
          <a:lstStyle/>
          <a:p>
            <a:pPr algn="r" rtl="1"/>
            <a:r>
              <a:rPr lang="ar-SA" sz="1600" dirty="0">
                <a:latin typeface="Times New Roman" panose="02020603050405020304" pitchFamily="18" charset="0"/>
                <a:ea typeface="Times New Roman" panose="02020603050405020304" pitchFamily="18" charset="0"/>
                <a:cs typeface="B Nazanin" panose="00000400000000000000" pitchFamily="2" charset="-78"/>
              </a:rPr>
              <a:t>سوختگی به هنگام مواجهه پوست و اندام های سطحی بدن با حرارت مستقیم یا غیر مستقیم ایجاد می‌شود. در دمای کمتر از </a:t>
            </a:r>
            <a:r>
              <a:rPr lang="fa-IR" sz="1600" dirty="0">
                <a:latin typeface="Times New Roman" panose="02020603050405020304" pitchFamily="18" charset="0"/>
                <a:ea typeface="Times New Roman" panose="02020603050405020304" pitchFamily="18" charset="0"/>
                <a:cs typeface="B Nazanin" panose="00000400000000000000" pitchFamily="2" charset="-78"/>
              </a:rPr>
              <a:t>۴۳</a:t>
            </a:r>
            <a:r>
              <a:rPr lang="ar-SA" sz="1600" dirty="0">
                <a:latin typeface="Times New Roman" panose="02020603050405020304" pitchFamily="18" charset="0"/>
                <a:ea typeface="Times New Roman" panose="02020603050405020304" pitchFamily="18" charset="0"/>
                <a:cs typeface="B Nazanin" panose="00000400000000000000" pitchFamily="2" charset="-78"/>
              </a:rPr>
              <a:t> درجه سانتی گراد معمولاً آسیب‌های پوستی خاصی ایجاد نمی‌شود. درجه حرارت‌های بین </a:t>
            </a:r>
            <a:r>
              <a:rPr lang="fa-IR" sz="1600" dirty="0">
                <a:latin typeface="Times New Roman" panose="02020603050405020304" pitchFamily="18" charset="0"/>
                <a:ea typeface="Times New Roman" panose="02020603050405020304" pitchFamily="18" charset="0"/>
                <a:cs typeface="B Nazanin" panose="00000400000000000000" pitchFamily="2" charset="-78"/>
              </a:rPr>
              <a:t>۴۴</a:t>
            </a:r>
            <a:r>
              <a:rPr lang="ar-SA" sz="1600" dirty="0">
                <a:latin typeface="Times New Roman" panose="02020603050405020304" pitchFamily="18" charset="0"/>
                <a:ea typeface="Times New Roman" panose="02020603050405020304" pitchFamily="18" charset="0"/>
                <a:cs typeface="B Nazanin" panose="00000400000000000000" pitchFamily="2" charset="-78"/>
              </a:rPr>
              <a:t> تا </a:t>
            </a:r>
            <a:r>
              <a:rPr lang="fa-IR" sz="1600" dirty="0">
                <a:latin typeface="Times New Roman" panose="02020603050405020304" pitchFamily="18" charset="0"/>
                <a:ea typeface="Times New Roman" panose="02020603050405020304" pitchFamily="18" charset="0"/>
                <a:cs typeface="B Nazanin" panose="00000400000000000000" pitchFamily="2" charset="-78"/>
              </a:rPr>
              <a:t>۵۵</a:t>
            </a:r>
            <a:r>
              <a:rPr lang="ar-SA" sz="1600" dirty="0">
                <a:latin typeface="Times New Roman" panose="02020603050405020304" pitchFamily="18" charset="0"/>
                <a:ea typeface="Times New Roman" panose="02020603050405020304" pitchFamily="18" charset="0"/>
                <a:cs typeface="B Nazanin" panose="00000400000000000000" pitchFamily="2" charset="-78"/>
              </a:rPr>
              <a:t> درجه سانتی گراد آسیب قابل ملاحظه‌ای به بافت پوست بدن وارد می‌سازند. درجه حرارت‌های بالاتر از </a:t>
            </a:r>
            <a:r>
              <a:rPr lang="fa-IR" sz="1600" dirty="0">
                <a:latin typeface="Times New Roman" panose="02020603050405020304" pitchFamily="18" charset="0"/>
                <a:ea typeface="Times New Roman" panose="02020603050405020304" pitchFamily="18" charset="0"/>
                <a:cs typeface="B Nazanin" panose="00000400000000000000" pitchFamily="2" charset="-78"/>
              </a:rPr>
              <a:t>۵۶</a:t>
            </a:r>
            <a:r>
              <a:rPr lang="ar-SA" sz="1600" dirty="0">
                <a:latin typeface="Times New Roman" panose="02020603050405020304" pitchFamily="18" charset="0"/>
                <a:ea typeface="Times New Roman" panose="02020603050405020304" pitchFamily="18" charset="0"/>
                <a:cs typeface="B Nazanin" panose="00000400000000000000" pitchFamily="2" charset="-78"/>
              </a:rPr>
              <a:t> درجه سانتی گراد، پروتئین‌‌های موجود در بافت سطحی و داخلی پوست بدن را منعقد کرده و ساختار پوست را در زمان کوتاهی تخریب می‌کنند. سوختگی‌ها در آزمایشگاه درموارد زیر اتفاق می‌افتد.</a:t>
            </a:r>
            <a:endParaRPr lang="en-US" sz="1600" dirty="0">
              <a:latin typeface="Times New Roman" panose="02020603050405020304" pitchFamily="18" charset="0"/>
              <a:ea typeface="Times New Roman" panose="02020603050405020304" pitchFamily="18" charset="0"/>
            </a:endParaRPr>
          </a:p>
          <a:p>
            <a:pPr algn="r" rtl="1"/>
            <a:r>
              <a:rPr lang="ar-SA" sz="1600" dirty="0">
                <a:latin typeface="Times New Roman" panose="02020603050405020304" pitchFamily="18" charset="0"/>
                <a:ea typeface="Times New Roman" panose="02020603050405020304" pitchFamily="18" charset="0"/>
                <a:cs typeface="B Nazanin" panose="00000400000000000000" pitchFamily="2" charset="-78"/>
              </a:rPr>
              <a:t>الف- بیشترسوختگی‌ها در آزمایشگاه در اثر تماس با ظروف داغ پیش می‌آید.</a:t>
            </a:r>
            <a:endParaRPr lang="en-US" sz="1600" dirty="0">
              <a:latin typeface="Times New Roman" panose="02020603050405020304" pitchFamily="18" charset="0"/>
              <a:ea typeface="Times New Roman" panose="02020603050405020304" pitchFamily="18" charset="0"/>
            </a:endParaRPr>
          </a:p>
          <a:p>
            <a:pPr algn="r" rtl="1"/>
            <a:r>
              <a:rPr lang="ar-SA" sz="1600" dirty="0">
                <a:latin typeface="Times New Roman" panose="02020603050405020304" pitchFamily="18" charset="0"/>
                <a:ea typeface="Times New Roman" panose="02020603050405020304" pitchFamily="18" charset="0"/>
                <a:cs typeface="B Nazanin" panose="00000400000000000000" pitchFamily="2" charset="-78"/>
              </a:rPr>
              <a:t>اصول ایمنی</a:t>
            </a:r>
            <a:r>
              <a:rPr lang="ar-SA" sz="1600" dirty="0">
                <a:latin typeface="Times New Roman" panose="02020603050405020304" pitchFamily="18" charset="0"/>
                <a:ea typeface="Times New Roman" panose="02020603050405020304" pitchFamily="18" charset="0"/>
                <a:cs typeface="Cambria" panose="02040503050406030204" pitchFamily="18" charset="0"/>
              </a:rPr>
              <a:t> </a:t>
            </a:r>
            <a:r>
              <a:rPr lang="ar-SA" sz="1600" dirty="0">
                <a:latin typeface="Times New Roman" panose="02020603050405020304" pitchFamily="18" charset="0"/>
                <a:ea typeface="Times New Roman" panose="02020603050405020304" pitchFamily="18" charset="0"/>
                <a:cs typeface="B Nazanin" panose="00000400000000000000" pitchFamily="2" charset="-78"/>
              </a:rPr>
              <a:t>: برای پیشگیری از سوختگی‌ها، در هنگام برداشتن ظروف گرم دقت کنید و اگر از گرم بودن آن‌ها اطلاعی ندارید، در هنگام کار با این ظرف‌ها از انبر و دستکش عایق حرارتی استفاده کنید.</a:t>
            </a:r>
            <a:endParaRPr lang="en-US" sz="1600" dirty="0">
              <a:latin typeface="Times New Roman" panose="02020603050405020304" pitchFamily="18" charset="0"/>
              <a:ea typeface="Times New Roman" panose="02020603050405020304" pitchFamily="18" charset="0"/>
            </a:endParaRPr>
          </a:p>
          <a:p>
            <a:pPr algn="r" rtl="1"/>
            <a:r>
              <a:rPr lang="ar-SA" sz="1600" dirty="0">
                <a:latin typeface="Times New Roman" panose="02020603050405020304" pitchFamily="18" charset="0"/>
                <a:ea typeface="Times New Roman" panose="02020603050405020304" pitchFamily="18" charset="0"/>
                <a:cs typeface="B Nazanin" panose="00000400000000000000" pitchFamily="2" charset="-78"/>
              </a:rPr>
              <a:t>ب-در مواردی هم</a:t>
            </a:r>
            <a:r>
              <a:rPr lang="ar-SA" sz="1600" dirty="0">
                <a:latin typeface="Times New Roman" panose="02020603050405020304" pitchFamily="18" charset="0"/>
                <a:ea typeface="Times New Roman" panose="02020603050405020304" pitchFamily="18" charset="0"/>
                <a:cs typeface="Cambria" panose="02040503050406030204" pitchFamily="18" charset="0"/>
              </a:rPr>
              <a:t> </a:t>
            </a:r>
            <a:r>
              <a:rPr lang="ar-SA" sz="1600" dirty="0">
                <a:latin typeface="Times New Roman" panose="02020603050405020304" pitchFamily="18" charset="0"/>
                <a:ea typeface="Times New Roman" panose="02020603050405020304" pitchFamily="18" charset="0"/>
                <a:cs typeface="B Nazanin" panose="00000400000000000000" pitchFamily="2" charset="-78"/>
              </a:rPr>
              <a:t>ممکن است</a:t>
            </a:r>
            <a:r>
              <a:rPr lang="ar-SA" sz="1600" dirty="0">
                <a:latin typeface="Times New Roman" panose="02020603050405020304" pitchFamily="18" charset="0"/>
                <a:ea typeface="Times New Roman" panose="02020603050405020304" pitchFamily="18" charset="0"/>
                <a:cs typeface="Cambria" panose="02040503050406030204" pitchFamily="18" charset="0"/>
              </a:rPr>
              <a:t> </a:t>
            </a:r>
            <a:r>
              <a:rPr lang="ar-SA" sz="1600" dirty="0">
                <a:latin typeface="Times New Roman" panose="02020603050405020304" pitchFamily="18" charset="0"/>
                <a:ea typeface="Times New Roman" panose="02020603050405020304" pitchFamily="18" charset="0"/>
                <a:cs typeface="B Nazanin" panose="00000400000000000000" pitchFamily="2" charset="-78"/>
              </a:rPr>
              <a:t>ناشی از آتش سوزی در آزمایشگاه باشد.</a:t>
            </a:r>
            <a:endParaRPr lang="en-US" sz="1600" dirty="0">
              <a:latin typeface="Times New Roman" panose="02020603050405020304" pitchFamily="18" charset="0"/>
              <a:ea typeface="Times New Roman" panose="02020603050405020304" pitchFamily="18" charset="0"/>
            </a:endParaRPr>
          </a:p>
          <a:p>
            <a:pPr algn="r" rtl="1"/>
            <a:r>
              <a:rPr lang="ar-SA" sz="1600" dirty="0">
                <a:latin typeface="Times New Roman" panose="02020603050405020304" pitchFamily="18" charset="0"/>
                <a:ea typeface="Times New Roman" panose="02020603050405020304" pitchFamily="18" charset="0"/>
                <a:cs typeface="B Nazanin" panose="00000400000000000000" pitchFamily="2" charset="-78"/>
              </a:rPr>
              <a:t>اصول ایمنی</a:t>
            </a:r>
            <a:r>
              <a:rPr lang="ar-SA" sz="1600" dirty="0">
                <a:latin typeface="Times New Roman" panose="02020603050405020304" pitchFamily="18" charset="0"/>
                <a:ea typeface="Times New Roman" panose="02020603050405020304" pitchFamily="18" charset="0"/>
                <a:cs typeface="Cambria" panose="02040503050406030204" pitchFamily="18" charset="0"/>
              </a:rPr>
              <a:t> </a:t>
            </a:r>
            <a:r>
              <a:rPr lang="ar-SA" sz="1600" dirty="0">
                <a:latin typeface="Times New Roman" panose="02020603050405020304" pitchFamily="18" charset="0"/>
                <a:ea typeface="Times New Roman" panose="02020603050405020304" pitchFamily="18" charset="0"/>
                <a:cs typeface="B Nazanin" panose="00000400000000000000" pitchFamily="2" charset="-78"/>
              </a:rPr>
              <a:t>: هرگز درب شیشه‌های مواد آلی</a:t>
            </a:r>
            <a:r>
              <a:rPr lang="ar-SA" sz="1600" dirty="0">
                <a:latin typeface="Times New Roman" panose="02020603050405020304" pitchFamily="18" charset="0"/>
                <a:ea typeface="Times New Roman" panose="02020603050405020304" pitchFamily="18" charset="0"/>
                <a:cs typeface="Cambria" panose="02040503050406030204" pitchFamily="18" charset="0"/>
              </a:rPr>
              <a:t> </a:t>
            </a:r>
            <a:r>
              <a:rPr lang="ar-SA" sz="1600" dirty="0">
                <a:latin typeface="Times New Roman" panose="02020603050405020304" pitchFamily="18" charset="0"/>
                <a:ea typeface="Times New Roman" panose="02020603050405020304" pitchFamily="18" charset="0"/>
                <a:cs typeface="B Nazanin" panose="00000400000000000000" pitchFamily="2" charset="-78"/>
              </a:rPr>
              <a:t>قابل اشتعال را باز نگذارید و آنها را دور از شعله نگهداری کرده و همچنین در نزدیکی شعله از آنها استفاده نکنید.</a:t>
            </a:r>
            <a:endParaRPr lang="en-US" sz="1600" dirty="0">
              <a:latin typeface="Times New Roman" panose="02020603050405020304" pitchFamily="18" charset="0"/>
              <a:ea typeface="Times New Roman" panose="02020603050405020304" pitchFamily="18" charset="0"/>
            </a:endParaRPr>
          </a:p>
          <a:p>
            <a:pPr algn="r" rtl="1"/>
            <a:r>
              <a:rPr lang="ar-SA" sz="1600" dirty="0">
                <a:latin typeface="Times New Roman" panose="02020603050405020304" pitchFamily="18" charset="0"/>
                <a:ea typeface="Times New Roman" panose="02020603050405020304" pitchFamily="18" charset="0"/>
                <a:cs typeface="B Nazanin" panose="00000400000000000000" pitchFamily="2" charset="-78"/>
              </a:rPr>
              <a:t>امداد</a:t>
            </a:r>
            <a:r>
              <a:rPr lang="ar-SA" sz="1600" dirty="0">
                <a:latin typeface="Times New Roman" panose="02020603050405020304" pitchFamily="18" charset="0"/>
                <a:ea typeface="Times New Roman" panose="02020603050405020304" pitchFamily="18" charset="0"/>
                <a:cs typeface="Cambria" panose="02040503050406030204" pitchFamily="18" charset="0"/>
              </a:rPr>
              <a:t> </a:t>
            </a:r>
            <a:r>
              <a:rPr lang="ar-SA" sz="1600" dirty="0">
                <a:latin typeface="Times New Roman" panose="02020603050405020304" pitchFamily="18" charset="0"/>
                <a:ea typeface="Times New Roman" panose="02020603050405020304" pitchFamily="18" charset="0"/>
                <a:cs typeface="B Nazanin" panose="00000400000000000000" pitchFamily="2" charset="-78"/>
              </a:rPr>
              <a:t>: محل سوختگی را حداقل </a:t>
            </a:r>
            <a:r>
              <a:rPr lang="fa-IR" sz="1600" dirty="0">
                <a:latin typeface="Times New Roman" panose="02020603050405020304" pitchFamily="18" charset="0"/>
                <a:ea typeface="Times New Roman" panose="02020603050405020304" pitchFamily="18" charset="0"/>
                <a:cs typeface="B Nazanin" panose="00000400000000000000" pitchFamily="2" charset="-78"/>
              </a:rPr>
              <a:t>۱۰</a:t>
            </a:r>
            <a:r>
              <a:rPr lang="ar-SA" sz="1600" dirty="0">
                <a:latin typeface="Times New Roman" panose="02020603050405020304" pitchFamily="18" charset="0"/>
                <a:ea typeface="Times New Roman" panose="02020603050405020304" pitchFamily="18" charset="0"/>
                <a:cs typeface="B Nazanin" panose="00000400000000000000" pitchFamily="2" charset="-78"/>
              </a:rPr>
              <a:t> دقیقه در آب سرد و ترجیحاً استریل غوطه‌ور کنید. این کار درد را تسکین بخشیده و درجه سوختگی را کاهش می‌دهد. روش سرد کردن بخش سوخته به این صورت است که جریان آب سرد را از بالای محل به سمت سوختگی هدایت کنید. این روش برای سوختگی‌های وسیع‌تر ( بیش از </a:t>
            </a:r>
            <a:r>
              <a:rPr lang="fa-IR" sz="1600" dirty="0">
                <a:latin typeface="Times New Roman" panose="02020603050405020304" pitchFamily="18" charset="0"/>
                <a:ea typeface="Times New Roman" panose="02020603050405020304" pitchFamily="18" charset="0"/>
                <a:cs typeface="B Nazanin" panose="00000400000000000000" pitchFamily="2" charset="-78"/>
              </a:rPr>
              <a:t>۲۰%) </a:t>
            </a:r>
            <a:r>
              <a:rPr lang="ar-SA" sz="1600" dirty="0">
                <a:latin typeface="Times New Roman" panose="02020603050405020304" pitchFamily="18" charset="0"/>
                <a:ea typeface="Times New Roman" panose="02020603050405020304" pitchFamily="18" charset="0"/>
                <a:cs typeface="B Nazanin" panose="00000400000000000000" pitchFamily="2" charset="-78"/>
              </a:rPr>
              <a:t>مناسب نیست، زیرا احتمال پیدایش عفونت را افزایش می‌دهد. بعد با باند استریل آنرا بپوشانید. هیچگاه بر روی محل سوختگی خمیردندان، روغن یا پودر قرار ندهید. تاول‌های حاصل از سوختگی را سوراخ نکنید، زیرا بهترین پانسمان طبیعی در محل می‌باشند. درصورت سوختگی با درجه بالا به پزشک مراجعه نمایید.</a:t>
            </a:r>
            <a:endParaRPr lang="en-US" sz="1600" dirty="0">
              <a:effectLst/>
              <a:latin typeface="Times New Roman" panose="02020603050405020304" pitchFamily="18" charset="0"/>
              <a:ea typeface="Times New Roman" panose="02020603050405020304" pitchFamily="18" charset="0"/>
            </a:endParaRPr>
          </a:p>
        </p:txBody>
      </p:sp>
      <p:sp>
        <p:nvSpPr>
          <p:cNvPr id="3" name="Rectangle 2"/>
          <p:cNvSpPr/>
          <p:nvPr/>
        </p:nvSpPr>
        <p:spPr>
          <a:xfrm>
            <a:off x="436417" y="4155654"/>
            <a:ext cx="11159837" cy="2308324"/>
          </a:xfrm>
          <a:prstGeom prst="rect">
            <a:avLst/>
          </a:prstGeom>
        </p:spPr>
        <p:txBody>
          <a:bodyPr wrap="square">
            <a:spAutoFit/>
          </a:bodyPr>
          <a:lstStyle/>
          <a:p>
            <a:pPr algn="r" rtl="1"/>
            <a:r>
              <a:rPr lang="ar-SA" dirty="0">
                <a:latin typeface="Times New Roman" panose="02020603050405020304" pitchFamily="18" charset="0"/>
                <a:ea typeface="Times New Roman" panose="02020603050405020304" pitchFamily="18" charset="0"/>
                <a:cs typeface="B Nazanin" panose="00000400000000000000" pitchFamily="2" charset="-78"/>
              </a:rPr>
              <a:t>در مواردی هم</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ممکن است</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سوختگی با اسید یا باز قوی صورت گیرد.</a:t>
            </a:r>
            <a:endParaRPr lang="en-US" dirty="0">
              <a:latin typeface="Times New Roman" panose="02020603050405020304" pitchFamily="18" charset="0"/>
              <a:ea typeface="Times New Roman" panose="02020603050405020304" pitchFamily="18" charset="0"/>
            </a:endParaRPr>
          </a:p>
          <a:p>
            <a:pPr algn="r" rtl="1"/>
            <a:r>
              <a:rPr lang="ar-SA" dirty="0">
                <a:latin typeface="Times New Roman" panose="02020603050405020304" pitchFamily="18" charset="0"/>
                <a:ea typeface="Times New Roman" panose="02020603050405020304" pitchFamily="18" charset="0"/>
                <a:cs typeface="B Nazanin" panose="00000400000000000000" pitchFamily="2" charset="-78"/>
              </a:rPr>
              <a:t>در تمام سوختگی‌های اسیدی یا قلیایی، بخش آلوده را با مقادیر زیاد آب ( بمدت </a:t>
            </a:r>
            <a:r>
              <a:rPr lang="fa-IR" dirty="0">
                <a:latin typeface="Times New Roman" panose="02020603050405020304" pitchFamily="18" charset="0"/>
                <a:ea typeface="Times New Roman" panose="02020603050405020304" pitchFamily="18" charset="0"/>
                <a:cs typeface="B Nazanin" panose="00000400000000000000" pitchFamily="2" charset="-78"/>
              </a:rPr>
              <a:t>۵</a:t>
            </a:r>
            <a:r>
              <a:rPr lang="ar-SA" dirty="0">
                <a:latin typeface="Times New Roman" panose="02020603050405020304" pitchFamily="18" charset="0"/>
                <a:ea typeface="Times New Roman" panose="02020603050405020304" pitchFamily="18" charset="0"/>
                <a:cs typeface="B Nazanin" panose="00000400000000000000" pitchFamily="2" charset="-78"/>
              </a:rPr>
              <a:t> دقیقه )شستشو دهید. در این نوع</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سوختگی‌ها، آسیب وارد شده به پوست عمدتاً ظرف </a:t>
            </a:r>
            <a:r>
              <a:rPr lang="fa-IR" dirty="0">
                <a:latin typeface="Times New Roman" panose="02020603050405020304" pitchFamily="18" charset="0"/>
                <a:ea typeface="Times New Roman" panose="02020603050405020304" pitchFamily="18" charset="0"/>
                <a:cs typeface="B Nazanin" panose="00000400000000000000" pitchFamily="2" charset="-78"/>
              </a:rPr>
              <a:t>۳</a:t>
            </a:r>
            <a:r>
              <a:rPr lang="ar-SA" dirty="0">
                <a:latin typeface="Times New Roman" panose="02020603050405020304" pitchFamily="18" charset="0"/>
                <a:ea typeface="Times New Roman" panose="02020603050405020304" pitchFamily="18" charset="0"/>
                <a:cs typeface="B Nazanin" panose="00000400000000000000" pitchFamily="2" charset="-78"/>
              </a:rPr>
              <a:t> دقیقه بعد از تماس مصدوم با ماده ایجاد می‌شود، بنابراین شستن بخش آلوده شده در اولین دقایق بعد از تماس با اسید یا باز، آسیب را کاهش می‌دهد. خارج کردن لباس‌های آلوده به اسید یا باز، امکان تماس پوست با مواد شیمیایی جذب نشده را کاهش می‌دهد. این کار را در زمانی که در حال شستن سوختگی‌های مصدوم هستید انجام دهید و آب را بدون هر گونه فشاری به کار ببرید، زیرا فشار آب باعث نفوذ مواد شیمیایی به بخش‌های داخلی‌تر بافت‌ها می‌شود و وسعت سوختگی را افزایش می‌دهد.</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برای خنثی کردن مواد شیمیایی با استفاده از مواد شیمیایی دیگر (برای مثال از بازها برای خنثی کردن اسیدها) تلاش نکنید، زیرا ممکن است سبب انجام واکنش شیمیایی گرماده شده و در نتیجه آسیب بیشتری به مصدوم وارد گردد. در صورت شدید بود سوختگی، مصدوم را به مرکز سوختگی و سوانح برسانید.</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85152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4357"/>
          </a:xfrm>
        </p:spPr>
        <p:txBody>
          <a:bodyPr>
            <a:normAutofit fontScale="90000"/>
          </a:bodyPr>
          <a:lstStyle/>
          <a:p>
            <a:pPr algn="r" rtl="1"/>
            <a:r>
              <a:rPr lang="ar-SA" b="1" dirty="0"/>
              <a:t>رقیق کردن اسیدها:</a:t>
            </a:r>
            <a:r>
              <a:rPr lang="en-US" dirty="0"/>
              <a:t/>
            </a:r>
            <a:br>
              <a:rPr lang="en-US" dirty="0"/>
            </a:br>
            <a:endParaRPr lang="en-US" dirty="0"/>
          </a:p>
        </p:txBody>
      </p:sp>
      <p:sp>
        <p:nvSpPr>
          <p:cNvPr id="4" name="Rectangle 3"/>
          <p:cNvSpPr/>
          <p:nvPr/>
        </p:nvSpPr>
        <p:spPr>
          <a:xfrm>
            <a:off x="1007920" y="707303"/>
            <a:ext cx="11055926" cy="2031325"/>
          </a:xfrm>
          <a:prstGeom prst="rect">
            <a:avLst/>
          </a:prstGeom>
        </p:spPr>
        <p:txBody>
          <a:bodyPr wrap="square">
            <a:spAutoFit/>
          </a:bodyPr>
          <a:lstStyle/>
          <a:p>
            <a:pPr algn="r" rtl="1"/>
            <a:r>
              <a:rPr lang="ar-SA" dirty="0">
                <a:latin typeface="Times New Roman" panose="02020603050405020304" pitchFamily="18" charset="0"/>
                <a:ea typeface="Times New Roman" panose="02020603050405020304" pitchFamily="18" charset="0"/>
                <a:cs typeface="B Nazanin" panose="00000400000000000000" pitchFamily="2" charset="-78"/>
              </a:rPr>
              <a:t>در رقیق کردن اسیدها برای کارهای روزانه توجه به نکات زیر اهمیت دارد.</a:t>
            </a:r>
            <a:endParaRPr lang="en-US" dirty="0">
              <a:latin typeface="Times New Roman" panose="02020603050405020304" pitchFamily="18" charset="0"/>
              <a:ea typeface="Times New Roman" panose="02020603050405020304" pitchFamily="18" charset="0"/>
            </a:endParaRPr>
          </a:p>
          <a:p>
            <a:pPr algn="r" rtl="1"/>
            <a:r>
              <a:rPr lang="fa-IR" dirty="0">
                <a:latin typeface="Times New Roman" panose="02020603050405020304" pitchFamily="18" charset="0"/>
                <a:ea typeface="Times New Roman" panose="02020603050405020304" pitchFamily="18" charset="0"/>
                <a:cs typeface="B Nazanin" panose="00000400000000000000" pitchFamily="2" charset="-78"/>
              </a:rPr>
              <a:t>۱</a:t>
            </a:r>
            <a:r>
              <a:rPr lang="fa-IR" dirty="0">
                <a:latin typeface="Times New Roman" panose="02020603050405020304" pitchFamily="18" charset="0"/>
                <a:ea typeface="Times New Roman" panose="02020603050405020304" pitchFamily="18" charset="0"/>
                <a:cs typeface="Sakkal Majalla" panose="02000000000000000000" pitchFamily="2" charset="-78"/>
              </a:rPr>
              <a:t>–</a:t>
            </a:r>
            <a:r>
              <a:rPr lang="fa-IR" dirty="0">
                <a:latin typeface="Times New Roman" panose="02020603050405020304" pitchFamily="18" charset="0"/>
                <a:ea typeface="Times New Roman" panose="02020603050405020304" pitchFamily="18" charset="0"/>
                <a:cs typeface="B Nazanin" panose="00000400000000000000" pitchFamily="2" charset="-78"/>
              </a:rPr>
              <a:t> </a:t>
            </a:r>
            <a:r>
              <a:rPr lang="ar-SA" dirty="0">
                <a:latin typeface="Times New Roman" panose="02020603050405020304" pitchFamily="18" charset="0"/>
                <a:ea typeface="Times New Roman" panose="02020603050405020304" pitchFamily="18" charset="0"/>
                <a:cs typeface="B Nazanin" panose="00000400000000000000" pitchFamily="2" charset="-78"/>
              </a:rPr>
              <a:t>ظروف فلزی را نباید برای رقیق کردن مورد استفاده قرار داد.</a:t>
            </a:r>
            <a:endParaRPr lang="en-US" dirty="0">
              <a:latin typeface="Times New Roman" panose="02020603050405020304" pitchFamily="18" charset="0"/>
              <a:ea typeface="Times New Roman" panose="02020603050405020304" pitchFamily="18" charset="0"/>
            </a:endParaRPr>
          </a:p>
          <a:p>
            <a:pPr algn="r" rtl="1"/>
            <a:r>
              <a:rPr lang="fa-IR" dirty="0">
                <a:latin typeface="Times New Roman" panose="02020603050405020304" pitchFamily="18" charset="0"/>
                <a:ea typeface="Times New Roman" panose="02020603050405020304" pitchFamily="18" charset="0"/>
                <a:cs typeface="B Nazanin" panose="00000400000000000000" pitchFamily="2" charset="-78"/>
              </a:rPr>
              <a:t>۲- </a:t>
            </a:r>
            <a:r>
              <a:rPr lang="ar-SA" dirty="0">
                <a:latin typeface="Times New Roman" panose="02020603050405020304" pitchFamily="18" charset="0"/>
                <a:ea typeface="Times New Roman" panose="02020603050405020304" pitchFamily="18" charset="0"/>
                <a:cs typeface="B Nazanin" panose="00000400000000000000" pitchFamily="2" charset="-78"/>
              </a:rPr>
              <a:t>در عمل بایستی همیشه اسید را در آب ریخته ، نه آب را در اسید زیرا اگر آب روی اسید ریخته شود تولید حرارت نموده که با ایجاد حباب های هوا ذرات اسید را شدیداً</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به اطراف پخش می کند.</a:t>
            </a:r>
            <a:endParaRPr lang="en-US" dirty="0">
              <a:latin typeface="Times New Roman" panose="02020603050405020304" pitchFamily="18" charset="0"/>
              <a:ea typeface="Times New Roman" panose="02020603050405020304" pitchFamily="18" charset="0"/>
            </a:endParaRPr>
          </a:p>
          <a:p>
            <a:pPr algn="r" rtl="1"/>
            <a:r>
              <a:rPr lang="fa-IR" dirty="0">
                <a:latin typeface="Times New Roman" panose="02020603050405020304" pitchFamily="18" charset="0"/>
                <a:ea typeface="Times New Roman" panose="02020603050405020304" pitchFamily="18" charset="0"/>
                <a:cs typeface="B Nazanin" panose="00000400000000000000" pitchFamily="2" charset="-78"/>
              </a:rPr>
              <a:t>۳- </a:t>
            </a:r>
            <a:r>
              <a:rPr lang="ar-SA" dirty="0">
                <a:latin typeface="Times New Roman" panose="02020603050405020304" pitchFamily="18" charset="0"/>
                <a:ea typeface="Times New Roman" panose="02020603050405020304" pitchFamily="18" charset="0"/>
                <a:cs typeface="B Nazanin" panose="00000400000000000000" pitchFamily="2" charset="-78"/>
              </a:rPr>
              <a:t>پس از رقیق کردن باید مدتی بگذرد تا اسید بتدریج سرد شود سپس از آن استفاده نمود.</a:t>
            </a:r>
            <a:endParaRPr lang="en-US" dirty="0">
              <a:latin typeface="Times New Roman" panose="02020603050405020304" pitchFamily="18" charset="0"/>
              <a:ea typeface="Times New Roman" panose="02020603050405020304" pitchFamily="18" charset="0"/>
            </a:endParaRPr>
          </a:p>
          <a:p>
            <a:pPr algn="r" rtl="1"/>
            <a:r>
              <a:rPr lang="fa-IR" dirty="0">
                <a:latin typeface="Times New Roman" panose="02020603050405020304" pitchFamily="18" charset="0"/>
                <a:ea typeface="Times New Roman" panose="02020603050405020304" pitchFamily="18" charset="0"/>
                <a:cs typeface="B Nazanin" panose="00000400000000000000" pitchFamily="2" charset="-78"/>
              </a:rPr>
              <a:t>۴- </a:t>
            </a:r>
            <a:r>
              <a:rPr lang="ar-SA" dirty="0">
                <a:latin typeface="Times New Roman" panose="02020603050405020304" pitchFamily="18" charset="0"/>
                <a:ea typeface="Times New Roman" panose="02020603050405020304" pitchFamily="18" charset="0"/>
                <a:cs typeface="B Nazanin" panose="00000400000000000000" pitchFamily="2" charset="-78"/>
              </a:rPr>
              <a:t>در موقع اضافه نمودن اسید غلیظ به آب سعی شود اسید را با پیپت برداشت و در موقع تخلیه در آب به جداره داخلی ظرف خاکی کرد و سپس با به هم زدن شیشه ای آنرا مخلوط کرد.</a:t>
            </a:r>
            <a:endParaRPr lang="en-US" dirty="0">
              <a:effectLst/>
              <a:latin typeface="Times New Roman" panose="02020603050405020304" pitchFamily="18" charset="0"/>
              <a:ea typeface="Times New Roman" panose="02020603050405020304" pitchFamily="18" charset="0"/>
            </a:endParaRPr>
          </a:p>
        </p:txBody>
      </p:sp>
      <p:sp>
        <p:nvSpPr>
          <p:cNvPr id="5" name="Rectangle 4"/>
          <p:cNvSpPr/>
          <p:nvPr/>
        </p:nvSpPr>
        <p:spPr>
          <a:xfrm>
            <a:off x="602674" y="2863978"/>
            <a:ext cx="11461172" cy="2308324"/>
          </a:xfrm>
          <a:prstGeom prst="rect">
            <a:avLst/>
          </a:prstGeom>
        </p:spPr>
        <p:txBody>
          <a:bodyPr wrap="square">
            <a:spAutoFit/>
          </a:bodyPr>
          <a:lstStyle/>
          <a:p>
            <a:pPr algn="r" rtl="1"/>
            <a:r>
              <a:rPr lang="ar-SA" b="1" dirty="0">
                <a:latin typeface="Times New Roman" panose="02020603050405020304" pitchFamily="18" charset="0"/>
                <a:ea typeface="Times New Roman" panose="02020603050405020304" pitchFamily="18" charset="0"/>
                <a:cs typeface="B Nazanin" panose="00000400000000000000" pitchFamily="2" charset="-78"/>
              </a:rPr>
              <a:t>تذکرهای ایمنی </a:t>
            </a:r>
            <a:r>
              <a:rPr lang="ar-SA" b="1" dirty="0">
                <a:latin typeface="Times New Roman" panose="02020603050405020304" pitchFamily="18" charset="0"/>
                <a:ea typeface="Times New Roman" panose="02020603050405020304" pitchFamily="18" charset="0"/>
                <a:cs typeface="Cambria" panose="02040503050406030204" pitchFamily="18" charset="0"/>
              </a:rPr>
              <a:t> </a:t>
            </a:r>
            <a:r>
              <a:rPr lang="ar-SA" b="1" dirty="0">
                <a:latin typeface="Times New Roman" panose="02020603050405020304" pitchFamily="18" charset="0"/>
                <a:ea typeface="Times New Roman" panose="02020603050405020304" pitchFamily="18" charset="0"/>
                <a:cs typeface="B Nazanin" panose="00000400000000000000" pitchFamily="2" charset="-78"/>
              </a:rPr>
              <a:t>کار با اسیدها:</a:t>
            </a:r>
            <a:endParaRPr lang="en-US" dirty="0">
              <a:latin typeface="Times New Roman" panose="02020603050405020304" pitchFamily="18" charset="0"/>
              <a:ea typeface="Times New Roman" panose="02020603050405020304" pitchFamily="18" charset="0"/>
            </a:endParaRPr>
          </a:p>
          <a:p>
            <a:pPr algn="r" rtl="1"/>
            <a:r>
              <a:rPr lang="ar-SA" dirty="0">
                <a:latin typeface="Times New Roman" panose="02020603050405020304" pitchFamily="18" charset="0"/>
                <a:ea typeface="Times New Roman" panose="02020603050405020304" pitchFamily="18" charset="0"/>
                <a:cs typeface="B Nazanin" panose="00000400000000000000" pitchFamily="2" charset="-78"/>
              </a:rPr>
              <a:t>کار با اسیدها بسیار خطرناک است و فقط افرادیکه از خطرات ناشی از کار با اسیدها</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کاملاً</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اگاهی دارند باید با آنها کارکنند. مراقبتهای زیر را در آزمایشگاههایی که اسیدهای قوی و سایر مایعات سوزان موجود است و برای افراد احتمال خطر هست باید رعایت گردد.</a:t>
            </a:r>
            <a:endParaRPr lang="en-US" dirty="0">
              <a:latin typeface="Times New Roman" panose="02020603050405020304" pitchFamily="18" charset="0"/>
              <a:ea typeface="Times New Roman" panose="02020603050405020304" pitchFamily="18" charset="0"/>
            </a:endParaRPr>
          </a:p>
          <a:p>
            <a:pPr algn="r" rtl="1"/>
            <a:r>
              <a:rPr lang="fa-IR" dirty="0">
                <a:latin typeface="Times New Roman" panose="02020603050405020304" pitchFamily="18" charset="0"/>
                <a:ea typeface="Times New Roman" panose="02020603050405020304" pitchFamily="18" charset="0"/>
                <a:cs typeface="B Nazanin" panose="00000400000000000000" pitchFamily="2" charset="-78"/>
              </a:rPr>
              <a:t>۱- </a:t>
            </a:r>
            <a:r>
              <a:rPr lang="ar-SA" dirty="0">
                <a:latin typeface="Times New Roman" panose="02020603050405020304" pitchFamily="18" charset="0"/>
                <a:ea typeface="Times New Roman" panose="02020603050405020304" pitchFamily="18" charset="0"/>
                <a:cs typeface="B Nazanin" panose="00000400000000000000" pitchFamily="2" charset="-78"/>
              </a:rPr>
              <a:t>وسایل مناسب وکافی برای شستشو موجود باشد تا چناچه اگر بدن یا لباس افراد</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به اینگونه مایعات آلوده شد</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فوراً</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شستشو داده شود.</a:t>
            </a:r>
            <a:endParaRPr lang="en-US" dirty="0">
              <a:latin typeface="Times New Roman" panose="02020603050405020304" pitchFamily="18" charset="0"/>
              <a:ea typeface="Times New Roman" panose="02020603050405020304" pitchFamily="18" charset="0"/>
            </a:endParaRPr>
          </a:p>
          <a:p>
            <a:pPr algn="r" rtl="1"/>
            <a:r>
              <a:rPr lang="fa-IR" dirty="0">
                <a:latin typeface="Times New Roman" panose="02020603050405020304" pitchFamily="18" charset="0"/>
                <a:ea typeface="Times New Roman" panose="02020603050405020304" pitchFamily="18" charset="0"/>
                <a:cs typeface="B Nazanin" panose="00000400000000000000" pitchFamily="2" charset="-78"/>
              </a:rPr>
              <a:t>۲- </a:t>
            </a:r>
            <a:r>
              <a:rPr lang="ar-SA" dirty="0">
                <a:latin typeface="Times New Roman" panose="02020603050405020304" pitchFamily="18" charset="0"/>
                <a:ea typeface="Times New Roman" panose="02020603050405020304" pitchFamily="18" charset="0"/>
                <a:cs typeface="B Nazanin" panose="00000400000000000000" pitchFamily="2" charset="-78"/>
              </a:rPr>
              <a:t>مقدار کافی داروی شستشو چشم باید همیشه در محل مناسب و</a:t>
            </a:r>
            <a:r>
              <a:rPr lang="ar-SA" dirty="0">
                <a:latin typeface="Times New Roman" panose="02020603050405020304" pitchFamily="18" charset="0"/>
                <a:ea typeface="Times New Roman" panose="02020603050405020304" pitchFamily="18" charset="0"/>
                <a:cs typeface="Cambria" panose="02040503050406030204" pitchFamily="18" charset="0"/>
              </a:rPr>
              <a:t> </a:t>
            </a:r>
            <a:r>
              <a:rPr lang="ar-SA" dirty="0">
                <a:latin typeface="Times New Roman" panose="02020603050405020304" pitchFamily="18" charset="0"/>
                <a:ea typeface="Times New Roman" panose="02020603050405020304" pitchFamily="18" charset="0"/>
                <a:cs typeface="B Nazanin" panose="00000400000000000000" pitchFamily="2" charset="-78"/>
              </a:rPr>
              <a:t>با برچسب مشخص موجود باشد.</a:t>
            </a:r>
            <a:endParaRPr lang="en-US" dirty="0">
              <a:latin typeface="Times New Roman" panose="02020603050405020304" pitchFamily="18" charset="0"/>
              <a:ea typeface="Times New Roman" panose="02020603050405020304" pitchFamily="18" charset="0"/>
            </a:endParaRPr>
          </a:p>
          <a:p>
            <a:pPr algn="r" rtl="1"/>
            <a:r>
              <a:rPr lang="fa-IR" dirty="0">
                <a:latin typeface="Times New Roman" panose="02020603050405020304" pitchFamily="18" charset="0"/>
                <a:ea typeface="Times New Roman" panose="02020603050405020304" pitchFamily="18" charset="0"/>
                <a:cs typeface="B Nazanin" panose="00000400000000000000" pitchFamily="2" charset="-78"/>
              </a:rPr>
              <a:t>۳- </a:t>
            </a:r>
            <a:r>
              <a:rPr lang="ar-SA" dirty="0">
                <a:latin typeface="Times New Roman" panose="02020603050405020304" pitchFamily="18" charset="0"/>
                <a:ea typeface="Times New Roman" panose="02020603050405020304" pitchFamily="18" charset="0"/>
                <a:cs typeface="B Nazanin" panose="00000400000000000000" pitchFamily="2" charset="-78"/>
              </a:rPr>
              <a:t>اگر خطر پخش شدن و ترشحات اسید در میان باشد باید لباسهای عایق اسید، عینک ، کلاه عایق اسید ، پوتین ، دستکش لاستیکی فراهم باشد.</a:t>
            </a:r>
            <a:endParaRPr lang="en-US" dirty="0">
              <a:latin typeface="Times New Roman" panose="02020603050405020304" pitchFamily="18" charset="0"/>
              <a:ea typeface="Times New Roman" panose="02020603050405020304" pitchFamily="18" charset="0"/>
            </a:endParaRPr>
          </a:p>
          <a:p>
            <a:pPr algn="r" rtl="1"/>
            <a:r>
              <a:rPr lang="fa-IR" dirty="0">
                <a:latin typeface="Times New Roman" panose="02020603050405020304" pitchFamily="18" charset="0"/>
                <a:ea typeface="Times New Roman" panose="02020603050405020304" pitchFamily="18" charset="0"/>
                <a:cs typeface="B Nazanin" panose="00000400000000000000" pitchFamily="2" charset="-78"/>
              </a:rPr>
              <a:t>۴- </a:t>
            </a:r>
            <a:r>
              <a:rPr lang="ar-SA" dirty="0">
                <a:latin typeface="Times New Roman" panose="02020603050405020304" pitchFamily="18" charset="0"/>
                <a:ea typeface="Times New Roman" panose="02020603050405020304" pitchFamily="18" charset="0"/>
                <a:cs typeface="B Nazanin" panose="00000400000000000000" pitchFamily="2" charset="-78"/>
              </a:rPr>
              <a:t>ظروف محتوی اسیدها بخصوص اسید سولفوریک نبایستی در معرض تابش نور آفتاب قرار گیرد. آنها را در شیشه های کدر و دور ازآفتاب قرار دهید.</a:t>
            </a:r>
            <a:endParaRPr lang="en-US" dirty="0">
              <a:latin typeface="Times New Roman" panose="02020603050405020304" pitchFamily="18" charset="0"/>
              <a:ea typeface="Times New Roman" panose="02020603050405020304" pitchFamily="18" charset="0"/>
            </a:endParaRPr>
          </a:p>
          <a:p>
            <a:pPr algn="r" rtl="1"/>
            <a:r>
              <a:rPr lang="fa-IR" dirty="0">
                <a:latin typeface="Times New Roman" panose="02020603050405020304" pitchFamily="18" charset="0"/>
                <a:ea typeface="Times New Roman" panose="02020603050405020304" pitchFamily="18" charset="0"/>
                <a:cs typeface="B Nazanin" panose="00000400000000000000" pitchFamily="2" charset="-78"/>
              </a:rPr>
              <a:t>۵- </a:t>
            </a:r>
            <a:r>
              <a:rPr lang="ar-SA" dirty="0">
                <a:latin typeface="Times New Roman" panose="02020603050405020304" pitchFamily="18" charset="0"/>
                <a:ea typeface="Times New Roman" panose="02020603050405020304" pitchFamily="18" charset="0"/>
                <a:cs typeface="B Nazanin" panose="00000400000000000000" pitchFamily="2" charset="-78"/>
              </a:rPr>
              <a:t>هنگام نقل و انتقال ظروف اسید قبل از حمل اینگونه ظروف بایستی سرپوش ظرف را کمی شل کرد و پس از تخلیه فشار آن درب آنرا محکم بست.</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301726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7625" y="15262"/>
            <a:ext cx="10515600" cy="507711"/>
          </a:xfrm>
        </p:spPr>
        <p:txBody>
          <a:bodyPr>
            <a:normAutofit/>
          </a:bodyPr>
          <a:lstStyle/>
          <a:p>
            <a:pPr algn="r" rtl="1"/>
            <a:r>
              <a:rPr lang="ar-SA" sz="2800" b="1" dirty="0">
                <a:cs typeface="B Titr" panose="00000700000000000000" pitchFamily="2" charset="-78"/>
              </a:rPr>
              <a:t>روش شناسایی چند گاز </a:t>
            </a:r>
            <a:r>
              <a:rPr lang="ar-SA" sz="2800" b="1" dirty="0" smtClean="0">
                <a:cs typeface="B Titr" panose="00000700000000000000" pitchFamily="2" charset="-78"/>
              </a:rPr>
              <a:t>متداول</a:t>
            </a:r>
            <a:endParaRPr lang="en-US" sz="2800" dirty="0"/>
          </a:p>
        </p:txBody>
      </p:sp>
      <p:sp>
        <p:nvSpPr>
          <p:cNvPr id="5" name="Rectangle 11"/>
          <p:cNvSpPr>
            <a:spLocks noChangeArrowheads="1"/>
          </p:cNvSpPr>
          <p:nvPr/>
        </p:nvSpPr>
        <p:spPr bwMode="auto">
          <a:xfrm>
            <a:off x="0" y="7048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13"/>
          <p:cNvSpPr/>
          <p:nvPr/>
        </p:nvSpPr>
        <p:spPr>
          <a:xfrm>
            <a:off x="3924353" y="687958"/>
            <a:ext cx="7802391" cy="770980"/>
          </a:xfrm>
          <a:prstGeom prst="rect">
            <a:avLst/>
          </a:prstGeom>
        </p:spPr>
        <p:txBody>
          <a:bodyPr wrap="square">
            <a:spAutoFit/>
          </a:bodyPr>
          <a:lstStyle/>
          <a:p>
            <a:pPr algn="r" rtl="1">
              <a:lnSpc>
                <a:spcPct val="115000"/>
              </a:lnSpc>
              <a:spcBef>
                <a:spcPts val="1000"/>
              </a:spcBef>
              <a:spcAft>
                <a:spcPts val="0"/>
              </a:spcAft>
            </a:pPr>
            <a:r>
              <a:rPr lang="ar-SA" sz="1400" b="1" dirty="0">
                <a:solidFill>
                  <a:srgbClr val="4F81BD"/>
                </a:solidFill>
                <a:latin typeface="Cambria" panose="02040503050406030204" pitchFamily="18" charset="0"/>
                <a:ea typeface="Times New Roman" panose="02020603050405020304" pitchFamily="18" charset="0"/>
                <a:cs typeface="B Nazanin" panose="00000400000000000000" pitchFamily="2" charset="-78"/>
              </a:rPr>
              <a:t>گاز اکسیژن</a:t>
            </a:r>
            <a:r>
              <a:rPr lang="en-US" sz="1400" b="1" dirty="0">
                <a:solidFill>
                  <a:srgbClr val="4F81BD"/>
                </a:solidFill>
                <a:latin typeface="Cambria" panose="02040503050406030204" pitchFamily="18" charset="0"/>
                <a:ea typeface="Times New Roman" panose="02020603050405020304" pitchFamily="18" charset="0"/>
                <a:cs typeface="B Nazanin" panose="00000400000000000000" pitchFamily="2" charset="-78"/>
              </a:rPr>
              <a:t>:</a:t>
            </a:r>
            <a:endParaRPr lang="en-US" sz="1400" b="1" dirty="0">
              <a:solidFill>
                <a:srgbClr val="4F81BD"/>
              </a:solidFill>
              <a:latin typeface="Cambria" panose="02040503050406030204" pitchFamily="18" charset="0"/>
              <a:ea typeface="Times New Roman" panose="02020603050405020304" pitchFamily="18" charset="0"/>
              <a:cs typeface="Times New Roman" panose="02020603050405020304" pitchFamily="18" charset="0"/>
            </a:endParaRPr>
          </a:p>
          <a:p>
            <a:pPr algn="r" rtl="1"/>
            <a:r>
              <a:rPr lang="en-US" sz="1400" dirty="0">
                <a:latin typeface="Times New Roman" panose="02020603050405020304" pitchFamily="18" charset="0"/>
                <a:ea typeface="Times New Roman" panose="02020603050405020304" pitchFamily="18" charset="0"/>
                <a:cs typeface="B Nazanin" panose="00000400000000000000" pitchFamily="2" charset="-78"/>
              </a:rPr>
              <a:t> </a:t>
            </a:r>
            <a:r>
              <a:rPr lang="ar-SA" sz="1400" dirty="0">
                <a:latin typeface="Times New Roman" panose="02020603050405020304" pitchFamily="18" charset="0"/>
                <a:ea typeface="Times New Roman" panose="02020603050405020304" pitchFamily="18" charset="0"/>
                <a:cs typeface="B Nazanin" panose="00000400000000000000" pitchFamily="2" charset="-78"/>
              </a:rPr>
              <a:t>چوب کبریت نیم افروخته را مشتعل تر می کند و از طرفی دمیدن آن بر روی زغال در حال سوختن، آن را افروخته تر می کند. (از راه های فرعی دیگر می توان به سوختن گوگرد در آن با شعله ی آبی رنگ اشاره کرد</a:t>
            </a:r>
            <a:r>
              <a:rPr lang="en-US" sz="1400" dirty="0">
                <a:latin typeface="Times New Roman" panose="02020603050405020304" pitchFamily="18" charset="0"/>
                <a:ea typeface="Times New Roman" panose="02020603050405020304" pitchFamily="18" charset="0"/>
                <a:cs typeface="B Nazanin" panose="00000400000000000000" pitchFamily="2" charset="-78"/>
              </a:rPr>
              <a:t>.)</a:t>
            </a:r>
            <a:endParaRPr lang="en-US" sz="1400" dirty="0">
              <a:effectLst/>
              <a:latin typeface="Times New Roman" panose="02020603050405020304" pitchFamily="18" charset="0"/>
              <a:ea typeface="Times New Roman" panose="02020603050405020304" pitchFamily="18" charset="0"/>
            </a:endParaRPr>
          </a:p>
        </p:txBody>
      </p:sp>
      <p:sp>
        <p:nvSpPr>
          <p:cNvPr id="15" name="Rectangle 14"/>
          <p:cNvSpPr/>
          <p:nvPr/>
        </p:nvSpPr>
        <p:spPr>
          <a:xfrm>
            <a:off x="1929246" y="1428373"/>
            <a:ext cx="9964881" cy="626325"/>
          </a:xfrm>
          <a:prstGeom prst="rect">
            <a:avLst/>
          </a:prstGeom>
        </p:spPr>
        <p:txBody>
          <a:bodyPr wrap="square">
            <a:spAutoFit/>
          </a:bodyPr>
          <a:lstStyle/>
          <a:p>
            <a:pPr algn="r" rtl="1">
              <a:lnSpc>
                <a:spcPct val="115000"/>
              </a:lnSpc>
              <a:spcBef>
                <a:spcPts val="1000"/>
              </a:spcBef>
              <a:spcAft>
                <a:spcPts val="0"/>
              </a:spcAft>
            </a:pPr>
            <a:r>
              <a:rPr lang="ar-SA" b="1" dirty="0">
                <a:solidFill>
                  <a:srgbClr val="4F81BD"/>
                </a:solidFill>
                <a:latin typeface="Cambria" panose="02040503050406030204" pitchFamily="18" charset="0"/>
                <a:ea typeface="Times New Roman" panose="02020603050405020304" pitchFamily="18" charset="0"/>
                <a:cs typeface="B Nazanin" panose="00000400000000000000" pitchFamily="2" charset="-78"/>
              </a:rPr>
              <a:t>گاز هیدروژن</a:t>
            </a:r>
            <a:r>
              <a:rPr lang="en-US" b="1" dirty="0">
                <a:solidFill>
                  <a:srgbClr val="4F81BD"/>
                </a:solidFill>
                <a:latin typeface="Cambria" panose="02040503050406030204" pitchFamily="18" charset="0"/>
                <a:ea typeface="Times New Roman" panose="02020603050405020304" pitchFamily="18" charset="0"/>
                <a:cs typeface="B Nazanin" panose="00000400000000000000" pitchFamily="2" charset="-78"/>
              </a:rPr>
              <a:t>: </a:t>
            </a:r>
            <a:endParaRPr lang="en-US" sz="2000" b="1" dirty="0">
              <a:solidFill>
                <a:srgbClr val="4F81BD"/>
              </a:solidFill>
              <a:latin typeface="Cambria" panose="02040503050406030204" pitchFamily="18" charset="0"/>
              <a:ea typeface="Times New Roman" panose="02020603050405020304" pitchFamily="18" charset="0"/>
              <a:cs typeface="Times New Roman" panose="02020603050405020304" pitchFamily="18" charset="0"/>
            </a:endParaRPr>
          </a:p>
          <a:p>
            <a:pPr algn="r" rtl="1"/>
            <a:r>
              <a:rPr lang="ar-SA" sz="1400" dirty="0">
                <a:latin typeface="Times New Roman" panose="02020603050405020304" pitchFamily="18" charset="0"/>
                <a:ea typeface="Times New Roman" panose="02020603050405020304" pitchFamily="18" charset="0"/>
                <a:cs typeface="B Nazanin" panose="00000400000000000000" pitchFamily="2" charset="-78"/>
              </a:rPr>
              <a:t>در صورت تماس کبریت روشن با گاز هیدوژن صدای انفجار خفیفی به گوش می رسد که به دلیل سوختن گاز هیدروژن است</a:t>
            </a:r>
            <a:r>
              <a:rPr lang="en-US" sz="1400" dirty="0">
                <a:latin typeface="Times New Roman" panose="02020603050405020304" pitchFamily="18" charset="0"/>
                <a:ea typeface="Times New Roman" panose="02020603050405020304" pitchFamily="18" charset="0"/>
                <a:cs typeface="B Nazanin" panose="00000400000000000000" pitchFamily="2" charset="-78"/>
              </a:rPr>
              <a:t>.</a:t>
            </a:r>
            <a:endParaRPr lang="en-US" sz="1400" dirty="0">
              <a:effectLst/>
              <a:latin typeface="Times New Roman" panose="02020603050405020304" pitchFamily="18" charset="0"/>
              <a:ea typeface="Times New Roman" panose="02020603050405020304" pitchFamily="18" charset="0"/>
            </a:endParaRPr>
          </a:p>
        </p:txBody>
      </p:sp>
      <p:pic>
        <p:nvPicPr>
          <p:cNvPr id="25" name="Picture 24" descr="روش شناسایی چند گاز متداول"/>
          <p:cNvPicPr/>
          <p:nvPr/>
        </p:nvPicPr>
        <p:blipFill>
          <a:blip r:embed="rId2">
            <a:extLst>
              <a:ext uri="{28A0092B-C50C-407E-A947-70E740481C1C}">
                <a14:useLocalDpi xmlns:a14="http://schemas.microsoft.com/office/drawing/2010/main" val="0"/>
              </a:ext>
            </a:extLst>
          </a:blip>
          <a:srcRect/>
          <a:stretch>
            <a:fillRect/>
          </a:stretch>
        </p:blipFill>
        <p:spPr bwMode="auto">
          <a:xfrm>
            <a:off x="2894185" y="1811493"/>
            <a:ext cx="2247265" cy="243205"/>
          </a:xfrm>
          <a:prstGeom prst="rect">
            <a:avLst/>
          </a:prstGeom>
          <a:noFill/>
          <a:ln>
            <a:noFill/>
          </a:ln>
        </p:spPr>
      </p:pic>
      <p:pic>
        <p:nvPicPr>
          <p:cNvPr id="26" name="Picture 25" descr="روش شناسایی چند گاز متداول"/>
          <p:cNvPicPr/>
          <p:nvPr/>
        </p:nvPicPr>
        <p:blipFill>
          <a:blip r:embed="rId3">
            <a:extLst>
              <a:ext uri="{28A0092B-C50C-407E-A947-70E740481C1C}">
                <a14:useLocalDpi xmlns:a14="http://schemas.microsoft.com/office/drawing/2010/main" val="0"/>
              </a:ext>
            </a:extLst>
          </a:blip>
          <a:srcRect/>
          <a:stretch>
            <a:fillRect/>
          </a:stretch>
        </p:blipFill>
        <p:spPr bwMode="auto">
          <a:xfrm>
            <a:off x="356293" y="1596358"/>
            <a:ext cx="1711960" cy="1332865"/>
          </a:xfrm>
          <a:prstGeom prst="rect">
            <a:avLst/>
          </a:prstGeom>
          <a:noFill/>
          <a:ln>
            <a:noFill/>
          </a:ln>
        </p:spPr>
      </p:pic>
      <p:sp>
        <p:nvSpPr>
          <p:cNvPr id="16" name="Rectangle 15"/>
          <p:cNvSpPr/>
          <p:nvPr/>
        </p:nvSpPr>
        <p:spPr>
          <a:xfrm>
            <a:off x="5798127" y="2230350"/>
            <a:ext cx="6096000" cy="523220"/>
          </a:xfrm>
          <a:prstGeom prst="rect">
            <a:avLst/>
          </a:prstGeom>
        </p:spPr>
        <p:txBody>
          <a:bodyPr>
            <a:spAutoFit/>
          </a:bodyPr>
          <a:lstStyle/>
          <a:p>
            <a:pPr algn="r" rtl="1"/>
            <a:r>
              <a:rPr lang="ar-SA" sz="1400" b="1" dirty="0">
                <a:latin typeface="Times New Roman" panose="02020603050405020304" pitchFamily="18" charset="0"/>
                <a:ea typeface="Times New Roman" panose="02020603050405020304" pitchFamily="18" charset="0"/>
                <a:cs typeface="B Nazanin" panose="00000400000000000000" pitchFamily="2" charset="-78"/>
              </a:rPr>
              <a:t>گاز کربن دی اکسید</a:t>
            </a:r>
            <a:r>
              <a:rPr lang="en-US" sz="1400" b="1" dirty="0">
                <a:latin typeface="Times New Roman" panose="02020603050405020304" pitchFamily="18" charset="0"/>
                <a:ea typeface="Times New Roman" panose="02020603050405020304" pitchFamily="18" charset="0"/>
                <a:cs typeface="B Nazanin" panose="00000400000000000000" pitchFamily="2" charset="-78"/>
              </a:rPr>
              <a:t>:</a:t>
            </a:r>
            <a:endParaRPr lang="en-US" sz="1400" dirty="0">
              <a:latin typeface="Times New Roman" panose="02020603050405020304" pitchFamily="18" charset="0"/>
              <a:ea typeface="Times New Roman" panose="02020603050405020304" pitchFamily="18" charset="0"/>
            </a:endParaRPr>
          </a:p>
          <a:p>
            <a:pPr algn="r" rtl="1"/>
            <a:r>
              <a:rPr lang="en-US" sz="1400" dirty="0">
                <a:latin typeface="Times New Roman" panose="02020603050405020304" pitchFamily="18" charset="0"/>
                <a:ea typeface="Times New Roman" panose="02020603050405020304" pitchFamily="18" charset="0"/>
                <a:cs typeface="B Nazanin" panose="00000400000000000000" pitchFamily="2" charset="-78"/>
              </a:rPr>
              <a:t>1- </a:t>
            </a:r>
            <a:r>
              <a:rPr lang="ar-SA" sz="1400" dirty="0">
                <a:latin typeface="Times New Roman" panose="02020603050405020304" pitchFamily="18" charset="0"/>
                <a:ea typeface="Times New Roman" panose="02020603050405020304" pitchFamily="18" charset="0"/>
                <a:cs typeface="B Nazanin" panose="00000400000000000000" pitchFamily="2" charset="-78"/>
              </a:rPr>
              <a:t>آب آهک را شیری رنگ می کند</a:t>
            </a:r>
            <a:r>
              <a:rPr lang="en-US" sz="1400" dirty="0">
                <a:latin typeface="Times New Roman" panose="02020603050405020304" pitchFamily="18" charset="0"/>
                <a:ea typeface="Times New Roman" panose="02020603050405020304" pitchFamily="18" charset="0"/>
                <a:cs typeface="B Nazanin" panose="00000400000000000000" pitchFamily="2" charset="-78"/>
              </a:rPr>
              <a:t>.</a:t>
            </a:r>
            <a:endParaRPr lang="en-US" sz="1400" dirty="0">
              <a:effectLst/>
              <a:latin typeface="Times New Roman" panose="02020603050405020304" pitchFamily="18" charset="0"/>
              <a:ea typeface="Times New Roman" panose="02020603050405020304" pitchFamily="18" charset="0"/>
            </a:endParaRPr>
          </a:p>
        </p:txBody>
      </p:sp>
      <p:pic>
        <p:nvPicPr>
          <p:cNvPr id="28" name="Picture 27" descr="روش شناسایی چند گاز متداول"/>
          <p:cNvPicPr/>
          <p:nvPr/>
        </p:nvPicPr>
        <p:blipFill>
          <a:blip r:embed="rId4">
            <a:extLst>
              <a:ext uri="{28A0092B-C50C-407E-A947-70E740481C1C}">
                <a14:useLocalDpi xmlns:a14="http://schemas.microsoft.com/office/drawing/2010/main" val="0"/>
              </a:ext>
            </a:extLst>
          </a:blip>
          <a:srcRect/>
          <a:stretch>
            <a:fillRect/>
          </a:stretch>
        </p:blipFill>
        <p:spPr bwMode="auto">
          <a:xfrm>
            <a:off x="6096000" y="2478790"/>
            <a:ext cx="2772410" cy="262890"/>
          </a:xfrm>
          <a:prstGeom prst="rect">
            <a:avLst/>
          </a:prstGeom>
          <a:noFill/>
          <a:ln>
            <a:noFill/>
          </a:ln>
        </p:spPr>
      </p:pic>
      <p:sp>
        <p:nvSpPr>
          <p:cNvPr id="17" name="Rectangle 16"/>
          <p:cNvSpPr/>
          <p:nvPr/>
        </p:nvSpPr>
        <p:spPr>
          <a:xfrm>
            <a:off x="9188668" y="2744556"/>
            <a:ext cx="2783134" cy="369332"/>
          </a:xfrm>
          <a:prstGeom prst="rect">
            <a:avLst/>
          </a:prstGeom>
        </p:spPr>
        <p:txBody>
          <a:bodyPr wrap="none">
            <a:spAutoFit/>
          </a:bodyPr>
          <a:lstStyle/>
          <a:p>
            <a:pPr algn="r" rtl="1"/>
            <a:r>
              <a:rPr lang="en-US" dirty="0">
                <a:latin typeface="Times New Roman" panose="02020603050405020304" pitchFamily="18" charset="0"/>
                <a:ea typeface="Times New Roman" panose="02020603050405020304" pitchFamily="18" charset="0"/>
                <a:cs typeface="B Nazanin" panose="00000400000000000000" pitchFamily="2" charset="-78"/>
              </a:rPr>
              <a:t>- </a:t>
            </a:r>
            <a:r>
              <a:rPr lang="ar-SA" sz="1400" dirty="0">
                <a:latin typeface="Times New Roman" panose="02020603050405020304" pitchFamily="18" charset="0"/>
                <a:ea typeface="Times New Roman" panose="02020603050405020304" pitchFamily="18" charset="0"/>
                <a:cs typeface="B Nazanin" panose="00000400000000000000" pitchFamily="2" charset="-78"/>
              </a:rPr>
              <a:t>چوب کبریت نیم افروخته را خاموش می کند</a:t>
            </a:r>
            <a:r>
              <a:rPr lang="en-US" dirty="0">
                <a:latin typeface="Times New Roman" panose="02020603050405020304" pitchFamily="18" charset="0"/>
                <a:ea typeface="Times New Roman" panose="02020603050405020304" pitchFamily="18" charset="0"/>
                <a:cs typeface="B Nazanin" panose="00000400000000000000" pitchFamily="2" charset="-78"/>
              </a:rPr>
              <a:t>.</a:t>
            </a:r>
            <a:endParaRPr lang="en-US" dirty="0">
              <a:effectLst/>
              <a:latin typeface="Times New Roman" panose="02020603050405020304" pitchFamily="18" charset="0"/>
              <a:ea typeface="Times New Roman" panose="02020603050405020304" pitchFamily="18" charset="0"/>
            </a:endParaRPr>
          </a:p>
        </p:txBody>
      </p:sp>
      <p:pic>
        <p:nvPicPr>
          <p:cNvPr id="30" name="Picture 29" descr="روش شناسایی چند گاز متداول">
            <a:hlinkClick r:id="rId5"/>
          </p:cNvPr>
          <p:cNvPicPr/>
          <p:nvPr/>
        </p:nvPicPr>
        <p:blipFill>
          <a:blip r:embed="rId6">
            <a:extLst>
              <a:ext uri="{28A0092B-C50C-407E-A947-70E740481C1C}">
                <a14:useLocalDpi xmlns:a14="http://schemas.microsoft.com/office/drawing/2010/main" val="0"/>
              </a:ext>
            </a:extLst>
          </a:blip>
          <a:srcRect/>
          <a:stretch>
            <a:fillRect/>
          </a:stretch>
        </p:blipFill>
        <p:spPr bwMode="auto">
          <a:xfrm>
            <a:off x="3264195" y="2087137"/>
            <a:ext cx="1711960" cy="1332865"/>
          </a:xfrm>
          <a:prstGeom prst="rect">
            <a:avLst/>
          </a:prstGeom>
          <a:noFill/>
          <a:ln>
            <a:noFill/>
          </a:ln>
        </p:spPr>
      </p:pic>
      <p:pic>
        <p:nvPicPr>
          <p:cNvPr id="2068" name="Picture 21" descr="روش شناسایی چند گاز متداول"/>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914400"/>
            <a:ext cx="742950" cy="200025"/>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6" descr="روش شناسایی چند گاز متداول"/>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457200"/>
            <a:ext cx="1133475" cy="1066800"/>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1" descr="روش شناسایی چند گاز متداول"/>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7539" y="4036155"/>
            <a:ext cx="742950" cy="200025"/>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7"/>
          <p:cNvSpPr>
            <a:spLocks noChangeArrowheads="1"/>
          </p:cNvSpPr>
          <p:nvPr/>
        </p:nvSpPr>
        <p:spPr bwMode="auto">
          <a:xfrm>
            <a:off x="-408709" y="339409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12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گاز</a:t>
            </a:r>
            <a:r>
              <a:rPr kumimoji="0" lang="en-US" altLang="en-US" sz="12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SO</a:t>
            </a:r>
            <a:r>
              <a:rPr kumimoji="0" lang="en-US" altLang="en-US" sz="1200" b="1" i="0" u="none" strike="noStrike" cap="none" normalizeH="0" baseline="-3000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2</a:t>
            </a:r>
            <a:r>
              <a:rPr kumimoji="0" lang="en-US" altLang="en-US" sz="12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endParaRPr kumimoji="0" lang="en-US"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
        <p:nvSpPr>
          <p:cNvPr id="22" name="Rectangle 28"/>
          <p:cNvSpPr>
            <a:spLocks noChangeArrowheads="1"/>
          </p:cNvSpPr>
          <p:nvPr/>
        </p:nvSpPr>
        <p:spPr bwMode="auto">
          <a:xfrm>
            <a:off x="-422564" y="377898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1- </a:t>
            </a:r>
            <a:r>
              <a:rPr kumimoji="0" lang="ar-SA"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محلول پتاسیم پر منگنات را بی رنگ می کند</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2- </a:t>
            </a:r>
            <a:r>
              <a:rPr kumimoji="0" lang="ar-SA"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کاغذ آغشته به محلول پتاسیم دی کرومات را سبز رنگ می کند. دلیل آن تغییر عدد اکسایش</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Cr </a:t>
            </a:r>
            <a:r>
              <a:rPr kumimoji="0" lang="ar-SA"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از 6+ در یون نارنجی رنگ دی کرومات</a:t>
            </a:r>
            <a:endParaRPr kumimoji="0" lang="ar-SA"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23" name="Rectangle 29"/>
          <p:cNvSpPr>
            <a:spLocks noChangeArrowheads="1"/>
          </p:cNvSpPr>
          <p:nvPr/>
        </p:nvSpPr>
        <p:spPr bwMode="auto">
          <a:xfrm>
            <a:off x="-422564" y="446650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r>
              <a:rPr kumimoji="0" lang="ar-SA"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به 3+ در یون سبر رنگ کروم </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 Cr</a:t>
            </a:r>
            <a:r>
              <a:rPr kumimoji="0" lang="en-US" altLang="en-US" sz="1200" b="0" i="0" u="none" strike="noStrike" cap="none" normalizeH="0" baseline="-3000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3</a:t>
            </a:r>
            <a:r>
              <a:rPr kumimoji="0" lang="en-US" altLang="en-US" sz="1200" b="0" i="0" u="none" strike="noStrike" cap="none" normalizeH="0" baseline="3000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t>
            </a:r>
            <a:r>
              <a:rPr kumimoji="0" lang="en-US" altLang="en-US" sz="1200" b="0" i="0" u="none" strike="noStrike" cap="none" normalizeH="0" baseline="0" dirty="0" err="1"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aq</a:t>
            </a:r>
            <a:r>
              <a:rPr kumimoji="0" lang="en-US" altLang="en-US" sz="1200" b="0"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B Nazanin" panose="00000400000000000000" pitchFamily="2" charset="-78"/>
              </a:rPr>
              <a:t>) (III)</a:t>
            </a:r>
            <a:endParaRPr kumimoji="0" lang="en-US" altLang="en-US" sz="1200" b="0" i="0" u="none" strike="noStrike" cap="none" normalizeH="0" baseline="0" dirty="0" smtClean="0">
              <a:ln>
                <a:noFill/>
              </a:ln>
              <a:solidFill>
                <a:schemeClr val="tx1"/>
              </a:solidFill>
              <a:effectLst/>
              <a:ea typeface="Times New Roman" panose="02020603050405020304"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r>
              <a:rPr kumimoji="0" lang="ar-SA"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است</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a:t>
            </a:r>
            <a:endPar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24" name="Rectangle 23"/>
          <p:cNvSpPr/>
          <p:nvPr/>
        </p:nvSpPr>
        <p:spPr>
          <a:xfrm>
            <a:off x="4267430" y="4629247"/>
            <a:ext cx="7626697" cy="841769"/>
          </a:xfrm>
          <a:prstGeom prst="rect">
            <a:avLst/>
          </a:prstGeom>
        </p:spPr>
        <p:txBody>
          <a:bodyPr wrap="square">
            <a:spAutoFit/>
          </a:bodyPr>
          <a:lstStyle/>
          <a:p>
            <a:pPr algn="r" rtl="1">
              <a:lnSpc>
                <a:spcPct val="115000"/>
              </a:lnSpc>
              <a:spcBef>
                <a:spcPts val="1000"/>
              </a:spcBef>
              <a:spcAft>
                <a:spcPts val="0"/>
              </a:spcAft>
            </a:pPr>
            <a:r>
              <a:rPr lang="ar-SA" b="1" dirty="0">
                <a:solidFill>
                  <a:srgbClr val="4F81BD"/>
                </a:solidFill>
                <a:latin typeface="Cambria" panose="02040503050406030204" pitchFamily="18" charset="0"/>
                <a:ea typeface="Times New Roman" panose="02020603050405020304" pitchFamily="18" charset="0"/>
                <a:cs typeface="B Nazanin" panose="00000400000000000000" pitchFamily="2" charset="-78"/>
              </a:rPr>
              <a:t>از</a:t>
            </a:r>
            <a:r>
              <a:rPr lang="en-US" b="1" dirty="0">
                <a:solidFill>
                  <a:srgbClr val="4F81BD"/>
                </a:solidFill>
                <a:latin typeface="Cambria" panose="02040503050406030204" pitchFamily="18" charset="0"/>
                <a:ea typeface="Times New Roman" panose="02020603050405020304" pitchFamily="18" charset="0"/>
                <a:cs typeface="B Nazanin" panose="00000400000000000000" pitchFamily="2" charset="-78"/>
              </a:rPr>
              <a:t> H</a:t>
            </a:r>
            <a:r>
              <a:rPr lang="en-US" b="1" baseline="-25000" dirty="0">
                <a:solidFill>
                  <a:srgbClr val="4F81BD"/>
                </a:solidFill>
                <a:latin typeface="Cambria" panose="02040503050406030204" pitchFamily="18" charset="0"/>
                <a:ea typeface="Times New Roman" panose="02020603050405020304" pitchFamily="18" charset="0"/>
                <a:cs typeface="B Nazanin" panose="00000400000000000000" pitchFamily="2" charset="-78"/>
              </a:rPr>
              <a:t>2</a:t>
            </a:r>
            <a:r>
              <a:rPr lang="en-US" b="1" dirty="0">
                <a:solidFill>
                  <a:srgbClr val="4F81BD"/>
                </a:solidFill>
                <a:latin typeface="Cambria" panose="02040503050406030204" pitchFamily="18" charset="0"/>
                <a:ea typeface="Times New Roman" panose="02020603050405020304" pitchFamily="18" charset="0"/>
                <a:cs typeface="B Nazanin" panose="00000400000000000000" pitchFamily="2" charset="-78"/>
              </a:rPr>
              <a:t>S:</a:t>
            </a:r>
            <a:endParaRPr lang="en-US" sz="2000" b="1" dirty="0">
              <a:solidFill>
                <a:srgbClr val="4F81BD"/>
              </a:solidFill>
              <a:latin typeface="Cambria" panose="02040503050406030204" pitchFamily="18" charset="0"/>
              <a:ea typeface="Times New Roman" panose="02020603050405020304" pitchFamily="18" charset="0"/>
              <a:cs typeface="Times New Roman" panose="02020603050405020304" pitchFamily="18" charset="0"/>
            </a:endParaRPr>
          </a:p>
          <a:p>
            <a:pPr algn="r" rtl="1"/>
            <a:r>
              <a:rPr lang="en-US" sz="1400" dirty="0">
                <a:latin typeface="Times New Roman" panose="02020603050405020304" pitchFamily="18" charset="0"/>
                <a:ea typeface="Times New Roman" panose="02020603050405020304" pitchFamily="18" charset="0"/>
                <a:cs typeface="B Nazanin" panose="00000400000000000000" pitchFamily="2" charset="-78"/>
              </a:rPr>
              <a:t>1- </a:t>
            </a:r>
            <a:r>
              <a:rPr lang="ar-SA" sz="1400" dirty="0">
                <a:latin typeface="Times New Roman" panose="02020603050405020304" pitchFamily="18" charset="0"/>
                <a:ea typeface="Times New Roman" panose="02020603050405020304" pitchFamily="18" charset="0"/>
                <a:cs typeface="B Nazanin" panose="00000400000000000000" pitchFamily="2" charset="-78"/>
              </a:rPr>
              <a:t>کاغذ آغشته به محلول نقره نیترات را به دلیل تشکیل</a:t>
            </a:r>
            <a:r>
              <a:rPr lang="en-US" sz="1400" dirty="0">
                <a:latin typeface="Times New Roman" panose="02020603050405020304" pitchFamily="18" charset="0"/>
                <a:ea typeface="Times New Roman" panose="02020603050405020304" pitchFamily="18" charset="0"/>
                <a:cs typeface="B Nazanin" panose="00000400000000000000" pitchFamily="2" charset="-78"/>
              </a:rPr>
              <a:t>  (Ag</a:t>
            </a:r>
            <a:r>
              <a:rPr lang="en-US" sz="1400" baseline="-25000" dirty="0">
                <a:latin typeface="Times New Roman" panose="02020603050405020304" pitchFamily="18" charset="0"/>
                <a:ea typeface="Times New Roman" panose="02020603050405020304" pitchFamily="18" charset="0"/>
                <a:cs typeface="B Nazanin" panose="00000400000000000000" pitchFamily="2" charset="-78"/>
              </a:rPr>
              <a:t>2</a:t>
            </a:r>
            <a:r>
              <a:rPr lang="en-US" sz="1400" dirty="0">
                <a:latin typeface="Times New Roman" panose="02020603050405020304" pitchFamily="18" charset="0"/>
                <a:ea typeface="Times New Roman" panose="02020603050405020304" pitchFamily="18" charset="0"/>
                <a:cs typeface="B Nazanin" panose="00000400000000000000" pitchFamily="2" charset="-78"/>
              </a:rPr>
              <a:t>S) </a:t>
            </a:r>
            <a:r>
              <a:rPr lang="ar-SA" sz="1400" dirty="0">
                <a:latin typeface="Times New Roman" panose="02020603050405020304" pitchFamily="18" charset="0"/>
                <a:ea typeface="Times New Roman" panose="02020603050405020304" pitchFamily="18" charset="0"/>
                <a:cs typeface="B Nazanin" panose="00000400000000000000" pitchFamily="2" charset="-78"/>
              </a:rPr>
              <a:t>جامد، سیاه می کند</a:t>
            </a:r>
            <a:r>
              <a:rPr lang="en-US" sz="1400" dirty="0">
                <a:latin typeface="Times New Roman" panose="02020603050405020304" pitchFamily="18" charset="0"/>
                <a:ea typeface="Times New Roman" panose="02020603050405020304" pitchFamily="18" charset="0"/>
                <a:cs typeface="B Nazanin" panose="00000400000000000000" pitchFamily="2" charset="-78"/>
              </a:rPr>
              <a:t>.</a:t>
            </a:r>
            <a:endParaRPr lang="en-US" sz="1400" dirty="0">
              <a:latin typeface="Times New Roman" panose="02020603050405020304" pitchFamily="18" charset="0"/>
              <a:ea typeface="Times New Roman" panose="02020603050405020304" pitchFamily="18" charset="0"/>
            </a:endParaRPr>
          </a:p>
          <a:p>
            <a:pPr algn="r" rtl="1"/>
            <a:r>
              <a:rPr lang="en-US" sz="1400" dirty="0">
                <a:latin typeface="Times New Roman" panose="02020603050405020304" pitchFamily="18" charset="0"/>
                <a:ea typeface="Times New Roman" panose="02020603050405020304" pitchFamily="18" charset="0"/>
                <a:cs typeface="B Nazanin" panose="00000400000000000000" pitchFamily="2" charset="-78"/>
              </a:rPr>
              <a:t>2- </a:t>
            </a:r>
            <a:r>
              <a:rPr lang="ar-SA" sz="1400" dirty="0">
                <a:latin typeface="Times New Roman" panose="02020603050405020304" pitchFamily="18" charset="0"/>
                <a:ea typeface="Times New Roman" panose="02020603050405020304" pitchFamily="18" charset="0"/>
                <a:cs typeface="B Nazanin" panose="00000400000000000000" pitchFamily="2" charset="-78"/>
              </a:rPr>
              <a:t>کاغذ آغشته به محلول سرب</a:t>
            </a:r>
            <a:r>
              <a:rPr lang="en-US" sz="1400" dirty="0">
                <a:latin typeface="Times New Roman" panose="02020603050405020304" pitchFamily="18" charset="0"/>
                <a:ea typeface="Times New Roman" panose="02020603050405020304" pitchFamily="18" charset="0"/>
                <a:cs typeface="B Nazanin" panose="00000400000000000000" pitchFamily="2" charset="-78"/>
              </a:rPr>
              <a:t>(II)</a:t>
            </a:r>
            <a:r>
              <a:rPr lang="ar-SA" sz="1400" dirty="0">
                <a:latin typeface="Times New Roman" panose="02020603050405020304" pitchFamily="18" charset="0"/>
                <a:ea typeface="Times New Roman" panose="02020603050405020304" pitchFamily="18" charset="0"/>
                <a:cs typeface="B Nazanin" panose="00000400000000000000" pitchFamily="2" charset="-78"/>
              </a:rPr>
              <a:t>استات را سیاه می کند</a:t>
            </a:r>
            <a:r>
              <a:rPr lang="en-US" sz="1400" dirty="0">
                <a:latin typeface="Times New Roman" panose="02020603050405020304" pitchFamily="18" charset="0"/>
                <a:ea typeface="Times New Roman" panose="02020603050405020304" pitchFamily="18" charset="0"/>
                <a:cs typeface="B Nazanin" panose="00000400000000000000" pitchFamily="2" charset="-78"/>
              </a:rPr>
              <a:t>.</a:t>
            </a:r>
            <a:endParaRPr lang="en-US" sz="1400" dirty="0">
              <a:effectLst/>
              <a:latin typeface="Times New Roman" panose="02020603050405020304" pitchFamily="18" charset="0"/>
              <a:ea typeface="Times New Roman" panose="02020603050405020304" pitchFamily="18" charset="0"/>
            </a:endParaRPr>
          </a:p>
        </p:txBody>
      </p:sp>
      <p:pic>
        <p:nvPicPr>
          <p:cNvPr id="42" name="Picture 41" descr="روش شناسایی چند گاز متداول"/>
          <p:cNvPicPr/>
          <p:nvPr/>
        </p:nvPicPr>
        <p:blipFill>
          <a:blip r:embed="rId9">
            <a:extLst>
              <a:ext uri="{28A0092B-C50C-407E-A947-70E740481C1C}">
                <a14:useLocalDpi xmlns:a14="http://schemas.microsoft.com/office/drawing/2010/main" val="0"/>
              </a:ext>
            </a:extLst>
          </a:blip>
          <a:srcRect/>
          <a:stretch>
            <a:fillRect/>
          </a:stretch>
        </p:blipFill>
        <p:spPr bwMode="auto">
          <a:xfrm>
            <a:off x="4478609" y="5121504"/>
            <a:ext cx="1770380" cy="223520"/>
          </a:xfrm>
          <a:prstGeom prst="rect">
            <a:avLst/>
          </a:prstGeom>
          <a:noFill/>
          <a:ln>
            <a:noFill/>
          </a:ln>
        </p:spPr>
      </p:pic>
      <p:sp>
        <p:nvSpPr>
          <p:cNvPr id="27" name="Rectangle 26"/>
          <p:cNvSpPr/>
          <p:nvPr/>
        </p:nvSpPr>
        <p:spPr>
          <a:xfrm>
            <a:off x="1018309" y="5442813"/>
            <a:ext cx="11035145" cy="584775"/>
          </a:xfrm>
          <a:prstGeom prst="rect">
            <a:avLst/>
          </a:prstGeom>
        </p:spPr>
        <p:txBody>
          <a:bodyPr wrap="square">
            <a:spAutoFit/>
          </a:bodyPr>
          <a:lstStyle/>
          <a:p>
            <a:pPr algn="r" rtl="1"/>
            <a:r>
              <a:rPr lang="ar-SA" b="1" dirty="0">
                <a:latin typeface="Times New Roman" panose="02020603050405020304" pitchFamily="18" charset="0"/>
                <a:ea typeface="Times New Roman" panose="02020603050405020304" pitchFamily="18" charset="0"/>
                <a:cs typeface="B Nazanin" panose="00000400000000000000" pitchFamily="2" charset="-78"/>
              </a:rPr>
              <a:t>بخار آب</a:t>
            </a:r>
            <a:r>
              <a:rPr lang="en-US" b="1" dirty="0">
                <a:latin typeface="Times New Roman" panose="02020603050405020304" pitchFamily="18" charset="0"/>
                <a:ea typeface="Times New Roman" panose="02020603050405020304" pitchFamily="18" charset="0"/>
                <a:cs typeface="B Nazanin" panose="00000400000000000000" pitchFamily="2" charset="-78"/>
              </a:rPr>
              <a:t>:</a:t>
            </a:r>
            <a:endParaRPr lang="en-US" dirty="0">
              <a:latin typeface="Times New Roman" panose="02020603050405020304" pitchFamily="18" charset="0"/>
              <a:ea typeface="Times New Roman" panose="02020603050405020304" pitchFamily="18" charset="0"/>
            </a:endParaRPr>
          </a:p>
          <a:p>
            <a:pPr algn="r" rtl="1"/>
            <a:r>
              <a:rPr lang="en-US" sz="1400" dirty="0">
                <a:latin typeface="Times New Roman" panose="02020603050405020304" pitchFamily="18" charset="0"/>
                <a:ea typeface="Times New Roman" panose="02020603050405020304" pitchFamily="18" charset="0"/>
                <a:cs typeface="B Nazanin" panose="00000400000000000000" pitchFamily="2" charset="-78"/>
              </a:rPr>
              <a:t>1- </a:t>
            </a:r>
            <a:r>
              <a:rPr lang="ar-SA" sz="1400" dirty="0">
                <a:latin typeface="Times New Roman" panose="02020603050405020304" pitchFamily="18" charset="0"/>
                <a:ea typeface="Times New Roman" panose="02020603050405020304" pitchFamily="18" charset="0"/>
                <a:cs typeface="B Nazanin" panose="00000400000000000000" pitchFamily="2" charset="-78"/>
              </a:rPr>
              <a:t>ساده ترین راه، اضافه کردن چند قطره آب بر روی بلورهای مس</a:t>
            </a:r>
            <a:r>
              <a:rPr lang="en-US" sz="1400" dirty="0">
                <a:latin typeface="Times New Roman" panose="02020603050405020304" pitchFamily="18" charset="0"/>
                <a:ea typeface="Times New Roman" panose="02020603050405020304" pitchFamily="18" charset="0"/>
                <a:cs typeface="B Nazanin" panose="00000400000000000000" pitchFamily="2" charset="-78"/>
              </a:rPr>
              <a:t>(II) </a:t>
            </a:r>
            <a:r>
              <a:rPr lang="ar-SA" sz="1400" dirty="0">
                <a:latin typeface="Times New Roman" panose="02020603050405020304" pitchFamily="18" charset="0"/>
                <a:ea typeface="Times New Roman" panose="02020603050405020304" pitchFamily="18" charset="0"/>
                <a:cs typeface="B Nazanin" panose="00000400000000000000" pitchFamily="2" charset="-78"/>
              </a:rPr>
              <a:t>سولفات خشک است که آن ها را آبی رنگ می کند</a:t>
            </a:r>
            <a:r>
              <a:rPr lang="en-US" sz="1400" dirty="0">
                <a:latin typeface="Times New Roman" panose="02020603050405020304" pitchFamily="18" charset="0"/>
                <a:ea typeface="Times New Roman" panose="02020603050405020304" pitchFamily="18" charset="0"/>
                <a:cs typeface="B Nazanin" panose="00000400000000000000" pitchFamily="2" charset="-78"/>
              </a:rPr>
              <a:t>.</a:t>
            </a:r>
            <a:endParaRPr lang="en-US" sz="1400" dirty="0">
              <a:effectLst/>
              <a:latin typeface="Times New Roman" panose="02020603050405020304" pitchFamily="18" charset="0"/>
              <a:ea typeface="Times New Roman" panose="02020603050405020304" pitchFamily="18" charset="0"/>
            </a:endParaRPr>
          </a:p>
        </p:txBody>
      </p:sp>
      <p:sp>
        <p:nvSpPr>
          <p:cNvPr id="29" name="Rectangle 28"/>
          <p:cNvSpPr/>
          <p:nvPr/>
        </p:nvSpPr>
        <p:spPr>
          <a:xfrm>
            <a:off x="10638655" y="5995553"/>
            <a:ext cx="1255472" cy="369332"/>
          </a:xfrm>
          <a:prstGeom prst="rect">
            <a:avLst/>
          </a:prstGeom>
        </p:spPr>
        <p:txBody>
          <a:bodyPr wrap="none">
            <a:spAutoFit/>
          </a:bodyPr>
          <a:lstStyle/>
          <a:p>
            <a:pPr algn="r" rtl="1"/>
            <a:r>
              <a:rPr lang="ar-SA" b="1" dirty="0">
                <a:latin typeface="Times New Roman" panose="02020603050405020304" pitchFamily="18" charset="0"/>
                <a:ea typeface="Times New Roman" panose="02020603050405020304" pitchFamily="18" charset="0"/>
                <a:cs typeface="B Nazanin" panose="00000400000000000000" pitchFamily="2" charset="-78"/>
              </a:rPr>
              <a:t>گاز آمونیاک</a:t>
            </a:r>
            <a:r>
              <a:rPr lang="en-US" b="1" dirty="0">
                <a:latin typeface="Times New Roman" panose="02020603050405020304" pitchFamily="18" charset="0"/>
                <a:ea typeface="Times New Roman" panose="02020603050405020304" pitchFamily="18" charset="0"/>
                <a:cs typeface="B Nazanin" panose="00000400000000000000" pitchFamily="2" charset="-78"/>
              </a:rPr>
              <a:t>: </a:t>
            </a:r>
            <a:endParaRPr lang="en-US" dirty="0">
              <a:effectLst/>
              <a:latin typeface="Times New Roman" panose="02020603050405020304" pitchFamily="18" charset="0"/>
              <a:ea typeface="Times New Roman" panose="02020603050405020304" pitchFamily="18" charset="0"/>
            </a:endParaRPr>
          </a:p>
        </p:txBody>
      </p:sp>
      <p:sp>
        <p:nvSpPr>
          <p:cNvPr id="31" name="Rectangle 31"/>
          <p:cNvSpPr>
            <a:spLocks noChangeArrowheads="1"/>
          </p:cNvSpPr>
          <p:nvPr/>
        </p:nvSpPr>
        <p:spPr bwMode="auto">
          <a:xfrm>
            <a:off x="7867716" y="6025695"/>
            <a:ext cx="26116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1- </a:t>
            </a:r>
            <a:r>
              <a:rPr kumimoji="0" lang="ar-SA"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کاغذ لیتموس مرطوب قرمز رنگ را آبی می کند</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a:t>
            </a:r>
            <a:endPar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2- </a:t>
            </a:r>
            <a:r>
              <a:rPr kumimoji="0" lang="ar-SA"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مجاورت </a:t>
            </a:r>
            <a:r>
              <a:rPr kumimoji="0" lang="fa-IR"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endParaRPr kumimoji="0" lang="ar-SA"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2078" name="Picture 18" descr="روش شناسایی چند گاز متداول"/>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46127" y="6243003"/>
            <a:ext cx="914400" cy="219075"/>
          </a:xfrm>
          <a:prstGeom prst="rect">
            <a:avLst/>
          </a:prstGeom>
          <a:noFill/>
          <a:extLst>
            <a:ext uri="{909E8E84-426E-40DD-AFC4-6F175D3DCCD1}">
              <a14:hiddenFill xmlns:a14="http://schemas.microsoft.com/office/drawing/2010/main">
                <a:solidFill>
                  <a:srgbClr val="FFFFFF"/>
                </a:solidFill>
              </a14:hiddenFill>
            </a:ext>
          </a:extLst>
        </p:spPr>
      </p:pic>
      <p:sp>
        <p:nvSpPr>
          <p:cNvPr id="2048" name="Rectangle 32"/>
          <p:cNvSpPr>
            <a:spLocks noChangeArrowheads="1"/>
          </p:cNvSpPr>
          <p:nvPr/>
        </p:nvSpPr>
        <p:spPr bwMode="auto">
          <a:xfrm>
            <a:off x="-3345873" y="636488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 </a:t>
            </a:r>
            <a:r>
              <a:rPr kumimoji="0" lang="ar-SA"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موجب تشکیل گرد سفید رنگ نشادر می شود</a:t>
            </a:r>
            <a:r>
              <a:rPr kumimoji="0" lang="en-US" altLang="en-US" sz="12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B Nazanin" panose="00000400000000000000" pitchFamily="2" charset="-78"/>
              </a:rPr>
              <a:t>.</a:t>
            </a:r>
            <a:endParaRPr kumimoji="0" lang="en-US" altLang="en-US" sz="18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48" name="Picture 47" descr="روش شناسایی چند گاز متداول">
            <a:hlinkClick r:id="rId11"/>
          </p:cNvPr>
          <p:cNvPicPr/>
          <p:nvPr/>
        </p:nvPicPr>
        <p:blipFill>
          <a:blip r:embed="rId12">
            <a:extLst>
              <a:ext uri="{28A0092B-C50C-407E-A947-70E740481C1C}">
                <a14:useLocalDpi xmlns:a14="http://schemas.microsoft.com/office/drawing/2010/main" val="0"/>
              </a:ext>
            </a:extLst>
          </a:blip>
          <a:srcRect/>
          <a:stretch>
            <a:fillRect/>
          </a:stretch>
        </p:blipFill>
        <p:spPr bwMode="auto">
          <a:xfrm>
            <a:off x="74930" y="5032020"/>
            <a:ext cx="1711960" cy="1332865"/>
          </a:xfrm>
          <a:prstGeom prst="rect">
            <a:avLst/>
          </a:prstGeom>
          <a:noFill/>
          <a:ln>
            <a:noFill/>
          </a:ln>
        </p:spPr>
      </p:pic>
    </p:spTree>
    <p:extLst>
      <p:ext uri="{BB962C8B-B14F-4D97-AF65-F5344CB8AC3E}">
        <p14:creationId xmlns:p14="http://schemas.microsoft.com/office/powerpoint/2010/main" val="4247711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TotalTime>
  <Words>710</Words>
  <Application>Microsoft Office PowerPoint</Application>
  <PresentationFormat>Widescreen</PresentationFormat>
  <Paragraphs>117</Paragraphs>
  <Slides>16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B Nasim</vt:lpstr>
      <vt:lpstr>B Nazanin</vt:lpstr>
      <vt:lpstr>B Titr</vt:lpstr>
      <vt:lpstr>Calibri</vt:lpstr>
      <vt:lpstr>Calibri Light</vt:lpstr>
      <vt:lpstr>Cambria</vt:lpstr>
      <vt:lpstr>Sakkal Majalla</vt:lpstr>
      <vt:lpstr>Times New Roman</vt:lpstr>
      <vt:lpstr>Office Theme</vt:lpstr>
      <vt:lpstr>نکات ايمني در آزمايشگاه </vt:lpstr>
      <vt:lpstr>بهترين راه براي جلوگيري از حوادث، </vt:lpstr>
      <vt:lpstr>لباس کار آزمايشگاه </vt:lpstr>
      <vt:lpstr>تجهيزات ايمني  </vt:lpstr>
      <vt:lpstr>ريختن مواد شيميايي</vt:lpstr>
      <vt:lpstr>در آزمایشگاه چه نکات مهمی را باید رعایت کنیم؟ </vt:lpstr>
      <vt:lpstr>شناخت صحیح محلولهای شیمیایی: </vt:lpstr>
      <vt:lpstr>پیشامدها و کمک‌های اولیه هنگام حادثه </vt:lpstr>
      <vt:lpstr>- بریدگی‌ها</vt:lpstr>
      <vt:lpstr> انفجار و یا شکستن لوازم شیشه‌ای و ایجاد بریدگی</vt:lpstr>
      <vt:lpstr>بلعیدن مواد شیمیایی</vt:lpstr>
      <vt:lpstr>‌تماس با مواد شیمیایی </vt:lpstr>
      <vt:lpstr>استنشاق گازهای سمّی</vt:lpstr>
      <vt:lpstr>سوختگی‌ها</vt:lpstr>
      <vt:lpstr>رقیق کردن اسیدها: </vt:lpstr>
      <vt:lpstr>روش شناسایی چند گاز متداول</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نکات ايمني در آزمايشگاه </dc:title>
  <dc:creator>123</dc:creator>
  <cp:lastModifiedBy>123</cp:lastModifiedBy>
  <cp:revision>13</cp:revision>
  <dcterms:created xsi:type="dcterms:W3CDTF">2017-02-26T06:16:02Z</dcterms:created>
  <dcterms:modified xsi:type="dcterms:W3CDTF">2017-03-06T09:42:55Z</dcterms:modified>
</cp:coreProperties>
</file>