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theme/theme8.xml" ContentType="application/vnd.openxmlformats-officedocument.theme+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theme/theme10.xml" ContentType="application/vnd.openxmlformats-officedocument.theme+xml"/>
  <Override PartName="/ppt/slideLayouts/slideLayout22.xml" ContentType="application/vnd.openxmlformats-officedocument.presentationml.slideLayout+xml"/>
  <Override PartName="/ppt/theme/theme11.xml" ContentType="application/vnd.openxmlformats-officedocument.theme+xml"/>
  <Override PartName="/ppt/slideLayouts/slideLayout23.xml" ContentType="application/vnd.openxmlformats-officedocument.presentationml.slideLayout+xml"/>
  <Override PartName="/ppt/theme/theme12.xml" ContentType="application/vnd.openxmlformats-officedocument.theme+xml"/>
  <Override PartName="/ppt/slideLayouts/slideLayout24.xml" ContentType="application/vnd.openxmlformats-officedocument.presentationml.slideLayout+xml"/>
  <Override PartName="/ppt/theme/theme13.xml" ContentType="application/vnd.openxmlformats-officedocument.theme+xml"/>
  <Override PartName="/ppt/slideLayouts/slideLayout25.xml" ContentType="application/vnd.openxmlformats-officedocument.presentationml.slideLayout+xml"/>
  <Override PartName="/ppt/theme/theme14.xml" ContentType="application/vnd.openxmlformats-officedocument.theme+xml"/>
  <Override PartName="/ppt/slideLayouts/slideLayout26.xml" ContentType="application/vnd.openxmlformats-officedocument.presentationml.slideLayout+xml"/>
  <Override PartName="/ppt/theme/theme15.xml" ContentType="application/vnd.openxmlformats-officedocument.theme+xml"/>
  <Override PartName="/ppt/slideLayouts/slideLayout27.xml" ContentType="application/vnd.openxmlformats-officedocument.presentationml.slideLayout+xml"/>
  <Override PartName="/ppt/theme/theme16.xml" ContentType="application/vnd.openxmlformats-officedocument.theme+xml"/>
  <Override PartName="/ppt/slideLayouts/slideLayout28.xml" ContentType="application/vnd.openxmlformats-officedocument.presentationml.slideLayout+xml"/>
  <Override PartName="/ppt/theme/theme17.xml" ContentType="application/vnd.openxmlformats-officedocument.theme+xml"/>
  <Override PartName="/ppt/slideLayouts/slideLayout29.xml" ContentType="application/vnd.openxmlformats-officedocument.presentationml.slideLayout+xml"/>
  <Override PartName="/ppt/theme/theme18.xml" ContentType="application/vnd.openxmlformats-officedocument.theme+xml"/>
  <Override PartName="/ppt/slideLayouts/slideLayout30.xml" ContentType="application/vnd.openxmlformats-officedocument.presentationml.slideLayout+xml"/>
  <Override PartName="/ppt/theme/theme19.xml" ContentType="application/vnd.openxmlformats-officedocument.theme+xml"/>
  <Override PartName="/ppt/slideLayouts/slideLayout31.xml" ContentType="application/vnd.openxmlformats-officedocument.presentationml.slideLayout+xml"/>
  <Override PartName="/ppt/theme/theme20.xml" ContentType="application/vnd.openxmlformats-officedocument.theme+xml"/>
  <Override PartName="/ppt/slideLayouts/slideLayout32.xml" ContentType="application/vnd.openxmlformats-officedocument.presentationml.slideLayout+xml"/>
  <Override PartName="/ppt/theme/theme21.xml" ContentType="application/vnd.openxmlformats-officedocument.theme+xml"/>
  <Override PartName="/ppt/slideLayouts/slideLayout33.xml" ContentType="application/vnd.openxmlformats-officedocument.presentationml.slideLayout+xml"/>
  <Override PartName="/ppt/theme/theme22.xml" ContentType="application/vnd.openxmlformats-officedocument.theme+xml"/>
  <Override PartName="/ppt/slideLayouts/slideLayout34.xml" ContentType="application/vnd.openxmlformats-officedocument.presentationml.slideLayout+xml"/>
  <Override PartName="/ppt/theme/theme23.xml" ContentType="application/vnd.openxmlformats-officedocument.theme+xml"/>
  <Override PartName="/ppt/slideLayouts/slideLayout35.xml" ContentType="application/vnd.openxmlformats-officedocument.presentationml.slideLayout+xml"/>
  <Override PartName="/ppt/theme/theme24.xml" ContentType="application/vnd.openxmlformats-officedocument.theme+xml"/>
  <Override PartName="/ppt/slideLayouts/slideLayout36.xml" ContentType="application/vnd.openxmlformats-officedocument.presentationml.slideLayout+xml"/>
  <Override PartName="/ppt/theme/theme25.xml" ContentType="application/vnd.openxmlformats-officedocument.theme+xml"/>
  <Override PartName="/ppt/slideLayouts/slideLayout37.xml" ContentType="application/vnd.openxmlformats-officedocument.presentationml.slideLayout+xml"/>
  <Override PartName="/ppt/theme/theme26.xml" ContentType="application/vnd.openxmlformats-officedocument.theme+xml"/>
  <Override PartName="/ppt/slideLayouts/slideLayout38.xml" ContentType="application/vnd.openxmlformats-officedocument.presentationml.slideLayout+xml"/>
  <Override PartName="/ppt/theme/theme27.xml" ContentType="application/vnd.openxmlformats-officedocument.theme+xml"/>
  <Override PartName="/ppt/slideLayouts/slideLayout39.xml" ContentType="application/vnd.openxmlformats-officedocument.presentationml.slideLayout+xml"/>
  <Override PartName="/ppt/theme/theme28.xml" ContentType="application/vnd.openxmlformats-officedocument.theme+xml"/>
  <Override PartName="/ppt/slideLayouts/slideLayout40.xml" ContentType="application/vnd.openxmlformats-officedocument.presentationml.slideLayout+xml"/>
  <Override PartName="/ppt/theme/theme29.xml" ContentType="application/vnd.openxmlformats-officedocument.theme+xml"/>
  <Override PartName="/ppt/slideLayouts/slideLayout41.xml" ContentType="application/vnd.openxmlformats-officedocument.presentationml.slideLayout+xml"/>
  <Override PartName="/ppt/theme/theme30.xml" ContentType="application/vnd.openxmlformats-officedocument.theme+xml"/>
  <Override PartName="/ppt/slideLayouts/slideLayout42.xml" ContentType="application/vnd.openxmlformats-officedocument.presentationml.slideLayout+xml"/>
  <Override PartName="/ppt/theme/theme31.xml" ContentType="application/vnd.openxmlformats-officedocument.theme+xml"/>
  <Override PartName="/ppt/slideLayouts/slideLayout43.xml" ContentType="application/vnd.openxmlformats-officedocument.presentationml.slideLayout+xml"/>
  <Override PartName="/ppt/theme/theme32.xml" ContentType="application/vnd.openxmlformats-officedocument.theme+xml"/>
  <Override PartName="/ppt/slideLayouts/slideLayout44.xml" ContentType="application/vnd.openxmlformats-officedocument.presentationml.slideLayout+xml"/>
  <Override PartName="/ppt/theme/theme33.xml" ContentType="application/vnd.openxmlformats-officedocument.theme+xml"/>
  <Override PartName="/ppt/slideLayouts/slideLayout45.xml" ContentType="application/vnd.openxmlformats-officedocument.presentationml.slideLayout+xml"/>
  <Override PartName="/ppt/theme/theme34.xml" ContentType="application/vnd.openxmlformats-officedocument.theme+xml"/>
  <Override PartName="/ppt/slideLayouts/slideLayout46.xml" ContentType="application/vnd.openxmlformats-officedocument.presentationml.slideLayout+xml"/>
  <Override PartName="/ppt/theme/theme35.xml" ContentType="application/vnd.openxmlformats-officedocument.theme+xml"/>
  <Override PartName="/ppt/slideLayouts/slideLayout47.xml" ContentType="application/vnd.openxmlformats-officedocument.presentationml.slideLayout+xml"/>
  <Override PartName="/ppt/theme/theme36.xml" ContentType="application/vnd.openxmlformats-officedocument.theme+xml"/>
  <Override PartName="/ppt/slideLayouts/slideLayout48.xml" ContentType="application/vnd.openxmlformats-officedocument.presentationml.slideLayout+xml"/>
  <Override PartName="/ppt/theme/theme37.xml" ContentType="application/vnd.openxmlformats-officedocument.theme+xml"/>
  <Override PartName="/ppt/slideLayouts/slideLayout49.xml" ContentType="application/vnd.openxmlformats-officedocument.presentationml.slideLayout+xml"/>
  <Override PartName="/ppt/theme/theme38.xml" ContentType="application/vnd.openxmlformats-officedocument.theme+xml"/>
  <Override PartName="/ppt/slideLayouts/slideLayout50.xml" ContentType="application/vnd.openxmlformats-officedocument.presentationml.slideLayout+xml"/>
  <Override PartName="/ppt/theme/theme39.xml" ContentType="application/vnd.openxmlformats-officedocument.theme+xml"/>
  <Override PartName="/ppt/slideLayouts/slideLayout51.xml" ContentType="application/vnd.openxmlformats-officedocument.presentationml.slideLayout+xml"/>
  <Override PartName="/ppt/theme/theme40.xml" ContentType="application/vnd.openxmlformats-officedocument.theme+xml"/>
  <Override PartName="/ppt/slideLayouts/slideLayout52.xml" ContentType="application/vnd.openxmlformats-officedocument.presentationml.slideLayout+xml"/>
  <Override PartName="/ppt/theme/theme41.xml" ContentType="application/vnd.openxmlformats-officedocument.theme+xml"/>
  <Override PartName="/ppt/slideLayouts/slideLayout53.xml" ContentType="application/vnd.openxmlformats-officedocument.presentationml.slideLayout+xml"/>
  <Override PartName="/ppt/theme/theme42.xml" ContentType="application/vnd.openxmlformats-officedocument.theme+xml"/>
  <Override PartName="/ppt/slideLayouts/slideLayout54.xml" ContentType="application/vnd.openxmlformats-officedocument.presentationml.slideLayout+xml"/>
  <Override PartName="/ppt/theme/theme43.xml" ContentType="application/vnd.openxmlformats-officedocument.theme+xml"/>
  <Override PartName="/ppt/slideLayouts/slideLayout55.xml" ContentType="application/vnd.openxmlformats-officedocument.presentationml.slideLayout+xml"/>
  <Override PartName="/ppt/theme/theme44.xml" ContentType="application/vnd.openxmlformats-officedocument.theme+xml"/>
  <Override PartName="/ppt/slideLayouts/slideLayout56.xml" ContentType="application/vnd.openxmlformats-officedocument.presentationml.slideLayout+xml"/>
  <Override PartName="/ppt/theme/theme45.xml" ContentType="application/vnd.openxmlformats-officedocument.theme+xml"/>
  <Override PartName="/ppt/slideLayouts/slideLayout57.xml" ContentType="application/vnd.openxmlformats-officedocument.presentationml.slideLayout+xml"/>
  <Override PartName="/ppt/theme/theme46.xml" ContentType="application/vnd.openxmlformats-officedocument.theme+xml"/>
  <Override PartName="/ppt/slideLayouts/slideLayout58.xml" ContentType="application/vnd.openxmlformats-officedocument.presentationml.slideLayout+xml"/>
  <Override PartName="/ppt/theme/theme47.xml" ContentType="application/vnd.openxmlformats-officedocument.theme+xml"/>
  <Override PartName="/ppt/slideLayouts/slideLayout59.xml" ContentType="application/vnd.openxmlformats-officedocument.presentationml.slideLayout+xml"/>
  <Override PartName="/ppt/theme/theme48.xml" ContentType="application/vnd.openxmlformats-officedocument.theme+xml"/>
  <Override PartName="/ppt/slideLayouts/slideLayout60.xml" ContentType="application/vnd.openxmlformats-officedocument.presentationml.slideLayout+xml"/>
  <Override PartName="/ppt/theme/theme4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0.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1.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2.xml" ContentType="application/vnd.openxmlformats-officedocument.theme+xml"/>
  <Override PartName="/ppt/slideLayouts/slideLayout68.xml" ContentType="application/vnd.openxmlformats-officedocument.presentationml.slideLayout+xml"/>
  <Override PartName="/ppt/theme/theme53.xml" ContentType="application/vnd.openxmlformats-officedocument.theme+xml"/>
  <Override PartName="/ppt/slideLayouts/slideLayout69.xml" ContentType="application/vnd.openxmlformats-officedocument.presentationml.slideLayout+xml"/>
  <Override PartName="/ppt/theme/theme54.xml" ContentType="application/vnd.openxmlformats-officedocument.theme+xml"/>
  <Override PartName="/ppt/slideLayouts/slideLayout70.xml" ContentType="application/vnd.openxmlformats-officedocument.presentationml.slideLayout+xml"/>
  <Override PartName="/ppt/theme/theme55.xml" ContentType="application/vnd.openxmlformats-officedocument.theme+xml"/>
  <Override PartName="/ppt/slideLayouts/slideLayout71.xml" ContentType="application/vnd.openxmlformats-officedocument.presentationml.slideLayout+xml"/>
  <Override PartName="/ppt/theme/theme56.xml" ContentType="application/vnd.openxmlformats-officedocument.theme+xml"/>
  <Override PartName="/ppt/slideLayouts/slideLayout72.xml" ContentType="application/vnd.openxmlformats-officedocument.presentationml.slideLayout+xml"/>
  <Override PartName="/ppt/theme/theme57.xml" ContentType="application/vnd.openxmlformats-officedocument.theme+xml"/>
  <Override PartName="/ppt/slideLayouts/slideLayout73.xml" ContentType="application/vnd.openxmlformats-officedocument.presentationml.slideLayout+xml"/>
  <Override PartName="/ppt/theme/theme58.xml" ContentType="application/vnd.openxmlformats-officedocument.theme+xml"/>
  <Override PartName="/ppt/slideLayouts/slideLayout74.xml" ContentType="application/vnd.openxmlformats-officedocument.presentationml.slideLayout+xml"/>
  <Override PartName="/ppt/theme/theme59.xml" ContentType="application/vnd.openxmlformats-officedocument.theme+xml"/>
  <Override PartName="/ppt/slideLayouts/slideLayout75.xml" ContentType="application/vnd.openxmlformats-officedocument.presentationml.slideLayout+xml"/>
  <Override PartName="/ppt/theme/theme60.xml" ContentType="application/vnd.openxmlformats-officedocument.theme+xml"/>
  <Override PartName="/ppt/slideLayouts/slideLayout76.xml" ContentType="application/vnd.openxmlformats-officedocument.presentationml.slideLayout+xml"/>
  <Override PartName="/ppt/theme/theme61.xml" ContentType="application/vnd.openxmlformats-officedocument.theme+xml"/>
  <Override PartName="/ppt/slideLayouts/slideLayout77.xml" ContentType="application/vnd.openxmlformats-officedocument.presentationml.slideLayout+xml"/>
  <Override PartName="/ppt/theme/theme62.xml" ContentType="application/vnd.openxmlformats-officedocument.theme+xml"/>
  <Override PartName="/ppt/slideLayouts/slideLayout78.xml" ContentType="application/vnd.openxmlformats-officedocument.presentationml.slideLayout+xml"/>
  <Override PartName="/ppt/theme/theme63.xml" ContentType="application/vnd.openxmlformats-officedocument.theme+xml"/>
  <Override PartName="/ppt/theme/theme64.xml" ContentType="application/vnd.openxmlformats-officedocument.theme+xml"/>
  <Override PartName="/ppt/media/audio2.wav" ContentType="audio/x-wav"/>
  <Override PartName="/ppt/media/audio4.wav" ContentType="audio/x-wav"/>
  <Override PartName="/ppt/media/audio5.wav" ContentType="audio/x-wav"/>
  <Override PartName="/ppt/media/audio6.wav" ContentType="audio/x-wav"/>
  <Override PartName="/ppt/media/audio8.wav" ContentType="audio/x-wav"/>
  <Override PartName="/ppt/media/audio9.wav" ContentType="audio/x-wav"/>
  <Override PartName="/ppt/media/audio11.wav" ContentType="audio/x-wav"/>
  <Override PartName="/ppt/media/audio12.wav" ContentType="audio/x-wav"/>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64" r:id="rId4"/>
    <p:sldMasterId id="2147483667" r:id="rId5"/>
    <p:sldMasterId id="2147483669" r:id="rId6"/>
    <p:sldMasterId id="2147483671" r:id="rId7"/>
    <p:sldMasterId id="2147483673" r:id="rId8"/>
    <p:sldMasterId id="2147483675" r:id="rId9"/>
    <p:sldMasterId id="2147483677" r:id="rId10"/>
    <p:sldMasterId id="2147483679" r:id="rId11"/>
    <p:sldMasterId id="2147483681" r:id="rId12"/>
    <p:sldMasterId id="2147483683" r:id="rId13"/>
    <p:sldMasterId id="2147483685" r:id="rId14"/>
    <p:sldMasterId id="2147483687" r:id="rId15"/>
    <p:sldMasterId id="2147483689" r:id="rId16"/>
    <p:sldMasterId id="2147483691" r:id="rId17"/>
    <p:sldMasterId id="2147483693" r:id="rId18"/>
    <p:sldMasterId id="2147483695" r:id="rId19"/>
    <p:sldMasterId id="2147483697" r:id="rId20"/>
    <p:sldMasterId id="2147483699" r:id="rId21"/>
    <p:sldMasterId id="2147483701" r:id="rId22"/>
    <p:sldMasterId id="2147483703" r:id="rId23"/>
    <p:sldMasterId id="2147483705" r:id="rId24"/>
    <p:sldMasterId id="2147483707" r:id="rId25"/>
    <p:sldMasterId id="2147483709" r:id="rId26"/>
    <p:sldMasterId id="2147483711" r:id="rId27"/>
    <p:sldMasterId id="2147483713" r:id="rId28"/>
    <p:sldMasterId id="2147483715" r:id="rId29"/>
    <p:sldMasterId id="2147483717" r:id="rId30"/>
    <p:sldMasterId id="2147483719" r:id="rId31"/>
    <p:sldMasterId id="2147483721" r:id="rId32"/>
    <p:sldMasterId id="2147483723" r:id="rId33"/>
    <p:sldMasterId id="2147483725" r:id="rId34"/>
    <p:sldMasterId id="2147483727" r:id="rId35"/>
    <p:sldMasterId id="2147483729" r:id="rId36"/>
    <p:sldMasterId id="2147483731" r:id="rId37"/>
    <p:sldMasterId id="2147483733" r:id="rId38"/>
    <p:sldMasterId id="2147483735" r:id="rId39"/>
    <p:sldMasterId id="2147483740" r:id="rId40"/>
    <p:sldMasterId id="2147483742" r:id="rId41"/>
    <p:sldMasterId id="2147483744" r:id="rId42"/>
    <p:sldMasterId id="2147483746" r:id="rId43"/>
    <p:sldMasterId id="2147483748" r:id="rId44"/>
    <p:sldMasterId id="2147483750" r:id="rId45"/>
    <p:sldMasterId id="2147483752" r:id="rId46"/>
    <p:sldMasterId id="2147483754" r:id="rId47"/>
    <p:sldMasterId id="2147483756" r:id="rId48"/>
    <p:sldMasterId id="2147483758" r:id="rId49"/>
    <p:sldMasterId id="2147483760" r:id="rId50"/>
    <p:sldMasterId id="2147483763" r:id="rId51"/>
    <p:sldMasterId id="2147483767" r:id="rId52"/>
    <p:sldMasterId id="2147483770" r:id="rId53"/>
    <p:sldMasterId id="2147483772" r:id="rId54"/>
    <p:sldMasterId id="2147483774" r:id="rId55"/>
    <p:sldMasterId id="2147483776" r:id="rId56"/>
    <p:sldMasterId id="2147483778" r:id="rId57"/>
    <p:sldMasterId id="2147483780" r:id="rId58"/>
    <p:sldMasterId id="2147483782" r:id="rId59"/>
    <p:sldMasterId id="2147483784" r:id="rId60"/>
    <p:sldMasterId id="2147483786" r:id="rId61"/>
    <p:sldMasterId id="2147483788" r:id="rId62"/>
    <p:sldMasterId id="2147483790" r:id="rId63"/>
  </p:sldMasterIdLst>
  <p:notesMasterIdLst>
    <p:notesMasterId r:id="rId207"/>
  </p:notesMasterIdLst>
  <p:sldIdLst>
    <p:sldId id="256" r:id="rId64"/>
    <p:sldId id="257" r:id="rId65"/>
    <p:sldId id="258" r:id="rId66"/>
    <p:sldId id="259" r:id="rId67"/>
    <p:sldId id="260" r:id="rId68"/>
    <p:sldId id="261" r:id="rId69"/>
    <p:sldId id="262" r:id="rId70"/>
    <p:sldId id="263" r:id="rId71"/>
    <p:sldId id="264" r:id="rId72"/>
    <p:sldId id="265" r:id="rId73"/>
    <p:sldId id="266" r:id="rId74"/>
    <p:sldId id="267" r:id="rId75"/>
    <p:sldId id="268" r:id="rId76"/>
    <p:sldId id="269" r:id="rId77"/>
    <p:sldId id="270" r:id="rId78"/>
    <p:sldId id="271" r:id="rId79"/>
    <p:sldId id="272" r:id="rId80"/>
    <p:sldId id="273" r:id="rId81"/>
    <p:sldId id="274" r:id="rId82"/>
    <p:sldId id="275" r:id="rId83"/>
    <p:sldId id="276" r:id="rId84"/>
    <p:sldId id="277" r:id="rId85"/>
    <p:sldId id="278" r:id="rId86"/>
    <p:sldId id="279" r:id="rId87"/>
    <p:sldId id="280" r:id="rId88"/>
    <p:sldId id="281" r:id="rId89"/>
    <p:sldId id="282" r:id="rId90"/>
    <p:sldId id="283" r:id="rId91"/>
    <p:sldId id="284" r:id="rId92"/>
    <p:sldId id="285" r:id="rId93"/>
    <p:sldId id="286" r:id="rId94"/>
    <p:sldId id="287" r:id="rId95"/>
    <p:sldId id="288" r:id="rId96"/>
    <p:sldId id="289" r:id="rId97"/>
    <p:sldId id="290" r:id="rId98"/>
    <p:sldId id="291" r:id="rId99"/>
    <p:sldId id="292" r:id="rId100"/>
    <p:sldId id="293" r:id="rId101"/>
    <p:sldId id="294" r:id="rId102"/>
    <p:sldId id="295" r:id="rId103"/>
    <p:sldId id="296" r:id="rId104"/>
    <p:sldId id="297" r:id="rId105"/>
    <p:sldId id="337" r:id="rId106"/>
    <p:sldId id="300" r:id="rId107"/>
    <p:sldId id="301" r:id="rId108"/>
    <p:sldId id="302" r:id="rId109"/>
    <p:sldId id="303" r:id="rId110"/>
    <p:sldId id="304" r:id="rId111"/>
    <p:sldId id="305" r:id="rId112"/>
    <p:sldId id="306" r:id="rId113"/>
    <p:sldId id="307" r:id="rId114"/>
    <p:sldId id="308" r:id="rId115"/>
    <p:sldId id="309" r:id="rId116"/>
    <p:sldId id="310" r:id="rId117"/>
    <p:sldId id="311" r:id="rId118"/>
    <p:sldId id="312" r:id="rId119"/>
    <p:sldId id="313" r:id="rId120"/>
    <p:sldId id="314" r:id="rId121"/>
    <p:sldId id="315" r:id="rId122"/>
    <p:sldId id="316" r:id="rId123"/>
    <p:sldId id="317" r:id="rId124"/>
    <p:sldId id="318" r:id="rId125"/>
    <p:sldId id="319" r:id="rId126"/>
    <p:sldId id="320" r:id="rId127"/>
    <p:sldId id="321" r:id="rId128"/>
    <p:sldId id="322" r:id="rId129"/>
    <p:sldId id="323" r:id="rId130"/>
    <p:sldId id="324" r:id="rId131"/>
    <p:sldId id="325" r:id="rId132"/>
    <p:sldId id="326" r:id="rId133"/>
    <p:sldId id="327" r:id="rId134"/>
    <p:sldId id="328" r:id="rId135"/>
    <p:sldId id="329" r:id="rId136"/>
    <p:sldId id="330" r:id="rId137"/>
    <p:sldId id="331" r:id="rId138"/>
    <p:sldId id="332" r:id="rId139"/>
    <p:sldId id="333" r:id="rId140"/>
    <p:sldId id="334" r:id="rId141"/>
    <p:sldId id="335" r:id="rId142"/>
    <p:sldId id="338" r:id="rId143"/>
    <p:sldId id="339" r:id="rId144"/>
    <p:sldId id="340" r:id="rId145"/>
    <p:sldId id="341" r:id="rId146"/>
    <p:sldId id="342" r:id="rId147"/>
    <p:sldId id="343" r:id="rId148"/>
    <p:sldId id="344" r:id="rId149"/>
    <p:sldId id="345" r:id="rId150"/>
    <p:sldId id="346" r:id="rId151"/>
    <p:sldId id="347" r:id="rId152"/>
    <p:sldId id="348" r:id="rId153"/>
    <p:sldId id="349" r:id="rId154"/>
    <p:sldId id="350" r:id="rId155"/>
    <p:sldId id="351" r:id="rId156"/>
    <p:sldId id="352" r:id="rId157"/>
    <p:sldId id="353" r:id="rId158"/>
    <p:sldId id="354" r:id="rId159"/>
    <p:sldId id="355" r:id="rId160"/>
    <p:sldId id="356" r:id="rId161"/>
    <p:sldId id="357" r:id="rId162"/>
    <p:sldId id="358" r:id="rId163"/>
    <p:sldId id="359" r:id="rId164"/>
    <p:sldId id="360" r:id="rId165"/>
    <p:sldId id="361" r:id="rId166"/>
    <p:sldId id="362" r:id="rId167"/>
    <p:sldId id="363" r:id="rId168"/>
    <p:sldId id="364" r:id="rId169"/>
    <p:sldId id="365" r:id="rId170"/>
    <p:sldId id="366" r:id="rId171"/>
    <p:sldId id="367" r:id="rId172"/>
    <p:sldId id="368" r:id="rId173"/>
    <p:sldId id="369" r:id="rId174"/>
    <p:sldId id="370" r:id="rId175"/>
    <p:sldId id="371" r:id="rId176"/>
    <p:sldId id="372" r:id="rId177"/>
    <p:sldId id="373" r:id="rId178"/>
    <p:sldId id="374" r:id="rId179"/>
    <p:sldId id="375" r:id="rId180"/>
    <p:sldId id="376" r:id="rId181"/>
    <p:sldId id="377" r:id="rId182"/>
    <p:sldId id="378" r:id="rId183"/>
    <p:sldId id="379" r:id="rId184"/>
    <p:sldId id="380" r:id="rId185"/>
    <p:sldId id="381" r:id="rId186"/>
    <p:sldId id="382" r:id="rId187"/>
    <p:sldId id="383" r:id="rId188"/>
    <p:sldId id="384" r:id="rId189"/>
    <p:sldId id="385" r:id="rId190"/>
    <p:sldId id="386" r:id="rId191"/>
    <p:sldId id="387" r:id="rId192"/>
    <p:sldId id="388" r:id="rId193"/>
    <p:sldId id="389" r:id="rId194"/>
    <p:sldId id="390" r:id="rId195"/>
    <p:sldId id="391" r:id="rId196"/>
    <p:sldId id="392" r:id="rId197"/>
    <p:sldId id="393" r:id="rId198"/>
    <p:sldId id="394" r:id="rId199"/>
    <p:sldId id="395" r:id="rId200"/>
    <p:sldId id="396" r:id="rId201"/>
    <p:sldId id="397" r:id="rId202"/>
    <p:sldId id="398" r:id="rId203"/>
    <p:sldId id="399" r:id="rId204"/>
    <p:sldId id="400" r:id="rId205"/>
    <p:sldId id="401" r:id="rId206"/>
  </p:sldIdLst>
  <p:sldSz cx="12192000" cy="6858000"/>
  <p:notesSz cx="6858000" cy="9144000"/>
  <p:defaultText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0" autoAdjust="0"/>
    <p:restoredTop sz="94660"/>
  </p:normalViewPr>
  <p:slideViewPr>
    <p:cSldViewPr snapToGrid="0">
      <p:cViewPr varScale="1">
        <p:scale>
          <a:sx n="61" d="100"/>
          <a:sy n="61" d="100"/>
        </p:scale>
        <p:origin x="66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4.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21.xml"/><Relationship Id="rId138" Type="http://schemas.openxmlformats.org/officeDocument/2006/relationships/slide" Target="slides/slide75.xml"/><Relationship Id="rId159" Type="http://schemas.openxmlformats.org/officeDocument/2006/relationships/slide" Target="slides/slide96.xml"/><Relationship Id="rId170" Type="http://schemas.openxmlformats.org/officeDocument/2006/relationships/slide" Target="slides/slide107.xml"/><Relationship Id="rId191" Type="http://schemas.openxmlformats.org/officeDocument/2006/relationships/slide" Target="slides/slide128.xml"/><Relationship Id="rId205" Type="http://schemas.openxmlformats.org/officeDocument/2006/relationships/slide" Target="slides/slide142.xml"/><Relationship Id="rId107" Type="http://schemas.openxmlformats.org/officeDocument/2006/relationships/slide" Target="slides/slide44.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1.xml"/><Relationship Id="rId79" Type="http://schemas.openxmlformats.org/officeDocument/2006/relationships/slide" Target="slides/slide16.xml"/><Relationship Id="rId102" Type="http://schemas.openxmlformats.org/officeDocument/2006/relationships/slide" Target="slides/slide39.xml"/><Relationship Id="rId123" Type="http://schemas.openxmlformats.org/officeDocument/2006/relationships/slide" Target="slides/slide60.xml"/><Relationship Id="rId128" Type="http://schemas.openxmlformats.org/officeDocument/2006/relationships/slide" Target="slides/slide65.xml"/><Relationship Id="rId144" Type="http://schemas.openxmlformats.org/officeDocument/2006/relationships/slide" Target="slides/slide81.xml"/><Relationship Id="rId149" Type="http://schemas.openxmlformats.org/officeDocument/2006/relationships/slide" Target="slides/slide86.xml"/><Relationship Id="rId5" Type="http://schemas.openxmlformats.org/officeDocument/2006/relationships/slideMaster" Target="slideMasters/slideMaster5.xml"/><Relationship Id="rId90" Type="http://schemas.openxmlformats.org/officeDocument/2006/relationships/slide" Target="slides/slide27.xml"/><Relationship Id="rId95" Type="http://schemas.openxmlformats.org/officeDocument/2006/relationships/slide" Target="slides/slide32.xml"/><Relationship Id="rId160" Type="http://schemas.openxmlformats.org/officeDocument/2006/relationships/slide" Target="slides/slide97.xml"/><Relationship Id="rId165" Type="http://schemas.openxmlformats.org/officeDocument/2006/relationships/slide" Target="slides/slide102.xml"/><Relationship Id="rId181" Type="http://schemas.openxmlformats.org/officeDocument/2006/relationships/slide" Target="slides/slide118.xml"/><Relationship Id="rId186" Type="http://schemas.openxmlformats.org/officeDocument/2006/relationships/slide" Target="slides/slide123.xml"/><Relationship Id="rId211" Type="http://schemas.openxmlformats.org/officeDocument/2006/relationships/tableStyles" Target="tableStyles.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xml"/><Relationship Id="rId69" Type="http://schemas.openxmlformats.org/officeDocument/2006/relationships/slide" Target="slides/slide6.xml"/><Relationship Id="rId113" Type="http://schemas.openxmlformats.org/officeDocument/2006/relationships/slide" Target="slides/slide50.xml"/><Relationship Id="rId118" Type="http://schemas.openxmlformats.org/officeDocument/2006/relationships/slide" Target="slides/slide55.xml"/><Relationship Id="rId134" Type="http://schemas.openxmlformats.org/officeDocument/2006/relationships/slide" Target="slides/slide71.xml"/><Relationship Id="rId139" Type="http://schemas.openxmlformats.org/officeDocument/2006/relationships/slide" Target="slides/slide76.xml"/><Relationship Id="rId80" Type="http://schemas.openxmlformats.org/officeDocument/2006/relationships/slide" Target="slides/slide17.xml"/><Relationship Id="rId85" Type="http://schemas.openxmlformats.org/officeDocument/2006/relationships/slide" Target="slides/slide22.xml"/><Relationship Id="rId150" Type="http://schemas.openxmlformats.org/officeDocument/2006/relationships/slide" Target="slides/slide87.xml"/><Relationship Id="rId155" Type="http://schemas.openxmlformats.org/officeDocument/2006/relationships/slide" Target="slides/slide92.xml"/><Relationship Id="rId171" Type="http://schemas.openxmlformats.org/officeDocument/2006/relationships/slide" Target="slides/slide108.xml"/><Relationship Id="rId176" Type="http://schemas.openxmlformats.org/officeDocument/2006/relationships/slide" Target="slides/slide113.xml"/><Relationship Id="rId192" Type="http://schemas.openxmlformats.org/officeDocument/2006/relationships/slide" Target="slides/slide129.xml"/><Relationship Id="rId197" Type="http://schemas.openxmlformats.org/officeDocument/2006/relationships/slide" Target="slides/slide134.xml"/><Relationship Id="rId206" Type="http://schemas.openxmlformats.org/officeDocument/2006/relationships/slide" Target="slides/slide143.xml"/><Relationship Id="rId201" Type="http://schemas.openxmlformats.org/officeDocument/2006/relationships/slide" Target="slides/slide138.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0.xml"/><Relationship Id="rId108" Type="http://schemas.openxmlformats.org/officeDocument/2006/relationships/slide" Target="slides/slide45.xml"/><Relationship Id="rId124" Type="http://schemas.openxmlformats.org/officeDocument/2006/relationships/slide" Target="slides/slide61.xml"/><Relationship Id="rId129" Type="http://schemas.openxmlformats.org/officeDocument/2006/relationships/slide" Target="slides/slide66.xml"/><Relationship Id="rId54" Type="http://schemas.openxmlformats.org/officeDocument/2006/relationships/slideMaster" Target="slideMasters/slideMaster54.xml"/><Relationship Id="rId70" Type="http://schemas.openxmlformats.org/officeDocument/2006/relationships/slide" Target="slides/slide7.xml"/><Relationship Id="rId75" Type="http://schemas.openxmlformats.org/officeDocument/2006/relationships/slide" Target="slides/slide12.xml"/><Relationship Id="rId91" Type="http://schemas.openxmlformats.org/officeDocument/2006/relationships/slide" Target="slides/slide28.xml"/><Relationship Id="rId96" Type="http://schemas.openxmlformats.org/officeDocument/2006/relationships/slide" Target="slides/slide33.xml"/><Relationship Id="rId140" Type="http://schemas.openxmlformats.org/officeDocument/2006/relationships/slide" Target="slides/slide77.xml"/><Relationship Id="rId145" Type="http://schemas.openxmlformats.org/officeDocument/2006/relationships/slide" Target="slides/slide82.xml"/><Relationship Id="rId161" Type="http://schemas.openxmlformats.org/officeDocument/2006/relationships/slide" Target="slides/slide98.xml"/><Relationship Id="rId166" Type="http://schemas.openxmlformats.org/officeDocument/2006/relationships/slide" Target="slides/slide103.xml"/><Relationship Id="rId182" Type="http://schemas.openxmlformats.org/officeDocument/2006/relationships/slide" Target="slides/slide119.xml"/><Relationship Id="rId187" Type="http://schemas.openxmlformats.org/officeDocument/2006/relationships/slide" Target="slides/slide124.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1.xml"/><Relationship Id="rId119" Type="http://schemas.openxmlformats.org/officeDocument/2006/relationships/slide" Target="slides/slide56.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2.xml"/><Relationship Id="rId81" Type="http://schemas.openxmlformats.org/officeDocument/2006/relationships/slide" Target="slides/slide18.xml"/><Relationship Id="rId86" Type="http://schemas.openxmlformats.org/officeDocument/2006/relationships/slide" Target="slides/slide23.xml"/><Relationship Id="rId130" Type="http://schemas.openxmlformats.org/officeDocument/2006/relationships/slide" Target="slides/slide67.xml"/><Relationship Id="rId135" Type="http://schemas.openxmlformats.org/officeDocument/2006/relationships/slide" Target="slides/slide72.xml"/><Relationship Id="rId151" Type="http://schemas.openxmlformats.org/officeDocument/2006/relationships/slide" Target="slides/slide88.xml"/><Relationship Id="rId156" Type="http://schemas.openxmlformats.org/officeDocument/2006/relationships/slide" Target="slides/slide93.xml"/><Relationship Id="rId177" Type="http://schemas.openxmlformats.org/officeDocument/2006/relationships/slide" Target="slides/slide114.xml"/><Relationship Id="rId198" Type="http://schemas.openxmlformats.org/officeDocument/2006/relationships/slide" Target="slides/slide135.xml"/><Relationship Id="rId172" Type="http://schemas.openxmlformats.org/officeDocument/2006/relationships/slide" Target="slides/slide109.xml"/><Relationship Id="rId193" Type="http://schemas.openxmlformats.org/officeDocument/2006/relationships/slide" Target="slides/slide130.xml"/><Relationship Id="rId202" Type="http://schemas.openxmlformats.org/officeDocument/2006/relationships/slide" Target="slides/slide139.xml"/><Relationship Id="rId207" Type="http://schemas.openxmlformats.org/officeDocument/2006/relationships/notesMaster" Target="notesMasters/notes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6.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3.xml"/><Relationship Id="rId97" Type="http://schemas.openxmlformats.org/officeDocument/2006/relationships/slide" Target="slides/slide34.xml"/><Relationship Id="rId104" Type="http://schemas.openxmlformats.org/officeDocument/2006/relationships/slide" Target="slides/slide41.xml"/><Relationship Id="rId120" Type="http://schemas.openxmlformats.org/officeDocument/2006/relationships/slide" Target="slides/slide57.xml"/><Relationship Id="rId125" Type="http://schemas.openxmlformats.org/officeDocument/2006/relationships/slide" Target="slides/slide62.xml"/><Relationship Id="rId141" Type="http://schemas.openxmlformats.org/officeDocument/2006/relationships/slide" Target="slides/slide78.xml"/><Relationship Id="rId146" Type="http://schemas.openxmlformats.org/officeDocument/2006/relationships/slide" Target="slides/slide83.xml"/><Relationship Id="rId167" Type="http://schemas.openxmlformats.org/officeDocument/2006/relationships/slide" Target="slides/slide104.xml"/><Relationship Id="rId188" Type="http://schemas.openxmlformats.org/officeDocument/2006/relationships/slide" Target="slides/slide125.xml"/><Relationship Id="rId7" Type="http://schemas.openxmlformats.org/officeDocument/2006/relationships/slideMaster" Target="slideMasters/slideMaster7.xml"/><Relationship Id="rId71" Type="http://schemas.openxmlformats.org/officeDocument/2006/relationships/slide" Target="slides/slide8.xml"/><Relationship Id="rId92" Type="http://schemas.openxmlformats.org/officeDocument/2006/relationships/slide" Target="slides/slide29.xml"/><Relationship Id="rId162" Type="http://schemas.openxmlformats.org/officeDocument/2006/relationships/slide" Target="slides/slide99.xml"/><Relationship Id="rId183" Type="http://schemas.openxmlformats.org/officeDocument/2006/relationships/slide" Target="slides/slide12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3.xml"/><Relationship Id="rId87" Type="http://schemas.openxmlformats.org/officeDocument/2006/relationships/slide" Target="slides/slide24.xml"/><Relationship Id="rId110" Type="http://schemas.openxmlformats.org/officeDocument/2006/relationships/slide" Target="slides/slide47.xml"/><Relationship Id="rId115" Type="http://schemas.openxmlformats.org/officeDocument/2006/relationships/slide" Target="slides/slide52.xml"/><Relationship Id="rId131" Type="http://schemas.openxmlformats.org/officeDocument/2006/relationships/slide" Target="slides/slide68.xml"/><Relationship Id="rId136" Type="http://schemas.openxmlformats.org/officeDocument/2006/relationships/slide" Target="slides/slide73.xml"/><Relationship Id="rId157" Type="http://schemas.openxmlformats.org/officeDocument/2006/relationships/slide" Target="slides/slide94.xml"/><Relationship Id="rId178" Type="http://schemas.openxmlformats.org/officeDocument/2006/relationships/slide" Target="slides/slide115.xml"/><Relationship Id="rId61" Type="http://schemas.openxmlformats.org/officeDocument/2006/relationships/slideMaster" Target="slideMasters/slideMaster61.xml"/><Relationship Id="rId82" Type="http://schemas.openxmlformats.org/officeDocument/2006/relationships/slide" Target="slides/slide19.xml"/><Relationship Id="rId152" Type="http://schemas.openxmlformats.org/officeDocument/2006/relationships/slide" Target="slides/slide89.xml"/><Relationship Id="rId173" Type="http://schemas.openxmlformats.org/officeDocument/2006/relationships/slide" Target="slides/slide110.xml"/><Relationship Id="rId194" Type="http://schemas.openxmlformats.org/officeDocument/2006/relationships/slide" Target="slides/slide131.xml"/><Relationship Id="rId199" Type="http://schemas.openxmlformats.org/officeDocument/2006/relationships/slide" Target="slides/slide136.xml"/><Relationship Id="rId203" Type="http://schemas.openxmlformats.org/officeDocument/2006/relationships/slide" Target="slides/slide140.xml"/><Relationship Id="rId208" Type="http://schemas.openxmlformats.org/officeDocument/2006/relationships/presProps" Target="pres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4.xml"/><Relationship Id="rId100" Type="http://schemas.openxmlformats.org/officeDocument/2006/relationships/slide" Target="slides/slide37.xml"/><Relationship Id="rId105" Type="http://schemas.openxmlformats.org/officeDocument/2006/relationships/slide" Target="slides/slide42.xml"/><Relationship Id="rId126" Type="http://schemas.openxmlformats.org/officeDocument/2006/relationships/slide" Target="slides/slide63.xml"/><Relationship Id="rId147" Type="http://schemas.openxmlformats.org/officeDocument/2006/relationships/slide" Target="slides/slide84.xml"/><Relationship Id="rId168" Type="http://schemas.openxmlformats.org/officeDocument/2006/relationships/slide" Target="slides/slide105.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9.xml"/><Relationship Id="rId93" Type="http://schemas.openxmlformats.org/officeDocument/2006/relationships/slide" Target="slides/slide30.xml"/><Relationship Id="rId98" Type="http://schemas.openxmlformats.org/officeDocument/2006/relationships/slide" Target="slides/slide35.xml"/><Relationship Id="rId121" Type="http://schemas.openxmlformats.org/officeDocument/2006/relationships/slide" Target="slides/slide58.xml"/><Relationship Id="rId142" Type="http://schemas.openxmlformats.org/officeDocument/2006/relationships/slide" Target="slides/slide79.xml"/><Relationship Id="rId163" Type="http://schemas.openxmlformats.org/officeDocument/2006/relationships/slide" Target="slides/slide100.xml"/><Relationship Id="rId184" Type="http://schemas.openxmlformats.org/officeDocument/2006/relationships/slide" Target="slides/slide121.xml"/><Relationship Id="rId189" Type="http://schemas.openxmlformats.org/officeDocument/2006/relationships/slide" Target="slides/slide126.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4.xml"/><Relationship Id="rId116" Type="http://schemas.openxmlformats.org/officeDocument/2006/relationships/slide" Target="slides/slide53.xml"/><Relationship Id="rId137" Type="http://schemas.openxmlformats.org/officeDocument/2006/relationships/slide" Target="slides/slide74.xml"/><Relationship Id="rId158" Type="http://schemas.openxmlformats.org/officeDocument/2006/relationships/slide" Target="slides/slide95.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0.xml"/><Relationship Id="rId88" Type="http://schemas.openxmlformats.org/officeDocument/2006/relationships/slide" Target="slides/slide25.xml"/><Relationship Id="rId111" Type="http://schemas.openxmlformats.org/officeDocument/2006/relationships/slide" Target="slides/slide48.xml"/><Relationship Id="rId132" Type="http://schemas.openxmlformats.org/officeDocument/2006/relationships/slide" Target="slides/slide69.xml"/><Relationship Id="rId153" Type="http://schemas.openxmlformats.org/officeDocument/2006/relationships/slide" Target="slides/slide90.xml"/><Relationship Id="rId174" Type="http://schemas.openxmlformats.org/officeDocument/2006/relationships/slide" Target="slides/slide111.xml"/><Relationship Id="rId179" Type="http://schemas.openxmlformats.org/officeDocument/2006/relationships/slide" Target="slides/slide116.xml"/><Relationship Id="rId195" Type="http://schemas.openxmlformats.org/officeDocument/2006/relationships/slide" Target="slides/slide132.xml"/><Relationship Id="rId209" Type="http://schemas.openxmlformats.org/officeDocument/2006/relationships/viewProps" Target="viewProps.xml"/><Relationship Id="rId190" Type="http://schemas.openxmlformats.org/officeDocument/2006/relationships/slide" Target="slides/slide127.xml"/><Relationship Id="rId204" Type="http://schemas.openxmlformats.org/officeDocument/2006/relationships/slide" Target="slides/slide14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3.xml"/><Relationship Id="rId127" Type="http://schemas.openxmlformats.org/officeDocument/2006/relationships/slide" Target="slides/slide6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0.xml"/><Relationship Id="rId78" Type="http://schemas.openxmlformats.org/officeDocument/2006/relationships/slide" Target="slides/slide15.xml"/><Relationship Id="rId94" Type="http://schemas.openxmlformats.org/officeDocument/2006/relationships/slide" Target="slides/slide31.xml"/><Relationship Id="rId99" Type="http://schemas.openxmlformats.org/officeDocument/2006/relationships/slide" Target="slides/slide36.xml"/><Relationship Id="rId101" Type="http://schemas.openxmlformats.org/officeDocument/2006/relationships/slide" Target="slides/slide38.xml"/><Relationship Id="rId122" Type="http://schemas.openxmlformats.org/officeDocument/2006/relationships/slide" Target="slides/slide59.xml"/><Relationship Id="rId143" Type="http://schemas.openxmlformats.org/officeDocument/2006/relationships/slide" Target="slides/slide80.xml"/><Relationship Id="rId148" Type="http://schemas.openxmlformats.org/officeDocument/2006/relationships/slide" Target="slides/slide85.xml"/><Relationship Id="rId164" Type="http://schemas.openxmlformats.org/officeDocument/2006/relationships/slide" Target="slides/slide101.xml"/><Relationship Id="rId169" Type="http://schemas.openxmlformats.org/officeDocument/2006/relationships/slide" Target="slides/slide106.xml"/><Relationship Id="rId185" Type="http://schemas.openxmlformats.org/officeDocument/2006/relationships/slide" Target="slides/slide1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7.xml"/><Relationship Id="rId210" Type="http://schemas.openxmlformats.org/officeDocument/2006/relationships/theme" Target="theme/theme1.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5.xml"/><Relationship Id="rId89" Type="http://schemas.openxmlformats.org/officeDocument/2006/relationships/slide" Target="slides/slide26.xml"/><Relationship Id="rId112" Type="http://schemas.openxmlformats.org/officeDocument/2006/relationships/slide" Target="slides/slide49.xml"/><Relationship Id="rId133" Type="http://schemas.openxmlformats.org/officeDocument/2006/relationships/slide" Target="slides/slide70.xml"/><Relationship Id="rId154" Type="http://schemas.openxmlformats.org/officeDocument/2006/relationships/slide" Target="slides/slide91.xml"/><Relationship Id="rId175" Type="http://schemas.openxmlformats.org/officeDocument/2006/relationships/slide" Target="slides/slide112.xml"/><Relationship Id="rId196" Type="http://schemas.openxmlformats.org/officeDocument/2006/relationships/slide" Target="slides/slide133.xml"/><Relationship Id="rId200" Type="http://schemas.openxmlformats.org/officeDocument/2006/relationships/slide" Target="slides/slide137.xml"/><Relationship Id="rId16" Type="http://schemas.openxmlformats.org/officeDocument/2006/relationships/slideMaster" Target="slideMasters/slideMaster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3C4FD-04B2-4A9C-BD55-F5AC8B86322C}" type="datetimeFigureOut">
              <a:rPr lang="en-US" smtClean="0"/>
              <a:pPr/>
              <a:t>11/28/2018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9A1D8-98B0-422F-936F-B52C1361EB60}" type="slidenum">
              <a:rPr lang="en-US" smtClean="0"/>
              <a:pPr/>
              <a:t>‹#›</a:t>
            </a:fld>
            <a:endParaRPr lang="en-US" dirty="0"/>
          </a:p>
        </p:txBody>
      </p:sp>
    </p:spTree>
    <p:extLst>
      <p:ext uri="{BB962C8B-B14F-4D97-AF65-F5344CB8AC3E}">
        <p14:creationId xmlns:p14="http://schemas.microsoft.com/office/powerpoint/2010/main" val="3878599595"/>
      </p:ext>
    </p:extLst>
  </p:cSld>
  <p:clrMap bg1="lt1" tx1="dk1" bg2="lt2" tx2="dk2" accent1="accent1" accent2="accent2" accent3="accent3" accent4="accent4" accent5="accent5" accent6="accent6" hlink="hlink" folHlink="folHlink"/>
  <p:notesStyle>
    <a:lvl1pPr marL="0" algn="l" defTabSz="912836" rtl="0" eaLnBrk="1" latinLnBrk="0" hangingPunct="1">
      <a:defRPr sz="1200" kern="1200">
        <a:solidFill>
          <a:schemeClr val="tx1"/>
        </a:solidFill>
        <a:latin typeface="+mn-lt"/>
        <a:ea typeface="+mn-ea"/>
        <a:cs typeface="+mn-cs"/>
      </a:defRPr>
    </a:lvl1pPr>
    <a:lvl2pPr marL="456375" algn="l" defTabSz="912836" rtl="0" eaLnBrk="1" latinLnBrk="0" hangingPunct="1">
      <a:defRPr sz="1200" kern="1200">
        <a:solidFill>
          <a:schemeClr val="tx1"/>
        </a:solidFill>
        <a:latin typeface="+mn-lt"/>
        <a:ea typeface="+mn-ea"/>
        <a:cs typeface="+mn-cs"/>
      </a:defRPr>
    </a:lvl2pPr>
    <a:lvl3pPr marL="912836" algn="l" defTabSz="912836" rtl="0" eaLnBrk="1" latinLnBrk="0" hangingPunct="1">
      <a:defRPr sz="1200" kern="1200">
        <a:solidFill>
          <a:schemeClr val="tx1"/>
        </a:solidFill>
        <a:latin typeface="+mn-lt"/>
        <a:ea typeface="+mn-ea"/>
        <a:cs typeface="+mn-cs"/>
      </a:defRPr>
    </a:lvl3pPr>
    <a:lvl4pPr marL="1369254" algn="l" defTabSz="912836" rtl="0" eaLnBrk="1" latinLnBrk="0" hangingPunct="1">
      <a:defRPr sz="1200" kern="1200">
        <a:solidFill>
          <a:schemeClr val="tx1"/>
        </a:solidFill>
        <a:latin typeface="+mn-lt"/>
        <a:ea typeface="+mn-ea"/>
        <a:cs typeface="+mn-cs"/>
      </a:defRPr>
    </a:lvl4pPr>
    <a:lvl5pPr marL="1825672" algn="l" defTabSz="912836" rtl="0" eaLnBrk="1" latinLnBrk="0" hangingPunct="1">
      <a:defRPr sz="1200" kern="1200">
        <a:solidFill>
          <a:schemeClr val="tx1"/>
        </a:solidFill>
        <a:latin typeface="+mn-lt"/>
        <a:ea typeface="+mn-ea"/>
        <a:cs typeface="+mn-cs"/>
      </a:defRPr>
    </a:lvl5pPr>
    <a:lvl6pPr marL="2282134" algn="l" defTabSz="912836" rtl="0" eaLnBrk="1" latinLnBrk="0" hangingPunct="1">
      <a:defRPr sz="1200" kern="1200">
        <a:solidFill>
          <a:schemeClr val="tx1"/>
        </a:solidFill>
        <a:latin typeface="+mn-lt"/>
        <a:ea typeface="+mn-ea"/>
        <a:cs typeface="+mn-cs"/>
      </a:defRPr>
    </a:lvl6pPr>
    <a:lvl7pPr marL="2738506" algn="l" defTabSz="912836" rtl="0" eaLnBrk="1" latinLnBrk="0" hangingPunct="1">
      <a:defRPr sz="1200" kern="1200">
        <a:solidFill>
          <a:schemeClr val="tx1"/>
        </a:solidFill>
        <a:latin typeface="+mn-lt"/>
        <a:ea typeface="+mn-ea"/>
        <a:cs typeface="+mn-cs"/>
      </a:defRPr>
    </a:lvl7pPr>
    <a:lvl8pPr marL="3194880" algn="l" defTabSz="912836" rtl="0" eaLnBrk="1" latinLnBrk="0" hangingPunct="1">
      <a:defRPr sz="1200" kern="1200">
        <a:solidFill>
          <a:schemeClr val="tx1"/>
        </a:solidFill>
        <a:latin typeface="+mn-lt"/>
        <a:ea typeface="+mn-ea"/>
        <a:cs typeface="+mn-cs"/>
      </a:defRPr>
    </a:lvl8pPr>
    <a:lvl9pPr marL="3651255" algn="l" defTabSz="9128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DE7EC0-A4FA-4AE5-B01C-670E4C035012}" type="slidenum">
              <a:rPr lang="en-US" smtClean="0"/>
              <a:pPr/>
              <a:t>86</a:t>
            </a:fld>
            <a:endParaRPr lang="en-US"/>
          </a:p>
        </p:txBody>
      </p:sp>
    </p:spTree>
    <p:extLst>
      <p:ext uri="{BB962C8B-B14F-4D97-AF65-F5344CB8AC3E}">
        <p14:creationId xmlns:p14="http://schemas.microsoft.com/office/powerpoint/2010/main" val="2972021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CB12E285-B56A-4AF5-9725-5899A951C596}" type="slidenum">
              <a:rPr lang="fa-IR" smtClean="0"/>
              <a:pPr/>
              <a:t>103</a:t>
            </a:fld>
            <a:endParaRPr lang="fa-IR"/>
          </a:p>
        </p:txBody>
      </p:sp>
    </p:spTree>
    <p:extLst>
      <p:ext uri="{BB962C8B-B14F-4D97-AF65-F5344CB8AC3E}">
        <p14:creationId xmlns:p14="http://schemas.microsoft.com/office/powerpoint/2010/main" val="4097142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CB12E285-B56A-4AF5-9725-5899A951C596}" type="slidenum">
              <a:rPr lang="fa-IR" smtClean="0"/>
              <a:pPr/>
              <a:t>106</a:t>
            </a:fld>
            <a:endParaRPr lang="fa-IR"/>
          </a:p>
        </p:txBody>
      </p:sp>
    </p:spTree>
    <p:extLst>
      <p:ext uri="{BB962C8B-B14F-4D97-AF65-F5344CB8AC3E}">
        <p14:creationId xmlns:p14="http://schemas.microsoft.com/office/powerpoint/2010/main" val="266472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6375" indent="0" algn="ctr">
              <a:buNone/>
              <a:defRPr sz="2000"/>
            </a:lvl2pPr>
            <a:lvl3pPr marL="912836" indent="0" algn="ctr">
              <a:buNone/>
              <a:defRPr sz="1900"/>
            </a:lvl3pPr>
            <a:lvl4pPr marL="1369254" indent="0" algn="ctr">
              <a:buNone/>
              <a:defRPr sz="1600"/>
            </a:lvl4pPr>
            <a:lvl5pPr marL="1825672" indent="0" algn="ctr">
              <a:buNone/>
              <a:defRPr sz="1600"/>
            </a:lvl5pPr>
            <a:lvl6pPr marL="2282134" indent="0" algn="ctr">
              <a:buNone/>
              <a:defRPr sz="1600"/>
            </a:lvl6pPr>
            <a:lvl7pPr marL="2738506" indent="0" algn="ctr">
              <a:buNone/>
              <a:defRPr sz="1600"/>
            </a:lvl7pPr>
            <a:lvl8pPr marL="3194880" indent="0" algn="ctr">
              <a:buNone/>
              <a:defRPr sz="1600"/>
            </a:lvl8pPr>
            <a:lvl9pPr marL="3651255"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2260399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56535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1132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90961"/>
            <a:ext cx="10515600" cy="1500187"/>
          </a:xfrm>
        </p:spPr>
        <p:txBody>
          <a:bodyPr/>
          <a:lstStyle>
            <a:lvl1pPr marL="0" indent="0">
              <a:buNone/>
              <a:defRPr sz="2400">
                <a:solidFill>
                  <a:schemeClr val="tx1">
                    <a:tint val="75000"/>
                  </a:schemeClr>
                </a:solidFill>
              </a:defRPr>
            </a:lvl1pPr>
            <a:lvl2pPr marL="456375" indent="0">
              <a:buNone/>
              <a:defRPr sz="2000">
                <a:solidFill>
                  <a:schemeClr val="tx1">
                    <a:tint val="75000"/>
                  </a:schemeClr>
                </a:solidFill>
              </a:defRPr>
            </a:lvl2pPr>
            <a:lvl3pPr marL="912836" indent="0">
              <a:buNone/>
              <a:defRPr sz="1900">
                <a:solidFill>
                  <a:schemeClr val="tx1">
                    <a:tint val="75000"/>
                  </a:schemeClr>
                </a:solidFill>
              </a:defRPr>
            </a:lvl3pPr>
            <a:lvl4pPr marL="1369254" indent="0">
              <a:buNone/>
              <a:defRPr sz="1600">
                <a:solidFill>
                  <a:schemeClr val="tx1">
                    <a:tint val="75000"/>
                  </a:schemeClr>
                </a:solidFill>
              </a:defRPr>
            </a:lvl4pPr>
            <a:lvl5pPr marL="1825672" indent="0">
              <a:buNone/>
              <a:defRPr sz="1600">
                <a:solidFill>
                  <a:schemeClr val="tx1">
                    <a:tint val="75000"/>
                  </a:schemeClr>
                </a:solidFill>
              </a:defRPr>
            </a:lvl5pPr>
            <a:lvl6pPr marL="2282134" indent="0">
              <a:buNone/>
              <a:defRPr sz="1600">
                <a:solidFill>
                  <a:schemeClr val="tx1">
                    <a:tint val="75000"/>
                  </a:schemeClr>
                </a:solidFill>
              </a:defRPr>
            </a:lvl6pPr>
            <a:lvl7pPr marL="2738506" indent="0">
              <a:buNone/>
              <a:defRPr sz="1600">
                <a:solidFill>
                  <a:schemeClr val="tx1">
                    <a:tint val="75000"/>
                  </a:schemeClr>
                </a:solidFill>
              </a:defRPr>
            </a:lvl7pPr>
            <a:lvl8pPr marL="3194880" indent="0">
              <a:buNone/>
              <a:defRPr sz="1600">
                <a:solidFill>
                  <a:schemeClr val="tx1">
                    <a:tint val="75000"/>
                  </a:schemeClr>
                </a:solidFill>
              </a:defRPr>
            </a:lvl8pPr>
            <a:lvl9pPr marL="3651255"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2379630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2715412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6375" indent="0">
              <a:buNone/>
              <a:defRPr sz="2000" b="1"/>
            </a:lvl2pPr>
            <a:lvl3pPr marL="912836" indent="0">
              <a:buNone/>
              <a:defRPr sz="1900" b="1"/>
            </a:lvl3pPr>
            <a:lvl4pPr marL="1369254" indent="0">
              <a:buNone/>
              <a:defRPr sz="1600" b="1"/>
            </a:lvl4pPr>
            <a:lvl5pPr marL="1825672" indent="0">
              <a:buNone/>
              <a:defRPr sz="1600" b="1"/>
            </a:lvl5pPr>
            <a:lvl6pPr marL="2282134" indent="0">
              <a:buNone/>
              <a:defRPr sz="1600" b="1"/>
            </a:lvl6pPr>
            <a:lvl7pPr marL="2738506" indent="0">
              <a:buNone/>
              <a:defRPr sz="1600" b="1"/>
            </a:lvl7pPr>
            <a:lvl8pPr marL="3194880" indent="0">
              <a:buNone/>
              <a:defRPr sz="1600" b="1"/>
            </a:lvl8pPr>
            <a:lvl9pPr marL="3651255"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6375" indent="0">
              <a:buNone/>
              <a:defRPr sz="2000" b="1"/>
            </a:lvl2pPr>
            <a:lvl3pPr marL="912836" indent="0">
              <a:buNone/>
              <a:defRPr sz="1900" b="1"/>
            </a:lvl3pPr>
            <a:lvl4pPr marL="1369254" indent="0">
              <a:buNone/>
              <a:defRPr sz="1600" b="1"/>
            </a:lvl4pPr>
            <a:lvl5pPr marL="1825672" indent="0">
              <a:buNone/>
              <a:defRPr sz="1600" b="1"/>
            </a:lvl5pPr>
            <a:lvl6pPr marL="2282134" indent="0">
              <a:buNone/>
              <a:defRPr sz="1600" b="1"/>
            </a:lvl6pPr>
            <a:lvl7pPr marL="2738506" indent="0">
              <a:buNone/>
              <a:defRPr sz="1600" b="1"/>
            </a:lvl7pPr>
            <a:lvl8pPr marL="3194880" indent="0">
              <a:buNone/>
              <a:defRPr sz="1600" b="1"/>
            </a:lvl8pPr>
            <a:lvl9pPr marL="3651255"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1822064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2048903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3896849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901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3"/>
            <a:ext cx="3932237" cy="3811588"/>
          </a:xfrm>
        </p:spPr>
        <p:txBody>
          <a:bodyPr/>
          <a:lstStyle>
            <a:lvl1pPr marL="0" indent="0">
              <a:buNone/>
              <a:defRPr sz="1600"/>
            </a:lvl1pPr>
            <a:lvl2pPr marL="456375" indent="0">
              <a:buNone/>
              <a:defRPr sz="1500"/>
            </a:lvl2pPr>
            <a:lvl3pPr marL="912836" indent="0">
              <a:buNone/>
              <a:defRPr sz="1200"/>
            </a:lvl3pPr>
            <a:lvl4pPr marL="1369254" indent="0">
              <a:buNone/>
              <a:defRPr sz="1100"/>
            </a:lvl4pPr>
            <a:lvl5pPr marL="1825672" indent="0">
              <a:buNone/>
              <a:defRPr sz="1100"/>
            </a:lvl5pPr>
            <a:lvl6pPr marL="2282134" indent="0">
              <a:buNone/>
              <a:defRPr sz="1100"/>
            </a:lvl6pPr>
            <a:lvl7pPr marL="2738506" indent="0">
              <a:buNone/>
              <a:defRPr sz="1100"/>
            </a:lvl7pPr>
            <a:lvl8pPr marL="3194880" indent="0">
              <a:buNone/>
              <a:defRPr sz="1100"/>
            </a:lvl8pPr>
            <a:lvl9pPr marL="3651255" indent="0">
              <a:buNone/>
              <a:defRPr sz="1100"/>
            </a:lvl9pPr>
          </a:lstStyle>
          <a:p>
            <a:pPr lvl="0"/>
            <a:r>
              <a:rPr lang="en-US" smtClean="0"/>
              <a:t>Edit Master text styles</a:t>
            </a:r>
          </a:p>
        </p:txBody>
      </p:sp>
      <p:sp>
        <p:nvSpPr>
          <p:cNvPr id="5" name="Date Placeholder 4"/>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532224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9016"/>
            <a:ext cx="6172200" cy="4873625"/>
          </a:xfrm>
        </p:spPr>
        <p:txBody>
          <a:bodyPr/>
          <a:lstStyle>
            <a:lvl1pPr marL="0" indent="0">
              <a:buNone/>
              <a:defRPr sz="3200"/>
            </a:lvl1pPr>
            <a:lvl2pPr marL="456375" indent="0">
              <a:buNone/>
              <a:defRPr sz="2800"/>
            </a:lvl2pPr>
            <a:lvl3pPr marL="912836" indent="0">
              <a:buNone/>
              <a:defRPr sz="2400"/>
            </a:lvl3pPr>
            <a:lvl4pPr marL="1369254" indent="0">
              <a:buNone/>
              <a:defRPr sz="2000"/>
            </a:lvl4pPr>
            <a:lvl5pPr marL="1825672" indent="0">
              <a:buNone/>
              <a:defRPr sz="2000"/>
            </a:lvl5pPr>
            <a:lvl6pPr marL="2282134" indent="0">
              <a:buNone/>
              <a:defRPr sz="2000"/>
            </a:lvl6pPr>
            <a:lvl7pPr marL="2738506" indent="0">
              <a:buNone/>
              <a:defRPr sz="2000"/>
            </a:lvl7pPr>
            <a:lvl8pPr marL="3194880" indent="0">
              <a:buNone/>
              <a:defRPr sz="2000"/>
            </a:lvl8pPr>
            <a:lvl9pPr marL="3651255" indent="0">
              <a:buNone/>
              <a:defRPr sz="2000"/>
            </a:lvl9pPr>
          </a:lstStyle>
          <a:p>
            <a:endParaRPr lang="en-US" dirty="0"/>
          </a:p>
        </p:txBody>
      </p:sp>
      <p:sp>
        <p:nvSpPr>
          <p:cNvPr id="4" name="Text Placeholder 3"/>
          <p:cNvSpPr>
            <a:spLocks noGrp="1"/>
          </p:cNvSpPr>
          <p:nvPr>
            <p:ph type="body" sz="half" idx="2"/>
          </p:nvPr>
        </p:nvSpPr>
        <p:spPr>
          <a:xfrm>
            <a:off x="839788" y="2057403"/>
            <a:ext cx="3932237" cy="3811588"/>
          </a:xfrm>
        </p:spPr>
        <p:txBody>
          <a:bodyPr/>
          <a:lstStyle>
            <a:lvl1pPr marL="0" indent="0">
              <a:buNone/>
              <a:defRPr sz="1600"/>
            </a:lvl1pPr>
            <a:lvl2pPr marL="456375" indent="0">
              <a:buNone/>
              <a:defRPr sz="1500"/>
            </a:lvl2pPr>
            <a:lvl3pPr marL="912836" indent="0">
              <a:buNone/>
              <a:defRPr sz="1200"/>
            </a:lvl3pPr>
            <a:lvl4pPr marL="1369254" indent="0">
              <a:buNone/>
              <a:defRPr sz="1100"/>
            </a:lvl4pPr>
            <a:lvl5pPr marL="1825672" indent="0">
              <a:buNone/>
              <a:defRPr sz="1100"/>
            </a:lvl5pPr>
            <a:lvl6pPr marL="2282134" indent="0">
              <a:buNone/>
              <a:defRPr sz="1100"/>
            </a:lvl6pPr>
            <a:lvl7pPr marL="2738506" indent="0">
              <a:buNone/>
              <a:defRPr sz="1100"/>
            </a:lvl7pPr>
            <a:lvl8pPr marL="3194880" indent="0">
              <a:buNone/>
              <a:defRPr sz="1100"/>
            </a:lvl8pPr>
            <a:lvl9pPr marL="3651255" indent="0">
              <a:buNone/>
              <a:defRPr sz="1100"/>
            </a:lvl9pPr>
          </a:lstStyle>
          <a:p>
            <a:pPr lvl="0"/>
            <a:r>
              <a:rPr lang="en-US" smtClean="0"/>
              <a:t>Edit Master text styles</a:t>
            </a:r>
          </a:p>
        </p:txBody>
      </p:sp>
      <p:sp>
        <p:nvSpPr>
          <p:cNvPr id="5" name="Date Placeholder 4"/>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427228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3430352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217"/>
            <a:ext cx="2628900"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217"/>
            <a:ext cx="7734300" cy="581183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2211346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7" y="1449300"/>
            <a:ext cx="8825659"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7" y="4777383"/>
            <a:ext cx="8825659" cy="861420"/>
          </a:xfrm>
        </p:spPr>
        <p:txBody>
          <a:bodyPr anchor="t"/>
          <a:lstStyle>
            <a:lvl1pPr marL="0" indent="0" algn="l">
              <a:buNone/>
              <a:defRPr cap="all">
                <a:solidFill>
                  <a:schemeClr val="bg2">
                    <a:lumMod val="40000"/>
                    <a:lumOff val="60000"/>
                  </a:schemeClr>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7"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625"/>
            <a:ext cx="7766936" cy="1646303"/>
          </a:xfrm>
        </p:spPr>
        <p:txBody>
          <a:bodyPr anchor="b">
            <a:noAutofit/>
          </a:bodyPr>
          <a:lstStyle>
            <a:lvl1pPr algn="r">
              <a:defRPr sz="55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2333"/>
            <a:ext cx="7766936" cy="1096899"/>
          </a:xfrm>
        </p:spPr>
        <p:txBody>
          <a:bodyPr anchor="t"/>
          <a:lstStyle>
            <a:lvl1pPr marL="0" indent="0" algn="r">
              <a:buNone/>
              <a:defRPr>
                <a:solidFill>
                  <a:schemeClr val="tx1">
                    <a:lumMod val="50000"/>
                    <a:lumOff val="50000"/>
                  </a:schemeClr>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11/28/2018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8420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914400" y="1600203"/>
            <a:ext cx="103632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914400" y="1600203"/>
            <a:ext cx="103632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914400" y="1600203"/>
            <a:ext cx="103632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914400" y="1600203"/>
            <a:ext cx="103632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BC38F-CDB2-45F3-9686-461157BF05A7}"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8C6B3-B87C-40E7-BB2E-2595B224C52C}" type="slidenum">
              <a:rPr lang="en-US" smtClean="0"/>
              <a:pPr/>
              <a:t>‹#›</a:t>
            </a:fld>
            <a:endParaRPr lang="en-US"/>
          </a:p>
        </p:txBody>
      </p:sp>
    </p:spTree>
    <p:extLst>
      <p:ext uri="{BB962C8B-B14F-4D97-AF65-F5344CB8AC3E}">
        <p14:creationId xmlns:p14="http://schemas.microsoft.com/office/powerpoint/2010/main" val="14886354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1"/>
            <a:ext cx="8229600" cy="1894363"/>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3048000" y="5003323"/>
            <a:ext cx="8229600" cy="1371600"/>
          </a:xfrm>
        </p:spPr>
        <p:txBody>
          <a:bodyPr/>
          <a:lstStyle>
            <a:lvl1pPr marL="0" indent="0" algn="l">
              <a:buNone/>
              <a:defRPr sz="1900" b="1">
                <a:solidFill>
                  <a:schemeClr val="tx2"/>
                </a:solidFill>
              </a:defRPr>
            </a:lvl1pPr>
            <a:lvl2pPr marL="456375" indent="0" algn="ctr">
              <a:buNone/>
            </a:lvl2pPr>
            <a:lvl3pPr marL="912836" indent="0" algn="ctr">
              <a:buNone/>
            </a:lvl3pPr>
            <a:lvl4pPr marL="1369254" indent="0" algn="ctr">
              <a:buNone/>
            </a:lvl4pPr>
            <a:lvl5pPr marL="1825672" indent="0" algn="ctr">
              <a:buNone/>
            </a:lvl5pPr>
            <a:lvl6pPr marL="2282134" indent="0" algn="ctr">
              <a:buNone/>
            </a:lvl6pPr>
            <a:lvl7pPr marL="2738506" indent="0" algn="ctr">
              <a:buNone/>
            </a:lvl7pPr>
            <a:lvl8pPr marL="3194880" indent="0" algn="ctr">
              <a:buNone/>
            </a:lvl8pPr>
            <a:lvl9pPr marL="3651255"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10733828" y="1110597"/>
            <a:ext cx="2286000" cy="508000"/>
          </a:xfrm>
        </p:spPr>
        <p:txBody>
          <a:bodyPr/>
          <a:lstStyle/>
          <a:p>
            <a:fld id="{3202C4AA-DEAF-4344-8194-25BB560269FD}" type="datetimeFigureOut">
              <a:rPr lang="fa-IR" smtClean="0"/>
              <a:pPr/>
              <a:t>03/20/1440</a:t>
            </a:fld>
            <a:endParaRPr lang="fa-IR"/>
          </a:p>
        </p:txBody>
      </p:sp>
      <p:sp>
        <p:nvSpPr>
          <p:cNvPr id="17" name="Footer Placeholder 16"/>
          <p:cNvSpPr>
            <a:spLocks noGrp="1"/>
          </p:cNvSpPr>
          <p:nvPr>
            <p:ph type="ftr" sz="quarter" idx="11"/>
          </p:nvPr>
        </p:nvSpPr>
        <p:spPr bwMode="auto">
          <a:xfrm rot="5400000">
            <a:off x="10045959" y="4117661"/>
            <a:ext cx="3657600" cy="512064"/>
          </a:xfrm>
        </p:spPr>
        <p:txBody>
          <a:bodyPr/>
          <a:lstStyle/>
          <a:p>
            <a:endParaRPr lang="fa-IR"/>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767392" y="4928703"/>
            <a:ext cx="812800" cy="517524"/>
          </a:xfrm>
        </p:spPr>
        <p:txBody>
          <a:bodyPr/>
          <a:lstStyle/>
          <a:p>
            <a:fld id="{301E921F-280E-49A9-99C5-15EFE6B356CA}" type="slidenum">
              <a:rPr lang="fa-IR" smtClean="0"/>
              <a:pPr/>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625"/>
            <a:ext cx="7766936" cy="1646303"/>
          </a:xfrm>
        </p:spPr>
        <p:txBody>
          <a:bodyPr anchor="b">
            <a:noAutofit/>
          </a:bodyPr>
          <a:lstStyle>
            <a:lvl1pPr algn="r">
              <a:defRPr sz="55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6375" indent="0" algn="ctr">
              <a:buNone/>
              <a:defRPr>
                <a:solidFill>
                  <a:schemeClr val="tx1">
                    <a:tint val="75000"/>
                  </a:schemeClr>
                </a:solidFill>
              </a:defRPr>
            </a:lvl2pPr>
            <a:lvl3pPr marL="912836" indent="0" algn="ctr">
              <a:buNone/>
              <a:defRPr>
                <a:solidFill>
                  <a:schemeClr val="tx1">
                    <a:tint val="75000"/>
                  </a:schemeClr>
                </a:solidFill>
              </a:defRPr>
            </a:lvl3pPr>
            <a:lvl4pPr marL="1369254" indent="0" algn="ctr">
              <a:buNone/>
              <a:defRPr>
                <a:solidFill>
                  <a:schemeClr val="tx1">
                    <a:tint val="75000"/>
                  </a:schemeClr>
                </a:solidFill>
              </a:defRPr>
            </a:lvl4pPr>
            <a:lvl5pPr marL="1825672" indent="0" algn="ctr">
              <a:buNone/>
              <a:defRPr>
                <a:solidFill>
                  <a:schemeClr val="tx1">
                    <a:tint val="75000"/>
                  </a:schemeClr>
                </a:solidFill>
              </a:defRPr>
            </a:lvl5pPr>
            <a:lvl6pPr marL="2282134" indent="0" algn="ctr">
              <a:buNone/>
              <a:defRPr>
                <a:solidFill>
                  <a:schemeClr val="tx1">
                    <a:tint val="75000"/>
                  </a:schemeClr>
                </a:solidFill>
              </a:defRPr>
            </a:lvl6pPr>
            <a:lvl7pPr marL="2738506" indent="0" algn="ctr">
              <a:buNone/>
              <a:defRPr>
                <a:solidFill>
                  <a:schemeClr val="tx1">
                    <a:tint val="75000"/>
                  </a:schemeClr>
                </a:solidFill>
              </a:defRPr>
            </a:lvl7pPr>
            <a:lvl8pPr marL="3194880" indent="0" algn="ctr">
              <a:buNone/>
              <a:defRPr>
                <a:solidFill>
                  <a:schemeClr val="tx1">
                    <a:tint val="75000"/>
                  </a:schemeClr>
                </a:solidFill>
              </a:defRPr>
            </a:lvl8pPr>
            <a:lvl9pPr marL="3651255"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ABBD7E-5368-4EF7-8B72-A5953A4C9839}" type="datetimeFigureOut">
              <a:rPr lang="en-US" smtClean="0"/>
              <a:pPr/>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0B6880-0753-469E-903B-D44A3D2AEB77}" type="slidenum">
              <a:rPr lang="en-US" smtClean="0"/>
              <a:pPr/>
              <a:t>‹#›</a:t>
            </a:fld>
            <a:endParaRPr lang="en-US"/>
          </a:p>
        </p:txBody>
      </p:sp>
    </p:spTree>
    <p:extLst>
      <p:ext uri="{BB962C8B-B14F-4D97-AF65-F5344CB8AC3E}">
        <p14:creationId xmlns:p14="http://schemas.microsoft.com/office/powerpoint/2010/main" val="29943775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ABBD7E-5368-4EF7-8B72-A5953A4C9839}" type="datetimeFigureOut">
              <a:rPr lang="en-US" smtClean="0"/>
              <a:pPr/>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0B6880-0753-469E-903B-D44A3D2AEB77}" type="slidenum">
              <a:rPr lang="en-US" smtClean="0"/>
              <a:pPr/>
              <a:t>‹#›</a:t>
            </a:fld>
            <a:endParaRPr lang="en-US"/>
          </a:p>
        </p:txBody>
      </p:sp>
    </p:spTree>
    <p:extLst>
      <p:ext uri="{BB962C8B-B14F-4D97-AF65-F5344CB8AC3E}">
        <p14:creationId xmlns:p14="http://schemas.microsoft.com/office/powerpoint/2010/main" val="26011634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1179288"/>
          </a:xfrm>
          <a:prstGeom prst="rect">
            <a:avLst/>
          </a:prstGeom>
        </p:spPr>
        <p:txBody>
          <a:bodyPr lIns="121730" tIns="60865" rIns="121730" bIns="60865" anchor="ctr"/>
          <a:lstStyle>
            <a:lvl1pPr algn="l">
              <a:defRPr>
                <a:solidFill>
                  <a:schemeClr val="tx1">
                    <a:lumMod val="75000"/>
                    <a:lumOff val="25000"/>
                  </a:schemeClr>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lIns="121730" tIns="60865" rIns="121730" bIns="60865" anchor="ctr"/>
          <a:lstStyle>
            <a:lvl1pPr marL="0" indent="0">
              <a:buNone/>
              <a:defRPr sz="27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527053" tIns="60865" rIns="121730" bIns="60865" anchor="t"/>
          <a:lstStyle>
            <a:lvl1pPr marL="0" indent="0">
              <a:buNone/>
              <a:defRPr sz="19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59564" y="0"/>
            <a:ext cx="10032437" cy="1179288"/>
          </a:xfrm>
          <a:prstGeom prst="rect">
            <a:avLst/>
          </a:prstGeom>
        </p:spPr>
        <p:txBody>
          <a:bodyPr lIns="121736" tIns="60868" rIns="121736" bIns="60868" anchor="ctr"/>
          <a:lstStyle>
            <a:lvl1pPr algn="l">
              <a:defRPr>
                <a:solidFill>
                  <a:schemeClr val="tx1">
                    <a:lumMod val="75000"/>
                    <a:lumOff val="25000"/>
                  </a:schemeClr>
                </a:solidFill>
              </a:defRPr>
            </a:lvl1pPr>
          </a:lstStyle>
          <a:p>
            <a:r>
              <a:rPr lang="en-US" altLang="ko-KR" dirty="0" smtClean="0"/>
              <a:t> Click to edit title</a:t>
            </a:r>
            <a:endParaRPr lang="ko-KR" altLang="en-US" dirty="0"/>
          </a:p>
        </p:txBody>
      </p:sp>
      <p:sp>
        <p:nvSpPr>
          <p:cNvPr id="4" name="Content Placeholder 2"/>
          <p:cNvSpPr>
            <a:spLocks noGrp="1"/>
          </p:cNvSpPr>
          <p:nvPr>
            <p:ph idx="1"/>
          </p:nvPr>
        </p:nvSpPr>
        <p:spPr>
          <a:xfrm>
            <a:off x="2639616" y="1316768"/>
            <a:ext cx="9217024" cy="614197"/>
          </a:xfrm>
          <a:prstGeom prst="rect">
            <a:avLst/>
          </a:prstGeom>
        </p:spPr>
        <p:txBody>
          <a:bodyPr lIns="121736" tIns="60868" rIns="121736" bIns="60868" anchor="ctr"/>
          <a:lstStyle>
            <a:lvl1pPr marL="0" indent="0">
              <a:buNone/>
              <a:defRPr sz="27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2653408" y="2218995"/>
            <a:ext cx="9217024" cy="3994316"/>
          </a:xfrm>
          <a:prstGeom prst="rect">
            <a:avLst/>
          </a:prstGeom>
        </p:spPr>
        <p:txBody>
          <a:bodyPr lIns="527080" tIns="60868" rIns="121736" bIns="60868" anchor="t"/>
          <a:lstStyle>
            <a:lvl1pPr marL="0" indent="0">
              <a:buNone/>
              <a:defRPr sz="19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142"/>
            <a:ext cx="4011084" cy="1162049"/>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733" y="273142"/>
            <a:ext cx="6815667" cy="585258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0"/>
            <a:ext cx="4011084" cy="4690533"/>
          </a:xfrm>
        </p:spPr>
        <p:txBody>
          <a:bodyPr/>
          <a:lstStyle>
            <a:lvl1pPr marL="0" indent="0">
              <a:buNone/>
              <a:defRPr sz="1900"/>
            </a:lvl1pPr>
            <a:lvl2pPr marL="608499" indent="0">
              <a:buNone/>
              <a:defRPr sz="1600"/>
            </a:lvl2pPr>
            <a:lvl3pPr marL="1217130" indent="0">
              <a:buNone/>
              <a:defRPr sz="1300"/>
            </a:lvl3pPr>
            <a:lvl4pPr marL="1825672" indent="0">
              <a:buNone/>
              <a:defRPr sz="1200"/>
            </a:lvl4pPr>
            <a:lvl5pPr marL="2434258" indent="0">
              <a:buNone/>
              <a:defRPr sz="1200"/>
            </a:lvl5pPr>
            <a:lvl6pPr marL="3042756" indent="0">
              <a:buNone/>
              <a:defRPr sz="1200"/>
            </a:lvl6pPr>
            <a:lvl7pPr marL="3651255" indent="0">
              <a:buNone/>
              <a:defRPr sz="1200"/>
            </a:lvl7pPr>
            <a:lvl8pPr marL="4259840" indent="0">
              <a:buNone/>
              <a:defRPr sz="1200"/>
            </a:lvl8pPr>
            <a:lvl9pPr marL="4868409"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138"/>
            <a:ext cx="4011084" cy="1162049"/>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733" y="273138"/>
            <a:ext cx="6815667" cy="585258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0"/>
            <a:ext cx="4011084" cy="4690533"/>
          </a:xfrm>
        </p:spPr>
        <p:txBody>
          <a:bodyPr/>
          <a:lstStyle>
            <a:lvl1pPr marL="0" indent="0">
              <a:buNone/>
              <a:defRPr sz="1900"/>
            </a:lvl1pPr>
            <a:lvl2pPr marL="608547" indent="0">
              <a:buNone/>
              <a:defRPr sz="1600"/>
            </a:lvl2pPr>
            <a:lvl3pPr marL="1217220" indent="0">
              <a:buNone/>
              <a:defRPr sz="1300"/>
            </a:lvl3pPr>
            <a:lvl4pPr marL="1825808" indent="0">
              <a:buNone/>
              <a:defRPr sz="1200"/>
            </a:lvl4pPr>
            <a:lvl5pPr marL="2434438" indent="0">
              <a:buNone/>
              <a:defRPr sz="1200"/>
            </a:lvl5pPr>
            <a:lvl6pPr marL="3042984" indent="0">
              <a:buNone/>
              <a:defRPr sz="1200"/>
            </a:lvl6pPr>
            <a:lvl7pPr marL="3651531" indent="0">
              <a:buNone/>
              <a:defRPr sz="1200"/>
            </a:lvl7pPr>
            <a:lvl8pPr marL="4260160" indent="0">
              <a:buNone/>
              <a:defRPr sz="1200"/>
            </a:lvl8pPr>
            <a:lvl9pPr marL="4868773"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pPr/>
              <a:t>11/28/2018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0.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3.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4.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5.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6.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8.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9.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30.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1.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2.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3.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4.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5.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6.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7.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8.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9.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40.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41.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42.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43.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44.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45.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46.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47.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48.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49.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50.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51.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52.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53.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54.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55.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56.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57.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58.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59.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60.xml"/></Relationships>
</file>

<file path=ppt/slideMasters/_rels/slideMaster50.xml.rels><?xml version="1.0" encoding="UTF-8" standalone="yes"?>
<Relationships xmlns="http://schemas.openxmlformats.org/package/2006/relationships"><Relationship Id="rId3" Type="http://schemas.openxmlformats.org/officeDocument/2006/relationships/theme" Target="../theme/theme50.xml"/><Relationship Id="rId2" Type="http://schemas.openxmlformats.org/officeDocument/2006/relationships/slideLayout" Target="../slideLayouts/slideLayout62.xml"/><Relationship Id="rId1" Type="http://schemas.openxmlformats.org/officeDocument/2006/relationships/slideLayout" Target="../slideLayouts/slideLayout61.xml"/></Relationships>
</file>

<file path=ppt/slideMasters/_rels/slideMaster51.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3" Type="http://schemas.openxmlformats.org/officeDocument/2006/relationships/theme" Target="../theme/theme52.xml"/><Relationship Id="rId2" Type="http://schemas.openxmlformats.org/officeDocument/2006/relationships/slideLayout" Target="../slideLayouts/slideLayout67.xml"/><Relationship Id="rId1" Type="http://schemas.openxmlformats.org/officeDocument/2006/relationships/slideLayout" Target="../slideLayouts/slideLayout66.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68.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69.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70.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71.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72.xml"/></Relationships>
</file>

<file path=ppt/slideMasters/_rels/slideMaster58.xml.rels><?xml version="1.0" encoding="UTF-8" standalone="yes"?>
<Relationships xmlns="http://schemas.openxmlformats.org/package/2006/relationships"><Relationship Id="rId2" Type="http://schemas.openxmlformats.org/officeDocument/2006/relationships/theme" Target="../theme/theme58.xml"/><Relationship Id="rId1" Type="http://schemas.openxmlformats.org/officeDocument/2006/relationships/slideLayout" Target="../slideLayouts/slideLayout73.xml"/></Relationships>
</file>

<file path=ppt/slideMasters/_rels/slideMaster59.xml.rels><?xml version="1.0" encoding="UTF-8" standalone="yes"?>
<Relationships xmlns="http://schemas.openxmlformats.org/package/2006/relationships"><Relationship Id="rId2" Type="http://schemas.openxmlformats.org/officeDocument/2006/relationships/theme" Target="../theme/theme59.xml"/><Relationship Id="rId1" Type="http://schemas.openxmlformats.org/officeDocument/2006/relationships/slideLayout" Target="../slideLayouts/slideLayout74.xml"/></Relationships>
</file>

<file path=ppt/slideMasters/_rels/slideMaster60.xml.rels><?xml version="1.0" encoding="UTF-8" standalone="yes"?>
<Relationships xmlns="http://schemas.openxmlformats.org/package/2006/relationships"><Relationship Id="rId2" Type="http://schemas.openxmlformats.org/officeDocument/2006/relationships/theme" Target="../theme/theme60.xml"/><Relationship Id="rId1" Type="http://schemas.openxmlformats.org/officeDocument/2006/relationships/slideLayout" Target="../slideLayouts/slideLayout75.xml"/></Relationships>
</file>

<file path=ppt/slideMasters/_rels/slideMaster61.xml.rels><?xml version="1.0" encoding="UTF-8" standalone="yes"?>
<Relationships xmlns="http://schemas.openxmlformats.org/package/2006/relationships"><Relationship Id="rId2" Type="http://schemas.openxmlformats.org/officeDocument/2006/relationships/theme" Target="../theme/theme61.xml"/><Relationship Id="rId1" Type="http://schemas.openxmlformats.org/officeDocument/2006/relationships/slideLayout" Target="../slideLayouts/slideLayout76.xml"/></Relationships>
</file>

<file path=ppt/slideMasters/_rels/slideMaster62.xml.rels><?xml version="1.0" encoding="UTF-8" standalone="yes"?>
<Relationships xmlns="http://schemas.openxmlformats.org/package/2006/relationships"><Relationship Id="rId2" Type="http://schemas.openxmlformats.org/officeDocument/2006/relationships/theme" Target="../theme/theme62.xml"/><Relationship Id="rId1" Type="http://schemas.openxmlformats.org/officeDocument/2006/relationships/slideLayout" Target="../slideLayouts/slideLayout77.xml"/></Relationships>
</file>

<file path=ppt/slideMasters/_rels/slideMaster63.xml.rels><?xml version="1.0" encoding="UTF-8" standalone="yes"?>
<Relationships xmlns="http://schemas.openxmlformats.org/package/2006/relationships"><Relationship Id="rId2" Type="http://schemas.openxmlformats.org/officeDocument/2006/relationships/theme" Target="../theme/theme63.xml"/><Relationship Id="rId1"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9"/>
          </a:xfrm>
          <a:prstGeom prst="rect">
            <a:avLst/>
          </a:prstGeom>
        </p:spPr>
        <p:txBody>
          <a:bodyPr vert="horz" lIns="91302" tIns="45718" rIns="91302" bIns="45718"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7848"/>
            <a:ext cx="27432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18AF62E6-7318-4B72-938F-6AA0B093B31F}" type="datetimeFigureOut">
              <a:rPr lang="en-US" smtClean="0"/>
              <a:pPr/>
              <a:t>11/28/2018</a:t>
            </a:fld>
            <a:endParaRPr lang="en-US" dirty="0"/>
          </a:p>
        </p:txBody>
      </p:sp>
      <p:sp>
        <p:nvSpPr>
          <p:cNvPr id="5" name="Footer Placeholder 4"/>
          <p:cNvSpPr>
            <a:spLocks noGrp="1"/>
          </p:cNvSpPr>
          <p:nvPr>
            <p:ph type="ftr" sz="quarter" idx="3"/>
          </p:nvPr>
        </p:nvSpPr>
        <p:spPr>
          <a:xfrm>
            <a:off x="4038600" y="6357848"/>
            <a:ext cx="4114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7848"/>
            <a:ext cx="27432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6D5F2C9D-28A8-4730-9D04-BB15C615A2EB}" type="slidenum">
              <a:rPr lang="en-US" smtClean="0"/>
              <a:pPr/>
              <a:t>‹#›</a:t>
            </a:fld>
            <a:endParaRPr lang="en-US" dirty="0"/>
          </a:p>
        </p:txBody>
      </p:sp>
    </p:spTree>
    <p:extLst>
      <p:ext uri="{BB962C8B-B14F-4D97-AF65-F5344CB8AC3E}">
        <p14:creationId xmlns:p14="http://schemas.microsoft.com/office/powerpoint/2010/main" val="3605865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283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232" indent="-228232" algn="l" defTabSz="91283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694" indent="-228232" algn="l" defTabSz="91283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1066" indent="-228232" algn="l" defTabSz="91283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7440"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3815"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0276"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66694"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3112"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79574" indent="-228232" algn="l" defTabSz="912836"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613"/>
          <a:stretch/>
        </p:blipFill>
        <p:spPr>
          <a:xfrm>
            <a:off x="3" y="2671185"/>
            <a:ext cx="4037012" cy="4188315"/>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5640"/>
          <a:stretch/>
        </p:blipFill>
        <p:spPr>
          <a:xfrm>
            <a:off x="3" y="2892353"/>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28813"/>
          <a:stretch/>
        </p:blipFill>
        <p:spPr>
          <a:xfrm>
            <a:off x="7999413" y="1590"/>
            <a:ext cx="1603387" cy="1141407"/>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b="23320"/>
          <a:stretch/>
        </p:blipFill>
        <p:spPr>
          <a:xfrm>
            <a:off x="8606967" y="6096000"/>
            <a:ext cx="993735"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3" y="452717"/>
            <a:ext cx="9404723" cy="1400531"/>
          </a:xfrm>
          <a:prstGeom prst="rect">
            <a:avLst/>
          </a:prstGeom>
        </p:spPr>
        <p:txBody>
          <a:bodyPr vert="horz" lIns="91302" tIns="45718" rIns="91302" bIns="45718"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75"/>
            <a:ext cx="8946541" cy="4195481"/>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6730" y="1790736"/>
            <a:ext cx="990599" cy="304799"/>
          </a:xfrm>
          <a:prstGeom prst="rect">
            <a:avLst/>
          </a:prstGeom>
        </p:spPr>
        <p:txBody>
          <a:bodyPr vert="horz" lIns="91302" tIns="45718" rIns="91302" bIns="45718" rtlCol="0" anchor="t"/>
          <a:lstStyle>
            <a:lvl1pPr algn="l">
              <a:defRPr sz="1100" b="0" i="0">
                <a:solidFill>
                  <a:schemeClr val="tx1">
                    <a:tint val="75000"/>
                    <a:alpha val="60000"/>
                  </a:schemeClr>
                </a:solidFill>
              </a:defRPr>
            </a:lvl1pPr>
          </a:lstStyle>
          <a:p>
            <a:fld id="{4AAD347D-5ACD-4C99-B74B-A9C85AD731AF}" type="datetimeFigureOut">
              <a:rPr lang="en-US" dirty="0"/>
              <a:pPr/>
              <a:t>11/28/2018</a:t>
            </a:fld>
            <a:endParaRPr lang="en-US" dirty="0"/>
          </a:p>
        </p:txBody>
      </p:sp>
      <p:sp>
        <p:nvSpPr>
          <p:cNvPr id="5" name="Footer Placeholder 4"/>
          <p:cNvSpPr>
            <a:spLocks noGrp="1"/>
          </p:cNvSpPr>
          <p:nvPr>
            <p:ph type="ftr" sz="quarter" idx="3"/>
          </p:nvPr>
        </p:nvSpPr>
        <p:spPr>
          <a:xfrm rot="5400000">
            <a:off x="8952573" y="3226888"/>
            <a:ext cx="3859795" cy="304801"/>
          </a:xfrm>
          <a:prstGeom prst="rect">
            <a:avLst/>
          </a:prstGeom>
        </p:spPr>
        <p:txBody>
          <a:bodyPr vert="horz" lIns="91302" tIns="45718" rIns="91302" bIns="45718"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3631" y="297319"/>
            <a:ext cx="838199" cy="767687"/>
          </a:xfrm>
          <a:prstGeom prst="rect">
            <a:avLst/>
          </a:prstGeom>
        </p:spPr>
        <p:txBody>
          <a:bodyPr vert="horz" lIns="91302" tIns="45718" rIns="91302" bIns="45718"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hf sldNum="0" hdr="0" ftr="0" dt="0"/>
  <p:txStyles>
    <p:titleStyle>
      <a:lvl1pPr algn="l" defTabSz="456375" rtl="0" eaLnBrk="1" latinLnBrk="0" hangingPunct="1">
        <a:spcBef>
          <a:spcPct val="0"/>
        </a:spcBef>
        <a:buNone/>
        <a:defRPr sz="43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346" indent="-342346" algn="l" defTabSz="456375"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1663" indent="-285290" algn="l" defTabSz="456375" rtl="0" eaLnBrk="1" latinLnBrk="0" hangingPunct="1">
        <a:spcBef>
          <a:spcPts val="1000"/>
        </a:spcBef>
        <a:spcAft>
          <a:spcPts val="0"/>
        </a:spcAft>
        <a:buClr>
          <a:schemeClr val="bg2">
            <a:lumMod val="40000"/>
            <a:lumOff val="60000"/>
          </a:schemeClr>
        </a:buClr>
        <a:buSzPct val="80000"/>
        <a:buFont typeface="Wingdings 3" charset="2"/>
        <a:buChar char=""/>
        <a:defRPr sz="1900" b="0" i="0" kern="1200">
          <a:solidFill>
            <a:schemeClr val="tx1"/>
          </a:solidFill>
          <a:latin typeface="+mj-lt"/>
          <a:ea typeface="+mj-ea"/>
          <a:cs typeface="+mj-cs"/>
        </a:defRPr>
      </a:lvl2pPr>
      <a:lvl3pPr marL="1141066"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597440"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4pPr>
      <a:lvl5pPr marL="2053815"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5pPr>
      <a:lvl6pPr marL="2501676"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6pPr>
      <a:lvl7pPr marL="2966694"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7pPr>
      <a:lvl8pPr marL="3423112"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8pPr>
      <a:lvl9pPr marL="3879574" indent="-228232" algn="l" defTabSz="456375" rtl="0" eaLnBrk="1" latinLnBrk="0" hangingPunct="1">
        <a:spcBef>
          <a:spcPts val="100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9pPr>
    </p:bodyStyle>
    <p:otherStyle>
      <a:defPPr>
        <a:defRPr lang="en-US"/>
      </a:defPPr>
      <a:lvl1pPr marL="0" algn="l" defTabSz="456375" rtl="0" eaLnBrk="1" latinLnBrk="0" hangingPunct="1">
        <a:defRPr sz="1900" kern="1200">
          <a:solidFill>
            <a:schemeClr val="tx1"/>
          </a:solidFill>
          <a:latin typeface="+mn-lt"/>
          <a:ea typeface="+mn-ea"/>
          <a:cs typeface="+mn-cs"/>
        </a:defRPr>
      </a:lvl1pPr>
      <a:lvl2pPr marL="456375" algn="l" defTabSz="456375" rtl="0" eaLnBrk="1" latinLnBrk="0" hangingPunct="1">
        <a:defRPr sz="1900" kern="1200">
          <a:solidFill>
            <a:schemeClr val="tx1"/>
          </a:solidFill>
          <a:latin typeface="+mn-lt"/>
          <a:ea typeface="+mn-ea"/>
          <a:cs typeface="+mn-cs"/>
        </a:defRPr>
      </a:lvl2pPr>
      <a:lvl3pPr marL="912836" algn="l" defTabSz="456375" rtl="0" eaLnBrk="1" latinLnBrk="0" hangingPunct="1">
        <a:defRPr sz="1900" kern="1200">
          <a:solidFill>
            <a:schemeClr val="tx1"/>
          </a:solidFill>
          <a:latin typeface="+mn-lt"/>
          <a:ea typeface="+mn-ea"/>
          <a:cs typeface="+mn-cs"/>
        </a:defRPr>
      </a:lvl3pPr>
      <a:lvl4pPr marL="1369254" algn="l" defTabSz="456375" rtl="0" eaLnBrk="1" latinLnBrk="0" hangingPunct="1">
        <a:defRPr sz="1900" kern="1200">
          <a:solidFill>
            <a:schemeClr val="tx1"/>
          </a:solidFill>
          <a:latin typeface="+mn-lt"/>
          <a:ea typeface="+mn-ea"/>
          <a:cs typeface="+mn-cs"/>
        </a:defRPr>
      </a:lvl4pPr>
      <a:lvl5pPr marL="1825672" algn="l" defTabSz="456375" rtl="0" eaLnBrk="1" latinLnBrk="0" hangingPunct="1">
        <a:defRPr sz="1900" kern="1200">
          <a:solidFill>
            <a:schemeClr val="tx1"/>
          </a:solidFill>
          <a:latin typeface="+mn-lt"/>
          <a:ea typeface="+mn-ea"/>
          <a:cs typeface="+mn-cs"/>
        </a:defRPr>
      </a:lvl5pPr>
      <a:lvl6pPr marL="2282134" algn="l" defTabSz="456375" rtl="0" eaLnBrk="1" latinLnBrk="0" hangingPunct="1">
        <a:defRPr sz="1900" kern="1200">
          <a:solidFill>
            <a:schemeClr val="tx1"/>
          </a:solidFill>
          <a:latin typeface="+mn-lt"/>
          <a:ea typeface="+mn-ea"/>
          <a:cs typeface="+mn-cs"/>
        </a:defRPr>
      </a:lvl6pPr>
      <a:lvl7pPr marL="2738506" algn="l" defTabSz="456375" rtl="0" eaLnBrk="1" latinLnBrk="0" hangingPunct="1">
        <a:defRPr sz="1900" kern="1200">
          <a:solidFill>
            <a:schemeClr val="tx1"/>
          </a:solidFill>
          <a:latin typeface="+mn-lt"/>
          <a:ea typeface="+mn-ea"/>
          <a:cs typeface="+mn-cs"/>
        </a:defRPr>
      </a:lvl7pPr>
      <a:lvl8pPr marL="3194880" algn="l" defTabSz="456375" rtl="0" eaLnBrk="1" latinLnBrk="0" hangingPunct="1">
        <a:defRPr sz="1900" kern="1200">
          <a:solidFill>
            <a:schemeClr val="tx1"/>
          </a:solidFill>
          <a:latin typeface="+mn-lt"/>
          <a:ea typeface="+mn-ea"/>
          <a:cs typeface="+mn-cs"/>
        </a:defRPr>
      </a:lvl8pPr>
      <a:lvl9pPr marL="3651255" algn="l" defTabSz="456375"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302" tIns="45718" rIns="91302" bIns="45718"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5" y="2160591"/>
            <a:ext cx="8596668" cy="388077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2860"/>
            <a:ext cx="911939" cy="365125"/>
          </a:xfrm>
          <a:prstGeom prst="rect">
            <a:avLst/>
          </a:prstGeom>
        </p:spPr>
        <p:txBody>
          <a:bodyPr vert="horz" lIns="91302" tIns="45718" rIns="91302" bIns="45718" rtlCol="0" anchor="ctr"/>
          <a:lstStyle>
            <a:lvl1pPr algn="r">
              <a:defRPr sz="900">
                <a:solidFill>
                  <a:schemeClr val="tx1">
                    <a:tint val="75000"/>
                  </a:schemeClr>
                </a:solidFill>
              </a:defRPr>
            </a:lvl1pPr>
          </a:lstStyle>
          <a:p>
            <a:fld id="{2BE451C3-0FF4-47C4-B829-773ADF60F88C}" type="datetimeFigureOut">
              <a:rPr lang="en-US" smtClean="0"/>
              <a:pPr/>
              <a:t>11/28/2018</a:t>
            </a:fld>
            <a:endParaRPr lang="en-US" dirty="0"/>
          </a:p>
        </p:txBody>
      </p:sp>
      <p:sp>
        <p:nvSpPr>
          <p:cNvPr id="5" name="Footer Placeholder 4"/>
          <p:cNvSpPr>
            <a:spLocks noGrp="1"/>
          </p:cNvSpPr>
          <p:nvPr>
            <p:ph type="ftr" sz="quarter" idx="3"/>
          </p:nvPr>
        </p:nvSpPr>
        <p:spPr>
          <a:xfrm>
            <a:off x="677335" y="6042860"/>
            <a:ext cx="6297612" cy="365125"/>
          </a:xfrm>
          <a:prstGeom prst="rect">
            <a:avLst/>
          </a:prstGeom>
        </p:spPr>
        <p:txBody>
          <a:bodyPr vert="horz" lIns="91302" tIns="45718" rIns="91302" bIns="45718" rtlCol="0" anchor="ctr"/>
          <a:lstStyle>
            <a:lvl1pPr algn="l">
              <a:defRPr sz="900">
                <a:solidFill>
                  <a:schemeClr val="tx1">
                    <a:tint val="75000"/>
                  </a:schemeClr>
                </a:solidFill>
              </a:defRPr>
            </a:lvl1pPr>
          </a:lstStyle>
          <a:p>
            <a:r>
              <a:rPr lang="en-US" smtClean="0"/>
              <a:t>
              </a:t>
            </a:r>
            <a:endParaRPr lang="en-US" dirty="0"/>
          </a:p>
        </p:txBody>
      </p:sp>
      <p:sp>
        <p:nvSpPr>
          <p:cNvPr id="6" name="Slide Number Placeholder 5"/>
          <p:cNvSpPr>
            <a:spLocks noGrp="1"/>
          </p:cNvSpPr>
          <p:nvPr>
            <p:ph type="sldNum" sz="quarter" idx="4"/>
          </p:nvPr>
        </p:nvSpPr>
        <p:spPr>
          <a:xfrm>
            <a:off x="8590665" y="6042860"/>
            <a:ext cx="683339" cy="365125"/>
          </a:xfrm>
          <a:prstGeom prst="rect">
            <a:avLst/>
          </a:prstGeom>
        </p:spPr>
        <p:txBody>
          <a:bodyPr vert="horz" lIns="91302" tIns="45718" rIns="91302" bIns="45718"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9654041"/>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l" defTabSz="456375"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346" indent="-342346" algn="l" defTabSz="456375" rtl="0" eaLnBrk="1" latinLnBrk="0" hangingPunct="1">
        <a:spcBef>
          <a:spcPts val="1000"/>
        </a:spcBef>
        <a:spcAft>
          <a:spcPts val="0"/>
        </a:spcAft>
        <a:buClr>
          <a:schemeClr val="accent1">
            <a:lumMod val="75000"/>
          </a:schemeClr>
        </a:buClr>
        <a:buSzPct val="80000"/>
        <a:buFont typeface="Wingdings 3" charset="2"/>
        <a:buChar char=""/>
        <a:defRPr sz="1900" kern="1200">
          <a:solidFill>
            <a:schemeClr val="tx1">
              <a:lumMod val="75000"/>
              <a:lumOff val="25000"/>
            </a:schemeClr>
          </a:solidFill>
          <a:latin typeface="+mn-lt"/>
          <a:ea typeface="+mn-ea"/>
          <a:cs typeface="+mn-cs"/>
        </a:defRPr>
      </a:lvl1pPr>
      <a:lvl2pPr marL="741663" indent="-285290" algn="l" defTabSz="456375"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1066" indent="-228232" algn="l" defTabSz="456375" rtl="0" eaLnBrk="1" latinLnBrk="0" hangingPunct="1">
        <a:spcBef>
          <a:spcPts val="1000"/>
        </a:spcBef>
        <a:spcAft>
          <a:spcPts val="0"/>
        </a:spcAft>
        <a:buClr>
          <a:schemeClr val="accent1">
            <a:lumMod val="75000"/>
          </a:schemeClr>
        </a:buClr>
        <a:buSzPct val="80000"/>
        <a:buFont typeface="Wingdings 3" charset="2"/>
        <a:buChar char=""/>
        <a:defRPr sz="1500" kern="1200">
          <a:solidFill>
            <a:schemeClr val="tx1">
              <a:lumMod val="75000"/>
              <a:lumOff val="25000"/>
            </a:schemeClr>
          </a:solidFill>
          <a:latin typeface="+mn-lt"/>
          <a:ea typeface="+mn-ea"/>
          <a:cs typeface="+mn-cs"/>
        </a:defRPr>
      </a:lvl3pPr>
      <a:lvl4pPr marL="1597440"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3815"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0276"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66694"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3112"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79574" indent="-228232" algn="l" defTabSz="456375"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6375" rtl="0" eaLnBrk="1" latinLnBrk="0" hangingPunct="1">
        <a:defRPr sz="1900" kern="1200">
          <a:solidFill>
            <a:schemeClr val="tx1"/>
          </a:solidFill>
          <a:latin typeface="+mn-lt"/>
          <a:ea typeface="+mn-ea"/>
          <a:cs typeface="+mn-cs"/>
        </a:defRPr>
      </a:lvl1pPr>
      <a:lvl2pPr marL="456375" algn="l" defTabSz="456375" rtl="0" eaLnBrk="1" latinLnBrk="0" hangingPunct="1">
        <a:defRPr sz="1900" kern="1200">
          <a:solidFill>
            <a:schemeClr val="tx1"/>
          </a:solidFill>
          <a:latin typeface="+mn-lt"/>
          <a:ea typeface="+mn-ea"/>
          <a:cs typeface="+mn-cs"/>
        </a:defRPr>
      </a:lvl2pPr>
      <a:lvl3pPr marL="912836" algn="l" defTabSz="456375" rtl="0" eaLnBrk="1" latinLnBrk="0" hangingPunct="1">
        <a:defRPr sz="1900" kern="1200">
          <a:solidFill>
            <a:schemeClr val="tx1"/>
          </a:solidFill>
          <a:latin typeface="+mn-lt"/>
          <a:ea typeface="+mn-ea"/>
          <a:cs typeface="+mn-cs"/>
        </a:defRPr>
      </a:lvl3pPr>
      <a:lvl4pPr marL="1369254" algn="l" defTabSz="456375" rtl="0" eaLnBrk="1" latinLnBrk="0" hangingPunct="1">
        <a:defRPr sz="1900" kern="1200">
          <a:solidFill>
            <a:schemeClr val="tx1"/>
          </a:solidFill>
          <a:latin typeface="+mn-lt"/>
          <a:ea typeface="+mn-ea"/>
          <a:cs typeface="+mn-cs"/>
        </a:defRPr>
      </a:lvl4pPr>
      <a:lvl5pPr marL="1825672" algn="l" defTabSz="456375" rtl="0" eaLnBrk="1" latinLnBrk="0" hangingPunct="1">
        <a:defRPr sz="1900" kern="1200">
          <a:solidFill>
            <a:schemeClr val="tx1"/>
          </a:solidFill>
          <a:latin typeface="+mn-lt"/>
          <a:ea typeface="+mn-ea"/>
          <a:cs typeface="+mn-cs"/>
        </a:defRPr>
      </a:lvl5pPr>
      <a:lvl6pPr marL="2282134" algn="l" defTabSz="456375" rtl="0" eaLnBrk="1" latinLnBrk="0" hangingPunct="1">
        <a:defRPr sz="1900" kern="1200">
          <a:solidFill>
            <a:schemeClr val="tx1"/>
          </a:solidFill>
          <a:latin typeface="+mn-lt"/>
          <a:ea typeface="+mn-ea"/>
          <a:cs typeface="+mn-cs"/>
        </a:defRPr>
      </a:lvl6pPr>
      <a:lvl7pPr marL="2738506" algn="l" defTabSz="456375" rtl="0" eaLnBrk="1" latinLnBrk="0" hangingPunct="1">
        <a:defRPr sz="1900" kern="1200">
          <a:solidFill>
            <a:schemeClr val="tx1"/>
          </a:solidFill>
          <a:latin typeface="+mn-lt"/>
          <a:ea typeface="+mn-ea"/>
          <a:cs typeface="+mn-cs"/>
        </a:defRPr>
      </a:lvl7pPr>
      <a:lvl8pPr marL="3194880" algn="l" defTabSz="456375" rtl="0" eaLnBrk="1" latinLnBrk="0" hangingPunct="1">
        <a:defRPr sz="1900" kern="1200">
          <a:solidFill>
            <a:schemeClr val="tx1"/>
          </a:solidFill>
          <a:latin typeface="+mn-lt"/>
          <a:ea typeface="+mn-ea"/>
          <a:cs typeface="+mn-cs"/>
        </a:defRPr>
      </a:lvl8pPr>
      <a:lvl9pPr marL="3651255" algn="l" defTabSz="456375"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6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76" y="625166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6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6" r:id="rId1"/>
    <p:sldLayoutId id="2147483739" r:id="rId2"/>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6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74" y="625166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6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60"/>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73" y="6251660"/>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6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56"/>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70" y="6251656"/>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56"/>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5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66" y="625165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48"/>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4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61" y="625164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4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3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54" y="625163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3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20"/>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46" y="6251620"/>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2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608"/>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37" y="6251608"/>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60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59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26" y="625159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588"/>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57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14" y="625157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57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55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201" y="625155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55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8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53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186" y="625153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528"/>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508"/>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170" y="6251508"/>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50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480"/>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153" y="6251480"/>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48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42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116" y="625142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42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396"/>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096" y="6251396"/>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39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36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074" y="625136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36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328"/>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052" y="6251328"/>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328"/>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29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028" y="625129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29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256"/>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9002" y="6251256"/>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25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216"/>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976" y="6251216"/>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21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17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948" y="625117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17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128"/>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918" y="6251128"/>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128"/>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08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888" y="625108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08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1036"/>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856" y="6251036"/>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103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98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822" y="625098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98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1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93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788" y="625093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93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880"/>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752" y="6250880"/>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876"/>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82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714" y="625082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82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76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676" y="625076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76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70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636" y="625070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70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8"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64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594" y="625064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640"/>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30"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580"/>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552" y="6250580"/>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576"/>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32"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512"/>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508" y="6250512"/>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512"/>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34"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grpSp>
        <p:nvGrpSpPr>
          <p:cNvPr id="7" name="Group 15"/>
          <p:cNvGrpSpPr>
            <a:grpSpLocks noChangeAspect="1"/>
          </p:cNvGrpSpPr>
          <p:nvPr/>
        </p:nvGrpSpPr>
        <p:grpSpPr bwMode="hidden">
          <a:xfrm>
            <a:off x="282220" y="1679429"/>
            <a:ext cx="11631168" cy="132987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609600" y="338328"/>
            <a:ext cx="10972800" cy="1252728"/>
          </a:xfrm>
          <a:prstGeom prst="rect">
            <a:avLst/>
          </a:prstGeom>
        </p:spPr>
        <p:txBody>
          <a:bodyPr vert="horz" lIns="91302" tIns="45718" rIns="91302" bIns="45718"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444"/>
            <a:ext cx="5048920" cy="365125"/>
          </a:xfrm>
          <a:prstGeom prst="rect">
            <a:avLst/>
          </a:prstGeom>
        </p:spPr>
        <p:txBody>
          <a:bodyPr vert="horz" lIns="91302" tIns="45718" rIns="91302" bIns="45718" rtlCol="0" anchor="ctr"/>
          <a:lstStyle>
            <a:lvl1pPr algn="r">
              <a:defRPr sz="1100">
                <a:solidFill>
                  <a:schemeClr val="tx2"/>
                </a:solidFill>
              </a:defRPr>
            </a:lvl1pPr>
          </a:lstStyle>
          <a:p>
            <a:fld id="{1D8BD707-D9CF-40AE-B4C6-C98DA3205C09}" type="datetimeFigureOut">
              <a:rPr lang="en-US" smtClean="0"/>
              <a:pPr/>
              <a:t>11/28/2018</a:t>
            </a:fld>
            <a:endParaRPr lang="en-US" dirty="0"/>
          </a:p>
        </p:txBody>
      </p:sp>
      <p:sp>
        <p:nvSpPr>
          <p:cNvPr id="5" name="Footer Placeholder 4"/>
          <p:cNvSpPr>
            <a:spLocks noGrp="1"/>
          </p:cNvSpPr>
          <p:nvPr>
            <p:ph type="ftr" sz="quarter" idx="3"/>
          </p:nvPr>
        </p:nvSpPr>
        <p:spPr>
          <a:xfrm>
            <a:off x="258462" y="6250444"/>
            <a:ext cx="5048921" cy="365125"/>
          </a:xfrm>
          <a:prstGeom prst="rect">
            <a:avLst/>
          </a:prstGeom>
        </p:spPr>
        <p:txBody>
          <a:bodyPr vert="horz" lIns="91302" tIns="45718" rIns="91302" bIns="45718" rtlCol="0" anchor="ctr"/>
          <a:lstStyle>
            <a:lvl1pPr algn="l">
              <a:defRPr sz="1100">
                <a:solidFill>
                  <a:schemeClr val="tx2"/>
                </a:solidFill>
              </a:defRPr>
            </a:lvl1pPr>
          </a:lstStyle>
          <a:p>
            <a:endParaRPr lang="en-US" dirty="0"/>
          </a:p>
        </p:txBody>
      </p:sp>
      <p:sp>
        <p:nvSpPr>
          <p:cNvPr id="6" name="Slide Number Placeholder 5"/>
          <p:cNvSpPr>
            <a:spLocks noGrp="1"/>
          </p:cNvSpPr>
          <p:nvPr>
            <p:ph type="sldNum" sz="quarter" idx="4"/>
          </p:nvPr>
        </p:nvSpPr>
        <p:spPr>
          <a:xfrm>
            <a:off x="5321452" y="6250444"/>
            <a:ext cx="1549101" cy="365125"/>
          </a:xfrm>
          <a:prstGeom prst="rect">
            <a:avLst/>
          </a:prstGeom>
        </p:spPr>
        <p:txBody>
          <a:bodyPr vert="horz" lIns="91302" tIns="45718" rIns="91302" bIns="45718" rtlCol="0" anchor="ctr"/>
          <a:lstStyle>
            <a:lvl1pPr algn="ctr">
              <a:defRPr sz="1100">
                <a:solidFill>
                  <a:schemeClr val="tx2"/>
                </a:solidFill>
              </a:defRPr>
            </a:lvl1pPr>
          </a:lstStyle>
          <a:p>
            <a:fld id="{B6F15528-21DE-4FAA-801E-634DDDAF4B2B}" type="slidenum">
              <a:rPr lang="en-US" smtClean="0"/>
              <a:pPr/>
              <a:t>‹#›</a:t>
            </a:fld>
            <a:endParaRPr lang="en-US" dirty="0"/>
          </a:p>
        </p:txBody>
      </p:sp>
      <p:sp>
        <p:nvSpPr>
          <p:cNvPr id="3" name="Text Placeholder 2"/>
          <p:cNvSpPr>
            <a:spLocks noGrp="1"/>
          </p:cNvSpPr>
          <p:nvPr>
            <p:ph type="body" idx="1"/>
          </p:nvPr>
        </p:nvSpPr>
        <p:spPr>
          <a:xfrm>
            <a:off x="1162883" y="2675467"/>
            <a:ext cx="9877777" cy="3450696"/>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36" r:id="rId1"/>
  </p:sldLayoutIdLst>
  <p:txStyles>
    <p:titleStyle>
      <a:lvl1pPr algn="ctr" defTabSz="912836"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3860" indent="-273860" algn="r" defTabSz="912836"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5296" indent="-273860" algn="r" defTabSz="912836" rtl="1" eaLnBrk="1" latinLnBrk="0" hangingPunct="1">
        <a:spcBef>
          <a:spcPct val="20000"/>
        </a:spcBef>
        <a:buClr>
          <a:schemeClr val="accent1"/>
        </a:buClr>
        <a:buSzPct val="100000"/>
        <a:buFont typeface="Symbol" pitchFamily="18" charset="2"/>
        <a:buChar char=""/>
        <a:defRPr sz="2300" kern="1200">
          <a:solidFill>
            <a:schemeClr val="tx2"/>
          </a:solidFill>
          <a:latin typeface="+mn-lt"/>
          <a:ea typeface="+mn-ea"/>
          <a:cs typeface="+mn-cs"/>
        </a:defRPr>
      </a:lvl2pPr>
      <a:lvl3pPr marL="854191" indent="-228232" algn="r" defTabSz="912836"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1066" indent="-228232" algn="r" defTabSz="912836" rtl="1" eaLnBrk="1" latinLnBrk="0" hangingPunct="1">
        <a:spcBef>
          <a:spcPct val="20000"/>
        </a:spcBef>
        <a:buClr>
          <a:schemeClr val="accent1"/>
        </a:buClr>
        <a:buSzPct val="100000"/>
        <a:buFont typeface="Symbol" pitchFamily="18" charset="2"/>
        <a:buChar char=""/>
        <a:defRPr sz="1900" kern="1200">
          <a:solidFill>
            <a:schemeClr val="tx2"/>
          </a:solidFill>
          <a:latin typeface="+mn-lt"/>
          <a:ea typeface="+mn-ea"/>
          <a:cs typeface="+mn-cs"/>
        </a:defRPr>
      </a:lvl4pPr>
      <a:lvl5pPr marL="1460554" indent="-228232" algn="r" defTabSz="912836"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0042"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6pPr>
      <a:lvl7pPr marL="2099530"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7pPr>
      <a:lvl8pPr marL="2419018"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8pPr>
      <a:lvl9pPr marL="2738506" indent="-228232" algn="r" defTabSz="912836" rtl="1" eaLnBrk="1" latinLnBrk="0" hangingPunct="1">
        <a:spcBef>
          <a:spcPts val="384"/>
        </a:spcBef>
        <a:buClr>
          <a:schemeClr val="accent1"/>
        </a:buClr>
        <a:buFont typeface="Symbol" pitchFamily="18" charset="2"/>
        <a:buChar char="*"/>
        <a:defRPr sz="1500" kern="1200">
          <a:solidFill>
            <a:schemeClr val="tx2"/>
          </a:solidFill>
          <a:latin typeface="+mn-lt"/>
          <a:ea typeface="+mn-ea"/>
          <a:cs typeface="+mn-cs"/>
        </a:defRPr>
      </a:lvl9pPr>
    </p:bodyStyle>
    <p:otherStyle>
      <a:defPPr>
        <a:defRPr lang="en-US"/>
      </a:defPPr>
      <a:lvl1pPr marL="0" algn="r" defTabSz="912836" rtl="1" eaLnBrk="1" latinLnBrk="0" hangingPunct="1">
        <a:defRPr sz="1900" kern="1200">
          <a:solidFill>
            <a:schemeClr val="tx1"/>
          </a:solidFill>
          <a:latin typeface="+mn-lt"/>
          <a:ea typeface="+mn-ea"/>
          <a:cs typeface="+mn-cs"/>
        </a:defRPr>
      </a:lvl1pPr>
      <a:lvl2pPr marL="456375" algn="r" defTabSz="912836" rtl="1" eaLnBrk="1" latinLnBrk="0" hangingPunct="1">
        <a:defRPr sz="1900" kern="1200">
          <a:solidFill>
            <a:schemeClr val="tx1"/>
          </a:solidFill>
          <a:latin typeface="+mn-lt"/>
          <a:ea typeface="+mn-ea"/>
          <a:cs typeface="+mn-cs"/>
        </a:defRPr>
      </a:lvl2pPr>
      <a:lvl3pPr marL="912836" algn="r" defTabSz="912836" rtl="1" eaLnBrk="1" latinLnBrk="0" hangingPunct="1">
        <a:defRPr sz="1900" kern="1200">
          <a:solidFill>
            <a:schemeClr val="tx1"/>
          </a:solidFill>
          <a:latin typeface="+mn-lt"/>
          <a:ea typeface="+mn-ea"/>
          <a:cs typeface="+mn-cs"/>
        </a:defRPr>
      </a:lvl3pPr>
      <a:lvl4pPr marL="1369254" algn="r" defTabSz="912836" rtl="1" eaLnBrk="1" latinLnBrk="0" hangingPunct="1">
        <a:defRPr sz="1900" kern="1200">
          <a:solidFill>
            <a:schemeClr val="tx1"/>
          </a:solidFill>
          <a:latin typeface="+mn-lt"/>
          <a:ea typeface="+mn-ea"/>
          <a:cs typeface="+mn-cs"/>
        </a:defRPr>
      </a:lvl4pPr>
      <a:lvl5pPr marL="1825672" algn="r" defTabSz="912836" rtl="1" eaLnBrk="1" latinLnBrk="0" hangingPunct="1">
        <a:defRPr sz="1900" kern="1200">
          <a:solidFill>
            <a:schemeClr val="tx1"/>
          </a:solidFill>
          <a:latin typeface="+mn-lt"/>
          <a:ea typeface="+mn-ea"/>
          <a:cs typeface="+mn-cs"/>
        </a:defRPr>
      </a:lvl5pPr>
      <a:lvl6pPr marL="2282134" algn="r" defTabSz="912836" rtl="1" eaLnBrk="1" latinLnBrk="0" hangingPunct="1">
        <a:defRPr sz="1900" kern="1200">
          <a:solidFill>
            <a:schemeClr val="tx1"/>
          </a:solidFill>
          <a:latin typeface="+mn-lt"/>
          <a:ea typeface="+mn-ea"/>
          <a:cs typeface="+mn-cs"/>
        </a:defRPr>
      </a:lvl6pPr>
      <a:lvl7pPr marL="2738506" algn="r" defTabSz="912836" rtl="1" eaLnBrk="1" latinLnBrk="0" hangingPunct="1">
        <a:defRPr sz="1900" kern="1200">
          <a:solidFill>
            <a:schemeClr val="tx1"/>
          </a:solidFill>
          <a:latin typeface="+mn-lt"/>
          <a:ea typeface="+mn-ea"/>
          <a:cs typeface="+mn-cs"/>
        </a:defRPr>
      </a:lvl7pPr>
      <a:lvl8pPr marL="3194880" algn="r" defTabSz="912836" rtl="1" eaLnBrk="1" latinLnBrk="0" hangingPunct="1">
        <a:defRPr sz="1900" kern="1200">
          <a:solidFill>
            <a:schemeClr val="tx1"/>
          </a:solidFill>
          <a:latin typeface="+mn-lt"/>
          <a:ea typeface="+mn-ea"/>
          <a:cs typeface="+mn-cs"/>
        </a:defRPr>
      </a:lvl8pPr>
      <a:lvl9pPr marL="3651255" algn="r" defTabSz="912836" rtl="1" eaLnBrk="1" latinLnBrk="0" hangingPunct="1">
        <a:defRPr sz="19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88"/>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88"/>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88"/>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41"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84"/>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84"/>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84"/>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43"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84"/>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84"/>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84"/>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45"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80"/>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80"/>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80"/>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47"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72"/>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72"/>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72"/>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49"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64"/>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64"/>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64"/>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51"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56"/>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56"/>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56"/>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53"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44"/>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44"/>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44"/>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55"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02" tIns="45718" rIns="91302" bIns="4571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302" tIns="45718" rIns="91302"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28"/>
            <a:ext cx="2844800" cy="365125"/>
          </a:xfrm>
          <a:prstGeom prst="rect">
            <a:avLst/>
          </a:prstGeom>
        </p:spPr>
        <p:txBody>
          <a:bodyPr vert="horz" lIns="91302" tIns="45718" rIns="91302" bIns="45718" rtlCol="0" anchor="ctr"/>
          <a:lstStyle>
            <a:lvl1pPr algn="l">
              <a:defRPr sz="1200">
                <a:solidFill>
                  <a:schemeClr val="tx1">
                    <a:tint val="75000"/>
                  </a:schemeClr>
                </a:solidFill>
              </a:defRPr>
            </a:lvl1pPr>
          </a:lstStyle>
          <a:p>
            <a:fld id="{E19BC38F-CDB2-45F3-9686-461157BF05A7}" type="datetimeFigureOut">
              <a:rPr lang="en-US" smtClean="0"/>
              <a:pPr/>
              <a:t>11/28/2018</a:t>
            </a:fld>
            <a:endParaRPr lang="en-US"/>
          </a:p>
        </p:txBody>
      </p:sp>
      <p:sp>
        <p:nvSpPr>
          <p:cNvPr id="5" name="Footer Placeholder 4"/>
          <p:cNvSpPr>
            <a:spLocks noGrp="1"/>
          </p:cNvSpPr>
          <p:nvPr>
            <p:ph type="ftr" sz="quarter" idx="3"/>
          </p:nvPr>
        </p:nvSpPr>
        <p:spPr>
          <a:xfrm>
            <a:off x="4165600" y="6356428"/>
            <a:ext cx="3860800" cy="365125"/>
          </a:xfrm>
          <a:prstGeom prst="rect">
            <a:avLst/>
          </a:prstGeom>
        </p:spPr>
        <p:txBody>
          <a:bodyPr vert="horz" lIns="91302" tIns="45718" rIns="91302" bIns="4571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28"/>
            <a:ext cx="2844800" cy="365125"/>
          </a:xfrm>
          <a:prstGeom prst="rect">
            <a:avLst/>
          </a:prstGeom>
        </p:spPr>
        <p:txBody>
          <a:bodyPr vert="horz" lIns="91302" tIns="45718" rIns="91302" bIns="45718" rtlCol="0" anchor="ctr"/>
          <a:lstStyle>
            <a:lvl1pPr algn="r">
              <a:defRPr sz="1200">
                <a:solidFill>
                  <a:schemeClr val="tx1">
                    <a:tint val="75000"/>
                  </a:schemeClr>
                </a:solidFill>
              </a:defRPr>
            </a:lvl1pPr>
          </a:lstStyle>
          <a:p>
            <a:fld id="{DD18C6B3-B87C-40E7-BB2E-2595B224C52C}" type="slidenum">
              <a:rPr lang="en-US" smtClean="0"/>
              <a:pPr/>
              <a:t>‹#›</a:t>
            </a:fld>
            <a:endParaRPr lang="en-US"/>
          </a:p>
        </p:txBody>
      </p:sp>
    </p:spTree>
    <p:extLst>
      <p:ext uri="{BB962C8B-B14F-4D97-AF65-F5344CB8AC3E}">
        <p14:creationId xmlns:p14="http://schemas.microsoft.com/office/powerpoint/2010/main" val="1098752003"/>
      </p:ext>
    </p:extLst>
  </p:cSld>
  <p:clrMap bg1="lt1" tx1="dk1" bg2="lt2" tx2="dk2" accent1="accent1" accent2="accent2" accent3="accent3" accent4="accent4" accent5="accent5" accent6="accent6" hlink="hlink" folHlink="folHlink"/>
  <p:sldLayoutIdLst>
    <p:sldLayoutId id="2147483757" r:id="rId1"/>
  </p:sldLayoutIdLst>
  <p:txStyles>
    <p:titleStyle>
      <a:lvl1pPr algn="ctr" defTabSz="912836" rtl="0" eaLnBrk="1" latinLnBrk="0" hangingPunct="1">
        <a:spcBef>
          <a:spcPct val="0"/>
        </a:spcBef>
        <a:buNone/>
        <a:defRPr sz="4400" kern="1200">
          <a:solidFill>
            <a:schemeClr val="tx1"/>
          </a:solidFill>
          <a:latin typeface="+mj-lt"/>
          <a:ea typeface="+mj-ea"/>
          <a:cs typeface="+mj-cs"/>
        </a:defRPr>
      </a:lvl1pPr>
    </p:titleStyle>
    <p:bodyStyle>
      <a:lvl1pPr marL="342346" indent="-342346" algn="l" defTabSz="91283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63" indent="-285290" algn="l" defTabSz="91283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66" indent="-228232" algn="l" defTabSz="91283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440"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3815"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276"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669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112"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79574" indent="-228232" algn="l" defTabSz="91283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2836" rtl="0" eaLnBrk="1" latinLnBrk="0" hangingPunct="1">
        <a:defRPr sz="1900" kern="1200">
          <a:solidFill>
            <a:schemeClr val="tx1"/>
          </a:solidFill>
          <a:latin typeface="+mn-lt"/>
          <a:ea typeface="+mn-ea"/>
          <a:cs typeface="+mn-cs"/>
        </a:defRPr>
      </a:lvl1pPr>
      <a:lvl2pPr marL="456375" algn="l" defTabSz="912836" rtl="0" eaLnBrk="1" latinLnBrk="0" hangingPunct="1">
        <a:defRPr sz="1900" kern="1200">
          <a:solidFill>
            <a:schemeClr val="tx1"/>
          </a:solidFill>
          <a:latin typeface="+mn-lt"/>
          <a:ea typeface="+mn-ea"/>
          <a:cs typeface="+mn-cs"/>
        </a:defRPr>
      </a:lvl2pPr>
      <a:lvl3pPr marL="912836" algn="l" defTabSz="912836" rtl="0" eaLnBrk="1" latinLnBrk="0" hangingPunct="1">
        <a:defRPr sz="1900" kern="1200">
          <a:solidFill>
            <a:schemeClr val="tx1"/>
          </a:solidFill>
          <a:latin typeface="+mn-lt"/>
          <a:ea typeface="+mn-ea"/>
          <a:cs typeface="+mn-cs"/>
        </a:defRPr>
      </a:lvl3pPr>
      <a:lvl4pPr marL="1369254" algn="l" defTabSz="912836" rtl="0" eaLnBrk="1" latinLnBrk="0" hangingPunct="1">
        <a:defRPr sz="1900" kern="1200">
          <a:solidFill>
            <a:schemeClr val="tx1"/>
          </a:solidFill>
          <a:latin typeface="+mn-lt"/>
          <a:ea typeface="+mn-ea"/>
          <a:cs typeface="+mn-cs"/>
        </a:defRPr>
      </a:lvl4pPr>
      <a:lvl5pPr marL="1825672" algn="l" defTabSz="912836" rtl="0" eaLnBrk="1" latinLnBrk="0" hangingPunct="1">
        <a:defRPr sz="1900" kern="1200">
          <a:solidFill>
            <a:schemeClr val="tx1"/>
          </a:solidFill>
          <a:latin typeface="+mn-lt"/>
          <a:ea typeface="+mn-ea"/>
          <a:cs typeface="+mn-cs"/>
        </a:defRPr>
      </a:lvl5pPr>
      <a:lvl6pPr marL="2282134" algn="l" defTabSz="912836" rtl="0" eaLnBrk="1" latinLnBrk="0" hangingPunct="1">
        <a:defRPr sz="1900" kern="1200">
          <a:solidFill>
            <a:schemeClr val="tx1"/>
          </a:solidFill>
          <a:latin typeface="+mn-lt"/>
          <a:ea typeface="+mn-ea"/>
          <a:cs typeface="+mn-cs"/>
        </a:defRPr>
      </a:lvl6pPr>
      <a:lvl7pPr marL="2738506" algn="l" defTabSz="912836" rtl="0" eaLnBrk="1" latinLnBrk="0" hangingPunct="1">
        <a:defRPr sz="1900" kern="1200">
          <a:solidFill>
            <a:schemeClr val="tx1"/>
          </a:solidFill>
          <a:latin typeface="+mn-lt"/>
          <a:ea typeface="+mn-ea"/>
          <a:cs typeface="+mn-cs"/>
        </a:defRPr>
      </a:lvl7pPr>
      <a:lvl8pPr marL="3194880" algn="l" defTabSz="912836" rtl="0" eaLnBrk="1" latinLnBrk="0" hangingPunct="1">
        <a:defRPr sz="1900" kern="1200">
          <a:solidFill>
            <a:schemeClr val="tx1"/>
          </a:solidFill>
          <a:latin typeface="+mn-lt"/>
          <a:ea typeface="+mn-ea"/>
          <a:cs typeface="+mn-cs"/>
        </a:defRPr>
      </a:lvl8pPr>
      <a:lvl9pPr marL="3651255" algn="l" defTabSz="912836" rtl="0" eaLnBrk="1" latinLnBrk="0" hangingPunct="1">
        <a:defRPr sz="19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302" tIns="45718" rIns="91302" bIns="45718" anchor="t" compatLnSpc="1"/>
          <a:lstStyle/>
          <a:p>
            <a:endParaRPr kumimoji="0" lang="en-US" dirty="0"/>
          </a:p>
        </p:txBody>
      </p:sp>
      <p:sp>
        <p:nvSpPr>
          <p:cNvPr id="22" name="Title Placeholder 21"/>
          <p:cNvSpPr>
            <a:spLocks noGrp="1"/>
          </p:cNvSpPr>
          <p:nvPr>
            <p:ph type="title"/>
          </p:nvPr>
        </p:nvSpPr>
        <p:spPr>
          <a:xfrm>
            <a:off x="609600" y="274639"/>
            <a:ext cx="9956800" cy="1143000"/>
          </a:xfrm>
          <a:prstGeom prst="rect">
            <a:avLst/>
          </a:prstGeom>
        </p:spPr>
        <p:txBody>
          <a:bodyPr vert="horz" lIns="91302" tIns="45718" rIns="91302" bIns="45718"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9956800" cy="4873752"/>
          </a:xfrm>
          <a:prstGeom prst="rect">
            <a:avLst/>
          </a:prstGeom>
        </p:spPr>
        <p:txBody>
          <a:bodyPr vert="horz" lIns="91302" tIns="45718" rIns="91302" bIns="45718">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10454640" y="1017843"/>
            <a:ext cx="2011680" cy="512064"/>
          </a:xfrm>
          <a:prstGeom prst="rect">
            <a:avLst/>
          </a:prstGeom>
        </p:spPr>
        <p:txBody>
          <a:bodyPr vert="horz" lIns="91302" tIns="45718" rIns="91302" bIns="45718" anchor="ctr" anchorCtr="0"/>
          <a:lstStyle>
            <a:lvl1pPr algn="r" eaLnBrk="1" latinLnBrk="0" hangingPunct="1">
              <a:defRPr kumimoji="0" sz="1200">
                <a:solidFill>
                  <a:schemeClr val="tx2"/>
                </a:solidFill>
              </a:defRPr>
            </a:lvl1pPr>
          </a:lstStyle>
          <a:p>
            <a:fld id="{3202C4AA-DEAF-4344-8194-25BB560269FD}" type="datetimeFigureOut">
              <a:rPr lang="fa-IR" smtClean="0"/>
              <a:pPr/>
              <a:t>03/20/1440</a:t>
            </a:fld>
            <a:endParaRPr lang="fa-IR"/>
          </a:p>
        </p:txBody>
      </p:sp>
      <p:sp>
        <p:nvSpPr>
          <p:cNvPr id="3" name="Footer Placeholder 2"/>
          <p:cNvSpPr>
            <a:spLocks noGrp="1"/>
          </p:cNvSpPr>
          <p:nvPr>
            <p:ph type="ftr" sz="quarter" idx="3"/>
          </p:nvPr>
        </p:nvSpPr>
        <p:spPr>
          <a:xfrm rot="5400000">
            <a:off x="9853648" y="3676280"/>
            <a:ext cx="3200400" cy="487680"/>
          </a:xfrm>
          <a:prstGeom prst="rect">
            <a:avLst/>
          </a:prstGeom>
        </p:spPr>
        <p:txBody>
          <a:bodyPr vert="horz" lIns="91302" tIns="45718" rIns="91302" bIns="45718" anchor="ctr" anchorCtr="0"/>
          <a:lstStyle>
            <a:lvl1pPr algn="l" eaLnBrk="1" latinLnBrk="0" hangingPunct="1">
              <a:defRPr kumimoji="0" sz="1200">
                <a:solidFill>
                  <a:schemeClr val="tx2"/>
                </a:solidFill>
              </a:defRPr>
            </a:lvl1pPr>
          </a:lstStyle>
          <a:p>
            <a:endParaRPr lang="fa-IR"/>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302" tIns="45718" rIns="91302" bIns="45718"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91302" tIns="45718" rIns="91302" bIns="45718"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10838688" y="5734051"/>
            <a:ext cx="812800" cy="521208"/>
          </a:xfrm>
          <a:prstGeom prst="rect">
            <a:avLst/>
          </a:prstGeom>
        </p:spPr>
        <p:txBody>
          <a:bodyPr vert="horz" lIns="91302" tIns="45718" rIns="91302" bIns="45718" anchor="ctr"/>
          <a:lstStyle>
            <a:lvl1pPr algn="ctr" eaLnBrk="1" latinLnBrk="0" hangingPunct="1">
              <a:defRPr kumimoji="0" sz="1500" b="1">
                <a:solidFill>
                  <a:srgbClr val="FFFFFF"/>
                </a:solidFill>
              </a:defRPr>
            </a:lvl1pPr>
          </a:lstStyle>
          <a:p>
            <a:fld id="{301E921F-280E-49A9-99C5-15EFE6B356CA}"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59" r:id="rId1"/>
  </p:sldLayoutIdLst>
  <p:txStyles>
    <p:titleStyle>
      <a:lvl1pPr algn="l" rtl="1" eaLnBrk="1" latinLnBrk="0" hangingPunct="1">
        <a:spcBef>
          <a:spcPct val="0"/>
        </a:spcBef>
        <a:buNone/>
        <a:defRPr kumimoji="0" sz="3100" b="0" kern="1200" cap="small" baseline="0">
          <a:solidFill>
            <a:schemeClr val="tx2"/>
          </a:solidFill>
          <a:latin typeface="+mj-lt"/>
          <a:ea typeface="+mj-ea"/>
          <a:cs typeface="+mj-cs"/>
        </a:defRPr>
      </a:lvl1pPr>
    </p:titleStyle>
    <p:bodyStyle>
      <a:lvl1pPr marL="273860" indent="-27386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38976" indent="-27386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2836" indent="-182602" algn="r" rtl="1" eaLnBrk="1" latinLnBrk="0" hangingPunct="1">
        <a:spcBef>
          <a:spcPct val="20000"/>
        </a:spcBef>
        <a:buClr>
          <a:schemeClr val="accent1">
            <a:shade val="75000"/>
          </a:schemeClr>
        </a:buClr>
        <a:buSzPct val="60000"/>
        <a:buFont typeface="Wingdings"/>
        <a:buChar char=""/>
        <a:defRPr kumimoji="0" sz="1900" kern="1200">
          <a:solidFill>
            <a:schemeClr val="tx1"/>
          </a:solidFill>
          <a:latin typeface="+mn-lt"/>
          <a:ea typeface="+mn-ea"/>
          <a:cs typeface="+mn-cs"/>
        </a:defRPr>
      </a:lvl3pPr>
      <a:lvl4pPr marL="1186696" indent="-182602" algn="r" rtl="1" eaLnBrk="1" latinLnBrk="0" hangingPunct="1">
        <a:spcBef>
          <a:spcPct val="20000"/>
        </a:spcBef>
        <a:buClr>
          <a:schemeClr val="accent1">
            <a:tint val="60000"/>
          </a:schemeClr>
        </a:buClr>
        <a:buSzPct val="60000"/>
        <a:buFont typeface="Wingdings"/>
        <a:buChar char=""/>
        <a:defRPr kumimoji="0" sz="1900" kern="1200">
          <a:solidFill>
            <a:schemeClr val="tx1"/>
          </a:solidFill>
          <a:latin typeface="+mn-lt"/>
          <a:ea typeface="+mn-ea"/>
          <a:cs typeface="+mn-cs"/>
        </a:defRPr>
      </a:lvl4pPr>
      <a:lvl5pPr marL="1460554" indent="-182602"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4327" indent="-182602"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08230" indent="-182602" algn="r" rtl="1" eaLnBrk="1" latinLnBrk="0" hangingPunct="1">
        <a:spcBef>
          <a:spcPct val="20000"/>
        </a:spcBef>
        <a:buClr>
          <a:schemeClr val="accent1">
            <a:tint val="60000"/>
          </a:schemeClr>
        </a:buClr>
        <a:buSzPct val="60000"/>
        <a:buFont typeface="Wingdings"/>
        <a:buChar char=""/>
        <a:defRPr kumimoji="0" sz="1500" kern="1200" baseline="0">
          <a:solidFill>
            <a:schemeClr val="tx2"/>
          </a:solidFill>
          <a:latin typeface="+mn-lt"/>
          <a:ea typeface="+mn-ea"/>
          <a:cs typeface="+mn-cs"/>
        </a:defRPr>
      </a:lvl7pPr>
      <a:lvl8pPr marL="2282134" indent="-182602" algn="r" rtl="1" eaLnBrk="1" latinLnBrk="0" hangingPunct="1">
        <a:spcBef>
          <a:spcPct val="20000"/>
        </a:spcBef>
        <a:buClr>
          <a:schemeClr val="accent2"/>
        </a:buClr>
        <a:buChar char="•"/>
        <a:defRPr kumimoji="0" sz="1500" kern="1200" cap="small" baseline="0">
          <a:solidFill>
            <a:schemeClr val="tx2"/>
          </a:solidFill>
          <a:latin typeface="+mn-lt"/>
          <a:ea typeface="+mn-ea"/>
          <a:cs typeface="+mn-cs"/>
        </a:defRPr>
      </a:lvl8pPr>
      <a:lvl9pPr marL="2555904" indent="-182602" algn="r" rtl="1" eaLnBrk="1" latinLnBrk="0" hangingPunct="1">
        <a:spcBef>
          <a:spcPct val="20000"/>
        </a:spcBef>
        <a:buClr>
          <a:schemeClr val="accent1">
            <a:shade val="75000"/>
          </a:schemeClr>
        </a:buClr>
        <a:buChar char="•"/>
        <a:defRPr kumimoji="0" sz="15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6375" algn="r" rtl="1" eaLnBrk="1" latinLnBrk="0" hangingPunct="1">
        <a:defRPr kumimoji="0" kern="1200">
          <a:solidFill>
            <a:schemeClr val="tx1"/>
          </a:solidFill>
          <a:latin typeface="+mn-lt"/>
          <a:ea typeface="+mn-ea"/>
          <a:cs typeface="+mn-cs"/>
        </a:defRPr>
      </a:lvl2pPr>
      <a:lvl3pPr marL="912836" algn="r" rtl="1" eaLnBrk="1" latinLnBrk="0" hangingPunct="1">
        <a:defRPr kumimoji="0" kern="1200">
          <a:solidFill>
            <a:schemeClr val="tx1"/>
          </a:solidFill>
          <a:latin typeface="+mn-lt"/>
          <a:ea typeface="+mn-ea"/>
          <a:cs typeface="+mn-cs"/>
        </a:defRPr>
      </a:lvl3pPr>
      <a:lvl4pPr marL="1369254" algn="r" rtl="1" eaLnBrk="1" latinLnBrk="0" hangingPunct="1">
        <a:defRPr kumimoji="0" kern="1200">
          <a:solidFill>
            <a:schemeClr val="tx1"/>
          </a:solidFill>
          <a:latin typeface="+mn-lt"/>
          <a:ea typeface="+mn-ea"/>
          <a:cs typeface="+mn-cs"/>
        </a:defRPr>
      </a:lvl4pPr>
      <a:lvl5pPr marL="1825672" algn="r" rtl="1" eaLnBrk="1" latinLnBrk="0" hangingPunct="1">
        <a:defRPr kumimoji="0" kern="1200">
          <a:solidFill>
            <a:schemeClr val="tx1"/>
          </a:solidFill>
          <a:latin typeface="+mn-lt"/>
          <a:ea typeface="+mn-ea"/>
          <a:cs typeface="+mn-cs"/>
        </a:defRPr>
      </a:lvl5pPr>
      <a:lvl6pPr marL="2282134" algn="r" rtl="1" eaLnBrk="1" latinLnBrk="0" hangingPunct="1">
        <a:defRPr kumimoji="0" kern="1200">
          <a:solidFill>
            <a:schemeClr val="tx1"/>
          </a:solidFill>
          <a:latin typeface="+mn-lt"/>
          <a:ea typeface="+mn-ea"/>
          <a:cs typeface="+mn-cs"/>
        </a:defRPr>
      </a:lvl6pPr>
      <a:lvl7pPr marL="2738506" algn="r" rtl="1" eaLnBrk="1" latinLnBrk="0" hangingPunct="1">
        <a:defRPr kumimoji="0" kern="1200">
          <a:solidFill>
            <a:schemeClr val="tx1"/>
          </a:solidFill>
          <a:latin typeface="+mn-lt"/>
          <a:ea typeface="+mn-ea"/>
          <a:cs typeface="+mn-cs"/>
        </a:defRPr>
      </a:lvl7pPr>
      <a:lvl8pPr marL="3194880" algn="r" rtl="1" eaLnBrk="1" latinLnBrk="0" hangingPunct="1">
        <a:defRPr kumimoji="0" kern="1200">
          <a:solidFill>
            <a:schemeClr val="tx1"/>
          </a:solidFill>
          <a:latin typeface="+mn-lt"/>
          <a:ea typeface="+mn-ea"/>
          <a:cs typeface="+mn-cs"/>
        </a:defRPr>
      </a:lvl8pPr>
      <a:lvl9pPr marL="3651255" algn="r" rtl="1" eaLnBrk="1" latinLnBrk="0" hangingPunct="1">
        <a:defRPr kumimoji="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302" tIns="45718" rIns="91302" bIns="45718"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5" y="2160591"/>
            <a:ext cx="8596668" cy="3880773"/>
          </a:xfrm>
          <a:prstGeom prst="rect">
            <a:avLst/>
          </a:prstGeom>
        </p:spPr>
        <p:txBody>
          <a:bodyPr vert="horz" lIns="91302" tIns="45718" rIns="91302" bIns="45718"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4"/>
            <a:ext cx="911939" cy="365125"/>
          </a:xfrm>
          <a:prstGeom prst="rect">
            <a:avLst/>
          </a:prstGeom>
        </p:spPr>
        <p:txBody>
          <a:bodyPr vert="horz" lIns="91302" tIns="45718" rIns="91302" bIns="45718" rtlCol="0" anchor="ctr"/>
          <a:lstStyle>
            <a:lvl1pPr algn="r">
              <a:defRPr sz="900">
                <a:solidFill>
                  <a:schemeClr val="tx1">
                    <a:tint val="75000"/>
                  </a:schemeClr>
                </a:solidFill>
              </a:defRPr>
            </a:lvl1pPr>
          </a:lstStyle>
          <a:p>
            <a:fld id="{5EABBD7E-5368-4EF7-8B72-A5953A4C9839}" type="datetimeFigureOut">
              <a:rPr lang="en-US" smtClean="0"/>
              <a:pPr/>
              <a:t>11/28/2018</a:t>
            </a:fld>
            <a:endParaRPr lang="en-US"/>
          </a:p>
        </p:txBody>
      </p:sp>
      <p:sp>
        <p:nvSpPr>
          <p:cNvPr id="5" name="Footer Placeholder 4"/>
          <p:cNvSpPr>
            <a:spLocks noGrp="1"/>
          </p:cNvSpPr>
          <p:nvPr>
            <p:ph type="ftr" sz="quarter" idx="3"/>
          </p:nvPr>
        </p:nvSpPr>
        <p:spPr>
          <a:xfrm>
            <a:off x="677335" y="6041364"/>
            <a:ext cx="6297612" cy="365125"/>
          </a:xfrm>
          <a:prstGeom prst="rect">
            <a:avLst/>
          </a:prstGeom>
        </p:spPr>
        <p:txBody>
          <a:bodyPr vert="horz" lIns="91302" tIns="45718" rIns="91302" bIns="45718"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5" y="6041364"/>
            <a:ext cx="683339" cy="365125"/>
          </a:xfrm>
          <a:prstGeom prst="rect">
            <a:avLst/>
          </a:prstGeom>
        </p:spPr>
        <p:txBody>
          <a:bodyPr vert="horz" lIns="91302" tIns="45718" rIns="91302" bIns="45718" rtlCol="0" anchor="ctr"/>
          <a:lstStyle>
            <a:lvl1pPr algn="r">
              <a:defRPr sz="900">
                <a:solidFill>
                  <a:schemeClr val="accent1"/>
                </a:solidFill>
              </a:defRPr>
            </a:lvl1pPr>
          </a:lstStyle>
          <a:p>
            <a:fld id="{910B6880-0753-469E-903B-D44A3D2AEB77}" type="slidenum">
              <a:rPr lang="en-US" smtClean="0"/>
              <a:pPr/>
              <a:t>‹#›</a:t>
            </a:fld>
            <a:endParaRPr lang="en-US"/>
          </a:p>
        </p:txBody>
      </p:sp>
    </p:spTree>
    <p:extLst>
      <p:ext uri="{BB962C8B-B14F-4D97-AF65-F5344CB8AC3E}">
        <p14:creationId xmlns:p14="http://schemas.microsoft.com/office/powerpoint/2010/main" val="1619443955"/>
      </p:ext>
    </p:extLst>
  </p:cSld>
  <p:clrMap bg1="lt1" tx1="dk1" bg2="lt2" tx2="dk2" accent1="accent1" accent2="accent2" accent3="accent3" accent4="accent4" accent5="accent5" accent6="accent6" hlink="hlink" folHlink="folHlink"/>
  <p:sldLayoutIdLst>
    <p:sldLayoutId id="2147483761" r:id="rId1"/>
    <p:sldLayoutId id="2147483762" r:id="rId2"/>
  </p:sldLayoutIdLst>
  <p:txStyles>
    <p:titleStyle>
      <a:lvl1pPr algn="l" defTabSz="456375"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346" indent="-342346" algn="l" defTabSz="456375" rtl="0" eaLnBrk="1" latinLnBrk="0" hangingPunct="1">
        <a:spcBef>
          <a:spcPts val="1000"/>
        </a:spcBef>
        <a:spcAft>
          <a:spcPts val="0"/>
        </a:spcAft>
        <a:buClr>
          <a:schemeClr val="accent1"/>
        </a:buClr>
        <a:buSzPct val="80000"/>
        <a:buFont typeface="Wingdings 3" charset="2"/>
        <a:buChar char=""/>
        <a:defRPr sz="1900" kern="1200">
          <a:solidFill>
            <a:schemeClr val="tx1">
              <a:lumMod val="75000"/>
              <a:lumOff val="25000"/>
            </a:schemeClr>
          </a:solidFill>
          <a:latin typeface="+mn-lt"/>
          <a:ea typeface="+mn-ea"/>
          <a:cs typeface="+mn-cs"/>
        </a:defRPr>
      </a:lvl1pPr>
      <a:lvl2pPr marL="741663" indent="-285290" algn="l" defTabSz="456375"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1066" indent="-228232" algn="l" defTabSz="456375" rtl="0" eaLnBrk="1" latinLnBrk="0" hangingPunct="1">
        <a:spcBef>
          <a:spcPts val="1000"/>
        </a:spcBef>
        <a:spcAft>
          <a:spcPts val="0"/>
        </a:spcAft>
        <a:buClr>
          <a:schemeClr val="accent1"/>
        </a:buClr>
        <a:buSzPct val="80000"/>
        <a:buFont typeface="Wingdings 3" charset="2"/>
        <a:buChar char=""/>
        <a:defRPr sz="1500" kern="1200">
          <a:solidFill>
            <a:schemeClr val="tx1">
              <a:lumMod val="75000"/>
              <a:lumOff val="25000"/>
            </a:schemeClr>
          </a:solidFill>
          <a:latin typeface="+mn-lt"/>
          <a:ea typeface="+mn-ea"/>
          <a:cs typeface="+mn-cs"/>
        </a:defRPr>
      </a:lvl3pPr>
      <a:lvl4pPr marL="1597440"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3815"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0276"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66694"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3112"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79574" indent="-228232" algn="l" defTabSz="456375"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6375" rtl="0" eaLnBrk="1" latinLnBrk="0" hangingPunct="1">
        <a:defRPr sz="1900" kern="1200">
          <a:solidFill>
            <a:schemeClr val="tx1"/>
          </a:solidFill>
          <a:latin typeface="+mn-lt"/>
          <a:ea typeface="+mn-ea"/>
          <a:cs typeface="+mn-cs"/>
        </a:defRPr>
      </a:lvl1pPr>
      <a:lvl2pPr marL="456375" algn="l" defTabSz="456375" rtl="0" eaLnBrk="1" latinLnBrk="0" hangingPunct="1">
        <a:defRPr sz="1900" kern="1200">
          <a:solidFill>
            <a:schemeClr val="tx1"/>
          </a:solidFill>
          <a:latin typeface="+mn-lt"/>
          <a:ea typeface="+mn-ea"/>
          <a:cs typeface="+mn-cs"/>
        </a:defRPr>
      </a:lvl2pPr>
      <a:lvl3pPr marL="912836" algn="l" defTabSz="456375" rtl="0" eaLnBrk="1" latinLnBrk="0" hangingPunct="1">
        <a:defRPr sz="1900" kern="1200">
          <a:solidFill>
            <a:schemeClr val="tx1"/>
          </a:solidFill>
          <a:latin typeface="+mn-lt"/>
          <a:ea typeface="+mn-ea"/>
          <a:cs typeface="+mn-cs"/>
        </a:defRPr>
      </a:lvl3pPr>
      <a:lvl4pPr marL="1369254" algn="l" defTabSz="456375" rtl="0" eaLnBrk="1" latinLnBrk="0" hangingPunct="1">
        <a:defRPr sz="1900" kern="1200">
          <a:solidFill>
            <a:schemeClr val="tx1"/>
          </a:solidFill>
          <a:latin typeface="+mn-lt"/>
          <a:ea typeface="+mn-ea"/>
          <a:cs typeface="+mn-cs"/>
        </a:defRPr>
      </a:lvl4pPr>
      <a:lvl5pPr marL="1825672" algn="l" defTabSz="456375" rtl="0" eaLnBrk="1" latinLnBrk="0" hangingPunct="1">
        <a:defRPr sz="1900" kern="1200">
          <a:solidFill>
            <a:schemeClr val="tx1"/>
          </a:solidFill>
          <a:latin typeface="+mn-lt"/>
          <a:ea typeface="+mn-ea"/>
          <a:cs typeface="+mn-cs"/>
        </a:defRPr>
      </a:lvl5pPr>
      <a:lvl6pPr marL="2282134" algn="l" defTabSz="456375" rtl="0" eaLnBrk="1" latinLnBrk="0" hangingPunct="1">
        <a:defRPr sz="1900" kern="1200">
          <a:solidFill>
            <a:schemeClr val="tx1"/>
          </a:solidFill>
          <a:latin typeface="+mn-lt"/>
          <a:ea typeface="+mn-ea"/>
          <a:cs typeface="+mn-cs"/>
        </a:defRPr>
      </a:lvl6pPr>
      <a:lvl7pPr marL="2738506" algn="l" defTabSz="456375" rtl="0" eaLnBrk="1" latinLnBrk="0" hangingPunct="1">
        <a:defRPr sz="1900" kern="1200">
          <a:solidFill>
            <a:schemeClr val="tx1"/>
          </a:solidFill>
          <a:latin typeface="+mn-lt"/>
          <a:ea typeface="+mn-ea"/>
          <a:cs typeface="+mn-cs"/>
        </a:defRPr>
      </a:lvl7pPr>
      <a:lvl8pPr marL="3194880" algn="l" defTabSz="456375" rtl="0" eaLnBrk="1" latinLnBrk="0" hangingPunct="1">
        <a:defRPr sz="1900" kern="1200">
          <a:solidFill>
            <a:schemeClr val="tx1"/>
          </a:solidFill>
          <a:latin typeface="+mn-lt"/>
          <a:ea typeface="+mn-ea"/>
          <a:cs typeface="+mn-cs"/>
        </a:defRPr>
      </a:lvl8pPr>
      <a:lvl9pPr marL="3651255" algn="l" defTabSz="456375" rtl="0" eaLnBrk="1" latinLnBrk="0" hangingPunct="1">
        <a:defRPr sz="19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Lst>
  <p:timing>
    <p:tnLst>
      <p:par>
        <p:cTn id="1" dur="indefinite" restart="never" nodeType="tmRoot"/>
      </p:par>
    </p:tnLst>
  </p:timing>
  <p:txStyles>
    <p:titleStyle>
      <a:lvl1pPr algn="ctr" defTabSz="1217100" rtl="0" eaLnBrk="1" latinLnBrk="1" hangingPunct="1">
        <a:spcBef>
          <a:spcPct val="0"/>
        </a:spcBef>
        <a:buNone/>
        <a:defRPr sz="4800" b="1" kern="1200">
          <a:solidFill>
            <a:schemeClr val="tx1"/>
          </a:solidFill>
          <a:latin typeface="Arial" pitchFamily="34" charset="0"/>
          <a:ea typeface="+mj-ea"/>
          <a:cs typeface="Arial" pitchFamily="34" charset="0"/>
        </a:defRPr>
      </a:lvl1pPr>
    </p:titleStyle>
    <p:bodyStyle>
      <a:lvl1pPr marL="456363" indent="-456363" algn="l" defTabSz="1217100" rtl="0" eaLnBrk="1" latinLnBrk="1" hangingPunct="1">
        <a:spcBef>
          <a:spcPct val="20000"/>
        </a:spcBef>
        <a:buFont typeface="Arial" pitchFamily="34" charset="0"/>
        <a:buChar char="•"/>
        <a:defRPr sz="4300" kern="1200">
          <a:solidFill>
            <a:schemeClr val="tx1"/>
          </a:solidFill>
          <a:latin typeface="+mn-lt"/>
          <a:ea typeface="+mn-ea"/>
          <a:cs typeface="+mn-cs"/>
        </a:defRPr>
      </a:lvl1pPr>
      <a:lvl2pPr marL="988918" indent="-380346" algn="l" defTabSz="1217100" rtl="0" eaLnBrk="1" latinLnBrk="1" hangingPunct="1">
        <a:spcBef>
          <a:spcPct val="20000"/>
        </a:spcBef>
        <a:buFont typeface="Arial" pitchFamily="34" charset="0"/>
        <a:buChar char="–"/>
        <a:defRPr sz="3700" kern="1200">
          <a:solidFill>
            <a:schemeClr val="tx1"/>
          </a:solidFill>
          <a:latin typeface="+mn-lt"/>
          <a:ea typeface="+mn-ea"/>
          <a:cs typeface="+mn-cs"/>
        </a:defRPr>
      </a:lvl2pPr>
      <a:lvl3pPr marL="1521341" indent="-304240" algn="l" defTabSz="1217100" rtl="0" eaLnBrk="1" latinLnBrk="1" hangingPunct="1">
        <a:spcBef>
          <a:spcPct val="20000"/>
        </a:spcBef>
        <a:buFont typeface="Arial" pitchFamily="34" charset="0"/>
        <a:buChar char="•"/>
        <a:defRPr sz="3200" kern="1200">
          <a:solidFill>
            <a:schemeClr val="tx1"/>
          </a:solidFill>
          <a:latin typeface="+mn-lt"/>
          <a:ea typeface="+mn-ea"/>
          <a:cs typeface="+mn-cs"/>
        </a:defRPr>
      </a:lvl3pPr>
      <a:lvl4pPr marL="2129867"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4pPr>
      <a:lvl5pPr marL="2738438"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5pPr>
      <a:lvl6pPr marL="3346920"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6pPr>
      <a:lvl7pPr marL="3955493"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7pPr>
      <a:lvl8pPr marL="4564021"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8pPr>
      <a:lvl9pPr marL="5172547" indent="-304240" algn="l" defTabSz="1217100" rtl="0" eaLnBrk="1" latinLnBrk="1"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ko-KR"/>
      </a:defPPr>
      <a:lvl1pPr marL="0" algn="l" defTabSz="1217100" rtl="0" eaLnBrk="1" latinLnBrk="1" hangingPunct="1">
        <a:defRPr sz="2400" kern="1200">
          <a:solidFill>
            <a:schemeClr val="tx1"/>
          </a:solidFill>
          <a:latin typeface="+mn-lt"/>
          <a:ea typeface="+mn-ea"/>
          <a:cs typeface="+mn-cs"/>
        </a:defRPr>
      </a:lvl1pPr>
      <a:lvl2pPr marL="608483" algn="l" defTabSz="1217100" rtl="0" eaLnBrk="1" latinLnBrk="1" hangingPunct="1">
        <a:defRPr sz="2400" kern="1200">
          <a:solidFill>
            <a:schemeClr val="tx1"/>
          </a:solidFill>
          <a:latin typeface="+mn-lt"/>
          <a:ea typeface="+mn-ea"/>
          <a:cs typeface="+mn-cs"/>
        </a:defRPr>
      </a:lvl2pPr>
      <a:lvl3pPr marL="1217100" algn="l" defTabSz="1217100" rtl="0" eaLnBrk="1" latinLnBrk="1" hangingPunct="1">
        <a:defRPr sz="2400" kern="1200">
          <a:solidFill>
            <a:schemeClr val="tx1"/>
          </a:solidFill>
          <a:latin typeface="+mn-lt"/>
          <a:ea typeface="+mn-ea"/>
          <a:cs typeface="+mn-cs"/>
        </a:defRPr>
      </a:lvl3pPr>
      <a:lvl4pPr marL="1825626" algn="l" defTabSz="1217100" rtl="0" eaLnBrk="1" latinLnBrk="1" hangingPunct="1">
        <a:defRPr sz="2400" kern="1200">
          <a:solidFill>
            <a:schemeClr val="tx1"/>
          </a:solidFill>
          <a:latin typeface="+mn-lt"/>
          <a:ea typeface="+mn-ea"/>
          <a:cs typeface="+mn-cs"/>
        </a:defRPr>
      </a:lvl4pPr>
      <a:lvl5pPr marL="2434198" algn="l" defTabSz="1217100" rtl="0" eaLnBrk="1" latinLnBrk="1" hangingPunct="1">
        <a:defRPr sz="2400" kern="1200">
          <a:solidFill>
            <a:schemeClr val="tx1"/>
          </a:solidFill>
          <a:latin typeface="+mn-lt"/>
          <a:ea typeface="+mn-ea"/>
          <a:cs typeface="+mn-cs"/>
        </a:defRPr>
      </a:lvl5pPr>
      <a:lvl6pPr marL="3042680" algn="l" defTabSz="1217100" rtl="0" eaLnBrk="1" latinLnBrk="1" hangingPunct="1">
        <a:defRPr sz="2400" kern="1200">
          <a:solidFill>
            <a:schemeClr val="tx1"/>
          </a:solidFill>
          <a:latin typeface="+mn-lt"/>
          <a:ea typeface="+mn-ea"/>
          <a:cs typeface="+mn-cs"/>
        </a:defRPr>
      </a:lvl6pPr>
      <a:lvl7pPr marL="3651163" algn="l" defTabSz="1217100" rtl="0" eaLnBrk="1" latinLnBrk="1" hangingPunct="1">
        <a:defRPr sz="2400" kern="1200">
          <a:solidFill>
            <a:schemeClr val="tx1"/>
          </a:solidFill>
          <a:latin typeface="+mn-lt"/>
          <a:ea typeface="+mn-ea"/>
          <a:cs typeface="+mn-cs"/>
        </a:defRPr>
      </a:lvl7pPr>
      <a:lvl8pPr marL="4259734" algn="l" defTabSz="1217100" rtl="0" eaLnBrk="1" latinLnBrk="1" hangingPunct="1">
        <a:defRPr sz="2400" kern="1200">
          <a:solidFill>
            <a:schemeClr val="tx1"/>
          </a:solidFill>
          <a:latin typeface="+mn-lt"/>
          <a:ea typeface="+mn-ea"/>
          <a:cs typeface="+mn-cs"/>
        </a:defRPr>
      </a:lvl8pPr>
      <a:lvl9pPr marL="4868288" algn="l" defTabSz="1217100" rtl="0" eaLnBrk="1" latinLnBrk="1" hangingPunct="1">
        <a:defRPr sz="24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36" tIns="60868" rIns="121736" bIns="6086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36" tIns="60868" rIns="121736" bIns="6086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42"/>
            <a:ext cx="2844800" cy="366183"/>
          </a:xfrm>
          <a:prstGeom prst="rect">
            <a:avLst/>
          </a:prstGeom>
        </p:spPr>
        <p:txBody>
          <a:bodyPr vert="horz" lIns="121736" tIns="60868" rIns="121736" bIns="60868"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42"/>
            <a:ext cx="3860800" cy="366183"/>
          </a:xfrm>
          <a:prstGeom prst="rect">
            <a:avLst/>
          </a:prstGeom>
        </p:spPr>
        <p:txBody>
          <a:bodyPr vert="horz" lIns="121736" tIns="60868" rIns="121736" bIns="60868"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42"/>
            <a:ext cx="2844800" cy="366183"/>
          </a:xfrm>
          <a:prstGeom prst="rect">
            <a:avLst/>
          </a:prstGeom>
        </p:spPr>
        <p:txBody>
          <a:bodyPr vert="horz" lIns="121736" tIns="60868" rIns="121736" bIns="60868"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68" r:id="rId1"/>
    <p:sldLayoutId id="2147483769" r:id="rId2"/>
  </p:sldLayoutIdLst>
  <p:txStyles>
    <p:titleStyle>
      <a:lvl1pPr algn="ctr" defTabSz="1217130" rtl="0" eaLnBrk="1" latinLnBrk="0" hangingPunct="1">
        <a:spcBef>
          <a:spcPct val="0"/>
        </a:spcBef>
        <a:buNone/>
        <a:defRPr sz="5900" kern="1200">
          <a:solidFill>
            <a:schemeClr val="tx1"/>
          </a:solidFill>
          <a:latin typeface="+mj-lt"/>
          <a:ea typeface="+mj-ea"/>
          <a:cs typeface="+mj-cs"/>
        </a:defRPr>
      </a:lvl1pPr>
    </p:titleStyle>
    <p:bodyStyle>
      <a:lvl1pPr marL="456375" indent="-456375" algn="l" defTabSz="121713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8942" indent="-380356" algn="l" defTabSz="121713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379" indent="-304248" algn="l" defTabSz="121713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29920"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8506"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004"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592"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135"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2676" indent="-304248" algn="l" defTabSz="121713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130" rtl="0" eaLnBrk="1" latinLnBrk="0" hangingPunct="1">
        <a:defRPr sz="2400" kern="1200">
          <a:solidFill>
            <a:schemeClr val="tx1"/>
          </a:solidFill>
          <a:latin typeface="+mn-lt"/>
          <a:ea typeface="+mn-ea"/>
          <a:cs typeface="+mn-cs"/>
        </a:defRPr>
      </a:lvl1pPr>
      <a:lvl2pPr marL="608499" algn="l" defTabSz="1217130" rtl="0" eaLnBrk="1" latinLnBrk="0" hangingPunct="1">
        <a:defRPr sz="2400" kern="1200">
          <a:solidFill>
            <a:schemeClr val="tx1"/>
          </a:solidFill>
          <a:latin typeface="+mn-lt"/>
          <a:ea typeface="+mn-ea"/>
          <a:cs typeface="+mn-cs"/>
        </a:defRPr>
      </a:lvl2pPr>
      <a:lvl3pPr marL="1217130" algn="l" defTabSz="1217130" rtl="0" eaLnBrk="1" latinLnBrk="0" hangingPunct="1">
        <a:defRPr sz="2400" kern="1200">
          <a:solidFill>
            <a:schemeClr val="tx1"/>
          </a:solidFill>
          <a:latin typeface="+mn-lt"/>
          <a:ea typeface="+mn-ea"/>
          <a:cs typeface="+mn-cs"/>
        </a:defRPr>
      </a:lvl3pPr>
      <a:lvl4pPr marL="1825672" algn="l" defTabSz="1217130" rtl="0" eaLnBrk="1" latinLnBrk="0" hangingPunct="1">
        <a:defRPr sz="2400" kern="1200">
          <a:solidFill>
            <a:schemeClr val="tx1"/>
          </a:solidFill>
          <a:latin typeface="+mn-lt"/>
          <a:ea typeface="+mn-ea"/>
          <a:cs typeface="+mn-cs"/>
        </a:defRPr>
      </a:lvl4pPr>
      <a:lvl5pPr marL="2434258" algn="l" defTabSz="1217130" rtl="0" eaLnBrk="1" latinLnBrk="0" hangingPunct="1">
        <a:defRPr sz="2400" kern="1200">
          <a:solidFill>
            <a:schemeClr val="tx1"/>
          </a:solidFill>
          <a:latin typeface="+mn-lt"/>
          <a:ea typeface="+mn-ea"/>
          <a:cs typeface="+mn-cs"/>
        </a:defRPr>
      </a:lvl5pPr>
      <a:lvl6pPr marL="3042756" algn="l" defTabSz="1217130" rtl="0" eaLnBrk="1" latinLnBrk="0" hangingPunct="1">
        <a:defRPr sz="2400" kern="1200">
          <a:solidFill>
            <a:schemeClr val="tx1"/>
          </a:solidFill>
          <a:latin typeface="+mn-lt"/>
          <a:ea typeface="+mn-ea"/>
          <a:cs typeface="+mn-cs"/>
        </a:defRPr>
      </a:lvl6pPr>
      <a:lvl7pPr marL="3651255" algn="l" defTabSz="1217130" rtl="0" eaLnBrk="1" latinLnBrk="0" hangingPunct="1">
        <a:defRPr sz="2400" kern="1200">
          <a:solidFill>
            <a:schemeClr val="tx1"/>
          </a:solidFill>
          <a:latin typeface="+mn-lt"/>
          <a:ea typeface="+mn-ea"/>
          <a:cs typeface="+mn-cs"/>
        </a:defRPr>
      </a:lvl7pPr>
      <a:lvl8pPr marL="4259840" algn="l" defTabSz="1217130" rtl="0" eaLnBrk="1" latinLnBrk="0" hangingPunct="1">
        <a:defRPr sz="2400" kern="1200">
          <a:solidFill>
            <a:schemeClr val="tx1"/>
          </a:solidFill>
          <a:latin typeface="+mn-lt"/>
          <a:ea typeface="+mn-ea"/>
          <a:cs typeface="+mn-cs"/>
        </a:defRPr>
      </a:lvl8pPr>
      <a:lvl9pPr marL="4868409" algn="l" defTabSz="1217130" rtl="0" eaLnBrk="1" latinLnBrk="0" hangingPunct="1">
        <a:defRPr sz="24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38" tIns="60869" rIns="121738" bIns="6086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38" tIns="60869" rIns="121738" bIns="6086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41"/>
            <a:ext cx="2844800" cy="366183"/>
          </a:xfrm>
          <a:prstGeom prst="rect">
            <a:avLst/>
          </a:prstGeom>
        </p:spPr>
        <p:txBody>
          <a:bodyPr vert="horz" lIns="121738" tIns="60869" rIns="121738" bIns="60869"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41"/>
            <a:ext cx="3860800" cy="366183"/>
          </a:xfrm>
          <a:prstGeom prst="rect">
            <a:avLst/>
          </a:prstGeom>
        </p:spPr>
        <p:txBody>
          <a:bodyPr vert="horz" lIns="121738" tIns="60869" rIns="121738" bIns="6086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41"/>
            <a:ext cx="2844800" cy="366183"/>
          </a:xfrm>
          <a:prstGeom prst="rect">
            <a:avLst/>
          </a:prstGeom>
        </p:spPr>
        <p:txBody>
          <a:bodyPr vert="horz" lIns="121738" tIns="60869" rIns="121738" bIns="60869"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71" r:id="rId1"/>
  </p:sldLayoutIdLst>
  <p:txStyles>
    <p:titleStyle>
      <a:lvl1pPr algn="ctr" defTabSz="1217160" rtl="0" eaLnBrk="1" latinLnBrk="0" hangingPunct="1">
        <a:spcBef>
          <a:spcPct val="0"/>
        </a:spcBef>
        <a:buNone/>
        <a:defRPr sz="5900" kern="1200">
          <a:solidFill>
            <a:schemeClr val="tx1"/>
          </a:solidFill>
          <a:latin typeface="+mj-lt"/>
          <a:ea typeface="+mj-ea"/>
          <a:cs typeface="+mj-cs"/>
        </a:defRPr>
      </a:lvl1pPr>
    </p:titleStyle>
    <p:bodyStyle>
      <a:lvl1pPr marL="456387" indent="-456387" algn="l" defTabSz="121716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8966" indent="-380365" algn="l" defTabSz="121716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417" indent="-304256" algn="l" defTabSz="121716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29973"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8574"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088"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690"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249"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2805" indent="-304256" algn="l" defTabSz="121716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160" rtl="0" eaLnBrk="1" latinLnBrk="0" hangingPunct="1">
        <a:defRPr sz="2400" kern="1200">
          <a:solidFill>
            <a:schemeClr val="tx1"/>
          </a:solidFill>
          <a:latin typeface="+mn-lt"/>
          <a:ea typeface="+mn-ea"/>
          <a:cs typeface="+mn-cs"/>
        </a:defRPr>
      </a:lvl1pPr>
      <a:lvl2pPr marL="608515" algn="l" defTabSz="1217160" rtl="0" eaLnBrk="1" latinLnBrk="0" hangingPunct="1">
        <a:defRPr sz="2400" kern="1200">
          <a:solidFill>
            <a:schemeClr val="tx1"/>
          </a:solidFill>
          <a:latin typeface="+mn-lt"/>
          <a:ea typeface="+mn-ea"/>
          <a:cs typeface="+mn-cs"/>
        </a:defRPr>
      </a:lvl2pPr>
      <a:lvl3pPr marL="1217160" algn="l" defTabSz="1217160" rtl="0" eaLnBrk="1" latinLnBrk="0" hangingPunct="1">
        <a:defRPr sz="2400" kern="1200">
          <a:solidFill>
            <a:schemeClr val="tx1"/>
          </a:solidFill>
          <a:latin typeface="+mn-lt"/>
          <a:ea typeface="+mn-ea"/>
          <a:cs typeface="+mn-cs"/>
        </a:defRPr>
      </a:lvl3pPr>
      <a:lvl4pPr marL="1825717" algn="l" defTabSz="1217160" rtl="0" eaLnBrk="1" latinLnBrk="0" hangingPunct="1">
        <a:defRPr sz="2400" kern="1200">
          <a:solidFill>
            <a:schemeClr val="tx1"/>
          </a:solidFill>
          <a:latin typeface="+mn-lt"/>
          <a:ea typeface="+mn-ea"/>
          <a:cs typeface="+mn-cs"/>
        </a:defRPr>
      </a:lvl4pPr>
      <a:lvl5pPr marL="2434318" algn="l" defTabSz="1217160" rtl="0" eaLnBrk="1" latinLnBrk="0" hangingPunct="1">
        <a:defRPr sz="2400" kern="1200">
          <a:solidFill>
            <a:schemeClr val="tx1"/>
          </a:solidFill>
          <a:latin typeface="+mn-lt"/>
          <a:ea typeface="+mn-ea"/>
          <a:cs typeface="+mn-cs"/>
        </a:defRPr>
      </a:lvl5pPr>
      <a:lvl6pPr marL="3042832" algn="l" defTabSz="1217160" rtl="0" eaLnBrk="1" latinLnBrk="0" hangingPunct="1">
        <a:defRPr sz="2400" kern="1200">
          <a:solidFill>
            <a:schemeClr val="tx1"/>
          </a:solidFill>
          <a:latin typeface="+mn-lt"/>
          <a:ea typeface="+mn-ea"/>
          <a:cs typeface="+mn-cs"/>
        </a:defRPr>
      </a:lvl6pPr>
      <a:lvl7pPr marL="3651347" algn="l" defTabSz="1217160" rtl="0" eaLnBrk="1" latinLnBrk="0" hangingPunct="1">
        <a:defRPr sz="2400" kern="1200">
          <a:solidFill>
            <a:schemeClr val="tx1"/>
          </a:solidFill>
          <a:latin typeface="+mn-lt"/>
          <a:ea typeface="+mn-ea"/>
          <a:cs typeface="+mn-cs"/>
        </a:defRPr>
      </a:lvl7pPr>
      <a:lvl8pPr marL="4259947" algn="l" defTabSz="1217160" rtl="0" eaLnBrk="1" latinLnBrk="0" hangingPunct="1">
        <a:defRPr sz="2400" kern="1200">
          <a:solidFill>
            <a:schemeClr val="tx1"/>
          </a:solidFill>
          <a:latin typeface="+mn-lt"/>
          <a:ea typeface="+mn-ea"/>
          <a:cs typeface="+mn-cs"/>
        </a:defRPr>
      </a:lvl8pPr>
      <a:lvl9pPr marL="4868530" algn="l" defTabSz="1217160" rtl="0" eaLnBrk="1" latinLnBrk="0" hangingPunct="1">
        <a:defRPr sz="24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41" tIns="60870" rIns="121741" bIns="6087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41" tIns="60870" rIns="121741" bIns="6087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39"/>
            <a:ext cx="2844800" cy="366183"/>
          </a:xfrm>
          <a:prstGeom prst="rect">
            <a:avLst/>
          </a:prstGeom>
        </p:spPr>
        <p:txBody>
          <a:bodyPr vert="horz" lIns="121741" tIns="60870" rIns="121741" bIns="60870"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39"/>
            <a:ext cx="3860800" cy="366183"/>
          </a:xfrm>
          <a:prstGeom prst="rect">
            <a:avLst/>
          </a:prstGeom>
        </p:spPr>
        <p:txBody>
          <a:bodyPr vert="horz" lIns="121741" tIns="60870" rIns="121741" bIns="6087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39"/>
            <a:ext cx="2844800" cy="366183"/>
          </a:xfrm>
          <a:prstGeom prst="rect">
            <a:avLst/>
          </a:prstGeom>
        </p:spPr>
        <p:txBody>
          <a:bodyPr vert="horz" lIns="121741" tIns="60870" rIns="121741" bIns="60870"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73" r:id="rId1"/>
  </p:sldLayoutIdLst>
  <p:txStyles>
    <p:titleStyle>
      <a:lvl1pPr algn="ctr" defTabSz="1217190" rtl="0" eaLnBrk="1" latinLnBrk="0" hangingPunct="1">
        <a:spcBef>
          <a:spcPct val="0"/>
        </a:spcBef>
        <a:buNone/>
        <a:defRPr sz="5900" kern="1200">
          <a:solidFill>
            <a:schemeClr val="tx1"/>
          </a:solidFill>
          <a:latin typeface="+mj-lt"/>
          <a:ea typeface="+mj-ea"/>
          <a:cs typeface="+mj-cs"/>
        </a:defRPr>
      </a:lvl1pPr>
    </p:titleStyle>
    <p:bodyStyle>
      <a:lvl1pPr marL="456399" indent="-456399" algn="l" defTabSz="121719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8990" indent="-380374" algn="l" defTabSz="121719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455" indent="-304264" algn="l" defTabSz="121719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027"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8642"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172"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789"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363"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2935" indent="-304264" algn="l" defTabSz="121719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190" rtl="0" eaLnBrk="1" latinLnBrk="0" hangingPunct="1">
        <a:defRPr sz="2400" kern="1200">
          <a:solidFill>
            <a:schemeClr val="tx1"/>
          </a:solidFill>
          <a:latin typeface="+mn-lt"/>
          <a:ea typeface="+mn-ea"/>
          <a:cs typeface="+mn-cs"/>
        </a:defRPr>
      </a:lvl1pPr>
      <a:lvl2pPr marL="608531" algn="l" defTabSz="1217190" rtl="0" eaLnBrk="1" latinLnBrk="0" hangingPunct="1">
        <a:defRPr sz="2400" kern="1200">
          <a:solidFill>
            <a:schemeClr val="tx1"/>
          </a:solidFill>
          <a:latin typeface="+mn-lt"/>
          <a:ea typeface="+mn-ea"/>
          <a:cs typeface="+mn-cs"/>
        </a:defRPr>
      </a:lvl2pPr>
      <a:lvl3pPr marL="1217190" algn="l" defTabSz="1217190" rtl="0" eaLnBrk="1" latinLnBrk="0" hangingPunct="1">
        <a:defRPr sz="2400" kern="1200">
          <a:solidFill>
            <a:schemeClr val="tx1"/>
          </a:solidFill>
          <a:latin typeface="+mn-lt"/>
          <a:ea typeface="+mn-ea"/>
          <a:cs typeface="+mn-cs"/>
        </a:defRPr>
      </a:lvl3pPr>
      <a:lvl4pPr marL="1825762" algn="l" defTabSz="1217190" rtl="0" eaLnBrk="1" latinLnBrk="0" hangingPunct="1">
        <a:defRPr sz="2400" kern="1200">
          <a:solidFill>
            <a:schemeClr val="tx1"/>
          </a:solidFill>
          <a:latin typeface="+mn-lt"/>
          <a:ea typeface="+mn-ea"/>
          <a:cs typeface="+mn-cs"/>
        </a:defRPr>
      </a:lvl4pPr>
      <a:lvl5pPr marL="2434378" algn="l" defTabSz="1217190" rtl="0" eaLnBrk="1" latinLnBrk="0" hangingPunct="1">
        <a:defRPr sz="2400" kern="1200">
          <a:solidFill>
            <a:schemeClr val="tx1"/>
          </a:solidFill>
          <a:latin typeface="+mn-lt"/>
          <a:ea typeface="+mn-ea"/>
          <a:cs typeface="+mn-cs"/>
        </a:defRPr>
      </a:lvl5pPr>
      <a:lvl6pPr marL="3042908" algn="l" defTabSz="1217190" rtl="0" eaLnBrk="1" latinLnBrk="0" hangingPunct="1">
        <a:defRPr sz="2400" kern="1200">
          <a:solidFill>
            <a:schemeClr val="tx1"/>
          </a:solidFill>
          <a:latin typeface="+mn-lt"/>
          <a:ea typeface="+mn-ea"/>
          <a:cs typeface="+mn-cs"/>
        </a:defRPr>
      </a:lvl6pPr>
      <a:lvl7pPr marL="3651439" algn="l" defTabSz="1217190" rtl="0" eaLnBrk="1" latinLnBrk="0" hangingPunct="1">
        <a:defRPr sz="2400" kern="1200">
          <a:solidFill>
            <a:schemeClr val="tx1"/>
          </a:solidFill>
          <a:latin typeface="+mn-lt"/>
          <a:ea typeface="+mn-ea"/>
          <a:cs typeface="+mn-cs"/>
        </a:defRPr>
      </a:lvl7pPr>
      <a:lvl8pPr marL="4260053" algn="l" defTabSz="1217190" rtl="0" eaLnBrk="1" latinLnBrk="0" hangingPunct="1">
        <a:defRPr sz="2400" kern="1200">
          <a:solidFill>
            <a:schemeClr val="tx1"/>
          </a:solidFill>
          <a:latin typeface="+mn-lt"/>
          <a:ea typeface="+mn-ea"/>
          <a:cs typeface="+mn-cs"/>
        </a:defRPr>
      </a:lvl8pPr>
      <a:lvl9pPr marL="4868652" algn="l" defTabSz="1217190" rtl="0" eaLnBrk="1" latinLnBrk="0" hangingPunct="1">
        <a:defRPr sz="24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46" tIns="60873" rIns="121746" bIns="6087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46" tIns="60873" rIns="121746" bIns="6087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37"/>
            <a:ext cx="2844800" cy="366183"/>
          </a:xfrm>
          <a:prstGeom prst="rect">
            <a:avLst/>
          </a:prstGeom>
        </p:spPr>
        <p:txBody>
          <a:bodyPr vert="horz" lIns="121746" tIns="60873" rIns="121746" bIns="60873"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37"/>
            <a:ext cx="3860800" cy="366183"/>
          </a:xfrm>
          <a:prstGeom prst="rect">
            <a:avLst/>
          </a:prstGeom>
        </p:spPr>
        <p:txBody>
          <a:bodyPr vert="horz" lIns="121746" tIns="60873" rIns="121746" bIns="60873"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37"/>
            <a:ext cx="2844800" cy="366183"/>
          </a:xfrm>
          <a:prstGeom prst="rect">
            <a:avLst/>
          </a:prstGeom>
        </p:spPr>
        <p:txBody>
          <a:bodyPr vert="horz" lIns="121746" tIns="60873" rIns="121746" bIns="60873"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75" r:id="rId1"/>
  </p:sldLayoutIdLst>
  <p:txStyles>
    <p:titleStyle>
      <a:lvl1pPr algn="ctr" defTabSz="1217250" rtl="0" eaLnBrk="1" latinLnBrk="0" hangingPunct="1">
        <a:spcBef>
          <a:spcPct val="0"/>
        </a:spcBef>
        <a:buNone/>
        <a:defRPr sz="5900" kern="1200">
          <a:solidFill>
            <a:schemeClr val="tx1"/>
          </a:solidFill>
          <a:latin typeface="+mj-lt"/>
          <a:ea typeface="+mj-ea"/>
          <a:cs typeface="+mj-cs"/>
        </a:defRPr>
      </a:lvl1pPr>
    </p:titleStyle>
    <p:bodyStyle>
      <a:lvl1pPr marL="456423" indent="-456423" algn="l" defTabSz="121725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038" indent="-380393" algn="l" defTabSz="121725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531" indent="-304280" algn="l" defTabSz="121725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133"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8778"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340"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986"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591"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3193" indent="-304280" algn="l" defTabSz="121725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250" rtl="0" eaLnBrk="1" latinLnBrk="0" hangingPunct="1">
        <a:defRPr sz="2400" kern="1200">
          <a:solidFill>
            <a:schemeClr val="tx1"/>
          </a:solidFill>
          <a:latin typeface="+mn-lt"/>
          <a:ea typeface="+mn-ea"/>
          <a:cs typeface="+mn-cs"/>
        </a:defRPr>
      </a:lvl1pPr>
      <a:lvl2pPr marL="608563" algn="l" defTabSz="1217250" rtl="0" eaLnBrk="1" latinLnBrk="0" hangingPunct="1">
        <a:defRPr sz="2400" kern="1200">
          <a:solidFill>
            <a:schemeClr val="tx1"/>
          </a:solidFill>
          <a:latin typeface="+mn-lt"/>
          <a:ea typeface="+mn-ea"/>
          <a:cs typeface="+mn-cs"/>
        </a:defRPr>
      </a:lvl2pPr>
      <a:lvl3pPr marL="1217250" algn="l" defTabSz="1217250" rtl="0" eaLnBrk="1" latinLnBrk="0" hangingPunct="1">
        <a:defRPr sz="2400" kern="1200">
          <a:solidFill>
            <a:schemeClr val="tx1"/>
          </a:solidFill>
          <a:latin typeface="+mn-lt"/>
          <a:ea typeface="+mn-ea"/>
          <a:cs typeface="+mn-cs"/>
        </a:defRPr>
      </a:lvl3pPr>
      <a:lvl4pPr marL="1825853" algn="l" defTabSz="1217250" rtl="0" eaLnBrk="1" latinLnBrk="0" hangingPunct="1">
        <a:defRPr sz="2400" kern="1200">
          <a:solidFill>
            <a:schemeClr val="tx1"/>
          </a:solidFill>
          <a:latin typeface="+mn-lt"/>
          <a:ea typeface="+mn-ea"/>
          <a:cs typeface="+mn-cs"/>
        </a:defRPr>
      </a:lvl4pPr>
      <a:lvl5pPr marL="2434498" algn="l" defTabSz="1217250" rtl="0" eaLnBrk="1" latinLnBrk="0" hangingPunct="1">
        <a:defRPr sz="2400" kern="1200">
          <a:solidFill>
            <a:schemeClr val="tx1"/>
          </a:solidFill>
          <a:latin typeface="+mn-lt"/>
          <a:ea typeface="+mn-ea"/>
          <a:cs typeface="+mn-cs"/>
        </a:defRPr>
      </a:lvl5pPr>
      <a:lvl6pPr marL="3043060" algn="l" defTabSz="1217250" rtl="0" eaLnBrk="1" latinLnBrk="0" hangingPunct="1">
        <a:defRPr sz="2400" kern="1200">
          <a:solidFill>
            <a:schemeClr val="tx1"/>
          </a:solidFill>
          <a:latin typeface="+mn-lt"/>
          <a:ea typeface="+mn-ea"/>
          <a:cs typeface="+mn-cs"/>
        </a:defRPr>
      </a:lvl6pPr>
      <a:lvl7pPr marL="3651623" algn="l" defTabSz="1217250" rtl="0" eaLnBrk="1" latinLnBrk="0" hangingPunct="1">
        <a:defRPr sz="2400" kern="1200">
          <a:solidFill>
            <a:schemeClr val="tx1"/>
          </a:solidFill>
          <a:latin typeface="+mn-lt"/>
          <a:ea typeface="+mn-ea"/>
          <a:cs typeface="+mn-cs"/>
        </a:defRPr>
      </a:lvl7pPr>
      <a:lvl8pPr marL="4260267" algn="l" defTabSz="1217250" rtl="0" eaLnBrk="1" latinLnBrk="0" hangingPunct="1">
        <a:defRPr sz="2400" kern="1200">
          <a:solidFill>
            <a:schemeClr val="tx1"/>
          </a:solidFill>
          <a:latin typeface="+mn-lt"/>
          <a:ea typeface="+mn-ea"/>
          <a:cs typeface="+mn-cs"/>
        </a:defRPr>
      </a:lvl8pPr>
      <a:lvl9pPr marL="4868894" algn="l" defTabSz="1217250" rtl="0" eaLnBrk="1" latinLnBrk="0" hangingPunct="1">
        <a:defRPr sz="24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54" tIns="60877" rIns="121754" bIns="6087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54" tIns="60877" rIns="121754" bIns="6087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33"/>
            <a:ext cx="2844800" cy="366183"/>
          </a:xfrm>
          <a:prstGeom prst="rect">
            <a:avLst/>
          </a:prstGeom>
        </p:spPr>
        <p:txBody>
          <a:bodyPr vert="horz" lIns="121754" tIns="60877" rIns="121754" bIns="60877"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33"/>
            <a:ext cx="3860800" cy="366183"/>
          </a:xfrm>
          <a:prstGeom prst="rect">
            <a:avLst/>
          </a:prstGeom>
        </p:spPr>
        <p:txBody>
          <a:bodyPr vert="horz" lIns="121754" tIns="60877" rIns="121754" bIns="60877"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33"/>
            <a:ext cx="2844800" cy="366183"/>
          </a:xfrm>
          <a:prstGeom prst="rect">
            <a:avLst/>
          </a:prstGeom>
        </p:spPr>
        <p:txBody>
          <a:bodyPr vert="horz" lIns="121754" tIns="60877" rIns="121754" bIns="60877"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77" r:id="rId1"/>
  </p:sldLayoutIdLst>
  <p:txStyles>
    <p:titleStyle>
      <a:lvl1pPr algn="ctr" defTabSz="1217340" rtl="0" eaLnBrk="1" latinLnBrk="0" hangingPunct="1">
        <a:spcBef>
          <a:spcPct val="0"/>
        </a:spcBef>
        <a:buNone/>
        <a:defRPr sz="5900" kern="1200">
          <a:solidFill>
            <a:schemeClr val="tx1"/>
          </a:solidFill>
          <a:latin typeface="+mj-lt"/>
          <a:ea typeface="+mj-ea"/>
          <a:cs typeface="+mj-cs"/>
        </a:defRPr>
      </a:lvl1pPr>
    </p:titleStyle>
    <p:bodyStyle>
      <a:lvl1pPr marL="456459" indent="-456459" algn="l" defTabSz="121734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110" indent="-380421" algn="l" defTabSz="121734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645" indent="-304304" algn="l" defTabSz="121734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293"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8982"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592"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6282"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933"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3581" indent="-304304" algn="l" defTabSz="12173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340" rtl="0" eaLnBrk="1" latinLnBrk="0" hangingPunct="1">
        <a:defRPr sz="2400" kern="1200">
          <a:solidFill>
            <a:schemeClr val="tx1"/>
          </a:solidFill>
          <a:latin typeface="+mn-lt"/>
          <a:ea typeface="+mn-ea"/>
          <a:cs typeface="+mn-cs"/>
        </a:defRPr>
      </a:lvl1pPr>
      <a:lvl2pPr marL="608611" algn="l" defTabSz="1217340" rtl="0" eaLnBrk="1" latinLnBrk="0" hangingPunct="1">
        <a:defRPr sz="2400" kern="1200">
          <a:solidFill>
            <a:schemeClr val="tx1"/>
          </a:solidFill>
          <a:latin typeface="+mn-lt"/>
          <a:ea typeface="+mn-ea"/>
          <a:cs typeface="+mn-cs"/>
        </a:defRPr>
      </a:lvl2pPr>
      <a:lvl3pPr marL="1217340" algn="l" defTabSz="1217340" rtl="0" eaLnBrk="1" latinLnBrk="0" hangingPunct="1">
        <a:defRPr sz="2400" kern="1200">
          <a:solidFill>
            <a:schemeClr val="tx1"/>
          </a:solidFill>
          <a:latin typeface="+mn-lt"/>
          <a:ea typeface="+mn-ea"/>
          <a:cs typeface="+mn-cs"/>
        </a:defRPr>
      </a:lvl3pPr>
      <a:lvl4pPr marL="1825989" algn="l" defTabSz="1217340" rtl="0" eaLnBrk="1" latinLnBrk="0" hangingPunct="1">
        <a:defRPr sz="2400" kern="1200">
          <a:solidFill>
            <a:schemeClr val="tx1"/>
          </a:solidFill>
          <a:latin typeface="+mn-lt"/>
          <a:ea typeface="+mn-ea"/>
          <a:cs typeface="+mn-cs"/>
        </a:defRPr>
      </a:lvl4pPr>
      <a:lvl5pPr marL="2434678" algn="l" defTabSz="1217340" rtl="0" eaLnBrk="1" latinLnBrk="0" hangingPunct="1">
        <a:defRPr sz="2400" kern="1200">
          <a:solidFill>
            <a:schemeClr val="tx1"/>
          </a:solidFill>
          <a:latin typeface="+mn-lt"/>
          <a:ea typeface="+mn-ea"/>
          <a:cs typeface="+mn-cs"/>
        </a:defRPr>
      </a:lvl5pPr>
      <a:lvl6pPr marL="3043288" algn="l" defTabSz="1217340" rtl="0" eaLnBrk="1" latinLnBrk="0" hangingPunct="1">
        <a:defRPr sz="2400" kern="1200">
          <a:solidFill>
            <a:schemeClr val="tx1"/>
          </a:solidFill>
          <a:latin typeface="+mn-lt"/>
          <a:ea typeface="+mn-ea"/>
          <a:cs typeface="+mn-cs"/>
        </a:defRPr>
      </a:lvl6pPr>
      <a:lvl7pPr marL="3651899" algn="l" defTabSz="1217340" rtl="0" eaLnBrk="1" latinLnBrk="0" hangingPunct="1">
        <a:defRPr sz="2400" kern="1200">
          <a:solidFill>
            <a:schemeClr val="tx1"/>
          </a:solidFill>
          <a:latin typeface="+mn-lt"/>
          <a:ea typeface="+mn-ea"/>
          <a:cs typeface="+mn-cs"/>
        </a:defRPr>
      </a:lvl7pPr>
      <a:lvl8pPr marL="4260587" algn="l" defTabSz="1217340" rtl="0" eaLnBrk="1" latinLnBrk="0" hangingPunct="1">
        <a:defRPr sz="2400" kern="1200">
          <a:solidFill>
            <a:schemeClr val="tx1"/>
          </a:solidFill>
          <a:latin typeface="+mn-lt"/>
          <a:ea typeface="+mn-ea"/>
          <a:cs typeface="+mn-cs"/>
        </a:defRPr>
      </a:lvl8pPr>
      <a:lvl9pPr marL="4869258" algn="l" defTabSz="1217340" rtl="0" eaLnBrk="1" latinLnBrk="0" hangingPunct="1">
        <a:defRPr sz="24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65" tIns="60882" rIns="121765" bIns="6088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65" tIns="60882" rIns="121765" bIns="608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27"/>
            <a:ext cx="2844800" cy="366183"/>
          </a:xfrm>
          <a:prstGeom prst="rect">
            <a:avLst/>
          </a:prstGeom>
        </p:spPr>
        <p:txBody>
          <a:bodyPr vert="horz" lIns="121765" tIns="60882" rIns="121765" bIns="60882"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27"/>
            <a:ext cx="3860800" cy="366183"/>
          </a:xfrm>
          <a:prstGeom prst="rect">
            <a:avLst/>
          </a:prstGeom>
        </p:spPr>
        <p:txBody>
          <a:bodyPr vert="horz" lIns="121765" tIns="60882" rIns="121765" bIns="60882"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27"/>
            <a:ext cx="2844800" cy="366183"/>
          </a:xfrm>
          <a:prstGeom prst="rect">
            <a:avLst/>
          </a:prstGeom>
        </p:spPr>
        <p:txBody>
          <a:bodyPr vert="horz" lIns="121765" tIns="60882" rIns="121765" bIns="60882"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79" r:id="rId1"/>
  </p:sldLayoutIdLst>
  <p:txStyles>
    <p:titleStyle>
      <a:lvl1pPr algn="ctr" defTabSz="1217460" rtl="0" eaLnBrk="1" latinLnBrk="0" hangingPunct="1">
        <a:spcBef>
          <a:spcPct val="0"/>
        </a:spcBef>
        <a:buNone/>
        <a:defRPr sz="5900" kern="1200">
          <a:solidFill>
            <a:schemeClr val="tx1"/>
          </a:solidFill>
          <a:latin typeface="+mj-lt"/>
          <a:ea typeface="+mj-ea"/>
          <a:cs typeface="+mj-cs"/>
        </a:defRPr>
      </a:lvl1pPr>
    </p:titleStyle>
    <p:bodyStyle>
      <a:lvl1pPr marL="456507" indent="-456507" algn="l" defTabSz="121746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206" indent="-380458" algn="l" defTabSz="121746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797" indent="-304336" algn="l" defTabSz="121746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507"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254"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7928"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6677"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389"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099" indent="-304336" algn="l" defTabSz="121746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460" rtl="0" eaLnBrk="1" latinLnBrk="0" hangingPunct="1">
        <a:defRPr sz="2400" kern="1200">
          <a:solidFill>
            <a:schemeClr val="tx1"/>
          </a:solidFill>
          <a:latin typeface="+mn-lt"/>
          <a:ea typeface="+mn-ea"/>
          <a:cs typeface="+mn-cs"/>
        </a:defRPr>
      </a:lvl1pPr>
      <a:lvl2pPr marL="608675" algn="l" defTabSz="1217460" rtl="0" eaLnBrk="1" latinLnBrk="0" hangingPunct="1">
        <a:defRPr sz="2400" kern="1200">
          <a:solidFill>
            <a:schemeClr val="tx1"/>
          </a:solidFill>
          <a:latin typeface="+mn-lt"/>
          <a:ea typeface="+mn-ea"/>
          <a:cs typeface="+mn-cs"/>
        </a:defRPr>
      </a:lvl2pPr>
      <a:lvl3pPr marL="1217460" algn="l" defTabSz="1217460" rtl="0" eaLnBrk="1" latinLnBrk="0" hangingPunct="1">
        <a:defRPr sz="2400" kern="1200">
          <a:solidFill>
            <a:schemeClr val="tx1"/>
          </a:solidFill>
          <a:latin typeface="+mn-lt"/>
          <a:ea typeface="+mn-ea"/>
          <a:cs typeface="+mn-cs"/>
        </a:defRPr>
      </a:lvl3pPr>
      <a:lvl4pPr marL="1826170" algn="l" defTabSz="1217460" rtl="0" eaLnBrk="1" latinLnBrk="0" hangingPunct="1">
        <a:defRPr sz="2400" kern="1200">
          <a:solidFill>
            <a:schemeClr val="tx1"/>
          </a:solidFill>
          <a:latin typeface="+mn-lt"/>
          <a:ea typeface="+mn-ea"/>
          <a:cs typeface="+mn-cs"/>
        </a:defRPr>
      </a:lvl4pPr>
      <a:lvl5pPr marL="2434918" algn="l" defTabSz="1217460" rtl="0" eaLnBrk="1" latinLnBrk="0" hangingPunct="1">
        <a:defRPr sz="2400" kern="1200">
          <a:solidFill>
            <a:schemeClr val="tx1"/>
          </a:solidFill>
          <a:latin typeface="+mn-lt"/>
          <a:ea typeface="+mn-ea"/>
          <a:cs typeface="+mn-cs"/>
        </a:defRPr>
      </a:lvl5pPr>
      <a:lvl6pPr marL="3043592" algn="l" defTabSz="1217460" rtl="0" eaLnBrk="1" latinLnBrk="0" hangingPunct="1">
        <a:defRPr sz="2400" kern="1200">
          <a:solidFill>
            <a:schemeClr val="tx1"/>
          </a:solidFill>
          <a:latin typeface="+mn-lt"/>
          <a:ea typeface="+mn-ea"/>
          <a:cs typeface="+mn-cs"/>
        </a:defRPr>
      </a:lvl6pPr>
      <a:lvl7pPr marL="3652267" algn="l" defTabSz="1217460" rtl="0" eaLnBrk="1" latinLnBrk="0" hangingPunct="1">
        <a:defRPr sz="2400" kern="1200">
          <a:solidFill>
            <a:schemeClr val="tx1"/>
          </a:solidFill>
          <a:latin typeface="+mn-lt"/>
          <a:ea typeface="+mn-ea"/>
          <a:cs typeface="+mn-cs"/>
        </a:defRPr>
      </a:lvl7pPr>
      <a:lvl8pPr marL="4261013" algn="l" defTabSz="1217460" rtl="0" eaLnBrk="1" latinLnBrk="0" hangingPunct="1">
        <a:defRPr sz="2400" kern="1200">
          <a:solidFill>
            <a:schemeClr val="tx1"/>
          </a:solidFill>
          <a:latin typeface="+mn-lt"/>
          <a:ea typeface="+mn-ea"/>
          <a:cs typeface="+mn-cs"/>
        </a:defRPr>
      </a:lvl8pPr>
      <a:lvl9pPr marL="4869744" algn="l" defTabSz="1217460" rtl="0" eaLnBrk="1" latinLnBrk="0" hangingPunct="1">
        <a:defRPr sz="24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78" tIns="60889" rIns="121778" bIns="6088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78" tIns="60889" rIns="121778" bIns="608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21"/>
            <a:ext cx="2844800" cy="366183"/>
          </a:xfrm>
          <a:prstGeom prst="rect">
            <a:avLst/>
          </a:prstGeom>
        </p:spPr>
        <p:txBody>
          <a:bodyPr vert="horz" lIns="121778" tIns="60889" rIns="121778" bIns="60889"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21"/>
            <a:ext cx="3860800" cy="366183"/>
          </a:xfrm>
          <a:prstGeom prst="rect">
            <a:avLst/>
          </a:prstGeom>
        </p:spPr>
        <p:txBody>
          <a:bodyPr vert="horz" lIns="121778" tIns="60889" rIns="121778" bIns="6088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21"/>
            <a:ext cx="2844800" cy="366183"/>
          </a:xfrm>
          <a:prstGeom prst="rect">
            <a:avLst/>
          </a:prstGeom>
        </p:spPr>
        <p:txBody>
          <a:bodyPr vert="horz" lIns="121778" tIns="60889" rIns="121778" bIns="60889"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81" r:id="rId1"/>
  </p:sldLayoutIdLst>
  <p:txStyles>
    <p:titleStyle>
      <a:lvl1pPr algn="ctr" defTabSz="1217610" rtl="0" eaLnBrk="1" latinLnBrk="0" hangingPunct="1">
        <a:spcBef>
          <a:spcPct val="0"/>
        </a:spcBef>
        <a:buNone/>
        <a:defRPr sz="5900" kern="1200">
          <a:solidFill>
            <a:schemeClr val="tx1"/>
          </a:solidFill>
          <a:latin typeface="+mj-lt"/>
          <a:ea typeface="+mj-ea"/>
          <a:cs typeface="+mj-cs"/>
        </a:defRPr>
      </a:lvl1pPr>
    </p:titleStyle>
    <p:bodyStyle>
      <a:lvl1pPr marL="456567" indent="-456567" algn="l" defTabSz="121761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326" indent="-380505" algn="l" defTabSz="121761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987" indent="-304376" algn="l" defTabSz="121761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773"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594"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348"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170"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959"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745" indent="-304376" algn="l" defTabSz="12176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610" rtl="0" eaLnBrk="1" latinLnBrk="0" hangingPunct="1">
        <a:defRPr sz="2400" kern="1200">
          <a:solidFill>
            <a:schemeClr val="tx1"/>
          </a:solidFill>
          <a:latin typeface="+mn-lt"/>
          <a:ea typeface="+mn-ea"/>
          <a:cs typeface="+mn-cs"/>
        </a:defRPr>
      </a:lvl1pPr>
      <a:lvl2pPr marL="608755" algn="l" defTabSz="1217610" rtl="0" eaLnBrk="1" latinLnBrk="0" hangingPunct="1">
        <a:defRPr sz="2400" kern="1200">
          <a:solidFill>
            <a:schemeClr val="tx1"/>
          </a:solidFill>
          <a:latin typeface="+mn-lt"/>
          <a:ea typeface="+mn-ea"/>
          <a:cs typeface="+mn-cs"/>
        </a:defRPr>
      </a:lvl2pPr>
      <a:lvl3pPr marL="1217610" algn="l" defTabSz="1217610" rtl="0" eaLnBrk="1" latinLnBrk="0" hangingPunct="1">
        <a:defRPr sz="2400" kern="1200">
          <a:solidFill>
            <a:schemeClr val="tx1"/>
          </a:solidFill>
          <a:latin typeface="+mn-lt"/>
          <a:ea typeface="+mn-ea"/>
          <a:cs typeface="+mn-cs"/>
        </a:defRPr>
      </a:lvl3pPr>
      <a:lvl4pPr marL="1826397" algn="l" defTabSz="1217610" rtl="0" eaLnBrk="1" latinLnBrk="0" hangingPunct="1">
        <a:defRPr sz="2400" kern="1200">
          <a:solidFill>
            <a:schemeClr val="tx1"/>
          </a:solidFill>
          <a:latin typeface="+mn-lt"/>
          <a:ea typeface="+mn-ea"/>
          <a:cs typeface="+mn-cs"/>
        </a:defRPr>
      </a:lvl4pPr>
      <a:lvl5pPr marL="2435218" algn="l" defTabSz="1217610" rtl="0" eaLnBrk="1" latinLnBrk="0" hangingPunct="1">
        <a:defRPr sz="2400" kern="1200">
          <a:solidFill>
            <a:schemeClr val="tx1"/>
          </a:solidFill>
          <a:latin typeface="+mn-lt"/>
          <a:ea typeface="+mn-ea"/>
          <a:cs typeface="+mn-cs"/>
        </a:defRPr>
      </a:lvl5pPr>
      <a:lvl6pPr marL="3043972" algn="l" defTabSz="1217610" rtl="0" eaLnBrk="1" latinLnBrk="0" hangingPunct="1">
        <a:defRPr sz="2400" kern="1200">
          <a:solidFill>
            <a:schemeClr val="tx1"/>
          </a:solidFill>
          <a:latin typeface="+mn-lt"/>
          <a:ea typeface="+mn-ea"/>
          <a:cs typeface="+mn-cs"/>
        </a:defRPr>
      </a:lvl6pPr>
      <a:lvl7pPr marL="3652727" algn="l" defTabSz="1217610" rtl="0" eaLnBrk="1" latinLnBrk="0" hangingPunct="1">
        <a:defRPr sz="2400" kern="1200">
          <a:solidFill>
            <a:schemeClr val="tx1"/>
          </a:solidFill>
          <a:latin typeface="+mn-lt"/>
          <a:ea typeface="+mn-ea"/>
          <a:cs typeface="+mn-cs"/>
        </a:defRPr>
      </a:lvl7pPr>
      <a:lvl8pPr marL="4261547" algn="l" defTabSz="1217610" rtl="0" eaLnBrk="1" latinLnBrk="0" hangingPunct="1">
        <a:defRPr sz="2400" kern="1200">
          <a:solidFill>
            <a:schemeClr val="tx1"/>
          </a:solidFill>
          <a:latin typeface="+mn-lt"/>
          <a:ea typeface="+mn-ea"/>
          <a:cs typeface="+mn-cs"/>
        </a:defRPr>
      </a:lvl8pPr>
      <a:lvl9pPr marL="4870350" algn="l" defTabSz="1217610" rtl="0" eaLnBrk="1" latinLnBrk="0" hangingPunct="1">
        <a:defRPr sz="24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794" tIns="60897" rIns="121794" bIns="6089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5"/>
            <a:ext cx="10972800" cy="4525433"/>
          </a:xfrm>
          <a:prstGeom prst="rect">
            <a:avLst/>
          </a:prstGeom>
        </p:spPr>
        <p:txBody>
          <a:bodyPr vert="horz" lIns="121794" tIns="60897" rIns="121794" bIns="6089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13"/>
            <a:ext cx="2844800" cy="366183"/>
          </a:xfrm>
          <a:prstGeom prst="rect">
            <a:avLst/>
          </a:prstGeom>
        </p:spPr>
        <p:txBody>
          <a:bodyPr vert="horz" lIns="121794" tIns="60897" rIns="121794" bIns="60897"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13"/>
            <a:ext cx="3860800" cy="366183"/>
          </a:xfrm>
          <a:prstGeom prst="rect">
            <a:avLst/>
          </a:prstGeom>
        </p:spPr>
        <p:txBody>
          <a:bodyPr vert="horz" lIns="121794" tIns="60897" rIns="121794" bIns="60897"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13"/>
            <a:ext cx="2844800" cy="366183"/>
          </a:xfrm>
          <a:prstGeom prst="rect">
            <a:avLst/>
          </a:prstGeom>
        </p:spPr>
        <p:txBody>
          <a:bodyPr vert="horz" lIns="121794" tIns="60897" rIns="121794" bIns="60897"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83" r:id="rId1"/>
  </p:sldLayoutIdLst>
  <p:txStyles>
    <p:titleStyle>
      <a:lvl1pPr algn="ctr" defTabSz="1217790" rtl="0" eaLnBrk="1" latinLnBrk="0" hangingPunct="1">
        <a:spcBef>
          <a:spcPct val="0"/>
        </a:spcBef>
        <a:buNone/>
        <a:defRPr sz="5900" kern="1200">
          <a:solidFill>
            <a:schemeClr val="tx1"/>
          </a:solidFill>
          <a:latin typeface="+mj-lt"/>
          <a:ea typeface="+mj-ea"/>
          <a:cs typeface="+mj-cs"/>
        </a:defRPr>
      </a:lvl1pPr>
    </p:titleStyle>
    <p:bodyStyle>
      <a:lvl1pPr marL="456639" indent="-456639" algn="l" defTabSz="121779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470" indent="-380561" algn="l" defTabSz="121779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2215" indent="-304424" algn="l" defTabSz="121779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1093"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0002"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852"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762"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6642"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5521" indent="-304424" algn="l" defTabSz="121779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790" rtl="0" eaLnBrk="1" latinLnBrk="0" hangingPunct="1">
        <a:defRPr sz="2400" kern="1200">
          <a:solidFill>
            <a:schemeClr val="tx1"/>
          </a:solidFill>
          <a:latin typeface="+mn-lt"/>
          <a:ea typeface="+mn-ea"/>
          <a:cs typeface="+mn-cs"/>
        </a:defRPr>
      </a:lvl1pPr>
      <a:lvl2pPr marL="608851" algn="l" defTabSz="1217790" rtl="0" eaLnBrk="1" latinLnBrk="0" hangingPunct="1">
        <a:defRPr sz="2400" kern="1200">
          <a:solidFill>
            <a:schemeClr val="tx1"/>
          </a:solidFill>
          <a:latin typeface="+mn-lt"/>
          <a:ea typeface="+mn-ea"/>
          <a:cs typeface="+mn-cs"/>
        </a:defRPr>
      </a:lvl2pPr>
      <a:lvl3pPr marL="1217790" algn="l" defTabSz="1217790" rtl="0" eaLnBrk="1" latinLnBrk="0" hangingPunct="1">
        <a:defRPr sz="2400" kern="1200">
          <a:solidFill>
            <a:schemeClr val="tx1"/>
          </a:solidFill>
          <a:latin typeface="+mn-lt"/>
          <a:ea typeface="+mn-ea"/>
          <a:cs typeface="+mn-cs"/>
        </a:defRPr>
      </a:lvl3pPr>
      <a:lvl4pPr marL="1826669" algn="l" defTabSz="1217790" rtl="0" eaLnBrk="1" latinLnBrk="0" hangingPunct="1">
        <a:defRPr sz="2400" kern="1200">
          <a:solidFill>
            <a:schemeClr val="tx1"/>
          </a:solidFill>
          <a:latin typeface="+mn-lt"/>
          <a:ea typeface="+mn-ea"/>
          <a:cs typeface="+mn-cs"/>
        </a:defRPr>
      </a:lvl4pPr>
      <a:lvl5pPr marL="2435578" algn="l" defTabSz="1217790" rtl="0" eaLnBrk="1" latinLnBrk="0" hangingPunct="1">
        <a:defRPr sz="2400" kern="1200">
          <a:solidFill>
            <a:schemeClr val="tx1"/>
          </a:solidFill>
          <a:latin typeface="+mn-lt"/>
          <a:ea typeface="+mn-ea"/>
          <a:cs typeface="+mn-cs"/>
        </a:defRPr>
      </a:lvl5pPr>
      <a:lvl6pPr marL="3044428" algn="l" defTabSz="1217790" rtl="0" eaLnBrk="1" latinLnBrk="0" hangingPunct="1">
        <a:defRPr sz="2400" kern="1200">
          <a:solidFill>
            <a:schemeClr val="tx1"/>
          </a:solidFill>
          <a:latin typeface="+mn-lt"/>
          <a:ea typeface="+mn-ea"/>
          <a:cs typeface="+mn-cs"/>
        </a:defRPr>
      </a:lvl6pPr>
      <a:lvl7pPr marL="3653279" algn="l" defTabSz="1217790" rtl="0" eaLnBrk="1" latinLnBrk="0" hangingPunct="1">
        <a:defRPr sz="2400" kern="1200">
          <a:solidFill>
            <a:schemeClr val="tx1"/>
          </a:solidFill>
          <a:latin typeface="+mn-lt"/>
          <a:ea typeface="+mn-ea"/>
          <a:cs typeface="+mn-cs"/>
        </a:defRPr>
      </a:lvl7pPr>
      <a:lvl8pPr marL="4262187" algn="l" defTabSz="1217790" rtl="0" eaLnBrk="1" latinLnBrk="0" hangingPunct="1">
        <a:defRPr sz="2400" kern="1200">
          <a:solidFill>
            <a:schemeClr val="tx1"/>
          </a:solidFill>
          <a:latin typeface="+mn-lt"/>
          <a:ea typeface="+mn-ea"/>
          <a:cs typeface="+mn-cs"/>
        </a:defRPr>
      </a:lvl8pPr>
      <a:lvl9pPr marL="4871078" algn="l" defTabSz="1217790" rtl="0" eaLnBrk="1" latinLnBrk="0" hangingPunct="1">
        <a:defRPr sz="24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813" tIns="60906" rIns="121813" bIns="6090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53"/>
            <a:ext cx="10972800" cy="4525433"/>
          </a:xfrm>
          <a:prstGeom prst="rect">
            <a:avLst/>
          </a:prstGeom>
        </p:spPr>
        <p:txBody>
          <a:bodyPr vert="horz" lIns="121813" tIns="60906" rIns="121813" bIns="6090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403"/>
            <a:ext cx="2844800" cy="366183"/>
          </a:xfrm>
          <a:prstGeom prst="rect">
            <a:avLst/>
          </a:prstGeom>
        </p:spPr>
        <p:txBody>
          <a:bodyPr vert="horz" lIns="121813" tIns="60906" rIns="121813" bIns="60906"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403"/>
            <a:ext cx="3860800" cy="366183"/>
          </a:xfrm>
          <a:prstGeom prst="rect">
            <a:avLst/>
          </a:prstGeom>
        </p:spPr>
        <p:txBody>
          <a:bodyPr vert="horz" lIns="121813" tIns="60906" rIns="121813" bIns="60906"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03"/>
            <a:ext cx="2844800" cy="366183"/>
          </a:xfrm>
          <a:prstGeom prst="rect">
            <a:avLst/>
          </a:prstGeom>
        </p:spPr>
        <p:txBody>
          <a:bodyPr vert="horz" lIns="121813" tIns="60906" rIns="121813" bIns="60906"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85" r:id="rId1"/>
  </p:sldLayoutIdLst>
  <p:txStyles>
    <p:titleStyle>
      <a:lvl1pPr algn="ctr" defTabSz="1218000" rtl="0" eaLnBrk="1" latinLnBrk="0" hangingPunct="1">
        <a:spcBef>
          <a:spcPct val="0"/>
        </a:spcBef>
        <a:buNone/>
        <a:defRPr sz="5900" kern="1200">
          <a:solidFill>
            <a:schemeClr val="tx1"/>
          </a:solidFill>
          <a:latin typeface="+mj-lt"/>
          <a:ea typeface="+mj-ea"/>
          <a:cs typeface="+mj-cs"/>
        </a:defRPr>
      </a:lvl1pPr>
    </p:titleStyle>
    <p:bodyStyle>
      <a:lvl1pPr marL="456723" indent="-456723" algn="l" defTabSz="121800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638" indent="-380626" algn="l" defTabSz="121800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2481" indent="-304480" algn="l" defTabSz="121800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1467"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0478"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9440"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8453"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7440"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6427" indent="-304480" algn="l" defTabSz="12180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000" rtl="0" eaLnBrk="1" latinLnBrk="0" hangingPunct="1">
        <a:defRPr sz="2400" kern="1200">
          <a:solidFill>
            <a:schemeClr val="tx1"/>
          </a:solidFill>
          <a:latin typeface="+mn-lt"/>
          <a:ea typeface="+mn-ea"/>
          <a:cs typeface="+mn-cs"/>
        </a:defRPr>
      </a:lvl1pPr>
      <a:lvl2pPr marL="608963" algn="l" defTabSz="1218000" rtl="0" eaLnBrk="1" latinLnBrk="0" hangingPunct="1">
        <a:defRPr sz="2400" kern="1200">
          <a:solidFill>
            <a:schemeClr val="tx1"/>
          </a:solidFill>
          <a:latin typeface="+mn-lt"/>
          <a:ea typeface="+mn-ea"/>
          <a:cs typeface="+mn-cs"/>
        </a:defRPr>
      </a:lvl2pPr>
      <a:lvl3pPr marL="1218000" algn="l" defTabSz="1218000" rtl="0" eaLnBrk="1" latinLnBrk="0" hangingPunct="1">
        <a:defRPr sz="2400" kern="1200">
          <a:solidFill>
            <a:schemeClr val="tx1"/>
          </a:solidFill>
          <a:latin typeface="+mn-lt"/>
          <a:ea typeface="+mn-ea"/>
          <a:cs typeface="+mn-cs"/>
        </a:defRPr>
      </a:lvl3pPr>
      <a:lvl4pPr marL="1826986" algn="l" defTabSz="1218000" rtl="0" eaLnBrk="1" latinLnBrk="0" hangingPunct="1">
        <a:defRPr sz="2400" kern="1200">
          <a:solidFill>
            <a:schemeClr val="tx1"/>
          </a:solidFill>
          <a:latin typeface="+mn-lt"/>
          <a:ea typeface="+mn-ea"/>
          <a:cs typeface="+mn-cs"/>
        </a:defRPr>
      </a:lvl4pPr>
      <a:lvl5pPr marL="2435998" algn="l" defTabSz="1218000" rtl="0" eaLnBrk="1" latinLnBrk="0" hangingPunct="1">
        <a:defRPr sz="2400" kern="1200">
          <a:solidFill>
            <a:schemeClr val="tx1"/>
          </a:solidFill>
          <a:latin typeface="+mn-lt"/>
          <a:ea typeface="+mn-ea"/>
          <a:cs typeface="+mn-cs"/>
        </a:defRPr>
      </a:lvl5pPr>
      <a:lvl6pPr marL="3044960" algn="l" defTabSz="1218000" rtl="0" eaLnBrk="1" latinLnBrk="0" hangingPunct="1">
        <a:defRPr sz="2400" kern="1200">
          <a:solidFill>
            <a:schemeClr val="tx1"/>
          </a:solidFill>
          <a:latin typeface="+mn-lt"/>
          <a:ea typeface="+mn-ea"/>
          <a:cs typeface="+mn-cs"/>
        </a:defRPr>
      </a:lvl6pPr>
      <a:lvl7pPr marL="3653923" algn="l" defTabSz="1218000" rtl="0" eaLnBrk="1" latinLnBrk="0" hangingPunct="1">
        <a:defRPr sz="2400" kern="1200">
          <a:solidFill>
            <a:schemeClr val="tx1"/>
          </a:solidFill>
          <a:latin typeface="+mn-lt"/>
          <a:ea typeface="+mn-ea"/>
          <a:cs typeface="+mn-cs"/>
        </a:defRPr>
      </a:lvl7pPr>
      <a:lvl8pPr marL="4262933" algn="l" defTabSz="1218000" rtl="0" eaLnBrk="1" latinLnBrk="0" hangingPunct="1">
        <a:defRPr sz="2400" kern="1200">
          <a:solidFill>
            <a:schemeClr val="tx1"/>
          </a:solidFill>
          <a:latin typeface="+mn-lt"/>
          <a:ea typeface="+mn-ea"/>
          <a:cs typeface="+mn-cs"/>
        </a:defRPr>
      </a:lvl8pPr>
      <a:lvl9pPr marL="4871928" algn="l" defTabSz="1218000" rtl="0" eaLnBrk="1" latinLnBrk="0" hangingPunct="1">
        <a:defRPr sz="24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834" tIns="60917" rIns="121834" bIns="6091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42"/>
            <a:ext cx="10972800" cy="4525433"/>
          </a:xfrm>
          <a:prstGeom prst="rect">
            <a:avLst/>
          </a:prstGeom>
        </p:spPr>
        <p:txBody>
          <a:bodyPr vert="horz" lIns="121834" tIns="60917" rIns="121834" bIns="6091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93"/>
            <a:ext cx="2844800" cy="366183"/>
          </a:xfrm>
          <a:prstGeom prst="rect">
            <a:avLst/>
          </a:prstGeom>
        </p:spPr>
        <p:txBody>
          <a:bodyPr vert="horz" lIns="121834" tIns="60917" rIns="121834" bIns="60917"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393"/>
            <a:ext cx="3860800" cy="366183"/>
          </a:xfrm>
          <a:prstGeom prst="rect">
            <a:avLst/>
          </a:prstGeom>
        </p:spPr>
        <p:txBody>
          <a:bodyPr vert="horz" lIns="121834" tIns="60917" rIns="121834" bIns="60917"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93"/>
            <a:ext cx="2844800" cy="366183"/>
          </a:xfrm>
          <a:prstGeom prst="rect">
            <a:avLst/>
          </a:prstGeom>
        </p:spPr>
        <p:txBody>
          <a:bodyPr vert="horz" lIns="121834" tIns="60917" rIns="121834" bIns="60917"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87" r:id="rId1"/>
  </p:sldLayoutIdLst>
  <p:txStyles>
    <p:titleStyle>
      <a:lvl1pPr algn="ctr" defTabSz="1218240" rtl="0" eaLnBrk="1" latinLnBrk="0" hangingPunct="1">
        <a:spcBef>
          <a:spcPct val="0"/>
        </a:spcBef>
        <a:buNone/>
        <a:defRPr sz="5900" kern="1200">
          <a:solidFill>
            <a:schemeClr val="tx1"/>
          </a:solidFill>
          <a:latin typeface="+mj-lt"/>
          <a:ea typeface="+mj-ea"/>
          <a:cs typeface="+mj-cs"/>
        </a:defRPr>
      </a:lvl1pPr>
    </p:titleStyle>
    <p:bodyStyle>
      <a:lvl1pPr marL="456819" indent="-456819" algn="l" defTabSz="121824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830" indent="-380701" algn="l" defTabSz="121824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2785" indent="-304544" algn="l" defTabSz="121824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1893"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102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011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924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8352"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7461" indent="-304544" algn="l" defTabSz="121824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240" rtl="0" eaLnBrk="1" latinLnBrk="0" hangingPunct="1">
        <a:defRPr sz="2400" kern="1200">
          <a:solidFill>
            <a:schemeClr val="tx1"/>
          </a:solidFill>
          <a:latin typeface="+mn-lt"/>
          <a:ea typeface="+mn-ea"/>
          <a:cs typeface="+mn-cs"/>
        </a:defRPr>
      </a:lvl1pPr>
      <a:lvl2pPr marL="609091" algn="l" defTabSz="1218240" rtl="0" eaLnBrk="1" latinLnBrk="0" hangingPunct="1">
        <a:defRPr sz="2400" kern="1200">
          <a:solidFill>
            <a:schemeClr val="tx1"/>
          </a:solidFill>
          <a:latin typeface="+mn-lt"/>
          <a:ea typeface="+mn-ea"/>
          <a:cs typeface="+mn-cs"/>
        </a:defRPr>
      </a:lvl2pPr>
      <a:lvl3pPr marL="1218240" algn="l" defTabSz="1218240" rtl="0" eaLnBrk="1" latinLnBrk="0" hangingPunct="1">
        <a:defRPr sz="2400" kern="1200">
          <a:solidFill>
            <a:schemeClr val="tx1"/>
          </a:solidFill>
          <a:latin typeface="+mn-lt"/>
          <a:ea typeface="+mn-ea"/>
          <a:cs typeface="+mn-cs"/>
        </a:defRPr>
      </a:lvl3pPr>
      <a:lvl4pPr marL="1827349" algn="l" defTabSz="1218240" rtl="0" eaLnBrk="1" latinLnBrk="0" hangingPunct="1">
        <a:defRPr sz="2400" kern="1200">
          <a:solidFill>
            <a:schemeClr val="tx1"/>
          </a:solidFill>
          <a:latin typeface="+mn-lt"/>
          <a:ea typeface="+mn-ea"/>
          <a:cs typeface="+mn-cs"/>
        </a:defRPr>
      </a:lvl4pPr>
      <a:lvl5pPr marL="2436478" algn="l" defTabSz="1218240" rtl="0" eaLnBrk="1" latinLnBrk="0" hangingPunct="1">
        <a:defRPr sz="2400" kern="1200">
          <a:solidFill>
            <a:schemeClr val="tx1"/>
          </a:solidFill>
          <a:latin typeface="+mn-lt"/>
          <a:ea typeface="+mn-ea"/>
          <a:cs typeface="+mn-cs"/>
        </a:defRPr>
      </a:lvl5pPr>
      <a:lvl6pPr marL="3045568" algn="l" defTabSz="1218240" rtl="0" eaLnBrk="1" latinLnBrk="0" hangingPunct="1">
        <a:defRPr sz="2400" kern="1200">
          <a:solidFill>
            <a:schemeClr val="tx1"/>
          </a:solidFill>
          <a:latin typeface="+mn-lt"/>
          <a:ea typeface="+mn-ea"/>
          <a:cs typeface="+mn-cs"/>
        </a:defRPr>
      </a:lvl6pPr>
      <a:lvl7pPr marL="3654659" algn="l" defTabSz="1218240" rtl="0" eaLnBrk="1" latinLnBrk="0" hangingPunct="1">
        <a:defRPr sz="2400" kern="1200">
          <a:solidFill>
            <a:schemeClr val="tx1"/>
          </a:solidFill>
          <a:latin typeface="+mn-lt"/>
          <a:ea typeface="+mn-ea"/>
          <a:cs typeface="+mn-cs"/>
        </a:defRPr>
      </a:lvl7pPr>
      <a:lvl8pPr marL="4263787" algn="l" defTabSz="1218240" rtl="0" eaLnBrk="1" latinLnBrk="0" hangingPunct="1">
        <a:defRPr sz="2400" kern="1200">
          <a:solidFill>
            <a:schemeClr val="tx1"/>
          </a:solidFill>
          <a:latin typeface="+mn-lt"/>
          <a:ea typeface="+mn-ea"/>
          <a:cs typeface="+mn-cs"/>
        </a:defRPr>
      </a:lvl8pPr>
      <a:lvl9pPr marL="4872898" algn="l" defTabSz="1218240" rtl="0" eaLnBrk="1" latinLnBrk="0" hangingPunct="1">
        <a:defRPr sz="24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858" tIns="60929" rIns="121858" bIns="6092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30"/>
            <a:ext cx="10972800" cy="4525433"/>
          </a:xfrm>
          <a:prstGeom prst="rect">
            <a:avLst/>
          </a:prstGeom>
        </p:spPr>
        <p:txBody>
          <a:bodyPr vert="horz" lIns="121858" tIns="60929" rIns="121858" bIns="6092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81"/>
            <a:ext cx="2844800" cy="366183"/>
          </a:xfrm>
          <a:prstGeom prst="rect">
            <a:avLst/>
          </a:prstGeom>
        </p:spPr>
        <p:txBody>
          <a:bodyPr vert="horz" lIns="121858" tIns="60929" rIns="121858" bIns="60929"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381"/>
            <a:ext cx="3860800" cy="366183"/>
          </a:xfrm>
          <a:prstGeom prst="rect">
            <a:avLst/>
          </a:prstGeom>
        </p:spPr>
        <p:txBody>
          <a:bodyPr vert="horz" lIns="121858" tIns="60929" rIns="121858" bIns="6092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81"/>
            <a:ext cx="2844800" cy="366183"/>
          </a:xfrm>
          <a:prstGeom prst="rect">
            <a:avLst/>
          </a:prstGeom>
        </p:spPr>
        <p:txBody>
          <a:bodyPr vert="horz" lIns="121858" tIns="60929" rIns="121858" bIns="60929"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89" r:id="rId1"/>
  </p:sldLayoutIdLst>
  <p:txStyles>
    <p:titleStyle>
      <a:lvl1pPr algn="ctr" defTabSz="1218510" rtl="0" eaLnBrk="1" latinLnBrk="0" hangingPunct="1">
        <a:spcBef>
          <a:spcPct val="0"/>
        </a:spcBef>
        <a:buNone/>
        <a:defRPr sz="5900" kern="1200">
          <a:solidFill>
            <a:schemeClr val="tx1"/>
          </a:solidFill>
          <a:latin typeface="+mj-lt"/>
          <a:ea typeface="+mj-ea"/>
          <a:cs typeface="+mj-cs"/>
        </a:defRPr>
      </a:lvl1pPr>
    </p:titleStyle>
    <p:bodyStyle>
      <a:lvl1pPr marL="456927" indent="-456927" algn="l" defTabSz="121851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046" indent="-380785" algn="l" defTabSz="121851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127" indent="-304616" algn="l" defTabSz="121851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373"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1634"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0868"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0130"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378"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8625" indent="-304616" algn="l" defTabSz="12185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510" rtl="0" eaLnBrk="1" latinLnBrk="0" hangingPunct="1">
        <a:defRPr sz="2400" kern="1200">
          <a:solidFill>
            <a:schemeClr val="tx1"/>
          </a:solidFill>
          <a:latin typeface="+mn-lt"/>
          <a:ea typeface="+mn-ea"/>
          <a:cs typeface="+mn-cs"/>
        </a:defRPr>
      </a:lvl1pPr>
      <a:lvl2pPr marL="609235" algn="l" defTabSz="1218510" rtl="0" eaLnBrk="1" latinLnBrk="0" hangingPunct="1">
        <a:defRPr sz="2400" kern="1200">
          <a:solidFill>
            <a:schemeClr val="tx1"/>
          </a:solidFill>
          <a:latin typeface="+mn-lt"/>
          <a:ea typeface="+mn-ea"/>
          <a:cs typeface="+mn-cs"/>
        </a:defRPr>
      </a:lvl2pPr>
      <a:lvl3pPr marL="1218510" algn="l" defTabSz="1218510" rtl="0" eaLnBrk="1" latinLnBrk="0" hangingPunct="1">
        <a:defRPr sz="2400" kern="1200">
          <a:solidFill>
            <a:schemeClr val="tx1"/>
          </a:solidFill>
          <a:latin typeface="+mn-lt"/>
          <a:ea typeface="+mn-ea"/>
          <a:cs typeface="+mn-cs"/>
        </a:defRPr>
      </a:lvl3pPr>
      <a:lvl4pPr marL="1827757" algn="l" defTabSz="1218510" rtl="0" eaLnBrk="1" latinLnBrk="0" hangingPunct="1">
        <a:defRPr sz="2400" kern="1200">
          <a:solidFill>
            <a:schemeClr val="tx1"/>
          </a:solidFill>
          <a:latin typeface="+mn-lt"/>
          <a:ea typeface="+mn-ea"/>
          <a:cs typeface="+mn-cs"/>
        </a:defRPr>
      </a:lvl4pPr>
      <a:lvl5pPr marL="2437018" algn="l" defTabSz="1218510" rtl="0" eaLnBrk="1" latinLnBrk="0" hangingPunct="1">
        <a:defRPr sz="2400" kern="1200">
          <a:solidFill>
            <a:schemeClr val="tx1"/>
          </a:solidFill>
          <a:latin typeface="+mn-lt"/>
          <a:ea typeface="+mn-ea"/>
          <a:cs typeface="+mn-cs"/>
        </a:defRPr>
      </a:lvl5pPr>
      <a:lvl6pPr marL="3046252" algn="l" defTabSz="1218510" rtl="0" eaLnBrk="1" latinLnBrk="0" hangingPunct="1">
        <a:defRPr sz="2400" kern="1200">
          <a:solidFill>
            <a:schemeClr val="tx1"/>
          </a:solidFill>
          <a:latin typeface="+mn-lt"/>
          <a:ea typeface="+mn-ea"/>
          <a:cs typeface="+mn-cs"/>
        </a:defRPr>
      </a:lvl6pPr>
      <a:lvl7pPr marL="3655487" algn="l" defTabSz="1218510" rtl="0" eaLnBrk="1" latinLnBrk="0" hangingPunct="1">
        <a:defRPr sz="2400" kern="1200">
          <a:solidFill>
            <a:schemeClr val="tx1"/>
          </a:solidFill>
          <a:latin typeface="+mn-lt"/>
          <a:ea typeface="+mn-ea"/>
          <a:cs typeface="+mn-cs"/>
        </a:defRPr>
      </a:lvl7pPr>
      <a:lvl8pPr marL="4264747" algn="l" defTabSz="1218510" rtl="0" eaLnBrk="1" latinLnBrk="0" hangingPunct="1">
        <a:defRPr sz="2400" kern="1200">
          <a:solidFill>
            <a:schemeClr val="tx1"/>
          </a:solidFill>
          <a:latin typeface="+mn-lt"/>
          <a:ea typeface="+mn-ea"/>
          <a:cs typeface="+mn-cs"/>
        </a:defRPr>
      </a:lvl8pPr>
      <a:lvl9pPr marL="4873995" algn="l" defTabSz="1218510" rtl="0" eaLnBrk="1" latinLnBrk="0" hangingPunct="1">
        <a:defRPr sz="24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5167"/>
            <a:ext cx="10972800" cy="1143000"/>
          </a:xfrm>
          <a:prstGeom prst="rect">
            <a:avLst/>
          </a:prstGeom>
        </p:spPr>
        <p:txBody>
          <a:bodyPr vert="horz" lIns="121885" tIns="60942" rIns="121885" bIns="6094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17"/>
            <a:ext cx="10972800" cy="4525433"/>
          </a:xfrm>
          <a:prstGeom prst="rect">
            <a:avLst/>
          </a:prstGeom>
        </p:spPr>
        <p:txBody>
          <a:bodyPr vert="horz" lIns="121885" tIns="60942" rIns="121885" bIns="6094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67"/>
            <a:ext cx="2844800" cy="366183"/>
          </a:xfrm>
          <a:prstGeom prst="rect">
            <a:avLst/>
          </a:prstGeom>
        </p:spPr>
        <p:txBody>
          <a:bodyPr vert="horz" lIns="121885" tIns="60942" rIns="121885" bIns="60942" rtlCol="0" anchor="ctr"/>
          <a:lstStyle>
            <a:lvl1pPr algn="l">
              <a:defRPr sz="1600">
                <a:solidFill>
                  <a:schemeClr val="tx1">
                    <a:tint val="75000"/>
                  </a:schemeClr>
                </a:solidFill>
              </a:defRPr>
            </a:lvl1pPr>
          </a:lstStyle>
          <a:p>
            <a:fld id="{63937D59-5EDB-4C39-B697-625748F703B6}" type="datetimeFigureOut">
              <a:rPr lang="en-US" smtClean="0"/>
              <a:pPr/>
              <a:t>11/28/2018</a:t>
            </a:fld>
            <a:endParaRPr lang="en-US"/>
          </a:p>
        </p:txBody>
      </p:sp>
      <p:sp>
        <p:nvSpPr>
          <p:cNvPr id="5" name="Footer Placeholder 4"/>
          <p:cNvSpPr>
            <a:spLocks noGrp="1"/>
          </p:cNvSpPr>
          <p:nvPr>
            <p:ph type="ftr" sz="quarter" idx="3"/>
          </p:nvPr>
        </p:nvSpPr>
        <p:spPr>
          <a:xfrm>
            <a:off x="4165600" y="6356367"/>
            <a:ext cx="3860800" cy="366183"/>
          </a:xfrm>
          <a:prstGeom prst="rect">
            <a:avLst/>
          </a:prstGeom>
        </p:spPr>
        <p:txBody>
          <a:bodyPr vert="horz" lIns="121885" tIns="60942" rIns="121885" bIns="60942"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67"/>
            <a:ext cx="2844800" cy="366183"/>
          </a:xfrm>
          <a:prstGeom prst="rect">
            <a:avLst/>
          </a:prstGeom>
        </p:spPr>
        <p:txBody>
          <a:bodyPr vert="horz" lIns="121885" tIns="60942" rIns="121885" bIns="60942" rtlCol="0" anchor="ctr"/>
          <a:lstStyle>
            <a:lvl1pPr algn="r">
              <a:defRPr sz="16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791" r:id="rId1"/>
  </p:sldLayoutIdLst>
  <p:txStyles>
    <p:titleStyle>
      <a:lvl1pPr algn="ctr" defTabSz="1218810" rtl="0" eaLnBrk="1" latinLnBrk="0" hangingPunct="1">
        <a:spcBef>
          <a:spcPct val="0"/>
        </a:spcBef>
        <a:buNone/>
        <a:defRPr sz="5900" kern="1200">
          <a:solidFill>
            <a:schemeClr val="tx1"/>
          </a:solidFill>
          <a:latin typeface="+mj-lt"/>
          <a:ea typeface="+mj-ea"/>
          <a:cs typeface="+mj-cs"/>
        </a:defRPr>
      </a:lvl1pPr>
    </p:titleStyle>
    <p:bodyStyle>
      <a:lvl1pPr marL="457047" indent="-457047" algn="l" defTabSz="121881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286" indent="-380878" algn="l" defTabSz="121881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507" indent="-304696" algn="l" defTabSz="121881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2907"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2314"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170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117"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051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918" indent="-304696" algn="l" defTabSz="121881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810" rtl="0" eaLnBrk="1" latinLnBrk="0" hangingPunct="1">
        <a:defRPr sz="2400" kern="1200">
          <a:solidFill>
            <a:schemeClr val="tx1"/>
          </a:solidFill>
          <a:latin typeface="+mn-lt"/>
          <a:ea typeface="+mn-ea"/>
          <a:cs typeface="+mn-cs"/>
        </a:defRPr>
      </a:lvl1pPr>
      <a:lvl2pPr marL="609395" algn="l" defTabSz="1218810" rtl="0" eaLnBrk="1" latinLnBrk="0" hangingPunct="1">
        <a:defRPr sz="2400" kern="1200">
          <a:solidFill>
            <a:schemeClr val="tx1"/>
          </a:solidFill>
          <a:latin typeface="+mn-lt"/>
          <a:ea typeface="+mn-ea"/>
          <a:cs typeface="+mn-cs"/>
        </a:defRPr>
      </a:lvl2pPr>
      <a:lvl3pPr marL="1218810" algn="l" defTabSz="1218810" rtl="0" eaLnBrk="1" latinLnBrk="0" hangingPunct="1">
        <a:defRPr sz="2400" kern="1200">
          <a:solidFill>
            <a:schemeClr val="tx1"/>
          </a:solidFill>
          <a:latin typeface="+mn-lt"/>
          <a:ea typeface="+mn-ea"/>
          <a:cs typeface="+mn-cs"/>
        </a:defRPr>
      </a:lvl3pPr>
      <a:lvl4pPr marL="1828210" algn="l" defTabSz="1218810" rtl="0" eaLnBrk="1" latinLnBrk="0" hangingPunct="1">
        <a:defRPr sz="2400" kern="1200">
          <a:solidFill>
            <a:schemeClr val="tx1"/>
          </a:solidFill>
          <a:latin typeface="+mn-lt"/>
          <a:ea typeface="+mn-ea"/>
          <a:cs typeface="+mn-cs"/>
        </a:defRPr>
      </a:lvl4pPr>
      <a:lvl5pPr marL="2437618" algn="l" defTabSz="1218810" rtl="0" eaLnBrk="1" latinLnBrk="0" hangingPunct="1">
        <a:defRPr sz="2400" kern="1200">
          <a:solidFill>
            <a:schemeClr val="tx1"/>
          </a:solidFill>
          <a:latin typeface="+mn-lt"/>
          <a:ea typeface="+mn-ea"/>
          <a:cs typeface="+mn-cs"/>
        </a:defRPr>
      </a:lvl5pPr>
      <a:lvl6pPr marL="3047012" algn="l" defTabSz="1218810" rtl="0" eaLnBrk="1" latinLnBrk="0" hangingPunct="1">
        <a:defRPr sz="2400" kern="1200">
          <a:solidFill>
            <a:schemeClr val="tx1"/>
          </a:solidFill>
          <a:latin typeface="+mn-lt"/>
          <a:ea typeface="+mn-ea"/>
          <a:cs typeface="+mn-cs"/>
        </a:defRPr>
      </a:lvl6pPr>
      <a:lvl7pPr marL="3656407" algn="l" defTabSz="1218810" rtl="0" eaLnBrk="1" latinLnBrk="0" hangingPunct="1">
        <a:defRPr sz="2400" kern="1200">
          <a:solidFill>
            <a:schemeClr val="tx1"/>
          </a:solidFill>
          <a:latin typeface="+mn-lt"/>
          <a:ea typeface="+mn-ea"/>
          <a:cs typeface="+mn-cs"/>
        </a:defRPr>
      </a:lvl7pPr>
      <a:lvl8pPr marL="4265813" algn="l" defTabSz="1218810" rtl="0" eaLnBrk="1" latinLnBrk="0" hangingPunct="1">
        <a:defRPr sz="2400" kern="1200">
          <a:solidFill>
            <a:schemeClr val="tx1"/>
          </a:solidFill>
          <a:latin typeface="+mn-lt"/>
          <a:ea typeface="+mn-ea"/>
          <a:cs typeface="+mn-cs"/>
        </a:defRPr>
      </a:lvl8pPr>
      <a:lvl9pPr marL="4875215" algn="l" defTabSz="121881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wma"/><Relationship Id="rId1" Type="http://schemas.microsoft.com/office/2007/relationships/media" Target="../media/media3.wma"/><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wma"/><Relationship Id="rId1" Type="http://schemas.microsoft.com/office/2007/relationships/media" Target="../media/media4.wma"/><Relationship Id="rId5" Type="http://schemas.openxmlformats.org/officeDocument/2006/relationships/image" Target="../media/image11.png"/><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wma"/><Relationship Id="rId1" Type="http://schemas.microsoft.com/office/2007/relationships/media" Target="../media/media5.wma"/><Relationship Id="rId6" Type="http://schemas.openxmlformats.org/officeDocument/2006/relationships/audio" Target="../media/audio20.wav"/><Relationship Id="rId5" Type="http://schemas.openxmlformats.org/officeDocument/2006/relationships/image" Target="../media/image11.png"/><Relationship Id="rId4" Type="http://schemas.openxmlformats.org/officeDocument/2006/relationships/audio" Target="../media/audio2.wav"/></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wma"/><Relationship Id="rId1" Type="http://schemas.microsoft.com/office/2007/relationships/media" Target="../media/media6.wma"/><Relationship Id="rId5" Type="http://schemas.openxmlformats.org/officeDocument/2006/relationships/image" Target="../media/image11.png"/><Relationship Id="rId4" Type="http://schemas.openxmlformats.org/officeDocument/2006/relationships/audio" Target="../media/audio3.wa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wma"/><Relationship Id="rId1" Type="http://schemas.microsoft.com/office/2007/relationships/media" Target="../media/media7.wma"/><Relationship Id="rId6" Type="http://schemas.openxmlformats.org/officeDocument/2006/relationships/audio" Target="../media/audio40.wav"/><Relationship Id="rId5" Type="http://schemas.openxmlformats.org/officeDocument/2006/relationships/image" Target="../media/image11.png"/><Relationship Id="rId4" Type="http://schemas.openxmlformats.org/officeDocument/2006/relationships/audio" Target="../media/audio4.wav"/></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8.wma"/><Relationship Id="rId1" Type="http://schemas.microsoft.com/office/2007/relationships/media" Target="../media/media8.wma"/><Relationship Id="rId6" Type="http://schemas.openxmlformats.org/officeDocument/2006/relationships/audio" Target="../media/audio50.wav"/><Relationship Id="rId5" Type="http://schemas.openxmlformats.org/officeDocument/2006/relationships/image" Target="../media/image11.png"/><Relationship Id="rId4" Type="http://schemas.openxmlformats.org/officeDocument/2006/relationships/audio" Target="../media/audio5.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9.wma"/><Relationship Id="rId1" Type="http://schemas.microsoft.com/office/2007/relationships/media" Target="../media/media9.wma"/><Relationship Id="rId6" Type="http://schemas.openxmlformats.org/officeDocument/2006/relationships/audio" Target="../media/audio60.wav"/><Relationship Id="rId5" Type="http://schemas.openxmlformats.org/officeDocument/2006/relationships/image" Target="../media/image11.png"/><Relationship Id="rId4" Type="http://schemas.openxmlformats.org/officeDocument/2006/relationships/audio" Target="../media/audio6.wav"/></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wma"/><Relationship Id="rId1" Type="http://schemas.microsoft.com/office/2007/relationships/media" Target="../media/media10.wma"/><Relationship Id="rId5" Type="http://schemas.openxmlformats.org/officeDocument/2006/relationships/image" Target="../media/image11.png"/><Relationship Id="rId4" Type="http://schemas.openxmlformats.org/officeDocument/2006/relationships/audio" Target="../media/audio7.wav"/></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1.wma"/><Relationship Id="rId1" Type="http://schemas.microsoft.com/office/2007/relationships/media" Target="../media/media11.wma"/><Relationship Id="rId6" Type="http://schemas.openxmlformats.org/officeDocument/2006/relationships/audio" Target="../media/audio80.wav"/><Relationship Id="rId5" Type="http://schemas.openxmlformats.org/officeDocument/2006/relationships/image" Target="../media/image11.png"/><Relationship Id="rId4" Type="http://schemas.openxmlformats.org/officeDocument/2006/relationships/audio" Target="../media/audio8.wav"/></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2.wma"/><Relationship Id="rId1" Type="http://schemas.microsoft.com/office/2007/relationships/media" Target="../media/media12.wma"/><Relationship Id="rId6" Type="http://schemas.openxmlformats.org/officeDocument/2006/relationships/audio" Target="../media/audio90.wav"/><Relationship Id="rId5" Type="http://schemas.openxmlformats.org/officeDocument/2006/relationships/image" Target="../media/image11.png"/><Relationship Id="rId4" Type="http://schemas.openxmlformats.org/officeDocument/2006/relationships/audio" Target="../media/audio9.wav"/></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3.wma"/><Relationship Id="rId1" Type="http://schemas.microsoft.com/office/2007/relationships/media" Target="../media/media13.wma"/><Relationship Id="rId5" Type="http://schemas.openxmlformats.org/officeDocument/2006/relationships/image" Target="../media/image11.png"/><Relationship Id="rId4" Type="http://schemas.openxmlformats.org/officeDocument/2006/relationships/audio" Target="../media/audio9.wav"/></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4.wma"/><Relationship Id="rId1" Type="http://schemas.microsoft.com/office/2007/relationships/media" Target="../media/media14.wma"/><Relationship Id="rId5" Type="http://schemas.openxmlformats.org/officeDocument/2006/relationships/image" Target="../media/image11.png"/><Relationship Id="rId4" Type="http://schemas.openxmlformats.org/officeDocument/2006/relationships/audio" Target="../media/audio10.wav"/></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5.wma"/><Relationship Id="rId1" Type="http://schemas.microsoft.com/office/2007/relationships/media" Target="../media/media15.wma"/><Relationship Id="rId6" Type="http://schemas.openxmlformats.org/officeDocument/2006/relationships/audio" Target="../media/audio110.wav"/><Relationship Id="rId5" Type="http://schemas.openxmlformats.org/officeDocument/2006/relationships/image" Target="../media/image11.png"/><Relationship Id="rId4" Type="http://schemas.openxmlformats.org/officeDocument/2006/relationships/audio" Target="../media/audio11.wav"/></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6.wma"/><Relationship Id="rId1" Type="http://schemas.microsoft.com/office/2007/relationships/media" Target="../media/media16.wma"/><Relationship Id="rId6" Type="http://schemas.openxmlformats.org/officeDocument/2006/relationships/audio" Target="../media/audio120.wav"/><Relationship Id="rId5" Type="http://schemas.openxmlformats.org/officeDocument/2006/relationships/image" Target="../media/image11.png"/><Relationship Id="rId4" Type="http://schemas.openxmlformats.org/officeDocument/2006/relationships/audio" Target="../media/audio12.wav"/></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7.wma"/><Relationship Id="rId1" Type="http://schemas.microsoft.com/office/2007/relationships/media" Target="../media/media17.wma"/><Relationship Id="rId5" Type="http://schemas.openxmlformats.org/officeDocument/2006/relationships/image" Target="../media/image11.png"/><Relationship Id="rId4" Type="http://schemas.openxmlformats.org/officeDocument/2006/relationships/audio" Target="../media/audio13.wav"/></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8.wma"/><Relationship Id="rId1" Type="http://schemas.microsoft.com/office/2007/relationships/media" Target="../media/media18.wma"/><Relationship Id="rId5" Type="http://schemas.openxmlformats.org/officeDocument/2006/relationships/image" Target="../media/image11.png"/><Relationship Id="rId4" Type="http://schemas.openxmlformats.org/officeDocument/2006/relationships/audio" Target="../media/audio14.wav"/></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9.wma"/><Relationship Id="rId1" Type="http://schemas.microsoft.com/office/2007/relationships/media" Target="../media/media19.wma"/><Relationship Id="rId5" Type="http://schemas.openxmlformats.org/officeDocument/2006/relationships/image" Target="../media/image11.png"/><Relationship Id="rId4" Type="http://schemas.openxmlformats.org/officeDocument/2006/relationships/audio" Target="../media/audio15.wav"/></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0.wma"/><Relationship Id="rId1" Type="http://schemas.microsoft.com/office/2007/relationships/media" Target="../media/media20.wma"/><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3.xml"/></Relationships>
</file>

<file path=ppt/slides/_rels/slide1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4.xml"/></Relationships>
</file>

<file path=ppt/slides/_rels/slide1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65.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jpeg"/><Relationship Id="rId1" Type="http://schemas.openxmlformats.org/officeDocument/2006/relationships/slideLayout" Target="../slideLayouts/slideLayout66.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37.jpeg"/><Relationship Id="rId1" Type="http://schemas.openxmlformats.org/officeDocument/2006/relationships/slideLayout" Target="../slideLayouts/slideLayout67.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68.xml"/></Relationships>
</file>

<file path=ppt/slides/_rels/slide13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jpeg"/><Relationship Id="rId1" Type="http://schemas.openxmlformats.org/officeDocument/2006/relationships/slideLayout" Target="../slideLayouts/slideLayout69.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3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70.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2045" y="827860"/>
            <a:ext cx="8569235" cy="1490209"/>
          </a:xfrm>
        </p:spPr>
        <p:txBody>
          <a:bodyPr>
            <a:noAutofit/>
          </a:bodyPr>
          <a:lstStyle/>
          <a:p>
            <a:r>
              <a:rPr lang="fa-IR" sz="9600" b="1" i="1" spc="600" dirty="0" smtClean="0">
                <a:solidFill>
                  <a:srgbClr val="FF0000"/>
                </a:solidFill>
                <a:latin typeface="A  Duel" panose="01000000000000000000" pitchFamily="2" charset="-78"/>
                <a:cs typeface="A Gam_Azad" panose="00000400000000000000" pitchFamily="2" charset="-78"/>
              </a:rPr>
              <a:t>بنـــــام خـــــدا</a:t>
            </a:r>
            <a:endParaRPr lang="en-US" sz="9600" b="1" i="1" spc="600" dirty="0">
              <a:solidFill>
                <a:srgbClr val="FF0000"/>
              </a:solidFill>
              <a:cs typeface="A Piramooz Text B2" panose="00000400000000000000" pitchFamily="2" charset="-78"/>
            </a:endParaRPr>
          </a:p>
        </p:txBody>
      </p:sp>
      <p:sp>
        <p:nvSpPr>
          <p:cNvPr id="3" name="Subtitle 2"/>
          <p:cNvSpPr>
            <a:spLocks noGrp="1"/>
          </p:cNvSpPr>
          <p:nvPr>
            <p:ph type="subTitle" idx="1"/>
          </p:nvPr>
        </p:nvSpPr>
        <p:spPr/>
        <p:txBody>
          <a:bodyPr>
            <a:normAutofit/>
          </a:bodyPr>
          <a:lstStyle/>
          <a:p>
            <a:r>
              <a:rPr lang="fa-IR" sz="3200" b="1" dirty="0" smtClean="0">
                <a:solidFill>
                  <a:srgbClr val="0070C0"/>
                </a:solidFill>
              </a:rPr>
              <a:t>کــلـیـــات فلـــــســـفـــه</a:t>
            </a:r>
            <a:endParaRPr lang="en-US" sz="3200" b="1" dirty="0">
              <a:solidFill>
                <a:srgbClr val="0070C0"/>
              </a:solidFill>
            </a:endParaRPr>
          </a:p>
        </p:txBody>
      </p:sp>
    </p:spTree>
    <p:extLst>
      <p:ext uri="{BB962C8B-B14F-4D97-AF65-F5344CB8AC3E}">
        <p14:creationId xmlns:p14="http://schemas.microsoft.com/office/powerpoint/2010/main" val="249739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66667E-6 4.81481E-6 L -1.66667E-6 -0.07223 " pathEditMode="relative" rAng="0" ptsTypes="AA">
                                      <p:cBhvr>
                                        <p:cTn id="6" dur="250" accel="50000" decel="50000" autoRev="1" fill="hold">
                                          <p:stCondLst>
                                            <p:cond delay="0"/>
                                          </p:stCondLst>
                                        </p:cTn>
                                        <p:tgtEl>
                                          <p:spTgt spid="2"/>
                                        </p:tgtEl>
                                        <p:attrNameLst>
                                          <p:attrName>ppt_x</p:attrName>
                                          <p:attrName>ppt_y</p:attrName>
                                        </p:attrNameLst>
                                      </p:cBhvr>
                                      <p:rCtr x="0" y="-3611"/>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4" presetClass="emph" presetSubtype="0" fill="hold" grpId="0" nodeType="click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xEl>
                                              <p:pRg st="0" end="0"/>
                                            </p:txEl>
                                          </p:spTgt>
                                        </p:tgtEl>
                                        <p:attrNameLst>
                                          <p:attrName>ppt_x</p:attrName>
                                          <p:attrName>ppt_y</p:attrName>
                                        </p:attrNameLst>
                                      </p:cBhvr>
                                    </p:animMotion>
                                    <p:animRot by="1500000">
                                      <p:cBhvr>
                                        <p:cTn id="15" dur="125" fill="hold">
                                          <p:stCondLst>
                                            <p:cond delay="0"/>
                                          </p:stCondLst>
                                        </p:cTn>
                                        <p:tgtEl>
                                          <p:spTgt spid="3">
                                            <p:txEl>
                                              <p:pRg st="0" end="0"/>
                                            </p:txEl>
                                          </p:spTgt>
                                        </p:tgtEl>
                                        <p:attrNameLst>
                                          <p:attrName>r</p:attrName>
                                        </p:attrNameLst>
                                      </p:cBhvr>
                                    </p:animRot>
                                    <p:animRot by="-1500000">
                                      <p:cBhvr>
                                        <p:cTn id="16" dur="125" fill="hold">
                                          <p:stCondLst>
                                            <p:cond delay="125"/>
                                          </p:stCondLst>
                                        </p:cTn>
                                        <p:tgtEl>
                                          <p:spTgt spid="3">
                                            <p:txEl>
                                              <p:pRg st="0" end="0"/>
                                            </p:txEl>
                                          </p:spTgt>
                                        </p:tgtEl>
                                        <p:attrNameLst>
                                          <p:attrName>r</p:attrName>
                                        </p:attrNameLst>
                                      </p:cBhvr>
                                    </p:animRot>
                                    <p:animRot by="-1500000">
                                      <p:cBhvr>
                                        <p:cTn id="17" dur="125" fill="hold">
                                          <p:stCondLst>
                                            <p:cond delay="250"/>
                                          </p:stCondLst>
                                        </p:cTn>
                                        <p:tgtEl>
                                          <p:spTgt spid="3">
                                            <p:txEl>
                                              <p:pRg st="0" end="0"/>
                                            </p:txEl>
                                          </p:spTgt>
                                        </p:tgtEl>
                                        <p:attrNameLst>
                                          <p:attrName>r</p:attrName>
                                        </p:attrNameLst>
                                      </p:cBhvr>
                                    </p:animRot>
                                    <p:animRot by="1500000">
                                      <p:cBhvr>
                                        <p:cTn id="18" dur="125" fill="hold">
                                          <p:stCondLst>
                                            <p:cond delay="375"/>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423866" y="123687"/>
            <a:ext cx="4643719" cy="523220"/>
          </a:xfrm>
          <a:prstGeom prst="rect">
            <a:avLst/>
          </a:prstGeom>
          <a:noFill/>
        </p:spPr>
        <p:txBody>
          <a:bodyPr wrap="square" lIns="91302" tIns="45718" rIns="91302" bIns="45718" rtlCol="0">
            <a:spAutoFit/>
          </a:bodyPr>
          <a:lstStyle/>
          <a:p>
            <a:r>
              <a:rPr lang="fa-IR" sz="2800" b="1" dirty="0">
                <a:solidFill>
                  <a:srgbClr val="FF0000"/>
                </a:solidFill>
              </a:rPr>
              <a:t>معنای لغوی فلسفه یا کاربرد سقراطی:</a:t>
            </a:r>
            <a:endParaRPr lang="en-US" sz="2800" dirty="0"/>
          </a:p>
        </p:txBody>
      </p:sp>
      <p:sp>
        <p:nvSpPr>
          <p:cNvPr id="6" name="TextBox 5"/>
          <p:cNvSpPr txBox="1"/>
          <p:nvPr/>
        </p:nvSpPr>
        <p:spPr>
          <a:xfrm>
            <a:off x="1694456" y="834471"/>
            <a:ext cx="10497671" cy="523220"/>
          </a:xfrm>
          <a:prstGeom prst="rect">
            <a:avLst/>
          </a:prstGeom>
          <a:noFill/>
        </p:spPr>
        <p:txBody>
          <a:bodyPr wrap="square" lIns="91302" tIns="45718" rIns="91302" bIns="45718" rtlCol="0">
            <a:spAutoFit/>
          </a:bodyPr>
          <a:lstStyle/>
          <a:p>
            <a:r>
              <a:rPr lang="fa-IR" sz="2800" dirty="0" smtClean="0"/>
              <a:t>اولین بار فیثاغورث بکار برد اما استفاده آن توسط سقـــراط بود ک واژه را تثبیت کــرد0</a:t>
            </a:r>
            <a:endParaRPr lang="en-US" sz="2800" dirty="0"/>
          </a:p>
        </p:txBody>
      </p:sp>
      <p:sp>
        <p:nvSpPr>
          <p:cNvPr id="7" name="5-Point Star 6"/>
          <p:cNvSpPr/>
          <p:nvPr/>
        </p:nvSpPr>
        <p:spPr>
          <a:xfrm>
            <a:off x="11932667" y="994777"/>
            <a:ext cx="98612" cy="170331"/>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sp>
        <p:nvSpPr>
          <p:cNvPr id="8" name="TextBox 7"/>
          <p:cNvSpPr txBox="1"/>
          <p:nvPr/>
        </p:nvSpPr>
        <p:spPr>
          <a:xfrm>
            <a:off x="10389392" y="1710252"/>
            <a:ext cx="1739153" cy="584775"/>
          </a:xfrm>
          <a:prstGeom prst="rect">
            <a:avLst/>
          </a:prstGeom>
          <a:noFill/>
        </p:spPr>
        <p:txBody>
          <a:bodyPr wrap="square" lIns="91302" tIns="45718" rIns="91302" bIns="45718" rtlCol="0">
            <a:spAutoFit/>
          </a:bodyPr>
          <a:lstStyle/>
          <a:p>
            <a:r>
              <a:rPr lang="fa-IR" sz="3200" b="1" dirty="0" smtClean="0">
                <a:solidFill>
                  <a:srgbClr val="FF0000"/>
                </a:solidFill>
              </a:rPr>
              <a:t>سوفیستها</a:t>
            </a:r>
            <a:endParaRPr lang="en-US" sz="3200" b="1" dirty="0">
              <a:solidFill>
                <a:srgbClr val="FF0000"/>
              </a:solidFill>
            </a:endParaRPr>
          </a:p>
        </p:txBody>
      </p:sp>
      <p:sp>
        <p:nvSpPr>
          <p:cNvPr id="2" name="Right Arrow 1"/>
          <p:cNvSpPr/>
          <p:nvPr/>
        </p:nvSpPr>
        <p:spPr>
          <a:xfrm flipH="1">
            <a:off x="9683933" y="1832765"/>
            <a:ext cx="704371" cy="3396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sp>
        <p:nvSpPr>
          <p:cNvPr id="3" name="TextBox 2"/>
          <p:cNvSpPr txBox="1"/>
          <p:nvPr/>
        </p:nvSpPr>
        <p:spPr>
          <a:xfrm>
            <a:off x="6784112" y="1741027"/>
            <a:ext cx="2941191" cy="523220"/>
          </a:xfrm>
          <a:prstGeom prst="rect">
            <a:avLst/>
          </a:prstGeom>
          <a:noFill/>
        </p:spPr>
        <p:txBody>
          <a:bodyPr wrap="square" lIns="91302" tIns="45718" rIns="91302" bIns="45718" rtlCol="0">
            <a:spAutoFit/>
          </a:bodyPr>
          <a:lstStyle/>
          <a:p>
            <a:r>
              <a:rPr lang="fa-IR" sz="2800" dirty="0" smtClean="0"/>
              <a:t>ادعای دانش داشتند -</a:t>
            </a:r>
            <a:endParaRPr lang="en-US" sz="2800" dirty="0"/>
          </a:p>
        </p:txBody>
      </p:sp>
      <p:sp>
        <p:nvSpPr>
          <p:cNvPr id="9" name="TextBox 8"/>
          <p:cNvSpPr txBox="1"/>
          <p:nvPr/>
        </p:nvSpPr>
        <p:spPr>
          <a:xfrm>
            <a:off x="2004062" y="1743587"/>
            <a:ext cx="6688183" cy="523220"/>
          </a:xfrm>
          <a:prstGeom prst="rect">
            <a:avLst/>
          </a:prstGeom>
          <a:noFill/>
        </p:spPr>
        <p:txBody>
          <a:bodyPr wrap="square" lIns="91302" tIns="45718" rIns="91302" bIns="45718" rtlCol="0">
            <a:spAutoFit/>
          </a:bodyPr>
          <a:lstStyle/>
          <a:p>
            <a:r>
              <a:rPr lang="fa-IR" sz="2800" dirty="0" smtClean="0"/>
              <a:t>ایراد خطابه وجدل مهارت عمدشان بود0</a:t>
            </a:r>
            <a:endParaRPr lang="en-US" dirty="0"/>
          </a:p>
        </p:txBody>
      </p:sp>
      <p:sp>
        <p:nvSpPr>
          <p:cNvPr id="11" name="TextBox 10"/>
          <p:cNvSpPr txBox="1"/>
          <p:nvPr/>
        </p:nvSpPr>
        <p:spPr>
          <a:xfrm>
            <a:off x="296124" y="2356728"/>
            <a:ext cx="11704319" cy="1384990"/>
          </a:xfrm>
          <a:prstGeom prst="rect">
            <a:avLst/>
          </a:prstGeom>
          <a:noFill/>
        </p:spPr>
        <p:txBody>
          <a:bodyPr wrap="square" lIns="91302" tIns="45718" rIns="91302" bIns="45718" rtlCol="0">
            <a:spAutoFit/>
          </a:bodyPr>
          <a:lstStyle/>
          <a:p>
            <a:r>
              <a:rPr lang="fa-IR" sz="2800" dirty="0"/>
              <a:t>ازطریق همین فن به وکالت ودعای وامرومعاش داشتند –ومیتوانستن یک دعوی را مورد دفاع </a:t>
            </a:r>
            <a:r>
              <a:rPr lang="fa-IR" sz="2800" dirty="0" smtClean="0"/>
              <a:t>وهمان</a:t>
            </a:r>
          </a:p>
          <a:p>
            <a:r>
              <a:rPr lang="fa-IR" sz="2800" dirty="0" smtClean="0"/>
              <a:t>                      </a:t>
            </a:r>
          </a:p>
          <a:p>
            <a:endParaRPr lang="en-US" sz="2800" dirty="0"/>
          </a:p>
        </p:txBody>
      </p:sp>
      <p:sp>
        <p:nvSpPr>
          <p:cNvPr id="12" name="TextBox 11"/>
          <p:cNvSpPr txBox="1"/>
          <p:nvPr/>
        </p:nvSpPr>
        <p:spPr>
          <a:xfrm>
            <a:off x="6598153" y="2971473"/>
            <a:ext cx="6875931" cy="523217"/>
          </a:xfrm>
          <a:prstGeom prst="rect">
            <a:avLst/>
          </a:prstGeom>
          <a:noFill/>
        </p:spPr>
        <p:txBody>
          <a:bodyPr wrap="square" lIns="91302" tIns="45718" rIns="91302" bIns="45718" rtlCol="0">
            <a:spAutoFit/>
          </a:bodyPr>
          <a:lstStyle/>
          <a:p>
            <a:r>
              <a:rPr lang="fa-IR" sz="2800" dirty="0"/>
              <a:t>دعوی را در دادگاه مورد ابطال قرار </a:t>
            </a:r>
            <a:r>
              <a:rPr lang="fa-IR" sz="2800" dirty="0" smtClean="0"/>
              <a:t>بدهند0</a:t>
            </a:r>
            <a:endParaRPr lang="en-US" sz="2800" dirty="0"/>
          </a:p>
        </p:txBody>
      </p:sp>
      <p:sp>
        <p:nvSpPr>
          <p:cNvPr id="24" name="Right Arrow 23"/>
          <p:cNvSpPr/>
          <p:nvPr/>
        </p:nvSpPr>
        <p:spPr>
          <a:xfrm rot="10800000">
            <a:off x="11173097" y="3701192"/>
            <a:ext cx="766355" cy="4698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sp>
        <p:nvSpPr>
          <p:cNvPr id="25" name="TextBox 24"/>
          <p:cNvSpPr txBox="1"/>
          <p:nvPr/>
        </p:nvSpPr>
        <p:spPr>
          <a:xfrm>
            <a:off x="593368" y="3547600"/>
            <a:ext cx="11109831" cy="1384990"/>
          </a:xfrm>
          <a:prstGeom prst="rect">
            <a:avLst/>
          </a:prstGeom>
          <a:noFill/>
        </p:spPr>
        <p:txBody>
          <a:bodyPr wrap="square" lIns="91302" tIns="45718" rIns="91302" bIns="45718" rtlCol="0">
            <a:spAutoFit/>
          </a:bodyPr>
          <a:lstStyle/>
          <a:p>
            <a:r>
              <a:rPr lang="fa-IR" sz="2800" dirty="0" smtClean="0"/>
              <a:t>به تدریج نوعی شکاکیت درباره معرفت  به لحاظ تاثیر روانی در اذهان مردم پدید اورد که</a:t>
            </a:r>
          </a:p>
          <a:p>
            <a:endParaRPr lang="fa-IR" sz="2800" dirty="0" smtClean="0"/>
          </a:p>
          <a:p>
            <a:endParaRPr lang="en-US" sz="2800" dirty="0"/>
          </a:p>
        </p:txBody>
      </p:sp>
      <p:sp>
        <p:nvSpPr>
          <p:cNvPr id="26" name="TextBox 25"/>
          <p:cNvSpPr txBox="1"/>
          <p:nvPr/>
        </p:nvSpPr>
        <p:spPr>
          <a:xfrm>
            <a:off x="593372" y="4095605"/>
            <a:ext cx="11258455" cy="523217"/>
          </a:xfrm>
          <a:prstGeom prst="rect">
            <a:avLst/>
          </a:prstGeom>
          <a:noFill/>
        </p:spPr>
        <p:txBody>
          <a:bodyPr wrap="square" lIns="91302" tIns="45718" rIns="91302" bIns="45718" rtlCol="0">
            <a:spAutoFit/>
          </a:bodyPr>
          <a:lstStyle/>
          <a:p>
            <a:r>
              <a:rPr lang="fa-IR" sz="2800" dirty="0"/>
              <a:t>حق وباطل مجزای ازتصمیم </a:t>
            </a:r>
            <a:r>
              <a:rPr lang="fa-IR" sz="2800" dirty="0" smtClean="0"/>
              <a:t>وپسند ادمیان وجود ندارد. وگفته اند سوفیستی هست بنام سقراط که:</a:t>
            </a:r>
            <a:endParaRPr lang="en-US" sz="2800" dirty="0"/>
          </a:p>
        </p:txBody>
      </p:sp>
      <p:cxnSp>
        <p:nvCxnSpPr>
          <p:cNvPr id="28" name="Straight Arrow Connector 27"/>
          <p:cNvCxnSpPr/>
          <p:nvPr/>
        </p:nvCxnSpPr>
        <p:spPr>
          <a:xfrm flipH="1" flipV="1">
            <a:off x="11038425" y="5187181"/>
            <a:ext cx="814455" cy="448763"/>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cxnSp>
        <p:nvCxnSpPr>
          <p:cNvPr id="31" name="Straight Arrow Connector 30"/>
          <p:cNvCxnSpPr/>
          <p:nvPr/>
        </p:nvCxnSpPr>
        <p:spPr>
          <a:xfrm flipH="1" flipV="1">
            <a:off x="10937967" y="5635944"/>
            <a:ext cx="886544" cy="43805"/>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33" name="Straight Arrow Connector 32"/>
          <p:cNvCxnSpPr/>
          <p:nvPr/>
        </p:nvCxnSpPr>
        <p:spPr>
          <a:xfrm flipH="1">
            <a:off x="11037337" y="5765429"/>
            <a:ext cx="773163" cy="357291"/>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34" name="TextBox 33"/>
          <p:cNvSpPr txBox="1"/>
          <p:nvPr/>
        </p:nvSpPr>
        <p:spPr>
          <a:xfrm>
            <a:off x="6580482" y="4832943"/>
            <a:ext cx="4606769" cy="523220"/>
          </a:xfrm>
          <a:prstGeom prst="rect">
            <a:avLst/>
          </a:prstGeom>
          <a:noFill/>
        </p:spPr>
        <p:txBody>
          <a:bodyPr wrap="square" lIns="91302" tIns="45718" rIns="91302" bIns="45718" rtlCol="0">
            <a:spAutoFit/>
          </a:bodyPr>
          <a:lstStyle/>
          <a:p>
            <a:r>
              <a:rPr lang="fa-IR" sz="2800" dirty="0" smtClean="0"/>
              <a:t>1-به اسرار اسمان وزمین پی ببرد0 </a:t>
            </a:r>
            <a:endParaRPr lang="en-US" sz="2800" dirty="0"/>
          </a:p>
        </p:txBody>
      </p:sp>
      <p:sp>
        <p:nvSpPr>
          <p:cNvPr id="35" name="TextBox 34"/>
          <p:cNvSpPr txBox="1"/>
          <p:nvPr/>
        </p:nvSpPr>
        <p:spPr>
          <a:xfrm>
            <a:off x="6894623" y="5373587"/>
            <a:ext cx="4093028" cy="523220"/>
          </a:xfrm>
          <a:prstGeom prst="rect">
            <a:avLst/>
          </a:prstGeom>
          <a:noFill/>
        </p:spPr>
        <p:txBody>
          <a:bodyPr wrap="square" lIns="91302" tIns="45718" rIns="91302" bIns="45718" rtlCol="0">
            <a:spAutoFit/>
          </a:bodyPr>
          <a:lstStyle/>
          <a:p>
            <a:r>
              <a:rPr lang="fa-IR" sz="2800" dirty="0" smtClean="0"/>
              <a:t>2-میتواند باطل را حق جلوه دهد0</a:t>
            </a:r>
            <a:endParaRPr lang="en-US" sz="2800" dirty="0"/>
          </a:p>
        </p:txBody>
      </p:sp>
      <p:sp>
        <p:nvSpPr>
          <p:cNvPr id="36" name="TextBox 35"/>
          <p:cNvSpPr txBox="1"/>
          <p:nvPr/>
        </p:nvSpPr>
        <p:spPr>
          <a:xfrm>
            <a:off x="811339" y="5804268"/>
            <a:ext cx="10822448" cy="523217"/>
          </a:xfrm>
          <a:prstGeom prst="rect">
            <a:avLst/>
          </a:prstGeom>
          <a:noFill/>
        </p:spPr>
        <p:txBody>
          <a:bodyPr wrap="square" lIns="91302" tIns="45718" rIns="91302" bIns="45718" rtlCol="0">
            <a:spAutoFit/>
          </a:bodyPr>
          <a:lstStyle/>
          <a:p>
            <a:r>
              <a:rPr lang="fa-IR" sz="2800" dirty="0" smtClean="0"/>
              <a:t>3</a:t>
            </a:r>
            <a:r>
              <a:rPr lang="fa-IR" sz="2400" dirty="0" smtClean="0"/>
              <a:t>-ادمی است که اگر چبزی را پسند بردرستی اش اقامه واگر نخاست بر نادرستی آن برهان می اورد0</a:t>
            </a:r>
          </a:p>
        </p:txBody>
      </p:sp>
    </p:spTree>
    <p:extLst>
      <p:ext uri="{BB962C8B-B14F-4D97-AF65-F5344CB8AC3E}">
        <p14:creationId xmlns:p14="http://schemas.microsoft.com/office/powerpoint/2010/main" val="9108160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58" dur="2000" fill="hold"/>
                                        <p:tgtEl>
                                          <p:spTgt spid="28"/>
                                        </p:tgtEl>
                                        <p:attrNameLst>
                                          <p:attrName>ppt_x</p:attrName>
                                          <p:attrName>ppt_y</p:attrName>
                                        </p:attrNameLst>
                                      </p:cBhvr>
                                    </p:animMotion>
                                  </p:childTnLst>
                                </p:cTn>
                              </p:par>
                            </p:childTnLst>
                          </p:cTn>
                        </p:par>
                      </p:childTnLst>
                    </p:cTn>
                  </p:par>
                  <p:par>
                    <p:cTn id="59" fill="hold">
                      <p:stCondLst>
                        <p:cond delay="indefinite"/>
                      </p:stCondLst>
                      <p:childTnLst>
                        <p:par>
                          <p:cTn id="60" fill="hold">
                            <p:stCondLst>
                              <p:cond delay="0"/>
                            </p:stCondLst>
                            <p:childTnLst>
                              <p:par>
                                <p:cTn id="61"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62" dur="2000" fill="hold"/>
                                        <p:tgtEl>
                                          <p:spTgt spid="31"/>
                                        </p:tgtEl>
                                        <p:attrNameLst>
                                          <p:attrName>ppt_x</p:attrName>
                                          <p:attrName>ppt_y</p:attrName>
                                        </p:attrNameLst>
                                      </p:cBhvr>
                                    </p:animMotion>
                                  </p:childTnLst>
                                </p:cTn>
                              </p:par>
                            </p:childTnLst>
                          </p:cTn>
                        </p:par>
                      </p:childTnLst>
                    </p:cTn>
                  </p:par>
                  <p:par>
                    <p:cTn id="63" fill="hold">
                      <p:stCondLst>
                        <p:cond delay="indefinite"/>
                      </p:stCondLst>
                      <p:childTnLst>
                        <p:par>
                          <p:cTn id="64" fill="hold">
                            <p:stCondLst>
                              <p:cond delay="0"/>
                            </p:stCondLst>
                            <p:childTnLst>
                              <p:par>
                                <p:cTn id="65"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66" dur="2000" fill="hold"/>
                                        <p:tgtEl>
                                          <p:spTgt spid="33"/>
                                        </p:tgtEl>
                                        <p:attrNameLst>
                                          <p:attrName>ppt_x</p:attrName>
                                          <p:attrName>ppt_y</p:attrName>
                                        </p:attrNameLst>
                                      </p:cBhvr>
                                    </p:animMotion>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1000" fill="hold"/>
                                        <p:tgtEl>
                                          <p:spTgt spid="34"/>
                                        </p:tgtEl>
                                        <p:attrNameLst>
                                          <p:attrName>ppt_w</p:attrName>
                                        </p:attrNameLst>
                                      </p:cBhvr>
                                      <p:tavLst>
                                        <p:tav tm="0">
                                          <p:val>
                                            <p:fltVal val="0"/>
                                          </p:val>
                                        </p:tav>
                                        <p:tav tm="100000">
                                          <p:val>
                                            <p:strVal val="#ppt_w"/>
                                          </p:val>
                                        </p:tav>
                                      </p:tavLst>
                                    </p:anim>
                                    <p:anim calcmode="lin" valueType="num">
                                      <p:cBhvr>
                                        <p:cTn id="72" dur="1000" fill="hold"/>
                                        <p:tgtEl>
                                          <p:spTgt spid="34"/>
                                        </p:tgtEl>
                                        <p:attrNameLst>
                                          <p:attrName>ppt_h</p:attrName>
                                        </p:attrNameLst>
                                      </p:cBhvr>
                                      <p:tavLst>
                                        <p:tav tm="0">
                                          <p:val>
                                            <p:fltVal val="0"/>
                                          </p:val>
                                        </p:tav>
                                        <p:tav tm="100000">
                                          <p:val>
                                            <p:strVal val="#ppt_h"/>
                                          </p:val>
                                        </p:tav>
                                      </p:tavLst>
                                    </p:anim>
                                    <p:anim calcmode="lin" valueType="num">
                                      <p:cBhvr>
                                        <p:cTn id="73" dur="1000" fill="hold"/>
                                        <p:tgtEl>
                                          <p:spTgt spid="34"/>
                                        </p:tgtEl>
                                        <p:attrNameLst>
                                          <p:attrName>style.rotation</p:attrName>
                                        </p:attrNameLst>
                                      </p:cBhvr>
                                      <p:tavLst>
                                        <p:tav tm="0">
                                          <p:val>
                                            <p:fltVal val="90"/>
                                          </p:val>
                                        </p:tav>
                                        <p:tav tm="100000">
                                          <p:val>
                                            <p:fltVal val="0"/>
                                          </p:val>
                                        </p:tav>
                                      </p:tavLst>
                                    </p:anim>
                                    <p:animEffect transition="in" filter="fade">
                                      <p:cBhvr>
                                        <p:cTn id="74" dur="1000"/>
                                        <p:tgtEl>
                                          <p:spTgt spid="34"/>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1000" fill="hold"/>
                                        <p:tgtEl>
                                          <p:spTgt spid="35"/>
                                        </p:tgtEl>
                                        <p:attrNameLst>
                                          <p:attrName>ppt_w</p:attrName>
                                        </p:attrNameLst>
                                      </p:cBhvr>
                                      <p:tavLst>
                                        <p:tav tm="0">
                                          <p:val>
                                            <p:fltVal val="0"/>
                                          </p:val>
                                        </p:tav>
                                        <p:tav tm="100000">
                                          <p:val>
                                            <p:strVal val="#ppt_w"/>
                                          </p:val>
                                        </p:tav>
                                      </p:tavLst>
                                    </p:anim>
                                    <p:anim calcmode="lin" valueType="num">
                                      <p:cBhvr>
                                        <p:cTn id="80" dur="1000" fill="hold"/>
                                        <p:tgtEl>
                                          <p:spTgt spid="35"/>
                                        </p:tgtEl>
                                        <p:attrNameLst>
                                          <p:attrName>ppt_h</p:attrName>
                                        </p:attrNameLst>
                                      </p:cBhvr>
                                      <p:tavLst>
                                        <p:tav tm="0">
                                          <p:val>
                                            <p:fltVal val="0"/>
                                          </p:val>
                                        </p:tav>
                                        <p:tav tm="100000">
                                          <p:val>
                                            <p:strVal val="#ppt_h"/>
                                          </p:val>
                                        </p:tav>
                                      </p:tavLst>
                                    </p:anim>
                                    <p:anim calcmode="lin" valueType="num">
                                      <p:cBhvr>
                                        <p:cTn id="81" dur="1000" fill="hold"/>
                                        <p:tgtEl>
                                          <p:spTgt spid="35"/>
                                        </p:tgtEl>
                                        <p:attrNameLst>
                                          <p:attrName>style.rotation</p:attrName>
                                        </p:attrNameLst>
                                      </p:cBhvr>
                                      <p:tavLst>
                                        <p:tav tm="0">
                                          <p:val>
                                            <p:fltVal val="90"/>
                                          </p:val>
                                        </p:tav>
                                        <p:tav tm="100000">
                                          <p:val>
                                            <p:fltVal val="0"/>
                                          </p:val>
                                        </p:tav>
                                      </p:tavLst>
                                    </p:anim>
                                    <p:animEffect transition="in" filter="fade">
                                      <p:cBhvr>
                                        <p:cTn id="82" dur="10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1000" fill="hold"/>
                                        <p:tgtEl>
                                          <p:spTgt spid="36"/>
                                        </p:tgtEl>
                                        <p:attrNameLst>
                                          <p:attrName>ppt_w</p:attrName>
                                        </p:attrNameLst>
                                      </p:cBhvr>
                                      <p:tavLst>
                                        <p:tav tm="0">
                                          <p:val>
                                            <p:fltVal val="0"/>
                                          </p:val>
                                        </p:tav>
                                        <p:tav tm="100000">
                                          <p:val>
                                            <p:strVal val="#ppt_w"/>
                                          </p:val>
                                        </p:tav>
                                      </p:tavLst>
                                    </p:anim>
                                    <p:anim calcmode="lin" valueType="num">
                                      <p:cBhvr>
                                        <p:cTn id="88" dur="1000" fill="hold"/>
                                        <p:tgtEl>
                                          <p:spTgt spid="36"/>
                                        </p:tgtEl>
                                        <p:attrNameLst>
                                          <p:attrName>ppt_h</p:attrName>
                                        </p:attrNameLst>
                                      </p:cBhvr>
                                      <p:tavLst>
                                        <p:tav tm="0">
                                          <p:val>
                                            <p:fltVal val="0"/>
                                          </p:val>
                                        </p:tav>
                                        <p:tav tm="100000">
                                          <p:val>
                                            <p:strVal val="#ppt_h"/>
                                          </p:val>
                                        </p:tav>
                                      </p:tavLst>
                                    </p:anim>
                                    <p:anim calcmode="lin" valueType="num">
                                      <p:cBhvr>
                                        <p:cTn id="89" dur="1000" fill="hold"/>
                                        <p:tgtEl>
                                          <p:spTgt spid="36"/>
                                        </p:tgtEl>
                                        <p:attrNameLst>
                                          <p:attrName>style.rotation</p:attrName>
                                        </p:attrNameLst>
                                      </p:cBhvr>
                                      <p:tavLst>
                                        <p:tav tm="0">
                                          <p:val>
                                            <p:fltVal val="90"/>
                                          </p:val>
                                        </p:tav>
                                        <p:tav tm="100000">
                                          <p:val>
                                            <p:fltVal val="0"/>
                                          </p:val>
                                        </p:tav>
                                      </p:tavLst>
                                    </p:anim>
                                    <p:animEffect transition="in" filter="fade">
                                      <p:cBhvr>
                                        <p:cTn id="90" dur="10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21" presetClass="entr" presetSubtype="1" fill="hold" grpId="0" nodeType="clickEffect">
                                  <p:stCondLst>
                                    <p:cond delay="0"/>
                                  </p:stCondLst>
                                  <p:childTnLst>
                                    <p:set>
                                      <p:cBhvr>
                                        <p:cTn id="94" dur="1" fill="hold">
                                          <p:stCondLst>
                                            <p:cond delay="0"/>
                                          </p:stCondLst>
                                        </p:cTn>
                                        <p:tgtEl>
                                          <p:spTgt spid="3"/>
                                        </p:tgtEl>
                                        <p:attrNameLst>
                                          <p:attrName>style.visibility</p:attrName>
                                        </p:attrNameLst>
                                      </p:cBhvr>
                                      <p:to>
                                        <p:strVal val="visible"/>
                                      </p:to>
                                    </p:set>
                                    <p:animEffect transition="in" filter="wheel(1)">
                                      <p:cBhvr>
                                        <p:cTn id="95" dur="2000"/>
                                        <p:tgtEl>
                                          <p:spTgt spid="3"/>
                                        </p:tgtEl>
                                      </p:cBhvr>
                                    </p:animEffect>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1000"/>
                                        <p:tgtEl>
                                          <p:spTgt spid="26"/>
                                        </p:tgtEl>
                                      </p:cBhvr>
                                    </p:animEffect>
                                    <p:anim calcmode="lin" valueType="num">
                                      <p:cBhvr>
                                        <p:cTn id="101" dur="1000" fill="hold"/>
                                        <p:tgtEl>
                                          <p:spTgt spid="26"/>
                                        </p:tgtEl>
                                        <p:attrNameLst>
                                          <p:attrName>ppt_x</p:attrName>
                                        </p:attrNameLst>
                                      </p:cBhvr>
                                      <p:tavLst>
                                        <p:tav tm="0">
                                          <p:val>
                                            <p:strVal val="#ppt_x"/>
                                          </p:val>
                                        </p:tav>
                                        <p:tav tm="100000">
                                          <p:val>
                                            <p:strVal val="#ppt_x"/>
                                          </p:val>
                                        </p:tav>
                                      </p:tavLst>
                                    </p:anim>
                                    <p:anim calcmode="lin" valueType="num">
                                      <p:cBhvr>
                                        <p:cTn id="10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2" grpId="0" animBg="1"/>
      <p:bldP spid="3" grpId="0"/>
      <p:bldP spid="9" grpId="0"/>
      <p:bldP spid="11" grpId="0"/>
      <p:bldP spid="12" grpId="0"/>
      <p:bldP spid="24" grpId="0" animBg="1"/>
      <p:bldP spid="25" grpId="0"/>
      <p:bldP spid="26" grpId="0"/>
      <p:bldP spid="34"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066714" y="157503"/>
            <a:ext cx="3126377" cy="523220"/>
          </a:xfrm>
          <a:prstGeom prst="rect">
            <a:avLst/>
          </a:prstGeom>
          <a:noFill/>
        </p:spPr>
        <p:txBody>
          <a:bodyPr wrap="square" lIns="91302" tIns="45718" rIns="91302" bIns="45718" rtlCol="0">
            <a:spAutoFit/>
          </a:bodyPr>
          <a:lstStyle/>
          <a:p>
            <a:r>
              <a:rPr lang="fa-IR" sz="2800" dirty="0" smtClean="0">
                <a:solidFill>
                  <a:srgbClr val="FF0000"/>
                </a:solidFill>
              </a:rPr>
              <a:t>معروف ترین سوفیست=</a:t>
            </a:r>
            <a:endParaRPr lang="en-US" sz="2800" dirty="0">
              <a:solidFill>
                <a:srgbClr val="FF0000"/>
              </a:solidFill>
            </a:endParaRPr>
          </a:p>
        </p:txBody>
      </p:sp>
      <p:sp>
        <p:nvSpPr>
          <p:cNvPr id="7" name="TextBox 6"/>
          <p:cNvSpPr txBox="1"/>
          <p:nvPr/>
        </p:nvSpPr>
        <p:spPr>
          <a:xfrm>
            <a:off x="9798233" y="758043"/>
            <a:ext cx="2830287" cy="523220"/>
          </a:xfrm>
          <a:prstGeom prst="rect">
            <a:avLst/>
          </a:prstGeom>
          <a:noFill/>
        </p:spPr>
        <p:txBody>
          <a:bodyPr wrap="square" lIns="91302" tIns="45718" rIns="91302" bIns="45718" rtlCol="0">
            <a:spAutoFit/>
          </a:bodyPr>
          <a:lstStyle/>
          <a:p>
            <a:r>
              <a:rPr lang="fa-IR" sz="2800" dirty="0" smtClean="0"/>
              <a:t>پروتاگوراس است</a:t>
            </a:r>
            <a:endParaRPr lang="en-US" sz="2800" dirty="0"/>
          </a:p>
        </p:txBody>
      </p:sp>
      <p:sp>
        <p:nvSpPr>
          <p:cNvPr id="8" name="Right Arrow 7"/>
          <p:cNvSpPr/>
          <p:nvPr/>
        </p:nvSpPr>
        <p:spPr>
          <a:xfrm rot="10800000">
            <a:off x="9213669" y="740934"/>
            <a:ext cx="583475" cy="539580"/>
          </a:xfrm>
          <a:prstGeom prst="rightArrow">
            <a:avLst>
              <a:gd name="adj1" fmla="val 4230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sp>
        <p:nvSpPr>
          <p:cNvPr id="9" name="TextBox 8"/>
          <p:cNvSpPr txBox="1"/>
          <p:nvPr/>
        </p:nvSpPr>
        <p:spPr>
          <a:xfrm>
            <a:off x="200300" y="818852"/>
            <a:ext cx="10308773" cy="400111"/>
          </a:xfrm>
          <a:prstGeom prst="rect">
            <a:avLst/>
          </a:prstGeom>
          <a:noFill/>
        </p:spPr>
        <p:txBody>
          <a:bodyPr wrap="square" lIns="91302" tIns="45718" rIns="91302" bIns="45718" rtlCol="0">
            <a:spAutoFit/>
          </a:bodyPr>
          <a:lstStyle/>
          <a:p>
            <a:r>
              <a:rPr lang="fa-IR" sz="2000" b="1" dirty="0" smtClean="0"/>
              <a:t>معیار همه چیز انسان است وتعیین حق وباطل ودرست ونادرست یکسره در اختیار وچنگ ادمی است</a:t>
            </a:r>
            <a:r>
              <a:rPr lang="fa-IR" b="1" dirty="0" smtClean="0"/>
              <a:t>0</a:t>
            </a:r>
            <a:endParaRPr lang="en-US" b="1" dirty="0"/>
          </a:p>
        </p:txBody>
      </p:sp>
      <p:sp>
        <p:nvSpPr>
          <p:cNvPr id="11" name="TextBox 10"/>
          <p:cNvSpPr txBox="1"/>
          <p:nvPr/>
        </p:nvSpPr>
        <p:spPr>
          <a:xfrm>
            <a:off x="6104709" y="2091553"/>
            <a:ext cx="6435635" cy="646327"/>
          </a:xfrm>
          <a:prstGeom prst="rect">
            <a:avLst/>
          </a:prstGeom>
          <a:noFill/>
        </p:spPr>
        <p:txBody>
          <a:bodyPr wrap="square" lIns="91302" tIns="45718" rIns="91302" bIns="45718" rtlCol="0">
            <a:spAutoFit/>
          </a:bodyPr>
          <a:lstStyle/>
          <a:p>
            <a:r>
              <a:rPr lang="fa-IR" sz="3200" dirty="0" smtClean="0">
                <a:solidFill>
                  <a:srgbClr val="FF0000"/>
                </a:solidFill>
              </a:rPr>
              <a:t>سقراط به سه دلیل خود را سوفیست </a:t>
            </a:r>
            <a:r>
              <a:rPr lang="fa-IR" sz="3600" dirty="0" smtClean="0">
                <a:solidFill>
                  <a:srgbClr val="FF0000"/>
                </a:solidFill>
              </a:rPr>
              <a:t>ندانست</a:t>
            </a:r>
            <a:r>
              <a:rPr lang="fa-IR" sz="3200" dirty="0" smtClean="0">
                <a:solidFill>
                  <a:srgbClr val="FF0000"/>
                </a:solidFill>
              </a:rPr>
              <a:t>:</a:t>
            </a:r>
            <a:endParaRPr lang="en-US" sz="3200" dirty="0">
              <a:solidFill>
                <a:srgbClr val="FF0000"/>
              </a:solidFill>
            </a:endParaRPr>
          </a:p>
        </p:txBody>
      </p:sp>
      <p:sp>
        <p:nvSpPr>
          <p:cNvPr id="12" name="TextBox 11"/>
          <p:cNvSpPr txBox="1"/>
          <p:nvPr/>
        </p:nvSpPr>
        <p:spPr>
          <a:xfrm>
            <a:off x="6681655" y="2962420"/>
            <a:ext cx="5647508" cy="584773"/>
          </a:xfrm>
          <a:prstGeom prst="rect">
            <a:avLst/>
          </a:prstGeom>
          <a:noFill/>
        </p:spPr>
        <p:txBody>
          <a:bodyPr wrap="square" lIns="91302" tIns="45718" rIns="91302" bIns="45718" rtlCol="0">
            <a:spAutoFit/>
          </a:bodyPr>
          <a:lstStyle/>
          <a:p>
            <a:r>
              <a:rPr lang="fa-IR" sz="3200" dirty="0" smtClean="0">
                <a:solidFill>
                  <a:srgbClr val="FF0000"/>
                </a:solidFill>
              </a:rPr>
              <a:t>1- </a:t>
            </a:r>
            <a:r>
              <a:rPr lang="fa-IR" sz="2800" dirty="0" smtClean="0"/>
              <a:t>تواضع وفروتنی – که طالب فلسفه ام.</a:t>
            </a:r>
            <a:endParaRPr lang="en-US" sz="2800" dirty="0"/>
          </a:p>
        </p:txBody>
      </p:sp>
      <p:sp>
        <p:nvSpPr>
          <p:cNvPr id="13" name="TextBox 12"/>
          <p:cNvSpPr txBox="1"/>
          <p:nvPr/>
        </p:nvSpPr>
        <p:spPr>
          <a:xfrm>
            <a:off x="6682743" y="3673485"/>
            <a:ext cx="4950055" cy="584773"/>
          </a:xfrm>
          <a:prstGeom prst="rect">
            <a:avLst/>
          </a:prstGeom>
          <a:noFill/>
        </p:spPr>
        <p:txBody>
          <a:bodyPr wrap="square" lIns="91302" tIns="45718" rIns="91302" bIns="45718" rtlCol="0">
            <a:spAutoFit/>
          </a:bodyPr>
          <a:lstStyle/>
          <a:p>
            <a:r>
              <a:rPr lang="fa-IR" sz="3200" dirty="0" smtClean="0">
                <a:solidFill>
                  <a:srgbClr val="FF0000"/>
                </a:solidFill>
              </a:rPr>
              <a:t>2- </a:t>
            </a:r>
            <a:r>
              <a:rPr lang="fa-IR" sz="2800" dirty="0" smtClean="0"/>
              <a:t>نامـش در گروه مغالطـه قرارنگیــرد0</a:t>
            </a:r>
            <a:endParaRPr lang="en-US" sz="2800" dirty="0"/>
          </a:p>
        </p:txBody>
      </p:sp>
      <p:sp>
        <p:nvSpPr>
          <p:cNvPr id="14" name="TextBox 13"/>
          <p:cNvSpPr txBox="1"/>
          <p:nvPr/>
        </p:nvSpPr>
        <p:spPr>
          <a:xfrm>
            <a:off x="464244" y="4386649"/>
            <a:ext cx="11864917" cy="1015659"/>
          </a:xfrm>
          <a:prstGeom prst="rect">
            <a:avLst/>
          </a:prstGeom>
          <a:noFill/>
        </p:spPr>
        <p:txBody>
          <a:bodyPr wrap="square" lIns="91302" tIns="45718" rIns="91302" bIns="45718" rtlCol="0">
            <a:spAutoFit/>
          </a:bodyPr>
          <a:lstStyle/>
          <a:p>
            <a:r>
              <a:rPr lang="fa-IR" sz="3200" dirty="0" smtClean="0">
                <a:solidFill>
                  <a:srgbClr val="FF0000"/>
                </a:solidFill>
              </a:rPr>
              <a:t>3- </a:t>
            </a:r>
            <a:r>
              <a:rPr lang="fa-IR" sz="2800" dirty="0" smtClean="0"/>
              <a:t>برخلاف سوفیستها که حقیقت را اسیر چنگ ادمی میدانستن سقراط معتقد بود ک انسان ها باید درجستجوی حقیقت باشند.                                                                              </a:t>
            </a:r>
            <a:endParaRPr lang="en-US" sz="2800" dirty="0"/>
          </a:p>
        </p:txBody>
      </p:sp>
    </p:spTree>
    <p:extLst>
      <p:ext uri="{BB962C8B-B14F-4D97-AF65-F5344CB8AC3E}">
        <p14:creationId xmlns:p14="http://schemas.microsoft.com/office/powerpoint/2010/main" val="8480423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80">
                                          <p:stCondLst>
                                            <p:cond delay="0"/>
                                          </p:stCondLst>
                                        </p:cTn>
                                        <p:tgtEl>
                                          <p:spTgt spid="12"/>
                                        </p:tgtEl>
                                      </p:cBhvr>
                                    </p:animEffect>
                                    <p:anim calcmode="lin" valueType="num">
                                      <p:cBhvr>
                                        <p:cTn id="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1" dur="26">
                                          <p:stCondLst>
                                            <p:cond delay="650"/>
                                          </p:stCondLst>
                                        </p:cTn>
                                        <p:tgtEl>
                                          <p:spTgt spid="12"/>
                                        </p:tgtEl>
                                      </p:cBhvr>
                                      <p:to x="100000" y="60000"/>
                                    </p:animScale>
                                    <p:animScale>
                                      <p:cBhvr>
                                        <p:cTn id="42" dur="166" decel="50000">
                                          <p:stCondLst>
                                            <p:cond delay="676"/>
                                          </p:stCondLst>
                                        </p:cTn>
                                        <p:tgtEl>
                                          <p:spTgt spid="12"/>
                                        </p:tgtEl>
                                      </p:cBhvr>
                                      <p:to x="100000" y="100000"/>
                                    </p:animScale>
                                    <p:animScale>
                                      <p:cBhvr>
                                        <p:cTn id="43" dur="26">
                                          <p:stCondLst>
                                            <p:cond delay="1312"/>
                                          </p:stCondLst>
                                        </p:cTn>
                                        <p:tgtEl>
                                          <p:spTgt spid="12"/>
                                        </p:tgtEl>
                                      </p:cBhvr>
                                      <p:to x="100000" y="80000"/>
                                    </p:animScale>
                                    <p:animScale>
                                      <p:cBhvr>
                                        <p:cTn id="44" dur="166" decel="50000">
                                          <p:stCondLst>
                                            <p:cond delay="1338"/>
                                          </p:stCondLst>
                                        </p:cTn>
                                        <p:tgtEl>
                                          <p:spTgt spid="12"/>
                                        </p:tgtEl>
                                      </p:cBhvr>
                                      <p:to x="100000" y="100000"/>
                                    </p:animScale>
                                    <p:animScale>
                                      <p:cBhvr>
                                        <p:cTn id="45" dur="26">
                                          <p:stCondLst>
                                            <p:cond delay="1642"/>
                                          </p:stCondLst>
                                        </p:cTn>
                                        <p:tgtEl>
                                          <p:spTgt spid="12"/>
                                        </p:tgtEl>
                                      </p:cBhvr>
                                      <p:to x="100000" y="90000"/>
                                    </p:animScale>
                                    <p:animScale>
                                      <p:cBhvr>
                                        <p:cTn id="46" dur="166" decel="50000">
                                          <p:stCondLst>
                                            <p:cond delay="1668"/>
                                          </p:stCondLst>
                                        </p:cTn>
                                        <p:tgtEl>
                                          <p:spTgt spid="12"/>
                                        </p:tgtEl>
                                      </p:cBhvr>
                                      <p:to x="100000" y="100000"/>
                                    </p:animScale>
                                    <p:animScale>
                                      <p:cBhvr>
                                        <p:cTn id="47" dur="26">
                                          <p:stCondLst>
                                            <p:cond delay="1808"/>
                                          </p:stCondLst>
                                        </p:cTn>
                                        <p:tgtEl>
                                          <p:spTgt spid="12"/>
                                        </p:tgtEl>
                                      </p:cBhvr>
                                      <p:to x="100000" y="95000"/>
                                    </p:animScale>
                                    <p:animScale>
                                      <p:cBhvr>
                                        <p:cTn id="48" dur="166" decel="50000">
                                          <p:stCondLst>
                                            <p:cond delay="1834"/>
                                          </p:stCondLst>
                                        </p:cTn>
                                        <p:tgtEl>
                                          <p:spTgt spid="12"/>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80">
                                          <p:stCondLst>
                                            <p:cond delay="0"/>
                                          </p:stCondLst>
                                        </p:cTn>
                                        <p:tgtEl>
                                          <p:spTgt spid="13"/>
                                        </p:tgtEl>
                                      </p:cBhvr>
                                    </p:animEffect>
                                    <p:anim calcmode="lin" valueType="num">
                                      <p:cBhvr>
                                        <p:cTn id="5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9" dur="26">
                                          <p:stCondLst>
                                            <p:cond delay="650"/>
                                          </p:stCondLst>
                                        </p:cTn>
                                        <p:tgtEl>
                                          <p:spTgt spid="13"/>
                                        </p:tgtEl>
                                      </p:cBhvr>
                                      <p:to x="100000" y="60000"/>
                                    </p:animScale>
                                    <p:animScale>
                                      <p:cBhvr>
                                        <p:cTn id="60" dur="166" decel="50000">
                                          <p:stCondLst>
                                            <p:cond delay="676"/>
                                          </p:stCondLst>
                                        </p:cTn>
                                        <p:tgtEl>
                                          <p:spTgt spid="13"/>
                                        </p:tgtEl>
                                      </p:cBhvr>
                                      <p:to x="100000" y="100000"/>
                                    </p:animScale>
                                    <p:animScale>
                                      <p:cBhvr>
                                        <p:cTn id="61" dur="26">
                                          <p:stCondLst>
                                            <p:cond delay="1312"/>
                                          </p:stCondLst>
                                        </p:cTn>
                                        <p:tgtEl>
                                          <p:spTgt spid="13"/>
                                        </p:tgtEl>
                                      </p:cBhvr>
                                      <p:to x="100000" y="80000"/>
                                    </p:animScale>
                                    <p:animScale>
                                      <p:cBhvr>
                                        <p:cTn id="62" dur="166" decel="50000">
                                          <p:stCondLst>
                                            <p:cond delay="1338"/>
                                          </p:stCondLst>
                                        </p:cTn>
                                        <p:tgtEl>
                                          <p:spTgt spid="13"/>
                                        </p:tgtEl>
                                      </p:cBhvr>
                                      <p:to x="100000" y="100000"/>
                                    </p:animScale>
                                    <p:animScale>
                                      <p:cBhvr>
                                        <p:cTn id="63" dur="26">
                                          <p:stCondLst>
                                            <p:cond delay="1642"/>
                                          </p:stCondLst>
                                        </p:cTn>
                                        <p:tgtEl>
                                          <p:spTgt spid="13"/>
                                        </p:tgtEl>
                                      </p:cBhvr>
                                      <p:to x="100000" y="90000"/>
                                    </p:animScale>
                                    <p:animScale>
                                      <p:cBhvr>
                                        <p:cTn id="64" dur="166" decel="50000">
                                          <p:stCondLst>
                                            <p:cond delay="1668"/>
                                          </p:stCondLst>
                                        </p:cTn>
                                        <p:tgtEl>
                                          <p:spTgt spid="13"/>
                                        </p:tgtEl>
                                      </p:cBhvr>
                                      <p:to x="100000" y="100000"/>
                                    </p:animScale>
                                    <p:animScale>
                                      <p:cBhvr>
                                        <p:cTn id="65" dur="26">
                                          <p:stCondLst>
                                            <p:cond delay="1808"/>
                                          </p:stCondLst>
                                        </p:cTn>
                                        <p:tgtEl>
                                          <p:spTgt spid="13"/>
                                        </p:tgtEl>
                                      </p:cBhvr>
                                      <p:to x="100000" y="95000"/>
                                    </p:animScale>
                                    <p:animScale>
                                      <p:cBhvr>
                                        <p:cTn id="66" dur="166" decel="50000">
                                          <p:stCondLst>
                                            <p:cond delay="1834"/>
                                          </p:stCondLst>
                                        </p:cTn>
                                        <p:tgtEl>
                                          <p:spTgt spid="13"/>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80">
                                          <p:stCondLst>
                                            <p:cond delay="0"/>
                                          </p:stCondLst>
                                        </p:cTn>
                                        <p:tgtEl>
                                          <p:spTgt spid="14"/>
                                        </p:tgtEl>
                                      </p:cBhvr>
                                    </p:animEffect>
                                    <p:anim calcmode="lin" valueType="num">
                                      <p:cBhvr>
                                        <p:cTn id="7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7" dur="26">
                                          <p:stCondLst>
                                            <p:cond delay="650"/>
                                          </p:stCondLst>
                                        </p:cTn>
                                        <p:tgtEl>
                                          <p:spTgt spid="14"/>
                                        </p:tgtEl>
                                      </p:cBhvr>
                                      <p:to x="100000" y="60000"/>
                                    </p:animScale>
                                    <p:animScale>
                                      <p:cBhvr>
                                        <p:cTn id="78" dur="166" decel="50000">
                                          <p:stCondLst>
                                            <p:cond delay="676"/>
                                          </p:stCondLst>
                                        </p:cTn>
                                        <p:tgtEl>
                                          <p:spTgt spid="14"/>
                                        </p:tgtEl>
                                      </p:cBhvr>
                                      <p:to x="100000" y="100000"/>
                                    </p:animScale>
                                    <p:animScale>
                                      <p:cBhvr>
                                        <p:cTn id="79" dur="26">
                                          <p:stCondLst>
                                            <p:cond delay="1312"/>
                                          </p:stCondLst>
                                        </p:cTn>
                                        <p:tgtEl>
                                          <p:spTgt spid="14"/>
                                        </p:tgtEl>
                                      </p:cBhvr>
                                      <p:to x="100000" y="80000"/>
                                    </p:animScale>
                                    <p:animScale>
                                      <p:cBhvr>
                                        <p:cTn id="80" dur="166" decel="50000">
                                          <p:stCondLst>
                                            <p:cond delay="1338"/>
                                          </p:stCondLst>
                                        </p:cTn>
                                        <p:tgtEl>
                                          <p:spTgt spid="14"/>
                                        </p:tgtEl>
                                      </p:cBhvr>
                                      <p:to x="100000" y="100000"/>
                                    </p:animScale>
                                    <p:animScale>
                                      <p:cBhvr>
                                        <p:cTn id="81" dur="26">
                                          <p:stCondLst>
                                            <p:cond delay="1642"/>
                                          </p:stCondLst>
                                        </p:cTn>
                                        <p:tgtEl>
                                          <p:spTgt spid="14"/>
                                        </p:tgtEl>
                                      </p:cBhvr>
                                      <p:to x="100000" y="90000"/>
                                    </p:animScale>
                                    <p:animScale>
                                      <p:cBhvr>
                                        <p:cTn id="82" dur="166" decel="50000">
                                          <p:stCondLst>
                                            <p:cond delay="1668"/>
                                          </p:stCondLst>
                                        </p:cTn>
                                        <p:tgtEl>
                                          <p:spTgt spid="14"/>
                                        </p:tgtEl>
                                      </p:cBhvr>
                                      <p:to x="100000" y="100000"/>
                                    </p:animScale>
                                    <p:animScale>
                                      <p:cBhvr>
                                        <p:cTn id="83" dur="26">
                                          <p:stCondLst>
                                            <p:cond delay="1808"/>
                                          </p:stCondLst>
                                        </p:cTn>
                                        <p:tgtEl>
                                          <p:spTgt spid="14"/>
                                        </p:tgtEl>
                                      </p:cBhvr>
                                      <p:to x="100000" y="95000"/>
                                    </p:animScale>
                                    <p:animScale>
                                      <p:cBhvr>
                                        <p:cTn id="84"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46141" y="841"/>
            <a:ext cx="3845859" cy="584775"/>
          </a:xfrm>
          <a:prstGeom prst="rect">
            <a:avLst/>
          </a:prstGeom>
          <a:noFill/>
        </p:spPr>
        <p:txBody>
          <a:bodyPr wrap="square" lIns="91302" tIns="45718" rIns="91302" bIns="45718" rtlCol="0">
            <a:spAutoFit/>
          </a:bodyPr>
          <a:lstStyle/>
          <a:p>
            <a:r>
              <a:rPr lang="fa-IR" sz="3200" dirty="0" smtClean="0">
                <a:solidFill>
                  <a:srgbClr val="FF0000"/>
                </a:solidFill>
              </a:rPr>
              <a:t>فلسفه در کاربرد ارسطویی:</a:t>
            </a:r>
            <a:endParaRPr lang="en-US" sz="3200" dirty="0">
              <a:solidFill>
                <a:srgbClr val="FF0000"/>
              </a:solidFill>
            </a:endParaRPr>
          </a:p>
        </p:txBody>
      </p:sp>
      <p:cxnSp>
        <p:nvCxnSpPr>
          <p:cNvPr id="6" name="Straight Arrow Connector 5"/>
          <p:cNvCxnSpPr/>
          <p:nvPr/>
        </p:nvCxnSpPr>
        <p:spPr>
          <a:xfrm flipH="1">
            <a:off x="7811557" y="1669307"/>
            <a:ext cx="1069171" cy="18712"/>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p:cNvCxnSpPr>
            <a:endCxn id="51" idx="3"/>
          </p:cNvCxnSpPr>
          <p:nvPr/>
        </p:nvCxnSpPr>
        <p:spPr>
          <a:xfrm flipH="1">
            <a:off x="7838424" y="1727215"/>
            <a:ext cx="945117" cy="483532"/>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flipV="1">
            <a:off x="7922431" y="1321991"/>
            <a:ext cx="963964" cy="330455"/>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flipH="1">
            <a:off x="10027024" y="2613621"/>
            <a:ext cx="1044261" cy="74182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flipH="1" flipV="1">
            <a:off x="10142797" y="1724487"/>
            <a:ext cx="916451" cy="68032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flipH="1" flipV="1">
            <a:off x="7736669" y="3048350"/>
            <a:ext cx="1032224" cy="260095"/>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flipH="1">
            <a:off x="7736669" y="3374193"/>
            <a:ext cx="1019099" cy="329411"/>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flipH="1">
            <a:off x="7709715" y="3335861"/>
            <a:ext cx="1037089" cy="21175"/>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11083324" y="2196539"/>
            <a:ext cx="940525" cy="523220"/>
          </a:xfrm>
          <a:prstGeom prst="rect">
            <a:avLst/>
          </a:prstGeom>
          <a:noFill/>
        </p:spPr>
        <p:txBody>
          <a:bodyPr wrap="square" lIns="91302" tIns="45718" rIns="91302" bIns="45718" rtlCol="0">
            <a:spAutoFit/>
          </a:bodyPr>
          <a:lstStyle/>
          <a:p>
            <a:r>
              <a:rPr lang="fa-IR" sz="2800" dirty="0" smtClean="0"/>
              <a:t>فلسفه</a:t>
            </a:r>
            <a:endParaRPr lang="en-US" sz="2800" dirty="0"/>
          </a:p>
        </p:txBody>
      </p:sp>
      <p:sp>
        <p:nvSpPr>
          <p:cNvPr id="25" name="TextBox 24"/>
          <p:cNvSpPr txBox="1"/>
          <p:nvPr/>
        </p:nvSpPr>
        <p:spPr>
          <a:xfrm>
            <a:off x="9888071" y="5056843"/>
            <a:ext cx="2223248" cy="523220"/>
          </a:xfrm>
          <a:prstGeom prst="rect">
            <a:avLst/>
          </a:prstGeom>
          <a:noFill/>
        </p:spPr>
        <p:txBody>
          <a:bodyPr wrap="square" lIns="91302" tIns="45718" rIns="91302" bIns="45718" rtlCol="0">
            <a:spAutoFit/>
          </a:bodyPr>
          <a:lstStyle/>
          <a:p>
            <a:r>
              <a:rPr lang="fa-IR" sz="2800" dirty="0" smtClean="0">
                <a:solidFill>
                  <a:srgbClr val="FF0000"/>
                </a:solidFill>
              </a:rPr>
              <a:t>1-حکمت نظری:</a:t>
            </a:r>
            <a:endParaRPr lang="en-US" sz="2800" dirty="0">
              <a:solidFill>
                <a:srgbClr val="FF0000"/>
              </a:solidFill>
            </a:endParaRPr>
          </a:p>
        </p:txBody>
      </p:sp>
      <p:sp>
        <p:nvSpPr>
          <p:cNvPr id="26" name="TextBox 25"/>
          <p:cNvSpPr txBox="1"/>
          <p:nvPr/>
        </p:nvSpPr>
        <p:spPr>
          <a:xfrm>
            <a:off x="9928413" y="5768683"/>
            <a:ext cx="2182907" cy="523220"/>
          </a:xfrm>
          <a:prstGeom prst="rect">
            <a:avLst/>
          </a:prstGeom>
          <a:noFill/>
        </p:spPr>
        <p:txBody>
          <a:bodyPr wrap="square" lIns="91302" tIns="45718" rIns="91302" bIns="45718" rtlCol="0">
            <a:spAutoFit/>
          </a:bodyPr>
          <a:lstStyle/>
          <a:p>
            <a:r>
              <a:rPr lang="fa-IR" sz="2800" dirty="0" smtClean="0">
                <a:solidFill>
                  <a:srgbClr val="FF0000"/>
                </a:solidFill>
              </a:rPr>
              <a:t>2-حکمت عملی:</a:t>
            </a:r>
            <a:endParaRPr lang="en-US" sz="2800" dirty="0">
              <a:solidFill>
                <a:srgbClr val="FF0000"/>
              </a:solidFill>
            </a:endParaRPr>
          </a:p>
        </p:txBody>
      </p:sp>
      <p:sp>
        <p:nvSpPr>
          <p:cNvPr id="27" name="TextBox 26"/>
          <p:cNvSpPr txBox="1"/>
          <p:nvPr/>
        </p:nvSpPr>
        <p:spPr>
          <a:xfrm>
            <a:off x="1008532" y="5087174"/>
            <a:ext cx="9260541" cy="523220"/>
          </a:xfrm>
          <a:prstGeom prst="rect">
            <a:avLst/>
          </a:prstGeom>
          <a:noFill/>
        </p:spPr>
        <p:txBody>
          <a:bodyPr wrap="square" lIns="91302" tIns="45718" rIns="91302" bIns="45718" rtlCol="0">
            <a:spAutoFit/>
          </a:bodyPr>
          <a:lstStyle/>
          <a:p>
            <a:r>
              <a:rPr lang="fa-IR" sz="2800" dirty="0" smtClean="0"/>
              <a:t>علم به احوال حقایق واشیا.. آن چنان که هستند واراده ما درآن دخالتی ندارد0</a:t>
            </a:r>
            <a:endParaRPr lang="en-US" sz="2800" dirty="0"/>
          </a:p>
        </p:txBody>
      </p:sp>
      <p:sp>
        <p:nvSpPr>
          <p:cNvPr id="28" name="TextBox 27"/>
          <p:cNvSpPr txBox="1"/>
          <p:nvPr/>
        </p:nvSpPr>
        <p:spPr>
          <a:xfrm>
            <a:off x="3141196" y="5825037"/>
            <a:ext cx="7386919" cy="461665"/>
          </a:xfrm>
          <a:prstGeom prst="rect">
            <a:avLst/>
          </a:prstGeom>
          <a:noFill/>
        </p:spPr>
        <p:txBody>
          <a:bodyPr wrap="square" lIns="91302" tIns="45718" rIns="91302" bIns="45718" rtlCol="0">
            <a:spAutoFit/>
          </a:bodyPr>
          <a:lstStyle/>
          <a:p>
            <a:r>
              <a:rPr lang="fa-IR" sz="2400" dirty="0" smtClean="0"/>
              <a:t>علمی است که اراده ما درآن دخیل است یعنی اعمال ورفتارادمیان0</a:t>
            </a:r>
            <a:endParaRPr lang="en-US" sz="2400" dirty="0"/>
          </a:p>
        </p:txBody>
      </p:sp>
      <p:sp>
        <p:nvSpPr>
          <p:cNvPr id="29" name="TextBox 28"/>
          <p:cNvSpPr txBox="1"/>
          <p:nvPr/>
        </p:nvSpPr>
        <p:spPr>
          <a:xfrm>
            <a:off x="8886397" y="1445587"/>
            <a:ext cx="1801907" cy="384719"/>
          </a:xfrm>
          <a:prstGeom prst="rect">
            <a:avLst/>
          </a:prstGeom>
          <a:noFill/>
        </p:spPr>
        <p:txBody>
          <a:bodyPr wrap="square" lIns="91302" tIns="45718" rIns="91302" bIns="45718" rtlCol="0">
            <a:spAutoFit/>
          </a:bodyPr>
          <a:lstStyle/>
          <a:p>
            <a:r>
              <a:rPr lang="fa-IR" dirty="0" smtClean="0"/>
              <a:t>1-فلسفه نظری</a:t>
            </a:r>
            <a:endParaRPr lang="en-US" dirty="0"/>
          </a:p>
        </p:txBody>
      </p:sp>
      <p:sp>
        <p:nvSpPr>
          <p:cNvPr id="34" name="TextBox 33"/>
          <p:cNvSpPr txBox="1"/>
          <p:nvPr/>
        </p:nvSpPr>
        <p:spPr>
          <a:xfrm>
            <a:off x="8782019" y="3125479"/>
            <a:ext cx="1246095" cy="677104"/>
          </a:xfrm>
          <a:prstGeom prst="rect">
            <a:avLst/>
          </a:prstGeom>
          <a:noFill/>
        </p:spPr>
        <p:txBody>
          <a:bodyPr wrap="square" lIns="91302" tIns="45718" rIns="91302" bIns="45718" rtlCol="0">
            <a:spAutoFit/>
          </a:bodyPr>
          <a:lstStyle/>
          <a:p>
            <a:r>
              <a:rPr lang="fa-IR" dirty="0" smtClean="0"/>
              <a:t>2-فلسفه عملی</a:t>
            </a:r>
            <a:endParaRPr lang="en-US" dirty="0"/>
          </a:p>
        </p:txBody>
      </p:sp>
      <p:sp>
        <p:nvSpPr>
          <p:cNvPr id="49" name="TextBox 48"/>
          <p:cNvSpPr txBox="1"/>
          <p:nvPr/>
        </p:nvSpPr>
        <p:spPr>
          <a:xfrm>
            <a:off x="4849909" y="1098394"/>
            <a:ext cx="3801035" cy="384719"/>
          </a:xfrm>
          <a:prstGeom prst="rect">
            <a:avLst/>
          </a:prstGeom>
          <a:noFill/>
        </p:spPr>
        <p:txBody>
          <a:bodyPr wrap="square" lIns="91302" tIns="45718" rIns="91302" bIns="45718" rtlCol="0">
            <a:spAutoFit/>
          </a:bodyPr>
          <a:lstStyle/>
          <a:p>
            <a:r>
              <a:rPr lang="fa-IR" dirty="0" smtClean="0"/>
              <a:t>الف) الهیات= علوم انسانی-علم انسانی</a:t>
            </a:r>
            <a:endParaRPr lang="en-US" dirty="0"/>
          </a:p>
        </p:txBody>
      </p:sp>
      <p:sp>
        <p:nvSpPr>
          <p:cNvPr id="50" name="TextBox 49"/>
          <p:cNvSpPr txBox="1"/>
          <p:nvPr/>
        </p:nvSpPr>
        <p:spPr>
          <a:xfrm>
            <a:off x="3642873" y="1505658"/>
            <a:ext cx="4482353" cy="384719"/>
          </a:xfrm>
          <a:prstGeom prst="rect">
            <a:avLst/>
          </a:prstGeom>
          <a:noFill/>
        </p:spPr>
        <p:txBody>
          <a:bodyPr wrap="square" lIns="91302" tIns="45718" rIns="91302" bIns="45718" rtlCol="0">
            <a:spAutoFit/>
          </a:bodyPr>
          <a:lstStyle/>
          <a:p>
            <a:r>
              <a:rPr lang="fa-IR" dirty="0" smtClean="0"/>
              <a:t>ب)ریاضیات=علوم تجربی-علم تجربی(تئوری+عملی)</a:t>
            </a:r>
            <a:endParaRPr lang="en-US" dirty="0"/>
          </a:p>
        </p:txBody>
      </p:sp>
      <p:sp>
        <p:nvSpPr>
          <p:cNvPr id="51" name="TextBox 50"/>
          <p:cNvSpPr txBox="1"/>
          <p:nvPr/>
        </p:nvSpPr>
        <p:spPr>
          <a:xfrm>
            <a:off x="4154019" y="1872193"/>
            <a:ext cx="3684495" cy="677107"/>
          </a:xfrm>
          <a:prstGeom prst="rect">
            <a:avLst/>
          </a:prstGeom>
          <a:noFill/>
        </p:spPr>
        <p:txBody>
          <a:bodyPr wrap="square" lIns="91302" tIns="45718" rIns="91302" bIns="45718" rtlCol="0">
            <a:spAutoFit/>
          </a:bodyPr>
          <a:lstStyle/>
          <a:p>
            <a:r>
              <a:rPr lang="fa-IR" dirty="0" smtClean="0"/>
              <a:t>ج)طـبیعیات= مجموعه علوم موجود در طبیعت</a:t>
            </a:r>
            <a:endParaRPr lang="en-US" dirty="0"/>
          </a:p>
        </p:txBody>
      </p:sp>
      <p:sp>
        <p:nvSpPr>
          <p:cNvPr id="54" name="TextBox 53"/>
          <p:cNvSpPr txBox="1"/>
          <p:nvPr/>
        </p:nvSpPr>
        <p:spPr>
          <a:xfrm>
            <a:off x="5995299" y="2805783"/>
            <a:ext cx="1714537" cy="677104"/>
          </a:xfrm>
          <a:prstGeom prst="rect">
            <a:avLst/>
          </a:prstGeom>
          <a:noFill/>
        </p:spPr>
        <p:txBody>
          <a:bodyPr wrap="square" lIns="91302" tIns="45718" rIns="91302" bIns="45718" rtlCol="0">
            <a:spAutoFit/>
          </a:bodyPr>
          <a:lstStyle/>
          <a:p>
            <a:r>
              <a:rPr lang="fa-IR" dirty="0" smtClean="0"/>
              <a:t>الف)اخلاق=ارزشها</a:t>
            </a:r>
            <a:endParaRPr lang="en-US" dirty="0"/>
          </a:p>
        </p:txBody>
      </p:sp>
      <p:sp>
        <p:nvSpPr>
          <p:cNvPr id="55" name="TextBox 54"/>
          <p:cNvSpPr txBox="1"/>
          <p:nvPr/>
        </p:nvSpPr>
        <p:spPr>
          <a:xfrm>
            <a:off x="5042649" y="3132847"/>
            <a:ext cx="2667067" cy="677104"/>
          </a:xfrm>
          <a:prstGeom prst="rect">
            <a:avLst/>
          </a:prstGeom>
          <a:noFill/>
        </p:spPr>
        <p:txBody>
          <a:bodyPr wrap="square" lIns="91302" tIns="45718" rIns="91302" bIns="45718" rtlCol="0">
            <a:spAutoFit/>
          </a:bodyPr>
          <a:lstStyle/>
          <a:p>
            <a:r>
              <a:rPr lang="fa-IR" dirty="0" smtClean="0"/>
              <a:t>ب)تدبیرمنزل=ارائه خط مشی ها</a:t>
            </a:r>
            <a:endParaRPr lang="en-US" dirty="0"/>
          </a:p>
        </p:txBody>
      </p:sp>
      <p:sp>
        <p:nvSpPr>
          <p:cNvPr id="57" name="TextBox 56"/>
          <p:cNvSpPr txBox="1"/>
          <p:nvPr/>
        </p:nvSpPr>
        <p:spPr>
          <a:xfrm>
            <a:off x="4908215" y="3496464"/>
            <a:ext cx="3872753" cy="384719"/>
          </a:xfrm>
          <a:prstGeom prst="rect">
            <a:avLst/>
          </a:prstGeom>
          <a:noFill/>
        </p:spPr>
        <p:txBody>
          <a:bodyPr wrap="square" lIns="91302" tIns="45718" rIns="91302" bIns="45718" rtlCol="0">
            <a:spAutoFit/>
          </a:bodyPr>
          <a:lstStyle/>
          <a:p>
            <a:r>
              <a:rPr lang="fa-IR" dirty="0" smtClean="0"/>
              <a:t>ج)سیاست مدن=تاکتیک – تکنیک </a:t>
            </a:r>
            <a:endParaRPr lang="en-US" dirty="0"/>
          </a:p>
        </p:txBody>
      </p:sp>
    </p:spTree>
    <p:extLst>
      <p:ext uri="{BB962C8B-B14F-4D97-AF65-F5344CB8AC3E}">
        <p14:creationId xmlns:p14="http://schemas.microsoft.com/office/powerpoint/2010/main" val="3390200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80">
                                          <p:stCondLst>
                                            <p:cond delay="0"/>
                                          </p:stCondLst>
                                        </p:cTn>
                                        <p:tgtEl>
                                          <p:spTgt spid="17"/>
                                        </p:tgtEl>
                                      </p:cBhvr>
                                    </p:animEffect>
                                    <p:anim calcmode="lin" valueType="num">
                                      <p:cBhvr>
                                        <p:cTn id="2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5" dur="26">
                                          <p:stCondLst>
                                            <p:cond delay="650"/>
                                          </p:stCondLst>
                                        </p:cTn>
                                        <p:tgtEl>
                                          <p:spTgt spid="17"/>
                                        </p:tgtEl>
                                      </p:cBhvr>
                                      <p:to x="100000" y="60000"/>
                                    </p:animScale>
                                    <p:animScale>
                                      <p:cBhvr>
                                        <p:cTn id="26" dur="166" decel="50000">
                                          <p:stCondLst>
                                            <p:cond delay="676"/>
                                          </p:stCondLst>
                                        </p:cTn>
                                        <p:tgtEl>
                                          <p:spTgt spid="17"/>
                                        </p:tgtEl>
                                      </p:cBhvr>
                                      <p:to x="100000" y="100000"/>
                                    </p:animScale>
                                    <p:animScale>
                                      <p:cBhvr>
                                        <p:cTn id="27" dur="26">
                                          <p:stCondLst>
                                            <p:cond delay="1312"/>
                                          </p:stCondLst>
                                        </p:cTn>
                                        <p:tgtEl>
                                          <p:spTgt spid="17"/>
                                        </p:tgtEl>
                                      </p:cBhvr>
                                      <p:to x="100000" y="80000"/>
                                    </p:animScale>
                                    <p:animScale>
                                      <p:cBhvr>
                                        <p:cTn id="28" dur="166" decel="50000">
                                          <p:stCondLst>
                                            <p:cond delay="1338"/>
                                          </p:stCondLst>
                                        </p:cTn>
                                        <p:tgtEl>
                                          <p:spTgt spid="17"/>
                                        </p:tgtEl>
                                      </p:cBhvr>
                                      <p:to x="100000" y="100000"/>
                                    </p:animScale>
                                    <p:animScale>
                                      <p:cBhvr>
                                        <p:cTn id="29" dur="26">
                                          <p:stCondLst>
                                            <p:cond delay="1642"/>
                                          </p:stCondLst>
                                        </p:cTn>
                                        <p:tgtEl>
                                          <p:spTgt spid="17"/>
                                        </p:tgtEl>
                                      </p:cBhvr>
                                      <p:to x="100000" y="90000"/>
                                    </p:animScale>
                                    <p:animScale>
                                      <p:cBhvr>
                                        <p:cTn id="30" dur="166" decel="50000">
                                          <p:stCondLst>
                                            <p:cond delay="1668"/>
                                          </p:stCondLst>
                                        </p:cTn>
                                        <p:tgtEl>
                                          <p:spTgt spid="17"/>
                                        </p:tgtEl>
                                      </p:cBhvr>
                                      <p:to x="100000" y="100000"/>
                                    </p:animScale>
                                    <p:animScale>
                                      <p:cBhvr>
                                        <p:cTn id="31" dur="26">
                                          <p:stCondLst>
                                            <p:cond delay="1808"/>
                                          </p:stCondLst>
                                        </p:cTn>
                                        <p:tgtEl>
                                          <p:spTgt spid="17"/>
                                        </p:tgtEl>
                                      </p:cBhvr>
                                      <p:to x="100000" y="95000"/>
                                    </p:animScale>
                                    <p:animScale>
                                      <p:cBhvr>
                                        <p:cTn id="32" dur="166" decel="50000">
                                          <p:stCondLst>
                                            <p:cond delay="1834"/>
                                          </p:stCondLst>
                                        </p:cTn>
                                        <p:tgtEl>
                                          <p:spTgt spid="17"/>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80">
                                          <p:stCondLst>
                                            <p:cond delay="0"/>
                                          </p:stCondLst>
                                        </p:cTn>
                                        <p:tgtEl>
                                          <p:spTgt spid="14"/>
                                        </p:tgtEl>
                                      </p:cBhvr>
                                    </p:animEffect>
                                    <p:anim calcmode="lin" valueType="num">
                                      <p:cBhvr>
                                        <p:cTn id="3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3" dur="26">
                                          <p:stCondLst>
                                            <p:cond delay="650"/>
                                          </p:stCondLst>
                                        </p:cTn>
                                        <p:tgtEl>
                                          <p:spTgt spid="14"/>
                                        </p:tgtEl>
                                      </p:cBhvr>
                                      <p:to x="100000" y="60000"/>
                                    </p:animScale>
                                    <p:animScale>
                                      <p:cBhvr>
                                        <p:cTn id="44" dur="166" decel="50000">
                                          <p:stCondLst>
                                            <p:cond delay="676"/>
                                          </p:stCondLst>
                                        </p:cTn>
                                        <p:tgtEl>
                                          <p:spTgt spid="14"/>
                                        </p:tgtEl>
                                      </p:cBhvr>
                                      <p:to x="100000" y="100000"/>
                                    </p:animScale>
                                    <p:animScale>
                                      <p:cBhvr>
                                        <p:cTn id="45" dur="26">
                                          <p:stCondLst>
                                            <p:cond delay="1312"/>
                                          </p:stCondLst>
                                        </p:cTn>
                                        <p:tgtEl>
                                          <p:spTgt spid="14"/>
                                        </p:tgtEl>
                                      </p:cBhvr>
                                      <p:to x="100000" y="80000"/>
                                    </p:animScale>
                                    <p:animScale>
                                      <p:cBhvr>
                                        <p:cTn id="46" dur="166" decel="50000">
                                          <p:stCondLst>
                                            <p:cond delay="1338"/>
                                          </p:stCondLst>
                                        </p:cTn>
                                        <p:tgtEl>
                                          <p:spTgt spid="14"/>
                                        </p:tgtEl>
                                      </p:cBhvr>
                                      <p:to x="100000" y="100000"/>
                                    </p:animScale>
                                    <p:animScale>
                                      <p:cBhvr>
                                        <p:cTn id="47" dur="26">
                                          <p:stCondLst>
                                            <p:cond delay="1642"/>
                                          </p:stCondLst>
                                        </p:cTn>
                                        <p:tgtEl>
                                          <p:spTgt spid="14"/>
                                        </p:tgtEl>
                                      </p:cBhvr>
                                      <p:to x="100000" y="90000"/>
                                    </p:animScale>
                                    <p:animScale>
                                      <p:cBhvr>
                                        <p:cTn id="48" dur="166" decel="50000">
                                          <p:stCondLst>
                                            <p:cond delay="1668"/>
                                          </p:stCondLst>
                                        </p:cTn>
                                        <p:tgtEl>
                                          <p:spTgt spid="14"/>
                                        </p:tgtEl>
                                      </p:cBhvr>
                                      <p:to x="100000" y="100000"/>
                                    </p:animScale>
                                    <p:animScale>
                                      <p:cBhvr>
                                        <p:cTn id="49" dur="26">
                                          <p:stCondLst>
                                            <p:cond delay="1808"/>
                                          </p:stCondLst>
                                        </p:cTn>
                                        <p:tgtEl>
                                          <p:spTgt spid="14"/>
                                        </p:tgtEl>
                                      </p:cBhvr>
                                      <p:to x="100000" y="95000"/>
                                    </p:animScale>
                                    <p:animScale>
                                      <p:cBhvr>
                                        <p:cTn id="50" dur="166" decel="50000">
                                          <p:stCondLst>
                                            <p:cond delay="1834"/>
                                          </p:stCondLst>
                                        </p:cTn>
                                        <p:tgtEl>
                                          <p:spTgt spid="1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4">
                                            <p:txEl>
                                              <p:pRg st="0" end="0"/>
                                            </p:txEl>
                                          </p:spTgt>
                                        </p:tgtEl>
                                        <p:attrNameLst>
                                          <p:attrName>style.visibility</p:attrName>
                                        </p:attrNameLst>
                                      </p:cBhvr>
                                      <p:to>
                                        <p:strVal val="visible"/>
                                      </p:to>
                                    </p:set>
                                    <p:animEffect transition="in" filter="fade">
                                      <p:cBhvr>
                                        <p:cTn id="60" dur="500"/>
                                        <p:tgtEl>
                                          <p:spTgt spid="34">
                                            <p:txEl>
                                              <p:pRg st="0" end="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wipe(down)">
                                      <p:cBhvr>
                                        <p:cTn id="65" dur="580">
                                          <p:stCondLst>
                                            <p:cond delay="0"/>
                                          </p:stCondLst>
                                        </p:cTn>
                                        <p:tgtEl>
                                          <p:spTgt spid="12"/>
                                        </p:tgtEl>
                                      </p:cBhvr>
                                    </p:animEffect>
                                    <p:anim calcmode="lin" valueType="num">
                                      <p:cBhvr>
                                        <p:cTn id="6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1" dur="26">
                                          <p:stCondLst>
                                            <p:cond delay="650"/>
                                          </p:stCondLst>
                                        </p:cTn>
                                        <p:tgtEl>
                                          <p:spTgt spid="12"/>
                                        </p:tgtEl>
                                      </p:cBhvr>
                                      <p:to x="100000" y="60000"/>
                                    </p:animScale>
                                    <p:animScale>
                                      <p:cBhvr>
                                        <p:cTn id="72" dur="166" decel="50000">
                                          <p:stCondLst>
                                            <p:cond delay="676"/>
                                          </p:stCondLst>
                                        </p:cTn>
                                        <p:tgtEl>
                                          <p:spTgt spid="12"/>
                                        </p:tgtEl>
                                      </p:cBhvr>
                                      <p:to x="100000" y="100000"/>
                                    </p:animScale>
                                    <p:animScale>
                                      <p:cBhvr>
                                        <p:cTn id="73" dur="26">
                                          <p:stCondLst>
                                            <p:cond delay="1312"/>
                                          </p:stCondLst>
                                        </p:cTn>
                                        <p:tgtEl>
                                          <p:spTgt spid="12"/>
                                        </p:tgtEl>
                                      </p:cBhvr>
                                      <p:to x="100000" y="80000"/>
                                    </p:animScale>
                                    <p:animScale>
                                      <p:cBhvr>
                                        <p:cTn id="74" dur="166" decel="50000">
                                          <p:stCondLst>
                                            <p:cond delay="1338"/>
                                          </p:stCondLst>
                                        </p:cTn>
                                        <p:tgtEl>
                                          <p:spTgt spid="12"/>
                                        </p:tgtEl>
                                      </p:cBhvr>
                                      <p:to x="100000" y="100000"/>
                                    </p:animScale>
                                    <p:animScale>
                                      <p:cBhvr>
                                        <p:cTn id="75" dur="26">
                                          <p:stCondLst>
                                            <p:cond delay="1642"/>
                                          </p:stCondLst>
                                        </p:cTn>
                                        <p:tgtEl>
                                          <p:spTgt spid="12"/>
                                        </p:tgtEl>
                                      </p:cBhvr>
                                      <p:to x="100000" y="90000"/>
                                    </p:animScale>
                                    <p:animScale>
                                      <p:cBhvr>
                                        <p:cTn id="76" dur="166" decel="50000">
                                          <p:stCondLst>
                                            <p:cond delay="1668"/>
                                          </p:stCondLst>
                                        </p:cTn>
                                        <p:tgtEl>
                                          <p:spTgt spid="12"/>
                                        </p:tgtEl>
                                      </p:cBhvr>
                                      <p:to x="100000" y="100000"/>
                                    </p:animScale>
                                    <p:animScale>
                                      <p:cBhvr>
                                        <p:cTn id="77" dur="26">
                                          <p:stCondLst>
                                            <p:cond delay="1808"/>
                                          </p:stCondLst>
                                        </p:cTn>
                                        <p:tgtEl>
                                          <p:spTgt spid="12"/>
                                        </p:tgtEl>
                                      </p:cBhvr>
                                      <p:to x="100000" y="95000"/>
                                    </p:animScale>
                                    <p:animScale>
                                      <p:cBhvr>
                                        <p:cTn id="78" dur="166" decel="50000">
                                          <p:stCondLst>
                                            <p:cond delay="1834"/>
                                          </p:stCondLst>
                                        </p:cTn>
                                        <p:tgtEl>
                                          <p:spTgt spid="12"/>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down)">
                                      <p:cBhvr>
                                        <p:cTn id="83" dur="580">
                                          <p:stCondLst>
                                            <p:cond delay="0"/>
                                          </p:stCondLst>
                                        </p:cTn>
                                        <p:tgtEl>
                                          <p:spTgt spid="6"/>
                                        </p:tgtEl>
                                      </p:cBhvr>
                                    </p:animEffect>
                                    <p:anim calcmode="lin" valueType="num">
                                      <p:cBhvr>
                                        <p:cTn id="8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89" dur="26">
                                          <p:stCondLst>
                                            <p:cond delay="650"/>
                                          </p:stCondLst>
                                        </p:cTn>
                                        <p:tgtEl>
                                          <p:spTgt spid="6"/>
                                        </p:tgtEl>
                                      </p:cBhvr>
                                      <p:to x="100000" y="60000"/>
                                    </p:animScale>
                                    <p:animScale>
                                      <p:cBhvr>
                                        <p:cTn id="90" dur="166" decel="50000">
                                          <p:stCondLst>
                                            <p:cond delay="676"/>
                                          </p:stCondLst>
                                        </p:cTn>
                                        <p:tgtEl>
                                          <p:spTgt spid="6"/>
                                        </p:tgtEl>
                                      </p:cBhvr>
                                      <p:to x="100000" y="100000"/>
                                    </p:animScale>
                                    <p:animScale>
                                      <p:cBhvr>
                                        <p:cTn id="91" dur="26">
                                          <p:stCondLst>
                                            <p:cond delay="1312"/>
                                          </p:stCondLst>
                                        </p:cTn>
                                        <p:tgtEl>
                                          <p:spTgt spid="6"/>
                                        </p:tgtEl>
                                      </p:cBhvr>
                                      <p:to x="100000" y="80000"/>
                                    </p:animScale>
                                    <p:animScale>
                                      <p:cBhvr>
                                        <p:cTn id="92" dur="166" decel="50000">
                                          <p:stCondLst>
                                            <p:cond delay="1338"/>
                                          </p:stCondLst>
                                        </p:cTn>
                                        <p:tgtEl>
                                          <p:spTgt spid="6"/>
                                        </p:tgtEl>
                                      </p:cBhvr>
                                      <p:to x="100000" y="100000"/>
                                    </p:animScale>
                                    <p:animScale>
                                      <p:cBhvr>
                                        <p:cTn id="93" dur="26">
                                          <p:stCondLst>
                                            <p:cond delay="1642"/>
                                          </p:stCondLst>
                                        </p:cTn>
                                        <p:tgtEl>
                                          <p:spTgt spid="6"/>
                                        </p:tgtEl>
                                      </p:cBhvr>
                                      <p:to x="100000" y="90000"/>
                                    </p:animScale>
                                    <p:animScale>
                                      <p:cBhvr>
                                        <p:cTn id="94" dur="166" decel="50000">
                                          <p:stCondLst>
                                            <p:cond delay="1668"/>
                                          </p:stCondLst>
                                        </p:cTn>
                                        <p:tgtEl>
                                          <p:spTgt spid="6"/>
                                        </p:tgtEl>
                                      </p:cBhvr>
                                      <p:to x="100000" y="100000"/>
                                    </p:animScale>
                                    <p:animScale>
                                      <p:cBhvr>
                                        <p:cTn id="95" dur="26">
                                          <p:stCondLst>
                                            <p:cond delay="1808"/>
                                          </p:stCondLst>
                                        </p:cTn>
                                        <p:tgtEl>
                                          <p:spTgt spid="6"/>
                                        </p:tgtEl>
                                      </p:cBhvr>
                                      <p:to x="100000" y="95000"/>
                                    </p:animScale>
                                    <p:animScale>
                                      <p:cBhvr>
                                        <p:cTn id="96" dur="166" decel="50000">
                                          <p:stCondLst>
                                            <p:cond delay="1834"/>
                                          </p:stCondLst>
                                        </p:cTn>
                                        <p:tgtEl>
                                          <p:spTgt spid="6"/>
                                        </p:tgtEl>
                                      </p:cBhvr>
                                      <p:to x="100000" y="100000"/>
                                    </p:animScale>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nodeType="click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down)">
                                      <p:cBhvr>
                                        <p:cTn id="101" dur="580">
                                          <p:stCondLst>
                                            <p:cond delay="0"/>
                                          </p:stCondLst>
                                        </p:cTn>
                                        <p:tgtEl>
                                          <p:spTgt spid="8"/>
                                        </p:tgtEl>
                                      </p:cBhvr>
                                    </p:animEffect>
                                    <p:anim calcmode="lin" valueType="num">
                                      <p:cBhvr>
                                        <p:cTn id="10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7" dur="26">
                                          <p:stCondLst>
                                            <p:cond delay="650"/>
                                          </p:stCondLst>
                                        </p:cTn>
                                        <p:tgtEl>
                                          <p:spTgt spid="8"/>
                                        </p:tgtEl>
                                      </p:cBhvr>
                                      <p:to x="100000" y="60000"/>
                                    </p:animScale>
                                    <p:animScale>
                                      <p:cBhvr>
                                        <p:cTn id="108" dur="166" decel="50000">
                                          <p:stCondLst>
                                            <p:cond delay="676"/>
                                          </p:stCondLst>
                                        </p:cTn>
                                        <p:tgtEl>
                                          <p:spTgt spid="8"/>
                                        </p:tgtEl>
                                      </p:cBhvr>
                                      <p:to x="100000" y="100000"/>
                                    </p:animScale>
                                    <p:animScale>
                                      <p:cBhvr>
                                        <p:cTn id="109" dur="26">
                                          <p:stCondLst>
                                            <p:cond delay="1312"/>
                                          </p:stCondLst>
                                        </p:cTn>
                                        <p:tgtEl>
                                          <p:spTgt spid="8"/>
                                        </p:tgtEl>
                                      </p:cBhvr>
                                      <p:to x="100000" y="80000"/>
                                    </p:animScale>
                                    <p:animScale>
                                      <p:cBhvr>
                                        <p:cTn id="110" dur="166" decel="50000">
                                          <p:stCondLst>
                                            <p:cond delay="1338"/>
                                          </p:stCondLst>
                                        </p:cTn>
                                        <p:tgtEl>
                                          <p:spTgt spid="8"/>
                                        </p:tgtEl>
                                      </p:cBhvr>
                                      <p:to x="100000" y="100000"/>
                                    </p:animScale>
                                    <p:animScale>
                                      <p:cBhvr>
                                        <p:cTn id="111" dur="26">
                                          <p:stCondLst>
                                            <p:cond delay="1642"/>
                                          </p:stCondLst>
                                        </p:cTn>
                                        <p:tgtEl>
                                          <p:spTgt spid="8"/>
                                        </p:tgtEl>
                                      </p:cBhvr>
                                      <p:to x="100000" y="90000"/>
                                    </p:animScale>
                                    <p:animScale>
                                      <p:cBhvr>
                                        <p:cTn id="112" dur="166" decel="50000">
                                          <p:stCondLst>
                                            <p:cond delay="1668"/>
                                          </p:stCondLst>
                                        </p:cTn>
                                        <p:tgtEl>
                                          <p:spTgt spid="8"/>
                                        </p:tgtEl>
                                      </p:cBhvr>
                                      <p:to x="100000" y="100000"/>
                                    </p:animScale>
                                    <p:animScale>
                                      <p:cBhvr>
                                        <p:cTn id="113" dur="26">
                                          <p:stCondLst>
                                            <p:cond delay="1808"/>
                                          </p:stCondLst>
                                        </p:cTn>
                                        <p:tgtEl>
                                          <p:spTgt spid="8"/>
                                        </p:tgtEl>
                                      </p:cBhvr>
                                      <p:to x="100000" y="95000"/>
                                    </p:animScale>
                                    <p:animScale>
                                      <p:cBhvr>
                                        <p:cTn id="114" dur="166" decel="50000">
                                          <p:stCondLst>
                                            <p:cond delay="1834"/>
                                          </p:stCondLst>
                                        </p:cTn>
                                        <p:tgtEl>
                                          <p:spTgt spid="8"/>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49"/>
                                        </p:tgtEl>
                                        <p:attrNameLst>
                                          <p:attrName>style.visibility</p:attrName>
                                        </p:attrNameLst>
                                      </p:cBhvr>
                                      <p:to>
                                        <p:strVal val="visible"/>
                                      </p:to>
                                    </p:set>
                                    <p:anim calcmode="lin" valueType="num">
                                      <p:cBhvr>
                                        <p:cTn id="119" dur="1000" fill="hold"/>
                                        <p:tgtEl>
                                          <p:spTgt spid="49"/>
                                        </p:tgtEl>
                                        <p:attrNameLst>
                                          <p:attrName>ppt_w</p:attrName>
                                        </p:attrNameLst>
                                      </p:cBhvr>
                                      <p:tavLst>
                                        <p:tav tm="0">
                                          <p:val>
                                            <p:fltVal val="0"/>
                                          </p:val>
                                        </p:tav>
                                        <p:tav tm="100000">
                                          <p:val>
                                            <p:strVal val="#ppt_w"/>
                                          </p:val>
                                        </p:tav>
                                      </p:tavLst>
                                    </p:anim>
                                    <p:anim calcmode="lin" valueType="num">
                                      <p:cBhvr>
                                        <p:cTn id="120" dur="1000" fill="hold"/>
                                        <p:tgtEl>
                                          <p:spTgt spid="49"/>
                                        </p:tgtEl>
                                        <p:attrNameLst>
                                          <p:attrName>ppt_h</p:attrName>
                                        </p:attrNameLst>
                                      </p:cBhvr>
                                      <p:tavLst>
                                        <p:tav tm="0">
                                          <p:val>
                                            <p:fltVal val="0"/>
                                          </p:val>
                                        </p:tav>
                                        <p:tav tm="100000">
                                          <p:val>
                                            <p:strVal val="#ppt_h"/>
                                          </p:val>
                                        </p:tav>
                                      </p:tavLst>
                                    </p:anim>
                                    <p:anim calcmode="lin" valueType="num">
                                      <p:cBhvr>
                                        <p:cTn id="121" dur="1000" fill="hold"/>
                                        <p:tgtEl>
                                          <p:spTgt spid="49"/>
                                        </p:tgtEl>
                                        <p:attrNameLst>
                                          <p:attrName>style.rotation</p:attrName>
                                        </p:attrNameLst>
                                      </p:cBhvr>
                                      <p:tavLst>
                                        <p:tav tm="0">
                                          <p:val>
                                            <p:fltVal val="90"/>
                                          </p:val>
                                        </p:tav>
                                        <p:tav tm="100000">
                                          <p:val>
                                            <p:fltVal val="0"/>
                                          </p:val>
                                        </p:tav>
                                      </p:tavLst>
                                    </p:anim>
                                    <p:animEffect transition="in" filter="fade">
                                      <p:cBhvr>
                                        <p:cTn id="122" dur="1000"/>
                                        <p:tgtEl>
                                          <p:spTgt spid="49"/>
                                        </p:tgtEl>
                                      </p:cBhvr>
                                    </p:animEffect>
                                  </p:childTnLst>
                                </p:cTn>
                              </p:par>
                            </p:childTnLst>
                          </p:cTn>
                        </p:par>
                      </p:childTnLst>
                    </p:cTn>
                  </p:par>
                  <p:par>
                    <p:cTn id="123" fill="hold">
                      <p:stCondLst>
                        <p:cond delay="indefinite"/>
                      </p:stCondLst>
                      <p:childTnLst>
                        <p:par>
                          <p:cTn id="124" fill="hold">
                            <p:stCondLst>
                              <p:cond delay="0"/>
                            </p:stCondLst>
                            <p:childTnLst>
                              <p:par>
                                <p:cTn id="125" presetID="14" presetClass="entr" presetSubtype="10" fill="hold" grpId="0" nodeType="clickEffect">
                                  <p:stCondLst>
                                    <p:cond delay="0"/>
                                  </p:stCondLst>
                                  <p:childTnLst>
                                    <p:set>
                                      <p:cBhvr>
                                        <p:cTn id="126" dur="1" fill="hold">
                                          <p:stCondLst>
                                            <p:cond delay="0"/>
                                          </p:stCondLst>
                                        </p:cTn>
                                        <p:tgtEl>
                                          <p:spTgt spid="50"/>
                                        </p:tgtEl>
                                        <p:attrNameLst>
                                          <p:attrName>style.visibility</p:attrName>
                                        </p:attrNameLst>
                                      </p:cBhvr>
                                      <p:to>
                                        <p:strVal val="visible"/>
                                      </p:to>
                                    </p:set>
                                    <p:animEffect transition="in" filter="randombar(horizontal)">
                                      <p:cBhvr>
                                        <p:cTn id="127" dur="500"/>
                                        <p:tgtEl>
                                          <p:spTgt spid="50"/>
                                        </p:tgtEl>
                                      </p:cBhvr>
                                    </p:animEffect>
                                  </p:childTnLst>
                                </p:cTn>
                              </p:par>
                            </p:childTnLst>
                          </p:cTn>
                        </p:par>
                      </p:childTnLst>
                    </p:cTn>
                  </p:par>
                  <p:par>
                    <p:cTn id="128" fill="hold">
                      <p:stCondLst>
                        <p:cond delay="indefinite"/>
                      </p:stCondLst>
                      <p:childTnLst>
                        <p:par>
                          <p:cTn id="129" fill="hold">
                            <p:stCondLst>
                              <p:cond delay="0"/>
                            </p:stCondLst>
                            <p:childTnLst>
                              <p:par>
                                <p:cTn id="130" presetID="31" presetClass="entr" presetSubtype="0" fill="hold" nodeType="clickEffect">
                                  <p:stCondLst>
                                    <p:cond delay="0"/>
                                  </p:stCondLst>
                                  <p:childTnLst>
                                    <p:set>
                                      <p:cBhvr>
                                        <p:cTn id="131" dur="1" fill="hold">
                                          <p:stCondLst>
                                            <p:cond delay="0"/>
                                          </p:stCondLst>
                                        </p:cTn>
                                        <p:tgtEl>
                                          <p:spTgt spid="50">
                                            <p:txEl>
                                              <p:pRg st="0" end="0"/>
                                            </p:txEl>
                                          </p:spTgt>
                                        </p:tgtEl>
                                        <p:attrNameLst>
                                          <p:attrName>style.visibility</p:attrName>
                                        </p:attrNameLst>
                                      </p:cBhvr>
                                      <p:to>
                                        <p:strVal val="visible"/>
                                      </p:to>
                                    </p:set>
                                    <p:anim calcmode="lin" valueType="num">
                                      <p:cBhvr>
                                        <p:cTn id="132" dur="1000" fill="hold"/>
                                        <p:tgtEl>
                                          <p:spTgt spid="50">
                                            <p:txEl>
                                              <p:pRg st="0" end="0"/>
                                            </p:txEl>
                                          </p:spTgt>
                                        </p:tgtEl>
                                        <p:attrNameLst>
                                          <p:attrName>ppt_w</p:attrName>
                                        </p:attrNameLst>
                                      </p:cBhvr>
                                      <p:tavLst>
                                        <p:tav tm="0">
                                          <p:val>
                                            <p:fltVal val="0"/>
                                          </p:val>
                                        </p:tav>
                                        <p:tav tm="100000">
                                          <p:val>
                                            <p:strVal val="#ppt_w"/>
                                          </p:val>
                                        </p:tav>
                                      </p:tavLst>
                                    </p:anim>
                                    <p:anim calcmode="lin" valueType="num">
                                      <p:cBhvr>
                                        <p:cTn id="133" dur="1000" fill="hold"/>
                                        <p:tgtEl>
                                          <p:spTgt spid="50">
                                            <p:txEl>
                                              <p:pRg st="0" end="0"/>
                                            </p:txEl>
                                          </p:spTgt>
                                        </p:tgtEl>
                                        <p:attrNameLst>
                                          <p:attrName>ppt_h</p:attrName>
                                        </p:attrNameLst>
                                      </p:cBhvr>
                                      <p:tavLst>
                                        <p:tav tm="0">
                                          <p:val>
                                            <p:fltVal val="0"/>
                                          </p:val>
                                        </p:tav>
                                        <p:tav tm="100000">
                                          <p:val>
                                            <p:strVal val="#ppt_h"/>
                                          </p:val>
                                        </p:tav>
                                      </p:tavLst>
                                    </p:anim>
                                    <p:anim calcmode="lin" valueType="num">
                                      <p:cBhvr>
                                        <p:cTn id="134" dur="1000" fill="hold"/>
                                        <p:tgtEl>
                                          <p:spTgt spid="50">
                                            <p:txEl>
                                              <p:pRg st="0" end="0"/>
                                            </p:txEl>
                                          </p:spTgt>
                                        </p:tgtEl>
                                        <p:attrNameLst>
                                          <p:attrName>style.rotation</p:attrName>
                                        </p:attrNameLst>
                                      </p:cBhvr>
                                      <p:tavLst>
                                        <p:tav tm="0">
                                          <p:val>
                                            <p:fltVal val="90"/>
                                          </p:val>
                                        </p:tav>
                                        <p:tav tm="100000">
                                          <p:val>
                                            <p:fltVal val="0"/>
                                          </p:val>
                                        </p:tav>
                                      </p:tavLst>
                                    </p:anim>
                                    <p:animEffect transition="in" filter="fade">
                                      <p:cBhvr>
                                        <p:cTn id="135" dur="1000"/>
                                        <p:tgtEl>
                                          <p:spTgt spid="50">
                                            <p:txEl>
                                              <p:pRg st="0" end="0"/>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31" presetClass="entr" presetSubtype="0" fill="hold" grpId="0" nodeType="clickEffect">
                                  <p:stCondLst>
                                    <p:cond delay="0"/>
                                  </p:stCondLst>
                                  <p:childTnLst>
                                    <p:set>
                                      <p:cBhvr>
                                        <p:cTn id="139" dur="1" fill="hold">
                                          <p:stCondLst>
                                            <p:cond delay="0"/>
                                          </p:stCondLst>
                                        </p:cTn>
                                        <p:tgtEl>
                                          <p:spTgt spid="51"/>
                                        </p:tgtEl>
                                        <p:attrNameLst>
                                          <p:attrName>style.visibility</p:attrName>
                                        </p:attrNameLst>
                                      </p:cBhvr>
                                      <p:to>
                                        <p:strVal val="visible"/>
                                      </p:to>
                                    </p:set>
                                    <p:anim calcmode="lin" valueType="num">
                                      <p:cBhvr>
                                        <p:cTn id="140" dur="1000" fill="hold"/>
                                        <p:tgtEl>
                                          <p:spTgt spid="51"/>
                                        </p:tgtEl>
                                        <p:attrNameLst>
                                          <p:attrName>ppt_w</p:attrName>
                                        </p:attrNameLst>
                                      </p:cBhvr>
                                      <p:tavLst>
                                        <p:tav tm="0">
                                          <p:val>
                                            <p:fltVal val="0"/>
                                          </p:val>
                                        </p:tav>
                                        <p:tav tm="100000">
                                          <p:val>
                                            <p:strVal val="#ppt_w"/>
                                          </p:val>
                                        </p:tav>
                                      </p:tavLst>
                                    </p:anim>
                                    <p:anim calcmode="lin" valueType="num">
                                      <p:cBhvr>
                                        <p:cTn id="141" dur="1000" fill="hold"/>
                                        <p:tgtEl>
                                          <p:spTgt spid="51"/>
                                        </p:tgtEl>
                                        <p:attrNameLst>
                                          <p:attrName>ppt_h</p:attrName>
                                        </p:attrNameLst>
                                      </p:cBhvr>
                                      <p:tavLst>
                                        <p:tav tm="0">
                                          <p:val>
                                            <p:fltVal val="0"/>
                                          </p:val>
                                        </p:tav>
                                        <p:tav tm="100000">
                                          <p:val>
                                            <p:strVal val="#ppt_h"/>
                                          </p:val>
                                        </p:tav>
                                      </p:tavLst>
                                    </p:anim>
                                    <p:anim calcmode="lin" valueType="num">
                                      <p:cBhvr>
                                        <p:cTn id="142" dur="1000" fill="hold"/>
                                        <p:tgtEl>
                                          <p:spTgt spid="51"/>
                                        </p:tgtEl>
                                        <p:attrNameLst>
                                          <p:attrName>style.rotation</p:attrName>
                                        </p:attrNameLst>
                                      </p:cBhvr>
                                      <p:tavLst>
                                        <p:tav tm="0">
                                          <p:val>
                                            <p:fltVal val="90"/>
                                          </p:val>
                                        </p:tav>
                                        <p:tav tm="100000">
                                          <p:val>
                                            <p:fltVal val="0"/>
                                          </p:val>
                                        </p:tav>
                                      </p:tavLst>
                                    </p:anim>
                                    <p:animEffect transition="in" filter="fade">
                                      <p:cBhvr>
                                        <p:cTn id="143" dur="1000"/>
                                        <p:tgtEl>
                                          <p:spTgt spid="51"/>
                                        </p:tgtEl>
                                      </p:cBhvr>
                                    </p:animEffect>
                                  </p:childTnLst>
                                </p:cTn>
                              </p:par>
                            </p:childTnLst>
                          </p:cTn>
                        </p:par>
                      </p:childTnLst>
                    </p:cTn>
                  </p:par>
                  <p:par>
                    <p:cTn id="144" fill="hold">
                      <p:stCondLst>
                        <p:cond delay="indefinite"/>
                      </p:stCondLst>
                      <p:childTnLst>
                        <p:par>
                          <p:cTn id="145" fill="hold">
                            <p:stCondLst>
                              <p:cond delay="0"/>
                            </p:stCondLst>
                            <p:childTnLst>
                              <p:par>
                                <p:cTn id="146" presetID="26" presetClass="entr" presetSubtype="0" fill="hold" nodeType="clickEffect">
                                  <p:stCondLst>
                                    <p:cond delay="0"/>
                                  </p:stCondLst>
                                  <p:childTnLst>
                                    <p:set>
                                      <p:cBhvr>
                                        <p:cTn id="147" dur="1" fill="hold">
                                          <p:stCondLst>
                                            <p:cond delay="0"/>
                                          </p:stCondLst>
                                        </p:cTn>
                                        <p:tgtEl>
                                          <p:spTgt spid="19"/>
                                        </p:tgtEl>
                                        <p:attrNameLst>
                                          <p:attrName>style.visibility</p:attrName>
                                        </p:attrNameLst>
                                      </p:cBhvr>
                                      <p:to>
                                        <p:strVal val="visible"/>
                                      </p:to>
                                    </p:set>
                                    <p:animEffect transition="in" filter="wipe(down)">
                                      <p:cBhvr>
                                        <p:cTn id="148" dur="580">
                                          <p:stCondLst>
                                            <p:cond delay="0"/>
                                          </p:stCondLst>
                                        </p:cTn>
                                        <p:tgtEl>
                                          <p:spTgt spid="19"/>
                                        </p:tgtEl>
                                      </p:cBhvr>
                                    </p:animEffect>
                                    <p:anim calcmode="lin" valueType="num">
                                      <p:cBhvr>
                                        <p:cTn id="149"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50"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51"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52"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53"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54" dur="26">
                                          <p:stCondLst>
                                            <p:cond delay="650"/>
                                          </p:stCondLst>
                                        </p:cTn>
                                        <p:tgtEl>
                                          <p:spTgt spid="19"/>
                                        </p:tgtEl>
                                      </p:cBhvr>
                                      <p:to x="100000" y="60000"/>
                                    </p:animScale>
                                    <p:animScale>
                                      <p:cBhvr>
                                        <p:cTn id="155" dur="166" decel="50000">
                                          <p:stCondLst>
                                            <p:cond delay="676"/>
                                          </p:stCondLst>
                                        </p:cTn>
                                        <p:tgtEl>
                                          <p:spTgt spid="19"/>
                                        </p:tgtEl>
                                      </p:cBhvr>
                                      <p:to x="100000" y="100000"/>
                                    </p:animScale>
                                    <p:animScale>
                                      <p:cBhvr>
                                        <p:cTn id="156" dur="26">
                                          <p:stCondLst>
                                            <p:cond delay="1312"/>
                                          </p:stCondLst>
                                        </p:cTn>
                                        <p:tgtEl>
                                          <p:spTgt spid="19"/>
                                        </p:tgtEl>
                                      </p:cBhvr>
                                      <p:to x="100000" y="80000"/>
                                    </p:animScale>
                                    <p:animScale>
                                      <p:cBhvr>
                                        <p:cTn id="157" dur="166" decel="50000">
                                          <p:stCondLst>
                                            <p:cond delay="1338"/>
                                          </p:stCondLst>
                                        </p:cTn>
                                        <p:tgtEl>
                                          <p:spTgt spid="19"/>
                                        </p:tgtEl>
                                      </p:cBhvr>
                                      <p:to x="100000" y="100000"/>
                                    </p:animScale>
                                    <p:animScale>
                                      <p:cBhvr>
                                        <p:cTn id="158" dur="26">
                                          <p:stCondLst>
                                            <p:cond delay="1642"/>
                                          </p:stCondLst>
                                        </p:cTn>
                                        <p:tgtEl>
                                          <p:spTgt spid="19"/>
                                        </p:tgtEl>
                                      </p:cBhvr>
                                      <p:to x="100000" y="90000"/>
                                    </p:animScale>
                                    <p:animScale>
                                      <p:cBhvr>
                                        <p:cTn id="159" dur="166" decel="50000">
                                          <p:stCondLst>
                                            <p:cond delay="1668"/>
                                          </p:stCondLst>
                                        </p:cTn>
                                        <p:tgtEl>
                                          <p:spTgt spid="19"/>
                                        </p:tgtEl>
                                      </p:cBhvr>
                                      <p:to x="100000" y="100000"/>
                                    </p:animScale>
                                    <p:animScale>
                                      <p:cBhvr>
                                        <p:cTn id="160" dur="26">
                                          <p:stCondLst>
                                            <p:cond delay="1808"/>
                                          </p:stCondLst>
                                        </p:cTn>
                                        <p:tgtEl>
                                          <p:spTgt spid="19"/>
                                        </p:tgtEl>
                                      </p:cBhvr>
                                      <p:to x="100000" y="95000"/>
                                    </p:animScale>
                                    <p:animScale>
                                      <p:cBhvr>
                                        <p:cTn id="161" dur="166" decel="50000">
                                          <p:stCondLst>
                                            <p:cond delay="1834"/>
                                          </p:stCondLst>
                                        </p:cTn>
                                        <p:tgtEl>
                                          <p:spTgt spid="19"/>
                                        </p:tgtEl>
                                      </p:cBhvr>
                                      <p:to x="100000" y="100000"/>
                                    </p:animScale>
                                  </p:childTnLst>
                                </p:cTn>
                              </p:par>
                            </p:childTnLst>
                          </p:cTn>
                        </p:par>
                      </p:childTnLst>
                    </p:cTn>
                  </p:par>
                  <p:par>
                    <p:cTn id="162" fill="hold">
                      <p:stCondLst>
                        <p:cond delay="indefinite"/>
                      </p:stCondLst>
                      <p:childTnLst>
                        <p:par>
                          <p:cTn id="163" fill="hold">
                            <p:stCondLst>
                              <p:cond delay="0"/>
                            </p:stCondLst>
                            <p:childTnLst>
                              <p:par>
                                <p:cTn id="164" presetID="26" presetClass="entr" presetSubtype="0" fill="hold" nodeType="clickEffect">
                                  <p:stCondLst>
                                    <p:cond delay="0"/>
                                  </p:stCondLst>
                                  <p:childTnLst>
                                    <p:set>
                                      <p:cBhvr>
                                        <p:cTn id="165" dur="1" fill="hold">
                                          <p:stCondLst>
                                            <p:cond delay="0"/>
                                          </p:stCondLst>
                                        </p:cTn>
                                        <p:tgtEl>
                                          <p:spTgt spid="23"/>
                                        </p:tgtEl>
                                        <p:attrNameLst>
                                          <p:attrName>style.visibility</p:attrName>
                                        </p:attrNameLst>
                                      </p:cBhvr>
                                      <p:to>
                                        <p:strVal val="visible"/>
                                      </p:to>
                                    </p:set>
                                    <p:animEffect transition="in" filter="wipe(down)">
                                      <p:cBhvr>
                                        <p:cTn id="166" dur="580">
                                          <p:stCondLst>
                                            <p:cond delay="0"/>
                                          </p:stCondLst>
                                        </p:cTn>
                                        <p:tgtEl>
                                          <p:spTgt spid="23"/>
                                        </p:tgtEl>
                                      </p:cBhvr>
                                    </p:animEffect>
                                    <p:anim calcmode="lin" valueType="num">
                                      <p:cBhvr>
                                        <p:cTn id="16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6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7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2" dur="26">
                                          <p:stCondLst>
                                            <p:cond delay="650"/>
                                          </p:stCondLst>
                                        </p:cTn>
                                        <p:tgtEl>
                                          <p:spTgt spid="23"/>
                                        </p:tgtEl>
                                      </p:cBhvr>
                                      <p:to x="100000" y="60000"/>
                                    </p:animScale>
                                    <p:animScale>
                                      <p:cBhvr>
                                        <p:cTn id="173" dur="166" decel="50000">
                                          <p:stCondLst>
                                            <p:cond delay="676"/>
                                          </p:stCondLst>
                                        </p:cTn>
                                        <p:tgtEl>
                                          <p:spTgt spid="23"/>
                                        </p:tgtEl>
                                      </p:cBhvr>
                                      <p:to x="100000" y="100000"/>
                                    </p:animScale>
                                    <p:animScale>
                                      <p:cBhvr>
                                        <p:cTn id="174" dur="26">
                                          <p:stCondLst>
                                            <p:cond delay="1312"/>
                                          </p:stCondLst>
                                        </p:cTn>
                                        <p:tgtEl>
                                          <p:spTgt spid="23"/>
                                        </p:tgtEl>
                                      </p:cBhvr>
                                      <p:to x="100000" y="80000"/>
                                    </p:animScale>
                                    <p:animScale>
                                      <p:cBhvr>
                                        <p:cTn id="175" dur="166" decel="50000">
                                          <p:stCondLst>
                                            <p:cond delay="1338"/>
                                          </p:stCondLst>
                                        </p:cTn>
                                        <p:tgtEl>
                                          <p:spTgt spid="23"/>
                                        </p:tgtEl>
                                      </p:cBhvr>
                                      <p:to x="100000" y="100000"/>
                                    </p:animScale>
                                    <p:animScale>
                                      <p:cBhvr>
                                        <p:cTn id="176" dur="26">
                                          <p:stCondLst>
                                            <p:cond delay="1642"/>
                                          </p:stCondLst>
                                        </p:cTn>
                                        <p:tgtEl>
                                          <p:spTgt spid="23"/>
                                        </p:tgtEl>
                                      </p:cBhvr>
                                      <p:to x="100000" y="90000"/>
                                    </p:animScale>
                                    <p:animScale>
                                      <p:cBhvr>
                                        <p:cTn id="177" dur="166" decel="50000">
                                          <p:stCondLst>
                                            <p:cond delay="1668"/>
                                          </p:stCondLst>
                                        </p:cTn>
                                        <p:tgtEl>
                                          <p:spTgt spid="23"/>
                                        </p:tgtEl>
                                      </p:cBhvr>
                                      <p:to x="100000" y="100000"/>
                                    </p:animScale>
                                    <p:animScale>
                                      <p:cBhvr>
                                        <p:cTn id="178" dur="26">
                                          <p:stCondLst>
                                            <p:cond delay="1808"/>
                                          </p:stCondLst>
                                        </p:cTn>
                                        <p:tgtEl>
                                          <p:spTgt spid="23"/>
                                        </p:tgtEl>
                                      </p:cBhvr>
                                      <p:to x="100000" y="95000"/>
                                    </p:animScale>
                                    <p:animScale>
                                      <p:cBhvr>
                                        <p:cTn id="179" dur="166" decel="50000">
                                          <p:stCondLst>
                                            <p:cond delay="1834"/>
                                          </p:stCondLst>
                                        </p:cTn>
                                        <p:tgtEl>
                                          <p:spTgt spid="23"/>
                                        </p:tgtEl>
                                      </p:cBhvr>
                                      <p:to x="100000" y="100000"/>
                                    </p:animScale>
                                  </p:childTnLst>
                                </p:cTn>
                              </p:par>
                            </p:childTnLst>
                          </p:cTn>
                        </p:par>
                      </p:childTnLst>
                    </p:cTn>
                  </p:par>
                  <p:par>
                    <p:cTn id="180" fill="hold">
                      <p:stCondLst>
                        <p:cond delay="indefinite"/>
                      </p:stCondLst>
                      <p:childTnLst>
                        <p:par>
                          <p:cTn id="181" fill="hold">
                            <p:stCondLst>
                              <p:cond delay="0"/>
                            </p:stCondLst>
                            <p:childTnLst>
                              <p:par>
                                <p:cTn id="182" presetID="26" presetClass="entr" presetSubtype="0" fill="hold" nodeType="clickEffect">
                                  <p:stCondLst>
                                    <p:cond delay="0"/>
                                  </p:stCondLst>
                                  <p:childTnLst>
                                    <p:set>
                                      <p:cBhvr>
                                        <p:cTn id="183" dur="1" fill="hold">
                                          <p:stCondLst>
                                            <p:cond delay="0"/>
                                          </p:stCondLst>
                                        </p:cTn>
                                        <p:tgtEl>
                                          <p:spTgt spid="21"/>
                                        </p:tgtEl>
                                        <p:attrNameLst>
                                          <p:attrName>style.visibility</p:attrName>
                                        </p:attrNameLst>
                                      </p:cBhvr>
                                      <p:to>
                                        <p:strVal val="visible"/>
                                      </p:to>
                                    </p:set>
                                    <p:animEffect transition="in" filter="wipe(down)">
                                      <p:cBhvr>
                                        <p:cTn id="184" dur="580">
                                          <p:stCondLst>
                                            <p:cond delay="0"/>
                                          </p:stCondLst>
                                        </p:cTn>
                                        <p:tgtEl>
                                          <p:spTgt spid="21"/>
                                        </p:tgtEl>
                                      </p:cBhvr>
                                    </p:animEffect>
                                    <p:anim calcmode="lin" valueType="num">
                                      <p:cBhvr>
                                        <p:cTn id="185"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86"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87"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88"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89"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90" dur="26">
                                          <p:stCondLst>
                                            <p:cond delay="650"/>
                                          </p:stCondLst>
                                        </p:cTn>
                                        <p:tgtEl>
                                          <p:spTgt spid="21"/>
                                        </p:tgtEl>
                                      </p:cBhvr>
                                      <p:to x="100000" y="60000"/>
                                    </p:animScale>
                                    <p:animScale>
                                      <p:cBhvr>
                                        <p:cTn id="191" dur="166" decel="50000">
                                          <p:stCondLst>
                                            <p:cond delay="676"/>
                                          </p:stCondLst>
                                        </p:cTn>
                                        <p:tgtEl>
                                          <p:spTgt spid="21"/>
                                        </p:tgtEl>
                                      </p:cBhvr>
                                      <p:to x="100000" y="100000"/>
                                    </p:animScale>
                                    <p:animScale>
                                      <p:cBhvr>
                                        <p:cTn id="192" dur="26">
                                          <p:stCondLst>
                                            <p:cond delay="1312"/>
                                          </p:stCondLst>
                                        </p:cTn>
                                        <p:tgtEl>
                                          <p:spTgt spid="21"/>
                                        </p:tgtEl>
                                      </p:cBhvr>
                                      <p:to x="100000" y="80000"/>
                                    </p:animScale>
                                    <p:animScale>
                                      <p:cBhvr>
                                        <p:cTn id="193" dur="166" decel="50000">
                                          <p:stCondLst>
                                            <p:cond delay="1338"/>
                                          </p:stCondLst>
                                        </p:cTn>
                                        <p:tgtEl>
                                          <p:spTgt spid="21"/>
                                        </p:tgtEl>
                                      </p:cBhvr>
                                      <p:to x="100000" y="100000"/>
                                    </p:animScale>
                                    <p:animScale>
                                      <p:cBhvr>
                                        <p:cTn id="194" dur="26">
                                          <p:stCondLst>
                                            <p:cond delay="1642"/>
                                          </p:stCondLst>
                                        </p:cTn>
                                        <p:tgtEl>
                                          <p:spTgt spid="21"/>
                                        </p:tgtEl>
                                      </p:cBhvr>
                                      <p:to x="100000" y="90000"/>
                                    </p:animScale>
                                    <p:animScale>
                                      <p:cBhvr>
                                        <p:cTn id="195" dur="166" decel="50000">
                                          <p:stCondLst>
                                            <p:cond delay="1668"/>
                                          </p:stCondLst>
                                        </p:cTn>
                                        <p:tgtEl>
                                          <p:spTgt spid="21"/>
                                        </p:tgtEl>
                                      </p:cBhvr>
                                      <p:to x="100000" y="100000"/>
                                    </p:animScale>
                                    <p:animScale>
                                      <p:cBhvr>
                                        <p:cTn id="196" dur="26">
                                          <p:stCondLst>
                                            <p:cond delay="1808"/>
                                          </p:stCondLst>
                                        </p:cTn>
                                        <p:tgtEl>
                                          <p:spTgt spid="21"/>
                                        </p:tgtEl>
                                      </p:cBhvr>
                                      <p:to x="100000" y="95000"/>
                                    </p:animScale>
                                    <p:animScale>
                                      <p:cBhvr>
                                        <p:cTn id="197" dur="166" decel="50000">
                                          <p:stCondLst>
                                            <p:cond delay="1834"/>
                                          </p:stCondLst>
                                        </p:cTn>
                                        <p:tgtEl>
                                          <p:spTgt spid="21"/>
                                        </p:tgtEl>
                                      </p:cBhvr>
                                      <p:to x="100000" y="100000"/>
                                    </p:animScale>
                                  </p:childTnLst>
                                </p:cTn>
                              </p:par>
                            </p:childTnLst>
                          </p:cTn>
                        </p:par>
                      </p:childTnLst>
                    </p:cTn>
                  </p:par>
                  <p:par>
                    <p:cTn id="198" fill="hold">
                      <p:stCondLst>
                        <p:cond delay="indefinite"/>
                      </p:stCondLst>
                      <p:childTnLst>
                        <p:par>
                          <p:cTn id="199" fill="hold">
                            <p:stCondLst>
                              <p:cond delay="0"/>
                            </p:stCondLst>
                            <p:childTnLst>
                              <p:par>
                                <p:cTn id="200" presetID="42" presetClass="entr" presetSubtype="0" fill="hold" grpId="0" nodeType="clickEffect">
                                  <p:stCondLst>
                                    <p:cond delay="0"/>
                                  </p:stCondLst>
                                  <p:childTnLst>
                                    <p:set>
                                      <p:cBhvr>
                                        <p:cTn id="201" dur="1" fill="hold">
                                          <p:stCondLst>
                                            <p:cond delay="0"/>
                                          </p:stCondLst>
                                        </p:cTn>
                                        <p:tgtEl>
                                          <p:spTgt spid="54"/>
                                        </p:tgtEl>
                                        <p:attrNameLst>
                                          <p:attrName>style.visibility</p:attrName>
                                        </p:attrNameLst>
                                      </p:cBhvr>
                                      <p:to>
                                        <p:strVal val="visible"/>
                                      </p:to>
                                    </p:set>
                                    <p:animEffect transition="in" filter="fade">
                                      <p:cBhvr>
                                        <p:cTn id="202" dur="1000"/>
                                        <p:tgtEl>
                                          <p:spTgt spid="54"/>
                                        </p:tgtEl>
                                      </p:cBhvr>
                                    </p:animEffect>
                                    <p:anim calcmode="lin" valueType="num">
                                      <p:cBhvr>
                                        <p:cTn id="203" dur="1000" fill="hold"/>
                                        <p:tgtEl>
                                          <p:spTgt spid="54"/>
                                        </p:tgtEl>
                                        <p:attrNameLst>
                                          <p:attrName>ppt_x</p:attrName>
                                        </p:attrNameLst>
                                      </p:cBhvr>
                                      <p:tavLst>
                                        <p:tav tm="0">
                                          <p:val>
                                            <p:strVal val="#ppt_x"/>
                                          </p:val>
                                        </p:tav>
                                        <p:tav tm="100000">
                                          <p:val>
                                            <p:strVal val="#ppt_x"/>
                                          </p:val>
                                        </p:tav>
                                      </p:tavLst>
                                    </p:anim>
                                    <p:anim calcmode="lin" valueType="num">
                                      <p:cBhvr>
                                        <p:cTn id="20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05" fill="hold">
                      <p:stCondLst>
                        <p:cond delay="indefinite"/>
                      </p:stCondLst>
                      <p:childTnLst>
                        <p:par>
                          <p:cTn id="206" fill="hold">
                            <p:stCondLst>
                              <p:cond delay="0"/>
                            </p:stCondLst>
                            <p:childTnLst>
                              <p:par>
                                <p:cTn id="207" presetID="42" presetClass="entr" presetSubtype="0" fill="hold" grpId="0" nodeType="clickEffect">
                                  <p:stCondLst>
                                    <p:cond delay="0"/>
                                  </p:stCondLst>
                                  <p:childTnLst>
                                    <p:set>
                                      <p:cBhvr>
                                        <p:cTn id="208" dur="1" fill="hold">
                                          <p:stCondLst>
                                            <p:cond delay="0"/>
                                          </p:stCondLst>
                                        </p:cTn>
                                        <p:tgtEl>
                                          <p:spTgt spid="55"/>
                                        </p:tgtEl>
                                        <p:attrNameLst>
                                          <p:attrName>style.visibility</p:attrName>
                                        </p:attrNameLst>
                                      </p:cBhvr>
                                      <p:to>
                                        <p:strVal val="visible"/>
                                      </p:to>
                                    </p:set>
                                    <p:animEffect transition="in" filter="fade">
                                      <p:cBhvr>
                                        <p:cTn id="209" dur="1000"/>
                                        <p:tgtEl>
                                          <p:spTgt spid="55"/>
                                        </p:tgtEl>
                                      </p:cBhvr>
                                    </p:animEffect>
                                    <p:anim calcmode="lin" valueType="num">
                                      <p:cBhvr>
                                        <p:cTn id="210" dur="1000" fill="hold"/>
                                        <p:tgtEl>
                                          <p:spTgt spid="55"/>
                                        </p:tgtEl>
                                        <p:attrNameLst>
                                          <p:attrName>ppt_x</p:attrName>
                                        </p:attrNameLst>
                                      </p:cBhvr>
                                      <p:tavLst>
                                        <p:tav tm="0">
                                          <p:val>
                                            <p:strVal val="#ppt_x"/>
                                          </p:val>
                                        </p:tav>
                                        <p:tav tm="100000">
                                          <p:val>
                                            <p:strVal val="#ppt_x"/>
                                          </p:val>
                                        </p:tav>
                                      </p:tavLst>
                                    </p:anim>
                                    <p:anim calcmode="lin" valueType="num">
                                      <p:cBhvr>
                                        <p:cTn id="21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212" fill="hold">
                      <p:stCondLst>
                        <p:cond delay="indefinite"/>
                      </p:stCondLst>
                      <p:childTnLst>
                        <p:par>
                          <p:cTn id="213" fill="hold">
                            <p:stCondLst>
                              <p:cond delay="0"/>
                            </p:stCondLst>
                            <p:childTnLst>
                              <p:par>
                                <p:cTn id="214" presetID="42" presetClass="entr" presetSubtype="0" fill="hold" grpId="0" nodeType="clickEffect">
                                  <p:stCondLst>
                                    <p:cond delay="0"/>
                                  </p:stCondLst>
                                  <p:childTnLst>
                                    <p:set>
                                      <p:cBhvr>
                                        <p:cTn id="215" dur="1" fill="hold">
                                          <p:stCondLst>
                                            <p:cond delay="0"/>
                                          </p:stCondLst>
                                        </p:cTn>
                                        <p:tgtEl>
                                          <p:spTgt spid="57"/>
                                        </p:tgtEl>
                                        <p:attrNameLst>
                                          <p:attrName>style.visibility</p:attrName>
                                        </p:attrNameLst>
                                      </p:cBhvr>
                                      <p:to>
                                        <p:strVal val="visible"/>
                                      </p:to>
                                    </p:set>
                                    <p:animEffect transition="in" filter="fade">
                                      <p:cBhvr>
                                        <p:cTn id="216" dur="1000"/>
                                        <p:tgtEl>
                                          <p:spTgt spid="57"/>
                                        </p:tgtEl>
                                      </p:cBhvr>
                                    </p:animEffect>
                                    <p:anim calcmode="lin" valueType="num">
                                      <p:cBhvr>
                                        <p:cTn id="217" dur="1000" fill="hold"/>
                                        <p:tgtEl>
                                          <p:spTgt spid="57"/>
                                        </p:tgtEl>
                                        <p:attrNameLst>
                                          <p:attrName>ppt_x</p:attrName>
                                        </p:attrNameLst>
                                      </p:cBhvr>
                                      <p:tavLst>
                                        <p:tav tm="0">
                                          <p:val>
                                            <p:strVal val="#ppt_x"/>
                                          </p:val>
                                        </p:tav>
                                        <p:tav tm="100000">
                                          <p:val>
                                            <p:strVal val="#ppt_x"/>
                                          </p:val>
                                        </p:tav>
                                      </p:tavLst>
                                    </p:anim>
                                    <p:anim calcmode="lin" valueType="num">
                                      <p:cBhvr>
                                        <p:cTn id="218"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grpId="0" nodeType="clickEffect">
                                  <p:stCondLst>
                                    <p:cond delay="0"/>
                                  </p:stCondLst>
                                  <p:childTnLst>
                                    <p:set>
                                      <p:cBhvr>
                                        <p:cTn id="222" dur="1" fill="hold">
                                          <p:stCondLst>
                                            <p:cond delay="0"/>
                                          </p:stCondLst>
                                        </p:cTn>
                                        <p:tgtEl>
                                          <p:spTgt spid="25"/>
                                        </p:tgtEl>
                                        <p:attrNameLst>
                                          <p:attrName>style.visibility</p:attrName>
                                        </p:attrNameLst>
                                      </p:cBhvr>
                                      <p:to>
                                        <p:strVal val="visible"/>
                                      </p:to>
                                    </p:set>
                                    <p:anim calcmode="lin" valueType="num">
                                      <p:cBhvr additive="base">
                                        <p:cTn id="223" dur="500" fill="hold"/>
                                        <p:tgtEl>
                                          <p:spTgt spid="25"/>
                                        </p:tgtEl>
                                        <p:attrNameLst>
                                          <p:attrName>ppt_x</p:attrName>
                                        </p:attrNameLst>
                                      </p:cBhvr>
                                      <p:tavLst>
                                        <p:tav tm="0">
                                          <p:val>
                                            <p:strVal val="#ppt_x"/>
                                          </p:val>
                                        </p:tav>
                                        <p:tav tm="100000">
                                          <p:val>
                                            <p:strVal val="#ppt_x"/>
                                          </p:val>
                                        </p:tav>
                                      </p:tavLst>
                                    </p:anim>
                                    <p:anim calcmode="lin" valueType="num">
                                      <p:cBhvr additive="base">
                                        <p:cTn id="2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26"/>
                                        </p:tgtEl>
                                        <p:attrNameLst>
                                          <p:attrName>style.visibility</p:attrName>
                                        </p:attrNameLst>
                                      </p:cBhvr>
                                      <p:to>
                                        <p:strVal val="visible"/>
                                      </p:to>
                                    </p:set>
                                    <p:anim calcmode="lin" valueType="num">
                                      <p:cBhvr additive="base">
                                        <p:cTn id="229" dur="500" fill="hold"/>
                                        <p:tgtEl>
                                          <p:spTgt spid="26"/>
                                        </p:tgtEl>
                                        <p:attrNameLst>
                                          <p:attrName>ppt_x</p:attrName>
                                        </p:attrNameLst>
                                      </p:cBhvr>
                                      <p:tavLst>
                                        <p:tav tm="0">
                                          <p:val>
                                            <p:strVal val="#ppt_x"/>
                                          </p:val>
                                        </p:tav>
                                        <p:tav tm="100000">
                                          <p:val>
                                            <p:strVal val="#ppt_x"/>
                                          </p:val>
                                        </p:tav>
                                      </p:tavLst>
                                    </p:anim>
                                    <p:anim calcmode="lin" valueType="num">
                                      <p:cBhvr additive="base">
                                        <p:cTn id="2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31" presetClass="entr" presetSubtype="0" fill="hold" grpId="0" nodeType="clickEffect">
                                  <p:stCondLst>
                                    <p:cond delay="0"/>
                                  </p:stCondLst>
                                  <p:childTnLst>
                                    <p:set>
                                      <p:cBhvr>
                                        <p:cTn id="234" dur="1" fill="hold">
                                          <p:stCondLst>
                                            <p:cond delay="0"/>
                                          </p:stCondLst>
                                        </p:cTn>
                                        <p:tgtEl>
                                          <p:spTgt spid="27"/>
                                        </p:tgtEl>
                                        <p:attrNameLst>
                                          <p:attrName>style.visibility</p:attrName>
                                        </p:attrNameLst>
                                      </p:cBhvr>
                                      <p:to>
                                        <p:strVal val="visible"/>
                                      </p:to>
                                    </p:set>
                                    <p:anim calcmode="lin" valueType="num">
                                      <p:cBhvr>
                                        <p:cTn id="235" dur="1000" fill="hold"/>
                                        <p:tgtEl>
                                          <p:spTgt spid="27"/>
                                        </p:tgtEl>
                                        <p:attrNameLst>
                                          <p:attrName>ppt_w</p:attrName>
                                        </p:attrNameLst>
                                      </p:cBhvr>
                                      <p:tavLst>
                                        <p:tav tm="0">
                                          <p:val>
                                            <p:fltVal val="0"/>
                                          </p:val>
                                        </p:tav>
                                        <p:tav tm="100000">
                                          <p:val>
                                            <p:strVal val="#ppt_w"/>
                                          </p:val>
                                        </p:tav>
                                      </p:tavLst>
                                    </p:anim>
                                    <p:anim calcmode="lin" valueType="num">
                                      <p:cBhvr>
                                        <p:cTn id="236" dur="1000" fill="hold"/>
                                        <p:tgtEl>
                                          <p:spTgt spid="27"/>
                                        </p:tgtEl>
                                        <p:attrNameLst>
                                          <p:attrName>ppt_h</p:attrName>
                                        </p:attrNameLst>
                                      </p:cBhvr>
                                      <p:tavLst>
                                        <p:tav tm="0">
                                          <p:val>
                                            <p:fltVal val="0"/>
                                          </p:val>
                                        </p:tav>
                                        <p:tav tm="100000">
                                          <p:val>
                                            <p:strVal val="#ppt_h"/>
                                          </p:val>
                                        </p:tav>
                                      </p:tavLst>
                                    </p:anim>
                                    <p:anim calcmode="lin" valueType="num">
                                      <p:cBhvr>
                                        <p:cTn id="237" dur="1000" fill="hold"/>
                                        <p:tgtEl>
                                          <p:spTgt spid="27"/>
                                        </p:tgtEl>
                                        <p:attrNameLst>
                                          <p:attrName>style.rotation</p:attrName>
                                        </p:attrNameLst>
                                      </p:cBhvr>
                                      <p:tavLst>
                                        <p:tav tm="0">
                                          <p:val>
                                            <p:fltVal val="90"/>
                                          </p:val>
                                        </p:tav>
                                        <p:tav tm="100000">
                                          <p:val>
                                            <p:fltVal val="0"/>
                                          </p:val>
                                        </p:tav>
                                      </p:tavLst>
                                    </p:anim>
                                    <p:animEffect transition="in" filter="fade">
                                      <p:cBhvr>
                                        <p:cTn id="238" dur="1000"/>
                                        <p:tgtEl>
                                          <p:spTgt spid="27"/>
                                        </p:tgtEl>
                                      </p:cBhvr>
                                    </p:animEffect>
                                  </p:childTnLst>
                                </p:cTn>
                              </p:par>
                            </p:childTnLst>
                          </p:cTn>
                        </p:par>
                      </p:childTnLst>
                    </p:cTn>
                  </p:par>
                  <p:par>
                    <p:cTn id="239" fill="hold">
                      <p:stCondLst>
                        <p:cond delay="indefinite"/>
                      </p:stCondLst>
                      <p:childTnLst>
                        <p:par>
                          <p:cTn id="240" fill="hold">
                            <p:stCondLst>
                              <p:cond delay="0"/>
                            </p:stCondLst>
                            <p:childTnLst>
                              <p:par>
                                <p:cTn id="241" presetID="31" presetClass="entr" presetSubtype="0" fill="hold" grpId="0" nodeType="clickEffect">
                                  <p:stCondLst>
                                    <p:cond delay="0"/>
                                  </p:stCondLst>
                                  <p:childTnLst>
                                    <p:set>
                                      <p:cBhvr>
                                        <p:cTn id="242" dur="1" fill="hold">
                                          <p:stCondLst>
                                            <p:cond delay="0"/>
                                          </p:stCondLst>
                                        </p:cTn>
                                        <p:tgtEl>
                                          <p:spTgt spid="28"/>
                                        </p:tgtEl>
                                        <p:attrNameLst>
                                          <p:attrName>style.visibility</p:attrName>
                                        </p:attrNameLst>
                                      </p:cBhvr>
                                      <p:to>
                                        <p:strVal val="visible"/>
                                      </p:to>
                                    </p:set>
                                    <p:anim calcmode="lin" valueType="num">
                                      <p:cBhvr>
                                        <p:cTn id="243" dur="1000" fill="hold"/>
                                        <p:tgtEl>
                                          <p:spTgt spid="28"/>
                                        </p:tgtEl>
                                        <p:attrNameLst>
                                          <p:attrName>ppt_w</p:attrName>
                                        </p:attrNameLst>
                                      </p:cBhvr>
                                      <p:tavLst>
                                        <p:tav tm="0">
                                          <p:val>
                                            <p:fltVal val="0"/>
                                          </p:val>
                                        </p:tav>
                                        <p:tav tm="100000">
                                          <p:val>
                                            <p:strVal val="#ppt_w"/>
                                          </p:val>
                                        </p:tav>
                                      </p:tavLst>
                                    </p:anim>
                                    <p:anim calcmode="lin" valueType="num">
                                      <p:cBhvr>
                                        <p:cTn id="244" dur="1000" fill="hold"/>
                                        <p:tgtEl>
                                          <p:spTgt spid="28"/>
                                        </p:tgtEl>
                                        <p:attrNameLst>
                                          <p:attrName>ppt_h</p:attrName>
                                        </p:attrNameLst>
                                      </p:cBhvr>
                                      <p:tavLst>
                                        <p:tav tm="0">
                                          <p:val>
                                            <p:fltVal val="0"/>
                                          </p:val>
                                        </p:tav>
                                        <p:tav tm="100000">
                                          <p:val>
                                            <p:strVal val="#ppt_h"/>
                                          </p:val>
                                        </p:tav>
                                      </p:tavLst>
                                    </p:anim>
                                    <p:anim calcmode="lin" valueType="num">
                                      <p:cBhvr>
                                        <p:cTn id="245" dur="1000" fill="hold"/>
                                        <p:tgtEl>
                                          <p:spTgt spid="28"/>
                                        </p:tgtEl>
                                        <p:attrNameLst>
                                          <p:attrName>style.rotation</p:attrName>
                                        </p:attrNameLst>
                                      </p:cBhvr>
                                      <p:tavLst>
                                        <p:tav tm="0">
                                          <p:val>
                                            <p:fltVal val="90"/>
                                          </p:val>
                                        </p:tav>
                                        <p:tav tm="100000">
                                          <p:val>
                                            <p:fltVal val="0"/>
                                          </p:val>
                                        </p:tav>
                                      </p:tavLst>
                                    </p:anim>
                                    <p:animEffect transition="in" filter="fade">
                                      <p:cBhvr>
                                        <p:cTn id="246"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p:bldP spid="26" grpId="0"/>
      <p:bldP spid="27" grpId="0"/>
      <p:bldP spid="28" grpId="0"/>
      <p:bldP spid="29" grpId="0"/>
      <p:bldP spid="49" grpId="0"/>
      <p:bldP spid="50" grpId="0"/>
      <p:bldP spid="51" grpId="0"/>
      <p:bldP spid="54" grpId="0"/>
      <p:bldP spid="55"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51520" y="96637"/>
            <a:ext cx="3962400" cy="584775"/>
          </a:xfrm>
          <a:prstGeom prst="rect">
            <a:avLst/>
          </a:prstGeom>
          <a:noFill/>
        </p:spPr>
        <p:txBody>
          <a:bodyPr wrap="square" lIns="91302" tIns="45718" rIns="91302" bIns="45718" rtlCol="0">
            <a:spAutoFit/>
          </a:bodyPr>
          <a:lstStyle/>
          <a:p>
            <a:r>
              <a:rPr lang="fa-IR" sz="3200" dirty="0" smtClean="0">
                <a:solidFill>
                  <a:srgbClr val="FF0000"/>
                </a:solidFill>
              </a:rPr>
              <a:t>فلسفه به معنای متافیزیک=</a:t>
            </a:r>
            <a:endParaRPr lang="en-US" sz="3200" dirty="0">
              <a:solidFill>
                <a:srgbClr val="FF0000"/>
              </a:solidFill>
            </a:endParaRPr>
          </a:p>
        </p:txBody>
      </p:sp>
      <p:sp>
        <p:nvSpPr>
          <p:cNvPr id="6" name="TextBox 5"/>
          <p:cNvSpPr txBox="1"/>
          <p:nvPr/>
        </p:nvSpPr>
        <p:spPr>
          <a:xfrm>
            <a:off x="5869577" y="810647"/>
            <a:ext cx="7045235" cy="523220"/>
          </a:xfrm>
          <a:prstGeom prst="rect">
            <a:avLst/>
          </a:prstGeom>
          <a:noFill/>
        </p:spPr>
        <p:txBody>
          <a:bodyPr wrap="square" lIns="91302" tIns="45718" rIns="91302" bIns="45718" rtlCol="0">
            <a:spAutoFit/>
          </a:bodyPr>
          <a:lstStyle/>
          <a:p>
            <a:r>
              <a:rPr lang="fa-IR" sz="2800" dirty="0" smtClean="0"/>
              <a:t>درفرهنگ اسلامی مترادف با (مابعدالطبیعه)است0</a:t>
            </a:r>
            <a:endParaRPr lang="en-US" sz="2800" dirty="0"/>
          </a:p>
        </p:txBody>
      </p:sp>
      <p:sp>
        <p:nvSpPr>
          <p:cNvPr id="7" name="TextBox 6"/>
          <p:cNvSpPr txBox="1"/>
          <p:nvPr/>
        </p:nvSpPr>
        <p:spPr>
          <a:xfrm>
            <a:off x="2377437" y="1462447"/>
            <a:ext cx="9936483" cy="523220"/>
          </a:xfrm>
          <a:prstGeom prst="rect">
            <a:avLst/>
          </a:prstGeom>
          <a:noFill/>
        </p:spPr>
        <p:txBody>
          <a:bodyPr wrap="square" lIns="91302" tIns="45718" rIns="91302" bIns="45718" rtlCol="0">
            <a:spAutoFit/>
          </a:bodyPr>
          <a:lstStyle/>
          <a:p>
            <a:r>
              <a:rPr lang="fa-IR" sz="2800" dirty="0" smtClean="0"/>
              <a:t>در این کاربرد فلسفه عبارت است از:علم به احوال یااحکام وعوارض اولیه وجود</a:t>
            </a:r>
            <a:endParaRPr lang="en-US" sz="2800" dirty="0"/>
          </a:p>
        </p:txBody>
      </p:sp>
      <p:sp>
        <p:nvSpPr>
          <p:cNvPr id="8" name="TextBox 7"/>
          <p:cNvSpPr txBox="1"/>
          <p:nvPr/>
        </p:nvSpPr>
        <p:spPr>
          <a:xfrm>
            <a:off x="10506891" y="3553099"/>
            <a:ext cx="2046516" cy="461665"/>
          </a:xfrm>
          <a:prstGeom prst="rect">
            <a:avLst/>
          </a:prstGeom>
          <a:noFill/>
        </p:spPr>
        <p:txBody>
          <a:bodyPr wrap="square" lIns="91302" tIns="45718" rIns="91302" bIns="45718" rtlCol="0">
            <a:spAutoFit/>
          </a:bodyPr>
          <a:lstStyle/>
          <a:p>
            <a:r>
              <a:rPr lang="fa-IR" sz="2400" dirty="0" smtClean="0"/>
              <a:t>سه شاخه دارد:</a:t>
            </a:r>
            <a:endParaRPr lang="en-US" sz="2400" dirty="0"/>
          </a:p>
        </p:txBody>
      </p:sp>
      <p:sp>
        <p:nvSpPr>
          <p:cNvPr id="11" name="TextBox 10"/>
          <p:cNvSpPr txBox="1"/>
          <p:nvPr/>
        </p:nvSpPr>
        <p:spPr>
          <a:xfrm>
            <a:off x="9685021" y="3210785"/>
            <a:ext cx="3378927" cy="646331"/>
          </a:xfrm>
          <a:prstGeom prst="rect">
            <a:avLst/>
          </a:prstGeom>
          <a:noFill/>
        </p:spPr>
        <p:txBody>
          <a:bodyPr wrap="square" lIns="91302" tIns="45718" rIns="91302" bIns="45718" rtlCol="0">
            <a:spAutoFit/>
          </a:bodyPr>
          <a:lstStyle/>
          <a:p>
            <a:r>
              <a:rPr lang="fa-IR" sz="3600" dirty="0" smtClean="0"/>
              <a:t>1-</a:t>
            </a:r>
            <a:endParaRPr lang="en-US" sz="3600" dirty="0"/>
          </a:p>
        </p:txBody>
      </p:sp>
      <p:cxnSp>
        <p:nvCxnSpPr>
          <p:cNvPr id="13" name="Straight Arrow Connector 12"/>
          <p:cNvCxnSpPr/>
          <p:nvPr/>
        </p:nvCxnSpPr>
        <p:spPr>
          <a:xfrm flipH="1" flipV="1">
            <a:off x="8731434" y="3004260"/>
            <a:ext cx="931817" cy="41622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4" name="TextBox 13"/>
          <p:cNvSpPr txBox="1"/>
          <p:nvPr/>
        </p:nvSpPr>
        <p:spPr>
          <a:xfrm>
            <a:off x="4572001" y="2605132"/>
            <a:ext cx="4545875" cy="523217"/>
          </a:xfrm>
          <a:prstGeom prst="rect">
            <a:avLst/>
          </a:prstGeom>
          <a:noFill/>
        </p:spPr>
        <p:txBody>
          <a:bodyPr wrap="square" lIns="91302" tIns="45718" rIns="91302" bIns="45718" rtlCol="0">
            <a:spAutoFit/>
          </a:bodyPr>
          <a:lstStyle/>
          <a:p>
            <a:r>
              <a:rPr lang="fa-IR" sz="2800" dirty="0" smtClean="0">
                <a:solidFill>
                  <a:srgbClr val="FF0000"/>
                </a:solidFill>
              </a:rPr>
              <a:t>هستی شناسی=</a:t>
            </a:r>
            <a:r>
              <a:rPr lang="fa-IR" sz="2800" dirty="0" smtClean="0"/>
              <a:t>مطالعه جهان هستی</a:t>
            </a:r>
            <a:endParaRPr lang="en-US" sz="2800" dirty="0"/>
          </a:p>
        </p:txBody>
      </p:sp>
      <p:cxnSp>
        <p:nvCxnSpPr>
          <p:cNvPr id="16" name="Straight Arrow Connector 15"/>
          <p:cNvCxnSpPr/>
          <p:nvPr/>
        </p:nvCxnSpPr>
        <p:spPr>
          <a:xfrm flipH="1">
            <a:off x="8730344" y="3569710"/>
            <a:ext cx="874125" cy="214219"/>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2076995" y="3569739"/>
            <a:ext cx="6653348" cy="523217"/>
          </a:xfrm>
          <a:prstGeom prst="rect">
            <a:avLst/>
          </a:prstGeom>
          <a:noFill/>
        </p:spPr>
        <p:txBody>
          <a:bodyPr wrap="square" lIns="91302" tIns="45718" rIns="91302" bIns="45718" rtlCol="0">
            <a:spAutoFit/>
          </a:bodyPr>
          <a:lstStyle/>
          <a:p>
            <a:r>
              <a:rPr lang="fa-IR" sz="2800" dirty="0" smtClean="0">
                <a:solidFill>
                  <a:srgbClr val="FF0000"/>
                </a:solidFill>
              </a:rPr>
              <a:t>انسان شناسی= </a:t>
            </a:r>
            <a:r>
              <a:rPr lang="fa-IR" sz="2800" dirty="0" smtClean="0"/>
              <a:t>مطالعه رفتاروویژگیهای شخصیتی انسان</a:t>
            </a:r>
            <a:endParaRPr lang="en-US" sz="2800" dirty="0"/>
          </a:p>
        </p:txBody>
      </p:sp>
      <p:sp>
        <p:nvSpPr>
          <p:cNvPr id="22" name="TextBox 21"/>
          <p:cNvSpPr txBox="1"/>
          <p:nvPr/>
        </p:nvSpPr>
        <p:spPr>
          <a:xfrm>
            <a:off x="9683932" y="4410825"/>
            <a:ext cx="2616925" cy="646331"/>
          </a:xfrm>
          <a:prstGeom prst="rect">
            <a:avLst/>
          </a:prstGeom>
          <a:noFill/>
        </p:spPr>
        <p:txBody>
          <a:bodyPr wrap="square" lIns="91302" tIns="45718" rIns="91302" bIns="45718" rtlCol="0">
            <a:spAutoFit/>
          </a:bodyPr>
          <a:lstStyle/>
          <a:p>
            <a:r>
              <a:rPr lang="fa-IR" sz="3600" dirty="0" smtClean="0"/>
              <a:t>2-</a:t>
            </a:r>
            <a:endParaRPr lang="en-US" sz="3600" dirty="0"/>
          </a:p>
        </p:txBody>
      </p:sp>
      <p:sp>
        <p:nvSpPr>
          <p:cNvPr id="25" name="TextBox 24"/>
          <p:cNvSpPr txBox="1"/>
          <p:nvPr/>
        </p:nvSpPr>
        <p:spPr>
          <a:xfrm>
            <a:off x="3518267" y="4471721"/>
            <a:ext cx="6653348" cy="523217"/>
          </a:xfrm>
          <a:prstGeom prst="rect">
            <a:avLst/>
          </a:prstGeom>
          <a:noFill/>
        </p:spPr>
        <p:txBody>
          <a:bodyPr wrap="square" lIns="91302" tIns="45718" rIns="91302" bIns="45718" rtlCol="0">
            <a:spAutoFit/>
          </a:bodyPr>
          <a:lstStyle/>
          <a:p>
            <a:r>
              <a:rPr lang="fa-IR" sz="2800" dirty="0" smtClean="0">
                <a:solidFill>
                  <a:srgbClr val="FF0000"/>
                </a:solidFill>
              </a:rPr>
              <a:t>معرفت شناسی=</a:t>
            </a:r>
            <a:r>
              <a:rPr lang="fa-IR" sz="2800" dirty="0" smtClean="0"/>
              <a:t>مطالعه ابزار وموانع ومنابع شناخت</a:t>
            </a:r>
            <a:endParaRPr lang="en-US" sz="2800" dirty="0"/>
          </a:p>
        </p:txBody>
      </p:sp>
      <p:sp>
        <p:nvSpPr>
          <p:cNvPr id="26" name="TextBox 25"/>
          <p:cNvSpPr txBox="1"/>
          <p:nvPr/>
        </p:nvSpPr>
        <p:spPr>
          <a:xfrm>
            <a:off x="9683933" y="5347761"/>
            <a:ext cx="3553099" cy="646331"/>
          </a:xfrm>
          <a:prstGeom prst="rect">
            <a:avLst/>
          </a:prstGeom>
          <a:noFill/>
        </p:spPr>
        <p:txBody>
          <a:bodyPr wrap="square" lIns="91302" tIns="45718" rIns="91302" bIns="45718" rtlCol="0">
            <a:spAutoFit/>
          </a:bodyPr>
          <a:lstStyle/>
          <a:p>
            <a:r>
              <a:rPr lang="fa-IR" sz="3600" dirty="0" smtClean="0"/>
              <a:t>3-</a:t>
            </a:r>
            <a:endParaRPr lang="en-US" sz="3600" dirty="0"/>
          </a:p>
        </p:txBody>
      </p:sp>
      <p:sp>
        <p:nvSpPr>
          <p:cNvPr id="27" name="TextBox 26"/>
          <p:cNvSpPr txBox="1"/>
          <p:nvPr/>
        </p:nvSpPr>
        <p:spPr>
          <a:xfrm>
            <a:off x="4580812" y="5359812"/>
            <a:ext cx="6017623" cy="584773"/>
          </a:xfrm>
          <a:prstGeom prst="rect">
            <a:avLst/>
          </a:prstGeom>
          <a:noFill/>
        </p:spPr>
        <p:txBody>
          <a:bodyPr wrap="square" lIns="91302" tIns="45718" rIns="91302" bIns="45718" rtlCol="0">
            <a:spAutoFit/>
          </a:bodyPr>
          <a:lstStyle/>
          <a:p>
            <a:r>
              <a:rPr lang="fa-IR" sz="3200" dirty="0" smtClean="0">
                <a:solidFill>
                  <a:srgbClr val="FF0000"/>
                </a:solidFill>
              </a:rPr>
              <a:t>ارزش شناسی=</a:t>
            </a:r>
            <a:r>
              <a:rPr lang="fa-IR" sz="3200" dirty="0" smtClean="0"/>
              <a:t>مطالعه بایدها ونبایدها</a:t>
            </a:r>
            <a:endParaRPr lang="en-US" sz="3200" dirty="0"/>
          </a:p>
        </p:txBody>
      </p:sp>
    </p:spTree>
    <p:extLst>
      <p:ext uri="{BB962C8B-B14F-4D97-AF65-F5344CB8AC3E}">
        <p14:creationId xmlns:p14="http://schemas.microsoft.com/office/powerpoint/2010/main" val="42619660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80">
                                          <p:stCondLst>
                                            <p:cond delay="0"/>
                                          </p:stCondLst>
                                        </p:cTn>
                                        <p:tgtEl>
                                          <p:spTgt spid="8"/>
                                        </p:tgtEl>
                                      </p:cBhvr>
                                    </p:animEffect>
                                    <p:anim calcmode="lin" valueType="num">
                                      <p:cBhvr>
                                        <p:cTn id="2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8" dur="26">
                                          <p:stCondLst>
                                            <p:cond delay="650"/>
                                          </p:stCondLst>
                                        </p:cTn>
                                        <p:tgtEl>
                                          <p:spTgt spid="8"/>
                                        </p:tgtEl>
                                      </p:cBhvr>
                                      <p:to x="100000" y="60000"/>
                                    </p:animScale>
                                    <p:animScale>
                                      <p:cBhvr>
                                        <p:cTn id="29" dur="166" decel="50000">
                                          <p:stCondLst>
                                            <p:cond delay="676"/>
                                          </p:stCondLst>
                                        </p:cTn>
                                        <p:tgtEl>
                                          <p:spTgt spid="8"/>
                                        </p:tgtEl>
                                      </p:cBhvr>
                                      <p:to x="100000" y="100000"/>
                                    </p:animScale>
                                    <p:animScale>
                                      <p:cBhvr>
                                        <p:cTn id="30" dur="26">
                                          <p:stCondLst>
                                            <p:cond delay="1312"/>
                                          </p:stCondLst>
                                        </p:cTn>
                                        <p:tgtEl>
                                          <p:spTgt spid="8"/>
                                        </p:tgtEl>
                                      </p:cBhvr>
                                      <p:to x="100000" y="80000"/>
                                    </p:animScale>
                                    <p:animScale>
                                      <p:cBhvr>
                                        <p:cTn id="31" dur="166" decel="50000">
                                          <p:stCondLst>
                                            <p:cond delay="1338"/>
                                          </p:stCondLst>
                                        </p:cTn>
                                        <p:tgtEl>
                                          <p:spTgt spid="8"/>
                                        </p:tgtEl>
                                      </p:cBhvr>
                                      <p:to x="100000" y="100000"/>
                                    </p:animScale>
                                    <p:animScale>
                                      <p:cBhvr>
                                        <p:cTn id="32" dur="26">
                                          <p:stCondLst>
                                            <p:cond delay="1642"/>
                                          </p:stCondLst>
                                        </p:cTn>
                                        <p:tgtEl>
                                          <p:spTgt spid="8"/>
                                        </p:tgtEl>
                                      </p:cBhvr>
                                      <p:to x="100000" y="90000"/>
                                    </p:animScale>
                                    <p:animScale>
                                      <p:cBhvr>
                                        <p:cTn id="33" dur="166" decel="50000">
                                          <p:stCondLst>
                                            <p:cond delay="1668"/>
                                          </p:stCondLst>
                                        </p:cTn>
                                        <p:tgtEl>
                                          <p:spTgt spid="8"/>
                                        </p:tgtEl>
                                      </p:cBhvr>
                                      <p:to x="100000" y="100000"/>
                                    </p:animScale>
                                    <p:animScale>
                                      <p:cBhvr>
                                        <p:cTn id="34" dur="26">
                                          <p:stCondLst>
                                            <p:cond delay="1808"/>
                                          </p:stCondLst>
                                        </p:cTn>
                                        <p:tgtEl>
                                          <p:spTgt spid="8"/>
                                        </p:tgtEl>
                                      </p:cBhvr>
                                      <p:to x="100000" y="95000"/>
                                    </p:animScale>
                                    <p:animScale>
                                      <p:cBhvr>
                                        <p:cTn id="35" dur="166" decel="50000">
                                          <p:stCondLst>
                                            <p:cond delay="1834"/>
                                          </p:stCondLst>
                                        </p:cTn>
                                        <p:tgtEl>
                                          <p:spTgt spid="8"/>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circle(in)">
                                      <p:cBhvr>
                                        <p:cTn id="46" dur="20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ircle(in)">
                                      <p:cBhvr>
                                        <p:cTn id="51" dur="20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80">
                                          <p:stCondLst>
                                            <p:cond delay="0"/>
                                          </p:stCondLst>
                                        </p:cTn>
                                        <p:tgtEl>
                                          <p:spTgt spid="14"/>
                                        </p:tgtEl>
                                      </p:cBhvr>
                                    </p:animEffect>
                                    <p:anim calcmode="lin" valueType="num">
                                      <p:cBhvr>
                                        <p:cTn id="5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2" dur="26">
                                          <p:stCondLst>
                                            <p:cond delay="650"/>
                                          </p:stCondLst>
                                        </p:cTn>
                                        <p:tgtEl>
                                          <p:spTgt spid="14"/>
                                        </p:tgtEl>
                                      </p:cBhvr>
                                      <p:to x="100000" y="60000"/>
                                    </p:animScale>
                                    <p:animScale>
                                      <p:cBhvr>
                                        <p:cTn id="63" dur="166" decel="50000">
                                          <p:stCondLst>
                                            <p:cond delay="676"/>
                                          </p:stCondLst>
                                        </p:cTn>
                                        <p:tgtEl>
                                          <p:spTgt spid="14"/>
                                        </p:tgtEl>
                                      </p:cBhvr>
                                      <p:to x="100000" y="100000"/>
                                    </p:animScale>
                                    <p:animScale>
                                      <p:cBhvr>
                                        <p:cTn id="64" dur="26">
                                          <p:stCondLst>
                                            <p:cond delay="1312"/>
                                          </p:stCondLst>
                                        </p:cTn>
                                        <p:tgtEl>
                                          <p:spTgt spid="14"/>
                                        </p:tgtEl>
                                      </p:cBhvr>
                                      <p:to x="100000" y="80000"/>
                                    </p:animScale>
                                    <p:animScale>
                                      <p:cBhvr>
                                        <p:cTn id="65" dur="166" decel="50000">
                                          <p:stCondLst>
                                            <p:cond delay="1338"/>
                                          </p:stCondLst>
                                        </p:cTn>
                                        <p:tgtEl>
                                          <p:spTgt spid="14"/>
                                        </p:tgtEl>
                                      </p:cBhvr>
                                      <p:to x="100000" y="100000"/>
                                    </p:animScale>
                                    <p:animScale>
                                      <p:cBhvr>
                                        <p:cTn id="66" dur="26">
                                          <p:stCondLst>
                                            <p:cond delay="1642"/>
                                          </p:stCondLst>
                                        </p:cTn>
                                        <p:tgtEl>
                                          <p:spTgt spid="14"/>
                                        </p:tgtEl>
                                      </p:cBhvr>
                                      <p:to x="100000" y="90000"/>
                                    </p:animScale>
                                    <p:animScale>
                                      <p:cBhvr>
                                        <p:cTn id="67" dur="166" decel="50000">
                                          <p:stCondLst>
                                            <p:cond delay="1668"/>
                                          </p:stCondLst>
                                        </p:cTn>
                                        <p:tgtEl>
                                          <p:spTgt spid="14"/>
                                        </p:tgtEl>
                                      </p:cBhvr>
                                      <p:to x="100000" y="100000"/>
                                    </p:animScale>
                                    <p:animScale>
                                      <p:cBhvr>
                                        <p:cTn id="68" dur="26">
                                          <p:stCondLst>
                                            <p:cond delay="1808"/>
                                          </p:stCondLst>
                                        </p:cTn>
                                        <p:tgtEl>
                                          <p:spTgt spid="14"/>
                                        </p:tgtEl>
                                      </p:cBhvr>
                                      <p:to x="100000" y="95000"/>
                                    </p:animScale>
                                    <p:animScale>
                                      <p:cBhvr>
                                        <p:cTn id="69" dur="166" decel="50000">
                                          <p:stCondLst>
                                            <p:cond delay="1834"/>
                                          </p:stCondLst>
                                        </p:cTn>
                                        <p:tgtEl>
                                          <p:spTgt spid="14"/>
                                        </p:tgtEl>
                                      </p:cBhvr>
                                      <p:to x="100000" y="100000"/>
                                    </p:animScale>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down)">
                                      <p:cBhvr>
                                        <p:cTn id="74" dur="580">
                                          <p:stCondLst>
                                            <p:cond delay="0"/>
                                          </p:stCondLst>
                                        </p:cTn>
                                        <p:tgtEl>
                                          <p:spTgt spid="21"/>
                                        </p:tgtEl>
                                      </p:cBhvr>
                                    </p:animEffect>
                                    <p:anim calcmode="lin" valueType="num">
                                      <p:cBhvr>
                                        <p:cTn id="75"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80" dur="26">
                                          <p:stCondLst>
                                            <p:cond delay="650"/>
                                          </p:stCondLst>
                                        </p:cTn>
                                        <p:tgtEl>
                                          <p:spTgt spid="21"/>
                                        </p:tgtEl>
                                      </p:cBhvr>
                                      <p:to x="100000" y="60000"/>
                                    </p:animScale>
                                    <p:animScale>
                                      <p:cBhvr>
                                        <p:cTn id="81" dur="166" decel="50000">
                                          <p:stCondLst>
                                            <p:cond delay="676"/>
                                          </p:stCondLst>
                                        </p:cTn>
                                        <p:tgtEl>
                                          <p:spTgt spid="21"/>
                                        </p:tgtEl>
                                      </p:cBhvr>
                                      <p:to x="100000" y="100000"/>
                                    </p:animScale>
                                    <p:animScale>
                                      <p:cBhvr>
                                        <p:cTn id="82" dur="26">
                                          <p:stCondLst>
                                            <p:cond delay="1312"/>
                                          </p:stCondLst>
                                        </p:cTn>
                                        <p:tgtEl>
                                          <p:spTgt spid="21"/>
                                        </p:tgtEl>
                                      </p:cBhvr>
                                      <p:to x="100000" y="80000"/>
                                    </p:animScale>
                                    <p:animScale>
                                      <p:cBhvr>
                                        <p:cTn id="83" dur="166" decel="50000">
                                          <p:stCondLst>
                                            <p:cond delay="1338"/>
                                          </p:stCondLst>
                                        </p:cTn>
                                        <p:tgtEl>
                                          <p:spTgt spid="21"/>
                                        </p:tgtEl>
                                      </p:cBhvr>
                                      <p:to x="100000" y="100000"/>
                                    </p:animScale>
                                    <p:animScale>
                                      <p:cBhvr>
                                        <p:cTn id="84" dur="26">
                                          <p:stCondLst>
                                            <p:cond delay="1642"/>
                                          </p:stCondLst>
                                        </p:cTn>
                                        <p:tgtEl>
                                          <p:spTgt spid="21"/>
                                        </p:tgtEl>
                                      </p:cBhvr>
                                      <p:to x="100000" y="90000"/>
                                    </p:animScale>
                                    <p:animScale>
                                      <p:cBhvr>
                                        <p:cTn id="85" dur="166" decel="50000">
                                          <p:stCondLst>
                                            <p:cond delay="1668"/>
                                          </p:stCondLst>
                                        </p:cTn>
                                        <p:tgtEl>
                                          <p:spTgt spid="21"/>
                                        </p:tgtEl>
                                      </p:cBhvr>
                                      <p:to x="100000" y="100000"/>
                                    </p:animScale>
                                    <p:animScale>
                                      <p:cBhvr>
                                        <p:cTn id="86" dur="26">
                                          <p:stCondLst>
                                            <p:cond delay="1808"/>
                                          </p:stCondLst>
                                        </p:cTn>
                                        <p:tgtEl>
                                          <p:spTgt spid="21"/>
                                        </p:tgtEl>
                                      </p:cBhvr>
                                      <p:to x="100000" y="95000"/>
                                    </p:animScale>
                                    <p:animScale>
                                      <p:cBhvr>
                                        <p:cTn id="87" dur="166" decel="50000">
                                          <p:stCondLst>
                                            <p:cond delay="1834"/>
                                          </p:stCondLst>
                                        </p:cTn>
                                        <p:tgtEl>
                                          <p:spTgt spid="21"/>
                                        </p:tgtEl>
                                      </p:cBhvr>
                                      <p:to x="100000" y="100000"/>
                                    </p:animScale>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500" fill="hold"/>
                                        <p:tgtEl>
                                          <p:spTgt spid="25"/>
                                        </p:tgtEl>
                                        <p:attrNameLst>
                                          <p:attrName>ppt_x</p:attrName>
                                        </p:attrNameLst>
                                      </p:cBhvr>
                                      <p:tavLst>
                                        <p:tav tm="0">
                                          <p:val>
                                            <p:strVal val="#ppt_x"/>
                                          </p:val>
                                        </p:tav>
                                        <p:tav tm="100000">
                                          <p:val>
                                            <p:strVal val="#ppt_x"/>
                                          </p:val>
                                        </p:tav>
                                      </p:tavLst>
                                    </p:anim>
                                    <p:anim calcmode="lin" valueType="num">
                                      <p:cBhvr additive="base">
                                        <p:cTn id="9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grpId="0" nodeType="click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circle(in)">
                                      <p:cBhvr>
                                        <p:cTn id="98" dur="2000"/>
                                        <p:tgtEl>
                                          <p:spTgt spid="22"/>
                                        </p:tgtEl>
                                      </p:cBhvr>
                                    </p:animEffect>
                                  </p:childTnLst>
                                </p:cTn>
                              </p:par>
                            </p:childTnLst>
                          </p:cTn>
                        </p:par>
                      </p:childTnLst>
                    </p:cTn>
                  </p:par>
                  <p:par>
                    <p:cTn id="99" fill="hold">
                      <p:stCondLst>
                        <p:cond delay="indefinite"/>
                      </p:stCondLst>
                      <p:childTnLst>
                        <p:par>
                          <p:cTn id="100" fill="hold">
                            <p:stCondLst>
                              <p:cond delay="0"/>
                            </p:stCondLst>
                            <p:childTnLst>
                              <p:par>
                                <p:cTn id="101" presetID="6" presetClass="entr" presetSubtype="16"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circle(in)">
                                      <p:cBhvr>
                                        <p:cTn id="103" dur="2000"/>
                                        <p:tgtEl>
                                          <p:spTgt spid="26"/>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27">
                                            <p:txEl>
                                              <p:pRg st="0" end="0"/>
                                            </p:txEl>
                                          </p:spTgt>
                                        </p:tgtEl>
                                        <p:attrNameLst>
                                          <p:attrName>style.visibility</p:attrName>
                                        </p:attrNameLst>
                                      </p:cBhvr>
                                      <p:to>
                                        <p:strVal val="visible"/>
                                      </p:to>
                                    </p:set>
                                    <p:anim calcmode="lin" valueType="num">
                                      <p:cBhvr additive="base">
                                        <p:cTn id="10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1" grpId="0"/>
      <p:bldP spid="14" grpId="0"/>
      <p:bldP spid="21" grpId="0"/>
      <p:bldP spid="22"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370423" y="841"/>
            <a:ext cx="2917372" cy="584775"/>
          </a:xfrm>
          <a:prstGeom prst="rect">
            <a:avLst/>
          </a:prstGeom>
          <a:noFill/>
        </p:spPr>
        <p:txBody>
          <a:bodyPr wrap="square" lIns="91302" tIns="45718" rIns="91302" bIns="45718" rtlCol="0">
            <a:spAutoFit/>
          </a:bodyPr>
          <a:lstStyle/>
          <a:p>
            <a:r>
              <a:rPr lang="fa-IR" sz="3200" dirty="0" smtClean="0">
                <a:solidFill>
                  <a:srgbClr val="FF0000"/>
                </a:solidFill>
              </a:rPr>
              <a:t>مقایسه فلسفه باعلوم:</a:t>
            </a:r>
            <a:endParaRPr lang="en-US" sz="3200" dirty="0">
              <a:solidFill>
                <a:srgbClr val="FF0000"/>
              </a:solidFill>
            </a:endParaRPr>
          </a:p>
        </p:txBody>
      </p:sp>
      <p:sp>
        <p:nvSpPr>
          <p:cNvPr id="8" name="TextBox 7"/>
          <p:cNvSpPr txBox="1"/>
          <p:nvPr/>
        </p:nvSpPr>
        <p:spPr>
          <a:xfrm>
            <a:off x="182967" y="664653"/>
            <a:ext cx="12009121" cy="954107"/>
          </a:xfrm>
          <a:prstGeom prst="rect">
            <a:avLst/>
          </a:prstGeom>
          <a:noFill/>
        </p:spPr>
        <p:txBody>
          <a:bodyPr wrap="square" lIns="91302" tIns="45718" rIns="91302" bIns="45718" rtlCol="0">
            <a:spAutoFit/>
          </a:bodyPr>
          <a:lstStyle/>
          <a:p>
            <a:r>
              <a:rPr lang="fa-IR" sz="2800" dirty="0" smtClean="0"/>
              <a:t>درعلوم مختلف که موضوعات مورد مطالعه به ویژگی های معینی مقید شده اند هر حکمی که در مورد موضوع بدست اید فقط وفقط به همان موضوع قابل اطلاق است                                            </a:t>
            </a:r>
            <a:r>
              <a:rPr lang="fa-IR" dirty="0" smtClean="0"/>
              <a:t>0</a:t>
            </a:r>
            <a:endParaRPr lang="en-US" dirty="0"/>
          </a:p>
        </p:txBody>
      </p:sp>
      <p:sp>
        <p:nvSpPr>
          <p:cNvPr id="9" name="TextBox 8"/>
          <p:cNvSpPr txBox="1"/>
          <p:nvPr/>
        </p:nvSpPr>
        <p:spPr>
          <a:xfrm>
            <a:off x="9902736" y="1925437"/>
            <a:ext cx="2209673" cy="584775"/>
          </a:xfrm>
          <a:prstGeom prst="rect">
            <a:avLst/>
          </a:prstGeom>
          <a:noFill/>
        </p:spPr>
        <p:txBody>
          <a:bodyPr wrap="square" lIns="91302" tIns="45718" rIns="91302" bIns="45718" rtlCol="0">
            <a:spAutoFit/>
          </a:bodyPr>
          <a:lstStyle/>
          <a:p>
            <a:r>
              <a:rPr lang="fa-IR" sz="3200" dirty="0" smtClean="0">
                <a:solidFill>
                  <a:srgbClr val="FF0000"/>
                </a:solidFill>
              </a:rPr>
              <a:t>کارمتافیزیسین:</a:t>
            </a:r>
            <a:endParaRPr lang="en-US" sz="3200" dirty="0">
              <a:solidFill>
                <a:srgbClr val="FF0000"/>
              </a:solidFill>
            </a:endParaRPr>
          </a:p>
        </p:txBody>
      </p:sp>
      <p:sp>
        <p:nvSpPr>
          <p:cNvPr id="10" name="TextBox 9"/>
          <p:cNvSpPr txBox="1"/>
          <p:nvPr/>
        </p:nvSpPr>
        <p:spPr>
          <a:xfrm>
            <a:off x="1377300" y="1956123"/>
            <a:ext cx="8641977" cy="523220"/>
          </a:xfrm>
          <a:prstGeom prst="rect">
            <a:avLst/>
          </a:prstGeom>
          <a:noFill/>
        </p:spPr>
        <p:txBody>
          <a:bodyPr wrap="square" lIns="91302" tIns="45718" rIns="91302" bIns="45718" rtlCol="0">
            <a:spAutoFit/>
          </a:bodyPr>
          <a:lstStyle/>
          <a:p>
            <a:r>
              <a:rPr lang="fa-IR" sz="2800" dirty="0" smtClean="0"/>
              <a:t>وجود دو موجود را مورد مطالعه قرار دهد واحکام آن را بدست اورد0</a:t>
            </a:r>
            <a:endParaRPr lang="en-US" sz="2800" dirty="0"/>
          </a:p>
        </p:txBody>
      </p:sp>
      <p:sp>
        <p:nvSpPr>
          <p:cNvPr id="11" name="TextBox 10"/>
          <p:cNvSpPr txBox="1"/>
          <p:nvPr/>
        </p:nvSpPr>
        <p:spPr>
          <a:xfrm>
            <a:off x="7153836" y="3299016"/>
            <a:ext cx="5038165" cy="584775"/>
          </a:xfrm>
          <a:prstGeom prst="rect">
            <a:avLst/>
          </a:prstGeom>
          <a:noFill/>
        </p:spPr>
        <p:txBody>
          <a:bodyPr wrap="square" lIns="91302" tIns="45718" rIns="91302" bIns="45718" rtlCol="0">
            <a:spAutoFit/>
          </a:bodyPr>
          <a:lstStyle/>
          <a:p>
            <a:r>
              <a:rPr lang="fa-IR" sz="3200" dirty="0" smtClean="0">
                <a:solidFill>
                  <a:srgbClr val="FF0000"/>
                </a:solidFill>
              </a:rPr>
              <a:t>هستی شناسی به دوگونه انجام میشود:</a:t>
            </a:r>
            <a:endParaRPr lang="en-US" sz="3200" dirty="0">
              <a:solidFill>
                <a:srgbClr val="FF0000"/>
              </a:solidFill>
            </a:endParaRPr>
          </a:p>
        </p:txBody>
      </p:sp>
      <p:cxnSp>
        <p:nvCxnSpPr>
          <p:cNvPr id="15" name="Straight Arrow Connector 14"/>
          <p:cNvCxnSpPr>
            <a:stCxn id="11" idx="1"/>
          </p:cNvCxnSpPr>
          <p:nvPr/>
        </p:nvCxnSpPr>
        <p:spPr>
          <a:xfrm flipH="1" flipV="1">
            <a:off x="5952569" y="3175094"/>
            <a:ext cx="1201267" cy="41640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p:cNvCxnSpPr>
            <a:stCxn id="11" idx="1"/>
          </p:cNvCxnSpPr>
          <p:nvPr/>
        </p:nvCxnSpPr>
        <p:spPr>
          <a:xfrm flipH="1">
            <a:off x="6024284" y="3591472"/>
            <a:ext cx="1129552" cy="63098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2250143" y="2798519"/>
            <a:ext cx="4061012" cy="584775"/>
          </a:xfrm>
          <a:prstGeom prst="rect">
            <a:avLst/>
          </a:prstGeom>
          <a:noFill/>
        </p:spPr>
        <p:txBody>
          <a:bodyPr wrap="square" lIns="91302" tIns="45718" rIns="91302" bIns="45718" rtlCol="0">
            <a:spAutoFit/>
          </a:bodyPr>
          <a:lstStyle/>
          <a:p>
            <a:r>
              <a:rPr lang="fa-IR" sz="3200" dirty="0" smtClean="0"/>
              <a:t>1-شناسایی هستی های مقید</a:t>
            </a:r>
            <a:endParaRPr lang="en-US" sz="3200" dirty="0"/>
          </a:p>
        </p:txBody>
      </p:sp>
      <p:sp>
        <p:nvSpPr>
          <p:cNvPr id="20" name="TextBox 19"/>
          <p:cNvSpPr txBox="1"/>
          <p:nvPr/>
        </p:nvSpPr>
        <p:spPr>
          <a:xfrm>
            <a:off x="2672574" y="3867932"/>
            <a:ext cx="3447055" cy="584775"/>
          </a:xfrm>
          <a:prstGeom prst="rect">
            <a:avLst/>
          </a:prstGeom>
          <a:noFill/>
        </p:spPr>
        <p:txBody>
          <a:bodyPr wrap="square" lIns="91302" tIns="45718" rIns="91302" bIns="45718" rtlCol="0">
            <a:spAutoFit/>
          </a:bodyPr>
          <a:lstStyle/>
          <a:p>
            <a:r>
              <a:rPr lang="fa-IR" sz="3200" dirty="0" smtClean="0"/>
              <a:t>2-شناسایی هستی مطلق</a:t>
            </a:r>
            <a:endParaRPr lang="en-US" sz="3200" dirty="0"/>
          </a:p>
        </p:txBody>
      </p:sp>
      <p:sp>
        <p:nvSpPr>
          <p:cNvPr id="23" name="TextBox 22"/>
          <p:cNvSpPr txBox="1"/>
          <p:nvPr/>
        </p:nvSpPr>
        <p:spPr>
          <a:xfrm>
            <a:off x="6311153" y="5102811"/>
            <a:ext cx="6481483" cy="584775"/>
          </a:xfrm>
          <a:prstGeom prst="rect">
            <a:avLst/>
          </a:prstGeom>
          <a:noFill/>
        </p:spPr>
        <p:txBody>
          <a:bodyPr wrap="square" lIns="91302" tIns="45718" rIns="91302" bIns="45718" rtlCol="0">
            <a:spAutoFit/>
          </a:bodyPr>
          <a:lstStyle/>
          <a:p>
            <a:r>
              <a:rPr lang="fa-IR" dirty="0" smtClean="0"/>
              <a:t> </a:t>
            </a:r>
            <a:r>
              <a:rPr lang="fa-IR" sz="3200" dirty="0" smtClean="0">
                <a:solidFill>
                  <a:srgbClr val="FF0000"/>
                </a:solidFill>
              </a:rPr>
              <a:t>عنوانی که ارسطوبرای دانش فلسفه برگزید:</a:t>
            </a:r>
            <a:endParaRPr lang="en-US" sz="3200" dirty="0">
              <a:solidFill>
                <a:srgbClr val="FF0000"/>
              </a:solidFill>
            </a:endParaRPr>
          </a:p>
        </p:txBody>
      </p:sp>
      <p:sp>
        <p:nvSpPr>
          <p:cNvPr id="24" name="TextBox 23"/>
          <p:cNvSpPr txBox="1"/>
          <p:nvPr/>
        </p:nvSpPr>
        <p:spPr>
          <a:xfrm>
            <a:off x="783787" y="5102811"/>
            <a:ext cx="5656985" cy="584775"/>
          </a:xfrm>
          <a:prstGeom prst="rect">
            <a:avLst/>
          </a:prstGeom>
          <a:noFill/>
        </p:spPr>
        <p:txBody>
          <a:bodyPr wrap="square" lIns="91302" tIns="45718" rIns="91302" bIns="45718" rtlCol="0">
            <a:spAutoFit/>
          </a:bodyPr>
          <a:lstStyle/>
          <a:p>
            <a:r>
              <a:rPr lang="fa-IR" sz="3200" dirty="0" smtClean="0"/>
              <a:t>وجه تسمیه – فلسفه اولی – فلسفه نخستین</a:t>
            </a:r>
            <a:endParaRPr lang="en-US" sz="3200" dirty="0"/>
          </a:p>
        </p:txBody>
      </p:sp>
    </p:spTree>
    <p:extLst>
      <p:ext uri="{BB962C8B-B14F-4D97-AF65-F5344CB8AC3E}">
        <p14:creationId xmlns:p14="http://schemas.microsoft.com/office/powerpoint/2010/main" val="222733165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down)">
                                      <p:cBhvr>
                                        <p:cTn id="53" dur="580">
                                          <p:stCondLst>
                                            <p:cond delay="0"/>
                                          </p:stCondLst>
                                        </p:cTn>
                                        <p:tgtEl>
                                          <p:spTgt spid="11"/>
                                        </p:tgtEl>
                                      </p:cBhvr>
                                    </p:animEffect>
                                    <p:anim calcmode="lin" valueType="num">
                                      <p:cBhvr>
                                        <p:cTn id="5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9" dur="26">
                                          <p:stCondLst>
                                            <p:cond delay="650"/>
                                          </p:stCondLst>
                                        </p:cTn>
                                        <p:tgtEl>
                                          <p:spTgt spid="11"/>
                                        </p:tgtEl>
                                      </p:cBhvr>
                                      <p:to x="100000" y="60000"/>
                                    </p:animScale>
                                    <p:animScale>
                                      <p:cBhvr>
                                        <p:cTn id="60" dur="166" decel="50000">
                                          <p:stCondLst>
                                            <p:cond delay="676"/>
                                          </p:stCondLst>
                                        </p:cTn>
                                        <p:tgtEl>
                                          <p:spTgt spid="11"/>
                                        </p:tgtEl>
                                      </p:cBhvr>
                                      <p:to x="100000" y="100000"/>
                                    </p:animScale>
                                    <p:animScale>
                                      <p:cBhvr>
                                        <p:cTn id="61" dur="26">
                                          <p:stCondLst>
                                            <p:cond delay="1312"/>
                                          </p:stCondLst>
                                        </p:cTn>
                                        <p:tgtEl>
                                          <p:spTgt spid="11"/>
                                        </p:tgtEl>
                                      </p:cBhvr>
                                      <p:to x="100000" y="80000"/>
                                    </p:animScale>
                                    <p:animScale>
                                      <p:cBhvr>
                                        <p:cTn id="62" dur="166" decel="50000">
                                          <p:stCondLst>
                                            <p:cond delay="1338"/>
                                          </p:stCondLst>
                                        </p:cTn>
                                        <p:tgtEl>
                                          <p:spTgt spid="11"/>
                                        </p:tgtEl>
                                      </p:cBhvr>
                                      <p:to x="100000" y="100000"/>
                                    </p:animScale>
                                    <p:animScale>
                                      <p:cBhvr>
                                        <p:cTn id="63" dur="26">
                                          <p:stCondLst>
                                            <p:cond delay="1642"/>
                                          </p:stCondLst>
                                        </p:cTn>
                                        <p:tgtEl>
                                          <p:spTgt spid="11"/>
                                        </p:tgtEl>
                                      </p:cBhvr>
                                      <p:to x="100000" y="90000"/>
                                    </p:animScale>
                                    <p:animScale>
                                      <p:cBhvr>
                                        <p:cTn id="64" dur="166" decel="50000">
                                          <p:stCondLst>
                                            <p:cond delay="1668"/>
                                          </p:stCondLst>
                                        </p:cTn>
                                        <p:tgtEl>
                                          <p:spTgt spid="11"/>
                                        </p:tgtEl>
                                      </p:cBhvr>
                                      <p:to x="100000" y="100000"/>
                                    </p:animScale>
                                    <p:animScale>
                                      <p:cBhvr>
                                        <p:cTn id="65" dur="26">
                                          <p:stCondLst>
                                            <p:cond delay="1808"/>
                                          </p:stCondLst>
                                        </p:cTn>
                                        <p:tgtEl>
                                          <p:spTgt spid="11"/>
                                        </p:tgtEl>
                                      </p:cBhvr>
                                      <p:to x="100000" y="95000"/>
                                    </p:animScale>
                                    <p:animScale>
                                      <p:cBhvr>
                                        <p:cTn id="66" dur="166" decel="50000">
                                          <p:stCondLst>
                                            <p:cond delay="1834"/>
                                          </p:stCondLst>
                                        </p:cTn>
                                        <p:tgtEl>
                                          <p:spTgt spid="11"/>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1000" fill="hold"/>
                                        <p:tgtEl>
                                          <p:spTgt spid="19"/>
                                        </p:tgtEl>
                                        <p:attrNameLst>
                                          <p:attrName>ppt_w</p:attrName>
                                        </p:attrNameLst>
                                      </p:cBhvr>
                                      <p:tavLst>
                                        <p:tav tm="0">
                                          <p:val>
                                            <p:fltVal val="0"/>
                                          </p:val>
                                        </p:tav>
                                        <p:tav tm="100000">
                                          <p:val>
                                            <p:strVal val="#ppt_w"/>
                                          </p:val>
                                        </p:tav>
                                      </p:tavLst>
                                    </p:anim>
                                    <p:anim calcmode="lin" valueType="num">
                                      <p:cBhvr>
                                        <p:cTn id="84" dur="1000" fill="hold"/>
                                        <p:tgtEl>
                                          <p:spTgt spid="19"/>
                                        </p:tgtEl>
                                        <p:attrNameLst>
                                          <p:attrName>ppt_h</p:attrName>
                                        </p:attrNameLst>
                                      </p:cBhvr>
                                      <p:tavLst>
                                        <p:tav tm="0">
                                          <p:val>
                                            <p:fltVal val="0"/>
                                          </p:val>
                                        </p:tav>
                                        <p:tav tm="100000">
                                          <p:val>
                                            <p:strVal val="#ppt_h"/>
                                          </p:val>
                                        </p:tav>
                                      </p:tavLst>
                                    </p:anim>
                                    <p:anim calcmode="lin" valueType="num">
                                      <p:cBhvr>
                                        <p:cTn id="85" dur="1000" fill="hold"/>
                                        <p:tgtEl>
                                          <p:spTgt spid="19"/>
                                        </p:tgtEl>
                                        <p:attrNameLst>
                                          <p:attrName>style.rotation</p:attrName>
                                        </p:attrNameLst>
                                      </p:cBhvr>
                                      <p:tavLst>
                                        <p:tav tm="0">
                                          <p:val>
                                            <p:fltVal val="90"/>
                                          </p:val>
                                        </p:tav>
                                        <p:tav tm="100000">
                                          <p:val>
                                            <p:fltVal val="0"/>
                                          </p:val>
                                        </p:tav>
                                      </p:tavLst>
                                    </p:anim>
                                    <p:animEffect transition="in" filter="fade">
                                      <p:cBhvr>
                                        <p:cTn id="86" dur="10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20">
                                            <p:txEl>
                                              <p:pRg st="0" end="0"/>
                                            </p:txEl>
                                          </p:spTgt>
                                        </p:tgtEl>
                                        <p:attrNameLst>
                                          <p:attrName>style.visibility</p:attrName>
                                        </p:attrNameLst>
                                      </p:cBhvr>
                                      <p:to>
                                        <p:strVal val="visible"/>
                                      </p:to>
                                    </p:set>
                                    <p:anim calcmode="lin" valueType="num">
                                      <p:cBhvr>
                                        <p:cTn id="91" dur="10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92" dur="1000" fill="hold"/>
                                        <p:tgtEl>
                                          <p:spTgt spid="20">
                                            <p:txEl>
                                              <p:pRg st="0" end="0"/>
                                            </p:txEl>
                                          </p:spTgt>
                                        </p:tgtEl>
                                        <p:attrNameLst>
                                          <p:attrName>ppt_h</p:attrName>
                                        </p:attrNameLst>
                                      </p:cBhvr>
                                      <p:tavLst>
                                        <p:tav tm="0">
                                          <p:val>
                                            <p:fltVal val="0"/>
                                          </p:val>
                                        </p:tav>
                                        <p:tav tm="100000">
                                          <p:val>
                                            <p:strVal val="#ppt_h"/>
                                          </p:val>
                                        </p:tav>
                                      </p:tavLst>
                                    </p:anim>
                                    <p:anim calcmode="lin" valueType="num">
                                      <p:cBhvr>
                                        <p:cTn id="93" dur="1000" fill="hold"/>
                                        <p:tgtEl>
                                          <p:spTgt spid="20">
                                            <p:txEl>
                                              <p:pRg st="0" end="0"/>
                                            </p:txEl>
                                          </p:spTgt>
                                        </p:tgtEl>
                                        <p:attrNameLst>
                                          <p:attrName>style.rotation</p:attrName>
                                        </p:attrNameLst>
                                      </p:cBhvr>
                                      <p:tavLst>
                                        <p:tav tm="0">
                                          <p:val>
                                            <p:fltVal val="90"/>
                                          </p:val>
                                        </p:tav>
                                        <p:tav tm="100000">
                                          <p:val>
                                            <p:fltVal val="0"/>
                                          </p:val>
                                        </p:tav>
                                      </p:tavLst>
                                    </p:anim>
                                    <p:animEffect transition="in" filter="fade">
                                      <p:cBhvr>
                                        <p:cTn id="94" dur="1000"/>
                                        <p:tgtEl>
                                          <p:spTgt spid="20">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6" presetClass="entr" presetSubtype="16" fill="hold" grpId="0" nodeType="click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circle(in)">
                                      <p:cBhvr>
                                        <p:cTn id="99" dur="2000"/>
                                        <p:tgtEl>
                                          <p:spTgt spid="23"/>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24"/>
                                        </p:tgtEl>
                                        <p:attrNameLst>
                                          <p:attrName>style.visibility</p:attrName>
                                        </p:attrNameLst>
                                      </p:cBhvr>
                                      <p:to>
                                        <p:strVal val="visible"/>
                                      </p:to>
                                    </p:set>
                                    <p:anim calcmode="lin" valueType="num">
                                      <p:cBhvr additive="base">
                                        <p:cTn id="104" dur="500" fill="hold"/>
                                        <p:tgtEl>
                                          <p:spTgt spid="24"/>
                                        </p:tgtEl>
                                        <p:attrNameLst>
                                          <p:attrName>ppt_x</p:attrName>
                                        </p:attrNameLst>
                                      </p:cBhvr>
                                      <p:tavLst>
                                        <p:tav tm="0">
                                          <p:val>
                                            <p:strVal val="#ppt_x"/>
                                          </p:val>
                                        </p:tav>
                                        <p:tav tm="100000">
                                          <p:val>
                                            <p:strVal val="#ppt_x"/>
                                          </p:val>
                                        </p:tav>
                                      </p:tavLst>
                                    </p:anim>
                                    <p:anim calcmode="lin" valueType="num">
                                      <p:cBhvr additive="base">
                                        <p:cTn id="10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9"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07264" y="-17412"/>
            <a:ext cx="3065417" cy="646327"/>
          </a:xfrm>
          <a:prstGeom prst="rect">
            <a:avLst/>
          </a:prstGeom>
          <a:noFill/>
        </p:spPr>
        <p:txBody>
          <a:bodyPr wrap="square" lIns="91302" tIns="45718" rIns="91302" bIns="45718" rtlCol="0">
            <a:spAutoFit/>
          </a:bodyPr>
          <a:lstStyle/>
          <a:p>
            <a:r>
              <a:rPr lang="fa-IR" sz="3200" dirty="0" smtClean="0">
                <a:solidFill>
                  <a:srgbClr val="FF0000"/>
                </a:solidFill>
              </a:rPr>
              <a:t>اسکندر </a:t>
            </a:r>
            <a:r>
              <a:rPr lang="fa-IR" sz="3600" dirty="0" smtClean="0">
                <a:solidFill>
                  <a:srgbClr val="FF0000"/>
                </a:solidFill>
              </a:rPr>
              <a:t>افرودیسی</a:t>
            </a:r>
            <a:r>
              <a:rPr lang="fa-IR" sz="2800" dirty="0" smtClean="0">
                <a:solidFill>
                  <a:srgbClr val="FF0000"/>
                </a:solidFill>
              </a:rPr>
              <a:t>:</a:t>
            </a:r>
            <a:endParaRPr lang="en-US" sz="2800" dirty="0">
              <a:solidFill>
                <a:srgbClr val="FF0000"/>
              </a:solidFill>
            </a:endParaRPr>
          </a:p>
        </p:txBody>
      </p:sp>
      <p:sp>
        <p:nvSpPr>
          <p:cNvPr id="7" name="Rectangle 6"/>
          <p:cNvSpPr/>
          <p:nvPr/>
        </p:nvSpPr>
        <p:spPr>
          <a:xfrm>
            <a:off x="-139336" y="724851"/>
            <a:ext cx="12592595" cy="523217"/>
          </a:xfrm>
          <a:prstGeom prst="rect">
            <a:avLst/>
          </a:prstGeom>
        </p:spPr>
        <p:txBody>
          <a:bodyPr wrap="square" lIns="91302" tIns="45718" rIns="91302" bIns="45718">
            <a:spAutoFit/>
          </a:bodyPr>
          <a:lstStyle/>
          <a:p>
            <a:r>
              <a:rPr lang="fa-IR" sz="2800" dirty="0" smtClean="0"/>
              <a:t>ان </a:t>
            </a:r>
            <a:r>
              <a:rPr lang="fa-IR" sz="2800" dirty="0"/>
              <a:t>دانشی که </a:t>
            </a:r>
            <a:r>
              <a:rPr lang="fa-IR" sz="2800" dirty="0" smtClean="0"/>
              <a:t>ارسطوآنرا </a:t>
            </a:r>
            <a:r>
              <a:rPr lang="fa-IR" sz="2800" dirty="0"/>
              <a:t>متاتافوسیکانامیده ازاین رو که نسبت به ما ازلحاظ نظم و ترتیب بعد ازان می </a:t>
            </a:r>
            <a:r>
              <a:rPr lang="fa-IR" sz="2800" dirty="0" smtClean="0"/>
              <a:t>اید0 </a:t>
            </a:r>
            <a:endParaRPr lang="en-US" sz="2800" dirty="0"/>
          </a:p>
        </p:txBody>
      </p:sp>
      <p:sp>
        <p:nvSpPr>
          <p:cNvPr id="8" name="TextBox 7"/>
          <p:cNvSpPr txBox="1"/>
          <p:nvPr/>
        </p:nvSpPr>
        <p:spPr>
          <a:xfrm>
            <a:off x="10788958" y="1555404"/>
            <a:ext cx="1400545" cy="584775"/>
          </a:xfrm>
          <a:prstGeom prst="rect">
            <a:avLst/>
          </a:prstGeom>
          <a:noFill/>
        </p:spPr>
        <p:txBody>
          <a:bodyPr wrap="square" lIns="91302" tIns="45718" rIns="91302" bIns="45718" rtlCol="0">
            <a:spAutoFit/>
          </a:bodyPr>
          <a:lstStyle/>
          <a:p>
            <a:r>
              <a:rPr lang="fa-IR" sz="3200" dirty="0" smtClean="0">
                <a:solidFill>
                  <a:srgbClr val="FF0000"/>
                </a:solidFill>
              </a:rPr>
              <a:t>ابن سینا:</a:t>
            </a:r>
            <a:endParaRPr lang="en-US" sz="3200" dirty="0">
              <a:solidFill>
                <a:srgbClr val="FF0000"/>
              </a:solidFill>
            </a:endParaRPr>
          </a:p>
        </p:txBody>
      </p:sp>
      <p:sp>
        <p:nvSpPr>
          <p:cNvPr id="9" name="TextBox 8"/>
          <p:cNvSpPr txBox="1"/>
          <p:nvPr/>
        </p:nvSpPr>
        <p:spPr>
          <a:xfrm>
            <a:off x="148049" y="2202593"/>
            <a:ext cx="12209419" cy="954107"/>
          </a:xfrm>
          <a:prstGeom prst="rect">
            <a:avLst/>
          </a:prstGeom>
          <a:noFill/>
        </p:spPr>
        <p:txBody>
          <a:bodyPr wrap="square" lIns="91302" tIns="45718" rIns="91302" bIns="45718" rtlCol="0">
            <a:spAutoFit/>
          </a:bodyPr>
          <a:lstStyle/>
          <a:p>
            <a:r>
              <a:rPr lang="fa-IR" sz="2800" dirty="0" smtClean="0"/>
              <a:t>به واسطه شأن و مرتبه ی منطقی این دانش نسبت به دیگر دانشها وهمچنین از این جهت که از هستی قبل از تقید وتخصص سخن میگوید انرا ماقبل الطبیعه نامید0                                                        </a:t>
            </a:r>
            <a:endParaRPr lang="en-US" sz="2800" dirty="0"/>
          </a:p>
        </p:txBody>
      </p:sp>
      <p:sp>
        <p:nvSpPr>
          <p:cNvPr id="10" name="TextBox 9"/>
          <p:cNvSpPr txBox="1"/>
          <p:nvPr/>
        </p:nvSpPr>
        <p:spPr>
          <a:xfrm>
            <a:off x="9131707" y="3524260"/>
            <a:ext cx="3056708" cy="584775"/>
          </a:xfrm>
          <a:prstGeom prst="rect">
            <a:avLst/>
          </a:prstGeom>
          <a:noFill/>
        </p:spPr>
        <p:txBody>
          <a:bodyPr wrap="square" lIns="91302" tIns="45718" rIns="91302" bIns="45718" rtlCol="0">
            <a:spAutoFit/>
          </a:bodyPr>
          <a:lstStyle/>
          <a:p>
            <a:r>
              <a:rPr lang="fa-IR" sz="3200" dirty="0" smtClean="0">
                <a:solidFill>
                  <a:srgbClr val="FF0000"/>
                </a:solidFill>
              </a:rPr>
              <a:t>موضوع مابعدالطبیعه:</a:t>
            </a:r>
            <a:endParaRPr lang="en-US" sz="3200" dirty="0">
              <a:solidFill>
                <a:srgbClr val="FF0000"/>
              </a:solidFill>
            </a:endParaRPr>
          </a:p>
        </p:txBody>
      </p:sp>
      <p:sp>
        <p:nvSpPr>
          <p:cNvPr id="11" name="TextBox 10"/>
          <p:cNvSpPr txBox="1"/>
          <p:nvPr/>
        </p:nvSpPr>
        <p:spPr>
          <a:xfrm>
            <a:off x="357087" y="4267951"/>
            <a:ext cx="11831361" cy="523220"/>
          </a:xfrm>
          <a:prstGeom prst="rect">
            <a:avLst/>
          </a:prstGeom>
          <a:noFill/>
        </p:spPr>
        <p:txBody>
          <a:bodyPr wrap="square" lIns="91302" tIns="45718" rIns="91302" bIns="45718" rtlCol="0">
            <a:spAutoFit/>
          </a:bodyPr>
          <a:lstStyle/>
          <a:p>
            <a:r>
              <a:rPr lang="fa-IR" sz="2800" dirty="0" smtClean="0"/>
              <a:t>موجود بما هوموجوداست ومسائل آن درمورد این موضوع است وعوارض اولیه انرا بیان می نماید0</a:t>
            </a:r>
            <a:endParaRPr lang="en-US" sz="2800" dirty="0"/>
          </a:p>
        </p:txBody>
      </p:sp>
      <p:sp>
        <p:nvSpPr>
          <p:cNvPr id="12" name="TextBox 11"/>
          <p:cNvSpPr txBox="1"/>
          <p:nvPr/>
        </p:nvSpPr>
        <p:spPr>
          <a:xfrm>
            <a:off x="10034832" y="5036964"/>
            <a:ext cx="2183800" cy="584773"/>
          </a:xfrm>
          <a:prstGeom prst="rect">
            <a:avLst/>
          </a:prstGeom>
          <a:noFill/>
        </p:spPr>
        <p:txBody>
          <a:bodyPr wrap="square" lIns="91302" tIns="45718" rIns="91302" bIns="45718" rtlCol="0">
            <a:spAutoFit/>
          </a:bodyPr>
          <a:lstStyle/>
          <a:p>
            <a:r>
              <a:rPr lang="fa-IR" sz="3200" dirty="0" smtClean="0">
                <a:solidFill>
                  <a:srgbClr val="FF0000"/>
                </a:solidFill>
              </a:rPr>
              <a:t>عوارض اولیه:</a:t>
            </a:r>
            <a:r>
              <a:rPr lang="en-US" sz="3200" dirty="0" smtClean="0">
                <a:solidFill>
                  <a:srgbClr val="FF0000"/>
                </a:solidFill>
              </a:rPr>
              <a:t> </a:t>
            </a:r>
            <a:endParaRPr lang="en-US" sz="3200" dirty="0">
              <a:solidFill>
                <a:srgbClr val="FF0000"/>
              </a:solidFill>
            </a:endParaRPr>
          </a:p>
        </p:txBody>
      </p:sp>
      <p:sp>
        <p:nvSpPr>
          <p:cNvPr id="13" name="TextBox 12"/>
          <p:cNvSpPr txBox="1"/>
          <p:nvPr/>
        </p:nvSpPr>
        <p:spPr>
          <a:xfrm>
            <a:off x="0" y="5903171"/>
            <a:ext cx="12106453" cy="523220"/>
          </a:xfrm>
          <a:prstGeom prst="rect">
            <a:avLst/>
          </a:prstGeom>
          <a:noFill/>
        </p:spPr>
        <p:txBody>
          <a:bodyPr wrap="square" lIns="91302" tIns="45718" rIns="91302" bIns="45718" rtlCol="0">
            <a:spAutoFit/>
          </a:bodyPr>
          <a:lstStyle/>
          <a:p>
            <a:r>
              <a:rPr lang="fa-IR" sz="2800" dirty="0" smtClean="0"/>
              <a:t>اوصاف وخصوصیاتی است که عارض به هستی میشود وقبل از ان که هرگونه ویژگی دران لحاظ شود0</a:t>
            </a:r>
            <a:endParaRPr lang="en-US" sz="2800" dirty="0"/>
          </a:p>
        </p:txBody>
      </p:sp>
    </p:spTree>
    <p:extLst>
      <p:ext uri="{BB962C8B-B14F-4D97-AF65-F5344CB8AC3E}">
        <p14:creationId xmlns:p14="http://schemas.microsoft.com/office/powerpoint/2010/main" val="11878100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000"/>
                                        <p:tgtEl>
                                          <p:spTgt spid="11"/>
                                        </p:tgtEl>
                                      </p:cBhvr>
                                    </p:animEffect>
                                    <p:anim calcmode="lin" valueType="num">
                                      <p:cBhvr>
                                        <p:cTn id="37" dur="2000" fill="hold"/>
                                        <p:tgtEl>
                                          <p:spTgt spid="11"/>
                                        </p:tgtEl>
                                        <p:attrNameLst>
                                          <p:attrName>ppt_w</p:attrName>
                                        </p:attrNameLst>
                                      </p:cBhvr>
                                      <p:tavLst>
                                        <p:tav tm="0" fmla="#ppt_w*sin(2.5*pi*$)">
                                          <p:val>
                                            <p:fltVal val="0"/>
                                          </p:val>
                                        </p:tav>
                                        <p:tav tm="100000">
                                          <p:val>
                                            <p:fltVal val="1"/>
                                          </p:val>
                                        </p:tav>
                                      </p:tavLst>
                                    </p:anim>
                                    <p:anim calcmode="lin" valueType="num">
                                      <p:cBhvr>
                                        <p:cTn id="38"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000"/>
                                        <p:tgtEl>
                                          <p:spTgt spid="12"/>
                                        </p:tgtEl>
                                      </p:cBhvr>
                                    </p:animEffect>
                                    <p:anim calcmode="lin" valueType="num">
                                      <p:cBhvr>
                                        <p:cTn id="44" dur="2000" fill="hold"/>
                                        <p:tgtEl>
                                          <p:spTgt spid="12"/>
                                        </p:tgtEl>
                                        <p:attrNameLst>
                                          <p:attrName>ppt_w</p:attrName>
                                        </p:attrNameLst>
                                      </p:cBhvr>
                                      <p:tavLst>
                                        <p:tav tm="0" fmla="#ppt_w*sin(2.5*pi*$)">
                                          <p:val>
                                            <p:fltVal val="0"/>
                                          </p:val>
                                        </p:tav>
                                        <p:tav tm="100000">
                                          <p:val>
                                            <p:fltVal val="1"/>
                                          </p:val>
                                        </p:tav>
                                      </p:tavLst>
                                    </p:anim>
                                    <p:anim calcmode="lin" valueType="num">
                                      <p:cBhvr>
                                        <p:cTn id="45"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80">
                                          <p:stCondLst>
                                            <p:cond delay="0"/>
                                          </p:stCondLst>
                                        </p:cTn>
                                        <p:tgtEl>
                                          <p:spTgt spid="13"/>
                                        </p:tgtEl>
                                      </p:cBhvr>
                                    </p:animEffect>
                                    <p:anim calcmode="lin" valueType="num">
                                      <p:cBhvr>
                                        <p:cTn id="5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6" dur="26">
                                          <p:stCondLst>
                                            <p:cond delay="650"/>
                                          </p:stCondLst>
                                        </p:cTn>
                                        <p:tgtEl>
                                          <p:spTgt spid="13"/>
                                        </p:tgtEl>
                                      </p:cBhvr>
                                      <p:to x="100000" y="60000"/>
                                    </p:animScale>
                                    <p:animScale>
                                      <p:cBhvr>
                                        <p:cTn id="57" dur="166" decel="50000">
                                          <p:stCondLst>
                                            <p:cond delay="676"/>
                                          </p:stCondLst>
                                        </p:cTn>
                                        <p:tgtEl>
                                          <p:spTgt spid="13"/>
                                        </p:tgtEl>
                                      </p:cBhvr>
                                      <p:to x="100000" y="100000"/>
                                    </p:animScale>
                                    <p:animScale>
                                      <p:cBhvr>
                                        <p:cTn id="58" dur="26">
                                          <p:stCondLst>
                                            <p:cond delay="1312"/>
                                          </p:stCondLst>
                                        </p:cTn>
                                        <p:tgtEl>
                                          <p:spTgt spid="13"/>
                                        </p:tgtEl>
                                      </p:cBhvr>
                                      <p:to x="100000" y="80000"/>
                                    </p:animScale>
                                    <p:animScale>
                                      <p:cBhvr>
                                        <p:cTn id="59" dur="166" decel="50000">
                                          <p:stCondLst>
                                            <p:cond delay="1338"/>
                                          </p:stCondLst>
                                        </p:cTn>
                                        <p:tgtEl>
                                          <p:spTgt spid="13"/>
                                        </p:tgtEl>
                                      </p:cBhvr>
                                      <p:to x="100000" y="100000"/>
                                    </p:animScale>
                                    <p:animScale>
                                      <p:cBhvr>
                                        <p:cTn id="60" dur="26">
                                          <p:stCondLst>
                                            <p:cond delay="1642"/>
                                          </p:stCondLst>
                                        </p:cTn>
                                        <p:tgtEl>
                                          <p:spTgt spid="13"/>
                                        </p:tgtEl>
                                      </p:cBhvr>
                                      <p:to x="100000" y="90000"/>
                                    </p:animScale>
                                    <p:animScale>
                                      <p:cBhvr>
                                        <p:cTn id="61" dur="166" decel="50000">
                                          <p:stCondLst>
                                            <p:cond delay="1668"/>
                                          </p:stCondLst>
                                        </p:cTn>
                                        <p:tgtEl>
                                          <p:spTgt spid="13"/>
                                        </p:tgtEl>
                                      </p:cBhvr>
                                      <p:to x="100000" y="100000"/>
                                    </p:animScale>
                                    <p:animScale>
                                      <p:cBhvr>
                                        <p:cTn id="62" dur="26">
                                          <p:stCondLst>
                                            <p:cond delay="1808"/>
                                          </p:stCondLst>
                                        </p:cTn>
                                        <p:tgtEl>
                                          <p:spTgt spid="13"/>
                                        </p:tgtEl>
                                      </p:cBhvr>
                                      <p:to x="100000" y="95000"/>
                                    </p:animScale>
                                    <p:animScale>
                                      <p:cBhvr>
                                        <p:cTn id="63"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07949" y="63851"/>
            <a:ext cx="5185443" cy="584775"/>
          </a:xfrm>
          <a:prstGeom prst="rect">
            <a:avLst/>
          </a:prstGeom>
          <a:noFill/>
        </p:spPr>
        <p:txBody>
          <a:bodyPr wrap="square" lIns="91302" tIns="45718" rIns="91302" bIns="45718" rtlCol="0">
            <a:spAutoFit/>
          </a:bodyPr>
          <a:lstStyle/>
          <a:p>
            <a:r>
              <a:rPr lang="fa-IR" sz="3200" dirty="0" smtClean="0">
                <a:solidFill>
                  <a:srgbClr val="FF0000"/>
                </a:solidFill>
              </a:rPr>
              <a:t>تفاوت مابعدالطبیعه و ماوراء الطبیعه :</a:t>
            </a:r>
            <a:endParaRPr lang="en-US" sz="3200" dirty="0">
              <a:solidFill>
                <a:srgbClr val="FF0000"/>
              </a:solidFill>
            </a:endParaRPr>
          </a:p>
        </p:txBody>
      </p:sp>
      <p:sp>
        <p:nvSpPr>
          <p:cNvPr id="5" name="TextBox 4"/>
          <p:cNvSpPr txBox="1"/>
          <p:nvPr/>
        </p:nvSpPr>
        <p:spPr>
          <a:xfrm>
            <a:off x="330925" y="751717"/>
            <a:ext cx="12165875" cy="954107"/>
          </a:xfrm>
          <a:prstGeom prst="rect">
            <a:avLst/>
          </a:prstGeom>
          <a:noFill/>
        </p:spPr>
        <p:txBody>
          <a:bodyPr wrap="square" lIns="91302" tIns="45718" rIns="91302" bIns="45718" rtlCol="0">
            <a:spAutoFit/>
          </a:bodyPr>
          <a:lstStyle/>
          <a:p>
            <a:r>
              <a:rPr lang="fa-IR" sz="2800" dirty="0" smtClean="0"/>
              <a:t>مابعدالطبیعه معادل متافیزیک وعلمی است از جنس ادراکات ودانش های بشری اما ماوراء الطبیعه به    معنی انچه ورای طبیعت است0                                                                                 </a:t>
            </a:r>
            <a:endParaRPr lang="en-US" sz="2800" dirty="0"/>
          </a:p>
        </p:txBody>
      </p:sp>
      <p:sp>
        <p:nvSpPr>
          <p:cNvPr id="6" name="TextBox 5"/>
          <p:cNvSpPr txBox="1"/>
          <p:nvPr/>
        </p:nvSpPr>
        <p:spPr>
          <a:xfrm>
            <a:off x="8761914" y="2761458"/>
            <a:ext cx="3332567" cy="584775"/>
          </a:xfrm>
          <a:prstGeom prst="rect">
            <a:avLst/>
          </a:prstGeom>
          <a:noFill/>
        </p:spPr>
        <p:txBody>
          <a:bodyPr wrap="square" lIns="91302" tIns="45718" rIns="91302" bIns="45718" rtlCol="0">
            <a:spAutoFit/>
          </a:bodyPr>
          <a:lstStyle/>
          <a:p>
            <a:r>
              <a:rPr lang="fa-IR" sz="3200" dirty="0" smtClean="0">
                <a:solidFill>
                  <a:srgbClr val="FF0000"/>
                </a:solidFill>
              </a:rPr>
              <a:t>فلسفه به معنای شناخت:</a:t>
            </a:r>
            <a:endParaRPr lang="en-US" sz="3200" dirty="0">
              <a:solidFill>
                <a:srgbClr val="FF0000"/>
              </a:solidFill>
            </a:endParaRPr>
          </a:p>
        </p:txBody>
      </p:sp>
      <p:cxnSp>
        <p:nvCxnSpPr>
          <p:cNvPr id="8" name="Straight Arrow Connector 7"/>
          <p:cNvCxnSpPr/>
          <p:nvPr/>
        </p:nvCxnSpPr>
        <p:spPr>
          <a:xfrm flipH="1" flipV="1">
            <a:off x="7515497" y="2326688"/>
            <a:ext cx="1245328" cy="55364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flipH="1" flipV="1">
            <a:off x="7454716" y="2880332"/>
            <a:ext cx="1306287" cy="6596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p:cNvCxnSpPr>
            <a:stCxn id="6" idx="1"/>
          </p:cNvCxnSpPr>
          <p:nvPr/>
        </p:nvCxnSpPr>
        <p:spPr>
          <a:xfrm flipH="1">
            <a:off x="7516501" y="3053757"/>
            <a:ext cx="1245323" cy="43913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4380411" y="2019312"/>
            <a:ext cx="3361508" cy="461665"/>
          </a:xfrm>
          <a:prstGeom prst="rect">
            <a:avLst/>
          </a:prstGeom>
          <a:noFill/>
        </p:spPr>
        <p:txBody>
          <a:bodyPr wrap="square" lIns="91302" tIns="45718" rIns="91302" bIns="45718" rtlCol="0">
            <a:spAutoFit/>
          </a:bodyPr>
          <a:lstStyle/>
          <a:p>
            <a:r>
              <a:rPr lang="fa-IR" sz="2400" dirty="0" smtClean="0"/>
              <a:t>1- فلسفه علم:یعنی علم شناسی</a:t>
            </a:r>
            <a:endParaRPr lang="en-US" sz="2400" dirty="0"/>
          </a:p>
        </p:txBody>
      </p:sp>
      <p:sp>
        <p:nvSpPr>
          <p:cNvPr id="18" name="TextBox 17"/>
          <p:cNvSpPr txBox="1"/>
          <p:nvPr/>
        </p:nvSpPr>
        <p:spPr>
          <a:xfrm>
            <a:off x="3378927" y="2682573"/>
            <a:ext cx="4580708" cy="461665"/>
          </a:xfrm>
          <a:prstGeom prst="rect">
            <a:avLst/>
          </a:prstGeom>
          <a:noFill/>
        </p:spPr>
        <p:txBody>
          <a:bodyPr wrap="square" lIns="91302" tIns="45718" rIns="91302" bIns="45718" rtlCol="0">
            <a:spAutoFit/>
          </a:bodyPr>
          <a:lstStyle/>
          <a:p>
            <a:r>
              <a:rPr lang="fa-IR" sz="2400" dirty="0" smtClean="0"/>
              <a:t>2-فلسفه اخلاق:یعنی شناسایی علم اخلاق</a:t>
            </a:r>
            <a:endParaRPr lang="en-US" sz="2400" dirty="0"/>
          </a:p>
        </p:txBody>
      </p:sp>
      <p:sp>
        <p:nvSpPr>
          <p:cNvPr id="19" name="TextBox 18"/>
          <p:cNvSpPr txBox="1"/>
          <p:nvPr/>
        </p:nvSpPr>
        <p:spPr>
          <a:xfrm>
            <a:off x="3014257" y="3260927"/>
            <a:ext cx="5347063" cy="461665"/>
          </a:xfrm>
          <a:prstGeom prst="rect">
            <a:avLst/>
          </a:prstGeom>
          <a:noFill/>
        </p:spPr>
        <p:txBody>
          <a:bodyPr wrap="square" lIns="91302" tIns="45718" rIns="91302" bIns="45718" rtlCol="0">
            <a:spAutoFit/>
          </a:bodyPr>
          <a:lstStyle/>
          <a:p>
            <a:r>
              <a:rPr lang="fa-IR" sz="2400" dirty="0" smtClean="0"/>
              <a:t>3-فلسفه علم تاریخ: یعنی شناسایی علم تاریخ</a:t>
            </a:r>
            <a:endParaRPr lang="en-US" sz="2400" dirty="0"/>
          </a:p>
        </p:txBody>
      </p:sp>
      <p:sp>
        <p:nvSpPr>
          <p:cNvPr id="20" name="TextBox 19"/>
          <p:cNvSpPr txBox="1"/>
          <p:nvPr/>
        </p:nvSpPr>
        <p:spPr>
          <a:xfrm>
            <a:off x="7323909" y="4700030"/>
            <a:ext cx="4868091" cy="584775"/>
          </a:xfrm>
          <a:prstGeom prst="rect">
            <a:avLst/>
          </a:prstGeom>
          <a:noFill/>
        </p:spPr>
        <p:txBody>
          <a:bodyPr wrap="square" lIns="91302" tIns="45718" rIns="91302" bIns="45718" rtlCol="0">
            <a:spAutoFit/>
          </a:bodyPr>
          <a:lstStyle/>
          <a:p>
            <a:r>
              <a:rPr lang="fa-IR" sz="3200" dirty="0" smtClean="0">
                <a:solidFill>
                  <a:srgbClr val="FF0000"/>
                </a:solidFill>
              </a:rPr>
              <a:t>معرفت های  بشری دودسته هستند:</a:t>
            </a:r>
            <a:endParaRPr lang="en-US" sz="3200" dirty="0">
              <a:solidFill>
                <a:srgbClr val="FF0000"/>
              </a:solidFill>
            </a:endParaRPr>
          </a:p>
        </p:txBody>
      </p:sp>
      <p:cxnSp>
        <p:nvCxnSpPr>
          <p:cNvPr id="22" name="Straight Arrow Connector 21"/>
          <p:cNvCxnSpPr/>
          <p:nvPr/>
        </p:nvCxnSpPr>
        <p:spPr>
          <a:xfrm flipH="1" flipV="1">
            <a:off x="6087292" y="4573589"/>
            <a:ext cx="1236619" cy="41957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flipH="1">
            <a:off x="6104743" y="5013524"/>
            <a:ext cx="1219201" cy="20686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3474721" y="4290691"/>
            <a:ext cx="2629987" cy="523220"/>
          </a:xfrm>
          <a:prstGeom prst="rect">
            <a:avLst/>
          </a:prstGeom>
          <a:noFill/>
        </p:spPr>
        <p:txBody>
          <a:bodyPr wrap="square" lIns="91302" tIns="45718" rIns="91302" bIns="45718" rtlCol="0">
            <a:spAutoFit/>
          </a:bodyPr>
          <a:lstStyle/>
          <a:p>
            <a:r>
              <a:rPr lang="fa-IR" sz="2800" dirty="0" smtClean="0"/>
              <a:t>1-معرفت درجه اول </a:t>
            </a:r>
            <a:endParaRPr lang="en-US" sz="2800" dirty="0"/>
          </a:p>
        </p:txBody>
      </p:sp>
      <p:sp>
        <p:nvSpPr>
          <p:cNvPr id="27" name="TextBox 26"/>
          <p:cNvSpPr txBox="1"/>
          <p:nvPr/>
        </p:nvSpPr>
        <p:spPr>
          <a:xfrm>
            <a:off x="3622769" y="4958035"/>
            <a:ext cx="2612571" cy="523220"/>
          </a:xfrm>
          <a:prstGeom prst="rect">
            <a:avLst/>
          </a:prstGeom>
          <a:noFill/>
        </p:spPr>
        <p:txBody>
          <a:bodyPr wrap="square" lIns="91302" tIns="45718" rIns="91302" bIns="45718" rtlCol="0">
            <a:spAutoFit/>
          </a:bodyPr>
          <a:lstStyle/>
          <a:p>
            <a:r>
              <a:rPr lang="fa-IR" sz="2800" dirty="0" smtClean="0"/>
              <a:t>2-معرفت درجه دوم</a:t>
            </a:r>
            <a:endParaRPr lang="en-US" sz="2800" dirty="0"/>
          </a:p>
        </p:txBody>
      </p:sp>
    </p:spTree>
    <p:extLst>
      <p:ext uri="{BB962C8B-B14F-4D97-AF65-F5344CB8AC3E}">
        <p14:creationId xmlns:p14="http://schemas.microsoft.com/office/powerpoint/2010/main" val="20641796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fltVal val="0"/>
                                          </p:val>
                                        </p:tav>
                                        <p:tav tm="100000">
                                          <p:val>
                                            <p:strVal val="#ppt_w"/>
                                          </p:val>
                                        </p:tav>
                                      </p:tavLst>
                                    </p:anim>
                                    <p:anim calcmode="lin" valueType="num">
                                      <p:cBhvr>
                                        <p:cTn id="43" dur="1000" fill="hold"/>
                                        <p:tgtEl>
                                          <p:spTgt spid="17"/>
                                        </p:tgtEl>
                                        <p:attrNameLst>
                                          <p:attrName>ppt_h</p:attrName>
                                        </p:attrNameLst>
                                      </p:cBhvr>
                                      <p:tavLst>
                                        <p:tav tm="0">
                                          <p:val>
                                            <p:fltVal val="0"/>
                                          </p:val>
                                        </p:tav>
                                        <p:tav tm="100000">
                                          <p:val>
                                            <p:strVal val="#ppt_h"/>
                                          </p:val>
                                        </p:tav>
                                      </p:tavLst>
                                    </p:anim>
                                    <p:anim calcmode="lin" valueType="num">
                                      <p:cBhvr>
                                        <p:cTn id="44" dur="1000" fill="hold"/>
                                        <p:tgtEl>
                                          <p:spTgt spid="17"/>
                                        </p:tgtEl>
                                        <p:attrNameLst>
                                          <p:attrName>style.rotation</p:attrName>
                                        </p:attrNameLst>
                                      </p:cBhvr>
                                      <p:tavLst>
                                        <p:tav tm="0">
                                          <p:val>
                                            <p:fltVal val="90"/>
                                          </p:val>
                                        </p:tav>
                                        <p:tav tm="100000">
                                          <p:val>
                                            <p:fltVal val="0"/>
                                          </p:val>
                                        </p:tav>
                                      </p:tavLst>
                                    </p:anim>
                                    <p:animEffect transition="in" filter="fade">
                                      <p:cBhvr>
                                        <p:cTn id="45" dur="10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ppt_w</p:attrName>
                                        </p:attrNameLst>
                                      </p:cBhvr>
                                      <p:tavLst>
                                        <p:tav tm="0">
                                          <p:val>
                                            <p:fltVal val="0"/>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anim calcmode="lin" valueType="num">
                                      <p:cBhvr>
                                        <p:cTn id="52" dur="1000" fill="hold"/>
                                        <p:tgtEl>
                                          <p:spTgt spid="18"/>
                                        </p:tgtEl>
                                        <p:attrNameLst>
                                          <p:attrName>style.rotation</p:attrName>
                                        </p:attrNameLst>
                                      </p:cBhvr>
                                      <p:tavLst>
                                        <p:tav tm="0">
                                          <p:val>
                                            <p:fltVal val="90"/>
                                          </p:val>
                                        </p:tav>
                                        <p:tav tm="100000">
                                          <p:val>
                                            <p:fltVal val="0"/>
                                          </p:val>
                                        </p:tav>
                                      </p:tavLst>
                                    </p:anim>
                                    <p:animEffect transition="in" filter="fade">
                                      <p:cBhvr>
                                        <p:cTn id="53" dur="10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1000" fill="hold"/>
                                        <p:tgtEl>
                                          <p:spTgt spid="19"/>
                                        </p:tgtEl>
                                        <p:attrNameLst>
                                          <p:attrName>ppt_w</p:attrName>
                                        </p:attrNameLst>
                                      </p:cBhvr>
                                      <p:tavLst>
                                        <p:tav tm="0">
                                          <p:val>
                                            <p:fltVal val="0"/>
                                          </p:val>
                                        </p:tav>
                                        <p:tav tm="100000">
                                          <p:val>
                                            <p:strVal val="#ppt_w"/>
                                          </p:val>
                                        </p:tav>
                                      </p:tavLst>
                                    </p:anim>
                                    <p:anim calcmode="lin" valueType="num">
                                      <p:cBhvr>
                                        <p:cTn id="59" dur="1000" fill="hold"/>
                                        <p:tgtEl>
                                          <p:spTgt spid="19"/>
                                        </p:tgtEl>
                                        <p:attrNameLst>
                                          <p:attrName>ppt_h</p:attrName>
                                        </p:attrNameLst>
                                      </p:cBhvr>
                                      <p:tavLst>
                                        <p:tav tm="0">
                                          <p:val>
                                            <p:fltVal val="0"/>
                                          </p:val>
                                        </p:tav>
                                        <p:tav tm="100000">
                                          <p:val>
                                            <p:strVal val="#ppt_h"/>
                                          </p:val>
                                        </p:tav>
                                      </p:tavLst>
                                    </p:anim>
                                    <p:anim calcmode="lin" valueType="num">
                                      <p:cBhvr>
                                        <p:cTn id="60" dur="1000" fill="hold"/>
                                        <p:tgtEl>
                                          <p:spTgt spid="19"/>
                                        </p:tgtEl>
                                        <p:attrNameLst>
                                          <p:attrName>style.rotation</p:attrName>
                                        </p:attrNameLst>
                                      </p:cBhvr>
                                      <p:tavLst>
                                        <p:tav tm="0">
                                          <p:val>
                                            <p:fltVal val="90"/>
                                          </p:val>
                                        </p:tav>
                                        <p:tav tm="100000">
                                          <p:val>
                                            <p:fltVal val="0"/>
                                          </p:val>
                                        </p:tav>
                                      </p:tavLst>
                                    </p:anim>
                                    <p:animEffect transition="in" filter="fade">
                                      <p:cBhvr>
                                        <p:cTn id="61" dur="10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0">
                                            <p:txEl>
                                              <p:pRg st="0" end="0"/>
                                            </p:txEl>
                                          </p:spTgt>
                                        </p:tgtEl>
                                        <p:attrNameLst>
                                          <p:attrName>style.visibility</p:attrName>
                                        </p:attrNameLst>
                                      </p:cBhvr>
                                      <p:to>
                                        <p:strVal val="visible"/>
                                      </p:to>
                                    </p:set>
                                    <p:anim calcmode="lin" valueType="num">
                                      <p:cBhvr additive="base">
                                        <p:cTn id="66"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500" fill="hold"/>
                                        <p:tgtEl>
                                          <p:spTgt spid="24"/>
                                        </p:tgtEl>
                                        <p:attrNameLst>
                                          <p:attrName>ppt_x</p:attrName>
                                        </p:attrNameLst>
                                      </p:cBhvr>
                                      <p:tavLst>
                                        <p:tav tm="0">
                                          <p:val>
                                            <p:strVal val="#ppt_x"/>
                                          </p:val>
                                        </p:tav>
                                        <p:tav tm="100000">
                                          <p:val>
                                            <p:strVal val="#ppt_x"/>
                                          </p:val>
                                        </p:tav>
                                      </p:tavLst>
                                    </p:anim>
                                    <p:anim calcmode="lin" valueType="num">
                                      <p:cBhvr additive="base">
                                        <p:cTn id="7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6">
                                            <p:txEl>
                                              <p:pRg st="0" end="0"/>
                                            </p:txEl>
                                          </p:spTgt>
                                        </p:tgtEl>
                                        <p:attrNameLst>
                                          <p:attrName>style.visibility</p:attrName>
                                        </p:attrNameLst>
                                      </p:cBhvr>
                                      <p:to>
                                        <p:strVal val="visible"/>
                                      </p:to>
                                    </p:set>
                                    <p:anim calcmode="lin" valueType="num">
                                      <p:cBhvr additive="base">
                                        <p:cTn id="8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additive="base">
                                        <p:cTn id="90" dur="500" fill="hold"/>
                                        <p:tgtEl>
                                          <p:spTgt spid="27"/>
                                        </p:tgtEl>
                                        <p:attrNameLst>
                                          <p:attrName>ppt_x</p:attrName>
                                        </p:attrNameLst>
                                      </p:cBhvr>
                                      <p:tavLst>
                                        <p:tav tm="0">
                                          <p:val>
                                            <p:strVal val="#ppt_x"/>
                                          </p:val>
                                        </p:tav>
                                        <p:tav tm="100000">
                                          <p:val>
                                            <p:strVal val="#ppt_x"/>
                                          </p:val>
                                        </p:tav>
                                      </p:tavLst>
                                    </p:anim>
                                    <p:anim calcmode="lin" valueType="num">
                                      <p:cBhvr additive="base">
                                        <p:cTn id="9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7" grpId="0"/>
      <p:bldP spid="18" grpId="0"/>
      <p:bldP spid="19"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96301" y="131469"/>
            <a:ext cx="3796555" cy="584775"/>
          </a:xfrm>
          <a:prstGeom prst="rect">
            <a:avLst/>
          </a:prstGeom>
          <a:noFill/>
        </p:spPr>
        <p:txBody>
          <a:bodyPr wrap="square" lIns="91302" tIns="45718" rIns="91302" bIns="45718" rtlCol="0">
            <a:spAutoFit/>
          </a:bodyPr>
          <a:lstStyle/>
          <a:p>
            <a:r>
              <a:rPr lang="fa-IR" sz="3200" dirty="0" smtClean="0">
                <a:solidFill>
                  <a:srgbClr val="FF0000"/>
                </a:solidFill>
              </a:rPr>
              <a:t>4-فلسفه به معنای شناخت:</a:t>
            </a:r>
            <a:endParaRPr lang="en-US" sz="3200" dirty="0">
              <a:solidFill>
                <a:srgbClr val="FF0000"/>
              </a:solidFill>
            </a:endParaRPr>
          </a:p>
        </p:txBody>
      </p:sp>
      <p:sp>
        <p:nvSpPr>
          <p:cNvPr id="5" name="TextBox 4"/>
          <p:cNvSpPr txBox="1"/>
          <p:nvPr/>
        </p:nvSpPr>
        <p:spPr>
          <a:xfrm>
            <a:off x="4195483" y="192935"/>
            <a:ext cx="5334000" cy="523220"/>
          </a:xfrm>
          <a:prstGeom prst="rect">
            <a:avLst/>
          </a:prstGeom>
          <a:noFill/>
        </p:spPr>
        <p:txBody>
          <a:bodyPr wrap="square" lIns="91302" tIns="45718" rIns="91302" bIns="45718" rtlCol="0">
            <a:spAutoFit/>
          </a:bodyPr>
          <a:lstStyle/>
          <a:p>
            <a:r>
              <a:rPr lang="fa-IR" sz="2800" dirty="0" smtClean="0"/>
              <a:t>مانند فلسفه علم ب معنای علم شناس</a:t>
            </a:r>
            <a:endParaRPr lang="en-US" sz="2800" dirty="0"/>
          </a:p>
        </p:txBody>
      </p:sp>
      <p:sp>
        <p:nvSpPr>
          <p:cNvPr id="6" name="TextBox 5"/>
          <p:cNvSpPr txBox="1"/>
          <p:nvPr/>
        </p:nvSpPr>
        <p:spPr>
          <a:xfrm>
            <a:off x="8226207" y="1479179"/>
            <a:ext cx="4338919" cy="523220"/>
          </a:xfrm>
          <a:prstGeom prst="rect">
            <a:avLst/>
          </a:prstGeom>
          <a:noFill/>
        </p:spPr>
        <p:txBody>
          <a:bodyPr wrap="square" lIns="91302" tIns="45718" rIns="91302" bIns="45718" rtlCol="0">
            <a:spAutoFit/>
          </a:bodyPr>
          <a:lstStyle/>
          <a:p>
            <a:r>
              <a:rPr lang="fa-IR" sz="2800" dirty="0" smtClean="0">
                <a:solidFill>
                  <a:srgbClr val="FF0000"/>
                </a:solidFill>
              </a:rPr>
              <a:t>معرفت یا شناخت ها دونوع اند:</a:t>
            </a:r>
            <a:endParaRPr lang="en-US" sz="2800" dirty="0">
              <a:solidFill>
                <a:srgbClr val="FF0000"/>
              </a:solidFill>
            </a:endParaRPr>
          </a:p>
        </p:txBody>
      </p:sp>
      <p:sp>
        <p:nvSpPr>
          <p:cNvPr id="7" name="TextBox 6"/>
          <p:cNvSpPr txBox="1"/>
          <p:nvPr/>
        </p:nvSpPr>
        <p:spPr>
          <a:xfrm>
            <a:off x="1039909" y="1249934"/>
            <a:ext cx="6741459" cy="461665"/>
          </a:xfrm>
          <a:prstGeom prst="rect">
            <a:avLst/>
          </a:prstGeom>
          <a:noFill/>
        </p:spPr>
        <p:txBody>
          <a:bodyPr wrap="square" lIns="91302" tIns="45718" rIns="91302" bIns="45718" rtlCol="0">
            <a:spAutoFit/>
          </a:bodyPr>
          <a:lstStyle/>
          <a:p>
            <a:r>
              <a:rPr lang="fa-IR" dirty="0" smtClean="0"/>
              <a:t>1</a:t>
            </a:r>
            <a:r>
              <a:rPr lang="fa-IR" sz="2400" dirty="0" smtClean="0"/>
              <a:t>- شناخت ها ومطالعه اش مربوط به عالم واقعی وخارج است0</a:t>
            </a:r>
            <a:endParaRPr lang="en-US" sz="2400" dirty="0"/>
          </a:p>
        </p:txBody>
      </p:sp>
      <p:sp>
        <p:nvSpPr>
          <p:cNvPr id="8" name="TextBox 7"/>
          <p:cNvSpPr txBox="1"/>
          <p:nvPr/>
        </p:nvSpPr>
        <p:spPr>
          <a:xfrm>
            <a:off x="273472" y="2085856"/>
            <a:ext cx="7162799" cy="461665"/>
          </a:xfrm>
          <a:prstGeom prst="rect">
            <a:avLst/>
          </a:prstGeom>
          <a:noFill/>
        </p:spPr>
        <p:txBody>
          <a:bodyPr wrap="square" lIns="91302" tIns="45718" rIns="91302" bIns="45718" rtlCol="0">
            <a:spAutoFit/>
          </a:bodyPr>
          <a:lstStyle/>
          <a:p>
            <a:r>
              <a:rPr lang="fa-IR" dirty="0" smtClean="0"/>
              <a:t>2</a:t>
            </a:r>
            <a:r>
              <a:rPr lang="fa-IR" sz="2400" dirty="0" smtClean="0"/>
              <a:t>- شناخت ومطالعات مربوط ب خودهمان علم یا چیستی بودن همان علم</a:t>
            </a:r>
            <a:endParaRPr lang="en-US" sz="2400" dirty="0"/>
          </a:p>
        </p:txBody>
      </p:sp>
      <p:cxnSp>
        <p:nvCxnSpPr>
          <p:cNvPr id="10" name="Straight Arrow Connector 9"/>
          <p:cNvCxnSpPr/>
          <p:nvPr/>
        </p:nvCxnSpPr>
        <p:spPr>
          <a:xfrm flipH="1" flipV="1">
            <a:off x="7342164" y="1480766"/>
            <a:ext cx="878543" cy="279009"/>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p:cNvCxnSpPr>
            <a:endCxn id="8" idx="3"/>
          </p:cNvCxnSpPr>
          <p:nvPr/>
        </p:nvCxnSpPr>
        <p:spPr>
          <a:xfrm flipH="1">
            <a:off x="7436271" y="1942340"/>
            <a:ext cx="784456" cy="374259"/>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5354173" y="2920937"/>
            <a:ext cx="6938683" cy="646328"/>
          </a:xfrm>
          <a:prstGeom prst="rect">
            <a:avLst/>
          </a:prstGeom>
          <a:noFill/>
        </p:spPr>
        <p:txBody>
          <a:bodyPr wrap="square" lIns="91302" tIns="45718" rIns="91302" bIns="45718" rtlCol="0">
            <a:spAutoFit/>
          </a:bodyPr>
          <a:lstStyle/>
          <a:p>
            <a:r>
              <a:rPr lang="fa-IR" sz="3600" dirty="0" smtClean="0">
                <a:solidFill>
                  <a:srgbClr val="FF0000"/>
                </a:solidFill>
              </a:rPr>
              <a:t>5-فلسفه علمی:</a:t>
            </a:r>
            <a:r>
              <a:rPr lang="fa-IR" dirty="0" smtClean="0"/>
              <a:t> </a:t>
            </a:r>
            <a:r>
              <a:rPr lang="fa-IR" sz="2800" dirty="0" smtClean="0"/>
              <a:t>ابداع آن توسط مارکسیستها می باشد0</a:t>
            </a:r>
            <a:endParaRPr lang="en-US" sz="2800" dirty="0"/>
          </a:p>
        </p:txBody>
      </p:sp>
      <p:sp>
        <p:nvSpPr>
          <p:cNvPr id="17" name="TextBox 16"/>
          <p:cNvSpPr txBox="1"/>
          <p:nvPr/>
        </p:nvSpPr>
        <p:spPr>
          <a:xfrm>
            <a:off x="6993562" y="3810056"/>
            <a:ext cx="5199529" cy="584775"/>
          </a:xfrm>
          <a:prstGeom prst="rect">
            <a:avLst/>
          </a:prstGeom>
          <a:noFill/>
        </p:spPr>
        <p:txBody>
          <a:bodyPr wrap="square" lIns="91302" tIns="45718" rIns="91302" bIns="45718" rtlCol="0">
            <a:spAutoFit/>
          </a:bodyPr>
          <a:lstStyle/>
          <a:p>
            <a:r>
              <a:rPr lang="fa-IR" sz="3200" dirty="0" smtClean="0">
                <a:solidFill>
                  <a:srgbClr val="FF0000"/>
                </a:solidFill>
              </a:rPr>
              <a:t>6-فلسفه به عنوان هدف-غایت-مکــتب</a:t>
            </a:r>
            <a:endParaRPr lang="en-US" sz="3200" dirty="0">
              <a:solidFill>
                <a:srgbClr val="FF0000"/>
              </a:solidFill>
            </a:endParaRPr>
          </a:p>
        </p:txBody>
      </p:sp>
      <p:sp>
        <p:nvSpPr>
          <p:cNvPr id="18" name="TextBox 17"/>
          <p:cNvSpPr txBox="1"/>
          <p:nvPr/>
        </p:nvSpPr>
        <p:spPr>
          <a:xfrm>
            <a:off x="8561263" y="4485151"/>
            <a:ext cx="3668807" cy="584775"/>
          </a:xfrm>
          <a:prstGeom prst="rect">
            <a:avLst/>
          </a:prstGeom>
          <a:noFill/>
        </p:spPr>
        <p:txBody>
          <a:bodyPr wrap="square" lIns="91302" tIns="45718" rIns="91302" bIns="45718" rtlCol="0">
            <a:spAutoFit/>
          </a:bodyPr>
          <a:lstStyle/>
          <a:p>
            <a:r>
              <a:rPr lang="fa-IR" sz="3200" dirty="0" smtClean="0">
                <a:solidFill>
                  <a:srgbClr val="FF0000"/>
                </a:solidFill>
              </a:rPr>
              <a:t>7-فلسفه به معنای غیرعلم</a:t>
            </a:r>
            <a:endParaRPr lang="en-US" sz="3200" dirty="0">
              <a:solidFill>
                <a:srgbClr val="FF0000"/>
              </a:solidFill>
            </a:endParaRPr>
          </a:p>
        </p:txBody>
      </p:sp>
      <p:sp>
        <p:nvSpPr>
          <p:cNvPr id="19" name="TextBox 18"/>
          <p:cNvSpPr txBox="1"/>
          <p:nvPr/>
        </p:nvSpPr>
        <p:spPr>
          <a:xfrm>
            <a:off x="6732496" y="5402942"/>
            <a:ext cx="5952565" cy="584775"/>
          </a:xfrm>
          <a:prstGeom prst="rect">
            <a:avLst/>
          </a:prstGeom>
          <a:noFill/>
        </p:spPr>
        <p:txBody>
          <a:bodyPr wrap="square" lIns="91302" tIns="45718" rIns="91302" bIns="45718" rtlCol="0">
            <a:spAutoFit/>
          </a:bodyPr>
          <a:lstStyle/>
          <a:p>
            <a:r>
              <a:rPr lang="fa-IR" sz="3200" dirty="0" smtClean="0">
                <a:solidFill>
                  <a:srgbClr val="FF0000"/>
                </a:solidFill>
              </a:rPr>
              <a:t>اهمیت فلسفه وجایگاه آن در تفکر بشری</a:t>
            </a:r>
            <a:endParaRPr lang="en-US" sz="3200" dirty="0">
              <a:solidFill>
                <a:srgbClr val="FF0000"/>
              </a:solidFill>
            </a:endParaRPr>
          </a:p>
        </p:txBody>
      </p:sp>
    </p:spTree>
    <p:extLst>
      <p:ext uri="{BB962C8B-B14F-4D97-AF65-F5344CB8AC3E}">
        <p14:creationId xmlns:p14="http://schemas.microsoft.com/office/powerpoint/2010/main" val="248071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circle(in)">
                                      <p:cBhvr>
                                        <p:cTn id="20" dur="20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ircle(in)">
                                      <p:cBhvr>
                                        <p:cTn id="30" dur="20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1000"/>
                                        <p:tgtEl>
                                          <p:spTgt spid="8">
                                            <p:txEl>
                                              <p:pRg st="0" end="0"/>
                                            </p:txEl>
                                          </p:spTgt>
                                        </p:tgtEl>
                                      </p:cBhvr>
                                    </p:animEffect>
                                    <p:anim calcmode="lin" valueType="num">
                                      <p:cBhvr>
                                        <p:cTn id="4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wipe(down)">
                                      <p:cBhvr>
                                        <p:cTn id="49" dur="580">
                                          <p:stCondLst>
                                            <p:cond delay="0"/>
                                          </p:stCondLst>
                                        </p:cTn>
                                        <p:tgtEl>
                                          <p:spTgt spid="16">
                                            <p:txEl>
                                              <p:pRg st="0" end="0"/>
                                            </p:txEl>
                                          </p:spTgt>
                                        </p:tgtEl>
                                      </p:cBhvr>
                                    </p:animEffect>
                                    <p:anim calcmode="lin" valueType="num">
                                      <p:cBhvr>
                                        <p:cTn id="50" dur="1822" tmFilter="0,0; 0.14,0.36; 0.43,0.73; 0.71,0.91; 1.0,1.0">
                                          <p:stCondLst>
                                            <p:cond delay="0"/>
                                          </p:stCondLst>
                                        </p:cTn>
                                        <p:tgtEl>
                                          <p:spTgt spid="16">
                                            <p:txEl>
                                              <p:pRg st="0" end="0"/>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6">
                                            <p:txEl>
                                              <p:pRg st="0" end="0"/>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6">
                                            <p:txEl>
                                              <p:pRg st="0" end="0"/>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6">
                                            <p:txEl>
                                              <p:pRg st="0" end="0"/>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6">
                                            <p:txEl>
                                              <p:pRg st="0" end="0"/>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16">
                                            <p:txEl>
                                              <p:pRg st="0" end="0"/>
                                            </p:txEl>
                                          </p:spTgt>
                                        </p:tgtEl>
                                      </p:cBhvr>
                                      <p:to x="100000" y="60000"/>
                                    </p:animScale>
                                    <p:animScale>
                                      <p:cBhvr>
                                        <p:cTn id="56" dur="166" decel="50000">
                                          <p:stCondLst>
                                            <p:cond delay="676"/>
                                          </p:stCondLst>
                                        </p:cTn>
                                        <p:tgtEl>
                                          <p:spTgt spid="16">
                                            <p:txEl>
                                              <p:pRg st="0" end="0"/>
                                            </p:txEl>
                                          </p:spTgt>
                                        </p:tgtEl>
                                      </p:cBhvr>
                                      <p:to x="100000" y="100000"/>
                                    </p:animScale>
                                    <p:animScale>
                                      <p:cBhvr>
                                        <p:cTn id="57" dur="26">
                                          <p:stCondLst>
                                            <p:cond delay="1312"/>
                                          </p:stCondLst>
                                        </p:cTn>
                                        <p:tgtEl>
                                          <p:spTgt spid="16">
                                            <p:txEl>
                                              <p:pRg st="0" end="0"/>
                                            </p:txEl>
                                          </p:spTgt>
                                        </p:tgtEl>
                                      </p:cBhvr>
                                      <p:to x="100000" y="80000"/>
                                    </p:animScale>
                                    <p:animScale>
                                      <p:cBhvr>
                                        <p:cTn id="58" dur="166" decel="50000">
                                          <p:stCondLst>
                                            <p:cond delay="1338"/>
                                          </p:stCondLst>
                                        </p:cTn>
                                        <p:tgtEl>
                                          <p:spTgt spid="16">
                                            <p:txEl>
                                              <p:pRg st="0" end="0"/>
                                            </p:txEl>
                                          </p:spTgt>
                                        </p:tgtEl>
                                      </p:cBhvr>
                                      <p:to x="100000" y="100000"/>
                                    </p:animScale>
                                    <p:animScale>
                                      <p:cBhvr>
                                        <p:cTn id="59" dur="26">
                                          <p:stCondLst>
                                            <p:cond delay="1642"/>
                                          </p:stCondLst>
                                        </p:cTn>
                                        <p:tgtEl>
                                          <p:spTgt spid="16">
                                            <p:txEl>
                                              <p:pRg st="0" end="0"/>
                                            </p:txEl>
                                          </p:spTgt>
                                        </p:tgtEl>
                                      </p:cBhvr>
                                      <p:to x="100000" y="90000"/>
                                    </p:animScale>
                                    <p:animScale>
                                      <p:cBhvr>
                                        <p:cTn id="60" dur="166" decel="50000">
                                          <p:stCondLst>
                                            <p:cond delay="1668"/>
                                          </p:stCondLst>
                                        </p:cTn>
                                        <p:tgtEl>
                                          <p:spTgt spid="16">
                                            <p:txEl>
                                              <p:pRg st="0" end="0"/>
                                            </p:txEl>
                                          </p:spTgt>
                                        </p:tgtEl>
                                      </p:cBhvr>
                                      <p:to x="100000" y="100000"/>
                                    </p:animScale>
                                    <p:animScale>
                                      <p:cBhvr>
                                        <p:cTn id="61" dur="26">
                                          <p:stCondLst>
                                            <p:cond delay="1808"/>
                                          </p:stCondLst>
                                        </p:cTn>
                                        <p:tgtEl>
                                          <p:spTgt spid="16">
                                            <p:txEl>
                                              <p:pRg st="0" end="0"/>
                                            </p:txEl>
                                          </p:spTgt>
                                        </p:tgtEl>
                                      </p:cBhvr>
                                      <p:to x="100000" y="95000"/>
                                    </p:animScale>
                                    <p:animScale>
                                      <p:cBhvr>
                                        <p:cTn id="62" dur="166" decel="50000">
                                          <p:stCondLst>
                                            <p:cond delay="1834"/>
                                          </p:stCondLst>
                                        </p:cTn>
                                        <p:tgtEl>
                                          <p:spTgt spid="16">
                                            <p:txEl>
                                              <p:pRg st="0" end="0"/>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17">
                                            <p:txEl>
                                              <p:pRg st="0" end="0"/>
                                            </p:txEl>
                                          </p:spTgt>
                                        </p:tgtEl>
                                        <p:attrNameLst>
                                          <p:attrName>style.visibility</p:attrName>
                                        </p:attrNameLst>
                                      </p:cBhvr>
                                      <p:to>
                                        <p:strVal val="visible"/>
                                      </p:to>
                                    </p:set>
                                    <p:animEffect transition="in" filter="wipe(down)">
                                      <p:cBhvr>
                                        <p:cTn id="67" dur="580">
                                          <p:stCondLst>
                                            <p:cond delay="0"/>
                                          </p:stCondLst>
                                        </p:cTn>
                                        <p:tgtEl>
                                          <p:spTgt spid="17">
                                            <p:txEl>
                                              <p:pRg st="0" end="0"/>
                                            </p:txEl>
                                          </p:spTgt>
                                        </p:tgtEl>
                                      </p:cBhvr>
                                    </p:animEffect>
                                    <p:anim calcmode="lin" valueType="num">
                                      <p:cBhvr>
                                        <p:cTn id="68" dur="1822" tmFilter="0,0; 0.14,0.36; 0.43,0.73; 0.71,0.91; 1.0,1.0">
                                          <p:stCondLst>
                                            <p:cond delay="0"/>
                                          </p:stCondLst>
                                        </p:cTn>
                                        <p:tgtEl>
                                          <p:spTgt spid="17">
                                            <p:txEl>
                                              <p:pRg st="0" end="0"/>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7">
                                            <p:txEl>
                                              <p:pRg st="0" end="0"/>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7">
                                            <p:txEl>
                                              <p:pRg st="0" end="0"/>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7">
                                            <p:txEl>
                                              <p:pRg st="0" end="0"/>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7">
                                            <p:txEl>
                                              <p:pRg st="0" end="0"/>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17">
                                            <p:txEl>
                                              <p:pRg st="0" end="0"/>
                                            </p:txEl>
                                          </p:spTgt>
                                        </p:tgtEl>
                                      </p:cBhvr>
                                      <p:to x="100000" y="60000"/>
                                    </p:animScale>
                                    <p:animScale>
                                      <p:cBhvr>
                                        <p:cTn id="74" dur="166" decel="50000">
                                          <p:stCondLst>
                                            <p:cond delay="676"/>
                                          </p:stCondLst>
                                        </p:cTn>
                                        <p:tgtEl>
                                          <p:spTgt spid="17">
                                            <p:txEl>
                                              <p:pRg st="0" end="0"/>
                                            </p:txEl>
                                          </p:spTgt>
                                        </p:tgtEl>
                                      </p:cBhvr>
                                      <p:to x="100000" y="100000"/>
                                    </p:animScale>
                                    <p:animScale>
                                      <p:cBhvr>
                                        <p:cTn id="75" dur="26">
                                          <p:stCondLst>
                                            <p:cond delay="1312"/>
                                          </p:stCondLst>
                                        </p:cTn>
                                        <p:tgtEl>
                                          <p:spTgt spid="17">
                                            <p:txEl>
                                              <p:pRg st="0" end="0"/>
                                            </p:txEl>
                                          </p:spTgt>
                                        </p:tgtEl>
                                      </p:cBhvr>
                                      <p:to x="100000" y="80000"/>
                                    </p:animScale>
                                    <p:animScale>
                                      <p:cBhvr>
                                        <p:cTn id="76" dur="166" decel="50000">
                                          <p:stCondLst>
                                            <p:cond delay="1338"/>
                                          </p:stCondLst>
                                        </p:cTn>
                                        <p:tgtEl>
                                          <p:spTgt spid="17">
                                            <p:txEl>
                                              <p:pRg st="0" end="0"/>
                                            </p:txEl>
                                          </p:spTgt>
                                        </p:tgtEl>
                                      </p:cBhvr>
                                      <p:to x="100000" y="100000"/>
                                    </p:animScale>
                                    <p:animScale>
                                      <p:cBhvr>
                                        <p:cTn id="77" dur="26">
                                          <p:stCondLst>
                                            <p:cond delay="1642"/>
                                          </p:stCondLst>
                                        </p:cTn>
                                        <p:tgtEl>
                                          <p:spTgt spid="17">
                                            <p:txEl>
                                              <p:pRg st="0" end="0"/>
                                            </p:txEl>
                                          </p:spTgt>
                                        </p:tgtEl>
                                      </p:cBhvr>
                                      <p:to x="100000" y="90000"/>
                                    </p:animScale>
                                    <p:animScale>
                                      <p:cBhvr>
                                        <p:cTn id="78" dur="166" decel="50000">
                                          <p:stCondLst>
                                            <p:cond delay="1668"/>
                                          </p:stCondLst>
                                        </p:cTn>
                                        <p:tgtEl>
                                          <p:spTgt spid="17">
                                            <p:txEl>
                                              <p:pRg st="0" end="0"/>
                                            </p:txEl>
                                          </p:spTgt>
                                        </p:tgtEl>
                                      </p:cBhvr>
                                      <p:to x="100000" y="100000"/>
                                    </p:animScale>
                                    <p:animScale>
                                      <p:cBhvr>
                                        <p:cTn id="79" dur="26">
                                          <p:stCondLst>
                                            <p:cond delay="1808"/>
                                          </p:stCondLst>
                                        </p:cTn>
                                        <p:tgtEl>
                                          <p:spTgt spid="17">
                                            <p:txEl>
                                              <p:pRg st="0" end="0"/>
                                            </p:txEl>
                                          </p:spTgt>
                                        </p:tgtEl>
                                      </p:cBhvr>
                                      <p:to x="100000" y="95000"/>
                                    </p:animScale>
                                    <p:animScale>
                                      <p:cBhvr>
                                        <p:cTn id="80" dur="166" decel="50000">
                                          <p:stCondLst>
                                            <p:cond delay="1834"/>
                                          </p:stCondLst>
                                        </p:cTn>
                                        <p:tgtEl>
                                          <p:spTgt spid="17">
                                            <p:txEl>
                                              <p:pRg st="0" end="0"/>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down)">
                                      <p:cBhvr>
                                        <p:cTn id="85" dur="580">
                                          <p:stCondLst>
                                            <p:cond delay="0"/>
                                          </p:stCondLst>
                                        </p:cTn>
                                        <p:tgtEl>
                                          <p:spTgt spid="18"/>
                                        </p:tgtEl>
                                      </p:cBhvr>
                                    </p:animEffect>
                                    <p:anim calcmode="lin" valueType="num">
                                      <p:cBhvr>
                                        <p:cTn id="86"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1" dur="26">
                                          <p:stCondLst>
                                            <p:cond delay="650"/>
                                          </p:stCondLst>
                                        </p:cTn>
                                        <p:tgtEl>
                                          <p:spTgt spid="18"/>
                                        </p:tgtEl>
                                      </p:cBhvr>
                                      <p:to x="100000" y="60000"/>
                                    </p:animScale>
                                    <p:animScale>
                                      <p:cBhvr>
                                        <p:cTn id="92" dur="166" decel="50000">
                                          <p:stCondLst>
                                            <p:cond delay="676"/>
                                          </p:stCondLst>
                                        </p:cTn>
                                        <p:tgtEl>
                                          <p:spTgt spid="18"/>
                                        </p:tgtEl>
                                      </p:cBhvr>
                                      <p:to x="100000" y="100000"/>
                                    </p:animScale>
                                    <p:animScale>
                                      <p:cBhvr>
                                        <p:cTn id="93" dur="26">
                                          <p:stCondLst>
                                            <p:cond delay="1312"/>
                                          </p:stCondLst>
                                        </p:cTn>
                                        <p:tgtEl>
                                          <p:spTgt spid="18"/>
                                        </p:tgtEl>
                                      </p:cBhvr>
                                      <p:to x="100000" y="80000"/>
                                    </p:animScale>
                                    <p:animScale>
                                      <p:cBhvr>
                                        <p:cTn id="94" dur="166" decel="50000">
                                          <p:stCondLst>
                                            <p:cond delay="1338"/>
                                          </p:stCondLst>
                                        </p:cTn>
                                        <p:tgtEl>
                                          <p:spTgt spid="18"/>
                                        </p:tgtEl>
                                      </p:cBhvr>
                                      <p:to x="100000" y="100000"/>
                                    </p:animScale>
                                    <p:animScale>
                                      <p:cBhvr>
                                        <p:cTn id="95" dur="26">
                                          <p:stCondLst>
                                            <p:cond delay="1642"/>
                                          </p:stCondLst>
                                        </p:cTn>
                                        <p:tgtEl>
                                          <p:spTgt spid="18"/>
                                        </p:tgtEl>
                                      </p:cBhvr>
                                      <p:to x="100000" y="90000"/>
                                    </p:animScale>
                                    <p:animScale>
                                      <p:cBhvr>
                                        <p:cTn id="96" dur="166" decel="50000">
                                          <p:stCondLst>
                                            <p:cond delay="1668"/>
                                          </p:stCondLst>
                                        </p:cTn>
                                        <p:tgtEl>
                                          <p:spTgt spid="18"/>
                                        </p:tgtEl>
                                      </p:cBhvr>
                                      <p:to x="100000" y="100000"/>
                                    </p:animScale>
                                    <p:animScale>
                                      <p:cBhvr>
                                        <p:cTn id="97" dur="26">
                                          <p:stCondLst>
                                            <p:cond delay="1808"/>
                                          </p:stCondLst>
                                        </p:cTn>
                                        <p:tgtEl>
                                          <p:spTgt spid="18"/>
                                        </p:tgtEl>
                                      </p:cBhvr>
                                      <p:to x="100000" y="95000"/>
                                    </p:animScale>
                                    <p:animScale>
                                      <p:cBhvr>
                                        <p:cTn id="98" dur="166" decel="50000">
                                          <p:stCondLst>
                                            <p:cond delay="1834"/>
                                          </p:stCondLst>
                                        </p:cTn>
                                        <p:tgtEl>
                                          <p:spTgt spid="18"/>
                                        </p:tgtEl>
                                      </p:cBhvr>
                                      <p:to x="100000" y="100000"/>
                                    </p:animScale>
                                  </p:childTnLst>
                                </p:cTn>
                              </p:par>
                            </p:childTnLst>
                          </p:cTn>
                        </p:par>
                      </p:childTnLst>
                    </p:cTn>
                  </p:par>
                  <p:par>
                    <p:cTn id="99" fill="hold">
                      <p:stCondLst>
                        <p:cond delay="indefinite"/>
                      </p:stCondLst>
                      <p:childTnLst>
                        <p:par>
                          <p:cTn id="100" fill="hold">
                            <p:stCondLst>
                              <p:cond delay="0"/>
                            </p:stCondLst>
                            <p:childTnLst>
                              <p:par>
                                <p:cTn id="101" presetID="26" presetClass="entr" presetSubtype="0"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down)">
                                      <p:cBhvr>
                                        <p:cTn id="103" dur="580">
                                          <p:stCondLst>
                                            <p:cond delay="0"/>
                                          </p:stCondLst>
                                        </p:cTn>
                                        <p:tgtEl>
                                          <p:spTgt spid="19"/>
                                        </p:tgtEl>
                                      </p:cBhvr>
                                    </p:animEffect>
                                    <p:anim calcmode="lin" valueType="num">
                                      <p:cBhvr>
                                        <p:cTn id="10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09" dur="26">
                                          <p:stCondLst>
                                            <p:cond delay="650"/>
                                          </p:stCondLst>
                                        </p:cTn>
                                        <p:tgtEl>
                                          <p:spTgt spid="19"/>
                                        </p:tgtEl>
                                      </p:cBhvr>
                                      <p:to x="100000" y="60000"/>
                                    </p:animScale>
                                    <p:animScale>
                                      <p:cBhvr>
                                        <p:cTn id="110" dur="166" decel="50000">
                                          <p:stCondLst>
                                            <p:cond delay="676"/>
                                          </p:stCondLst>
                                        </p:cTn>
                                        <p:tgtEl>
                                          <p:spTgt spid="19"/>
                                        </p:tgtEl>
                                      </p:cBhvr>
                                      <p:to x="100000" y="100000"/>
                                    </p:animScale>
                                    <p:animScale>
                                      <p:cBhvr>
                                        <p:cTn id="111" dur="26">
                                          <p:stCondLst>
                                            <p:cond delay="1312"/>
                                          </p:stCondLst>
                                        </p:cTn>
                                        <p:tgtEl>
                                          <p:spTgt spid="19"/>
                                        </p:tgtEl>
                                      </p:cBhvr>
                                      <p:to x="100000" y="80000"/>
                                    </p:animScale>
                                    <p:animScale>
                                      <p:cBhvr>
                                        <p:cTn id="112" dur="166" decel="50000">
                                          <p:stCondLst>
                                            <p:cond delay="1338"/>
                                          </p:stCondLst>
                                        </p:cTn>
                                        <p:tgtEl>
                                          <p:spTgt spid="19"/>
                                        </p:tgtEl>
                                      </p:cBhvr>
                                      <p:to x="100000" y="100000"/>
                                    </p:animScale>
                                    <p:animScale>
                                      <p:cBhvr>
                                        <p:cTn id="113" dur="26">
                                          <p:stCondLst>
                                            <p:cond delay="1642"/>
                                          </p:stCondLst>
                                        </p:cTn>
                                        <p:tgtEl>
                                          <p:spTgt spid="19"/>
                                        </p:tgtEl>
                                      </p:cBhvr>
                                      <p:to x="100000" y="90000"/>
                                    </p:animScale>
                                    <p:animScale>
                                      <p:cBhvr>
                                        <p:cTn id="114" dur="166" decel="50000">
                                          <p:stCondLst>
                                            <p:cond delay="1668"/>
                                          </p:stCondLst>
                                        </p:cTn>
                                        <p:tgtEl>
                                          <p:spTgt spid="19"/>
                                        </p:tgtEl>
                                      </p:cBhvr>
                                      <p:to x="100000" y="100000"/>
                                    </p:animScale>
                                    <p:animScale>
                                      <p:cBhvr>
                                        <p:cTn id="115" dur="26">
                                          <p:stCondLst>
                                            <p:cond delay="1808"/>
                                          </p:stCondLst>
                                        </p:cTn>
                                        <p:tgtEl>
                                          <p:spTgt spid="19"/>
                                        </p:tgtEl>
                                      </p:cBhvr>
                                      <p:to x="100000" y="95000"/>
                                    </p:animScale>
                                    <p:animScale>
                                      <p:cBhvr>
                                        <p:cTn id="116"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37932" y="152400"/>
            <a:ext cx="5387789" cy="584775"/>
          </a:xfrm>
          <a:prstGeom prst="rect">
            <a:avLst/>
          </a:prstGeom>
          <a:noFill/>
        </p:spPr>
        <p:txBody>
          <a:bodyPr wrap="square" lIns="91302" tIns="45718" rIns="91302" bIns="45718" rtlCol="0">
            <a:spAutoFit/>
          </a:bodyPr>
          <a:lstStyle/>
          <a:p>
            <a:r>
              <a:rPr lang="fa-IR" sz="3200" dirty="0" smtClean="0">
                <a:solidFill>
                  <a:srgbClr val="FF0000"/>
                </a:solidFill>
                <a:latin typeface="110_Besmellah" pitchFamily="2" charset="0"/>
                <a:cs typeface="2  Sahar" panose="00000400000000000000" pitchFamily="2" charset="-78"/>
              </a:rPr>
              <a:t>پرداختن ب فلسفه از چند جهت:</a:t>
            </a:r>
            <a:endParaRPr lang="en-US" sz="3200" dirty="0">
              <a:solidFill>
                <a:srgbClr val="FF0000"/>
              </a:solidFill>
              <a:latin typeface="110_Besmellah" pitchFamily="2" charset="0"/>
              <a:cs typeface="2  Sahar" panose="00000400000000000000" pitchFamily="2" charset="-78"/>
            </a:endParaRPr>
          </a:p>
        </p:txBody>
      </p:sp>
      <p:sp>
        <p:nvSpPr>
          <p:cNvPr id="5" name="TextBox 4"/>
          <p:cNvSpPr txBox="1"/>
          <p:nvPr/>
        </p:nvSpPr>
        <p:spPr>
          <a:xfrm>
            <a:off x="4769225" y="816539"/>
            <a:ext cx="7637931" cy="707884"/>
          </a:xfrm>
          <a:prstGeom prst="rect">
            <a:avLst/>
          </a:prstGeom>
          <a:noFill/>
        </p:spPr>
        <p:txBody>
          <a:bodyPr wrap="square" lIns="91302" tIns="45718" rIns="91302" bIns="45718" rtlCol="0">
            <a:spAutoFit/>
          </a:bodyPr>
          <a:lstStyle/>
          <a:p>
            <a:r>
              <a:rPr lang="fa-IR" sz="4000" dirty="0" smtClean="0">
                <a:solidFill>
                  <a:srgbClr val="FF0000"/>
                </a:solidFill>
              </a:rPr>
              <a:t>1-</a:t>
            </a:r>
            <a:r>
              <a:rPr lang="fa-IR" dirty="0" smtClean="0"/>
              <a:t> </a:t>
            </a:r>
            <a:r>
              <a:rPr lang="fa-IR" sz="2800" dirty="0" smtClean="0"/>
              <a:t>وجود سوالاتی که پاسخ در تحلیل وتأمل عقلانی اسـت0</a:t>
            </a:r>
            <a:endParaRPr lang="en-US" sz="2800" dirty="0"/>
          </a:p>
        </p:txBody>
      </p:sp>
      <p:sp>
        <p:nvSpPr>
          <p:cNvPr id="7" name="Rectangle 6"/>
          <p:cNvSpPr/>
          <p:nvPr/>
        </p:nvSpPr>
        <p:spPr>
          <a:xfrm>
            <a:off x="2205319" y="1603038"/>
            <a:ext cx="9663113" cy="707884"/>
          </a:xfrm>
          <a:prstGeom prst="rect">
            <a:avLst/>
          </a:prstGeom>
        </p:spPr>
        <p:txBody>
          <a:bodyPr wrap="square" lIns="91302" tIns="45718" rIns="91302" bIns="45718">
            <a:spAutoFit/>
          </a:bodyPr>
          <a:lstStyle/>
          <a:p>
            <a:r>
              <a:rPr lang="fa-IR" sz="4000" dirty="0">
                <a:solidFill>
                  <a:srgbClr val="FF0000"/>
                </a:solidFill>
              </a:rPr>
              <a:t>2-</a:t>
            </a:r>
            <a:r>
              <a:rPr lang="fa-IR" sz="2800" dirty="0"/>
              <a:t>عرضه مکاتب اجتماعی مقعد توسط اندیمشندان مبتنی برپیش فرض های فلسفی</a:t>
            </a:r>
            <a:endParaRPr lang="en-US" sz="2800" dirty="0"/>
          </a:p>
        </p:txBody>
      </p:sp>
      <p:sp>
        <p:nvSpPr>
          <p:cNvPr id="8" name="TextBox 7"/>
          <p:cNvSpPr txBox="1"/>
          <p:nvPr/>
        </p:nvSpPr>
        <p:spPr>
          <a:xfrm>
            <a:off x="5522261" y="2457079"/>
            <a:ext cx="7001435" cy="707884"/>
          </a:xfrm>
          <a:prstGeom prst="rect">
            <a:avLst/>
          </a:prstGeom>
          <a:noFill/>
        </p:spPr>
        <p:txBody>
          <a:bodyPr wrap="square" lIns="91302" tIns="45718" rIns="91302" bIns="45718" rtlCol="0">
            <a:spAutoFit/>
          </a:bodyPr>
          <a:lstStyle/>
          <a:p>
            <a:r>
              <a:rPr lang="fa-IR" sz="4000" dirty="0" smtClean="0">
                <a:solidFill>
                  <a:srgbClr val="FF0000"/>
                </a:solidFill>
              </a:rPr>
              <a:t>3-</a:t>
            </a:r>
            <a:r>
              <a:rPr lang="fa-IR" sz="2800" dirty="0" smtClean="0"/>
              <a:t>فلسفه تأمین کننده اصول ومبادی علم علوم دیگـــر</a:t>
            </a:r>
            <a:endParaRPr lang="en-US" sz="2800" dirty="0"/>
          </a:p>
        </p:txBody>
      </p:sp>
      <p:sp>
        <p:nvSpPr>
          <p:cNvPr id="9" name="TextBox 8"/>
          <p:cNvSpPr txBox="1"/>
          <p:nvPr/>
        </p:nvSpPr>
        <p:spPr>
          <a:xfrm>
            <a:off x="5951725" y="3242835"/>
            <a:ext cx="5916707" cy="707884"/>
          </a:xfrm>
          <a:prstGeom prst="rect">
            <a:avLst/>
          </a:prstGeom>
          <a:noFill/>
        </p:spPr>
        <p:txBody>
          <a:bodyPr wrap="square" lIns="91302" tIns="45718" rIns="91302" bIns="45718" rtlCol="0">
            <a:spAutoFit/>
          </a:bodyPr>
          <a:lstStyle/>
          <a:p>
            <a:r>
              <a:rPr lang="fa-IR" sz="4000" dirty="0" smtClean="0">
                <a:solidFill>
                  <a:srgbClr val="FF0000"/>
                </a:solidFill>
              </a:rPr>
              <a:t>4-</a:t>
            </a:r>
            <a:r>
              <a:rPr lang="fa-IR" sz="2800" dirty="0" smtClean="0"/>
              <a:t>ارتباط داشتن علم فلسفه ب معنای عام وخاص</a:t>
            </a:r>
            <a:endParaRPr lang="en-US" sz="2800" dirty="0"/>
          </a:p>
        </p:txBody>
      </p:sp>
      <p:sp>
        <p:nvSpPr>
          <p:cNvPr id="10" name="TextBox 9"/>
          <p:cNvSpPr txBox="1"/>
          <p:nvPr/>
        </p:nvSpPr>
        <p:spPr>
          <a:xfrm>
            <a:off x="779931" y="4030079"/>
            <a:ext cx="11007820" cy="707884"/>
          </a:xfrm>
          <a:prstGeom prst="rect">
            <a:avLst/>
          </a:prstGeom>
          <a:noFill/>
        </p:spPr>
        <p:txBody>
          <a:bodyPr wrap="square" lIns="91302" tIns="45718" rIns="91302" bIns="45718" rtlCol="0">
            <a:spAutoFit/>
          </a:bodyPr>
          <a:lstStyle/>
          <a:p>
            <a:r>
              <a:rPr lang="fa-IR" sz="4000" dirty="0" smtClean="0">
                <a:solidFill>
                  <a:srgbClr val="FF0000"/>
                </a:solidFill>
              </a:rPr>
              <a:t>5-</a:t>
            </a:r>
            <a:r>
              <a:rPr lang="fa-IR" sz="2800" dirty="0" smtClean="0"/>
              <a:t>نگاع فلسفی ارتباطی با نحوه زندگی کردن هم دارد ک مشخص کند باید ونباید ها می باشد0</a:t>
            </a:r>
            <a:endParaRPr lang="en-US" sz="2800" dirty="0"/>
          </a:p>
        </p:txBody>
      </p:sp>
      <p:sp>
        <p:nvSpPr>
          <p:cNvPr id="11" name="Smiley Face 10"/>
          <p:cNvSpPr/>
          <p:nvPr/>
        </p:nvSpPr>
        <p:spPr>
          <a:xfrm>
            <a:off x="251015" y="5156489"/>
            <a:ext cx="2994212" cy="1299883"/>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0" anchor="ctr"/>
          <a:lstStyle/>
          <a:p>
            <a:pPr algn="ctr"/>
            <a:endParaRPr lang="en-US" dirty="0"/>
          </a:p>
        </p:txBody>
      </p:sp>
    </p:spTree>
    <p:extLst>
      <p:ext uri="{BB962C8B-B14F-4D97-AF65-F5344CB8AC3E}">
        <p14:creationId xmlns:p14="http://schemas.microsoft.com/office/powerpoint/2010/main" val="111028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8369" y="944473"/>
            <a:ext cx="8825659" cy="1528763"/>
          </a:xfrm>
        </p:spPr>
        <p:txBody>
          <a:bodyPr/>
          <a:lstStyle/>
          <a:p>
            <a:r>
              <a:rPr lang="fa-IR" dirty="0" smtClean="0">
                <a:solidFill>
                  <a:schemeClr val="accent3">
                    <a:lumMod val="75000"/>
                  </a:schemeClr>
                </a:solidFill>
              </a:rPr>
              <a:t>بسم الله الرحمن الرحیم</a:t>
            </a:r>
            <a:r>
              <a:rPr lang="en-US" sz="4800" dirty="0" smtClean="0">
                <a:solidFill>
                  <a:schemeClr val="accent3">
                    <a:lumMod val="75000"/>
                  </a:schemeClr>
                </a:solidFill>
              </a:rPr>
              <a:t>                       </a:t>
            </a:r>
            <a:endParaRPr lang="en-US" dirty="0"/>
          </a:p>
        </p:txBody>
      </p:sp>
      <p:sp>
        <p:nvSpPr>
          <p:cNvPr id="3" name="Subtitle 2"/>
          <p:cNvSpPr>
            <a:spLocks noGrp="1"/>
          </p:cNvSpPr>
          <p:nvPr>
            <p:ph type="subTitle" idx="1"/>
          </p:nvPr>
        </p:nvSpPr>
        <p:spPr>
          <a:xfrm flipV="1">
            <a:off x="1558369" y="6858003"/>
            <a:ext cx="8825659" cy="632012"/>
          </a:xfrm>
        </p:spPr>
        <p:txBody>
          <a:bodyPr/>
          <a:lstStyle/>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3131560948"/>
      </p:ext>
    </p:extLst>
  </p:cSld>
  <p:clrMapOvr>
    <a:masterClrMapping/>
  </p:clrMapOvr>
  <mc:AlternateContent xmlns:mc="http://schemas.openxmlformats.org/markup-compatibility/2006" xmlns:p14="http://schemas.microsoft.com/office/powerpoint/2010/main">
    <mc:Choice Requires="p14">
      <p:transition spd="slow" p14:dur="1500" advTm="159">
        <p:split orient="vert"/>
        <p:sndAc>
          <p:endSnd/>
        </p:sndAc>
      </p:transition>
    </mc:Choice>
    <mc:Fallback xmlns="">
      <p:transition spd="slow" advTm="159">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1" y="6752014"/>
            <a:ext cx="1156447" cy="94129"/>
          </a:xfrm>
        </p:spPr>
        <p:txBody>
          <a:bodyPr/>
          <a:lstStyle/>
          <a:p>
            <a:endParaRPr lang="en-US" sz="800" dirty="0"/>
          </a:p>
        </p:txBody>
      </p:sp>
      <p:sp>
        <p:nvSpPr>
          <p:cNvPr id="3" name="Subtitle 2"/>
          <p:cNvSpPr>
            <a:spLocks noGrp="1"/>
          </p:cNvSpPr>
          <p:nvPr>
            <p:ph type="subTitle" idx="1"/>
          </p:nvPr>
        </p:nvSpPr>
        <p:spPr>
          <a:xfrm rot="10800000" flipV="1">
            <a:off x="579313" y="1048873"/>
            <a:ext cx="10515601" cy="5795683"/>
          </a:xfrm>
        </p:spPr>
        <p:txBody>
          <a:bodyPr>
            <a:normAutofit fontScale="25000" lnSpcReduction="20000"/>
          </a:bodyPr>
          <a:lstStyle/>
          <a:p>
            <a:r>
              <a:rPr lang="fa-IR" sz="21600" dirty="0" smtClean="0">
                <a:solidFill>
                  <a:schemeClr val="accent4">
                    <a:lumMod val="60000"/>
                    <a:lumOff val="40000"/>
                  </a:schemeClr>
                </a:solidFill>
              </a:rPr>
              <a:t>رابطه فلسفه با</a:t>
            </a:r>
            <a:r>
              <a:rPr lang="fa-IR" sz="21600" dirty="0" smtClean="0">
                <a:solidFill>
                  <a:schemeClr val="accent2">
                    <a:lumMod val="75000"/>
                  </a:schemeClr>
                </a:solidFill>
              </a:rPr>
              <a:t>علم ودین                           </a:t>
            </a:r>
          </a:p>
          <a:p>
            <a:r>
              <a:rPr lang="fa-IR" sz="17600" dirty="0" smtClean="0">
                <a:solidFill>
                  <a:schemeClr val="accent2">
                    <a:lumMod val="75000"/>
                  </a:schemeClr>
                </a:solidFill>
              </a:rPr>
              <a:t>معانی علم:                                                       </a:t>
            </a:r>
          </a:p>
          <a:p>
            <a:r>
              <a:rPr lang="fa-IR" sz="14400" dirty="0" smtClean="0">
                <a:solidFill>
                  <a:schemeClr val="accent3">
                    <a:lumMod val="75000"/>
                  </a:schemeClr>
                </a:solidFill>
              </a:rPr>
              <a:t>۱:مطلق دانستن                                                                 </a:t>
            </a:r>
          </a:p>
          <a:p>
            <a:r>
              <a:rPr lang="fa-IR" sz="14400" dirty="0" smtClean="0">
                <a:solidFill>
                  <a:schemeClr val="accent3">
                    <a:lumMod val="75000"/>
                  </a:schemeClr>
                </a:solidFill>
              </a:rPr>
              <a:t>۲:اندوخته سازی ذهنی عالمان دراین کاربردعلم امورشخصی،      </a:t>
            </a:r>
          </a:p>
          <a:p>
            <a:r>
              <a:rPr lang="fa-IR" sz="14400" dirty="0" smtClean="0">
                <a:solidFill>
                  <a:schemeClr val="accent3">
                    <a:lumMod val="75000"/>
                  </a:schemeClr>
                </a:solidFill>
              </a:rPr>
              <a:t>فردی،درونی غیرقابل داوری است.                                       </a:t>
            </a:r>
          </a:p>
          <a:p>
            <a:r>
              <a:rPr lang="fa-IR" sz="14400" dirty="0" smtClean="0">
                <a:solidFill>
                  <a:schemeClr val="accent3">
                    <a:lumMod val="75000"/>
                  </a:schemeClr>
                </a:solidFill>
              </a:rPr>
              <a:t>۳:یقیین                                                                           </a:t>
            </a:r>
          </a:p>
          <a:p>
            <a:r>
              <a:rPr lang="fa-IR" sz="3600" dirty="0" smtClean="0">
                <a:solidFill>
                  <a:schemeClr val="accent5"/>
                </a:solidFill>
              </a:rPr>
              <a:t>                                                                                  </a:t>
            </a:r>
          </a:p>
          <a:p>
            <a:r>
              <a:rPr lang="fa-IR" sz="14400" dirty="0" smtClean="0">
                <a:solidFill>
                  <a:schemeClr val="accent3">
                    <a:lumMod val="75000"/>
                  </a:schemeClr>
                </a:solidFill>
              </a:rPr>
              <a:t>۴:علم به معنای مجموعه قضایایی که بایکدیگر انسجام ارتباطی     </a:t>
            </a:r>
          </a:p>
          <a:p>
            <a:r>
              <a:rPr lang="fa-IR" sz="14400" dirty="0" smtClean="0">
                <a:solidFill>
                  <a:schemeClr val="accent3">
                    <a:lumMod val="75000"/>
                  </a:schemeClr>
                </a:solidFill>
              </a:rPr>
              <a:t>درونی دارند.                                                                   </a:t>
            </a:r>
          </a:p>
          <a:p>
            <a:r>
              <a:rPr lang="fa-IR" sz="14400" dirty="0" smtClean="0">
                <a:solidFill>
                  <a:schemeClr val="accent3">
                    <a:lumMod val="75000"/>
                  </a:schemeClr>
                </a:solidFill>
              </a:rPr>
              <a:t>۵:علم به معنای دانش حقیقی است.                                         </a:t>
            </a:r>
          </a:p>
          <a:p>
            <a:r>
              <a:rPr lang="fa-IR" sz="14400" dirty="0" smtClean="0">
                <a:solidFill>
                  <a:schemeClr val="accent5"/>
                </a:solidFill>
              </a:rPr>
              <a:t>   </a:t>
            </a:r>
          </a:p>
          <a:p>
            <a:r>
              <a:rPr lang="fa-IR" sz="14400" dirty="0" smtClean="0">
                <a:solidFill>
                  <a:schemeClr val="accent5"/>
                </a:solidFill>
              </a:rPr>
              <a:t>                                                                                 </a:t>
            </a:r>
          </a:p>
          <a:p>
            <a:r>
              <a:rPr lang="fa-IR" sz="14400" dirty="0" smtClean="0">
                <a:solidFill>
                  <a:schemeClr val="accent5"/>
                </a:solidFill>
              </a:rPr>
              <a:t>               </a:t>
            </a:r>
          </a:p>
          <a:p>
            <a:endParaRPr lang="fa-IR" sz="14400" dirty="0" smtClean="0">
              <a:solidFill>
                <a:schemeClr val="accent5"/>
              </a:solidFill>
            </a:endParaRPr>
          </a:p>
          <a:p>
            <a:r>
              <a:rPr lang="fa-IR" sz="14400" dirty="0" smtClean="0">
                <a:solidFill>
                  <a:schemeClr val="accent5"/>
                </a:solidFill>
              </a:rPr>
              <a:t>     </a:t>
            </a:r>
            <a:r>
              <a:rPr lang="fa-IR" sz="11100" dirty="0" smtClean="0">
                <a:solidFill>
                  <a:schemeClr val="accent5"/>
                </a:solidFill>
              </a:rPr>
              <a:t> </a:t>
            </a:r>
          </a:p>
          <a:p>
            <a:r>
              <a:rPr lang="fa-IR" sz="3600" dirty="0" smtClean="0">
                <a:solidFill>
                  <a:schemeClr val="accent5"/>
                </a:solidFill>
              </a:rPr>
              <a:t>                     </a:t>
            </a:r>
          </a:p>
          <a:p>
            <a:r>
              <a:rPr lang="fa-IR" sz="3600" dirty="0" smtClean="0">
                <a:solidFill>
                  <a:schemeClr val="accent5"/>
                </a:solidFill>
              </a:rPr>
              <a:t>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761446726"/>
      </p:ext>
    </p:extLst>
  </p:cSld>
  <p:clrMapOvr>
    <a:masterClrMapping/>
  </p:clrMapOvr>
  <mc:AlternateContent xmlns:mc="http://schemas.openxmlformats.org/markup-compatibility/2006" xmlns:p14="http://schemas.microsoft.com/office/powerpoint/2010/main">
    <mc:Choice Requires="p14">
      <p:transition spd="slow" p14:dur="1500" advTm="4963">
        <p:split orient="vert"/>
        <p:sndAc>
          <p:endSnd/>
        </p:sndAc>
      </p:transition>
    </mc:Choice>
    <mc:Fallback xmlns="">
      <p:transition spd="slow" advTm="4963">
        <p:split orient="vert"/>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1091" y="6813871"/>
            <a:ext cx="646951" cy="45719"/>
          </a:xfrm>
        </p:spPr>
        <p:txBody>
          <a:bodyPr/>
          <a:lstStyle/>
          <a:p>
            <a:endParaRPr lang="en-US" sz="800" dirty="0"/>
          </a:p>
        </p:txBody>
      </p:sp>
      <p:sp>
        <p:nvSpPr>
          <p:cNvPr id="3" name="Subtitle 2"/>
          <p:cNvSpPr>
            <a:spLocks noGrp="1"/>
          </p:cNvSpPr>
          <p:nvPr>
            <p:ph type="subTitle" idx="1"/>
          </p:nvPr>
        </p:nvSpPr>
        <p:spPr>
          <a:xfrm>
            <a:off x="753039" y="1143000"/>
            <a:ext cx="10340788" cy="5715000"/>
          </a:xfrm>
        </p:spPr>
        <p:txBody>
          <a:bodyPr>
            <a:normAutofit fontScale="92500" lnSpcReduction="20000"/>
          </a:bodyPr>
          <a:lstStyle/>
          <a:p>
            <a:r>
              <a:rPr lang="fa-IR" sz="5900" dirty="0" smtClean="0">
                <a:solidFill>
                  <a:schemeClr val="accent2">
                    <a:lumMod val="75000"/>
                  </a:schemeClr>
                </a:solidFill>
              </a:rPr>
              <a:t>رابطه متافیزیک وعلم                               </a:t>
            </a:r>
          </a:p>
          <a:p>
            <a:r>
              <a:rPr lang="fa-IR" sz="4800" dirty="0" smtClean="0">
                <a:solidFill>
                  <a:schemeClr val="accent2">
                    <a:lumMod val="75000"/>
                  </a:schemeClr>
                </a:solidFill>
              </a:rPr>
              <a:t>فلسفه:                                                                </a:t>
            </a:r>
          </a:p>
          <a:p>
            <a:r>
              <a:rPr lang="fa-IR" sz="3900" dirty="0" smtClean="0">
                <a:solidFill>
                  <a:schemeClr val="accent3">
                    <a:lumMod val="75000"/>
                  </a:schemeClr>
                </a:solidFill>
              </a:rPr>
              <a:t>۱:مبادی                                                                              </a:t>
            </a:r>
          </a:p>
          <a:p>
            <a:r>
              <a:rPr lang="fa-IR" sz="3600" dirty="0" smtClean="0">
                <a:solidFill>
                  <a:schemeClr val="accent3">
                    <a:lumMod val="75000"/>
                  </a:schemeClr>
                </a:solidFill>
              </a:rPr>
              <a:t>۲:موضوع                                                                                   </a:t>
            </a:r>
          </a:p>
          <a:p>
            <a:r>
              <a:rPr lang="fa-IR" sz="3600" dirty="0" smtClean="0">
                <a:solidFill>
                  <a:schemeClr val="accent3">
                    <a:lumMod val="75000"/>
                  </a:schemeClr>
                </a:solidFill>
              </a:rPr>
              <a:t>۳:مسایل                                                                                    </a:t>
            </a:r>
          </a:p>
          <a:p>
            <a:r>
              <a:rPr lang="fa-IR" sz="4800" dirty="0" smtClean="0">
                <a:solidFill>
                  <a:schemeClr val="accent2">
                    <a:lumMod val="75000"/>
                  </a:schemeClr>
                </a:solidFill>
              </a:rPr>
              <a:t>تفاوت علم وفلسفه                                                  </a:t>
            </a:r>
          </a:p>
          <a:p>
            <a:r>
              <a:rPr lang="fa-IR" sz="3600" dirty="0" smtClean="0"/>
              <a:t>                                                                                   </a:t>
            </a:r>
          </a:p>
          <a:p>
            <a:r>
              <a:rPr lang="fa-IR" sz="4100" dirty="0" smtClean="0">
                <a:solidFill>
                  <a:schemeClr val="accent6">
                    <a:lumMod val="60000"/>
                    <a:lumOff val="40000"/>
                  </a:schemeClr>
                </a:solidFill>
              </a:rPr>
              <a:t>۱:موضوع ۲:روش ۳:غایت                       </a:t>
            </a:r>
            <a:endParaRPr lang="fa-IR" sz="3600" dirty="0">
              <a:solidFill>
                <a:schemeClr val="accent6">
                  <a:lumMod val="60000"/>
                  <a:lumOff val="40000"/>
                </a:schemeClr>
              </a:solidFill>
            </a:endParaRPr>
          </a:p>
          <a:p>
            <a:endParaRPr lang="fa-IR" sz="4100" dirty="0" smtClean="0"/>
          </a:p>
          <a:p>
            <a:endParaRPr lang="fa-IR" sz="3600" dirty="0" smtClean="0"/>
          </a:p>
          <a:p>
            <a:endParaRPr lang="en-US" sz="4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357476880"/>
      </p:ext>
    </p:extLst>
  </p:cSld>
  <p:clrMapOvr>
    <a:masterClrMapping/>
  </p:clrMapOvr>
  <p:transition spd="slow" advTm="5146">
    <p:wipe/>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81103"/>
            <a:ext cx="510989" cy="178487"/>
          </a:xfrm>
        </p:spPr>
        <p:txBody>
          <a:bodyPr/>
          <a:lstStyle/>
          <a:p>
            <a:endParaRPr lang="en-US" sz="800" dirty="0"/>
          </a:p>
        </p:txBody>
      </p:sp>
      <p:sp>
        <p:nvSpPr>
          <p:cNvPr id="3" name="Subtitle 2"/>
          <p:cNvSpPr>
            <a:spLocks noGrp="1"/>
          </p:cNvSpPr>
          <p:nvPr>
            <p:ph type="subTitle" idx="1"/>
          </p:nvPr>
        </p:nvSpPr>
        <p:spPr>
          <a:xfrm>
            <a:off x="510989" y="1102665"/>
            <a:ext cx="10596283" cy="5755341"/>
          </a:xfrm>
        </p:spPr>
        <p:txBody>
          <a:bodyPr>
            <a:normAutofit fontScale="92500"/>
          </a:bodyPr>
          <a:lstStyle/>
          <a:p>
            <a:r>
              <a:rPr lang="fa-IR" sz="5500" dirty="0" smtClean="0">
                <a:solidFill>
                  <a:schemeClr val="accent2">
                    <a:lumMod val="75000"/>
                  </a:schemeClr>
                </a:solidFill>
              </a:rPr>
              <a:t>موضوع فلسفه:</a:t>
            </a:r>
            <a:r>
              <a:rPr lang="fa-IR" sz="4000" dirty="0" smtClean="0">
                <a:solidFill>
                  <a:schemeClr val="accent3">
                    <a:lumMod val="75000"/>
                  </a:schemeClr>
                </a:solidFill>
              </a:rPr>
              <a:t>موجودبماهوموجود</a:t>
            </a:r>
            <a:r>
              <a:rPr lang="fa-IR" sz="4000" dirty="0" smtClean="0"/>
              <a:t>               </a:t>
            </a:r>
            <a:r>
              <a:rPr lang="fa-IR" sz="4800" dirty="0" smtClean="0"/>
              <a:t>              </a:t>
            </a:r>
            <a:endParaRPr lang="fa-IR" sz="4000" dirty="0" smtClean="0"/>
          </a:p>
          <a:p>
            <a:r>
              <a:rPr lang="fa-IR" sz="4800" dirty="0" smtClean="0">
                <a:solidFill>
                  <a:schemeClr val="accent2">
                    <a:lumMod val="75000"/>
                  </a:schemeClr>
                </a:solidFill>
              </a:rPr>
              <a:t>موضوع علوم مختلف:</a:t>
            </a:r>
            <a:r>
              <a:rPr lang="fa-IR" sz="4000" dirty="0" smtClean="0">
                <a:solidFill>
                  <a:schemeClr val="accent3">
                    <a:lumMod val="75000"/>
                  </a:schemeClr>
                </a:solidFill>
              </a:rPr>
              <a:t>موجودباویژگی های متععداست.       </a:t>
            </a:r>
          </a:p>
          <a:p>
            <a:r>
              <a:rPr lang="fa-IR" sz="4800" dirty="0" smtClean="0">
                <a:solidFill>
                  <a:schemeClr val="accent3">
                    <a:lumMod val="75000"/>
                  </a:schemeClr>
                </a:solidFill>
              </a:rPr>
              <a:t>روش علم:</a:t>
            </a:r>
            <a:r>
              <a:rPr lang="fa-IR" sz="4000" dirty="0" smtClean="0">
                <a:solidFill>
                  <a:schemeClr val="accent3">
                    <a:lumMod val="75000"/>
                  </a:schemeClr>
                </a:solidFill>
              </a:rPr>
              <a:t>تجربه است</a:t>
            </a:r>
            <a:r>
              <a:rPr lang="fa-IR" sz="4800" dirty="0" smtClean="0">
                <a:solidFill>
                  <a:schemeClr val="accent3">
                    <a:lumMod val="75000"/>
                  </a:schemeClr>
                </a:solidFill>
              </a:rPr>
              <a:t>.                                         </a:t>
            </a:r>
          </a:p>
          <a:p>
            <a:r>
              <a:rPr lang="fa-IR" sz="4800" dirty="0" smtClean="0">
                <a:solidFill>
                  <a:schemeClr val="accent2">
                    <a:lumMod val="75000"/>
                  </a:schemeClr>
                </a:solidFill>
              </a:rPr>
              <a:t>روش فلسفه:</a:t>
            </a:r>
            <a:r>
              <a:rPr lang="fa-IR" sz="4000" dirty="0" smtClean="0">
                <a:solidFill>
                  <a:schemeClr val="accent3">
                    <a:lumMod val="75000"/>
                  </a:schemeClr>
                </a:solidFill>
              </a:rPr>
              <a:t>روش تعلقی است</a:t>
            </a:r>
            <a:r>
              <a:rPr lang="fa-IR" sz="4800" dirty="0" smtClean="0">
                <a:solidFill>
                  <a:schemeClr val="accent3">
                    <a:lumMod val="75000"/>
                  </a:schemeClr>
                </a:solidFill>
              </a:rPr>
              <a:t>.                                 </a:t>
            </a:r>
          </a:p>
          <a:p>
            <a:r>
              <a:rPr lang="fa-IR" sz="4800" dirty="0" smtClean="0">
                <a:solidFill>
                  <a:schemeClr val="accent2">
                    <a:lumMod val="75000"/>
                  </a:schemeClr>
                </a:solidFill>
              </a:rPr>
              <a:t>هدف علم:</a:t>
            </a:r>
            <a:r>
              <a:rPr lang="fa-IR" sz="4000" dirty="0" smtClean="0">
                <a:solidFill>
                  <a:schemeClr val="accent3">
                    <a:lumMod val="75000"/>
                  </a:schemeClr>
                </a:solidFill>
              </a:rPr>
              <a:t>مسلط کردن وتواناکردن آدمی برای بهره برداری از امکانات عالم طبیعت است.  </a:t>
            </a:r>
            <a:r>
              <a:rPr lang="fa-IR" sz="4000" dirty="0">
                <a:solidFill>
                  <a:schemeClr val="accent3">
                    <a:lumMod val="75000"/>
                  </a:schemeClr>
                </a:solidFill>
              </a:rPr>
              <a:t> </a:t>
            </a:r>
            <a:r>
              <a:rPr lang="fa-IR" sz="4000" dirty="0" smtClean="0">
                <a:solidFill>
                  <a:schemeClr val="accent3">
                    <a:lumMod val="75000"/>
                  </a:schemeClr>
                </a:solidFill>
              </a:rPr>
              <a:t>                                           </a:t>
            </a:r>
          </a:p>
          <a:p>
            <a:r>
              <a:rPr lang="fa-IR" sz="4800" dirty="0" smtClean="0">
                <a:solidFill>
                  <a:schemeClr val="accent2">
                    <a:lumMod val="75000"/>
                  </a:schemeClr>
                </a:solidFill>
              </a:rPr>
              <a:t>هدف فلسفه:</a:t>
            </a:r>
            <a:r>
              <a:rPr lang="fa-IR" sz="4300" dirty="0" smtClean="0">
                <a:solidFill>
                  <a:schemeClr val="accent3">
                    <a:lumMod val="75000"/>
                  </a:schemeClr>
                </a:solidFill>
              </a:rPr>
              <a:t>جستجوی حقایق وبیان احکام کلی هستی است</a:t>
            </a:r>
            <a:r>
              <a:rPr lang="fa-IR" sz="4800" dirty="0" smtClean="0">
                <a:solidFill>
                  <a:schemeClr val="accent3">
                    <a:lumMod val="75000"/>
                  </a:schemeClr>
                </a:solidFill>
              </a:rPr>
              <a:t>.</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2645536294"/>
      </p:ext>
    </p:extLst>
  </p:cSld>
  <p:clrMapOvr>
    <a:masterClrMapping/>
  </p:clrMapOvr>
  <p:transition spd="slow" advTm="15076">
    <p:push dir="u"/>
    <p:sndAc>
      <p:stSnd>
        <p:snd r:embed="rId4" name="arrow.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694551"/>
            <a:ext cx="1857187" cy="165039"/>
          </a:xfrm>
        </p:spPr>
        <p:txBody>
          <a:bodyPr/>
          <a:lstStyle/>
          <a:p>
            <a:endParaRPr lang="en-US" sz="800" dirty="0"/>
          </a:p>
        </p:txBody>
      </p:sp>
      <p:sp>
        <p:nvSpPr>
          <p:cNvPr id="3" name="Subtitle 2"/>
          <p:cNvSpPr>
            <a:spLocks noGrp="1"/>
          </p:cNvSpPr>
          <p:nvPr>
            <p:ph type="subTitle" idx="1"/>
          </p:nvPr>
        </p:nvSpPr>
        <p:spPr>
          <a:xfrm>
            <a:off x="564776" y="1129557"/>
            <a:ext cx="10555941" cy="5876365"/>
          </a:xfrm>
        </p:spPr>
        <p:txBody>
          <a:bodyPr>
            <a:normAutofit fontScale="92500" lnSpcReduction="20000"/>
          </a:bodyPr>
          <a:lstStyle/>
          <a:p>
            <a:r>
              <a:rPr lang="fa-IR" sz="3900" dirty="0" smtClean="0">
                <a:solidFill>
                  <a:schemeClr val="accent6">
                    <a:lumMod val="60000"/>
                    <a:lumOff val="40000"/>
                  </a:schemeClr>
                </a:solidFill>
              </a:rPr>
              <a:t>اگوست کنت معتقد است که بشردرتاریخ فکری خود۳مرحله راگذرانده </a:t>
            </a:r>
            <a:r>
              <a:rPr lang="en-US" sz="3900" dirty="0" smtClean="0">
                <a:solidFill>
                  <a:schemeClr val="accent6">
                    <a:lumMod val="60000"/>
                    <a:lumOff val="40000"/>
                  </a:schemeClr>
                </a:solidFill>
              </a:rPr>
              <a:t> </a:t>
            </a:r>
          </a:p>
          <a:p>
            <a:r>
              <a:rPr lang="fa-IR" sz="3900" dirty="0" smtClean="0">
                <a:solidFill>
                  <a:schemeClr val="accent6">
                    <a:lumMod val="60000"/>
                    <a:lumOff val="40000"/>
                  </a:schemeClr>
                </a:solidFill>
              </a:rPr>
              <a:t>است:                                        </a:t>
            </a:r>
            <a:r>
              <a:rPr lang="en-US" sz="3900" dirty="0" smtClean="0">
                <a:solidFill>
                  <a:schemeClr val="accent6">
                    <a:lumMod val="60000"/>
                    <a:lumOff val="40000"/>
                  </a:schemeClr>
                </a:solidFill>
              </a:rPr>
              <a:t>      </a:t>
            </a:r>
            <a:endParaRPr lang="fa-IR" sz="3900" dirty="0" smtClean="0">
              <a:solidFill>
                <a:schemeClr val="accent6">
                  <a:lumMod val="60000"/>
                  <a:lumOff val="40000"/>
                </a:schemeClr>
              </a:solidFill>
            </a:endParaRPr>
          </a:p>
          <a:p>
            <a:r>
              <a:rPr lang="fa-IR" sz="4400" dirty="0" smtClean="0">
                <a:solidFill>
                  <a:schemeClr val="accent2">
                    <a:lumMod val="75000"/>
                  </a:schemeClr>
                </a:solidFill>
              </a:rPr>
              <a:t>مرحله زبانی:</a:t>
            </a:r>
            <a:r>
              <a:rPr lang="fa-IR" sz="3900" dirty="0" smtClean="0">
                <a:solidFill>
                  <a:schemeClr val="accent3">
                    <a:lumMod val="75000"/>
                  </a:schemeClr>
                </a:solidFill>
              </a:rPr>
              <a:t>کودکی</a:t>
            </a:r>
            <a:r>
              <a:rPr lang="fa-IR" sz="3500" dirty="0" smtClean="0">
                <a:solidFill>
                  <a:schemeClr val="accent3">
                    <a:lumMod val="75000"/>
                  </a:schemeClr>
                </a:solidFill>
              </a:rPr>
              <a:t> </a:t>
            </a:r>
            <a:r>
              <a:rPr lang="fa-IR" sz="3900" dirty="0" smtClean="0">
                <a:solidFill>
                  <a:schemeClr val="accent3">
                    <a:lumMod val="75000"/>
                  </a:schemeClr>
                </a:solidFill>
              </a:rPr>
              <a:t>شهر                                                        </a:t>
            </a:r>
          </a:p>
          <a:p>
            <a:r>
              <a:rPr lang="fa-IR" sz="4400" dirty="0" smtClean="0">
                <a:solidFill>
                  <a:schemeClr val="accent2">
                    <a:lumMod val="75000"/>
                  </a:schemeClr>
                </a:solidFill>
              </a:rPr>
              <a:t>مرحله ی مابعدالطبیعه:</a:t>
            </a:r>
            <a:r>
              <a:rPr lang="fa-IR" sz="3900" dirty="0" smtClean="0">
                <a:solidFill>
                  <a:schemeClr val="accent3">
                    <a:lumMod val="75000"/>
                  </a:schemeClr>
                </a:solidFill>
              </a:rPr>
              <a:t>نوجوانی فکری                                      </a:t>
            </a:r>
          </a:p>
          <a:p>
            <a:r>
              <a:rPr lang="fa-IR" sz="4400" dirty="0" smtClean="0">
                <a:solidFill>
                  <a:schemeClr val="accent2">
                    <a:lumMod val="75000"/>
                  </a:schemeClr>
                </a:solidFill>
              </a:rPr>
              <a:t>مرحله اثباتی:</a:t>
            </a:r>
            <a:r>
              <a:rPr lang="fa-IR" sz="3900" dirty="0" smtClean="0">
                <a:solidFill>
                  <a:schemeClr val="accent3">
                    <a:lumMod val="75000"/>
                  </a:schemeClr>
                </a:solidFill>
              </a:rPr>
              <a:t>بلوغ</a:t>
            </a:r>
            <a:r>
              <a:rPr lang="fa-IR" sz="3500" dirty="0" smtClean="0">
                <a:solidFill>
                  <a:schemeClr val="accent3">
                    <a:lumMod val="75000"/>
                  </a:schemeClr>
                </a:solidFill>
              </a:rPr>
              <a:t> </a:t>
            </a:r>
            <a:r>
              <a:rPr lang="fa-IR" sz="3900" dirty="0" smtClean="0">
                <a:solidFill>
                  <a:schemeClr val="accent3">
                    <a:lumMod val="75000"/>
                  </a:schemeClr>
                </a:solidFill>
              </a:rPr>
              <a:t>فکری                                                         </a:t>
            </a:r>
          </a:p>
          <a:p>
            <a:r>
              <a:rPr lang="fa-IR" sz="4000" dirty="0" smtClean="0">
                <a:solidFill>
                  <a:schemeClr val="accent2">
                    <a:lumMod val="75000"/>
                  </a:schemeClr>
                </a:solidFill>
              </a:rPr>
              <a:t>خدمات فلسفه به علم:</a:t>
            </a:r>
            <a:r>
              <a:rPr lang="fa-IR" sz="3600" dirty="0" smtClean="0">
                <a:solidFill>
                  <a:schemeClr val="accent3">
                    <a:lumMod val="75000"/>
                  </a:schemeClr>
                </a:solidFill>
              </a:rPr>
              <a:t>۱ـ</a:t>
            </a:r>
            <a:r>
              <a:rPr lang="fa-IR" sz="3700" dirty="0" smtClean="0">
                <a:solidFill>
                  <a:schemeClr val="accent3">
                    <a:lumMod val="75000"/>
                  </a:schemeClr>
                </a:solidFill>
              </a:rPr>
              <a:t>درعلوم تجربی موضوعات مختلفی موردبحث       </a:t>
            </a:r>
          </a:p>
          <a:p>
            <a:r>
              <a:rPr lang="fa-IR" sz="3700" dirty="0" smtClean="0">
                <a:solidFill>
                  <a:schemeClr val="accent3">
                    <a:lumMod val="75000"/>
                  </a:schemeClr>
                </a:solidFill>
              </a:rPr>
              <a:t>وبررسی قرار می گیردواحکام واحوال آن ها  بیان می شود.                    </a:t>
            </a:r>
          </a:p>
          <a:p>
            <a:r>
              <a:rPr lang="fa-IR" sz="3700" dirty="0" smtClean="0">
                <a:solidFill>
                  <a:schemeClr val="accent3">
                    <a:lumMod val="75000"/>
                  </a:schemeClr>
                </a:solidFill>
              </a:rPr>
              <a:t>۲:علوم٬علاوه برمفروض گرفتن وجودموضوع خود٬یک سلسه قضایا        </a:t>
            </a:r>
          </a:p>
          <a:p>
            <a:r>
              <a:rPr lang="fa-IR" sz="3700" dirty="0" smtClean="0">
                <a:solidFill>
                  <a:schemeClr val="accent3">
                    <a:lumMod val="75000"/>
                  </a:schemeClr>
                </a:solidFill>
              </a:rPr>
              <a:t>وتصدیقات رانیزکه اصطلاحا«</a:t>
            </a:r>
            <a:r>
              <a:rPr lang="fa-IR" sz="3700" dirty="0" smtClean="0">
                <a:solidFill>
                  <a:schemeClr val="accent6">
                    <a:lumMod val="60000"/>
                    <a:lumOff val="40000"/>
                  </a:schemeClr>
                </a:solidFill>
              </a:rPr>
              <a:t>مبادی تصدیقی</a:t>
            </a:r>
            <a:r>
              <a:rPr lang="fa-IR" sz="3700" dirty="0" smtClean="0">
                <a:solidFill>
                  <a:schemeClr val="accent3">
                    <a:lumMod val="75000"/>
                  </a:schemeClr>
                </a:solidFill>
              </a:rPr>
              <a:t>» آن علم خوانده </a:t>
            </a:r>
            <a:r>
              <a:rPr lang="fa-IR" sz="3700" dirty="0">
                <a:solidFill>
                  <a:schemeClr val="accent3">
                    <a:lumMod val="75000"/>
                  </a:schemeClr>
                </a:solidFill>
              </a:rPr>
              <a:t> </a:t>
            </a:r>
            <a:r>
              <a:rPr lang="fa-IR" sz="3700" dirty="0" smtClean="0">
                <a:solidFill>
                  <a:schemeClr val="accent3">
                    <a:lumMod val="75000"/>
                  </a:schemeClr>
                </a:solidFill>
              </a:rPr>
              <a:t>                </a:t>
            </a:r>
          </a:p>
          <a:p>
            <a:r>
              <a:rPr lang="fa-IR" sz="3700" dirty="0" smtClean="0">
                <a:solidFill>
                  <a:schemeClr val="accent3">
                    <a:lumMod val="75000"/>
                  </a:schemeClr>
                </a:solidFill>
              </a:rPr>
              <a:t>می شودومفروض مسلم می گیرند.                                                    </a:t>
            </a:r>
          </a:p>
          <a:p>
            <a:endParaRPr lang="fa-IR" sz="3500" dirty="0" smtClean="0">
              <a:solidFill>
                <a:schemeClr val="accent3">
                  <a:lumMod val="75000"/>
                </a:schemeClr>
              </a:solidFill>
            </a:endParaRPr>
          </a:p>
          <a:p>
            <a:endParaRPr lang="fa-IR" sz="3500" dirty="0" smtClean="0"/>
          </a:p>
          <a:p>
            <a:endParaRPr lang="fa-IR" sz="3500" dirty="0" smtClean="0"/>
          </a:p>
          <a:p>
            <a:endParaRPr lang="fa-IR" sz="3500"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619234915"/>
      </p:ext>
    </p:extLst>
  </p:cSld>
  <p:clrMapOvr>
    <a:masterClrMapping/>
  </p:clrMapOvr>
  <mc:AlternateContent xmlns:mc="http://schemas.openxmlformats.org/markup-compatibility/2006" xmlns:p14="http://schemas.microsoft.com/office/powerpoint/2010/main">
    <mc:Choice Requires="p14">
      <p:transition spd="slow" p14:dur="1600" advTm="5">
        <p:blinds dir="vert"/>
        <p:sndAc>
          <p:stSnd>
            <p:snd r:embed="rId4" name="bomb.wav"/>
          </p:stSnd>
        </p:sndAc>
      </p:transition>
    </mc:Choice>
    <mc:Fallback xmlns="">
      <p:transition spd="slow" advTm="5">
        <p:blinds dir="vert"/>
        <p:sndAc>
          <p:stSnd>
            <p:snd r:embed="rId6" name="bomb.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721445"/>
            <a:ext cx="1359645" cy="138145"/>
          </a:xfrm>
        </p:spPr>
        <p:txBody>
          <a:bodyPr/>
          <a:lstStyle/>
          <a:p>
            <a:endParaRPr lang="en-US" sz="800" dirty="0"/>
          </a:p>
        </p:txBody>
      </p:sp>
      <p:sp>
        <p:nvSpPr>
          <p:cNvPr id="3" name="Subtitle 2"/>
          <p:cNvSpPr>
            <a:spLocks noGrp="1"/>
          </p:cNvSpPr>
          <p:nvPr>
            <p:ph type="subTitle" idx="1"/>
          </p:nvPr>
        </p:nvSpPr>
        <p:spPr>
          <a:xfrm>
            <a:off x="645459" y="1169893"/>
            <a:ext cx="10461812" cy="5688107"/>
          </a:xfrm>
        </p:spPr>
        <p:txBody>
          <a:bodyPr>
            <a:normAutofit lnSpcReduction="10000"/>
          </a:bodyPr>
          <a:lstStyle/>
          <a:p>
            <a:r>
              <a:rPr lang="fa-IR" sz="3500" dirty="0" smtClean="0">
                <a:solidFill>
                  <a:schemeClr val="accent3">
                    <a:lumMod val="75000"/>
                  </a:schemeClr>
                </a:solidFill>
              </a:rPr>
              <a:t>۳ـبحث وفحص فلسفی وتجزیه وتحلیل معرفت شناختی علوم تجربی          </a:t>
            </a:r>
          </a:p>
          <a:p>
            <a:endParaRPr lang="fa-IR" sz="3500" dirty="0" smtClean="0">
              <a:solidFill>
                <a:schemeClr val="accent6">
                  <a:lumMod val="60000"/>
                  <a:lumOff val="40000"/>
                </a:schemeClr>
              </a:solidFill>
            </a:endParaRPr>
          </a:p>
          <a:p>
            <a:r>
              <a:rPr lang="fa-IR" sz="4400" dirty="0" smtClean="0">
                <a:solidFill>
                  <a:schemeClr val="accent2">
                    <a:lumMod val="75000"/>
                  </a:schemeClr>
                </a:solidFill>
              </a:rPr>
              <a:t>خدمات علم به فلسفه:                                               </a:t>
            </a:r>
          </a:p>
          <a:p>
            <a:r>
              <a:rPr lang="fa-IR" sz="3600" dirty="0" smtClean="0">
                <a:solidFill>
                  <a:schemeClr val="accent3">
                    <a:lumMod val="75000"/>
                  </a:schemeClr>
                </a:solidFill>
              </a:rPr>
              <a:t>۱:قبلا اشاره شده که علم وفلسفه٬هیچ یک مسمتقیما مولد دیگری نیست  </a:t>
            </a:r>
          </a:p>
          <a:p>
            <a:r>
              <a:rPr lang="fa-IR" sz="3600" dirty="0" smtClean="0">
                <a:solidFill>
                  <a:schemeClr val="accent3">
                    <a:lumMod val="75000"/>
                  </a:schemeClr>
                </a:solidFill>
              </a:rPr>
              <a:t>یعنی؛ ازمقدمات علمی محض نمی توان نتیجه فلسفی محض نیز         </a:t>
            </a:r>
          </a:p>
          <a:p>
            <a:r>
              <a:rPr lang="fa-IR" sz="3600" dirty="0" smtClean="0">
                <a:solidFill>
                  <a:schemeClr val="accent3">
                    <a:lumMod val="75000"/>
                  </a:schemeClr>
                </a:solidFill>
              </a:rPr>
              <a:t>نمی توان نتیجه علمی گرفت.                                                    </a:t>
            </a:r>
          </a:p>
          <a:p>
            <a:r>
              <a:rPr lang="fa-IR" sz="3600" dirty="0" smtClean="0">
                <a:solidFill>
                  <a:schemeClr val="accent3">
                    <a:lumMod val="75000"/>
                  </a:schemeClr>
                </a:solidFill>
              </a:rPr>
              <a:t>۲:کشف خطا درتعیین مصداق برای احکام فلسفی.                           </a:t>
            </a:r>
          </a:p>
          <a:p>
            <a:r>
              <a:rPr lang="fa-IR" sz="3600" dirty="0" smtClean="0">
                <a:solidFill>
                  <a:schemeClr val="accent3">
                    <a:lumMod val="75000"/>
                  </a:schemeClr>
                </a:solidFill>
              </a:rPr>
              <a:t>۳:فراهم آوردن افقهای تازه ومسأله آفرینی علم برای فلسفه</a:t>
            </a:r>
            <a:r>
              <a:rPr lang="fa-IR" sz="3600" dirty="0" smtClean="0">
                <a:solidFill>
                  <a:schemeClr val="accent6">
                    <a:lumMod val="60000"/>
                    <a:lumOff val="40000"/>
                  </a:schemeClr>
                </a:solidFill>
              </a:rPr>
              <a:t>.               </a:t>
            </a:r>
          </a:p>
          <a:p>
            <a:endParaRPr lang="fa-IR" sz="3600"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3104547692"/>
      </p:ext>
    </p:extLst>
  </p:cSld>
  <p:clrMapOvr>
    <a:masterClrMapping/>
  </p:clrMapOvr>
  <p:transition spd="slow" advTm="5">
    <p:randomBar dir="vert"/>
    <p:sndAc>
      <p:stSnd>
        <p:snd r:embed="rId4" name="breez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723621"/>
            <a:ext cx="1154955" cy="134471"/>
          </a:xfrm>
        </p:spPr>
        <p:txBody>
          <a:bodyPr/>
          <a:lstStyle/>
          <a:p>
            <a:endParaRPr lang="en-US" sz="800" dirty="0"/>
          </a:p>
        </p:txBody>
      </p:sp>
      <p:sp>
        <p:nvSpPr>
          <p:cNvPr id="3" name="Subtitle 2"/>
          <p:cNvSpPr>
            <a:spLocks noGrp="1"/>
          </p:cNvSpPr>
          <p:nvPr>
            <p:ph type="subTitle" idx="1"/>
          </p:nvPr>
        </p:nvSpPr>
        <p:spPr>
          <a:xfrm>
            <a:off x="779929" y="1089215"/>
            <a:ext cx="10313896" cy="5768788"/>
          </a:xfrm>
        </p:spPr>
        <p:txBody>
          <a:bodyPr>
            <a:normAutofit/>
          </a:bodyPr>
          <a:lstStyle/>
          <a:p>
            <a:r>
              <a:rPr lang="fa-IR" sz="5500" dirty="0" smtClean="0">
                <a:solidFill>
                  <a:schemeClr val="accent2">
                    <a:lumMod val="75000"/>
                  </a:schemeClr>
                </a:solidFill>
              </a:rPr>
              <a:t>رابطه علم با متافیزیک به معنای اعم:           </a:t>
            </a:r>
          </a:p>
          <a:p>
            <a:r>
              <a:rPr lang="fa-IR" sz="3600" dirty="0" smtClean="0">
                <a:solidFill>
                  <a:schemeClr val="accent3">
                    <a:lumMod val="75000"/>
                  </a:schemeClr>
                </a:solidFill>
              </a:rPr>
              <a:t>علاوه برارتباطاتی که بین علوم تجربی ومتافیزیک وجود داردوبه اهم</a:t>
            </a:r>
          </a:p>
          <a:p>
            <a:r>
              <a:rPr lang="fa-IR" sz="3600" dirty="0" smtClean="0">
                <a:solidFill>
                  <a:schemeClr val="accent3">
                    <a:lumMod val="75000"/>
                  </a:schemeClr>
                </a:solidFill>
              </a:rPr>
              <a:t>آن درمبحث قبل اشاره شدمفروضات دیگری نیزوجود دارد که به تولد</a:t>
            </a:r>
          </a:p>
          <a:p>
            <a:r>
              <a:rPr lang="fa-IR" sz="3600" dirty="0" smtClean="0">
                <a:solidFill>
                  <a:schemeClr val="accent3">
                    <a:lumMod val="75000"/>
                  </a:schemeClr>
                </a:solidFill>
              </a:rPr>
              <a:t>دیگری نیزوجود داردکه به تولدوسمت گیری علم وداوریهای آن تاثیر</a:t>
            </a:r>
          </a:p>
          <a:p>
            <a:r>
              <a:rPr lang="fa-IR" sz="3600" dirty="0" smtClean="0">
                <a:solidFill>
                  <a:schemeClr val="accent3">
                    <a:lumMod val="75000"/>
                  </a:schemeClr>
                </a:solidFill>
              </a:rPr>
              <a:t>می گذاردکه این مفروضات غیرعلمی وغیرتجربی اند.                   </a:t>
            </a:r>
          </a:p>
          <a:p>
            <a:r>
              <a:rPr lang="fa-IR" sz="3600" dirty="0" smtClean="0">
                <a:solidFill>
                  <a:schemeClr val="accent3">
                    <a:lumMod val="75000"/>
                  </a:schemeClr>
                </a:solidFill>
              </a:rPr>
              <a:t>این مفروضات رافیلسوفان علم(متافیزیک علم می نامند)عبارت اند٬از:</a:t>
            </a:r>
          </a:p>
          <a:p>
            <a:endParaRPr lang="fa-IR" sz="3600" dirty="0" smtClean="0"/>
          </a:p>
          <a:p>
            <a:endParaRPr lang="fa-IR" sz="3600" dirty="0" smtClean="0"/>
          </a:p>
          <a:p>
            <a:endParaRPr lang="en-US" sz="36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994462825"/>
      </p:ext>
    </p:extLst>
  </p:cSld>
  <p:clrMapOvr>
    <a:masterClrMapping/>
  </p:clrMapOvr>
  <mc:AlternateContent xmlns:mc="http://schemas.openxmlformats.org/markup-compatibility/2006" xmlns:p14="http://schemas.microsoft.com/office/powerpoint/2010/main">
    <mc:Choice Requires="p14">
      <p:transition spd="slow" p14:dur="4000" advTm="929">
        <p14:vortex dir="r"/>
        <p:sndAc>
          <p:stSnd>
            <p:snd r:embed="rId4" name="camera.wav"/>
          </p:stSnd>
        </p:sndAc>
      </p:transition>
    </mc:Choice>
    <mc:Fallback xmlns="">
      <p:transition spd="slow" advTm="929">
        <p:fade/>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725119"/>
            <a:ext cx="1131045" cy="45719"/>
          </a:xfrm>
        </p:spPr>
        <p:txBody>
          <a:bodyPr/>
          <a:lstStyle/>
          <a:p>
            <a:r>
              <a:rPr lang="fa-IR" sz="800" dirty="0" smtClean="0"/>
              <a:t>دیکر</a:t>
            </a:r>
            <a:endParaRPr lang="en-US" sz="800" dirty="0"/>
          </a:p>
        </p:txBody>
      </p:sp>
      <p:sp>
        <p:nvSpPr>
          <p:cNvPr id="3" name="Subtitle 2"/>
          <p:cNvSpPr>
            <a:spLocks noGrp="1"/>
          </p:cNvSpPr>
          <p:nvPr>
            <p:ph type="subTitle" idx="1"/>
          </p:nvPr>
        </p:nvSpPr>
        <p:spPr>
          <a:xfrm>
            <a:off x="699247" y="1102665"/>
            <a:ext cx="10408024" cy="5755341"/>
          </a:xfrm>
        </p:spPr>
        <p:txBody>
          <a:bodyPr>
            <a:normAutofit fontScale="92500" lnSpcReduction="10000"/>
          </a:bodyPr>
          <a:lstStyle/>
          <a:p>
            <a:r>
              <a:rPr lang="fa-IR" sz="3900" dirty="0" smtClean="0">
                <a:solidFill>
                  <a:schemeClr val="accent3">
                    <a:lumMod val="75000"/>
                  </a:schemeClr>
                </a:solidFill>
              </a:rPr>
              <a:t>۱</a:t>
            </a:r>
            <a:r>
              <a:rPr lang="fa-IR" sz="3600" dirty="0" smtClean="0">
                <a:solidFill>
                  <a:schemeClr val="accent3">
                    <a:lumMod val="75000"/>
                  </a:schemeClr>
                </a:solidFill>
              </a:rPr>
              <a:t>:کمیت گرایی </a:t>
            </a:r>
            <a:r>
              <a:rPr lang="fa-IR" sz="3900" dirty="0">
                <a:solidFill>
                  <a:schemeClr val="accent3">
                    <a:lumMod val="75000"/>
                  </a:schemeClr>
                </a:solidFill>
              </a:rPr>
              <a:t>۲</a:t>
            </a:r>
            <a:r>
              <a:rPr lang="fa-IR" sz="3600" dirty="0" smtClean="0">
                <a:solidFill>
                  <a:schemeClr val="accent3">
                    <a:lumMod val="75000"/>
                  </a:schemeClr>
                </a:solidFill>
              </a:rPr>
              <a:t>:صفات اولیه وثانویه </a:t>
            </a:r>
            <a:r>
              <a:rPr lang="fa-IR" sz="3900" dirty="0" smtClean="0">
                <a:solidFill>
                  <a:schemeClr val="accent3">
                    <a:lumMod val="75000"/>
                  </a:schemeClr>
                </a:solidFill>
              </a:rPr>
              <a:t>۳</a:t>
            </a:r>
            <a:r>
              <a:rPr lang="fa-IR" sz="3600" dirty="0" smtClean="0">
                <a:solidFill>
                  <a:schemeClr val="accent3">
                    <a:lumMod val="75000"/>
                  </a:schemeClr>
                </a:solidFill>
              </a:rPr>
              <a:t>:سادگی             </a:t>
            </a:r>
          </a:p>
          <a:p>
            <a:r>
              <a:rPr lang="fa-IR" sz="3900" dirty="0" smtClean="0">
                <a:solidFill>
                  <a:schemeClr val="accent3">
                    <a:lumMod val="75000"/>
                  </a:schemeClr>
                </a:solidFill>
              </a:rPr>
              <a:t>۴</a:t>
            </a:r>
            <a:r>
              <a:rPr lang="fa-IR" sz="3600" dirty="0" smtClean="0">
                <a:solidFill>
                  <a:schemeClr val="accent3">
                    <a:lumMod val="75000"/>
                  </a:schemeClr>
                </a:solidFill>
              </a:rPr>
              <a:t>:فاعل گرایی درمقابل غایت گرایی                   </a:t>
            </a:r>
          </a:p>
          <a:p>
            <a:r>
              <a:rPr lang="fa-IR" sz="4400" dirty="0" smtClean="0">
                <a:solidFill>
                  <a:schemeClr val="accent2">
                    <a:lumMod val="75000"/>
                  </a:schemeClr>
                </a:solidFill>
              </a:rPr>
              <a:t>۱:کمیت گرایی:</a:t>
            </a:r>
            <a:r>
              <a:rPr lang="fa-IR" sz="3600" dirty="0" smtClean="0">
                <a:solidFill>
                  <a:schemeClr val="accent3">
                    <a:lumMod val="75000"/>
                  </a:schemeClr>
                </a:solidFill>
              </a:rPr>
              <a:t>یکی ازویژگی هاوتفاوت علم</a:t>
            </a:r>
            <a:r>
              <a:rPr lang="fa-IR" sz="3600" dirty="0" smtClean="0">
                <a:solidFill>
                  <a:schemeClr val="accent6">
                    <a:lumMod val="60000"/>
                    <a:lumOff val="40000"/>
                  </a:schemeClr>
                </a:solidFill>
              </a:rPr>
              <a:t> </a:t>
            </a:r>
            <a:r>
              <a:rPr lang="fa-IR" sz="3600" dirty="0" smtClean="0">
                <a:solidFill>
                  <a:schemeClr val="accent3">
                    <a:lumMod val="75000"/>
                  </a:schemeClr>
                </a:solidFill>
              </a:rPr>
              <a:t>جدیدباطبعیات</a:t>
            </a:r>
            <a:r>
              <a:rPr lang="fa-IR" sz="3600" dirty="0" smtClean="0">
                <a:solidFill>
                  <a:schemeClr val="accent6">
                    <a:lumMod val="60000"/>
                    <a:lumOff val="40000"/>
                  </a:schemeClr>
                </a:solidFill>
              </a:rPr>
              <a:t> </a:t>
            </a:r>
            <a:r>
              <a:rPr lang="fa-IR" sz="3600" dirty="0" smtClean="0">
                <a:solidFill>
                  <a:schemeClr val="accent3">
                    <a:lumMod val="75000"/>
                  </a:schemeClr>
                </a:solidFill>
              </a:rPr>
              <a:t>قدیم   </a:t>
            </a:r>
          </a:p>
          <a:p>
            <a:r>
              <a:rPr lang="fa-IR" sz="3600" dirty="0" smtClean="0">
                <a:solidFill>
                  <a:schemeClr val="accent3">
                    <a:lumMod val="75000"/>
                  </a:schemeClr>
                </a:solidFill>
              </a:rPr>
              <a:t>کمیت گرایی است.تمام کوششهای عالمان صرف آن می شودکه نظریه</a:t>
            </a:r>
          </a:p>
          <a:p>
            <a:r>
              <a:rPr lang="fa-IR" sz="3600" dirty="0" smtClean="0">
                <a:solidFill>
                  <a:schemeClr val="accent3">
                    <a:lumMod val="75000"/>
                  </a:schemeClr>
                </a:solidFill>
              </a:rPr>
              <a:t>وسخنان علمی رابه صورت صورتبندی کند که حداکثرازمفاهیم کمی  </a:t>
            </a:r>
          </a:p>
          <a:p>
            <a:r>
              <a:rPr lang="fa-IR" sz="3600" dirty="0" smtClean="0">
                <a:solidFill>
                  <a:schemeClr val="accent3">
                    <a:lumMod val="75000"/>
                  </a:schemeClr>
                </a:solidFill>
              </a:rPr>
              <a:t>وقابل اندازه گیری درآن صورت گرفته وحداکثراجتناب از               </a:t>
            </a:r>
          </a:p>
          <a:p>
            <a:r>
              <a:rPr lang="fa-IR" sz="3600" dirty="0" smtClean="0">
                <a:solidFill>
                  <a:schemeClr val="accent3">
                    <a:lumMod val="75000"/>
                  </a:schemeClr>
                </a:solidFill>
              </a:rPr>
              <a:t>مفاهیم کمی وغیرقابل اندازه گیری انجام داده شود.                         </a:t>
            </a:r>
          </a:p>
          <a:p>
            <a:r>
              <a:rPr lang="fa-IR" sz="4400" dirty="0" smtClean="0">
                <a:solidFill>
                  <a:schemeClr val="accent2">
                    <a:lumMod val="75000"/>
                  </a:schemeClr>
                </a:solidFill>
              </a:rPr>
              <a:t>۲:صفات اولیه وثانویه:</a:t>
            </a:r>
            <a:r>
              <a:rPr lang="fa-IR" sz="3600" dirty="0" smtClean="0">
                <a:solidFill>
                  <a:schemeClr val="accent3">
                    <a:lumMod val="75000"/>
                  </a:schemeClr>
                </a:solidFill>
              </a:rPr>
              <a:t>یکی</a:t>
            </a:r>
            <a:r>
              <a:rPr lang="fa-IR" sz="3600" dirty="0" smtClean="0">
                <a:solidFill>
                  <a:schemeClr val="accent2">
                    <a:lumMod val="75000"/>
                  </a:schemeClr>
                </a:solidFill>
              </a:rPr>
              <a:t> </a:t>
            </a:r>
            <a:r>
              <a:rPr lang="fa-IR" sz="3600" dirty="0" smtClean="0">
                <a:solidFill>
                  <a:schemeClr val="accent3">
                    <a:lumMod val="75000"/>
                  </a:schemeClr>
                </a:solidFill>
              </a:rPr>
              <a:t>دیگرازمفروضات</a:t>
            </a:r>
            <a:r>
              <a:rPr lang="fa-IR" sz="3600" dirty="0" smtClean="0">
                <a:solidFill>
                  <a:schemeClr val="accent6">
                    <a:lumMod val="60000"/>
                    <a:lumOff val="40000"/>
                  </a:schemeClr>
                </a:solidFill>
              </a:rPr>
              <a:t> </a:t>
            </a:r>
            <a:r>
              <a:rPr lang="fa-IR" sz="3600" dirty="0" smtClean="0">
                <a:solidFill>
                  <a:schemeClr val="accent3">
                    <a:lumMod val="75000"/>
                  </a:schemeClr>
                </a:solidFill>
              </a:rPr>
              <a:t>غیرعلمی</a:t>
            </a:r>
            <a:r>
              <a:rPr lang="fa-IR" sz="3600" dirty="0" smtClean="0">
                <a:solidFill>
                  <a:schemeClr val="accent6">
                    <a:lumMod val="60000"/>
                    <a:lumOff val="40000"/>
                  </a:schemeClr>
                </a:solidFill>
              </a:rPr>
              <a:t> </a:t>
            </a:r>
            <a:r>
              <a:rPr lang="fa-IR" sz="3600" dirty="0" smtClean="0">
                <a:solidFill>
                  <a:schemeClr val="accent3">
                    <a:lumMod val="75000"/>
                  </a:schemeClr>
                </a:solidFill>
              </a:rPr>
              <a:t>علم     </a:t>
            </a:r>
          </a:p>
          <a:p>
            <a:r>
              <a:rPr lang="fa-IR" sz="3600" dirty="0" smtClean="0">
                <a:solidFill>
                  <a:schemeClr val="accent3">
                    <a:lumMod val="75000"/>
                  </a:schemeClr>
                </a:solidFill>
              </a:rPr>
              <a:t>جدیدتقسیم اوصاف اولیه وثانویه یا اصیل وتبعی بود.                       </a:t>
            </a:r>
          </a:p>
          <a:p>
            <a:endParaRPr lang="en-US" sz="39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2181355104"/>
      </p:ext>
    </p:extLst>
  </p:cSld>
  <p:clrMapOvr>
    <a:masterClrMapping/>
  </p:clrMapOvr>
  <mc:AlternateContent xmlns:mc="http://schemas.openxmlformats.org/markup-compatibility/2006" xmlns:p14="http://schemas.microsoft.com/office/powerpoint/2010/main">
    <mc:Choice Requires="p14">
      <p:transition spd="slow" p14:dur="1600" advTm="5">
        <p14:gallery dir="l"/>
        <p:sndAc>
          <p:stSnd>
            <p:snd r:embed="rId4" name="cashreg.wav"/>
          </p:stSnd>
        </p:sndAc>
      </p:transition>
    </mc:Choice>
    <mc:Fallback xmlns="">
      <p:transition spd="slow" advTm="5">
        <p:fade/>
        <p:sndAc>
          <p:stSnd>
            <p:snd r:embed="rId6" name="cashreg.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4551"/>
            <a:ext cx="1252069" cy="165039"/>
          </a:xfrm>
        </p:spPr>
        <p:txBody>
          <a:bodyPr/>
          <a:lstStyle/>
          <a:p>
            <a:endParaRPr lang="en-US" sz="800" dirty="0"/>
          </a:p>
        </p:txBody>
      </p:sp>
      <p:sp>
        <p:nvSpPr>
          <p:cNvPr id="4" name="Subtitle 3"/>
          <p:cNvSpPr>
            <a:spLocks noGrp="1"/>
          </p:cNvSpPr>
          <p:nvPr>
            <p:ph type="subTitle" idx="1"/>
          </p:nvPr>
        </p:nvSpPr>
        <p:spPr>
          <a:xfrm>
            <a:off x="645463" y="1156451"/>
            <a:ext cx="10461812" cy="5701553"/>
          </a:xfrm>
        </p:spPr>
        <p:txBody>
          <a:bodyPr>
            <a:normAutofit lnSpcReduction="10000"/>
          </a:bodyPr>
          <a:lstStyle/>
          <a:p>
            <a:r>
              <a:rPr lang="fa-IR" sz="3600" dirty="0" smtClean="0">
                <a:solidFill>
                  <a:schemeClr val="accent3">
                    <a:lumMod val="75000"/>
                  </a:schemeClr>
                </a:solidFill>
              </a:rPr>
              <a:t>طعم٬رنگ اوصافی ازاین قبیل ازصفات ثانویه یاتبعی هستند یعنی؛      </a:t>
            </a:r>
          </a:p>
          <a:p>
            <a:r>
              <a:rPr lang="fa-IR" sz="3600" dirty="0" smtClean="0">
                <a:solidFill>
                  <a:schemeClr val="accent3">
                    <a:lumMod val="75000"/>
                  </a:schemeClr>
                </a:solidFill>
              </a:rPr>
              <a:t>صفاتی که وابسته به دستگاه ادراکی هستند...                                 </a:t>
            </a:r>
          </a:p>
          <a:p>
            <a:r>
              <a:rPr lang="fa-IR" sz="3600" dirty="0" smtClean="0">
                <a:solidFill>
                  <a:schemeClr val="accent3">
                    <a:lumMod val="75000"/>
                  </a:schemeClr>
                </a:solidFill>
              </a:rPr>
              <a:t>اوصاف اصیل اوصافی هستندمستغل ازمدرک دراشیاوجود دارد         </a:t>
            </a:r>
          </a:p>
          <a:p>
            <a:r>
              <a:rPr lang="fa-IR" sz="3600" dirty="0" smtClean="0">
                <a:solidFill>
                  <a:schemeClr val="accent3">
                    <a:lumMod val="75000"/>
                  </a:schemeClr>
                </a:solidFill>
              </a:rPr>
              <a:t>ادراکی که درتحقق آنهادخیل نیست.مانند؛بعد٬شکل٬جرم وحرکت.        </a:t>
            </a:r>
          </a:p>
          <a:p>
            <a:r>
              <a:rPr lang="fa-IR" sz="3600" dirty="0" smtClean="0">
                <a:solidFill>
                  <a:schemeClr val="accent3">
                    <a:lumMod val="75000"/>
                  </a:schemeClr>
                </a:solidFill>
              </a:rPr>
              <a:t>صفات اولیه اموری کمی قابل اندازه گیری اند.                               </a:t>
            </a:r>
          </a:p>
          <a:p>
            <a:r>
              <a:rPr lang="fa-IR" sz="3600" dirty="0" smtClean="0">
                <a:solidFill>
                  <a:schemeClr val="accent2">
                    <a:lumMod val="75000"/>
                  </a:schemeClr>
                </a:solidFill>
              </a:rPr>
              <a:t>۳:سادگی:</a:t>
            </a:r>
            <a:r>
              <a:rPr lang="fa-IR" sz="3600" dirty="0" smtClean="0">
                <a:solidFill>
                  <a:schemeClr val="accent3">
                    <a:lumMod val="75000"/>
                  </a:schemeClr>
                </a:solidFill>
              </a:rPr>
              <a:t>یکی</a:t>
            </a:r>
            <a:r>
              <a:rPr lang="fa-IR" sz="3600" dirty="0" smtClean="0"/>
              <a:t> </a:t>
            </a:r>
            <a:r>
              <a:rPr lang="fa-IR" sz="3600" dirty="0" smtClean="0">
                <a:solidFill>
                  <a:schemeClr val="accent3">
                    <a:lumMod val="75000"/>
                  </a:schemeClr>
                </a:solidFill>
              </a:rPr>
              <a:t>دیگرازمفروضات</a:t>
            </a:r>
            <a:r>
              <a:rPr lang="fa-IR" sz="3600" dirty="0" smtClean="0"/>
              <a:t> </a:t>
            </a:r>
            <a:r>
              <a:rPr lang="fa-IR" sz="3600" dirty="0" smtClean="0">
                <a:solidFill>
                  <a:schemeClr val="accent3">
                    <a:lumMod val="75000"/>
                  </a:schemeClr>
                </a:solidFill>
              </a:rPr>
              <a:t>مهم ماقبل علم٬اهل سادگی</a:t>
            </a:r>
            <a:r>
              <a:rPr lang="fa-IR" sz="3600" dirty="0" smtClean="0"/>
              <a:t> </a:t>
            </a:r>
            <a:r>
              <a:rPr lang="fa-IR" sz="3600" dirty="0" smtClean="0">
                <a:solidFill>
                  <a:schemeClr val="accent3">
                    <a:lumMod val="75000"/>
                  </a:schemeClr>
                </a:solidFill>
              </a:rPr>
              <a:t>است.      </a:t>
            </a:r>
          </a:p>
          <a:p>
            <a:r>
              <a:rPr lang="fa-IR" sz="3600" dirty="0" smtClean="0">
                <a:solidFill>
                  <a:schemeClr val="accent3">
                    <a:lumMod val="75000"/>
                  </a:schemeClr>
                </a:solidFill>
              </a:rPr>
              <a:t>ویلیام اکام(</a:t>
            </a:r>
            <a:r>
              <a:rPr lang="fa-IR" sz="3600" dirty="0" smtClean="0">
                <a:solidFill>
                  <a:schemeClr val="accent6">
                    <a:lumMod val="60000"/>
                    <a:lumOff val="40000"/>
                  </a:schemeClr>
                </a:solidFill>
              </a:rPr>
              <a:t>۱۳۴۶-۱۲۸۰</a:t>
            </a:r>
            <a:r>
              <a:rPr lang="fa-IR" sz="3600" dirty="0" smtClean="0">
                <a:solidFill>
                  <a:schemeClr val="accent3">
                    <a:lumMod val="75000"/>
                  </a:schemeClr>
                </a:solidFill>
              </a:rPr>
              <a:t>)ازمتفکرین قرون وسطی به این گرایش که   </a:t>
            </a:r>
          </a:p>
          <a:p>
            <a:r>
              <a:rPr lang="fa-IR" sz="3600" dirty="0" smtClean="0">
                <a:solidFill>
                  <a:schemeClr val="accent3">
                    <a:lumMod val="75000"/>
                  </a:schemeClr>
                </a:solidFill>
              </a:rPr>
              <a:t>اندیشه های انسانی درباره سادگی رابه طبیعت نسبت می دادبه مخالفت </a:t>
            </a:r>
          </a:p>
          <a:p>
            <a:r>
              <a:rPr lang="fa-IR" sz="3600" dirty="0" smtClean="0">
                <a:solidFill>
                  <a:schemeClr val="accent3">
                    <a:lumMod val="75000"/>
                  </a:schemeClr>
                </a:solidFill>
              </a:rPr>
              <a:t>برخاست:                                                                             </a:t>
            </a:r>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a:p>
          <a:p>
            <a:endParaRPr lang="fa-IR" sz="3600" dirty="0" smtClean="0"/>
          </a:p>
          <a:p>
            <a:endParaRPr lang="fa-IR" sz="3600" dirty="0" smtClean="0"/>
          </a:p>
          <a:p>
            <a:endParaRPr lang="en-US" sz="36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409258531"/>
      </p:ext>
    </p:extLst>
  </p:cSld>
  <p:clrMapOvr>
    <a:masterClrMapping/>
  </p:clrMapOvr>
  <mc:AlternateContent xmlns:mc="http://schemas.openxmlformats.org/markup-compatibility/2006" xmlns:p14="http://schemas.microsoft.com/office/powerpoint/2010/main">
    <mc:Choice Requires="p14">
      <p:transition spd="slow" p14:dur="4400" advTm="5">
        <p14:honeycomb/>
        <p:sndAc>
          <p:stSnd>
            <p:snd r:embed="rId4" name="chimes.wav"/>
          </p:stSnd>
        </p:sndAc>
      </p:transition>
    </mc:Choice>
    <mc:Fallback xmlns="">
      <p:transition spd="slow" advTm="5">
        <p:fade/>
        <p:sndAc>
          <p:stSnd>
            <p:snd r:embed="rId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3" y="6813871"/>
            <a:ext cx="1601692" cy="45719"/>
          </a:xfrm>
        </p:spPr>
        <p:txBody>
          <a:bodyPr/>
          <a:lstStyle/>
          <a:p>
            <a:endParaRPr lang="en-US" sz="800" dirty="0"/>
          </a:p>
        </p:txBody>
      </p:sp>
      <p:sp>
        <p:nvSpPr>
          <p:cNvPr id="3" name="Subtitle 2"/>
          <p:cNvSpPr>
            <a:spLocks noGrp="1"/>
          </p:cNvSpPr>
          <p:nvPr>
            <p:ph type="subTitle" idx="1"/>
          </p:nvPr>
        </p:nvSpPr>
        <p:spPr>
          <a:xfrm>
            <a:off x="713785" y="1129632"/>
            <a:ext cx="10381129" cy="5728447"/>
          </a:xfrm>
        </p:spPr>
        <p:txBody>
          <a:bodyPr>
            <a:normAutofit/>
          </a:bodyPr>
          <a:lstStyle/>
          <a:p>
            <a:r>
              <a:rPr lang="fa-IR" sz="3600" dirty="0" smtClean="0">
                <a:solidFill>
                  <a:schemeClr val="accent3">
                    <a:lumMod val="75000"/>
                  </a:schemeClr>
                </a:solidFill>
              </a:rPr>
              <a:t>اکام توجه وتاکیدخودرانسبت به مسأله سادگی ازمسیرانتخابی طبیعت   </a:t>
            </a:r>
          </a:p>
          <a:p>
            <a:r>
              <a:rPr lang="fa-IR" sz="3600" dirty="0" smtClean="0">
                <a:solidFill>
                  <a:schemeClr val="accent3">
                    <a:lumMod val="75000"/>
                  </a:schemeClr>
                </a:solidFill>
              </a:rPr>
              <a:t>به نظریه هایی که درباره این موضوع تنظیم شده بودمعطوف کرد.     </a:t>
            </a:r>
          </a:p>
          <a:p>
            <a:r>
              <a:rPr lang="fa-IR" sz="3600" dirty="0" smtClean="0">
                <a:solidFill>
                  <a:schemeClr val="accent3">
                    <a:lumMod val="75000"/>
                  </a:schemeClr>
                </a:solidFill>
              </a:rPr>
              <a:t>اکام مسأله سادگی رابه عنوان معیاری برای مفهوم سازی                 </a:t>
            </a:r>
          </a:p>
          <a:p>
            <a:r>
              <a:rPr lang="fa-IR" sz="3600" dirty="0" smtClean="0">
                <a:solidFill>
                  <a:schemeClr val="accent3">
                    <a:lumMod val="75000"/>
                  </a:schemeClr>
                </a:solidFill>
              </a:rPr>
              <a:t>ونظریه پردازی به کارگرفت اوظهارداشت که مفاهیم زاید                </a:t>
            </a:r>
          </a:p>
          <a:p>
            <a:r>
              <a:rPr lang="fa-IR" sz="3600" dirty="0" smtClean="0">
                <a:solidFill>
                  <a:schemeClr val="accent3">
                    <a:lumMod val="75000"/>
                  </a:schemeClr>
                </a:solidFill>
              </a:rPr>
              <a:t>وغیرضروری باید حذف گرددوپیشنهادکردکه بین هردونظریه که برای</a:t>
            </a:r>
          </a:p>
          <a:p>
            <a:r>
              <a:rPr lang="fa-IR" sz="3600" dirty="0" smtClean="0">
                <a:solidFill>
                  <a:schemeClr val="accent3">
                    <a:lumMod val="75000"/>
                  </a:schemeClr>
                </a:solidFill>
              </a:rPr>
              <a:t>توضیح وتبیین نوعی از پدیدارهاعرضه می شودآنکه ساده تراست      </a:t>
            </a:r>
          </a:p>
          <a:p>
            <a:r>
              <a:rPr lang="fa-IR" sz="3600" dirty="0" smtClean="0">
                <a:solidFill>
                  <a:schemeClr val="accent3">
                    <a:lumMod val="75000"/>
                  </a:schemeClr>
                </a:solidFill>
              </a:rPr>
              <a:t>مرجع است.نویسندگان بعدی اغلب روش شناسنامه بانام(</a:t>
            </a:r>
            <a:r>
              <a:rPr lang="fa-IR" sz="3600" dirty="0" smtClean="0">
                <a:solidFill>
                  <a:schemeClr val="accent6">
                    <a:lumMod val="60000"/>
                    <a:lumOff val="40000"/>
                  </a:schemeClr>
                </a:solidFill>
              </a:rPr>
              <a:t>استره اکام</a:t>
            </a:r>
            <a:r>
              <a:rPr lang="fa-IR" sz="3600" dirty="0" smtClean="0">
                <a:solidFill>
                  <a:schemeClr val="accent3">
                    <a:lumMod val="75000"/>
                  </a:schemeClr>
                </a:solidFill>
              </a:rPr>
              <a:t>)یاد </a:t>
            </a:r>
          </a:p>
          <a:p>
            <a:r>
              <a:rPr lang="fa-IR" sz="3600" dirty="0" smtClean="0">
                <a:solidFill>
                  <a:schemeClr val="accent3">
                    <a:lumMod val="75000"/>
                  </a:schemeClr>
                </a:solidFill>
              </a:rPr>
              <a:t>کرده اند.                                                                              </a:t>
            </a:r>
          </a:p>
          <a:p>
            <a:endParaRPr lang="en-US" sz="36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422366597"/>
      </p:ext>
    </p:extLst>
  </p:cSld>
  <p:clrMapOvr>
    <a:masterClrMapping/>
  </p:clrMapOvr>
  <p:transition spd="slow" advTm="1076">
    <p:fade/>
    <p:sndAc>
      <p:stSnd>
        <p:snd r:embed="rId4" name="click.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6760199"/>
            <a:ext cx="1801907" cy="97804"/>
          </a:xfrm>
        </p:spPr>
        <p:txBody>
          <a:bodyPr/>
          <a:lstStyle/>
          <a:p>
            <a:r>
              <a:rPr lang="fa-IR" sz="800" dirty="0" smtClean="0"/>
              <a:t> عالت</a:t>
            </a:r>
            <a:endParaRPr lang="en-US" sz="800" dirty="0"/>
          </a:p>
        </p:txBody>
      </p:sp>
      <p:sp>
        <p:nvSpPr>
          <p:cNvPr id="3" name="Subtitle 2"/>
          <p:cNvSpPr>
            <a:spLocks noGrp="1"/>
          </p:cNvSpPr>
          <p:nvPr>
            <p:ph type="subTitle" idx="1"/>
          </p:nvPr>
        </p:nvSpPr>
        <p:spPr>
          <a:xfrm>
            <a:off x="766484" y="1143000"/>
            <a:ext cx="10340789" cy="5715000"/>
          </a:xfrm>
        </p:spPr>
        <p:txBody>
          <a:bodyPr>
            <a:normAutofit/>
          </a:bodyPr>
          <a:lstStyle/>
          <a:p>
            <a:r>
              <a:rPr lang="fa-IR" sz="4000" dirty="0" smtClean="0">
                <a:solidFill>
                  <a:schemeClr val="accent2">
                    <a:lumMod val="75000"/>
                  </a:schemeClr>
                </a:solidFill>
              </a:rPr>
              <a:t>۴:فاعل گرایی درمقابل غایت گرایی:</a:t>
            </a:r>
            <a:r>
              <a:rPr lang="fa-IR" sz="3600" dirty="0" smtClean="0">
                <a:solidFill>
                  <a:schemeClr val="accent3">
                    <a:lumMod val="75000"/>
                  </a:schemeClr>
                </a:solidFill>
              </a:rPr>
              <a:t>یکی</a:t>
            </a:r>
            <a:r>
              <a:rPr lang="fa-IR" sz="3600" dirty="0" smtClean="0"/>
              <a:t> </a:t>
            </a:r>
            <a:r>
              <a:rPr lang="fa-IR" sz="3600" dirty="0" smtClean="0">
                <a:solidFill>
                  <a:schemeClr val="accent3">
                    <a:lumMod val="75000"/>
                  </a:schemeClr>
                </a:solidFill>
              </a:rPr>
              <a:t>دیگرازمشخصه</a:t>
            </a:r>
            <a:r>
              <a:rPr lang="fa-IR" sz="3600" dirty="0" smtClean="0"/>
              <a:t> </a:t>
            </a:r>
            <a:r>
              <a:rPr lang="fa-IR" sz="3600" dirty="0" smtClean="0">
                <a:solidFill>
                  <a:schemeClr val="accent3">
                    <a:lumMod val="75000"/>
                  </a:schemeClr>
                </a:solidFill>
              </a:rPr>
              <a:t>ها       </a:t>
            </a:r>
          </a:p>
          <a:p>
            <a:r>
              <a:rPr lang="fa-IR" sz="3600" dirty="0" smtClean="0">
                <a:solidFill>
                  <a:schemeClr val="accent3">
                    <a:lumMod val="75000"/>
                  </a:schemeClr>
                </a:solidFill>
              </a:rPr>
              <a:t>وپیش فرضهای علم جدید دربرابرطبعییات قدیم تکیه برکشف وفهم علل</a:t>
            </a:r>
          </a:p>
          <a:p>
            <a:r>
              <a:rPr lang="fa-IR" sz="3600" dirty="0" smtClean="0">
                <a:solidFill>
                  <a:schemeClr val="accent3">
                    <a:lumMod val="75000"/>
                  </a:schemeClr>
                </a:solidFill>
              </a:rPr>
              <a:t>فاعلی دربرابرتوجه به علل غایی است که نزد گذشتگان ازاهمیت       </a:t>
            </a:r>
          </a:p>
          <a:p>
            <a:r>
              <a:rPr lang="fa-IR" sz="3600" dirty="0" smtClean="0">
                <a:solidFill>
                  <a:schemeClr val="accent3">
                    <a:lumMod val="75000"/>
                  </a:schemeClr>
                </a:solidFill>
              </a:rPr>
              <a:t>بیشتری برخورداربود.                                                            </a:t>
            </a:r>
            <a:endParaRPr lang="fa-IR" sz="3600" dirty="0">
              <a:solidFill>
                <a:schemeClr val="accent3">
                  <a:lumMod val="75000"/>
                </a:schemeClr>
              </a:solidFill>
            </a:endParaRPr>
          </a:p>
          <a:p>
            <a:r>
              <a:rPr lang="fa-IR" sz="3600" dirty="0" smtClean="0">
                <a:solidFill>
                  <a:schemeClr val="accent3">
                    <a:lumMod val="75000"/>
                  </a:schemeClr>
                </a:solidFill>
              </a:rPr>
              <a:t>«</a:t>
            </a:r>
            <a:r>
              <a:rPr lang="fa-IR" sz="3600" dirty="0" smtClean="0">
                <a:solidFill>
                  <a:schemeClr val="accent6">
                    <a:lumMod val="60000"/>
                    <a:lumOff val="40000"/>
                  </a:schemeClr>
                </a:solidFill>
              </a:rPr>
              <a:t>تبیین</a:t>
            </a:r>
            <a:r>
              <a:rPr lang="fa-IR" sz="3600" dirty="0" smtClean="0">
                <a:solidFill>
                  <a:schemeClr val="accent3">
                    <a:lumMod val="75000"/>
                  </a:schemeClr>
                </a:solidFill>
              </a:rPr>
              <a:t> </a:t>
            </a:r>
            <a:r>
              <a:rPr lang="fa-IR" sz="3600" dirty="0" smtClean="0">
                <a:solidFill>
                  <a:schemeClr val="accent6">
                    <a:lumMod val="60000"/>
                    <a:lumOff val="40000"/>
                  </a:schemeClr>
                </a:solidFill>
              </a:rPr>
              <a:t>غایت شتاختی</a:t>
            </a:r>
            <a:r>
              <a:rPr lang="fa-IR" sz="3600" dirty="0" smtClean="0">
                <a:solidFill>
                  <a:schemeClr val="accent3">
                    <a:lumMod val="75000"/>
                  </a:schemeClr>
                </a:solidFill>
              </a:rPr>
              <a:t>» که مختصه تفکرقدمابود٬جای خود رابه تبیین  توصیفی داده بود.                                                                  </a:t>
            </a:r>
          </a:p>
          <a:p>
            <a:r>
              <a:rPr lang="fa-IR" sz="3600" dirty="0" smtClean="0">
                <a:solidFill>
                  <a:schemeClr val="accent3">
                    <a:lumMod val="75000"/>
                  </a:schemeClr>
                </a:solidFill>
              </a:rPr>
              <a:t>گالیله نمی پرسیدچرااشیاسقوط می کنند٬بلکه می پرسید«</a:t>
            </a:r>
            <a:r>
              <a:rPr lang="fa-IR" sz="3600" dirty="0" smtClean="0">
                <a:solidFill>
                  <a:schemeClr val="accent6">
                    <a:lumMod val="60000"/>
                    <a:lumOff val="40000"/>
                  </a:schemeClr>
                </a:solidFill>
              </a:rPr>
              <a:t>چگونه</a:t>
            </a:r>
            <a:r>
              <a:rPr lang="fa-IR" sz="3600" dirty="0" smtClean="0">
                <a:solidFill>
                  <a:schemeClr val="accent3">
                    <a:lumMod val="75000"/>
                  </a:schemeClr>
                </a:solidFill>
              </a:rPr>
              <a:t>».      </a:t>
            </a:r>
          </a:p>
          <a:p>
            <a:r>
              <a:rPr lang="fa-IR" sz="3600" dirty="0" smtClean="0">
                <a:solidFill>
                  <a:schemeClr val="accent3">
                    <a:lumMod val="75000"/>
                  </a:schemeClr>
                </a:solidFill>
              </a:rPr>
              <a:t>به همین خرسندبودکه پدیده هانشو وارتقامی یابند.                           </a:t>
            </a:r>
          </a:p>
          <a:p>
            <a:endParaRPr lang="en-US" sz="3600" dirty="0" smtClean="0">
              <a:solidFill>
                <a:schemeClr val="accent3">
                  <a:lumMod val="75000"/>
                </a:schemeClr>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2208454922"/>
      </p:ext>
    </p:extLst>
  </p:cSld>
  <p:clrMapOvr>
    <a:masterClrMapping/>
  </p:clrMapOvr>
  <mc:AlternateContent xmlns:mc="http://schemas.openxmlformats.org/markup-compatibility/2006" xmlns:p14="http://schemas.microsoft.com/office/powerpoint/2010/main">
    <mc:Choice Requires="p14">
      <p:transition spd="slow" p14:dur="1400" advTm="5984">
        <p14:doors dir="vert"/>
        <p:sndAc>
          <p:stSnd>
            <p:snd r:embed="rId4" name="coin.wav"/>
          </p:stSnd>
        </p:sndAc>
      </p:transition>
    </mc:Choice>
    <mc:Fallback xmlns="">
      <p:transition spd="slow" advTm="5984">
        <p:fade/>
        <p:sndAc>
          <p:stSnd>
            <p:snd r:embed="rId6" name="coi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40673"/>
            <a:ext cx="1198280" cy="218827"/>
          </a:xfrm>
        </p:spPr>
        <p:txBody>
          <a:bodyPr/>
          <a:lstStyle/>
          <a:p>
            <a:endParaRPr lang="en-US" sz="800" dirty="0"/>
          </a:p>
        </p:txBody>
      </p:sp>
      <p:sp>
        <p:nvSpPr>
          <p:cNvPr id="3" name="Subtitle 2"/>
          <p:cNvSpPr>
            <a:spLocks noGrp="1"/>
          </p:cNvSpPr>
          <p:nvPr>
            <p:ph type="subTitle" idx="1"/>
          </p:nvPr>
        </p:nvSpPr>
        <p:spPr>
          <a:xfrm>
            <a:off x="794467" y="1102665"/>
            <a:ext cx="10313895" cy="5755341"/>
          </a:xfrm>
        </p:spPr>
        <p:txBody>
          <a:bodyPr>
            <a:normAutofit/>
          </a:bodyPr>
          <a:lstStyle/>
          <a:p>
            <a:r>
              <a:rPr lang="fa-IR" sz="3600" dirty="0" smtClean="0">
                <a:solidFill>
                  <a:schemeClr val="accent3">
                    <a:lumMod val="75000"/>
                  </a:schemeClr>
                </a:solidFill>
              </a:rPr>
              <a:t>۵:الف)سوالات نهایی وبه تبع آن پاسخ وتصویری که یک عالم          </a:t>
            </a:r>
          </a:p>
          <a:p>
            <a:r>
              <a:rPr lang="fa-IR" sz="3600" dirty="0" smtClean="0">
                <a:solidFill>
                  <a:schemeClr val="accent3">
                    <a:lumMod val="75000"/>
                  </a:schemeClr>
                </a:solidFill>
              </a:rPr>
              <a:t>ازجهان عرضه می کند.                                                          </a:t>
            </a:r>
          </a:p>
          <a:p>
            <a:r>
              <a:rPr lang="fa-IR" sz="3600" dirty="0" smtClean="0">
                <a:solidFill>
                  <a:schemeClr val="accent3">
                    <a:lumMod val="75000"/>
                  </a:schemeClr>
                </a:solidFill>
              </a:rPr>
              <a:t>ب)روشی که وی برای تحقیق وشناخت عالم بدان تکیه می کندو        </a:t>
            </a:r>
          </a:p>
          <a:p>
            <a:r>
              <a:rPr lang="fa-IR" sz="3600" dirty="0" smtClean="0">
                <a:solidFill>
                  <a:schemeClr val="accent3">
                    <a:lumMod val="75000"/>
                  </a:schemeClr>
                </a:solidFill>
              </a:rPr>
              <a:t>نهایتاًفرض وی برآن است که ساختمان عالم رابارروش بهتر            </a:t>
            </a:r>
          </a:p>
          <a:p>
            <a:r>
              <a:rPr lang="fa-IR" sz="3600" dirty="0" smtClean="0">
                <a:solidFill>
                  <a:schemeClr val="accent3">
                    <a:lumMod val="75000"/>
                  </a:schemeClr>
                </a:solidFill>
              </a:rPr>
              <a:t>می توان شناخت.                                                                  </a:t>
            </a:r>
          </a:p>
          <a:p>
            <a:r>
              <a:rPr lang="fa-IR" sz="3600" dirty="0" smtClean="0">
                <a:solidFill>
                  <a:schemeClr val="accent3">
                    <a:lumMod val="75000"/>
                  </a:schemeClr>
                </a:solidFill>
              </a:rPr>
              <a:t>ج)سوالات مستقیم متافیزیکی که برای عالم مطرح میشودوپاسخ         </a:t>
            </a:r>
          </a:p>
          <a:p>
            <a:r>
              <a:rPr lang="fa-IR" sz="3600" dirty="0" smtClean="0">
                <a:solidFill>
                  <a:schemeClr val="accent3">
                    <a:lumMod val="75000"/>
                  </a:schemeClr>
                </a:solidFill>
              </a:rPr>
              <a:t>وپاسخی که وی برآنهامی دهد٬همه نشانگروجودوتاثیرومداخله اندیشه </a:t>
            </a:r>
          </a:p>
          <a:p>
            <a:r>
              <a:rPr lang="fa-IR" sz="3600" dirty="0" smtClean="0">
                <a:solidFill>
                  <a:schemeClr val="accent3">
                    <a:lumMod val="75000"/>
                  </a:schemeClr>
                </a:solidFill>
              </a:rPr>
              <a:t>متافیزیکی وماقبل علمی٬درعلم است.                                         </a:t>
            </a:r>
          </a:p>
          <a:p>
            <a:endParaRPr lang="fa-IR" sz="3600"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29143178"/>
      </p:ext>
    </p:extLst>
  </p:cSld>
  <p:clrMapOvr>
    <a:masterClrMapping/>
  </p:clrMapOvr>
  <mc:AlternateContent xmlns:mc="http://schemas.openxmlformats.org/markup-compatibility/2006" xmlns:p14="http://schemas.microsoft.com/office/powerpoint/2010/main">
    <mc:Choice Requires="p14">
      <p:transition spd="slow" p14:dur="900" advTm="1180">
        <p14:warp dir="in"/>
        <p:sndAc>
          <p:stSnd>
            <p:snd r:embed="rId4" name="drumroll.wav"/>
          </p:stSnd>
        </p:sndAc>
      </p:transition>
    </mc:Choice>
    <mc:Fallback xmlns="">
      <p:transition spd="slow" advTm="1180">
        <p:fade/>
        <p:sndAc>
          <p:stSnd>
            <p:snd r:embed="rId6"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67568"/>
            <a:ext cx="1319304" cy="191933"/>
          </a:xfrm>
        </p:spPr>
        <p:txBody>
          <a:bodyPr/>
          <a:lstStyle/>
          <a:p>
            <a:r>
              <a:rPr lang="fa-IR" sz="800" dirty="0" smtClean="0"/>
              <a:t>نف</a:t>
            </a:r>
            <a:endParaRPr lang="en-US" sz="800" dirty="0"/>
          </a:p>
        </p:txBody>
      </p:sp>
      <p:sp>
        <p:nvSpPr>
          <p:cNvPr id="3" name="Subtitle 2"/>
          <p:cNvSpPr>
            <a:spLocks noGrp="1"/>
          </p:cNvSpPr>
          <p:nvPr>
            <p:ph type="subTitle" idx="1"/>
          </p:nvPr>
        </p:nvSpPr>
        <p:spPr>
          <a:xfrm>
            <a:off x="779928" y="1169895"/>
            <a:ext cx="10340789" cy="5688104"/>
          </a:xfrm>
        </p:spPr>
        <p:txBody>
          <a:bodyPr>
            <a:normAutofit fontScale="92500"/>
          </a:bodyPr>
          <a:lstStyle/>
          <a:p>
            <a:r>
              <a:rPr lang="fa-IR" sz="3600" dirty="0" smtClean="0">
                <a:solidFill>
                  <a:schemeClr val="accent3">
                    <a:lumMod val="75000"/>
                  </a:schemeClr>
                </a:solidFill>
              </a:rPr>
              <a:t>مرتبط بودن احوال روانی ونفسانی٬باساختمان جسمانی وبیولوژیکی    </a:t>
            </a:r>
          </a:p>
          <a:p>
            <a:r>
              <a:rPr lang="fa-IR" sz="3600" dirty="0" smtClean="0">
                <a:solidFill>
                  <a:schemeClr val="accent3">
                    <a:lumMod val="75000"/>
                  </a:schemeClr>
                </a:solidFill>
              </a:rPr>
              <a:t>آدمی٬که موردتاکیداکثرفلاسفه مسلمان است ویاعدم ارتباط وانفصال نام آن ها ازیکدیگرآن چنان که ٬کارت می گفت:یک فرض بسیارمهم      </a:t>
            </a:r>
          </a:p>
          <a:p>
            <a:r>
              <a:rPr lang="fa-IR" sz="3600" dirty="0" smtClean="0">
                <a:solidFill>
                  <a:schemeClr val="accent3">
                    <a:lumMod val="75000"/>
                  </a:schemeClr>
                </a:solidFill>
              </a:rPr>
              <a:t>فلسفی است.                                                                         </a:t>
            </a:r>
          </a:p>
          <a:p>
            <a:r>
              <a:rPr lang="fa-IR" sz="3600" dirty="0" smtClean="0">
                <a:solidFill>
                  <a:schemeClr val="accent3">
                    <a:lumMod val="75000"/>
                  </a:schemeClr>
                </a:solidFill>
              </a:rPr>
              <a:t>چگونگی تاثیرذهن غیرمکانی درمکان واشیامتحیز٬سازگاریاناسازگار </a:t>
            </a:r>
          </a:p>
          <a:p>
            <a:r>
              <a:rPr lang="fa-IR" sz="3600" dirty="0" smtClean="0">
                <a:solidFill>
                  <a:schemeClr val="accent3">
                    <a:lumMod val="75000"/>
                  </a:schemeClr>
                </a:solidFill>
              </a:rPr>
              <a:t>دانستن پدیده های ذهنی-مغزی باقوانین فیزیکی٬همه ازآبشخوری       </a:t>
            </a:r>
          </a:p>
          <a:p>
            <a:r>
              <a:rPr lang="fa-IR" sz="3600" dirty="0" smtClean="0">
                <a:solidFill>
                  <a:schemeClr val="accent3">
                    <a:lumMod val="75000"/>
                  </a:schemeClr>
                </a:solidFill>
              </a:rPr>
              <a:t>فلسفی سیراب می شوند.                                                          </a:t>
            </a:r>
          </a:p>
          <a:p>
            <a:r>
              <a:rPr lang="fa-IR" sz="3600" dirty="0" smtClean="0">
                <a:solidFill>
                  <a:schemeClr val="accent3">
                    <a:lumMod val="75000"/>
                  </a:schemeClr>
                </a:solidFill>
              </a:rPr>
              <a:t>یاددآوری دونکته مهم در پایان این بحث ضروری است:                   </a:t>
            </a:r>
          </a:p>
          <a:p>
            <a:r>
              <a:rPr lang="fa-IR" sz="3600" dirty="0" smtClean="0">
                <a:solidFill>
                  <a:schemeClr val="accent3">
                    <a:lumMod val="75000"/>
                  </a:schemeClr>
                </a:solidFill>
              </a:rPr>
              <a:t>الف)مغالطه کنه و وجه      ب)ماتریاتیست بودن علم به چه معناست؟   </a:t>
            </a:r>
            <a:endParaRPr lang="en-US" sz="3600" dirty="0">
              <a:solidFill>
                <a:schemeClr val="accent3">
                  <a:lumMod val="75000"/>
                </a:schemeClr>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933500480"/>
      </p:ext>
    </p:extLst>
  </p:cSld>
  <p:clrMapOvr>
    <a:masterClrMapping/>
  </p:clrMapOvr>
  <p:transition spd="slow" advTm="2203">
    <p:fade/>
    <p:sndAc>
      <p:stSnd>
        <p:snd r:embed="rId4" name="drumroll.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1" y="6707997"/>
            <a:ext cx="1211727" cy="151593"/>
          </a:xfrm>
        </p:spPr>
        <p:txBody>
          <a:bodyPr/>
          <a:lstStyle/>
          <a:p>
            <a:endParaRPr lang="en-US" sz="800" dirty="0"/>
          </a:p>
        </p:txBody>
      </p:sp>
      <p:sp>
        <p:nvSpPr>
          <p:cNvPr id="3" name="Subtitle 2"/>
          <p:cNvSpPr>
            <a:spLocks noGrp="1"/>
          </p:cNvSpPr>
          <p:nvPr>
            <p:ph type="subTitle" idx="1"/>
          </p:nvPr>
        </p:nvSpPr>
        <p:spPr>
          <a:xfrm>
            <a:off x="968189" y="1129632"/>
            <a:ext cx="10125635" cy="5728447"/>
          </a:xfrm>
        </p:spPr>
        <p:txBody>
          <a:bodyPr>
            <a:normAutofit fontScale="92500"/>
          </a:bodyPr>
          <a:lstStyle/>
          <a:p>
            <a:r>
              <a:rPr lang="fa-IR" sz="3900" dirty="0" smtClean="0">
                <a:solidFill>
                  <a:schemeClr val="accent3">
                    <a:lumMod val="75000"/>
                  </a:schemeClr>
                </a:solidFill>
              </a:rPr>
              <a:t>الف)مغالطه کنه و وجه:</a:t>
            </a:r>
            <a:r>
              <a:rPr lang="fa-IR" sz="3600" dirty="0" smtClean="0">
                <a:solidFill>
                  <a:schemeClr val="accent3">
                    <a:lumMod val="75000"/>
                  </a:schemeClr>
                </a:solidFill>
              </a:rPr>
              <a:t>پدیده هاواشیاخارجی ابعادو وجوه بسیار     </a:t>
            </a:r>
          </a:p>
          <a:p>
            <a:r>
              <a:rPr lang="fa-IR" sz="3600" dirty="0" smtClean="0">
                <a:solidFill>
                  <a:schemeClr val="accent3">
                    <a:lumMod val="75000"/>
                  </a:schemeClr>
                </a:solidFill>
              </a:rPr>
              <a:t>متعددوبه اعتباری بی نهایت «</a:t>
            </a:r>
            <a:r>
              <a:rPr lang="fa-IR" sz="3600" dirty="0" smtClean="0">
                <a:solidFill>
                  <a:schemeClr val="accent6">
                    <a:lumMod val="60000"/>
                    <a:lumOff val="40000"/>
                  </a:schemeClr>
                </a:solidFill>
              </a:rPr>
              <a:t>وجه</a:t>
            </a:r>
            <a:r>
              <a:rPr lang="fa-IR" sz="3600" dirty="0" smtClean="0">
                <a:solidFill>
                  <a:schemeClr val="accent3">
                    <a:lumMod val="75000"/>
                  </a:schemeClr>
                </a:solidFill>
              </a:rPr>
              <a:t>»</a:t>
            </a:r>
            <a:r>
              <a:rPr lang="fa-IR" sz="3600" dirty="0" smtClean="0">
                <a:solidFill>
                  <a:schemeClr val="accent6">
                    <a:lumMod val="60000"/>
                    <a:lumOff val="40000"/>
                  </a:schemeClr>
                </a:solidFill>
              </a:rPr>
              <a:t> </a:t>
            </a:r>
            <a:r>
              <a:rPr lang="fa-IR" sz="3600" dirty="0" smtClean="0">
                <a:solidFill>
                  <a:schemeClr val="accent3">
                    <a:lumMod val="75000"/>
                  </a:schemeClr>
                </a:solidFill>
              </a:rPr>
              <a:t>دارندوکارعلم</a:t>
            </a:r>
            <a:r>
              <a:rPr lang="fa-IR" sz="3600" dirty="0" smtClean="0">
                <a:solidFill>
                  <a:schemeClr val="accent6">
                    <a:lumMod val="60000"/>
                    <a:lumOff val="40000"/>
                  </a:schemeClr>
                </a:solidFill>
              </a:rPr>
              <a:t> </a:t>
            </a:r>
            <a:r>
              <a:rPr lang="fa-IR" sz="3600" dirty="0" smtClean="0">
                <a:solidFill>
                  <a:schemeClr val="accent3">
                    <a:lumMod val="75000"/>
                  </a:schemeClr>
                </a:solidFill>
              </a:rPr>
              <a:t>درواقع</a:t>
            </a:r>
            <a:r>
              <a:rPr lang="fa-IR" sz="3600" dirty="0" smtClean="0">
                <a:solidFill>
                  <a:schemeClr val="accent6">
                    <a:lumMod val="60000"/>
                    <a:lumOff val="40000"/>
                  </a:schemeClr>
                </a:solidFill>
              </a:rPr>
              <a:t> </a:t>
            </a:r>
            <a:r>
              <a:rPr lang="fa-IR" sz="3600" dirty="0" smtClean="0">
                <a:solidFill>
                  <a:schemeClr val="accent3">
                    <a:lumMod val="75000"/>
                  </a:schemeClr>
                </a:solidFill>
              </a:rPr>
              <a:t>کشف</a:t>
            </a:r>
            <a:r>
              <a:rPr lang="fa-IR" sz="3600" dirty="0" smtClean="0">
                <a:solidFill>
                  <a:schemeClr val="accent6">
                    <a:lumMod val="60000"/>
                    <a:lumOff val="40000"/>
                  </a:schemeClr>
                </a:solidFill>
              </a:rPr>
              <a:t> </a:t>
            </a:r>
            <a:r>
              <a:rPr lang="fa-IR" sz="3600" dirty="0" smtClean="0">
                <a:solidFill>
                  <a:schemeClr val="accent3">
                    <a:lumMod val="75000"/>
                  </a:schemeClr>
                </a:solidFill>
              </a:rPr>
              <a:t>این </a:t>
            </a:r>
          </a:p>
          <a:p>
            <a:r>
              <a:rPr lang="fa-IR" sz="3600" dirty="0" smtClean="0">
                <a:solidFill>
                  <a:schemeClr val="accent3">
                    <a:lumMod val="75000"/>
                  </a:schemeClr>
                </a:solidFill>
              </a:rPr>
              <a:t>چهره هاو وجوه تازه دراشیا است.                                           </a:t>
            </a:r>
          </a:p>
          <a:p>
            <a:r>
              <a:rPr lang="fa-IR" sz="3600" dirty="0" smtClean="0">
                <a:solidFill>
                  <a:schemeClr val="accent3">
                    <a:lumMod val="75000"/>
                  </a:schemeClr>
                </a:solidFill>
              </a:rPr>
              <a:t>جرم٬انرژی٬شتاب٬نیرو٬سرعت و...همه مفاهیمی که درعلوم مختلف</a:t>
            </a:r>
          </a:p>
          <a:p>
            <a:r>
              <a:rPr lang="fa-IR" sz="3600" dirty="0" smtClean="0">
                <a:solidFill>
                  <a:schemeClr val="accent3">
                    <a:lumMod val="75000"/>
                  </a:schemeClr>
                </a:solidFill>
              </a:rPr>
              <a:t>برای تفسیرساختارپدیده هاو وقایع به کارگرفته می شوند٬درواقعه     </a:t>
            </a:r>
          </a:p>
          <a:p>
            <a:r>
              <a:rPr lang="fa-IR" sz="3600" dirty="0" smtClean="0">
                <a:solidFill>
                  <a:schemeClr val="accent3">
                    <a:lumMod val="75000"/>
                  </a:schemeClr>
                </a:solidFill>
              </a:rPr>
              <a:t>هرکدام مبیین وجهی ازوجوه پدیده هایند.                                    </a:t>
            </a:r>
          </a:p>
          <a:p>
            <a:r>
              <a:rPr lang="fa-IR" sz="3600" dirty="0" smtClean="0">
                <a:solidFill>
                  <a:schemeClr val="accent3">
                    <a:lumMod val="75000"/>
                  </a:schemeClr>
                </a:solidFill>
              </a:rPr>
              <a:t>این نگرش٬مادامی که صرفاًبه عنوان یک متدوروش برای حل        </a:t>
            </a:r>
          </a:p>
          <a:p>
            <a:r>
              <a:rPr lang="fa-IR" sz="3600" dirty="0" smtClean="0">
                <a:solidFill>
                  <a:schemeClr val="accent3">
                    <a:lumMod val="75000"/>
                  </a:schemeClr>
                </a:solidFill>
              </a:rPr>
              <a:t>مسایل لحاظ شوداشکالی نداردامااین تلقی راپدیدآوردکه گویی خود    </a:t>
            </a:r>
          </a:p>
          <a:p>
            <a:r>
              <a:rPr lang="fa-IR" sz="3600" dirty="0" smtClean="0">
                <a:solidFill>
                  <a:schemeClr val="accent3">
                    <a:lumMod val="75000"/>
                  </a:schemeClr>
                </a:solidFill>
              </a:rPr>
              <a:t>واقعیت نیزصرفاًواجد همان وجه یاوجوه محدودومعین است.           </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2279901707"/>
      </p:ext>
    </p:extLst>
  </p:cSld>
  <p:clrMapOvr>
    <a:masterClrMapping/>
  </p:clrMapOvr>
  <p:transition spd="slow" advTm="1987">
    <p:fade/>
    <p:sndAc>
      <p:stSnd>
        <p:snd r:embed="rId4" name="explod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32013" y="1143000"/>
            <a:ext cx="10461811" cy="5715000"/>
          </a:xfrm>
        </p:spPr>
        <p:txBody>
          <a:bodyPr>
            <a:normAutofit lnSpcReduction="10000"/>
          </a:bodyPr>
          <a:lstStyle/>
          <a:p>
            <a:r>
              <a:rPr lang="fa-IR" sz="4000" dirty="0" smtClean="0">
                <a:solidFill>
                  <a:schemeClr val="accent2">
                    <a:lumMod val="75000"/>
                  </a:schemeClr>
                </a:solidFill>
              </a:rPr>
              <a:t>رابطه فلسفه روان شناسی:                                               </a:t>
            </a:r>
            <a:endParaRPr lang="fa-IR" sz="4000" dirty="0" smtClean="0">
              <a:solidFill>
                <a:schemeClr val="accent3">
                  <a:lumMod val="75000"/>
                </a:schemeClr>
              </a:solidFill>
            </a:endParaRPr>
          </a:p>
          <a:p>
            <a:r>
              <a:rPr lang="fa-IR" sz="3600" dirty="0" smtClean="0">
                <a:solidFill>
                  <a:schemeClr val="accent3">
                    <a:lumMod val="75000"/>
                  </a:schemeClr>
                </a:solidFill>
              </a:rPr>
              <a:t>در روان شناسی موضوع موردمطالعه«</a:t>
            </a:r>
            <a:r>
              <a:rPr lang="fa-IR" sz="3600" dirty="0" smtClean="0">
                <a:solidFill>
                  <a:schemeClr val="accent6">
                    <a:lumMod val="60000"/>
                    <a:lumOff val="40000"/>
                  </a:schemeClr>
                </a:solidFill>
              </a:rPr>
              <a:t>انسان</a:t>
            </a:r>
            <a:r>
              <a:rPr lang="fa-IR" sz="3600" dirty="0" smtClean="0">
                <a:solidFill>
                  <a:schemeClr val="accent3">
                    <a:lumMod val="75000"/>
                  </a:schemeClr>
                </a:solidFill>
              </a:rPr>
              <a:t>»است.                       </a:t>
            </a:r>
          </a:p>
          <a:p>
            <a:r>
              <a:rPr lang="fa-IR" sz="3600" dirty="0">
                <a:solidFill>
                  <a:schemeClr val="accent3">
                    <a:lumMod val="75000"/>
                  </a:schemeClr>
                </a:solidFill>
              </a:rPr>
              <a:t>ه</a:t>
            </a:r>
            <a:r>
              <a:rPr lang="fa-IR" sz="3600" dirty="0" smtClean="0">
                <a:solidFill>
                  <a:schemeClr val="accent3">
                    <a:lumMod val="75000"/>
                  </a:schemeClr>
                </a:solidFill>
              </a:rPr>
              <a:t>رنوع نگرش روان شناختی به انسان٬ازیک دیدگاه متافیریکی درباره  </a:t>
            </a:r>
          </a:p>
          <a:p>
            <a:r>
              <a:rPr lang="fa-IR" sz="3600" dirty="0" smtClean="0">
                <a:solidFill>
                  <a:schemeClr val="accent3">
                    <a:lumMod val="75000"/>
                  </a:schemeClr>
                </a:solidFill>
              </a:rPr>
              <a:t>آدمی تعزیه می کندوبرنوعی انسان شناسی فلسفی غیرعلمی متکی است</a:t>
            </a:r>
          </a:p>
          <a:p>
            <a:r>
              <a:rPr lang="fa-IR" sz="3600" dirty="0" smtClean="0">
                <a:solidFill>
                  <a:schemeClr val="accent3">
                    <a:lumMod val="75000"/>
                  </a:schemeClr>
                </a:solidFill>
              </a:rPr>
              <a:t>اتخاذ«</a:t>
            </a:r>
            <a:r>
              <a:rPr lang="fa-IR" sz="3600" dirty="0" smtClean="0">
                <a:solidFill>
                  <a:schemeClr val="accent6">
                    <a:lumMod val="60000"/>
                    <a:lumOff val="40000"/>
                  </a:schemeClr>
                </a:solidFill>
              </a:rPr>
              <a:t>روش</a:t>
            </a:r>
            <a:r>
              <a:rPr lang="fa-IR" sz="3600" dirty="0" smtClean="0">
                <a:solidFill>
                  <a:schemeClr val="accent3">
                    <a:lumMod val="75000"/>
                  </a:schemeClr>
                </a:solidFill>
              </a:rPr>
              <a:t>»درروان شناسی نیزکاملاًازآبشخورفکرفلسفی سیراب       </a:t>
            </a:r>
          </a:p>
          <a:p>
            <a:r>
              <a:rPr lang="fa-IR" sz="3600" dirty="0" smtClean="0">
                <a:solidFill>
                  <a:schemeClr val="accent3">
                    <a:lumMod val="75000"/>
                  </a:schemeClr>
                </a:solidFill>
              </a:rPr>
              <a:t>می شود.رفتارگرایان که آدمی جز«</a:t>
            </a:r>
            <a:r>
              <a:rPr lang="fa-IR" sz="3600" dirty="0" smtClean="0">
                <a:solidFill>
                  <a:schemeClr val="accent6">
                    <a:lumMod val="60000"/>
                    <a:lumOff val="40000"/>
                  </a:schemeClr>
                </a:solidFill>
              </a:rPr>
              <a:t>رفتار</a:t>
            </a:r>
            <a:r>
              <a:rPr lang="fa-IR" sz="3600" dirty="0" smtClean="0">
                <a:solidFill>
                  <a:schemeClr val="accent3">
                    <a:lumMod val="75000"/>
                  </a:schemeClr>
                </a:solidFill>
              </a:rPr>
              <a:t>»چیزی راقابل مطالعه         </a:t>
            </a:r>
          </a:p>
          <a:p>
            <a:r>
              <a:rPr lang="fa-IR" sz="3600" dirty="0" smtClean="0">
                <a:solidFill>
                  <a:schemeClr val="accent3">
                    <a:lumMod val="75000"/>
                  </a:schemeClr>
                </a:solidFill>
              </a:rPr>
              <a:t>نمی دانندوبرخی ازآنهاوجودتفکروعواطف وامیال وانگیزه هاو...رادر  </a:t>
            </a:r>
          </a:p>
          <a:p>
            <a:r>
              <a:rPr lang="fa-IR" sz="3600" dirty="0" smtClean="0">
                <a:solidFill>
                  <a:schemeClr val="accent3">
                    <a:lumMod val="75000"/>
                  </a:schemeClr>
                </a:solidFill>
              </a:rPr>
              <a:t>پشت اعمال آدمیان انکارمی کنند٬جزازیک نگاه فلسفی دراین باب       </a:t>
            </a:r>
          </a:p>
          <a:p>
            <a:r>
              <a:rPr lang="fa-IR" sz="3600" dirty="0" smtClean="0">
                <a:solidFill>
                  <a:schemeClr val="accent3">
                    <a:lumMod val="75000"/>
                  </a:schemeClr>
                </a:solidFill>
              </a:rPr>
              <a:t>تعزیه نمی کنند.                                                                      </a:t>
            </a:r>
            <a:endParaRPr lang="en-US" sz="3600" dirty="0">
              <a:solidFill>
                <a:schemeClr val="accent3">
                  <a:lumMod val="75000"/>
                </a:schemeClr>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435125819"/>
      </p:ext>
    </p:extLst>
  </p:cSld>
  <p:clrMapOvr>
    <a:masterClrMapping/>
  </p:clrMapOvr>
  <mc:AlternateContent xmlns:mc="http://schemas.openxmlformats.org/markup-compatibility/2006" xmlns:p14="http://schemas.microsoft.com/office/powerpoint/2010/main">
    <mc:Choice Requires="p14">
      <p:transition spd="slow" p14:dur="1250" advTm="4080">
        <p14:switch dir="r"/>
        <p:sndAc>
          <p:stSnd>
            <p:snd r:embed="rId4" name="hammer.wav"/>
          </p:stSnd>
        </p:sndAc>
      </p:transition>
    </mc:Choice>
    <mc:Fallback xmlns="">
      <p:transition spd="slow" advTm="4080">
        <p:fade/>
        <p:sndAc>
          <p:stSnd>
            <p:snd r:embed="rId6" name="hamm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7508" y="1116168"/>
            <a:ext cx="10206317" cy="5741895"/>
          </a:xfrm>
        </p:spPr>
        <p:txBody>
          <a:bodyPr>
            <a:normAutofit/>
          </a:bodyPr>
          <a:lstStyle/>
          <a:p>
            <a:r>
              <a:rPr lang="fa-IR" sz="3600" dirty="0" smtClean="0">
                <a:solidFill>
                  <a:schemeClr val="accent3">
                    <a:lumMod val="75000"/>
                  </a:schemeClr>
                </a:solidFill>
              </a:rPr>
              <a:t>تفکیک متدعلوم انسانی٬ازجمله روان شناسی ازعلوم طبیعی ریشه در</a:t>
            </a:r>
          </a:p>
          <a:p>
            <a:r>
              <a:rPr lang="fa-IR" sz="3600" dirty="0" smtClean="0">
                <a:solidFill>
                  <a:schemeClr val="accent3">
                    <a:lumMod val="75000"/>
                  </a:schemeClr>
                </a:solidFill>
              </a:rPr>
              <a:t>فرضهای فلسفی دارد.گفته اند درعلوم طبیعی٬عالم صرفاً«</a:t>
            </a:r>
            <a:r>
              <a:rPr lang="fa-IR" sz="3600" dirty="0" smtClean="0">
                <a:solidFill>
                  <a:schemeClr val="accent6">
                    <a:lumMod val="60000"/>
                    <a:lumOff val="40000"/>
                  </a:schemeClr>
                </a:solidFill>
              </a:rPr>
              <a:t>تماشاگر</a:t>
            </a:r>
            <a:r>
              <a:rPr lang="fa-IR" sz="3600" dirty="0" smtClean="0">
                <a:solidFill>
                  <a:schemeClr val="accent3">
                    <a:lumMod val="75000"/>
                  </a:schemeClr>
                </a:solidFill>
              </a:rPr>
              <a:t>»  </a:t>
            </a:r>
          </a:p>
          <a:p>
            <a:r>
              <a:rPr lang="fa-IR" sz="3600" dirty="0" smtClean="0">
                <a:solidFill>
                  <a:schemeClr val="accent3">
                    <a:lumMod val="75000"/>
                  </a:schemeClr>
                </a:solidFill>
              </a:rPr>
              <a:t>است درمسایل مربوط به مسایل به انسان باتماشاگری صرف نمیتوان </a:t>
            </a:r>
          </a:p>
          <a:p>
            <a:r>
              <a:rPr lang="fa-IR" sz="3600" dirty="0" smtClean="0">
                <a:solidFill>
                  <a:schemeClr val="accent3">
                    <a:lumMod val="75000"/>
                  </a:schemeClr>
                </a:solidFill>
              </a:rPr>
              <a:t>به حقیقتی دست یافت.درراین وادی عالم باید«</a:t>
            </a:r>
            <a:r>
              <a:rPr lang="fa-IR" sz="3600" dirty="0" smtClean="0">
                <a:solidFill>
                  <a:schemeClr val="accent6">
                    <a:lumMod val="60000"/>
                    <a:lumOff val="40000"/>
                  </a:schemeClr>
                </a:solidFill>
              </a:rPr>
              <a:t>بازیگر</a:t>
            </a:r>
            <a:r>
              <a:rPr lang="fa-IR" sz="3600" dirty="0" smtClean="0">
                <a:solidFill>
                  <a:schemeClr val="accent3">
                    <a:lumMod val="75000"/>
                  </a:schemeClr>
                </a:solidFill>
              </a:rPr>
              <a:t>»باشد؛یعنی       </a:t>
            </a:r>
          </a:p>
          <a:p>
            <a:r>
              <a:rPr lang="fa-IR" sz="3600" dirty="0" smtClean="0">
                <a:solidFill>
                  <a:schemeClr val="accent3">
                    <a:lumMod val="75000"/>
                  </a:schemeClr>
                </a:solidFill>
              </a:rPr>
              <a:t>موشش کندتابه دنیای درون افرادنفوذکندوعواطف وتمایلات ونوع     </a:t>
            </a:r>
          </a:p>
          <a:p>
            <a:r>
              <a:rPr lang="fa-IR" sz="3600" dirty="0" smtClean="0">
                <a:solidFill>
                  <a:schemeClr val="accent3">
                    <a:lumMod val="75000"/>
                  </a:schemeClr>
                </a:solidFill>
              </a:rPr>
              <a:t>نگاه آنهاو...رادریابدتابتواندبه قضاوتی درست درموردآنان دست پیدا </a:t>
            </a:r>
          </a:p>
          <a:p>
            <a:r>
              <a:rPr lang="fa-IR" sz="3600" dirty="0" smtClean="0">
                <a:solidFill>
                  <a:schemeClr val="accent3">
                    <a:lumMod val="75000"/>
                  </a:schemeClr>
                </a:solidFill>
              </a:rPr>
              <a:t> کند.این نظرکاملاًازیک انسان شناسی فلسفی تعزیه میکندموردتاکید   </a:t>
            </a:r>
          </a:p>
          <a:p>
            <a:r>
              <a:rPr lang="fa-IR" sz="3600" dirty="0" smtClean="0">
                <a:solidFill>
                  <a:schemeClr val="accent3">
                    <a:lumMod val="75000"/>
                  </a:schemeClr>
                </a:solidFill>
              </a:rPr>
              <a:t>کسانی چون پتروینچ است.                                                     </a:t>
            </a:r>
            <a:endParaRPr lang="en-US" sz="3600" dirty="0">
              <a:solidFill>
                <a:schemeClr val="accent3">
                  <a:lumMod val="75000"/>
                </a:schemeClr>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1141896015"/>
      </p:ext>
    </p:extLst>
  </p:cSld>
  <p:clrMapOvr>
    <a:masterClrMapping/>
  </p:clrMapOvr>
  <mc:AlternateContent xmlns:mc="http://schemas.openxmlformats.org/markup-compatibility/2006" xmlns:p14="http://schemas.microsoft.com/office/powerpoint/2010/main">
    <mc:Choice Requires="p14">
      <p:transition spd="slow" advTm="18990">
        <p14:flash/>
        <p:sndAc>
          <p:stSnd>
            <p:snd r:embed="rId4" name="laser.wav"/>
          </p:stSnd>
        </p:sndAc>
      </p:transition>
    </mc:Choice>
    <mc:Fallback xmlns="">
      <p:transition spd="slow" advTm="18990">
        <p:fade/>
        <p:sndAc>
          <p:stSnd>
            <p:snd r:embed="rId6" name="laser.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8224" y="1143003"/>
            <a:ext cx="10515600" cy="5889812"/>
          </a:xfrm>
        </p:spPr>
        <p:txBody>
          <a:bodyPr>
            <a:normAutofit lnSpcReduction="10000"/>
          </a:bodyPr>
          <a:lstStyle/>
          <a:p>
            <a:r>
              <a:rPr lang="fa-IR" sz="3600" dirty="0" smtClean="0">
                <a:solidFill>
                  <a:schemeClr val="accent3">
                    <a:lumMod val="75000"/>
                  </a:schemeClr>
                </a:solidFill>
              </a:rPr>
              <a:t>مثال:دروصف شخصی می گوید:«</a:t>
            </a:r>
            <a:r>
              <a:rPr lang="fa-IR" sz="3600" dirty="0" smtClean="0">
                <a:solidFill>
                  <a:schemeClr val="accent6">
                    <a:lumMod val="60000"/>
                    <a:lumOff val="40000"/>
                  </a:schemeClr>
                </a:solidFill>
              </a:rPr>
              <a:t>فلانی چیزی نیست جزهفت کیلو      </a:t>
            </a:r>
          </a:p>
          <a:p>
            <a:r>
              <a:rPr lang="fa-IR" sz="3600" dirty="0" smtClean="0">
                <a:solidFill>
                  <a:schemeClr val="accent6">
                    <a:lumMod val="60000"/>
                    <a:lumOff val="40000"/>
                  </a:schemeClr>
                </a:solidFill>
              </a:rPr>
              <a:t>گوشت واستخوان</a:t>
            </a:r>
            <a:r>
              <a:rPr lang="fa-IR" sz="3600" dirty="0" smtClean="0">
                <a:solidFill>
                  <a:schemeClr val="accent3">
                    <a:lumMod val="75000"/>
                  </a:schemeClr>
                </a:solidFill>
              </a:rPr>
              <a:t>»مرتکب مغالطه کنه ووجه شده است.                     </a:t>
            </a:r>
          </a:p>
          <a:p>
            <a:r>
              <a:rPr lang="fa-IR" sz="3600" dirty="0" smtClean="0">
                <a:solidFill>
                  <a:schemeClr val="accent3">
                    <a:lumMod val="75000"/>
                  </a:schemeClr>
                </a:solidFill>
              </a:rPr>
              <a:t>«</a:t>
            </a:r>
            <a:r>
              <a:rPr lang="fa-IR" sz="3600" dirty="0" smtClean="0">
                <a:solidFill>
                  <a:schemeClr val="accent6">
                    <a:lumMod val="60000"/>
                    <a:lumOff val="40000"/>
                  </a:schemeClr>
                </a:solidFill>
              </a:rPr>
              <a:t>آدمی چیزی نیست جزآن چه طبقه اش رقم می زند</a:t>
            </a:r>
            <a:r>
              <a:rPr lang="fa-IR" sz="3600" dirty="0" smtClean="0">
                <a:solidFill>
                  <a:schemeClr val="accent3">
                    <a:lumMod val="75000"/>
                  </a:schemeClr>
                </a:solidFill>
              </a:rPr>
              <a:t>»مارکسیم.            </a:t>
            </a:r>
          </a:p>
          <a:p>
            <a:r>
              <a:rPr lang="fa-IR" sz="3600" dirty="0" smtClean="0">
                <a:solidFill>
                  <a:schemeClr val="accent3">
                    <a:lumMod val="75000"/>
                  </a:schemeClr>
                </a:solidFill>
              </a:rPr>
              <a:t>«</a:t>
            </a:r>
            <a:r>
              <a:rPr lang="fa-IR" sz="3600" dirty="0" smtClean="0">
                <a:solidFill>
                  <a:schemeClr val="accent6">
                    <a:lumMod val="60000"/>
                    <a:lumOff val="40000"/>
                  </a:schemeClr>
                </a:solidFill>
              </a:rPr>
              <a:t>آدمی برآینده کمپلکسهای جنسی</a:t>
            </a:r>
            <a:r>
              <a:rPr lang="fa-IR" sz="3600" dirty="0" smtClean="0">
                <a:solidFill>
                  <a:schemeClr val="accent3">
                    <a:lumMod val="75000"/>
                  </a:schemeClr>
                </a:solidFill>
              </a:rPr>
              <a:t>»فرودیسم.                                   </a:t>
            </a:r>
          </a:p>
          <a:p>
            <a:r>
              <a:rPr lang="fa-IR" sz="3600" dirty="0" smtClean="0">
                <a:solidFill>
                  <a:schemeClr val="accent3">
                    <a:lumMod val="75000"/>
                  </a:schemeClr>
                </a:solidFill>
              </a:rPr>
              <a:t>«</a:t>
            </a:r>
            <a:r>
              <a:rPr lang="fa-IR" sz="3600" dirty="0" smtClean="0">
                <a:solidFill>
                  <a:schemeClr val="accent6">
                    <a:lumMod val="60000"/>
                    <a:lumOff val="40000"/>
                  </a:schemeClr>
                </a:solidFill>
              </a:rPr>
              <a:t>آدمی ماحصل کمپلکسهای حقارت</a:t>
            </a:r>
            <a:r>
              <a:rPr lang="fa-IR" sz="3600" dirty="0" smtClean="0">
                <a:solidFill>
                  <a:schemeClr val="accent3">
                    <a:lumMod val="75000"/>
                  </a:schemeClr>
                </a:solidFill>
              </a:rPr>
              <a:t> </a:t>
            </a:r>
            <a:r>
              <a:rPr lang="fa-IR" sz="3600" dirty="0" smtClean="0">
                <a:solidFill>
                  <a:schemeClr val="accent6">
                    <a:lumMod val="60000"/>
                    <a:lumOff val="40000"/>
                  </a:schemeClr>
                </a:solidFill>
              </a:rPr>
              <a:t>است</a:t>
            </a:r>
            <a:r>
              <a:rPr lang="fa-IR" sz="3600" dirty="0" smtClean="0">
                <a:solidFill>
                  <a:schemeClr val="accent3">
                    <a:lumMod val="75000"/>
                  </a:schemeClr>
                </a:solidFill>
              </a:rPr>
              <a:t>»آدلر.                               </a:t>
            </a:r>
          </a:p>
          <a:p>
            <a:r>
              <a:rPr lang="fa-IR" sz="3600" dirty="0" smtClean="0">
                <a:solidFill>
                  <a:schemeClr val="accent3">
                    <a:lumMod val="75000"/>
                  </a:schemeClr>
                </a:solidFill>
              </a:rPr>
              <a:t>ماتریالیست بودن علم به چه معناست؟براساس هریک ازمکاتب           </a:t>
            </a:r>
          </a:p>
          <a:p>
            <a:r>
              <a:rPr lang="fa-IR" sz="3600" dirty="0" smtClean="0">
                <a:solidFill>
                  <a:schemeClr val="accent3">
                    <a:lumMod val="75000"/>
                  </a:schemeClr>
                </a:solidFill>
              </a:rPr>
              <a:t>دیدگاه هایی که درباب ماهیت علم وارکان اساسی آن وجود دارد٬یک    </a:t>
            </a:r>
          </a:p>
          <a:p>
            <a:r>
              <a:rPr lang="fa-IR" sz="3600" dirty="0" smtClean="0">
                <a:solidFill>
                  <a:schemeClr val="accent3">
                    <a:lumMod val="75000"/>
                  </a:schemeClr>
                </a:solidFill>
              </a:rPr>
              <a:t>نکته مشترک درهمه آن دیدگاه هابه چشم می خوردوآن اینکه قوام علم   </a:t>
            </a:r>
          </a:p>
          <a:p>
            <a:r>
              <a:rPr lang="fa-IR" sz="3600" dirty="0" smtClean="0">
                <a:solidFill>
                  <a:schemeClr val="accent3">
                    <a:lumMod val="75000"/>
                  </a:schemeClr>
                </a:solidFill>
              </a:rPr>
              <a:t>به«</a:t>
            </a:r>
            <a:r>
              <a:rPr lang="fa-IR" sz="3600" dirty="0" smtClean="0">
                <a:solidFill>
                  <a:schemeClr val="accent6">
                    <a:lumMod val="60000"/>
                    <a:lumOff val="40000"/>
                  </a:schemeClr>
                </a:solidFill>
              </a:rPr>
              <a:t>تجربه</a:t>
            </a:r>
            <a:r>
              <a:rPr lang="fa-IR" sz="3600" dirty="0" smtClean="0">
                <a:solidFill>
                  <a:schemeClr val="accent3">
                    <a:lumMod val="75000"/>
                  </a:schemeClr>
                </a:solidFill>
              </a:rPr>
              <a:t>»است.                                                                     </a:t>
            </a:r>
          </a:p>
          <a:p>
            <a:endParaRPr lang="en-US" sz="3600" dirty="0">
              <a:solidFill>
                <a:schemeClr val="accent3">
                  <a:lumMod val="75000"/>
                </a:schemeClr>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2405999951"/>
      </p:ext>
    </p:extLst>
  </p:cSld>
  <p:clrMapOvr>
    <a:masterClrMapping/>
  </p:clrMapOvr>
  <p:transition spd="slow" advTm="6">
    <p:fade/>
    <p:sndAc>
      <p:stSnd>
        <p:snd r:embed="rId4" name="pu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65867" y="1129632"/>
            <a:ext cx="10529047" cy="5728447"/>
          </a:xfrm>
        </p:spPr>
        <p:txBody>
          <a:bodyPr>
            <a:normAutofit/>
          </a:bodyPr>
          <a:lstStyle/>
          <a:p>
            <a:r>
              <a:rPr lang="fa-IR" sz="3600" dirty="0" smtClean="0">
                <a:solidFill>
                  <a:schemeClr val="accent3">
                    <a:lumMod val="75000"/>
                  </a:schemeClr>
                </a:solidFill>
              </a:rPr>
              <a:t>ماتریالیسمی که درتقابل بااعتماد به ماوراطبیعت قرار می گیرد           </a:t>
            </a:r>
          </a:p>
          <a:p>
            <a:r>
              <a:rPr lang="fa-IR" sz="3600" dirty="0" smtClean="0">
                <a:solidFill>
                  <a:schemeClr val="accent3">
                    <a:lumMod val="75000"/>
                  </a:schemeClr>
                </a:solidFill>
              </a:rPr>
              <a:t>ماتریالیسم متافیزیکی است؛یعنی قول به این که هستی مساوی باماده     </a:t>
            </a:r>
          </a:p>
          <a:p>
            <a:r>
              <a:rPr lang="fa-IR" sz="3600" dirty="0" smtClean="0">
                <a:solidFill>
                  <a:schemeClr val="accent3">
                    <a:lumMod val="75000"/>
                  </a:schemeClr>
                </a:solidFill>
              </a:rPr>
              <a:t>وموجودات عاری است.                                                            </a:t>
            </a:r>
          </a:p>
          <a:p>
            <a:r>
              <a:rPr lang="fa-IR" sz="3600" dirty="0" smtClean="0">
                <a:solidFill>
                  <a:schemeClr val="accent3">
                    <a:lumMod val="75000"/>
                  </a:schemeClr>
                </a:solidFill>
              </a:rPr>
              <a:t>موجود مجددی همچون نفس یاواجب الوجودو...بنابه تعریف نمی تواند   </a:t>
            </a:r>
          </a:p>
          <a:p>
            <a:r>
              <a:rPr lang="fa-IR" sz="3600" dirty="0" smtClean="0">
                <a:solidFill>
                  <a:schemeClr val="accent3">
                    <a:lumMod val="75000"/>
                  </a:schemeClr>
                </a:solidFill>
              </a:rPr>
              <a:t>موردکاوش تجربی قرارگیرد.                                                     </a:t>
            </a:r>
          </a:p>
          <a:p>
            <a:r>
              <a:rPr lang="fa-IR" sz="4400" dirty="0" smtClean="0">
                <a:solidFill>
                  <a:schemeClr val="accent3">
                    <a:lumMod val="75000"/>
                  </a:schemeClr>
                </a:solidFill>
              </a:rPr>
              <a:t>رابطه این وفلسفه:                                                   </a:t>
            </a:r>
          </a:p>
          <a:p>
            <a:r>
              <a:rPr lang="fa-IR" sz="3600" dirty="0" smtClean="0">
                <a:solidFill>
                  <a:schemeClr val="accent3">
                    <a:lumMod val="75000"/>
                  </a:schemeClr>
                </a:solidFill>
              </a:rPr>
              <a:t>درباره رابطه دین وفلسفه لااقل ازدوموضوع می توان سخن گفت:       </a:t>
            </a:r>
          </a:p>
          <a:p>
            <a:r>
              <a:rPr lang="fa-IR" sz="3600" dirty="0" smtClean="0">
                <a:solidFill>
                  <a:schemeClr val="accent3">
                    <a:lumMod val="75000"/>
                  </a:schemeClr>
                </a:solidFill>
              </a:rPr>
              <a:t>الف)رابطه منطقی ومعرفتی      ب)رابطه تاریخی                   </a:t>
            </a:r>
            <a:endParaRPr lang="en-US" sz="3600" dirty="0">
              <a:solidFill>
                <a:schemeClr val="accent3">
                  <a:lumMod val="75000"/>
                </a:schemeClr>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615517114"/>
      </p:ext>
    </p:extLst>
  </p:cSld>
  <p:clrMapOvr>
    <a:masterClrMapping/>
  </p:clrMapOvr>
  <p:transition spd="slow" advTm="5">
    <p:fade/>
    <p:sndAc>
      <p:stSnd>
        <p:snd r:embed="rId4" name="suction.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1331" y="1156451"/>
            <a:ext cx="10569388" cy="5701553"/>
          </a:xfrm>
        </p:spPr>
        <p:txBody>
          <a:bodyPr>
            <a:normAutofit fontScale="92500" lnSpcReduction="20000"/>
          </a:bodyPr>
          <a:lstStyle/>
          <a:p>
            <a:r>
              <a:rPr lang="fa-IR" sz="3600" dirty="0" smtClean="0">
                <a:solidFill>
                  <a:schemeClr val="accent2">
                    <a:lumMod val="75000"/>
                  </a:schemeClr>
                </a:solidFill>
              </a:rPr>
              <a:t>رابطه منطقی ومعرفتی:</a:t>
            </a:r>
            <a:r>
              <a:rPr lang="fa-IR" sz="3600" dirty="0" smtClean="0">
                <a:solidFill>
                  <a:schemeClr val="accent3">
                    <a:lumMod val="75000"/>
                  </a:schemeClr>
                </a:solidFill>
              </a:rPr>
              <a:t>توجه به دین به منزله مجموعه آموره هایی که   </a:t>
            </a:r>
          </a:p>
          <a:p>
            <a:r>
              <a:rPr lang="fa-IR" sz="3600" dirty="0" smtClean="0">
                <a:solidFill>
                  <a:schemeClr val="accent3">
                    <a:lumMod val="75000"/>
                  </a:schemeClr>
                </a:solidFill>
              </a:rPr>
              <a:t>ازطرف پیامبربه انسان ها ابلاغ می گردد٬وهرگونه نفی واثبات و رد    </a:t>
            </a:r>
          </a:p>
          <a:p>
            <a:r>
              <a:rPr lang="fa-IR" sz="3600" dirty="0" smtClean="0">
                <a:solidFill>
                  <a:schemeClr val="accent3">
                    <a:lumMod val="75000"/>
                  </a:schemeClr>
                </a:solidFill>
              </a:rPr>
              <a:t>وقبولی٬قبل ازهرچیزمتوجه به یک سلسله پیش فرضهاومبادی فلسفی     </a:t>
            </a:r>
          </a:p>
          <a:p>
            <a:r>
              <a:rPr lang="fa-IR" sz="3600" dirty="0" smtClean="0">
                <a:solidFill>
                  <a:schemeClr val="accent3">
                    <a:lumMod val="75000"/>
                  </a:schemeClr>
                </a:solidFill>
              </a:rPr>
              <a:t>است.درادیان الهی پیش فرضهایی ازاین قبیل وجود دارد:«</a:t>
            </a:r>
            <a:r>
              <a:rPr lang="fa-IR" sz="3600" dirty="0" smtClean="0">
                <a:solidFill>
                  <a:schemeClr val="accent6">
                    <a:lumMod val="60000"/>
                    <a:lumOff val="40000"/>
                  </a:schemeClr>
                </a:solidFill>
              </a:rPr>
              <a:t>خدایی وجود </a:t>
            </a:r>
          </a:p>
          <a:p>
            <a:r>
              <a:rPr lang="fa-IR" sz="3600" dirty="0" smtClean="0">
                <a:solidFill>
                  <a:schemeClr val="accent6">
                    <a:lumMod val="60000"/>
                    <a:lumOff val="40000"/>
                  </a:schemeClr>
                </a:solidFill>
              </a:rPr>
              <a:t>دارد</a:t>
            </a:r>
            <a:r>
              <a:rPr lang="fa-IR" sz="3600" dirty="0" smtClean="0">
                <a:solidFill>
                  <a:schemeClr val="accent3">
                    <a:lumMod val="75000"/>
                  </a:schemeClr>
                </a:solidFill>
              </a:rPr>
              <a:t>»خداوند:«</a:t>
            </a:r>
            <a:r>
              <a:rPr lang="fa-IR" sz="3600" dirty="0" smtClean="0">
                <a:solidFill>
                  <a:schemeClr val="accent6">
                    <a:lumMod val="60000"/>
                    <a:lumOff val="40000"/>
                  </a:schemeClr>
                </a:solidFill>
              </a:rPr>
              <a:t>وحی است</a:t>
            </a:r>
            <a:r>
              <a:rPr lang="fa-IR" sz="3600" dirty="0" smtClean="0">
                <a:solidFill>
                  <a:schemeClr val="accent3">
                    <a:lumMod val="75000"/>
                  </a:schemeClr>
                </a:solidFill>
              </a:rPr>
              <a:t>»٬«</a:t>
            </a:r>
            <a:r>
              <a:rPr lang="fa-IR" sz="3600" dirty="0" smtClean="0">
                <a:solidFill>
                  <a:schemeClr val="accent6">
                    <a:lumMod val="60000"/>
                    <a:lumOff val="40000"/>
                  </a:schemeClr>
                </a:solidFill>
              </a:rPr>
              <a:t>عالم است</a:t>
            </a:r>
            <a:r>
              <a:rPr lang="fa-IR" sz="3600" dirty="0" smtClean="0">
                <a:solidFill>
                  <a:schemeClr val="accent3">
                    <a:lumMod val="75000"/>
                  </a:schemeClr>
                </a:solidFill>
              </a:rPr>
              <a:t>»وبسیاری اوصاف که مورد     </a:t>
            </a:r>
          </a:p>
          <a:p>
            <a:r>
              <a:rPr lang="fa-IR" sz="3600" dirty="0" smtClean="0">
                <a:solidFill>
                  <a:schemeClr val="accent3">
                    <a:lumMod val="75000"/>
                  </a:schemeClr>
                </a:solidFill>
              </a:rPr>
              <a:t>بررسی قرارمیگیرد.                                                                </a:t>
            </a:r>
          </a:p>
          <a:p>
            <a:r>
              <a:rPr lang="fa-IR" sz="3600" dirty="0" smtClean="0">
                <a:solidFill>
                  <a:schemeClr val="accent3">
                    <a:lumMod val="75000"/>
                  </a:schemeClr>
                </a:solidFill>
              </a:rPr>
              <a:t>مقصود ازرابطه تاریخی دین وفلسفه ان چیزی است که خارجاًودرطول </a:t>
            </a:r>
          </a:p>
          <a:p>
            <a:r>
              <a:rPr lang="fa-IR" sz="3600" dirty="0" smtClean="0">
                <a:solidFill>
                  <a:schemeClr val="accent3">
                    <a:lumMod val="75000"/>
                  </a:schemeClr>
                </a:solidFill>
              </a:rPr>
              <a:t>تاریخ بین فیلسوفان وبرخی متشرعه جریان داشته است.                    </a:t>
            </a:r>
          </a:p>
          <a:p>
            <a:endParaRPr lang="fa-IR" sz="3600" dirty="0" smtClean="0">
              <a:solidFill>
                <a:schemeClr val="accent3">
                  <a:lumMod val="75000"/>
                </a:schemeClr>
              </a:solidFill>
            </a:endParaRPr>
          </a:p>
          <a:p>
            <a:r>
              <a:rPr lang="fa-IR" sz="3600" dirty="0" smtClean="0">
                <a:solidFill>
                  <a:schemeClr val="accent3">
                    <a:lumMod val="75000"/>
                  </a:schemeClr>
                </a:solidFill>
              </a:rPr>
              <a:t>                                                                </a:t>
            </a:r>
          </a:p>
          <a:p>
            <a:endParaRPr lang="fa-IR" sz="3600" dirty="0" smtClean="0"/>
          </a:p>
          <a:p>
            <a:endParaRPr lang="en-US" sz="36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3789488193"/>
      </p:ext>
    </p:extLst>
  </p:cSld>
  <p:clrMapOvr>
    <a:masterClrMapping/>
  </p:clrMapOvr>
  <p:transition spd="slow" advTm="6">
    <p:wheel spokes="1"/>
    <p:sndAc>
      <p:stSnd>
        <p:snd r:embed="rId4" name="typ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0647" y="1156451"/>
            <a:ext cx="10636624" cy="5701553"/>
          </a:xfrm>
        </p:spPr>
        <p:txBody>
          <a:bodyPr>
            <a:normAutofit/>
          </a:bodyPr>
          <a:lstStyle/>
          <a:p>
            <a:r>
              <a:rPr lang="fa-IR" sz="3600" dirty="0" smtClean="0">
                <a:solidFill>
                  <a:schemeClr val="accent3">
                    <a:lumMod val="75000"/>
                  </a:schemeClr>
                </a:solidFill>
              </a:rPr>
              <a:t>به طورکلی دراعتباروارزش عقل واستدلال عقلی دوموضع گیری         </a:t>
            </a:r>
          </a:p>
          <a:p>
            <a:r>
              <a:rPr lang="fa-IR" sz="3600" dirty="0" smtClean="0">
                <a:solidFill>
                  <a:schemeClr val="accent3">
                    <a:lumMod val="75000"/>
                  </a:schemeClr>
                </a:solidFill>
              </a:rPr>
              <a:t>متفاوت درطول تاریخ بین اهل ادیان وجود داشته است.                      </a:t>
            </a:r>
          </a:p>
          <a:p>
            <a:r>
              <a:rPr lang="fa-IR" sz="3600" dirty="0" smtClean="0">
                <a:solidFill>
                  <a:schemeClr val="accent3">
                    <a:lumMod val="75000"/>
                  </a:schemeClr>
                </a:solidFill>
              </a:rPr>
              <a:t>تحلیل وبررسی نسبت دین وفلسفه-چه به لحاظ چهارچوب پارادایم حاصل</a:t>
            </a:r>
          </a:p>
          <a:p>
            <a:r>
              <a:rPr lang="fa-IR" sz="3600" dirty="0" smtClean="0">
                <a:solidFill>
                  <a:schemeClr val="accent3">
                    <a:lumMod val="75000"/>
                  </a:schemeClr>
                </a:solidFill>
              </a:rPr>
              <a:t>از آن هاوچه درمسایل ومصادیق معین ازعهده این نوشتاربیرون است.   </a:t>
            </a:r>
          </a:p>
          <a:p>
            <a:r>
              <a:rPr lang="fa-IR" sz="3600" dirty="0">
                <a:solidFill>
                  <a:schemeClr val="accent3">
                    <a:lumMod val="75000"/>
                  </a:schemeClr>
                </a:solidFill>
              </a:rPr>
              <a:t> </a:t>
            </a:r>
            <a:endParaRPr lang="en-US" sz="3600" dirty="0">
              <a:solidFill>
                <a:schemeClr val="accent3">
                  <a:lumMod val="75000"/>
                </a:schemeClr>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552237" y="6218237"/>
            <a:ext cx="487363" cy="487363"/>
          </a:xfrm>
          <a:prstGeom prst="rect">
            <a:avLst/>
          </a:prstGeom>
        </p:spPr>
      </p:pic>
    </p:spTree>
    <p:extLst>
      <p:ext uri="{BB962C8B-B14F-4D97-AF65-F5344CB8AC3E}">
        <p14:creationId xmlns:p14="http://schemas.microsoft.com/office/powerpoint/2010/main" val="3684477156"/>
      </p:ext>
    </p:extLst>
  </p:cSld>
  <p:clrMapOvr>
    <a:masterClrMapping/>
  </p:clrMapOvr>
  <mc:AlternateContent xmlns:mc="http://schemas.openxmlformats.org/markup-compatibility/2006" xmlns:p14="http://schemas.microsoft.com/office/powerpoint/2010/main">
    <mc:Choice Requires="p14">
      <p:transition spd="slow" p14:dur="1400" advTm="917">
        <p14:ripple/>
      </p:transition>
    </mc:Choice>
    <mc:Fallback xmlns="">
      <p:transition spd="slow" advTm="9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5478" y="230101"/>
            <a:ext cx="7829551" cy="6315075"/>
          </a:xfrm>
        </p:spPr>
        <p:txBody>
          <a:bodyPr/>
          <a:lstStyle/>
          <a:p>
            <a:r>
              <a:rPr lang="fa-IR" dirty="0" smtClean="0"/>
              <a:t>به نام خدا</a:t>
            </a:r>
            <a:br>
              <a:rPr lang="fa-IR" dirty="0" smtClean="0"/>
            </a:br>
            <a:r>
              <a:rPr lang="en-US" dirty="0" smtClean="0"/>
              <a:t/>
            </a:r>
            <a:br>
              <a:rPr lang="en-US" dirty="0" smtClean="0"/>
            </a:br>
            <a:r>
              <a:rPr lang="en-US" dirty="0" smtClean="0"/>
              <a:t/>
            </a:r>
            <a:br>
              <a:rPr lang="en-US" dirty="0" smtClean="0"/>
            </a:br>
            <a:r>
              <a:rPr lang="fa-IR" dirty="0" smtClean="0"/>
              <a:t/>
            </a:r>
            <a:br>
              <a:rPr lang="fa-IR" dirty="0" smtClean="0"/>
            </a:br>
            <a:r>
              <a:rPr lang="fa-IR" dirty="0" smtClean="0"/>
              <a:t/>
            </a:r>
            <a:br>
              <a:rPr lang="fa-IR" dirty="0" smtClean="0"/>
            </a:br>
            <a:r>
              <a:rPr lang="fa-IR" dirty="0" smtClean="0"/>
              <a:t/>
            </a:r>
            <a:br>
              <a:rPr lang="fa-IR" dirty="0" smtClean="0"/>
            </a:br>
            <a:endParaRPr lang="en-US" dirty="0"/>
          </a:p>
        </p:txBody>
      </p:sp>
    </p:spTree>
    <p:extLst>
      <p:ext uri="{BB962C8B-B14F-4D97-AF65-F5344CB8AC3E}">
        <p14:creationId xmlns:p14="http://schemas.microsoft.com/office/powerpoint/2010/main" val="40976051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732" y="118457"/>
            <a:ext cx="8512936" cy="5699051"/>
          </a:xfrm>
        </p:spPr>
        <p:txBody>
          <a:bodyPr/>
          <a:lstStyle/>
          <a:p>
            <a:pPr rtl="1">
              <a:lnSpc>
                <a:spcPct val="150000"/>
              </a:lnSpc>
            </a:pPr>
            <a:r>
              <a:rPr lang="en-US" sz="2800" dirty="0" smtClean="0">
                <a:solidFill>
                  <a:schemeClr val="tx1"/>
                </a:solidFill>
              </a:rPr>
              <a:t>   </a:t>
            </a:r>
            <a:r>
              <a:rPr lang="fa-IR" sz="2800" dirty="0" smtClean="0">
                <a:solidFill>
                  <a:schemeClr val="tx1"/>
                </a:solidFill>
              </a:rPr>
              <a:t>تامل درباره هستی، آدمی، عالم و مبدا و متنها قدمتی به اندازه تفکر بشر دارد.</a:t>
            </a:r>
            <a:br>
              <a:rPr lang="fa-IR" sz="2800" dirty="0" smtClean="0">
                <a:solidFill>
                  <a:schemeClr val="tx1"/>
                </a:solidFill>
              </a:rPr>
            </a:br>
            <a:r>
              <a:rPr lang="fa-IR" sz="2800" dirty="0">
                <a:solidFill>
                  <a:schemeClr val="tx1"/>
                </a:solidFill>
              </a:rPr>
              <a:t> </a:t>
            </a:r>
            <a:r>
              <a:rPr lang="fa-IR" sz="2800" dirty="0" smtClean="0">
                <a:solidFill>
                  <a:schemeClr val="tx1"/>
                </a:solidFill>
              </a:rPr>
              <a:t> مورخان در باب آغاز فکر فلسفی و پیدایش آن اختلاف دارند</a:t>
            </a:r>
            <a:br>
              <a:rPr lang="fa-IR" sz="2800" dirty="0" smtClean="0">
                <a:solidFill>
                  <a:schemeClr val="tx1"/>
                </a:solidFill>
              </a:rPr>
            </a:br>
            <a:r>
              <a:rPr lang="fa-IR" sz="2800" dirty="0">
                <a:solidFill>
                  <a:schemeClr val="tx1"/>
                </a:solidFill>
              </a:rPr>
              <a:t> </a:t>
            </a:r>
            <a:r>
              <a:rPr lang="fa-IR" sz="2800" dirty="0" smtClean="0">
                <a:solidFill>
                  <a:schemeClr val="tx1"/>
                </a:solidFill>
              </a:rPr>
              <a:t> برخی آن را به بیش از تمدن یونان مربوط می دانند یعنی تمدن های باستان بابل، آشور و معمر و برخی آن را صرفا پدیده ای یونانی و حاصل ذوق و عقل سرشار آن ها در سده ششم قبل از میلاد می دانند.</a:t>
            </a:r>
            <a:endParaRPr lang="en-US" sz="2800" dirty="0">
              <a:solidFill>
                <a:schemeClr val="tx1"/>
              </a:solidFill>
            </a:endParaRPr>
          </a:p>
        </p:txBody>
      </p:sp>
    </p:spTree>
    <p:extLst>
      <p:ext uri="{BB962C8B-B14F-4D97-AF65-F5344CB8AC3E}">
        <p14:creationId xmlns:p14="http://schemas.microsoft.com/office/powerpoint/2010/main" val="38434902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7171" y="-1026943"/>
            <a:ext cx="8668696" cy="6858000"/>
          </a:xfrm>
        </p:spPr>
        <p:txBody>
          <a:bodyPr/>
          <a:lstStyle/>
          <a:p>
            <a:pPr rtl="1"/>
            <a:r>
              <a:rPr lang="fa-IR" sz="2400" dirty="0" smtClean="0">
                <a:solidFill>
                  <a:schemeClr val="tx1"/>
                </a:solidFill>
              </a:rPr>
              <a:t>  به تعبیر راسل: در سراسر تاریخ هیچ چیز شگفت انگیزتر با توجیهش دشوارتر از ظهور ناگهانی تمدن در یونان نیس.</a:t>
            </a:r>
            <a:br>
              <a:rPr lang="fa-IR" sz="2400" dirty="0" smtClean="0">
                <a:solidFill>
                  <a:schemeClr val="tx1"/>
                </a:solidFill>
              </a:rPr>
            </a:br>
            <a:r>
              <a:rPr lang="fa-IR" sz="2400" dirty="0" smtClean="0">
                <a:solidFill>
                  <a:schemeClr val="tx1"/>
                </a:solidFill>
              </a:rPr>
              <a:t>  </a:t>
            </a:r>
            <a:br>
              <a:rPr lang="fa-IR" sz="2400" dirty="0" smtClean="0">
                <a:solidFill>
                  <a:schemeClr val="tx1"/>
                </a:solidFill>
              </a:rPr>
            </a:br>
            <a:r>
              <a:rPr lang="fa-IR" sz="2400" dirty="0">
                <a:solidFill>
                  <a:schemeClr val="accent6">
                    <a:lumMod val="75000"/>
                  </a:schemeClr>
                </a:solidFill>
              </a:rPr>
              <a:t> </a:t>
            </a:r>
            <a:r>
              <a:rPr lang="fa-IR" sz="2400" dirty="0" smtClean="0">
                <a:solidFill>
                  <a:schemeClr val="accent6">
                    <a:lumMod val="75000"/>
                  </a:schemeClr>
                </a:solidFill>
              </a:rPr>
              <a:t>                                                                 سقراط</a:t>
            </a:r>
            <a:br>
              <a:rPr lang="fa-IR" sz="2400" dirty="0" smtClean="0">
                <a:solidFill>
                  <a:schemeClr val="accent6">
                    <a:lumMod val="75000"/>
                  </a:schemeClr>
                </a:solidFill>
              </a:rPr>
            </a:br>
            <a:r>
              <a:rPr lang="fa-IR" sz="2400" dirty="0" smtClean="0">
                <a:solidFill>
                  <a:schemeClr val="accent6">
                    <a:lumMod val="75000"/>
                  </a:schemeClr>
                </a:solidFill>
              </a:rPr>
              <a:t/>
            </a:r>
            <a:br>
              <a:rPr lang="fa-IR" sz="2400" dirty="0" smtClean="0">
                <a:solidFill>
                  <a:schemeClr val="accent6">
                    <a:lumMod val="75000"/>
                  </a:schemeClr>
                </a:solidFill>
              </a:rPr>
            </a:br>
            <a:r>
              <a:rPr lang="fa-IR" sz="2400" dirty="0" smtClean="0">
                <a:solidFill>
                  <a:schemeClr val="accent6">
                    <a:lumMod val="75000"/>
                  </a:schemeClr>
                </a:solidFill>
              </a:rPr>
              <a:t>فلسفه یونان با سه چهره مهم و اساسی              افلاطون</a:t>
            </a:r>
            <a:br>
              <a:rPr lang="fa-IR" sz="2400" dirty="0" smtClean="0">
                <a:solidFill>
                  <a:schemeClr val="accent6">
                    <a:lumMod val="75000"/>
                  </a:schemeClr>
                </a:solidFill>
              </a:rPr>
            </a:br>
            <a:r>
              <a:rPr lang="fa-IR" sz="2400" dirty="0">
                <a:solidFill>
                  <a:schemeClr val="accent6">
                    <a:lumMod val="75000"/>
                  </a:schemeClr>
                </a:solidFill>
              </a:rPr>
              <a:t> </a:t>
            </a:r>
            <a:r>
              <a:rPr lang="fa-IR" sz="2400" dirty="0" smtClean="0">
                <a:solidFill>
                  <a:schemeClr val="accent6">
                    <a:lumMod val="75000"/>
                  </a:schemeClr>
                </a:solidFill>
              </a:rPr>
              <a:t> </a:t>
            </a:r>
            <a:br>
              <a:rPr lang="fa-IR" sz="2400" dirty="0" smtClean="0">
                <a:solidFill>
                  <a:schemeClr val="accent6">
                    <a:lumMod val="75000"/>
                  </a:schemeClr>
                </a:solidFill>
              </a:rPr>
            </a:br>
            <a:r>
              <a:rPr lang="fa-IR" sz="2400" dirty="0" smtClean="0">
                <a:solidFill>
                  <a:schemeClr val="accent6">
                    <a:lumMod val="75000"/>
                  </a:schemeClr>
                </a:solidFill>
              </a:rPr>
              <a:t>                                                                    ارسطو</a:t>
            </a:r>
            <a:r>
              <a:rPr lang="fa-IR" sz="2400" dirty="0">
                <a:solidFill>
                  <a:schemeClr val="tx1"/>
                </a:solidFill>
              </a:rPr>
              <a:t/>
            </a:r>
            <a:br>
              <a:rPr lang="fa-IR" sz="2400" dirty="0">
                <a:solidFill>
                  <a:schemeClr val="tx1"/>
                </a:solidFill>
              </a:rPr>
            </a:br>
            <a:r>
              <a:rPr lang="fa-IR" sz="2400" dirty="0" smtClean="0">
                <a:solidFill>
                  <a:schemeClr val="tx1"/>
                </a:solidFill>
              </a:rPr>
              <a:t/>
            </a:r>
            <a:br>
              <a:rPr lang="fa-IR" sz="2400" dirty="0" smtClean="0">
                <a:solidFill>
                  <a:schemeClr val="tx1"/>
                </a:solidFill>
              </a:rPr>
            </a:br>
            <a:r>
              <a:rPr lang="fa-IR" sz="2400" dirty="0" smtClean="0">
                <a:solidFill>
                  <a:schemeClr val="tx1"/>
                </a:solidFill>
              </a:rPr>
              <a:t>معروفترین و اولین این مبتکران طالس که به تعبیر ارسطو فلسفه باطالس آغاز شده</a:t>
            </a:r>
            <a:br>
              <a:rPr lang="fa-IR" sz="2400" dirty="0" smtClean="0">
                <a:solidFill>
                  <a:schemeClr val="tx1"/>
                </a:solidFill>
              </a:rPr>
            </a:br>
            <a:r>
              <a:rPr lang="fa-IR" sz="2400" dirty="0">
                <a:solidFill>
                  <a:schemeClr val="tx1"/>
                </a:solidFill>
              </a:rPr>
              <a:t> </a:t>
            </a:r>
            <a:r>
              <a:rPr lang="fa-IR" sz="2400" dirty="0" smtClean="0">
                <a:solidFill>
                  <a:schemeClr val="tx1"/>
                </a:solidFill>
              </a:rPr>
              <a:t> </a:t>
            </a:r>
            <a:endParaRPr lang="en-US" sz="2400" dirty="0">
              <a:solidFill>
                <a:schemeClr val="tx1"/>
              </a:solidFill>
            </a:endParaRPr>
          </a:p>
        </p:txBody>
      </p:sp>
      <p:cxnSp>
        <p:nvCxnSpPr>
          <p:cNvPr id="5" name="Straight Connector 4"/>
          <p:cNvCxnSpPr/>
          <p:nvPr/>
        </p:nvCxnSpPr>
        <p:spPr>
          <a:xfrm flipH="1" flipV="1">
            <a:off x="2968359" y="2829105"/>
            <a:ext cx="964233" cy="620539"/>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2771335" y="3546621"/>
            <a:ext cx="1161180" cy="13683"/>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775151" y="3658778"/>
            <a:ext cx="1161180" cy="53582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0562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4573" y="0"/>
            <a:ext cx="8753499" cy="6858000"/>
          </a:xfrm>
        </p:spPr>
        <p:txBody>
          <a:bodyPr/>
          <a:lstStyle/>
          <a:p>
            <a:pPr rtl="1">
              <a:lnSpc>
                <a:spcPct val="150000"/>
              </a:lnSpc>
            </a:pPr>
            <a:r>
              <a:rPr lang="fa-IR" sz="1900" b="1" dirty="0" smtClean="0">
                <a:solidFill>
                  <a:schemeClr val="tx1"/>
                </a:solidFill>
              </a:rPr>
              <a:t>طالس</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کشف اولین ماه گرفتگی – تهیه یک سالنامه نجومی و تعیین خط سیر کشتی ها به وسیله ستارگان سرمنشا همه چیز را آب می داند – جستجو درباره اص اشیاء و ماده المواد(نخستین کوشش ها در تبیین عالم و ارجاع کثرت به وحدت ) نخستین شخص که مفهوم وحدت در اختلاف رابیان اول جست جوگر اصل طبیعت آدمی – اولین اخترشناس – منجم – ریاضی دان اولین جست و جوگر رابطه علت و معلول</a:t>
            </a:r>
            <a:br>
              <a:rPr lang="fa-IR" sz="1900" dirty="0" smtClean="0">
                <a:solidFill>
                  <a:schemeClr val="tx1"/>
                </a:solidFill>
              </a:rPr>
            </a:br>
            <a:r>
              <a:rPr lang="fa-IR" sz="1900" dirty="0" smtClean="0">
                <a:solidFill>
                  <a:schemeClr val="tx1"/>
                </a:solidFill>
              </a:rPr>
              <a:t/>
            </a:r>
            <a:br>
              <a:rPr lang="fa-IR" sz="1900" dirty="0" smtClean="0">
                <a:solidFill>
                  <a:schemeClr val="tx1"/>
                </a:solidFill>
              </a:rPr>
            </a:br>
            <a:r>
              <a:rPr lang="fa-IR" sz="1900" b="1" dirty="0" smtClean="0">
                <a:solidFill>
                  <a:schemeClr val="tx1"/>
                </a:solidFill>
              </a:rPr>
              <a:t>آناکسیمندر</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دومین فیلسوف کتب ملطی تئوفرابستس: وی را دستیار طالستوسیف</a:t>
            </a:r>
            <a:br>
              <a:rPr lang="fa-IR" sz="1900" dirty="0" smtClean="0">
                <a:solidFill>
                  <a:schemeClr val="tx1"/>
                </a:solidFill>
              </a:rPr>
            </a:br>
            <a:r>
              <a:rPr lang="fa-IR" sz="1900" dirty="0" smtClean="0">
                <a:solidFill>
                  <a:schemeClr val="tx1"/>
                </a:solidFill>
              </a:rPr>
              <a:t>همانند طالس در جستجوی علت نخستین – ریشه، اصل – ذات، نهاد هر چیزی</a:t>
            </a:r>
            <a:br>
              <a:rPr lang="fa-IR" sz="1900" dirty="0" smtClean="0">
                <a:solidFill>
                  <a:schemeClr val="tx1"/>
                </a:solidFill>
              </a:rPr>
            </a:br>
            <a:r>
              <a:rPr lang="fa-IR" sz="1900" dirty="0" smtClean="0">
                <a:solidFill>
                  <a:schemeClr val="tx1"/>
                </a:solidFill>
              </a:rPr>
              <a:t>سرمنشاء همه چیز را آب  آب نوعی امنداد: آب نمی تواند مفهوم و عنصر اساسی باشد عنصر اولی علت مادی ماده المواد تاکید بر اینکه عنصر اساسی نیست – حیات را از آب میداند</a:t>
            </a:r>
            <a:br>
              <a:rPr lang="fa-IR" sz="1900" dirty="0" smtClean="0">
                <a:solidFill>
                  <a:schemeClr val="tx1"/>
                </a:solidFill>
              </a:rPr>
            </a:br>
            <a:r>
              <a:rPr lang="fa-IR" sz="1900" dirty="0" smtClean="0">
                <a:solidFill>
                  <a:schemeClr val="tx1"/>
                </a:solidFill>
              </a:rPr>
              <a:t>منشاء انسان         حیوانات دیگر – انسان حیوان عاقل و باشعور – انسان تنها موجود که میتواند طولانی مدت شیر خوار بماند در مرحله انتقال عمر طولانی انسان</a:t>
            </a:r>
            <a:endParaRPr lang="en-US" sz="1900" dirty="0">
              <a:solidFill>
                <a:schemeClr val="tx1"/>
              </a:solidFill>
            </a:endParaRPr>
          </a:p>
        </p:txBody>
      </p:sp>
      <p:cxnSp>
        <p:nvCxnSpPr>
          <p:cNvPr id="8" name="Straight Arrow Connector 7"/>
          <p:cNvCxnSpPr/>
          <p:nvPr/>
        </p:nvCxnSpPr>
        <p:spPr>
          <a:xfrm flipH="1" flipV="1">
            <a:off x="7353944" y="6299360"/>
            <a:ext cx="476519" cy="128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6585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4882" y="1591"/>
            <a:ext cx="9040969" cy="6040191"/>
          </a:xfrm>
        </p:spPr>
        <p:txBody>
          <a:bodyPr/>
          <a:lstStyle/>
          <a:p>
            <a:pPr rtl="1">
              <a:lnSpc>
                <a:spcPct val="150000"/>
              </a:lnSpc>
            </a:pPr>
            <a:r>
              <a:rPr lang="fa-IR" sz="2000" b="1" dirty="0" smtClean="0">
                <a:solidFill>
                  <a:schemeClr val="tx1"/>
                </a:solidFill>
              </a:rPr>
              <a:t>آناکسیمنس</a:t>
            </a:r>
            <a:r>
              <a:rPr lang="fa-IR" sz="2000" dirty="0" smtClean="0">
                <a:solidFill>
                  <a:schemeClr val="tx1"/>
                </a:solidFill>
              </a:rPr>
              <a:t/>
            </a:r>
            <a:br>
              <a:rPr lang="fa-IR" sz="2000" dirty="0" smtClean="0">
                <a:solidFill>
                  <a:schemeClr val="tx1"/>
                </a:solidFill>
              </a:rPr>
            </a:br>
            <a:r>
              <a:rPr lang="fa-IR" sz="2000" dirty="0">
                <a:solidFill>
                  <a:schemeClr val="tx1"/>
                </a:solidFill>
              </a:rPr>
              <a:t> </a:t>
            </a:r>
            <a:r>
              <a:rPr lang="fa-IR" sz="2000" dirty="0" smtClean="0">
                <a:solidFill>
                  <a:schemeClr val="tx1"/>
                </a:solidFill>
              </a:rPr>
              <a:t> سومین فیلسوف کتب ملطی، تئوفراستس او را دستیار آناکسیمندر، معتقد است هوا عنصر اصلی انسان تا نفس میکشد زنده است – همه چیز او در هوا خلاصه </a:t>
            </a:r>
            <a:br>
              <a:rPr lang="fa-IR" sz="2000" dirty="0" smtClean="0">
                <a:solidFill>
                  <a:schemeClr val="tx1"/>
                </a:solidFill>
              </a:rPr>
            </a:br>
            <a:r>
              <a:rPr lang="fa-IR" sz="2000" dirty="0" smtClean="0">
                <a:solidFill>
                  <a:schemeClr val="tx1"/>
                </a:solidFill>
              </a:rPr>
              <a:t>ماده المواد          ماده اصلی همان هوا است. روح هواست آتش هوای رقیق شده</a:t>
            </a:r>
            <a:br>
              <a:rPr lang="fa-IR" sz="2000" dirty="0" smtClean="0">
                <a:solidFill>
                  <a:schemeClr val="tx1"/>
                </a:solidFill>
              </a:rPr>
            </a:br>
            <a:r>
              <a:rPr lang="fa-IR" sz="2000" dirty="0">
                <a:solidFill>
                  <a:schemeClr val="tx1"/>
                </a:solidFill>
              </a:rPr>
              <a:t/>
            </a:r>
            <a:br>
              <a:rPr lang="fa-IR" sz="2000" dirty="0">
                <a:solidFill>
                  <a:schemeClr val="tx1"/>
                </a:solidFill>
              </a:rPr>
            </a:br>
            <a:r>
              <a:rPr lang="fa-IR" sz="2000" b="1" dirty="0" smtClean="0">
                <a:solidFill>
                  <a:schemeClr val="tx1"/>
                </a:solidFill>
              </a:rPr>
              <a:t>کسنوفانس</a:t>
            </a:r>
            <a:r>
              <a:rPr lang="fa-IR" sz="2000" dirty="0" smtClean="0">
                <a:solidFill>
                  <a:schemeClr val="tx1"/>
                </a:solidFill>
              </a:rPr>
              <a:t/>
            </a:r>
            <a:br>
              <a:rPr lang="fa-IR" sz="2000" dirty="0" smtClean="0">
                <a:solidFill>
                  <a:schemeClr val="tx1"/>
                </a:solidFill>
              </a:rPr>
            </a:br>
            <a:r>
              <a:rPr lang="fa-IR" sz="2000" dirty="0">
                <a:solidFill>
                  <a:schemeClr val="tx1"/>
                </a:solidFill>
              </a:rPr>
              <a:t> </a:t>
            </a:r>
            <a:r>
              <a:rPr lang="fa-IR" sz="2000" dirty="0" smtClean="0">
                <a:solidFill>
                  <a:schemeClr val="tx1"/>
                </a:solidFill>
              </a:rPr>
              <a:t> اولین فیلسوف که انسان را موجودی اجتماعی – اولین فیلسوف خداپرست 4 فیلسوف مکتب منطی می گوید خداوند به انسان اندیشه عمل و انسان موفق انسانی است که بر نفسانیت و جسمانیت غلبه کندو</a:t>
            </a:r>
            <a:br>
              <a:rPr lang="fa-IR" sz="2000" dirty="0" smtClean="0">
                <a:solidFill>
                  <a:schemeClr val="tx1"/>
                </a:solidFill>
              </a:rPr>
            </a:br>
            <a:r>
              <a:rPr lang="fa-IR" sz="2000" dirty="0">
                <a:solidFill>
                  <a:schemeClr val="tx1"/>
                </a:solidFill>
              </a:rPr>
              <a:t> </a:t>
            </a:r>
            <a:r>
              <a:rPr lang="fa-IR" sz="2000" dirty="0" smtClean="0">
                <a:solidFill>
                  <a:schemeClr val="tx1"/>
                </a:solidFill>
              </a:rPr>
              <a:t> توجه به انسان ریخت کردن خداوند در اندیشه بشری می گوید خدایان پنداری ساخته هوس ها – هنرها – رویاها و ترس ها ی آدمیان اند.         </a:t>
            </a:r>
            <a:endParaRPr lang="en-US" sz="2000" dirty="0">
              <a:solidFill>
                <a:schemeClr val="tx1"/>
              </a:solidFill>
            </a:endParaRPr>
          </a:p>
        </p:txBody>
      </p:sp>
      <p:cxnSp>
        <p:nvCxnSpPr>
          <p:cNvPr id="5" name="Straight Arrow Connector 4"/>
          <p:cNvCxnSpPr/>
          <p:nvPr/>
        </p:nvCxnSpPr>
        <p:spPr>
          <a:xfrm flipH="1" flipV="1">
            <a:off x="7675809" y="2693277"/>
            <a:ext cx="631064" cy="64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531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214" y="12947"/>
            <a:ext cx="9131121" cy="6845121"/>
          </a:xfrm>
        </p:spPr>
        <p:txBody>
          <a:bodyPr/>
          <a:lstStyle/>
          <a:p>
            <a:pPr rtl="1">
              <a:lnSpc>
                <a:spcPct val="200000"/>
              </a:lnSpc>
            </a:pPr>
            <a:r>
              <a:rPr lang="fa-IR" sz="2000" b="1" dirty="0" smtClean="0">
                <a:solidFill>
                  <a:schemeClr val="tx1"/>
                </a:solidFill>
              </a:rPr>
              <a:t>فیثاغورث</a:t>
            </a:r>
            <a:br>
              <a:rPr lang="fa-IR" sz="2000" b="1" dirty="0" smtClean="0">
                <a:solidFill>
                  <a:schemeClr val="tx1"/>
                </a:solidFill>
              </a:rPr>
            </a:br>
            <a:r>
              <a:rPr lang="fa-IR" sz="2000" dirty="0" smtClean="0">
                <a:solidFill>
                  <a:schemeClr val="tx1"/>
                </a:solidFill>
              </a:rPr>
              <a:t/>
            </a:r>
            <a:br>
              <a:rPr lang="fa-IR" sz="2000" dirty="0" smtClean="0">
                <a:solidFill>
                  <a:schemeClr val="tx1"/>
                </a:solidFill>
              </a:rPr>
            </a:br>
            <a:r>
              <a:rPr lang="fa-IR" sz="2000" dirty="0">
                <a:solidFill>
                  <a:schemeClr val="tx1"/>
                </a:solidFill>
              </a:rPr>
              <a:t> </a:t>
            </a:r>
            <a:r>
              <a:rPr lang="fa-IR" sz="2000" dirty="0" smtClean="0">
                <a:solidFill>
                  <a:schemeClr val="tx1"/>
                </a:solidFill>
              </a:rPr>
              <a:t> </a:t>
            </a:r>
            <a:r>
              <a:rPr lang="fa-IR" sz="2000" dirty="0">
                <a:solidFill>
                  <a:schemeClr val="tx1"/>
                </a:solidFill>
              </a:rPr>
              <a:t> </a:t>
            </a:r>
            <a:r>
              <a:rPr lang="fa-IR" sz="2000" dirty="0" smtClean="0">
                <a:solidFill>
                  <a:schemeClr val="tx1"/>
                </a:solidFill>
              </a:rPr>
              <a:t> اولین کسی بود که در کروتون با همراهاش مدرسه ای علمی و انجمنی دینی پایه گذاری کرد. وبه نام او مشهور شد.</a:t>
            </a:r>
            <a:br>
              <a:rPr lang="fa-IR" sz="2000" dirty="0" smtClean="0">
                <a:solidFill>
                  <a:schemeClr val="tx1"/>
                </a:solidFill>
              </a:rPr>
            </a:br>
            <a:r>
              <a:rPr lang="fa-IR" sz="2000" dirty="0" smtClean="0">
                <a:solidFill>
                  <a:schemeClr val="tx1"/>
                </a:solidFill>
              </a:rPr>
              <a:t>   فیثاغورث نخستین کسی بود که خود را جای سوقوس ( حکیم، خردمند ) فلیسوف نامید.</a:t>
            </a:r>
            <a:br>
              <a:rPr lang="fa-IR" sz="2000" dirty="0" smtClean="0">
                <a:solidFill>
                  <a:schemeClr val="tx1"/>
                </a:solidFill>
              </a:rPr>
            </a:br>
            <a:r>
              <a:rPr lang="fa-IR" sz="2000" dirty="0" smtClean="0">
                <a:solidFill>
                  <a:schemeClr val="tx1"/>
                </a:solidFill>
              </a:rPr>
              <a:t>   بنیان گذار نوعی اعمال دینی، شامل دستورالعمل، توجه به مراجنه و تزکیه نفس، توجه به تجرد نفس و توجه به ریاضیات و موسیقی از ویژگی های مکتب فیثاغورثی است.</a:t>
            </a:r>
            <a:br>
              <a:rPr lang="fa-IR" sz="2000" dirty="0" smtClean="0">
                <a:solidFill>
                  <a:schemeClr val="tx1"/>
                </a:solidFill>
              </a:rPr>
            </a:br>
            <a:r>
              <a:rPr lang="fa-IR" sz="2000" dirty="0" smtClean="0">
                <a:solidFill>
                  <a:schemeClr val="tx1"/>
                </a:solidFill>
              </a:rPr>
              <a:t>   هم چنین مفهوم جهان ابدی، جهانب که بر عقل مکشوف می شود.اما بر حس مکشوف نمی شود تماما از فیثاغورث گرفته شده است.   </a:t>
            </a:r>
            <a:endParaRPr lang="en-US" sz="2000" dirty="0">
              <a:solidFill>
                <a:schemeClr val="tx1"/>
              </a:solidFill>
            </a:endParaRPr>
          </a:p>
        </p:txBody>
      </p:sp>
    </p:spTree>
    <p:extLst>
      <p:ext uri="{BB962C8B-B14F-4D97-AF65-F5344CB8AC3E}">
        <p14:creationId xmlns:p14="http://schemas.microsoft.com/office/powerpoint/2010/main" val="15052888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677" y="91"/>
            <a:ext cx="8825023" cy="6049927"/>
          </a:xfrm>
        </p:spPr>
        <p:txBody>
          <a:bodyPr/>
          <a:lstStyle/>
          <a:p>
            <a:pPr>
              <a:lnSpc>
                <a:spcPct val="200000"/>
              </a:lnSpc>
            </a:pPr>
            <a:r>
              <a:rPr lang="fa-IR" sz="2000" dirty="0">
                <a:solidFill>
                  <a:prstClr val="black"/>
                </a:solidFill>
              </a:rPr>
              <a:t> شهرت فیثاغورثیان عمدتا در توجه بر ریاضیات است. ارسطو در این باره می گوید: «فیثاغورثیان نخستین کسانی بودند که در ریاضیات پرداختند و نه تنها آن را به پیش بردند، بلکه چون در آن پرورش یافته بودند، به این عقیده رسیدند که  اصل های ریاضیات اصل های همه موجودات اند.</a:t>
            </a:r>
            <a:br>
              <a:rPr lang="fa-IR" sz="2000" dirty="0">
                <a:solidFill>
                  <a:prstClr val="black"/>
                </a:solidFill>
              </a:rPr>
            </a:br>
            <a:r>
              <a:rPr lang="fa-IR" sz="2000" dirty="0">
                <a:solidFill>
                  <a:prstClr val="black"/>
                </a:solidFill>
              </a:rPr>
              <a:t>   توجه در ریاضیات و خصوصا کشف روابط ریاضی در موسیقی موجب شد تا آنان بر کل عالم نگاه ریاضی پیدا کنند و اصل اولیه عالم را عدد معرفی نمایند.</a:t>
            </a:r>
            <a:br>
              <a:rPr lang="fa-IR" sz="2000" dirty="0">
                <a:solidFill>
                  <a:prstClr val="black"/>
                </a:solidFill>
              </a:rPr>
            </a:br>
            <a:r>
              <a:rPr lang="fa-IR" sz="2000" dirty="0">
                <a:solidFill>
                  <a:prstClr val="black"/>
                </a:solidFill>
              </a:rPr>
              <a:t> </a:t>
            </a:r>
            <a:r>
              <a:rPr lang="fa-IR" sz="2000" dirty="0" smtClean="0">
                <a:solidFill>
                  <a:prstClr val="black"/>
                </a:solidFill>
              </a:rPr>
              <a:t>در واقعه </a:t>
            </a:r>
            <a:r>
              <a:rPr lang="fa-IR" sz="2000" dirty="0">
                <a:solidFill>
                  <a:prstClr val="black"/>
                </a:solidFill>
              </a:rPr>
              <a:t>فیثاغورثیان به تاکید بر اهمیت نقش اعداد در جهان قانع نشدند و </a:t>
            </a:r>
            <a:r>
              <a:rPr lang="fa-IR" sz="2000" dirty="0" smtClean="0">
                <a:solidFill>
                  <a:prstClr val="black"/>
                </a:solidFill>
              </a:rPr>
              <a:t>پیش رفتند </a:t>
            </a:r>
            <a:r>
              <a:rPr lang="fa-IR" sz="2000" dirty="0">
                <a:solidFill>
                  <a:prstClr val="black"/>
                </a:solidFill>
              </a:rPr>
              <a:t>و اعلام کردند که اشیاء همان </a:t>
            </a:r>
            <a:r>
              <a:rPr lang="fa-IR" sz="2000" dirty="0" smtClean="0">
                <a:solidFill>
                  <a:prstClr val="black"/>
                </a:solidFill>
              </a:rPr>
              <a:t>اعدادند.</a:t>
            </a:r>
            <a:endParaRPr lang="en-US" sz="2000" dirty="0"/>
          </a:p>
        </p:txBody>
      </p:sp>
    </p:spTree>
    <p:extLst>
      <p:ext uri="{BB962C8B-B14F-4D97-AF65-F5344CB8AC3E}">
        <p14:creationId xmlns:p14="http://schemas.microsoft.com/office/powerpoint/2010/main" val="36092451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5127" y="0"/>
            <a:ext cx="9271591" cy="6858000"/>
          </a:xfrm>
        </p:spPr>
        <p:txBody>
          <a:bodyPr/>
          <a:lstStyle/>
          <a:p>
            <a:pPr rtl="1">
              <a:lnSpc>
                <a:spcPct val="200000"/>
              </a:lnSpc>
            </a:pPr>
            <a:r>
              <a:rPr lang="fa-IR" sz="1900" b="1" dirty="0" smtClean="0">
                <a:solidFill>
                  <a:schemeClr val="tx1"/>
                </a:solidFill>
              </a:rPr>
              <a:t>هرالکیتوس</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شهرت هرالکیتوس بیشتر با این جمله معروف است که « دوبار نمی توان در یک رودخانه شنا کرد»، یعنی تاکید بر تغییر و دگرگونی؛ اما فکر اساسی او در فلسفه توجه بر وحدت در اختلاف و اختلاف دو وحدت است.</a:t>
            </a:r>
            <a:br>
              <a:rPr lang="fa-IR" sz="1900" dirty="0" smtClean="0">
                <a:solidFill>
                  <a:schemeClr val="tx1"/>
                </a:solidFill>
              </a:rPr>
            </a:br>
            <a:r>
              <a:rPr lang="fa-IR" sz="1900" dirty="0">
                <a:solidFill>
                  <a:schemeClr val="tx1"/>
                </a:solidFill>
              </a:rPr>
              <a:t> </a:t>
            </a:r>
            <a:r>
              <a:rPr lang="fa-IR" sz="1900" dirty="0" smtClean="0">
                <a:solidFill>
                  <a:schemeClr val="tx1"/>
                </a:solidFill>
              </a:rPr>
              <a:t> دیدیم که آناکسیمندر جنگ اضداد را به عنوان بی تعلمی و اختلال ملاحظه کرد، چیزیکه صفای «واحد» را آلوده می کند. اما در نظر هرالکیتوس این کشمش اضداد، نه تنها لکه ای بر وحدت «واحد» نیست، بلکه برای وجود «واحد» اساسی است.</a:t>
            </a:r>
            <a:br>
              <a:rPr lang="fa-IR" sz="1900" dirty="0" smtClean="0">
                <a:solidFill>
                  <a:schemeClr val="tx1"/>
                </a:solidFill>
              </a:rPr>
            </a:br>
            <a:r>
              <a:rPr lang="fa-IR" sz="1900" dirty="0">
                <a:solidFill>
                  <a:schemeClr val="tx1"/>
                </a:solidFill>
              </a:rPr>
              <a:t> </a:t>
            </a:r>
            <a:r>
              <a:rPr lang="fa-IR" sz="1900" dirty="0" smtClean="0">
                <a:solidFill>
                  <a:schemeClr val="tx1"/>
                </a:solidFill>
              </a:rPr>
              <a:t> عناصر اساس زندگیبشر را آتش می نامد. آتش که ظاهرا نابود می کند، در واقع فقط اشیاء را تغییرشکل میدهد. ترکیب عناصر به هم می خورد ولی همه اتم هایی که پیش ازسوختن وجود دارند، پساز سوختن نیزهمچنان وجود دارند. بدین جهت این تصور پدید آمد که اتم فنا ناپذیر است و تغییرات جهان مادی جزتغییر آرایش عناصر پاینده چیزی نیست. </a:t>
            </a:r>
            <a:endParaRPr lang="en-US" sz="1900" dirty="0">
              <a:solidFill>
                <a:schemeClr val="tx1"/>
              </a:solidFill>
            </a:endParaRPr>
          </a:p>
        </p:txBody>
      </p:sp>
    </p:spTree>
    <p:extLst>
      <p:ext uri="{BB962C8B-B14F-4D97-AF65-F5344CB8AC3E}">
        <p14:creationId xmlns:p14="http://schemas.microsoft.com/office/powerpoint/2010/main" val="17673382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331" y="-159490"/>
            <a:ext cx="8963247" cy="6134987"/>
          </a:xfrm>
        </p:spPr>
        <p:txBody>
          <a:bodyPr/>
          <a:lstStyle/>
          <a:p>
            <a:pPr rtl="1">
              <a:lnSpc>
                <a:spcPct val="150000"/>
              </a:lnSpc>
            </a:pPr>
            <a:r>
              <a:rPr lang="fa-IR" sz="1900" b="1" dirty="0" smtClean="0">
                <a:solidFill>
                  <a:schemeClr val="tx1"/>
                </a:solidFill>
              </a:rPr>
              <a:t>پارمنیدس</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a:t>
            </a:r>
            <a:br>
              <a:rPr lang="fa-IR" sz="1900" dirty="0" smtClean="0">
                <a:solidFill>
                  <a:schemeClr val="tx1"/>
                </a:solidFill>
              </a:rPr>
            </a:br>
            <a:r>
              <a:rPr lang="fa-IR" sz="1900" dirty="0">
                <a:solidFill>
                  <a:schemeClr val="tx1"/>
                </a:solidFill>
              </a:rPr>
              <a:t> </a:t>
            </a:r>
            <a:r>
              <a:rPr lang="fa-IR" sz="1900" dirty="0" smtClean="0">
                <a:solidFill>
                  <a:schemeClr val="tx1"/>
                </a:solidFill>
              </a:rPr>
              <a:t> تنها فیلسوفی  که معاصر سقراط جوان بود.</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تاکید بر وجود و واحد داشته است و به ثروت و تغییر را توهم داشته</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عدم اعتماد به کثرت</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پارمنیدس منکر تغییر و حرکت است ، که ازتفکر حسیجای انکار ندارند و به ثبات اعتماد دارند. ادراک حسی را مختص استدلال می داند، و ثبات را مختص عالم معقول می داند. در واقع باید به عنوان طرح تمایز بین حس و عقل تلقی شود.</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پارمنیدس  را پدر آلسیم که آرمانگر اسن که به نظر، ایده، عقیده، و رای توجه دارد.</a:t>
            </a:r>
            <a:endParaRPr lang="en-US" sz="1900" dirty="0">
              <a:solidFill>
                <a:schemeClr val="tx1"/>
              </a:solidFill>
            </a:endParaRPr>
          </a:p>
        </p:txBody>
      </p:sp>
    </p:spTree>
    <p:extLst>
      <p:ext uri="{BB962C8B-B14F-4D97-AF65-F5344CB8AC3E}">
        <p14:creationId xmlns:p14="http://schemas.microsoft.com/office/powerpoint/2010/main" val="31569133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3473" y="-318977"/>
            <a:ext cx="8676167" cy="6719777"/>
          </a:xfrm>
        </p:spPr>
        <p:txBody>
          <a:bodyPr/>
          <a:lstStyle/>
          <a:p>
            <a:pPr rtl="1">
              <a:lnSpc>
                <a:spcPct val="150000"/>
              </a:lnSpc>
            </a:pPr>
            <a:r>
              <a:rPr lang="fa-IR" sz="1900" b="1" dirty="0" smtClean="0">
                <a:solidFill>
                  <a:schemeClr val="tx1"/>
                </a:solidFill>
              </a:rPr>
              <a:t>امیدو کلس</a:t>
            </a:r>
            <a:r>
              <a:rPr lang="fa-IR" sz="1900" dirty="0" smtClean="0">
                <a:solidFill>
                  <a:schemeClr val="tx1"/>
                </a:solidFill>
              </a:rPr>
              <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امیدو کلس معاصر پارمنیدس جوان بود و نظریاتش ازبیشتر جهات به نظریات هرالکیتوس شباهت دارد. ومعتقد است که جهان باید یک سر منشاء داشته باشد. ماده بی آغاز و بی انجام فنا پذیر است.</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امیدو کلس معتقد بود که یک نوع ماده نمی تواند تبدیل به نوع دیگر شود، بلکه انواع اساسی ماده یا عناصر – خاک، هوا، آتش و آب ازلی اند.</a:t>
            </a:r>
            <a:br>
              <a:rPr lang="fa-IR" sz="1900" dirty="0" smtClean="0">
                <a:solidFill>
                  <a:schemeClr val="tx1"/>
                </a:solidFill>
              </a:rPr>
            </a:br>
            <a:r>
              <a:rPr lang="fa-IR" sz="1900" dirty="0">
                <a:solidFill>
                  <a:schemeClr val="tx1"/>
                </a:solidFill>
              </a:rPr>
              <a:t> </a:t>
            </a:r>
            <a:r>
              <a:rPr lang="fa-IR" sz="1900" dirty="0" smtClean="0">
                <a:solidFill>
                  <a:schemeClr val="tx1"/>
                </a:solidFill>
              </a:rPr>
              <a:t> اشیاء به سبب اختلاط عناصر، به وجود می آیند، و به سبب افتراق عناصر از میان می روند.</a:t>
            </a:r>
            <a:br>
              <a:rPr lang="fa-IR" sz="1900" dirty="0" smtClean="0">
                <a:solidFill>
                  <a:schemeClr val="tx1"/>
                </a:solidFill>
              </a:rPr>
            </a:b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این عناصر به وسیله «مهر» با هم ترکیب می شوند و در نتیجه «ستیزه» از هم جدا می گردند. </a:t>
            </a:r>
            <a:br>
              <a:rPr lang="fa-IR" sz="1900" dirty="0" smtClean="0">
                <a:solidFill>
                  <a:schemeClr val="tx1"/>
                </a:solidFill>
              </a:rPr>
            </a:br>
            <a:r>
              <a:rPr lang="fa-IR" sz="1900" dirty="0">
                <a:solidFill>
                  <a:schemeClr val="tx1"/>
                </a:solidFill>
              </a:rPr>
              <a:t> </a:t>
            </a:r>
            <a:r>
              <a:rPr lang="fa-IR" sz="1900" dirty="0" smtClean="0">
                <a:solidFill>
                  <a:schemeClr val="tx1"/>
                </a:solidFill>
              </a:rPr>
              <a:t> در نظر امیدو کلس «مهر» و «ستیزه» مواد اصلیو نخستین هستند که در ردیف خاک و هوا و آتش و آب قرار دارند.</a:t>
            </a:r>
            <a:endParaRPr lang="en-US" sz="1900" dirty="0">
              <a:solidFill>
                <a:schemeClr val="tx1"/>
              </a:solidFill>
            </a:endParaRPr>
          </a:p>
        </p:txBody>
      </p:sp>
    </p:spTree>
    <p:extLst>
      <p:ext uri="{BB962C8B-B14F-4D97-AF65-F5344CB8AC3E}">
        <p14:creationId xmlns:p14="http://schemas.microsoft.com/office/powerpoint/2010/main" val="26678033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675" y="-701749"/>
            <a:ext cx="8665535" cy="6858000"/>
          </a:xfrm>
          <a:ln>
            <a:solidFill>
              <a:schemeClr val="tx1"/>
            </a:solidFill>
          </a:ln>
        </p:spPr>
        <p:txBody>
          <a:bodyPr/>
          <a:lstStyle/>
          <a:p>
            <a:pPr rtl="1"/>
            <a:r>
              <a:rPr lang="fa-IR" sz="1900" dirty="0" smtClean="0">
                <a:solidFill>
                  <a:schemeClr val="tx1"/>
                </a:solidFill>
              </a:rPr>
              <a:t>  امیدو کلس حرکت را در جهان به دو نیروی جسمانی و مادی، عشق و نفرت نسبت داده بود، اما آناکساگوراس به جای آن ها اصل نوس با عقل را معرفی کرد.</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accent6"/>
                </a:solidFill>
              </a:rPr>
              <a:t>                                   نامتناهی</a:t>
            </a:r>
            <a:br>
              <a:rPr lang="fa-IR" sz="1900" dirty="0" smtClean="0">
                <a:solidFill>
                  <a:schemeClr val="accent6"/>
                </a:solidFill>
              </a:rPr>
            </a:br>
            <a:r>
              <a:rPr lang="fa-IR" sz="1900" dirty="0">
                <a:solidFill>
                  <a:schemeClr val="accent6"/>
                </a:solidFill>
              </a:rPr>
              <a:t> </a:t>
            </a:r>
            <a:r>
              <a:rPr lang="fa-IR" sz="1900" dirty="0" smtClean="0">
                <a:solidFill>
                  <a:schemeClr val="accent6"/>
                </a:solidFill>
              </a:rPr>
              <a:t> ویژگی های نوس</a:t>
            </a:r>
            <a:br>
              <a:rPr lang="fa-IR" sz="1900" dirty="0" smtClean="0">
                <a:solidFill>
                  <a:schemeClr val="accent6"/>
                </a:solidFill>
              </a:rPr>
            </a:br>
            <a:r>
              <a:rPr lang="fa-IR" sz="1900" dirty="0" smtClean="0">
                <a:solidFill>
                  <a:schemeClr val="accent6"/>
                </a:solidFill>
              </a:rPr>
              <a:t>                                   خودمختار</a:t>
            </a:r>
            <a:r>
              <a:rPr lang="fa-IR" sz="1900" dirty="0" smtClean="0">
                <a:solidFill>
                  <a:schemeClr val="tx1"/>
                </a:solidFill>
              </a:rPr>
              <a:t/>
            </a:r>
            <a:br>
              <a:rPr lang="fa-IR" sz="1900" dirty="0" smtClean="0">
                <a:solidFill>
                  <a:schemeClr val="tx1"/>
                </a:solidFill>
              </a:rPr>
            </a:br>
            <a:r>
              <a:rPr lang="fa-IR" sz="1900" dirty="0" smtClean="0">
                <a:solidFill>
                  <a:schemeClr val="tx1"/>
                </a:solidFill>
              </a:rPr>
              <a:t/>
            </a:r>
            <a:br>
              <a:rPr lang="fa-IR" sz="1900" dirty="0" smtClean="0">
                <a:solidFill>
                  <a:schemeClr val="tx1"/>
                </a:solidFill>
              </a:rPr>
            </a:br>
            <a:r>
              <a:rPr lang="fa-IR" sz="1900" dirty="0" smtClean="0">
                <a:solidFill>
                  <a:schemeClr val="tx1"/>
                </a:solidFill>
              </a:rPr>
              <a:t>  عقل به عنوان لطیف ترین تمام چیزها و به عنوان شاغل مکان</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a:t>
            </a:r>
            <a:r>
              <a:rPr lang="fa-IR" sz="1900" dirty="0" smtClean="0">
                <a:solidFill>
                  <a:schemeClr val="accent6"/>
                </a:solidFill>
              </a:rPr>
              <a:t>موسس فلسفه اتمی            لوکیپوس</a:t>
            </a:r>
            <a:r>
              <a:rPr lang="fa-IR" sz="1900" dirty="0" smtClean="0">
                <a:solidFill>
                  <a:schemeClr val="tx1"/>
                </a:solidFill>
              </a:rPr>
              <a:t/>
            </a:r>
            <a:br>
              <a:rPr lang="fa-IR" sz="1900" dirty="0" smtClean="0">
                <a:solidFill>
                  <a:schemeClr val="tx1"/>
                </a:solidFill>
              </a:rPr>
            </a:br>
            <a:r>
              <a:rPr lang="fa-IR" sz="1900" dirty="0" smtClean="0">
                <a:solidFill>
                  <a:schemeClr val="tx1"/>
                </a:solidFill>
              </a:rPr>
              <a:t> </a:t>
            </a:r>
            <a:br>
              <a:rPr lang="fa-IR" sz="1900" dirty="0" smtClean="0">
                <a:solidFill>
                  <a:schemeClr val="tx1"/>
                </a:solidFill>
              </a:rPr>
            </a:br>
            <a:r>
              <a:rPr lang="fa-IR" sz="1900" dirty="0">
                <a:solidFill>
                  <a:schemeClr val="tx1"/>
                </a:solidFill>
              </a:rPr>
              <a:t> </a:t>
            </a:r>
            <a:r>
              <a:rPr lang="fa-IR" sz="1900" b="1" dirty="0" smtClean="0">
                <a:solidFill>
                  <a:schemeClr val="tx1"/>
                </a:solidFill>
              </a:rPr>
              <a:t>فلاسفه</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1- همه به اصل کثرت تقدم کثرت به وحدت </a:t>
            </a:r>
            <a:br>
              <a:rPr lang="fa-IR" sz="1900" dirty="0" smtClean="0">
                <a:solidFill>
                  <a:schemeClr val="tx1"/>
                </a:solidFill>
              </a:rPr>
            </a:br>
            <a:r>
              <a:rPr lang="fa-IR" sz="1900" dirty="0">
                <a:solidFill>
                  <a:schemeClr val="tx1"/>
                </a:solidFill>
              </a:rPr>
              <a:t> </a:t>
            </a:r>
            <a:r>
              <a:rPr lang="fa-IR" sz="1900" dirty="0" smtClean="0">
                <a:solidFill>
                  <a:schemeClr val="tx1"/>
                </a:solidFill>
              </a:rPr>
              <a:t> 2- اعتقاد به اصل نخستین</a:t>
            </a:r>
            <a:br>
              <a:rPr lang="fa-IR" sz="1900" dirty="0" smtClean="0">
                <a:solidFill>
                  <a:schemeClr val="tx1"/>
                </a:solidFill>
              </a:rPr>
            </a:br>
            <a:r>
              <a:rPr lang="fa-IR" sz="1900" dirty="0">
                <a:solidFill>
                  <a:schemeClr val="tx1"/>
                </a:solidFill>
              </a:rPr>
              <a:t> </a:t>
            </a:r>
            <a:r>
              <a:rPr lang="fa-IR" sz="1900" dirty="0" smtClean="0">
                <a:solidFill>
                  <a:schemeClr val="tx1"/>
                </a:solidFill>
              </a:rPr>
              <a:t> 3- تقدم ادراک عقلی به ادراک حسی</a:t>
            </a:r>
            <a:br>
              <a:rPr lang="fa-IR" sz="1900" dirty="0" smtClean="0">
                <a:solidFill>
                  <a:schemeClr val="tx1"/>
                </a:solidFill>
              </a:rPr>
            </a:br>
            <a:r>
              <a:rPr lang="fa-IR" sz="1900" dirty="0">
                <a:solidFill>
                  <a:schemeClr val="tx1"/>
                </a:solidFill>
              </a:rPr>
              <a:t> </a:t>
            </a:r>
            <a:r>
              <a:rPr lang="fa-IR" sz="1900" dirty="0" smtClean="0">
                <a:solidFill>
                  <a:schemeClr val="tx1"/>
                </a:solidFill>
              </a:rPr>
              <a:t> 4- تمرکز بر شی یا عینی</a:t>
            </a:r>
            <a:br>
              <a:rPr lang="fa-IR" sz="1900" dirty="0" smtClean="0">
                <a:solidFill>
                  <a:schemeClr val="tx1"/>
                </a:solidFill>
              </a:rPr>
            </a:br>
            <a:r>
              <a:rPr lang="fa-IR" sz="1900" dirty="0">
                <a:solidFill>
                  <a:schemeClr val="tx1"/>
                </a:solidFill>
              </a:rPr>
              <a:t> </a:t>
            </a:r>
            <a:r>
              <a:rPr lang="fa-IR" sz="1900" dirty="0" smtClean="0">
                <a:solidFill>
                  <a:schemeClr val="tx1"/>
                </a:solidFill>
              </a:rPr>
              <a:t> 5- توجه به ماهیت نهایی اشیاء</a:t>
            </a:r>
            <a:br>
              <a:rPr lang="fa-IR" sz="1900" dirty="0" smtClean="0">
                <a:solidFill>
                  <a:schemeClr val="tx1"/>
                </a:solidFill>
              </a:rPr>
            </a:br>
            <a:r>
              <a:rPr lang="fa-IR" sz="1900" dirty="0">
                <a:solidFill>
                  <a:schemeClr val="tx1"/>
                </a:solidFill>
              </a:rPr>
              <a:t> </a:t>
            </a:r>
            <a:r>
              <a:rPr lang="fa-IR" sz="1900" dirty="0" smtClean="0">
                <a:solidFill>
                  <a:schemeClr val="tx1"/>
                </a:solidFill>
              </a:rPr>
              <a:t> 6- رابطه تجربی میان حس و عقل</a:t>
            </a:r>
            <a:endParaRPr lang="en-US" sz="1900" dirty="0">
              <a:solidFill>
                <a:schemeClr val="tx1"/>
              </a:solidFill>
            </a:endParaRPr>
          </a:p>
        </p:txBody>
      </p:sp>
      <p:cxnSp>
        <p:nvCxnSpPr>
          <p:cNvPr id="8" name="Straight Arrow Connector 7"/>
          <p:cNvCxnSpPr/>
          <p:nvPr/>
        </p:nvCxnSpPr>
        <p:spPr>
          <a:xfrm flipH="1" flipV="1">
            <a:off x="6815532" y="1892603"/>
            <a:ext cx="574159" cy="2551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794205" y="2264737"/>
            <a:ext cx="595424" cy="19138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6305107" y="3593804"/>
            <a:ext cx="680484" cy="0"/>
          </a:xfrm>
          <a:prstGeom prst="straightConnector1">
            <a:avLst/>
          </a:prstGeom>
          <a:ln w="285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0369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4160" y="0"/>
            <a:ext cx="8699845" cy="6858000"/>
          </a:xfrm>
        </p:spPr>
        <p:txBody>
          <a:bodyPr/>
          <a:lstStyle/>
          <a:p>
            <a:pPr rtl="1"/>
            <a:r>
              <a:rPr lang="fa-IR" sz="1900" dirty="0">
                <a:solidFill>
                  <a:schemeClr val="tx1"/>
                </a:solidFill>
              </a:rPr>
              <a:t> </a:t>
            </a:r>
            <a:br>
              <a:rPr lang="fa-IR" sz="1900" dirty="0">
                <a:solidFill>
                  <a:schemeClr val="tx1"/>
                </a:solidFill>
              </a:rPr>
            </a:br>
            <a:r>
              <a:rPr lang="fa-IR" sz="1900" dirty="0" smtClean="0">
                <a:solidFill>
                  <a:schemeClr val="tx1"/>
                </a:solidFill>
              </a:rPr>
              <a:t>                                                      جهان به انسان</a:t>
            </a:r>
            <a:br>
              <a:rPr lang="fa-IR" sz="1900" dirty="0" smtClean="0">
                <a:solidFill>
                  <a:schemeClr val="tx1"/>
                </a:solidFill>
              </a:rPr>
            </a:br>
            <a:r>
              <a:rPr lang="fa-IR" sz="1900" dirty="0" smtClean="0">
                <a:solidFill>
                  <a:schemeClr val="tx1"/>
                </a:solidFill>
              </a:rPr>
              <a:t>موضوع فلسفه نزد سوفیست ها از</a:t>
            </a:r>
            <a:br>
              <a:rPr lang="fa-IR" sz="1900" dirty="0" smtClean="0">
                <a:solidFill>
                  <a:schemeClr val="tx1"/>
                </a:solidFill>
              </a:rPr>
            </a:br>
            <a:r>
              <a:rPr lang="fa-IR" sz="1900" dirty="0" smtClean="0">
                <a:solidFill>
                  <a:schemeClr val="tx1"/>
                </a:solidFill>
              </a:rPr>
              <a:t>                                                      از عالم کبیر به عالم صغیر</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tx1"/>
                </a:solidFill>
              </a:rPr>
              <a:t>  فیلسوفان پیش عمدتا به روشقیاسی – استنتاجی تکیه می کردند و سوفیست ها به روش استقرایی چون مطالعه در باب فرهنگ ها و آدمیان مختلف به چنین روشی نیازبود. </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b="1" dirty="0" smtClean="0">
                <a:solidFill>
                  <a:schemeClr val="tx1"/>
                </a:solidFill>
              </a:rPr>
              <a:t>ویژگی های سوفیست ها</a:t>
            </a:r>
            <a:r>
              <a:rPr lang="fa-IR" sz="1900" dirty="0" smtClean="0">
                <a:solidFill>
                  <a:schemeClr val="tx1"/>
                </a:solidFill>
              </a:rPr>
              <a:t/>
            </a:r>
            <a:br>
              <a:rPr lang="fa-IR" sz="1900" dirty="0" smtClean="0">
                <a:solidFill>
                  <a:schemeClr val="tx1"/>
                </a:solidFill>
              </a:rPr>
            </a:br>
            <a:r>
              <a:rPr lang="fa-IR" sz="1900" dirty="0">
                <a:solidFill>
                  <a:schemeClr val="tx1"/>
                </a:solidFill>
              </a:rPr>
              <a:t> </a:t>
            </a:r>
            <a:r>
              <a:rPr lang="fa-IR" sz="1900" dirty="0" smtClean="0">
                <a:solidFill>
                  <a:schemeClr val="tx1"/>
                </a:solidFill>
              </a:rPr>
              <a:t> 1- در میان آنها خصوصا تعلیم فن بلاغت و سخنوری از اهمیت ویژه برخوردار بودند.</a:t>
            </a:r>
            <a:br>
              <a:rPr lang="fa-IR" sz="1900" dirty="0" smtClean="0">
                <a:solidFill>
                  <a:schemeClr val="tx1"/>
                </a:solidFill>
              </a:rPr>
            </a:br>
            <a:r>
              <a:rPr lang="fa-IR" sz="1900" dirty="0">
                <a:solidFill>
                  <a:schemeClr val="tx1"/>
                </a:solidFill>
              </a:rPr>
              <a:t> </a:t>
            </a:r>
            <a:r>
              <a:rPr lang="fa-IR" sz="1900" dirty="0" smtClean="0">
                <a:solidFill>
                  <a:schemeClr val="tx1"/>
                </a:solidFill>
              </a:rPr>
              <a:t> 2- با مهارت سخنوری خود اخلاق و اعتقادات دینی جوانان را سست می کردند.</a:t>
            </a:r>
            <a:br>
              <a:rPr lang="fa-IR" sz="1900" dirty="0" smtClean="0">
                <a:solidFill>
                  <a:schemeClr val="tx1"/>
                </a:solidFill>
              </a:rPr>
            </a:br>
            <a:r>
              <a:rPr lang="fa-IR" sz="1900" dirty="0">
                <a:solidFill>
                  <a:schemeClr val="tx1"/>
                </a:solidFill>
              </a:rPr>
              <a:t> </a:t>
            </a:r>
            <a:r>
              <a:rPr lang="fa-IR" sz="1900" dirty="0" smtClean="0">
                <a:solidFill>
                  <a:schemeClr val="tx1"/>
                </a:solidFill>
              </a:rPr>
              <a:t> 3- سوفیست ها برای تعلیم فرد می گرفتند.</a:t>
            </a:r>
            <a:br>
              <a:rPr lang="fa-IR" sz="1900" dirty="0" smtClean="0">
                <a:solidFill>
                  <a:schemeClr val="tx1"/>
                </a:solidFill>
              </a:rPr>
            </a:br>
            <a:r>
              <a:rPr lang="fa-IR" sz="1900" dirty="0">
                <a:solidFill>
                  <a:schemeClr val="tx1"/>
                </a:solidFill>
              </a:rPr>
              <a:t> </a:t>
            </a:r>
            <a:r>
              <a:rPr lang="fa-IR" sz="1900" dirty="0" smtClean="0">
                <a:solidFill>
                  <a:schemeClr val="tx1"/>
                </a:solidFill>
              </a:rPr>
              <a:t> 4- نداشتن معیارهای ثابت</a:t>
            </a:r>
            <a:br>
              <a:rPr lang="fa-IR" sz="1900" dirty="0" smtClean="0">
                <a:solidFill>
                  <a:schemeClr val="tx1"/>
                </a:solidFill>
              </a:rPr>
            </a:br>
            <a:r>
              <a:rPr lang="fa-IR" sz="1900" dirty="0">
                <a:solidFill>
                  <a:schemeClr val="tx1"/>
                </a:solidFill>
              </a:rPr>
              <a:t/>
            </a:r>
            <a:br>
              <a:rPr lang="fa-IR" sz="1900" dirty="0">
                <a:solidFill>
                  <a:schemeClr val="tx1"/>
                </a:solidFill>
              </a:rPr>
            </a:br>
            <a:r>
              <a:rPr lang="fa-IR" sz="1900" dirty="0" smtClean="0">
                <a:solidFill>
                  <a:schemeClr val="accent6"/>
                </a:solidFill>
              </a:rPr>
              <a:t>  سوفیستایی معروف            پروتاگوراس</a:t>
            </a:r>
            <a:br>
              <a:rPr lang="fa-IR" sz="1900" dirty="0" smtClean="0">
                <a:solidFill>
                  <a:schemeClr val="accent6"/>
                </a:solidFill>
              </a:rPr>
            </a:br>
            <a:r>
              <a:rPr lang="fa-IR" sz="1900" dirty="0">
                <a:solidFill>
                  <a:schemeClr val="accent6"/>
                </a:solidFill>
              </a:rPr>
              <a:t/>
            </a:r>
            <a:br>
              <a:rPr lang="fa-IR" sz="1900" dirty="0">
                <a:solidFill>
                  <a:schemeClr val="accent6"/>
                </a:solidFill>
              </a:rPr>
            </a:br>
            <a:r>
              <a:rPr lang="fa-IR" sz="1900" dirty="0" smtClean="0">
                <a:solidFill>
                  <a:schemeClr val="accent6"/>
                </a:solidFill>
              </a:rPr>
              <a:t>  گفتار پروتاگوراس            انسان معیار همه چیزاست</a:t>
            </a:r>
            <a:br>
              <a:rPr lang="fa-IR" sz="1900" dirty="0" smtClean="0">
                <a:solidFill>
                  <a:schemeClr val="accent6"/>
                </a:solidFill>
              </a:rPr>
            </a:br>
            <a:r>
              <a:rPr lang="fa-IR" sz="1900" dirty="0">
                <a:solidFill>
                  <a:schemeClr val="accent6"/>
                </a:solidFill>
              </a:rPr>
              <a:t/>
            </a:r>
            <a:br>
              <a:rPr lang="fa-IR" sz="1900" dirty="0">
                <a:solidFill>
                  <a:schemeClr val="accent6"/>
                </a:solidFill>
              </a:rPr>
            </a:br>
            <a:r>
              <a:rPr lang="fa-IR" sz="1900" dirty="0" smtClean="0">
                <a:solidFill>
                  <a:schemeClr val="accent6"/>
                </a:solidFill>
              </a:rPr>
              <a:t>  دومین سوفیستایی معروف           گرگیاس</a:t>
            </a:r>
            <a:br>
              <a:rPr lang="fa-IR" sz="1900" dirty="0" smtClean="0">
                <a:solidFill>
                  <a:schemeClr val="accent6"/>
                </a:solidFill>
              </a:rPr>
            </a:br>
            <a:r>
              <a:rPr lang="fa-IR" sz="1900" dirty="0">
                <a:solidFill>
                  <a:schemeClr val="accent6"/>
                </a:solidFill>
              </a:rPr>
              <a:t/>
            </a:r>
            <a:br>
              <a:rPr lang="fa-IR" sz="1900" dirty="0">
                <a:solidFill>
                  <a:schemeClr val="accent6"/>
                </a:solidFill>
              </a:rPr>
            </a:br>
            <a:r>
              <a:rPr lang="fa-IR" sz="1900" b="1" dirty="0" smtClean="0">
                <a:solidFill>
                  <a:schemeClr val="tx1"/>
                </a:solidFill>
              </a:rPr>
              <a:t>نظرگرگیاس</a:t>
            </a:r>
            <a:r>
              <a:rPr lang="fa-IR" sz="1900" dirty="0" smtClean="0">
                <a:solidFill>
                  <a:schemeClr val="tx1"/>
                </a:solidFill>
              </a:rPr>
              <a:t/>
            </a:r>
            <a:br>
              <a:rPr lang="fa-IR" sz="1900" dirty="0" smtClean="0">
                <a:solidFill>
                  <a:schemeClr val="tx1"/>
                </a:solidFill>
              </a:rPr>
            </a:br>
            <a:r>
              <a:rPr lang="fa-IR" sz="1900" dirty="0" smtClean="0">
                <a:solidFill>
                  <a:schemeClr val="tx1"/>
                </a:solidFill>
              </a:rPr>
              <a:t>  اولا هیچ چیز وجود ندارد، ثانیا اگر چیزی وجود هم داشته باشد نمی تواند شناخته شود، ثالثا حتی اگر وجود شناختنی باشد این شناسایی نمی تواند به دیگری منتقل شود.</a:t>
            </a:r>
            <a:r>
              <a:rPr lang="fa-IR" sz="1900" dirty="0">
                <a:solidFill>
                  <a:schemeClr val="tx1"/>
                </a:solidFill>
              </a:rPr>
              <a:t/>
            </a:r>
            <a:br>
              <a:rPr lang="fa-IR" sz="1900" dirty="0">
                <a:solidFill>
                  <a:schemeClr val="tx1"/>
                </a:solidFill>
              </a:rPr>
            </a:br>
            <a:endParaRPr lang="en-US" sz="1900" dirty="0">
              <a:solidFill>
                <a:schemeClr val="tx1"/>
              </a:solidFill>
            </a:endParaRPr>
          </a:p>
        </p:txBody>
      </p:sp>
      <p:cxnSp>
        <p:nvCxnSpPr>
          <p:cNvPr id="5" name="Straight Arrow Connector 4"/>
          <p:cNvCxnSpPr/>
          <p:nvPr/>
        </p:nvCxnSpPr>
        <p:spPr>
          <a:xfrm flipH="1" flipV="1">
            <a:off x="5364121" y="659219"/>
            <a:ext cx="499731" cy="2977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364121" y="1054214"/>
            <a:ext cx="499731" cy="19138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448676" y="4231759"/>
            <a:ext cx="58479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863952" y="5341087"/>
            <a:ext cx="58479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751704" y="4820088"/>
            <a:ext cx="58479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6680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a:p>
        </p:txBody>
      </p:sp>
      <p:sp>
        <p:nvSpPr>
          <p:cNvPr id="3" name="Title 2"/>
          <p:cNvSpPr>
            <a:spLocks noGrp="1"/>
          </p:cNvSpPr>
          <p:nvPr>
            <p:ph type="title"/>
          </p:nvPr>
        </p:nvSpPr>
        <p:spPr>
          <a:xfrm>
            <a:off x="695325" y="381191"/>
            <a:ext cx="10972800" cy="1252728"/>
          </a:xfrm>
        </p:spPr>
        <p:txBody>
          <a:bodyPr>
            <a:normAutofit/>
          </a:bodyPr>
          <a:lstStyle/>
          <a:p>
            <a:r>
              <a:rPr lang="fa-IR" sz="5500" dirty="0" smtClean="0">
                <a:solidFill>
                  <a:schemeClr val="tx1">
                    <a:lumMod val="95000"/>
                    <a:lumOff val="5000"/>
                  </a:schemeClr>
                </a:solidFill>
              </a:rPr>
              <a:t>بسم الله الرحمن الرحیم</a:t>
            </a:r>
            <a:endParaRPr lang="en-US" sz="5500" dirty="0"/>
          </a:p>
        </p:txBody>
      </p:sp>
    </p:spTree>
    <p:extLst>
      <p:ext uri="{BB962C8B-B14F-4D97-AF65-F5344CB8AC3E}">
        <p14:creationId xmlns:p14="http://schemas.microsoft.com/office/powerpoint/2010/main" val="1462773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12800" y="381001"/>
            <a:ext cx="10363200" cy="1066800"/>
          </a:xfrm>
        </p:spPr>
        <p:txBody>
          <a:bodyPr/>
          <a:lstStyle/>
          <a:p>
            <a:r>
              <a:rPr lang="fa-IR" dirty="0" smtClean="0"/>
              <a:t>افلاطون</a:t>
            </a:r>
            <a:endParaRPr lang="fa-IR" dirty="0"/>
          </a:p>
        </p:txBody>
      </p:sp>
      <p:sp>
        <p:nvSpPr>
          <p:cNvPr id="5" name="Subtitle 4"/>
          <p:cNvSpPr>
            <a:spLocks noGrp="1"/>
          </p:cNvSpPr>
          <p:nvPr>
            <p:ph type="subTitle" idx="1"/>
          </p:nvPr>
        </p:nvSpPr>
        <p:spPr>
          <a:xfrm>
            <a:off x="914400" y="1752600"/>
            <a:ext cx="10363200" cy="3962400"/>
          </a:xfrm>
        </p:spPr>
        <p:txBody>
          <a:bodyPr>
            <a:normAutofit/>
          </a:bodyPr>
          <a:lstStyle/>
          <a:p>
            <a:pPr algn="r"/>
            <a:r>
              <a:rPr lang="fa-IR" sz="2800" dirty="0" smtClean="0"/>
              <a:t>افلاطون در اتن درحدود سال428-427ق.م در یک خانواده ی متشخص به دنیا امد.</a:t>
            </a:r>
          </a:p>
          <a:p>
            <a:pPr algn="r"/>
            <a:r>
              <a:rPr lang="fa-IR" sz="2800" dirty="0" smtClean="0"/>
              <a:t>تربیت اشرافی افلاطون و مهم تر از ان محکومیت سقراط  به واسطه ی حکومت عامه را عامل مهم مخالفت و کینه ی او با دموکراسی دانسته اند</a:t>
            </a:r>
          </a:p>
          <a:p>
            <a:pPr algn="r"/>
            <a:r>
              <a:rPr lang="fa-IR" sz="2800" dirty="0" smtClean="0"/>
              <a:t>افلاطون اعتقاد به دموکراسی داشت</a:t>
            </a:r>
            <a:endParaRPr lang="fa-IR" sz="2400" dirty="0"/>
          </a:p>
        </p:txBody>
      </p:sp>
    </p:spTree>
    <p:extLst>
      <p:ext uri="{BB962C8B-B14F-4D97-AF65-F5344CB8AC3E}">
        <p14:creationId xmlns:p14="http://schemas.microsoft.com/office/powerpoint/2010/main" val="2645473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2800" y="685800"/>
            <a:ext cx="10363200" cy="1295400"/>
          </a:xfrm>
        </p:spPr>
        <p:txBody>
          <a:bodyPr>
            <a:normAutofit/>
          </a:bodyPr>
          <a:lstStyle/>
          <a:p>
            <a:pPr algn="r"/>
            <a:r>
              <a:rPr lang="fa-IR" sz="2800" dirty="0" smtClean="0"/>
              <a:t>در اکادمی رشته ی وسیعی از علوم مانند ریاضیات و اخترشناسی و علوم طبیعی و موسیقی تدریس میشد.هدف از این تعلیمات تربیت سیاستمداری بود که حکیم باشد</a:t>
            </a:r>
            <a:endParaRPr lang="fa-IR" sz="2800" dirty="0"/>
          </a:p>
        </p:txBody>
      </p:sp>
      <p:sp>
        <p:nvSpPr>
          <p:cNvPr id="6" name="Subtitle 5"/>
          <p:cNvSpPr>
            <a:spLocks noGrp="1"/>
          </p:cNvSpPr>
          <p:nvPr>
            <p:ph type="subTitle" idx="1"/>
          </p:nvPr>
        </p:nvSpPr>
        <p:spPr>
          <a:xfrm>
            <a:off x="1828800" y="2286003"/>
            <a:ext cx="8534400" cy="2743201"/>
          </a:xfrm>
        </p:spPr>
        <p:txBody>
          <a:bodyPr>
            <a:normAutofit/>
          </a:bodyPr>
          <a:lstStyle/>
          <a:p>
            <a:pPr algn="r"/>
            <a:r>
              <a:rPr lang="fa-IR" sz="2800" dirty="0" smtClean="0"/>
              <a:t>از سی وشش محاوره ی افلاطون  شش محاوره را مردود دانسته اند و ان را مربوط به افلاطون نمی دانند</a:t>
            </a:r>
            <a:endParaRPr lang="fa-IR" sz="2800" dirty="0"/>
          </a:p>
        </p:txBody>
      </p:sp>
      <p:sp>
        <p:nvSpPr>
          <p:cNvPr id="4" name="Title 2"/>
          <p:cNvSpPr txBox="1">
            <a:spLocks/>
          </p:cNvSpPr>
          <p:nvPr/>
        </p:nvSpPr>
        <p:spPr>
          <a:xfrm>
            <a:off x="508000" y="1752600"/>
            <a:ext cx="10972800" cy="1252728"/>
          </a:xfrm>
          <a:prstGeom prst="rect">
            <a:avLst/>
          </a:prstGeom>
        </p:spPr>
        <p:txBody>
          <a:bodyPr vert="horz" lIns="91302" tIns="45718" rIns="91302" bIns="45718" rtlCol="0" anchor="ctr">
            <a:normAutofit/>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endParaRPr lang="fa-IR"/>
          </a:p>
        </p:txBody>
      </p:sp>
    </p:spTree>
    <p:extLst>
      <p:ext uri="{BB962C8B-B14F-4D97-AF65-F5344CB8AC3E}">
        <p14:creationId xmlns:p14="http://schemas.microsoft.com/office/powerpoint/2010/main" val="10143514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2800" y="304800"/>
            <a:ext cx="10363200" cy="1143000"/>
          </a:xfrm>
        </p:spPr>
        <p:txBody>
          <a:bodyPr/>
          <a:lstStyle/>
          <a:p>
            <a:r>
              <a:rPr lang="fa-IR" dirty="0" smtClean="0"/>
              <a:t>اثار افلاطون</a:t>
            </a:r>
            <a:endParaRPr lang="fa-IR" dirty="0"/>
          </a:p>
        </p:txBody>
      </p:sp>
      <p:sp>
        <p:nvSpPr>
          <p:cNvPr id="2" name="Content Placeholder 1"/>
          <p:cNvSpPr>
            <a:spLocks noGrp="1"/>
          </p:cNvSpPr>
          <p:nvPr>
            <p:ph type="subTitle" idx="1"/>
          </p:nvPr>
        </p:nvSpPr>
        <p:spPr>
          <a:xfrm>
            <a:off x="1828800" y="1447823"/>
            <a:ext cx="8534400" cy="3962401"/>
          </a:xfrm>
        </p:spPr>
        <p:txBody>
          <a:bodyPr>
            <a:normAutofit/>
          </a:bodyPr>
          <a:lstStyle/>
          <a:p>
            <a:pPr algn="just"/>
            <a:r>
              <a:rPr lang="fa-IR" sz="3200" dirty="0" smtClean="0"/>
              <a:t>اثار دوره ی سقراطی      </a:t>
            </a:r>
            <a:r>
              <a:rPr lang="fa-IR" sz="2800" dirty="0" smtClean="0"/>
              <a:t>اثاری است که افلاطون</a:t>
            </a:r>
          </a:p>
          <a:p>
            <a:pPr algn="just"/>
            <a:r>
              <a:rPr lang="fa-IR" sz="2800" dirty="0" smtClean="0"/>
              <a:t>هنوز تحت تاثیر ضرورت عقلانی سقراط است و غالب محاوراط ان بدون نتیجه ی قطعی به پایان می رسید.این خصوصیت نمی دانم سقراط است.9محاوره به این دوره مربوط میشود</a:t>
            </a:r>
            <a:endParaRPr lang="fa-IR" sz="3200" dirty="0" smtClean="0"/>
          </a:p>
          <a:p>
            <a:pPr algn="just"/>
            <a:r>
              <a:rPr lang="fa-IR" sz="3200" dirty="0" smtClean="0"/>
              <a:t>اثار دوره ی انتقال      اثاری است که افلاطون </a:t>
            </a:r>
          </a:p>
          <a:p>
            <a:pPr algn="just"/>
            <a:r>
              <a:rPr lang="fa-IR" sz="3200" dirty="0" smtClean="0"/>
              <a:t>به تدریج در انها عقاید خاص خود را مطرح می کند و شامل 7محاوره است                   </a:t>
            </a:r>
            <a:endParaRPr lang="fa-IR" sz="3200" dirty="0"/>
          </a:p>
        </p:txBody>
      </p:sp>
      <p:sp>
        <p:nvSpPr>
          <p:cNvPr id="4" name="Left Arrow 3"/>
          <p:cNvSpPr/>
          <p:nvPr/>
        </p:nvSpPr>
        <p:spPr>
          <a:xfrm>
            <a:off x="5486400" y="1524000"/>
            <a:ext cx="8128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dirty="0"/>
          </a:p>
          <a:p>
            <a:pPr algn="ctr"/>
            <a:endParaRPr lang="fa-IR" dirty="0" smtClean="0"/>
          </a:p>
          <a:p>
            <a:pPr algn="ctr"/>
            <a:endParaRPr lang="fa-IR" dirty="0"/>
          </a:p>
          <a:p>
            <a:pPr algn="ctr"/>
            <a:endParaRPr lang="fa-IR" dirty="0"/>
          </a:p>
        </p:txBody>
      </p:sp>
      <p:sp>
        <p:nvSpPr>
          <p:cNvPr id="6" name="Left Arrow 5"/>
          <p:cNvSpPr/>
          <p:nvPr/>
        </p:nvSpPr>
        <p:spPr>
          <a:xfrm>
            <a:off x="6096000" y="3886200"/>
            <a:ext cx="914400" cy="457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32462896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14400" y="228600"/>
            <a:ext cx="10363200" cy="2057400"/>
          </a:xfrm>
        </p:spPr>
        <p:txBody>
          <a:bodyPr>
            <a:normAutofit/>
          </a:bodyPr>
          <a:lstStyle/>
          <a:p>
            <a:pPr algn="r"/>
            <a:r>
              <a:rPr lang="fa-IR" sz="3200" dirty="0" smtClean="0"/>
              <a:t>اثار دوره ی کمال         </a:t>
            </a:r>
            <a:r>
              <a:rPr lang="fa-IR" sz="2800" dirty="0" smtClean="0"/>
              <a:t>اثاری است که افکار و اندیشه های خاص افلاطون را در بر میگیرد.4محاوره است</a:t>
            </a:r>
            <a:endParaRPr lang="fa-IR" sz="3200" dirty="0"/>
          </a:p>
        </p:txBody>
      </p:sp>
      <p:sp>
        <p:nvSpPr>
          <p:cNvPr id="5" name="Subtitle 4"/>
          <p:cNvSpPr>
            <a:spLocks noGrp="1"/>
          </p:cNvSpPr>
          <p:nvPr>
            <p:ph type="subTitle" idx="1"/>
          </p:nvPr>
        </p:nvSpPr>
        <p:spPr>
          <a:xfrm>
            <a:off x="1524000" y="2743200"/>
            <a:ext cx="9753600" cy="2743200"/>
          </a:xfrm>
        </p:spPr>
        <p:txBody>
          <a:bodyPr>
            <a:normAutofit/>
          </a:bodyPr>
          <a:lstStyle/>
          <a:p>
            <a:pPr algn="r"/>
            <a:r>
              <a:rPr lang="fa-IR" sz="3200" dirty="0" smtClean="0"/>
              <a:t>اثار دوره ی سالخوردگی که در برگیرنده ی 9محاوره یا رساله است </a:t>
            </a:r>
          </a:p>
          <a:p>
            <a:pPr algn="r"/>
            <a:r>
              <a:rPr lang="fa-IR" sz="3600" dirty="0" smtClean="0">
                <a:solidFill>
                  <a:schemeClr val="tx1"/>
                </a:solidFill>
              </a:rPr>
              <a:t>ارای افلاطون        1 نظریه ی معرفت 2علم النفس 3نظریه ی اخلاق</a:t>
            </a:r>
            <a:endParaRPr lang="fa-IR" sz="3600" dirty="0">
              <a:solidFill>
                <a:schemeClr val="tx1"/>
              </a:solidFill>
            </a:endParaRPr>
          </a:p>
        </p:txBody>
      </p:sp>
      <p:sp>
        <p:nvSpPr>
          <p:cNvPr id="4" name="Left Arrow 3"/>
          <p:cNvSpPr/>
          <p:nvPr/>
        </p:nvSpPr>
        <p:spPr>
          <a:xfrm>
            <a:off x="7924320" y="1353123"/>
            <a:ext cx="891079"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7" name="Left Arrow 6"/>
          <p:cNvSpPr/>
          <p:nvPr/>
        </p:nvSpPr>
        <p:spPr>
          <a:xfrm>
            <a:off x="7112000" y="4114803"/>
            <a:ext cx="1304544" cy="2423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31794206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883" y="1752602"/>
            <a:ext cx="9877777" cy="4373563"/>
          </a:xfrm>
        </p:spPr>
        <p:txBody>
          <a:bodyPr>
            <a:normAutofit/>
          </a:bodyPr>
          <a:lstStyle/>
          <a:p>
            <a:pPr marL="0" indent="0">
              <a:buNone/>
            </a:pPr>
            <a:r>
              <a:rPr lang="fa-IR" sz="2800" dirty="0" smtClean="0">
                <a:solidFill>
                  <a:schemeClr val="tx1"/>
                </a:solidFill>
              </a:rPr>
              <a:t>سوفسطاییان که عمدتا متوجه به رفتار ادمی بودند معتقد بودند که حقیقت نسبی است و معیار ثابتی وجود ندارد ومعرفت دارای </a:t>
            </a:r>
          </a:p>
          <a:p>
            <a:pPr marL="0" indent="0">
              <a:buNone/>
            </a:pPr>
            <a:r>
              <a:rPr lang="fa-IR" sz="2800" dirty="0" smtClean="0">
                <a:solidFill>
                  <a:schemeClr val="tx1"/>
                </a:solidFill>
              </a:rPr>
              <a:t>متعلق پایدار نیست.در مقابل سقراط معتقد بود که رفتار اخلاقی باید مبتنی بر معرفت باشد </a:t>
            </a:r>
          </a:p>
          <a:p>
            <a:pPr marL="0" indent="0">
              <a:buNone/>
            </a:pPr>
            <a:r>
              <a:rPr lang="fa-IR" sz="2800" dirty="0" smtClean="0">
                <a:solidFill>
                  <a:schemeClr val="tx1"/>
                </a:solidFill>
              </a:rPr>
              <a:t>معرفت به نظر افلاطون باید=اولا خطا ناپذیر باشد</a:t>
            </a:r>
          </a:p>
          <a:p>
            <a:pPr marL="0" indent="0">
              <a:buNone/>
            </a:pPr>
            <a:r>
              <a:rPr lang="fa-IR" sz="2800" dirty="0" smtClean="0">
                <a:solidFill>
                  <a:schemeClr val="tx1"/>
                </a:solidFill>
              </a:rPr>
              <a:t>ثانیا درباره ی انچه هست باشد </a:t>
            </a:r>
          </a:p>
          <a:p>
            <a:pPr marL="0" indent="0">
              <a:buNone/>
            </a:pPr>
            <a:r>
              <a:rPr lang="fa-IR" sz="2800" dirty="0" smtClean="0">
                <a:solidFill>
                  <a:schemeClr val="tx1"/>
                </a:solidFill>
              </a:rPr>
              <a:t>بنابر این ادراک حسی نمی تواند معرفت باشد چون هیچ یک از این دو خصیصه را ندارد</a:t>
            </a:r>
          </a:p>
        </p:txBody>
      </p:sp>
      <p:sp>
        <p:nvSpPr>
          <p:cNvPr id="3" name="Title 2"/>
          <p:cNvSpPr>
            <a:spLocks noGrp="1"/>
          </p:cNvSpPr>
          <p:nvPr>
            <p:ph type="title"/>
          </p:nvPr>
        </p:nvSpPr>
        <p:spPr/>
        <p:txBody>
          <a:bodyPr/>
          <a:lstStyle/>
          <a:p>
            <a:r>
              <a:rPr lang="fa-IR" dirty="0" smtClean="0"/>
              <a:t>نظریه ی معرفت</a:t>
            </a:r>
            <a:endParaRPr lang="fa-IR" dirty="0"/>
          </a:p>
        </p:txBody>
      </p:sp>
    </p:spTree>
    <p:extLst>
      <p:ext uri="{BB962C8B-B14F-4D97-AF65-F5344CB8AC3E}">
        <p14:creationId xmlns:p14="http://schemas.microsoft.com/office/powerpoint/2010/main" val="35382477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1201" y="914402"/>
            <a:ext cx="10566400" cy="5211763"/>
          </a:xfrm>
        </p:spPr>
        <p:txBody>
          <a:bodyPr>
            <a:normAutofit/>
          </a:bodyPr>
          <a:lstStyle/>
          <a:p>
            <a:r>
              <a:rPr lang="fa-IR" sz="2800" dirty="0" smtClean="0"/>
              <a:t>سقراط معتقد است که =اولا ادراک حسی تمام معرفت نیست </a:t>
            </a:r>
          </a:p>
          <a:p>
            <a:r>
              <a:rPr lang="fa-IR" sz="2800" dirty="0" smtClean="0"/>
              <a:t>زیرا ما در مورد محسوسات بسیار چیزها می دانیم و داوریها داریم که از حیطه ی حسی فراتر میرود و با تفکر عقلانی بدست می اید</a:t>
            </a:r>
          </a:p>
          <a:p>
            <a:r>
              <a:rPr lang="fa-IR" sz="2800" dirty="0" smtClean="0"/>
              <a:t>ثانیا ادراک حسی حتی در قلمرو خودش نیز معرفت نیست چون تفکر و فعالیت ذهن است که در مورد درستی و نادرستی ادراکات حسی وشباهت و عدم شباهت و وجود وعدم وجود و...حکم میکند</a:t>
            </a:r>
            <a:endParaRPr lang="fa-IR" sz="2800" dirty="0"/>
          </a:p>
        </p:txBody>
      </p:sp>
    </p:spTree>
    <p:extLst>
      <p:ext uri="{BB962C8B-B14F-4D97-AF65-F5344CB8AC3E}">
        <p14:creationId xmlns:p14="http://schemas.microsoft.com/office/powerpoint/2010/main" val="7052186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883" y="534869"/>
            <a:ext cx="9877777" cy="5592763"/>
          </a:xfrm>
        </p:spPr>
        <p:txBody>
          <a:bodyPr>
            <a:normAutofit/>
          </a:bodyPr>
          <a:lstStyle/>
          <a:p>
            <a:r>
              <a:rPr lang="fa-IR" sz="2800" dirty="0" smtClean="0">
                <a:solidFill>
                  <a:schemeClr val="tx1"/>
                </a:solidFill>
              </a:rPr>
              <a:t>ازنظر افلاطون ادمی در مقام شناخت در دو قلمرو اصلی </a:t>
            </a:r>
          </a:p>
          <a:p>
            <a:pPr marL="0" indent="0">
              <a:buNone/>
            </a:pPr>
            <a:r>
              <a:rPr lang="fa-IR" sz="2800" dirty="0" smtClean="0">
                <a:solidFill>
                  <a:schemeClr val="tx1"/>
                </a:solidFill>
              </a:rPr>
              <a:t>سیر میکند</a:t>
            </a:r>
          </a:p>
          <a:p>
            <a:pPr marL="0" indent="0">
              <a:buNone/>
            </a:pPr>
            <a:r>
              <a:rPr lang="fa-IR" sz="2800" dirty="0">
                <a:solidFill>
                  <a:schemeClr val="tx1"/>
                </a:solidFill>
              </a:rPr>
              <a:t> </a:t>
            </a:r>
            <a:r>
              <a:rPr lang="fa-IR" sz="2800" dirty="0" smtClean="0">
                <a:solidFill>
                  <a:schemeClr val="tx1"/>
                </a:solidFill>
              </a:rPr>
              <a:t>            </a:t>
            </a:r>
          </a:p>
          <a:p>
            <a:pPr marL="0" indent="0">
              <a:buNone/>
            </a:pPr>
            <a:r>
              <a:rPr lang="fa-IR" sz="2800" dirty="0" smtClean="0">
                <a:solidFill>
                  <a:schemeClr val="tx1"/>
                </a:solidFill>
              </a:rPr>
              <a:t>                   پندار یا حدس</a:t>
            </a:r>
            <a:endParaRPr lang="fa-IR" sz="2800" dirty="0">
              <a:solidFill>
                <a:schemeClr val="tx1"/>
              </a:solidFill>
            </a:endParaRPr>
          </a:p>
          <a:p>
            <a:pPr marL="0" indent="0">
              <a:buNone/>
            </a:pPr>
            <a:r>
              <a:rPr lang="fa-IR" sz="2800" dirty="0" smtClean="0">
                <a:solidFill>
                  <a:schemeClr val="tx1"/>
                </a:solidFill>
              </a:rPr>
              <a:t>گمان </a:t>
            </a:r>
          </a:p>
          <a:p>
            <a:pPr marL="0" indent="0">
              <a:buNone/>
            </a:pPr>
            <a:r>
              <a:rPr lang="fa-IR" sz="2800" dirty="0">
                <a:solidFill>
                  <a:schemeClr val="tx1"/>
                </a:solidFill>
              </a:rPr>
              <a:t> </a:t>
            </a:r>
            <a:r>
              <a:rPr lang="fa-IR" sz="2800" dirty="0" smtClean="0">
                <a:solidFill>
                  <a:schemeClr val="tx1"/>
                </a:solidFill>
              </a:rPr>
              <a:t>                 باور</a:t>
            </a:r>
          </a:p>
          <a:p>
            <a:pPr marL="0" indent="0">
              <a:buNone/>
            </a:pPr>
            <a:endParaRPr lang="fa-IR" sz="2800" dirty="0">
              <a:solidFill>
                <a:schemeClr val="tx1"/>
              </a:solidFill>
            </a:endParaRPr>
          </a:p>
          <a:p>
            <a:pPr marL="0" indent="0">
              <a:buNone/>
            </a:pPr>
            <a:r>
              <a:rPr lang="fa-IR" sz="2800" dirty="0">
                <a:solidFill>
                  <a:schemeClr val="tx1"/>
                </a:solidFill>
              </a:rPr>
              <a:t> </a:t>
            </a:r>
            <a:r>
              <a:rPr lang="fa-IR" sz="2800" dirty="0" smtClean="0">
                <a:solidFill>
                  <a:schemeClr val="tx1"/>
                </a:solidFill>
              </a:rPr>
              <a:t>                فهم</a:t>
            </a:r>
          </a:p>
          <a:p>
            <a:pPr marL="0" indent="0">
              <a:buNone/>
            </a:pPr>
            <a:r>
              <a:rPr lang="fa-IR" sz="2800" dirty="0" smtClean="0">
                <a:solidFill>
                  <a:schemeClr val="tx1"/>
                </a:solidFill>
              </a:rPr>
              <a:t>معرفت</a:t>
            </a:r>
          </a:p>
          <a:p>
            <a:pPr marL="0" indent="0">
              <a:buNone/>
            </a:pPr>
            <a:r>
              <a:rPr lang="fa-IR" sz="2800" dirty="0">
                <a:solidFill>
                  <a:schemeClr val="tx1"/>
                </a:solidFill>
              </a:rPr>
              <a:t> </a:t>
            </a:r>
            <a:r>
              <a:rPr lang="fa-IR" sz="2800" dirty="0" smtClean="0">
                <a:solidFill>
                  <a:schemeClr val="tx1"/>
                </a:solidFill>
              </a:rPr>
              <a:t>   </a:t>
            </a:r>
            <a:r>
              <a:rPr lang="fa-IR" sz="2800" dirty="0">
                <a:solidFill>
                  <a:schemeClr val="tx1"/>
                </a:solidFill>
              </a:rPr>
              <a:t> </a:t>
            </a:r>
            <a:r>
              <a:rPr lang="fa-IR" sz="2800" dirty="0" smtClean="0">
                <a:solidFill>
                  <a:schemeClr val="tx1"/>
                </a:solidFill>
              </a:rPr>
              <a:t>           اندیشه یا تعقل</a:t>
            </a:r>
          </a:p>
          <a:p>
            <a:pPr marL="0" indent="0">
              <a:buNone/>
            </a:pPr>
            <a:endParaRPr lang="fa-IR" sz="2800" dirty="0" smtClean="0">
              <a:solidFill>
                <a:schemeClr val="tx1"/>
              </a:solidFill>
            </a:endParaRPr>
          </a:p>
        </p:txBody>
      </p:sp>
      <p:sp>
        <p:nvSpPr>
          <p:cNvPr id="7" name="Left Arrow 6"/>
          <p:cNvSpPr/>
          <p:nvPr/>
        </p:nvSpPr>
        <p:spPr>
          <a:xfrm>
            <a:off x="8839200" y="2373884"/>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9" name="Left Arrow 8"/>
          <p:cNvSpPr/>
          <p:nvPr/>
        </p:nvSpPr>
        <p:spPr>
          <a:xfrm>
            <a:off x="8466667" y="4654659"/>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27208359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162883" y="1981208"/>
            <a:ext cx="9877777" cy="4144963"/>
          </a:xfrm>
        </p:spPr>
        <p:txBody>
          <a:bodyPr/>
          <a:lstStyle/>
          <a:p>
            <a:endParaRPr lang="fa-IR" dirty="0"/>
          </a:p>
          <a:p>
            <a:r>
              <a:rPr lang="fa-IR" dirty="0" smtClean="0"/>
              <a:t>                      </a:t>
            </a:r>
            <a:r>
              <a:rPr lang="fa-IR" sz="3200" dirty="0" smtClean="0"/>
              <a:t>پندار </a:t>
            </a:r>
          </a:p>
          <a:p>
            <a:endParaRPr lang="fa-IR" sz="3200" dirty="0"/>
          </a:p>
          <a:p>
            <a:r>
              <a:rPr lang="fa-IR" sz="3200" dirty="0" smtClean="0"/>
              <a:t>حس   </a:t>
            </a:r>
          </a:p>
          <a:p>
            <a:endParaRPr lang="fa-IR" sz="3200" dirty="0"/>
          </a:p>
          <a:p>
            <a:endParaRPr lang="fa-IR" sz="3200" dirty="0" smtClean="0"/>
          </a:p>
          <a:p>
            <a:r>
              <a:rPr lang="fa-IR" sz="3200" dirty="0" smtClean="0"/>
              <a:t>                باور</a:t>
            </a:r>
            <a:endParaRPr lang="fa-IR" dirty="0" smtClean="0"/>
          </a:p>
          <a:p>
            <a:endParaRPr lang="fa-IR" dirty="0"/>
          </a:p>
          <a:p>
            <a:endParaRPr lang="fa-IR" dirty="0"/>
          </a:p>
        </p:txBody>
      </p:sp>
      <p:sp>
        <p:nvSpPr>
          <p:cNvPr id="6" name="Title 5"/>
          <p:cNvSpPr>
            <a:spLocks noGrp="1"/>
          </p:cNvSpPr>
          <p:nvPr>
            <p:ph type="title"/>
          </p:nvPr>
        </p:nvSpPr>
        <p:spPr>
          <a:xfrm>
            <a:off x="609600" y="338328"/>
            <a:ext cx="10972800" cy="1795272"/>
          </a:xfrm>
        </p:spPr>
        <p:txBody>
          <a:bodyPr>
            <a:normAutofit/>
          </a:bodyPr>
          <a:lstStyle/>
          <a:p>
            <a:pPr algn="r"/>
            <a:r>
              <a:rPr lang="fa-IR" sz="2800" dirty="0" smtClean="0">
                <a:solidFill>
                  <a:schemeClr val="tx1"/>
                </a:solidFill>
              </a:rPr>
              <a:t>بالاترین مرحله ی معرفت یعنی علم/نوئزیس/حالت ذهن کسی است که فرضهای بخش استدلال /دیانویا/را به عنوان خواستگاه و نقطه ی عزیمت به کار میبرد</a:t>
            </a:r>
            <a:endParaRPr lang="fa-IR" sz="2800" dirty="0">
              <a:solidFill>
                <a:schemeClr val="tx1"/>
              </a:solidFill>
            </a:endParaRPr>
          </a:p>
        </p:txBody>
      </p:sp>
      <p:sp>
        <p:nvSpPr>
          <p:cNvPr id="12" name="Left Arrow 11"/>
          <p:cNvSpPr/>
          <p:nvPr/>
        </p:nvSpPr>
        <p:spPr>
          <a:xfrm>
            <a:off x="8844039" y="3505200"/>
            <a:ext cx="652272" cy="762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34682751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883" y="534845"/>
            <a:ext cx="9877777" cy="5592763"/>
          </a:xfrm>
        </p:spPr>
        <p:txBody>
          <a:bodyPr>
            <a:normAutofit lnSpcReduction="10000"/>
          </a:bodyPr>
          <a:lstStyle/>
          <a:p>
            <a:r>
              <a:rPr lang="fa-IR" dirty="0" smtClean="0">
                <a:solidFill>
                  <a:schemeClr val="tx1"/>
                </a:solidFill>
              </a:rPr>
              <a:t>                     </a:t>
            </a:r>
            <a:r>
              <a:rPr lang="fa-IR" sz="3200" dirty="0" smtClean="0">
                <a:solidFill>
                  <a:schemeClr val="tx1"/>
                </a:solidFill>
              </a:rPr>
              <a:t>عقل           </a:t>
            </a:r>
            <a:r>
              <a:rPr lang="fa-IR" sz="2800" dirty="0" smtClean="0">
                <a:solidFill>
                  <a:schemeClr val="tx1"/>
                </a:solidFill>
              </a:rPr>
              <a:t>نوع عالی تر فکر میباشد و با </a:t>
            </a:r>
          </a:p>
          <a:p>
            <a:r>
              <a:rPr lang="fa-IR" sz="2800" dirty="0">
                <a:solidFill>
                  <a:schemeClr val="tx1"/>
                </a:solidFill>
              </a:rPr>
              <a:t> </a:t>
            </a:r>
            <a:r>
              <a:rPr lang="fa-IR" sz="2800" dirty="0" smtClean="0">
                <a:solidFill>
                  <a:schemeClr val="tx1"/>
                </a:solidFill>
              </a:rPr>
              <a:t>                 مثل سروکار دارد و روش کار ان جدلی یا /</a:t>
            </a:r>
          </a:p>
          <a:p>
            <a:r>
              <a:rPr lang="fa-IR" sz="2800" dirty="0">
                <a:solidFill>
                  <a:schemeClr val="tx1"/>
                </a:solidFill>
              </a:rPr>
              <a:t> </a:t>
            </a:r>
            <a:r>
              <a:rPr lang="fa-IR" sz="2800" dirty="0" smtClean="0">
                <a:solidFill>
                  <a:schemeClr val="tx1"/>
                </a:solidFill>
              </a:rPr>
              <a:t>                 دیالکتیکی/است</a:t>
            </a:r>
            <a:r>
              <a:rPr lang="fa-IR" sz="3200" dirty="0" smtClean="0">
                <a:solidFill>
                  <a:schemeClr val="tx1"/>
                </a:solidFill>
              </a:rPr>
              <a:t> </a:t>
            </a:r>
          </a:p>
          <a:p>
            <a:endParaRPr lang="fa-IR" sz="3200" dirty="0">
              <a:solidFill>
                <a:schemeClr val="tx1"/>
              </a:solidFill>
            </a:endParaRPr>
          </a:p>
          <a:p>
            <a:r>
              <a:rPr lang="fa-IR" sz="3200" dirty="0" smtClean="0">
                <a:solidFill>
                  <a:schemeClr val="tx1"/>
                </a:solidFill>
              </a:rPr>
              <a:t>فکر</a:t>
            </a:r>
          </a:p>
          <a:p>
            <a:endParaRPr lang="fa-IR" sz="3200" dirty="0">
              <a:solidFill>
                <a:schemeClr val="tx1"/>
              </a:solidFill>
            </a:endParaRPr>
          </a:p>
          <a:p>
            <a:pPr marL="0" indent="0">
              <a:buNone/>
            </a:pPr>
            <a:r>
              <a:rPr lang="fa-IR" dirty="0">
                <a:solidFill>
                  <a:schemeClr val="tx1"/>
                </a:solidFill>
              </a:rPr>
              <a:t> </a:t>
            </a:r>
            <a:r>
              <a:rPr lang="fa-IR" dirty="0" smtClean="0">
                <a:solidFill>
                  <a:schemeClr val="tx1"/>
                </a:solidFill>
              </a:rPr>
              <a:t>                 </a:t>
            </a:r>
            <a:r>
              <a:rPr lang="fa-IR" sz="3200" dirty="0" smtClean="0">
                <a:solidFill>
                  <a:schemeClr val="tx1"/>
                </a:solidFill>
              </a:rPr>
              <a:t>فهم           ان نوع فکراست که در </a:t>
            </a:r>
          </a:p>
          <a:p>
            <a:pPr marL="0" indent="0">
              <a:buNone/>
            </a:pPr>
            <a:r>
              <a:rPr lang="fa-IR" sz="3200" dirty="0">
                <a:solidFill>
                  <a:schemeClr val="tx1"/>
                </a:solidFill>
              </a:rPr>
              <a:t> </a:t>
            </a:r>
            <a:r>
              <a:rPr lang="fa-IR" sz="3200" dirty="0" smtClean="0">
                <a:solidFill>
                  <a:schemeClr val="tx1"/>
                </a:solidFill>
              </a:rPr>
              <a:t>            ریاضیات به کار میرود واز عقل پست تر </a:t>
            </a:r>
          </a:p>
          <a:p>
            <a:pPr marL="0" indent="0">
              <a:buNone/>
            </a:pPr>
            <a:r>
              <a:rPr lang="fa-IR" sz="3200" dirty="0">
                <a:solidFill>
                  <a:schemeClr val="tx1"/>
                </a:solidFill>
              </a:rPr>
              <a:t> </a:t>
            </a:r>
            <a:r>
              <a:rPr lang="fa-IR" sz="3200" dirty="0" smtClean="0">
                <a:solidFill>
                  <a:schemeClr val="tx1"/>
                </a:solidFill>
              </a:rPr>
              <a:t>            است.زیرا فرضیاتی به کار میرود که </a:t>
            </a:r>
          </a:p>
          <a:p>
            <a:pPr marL="0" indent="0">
              <a:buNone/>
            </a:pPr>
            <a:r>
              <a:rPr lang="fa-IR" sz="3200" dirty="0">
                <a:solidFill>
                  <a:schemeClr val="tx1"/>
                </a:solidFill>
              </a:rPr>
              <a:t> </a:t>
            </a:r>
            <a:r>
              <a:rPr lang="fa-IR" sz="3200" dirty="0" smtClean="0">
                <a:solidFill>
                  <a:schemeClr val="tx1"/>
                </a:solidFill>
              </a:rPr>
              <a:t>            نمی تواند صحت انها را تحقیق کند</a:t>
            </a:r>
            <a:endParaRPr lang="fa-IR" dirty="0" smtClean="0">
              <a:solidFill>
                <a:schemeClr val="tx1"/>
              </a:solidFill>
            </a:endParaRPr>
          </a:p>
        </p:txBody>
      </p:sp>
      <p:sp>
        <p:nvSpPr>
          <p:cNvPr id="4" name="Left Arrow 3"/>
          <p:cNvSpPr/>
          <p:nvPr/>
        </p:nvSpPr>
        <p:spPr>
          <a:xfrm>
            <a:off x="7272337" y="552451"/>
            <a:ext cx="1028699"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5" name="Left Arrow 4"/>
          <p:cNvSpPr/>
          <p:nvPr/>
        </p:nvSpPr>
        <p:spPr>
          <a:xfrm>
            <a:off x="8015289" y="3753867"/>
            <a:ext cx="871539"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6" name="Left Arrow 5"/>
          <p:cNvSpPr/>
          <p:nvPr/>
        </p:nvSpPr>
        <p:spPr>
          <a:xfrm>
            <a:off x="8636000" y="2577084"/>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30357299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8001" y="2363629"/>
            <a:ext cx="11176000" cy="3763963"/>
          </a:xfrm>
        </p:spPr>
        <p:txBody>
          <a:bodyPr>
            <a:normAutofit/>
          </a:bodyPr>
          <a:lstStyle/>
          <a:p>
            <a:pPr marL="0" indent="0">
              <a:buNone/>
            </a:pPr>
            <a:r>
              <a:rPr lang="fa-IR" sz="3200" dirty="0" smtClean="0">
                <a:solidFill>
                  <a:schemeClr val="tx1"/>
                </a:solidFill>
              </a:rPr>
              <a:t>اگر از کسی بپرسیم که عدالت چیست بر اساس بر داشتی ناقضی که از عدالت دارد عبارتی را بیان می کند به گمانی از عدالت رسید ولی اگر فی النفسه از عدالت درک داشته باشد با استفاده از مثالی کلی تمام موارد عدالت را مد نظر قرار بده به شناختی از عدالت رسیده است</a:t>
            </a:r>
          </a:p>
        </p:txBody>
      </p:sp>
      <p:sp>
        <p:nvSpPr>
          <p:cNvPr id="3" name="Title 2"/>
          <p:cNvSpPr>
            <a:spLocks noGrp="1"/>
          </p:cNvSpPr>
          <p:nvPr>
            <p:ph type="title"/>
          </p:nvPr>
        </p:nvSpPr>
        <p:spPr/>
        <p:txBody>
          <a:bodyPr>
            <a:normAutofit/>
          </a:bodyPr>
          <a:lstStyle/>
          <a:p>
            <a:pPr algn="r"/>
            <a:r>
              <a:rPr lang="fa-IR" sz="3200" dirty="0" smtClean="0">
                <a:solidFill>
                  <a:schemeClr val="tx1"/>
                </a:solidFill>
              </a:rPr>
              <a:t>گمان با تصاویر سروکار دارد ومعرفت /علم/با مبادی یا نمونه های والا سروکار دارد</a:t>
            </a:r>
            <a:endParaRPr lang="fa-IR" sz="3200" dirty="0">
              <a:solidFill>
                <a:schemeClr val="tx1"/>
              </a:solidFill>
            </a:endParaRPr>
          </a:p>
        </p:txBody>
      </p:sp>
    </p:spTree>
    <p:extLst>
      <p:ext uri="{BB962C8B-B14F-4D97-AF65-F5344CB8AC3E}">
        <p14:creationId xmlns:p14="http://schemas.microsoft.com/office/powerpoint/2010/main" val="289330762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883" y="2133604"/>
            <a:ext cx="9877777" cy="3992563"/>
          </a:xfrm>
        </p:spPr>
        <p:txBody>
          <a:bodyPr/>
          <a:lstStyle/>
          <a:p>
            <a:r>
              <a:rPr lang="fa-IR" dirty="0" smtClean="0"/>
              <a:t>                             </a:t>
            </a:r>
            <a:r>
              <a:rPr lang="fa-IR" sz="3200" dirty="0" smtClean="0">
                <a:solidFill>
                  <a:schemeClr val="tx1"/>
                </a:solidFill>
              </a:rPr>
              <a:t>اولا خطا ناپذیر</a:t>
            </a:r>
          </a:p>
          <a:p>
            <a:endParaRPr lang="fa-IR" sz="3200" dirty="0">
              <a:solidFill>
                <a:schemeClr val="tx1"/>
              </a:solidFill>
            </a:endParaRPr>
          </a:p>
          <a:p>
            <a:r>
              <a:rPr lang="fa-IR" sz="3200" dirty="0" smtClean="0">
                <a:solidFill>
                  <a:schemeClr val="tx1"/>
                </a:solidFill>
              </a:rPr>
              <a:t>باید</a:t>
            </a:r>
          </a:p>
          <a:p>
            <a:endParaRPr lang="fa-IR" sz="3200" dirty="0">
              <a:solidFill>
                <a:schemeClr val="tx1"/>
              </a:solidFill>
            </a:endParaRPr>
          </a:p>
          <a:p>
            <a:r>
              <a:rPr lang="fa-IR" sz="3200" dirty="0" smtClean="0">
                <a:solidFill>
                  <a:schemeClr val="tx1"/>
                </a:solidFill>
              </a:rPr>
              <a:t>                     ثانیا درباره ی امر واقعی باشد</a:t>
            </a:r>
            <a:endParaRPr lang="fa-IR" dirty="0"/>
          </a:p>
        </p:txBody>
      </p:sp>
      <p:sp>
        <p:nvSpPr>
          <p:cNvPr id="3" name="Title 2"/>
          <p:cNvSpPr>
            <a:spLocks noGrp="1"/>
          </p:cNvSpPr>
          <p:nvPr>
            <p:ph type="title"/>
          </p:nvPr>
        </p:nvSpPr>
        <p:spPr/>
        <p:txBody>
          <a:bodyPr>
            <a:normAutofit/>
          </a:bodyPr>
          <a:lstStyle/>
          <a:p>
            <a:pPr algn="r"/>
            <a:r>
              <a:rPr lang="fa-IR" sz="2800" dirty="0" smtClean="0">
                <a:solidFill>
                  <a:schemeClr val="tx1"/>
                </a:solidFill>
              </a:rPr>
              <a:t>در برابر تردید و نسبیت سوفیستها در امکان حصول علم افلاطون از ابتدا فرض میکند که علم و معرفت بدست امدنی است و </a:t>
            </a:r>
            <a:endParaRPr lang="fa-IR" sz="2800" dirty="0">
              <a:solidFill>
                <a:schemeClr val="tx1"/>
              </a:solidFill>
            </a:endParaRPr>
          </a:p>
        </p:txBody>
      </p:sp>
      <p:sp>
        <p:nvSpPr>
          <p:cNvPr id="4" name="Left Arrow 3"/>
          <p:cNvSpPr/>
          <p:nvPr/>
        </p:nvSpPr>
        <p:spPr>
          <a:xfrm>
            <a:off x="8432800" y="3339084"/>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35502872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1" y="2133604"/>
            <a:ext cx="10668000" cy="3992563"/>
          </a:xfrm>
        </p:spPr>
        <p:txBody>
          <a:bodyPr>
            <a:normAutofit/>
          </a:bodyPr>
          <a:lstStyle/>
          <a:p>
            <a:r>
              <a:rPr lang="fa-IR" sz="3200" dirty="0" smtClean="0">
                <a:solidFill>
                  <a:schemeClr val="tx1"/>
                </a:solidFill>
              </a:rPr>
              <a:t>چون معرفت باید خطاناپذیر باشد و درباره ی امور واقعی پس باید متعلق معرفت ما در احکام ثابت و کلی از عینیت و واقعیت برخوردار باشد</a:t>
            </a:r>
          </a:p>
          <a:p>
            <a:r>
              <a:rPr lang="fa-IR" sz="3200" dirty="0" smtClean="0">
                <a:solidFill>
                  <a:schemeClr val="tx1"/>
                </a:solidFill>
              </a:rPr>
              <a:t>هدف از تعریف=بدست دادن ذات و ماهیت کلیات است و معرفت حقیقی معرفت کلی است</a:t>
            </a:r>
          </a:p>
          <a:p>
            <a:endParaRPr lang="fa-IR" sz="2800" dirty="0">
              <a:solidFill>
                <a:schemeClr val="tx1"/>
              </a:solidFill>
            </a:endParaRPr>
          </a:p>
        </p:txBody>
      </p:sp>
      <p:sp>
        <p:nvSpPr>
          <p:cNvPr id="3" name="Title 2"/>
          <p:cNvSpPr>
            <a:spLocks noGrp="1"/>
          </p:cNvSpPr>
          <p:nvPr>
            <p:ph type="title"/>
          </p:nvPr>
        </p:nvSpPr>
        <p:spPr>
          <a:xfrm>
            <a:off x="609600" y="338328"/>
            <a:ext cx="10972800" cy="1490472"/>
          </a:xfrm>
        </p:spPr>
        <p:txBody>
          <a:bodyPr>
            <a:normAutofit/>
          </a:bodyPr>
          <a:lstStyle/>
          <a:p>
            <a:pPr algn="r"/>
            <a:r>
              <a:rPr lang="fa-IR" sz="3200" dirty="0" smtClean="0">
                <a:solidFill>
                  <a:schemeClr val="tx1"/>
                </a:solidFill>
              </a:rPr>
              <a:t>معرفت باید در باره ی امور ثابت و دایم و جاوید باشد.=یعنی کلی هستند</a:t>
            </a:r>
            <a:endParaRPr lang="fa-IR" sz="3200" dirty="0">
              <a:solidFill>
                <a:schemeClr val="tx1"/>
              </a:solidFill>
            </a:endParaRPr>
          </a:p>
        </p:txBody>
      </p:sp>
    </p:spTree>
    <p:extLst>
      <p:ext uri="{BB962C8B-B14F-4D97-AF65-F5344CB8AC3E}">
        <p14:creationId xmlns:p14="http://schemas.microsoft.com/office/powerpoint/2010/main" val="11024058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38328"/>
            <a:ext cx="10972800" cy="2100072"/>
          </a:xfrm>
        </p:spPr>
        <p:txBody>
          <a:bodyPr>
            <a:normAutofit/>
          </a:bodyPr>
          <a:lstStyle/>
          <a:p>
            <a:pPr algn="r"/>
            <a:r>
              <a:rPr lang="fa-IR" sz="2800" dirty="0" smtClean="0">
                <a:solidFill>
                  <a:schemeClr val="tx1"/>
                </a:solidFill>
              </a:rPr>
              <a:t>مفهوم کلی صورت انتزاعی و خالی از محتویات مرجع عینی نیست بلکه برای هر مفهوم کلی حقیقی یک واقعیت عینی مطابق با ان وجود دارد که این همان چیزی است که افلاطون به ان ایده یه مثال میگوید</a:t>
            </a:r>
            <a:endParaRPr lang="fa-IR" sz="2800" dirty="0">
              <a:solidFill>
                <a:schemeClr val="tx1"/>
              </a:solidFill>
            </a:endParaRPr>
          </a:p>
        </p:txBody>
      </p:sp>
    </p:spTree>
    <p:extLst>
      <p:ext uri="{BB962C8B-B14F-4D97-AF65-F5344CB8AC3E}">
        <p14:creationId xmlns:p14="http://schemas.microsoft.com/office/powerpoint/2010/main" val="288737418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1" y="2287345"/>
            <a:ext cx="10464800" cy="3840163"/>
          </a:xfrm>
        </p:spPr>
        <p:txBody>
          <a:bodyPr>
            <a:normAutofit/>
          </a:bodyPr>
          <a:lstStyle/>
          <a:p>
            <a:r>
              <a:rPr lang="fa-IR" sz="3600" dirty="0" smtClean="0">
                <a:solidFill>
                  <a:schemeClr val="tx1"/>
                </a:solidFill>
              </a:rPr>
              <a:t>پیشینیان نفس را هوا یا اتش یا اتم تاویل میکردند یا نفس را پدیده ای فرع بر بدن میشمردند </a:t>
            </a:r>
          </a:p>
          <a:p>
            <a:r>
              <a:rPr lang="fa-IR" sz="3600" dirty="0" smtClean="0">
                <a:solidFill>
                  <a:schemeClr val="tx1"/>
                </a:solidFill>
              </a:rPr>
              <a:t>افلاطون به صراحت و سرسختی معتقد به اصالت روح است و نفس را از بدن متمایز می داندو نفس را با ارزش ترین دارایی انسان میداند</a:t>
            </a:r>
            <a:endParaRPr lang="fa-IR" sz="3600" dirty="0">
              <a:solidFill>
                <a:schemeClr val="tx1"/>
              </a:solidFill>
            </a:endParaRPr>
          </a:p>
        </p:txBody>
      </p:sp>
      <p:sp>
        <p:nvSpPr>
          <p:cNvPr id="3" name="Title 2"/>
          <p:cNvSpPr>
            <a:spLocks noGrp="1"/>
          </p:cNvSpPr>
          <p:nvPr>
            <p:ph type="title"/>
          </p:nvPr>
        </p:nvSpPr>
        <p:spPr/>
        <p:txBody>
          <a:bodyPr>
            <a:normAutofit/>
          </a:bodyPr>
          <a:lstStyle/>
          <a:p>
            <a:r>
              <a:rPr lang="fa-IR" sz="6000" dirty="0" smtClean="0"/>
              <a:t>علم النفس</a:t>
            </a:r>
            <a:endParaRPr lang="fa-IR" sz="6000" dirty="0"/>
          </a:p>
        </p:txBody>
      </p:sp>
    </p:spTree>
    <p:extLst>
      <p:ext uri="{BB962C8B-B14F-4D97-AF65-F5344CB8AC3E}">
        <p14:creationId xmlns:p14="http://schemas.microsoft.com/office/powerpoint/2010/main" val="23916451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883" y="1752602"/>
            <a:ext cx="9877777" cy="4373563"/>
          </a:xfrm>
        </p:spPr>
        <p:txBody>
          <a:bodyPr/>
          <a:lstStyle/>
          <a:p>
            <a:r>
              <a:rPr lang="fa-IR" dirty="0" smtClean="0"/>
              <a:t>                      </a:t>
            </a:r>
            <a:r>
              <a:rPr lang="fa-IR" sz="2800" dirty="0" smtClean="0">
                <a:solidFill>
                  <a:schemeClr val="tx1"/>
                </a:solidFill>
              </a:rPr>
              <a:t>1=همان است که مبتنی بر معرفت قبلی و</a:t>
            </a:r>
          </a:p>
          <a:p>
            <a:r>
              <a:rPr lang="fa-IR" sz="2800" dirty="0">
                <a:solidFill>
                  <a:schemeClr val="tx1"/>
                </a:solidFill>
              </a:rPr>
              <a:t> </a:t>
            </a:r>
            <a:r>
              <a:rPr lang="fa-IR" sz="2800" dirty="0" smtClean="0">
                <a:solidFill>
                  <a:schemeClr val="tx1"/>
                </a:solidFill>
              </a:rPr>
              <a:t>                     فطری ادمیان است </a:t>
            </a:r>
          </a:p>
          <a:p>
            <a:endParaRPr lang="fa-IR" sz="2800" dirty="0">
              <a:solidFill>
                <a:schemeClr val="tx1"/>
              </a:solidFill>
            </a:endParaRPr>
          </a:p>
          <a:p>
            <a:endParaRPr lang="fa-IR" sz="2800" dirty="0" smtClean="0">
              <a:solidFill>
                <a:schemeClr val="tx1"/>
              </a:solidFill>
            </a:endParaRPr>
          </a:p>
          <a:p>
            <a:endParaRPr lang="fa-IR" sz="2800" dirty="0">
              <a:solidFill>
                <a:schemeClr val="tx1"/>
              </a:solidFill>
            </a:endParaRPr>
          </a:p>
          <a:p>
            <a:r>
              <a:rPr lang="fa-IR" sz="2800" dirty="0" smtClean="0">
                <a:solidFill>
                  <a:schemeClr val="tx1"/>
                </a:solidFill>
              </a:rPr>
              <a:t>                2=نفس بسیط و غیر فانی است</a:t>
            </a:r>
            <a:endParaRPr lang="fa-IR" dirty="0"/>
          </a:p>
        </p:txBody>
      </p:sp>
      <p:sp>
        <p:nvSpPr>
          <p:cNvPr id="3" name="Title 2"/>
          <p:cNvSpPr>
            <a:spLocks noGrp="1"/>
          </p:cNvSpPr>
          <p:nvPr>
            <p:ph type="title"/>
          </p:nvPr>
        </p:nvSpPr>
        <p:spPr/>
        <p:txBody>
          <a:bodyPr>
            <a:normAutofit/>
          </a:bodyPr>
          <a:lstStyle/>
          <a:p>
            <a:pPr algn="r"/>
            <a:r>
              <a:rPr lang="fa-IR" sz="2800" dirty="0" smtClean="0">
                <a:solidFill>
                  <a:schemeClr val="tx1"/>
                </a:solidFill>
              </a:rPr>
              <a:t>نفس از نظر افلاطون غیر فانی است نفس را از بدن جدا میداند </a:t>
            </a:r>
            <a:endParaRPr lang="fa-IR" sz="2800" dirty="0">
              <a:solidFill>
                <a:schemeClr val="tx1"/>
              </a:solidFill>
            </a:endParaRPr>
          </a:p>
        </p:txBody>
      </p:sp>
      <p:sp>
        <p:nvSpPr>
          <p:cNvPr id="5" name="Left Arrow 4"/>
          <p:cNvSpPr/>
          <p:nvPr/>
        </p:nvSpPr>
        <p:spPr>
          <a:xfrm>
            <a:off x="9347200" y="1981200"/>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6" name="Left Arrow 5"/>
          <p:cNvSpPr/>
          <p:nvPr/>
        </p:nvSpPr>
        <p:spPr>
          <a:xfrm>
            <a:off x="9609328" y="4267200"/>
            <a:ext cx="1304544"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extLst>
      <p:ext uri="{BB962C8B-B14F-4D97-AF65-F5344CB8AC3E}">
        <p14:creationId xmlns:p14="http://schemas.microsoft.com/office/powerpoint/2010/main" val="20836250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ارسطو</a:t>
            </a:r>
            <a:endParaRPr lang="en-US" dirty="0"/>
          </a:p>
        </p:txBody>
      </p:sp>
      <p:sp>
        <p:nvSpPr>
          <p:cNvPr id="3" name="Content Placeholder 2"/>
          <p:cNvSpPr>
            <a:spLocks noGrp="1"/>
          </p:cNvSpPr>
          <p:nvPr>
            <p:ph idx="1"/>
          </p:nvPr>
        </p:nvSpPr>
        <p:spPr>
          <a:xfrm>
            <a:off x="838200" y="2737247"/>
            <a:ext cx="10515600" cy="3263504"/>
          </a:xfrm>
        </p:spPr>
        <p:txBody>
          <a:bodyPr/>
          <a:lstStyle/>
          <a:p>
            <a:pPr algn="ctr"/>
            <a:r>
              <a:rPr lang="fa-IR" dirty="0" smtClean="0"/>
              <a:t>ارسطوبه اتن بازگشت ودرانجامدرسه خودراتاسیس کرد.صرف نظرازغیبت چندساله ازاتن تغیرافکارارسطومانع بازگشت به اکادمی بود.مدرسه جدیددرشمال شرقی شهردرلوکیوم واقع بود.هم چنین مدرسه ای بنام بریباتوس(مشایی)واعضای ان به مشاعیون معروف بودند.چون عادت انان چنین بودکه بحث های خودراهنگام قدم زدن درراهروسربوشیده ادامه میدادندیامقدارزیادی ازتعلیم درراهروهاداده میشد.ارسطودرسال323ق.م بعدازمرگ اسکندربه علت اتهام بی دینی ازسوی یونانیان اتن راترک کردوبه خالکیس رفت ودر321-322ق.م درگذشت.   </a:t>
            </a:r>
            <a:endParaRPr lang="en-US" dirty="0"/>
          </a:p>
        </p:txBody>
      </p:sp>
    </p:spTree>
    <p:extLst>
      <p:ext uri="{BB962C8B-B14F-4D97-AF65-F5344CB8AC3E}">
        <p14:creationId xmlns:p14="http://schemas.microsoft.com/office/powerpoint/2010/main" val="39230169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آثارارسطو</a:t>
            </a:r>
            <a:endParaRPr lang="en-US" dirty="0"/>
          </a:p>
        </p:txBody>
      </p:sp>
      <p:sp>
        <p:nvSpPr>
          <p:cNvPr id="3" name="Content Placeholder 2"/>
          <p:cNvSpPr>
            <a:spLocks noGrp="1"/>
          </p:cNvSpPr>
          <p:nvPr>
            <p:ph idx="1"/>
          </p:nvPr>
        </p:nvSpPr>
        <p:spPr/>
        <p:txBody>
          <a:bodyPr>
            <a:normAutofit lnSpcReduction="10000"/>
          </a:bodyPr>
          <a:lstStyle/>
          <a:p>
            <a:pPr marL="0" indent="0" algn="ctr">
              <a:buNone/>
            </a:pPr>
            <a:r>
              <a:rPr lang="fa-IR" dirty="0" smtClean="0"/>
              <a:t>آثارارسطوبه </a:t>
            </a:r>
            <a:r>
              <a:rPr lang="fa-IR" sz="1900" dirty="0"/>
              <a:t>3 </a:t>
            </a:r>
            <a:r>
              <a:rPr lang="fa-IR" dirty="0" smtClean="0"/>
              <a:t>دوره عمده تقسیم میشوند:</a:t>
            </a:r>
          </a:p>
          <a:p>
            <a:pPr marL="342346" lvl="1" indent="0">
              <a:buNone/>
            </a:pPr>
            <a:r>
              <a:rPr lang="fa-IR" dirty="0" smtClean="0"/>
              <a:t> 1:دوره ارتباط او با افلاطون </a:t>
            </a:r>
          </a:p>
          <a:p>
            <a:pPr marL="342346" lvl="1" indent="0">
              <a:buNone/>
            </a:pPr>
            <a:r>
              <a:rPr lang="fa-IR" dirty="0" smtClean="0"/>
              <a:t>2:سالهای فعالیت درآسوس ومتیلین</a:t>
            </a:r>
          </a:p>
          <a:p>
            <a:pPr marL="342346" lvl="1" indent="0">
              <a:buNone/>
            </a:pPr>
            <a:r>
              <a:rPr lang="fa-IR" dirty="0" smtClean="0"/>
              <a:t>3.زمان ریاست بر لوکیوم دراتن</a:t>
            </a:r>
          </a:p>
          <a:p>
            <a:pPr marL="342346" lvl="1" indent="0">
              <a:buNone/>
            </a:pPr>
            <a:r>
              <a:rPr lang="fa-IR" dirty="0" smtClean="0"/>
              <a:t>دراثاردوره نخست وی باافلاطون  پیوندنزدیکی داردهم درصورت هم درمحتوا.درمحاورات به فلسفه افلاطون معتقداست.دردوره دوم وضعیت انتقادی نسبت به تعلیمات افلاطونی بیدامیکندوبه انتقادازنظریه مثل افلاطونی میبردازد.دردوره سوم وی به عنوان یک مشاهده گرتجربی ودانشمندی ظهورمیکندکه درصدبرپاکردن یک ساختمان فلسفی بربنیاداستواریست ودرمقابل باافلاطون همه حواسش معطوف به ماوراي زمین بود.</a:t>
            </a:r>
            <a:endParaRPr lang="en-US" dirty="0"/>
          </a:p>
        </p:txBody>
      </p:sp>
    </p:spTree>
    <p:extLst>
      <p:ext uri="{BB962C8B-B14F-4D97-AF65-F5344CB8AC3E}">
        <p14:creationId xmlns:p14="http://schemas.microsoft.com/office/powerpoint/2010/main" val="20203696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lstStyle/>
          <a:p>
            <a:pPr algn="r"/>
            <a:r>
              <a:rPr lang="fa-IR" dirty="0" smtClean="0"/>
              <a:t>آثاردوره سوم ارسطوبه چنددسته قابل تقسیم است:</a:t>
            </a:r>
          </a:p>
          <a:p>
            <a:pPr algn="r"/>
            <a:r>
              <a:rPr lang="fa-IR" dirty="0" smtClean="0"/>
              <a:t>الف)آثارمنطقی ب)آثارمابعدالطبیعی ج)آثارمربوط به فلسفه طبیعی علم طبیعی وعلم النفس د)آثارمربوط به اخلاق وسیاست ه)آثارمربوط به علم الجمال.تاریخ.ادبیات</a:t>
            </a:r>
          </a:p>
          <a:p>
            <a:pPr marL="0" indent="0">
              <a:buNone/>
            </a:pPr>
            <a:endParaRPr lang="en-US" dirty="0"/>
          </a:p>
        </p:txBody>
      </p:sp>
    </p:spTree>
    <p:extLst>
      <p:ext uri="{BB962C8B-B14F-4D97-AF65-F5344CB8AC3E}">
        <p14:creationId xmlns:p14="http://schemas.microsoft.com/office/powerpoint/2010/main" val="36914513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منطق ارسطو</a:t>
            </a:r>
            <a:endParaRPr lang="en-US" dirty="0"/>
          </a:p>
        </p:txBody>
      </p:sp>
      <p:sp>
        <p:nvSpPr>
          <p:cNvPr id="3" name="Content Placeholder 2"/>
          <p:cNvSpPr>
            <a:spLocks noGrp="1"/>
          </p:cNvSpPr>
          <p:nvPr>
            <p:ph idx="1"/>
          </p:nvPr>
        </p:nvSpPr>
        <p:spPr/>
        <p:txBody>
          <a:bodyPr>
            <a:normAutofit/>
          </a:bodyPr>
          <a:lstStyle/>
          <a:p>
            <a:pPr algn="ctr"/>
            <a:r>
              <a:rPr lang="fa-IR" dirty="0" smtClean="0"/>
              <a:t>طرح وتدوین مباحث مربوط به مقولات وکلیات خمس درمبحث تعریف ومطالب مربوط به قیاس درمبحث استدلال وبیان اقسام ان ازکارهای مهم ارسطودراین زمینه به شمارمی آید.منطق ارسطویی رامنطق قیاسی می نامند.به این علت که مهم ترین نوع استدلال راازمبحث اعتبارواطمینان بخش قیاسی میداندوبیشترین تفضیل درمباحث مربوط به آن است.امااین نکته بدان معنی نیست که اوازاهمیت طرق دیگرمعرفت ومهم ترازهمه استقرا غافل بود.درنظرارسطومعرفت علمی به تمام معنی استنتاج جزيی ازکلی یامشروط ومقیدازعلتش است.به طوریکه ماهم علت راکه امرواقع وابسته به آن است وهم ارتباط ضروری بین امرواقع وعلتش رابشناسیم.</a:t>
            </a:r>
            <a:endParaRPr lang="en-US" dirty="0"/>
          </a:p>
        </p:txBody>
      </p:sp>
    </p:spTree>
    <p:extLst>
      <p:ext uri="{BB962C8B-B14F-4D97-AF65-F5344CB8AC3E}">
        <p14:creationId xmlns:p14="http://schemas.microsoft.com/office/powerpoint/2010/main" val="15846007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a:bodyPr>
          <a:lstStyle/>
          <a:p>
            <a:pPr algn="ctr"/>
            <a:r>
              <a:rPr lang="fa-IR" dirty="0" smtClean="0"/>
              <a:t>چیزهایی که به حس نزدیک ترندبرای انسان متقدم وبهترشناخته میشوند به عبارت دیگرمعرفت ماازحس ینی جزيی آغازمیشودوبه کلی یاعام بالامیرود.بدین سان واضح است که مابایدشناخت مقدمات اولیه رابه وسیله استقرا حاصل کنیم زیراروش هایی که بدان وسیله حتی ادراک حسی کلی رابرقرارمیسازداستقرایی است به همین دلیل به بحث ازاستقرا وتقسیم آن به استقرا کامل وناقص میپردازد.اماالبته کمال مطلوب وی هم چنان قیاس است.</a:t>
            </a:r>
          </a:p>
          <a:p>
            <a:pPr algn="ctr"/>
            <a:r>
              <a:rPr lang="fa-IR" dirty="0" smtClean="0"/>
              <a:t>ارسطومعتقدبودکه مقدمات قیاس خودنیازمند به برهان واستدلال است.امااگراین استدلال اوردن رابه نحوقهقرایی دنبال کنیم گرفتارتسلسل خواهیم شدولازمه ی آن این است که هیچ چیزهرگزاثبات نخواهدشد.</a:t>
            </a:r>
            <a:endParaRPr lang="en-US" dirty="0"/>
          </a:p>
        </p:txBody>
      </p:sp>
    </p:spTree>
    <p:extLst>
      <p:ext uri="{BB962C8B-B14F-4D97-AF65-F5344CB8AC3E}">
        <p14:creationId xmlns:p14="http://schemas.microsoft.com/office/powerpoint/2010/main" val="16465012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lstStyle/>
          <a:p>
            <a:pPr algn="ctr"/>
            <a:r>
              <a:rPr lang="fa-IR" dirty="0" smtClean="0"/>
              <a:t>اصول واحکام بدیهی صحت خودرامدیون استدلال نیستندودرستی انهابه نحوشهودی ادراک میشود که مهم ترین این اصول اصل عدم تناقض یاطردشخص ثالث است.که مبنای همه ی تفکرات نزداندیشمندان مسلمان به ام القضایامعروف است.</a:t>
            </a:r>
          </a:p>
          <a:p>
            <a:pPr algn="ctr"/>
            <a:r>
              <a:rPr lang="fa-IR" dirty="0" smtClean="0"/>
              <a:t>ارسطواولین بارمنطق(علم تحلیل)رابه عنوان علمی جداومستقل بنیادنهاد.مجموعه ی رسالات منطقی اوکه بعدن(ارگانون)نامیده شدیک کاربی نظیرواستادانه ی عقل وذهن انسانیست پس بی دلیل نیست که ارسطوخودرابه عنوان پیشگامی درتحلیل وتنظیم منظقی معرفی میکند</a:t>
            </a:r>
            <a:endParaRPr lang="en-US" dirty="0"/>
          </a:p>
        </p:txBody>
      </p:sp>
    </p:spTree>
    <p:extLst>
      <p:ext uri="{BB962C8B-B14F-4D97-AF65-F5344CB8AC3E}">
        <p14:creationId xmlns:p14="http://schemas.microsoft.com/office/powerpoint/2010/main" val="16716340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مابعدالطبیعه ارسطو</a:t>
            </a:r>
            <a:endParaRPr lang="en-US" dirty="0"/>
          </a:p>
        </p:txBody>
      </p:sp>
      <p:sp>
        <p:nvSpPr>
          <p:cNvPr id="3" name="Content Placeholder 2"/>
          <p:cNvSpPr>
            <a:spLocks noGrp="1"/>
          </p:cNvSpPr>
          <p:nvPr>
            <p:ph idx="1"/>
          </p:nvPr>
        </p:nvSpPr>
        <p:spPr/>
        <p:txBody>
          <a:bodyPr>
            <a:normAutofit/>
          </a:bodyPr>
          <a:lstStyle/>
          <a:p>
            <a:pPr marL="0" indent="0">
              <a:buNone/>
            </a:pPr>
            <a:r>
              <a:rPr lang="fa-IR" dirty="0" smtClean="0"/>
              <a:t>فلسفه:1)نظری 2)عملی</a:t>
            </a:r>
          </a:p>
          <a:p>
            <a:pPr marL="0" indent="0">
              <a:buNone/>
            </a:pPr>
            <a:r>
              <a:rPr lang="fa-IR" dirty="0" smtClean="0"/>
              <a:t>نظری:(الهی_ریاضی_طبیعی)</a:t>
            </a:r>
          </a:p>
          <a:p>
            <a:pPr marL="0" indent="0">
              <a:buNone/>
            </a:pPr>
            <a:r>
              <a:rPr lang="fa-IR" dirty="0" smtClean="0"/>
              <a:t>عملی:(اخلاق_تدبیرمنزل_سیاست مدن)</a:t>
            </a:r>
          </a:p>
          <a:p>
            <a:pPr marL="0" indent="0">
              <a:buNone/>
            </a:pPr>
            <a:endParaRPr lang="fa-IR" dirty="0"/>
          </a:p>
          <a:p>
            <a:pPr marL="0" indent="0">
              <a:buNone/>
            </a:pPr>
            <a:r>
              <a:rPr lang="fa-IR" dirty="0" smtClean="0"/>
              <a:t>آنچه امروزه به نام مابعدالطبیعه شناخته میشودبخش الهی ازاقسام سه گانه ی فلسفه ی نظریست که ارسطوخودآنرا فلسفه اولی یافلسفه نخستین مینامدکه مراد اوارجمندی وکمال موضوع این دانش است ودرجاهای دیگرتعابیرفلسفه ی الهی وحکمت رانیزبرای این دانش بکاربرده که وظیفه آن رابررسی ونگرش درباره ی موجود بماهوموجود میداند</a:t>
            </a:r>
            <a:endParaRPr lang="fa-IR" dirty="0"/>
          </a:p>
        </p:txBody>
      </p:sp>
    </p:spTree>
    <p:extLst>
      <p:ext uri="{BB962C8B-B14F-4D97-AF65-F5344CB8AC3E}">
        <p14:creationId xmlns:p14="http://schemas.microsoft.com/office/powerpoint/2010/main" val="31766489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lnSpcReduction="10000"/>
          </a:bodyPr>
          <a:lstStyle/>
          <a:p>
            <a:r>
              <a:rPr lang="fa-IR" dirty="0" smtClean="0"/>
              <a:t>ازنظرارسطوهمه ی انسان هادرسرشت خودجویای دانستن اندامامعرفت درجات مختلفی داردکه بالاترین همه علوم معرفت برای معرفت است.</a:t>
            </a:r>
          </a:p>
          <a:p>
            <a:r>
              <a:rPr lang="fa-IR" dirty="0" smtClean="0"/>
              <a:t>دورترین علم ازحواس انتزاعی ترین ومشکل ترین علم است چون مستلزم بیشترین کوشش فکراست</a:t>
            </a:r>
          </a:p>
          <a:p>
            <a:r>
              <a:rPr lang="fa-IR" dirty="0" smtClean="0"/>
              <a:t>ارسطوبه بحث ازعلل اربعه میپردازدیعنی علت فاعلی_غایی_مادی_صوری.مثلا زمانی که نجاری تخت خوابی میسازدخوداو(افعالش)علت فاعلی_چوبی که تخت خواب ازآن ساخته میشودعلت مادی وشکلی که بدان چوب هاداده میشودعلت صوری وغرضی که ازساختن آن حاصل میشودعلت غایی نام دارد.</a:t>
            </a:r>
          </a:p>
          <a:p>
            <a:r>
              <a:rPr lang="fa-IR" dirty="0" smtClean="0"/>
              <a:t> </a:t>
            </a:r>
            <a:endParaRPr lang="en-US" dirty="0"/>
          </a:p>
        </p:txBody>
      </p:sp>
    </p:spTree>
    <p:extLst>
      <p:ext uri="{BB962C8B-B14F-4D97-AF65-F5344CB8AC3E}">
        <p14:creationId xmlns:p14="http://schemas.microsoft.com/office/powerpoint/2010/main" val="31539543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lstStyle/>
          <a:p>
            <a:pPr algn="r"/>
            <a:r>
              <a:rPr lang="fa-IR" dirty="0" smtClean="0"/>
              <a:t>ارسطوجوهررا به سه قسم تقسیم میکند:</a:t>
            </a:r>
          </a:p>
          <a:p>
            <a:pPr algn="r"/>
            <a:r>
              <a:rPr lang="fa-IR" dirty="0" smtClean="0"/>
              <a:t>1)محسوس وفناپذیر</a:t>
            </a:r>
          </a:p>
          <a:p>
            <a:pPr algn="r"/>
            <a:r>
              <a:rPr lang="fa-IR" dirty="0" smtClean="0"/>
              <a:t>2)محسوس وفناناپذیر(اجسام سماوی)</a:t>
            </a:r>
          </a:p>
          <a:p>
            <a:pPr algn="r"/>
            <a:r>
              <a:rPr lang="fa-IR" dirty="0" smtClean="0"/>
              <a:t>3)نامحسوس وفناناپذیر</a:t>
            </a:r>
            <a:endParaRPr lang="en-US" dirty="0"/>
          </a:p>
        </p:txBody>
      </p:sp>
    </p:spTree>
    <p:extLst>
      <p:ext uri="{BB962C8B-B14F-4D97-AF65-F5344CB8AC3E}">
        <p14:creationId xmlns:p14="http://schemas.microsoft.com/office/powerpoint/2010/main" val="27289234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a:t>ازنظرارسطوعمل درست عملی است که به حصول خیریاغایت آدمی منجرشودوعملی که خلاف نیل به خیرحقیقی باشدعمل نادرست وخطاخواهدبود.چنین می نمایدکه غایت هرعمل وهرانتخاب یک خیراست.ازاین رو به حق خیرغایت همه چیزنامیده شده است.اماعلوم وفنون خیرهای گوناگون وغایات متفاوتی رادنبال میکنند.به علاوه غایات تابع غایات دیگرونهایی ترند.اماخیروغایت نهایی چیزیست که ماآن رابرای خودش می خواهیم ودیگرخیرهاوغایات راتابع آن قرارمی دهیم.  </a:t>
            </a:r>
            <a:endParaRPr lang="en-US" dirty="0"/>
          </a:p>
          <a:p>
            <a:endParaRPr lang="en-US" dirty="0"/>
          </a:p>
        </p:txBody>
      </p:sp>
      <p:sp>
        <p:nvSpPr>
          <p:cNvPr id="3" name="Title 2"/>
          <p:cNvSpPr>
            <a:spLocks noGrp="1"/>
          </p:cNvSpPr>
          <p:nvPr>
            <p:ph type="title"/>
          </p:nvPr>
        </p:nvSpPr>
        <p:spPr/>
        <p:txBody>
          <a:bodyPr/>
          <a:lstStyle/>
          <a:p>
            <a:r>
              <a:rPr lang="fa-IR" dirty="0" smtClean="0"/>
              <a:t>علم اخلاق</a:t>
            </a:r>
            <a:endParaRPr lang="en-US" dirty="0"/>
          </a:p>
        </p:txBody>
      </p:sp>
    </p:spTree>
    <p:extLst>
      <p:ext uri="{BB962C8B-B14F-4D97-AF65-F5344CB8AC3E}">
        <p14:creationId xmlns:p14="http://schemas.microsoft.com/office/powerpoint/2010/main" val="41384655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lnSpcReduction="10000"/>
          </a:bodyPr>
          <a:lstStyle/>
          <a:p>
            <a:pPr algn="ctr"/>
            <a:r>
              <a:rPr lang="fa-IR" dirty="0" smtClean="0"/>
              <a:t>ارسطودرصدداست نشان دهدکه این خیرنهایی چیست.دراین موردکه خیرانسان چیست ارسطومیگویدکه نمیتوان به دقت بدان پاسخ داد چون عمل انسان موضوع علم اخلاق است.ارسطوبااحکام اخلاقی معمولی آدمیان به عنوان پایه واساس استدلال آغازمیکند یعنی به تمایلات طبیعی وگرایش هایی در درون آدمی به عنوان اخلاق طبیعی تکیه میکند.به همین جهت هم اخلاق ارسطویی رااخلاق کاملاعرفی ومطابق عقل سلیم میدانند.</a:t>
            </a:r>
          </a:p>
          <a:p>
            <a:pPr algn="ctr"/>
            <a:r>
              <a:rPr lang="fa-IR" dirty="0" smtClean="0"/>
              <a:t>همه به دنبال نیک بختی اند.نیک بختی درنظرافرادمعانی متعدددارد.ارسطوباتحلیل معانی مانندخوشی ولذت و....برای نیک بختی نشان میدهد آنگونه امورنمی توانندنیک بختی به حساب آیند و غایت زندگی نمیتواندفضیلت اخلاقی صرف باشدچون فضیلت صرف میتواندباعدم فعالیت وبینوایی همراه باشد درحالی که نیک بختی فعالیت برطبق عقل است.</a:t>
            </a:r>
            <a:endParaRPr lang="en-US" dirty="0"/>
          </a:p>
        </p:txBody>
      </p:sp>
    </p:spTree>
    <p:extLst>
      <p:ext uri="{BB962C8B-B14F-4D97-AF65-F5344CB8AC3E}">
        <p14:creationId xmlns:p14="http://schemas.microsoft.com/office/powerpoint/2010/main" val="1771045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lnSpcReduction="10000"/>
          </a:bodyPr>
          <a:lstStyle/>
          <a:p>
            <a:r>
              <a:rPr lang="fa-IR" dirty="0" smtClean="0"/>
              <a:t>یک درک وجدانی ازفضایل اخلاقی وجودداردکه بایدبااعمال اخلاقی تقویت میشود.</a:t>
            </a:r>
          </a:p>
          <a:p>
            <a:r>
              <a:rPr lang="fa-IR" dirty="0" smtClean="0"/>
              <a:t>فضیلت دربرابر رذیلت قرارداردوخصوصیت مشترک فضایل ازنظرارسطو آن است که همه ی آنهانظم وتناسب معینی دارند وآن حدوسطی ست بین افراط وتفریط.مثلا سخاوت حدوسطی ست بین اسراف و ولخرجی.                                                       </a:t>
            </a:r>
          </a:p>
          <a:p>
            <a:pPr algn="r"/>
            <a:r>
              <a:rPr lang="fa-IR" dirty="0" smtClean="0"/>
              <a:t>فضیلت اخلاقی:ملکه ایست که حدوسطی راانتخاب کندکه برای مادرست وباموازین عقلی سازگاراست باموازینی که مرد دارای حکمت عملی حدوسط راباتوجه به آنهامعین می کند.</a:t>
            </a:r>
          </a:p>
          <a:p>
            <a:pPr algn="r"/>
            <a:endParaRPr lang="fa-IR" dirty="0"/>
          </a:p>
          <a:p>
            <a:pPr algn="r"/>
            <a:r>
              <a:rPr lang="fa-IR" dirty="0" smtClean="0"/>
              <a:t>تاکیدارسطوبرعمل وجدانی است.مراد ازحد وسط نیز حدوسط به معنای ریاضی نیست وبه همین جهت درتعریف آن میگوید:حد وسط نسبت به ما.</a:t>
            </a:r>
            <a:endParaRPr lang="en-US" dirty="0"/>
          </a:p>
        </p:txBody>
      </p:sp>
    </p:spTree>
    <p:extLst>
      <p:ext uri="{BB962C8B-B14F-4D97-AF65-F5344CB8AC3E}">
        <p14:creationId xmlns:p14="http://schemas.microsoft.com/office/powerpoint/2010/main" val="16284227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a:bodyPr>
          <a:lstStyle/>
          <a:p>
            <a:pPr algn="r"/>
            <a:r>
              <a:rPr lang="fa-IR" dirty="0" smtClean="0"/>
              <a:t>تعیین حدوسط به خصیصه یاعمل موردبحث بستگی دارد.فضیلت از آن جهت که با علو وبرتری سروکار دارد نوعی افراط وزیاده روی است وحدوسط بودن آن ازحیث تعریفی است که برای آن ارايه میشود.</a:t>
            </a:r>
          </a:p>
          <a:p>
            <a:pPr algn="r"/>
            <a:r>
              <a:rPr lang="fa-IR" dirty="0" smtClean="0"/>
              <a:t>لذت که باعمل آزادانه ملازمه دارد عین خیرنیست اماذاتا بد هم نیست.لذات برحسب فعالیت هایی که از آنها ناشی میشوندبایکدیگرمتفاوت اند.</a:t>
            </a:r>
          </a:p>
          <a:p>
            <a:pPr algn="r"/>
            <a:r>
              <a:rPr lang="fa-IR" dirty="0" smtClean="0"/>
              <a:t>ازنظرارسطوسعادت فعالیت برطبق فضیلت است وبرترین سعادت عمل برطبق عالی ترین فضیلت است.که مربوط است به بهترین موجودی ما یعنی نفس.و قوه به کارانداختن قوه تامل است یعنی قوه فعالیت عقلی وفلسفی.</a:t>
            </a:r>
            <a:endParaRPr lang="en-US" dirty="0"/>
          </a:p>
        </p:txBody>
      </p:sp>
    </p:spTree>
    <p:extLst>
      <p:ext uri="{BB962C8B-B14F-4D97-AF65-F5344CB8AC3E}">
        <p14:creationId xmlns:p14="http://schemas.microsoft.com/office/powerpoint/2010/main" val="40944657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p:txBody>
          <a:bodyPr>
            <a:normAutofit/>
          </a:bodyPr>
          <a:lstStyle/>
          <a:p>
            <a:pPr algn="r"/>
            <a:r>
              <a:rPr lang="fa-IR" dirty="0" smtClean="0"/>
              <a:t>دلایل ارسطو برای تاکییداین نکته:</a:t>
            </a:r>
          </a:p>
          <a:p>
            <a:pPr algn="r"/>
            <a:r>
              <a:rPr lang="fa-IR" dirty="0" smtClean="0"/>
              <a:t>1)عقل عالی ترین قوه انسانی ست وتامل عالی ترین فعالیت عقل است.</a:t>
            </a:r>
          </a:p>
          <a:p>
            <a:pPr algn="r"/>
            <a:r>
              <a:rPr lang="fa-IR" dirty="0" smtClean="0"/>
              <a:t>2)فعالیت عقلانی را میتوان طولانی ترازهرفعالیت دیگری مثلا فعالیت جسمانی حفظ کرد.</a:t>
            </a:r>
          </a:p>
          <a:p>
            <a:pPr algn="r"/>
            <a:r>
              <a:rPr lang="fa-IR" dirty="0" smtClean="0"/>
              <a:t>3)لذت یکی ازعناصرسعادت است وفلسفه مسلما مطبوع ترین فعالیتهاست که درآن علو انسانی خودرا آشکار میکند</a:t>
            </a:r>
          </a:p>
          <a:p>
            <a:pPr algn="r"/>
            <a:r>
              <a:rPr lang="fa-IR" dirty="0" smtClean="0"/>
              <a:t>4)فیلسوف بهترازهرکس دیگری می تواندمستغنی از دیگران باشد</a:t>
            </a:r>
          </a:p>
          <a:p>
            <a:pPr algn="r"/>
            <a:r>
              <a:rPr lang="fa-IR" dirty="0" smtClean="0"/>
              <a:t>5)فلسفه برای خودش مطلوب است نه به خاطرنتایجی که ازآن حاصل میشود.</a:t>
            </a:r>
            <a:endParaRPr lang="en-US" dirty="0"/>
          </a:p>
        </p:txBody>
      </p:sp>
    </p:spTree>
    <p:extLst>
      <p:ext uri="{BB962C8B-B14F-4D97-AF65-F5344CB8AC3E}">
        <p14:creationId xmlns:p14="http://schemas.microsoft.com/office/powerpoint/2010/main" val="8479428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103" y="1111503"/>
            <a:ext cx="10515600" cy="994172"/>
          </a:xfrm>
        </p:spPr>
        <p:txBody>
          <a:bodyPr/>
          <a:lstStyle/>
          <a:p>
            <a:pPr algn="ctr"/>
            <a:r>
              <a:rPr lang="fa-IR" smtClean="0"/>
              <a:t>افلوطین</a:t>
            </a:r>
            <a:endParaRPr lang="en-US" dirty="0"/>
          </a:p>
        </p:txBody>
      </p:sp>
      <p:sp>
        <p:nvSpPr>
          <p:cNvPr id="3" name="Content Placeholder 2"/>
          <p:cNvSpPr>
            <a:spLocks noGrp="1"/>
          </p:cNvSpPr>
          <p:nvPr>
            <p:ph idx="1"/>
          </p:nvPr>
        </p:nvSpPr>
        <p:spPr/>
        <p:txBody>
          <a:bodyPr>
            <a:normAutofit/>
          </a:bodyPr>
          <a:lstStyle/>
          <a:p>
            <a:r>
              <a:rPr lang="fa-IR" dirty="0" smtClean="0"/>
              <a:t>مهم ترین فیلسوف نوافلاطونی افلوطین است که درحدود سال 203یا204میلادی ظاهرا درمصرمتولدشده است.</a:t>
            </a:r>
          </a:p>
          <a:p>
            <a:r>
              <a:rPr lang="fa-IR" dirty="0" smtClean="0"/>
              <a:t>نوشته های افلوطین که جمعاپنجاه و چهارهزار رساله است فرفوریوس گردآوری کرد و در شش دسته نه تایی مرتب ساخت وهردسته رایک انعاد نامید.نوشته های افلوطین را انعادهای افلوطین می خوانند.</a:t>
            </a:r>
          </a:p>
          <a:p>
            <a:r>
              <a:rPr lang="fa-IR" dirty="0" smtClean="0"/>
              <a:t>کتابی نیز به عنوان اثولوجیا که حاوی پاره ای ازنوشته های افلوطین است.</a:t>
            </a:r>
          </a:p>
          <a:p>
            <a:r>
              <a:rPr lang="fa-IR" dirty="0" smtClean="0"/>
              <a:t>از طریق افلوطین است که فلسفه ی نوافلاطونی درفلسفه ی اسلامی و هم چنین مسیحی تاثیرعمیقی برجای گذاشت. </a:t>
            </a:r>
            <a:endParaRPr lang="en-US" dirty="0"/>
          </a:p>
        </p:txBody>
      </p:sp>
    </p:spTree>
    <p:extLst>
      <p:ext uri="{BB962C8B-B14F-4D97-AF65-F5344CB8AC3E}">
        <p14:creationId xmlns:p14="http://schemas.microsoft.com/office/powerpoint/2010/main" val="25112722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idx="1"/>
          </p:nvPr>
        </p:nvSpPr>
        <p:spPr>
          <a:xfrm>
            <a:off x="838200" y="2514601"/>
            <a:ext cx="10515600" cy="3809763"/>
          </a:xfrm>
        </p:spPr>
        <p:txBody>
          <a:bodyPr/>
          <a:lstStyle/>
          <a:p>
            <a:r>
              <a:rPr lang="fa-IR" dirty="0" smtClean="0"/>
              <a:t>مقصود ازفلسفه ی نوافلاطونی فلسفه ی کسانی یامکاتبی است که پس ازمرگ اسکندر و اختلاط فرهنگ وفلسفه ی یونانی بافرهنگ شرقی درسوریه و مصر پدید امد و پویندگان آن عمدتاخود را پیرو افلاطون میدانستند.</a:t>
            </a:r>
          </a:p>
          <a:p>
            <a:r>
              <a:rPr lang="fa-IR" dirty="0" smtClean="0"/>
              <a:t>مهم ترین جایی که پس از دوران طلایی فلسفه یونان به عنوان مرکز تدریس وتعلیم فلسفه دایر گردید در اسکندریه بود.</a:t>
            </a:r>
          </a:p>
          <a:p>
            <a:r>
              <a:rPr lang="fa-IR" dirty="0" smtClean="0"/>
              <a:t>افلوطین نیزازهمین حوزه برخاست وعنوان فلسفه نوافلاطونی برای تفکیک فلسفه ی اوازفلسفه ی افلاطون به کاربرده میشود.</a:t>
            </a:r>
            <a:endParaRPr lang="en-US" dirty="0"/>
          </a:p>
        </p:txBody>
      </p:sp>
    </p:spTree>
    <p:extLst>
      <p:ext uri="{BB962C8B-B14F-4D97-AF65-F5344CB8AC3E}">
        <p14:creationId xmlns:p14="http://schemas.microsoft.com/office/powerpoint/2010/main" val="15267231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fa-IR" dirty="0"/>
              <a:t>ثَنَویَت که افلاطون درموردعالم معقول ومحسوس داشت مورد پذیرش افلوطین نیز هست.</a:t>
            </a:r>
          </a:p>
          <a:p>
            <a:endParaRPr lang="fa-IR" dirty="0"/>
          </a:p>
          <a:p>
            <a:endParaRPr lang="fa-IR" dirty="0"/>
          </a:p>
          <a:p>
            <a:pPr marL="0" indent="0">
              <a:buNone/>
            </a:pPr>
            <a:r>
              <a:rPr lang="fa-IR" dirty="0"/>
              <a:t>عالم معقول:ساحت عقل وعالم ملکوتی</a:t>
            </a:r>
          </a:p>
          <a:p>
            <a:pPr marL="0" indent="0">
              <a:buNone/>
            </a:pPr>
            <a:endParaRPr lang="fa-IR" dirty="0"/>
          </a:p>
          <a:p>
            <a:pPr marL="0" indent="0">
              <a:buNone/>
            </a:pPr>
            <a:r>
              <a:rPr lang="fa-IR" dirty="0"/>
              <a:t>عالم محسوس:ادراک باحواس</a:t>
            </a:r>
          </a:p>
          <a:p>
            <a:pPr marL="0" indent="0">
              <a:buNone/>
            </a:pPr>
            <a:endParaRPr lang="fa-IR" dirty="0"/>
          </a:p>
          <a:p>
            <a:pPr marL="0" indent="0">
              <a:buNone/>
            </a:pPr>
            <a:r>
              <a:rPr lang="fa-IR" dirty="0"/>
              <a:t>عالم محسوس ازعالم معقول صادرشده است.افلوطین مبدا نخستین را که اصل همه موجودات علوی و سفلی است را اَحَد یاواحد می خواند.</a:t>
            </a:r>
          </a:p>
          <a:p>
            <a:r>
              <a:rPr lang="fa-IR" dirty="0"/>
              <a:t> </a:t>
            </a:r>
            <a:endParaRPr lang="en-US" dirty="0"/>
          </a:p>
          <a:p>
            <a:endParaRPr lang="en-US" dirty="0"/>
          </a:p>
        </p:txBody>
      </p:sp>
      <p:sp>
        <p:nvSpPr>
          <p:cNvPr id="3" name="Title 2"/>
          <p:cNvSpPr>
            <a:spLocks noGrp="1"/>
          </p:cNvSpPr>
          <p:nvPr>
            <p:ph type="title"/>
          </p:nvPr>
        </p:nvSpPr>
        <p:spPr/>
        <p:txBody>
          <a:bodyPr/>
          <a:lstStyle/>
          <a:p>
            <a:r>
              <a:rPr lang="fa-IR" dirty="0" smtClean="0"/>
              <a:t>فلسفه افلوطین</a:t>
            </a:r>
            <a:endParaRPr lang="en-US" dirty="0"/>
          </a:p>
        </p:txBody>
      </p:sp>
    </p:spTree>
    <p:extLst>
      <p:ext uri="{BB962C8B-B14F-4D97-AF65-F5344CB8AC3E}">
        <p14:creationId xmlns:p14="http://schemas.microsoft.com/office/powerpoint/2010/main" val="1402775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22095"/>
            <a:ext cx="10515600" cy="994172"/>
          </a:xfrm>
        </p:spPr>
        <p:txBody>
          <a:bodyPr/>
          <a:lstStyle/>
          <a:p>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algn="r"/>
            <a:r>
              <a:rPr lang="fa-IR" dirty="0" smtClean="0"/>
              <a:t>واحدرا چگونه میتوان شناخت؟</a:t>
            </a:r>
          </a:p>
          <a:p>
            <a:pPr algn="r"/>
            <a:r>
              <a:rPr lang="fa-IR" dirty="0" smtClean="0"/>
              <a:t>ازنظرافلوطین تنهاراه شناخت شهود ودیدن وبرخورد است.واحد پُر است و اَزفرط پُری میجوشدو اَزفیضان این جوشش عقل کلی یااِلهی پدید می آید  </a:t>
            </a:r>
            <a:r>
              <a:rPr lang="en-US" dirty="0" smtClean="0"/>
              <a:t> </a:t>
            </a:r>
            <a:endParaRPr lang="fa-IR" dirty="0" smtClean="0"/>
          </a:p>
          <a:p>
            <a:pPr algn="r"/>
            <a:endParaRPr lang="fa-IR" dirty="0"/>
          </a:p>
          <a:p>
            <a:pPr algn="r"/>
            <a:r>
              <a:rPr lang="fa-IR" dirty="0" smtClean="0"/>
              <a:t>اقنوم اول:اَحَد یا واحِد</a:t>
            </a:r>
          </a:p>
          <a:p>
            <a:pPr algn="r"/>
            <a:r>
              <a:rPr lang="fa-IR" dirty="0" smtClean="0"/>
              <a:t>اقنوم دوم:عقل_وجود و کثرت_علم</a:t>
            </a:r>
          </a:p>
          <a:p>
            <a:pPr algn="r"/>
            <a:r>
              <a:rPr lang="fa-IR" dirty="0" smtClean="0"/>
              <a:t>اقنوم سوم:نفس عالم_روح</a:t>
            </a:r>
          </a:p>
          <a:p>
            <a:pPr algn="r"/>
            <a:r>
              <a:rPr lang="fa-IR" dirty="0" smtClean="0"/>
              <a:t>.</a:t>
            </a:r>
          </a:p>
          <a:p>
            <a:pPr algn="ctr"/>
            <a:endParaRPr lang="en-US" dirty="0"/>
          </a:p>
        </p:txBody>
      </p:sp>
    </p:spTree>
    <p:extLst>
      <p:ext uri="{BB962C8B-B14F-4D97-AF65-F5344CB8AC3E}">
        <p14:creationId xmlns:p14="http://schemas.microsoft.com/office/powerpoint/2010/main" val="5553842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fa-IR" dirty="0" smtClean="0"/>
              <a:t>از روح یانفس مرتبه بعدی یعنی طبیعت صادرمیشود اما روح برخلاف واحدوعقل که هرگزحرکت نمیکنند طبیعت را درحالی می آفریند که حرکت میکند.</a:t>
            </a:r>
          </a:p>
          <a:p>
            <a:pPr marL="0" indent="0">
              <a:buNone/>
            </a:pPr>
            <a:endParaRPr lang="fa-IR" dirty="0"/>
          </a:p>
          <a:p>
            <a:pPr marL="0" indent="0">
              <a:buNone/>
            </a:pPr>
            <a:r>
              <a:rPr lang="fa-IR" dirty="0" smtClean="0"/>
              <a:t>جهان محسوس چون تصویری از جهان معقول است زیباست بدی و شری هم که در این عالم ملاحظه میشود ناشی ازوجود ماده است.</a:t>
            </a:r>
          </a:p>
          <a:p>
            <a:pPr marL="0" indent="0">
              <a:buNone/>
            </a:pPr>
            <a:endParaRPr lang="fa-IR" dirty="0"/>
          </a:p>
          <a:p>
            <a:pPr marL="0" indent="0">
              <a:buNone/>
            </a:pPr>
            <a:r>
              <a:rPr lang="fa-IR" dirty="0" smtClean="0"/>
              <a:t>تاثیر اَفلوطین برفلسفه مسیحی وفلسفه اسلامی:</a:t>
            </a:r>
          </a:p>
          <a:p>
            <a:pPr marL="0" indent="0">
              <a:buNone/>
            </a:pPr>
            <a:r>
              <a:rPr lang="fa-IR" dirty="0" smtClean="0"/>
              <a:t>درابتدای پیدایش مسیحیت اَز طرف مسیحیان با فلسفه ابرازمیگردید و نجات و رستگاری صرفادرتعالیم انجیل و ایمان جست وجو میشد.</a:t>
            </a:r>
          </a:p>
          <a:p>
            <a:pPr marL="0" indent="0">
              <a:buNone/>
            </a:pPr>
            <a:endParaRPr lang="en-US" dirty="0"/>
          </a:p>
        </p:txBody>
      </p:sp>
    </p:spTree>
    <p:extLst>
      <p:ext uri="{BB962C8B-B14F-4D97-AF65-F5344CB8AC3E}">
        <p14:creationId xmlns:p14="http://schemas.microsoft.com/office/powerpoint/2010/main" val="17302335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algn="r"/>
            <a:r>
              <a:rPr lang="fa-IR" dirty="0" smtClean="0"/>
              <a:t>اوگوستین قدیس اَز دستگاه فلسفی افلاطون به عنوان پاک ترین وروشن ترین دستگاه فلسفی نام میبرد و افلوطین را شخصی میداند که در وجود او افلاطون باردیگر زندگی کرد و شخصی است که اگر اندکی دیرتر میزیست کلماتی واصطلاحاتی چند را تغییرمیداد و مسیحی میشد.</a:t>
            </a:r>
          </a:p>
          <a:p>
            <a:pPr algn="r"/>
            <a:endParaRPr lang="fa-IR" dirty="0"/>
          </a:p>
          <a:p>
            <a:pPr algn="r"/>
            <a:r>
              <a:rPr lang="fa-IR" dirty="0" smtClean="0"/>
              <a:t>یک راهب سریانی که آثارخودرا به دیونوسیوس آریوپاغی نسبت داده است مسیحیت را بافلسفه افلوطین جمع کرد.درقرن 6میزیسته ودرقرون وسطي اورا به نام سنت دنیس میشناختند تحت تاثیر افکار پروکلس بود.</a:t>
            </a:r>
          </a:p>
          <a:p>
            <a:endParaRPr lang="en-US" dirty="0"/>
          </a:p>
        </p:txBody>
      </p:sp>
    </p:spTree>
    <p:extLst>
      <p:ext uri="{BB962C8B-B14F-4D97-AF65-F5344CB8AC3E}">
        <p14:creationId xmlns:p14="http://schemas.microsoft.com/office/powerpoint/2010/main" val="2141091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algn="r"/>
            <a:r>
              <a:rPr lang="fa-IR" smtClean="0"/>
              <a:t>تاثیر فلسفه افلوطین درفلسفه اسلامی نیز بسیار پردامنه و عمیق است.تدوین آثار افلوطین به عهده دوست و شاگردش فرفوریوس بوده اَست.مسلمانان به اشتباه این فرفوریوس را اَزشاگردان ارسطو پنداشته اَند و کتابی تحت عنوان اثولوجیا را که گزیده ای است از انعاد های افلوطین به غلط تفسیری اَز فرفوریوس بریکی اَزآثار ارسطو دانسته اند و به همین جهت آن را اثولوجیا ارسطاطالیس می خوانده اند.که این اشتباه تاریخی موجب گردید تاتفکر افلاطونی و نوافلاطونی به نحو عمیق و وسیع هم درفلسفه اسلامی و هم در تصوف وعرفان تاثیربگذارد.</a:t>
            </a:r>
            <a:endParaRPr lang="en-US"/>
          </a:p>
        </p:txBody>
      </p:sp>
    </p:spTree>
    <p:extLst>
      <p:ext uri="{BB962C8B-B14F-4D97-AF65-F5344CB8AC3E}">
        <p14:creationId xmlns:p14="http://schemas.microsoft.com/office/powerpoint/2010/main" val="7527211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668963"/>
          </a:xfrm>
        </p:spPr>
        <p:style>
          <a:lnRef idx="1">
            <a:schemeClr val="accent1"/>
          </a:lnRef>
          <a:fillRef idx="2">
            <a:schemeClr val="accent1"/>
          </a:fillRef>
          <a:effectRef idx="1">
            <a:schemeClr val="accent1"/>
          </a:effectRef>
          <a:fontRef idx="minor">
            <a:schemeClr val="dk1"/>
          </a:fontRef>
        </p:style>
        <p:txBody>
          <a:bodyPr>
            <a:normAutofit/>
          </a:bodyPr>
          <a:lstStyle/>
          <a:p>
            <a:pPr lvl="0"/>
            <a:r>
              <a:rPr lang="fa-IR" dirty="0" smtClean="0">
                <a:solidFill>
                  <a:schemeClr val="accent2">
                    <a:lumMod val="75000"/>
                  </a:schemeClr>
                </a:solidFill>
              </a:rPr>
              <a:t>بِسمِ الله الرَّحمنِ الرَّحیم*</a:t>
            </a:r>
            <a:br>
              <a:rPr lang="fa-IR" dirty="0" smtClean="0">
                <a:solidFill>
                  <a:schemeClr val="accent2">
                    <a:lumMod val="75000"/>
                  </a:schemeClr>
                </a:solidFill>
              </a:rPr>
            </a:br>
            <a:r>
              <a:rPr lang="fa-IR" dirty="0" smtClean="0">
                <a:solidFill>
                  <a:schemeClr val="accent2">
                    <a:lumMod val="75000"/>
                  </a:schemeClr>
                </a:solidFill>
              </a:rPr>
              <a:t/>
            </a:r>
            <a:br>
              <a:rPr lang="fa-IR" dirty="0" smtClean="0">
                <a:solidFill>
                  <a:schemeClr val="accent2">
                    <a:lumMod val="75000"/>
                  </a:schemeClr>
                </a:solidFill>
              </a:rPr>
            </a:br>
            <a:r>
              <a:rPr lang="en-US" sz="4000" dirty="0" smtClean="0"/>
              <a:t/>
            </a:r>
            <a:br>
              <a:rPr lang="en-US" sz="4000" dirty="0" smtClean="0"/>
            </a:br>
            <a:endParaRPr lang="en-US" dirty="0">
              <a:solidFill>
                <a:schemeClr val="accent2">
                  <a:lumMod val="75000"/>
                </a:schemeClr>
              </a:solidFill>
            </a:endParaRPr>
          </a:p>
        </p:txBody>
      </p:sp>
    </p:spTree>
    <p:extLst>
      <p:ext uri="{BB962C8B-B14F-4D97-AF65-F5344CB8AC3E}">
        <p14:creationId xmlns:p14="http://schemas.microsoft.com/office/powerpoint/2010/main" val="31199040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745163"/>
          </a:xfrm>
        </p:spPr>
        <p:style>
          <a:lnRef idx="1">
            <a:schemeClr val="accent5"/>
          </a:lnRef>
          <a:fillRef idx="2">
            <a:schemeClr val="accent5"/>
          </a:fillRef>
          <a:effectRef idx="1">
            <a:schemeClr val="accent5"/>
          </a:effectRef>
          <a:fontRef idx="minor">
            <a:schemeClr val="dk1"/>
          </a:fontRef>
        </p:style>
        <p:txBody>
          <a:bodyPr>
            <a:normAutofit/>
          </a:bodyPr>
          <a:lstStyle/>
          <a:p>
            <a:pPr algn="r"/>
            <a:r>
              <a:rPr lang="fa-IR" dirty="0" smtClean="0"/>
              <a:t>فصل سوم</a:t>
            </a:r>
            <a:br>
              <a:rPr lang="fa-IR" dirty="0" smtClean="0"/>
            </a:br>
            <a:r>
              <a:rPr lang="fa-IR" dirty="0" smtClean="0"/>
              <a:t>نهضت ترجمه*</a:t>
            </a:r>
            <a:br>
              <a:rPr lang="fa-IR" dirty="0" smtClean="0"/>
            </a:br>
            <a:r>
              <a:rPr lang="fa-IR" sz="2400" dirty="0" smtClean="0"/>
              <a:t>نقل و ترجمه آثار از زمان منصور عباسی جدیت یافت و عمدتا در زمینه طب و نجوم بود یعنی دو دانشی که جنبه عملی تر داشت و برای تداوم حکومت ضرورت آن نزد خلفا احساس میشد.</a:t>
            </a:r>
            <a:br>
              <a:rPr lang="fa-IR" sz="2400" dirty="0" smtClean="0"/>
            </a:br>
            <a:r>
              <a:rPr lang="fa-IR" sz="2400" dirty="0" smtClean="0"/>
              <a:t>تحریر آثار فلسفی مستقل در عالم اسلام با کندی آغاز میشود و اورا آغازگر فلسفه اسلامی میدانند.</a:t>
            </a:r>
            <a:br>
              <a:rPr lang="fa-IR" sz="2400" dirty="0" smtClean="0"/>
            </a:br>
            <a:endParaRPr lang="en-US" dirty="0"/>
          </a:p>
        </p:txBody>
      </p:sp>
    </p:spTree>
    <p:extLst>
      <p:ext uri="{BB962C8B-B14F-4D97-AF65-F5344CB8AC3E}">
        <p14:creationId xmlns:p14="http://schemas.microsoft.com/office/powerpoint/2010/main" val="6739769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745163"/>
          </a:xfrm>
        </p:spPr>
        <p:style>
          <a:lnRef idx="1">
            <a:schemeClr val="accent1"/>
          </a:lnRef>
          <a:fillRef idx="2">
            <a:schemeClr val="accent1"/>
          </a:fillRef>
          <a:effectRef idx="1">
            <a:schemeClr val="accent1"/>
          </a:effectRef>
          <a:fontRef idx="minor">
            <a:schemeClr val="dk1"/>
          </a:fontRef>
        </p:style>
        <p:txBody>
          <a:bodyPr>
            <a:normAutofit/>
          </a:bodyPr>
          <a:lstStyle/>
          <a:p>
            <a:pPr algn="r"/>
            <a:r>
              <a:rPr lang="fa-IR" dirty="0" smtClean="0"/>
              <a:t>کندی</a:t>
            </a:r>
            <a:br>
              <a:rPr lang="fa-IR" dirty="0" smtClean="0"/>
            </a:br>
            <a:r>
              <a:rPr lang="fa-IR" sz="2400" dirty="0" smtClean="0"/>
              <a:t>از مشوقان و حامیان نهضت ترجمه و از مدافعان معرفی آثار یونانی و هندی به جهان اسلام بود.</a:t>
            </a:r>
            <a:br>
              <a:rPr lang="fa-IR" sz="2400" dirty="0" smtClean="0"/>
            </a:br>
            <a:r>
              <a:rPr lang="fa-IR" sz="2400" dirty="0" smtClean="0"/>
              <a:t>با ظهور کندی فلسفه به عنوان بخشی از فرهنگ اسلامی شناخته شد و به همین دلیل او را فیلسوف العرب نامیده اند.</a:t>
            </a:r>
            <a:br>
              <a:rPr lang="fa-IR" sz="2400" dirty="0" smtClean="0"/>
            </a:br>
            <a:r>
              <a:rPr lang="fa-IR" sz="4000" dirty="0" smtClean="0"/>
              <a:t>فلسفه کندی</a:t>
            </a:r>
            <a:br>
              <a:rPr lang="fa-IR" sz="4000" dirty="0" smtClean="0"/>
            </a:br>
            <a:r>
              <a:rPr lang="fa-IR" sz="2400" dirty="0" smtClean="0"/>
              <a:t>فلسفه شناخت حقیقت اشیا است در حد توانایی انسان و این به دلیل این است که هدف نهایی فیلسوف در علم نظری کسب حقیقت و در شناخت علم عملی هماهنگی رفتار با حقیقت است.</a:t>
            </a:r>
            <a:br>
              <a:rPr lang="fa-IR" sz="2400" dirty="0" smtClean="0"/>
            </a:br>
            <a:r>
              <a:rPr lang="fa-IR" sz="2400" dirty="0"/>
              <a:t/>
            </a:r>
            <a:br>
              <a:rPr lang="fa-IR" sz="2400" dirty="0"/>
            </a:br>
            <a:r>
              <a:rPr lang="fa-IR" sz="2400" dirty="0" smtClean="0"/>
              <a:t>فلسفه نظری : طبیعیات-ریاضیات-مابعدالطبیعیه</a:t>
            </a:r>
            <a:br>
              <a:rPr lang="fa-IR" sz="2400" dirty="0" smtClean="0"/>
            </a:br>
            <a:r>
              <a:rPr lang="fa-IR" sz="2400" dirty="0" smtClean="0"/>
              <a:t>فلسفه عملی : اخلاقیات-اقتصادیات-سیاست</a:t>
            </a:r>
            <a:endParaRPr lang="en-US" dirty="0"/>
          </a:p>
        </p:txBody>
      </p:sp>
    </p:spTree>
    <p:extLst>
      <p:ext uri="{BB962C8B-B14F-4D97-AF65-F5344CB8AC3E}">
        <p14:creationId xmlns:p14="http://schemas.microsoft.com/office/powerpoint/2010/main" val="202865232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6354763"/>
          </a:xfrm>
        </p:spPr>
        <p:style>
          <a:lnRef idx="1">
            <a:schemeClr val="accent4"/>
          </a:lnRef>
          <a:fillRef idx="2">
            <a:schemeClr val="accent4"/>
          </a:fillRef>
          <a:effectRef idx="1">
            <a:schemeClr val="accent4"/>
          </a:effectRef>
          <a:fontRef idx="minor">
            <a:schemeClr val="dk1"/>
          </a:fontRef>
        </p:style>
        <p:txBody>
          <a:bodyPr>
            <a:normAutofit/>
          </a:bodyPr>
          <a:lstStyle/>
          <a:p>
            <a:pPr algn="r"/>
            <a:r>
              <a:rPr lang="fa-IR" dirty="0" smtClean="0"/>
              <a:t>فارابی</a:t>
            </a:r>
            <a:br>
              <a:rPr lang="fa-IR" dirty="0" smtClean="0"/>
            </a:br>
            <a:r>
              <a:rPr lang="fa-IR" sz="2800" dirty="0" smtClean="0"/>
              <a:t>فارابی اولبن چهره مهم فلسفی است.</a:t>
            </a:r>
            <a:br>
              <a:rPr lang="fa-IR" sz="2800" dirty="0" smtClean="0"/>
            </a:br>
            <a:r>
              <a:rPr lang="fa-IR" sz="2800" dirty="0" smtClean="0"/>
              <a:t>تاثیر عظیم فارابی در شرح منطق ارسطویی و نوشته های متعدد او برای رفع ایهام از انها در زبان عربی ونزد متفکران مسلمان موجب گردید تا او را به معلم ثانی ملقب نمایند.</a:t>
            </a:r>
            <a:br>
              <a:rPr lang="fa-IR" sz="2800" dirty="0" smtClean="0"/>
            </a:br>
            <a:r>
              <a:rPr lang="fa-IR" sz="4800" dirty="0" smtClean="0"/>
              <a:t>فلسفه فارابی</a:t>
            </a:r>
            <a:br>
              <a:rPr lang="fa-IR" sz="4800" dirty="0" smtClean="0"/>
            </a:br>
            <a:r>
              <a:rPr lang="fa-IR" sz="2800" dirty="0" smtClean="0"/>
              <a:t>الف)الهیات : دارای دو روش </a:t>
            </a:r>
            <a:br>
              <a:rPr lang="fa-IR" sz="2800" dirty="0" smtClean="0"/>
            </a:br>
            <a:r>
              <a:rPr lang="fa-IR" sz="2800" dirty="0" smtClean="0"/>
              <a:t>1 :روش حکمای طبیعی :با نظر کردن در عالم طبیعت و اوصاف ان در صدد استدلال بر صانع ان بر می آبندیعنی از فعل و فاعل استفاده میکنند.</a:t>
            </a:r>
            <a:br>
              <a:rPr lang="fa-IR" sz="2800" dirty="0" smtClean="0"/>
            </a:br>
            <a:r>
              <a:rPr lang="fa-IR" sz="2800" dirty="0" smtClean="0"/>
              <a:t>2: روش حکمای الهی : از تامل در وجود به وجود خداوند  پی میبرند.</a:t>
            </a:r>
            <a:br>
              <a:rPr lang="fa-IR" sz="2800" dirty="0" smtClean="0"/>
            </a:br>
            <a:endParaRPr lang="en-US" dirty="0"/>
          </a:p>
        </p:txBody>
      </p:sp>
    </p:spTree>
    <p:extLst>
      <p:ext uri="{BB962C8B-B14F-4D97-AF65-F5344CB8AC3E}">
        <p14:creationId xmlns:p14="http://schemas.microsoft.com/office/powerpoint/2010/main" val="35901086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6583363"/>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fa-IR" dirty="0" smtClean="0"/>
              <a:t>ب)نظریه فیض</a:t>
            </a:r>
            <a:br>
              <a:rPr lang="fa-IR" dirty="0" smtClean="0"/>
            </a:br>
            <a:r>
              <a:rPr lang="fa-IR" sz="2400" dirty="0" smtClean="0"/>
              <a:t>اولین افاضه از موجود اول عقل نخستین است که قادر هست هم مبدا و هم ذات خویش تعقل را تعقل کند </a:t>
            </a:r>
            <a:br>
              <a:rPr lang="fa-IR" sz="2400" dirty="0" smtClean="0"/>
            </a:br>
            <a:r>
              <a:rPr lang="fa-IR" sz="2400" dirty="0" smtClean="0"/>
              <a:t>عقل دوم = فلک الاقصی</a:t>
            </a:r>
            <a:br>
              <a:rPr lang="fa-IR" sz="2400" dirty="0" smtClean="0"/>
            </a:br>
            <a:r>
              <a:rPr lang="fa-IR" sz="2400" dirty="0" smtClean="0"/>
              <a:t>عقل سوم = اثبات فلک کواکب </a:t>
            </a:r>
            <a:br>
              <a:rPr lang="fa-IR" sz="2400" dirty="0" smtClean="0"/>
            </a:br>
            <a:r>
              <a:rPr lang="fa-IR" sz="2400" dirty="0" smtClean="0"/>
              <a:t>آخرین عقل : عقل فعال یا واهب الصور</a:t>
            </a:r>
            <a:br>
              <a:rPr lang="fa-IR" sz="2400" dirty="0" smtClean="0"/>
            </a:br>
            <a:r>
              <a:rPr lang="fa-IR" sz="4800" dirty="0"/>
              <a:t/>
            </a:r>
            <a:br>
              <a:rPr lang="fa-IR" sz="4800" dirty="0"/>
            </a:br>
            <a:r>
              <a:rPr lang="fa-IR" sz="4800" dirty="0" smtClean="0"/>
              <a:t>ج)نفس از نظر فارابی</a:t>
            </a:r>
            <a:br>
              <a:rPr lang="fa-IR" sz="4800" dirty="0" smtClean="0"/>
            </a:br>
            <a:r>
              <a:rPr lang="fa-IR" sz="2400" dirty="0" smtClean="0"/>
              <a:t>بالاترین نفس = نفس سماوی</a:t>
            </a:r>
            <a:br>
              <a:rPr lang="fa-IR" sz="2400" dirty="0" smtClean="0"/>
            </a:br>
            <a:r>
              <a:rPr lang="fa-IR" sz="2400" dirty="0" smtClean="0"/>
              <a:t>پایین ترین نفس = نفس نباتی</a:t>
            </a:r>
            <a:br>
              <a:rPr lang="fa-IR" sz="2400" dirty="0" smtClean="0"/>
            </a:br>
            <a:r>
              <a:rPr lang="fa-IR" sz="2400" dirty="0" smtClean="0"/>
              <a:t>قوای نفس : 1)محرکه :منمیه(نبات-انسان-حیوان)—(غایت:حفظ افراد)</a:t>
            </a:r>
            <a:br>
              <a:rPr lang="fa-IR" sz="2400" dirty="0" smtClean="0"/>
            </a:br>
            <a:r>
              <a:rPr lang="fa-IR" sz="2400" dirty="0" smtClean="0"/>
              <a:t>منمیه:غاذیه-مربیه-مولده</a:t>
            </a:r>
            <a:r>
              <a:rPr lang="fa-IR" sz="2400" dirty="0"/>
              <a:t/>
            </a:r>
            <a:br>
              <a:rPr lang="fa-IR" sz="2400" dirty="0"/>
            </a:br>
            <a:r>
              <a:rPr lang="fa-IR" sz="2400" dirty="0" smtClean="0"/>
              <a:t>نزوعیه:(شهویه:جلب منافع) –(غضبیه:دفع مضار)</a:t>
            </a:r>
            <a:br>
              <a:rPr lang="fa-IR" sz="2400" dirty="0" smtClean="0"/>
            </a:br>
            <a:r>
              <a:rPr lang="fa-IR" sz="2400" dirty="0" smtClean="0"/>
              <a:t>2)مدرکه:حساسه-متخلیه-حس مشترک</a:t>
            </a:r>
            <a:br>
              <a:rPr lang="fa-IR" sz="2400" dirty="0" smtClean="0"/>
            </a:br>
            <a:r>
              <a:rPr lang="fa-IR" sz="2400" dirty="0" smtClean="0"/>
              <a:t>عالی ترین قوه=ناقطقه- وظیفه:تعقل مغقولات و تمیز بین زشت و زیبا</a:t>
            </a:r>
            <a:r>
              <a:rPr lang="fa-IR" sz="2400" dirty="0"/>
              <a:t/>
            </a:r>
            <a:br>
              <a:rPr lang="fa-IR" sz="2400" dirty="0"/>
            </a:br>
            <a:endParaRPr lang="en-US" dirty="0"/>
          </a:p>
        </p:txBody>
      </p:sp>
    </p:spTree>
    <p:extLst>
      <p:ext uri="{BB962C8B-B14F-4D97-AF65-F5344CB8AC3E}">
        <p14:creationId xmlns:p14="http://schemas.microsoft.com/office/powerpoint/2010/main" val="6053382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1379200" cy="6096000"/>
          </a:xfrm>
        </p:spPr>
        <p:style>
          <a:lnRef idx="1">
            <a:schemeClr val="accent6"/>
          </a:lnRef>
          <a:fillRef idx="2">
            <a:schemeClr val="accent6"/>
          </a:fillRef>
          <a:effectRef idx="1">
            <a:schemeClr val="accent6"/>
          </a:effectRef>
          <a:fontRef idx="minor">
            <a:schemeClr val="dk1"/>
          </a:fontRef>
        </p:style>
        <p:txBody>
          <a:bodyPr>
            <a:normAutofit/>
          </a:bodyPr>
          <a:lstStyle/>
          <a:p>
            <a:pPr algn="r"/>
            <a:r>
              <a:rPr lang="fa-IR" dirty="0" smtClean="0"/>
              <a:t>د)اخلاق</a:t>
            </a:r>
            <a:br>
              <a:rPr lang="fa-IR" dirty="0" smtClean="0"/>
            </a:br>
            <a:r>
              <a:rPr lang="fa-IR" sz="2400" dirty="0" smtClean="0"/>
              <a:t>اخلاق سلوک فردی است که منتهی به کسب فضیلت و سعادت برای فرد میشود و </a:t>
            </a:r>
            <a:br>
              <a:rPr lang="fa-IR" sz="2400" dirty="0" smtClean="0"/>
            </a:br>
            <a:r>
              <a:rPr lang="fa-IR" sz="2400" dirty="0" smtClean="0"/>
              <a:t>سیاست وظیفه تحصیل سعادت برای جامعه را بر عهده دارد</a:t>
            </a:r>
            <a:br>
              <a:rPr lang="fa-IR" sz="2400" dirty="0" smtClean="0"/>
            </a:br>
            <a:r>
              <a:rPr lang="fa-IR" sz="4800" dirty="0"/>
              <a:t/>
            </a:r>
            <a:br>
              <a:rPr lang="fa-IR" sz="4800" dirty="0"/>
            </a:br>
            <a:r>
              <a:rPr lang="fa-IR" sz="4800" dirty="0" smtClean="0"/>
              <a:t>ابن سینا</a:t>
            </a:r>
            <a:br>
              <a:rPr lang="fa-IR" sz="4800" dirty="0" smtClean="0"/>
            </a:br>
            <a:r>
              <a:rPr lang="fa-IR" sz="2400" dirty="0" smtClean="0"/>
              <a:t>در فلسفه لقب شیخ به او اطلاق میگردد بزرگترین چهره فلسفی اسلام و بارز ترین نماینده  </a:t>
            </a:r>
            <a:br>
              <a:rPr lang="fa-IR" sz="2400" dirty="0" smtClean="0"/>
            </a:br>
            <a:r>
              <a:rPr lang="fa-IR" sz="2400" dirty="0" smtClean="0"/>
              <a:t>مکتب مشایی در میان مسلمانان است.</a:t>
            </a:r>
            <a:br>
              <a:rPr lang="fa-IR" sz="2400" dirty="0" smtClean="0"/>
            </a:br>
            <a:r>
              <a:rPr lang="fa-IR" sz="2400" dirty="0" smtClean="0"/>
              <a:t>بو علی  با عنایت به اشراق و عرفان به نوعی دیگر فلسفه پرداخته که آنرا حکمت مشرقی نام نهاده است.</a:t>
            </a:r>
            <a:endParaRPr lang="en-US" dirty="0"/>
          </a:p>
        </p:txBody>
      </p:sp>
    </p:spTree>
    <p:extLst>
      <p:ext uri="{BB962C8B-B14F-4D97-AF65-F5344CB8AC3E}">
        <p14:creationId xmlns:p14="http://schemas.microsoft.com/office/powerpoint/2010/main" val="588323884"/>
      </p:ext>
    </p:extLst>
  </p:cSld>
  <p:clrMapOvr>
    <a:masterClrMapping/>
  </p:clrMapOvr>
  <p:transition spd="slow">
    <p:cove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5638800"/>
          </a:xfrm>
        </p:spPr>
        <p:style>
          <a:lnRef idx="1">
            <a:schemeClr val="accent2"/>
          </a:lnRef>
          <a:fillRef idx="2">
            <a:schemeClr val="accent2"/>
          </a:fillRef>
          <a:effectRef idx="1">
            <a:schemeClr val="accent2"/>
          </a:effectRef>
          <a:fontRef idx="minor">
            <a:schemeClr val="dk1"/>
          </a:fontRef>
        </p:style>
        <p:txBody>
          <a:bodyPr>
            <a:normAutofit/>
          </a:bodyPr>
          <a:lstStyle/>
          <a:p>
            <a:pPr algn="r"/>
            <a:r>
              <a:rPr lang="fa-IR" dirty="0" smtClean="0"/>
              <a:t>اقسام فلسفه</a:t>
            </a:r>
            <a:br>
              <a:rPr lang="fa-IR" dirty="0" smtClean="0"/>
            </a:br>
            <a:r>
              <a:rPr lang="fa-IR" sz="2400" dirty="0" smtClean="0"/>
              <a:t>فلسفه نظری : بحث اموری است که هستی و تحقق انها به اراده و اختیار ما وابسته نیست و کار فیلسوف کشف فهم واقعیات است.</a:t>
            </a:r>
            <a:br>
              <a:rPr lang="fa-IR" sz="2400" dirty="0" smtClean="0"/>
            </a:br>
            <a:r>
              <a:rPr lang="fa-IR" sz="2400" dirty="0" smtClean="0"/>
              <a:t>1)طبیعیات : بحث اموری که هم خارجا همراه با ماده اند و هم تصور ذهنی با ماده&lt;حکمت سفلی یا علم طبیعت&gt;</a:t>
            </a:r>
            <a:br>
              <a:rPr lang="fa-IR" sz="2400" dirty="0" smtClean="0"/>
            </a:br>
            <a:r>
              <a:rPr lang="fa-IR" sz="2400" dirty="0" smtClean="0"/>
              <a:t>2)تعلیمیات-ریاضیات:خارجا همراه با ماده اند اما در ذهن ملازم با ماده نیستند.</a:t>
            </a:r>
            <a:br>
              <a:rPr lang="fa-IR" sz="2400" dirty="0" smtClean="0"/>
            </a:br>
            <a:r>
              <a:rPr lang="fa-IR" sz="2400" dirty="0" smtClean="0"/>
              <a:t>3)الهیات:اموری که نه خارجا همراه با ماده اند و نه در ذهن</a:t>
            </a:r>
            <a:r>
              <a:rPr lang="en-US" sz="2400" dirty="0"/>
              <a:t/>
            </a:r>
            <a:br>
              <a:rPr lang="en-US" sz="2400" dirty="0"/>
            </a:br>
            <a:r>
              <a:rPr lang="en-US" sz="2400" dirty="0" smtClean="0"/>
              <a:t/>
            </a:r>
            <a:br>
              <a:rPr lang="en-US" sz="2400" dirty="0" smtClean="0"/>
            </a:br>
            <a:r>
              <a:rPr lang="fa-IR" sz="2400" dirty="0" smtClean="0"/>
              <a:t>فلسفه عملی :اموری که هستی و تحقق آنها به اراده و اختیار ماست.</a:t>
            </a:r>
            <a:br>
              <a:rPr lang="fa-IR" sz="2400" dirty="0" smtClean="0"/>
            </a:br>
            <a:r>
              <a:rPr lang="fa-IR" sz="2400" dirty="0" smtClean="0"/>
              <a:t>اخلاق :قواعد آن برای تامین سعادت ونیکبختی افراد است.</a:t>
            </a:r>
            <a:br>
              <a:rPr lang="fa-IR" sz="2400" dirty="0" smtClean="0"/>
            </a:br>
            <a:r>
              <a:rPr lang="fa-IR" sz="2400" dirty="0" smtClean="0"/>
              <a:t>2)تدبیر منزل:بیانگر اصول سعادت در جمع کوچک است.</a:t>
            </a:r>
            <a:br>
              <a:rPr lang="fa-IR" sz="2400" dirty="0" smtClean="0"/>
            </a:br>
            <a:r>
              <a:rPr lang="fa-IR" sz="2400" dirty="0" smtClean="0"/>
              <a:t>3)سیاست مدن: تدبیر امور جامعه و تامین سعادت آن.</a:t>
            </a:r>
            <a:endParaRPr lang="en-US" dirty="0"/>
          </a:p>
        </p:txBody>
      </p:sp>
    </p:spTree>
    <p:extLst>
      <p:ext uri="{BB962C8B-B14F-4D97-AF65-F5344CB8AC3E}">
        <p14:creationId xmlns:p14="http://schemas.microsoft.com/office/powerpoint/2010/main" val="205994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0"/>
          </a:xfrm>
        </p:spPr>
        <p:style>
          <a:lnRef idx="3">
            <a:schemeClr val="lt1"/>
          </a:lnRef>
          <a:fillRef idx="1">
            <a:schemeClr val="accent3"/>
          </a:fillRef>
          <a:effectRef idx="1">
            <a:schemeClr val="accent3"/>
          </a:effectRef>
          <a:fontRef idx="minor">
            <a:schemeClr val="lt1"/>
          </a:fontRef>
        </p:style>
        <p:txBody>
          <a:bodyPr>
            <a:normAutofit fontScale="90000"/>
          </a:bodyPr>
          <a:lstStyle/>
          <a:p>
            <a:pPr algn="r"/>
            <a:r>
              <a:rPr lang="fa-IR" dirty="0" smtClean="0"/>
              <a:t>مابعدالطبیعه و علوم دیگر</a:t>
            </a:r>
            <a:br>
              <a:rPr lang="fa-IR" dirty="0" smtClean="0"/>
            </a:br>
            <a:r>
              <a:rPr lang="fa-IR" sz="2400" dirty="0" smtClean="0"/>
              <a:t>الف)موضوع: عبارتست از عنوان عام و جامعی که در آن علم مور بحث قرار میگیرد.</a:t>
            </a:r>
            <a:br>
              <a:rPr lang="fa-IR" sz="2400" dirty="0" smtClean="0"/>
            </a:br>
            <a:r>
              <a:rPr lang="fa-IR" sz="2400" dirty="0" smtClean="0"/>
              <a:t>ب)مسایل:یک علم تصدیقی است که خود موضوعی و محمولی دارد.</a:t>
            </a:r>
            <a:br>
              <a:rPr lang="fa-IR" sz="2400" dirty="0" smtClean="0"/>
            </a:br>
            <a:r>
              <a:rPr lang="fa-IR" sz="2400" dirty="0" smtClean="0"/>
              <a:t>ج)مبادی:به قضایا-احکام و پیش فرض هایی گفته میشود که قبل از ورود به یک علم مسلم گرفته میشود.</a:t>
            </a:r>
            <a:br>
              <a:rPr lang="fa-IR" sz="2400" dirty="0" smtClean="0"/>
            </a:br>
            <a:r>
              <a:rPr lang="fa-IR" sz="2400" dirty="0"/>
              <a:t/>
            </a:r>
            <a:br>
              <a:rPr lang="fa-IR" sz="2400" dirty="0"/>
            </a:br>
            <a:r>
              <a:rPr lang="fa-IR" sz="4800" dirty="0" smtClean="0"/>
              <a:t>موضوع الهیات بالمعنی الاعم</a:t>
            </a:r>
            <a:br>
              <a:rPr lang="fa-IR" sz="4800" dirty="0" smtClean="0"/>
            </a:br>
            <a:r>
              <a:rPr lang="fa-IR" sz="2400" dirty="0" smtClean="0"/>
              <a:t>موضوع الهیات موجود به ما هو موجود است یعنی لحاظ موجود بدون در نظر گرفتن هرگونه قیدی.</a:t>
            </a:r>
            <a:br>
              <a:rPr lang="fa-IR" sz="2400" dirty="0" smtClean="0"/>
            </a:br>
            <a:r>
              <a:rPr lang="fa-IR" sz="2400" dirty="0"/>
              <a:t/>
            </a:r>
            <a:br>
              <a:rPr lang="fa-IR" sz="2400" dirty="0"/>
            </a:br>
            <a:r>
              <a:rPr lang="fa-IR" sz="4800" dirty="0" smtClean="0"/>
              <a:t>مسایل مابعدالطبیعه</a:t>
            </a:r>
            <a:br>
              <a:rPr lang="fa-IR" sz="4800" dirty="0" smtClean="0"/>
            </a:br>
            <a:r>
              <a:rPr lang="fa-IR" sz="2400" dirty="0" smtClean="0"/>
              <a:t>قضایایی است که احکامی را درباره موجود مطلق بیان میکند</a:t>
            </a:r>
            <a:br>
              <a:rPr lang="fa-IR" sz="2400" dirty="0" smtClean="0"/>
            </a:br>
            <a:r>
              <a:rPr lang="fa-IR" sz="2400" dirty="0" smtClean="0"/>
              <a:t>(علیت ومعلولیت-تقدم و تاخر-حدوث و قدم-وحدت و کثرت-و...)</a:t>
            </a:r>
            <a:br>
              <a:rPr lang="fa-IR" sz="2400" dirty="0" smtClean="0"/>
            </a:br>
            <a:r>
              <a:rPr lang="fa-IR" sz="2400" dirty="0"/>
              <a:t/>
            </a:r>
            <a:br>
              <a:rPr lang="fa-IR" sz="2400" dirty="0"/>
            </a:br>
            <a:r>
              <a:rPr lang="fa-IR" sz="4800" dirty="0" smtClean="0"/>
              <a:t>مبادی مابعدالطبیعه</a:t>
            </a:r>
            <a:br>
              <a:rPr lang="fa-IR" sz="4800" dirty="0" smtClean="0"/>
            </a:br>
            <a:r>
              <a:rPr lang="fa-IR" sz="2400" dirty="0" smtClean="0"/>
              <a:t>مفهوم وجود و موجود یک مفهوم بدیهی و بی نیاز از تعریف است بلکه اساسا به واسطه بداهت و عمومیت این مفهوم تعریف آن امکان ندارد.</a:t>
            </a:r>
            <a:endParaRPr lang="en-US" dirty="0"/>
          </a:p>
        </p:txBody>
      </p:sp>
    </p:spTree>
    <p:extLst>
      <p:ext uri="{BB962C8B-B14F-4D97-AF65-F5344CB8AC3E}">
        <p14:creationId xmlns:p14="http://schemas.microsoft.com/office/powerpoint/2010/main" val="2970386089"/>
      </p:ext>
    </p:extLst>
  </p:cSld>
  <p:clrMapOvr>
    <a:masterClrMapping/>
  </p:clrMapOvr>
  <p:transition spd="slow">
    <p:randomBar dir="ver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6202363"/>
          </a:xfrm>
        </p:spPr>
        <p:style>
          <a:lnRef idx="0">
            <a:scrgbClr r="0" g="0" b="0"/>
          </a:lnRef>
          <a:fillRef idx="1003">
            <a:schemeClr val="lt1"/>
          </a:fillRef>
          <a:effectRef idx="0">
            <a:scrgbClr r="0" g="0" b="0"/>
          </a:effectRef>
          <a:fontRef idx="major"/>
        </p:style>
        <p:txBody>
          <a:bodyPr>
            <a:normAutofit fontScale="90000"/>
          </a:bodyPr>
          <a:lstStyle/>
          <a:p>
            <a:pPr algn="r"/>
            <a:r>
              <a:rPr lang="fa-IR" dirty="0" smtClean="0"/>
              <a:t>رابطه ما بعدالطبیعه با علوم دیگر</a:t>
            </a:r>
            <a:br>
              <a:rPr lang="fa-IR" dirty="0" smtClean="0"/>
            </a:br>
            <a:r>
              <a:rPr lang="fa-IR" sz="2400" dirty="0" smtClean="0"/>
              <a:t>مبادی عام همه علوم دیگر نهایتا در مابعدالطبیعه اثبات و فراهم میشود.</a:t>
            </a:r>
            <a:br>
              <a:rPr lang="fa-IR" sz="2400" dirty="0" smtClean="0"/>
            </a:br>
            <a:r>
              <a:rPr lang="fa-IR" sz="2400" dirty="0" smtClean="0"/>
              <a:t>بوعلی معتقد است که مابعدالطبیعه را به لحاظ مرتبه ی منطقی و معرفتی آن باید ماقبل الطبیعه نامید</a:t>
            </a:r>
            <a:br>
              <a:rPr lang="fa-IR" sz="2400" dirty="0" smtClean="0"/>
            </a:br>
            <a:r>
              <a:rPr lang="fa-IR" sz="2400" dirty="0"/>
              <a:t/>
            </a:r>
            <a:br>
              <a:rPr lang="fa-IR" sz="2400" dirty="0"/>
            </a:br>
            <a:r>
              <a:rPr lang="fa-IR" dirty="0" smtClean="0"/>
              <a:t>وجودماهیت درفلسفه ابن سینا</a:t>
            </a:r>
            <a:br>
              <a:rPr lang="fa-IR" dirty="0" smtClean="0"/>
            </a:br>
            <a:r>
              <a:rPr lang="fa-IR" sz="2400" dirty="0" smtClean="0"/>
              <a:t>ذهن ما هنگام مواجهه با اشیا و موجودات پیرامون و پس از تحلیل و تامل دو مفهوم را از آنها انتزاع میکند . یکی مفهوم ماهیت و دیگری مفهوم وجود.</a:t>
            </a:r>
            <a:br>
              <a:rPr lang="fa-IR" sz="2400" dirty="0" smtClean="0"/>
            </a:br>
            <a:r>
              <a:rPr lang="fa-IR" sz="2400" dirty="0" smtClean="0"/>
              <a:t/>
            </a:r>
            <a:br>
              <a:rPr lang="fa-IR" sz="2400" dirty="0" smtClean="0"/>
            </a:br>
            <a:r>
              <a:rPr lang="fa-IR" dirty="0" smtClean="0"/>
              <a:t>وجود عارض بر ماهیت</a:t>
            </a:r>
            <a:br>
              <a:rPr lang="fa-IR" dirty="0" smtClean="0"/>
            </a:br>
            <a:r>
              <a:rPr lang="fa-IR" sz="2400" dirty="0" smtClean="0"/>
              <a:t>ذاتی یعنی منسوب به ذات و مراد از ان اجزای تشکیل دهنده ماهیت است و ذاتیات یک ماهبت یعنی اجزای ذات ان که مقدم بر ان ماهیت اند.</a:t>
            </a:r>
            <a:br>
              <a:rPr lang="fa-IR" sz="2400" dirty="0" smtClean="0"/>
            </a:br>
            <a:r>
              <a:rPr lang="fa-IR" sz="2400" dirty="0"/>
              <a:t/>
            </a:r>
            <a:br>
              <a:rPr lang="fa-IR" sz="2400" dirty="0"/>
            </a:br>
            <a:r>
              <a:rPr lang="fa-IR" sz="2400" dirty="0" smtClean="0"/>
              <a:t>الف)وجود از ماهیت قابل سلب است اما اگر عین یا جزءماهیتی میبود  از ان قابل سلب نبود.</a:t>
            </a:r>
            <a:br>
              <a:rPr lang="fa-IR" sz="2400" dirty="0" smtClean="0"/>
            </a:br>
            <a:r>
              <a:rPr lang="fa-IR" sz="2400" dirty="0" smtClean="0"/>
              <a:t>ب)حمل وجود به ماهیت نیازمند دلیل است.</a:t>
            </a:r>
            <a:br>
              <a:rPr lang="fa-IR" sz="2400" dirty="0" smtClean="0"/>
            </a:br>
            <a:endParaRPr lang="en-US" dirty="0"/>
          </a:p>
        </p:txBody>
      </p:sp>
    </p:spTree>
    <p:extLst>
      <p:ext uri="{BB962C8B-B14F-4D97-AF65-F5344CB8AC3E}">
        <p14:creationId xmlns:p14="http://schemas.microsoft.com/office/powerpoint/2010/main" val="28495171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897563"/>
          </a:xfrm>
        </p:spPr>
        <p:style>
          <a:lnRef idx="0">
            <a:scrgbClr r="0" g="0" b="0"/>
          </a:lnRef>
          <a:fillRef idx="1002">
            <a:schemeClr val="dk2"/>
          </a:fillRef>
          <a:effectRef idx="0">
            <a:scrgbClr r="0" g="0" b="0"/>
          </a:effectRef>
          <a:fontRef idx="major"/>
        </p:style>
        <p:txBody>
          <a:bodyPr>
            <a:normAutofit/>
          </a:bodyPr>
          <a:lstStyle/>
          <a:p>
            <a:pPr algn="r"/>
            <a:r>
              <a:rPr lang="fa-IR" dirty="0" smtClean="0"/>
              <a:t>اثبات وجود خدا</a:t>
            </a:r>
            <a:br>
              <a:rPr lang="fa-IR" dirty="0" smtClean="0"/>
            </a:br>
            <a:r>
              <a:rPr lang="fa-IR" sz="2400" dirty="0" smtClean="0"/>
              <a:t>بوعلی در نمط چهارم اشارات به بحث از اثبات وجودی خدا پرداخته که به برهان سینوی  معروف گشته است.که همان برهان امکان و وجوب است</a:t>
            </a:r>
            <a:br>
              <a:rPr lang="fa-IR" sz="2400" dirty="0" smtClean="0"/>
            </a:br>
            <a:r>
              <a:rPr lang="fa-IR" sz="2400" dirty="0"/>
              <a:t/>
            </a:r>
            <a:br>
              <a:rPr lang="fa-IR" sz="2400" dirty="0"/>
            </a:br>
            <a:r>
              <a:rPr lang="fa-IR" sz="2400" dirty="0" smtClean="0"/>
              <a:t>1)چیزی هست. یعنی موجودی وجود دارد و این یک ادراک بدیهی است.</a:t>
            </a:r>
            <a:br>
              <a:rPr lang="fa-IR" sz="2400" dirty="0" smtClean="0"/>
            </a:br>
            <a:r>
              <a:rPr lang="fa-IR" sz="2400" dirty="0" smtClean="0"/>
              <a:t>2)این موجود یا واجب است یا ممکن.</a:t>
            </a:r>
            <a:br>
              <a:rPr lang="fa-IR" sz="2400" dirty="0" smtClean="0"/>
            </a:br>
            <a:r>
              <a:rPr lang="fa-IR" sz="2400" dirty="0" smtClean="0"/>
              <a:t>3)اگرواجب است که مطلوب ساده است و اگر ممکن است دروجود محتاج به علت خواهد بود</a:t>
            </a:r>
            <a:br>
              <a:rPr lang="fa-IR" sz="2400" dirty="0" smtClean="0"/>
            </a:br>
            <a:r>
              <a:rPr lang="fa-IR" sz="2400" dirty="0" smtClean="0"/>
              <a:t>4)حال به ان علت نقل کلام میشود. که ان علت یا واجب است که مطلوب ثابت است و یا ممکن است که نیازمند علت خواهد بود.</a:t>
            </a:r>
            <a:br>
              <a:rPr lang="fa-IR" sz="2400" dirty="0" smtClean="0"/>
            </a:br>
            <a:r>
              <a:rPr lang="fa-IR" sz="2400" dirty="0" smtClean="0"/>
              <a:t>5)دور و تسلسل باطل اند.</a:t>
            </a:r>
            <a:br>
              <a:rPr lang="fa-IR" sz="2400" dirty="0" smtClean="0"/>
            </a:br>
            <a:r>
              <a:rPr lang="fa-IR" sz="2400" dirty="0" smtClean="0"/>
              <a:t>الف)دورباطل است که عبارتست از توقف دوامر بر یکدیگر از جهت واحد.</a:t>
            </a:r>
            <a:br>
              <a:rPr lang="fa-IR" sz="2400" dirty="0" smtClean="0"/>
            </a:br>
            <a:r>
              <a:rPr lang="fa-IR" sz="2400" dirty="0" smtClean="0"/>
              <a:t>ب)تسلسل باطل است که معانی و تصویرهای مختلفی دارد</a:t>
            </a:r>
            <a:br>
              <a:rPr lang="fa-IR" sz="2400" dirty="0" smtClean="0"/>
            </a:br>
            <a:r>
              <a:rPr lang="fa-IR" sz="2400" dirty="0"/>
              <a:t/>
            </a:r>
            <a:br>
              <a:rPr lang="fa-IR" sz="2400" dirty="0"/>
            </a:br>
            <a:r>
              <a:rPr lang="fa-IR" sz="2400" dirty="0" smtClean="0"/>
              <a:t/>
            </a:r>
            <a:br>
              <a:rPr lang="fa-IR" sz="2400" dirty="0" smtClean="0"/>
            </a:br>
            <a:r>
              <a:rPr lang="fa-IR" sz="2400" dirty="0" smtClean="0"/>
              <a:t>افزایش تعداد افراد سلسله یعنی افزایش تعداد محتاجها و از اجتماع احتیاج غنا پدید نخواهد امد.</a:t>
            </a:r>
            <a:endParaRPr lang="en-US" dirty="0"/>
          </a:p>
        </p:txBody>
      </p:sp>
    </p:spTree>
    <p:extLst>
      <p:ext uri="{BB962C8B-B14F-4D97-AF65-F5344CB8AC3E}">
        <p14:creationId xmlns:p14="http://schemas.microsoft.com/office/powerpoint/2010/main" val="3625600593"/>
      </p:ext>
    </p:extLst>
  </p:cSld>
  <p:clrMapOvr>
    <a:masterClrMapping/>
  </p:clrMapOvr>
  <mc:AlternateContent xmlns:mc="http://schemas.openxmlformats.org/markup-compatibility/2006" xmlns:p14="http://schemas.microsoft.com/office/powerpoint/2010/main">
    <mc:Choice Requires="p14">
      <p:transition p14:dur="10" advClick="0">
        <p:wipe/>
      </p:transition>
    </mc:Choice>
    <mc:Fallback xmlns="">
      <p:transition advClick="0">
        <p:wip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5976" y="3929067"/>
            <a:ext cx="9620317" cy="2714644"/>
          </a:xfrm>
        </p:spPr>
        <p:txBody>
          <a:bodyPr>
            <a:normAutofit/>
          </a:bodyPr>
          <a:lstStyle/>
          <a:p>
            <a:pPr algn="r"/>
            <a:endParaRPr lang="fa-IR" sz="2400" dirty="0">
              <a:solidFill>
                <a:srgbClr val="0070C0"/>
              </a:solidFill>
            </a:endParaRPr>
          </a:p>
        </p:txBody>
      </p:sp>
      <p:sp>
        <p:nvSpPr>
          <p:cNvPr id="5" name="Explosion 1 4"/>
          <p:cNvSpPr/>
          <p:nvPr/>
        </p:nvSpPr>
        <p:spPr>
          <a:xfrm>
            <a:off x="2666976" y="0"/>
            <a:ext cx="8763061" cy="4000504"/>
          </a:xfrm>
          <a:prstGeom prst="irregularSeal1">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3200" dirty="0" smtClean="0">
                <a:solidFill>
                  <a:srgbClr val="002060"/>
                </a:solidFill>
              </a:rPr>
              <a:t>فصل چهارم:</a:t>
            </a:r>
          </a:p>
          <a:p>
            <a:pPr algn="ctr"/>
            <a:r>
              <a:rPr lang="fa-IR" sz="3200" dirty="0" smtClean="0">
                <a:solidFill>
                  <a:srgbClr val="002060"/>
                </a:solidFill>
              </a:rPr>
              <a:t>در برابر فلسفه مشاء</a:t>
            </a:r>
            <a:endParaRPr lang="fa-IR" sz="3200" dirty="0">
              <a:solidFill>
                <a:srgbClr val="002060"/>
              </a:solidFill>
            </a:endParaRPr>
          </a:p>
        </p:txBody>
      </p:sp>
    </p:spTree>
  </p:cSld>
  <p:clrMapOvr>
    <a:masterClrMapping/>
  </p:clrMapOvr>
  <p:transition>
    <p:wheel spokes="8"/>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67505" y="357167"/>
            <a:ext cx="4991099" cy="714380"/>
          </a:xfrm>
        </p:spPr>
        <p:txBody>
          <a:bodyPr/>
          <a:lstStyle/>
          <a:p>
            <a:pPr algn="r"/>
            <a:r>
              <a:rPr lang="fa-IR" sz="3200" dirty="0" smtClean="0">
                <a:solidFill>
                  <a:srgbClr val="FF0000"/>
                </a:solidFill>
              </a:rPr>
              <a:t>غزالی و نقد حکمت مشاء</a:t>
            </a:r>
            <a:endParaRPr lang="fa-IR" dirty="0">
              <a:solidFill>
                <a:srgbClr val="FF0000"/>
              </a:solidFill>
            </a:endParaRPr>
          </a:p>
        </p:txBody>
      </p:sp>
      <p:sp>
        <p:nvSpPr>
          <p:cNvPr id="3" name="Subtitle 2"/>
          <p:cNvSpPr>
            <a:spLocks noGrp="1"/>
          </p:cNvSpPr>
          <p:nvPr>
            <p:ph type="subTitle" idx="1"/>
          </p:nvPr>
        </p:nvSpPr>
        <p:spPr>
          <a:xfrm>
            <a:off x="2666977" y="1357299"/>
            <a:ext cx="9239315" cy="5017624"/>
          </a:xfrm>
        </p:spPr>
        <p:txBody>
          <a:bodyPr>
            <a:normAutofit/>
          </a:bodyPr>
          <a:lstStyle/>
          <a:p>
            <a:pPr algn="r"/>
            <a:r>
              <a:rPr lang="fa-IR" sz="2400" dirty="0" smtClean="0"/>
              <a:t> </a:t>
            </a:r>
            <a:r>
              <a:rPr lang="fa-IR" sz="2400" dirty="0" smtClean="0">
                <a:solidFill>
                  <a:srgbClr val="002060"/>
                </a:solidFill>
              </a:rPr>
              <a:t>از چهره های مهم در جریان فکری اسلامی</a:t>
            </a:r>
          </a:p>
          <a:p>
            <a:pPr algn="r"/>
            <a:r>
              <a:rPr lang="fa-IR" sz="2400" dirty="0" smtClean="0">
                <a:solidFill>
                  <a:srgbClr val="002060"/>
                </a:solidFill>
              </a:rPr>
              <a:t>که به دلیل اهمیتش دردنیای اسلام ملقب به </a:t>
            </a:r>
            <a:r>
              <a:rPr lang="fa-IR" sz="2400" dirty="0" smtClean="0">
                <a:solidFill>
                  <a:srgbClr val="00B050"/>
                </a:solidFill>
              </a:rPr>
              <a:t>حجت الاسلام </a:t>
            </a:r>
            <a:r>
              <a:rPr lang="fa-IR" sz="2400" dirty="0" smtClean="0">
                <a:solidFill>
                  <a:srgbClr val="002060"/>
                </a:solidFill>
              </a:rPr>
              <a:t>گردید</a:t>
            </a:r>
          </a:p>
          <a:p>
            <a:pPr algn="r"/>
            <a:r>
              <a:rPr lang="fa-IR" sz="2400" dirty="0" smtClean="0">
                <a:solidFill>
                  <a:srgbClr val="002060"/>
                </a:solidFill>
              </a:rPr>
              <a:t>در حدود بیست سالگی به مدرسه نظامیه درنیشابور رفت تا درمحضر </a:t>
            </a:r>
            <a:r>
              <a:rPr lang="fa-IR" sz="2400" dirty="0" smtClean="0">
                <a:solidFill>
                  <a:srgbClr val="0070C0"/>
                </a:solidFill>
              </a:rPr>
              <a:t>ابوالمعالی جوینی </a:t>
            </a:r>
            <a:r>
              <a:rPr lang="fa-IR" sz="2400" dirty="0" smtClean="0">
                <a:solidFill>
                  <a:srgbClr val="002060"/>
                </a:solidFill>
              </a:rPr>
              <a:t>به تعلم بپردازد</a:t>
            </a:r>
          </a:p>
          <a:p>
            <a:pPr algn="r"/>
            <a:endParaRPr lang="fa-IR" sz="2400" dirty="0" smtClean="0">
              <a:solidFill>
                <a:srgbClr val="002060"/>
              </a:solidFill>
            </a:endParaRPr>
          </a:p>
          <a:p>
            <a:pPr algn="r">
              <a:buFont typeface="Wingdings" pitchFamily="2" charset="2"/>
              <a:buChar char="ü"/>
            </a:pPr>
            <a:r>
              <a:rPr lang="fa-IR" sz="2400" dirty="0" smtClean="0">
                <a:solidFill>
                  <a:srgbClr val="002060"/>
                </a:solidFill>
              </a:rPr>
              <a:t>ابوالمعالی جوینی</a:t>
            </a:r>
          </a:p>
        </p:txBody>
      </p:sp>
      <p:sp>
        <p:nvSpPr>
          <p:cNvPr id="4" name="Left Arrow 3"/>
          <p:cNvSpPr/>
          <p:nvPr/>
        </p:nvSpPr>
        <p:spPr>
          <a:xfrm>
            <a:off x="5048244" y="1357299"/>
            <a:ext cx="923541" cy="484632"/>
          </a:xfrm>
          <a:prstGeom prst="lef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5" name="TextBox 4"/>
          <p:cNvSpPr txBox="1"/>
          <p:nvPr/>
        </p:nvSpPr>
        <p:spPr>
          <a:xfrm>
            <a:off x="1797597" y="1357433"/>
            <a:ext cx="2402943" cy="461661"/>
          </a:xfrm>
          <a:prstGeom prst="rect">
            <a:avLst/>
          </a:prstGeom>
          <a:noFill/>
        </p:spPr>
        <p:txBody>
          <a:bodyPr wrap="none" lIns="91302" tIns="45718" rIns="91302" bIns="45718" rtlCol="1">
            <a:spAutoFit/>
          </a:bodyPr>
          <a:lstStyle/>
          <a:p>
            <a:r>
              <a:rPr lang="fa-IR" sz="2000" b="1" dirty="0" smtClean="0">
                <a:solidFill>
                  <a:srgbClr val="7030A0"/>
                </a:solidFill>
              </a:rPr>
              <a:t> </a:t>
            </a:r>
            <a:r>
              <a:rPr lang="fa-IR" sz="2400" b="1" dirty="0" smtClean="0">
                <a:solidFill>
                  <a:srgbClr val="7030A0"/>
                </a:solidFill>
              </a:rPr>
              <a:t>محمد بن احمد غزالی </a:t>
            </a:r>
            <a:endParaRPr lang="fa-IR" sz="2000" b="1" dirty="0">
              <a:solidFill>
                <a:srgbClr val="7030A0"/>
              </a:solidFill>
            </a:endParaRPr>
          </a:p>
        </p:txBody>
      </p:sp>
      <p:sp>
        <p:nvSpPr>
          <p:cNvPr id="6" name="Left Arrow 5"/>
          <p:cNvSpPr/>
          <p:nvPr/>
        </p:nvSpPr>
        <p:spPr>
          <a:xfrm>
            <a:off x="8096264" y="3500437"/>
            <a:ext cx="1018792" cy="484632"/>
          </a:xfrm>
          <a:prstGeom prst="lef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7" name="TextBox 6"/>
          <p:cNvSpPr txBox="1"/>
          <p:nvPr/>
        </p:nvSpPr>
        <p:spPr>
          <a:xfrm>
            <a:off x="666713" y="3500439"/>
            <a:ext cx="7429552" cy="461665"/>
          </a:xfrm>
          <a:prstGeom prst="rect">
            <a:avLst/>
          </a:prstGeom>
          <a:noFill/>
        </p:spPr>
        <p:txBody>
          <a:bodyPr wrap="square" lIns="91302" tIns="45718" rIns="91302" bIns="45718" rtlCol="1">
            <a:spAutoFit/>
          </a:bodyPr>
          <a:lstStyle/>
          <a:p>
            <a:r>
              <a:rPr lang="fa-IR" sz="2400" b="1" dirty="0" smtClean="0">
                <a:solidFill>
                  <a:srgbClr val="002060"/>
                </a:solidFill>
              </a:rPr>
              <a:t>معروف به امام الحرمین،برجسته ترین متکلم اشعری</a:t>
            </a:r>
            <a:endParaRPr lang="fa-IR" sz="2400" b="1" dirty="0">
              <a:solidFill>
                <a:srgbClr val="002060"/>
              </a:solidFill>
            </a:endParaRPr>
          </a:p>
        </p:txBody>
      </p:sp>
      <p:sp>
        <p:nvSpPr>
          <p:cNvPr id="8" name="Rectangle 7"/>
          <p:cNvSpPr/>
          <p:nvPr/>
        </p:nvSpPr>
        <p:spPr>
          <a:xfrm>
            <a:off x="2762228" y="4714929"/>
            <a:ext cx="9048813" cy="1384995"/>
          </a:xfrm>
          <a:prstGeom prst="rect">
            <a:avLst/>
          </a:prstGeom>
        </p:spPr>
        <p:txBody>
          <a:bodyPr wrap="square" lIns="91302" tIns="45718" rIns="91302" bIns="45718">
            <a:spAutoFit/>
          </a:bodyPr>
          <a:lstStyle/>
          <a:p>
            <a:r>
              <a:rPr lang="fa-IR" sz="2800" b="1" dirty="0" smtClean="0">
                <a:solidFill>
                  <a:srgbClr val="002060"/>
                </a:solidFill>
              </a:rPr>
              <a:t>غزالی، در علم آموزی مورد توجه استاد قرارگرفت و دانش عمیق او باعث شد که پس از ملاقات با نظام الملک از جانب او به مقام استادی در مدرسه نظامیه بغداد برسد. </a:t>
            </a:r>
            <a:endParaRPr lang="fa-IR" sz="2800" b="1" dirty="0">
              <a:solidFill>
                <a:srgbClr val="002060"/>
              </a:solidFill>
            </a:endParaRPr>
          </a:p>
        </p:txBody>
      </p:sp>
    </p:spTree>
  </p:cSld>
  <p:clrMapOvr>
    <a:masterClrMapping/>
  </p:clrMapOvr>
  <p:transition>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80" y="357167"/>
            <a:ext cx="8763061" cy="3429024"/>
          </a:xfrm>
        </p:spPr>
        <p:txBody>
          <a:bodyPr>
            <a:noAutofit/>
          </a:bodyPr>
          <a:lstStyle/>
          <a:p>
            <a:pPr algn="r">
              <a:buFont typeface="Courier New" pitchFamily="49" charset="0"/>
              <a:buChar char="o"/>
            </a:pPr>
            <a:r>
              <a:rPr lang="fa-IR" sz="2800" dirty="0" smtClean="0">
                <a:solidFill>
                  <a:srgbClr val="002060"/>
                </a:solidFill>
              </a:rPr>
              <a:t>توفیق در تدریس و جذب شاگردان که سیصدتن طلبه بالغ می شد موجب شد تا موقعیت وی هرچه بیشتر مستحکم،و به واسطه دانش به ساحت وتبحر و مهارتش به عنوان بزرگترین متکلم اشعری به حساب آید </a:t>
            </a:r>
            <a:br>
              <a:rPr lang="fa-IR" sz="2800" dirty="0" smtClean="0">
                <a:solidFill>
                  <a:srgbClr val="002060"/>
                </a:solidFill>
              </a:rPr>
            </a:br>
            <a:r>
              <a:rPr lang="fa-IR" sz="2800" dirty="0" smtClean="0">
                <a:solidFill>
                  <a:srgbClr val="002060"/>
                </a:solidFill>
              </a:rPr>
              <a:t/>
            </a:r>
            <a:br>
              <a:rPr lang="fa-IR" sz="2800" dirty="0" smtClean="0">
                <a:solidFill>
                  <a:srgbClr val="002060"/>
                </a:solidFill>
              </a:rPr>
            </a:br>
            <a:r>
              <a:rPr lang="fa-IR" sz="2800" dirty="0" smtClean="0"/>
              <a:t> </a:t>
            </a:r>
            <a:r>
              <a:rPr lang="fa-IR" sz="2800" dirty="0" smtClean="0">
                <a:solidFill>
                  <a:srgbClr val="00B050"/>
                </a:solidFill>
              </a:rPr>
              <a:t>روحیه تحقیق </a:t>
            </a:r>
            <a:r>
              <a:rPr lang="fa-IR" sz="2800" dirty="0" smtClean="0">
                <a:solidFill>
                  <a:srgbClr val="002060"/>
                </a:solidFill>
              </a:rPr>
              <a:t>و </a:t>
            </a:r>
            <a:r>
              <a:rPr lang="fa-IR" sz="2800" dirty="0" smtClean="0">
                <a:solidFill>
                  <a:srgbClr val="00B050"/>
                </a:solidFill>
              </a:rPr>
              <a:t>گرایش های عارفانه </a:t>
            </a:r>
            <a:r>
              <a:rPr lang="fa-IR" sz="2800" dirty="0" smtClean="0">
                <a:solidFill>
                  <a:srgbClr val="002060"/>
                </a:solidFill>
              </a:rPr>
              <a:t>باعث شد که به نحو گسترده ای به مطالعه ی فلسفه بپردازد</a:t>
            </a:r>
            <a:endParaRPr lang="fa-IR" sz="2800" dirty="0">
              <a:solidFill>
                <a:srgbClr val="002060"/>
              </a:solidFill>
            </a:endParaRPr>
          </a:p>
        </p:txBody>
      </p:sp>
      <p:sp>
        <p:nvSpPr>
          <p:cNvPr id="3" name="Subtitle 2"/>
          <p:cNvSpPr>
            <a:spLocks noGrp="1"/>
          </p:cNvSpPr>
          <p:nvPr>
            <p:ph type="subTitle" idx="1"/>
          </p:nvPr>
        </p:nvSpPr>
        <p:spPr>
          <a:xfrm>
            <a:off x="2857477" y="4286257"/>
            <a:ext cx="8953563" cy="2088667"/>
          </a:xfrm>
        </p:spPr>
        <p:txBody>
          <a:bodyPr>
            <a:normAutofit/>
          </a:bodyPr>
          <a:lstStyle/>
          <a:p>
            <a:pPr algn="r"/>
            <a:r>
              <a:rPr lang="fa-IR" sz="2800" dirty="0" smtClean="0">
                <a:solidFill>
                  <a:srgbClr val="002060"/>
                </a:solidFill>
              </a:rPr>
              <a:t>او در بغداد دریافته بود بیشتر دانش هایی که اهل علم به آن مشغولند منفعتی در آخرت آدم ندارند وتنها راهی که در این مقصد مفید است،طریقه </a:t>
            </a:r>
            <a:r>
              <a:rPr lang="fa-IR" sz="2800" dirty="0" smtClean="0">
                <a:solidFill>
                  <a:schemeClr val="accent2">
                    <a:lumMod val="50000"/>
                  </a:schemeClr>
                </a:solidFill>
              </a:rPr>
              <a:t>اهل حال </a:t>
            </a:r>
            <a:r>
              <a:rPr lang="fa-IR" sz="2800" dirty="0" smtClean="0">
                <a:solidFill>
                  <a:srgbClr val="002060"/>
                </a:solidFill>
              </a:rPr>
              <a:t>است نه اهل قال</a:t>
            </a:r>
            <a:endParaRPr lang="fa-IR" sz="2800" dirty="0">
              <a:solidFill>
                <a:srgbClr val="002060"/>
              </a:solidFill>
            </a:endParaRPr>
          </a:p>
        </p:txBody>
      </p:sp>
    </p:spTree>
  </p:cSld>
  <p:clrMapOvr>
    <a:masterClrMapping/>
  </p:clrMapOvr>
  <p:transition>
    <p:dissolv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6477" y="357167"/>
            <a:ext cx="9239315" cy="2714644"/>
          </a:xfrm>
        </p:spPr>
        <p:txBody>
          <a:bodyPr/>
          <a:lstStyle/>
          <a:p>
            <a:pPr algn="r"/>
            <a:r>
              <a:rPr lang="fa-IR" sz="2800" dirty="0" smtClean="0">
                <a:solidFill>
                  <a:srgbClr val="002060"/>
                </a:solidFill>
              </a:rPr>
              <a:t>پس از ورود به بیت المقدس به سلوک معنوی و مجاهده نفسانی پرداخت و</a:t>
            </a:r>
            <a:r>
              <a:rPr lang="fa-IR" sz="2800" dirty="0" smtClean="0"/>
              <a:t> </a:t>
            </a:r>
            <a:r>
              <a:rPr lang="fa-IR" sz="2800" dirty="0" smtClean="0">
                <a:solidFill>
                  <a:srgbClr val="002060"/>
                </a:solidFill>
              </a:rPr>
              <a:t>پس از آن نیز در حدود ده تا یازده سال ریاضت و مجاهده دوباره به زادگاه خویش طوس بازگشت .</a:t>
            </a:r>
            <a:br>
              <a:rPr lang="fa-IR" sz="2800" dirty="0" smtClean="0">
                <a:solidFill>
                  <a:srgbClr val="002060"/>
                </a:solidFill>
              </a:rPr>
            </a:br>
            <a:r>
              <a:rPr lang="fa-IR" sz="2800" dirty="0" smtClean="0">
                <a:solidFill>
                  <a:srgbClr val="002060"/>
                </a:solidFill>
              </a:rPr>
              <a:t/>
            </a:r>
            <a:br>
              <a:rPr lang="fa-IR" sz="2800" dirty="0" smtClean="0">
                <a:solidFill>
                  <a:srgbClr val="002060"/>
                </a:solidFill>
              </a:rPr>
            </a:br>
            <a:r>
              <a:rPr lang="fa-IR" sz="2800" dirty="0" smtClean="0"/>
              <a:t> </a:t>
            </a:r>
            <a:r>
              <a:rPr lang="fa-IR" sz="2800" dirty="0" smtClean="0">
                <a:solidFill>
                  <a:srgbClr val="7030A0"/>
                </a:solidFill>
              </a:rPr>
              <a:t>کتاب عظیم و معروف </a:t>
            </a:r>
            <a:r>
              <a:rPr lang="fa-IR" sz="2800" dirty="0" smtClean="0">
                <a:solidFill>
                  <a:srgbClr val="FF0000"/>
                </a:solidFill>
              </a:rPr>
              <a:t>احیاءعلوم الدین </a:t>
            </a:r>
            <a:r>
              <a:rPr lang="fa-IR" sz="2800" dirty="0" smtClean="0">
                <a:solidFill>
                  <a:srgbClr val="7030A0"/>
                </a:solidFill>
              </a:rPr>
              <a:t>مربوط به این دوره اززندگانی اوست</a:t>
            </a:r>
            <a:endParaRPr lang="fa-IR" dirty="0">
              <a:solidFill>
                <a:srgbClr val="7030A0"/>
              </a:solidFill>
            </a:endParaRPr>
          </a:p>
        </p:txBody>
      </p:sp>
      <p:sp>
        <p:nvSpPr>
          <p:cNvPr id="3" name="Subtitle 2"/>
          <p:cNvSpPr>
            <a:spLocks noGrp="1"/>
          </p:cNvSpPr>
          <p:nvPr>
            <p:ph type="subTitle" idx="1"/>
          </p:nvPr>
        </p:nvSpPr>
        <p:spPr>
          <a:xfrm>
            <a:off x="3048000" y="3786191"/>
            <a:ext cx="8229600" cy="2588732"/>
          </a:xfrm>
        </p:spPr>
        <p:txBody>
          <a:bodyPr>
            <a:normAutofit/>
          </a:bodyPr>
          <a:lstStyle/>
          <a:p>
            <a:pPr algn="r"/>
            <a:r>
              <a:rPr lang="fa-IR" sz="2400" dirty="0" smtClean="0">
                <a:solidFill>
                  <a:srgbClr val="002060"/>
                </a:solidFill>
              </a:rPr>
              <a:t>کتاب مقاصدالفلاسفه به قصد:</a:t>
            </a:r>
          </a:p>
          <a:p>
            <a:pPr algn="r"/>
            <a:r>
              <a:rPr lang="fa-IR" sz="2400" dirty="0" smtClean="0">
                <a:solidFill>
                  <a:schemeClr val="accent2">
                    <a:lumMod val="50000"/>
                  </a:schemeClr>
                </a:solidFill>
              </a:rPr>
              <a:t>1-</a:t>
            </a:r>
            <a:r>
              <a:rPr lang="fa-IR" sz="2400" dirty="0" smtClean="0">
                <a:solidFill>
                  <a:srgbClr val="0070C0"/>
                </a:solidFill>
              </a:rPr>
              <a:t>نشان دادن فهم درست غزالی از فلسفه</a:t>
            </a:r>
          </a:p>
          <a:p>
            <a:pPr algn="r"/>
            <a:r>
              <a:rPr lang="fa-IR" sz="2400" dirty="0" smtClean="0">
                <a:solidFill>
                  <a:schemeClr val="accent2">
                    <a:lumMod val="50000"/>
                  </a:schemeClr>
                </a:solidFill>
              </a:rPr>
              <a:t>2-</a:t>
            </a:r>
            <a:r>
              <a:rPr lang="fa-IR" sz="2400" dirty="0" smtClean="0">
                <a:solidFill>
                  <a:srgbClr val="0070C0"/>
                </a:solidFill>
              </a:rPr>
              <a:t>نشان دادن تناقض گویی فیلسوفان</a:t>
            </a:r>
          </a:p>
          <a:p>
            <a:pPr algn="r"/>
            <a:r>
              <a:rPr lang="fa-IR" sz="2400" dirty="0" smtClean="0">
                <a:solidFill>
                  <a:srgbClr val="002060"/>
                </a:solidFill>
              </a:rPr>
              <a:t>نگارش یافته است.</a:t>
            </a:r>
          </a:p>
        </p:txBody>
      </p:sp>
    </p:spTree>
  </p:cSld>
  <p:clrMapOvr>
    <a:masterClrMapping/>
  </p:clrMapOvr>
  <p:transition>
    <p:newsflash/>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357167"/>
            <a:ext cx="8229600" cy="3714776"/>
          </a:xfrm>
        </p:spPr>
        <p:txBody>
          <a:bodyPr>
            <a:normAutofit/>
          </a:bodyPr>
          <a:lstStyle/>
          <a:p>
            <a:pPr algn="r"/>
            <a:r>
              <a:rPr lang="fa-IR" sz="2800" dirty="0" smtClean="0">
                <a:solidFill>
                  <a:srgbClr val="002060"/>
                </a:solidFill>
              </a:rPr>
              <a:t>پیدایش علم کلام دربین مسلمانان که به معنای مجاز دانستن عقل در ورود آن به مباحث مربوط به شریعت بود ازهمان زمان پیدایش مخالفت سرسختانه ای از سوی ظاهر گرایان و اهل حدیث برانگیخت</a:t>
            </a:r>
            <a:br>
              <a:rPr lang="fa-IR" sz="2800" dirty="0" smtClean="0">
                <a:solidFill>
                  <a:srgbClr val="002060"/>
                </a:solidFill>
              </a:rPr>
            </a:br>
            <a:r>
              <a:rPr lang="fa-IR" sz="2800" dirty="0" smtClean="0"/>
              <a:t> </a:t>
            </a:r>
            <a:r>
              <a:rPr lang="fa-IR" sz="2800" dirty="0" smtClean="0">
                <a:solidFill>
                  <a:srgbClr val="002060"/>
                </a:solidFill>
              </a:rPr>
              <a:t>این مخالفت ها عمدتا ریشه در نوع </a:t>
            </a:r>
            <a:r>
              <a:rPr lang="fa-IR" sz="2800" dirty="0" smtClean="0">
                <a:solidFill>
                  <a:srgbClr val="00B050"/>
                </a:solidFill>
              </a:rPr>
              <a:t>دین شناسی مخالفان </a:t>
            </a:r>
            <a:r>
              <a:rPr lang="fa-IR" sz="2800" dirty="0" smtClean="0">
                <a:solidFill>
                  <a:srgbClr val="002060"/>
                </a:solidFill>
              </a:rPr>
              <a:t>داشت و اعتقاد آنان این بود که آنچنان لازم بوده است پیامبر(ص)بیان کرده اند</a:t>
            </a:r>
            <a:endParaRPr lang="fa-IR" dirty="0">
              <a:solidFill>
                <a:srgbClr val="002060"/>
              </a:solidFill>
            </a:endParaRPr>
          </a:p>
        </p:txBody>
      </p:sp>
      <p:sp>
        <p:nvSpPr>
          <p:cNvPr id="3" name="Subtitle 2"/>
          <p:cNvSpPr>
            <a:spLocks noGrp="1"/>
          </p:cNvSpPr>
          <p:nvPr>
            <p:ph type="subTitle" idx="1"/>
          </p:nvPr>
        </p:nvSpPr>
        <p:spPr>
          <a:xfrm>
            <a:off x="3048000" y="4429223"/>
            <a:ext cx="8229600" cy="1945791"/>
          </a:xfrm>
        </p:spPr>
        <p:txBody>
          <a:bodyPr>
            <a:normAutofit/>
          </a:bodyPr>
          <a:lstStyle/>
          <a:p>
            <a:pPr algn="r"/>
            <a:r>
              <a:rPr lang="fa-IR" sz="2800" dirty="0" smtClean="0">
                <a:solidFill>
                  <a:srgbClr val="002060"/>
                </a:solidFill>
              </a:rPr>
              <a:t>استدلال هایی که ابوالحسن اشعری پیشوای اشاعره ازمخالفان علم کلام در </a:t>
            </a:r>
            <a:r>
              <a:rPr lang="fa-IR" sz="2800" dirty="0" smtClean="0">
                <a:solidFill>
                  <a:schemeClr val="accent3">
                    <a:lumMod val="50000"/>
                  </a:schemeClr>
                </a:solidFill>
              </a:rPr>
              <a:t>رساله ی استحان الخوض فی علم </a:t>
            </a:r>
            <a:r>
              <a:rPr lang="fa-IR" sz="2800" dirty="0" smtClean="0">
                <a:solidFill>
                  <a:srgbClr val="002060"/>
                </a:solidFill>
              </a:rPr>
              <a:t>ا</a:t>
            </a:r>
            <a:r>
              <a:rPr lang="fa-IR" sz="2800" dirty="0" smtClean="0">
                <a:solidFill>
                  <a:schemeClr val="accent3">
                    <a:lumMod val="50000"/>
                  </a:schemeClr>
                </a:solidFill>
              </a:rPr>
              <a:t>لکلام </a:t>
            </a:r>
            <a:r>
              <a:rPr lang="fa-IR" sz="2800" dirty="0" smtClean="0">
                <a:solidFill>
                  <a:srgbClr val="002060"/>
                </a:solidFill>
              </a:rPr>
              <a:t>نقد می کند،</a:t>
            </a:r>
            <a:r>
              <a:rPr lang="fa-IR" sz="2800" dirty="0" smtClean="0"/>
              <a:t> </a:t>
            </a:r>
            <a:r>
              <a:rPr lang="fa-IR" sz="2800" dirty="0" smtClean="0">
                <a:solidFill>
                  <a:srgbClr val="002060"/>
                </a:solidFill>
              </a:rPr>
              <a:t>همگی مبتنی بر همین دیدگاهی است که گفته شد</a:t>
            </a:r>
            <a:endParaRPr lang="fa-IR" sz="2800" dirty="0">
              <a:solidFill>
                <a:srgbClr val="002060"/>
              </a:solidFill>
            </a:endParaRPr>
          </a:p>
        </p:txBody>
      </p:sp>
    </p:spTree>
  </p:cSld>
  <p:clrMapOvr>
    <a:masterClrMapping/>
  </p:clrMapOvr>
  <p:transition>
    <p:blinds dir="vert"/>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857323"/>
            <a:ext cx="8229600" cy="4643471"/>
          </a:xfrm>
        </p:spPr>
        <p:txBody>
          <a:bodyPr>
            <a:normAutofit/>
          </a:bodyPr>
          <a:lstStyle/>
          <a:p>
            <a:pPr algn="r"/>
            <a:r>
              <a:rPr lang="fa-IR" sz="3200" dirty="0" smtClean="0">
                <a:solidFill>
                  <a:srgbClr val="002060"/>
                </a:solidFill>
              </a:rPr>
              <a:t>عواملی که مخالفان به آن تکیه می کنند:</a:t>
            </a:r>
            <a:r>
              <a:rPr lang="fa-IR" sz="2800" dirty="0" smtClean="0">
                <a:solidFill>
                  <a:srgbClr val="002060"/>
                </a:solidFill>
              </a:rPr>
              <a:t/>
            </a:r>
            <a:br>
              <a:rPr lang="fa-IR" sz="2800" dirty="0" smtClean="0">
                <a:solidFill>
                  <a:srgbClr val="002060"/>
                </a:solidFill>
              </a:rPr>
            </a:br>
            <a:r>
              <a:rPr lang="fa-IR" sz="2800" dirty="0" smtClean="0">
                <a:solidFill>
                  <a:srgbClr val="002060"/>
                </a:solidFill>
              </a:rPr>
              <a:t>1</a:t>
            </a:r>
            <a:r>
              <a:rPr lang="fa-IR" sz="2800" dirty="0" smtClean="0"/>
              <a:t>- </a:t>
            </a:r>
            <a:r>
              <a:rPr lang="fa-IR" sz="2800" dirty="0" smtClean="0">
                <a:solidFill>
                  <a:schemeClr val="accent1">
                    <a:lumMod val="50000"/>
                  </a:schemeClr>
                </a:solidFill>
              </a:rPr>
              <a:t>پرداختن به علم کلام موجب تفرقه مسلمین می گردد</a:t>
            </a:r>
            <a:r>
              <a:rPr lang="fa-IR" sz="2800" dirty="0" smtClean="0"/>
              <a:t/>
            </a:r>
            <a:br>
              <a:rPr lang="fa-IR" sz="2800" dirty="0" smtClean="0"/>
            </a:br>
            <a:r>
              <a:rPr lang="fa-IR" sz="2800" dirty="0" smtClean="0">
                <a:solidFill>
                  <a:srgbClr val="002060"/>
                </a:solidFill>
              </a:rPr>
              <a:t>2-</a:t>
            </a:r>
            <a:r>
              <a:rPr lang="fa-IR" sz="2800" dirty="0" smtClean="0">
                <a:solidFill>
                  <a:schemeClr val="accent2">
                    <a:lumMod val="50000"/>
                  </a:schemeClr>
                </a:solidFill>
              </a:rPr>
              <a:t>علم کلام و پرداختن به آن بدعت است.</a:t>
            </a:r>
            <a:r>
              <a:rPr lang="fa-IR" sz="2800" dirty="0" smtClean="0"/>
              <a:t/>
            </a:r>
            <a:br>
              <a:rPr lang="fa-IR" sz="2800" dirty="0" smtClean="0"/>
            </a:br>
            <a:r>
              <a:rPr lang="fa-IR" sz="2800" dirty="0" smtClean="0">
                <a:solidFill>
                  <a:srgbClr val="002060"/>
                </a:solidFill>
              </a:rPr>
              <a:t>3- </a:t>
            </a:r>
            <a:r>
              <a:rPr lang="fa-IR" sz="2800" dirty="0" smtClean="0">
                <a:solidFill>
                  <a:schemeClr val="accent2">
                    <a:lumMod val="50000"/>
                  </a:schemeClr>
                </a:solidFill>
              </a:rPr>
              <a:t>جدال،مذموم است</a:t>
            </a:r>
            <a:r>
              <a:rPr lang="fa-IR" sz="2800" dirty="0" smtClean="0"/>
              <a:t/>
            </a:r>
            <a:br>
              <a:rPr lang="fa-IR" sz="2800" dirty="0" smtClean="0"/>
            </a:br>
            <a:r>
              <a:rPr lang="fa-IR" sz="2800" dirty="0" smtClean="0">
                <a:solidFill>
                  <a:srgbClr val="002060"/>
                </a:solidFill>
              </a:rPr>
              <a:t>4-</a:t>
            </a:r>
            <a:r>
              <a:rPr lang="fa-IR" sz="2800" dirty="0" smtClean="0">
                <a:solidFill>
                  <a:schemeClr val="accent2">
                    <a:lumMod val="50000"/>
                  </a:schemeClr>
                </a:solidFill>
              </a:rPr>
              <a:t> پرداختن به علم کلام پیروی از«متشابهات»است</a:t>
            </a:r>
            <a:r>
              <a:rPr lang="fa-IR" sz="2800" dirty="0" smtClean="0">
                <a:solidFill>
                  <a:srgbClr val="002060"/>
                </a:solidFill>
              </a:rPr>
              <a:t> </a:t>
            </a:r>
            <a:br>
              <a:rPr lang="fa-IR" sz="2800" dirty="0" smtClean="0">
                <a:solidFill>
                  <a:srgbClr val="002060"/>
                </a:solidFill>
              </a:rPr>
            </a:br>
            <a:r>
              <a:rPr lang="fa-IR" sz="2800" dirty="0" smtClean="0">
                <a:solidFill>
                  <a:srgbClr val="002060"/>
                </a:solidFill>
              </a:rPr>
              <a:t>5-</a:t>
            </a:r>
            <a:r>
              <a:rPr lang="fa-IR" sz="2800" dirty="0" smtClean="0"/>
              <a:t> </a:t>
            </a:r>
            <a:r>
              <a:rPr lang="fa-IR" sz="2800" dirty="0" smtClean="0">
                <a:solidFill>
                  <a:schemeClr val="accent2">
                    <a:lumMod val="50000"/>
                  </a:schemeClr>
                </a:solidFill>
              </a:rPr>
              <a:t>علم کلام به طور کلی علوم عقلی_محصول نفوذ بیگانگان و لذا مذموم است</a:t>
            </a:r>
            <a:r>
              <a:rPr lang="fa-IR" sz="2800" dirty="0" smtClean="0"/>
              <a:t>.</a:t>
            </a:r>
            <a:br>
              <a:rPr lang="fa-IR" sz="2800" dirty="0" smtClean="0"/>
            </a:br>
            <a:r>
              <a:rPr lang="fa-IR" sz="2800" dirty="0" smtClean="0">
                <a:solidFill>
                  <a:srgbClr val="002060"/>
                </a:solidFill>
              </a:rPr>
              <a:t>6-</a:t>
            </a:r>
            <a:r>
              <a:rPr lang="fa-IR" sz="2800" dirty="0" smtClean="0"/>
              <a:t> </a:t>
            </a:r>
            <a:r>
              <a:rPr lang="fa-IR" sz="2800" dirty="0" smtClean="0">
                <a:solidFill>
                  <a:schemeClr val="accent2">
                    <a:lumMod val="50000"/>
                  </a:schemeClr>
                </a:solidFill>
              </a:rPr>
              <a:t>پرداختن به علم کلام موجب یقین زدایی می شود</a:t>
            </a:r>
            <a:br>
              <a:rPr lang="fa-IR" sz="2800" dirty="0" smtClean="0">
                <a:solidFill>
                  <a:schemeClr val="accent2">
                    <a:lumMod val="50000"/>
                  </a:schemeClr>
                </a:solidFill>
              </a:rPr>
            </a:br>
            <a:r>
              <a:rPr lang="fa-IR" sz="2800" dirty="0" smtClean="0">
                <a:solidFill>
                  <a:srgbClr val="002060"/>
                </a:solidFill>
              </a:rPr>
              <a:t>7-</a:t>
            </a:r>
            <a:r>
              <a:rPr lang="fa-IR" sz="2800" dirty="0" smtClean="0"/>
              <a:t> </a:t>
            </a:r>
            <a:r>
              <a:rPr lang="fa-IR" sz="2800" dirty="0" smtClean="0">
                <a:solidFill>
                  <a:schemeClr val="accent2">
                    <a:lumMod val="50000"/>
                  </a:schemeClr>
                </a:solidFill>
              </a:rPr>
              <a:t>کمال دین با پرداختن به علم کلام منافات دارد</a:t>
            </a:r>
            <a:endParaRPr lang="fa-IR" sz="2800" dirty="0">
              <a:solidFill>
                <a:schemeClr val="accent2">
                  <a:lumMod val="50000"/>
                </a:schemeClr>
              </a:solidFill>
            </a:endParaRPr>
          </a:p>
        </p:txBody>
      </p:sp>
    </p:spTree>
  </p:cSld>
  <p:clrMapOvr>
    <a:masterClrMapping/>
  </p:clrMapOvr>
  <p:transition>
    <p:comb dir="vert"/>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3229" y="500041"/>
            <a:ext cx="8229600" cy="3643339"/>
          </a:xfrm>
        </p:spPr>
        <p:txBody>
          <a:bodyPr>
            <a:normAutofit/>
          </a:bodyPr>
          <a:lstStyle/>
          <a:p>
            <a:pPr algn="r"/>
            <a:r>
              <a:rPr lang="fa-IR" sz="2800" dirty="0" smtClean="0">
                <a:solidFill>
                  <a:srgbClr val="002060"/>
                </a:solidFill>
              </a:rPr>
              <a:t>عوامل دیگر موجب می گردید فتاوای شدید علیه اهل کلام از طرف فقها صادر گردد؛</a:t>
            </a:r>
            <a:r>
              <a:rPr lang="fa-IR" sz="2800" dirty="0" smtClean="0"/>
              <a:t> </a:t>
            </a:r>
            <a:r>
              <a:rPr lang="fa-IR" sz="2800" dirty="0" smtClean="0">
                <a:solidFill>
                  <a:srgbClr val="00B0F0"/>
                </a:solidFill>
              </a:rPr>
              <a:t>از حکم به بدتر بودن علم کلام از ارتکاب همه کبائر گرفته تا حکم به کفر و زندقه اهل کلام.</a:t>
            </a:r>
            <a:br>
              <a:rPr lang="fa-IR" sz="2800" dirty="0" smtClean="0">
                <a:solidFill>
                  <a:srgbClr val="00B0F0"/>
                </a:solidFill>
              </a:rPr>
            </a:br>
            <a:r>
              <a:rPr lang="fa-IR" sz="2800" dirty="0" smtClean="0">
                <a:solidFill>
                  <a:schemeClr val="accent1">
                    <a:lumMod val="50000"/>
                  </a:schemeClr>
                </a:solidFill>
              </a:rPr>
              <a:t>اما</a:t>
            </a:r>
            <a:r>
              <a:rPr lang="fa-IR" sz="2800" dirty="0" smtClean="0">
                <a:solidFill>
                  <a:srgbClr val="00B0F0"/>
                </a:solidFill>
              </a:rPr>
              <a:t> </a:t>
            </a:r>
            <a:r>
              <a:rPr lang="fa-IR" sz="2800" dirty="0" smtClean="0">
                <a:solidFill>
                  <a:srgbClr val="002060"/>
                </a:solidFill>
              </a:rPr>
              <a:t>با مقاومت متکلمان روی گردانی ابوالحسن اشعری از معتزله سعی در جلب رضایت اهل حدیث بتدریج علم کلام در حوزه فرهنگ اسلامی به رسمیت شناخته شد.</a:t>
            </a:r>
            <a:endParaRPr lang="fa-IR" sz="2800" dirty="0">
              <a:solidFill>
                <a:srgbClr val="002060"/>
              </a:solidFill>
            </a:endParaRPr>
          </a:p>
        </p:txBody>
      </p:sp>
      <p:sp>
        <p:nvSpPr>
          <p:cNvPr id="3" name="Subtitle 2"/>
          <p:cNvSpPr>
            <a:spLocks noGrp="1"/>
          </p:cNvSpPr>
          <p:nvPr>
            <p:ph type="subTitle" idx="1"/>
          </p:nvPr>
        </p:nvSpPr>
        <p:spPr>
          <a:xfrm>
            <a:off x="3048000" y="4429223"/>
            <a:ext cx="8229600" cy="1945791"/>
          </a:xfrm>
        </p:spPr>
        <p:txBody>
          <a:bodyPr>
            <a:noAutofit/>
          </a:bodyPr>
          <a:lstStyle/>
          <a:p>
            <a:pPr algn="r"/>
            <a:r>
              <a:rPr lang="fa-IR" sz="2800" dirty="0" smtClean="0">
                <a:solidFill>
                  <a:srgbClr val="002060"/>
                </a:solidFill>
              </a:rPr>
              <a:t>معتزله متکلمین عقل گرا از زمان متوکل عباسی به بعد نابود گردیدند و آنچه علم کلام رسمی در حوزه ی اهل سنت باقی ماند کلام اشعری بود که اعتقادات اهل حدیث در آن به رسمیت شناخته شده بود.</a:t>
            </a:r>
            <a:endParaRPr lang="fa-IR" sz="2800" dirty="0">
              <a:solidFill>
                <a:srgbClr val="002060"/>
              </a:solidFill>
            </a:endParaRPr>
          </a:p>
        </p:txBody>
      </p:sp>
    </p:spTree>
  </p:cSld>
  <p:clrMapOvr>
    <a:masterClrMapping/>
  </p:clrMapOvr>
  <p:transition>
    <p:randomBar dir="vert"/>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5973" y="500041"/>
            <a:ext cx="8991627" cy="3357587"/>
          </a:xfrm>
        </p:spPr>
        <p:txBody>
          <a:bodyPr>
            <a:normAutofit/>
          </a:bodyPr>
          <a:lstStyle/>
          <a:p>
            <a:pPr algn="r"/>
            <a:r>
              <a:rPr lang="fa-IR" sz="2800" dirty="0" smtClean="0">
                <a:solidFill>
                  <a:srgbClr val="002060"/>
                </a:solidFill>
              </a:rPr>
              <a:t>غزالی در مهم ترین نوشته فلسفی خود یعنی کتاب تهافت الفلاسفه مسئله فلسفی را مطرح کرده و انها را به دودسته اساسی تقسیم میکند:</a:t>
            </a:r>
            <a:r>
              <a:rPr lang="en-US" sz="2800" dirty="0" smtClean="0">
                <a:solidFill>
                  <a:srgbClr val="002060"/>
                </a:solidFill>
              </a:rPr>
              <a:t/>
            </a:r>
            <a:br>
              <a:rPr lang="en-US" sz="2800" dirty="0" smtClean="0">
                <a:solidFill>
                  <a:srgbClr val="002060"/>
                </a:solidFill>
              </a:rPr>
            </a:br>
            <a:r>
              <a:rPr lang="fa-IR" sz="2800" dirty="0" smtClean="0">
                <a:solidFill>
                  <a:srgbClr val="002060"/>
                </a:solidFill>
              </a:rPr>
              <a:t/>
            </a:r>
            <a:br>
              <a:rPr lang="fa-IR" sz="2800" dirty="0" smtClean="0">
                <a:solidFill>
                  <a:srgbClr val="002060"/>
                </a:solidFill>
              </a:rPr>
            </a:br>
            <a:r>
              <a:rPr lang="fa-IR" sz="2400" dirty="0" smtClean="0">
                <a:solidFill>
                  <a:srgbClr val="7030A0"/>
                </a:solidFill>
              </a:rPr>
              <a:t>دسته ای که هیچ منافاتی با اسلام ندارد و شامل سه مسئله مهم </a:t>
            </a:r>
            <a:r>
              <a:rPr lang="en-US" sz="2400" dirty="0" smtClean="0"/>
              <a:t/>
            </a:r>
            <a:br>
              <a:rPr lang="en-US" sz="2400" dirty="0" smtClean="0"/>
            </a:br>
            <a:r>
              <a:rPr lang="fa-IR" sz="2800" dirty="0" smtClean="0">
                <a:solidFill>
                  <a:srgbClr val="002060"/>
                </a:solidFill>
              </a:rPr>
              <a:t/>
            </a:r>
            <a:br>
              <a:rPr lang="fa-IR" sz="2800" dirty="0" smtClean="0">
                <a:solidFill>
                  <a:srgbClr val="002060"/>
                </a:solidFill>
              </a:rPr>
            </a:br>
            <a:endParaRPr lang="fa-IR" sz="2400" dirty="0">
              <a:solidFill>
                <a:srgbClr val="002060"/>
              </a:solidFill>
            </a:endParaRPr>
          </a:p>
        </p:txBody>
      </p:sp>
      <p:sp>
        <p:nvSpPr>
          <p:cNvPr id="6" name="Flowchart: Terminator 5"/>
          <p:cNvSpPr/>
          <p:nvPr/>
        </p:nvSpPr>
        <p:spPr>
          <a:xfrm>
            <a:off x="5619747" y="3429003"/>
            <a:ext cx="4933976" cy="714380"/>
          </a:xfrm>
          <a:prstGeom prst="flowChartTerminator">
            <a:avLst/>
          </a:prstGeom>
          <a:solidFill>
            <a:srgbClr val="FFC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800" b="1" dirty="0" smtClean="0">
                <a:solidFill>
                  <a:schemeClr val="tx1">
                    <a:lumMod val="95000"/>
                    <a:lumOff val="5000"/>
                  </a:schemeClr>
                </a:solidFill>
              </a:rPr>
              <a:t>الف- حدوث و قدم عالم </a:t>
            </a:r>
            <a:endParaRPr lang="fa-IR" sz="2800" b="1" dirty="0">
              <a:solidFill>
                <a:schemeClr val="tx1">
                  <a:lumMod val="95000"/>
                  <a:lumOff val="5000"/>
                </a:schemeClr>
              </a:solidFill>
            </a:endParaRPr>
          </a:p>
        </p:txBody>
      </p:sp>
      <p:sp>
        <p:nvSpPr>
          <p:cNvPr id="7" name="Flowchart: Terminator 6"/>
          <p:cNvSpPr/>
          <p:nvPr/>
        </p:nvSpPr>
        <p:spPr>
          <a:xfrm>
            <a:off x="5524496" y="4572099"/>
            <a:ext cx="5048285" cy="658943"/>
          </a:xfrm>
          <a:prstGeom prst="flowChartTerminator">
            <a:avLst/>
          </a:prstGeom>
          <a:solidFill>
            <a:srgbClr val="FFC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800" b="1" dirty="0" smtClean="0">
                <a:solidFill>
                  <a:schemeClr val="tx1">
                    <a:lumMod val="95000"/>
                    <a:lumOff val="5000"/>
                  </a:schemeClr>
                </a:solidFill>
              </a:rPr>
              <a:t>ب- علم الهی</a:t>
            </a:r>
            <a:endParaRPr lang="fa-IR" sz="2800" b="1" dirty="0">
              <a:solidFill>
                <a:schemeClr val="tx1">
                  <a:lumMod val="95000"/>
                  <a:lumOff val="5000"/>
                </a:schemeClr>
              </a:solidFill>
            </a:endParaRPr>
          </a:p>
        </p:txBody>
      </p:sp>
      <p:sp>
        <p:nvSpPr>
          <p:cNvPr id="8" name="Flowchart: Terminator 7"/>
          <p:cNvSpPr/>
          <p:nvPr/>
        </p:nvSpPr>
        <p:spPr>
          <a:xfrm>
            <a:off x="5524496" y="5786545"/>
            <a:ext cx="5048285" cy="658943"/>
          </a:xfrm>
          <a:prstGeom prst="flowChartTerminator">
            <a:avLst/>
          </a:prstGeom>
          <a:solidFill>
            <a:srgbClr val="FFC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800" b="1" dirty="0" smtClean="0">
                <a:solidFill>
                  <a:schemeClr val="tx1">
                    <a:lumMod val="95000"/>
                    <a:lumOff val="5000"/>
                  </a:schemeClr>
                </a:solidFill>
              </a:rPr>
              <a:t>ج- معاد</a:t>
            </a:r>
            <a:endParaRPr lang="fa-IR" sz="2800" b="1" dirty="0">
              <a:solidFill>
                <a:schemeClr val="tx1">
                  <a:lumMod val="95000"/>
                  <a:lumOff val="5000"/>
                </a:schemeClr>
              </a:solidFill>
            </a:endParaRPr>
          </a:p>
        </p:txBody>
      </p:sp>
    </p:spTree>
  </p:cSld>
  <p:clrMapOvr>
    <a:masterClrMapping/>
  </p:clrMapOvr>
  <p:transition>
    <p:blinds dir="vert"/>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Terminator 5"/>
          <p:cNvSpPr/>
          <p:nvPr/>
        </p:nvSpPr>
        <p:spPr>
          <a:xfrm>
            <a:off x="3047980" y="285729"/>
            <a:ext cx="8763061" cy="6215107"/>
          </a:xfrm>
          <a:prstGeom prst="flowChartTerminator">
            <a:avLst/>
          </a:prstGeom>
          <a:solidFill>
            <a:schemeClr val="tx2">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r>
              <a:rPr lang="fa-IR" sz="2400" b="1" dirty="0" smtClean="0">
                <a:solidFill>
                  <a:srgbClr val="002060"/>
                </a:solidFill>
              </a:rPr>
              <a:t>همه فیلسوفان معتقد هستند که عالم از موجود اول به دلیل کمال ایجاد شده وقدیم است و درنتیجه عالم نیز قدیم است و در مورد خداوند میگویند خداوند ازلی بوده وکمال او نیز ازلی است. متکلمان اعتقاد دارندکه این مورد مستلزم نفی اراده الهی بوده وضرورت صدور موجودات از واجب الوجود و قدیم دانستن ان به معنای این است که خداوند در خالقیت فاقد اراده است .متکلمان برانند که عالم حادث زمانی بوده و به جز خداوند قدیمی وجود ندارد.</a:t>
            </a:r>
            <a:endParaRPr lang="fa-IR" sz="2400" b="1" dirty="0">
              <a:solidFill>
                <a:srgbClr val="002060"/>
              </a:solidFill>
            </a:endParaRPr>
          </a:p>
        </p:txBody>
      </p:sp>
      <p:sp>
        <p:nvSpPr>
          <p:cNvPr id="7" name="Down Arrow 6"/>
          <p:cNvSpPr/>
          <p:nvPr/>
        </p:nvSpPr>
        <p:spPr>
          <a:xfrm>
            <a:off x="6762757" y="285731"/>
            <a:ext cx="4381531" cy="1285884"/>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800" b="1" dirty="0" smtClean="0">
                <a:solidFill>
                  <a:schemeClr val="bg2">
                    <a:lumMod val="10000"/>
                  </a:schemeClr>
                </a:solidFill>
              </a:rPr>
              <a:t>حدوث و قدم عالم</a:t>
            </a:r>
            <a:endParaRPr lang="fa-IR" sz="2800" b="1" dirty="0">
              <a:solidFill>
                <a:schemeClr val="bg2">
                  <a:lumMod val="10000"/>
                </a:schemeClr>
              </a:solidFill>
            </a:endParaRPr>
          </a:p>
        </p:txBody>
      </p:sp>
    </p:spTree>
  </p:cSld>
  <p:clrMapOvr>
    <a:masterClrMapping/>
  </p:clrMapOvr>
  <p:transition>
    <p:split orient="ver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2952728" y="285729"/>
            <a:ext cx="8858312" cy="6215107"/>
          </a:xfrm>
          <a:prstGeom prst="flowChartTerminator">
            <a:avLst/>
          </a:prstGeom>
          <a:solidFill>
            <a:schemeClr val="tx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r>
              <a:rPr lang="fa-IR" sz="2400" b="1" dirty="0" smtClean="0">
                <a:solidFill>
                  <a:srgbClr val="002060"/>
                </a:solidFill>
              </a:rPr>
              <a:t>براساس اعتقادات اسلامی خداوند به همه چیزاین عالم ازبزرگ وکوچک انچه بوده وهست وخواهد بود عالم است و هیچ چیزی از علم اومخفی نیست .اشکالی که در مورد علم الهی به جزییات متغیر پیش می اید این است که علم به جزییات بر مبنای فلسفی اولا :از طریق حواس درک میشود که در مورد خداوند منتفی است و ثانیا:علم به جزییات متغیر موجب تغیر در ذات عالم خواهد شد</a:t>
            </a:r>
            <a:endParaRPr lang="fa-IR" sz="2400" b="1" dirty="0">
              <a:solidFill>
                <a:srgbClr val="002060"/>
              </a:solidFill>
            </a:endParaRPr>
          </a:p>
        </p:txBody>
      </p:sp>
      <p:sp>
        <p:nvSpPr>
          <p:cNvPr id="5" name="Down Arrow 4"/>
          <p:cNvSpPr/>
          <p:nvPr/>
        </p:nvSpPr>
        <p:spPr>
          <a:xfrm>
            <a:off x="6762757" y="285729"/>
            <a:ext cx="4456203" cy="1357323"/>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3200" b="1" dirty="0" smtClean="0">
                <a:solidFill>
                  <a:schemeClr val="bg2">
                    <a:lumMod val="10000"/>
                  </a:schemeClr>
                </a:solidFill>
              </a:rPr>
              <a:t>علم الهی</a:t>
            </a:r>
            <a:endParaRPr lang="fa-IR" sz="3200" b="1" dirty="0">
              <a:solidFill>
                <a:schemeClr val="bg2">
                  <a:lumMod val="10000"/>
                </a:schemeClr>
              </a:solidFill>
            </a:endParaRPr>
          </a:p>
        </p:txBody>
      </p:sp>
    </p:spTree>
  </p:cSld>
  <p:clrMapOvr>
    <a:masterClrMapping/>
  </p:clrMapOvr>
  <p:transition>
    <p:zoom dir="in"/>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2952729" y="214291"/>
            <a:ext cx="8953563" cy="6429420"/>
          </a:xfrm>
          <a:prstGeom prst="flowChartTerminator">
            <a:avLst/>
          </a:prstGeom>
          <a:solidFill>
            <a:schemeClr val="bg2"/>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endParaRPr lang="fa-IR" sz="2400" dirty="0" smtClean="0">
              <a:solidFill>
                <a:srgbClr val="002060"/>
              </a:solidFill>
            </a:endParaRPr>
          </a:p>
          <a:p>
            <a:endParaRPr lang="fa-IR" sz="2400" dirty="0" smtClean="0">
              <a:solidFill>
                <a:srgbClr val="002060"/>
              </a:solidFill>
            </a:endParaRPr>
          </a:p>
          <a:p>
            <a:r>
              <a:rPr lang="fa-IR" sz="2400" dirty="0" smtClean="0">
                <a:solidFill>
                  <a:srgbClr val="002060"/>
                </a:solidFill>
              </a:rPr>
              <a:t>فیلسوفان مسلمان از جمله بوعلی به تبع ارسطو نفس را مجرد وباقی می داند ومعتقدند آنچه با استدلال عقلی می توان بدان رسید همین اندازه است.</a:t>
            </a:r>
          </a:p>
          <a:p>
            <a:r>
              <a:rPr lang="fa-IR" sz="2400" dirty="0" smtClean="0">
                <a:solidFill>
                  <a:srgbClr val="002060"/>
                </a:solidFill>
              </a:rPr>
              <a:t>ایات وروایات متعددی درباره معاد وجود دارد که کاملا ظهور در جسمانی بودن معاد وحیات اخروی دارد.ابن سینا در الشفا با احترام کامل نسبت به پیامبر (ص)ابراز می کند که اگر چه عقل ما از اثبات معاد جسمانی ناتوان است اما آن را می پذیریم .ظاهرا پذیرش واعتراف او مورد قبول غزالی قرار نگرفته است               </a:t>
            </a:r>
            <a:endParaRPr lang="en-US" sz="2400" dirty="0" smtClean="0">
              <a:solidFill>
                <a:srgbClr val="002060"/>
              </a:solidFill>
            </a:endParaRPr>
          </a:p>
          <a:p>
            <a:r>
              <a:rPr lang="fa-IR" sz="2400" dirty="0" smtClean="0">
                <a:solidFill>
                  <a:srgbClr val="002060"/>
                </a:solidFill>
              </a:rPr>
              <a:t>          </a:t>
            </a:r>
            <a:endParaRPr lang="en-US" sz="2400" dirty="0">
              <a:solidFill>
                <a:srgbClr val="002060"/>
              </a:solidFill>
            </a:endParaRPr>
          </a:p>
        </p:txBody>
      </p:sp>
      <p:sp>
        <p:nvSpPr>
          <p:cNvPr id="5" name="Down Arrow 4"/>
          <p:cNvSpPr/>
          <p:nvPr/>
        </p:nvSpPr>
        <p:spPr>
          <a:xfrm>
            <a:off x="6762757" y="214300"/>
            <a:ext cx="4456203" cy="1500199"/>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4400" b="1" dirty="0" smtClean="0">
                <a:solidFill>
                  <a:schemeClr val="bg2">
                    <a:lumMod val="10000"/>
                  </a:schemeClr>
                </a:solidFill>
              </a:rPr>
              <a:t>معاد</a:t>
            </a:r>
            <a:endParaRPr lang="fa-IR" sz="4400" b="1" dirty="0">
              <a:solidFill>
                <a:schemeClr val="bg2">
                  <a:lumMod val="10000"/>
                </a:schemeClr>
              </a:solidFill>
            </a:endParaRPr>
          </a:p>
        </p:txBody>
      </p:sp>
    </p:spTree>
  </p:cSld>
  <p:clrMapOvr>
    <a:masterClrMapping/>
  </p:clrMapOvr>
  <p:transition>
    <p:strips/>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71725" y="285808"/>
            <a:ext cx="9144064" cy="6357983"/>
          </a:xfrm>
        </p:spPr>
        <p:txBody>
          <a:bodyPr/>
          <a:lstStyle/>
          <a:p>
            <a:pPr algn="r">
              <a:buFont typeface="Wingdings" pitchFamily="2" charset="2"/>
              <a:buChar char="Ø"/>
            </a:pPr>
            <a:r>
              <a:rPr lang="fa-IR" sz="2400" dirty="0" smtClean="0">
                <a:solidFill>
                  <a:srgbClr val="00B050"/>
                </a:solidFill>
              </a:rPr>
              <a:t>مسئله18:</a:t>
            </a:r>
            <a:r>
              <a:rPr lang="fa-IR" sz="2400" dirty="0" smtClean="0"/>
              <a:t>به مناقشه در ادله فیلسوفان بر بساطت و تجرد نفس اشاره دارد</a:t>
            </a:r>
            <a:endParaRPr lang="en-US" sz="2400" dirty="0" smtClean="0"/>
          </a:p>
          <a:p>
            <a:pPr algn="r">
              <a:buFont typeface="Wingdings" pitchFamily="2" charset="2"/>
              <a:buChar char="Ø"/>
            </a:pPr>
            <a:r>
              <a:rPr lang="fa-IR" sz="2400" dirty="0" smtClean="0">
                <a:solidFill>
                  <a:srgbClr val="00B050"/>
                </a:solidFill>
              </a:rPr>
              <a:t>مسئله19:</a:t>
            </a:r>
            <a:r>
              <a:rPr lang="fa-IR" sz="2400" dirty="0" smtClean="0"/>
              <a:t>به مناقشه در ادله فلاسفه در بقای نفس اشاره دارد</a:t>
            </a:r>
          </a:p>
          <a:p>
            <a:pPr algn="r"/>
            <a:endParaRPr lang="en-US" sz="2400" dirty="0" smtClean="0"/>
          </a:p>
          <a:p>
            <a:pPr algn="r">
              <a:buFont typeface="Wingdings" pitchFamily="2" charset="2"/>
              <a:buChar char="Ø"/>
            </a:pPr>
            <a:r>
              <a:rPr lang="fa-IR" sz="2400" dirty="0" smtClean="0">
                <a:solidFill>
                  <a:srgbClr val="00B050"/>
                </a:solidFill>
              </a:rPr>
              <a:t>مسئله20:</a:t>
            </a:r>
            <a:r>
              <a:rPr lang="fa-IR" sz="2400" dirty="0" smtClean="0"/>
              <a:t>به انکار معاد جسمانی از سوی فلاسفه و تکفیر انها می انجامد</a:t>
            </a:r>
          </a:p>
          <a:p>
            <a:pPr algn="r"/>
            <a:endParaRPr lang="en-US" sz="2400" dirty="0" smtClean="0"/>
          </a:p>
          <a:p>
            <a:pPr algn="r"/>
            <a:r>
              <a:rPr lang="fa-IR" sz="2400" dirty="0" smtClean="0">
                <a:solidFill>
                  <a:srgbClr val="002060"/>
                </a:solidFill>
              </a:rPr>
              <a:t>سه مسئله قبلی و اختلاف نظر متکلمان با فیلسوفان در آن باره موجب شد تا غزالی در آن سه مسئله رای به تکفیر فلاسفه دهد         </a:t>
            </a:r>
          </a:p>
          <a:p>
            <a:pPr algn="r"/>
            <a:r>
              <a:rPr lang="fa-IR" sz="2400" dirty="0" smtClean="0">
                <a:solidFill>
                  <a:srgbClr val="002060"/>
                </a:solidFill>
              </a:rPr>
              <a:t>از دیگر مسائل مهمی که غزالی در دفاع از رای اشاعره </a:t>
            </a:r>
          </a:p>
          <a:p>
            <a:pPr algn="r"/>
            <a:r>
              <a:rPr lang="fa-IR" sz="2400" dirty="0" smtClean="0">
                <a:solidFill>
                  <a:srgbClr val="002060"/>
                </a:solidFill>
              </a:rPr>
              <a:t>به بحث از ان پرداخته ابطال سخن فیلسوفان در باب اصل علیت است</a:t>
            </a:r>
          </a:p>
          <a:p>
            <a:pPr algn="r"/>
            <a:r>
              <a:rPr lang="fa-IR" sz="2400" dirty="0" smtClean="0">
                <a:solidFill>
                  <a:srgbClr val="002060"/>
                </a:solidFill>
              </a:rPr>
              <a:t>اشاعره که قول به علیت را با اعتقاد به اراده مطلقه الهی برای تصرف  در عالم منافی می دانستند منکر این اصل بودند </a:t>
            </a:r>
            <a:endParaRPr lang="en-US" sz="2400" dirty="0" smtClean="0">
              <a:solidFill>
                <a:srgbClr val="002060"/>
              </a:solidFill>
            </a:endParaRPr>
          </a:p>
          <a:p>
            <a:pPr algn="r"/>
            <a:endParaRPr lang="fa-IR" dirty="0"/>
          </a:p>
        </p:txBody>
      </p:sp>
    </p:spTree>
  </p:cSld>
  <p:clrMapOvr>
    <a:masterClrMapping/>
  </p:clrMapOvr>
  <p:transition>
    <p:circl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6977" y="285728"/>
            <a:ext cx="9239315" cy="6286544"/>
          </a:xfrm>
        </p:spPr>
        <p:txBody>
          <a:bodyPr>
            <a:normAutofit lnSpcReduction="10000"/>
          </a:bodyPr>
          <a:lstStyle/>
          <a:p>
            <a:pPr algn="r">
              <a:buFont typeface="Wingdings" pitchFamily="2" charset="2"/>
              <a:buChar char="ü"/>
            </a:pPr>
            <a:r>
              <a:rPr lang="fa-IR" sz="2800" dirty="0" smtClean="0">
                <a:solidFill>
                  <a:srgbClr val="7030A0"/>
                </a:solidFill>
              </a:rPr>
              <a:t>عالمانه ترین نقادی درباره اصل علیت از سوی غزالی در مسئله هفدهم تهافت الفلاسفه است</a:t>
            </a:r>
          </a:p>
          <a:p>
            <a:pPr algn="r"/>
            <a:endParaRPr lang="fa-IR" sz="2800" dirty="0" smtClean="0">
              <a:solidFill>
                <a:srgbClr val="7030A0"/>
              </a:solidFill>
            </a:endParaRPr>
          </a:p>
          <a:p>
            <a:pPr algn="r"/>
            <a:r>
              <a:rPr lang="fa-IR" sz="2800" dirty="0" smtClean="0">
                <a:solidFill>
                  <a:schemeClr val="accent6">
                    <a:lumMod val="50000"/>
                  </a:schemeClr>
                </a:solidFill>
              </a:rPr>
              <a:t>ناتوانی فیلسوفان از اثبات صانع عالم،واحد بودن او،نداشتن صفات زاید بر ذات،عدم ترکیب در ذات الهی،بی ماهیت بودن او جسم نبودن او وچند مسئله دیگر از طبیعیات مطالبی است که غزالی در تهافت الفلاسفه بیان کرده و کوشیده است تاعدم کفایت ادله فلسفی را بر دعاوی فیلسوفان نشان دهد</a:t>
            </a:r>
          </a:p>
          <a:p>
            <a:endParaRPr lang="fa-IR" sz="2800" dirty="0" smtClean="0">
              <a:solidFill>
                <a:schemeClr val="accent6">
                  <a:lumMod val="50000"/>
                </a:schemeClr>
              </a:solidFill>
            </a:endParaRPr>
          </a:p>
          <a:p>
            <a:pPr algn="r"/>
            <a:r>
              <a:rPr lang="fa-IR" sz="2800" dirty="0" smtClean="0">
                <a:solidFill>
                  <a:srgbClr val="0070C0"/>
                </a:solidFill>
              </a:rPr>
              <a:t>طولی نکشید که حمله غزالی به فلسفه در مغرب اسلامی توسط ابن رشد با نوشتن کتاب تهافت التهافت پاسخ گفته شد        </a:t>
            </a:r>
          </a:p>
          <a:p>
            <a:pPr algn="r"/>
            <a:r>
              <a:rPr lang="fa-IR" sz="2800" dirty="0" smtClean="0">
                <a:solidFill>
                  <a:srgbClr val="0070C0"/>
                </a:solidFill>
              </a:rPr>
              <a:t>این نزاع برای هر دو طرف پر برکت بود و به طرح مسائل تازه ای در حوزه </a:t>
            </a:r>
            <a:r>
              <a:rPr lang="fa-IR" sz="2800" dirty="0" smtClean="0">
                <a:solidFill>
                  <a:srgbClr val="FF0000"/>
                </a:solidFill>
              </a:rPr>
              <a:t>تفکر عقلی –فلسفی</a:t>
            </a:r>
            <a:r>
              <a:rPr lang="fa-IR" sz="2800" dirty="0" smtClean="0">
                <a:solidFill>
                  <a:srgbClr val="0070C0"/>
                </a:solidFill>
              </a:rPr>
              <a:t> انجامید               </a:t>
            </a:r>
          </a:p>
          <a:p>
            <a:pPr algn="r"/>
            <a:r>
              <a:rPr lang="fa-IR" sz="2800" dirty="0" smtClean="0">
                <a:solidFill>
                  <a:srgbClr val="7030A0"/>
                </a:solidFill>
              </a:rPr>
              <a:t>متکلمان به مبانی فلسفی نزدیک شدند آن چنان که نقادی فخر الدین رازی از فلسفه بوعلی بیشتر فضل فروشی می نماید تا نقد</a:t>
            </a:r>
            <a:r>
              <a:rPr lang="fa-IR" sz="3100" dirty="0" smtClean="0">
                <a:solidFill>
                  <a:srgbClr val="7030A0"/>
                </a:solidFill>
              </a:rPr>
              <a:t>ی</a:t>
            </a:r>
            <a:r>
              <a:rPr lang="fa-IR" sz="2800" dirty="0" smtClean="0">
                <a:solidFill>
                  <a:srgbClr val="7030A0"/>
                </a:solidFill>
              </a:rPr>
              <a:t> معتقدانه.</a:t>
            </a:r>
            <a:endParaRPr lang="en-US" sz="2800" dirty="0" smtClean="0">
              <a:solidFill>
                <a:srgbClr val="7030A0"/>
              </a:solidFill>
            </a:endParaRPr>
          </a:p>
          <a:p>
            <a:pPr algn="r"/>
            <a:endParaRPr lang="fa-IR" sz="2800" dirty="0">
              <a:solidFill>
                <a:srgbClr val="0070C0"/>
              </a:solidFill>
            </a:endParaRPr>
          </a:p>
        </p:txBody>
      </p:sp>
    </p:spTree>
  </p:cSld>
  <p:clrMapOvr>
    <a:masterClrMapping/>
  </p:clrMapOvr>
  <p:transition>
    <p:split dir="in"/>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6976" y="500128"/>
            <a:ext cx="9144064" cy="6072231"/>
          </a:xfrm>
        </p:spPr>
        <p:txBody>
          <a:bodyPr>
            <a:normAutofit/>
          </a:bodyPr>
          <a:lstStyle/>
          <a:p>
            <a:pPr algn="r"/>
            <a:r>
              <a:rPr lang="fa-IR" sz="2400" dirty="0" smtClean="0">
                <a:solidFill>
                  <a:srgbClr val="002060"/>
                </a:solidFill>
              </a:rPr>
              <a:t>عمده مستشرقین و عالمان اهل سنت با غفلت از سیر تفکر فلسفی در نزد شیعه، فلسفه را در دنیای اسلام با ابن رشد پایان یافته تلقی می کنند</a:t>
            </a:r>
            <a:r>
              <a:rPr lang="fa-IR" sz="2400" dirty="0" smtClean="0">
                <a:solidFill>
                  <a:srgbClr val="FF0000"/>
                </a:solidFill>
              </a:rPr>
              <a:t> اما </a:t>
            </a:r>
            <a:r>
              <a:rPr lang="fa-IR" sz="2400" dirty="0" smtClean="0">
                <a:solidFill>
                  <a:srgbClr val="002060"/>
                </a:solidFill>
              </a:rPr>
              <a:t>در عالم</a:t>
            </a:r>
            <a:r>
              <a:rPr lang="fa-IR" sz="2400" dirty="0" smtClean="0">
                <a:solidFill>
                  <a:srgbClr val="00B050"/>
                </a:solidFill>
              </a:rPr>
              <a:t> تشیع </a:t>
            </a:r>
            <a:r>
              <a:rPr lang="fa-IR" sz="2400" dirty="0" smtClean="0">
                <a:solidFill>
                  <a:srgbClr val="002060"/>
                </a:solidFill>
              </a:rPr>
              <a:t>فکر فلسفی و تعلیم ونشر ان ادامه یافت </a:t>
            </a:r>
          </a:p>
          <a:p>
            <a:pPr algn="r"/>
            <a:endParaRPr lang="fa-IR" sz="2400" dirty="0" smtClean="0">
              <a:solidFill>
                <a:srgbClr val="002060"/>
              </a:solidFill>
            </a:endParaRPr>
          </a:p>
          <a:p>
            <a:pPr algn="r"/>
            <a:r>
              <a:rPr lang="fa-IR" sz="2400" dirty="0" smtClean="0">
                <a:solidFill>
                  <a:srgbClr val="C00000"/>
                </a:solidFill>
              </a:rPr>
              <a:t>خواجه نصیر الدین طوسی </a:t>
            </a:r>
            <a:r>
              <a:rPr lang="fa-IR" sz="2400" dirty="0" smtClean="0">
                <a:solidFill>
                  <a:srgbClr val="002060"/>
                </a:solidFill>
              </a:rPr>
              <a:t>فیلسوف و متکلم بزرگ شیعه</a:t>
            </a:r>
            <a:r>
              <a:rPr lang="fa-IR" sz="2400" dirty="0" smtClean="0">
                <a:solidFill>
                  <a:srgbClr val="7030A0"/>
                </a:solidFill>
              </a:rPr>
              <a:t> ،دفاع از فلسفه را با پاسخگویی به نقادی های رازی بر اثار بوعلی بر عهده گرفت .</a:t>
            </a:r>
          </a:p>
          <a:p>
            <a:pPr algn="r"/>
            <a:endParaRPr lang="fa-IR" sz="2400" dirty="0" smtClean="0">
              <a:solidFill>
                <a:srgbClr val="7030A0"/>
              </a:solidFill>
            </a:endParaRPr>
          </a:p>
          <a:p>
            <a:pPr algn="r"/>
            <a:r>
              <a:rPr lang="fa-IR" sz="2800" dirty="0" smtClean="0">
                <a:solidFill>
                  <a:srgbClr val="FF0000"/>
                </a:solidFill>
              </a:rPr>
              <a:t>  سهروردی و حکمت اشراق</a:t>
            </a:r>
          </a:p>
          <a:p>
            <a:pPr algn="r"/>
            <a:endParaRPr lang="fa-IR" sz="2400" dirty="0" smtClean="0">
              <a:solidFill>
                <a:srgbClr val="002060"/>
              </a:solidFill>
            </a:endParaRPr>
          </a:p>
          <a:p>
            <a:pPr algn="r"/>
            <a:r>
              <a:rPr lang="fa-IR" sz="2400" dirty="0" smtClean="0">
                <a:solidFill>
                  <a:schemeClr val="accent3">
                    <a:lumMod val="50000"/>
                  </a:schemeClr>
                </a:solidFill>
              </a:rPr>
              <a:t>موسس فلسفه اشراق: </a:t>
            </a:r>
            <a:r>
              <a:rPr lang="fa-IR" sz="2400" dirty="0" smtClean="0">
                <a:solidFill>
                  <a:srgbClr val="00B050"/>
                </a:solidFill>
              </a:rPr>
              <a:t>شهاب الدین یحیی سهروردی</a:t>
            </a:r>
            <a:r>
              <a:rPr lang="fa-IR" sz="2400" dirty="0" smtClean="0">
                <a:solidFill>
                  <a:schemeClr val="accent3">
                    <a:lumMod val="50000"/>
                  </a:schemeClr>
                </a:solidFill>
              </a:rPr>
              <a:t>،معروف به </a:t>
            </a:r>
            <a:r>
              <a:rPr lang="fa-IR" sz="2400" dirty="0" smtClean="0">
                <a:solidFill>
                  <a:schemeClr val="accent6">
                    <a:lumMod val="60000"/>
                    <a:lumOff val="40000"/>
                  </a:schemeClr>
                </a:solidFill>
              </a:rPr>
              <a:t>شیخ اشراق</a:t>
            </a:r>
          </a:p>
        </p:txBody>
      </p:sp>
    </p:spTree>
  </p:cSld>
  <p:clrMapOvr>
    <a:masterClrMapping/>
  </p:clrMapOvr>
  <p:transition>
    <p:push dir="d"/>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subTitle" idx="1"/>
          </p:nvPr>
        </p:nvSpPr>
        <p:spPr>
          <a:xfrm>
            <a:off x="2667001" y="285751"/>
            <a:ext cx="9239251" cy="6286500"/>
          </a:xfrm>
        </p:spPr>
        <p:txBody>
          <a:bodyPr>
            <a:normAutofit/>
          </a:bodyPr>
          <a:lstStyle/>
          <a:p>
            <a:pPr algn="r"/>
            <a:r>
              <a:rPr lang="fa-IR" sz="2400" dirty="0" smtClean="0">
                <a:solidFill>
                  <a:srgbClr val="002060"/>
                </a:solidFill>
              </a:rPr>
              <a:t>وی پس از چندی به اصفهان رفت در آنجا با آثار و افکار ابن سینا و از جمله </a:t>
            </a:r>
            <a:r>
              <a:rPr lang="fa-IR" sz="2400" dirty="0" smtClean="0">
                <a:solidFill>
                  <a:schemeClr val="accent3">
                    <a:lumMod val="75000"/>
                  </a:schemeClr>
                </a:solidFill>
              </a:rPr>
              <a:t>منطق المشرقین </a:t>
            </a:r>
            <a:r>
              <a:rPr lang="fa-IR" sz="2400" dirty="0" smtClean="0">
                <a:solidFill>
                  <a:srgbClr val="002060"/>
                </a:solidFill>
              </a:rPr>
              <a:t>و </a:t>
            </a:r>
            <a:r>
              <a:rPr lang="fa-IR" sz="2400" dirty="0" smtClean="0">
                <a:solidFill>
                  <a:schemeClr val="accent3">
                    <a:lumMod val="75000"/>
                  </a:schemeClr>
                </a:solidFill>
              </a:rPr>
              <a:t>رسالات عرفانی </a:t>
            </a:r>
            <a:r>
              <a:rPr lang="fa-IR" sz="2400" dirty="0" smtClean="0">
                <a:solidFill>
                  <a:srgbClr val="002060"/>
                </a:solidFill>
              </a:rPr>
              <a:t>دیگر آشنا شد.</a:t>
            </a:r>
          </a:p>
          <a:p>
            <a:pPr algn="r"/>
            <a:r>
              <a:rPr lang="fa-IR" sz="2400" dirty="0" smtClean="0">
                <a:solidFill>
                  <a:schemeClr val="accent2">
                    <a:lumMod val="50000"/>
                  </a:schemeClr>
                </a:solidFill>
              </a:rPr>
              <a:t>سهروردی ضمن دایر کردن حلقه درس و بحث خود، در محضر درس فقها حاضربود و گاه با آن ها به جدال و مناظره می پرداخت و چون در اظهار عقیده خود چندان جانب احتیاط را نگه نمی داشت سرانجام از ناحیه ایشان به مخالفت با شریعت متهم گردید و ازملک ظاهر خواستار قتل او شدند.</a:t>
            </a:r>
          </a:p>
          <a:p>
            <a:pPr algn="r"/>
            <a:r>
              <a:rPr lang="fa-IR" sz="2400" dirty="0" smtClean="0">
                <a:solidFill>
                  <a:schemeClr val="accent2">
                    <a:lumMod val="50000"/>
                  </a:schemeClr>
                </a:solidFill>
              </a:rPr>
              <a:t>  </a:t>
            </a:r>
          </a:p>
          <a:p>
            <a:pPr algn="r"/>
            <a:r>
              <a:rPr lang="fa-IR" sz="3200" dirty="0" smtClean="0">
                <a:solidFill>
                  <a:srgbClr val="FF0000"/>
                </a:solidFill>
              </a:rPr>
              <a:t>حکمت اشراقی چیست؟                      </a:t>
            </a:r>
          </a:p>
          <a:p>
            <a:pPr algn="r"/>
            <a:r>
              <a:rPr lang="fa-IR" sz="2400" dirty="0" smtClean="0">
                <a:solidFill>
                  <a:srgbClr val="002060"/>
                </a:solidFill>
              </a:rPr>
              <a:t>سهروردی نوعی حکمت اشراق را بنا کرد</a:t>
            </a:r>
          </a:p>
          <a:p>
            <a:pPr algn="r"/>
            <a:endParaRPr lang="fa-IR" sz="2400" dirty="0">
              <a:solidFill>
                <a:srgbClr val="002060"/>
              </a:solidFill>
            </a:endParaRPr>
          </a:p>
        </p:txBody>
      </p:sp>
      <p:sp>
        <p:nvSpPr>
          <p:cNvPr id="5" name="Cloud Callout 4"/>
          <p:cNvSpPr/>
          <p:nvPr/>
        </p:nvSpPr>
        <p:spPr>
          <a:xfrm>
            <a:off x="3524233" y="4429223"/>
            <a:ext cx="8382059" cy="2071703"/>
          </a:xfrm>
          <a:prstGeom prst="cloudCallout">
            <a:avLst/>
          </a:prstGeom>
          <a:solidFill>
            <a:schemeClr val="accent1">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400" b="1" dirty="0" smtClean="0">
                <a:solidFill>
                  <a:srgbClr val="7030A0"/>
                </a:solidFill>
              </a:rPr>
              <a:t>رکن اساسی حکمت اشراق:</a:t>
            </a:r>
          </a:p>
          <a:p>
            <a:pPr algn="ctr"/>
            <a:r>
              <a:rPr lang="fa-IR" sz="2800" b="1" dirty="0" smtClean="0">
                <a:solidFill>
                  <a:schemeClr val="tx1">
                    <a:lumMod val="95000"/>
                    <a:lumOff val="5000"/>
                  </a:schemeClr>
                </a:solidFill>
              </a:rPr>
              <a:t>ذوق</a:t>
            </a:r>
          </a:p>
          <a:p>
            <a:pPr algn="ctr"/>
            <a:r>
              <a:rPr lang="fa-IR" sz="2800" b="1" dirty="0" smtClean="0">
                <a:solidFill>
                  <a:schemeClr val="tx1">
                    <a:lumMod val="95000"/>
                    <a:lumOff val="5000"/>
                  </a:schemeClr>
                </a:solidFill>
              </a:rPr>
              <a:t>عرفان</a:t>
            </a:r>
          </a:p>
          <a:p>
            <a:pPr algn="ctr"/>
            <a:r>
              <a:rPr lang="fa-IR" sz="2800" b="1" dirty="0" smtClean="0">
                <a:solidFill>
                  <a:schemeClr val="tx1">
                    <a:lumMod val="95000"/>
                    <a:lumOff val="5000"/>
                  </a:schemeClr>
                </a:solidFill>
              </a:rPr>
              <a:t>سلوک</a:t>
            </a:r>
            <a:endParaRPr lang="fa-IR" sz="2400" b="1" dirty="0" smtClean="0">
              <a:solidFill>
                <a:schemeClr val="tx1">
                  <a:lumMod val="95000"/>
                  <a:lumOff val="5000"/>
                </a:schemeClr>
              </a:solidFill>
            </a:endParaRPr>
          </a:p>
        </p:txBody>
      </p:sp>
    </p:spTree>
  </p:cSld>
  <p:clrMapOvr>
    <a:masterClrMapping/>
  </p:clrMapOvr>
  <p:transition>
    <p:randomBa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71725" y="214381"/>
            <a:ext cx="9239315" cy="6357983"/>
          </a:xfrm>
          <a:solidFill>
            <a:schemeClr val="bg1"/>
          </a:solidFill>
        </p:spPr>
        <p:txBody>
          <a:bodyPr>
            <a:normAutofit/>
          </a:bodyPr>
          <a:lstStyle/>
          <a:p>
            <a:pPr algn="r"/>
            <a:r>
              <a:rPr lang="fa-IR" sz="2400" dirty="0" smtClean="0"/>
              <a:t>حکمت اشراق محصول تلفیقی است که شیخ اشراق از:</a:t>
            </a:r>
          </a:p>
          <a:p>
            <a:pPr algn="r">
              <a:buFont typeface="Arial" pitchFamily="34" charset="0"/>
              <a:buChar char="•"/>
            </a:pPr>
            <a:r>
              <a:rPr lang="fa-IR" sz="2400" dirty="0" smtClean="0"/>
              <a:t>معارف ایرانیان باستان</a:t>
            </a:r>
          </a:p>
          <a:p>
            <a:pPr algn="r">
              <a:buFont typeface="Arial" pitchFamily="34" charset="0"/>
              <a:buChar char="•"/>
            </a:pPr>
            <a:r>
              <a:rPr lang="fa-IR" sz="2400" dirty="0" smtClean="0"/>
              <a:t>حکمای قبل از سقراط از یونان</a:t>
            </a:r>
          </a:p>
          <a:p>
            <a:pPr algn="r">
              <a:buFont typeface="Arial" pitchFamily="34" charset="0"/>
              <a:buChar char="•"/>
            </a:pPr>
            <a:r>
              <a:rPr lang="fa-IR" sz="2400" dirty="0" smtClean="0"/>
              <a:t>حکمت مشائی مسلمانان</a:t>
            </a:r>
          </a:p>
          <a:p>
            <a:pPr algn="r">
              <a:buFont typeface="Arial" pitchFamily="34" charset="0"/>
              <a:buChar char="•"/>
            </a:pPr>
            <a:r>
              <a:rPr lang="fa-IR" sz="2400" dirty="0" smtClean="0"/>
              <a:t>معارف و فرآورده های صوفیان و عارفان </a:t>
            </a:r>
          </a:p>
          <a:p>
            <a:pPr algn="r">
              <a:buFont typeface="Arial" pitchFamily="34" charset="0"/>
              <a:buChar char="•"/>
            </a:pPr>
            <a:r>
              <a:rPr lang="fa-IR" sz="2400" dirty="0" smtClean="0"/>
              <a:t>با نگاه به آموزه های اسلام</a:t>
            </a:r>
          </a:p>
          <a:p>
            <a:pPr algn="ctr"/>
            <a:r>
              <a:rPr lang="fa-IR" sz="2400" dirty="0" smtClean="0"/>
              <a:t>پدیدآورده است.</a:t>
            </a:r>
          </a:p>
          <a:p>
            <a:pPr algn="r"/>
            <a:r>
              <a:rPr lang="fa-IR" sz="2400" dirty="0" smtClean="0"/>
              <a:t>به همین دلیل درآثار سهروردی </a:t>
            </a:r>
            <a:r>
              <a:rPr lang="fa-IR" sz="2400" dirty="0" smtClean="0">
                <a:solidFill>
                  <a:schemeClr val="accent5">
                    <a:lumMod val="60000"/>
                    <a:lumOff val="40000"/>
                  </a:schemeClr>
                </a:solidFill>
              </a:rPr>
              <a:t>نفس</a:t>
            </a:r>
            <a:r>
              <a:rPr lang="fa-IR" sz="2400" dirty="0" smtClean="0"/>
              <a:t> و </a:t>
            </a:r>
            <a:r>
              <a:rPr lang="fa-IR" sz="2400" dirty="0" smtClean="0">
                <a:solidFill>
                  <a:schemeClr val="accent5">
                    <a:lumMod val="60000"/>
                    <a:lumOff val="40000"/>
                  </a:schemeClr>
                </a:solidFill>
              </a:rPr>
              <a:t>نفس شناسی </a:t>
            </a:r>
            <a:r>
              <a:rPr lang="fa-IR" sz="2400" dirty="0" smtClean="0"/>
              <a:t>جایگاه مهمی دارد.</a:t>
            </a:r>
          </a:p>
          <a:p>
            <a:pPr algn="r"/>
            <a:r>
              <a:rPr lang="fa-IR" sz="2400" dirty="0" smtClean="0">
                <a:solidFill>
                  <a:srgbClr val="C00000"/>
                </a:solidFill>
              </a:rPr>
              <a:t>تفاوت وشباهت سخنان شیخ اشراق با سخنان مشائین</a:t>
            </a:r>
          </a:p>
          <a:p>
            <a:pPr algn="r"/>
            <a:endParaRPr lang="fa-IR" sz="2400" dirty="0" smtClean="0">
              <a:solidFill>
                <a:srgbClr val="C00000"/>
              </a:solidFill>
            </a:endParaRPr>
          </a:p>
        </p:txBody>
      </p:sp>
      <p:sp>
        <p:nvSpPr>
          <p:cNvPr id="5" name="TextBox 4"/>
          <p:cNvSpPr txBox="1"/>
          <p:nvPr/>
        </p:nvSpPr>
        <p:spPr>
          <a:xfrm>
            <a:off x="9239275" y="5286496"/>
            <a:ext cx="2663220" cy="461665"/>
          </a:xfrm>
          <a:prstGeom prst="rect">
            <a:avLst/>
          </a:prstGeom>
          <a:noFill/>
        </p:spPr>
        <p:txBody>
          <a:bodyPr wrap="square" lIns="91302" tIns="45718" rIns="91302" bIns="45718" rtlCol="1">
            <a:spAutoFit/>
          </a:bodyPr>
          <a:lstStyle/>
          <a:p>
            <a:r>
              <a:rPr lang="fa-IR" sz="2400" dirty="0" smtClean="0"/>
              <a:t>سخنان شیخ اشراق</a:t>
            </a:r>
            <a:endParaRPr lang="fa-IR" sz="2400" dirty="0"/>
          </a:p>
        </p:txBody>
      </p:sp>
      <p:sp>
        <p:nvSpPr>
          <p:cNvPr id="6" name="TextBox 5"/>
          <p:cNvSpPr txBox="1"/>
          <p:nvPr/>
        </p:nvSpPr>
        <p:spPr>
          <a:xfrm>
            <a:off x="9334625" y="5857895"/>
            <a:ext cx="1794081" cy="523220"/>
          </a:xfrm>
          <a:prstGeom prst="rect">
            <a:avLst/>
          </a:prstGeom>
          <a:noFill/>
        </p:spPr>
        <p:txBody>
          <a:bodyPr wrap="none" lIns="91302" tIns="45718" rIns="91302" bIns="45718" rtlCol="1">
            <a:spAutoFit/>
          </a:bodyPr>
          <a:lstStyle/>
          <a:p>
            <a:r>
              <a:rPr lang="fa-IR" sz="2800" dirty="0" smtClean="0"/>
              <a:t>سخنان مشائین</a:t>
            </a:r>
            <a:endParaRPr lang="fa-IR" sz="2800" dirty="0"/>
          </a:p>
        </p:txBody>
      </p:sp>
      <p:graphicFrame>
        <p:nvGraphicFramePr>
          <p:cNvPr id="7" name="Table 6"/>
          <p:cNvGraphicFramePr>
            <a:graphicFrameLocks noGrp="1"/>
          </p:cNvGraphicFramePr>
          <p:nvPr/>
        </p:nvGraphicFramePr>
        <p:xfrm>
          <a:off x="2952728" y="4643553"/>
          <a:ext cx="6127736" cy="1990729"/>
        </p:xfrm>
        <a:graphic>
          <a:graphicData uri="http://schemas.openxmlformats.org/drawingml/2006/table">
            <a:tbl>
              <a:tblPr rtl="1" firstRow="1" bandRow="1">
                <a:tableStyleId>{5C22544A-7EE6-4342-B048-85BDC9FD1C3A}</a:tableStyleId>
              </a:tblPr>
              <a:tblGrid>
                <a:gridCol w="3063868"/>
                <a:gridCol w="3063868"/>
              </a:tblGrid>
              <a:tr h="619129">
                <a:tc>
                  <a:txBody>
                    <a:bodyPr/>
                    <a:lstStyle/>
                    <a:p>
                      <a:pPr algn="ctr" rtl="1"/>
                      <a:r>
                        <a:rPr lang="fa-IR" sz="3200" dirty="0" smtClean="0">
                          <a:solidFill>
                            <a:schemeClr val="accent6">
                              <a:lumMod val="50000"/>
                            </a:schemeClr>
                          </a:solidFill>
                        </a:rPr>
                        <a:t>شباهت</a:t>
                      </a:r>
                      <a:endParaRPr lang="fa-IR" sz="3200" dirty="0">
                        <a:solidFill>
                          <a:schemeClr val="accent6">
                            <a:lumMod val="50000"/>
                          </a:schemeClr>
                        </a:solidFill>
                      </a:endParaRPr>
                    </a:p>
                  </a:txBody>
                  <a:tcPr marL="121920" marR="121920">
                    <a:solidFill>
                      <a:srgbClr val="00B0F0"/>
                    </a:solidFill>
                  </a:tcPr>
                </a:tc>
                <a:tc>
                  <a:txBody>
                    <a:bodyPr/>
                    <a:lstStyle/>
                    <a:p>
                      <a:pPr algn="ctr" rtl="1"/>
                      <a:r>
                        <a:rPr lang="fa-IR" sz="3200" dirty="0" smtClean="0">
                          <a:solidFill>
                            <a:schemeClr val="accent6">
                              <a:lumMod val="50000"/>
                            </a:schemeClr>
                          </a:solidFill>
                        </a:rPr>
                        <a:t>تفاوت</a:t>
                      </a:r>
                      <a:endParaRPr lang="fa-IR" sz="3200" dirty="0">
                        <a:solidFill>
                          <a:schemeClr val="accent6">
                            <a:lumMod val="50000"/>
                          </a:schemeClr>
                        </a:solidFill>
                      </a:endParaRPr>
                    </a:p>
                  </a:txBody>
                  <a:tcPr marL="121920" marR="121920">
                    <a:solidFill>
                      <a:srgbClr val="00B0F0"/>
                    </a:solidFill>
                  </a:tcPr>
                </a:tc>
              </a:tr>
              <a:tr h="670560">
                <a:tc>
                  <a:txBody>
                    <a:bodyPr/>
                    <a:lstStyle/>
                    <a:p>
                      <a:pPr rtl="1"/>
                      <a:endParaRPr lang="fa-IR" sz="2800" dirty="0"/>
                    </a:p>
                  </a:txBody>
                  <a:tcPr marL="121920" marR="121920">
                    <a:solidFill>
                      <a:schemeClr val="bg2"/>
                    </a:solidFill>
                  </a:tcPr>
                </a:tc>
                <a:tc>
                  <a:txBody>
                    <a:bodyPr/>
                    <a:lstStyle/>
                    <a:p>
                      <a:pPr rtl="1"/>
                      <a:r>
                        <a:rPr lang="fa-IR" sz="1900" b="1" dirty="0" smtClean="0">
                          <a:solidFill>
                            <a:schemeClr val="accent4">
                              <a:lumMod val="50000"/>
                            </a:schemeClr>
                          </a:solidFill>
                        </a:rPr>
                        <a:t>درصدد</a:t>
                      </a:r>
                      <a:r>
                        <a:rPr lang="fa-IR" sz="1900" b="1" baseline="0" dirty="0" smtClean="0">
                          <a:solidFill>
                            <a:schemeClr val="accent4">
                              <a:lumMod val="50000"/>
                            </a:schemeClr>
                          </a:solidFill>
                        </a:rPr>
                        <a:t> نجات نفس از زندان تن و ظلمات جهان مادی</a:t>
                      </a:r>
                      <a:endParaRPr lang="fa-IR" sz="1900" b="1" dirty="0">
                        <a:solidFill>
                          <a:schemeClr val="accent4">
                            <a:lumMod val="50000"/>
                          </a:schemeClr>
                        </a:solidFill>
                      </a:endParaRPr>
                    </a:p>
                  </a:txBody>
                  <a:tcPr marL="121920" marR="121920">
                    <a:solidFill>
                      <a:schemeClr val="bg2"/>
                    </a:solidFill>
                  </a:tcPr>
                </a:tc>
              </a:tr>
              <a:tr h="701040">
                <a:tc>
                  <a:txBody>
                    <a:bodyPr/>
                    <a:lstStyle/>
                    <a:p>
                      <a:pPr rtl="1"/>
                      <a:endParaRPr lang="fa-IR" sz="1900" dirty="0"/>
                    </a:p>
                  </a:txBody>
                  <a:tcPr marL="121920" marR="121920"/>
                </a:tc>
                <a:tc>
                  <a:txBody>
                    <a:bodyPr/>
                    <a:lstStyle/>
                    <a:p>
                      <a:pPr rtl="1"/>
                      <a:r>
                        <a:rPr lang="fa-IR" sz="2000" b="1" dirty="0" smtClean="0">
                          <a:solidFill>
                            <a:schemeClr val="accent2">
                              <a:lumMod val="50000"/>
                            </a:schemeClr>
                          </a:solidFill>
                        </a:rPr>
                        <a:t>در علم النفس به شرح</a:t>
                      </a:r>
                      <a:r>
                        <a:rPr lang="fa-IR" sz="2000" b="1" baseline="0" dirty="0" smtClean="0">
                          <a:solidFill>
                            <a:schemeClr val="accent2">
                              <a:lumMod val="50000"/>
                            </a:schemeClr>
                          </a:solidFill>
                        </a:rPr>
                        <a:t> قوای نفس می پرداختند</a:t>
                      </a:r>
                      <a:endParaRPr lang="fa-IR" sz="2000" b="1" dirty="0">
                        <a:solidFill>
                          <a:schemeClr val="accent2">
                            <a:lumMod val="50000"/>
                          </a:schemeClr>
                        </a:solidFill>
                      </a:endParaRPr>
                    </a:p>
                  </a:txBody>
                  <a:tcPr marL="121920" marR="121920"/>
                </a:tc>
              </a:tr>
            </a:tbl>
          </a:graphicData>
        </a:graphic>
      </p:graphicFrame>
      <p:sp>
        <p:nvSpPr>
          <p:cNvPr id="8" name="TextBox 7"/>
          <p:cNvSpPr txBox="1"/>
          <p:nvPr/>
        </p:nvSpPr>
        <p:spPr>
          <a:xfrm>
            <a:off x="6381752" y="5643685"/>
            <a:ext cx="2476517" cy="461665"/>
          </a:xfrm>
          <a:prstGeom prst="rect">
            <a:avLst/>
          </a:prstGeom>
          <a:noFill/>
        </p:spPr>
        <p:txBody>
          <a:bodyPr wrap="square" lIns="91302" tIns="45718" rIns="91302" bIns="45718" rtlCol="1">
            <a:spAutoFit/>
          </a:bodyPr>
          <a:lstStyle/>
          <a:p>
            <a:r>
              <a:rPr lang="fa-IR" sz="2400" b="1" dirty="0" smtClean="0">
                <a:solidFill>
                  <a:schemeClr val="accent3">
                    <a:lumMod val="50000"/>
                  </a:schemeClr>
                </a:solidFill>
              </a:rPr>
              <a:t>منطق و طبیعیات</a:t>
            </a:r>
            <a:endParaRPr lang="fa-IR" sz="2400" b="1" dirty="0">
              <a:solidFill>
                <a:schemeClr val="accent3">
                  <a:lumMod val="50000"/>
                </a:schemeClr>
              </a:solidFill>
            </a:endParaRPr>
          </a:p>
        </p:txBody>
      </p:sp>
      <p:sp>
        <p:nvSpPr>
          <p:cNvPr id="9" name="TextBox 8"/>
          <p:cNvSpPr txBox="1"/>
          <p:nvPr/>
        </p:nvSpPr>
        <p:spPr>
          <a:xfrm>
            <a:off x="9620281" y="5572231"/>
            <a:ext cx="1656219" cy="384719"/>
          </a:xfrm>
          <a:prstGeom prst="rect">
            <a:avLst/>
          </a:prstGeom>
          <a:noFill/>
        </p:spPr>
        <p:txBody>
          <a:bodyPr wrap="none" lIns="91302" tIns="45718" rIns="91302" bIns="45718" rtlCol="1">
            <a:spAutoFit/>
          </a:bodyPr>
          <a:lstStyle/>
          <a:p>
            <a:r>
              <a:rPr lang="fa-IR" dirty="0" smtClean="0">
                <a:solidFill>
                  <a:srgbClr val="FF0000"/>
                </a:solidFill>
              </a:rPr>
              <a:t>------------------</a:t>
            </a:r>
            <a:endParaRPr lang="fa-IR" dirty="0">
              <a:solidFill>
                <a:srgbClr val="FF0000"/>
              </a:solidFill>
            </a:endParaRPr>
          </a:p>
        </p:txBody>
      </p:sp>
    </p:spTree>
  </p:cSld>
  <p:clrMapOvr>
    <a:masterClrMapping/>
  </p:clrMapOvr>
  <p:transition>
    <p:cover dir="u"/>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76475" y="285808"/>
            <a:ext cx="9429816" cy="6357983"/>
          </a:xfrm>
          <a:solidFill>
            <a:schemeClr val="bg1"/>
          </a:solidFill>
        </p:spPr>
        <p:txBody>
          <a:bodyPr>
            <a:normAutofit/>
          </a:bodyPr>
          <a:lstStyle/>
          <a:p>
            <a:pPr algn="r"/>
            <a:r>
              <a:rPr lang="fa-IR" sz="2400" dirty="0" smtClean="0">
                <a:solidFill>
                  <a:srgbClr val="002060"/>
                </a:solidFill>
              </a:rPr>
              <a:t>بدلیل اینکه عرفان و ذوق در حکمت اشراقی از اهمیت بیشتری نسبت به بحث و استدلال برخوردار است«سهروردی عالمان را به چهار گروه عمده طبقه بندی می کند</a:t>
            </a:r>
            <a:r>
              <a:rPr lang="fa-IR" dirty="0" smtClean="0"/>
              <a:t>:</a:t>
            </a:r>
          </a:p>
          <a:p>
            <a:pPr marL="342346" indent="-342346" algn="r">
              <a:buFont typeface="+mj-lt"/>
              <a:buAutoNum type="arabicPeriod"/>
            </a:pPr>
            <a:r>
              <a:rPr lang="fa-IR" sz="2400" dirty="0" smtClean="0">
                <a:solidFill>
                  <a:schemeClr val="tx1">
                    <a:lumMod val="95000"/>
                    <a:lumOff val="5000"/>
                  </a:schemeClr>
                </a:solidFill>
              </a:rPr>
              <a:t>حکیم الهی (تئوزوف)کسی که هم با فلسفه ی بحثی ،مثل فلسفه ی ارسطویی،و هم با معرفت خفی یا تأله آشنایی دارد.سهروردی ،فیثاغورت ،افلاطون و خود را از این گروه می داند</a:t>
            </a:r>
            <a:r>
              <a:rPr lang="fa-IR" sz="2400" dirty="0" smtClean="0">
                <a:solidFill>
                  <a:schemeClr val="accent3">
                    <a:lumMod val="75000"/>
                  </a:schemeClr>
                </a:solidFill>
              </a:rPr>
              <a:t>.</a:t>
            </a:r>
          </a:p>
          <a:p>
            <a:pPr marL="342346" indent="-342346" algn="r">
              <a:buFont typeface="+mj-lt"/>
              <a:buAutoNum type="arabicPeriod"/>
            </a:pPr>
            <a:endParaRPr lang="fa-IR" sz="2400" dirty="0" smtClean="0">
              <a:solidFill>
                <a:schemeClr val="accent3">
                  <a:lumMod val="75000"/>
                </a:schemeClr>
              </a:solidFill>
            </a:endParaRPr>
          </a:p>
          <a:p>
            <a:pPr marL="342346" indent="-342346" algn="r">
              <a:buFont typeface="+mj-lt"/>
              <a:buAutoNum type="arabicPeriod"/>
            </a:pPr>
            <a:r>
              <a:rPr lang="fa-IR" sz="2400" dirty="0" smtClean="0">
                <a:solidFill>
                  <a:schemeClr val="tx1">
                    <a:lumMod val="95000"/>
                    <a:lumOff val="5000"/>
                  </a:schemeClr>
                </a:solidFill>
              </a:rPr>
              <a:t>حکیمی که خود را با فلسفه بحثی درگیر نمی کند و فقط به معرفت خفی قانع است مانند حلاج،بسطامی،تستری</a:t>
            </a:r>
          </a:p>
          <a:p>
            <a:pPr marL="342346" indent="-342346" algn="r">
              <a:buFont typeface="+mj-lt"/>
              <a:buAutoNum type="arabicPeriod"/>
            </a:pPr>
            <a:endParaRPr lang="fa-IR" sz="2400" dirty="0" smtClean="0">
              <a:solidFill>
                <a:schemeClr val="accent3">
                  <a:lumMod val="75000"/>
                </a:schemeClr>
              </a:solidFill>
            </a:endParaRPr>
          </a:p>
          <a:p>
            <a:pPr marL="342346" indent="-342346" algn="r">
              <a:buFont typeface="+mj-lt"/>
              <a:buAutoNum type="arabicPeriod"/>
            </a:pPr>
            <a:r>
              <a:rPr lang="fa-IR" sz="2400" dirty="0" smtClean="0">
                <a:solidFill>
                  <a:schemeClr val="tx1">
                    <a:lumMod val="95000"/>
                    <a:lumOff val="5000"/>
                  </a:schemeClr>
                </a:solidFill>
              </a:rPr>
              <a:t>فیلسوفی که با فلسفه ی بحثی آشنایی دارد و نسبت به معرفت خفی بیگانه است ،چون فارابی یا ابن سینا</a:t>
            </a:r>
          </a:p>
          <a:p>
            <a:pPr marL="342346" indent="-342346" algn="r">
              <a:buFont typeface="+mj-lt"/>
              <a:buAutoNum type="arabicPeriod"/>
            </a:pPr>
            <a:endParaRPr lang="fa-IR" sz="2400" dirty="0" smtClean="0">
              <a:solidFill>
                <a:schemeClr val="tx1">
                  <a:lumMod val="95000"/>
                  <a:lumOff val="5000"/>
                </a:schemeClr>
              </a:solidFill>
            </a:endParaRPr>
          </a:p>
          <a:p>
            <a:pPr marL="342346" indent="-342346" algn="r">
              <a:buFont typeface="+mj-lt"/>
              <a:buAutoNum type="arabicPeriod"/>
            </a:pPr>
            <a:r>
              <a:rPr lang="fa-IR" sz="2400" dirty="0" smtClean="0">
                <a:solidFill>
                  <a:schemeClr val="tx1">
                    <a:lumMod val="95000"/>
                    <a:lumOff val="5000"/>
                  </a:schemeClr>
                </a:solidFill>
              </a:rPr>
              <a:t>کسی که طالب علم است ولی هنوز به مقامی از علم نرسیده است.</a:t>
            </a:r>
          </a:p>
        </p:txBody>
      </p:sp>
    </p:spTree>
  </p:cSld>
  <p:clrMapOvr>
    <a:masterClrMapping/>
  </p:clrMapOvr>
  <p:transition>
    <p:blinds/>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5976" y="214381"/>
            <a:ext cx="9620317" cy="6357983"/>
          </a:xfrm>
        </p:spPr>
        <p:txBody>
          <a:bodyPr>
            <a:normAutofit/>
          </a:bodyPr>
          <a:lstStyle/>
          <a:p>
            <a:pPr algn="r"/>
            <a:r>
              <a:rPr lang="fa-IR" sz="2400" dirty="0" smtClean="0">
                <a:solidFill>
                  <a:srgbClr val="002060"/>
                </a:solidFill>
              </a:rPr>
              <a:t>برتر از همه ی این درجات قطب یا امام قرار دارد که رأس سلسله،مراتب روحانی است و دیگران چون نمایندگان (و خلفای)وی هستند»</a:t>
            </a:r>
          </a:p>
          <a:p>
            <a:pPr algn="r"/>
            <a:endParaRPr lang="fa-IR" sz="2400" dirty="0" smtClean="0">
              <a:solidFill>
                <a:srgbClr val="002060"/>
              </a:solidFill>
            </a:endParaRPr>
          </a:p>
          <a:p>
            <a:pPr algn="r"/>
            <a:r>
              <a:rPr lang="fa-IR" sz="2400" dirty="0" smtClean="0">
                <a:solidFill>
                  <a:srgbClr val="002060"/>
                </a:solidFill>
              </a:rPr>
              <a:t>مهم ترین اثر سهروردی در بیان فلسفه ی اشراقی</a:t>
            </a:r>
          </a:p>
          <a:p>
            <a:pPr algn="r"/>
            <a:endParaRPr lang="fa-IR" sz="2400" dirty="0" smtClean="0">
              <a:solidFill>
                <a:srgbClr val="002060"/>
              </a:solidFill>
            </a:endParaRPr>
          </a:p>
          <a:p>
            <a:pPr algn="r"/>
            <a:endParaRPr lang="fa-IR" sz="2400" dirty="0" smtClean="0">
              <a:solidFill>
                <a:srgbClr val="002060"/>
              </a:solidFill>
            </a:endParaRPr>
          </a:p>
          <a:p>
            <a:pPr algn="r"/>
            <a:r>
              <a:rPr lang="fa-IR" sz="2400" dirty="0" smtClean="0">
                <a:solidFill>
                  <a:schemeClr val="tx1">
                    <a:lumMod val="95000"/>
                    <a:lumOff val="5000"/>
                  </a:schemeClr>
                </a:solidFill>
              </a:rPr>
              <a:t>که به 2 بخش تقسیم شده</a:t>
            </a:r>
          </a:p>
          <a:p>
            <a:pPr algn="r"/>
            <a:endParaRPr lang="fa-IR" sz="2400" dirty="0" smtClean="0">
              <a:solidFill>
                <a:schemeClr val="tx1">
                  <a:lumMod val="95000"/>
                  <a:lumOff val="5000"/>
                </a:schemeClr>
              </a:solidFill>
            </a:endParaRPr>
          </a:p>
          <a:p>
            <a:pPr algn="r"/>
            <a:endParaRPr lang="fa-IR" sz="2400" dirty="0" smtClean="0">
              <a:solidFill>
                <a:schemeClr val="tx1">
                  <a:lumMod val="95000"/>
                  <a:lumOff val="5000"/>
                </a:schemeClr>
              </a:solidFill>
            </a:endParaRPr>
          </a:p>
          <a:p>
            <a:pPr algn="ctr"/>
            <a:r>
              <a:rPr lang="fa-IR" sz="2400" dirty="0" smtClean="0">
                <a:solidFill>
                  <a:srgbClr val="FF0000"/>
                </a:solidFill>
              </a:rPr>
              <a:t>بخش اول</a:t>
            </a:r>
            <a:r>
              <a:rPr lang="fa-IR" sz="2400" dirty="0" smtClean="0">
                <a:solidFill>
                  <a:srgbClr val="00B050"/>
                </a:solidFill>
              </a:rPr>
              <a:t>:</a:t>
            </a:r>
            <a:r>
              <a:rPr lang="fa-IR" sz="2400" dirty="0" smtClean="0">
                <a:solidFill>
                  <a:srgbClr val="FF0000"/>
                </a:solidFill>
              </a:rPr>
              <a:t> </a:t>
            </a:r>
            <a:r>
              <a:rPr lang="fa-IR" sz="2400" dirty="0" smtClean="0">
                <a:solidFill>
                  <a:schemeClr val="tx1">
                    <a:lumMod val="95000"/>
                    <a:lumOff val="5000"/>
                  </a:schemeClr>
                </a:solidFill>
              </a:rPr>
              <a:t>منطق</a:t>
            </a:r>
          </a:p>
          <a:p>
            <a:pPr algn="r"/>
            <a:endParaRPr lang="fa-IR" sz="2400" dirty="0" smtClean="0">
              <a:solidFill>
                <a:srgbClr val="002060"/>
              </a:solidFill>
            </a:endParaRPr>
          </a:p>
          <a:p>
            <a:pPr algn="ctr"/>
            <a:r>
              <a:rPr lang="fa-IR" sz="2400" dirty="0" smtClean="0">
                <a:solidFill>
                  <a:srgbClr val="FF0000"/>
                </a:solidFill>
              </a:rPr>
              <a:t>بخش دوم</a:t>
            </a:r>
            <a:r>
              <a:rPr lang="fa-IR" sz="2400" dirty="0" smtClean="0">
                <a:solidFill>
                  <a:srgbClr val="00B050"/>
                </a:solidFill>
              </a:rPr>
              <a:t>: </a:t>
            </a:r>
            <a:r>
              <a:rPr lang="fa-IR" sz="2400" dirty="0" smtClean="0">
                <a:solidFill>
                  <a:srgbClr val="002060"/>
                </a:solidFill>
              </a:rPr>
              <a:t>فلسفه </a:t>
            </a:r>
            <a:endParaRPr lang="fa-IR" sz="2400" dirty="0">
              <a:solidFill>
                <a:srgbClr val="002060"/>
              </a:solidFill>
            </a:endParaRPr>
          </a:p>
        </p:txBody>
      </p:sp>
      <p:sp>
        <p:nvSpPr>
          <p:cNvPr id="4" name="Left Arrow 3"/>
          <p:cNvSpPr/>
          <p:nvPr/>
        </p:nvSpPr>
        <p:spPr>
          <a:xfrm>
            <a:off x="4286240" y="1857364"/>
            <a:ext cx="923541" cy="484632"/>
          </a:xfrm>
          <a:prstGeom prst="left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6" name="Donut 5"/>
          <p:cNvSpPr/>
          <p:nvPr/>
        </p:nvSpPr>
        <p:spPr>
          <a:xfrm>
            <a:off x="476211" y="1214423"/>
            <a:ext cx="3714776" cy="1857388"/>
          </a:xfrm>
          <a:prstGeom prst="donut">
            <a:avLst/>
          </a:prstGeom>
          <a:solidFill>
            <a:schemeClr val="bg1">
              <a:lumMod val="9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r>
              <a:rPr lang="fa-IR" sz="2400" b="1" dirty="0" smtClean="0">
                <a:solidFill>
                  <a:schemeClr val="tx1">
                    <a:lumMod val="95000"/>
                    <a:lumOff val="5000"/>
                  </a:schemeClr>
                </a:solidFill>
              </a:rPr>
              <a:t>حکمۀ الاشراق</a:t>
            </a:r>
            <a:endParaRPr lang="fa-IR" sz="2400" b="1" dirty="0">
              <a:solidFill>
                <a:schemeClr val="tx1">
                  <a:lumMod val="95000"/>
                  <a:lumOff val="5000"/>
                </a:schemeClr>
              </a:solidFill>
            </a:endParaRPr>
          </a:p>
        </p:txBody>
      </p:sp>
      <p:sp>
        <p:nvSpPr>
          <p:cNvPr id="7" name="Down Arrow 6"/>
          <p:cNvSpPr/>
          <p:nvPr/>
        </p:nvSpPr>
        <p:spPr>
          <a:xfrm>
            <a:off x="7715261" y="3286204"/>
            <a:ext cx="646176" cy="357191"/>
          </a:xfrm>
          <a:prstGeom prst="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Tree>
  </p:cSld>
  <p:clrMapOvr>
    <a:masterClrMapping/>
  </p:clrMapOvr>
  <p:transition>
    <p:newsflash/>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90724" y="214291"/>
            <a:ext cx="9620317" cy="6429420"/>
          </a:xfrm>
        </p:spPr>
        <p:txBody>
          <a:bodyPr>
            <a:normAutofit fontScale="92500" lnSpcReduction="10000"/>
          </a:bodyPr>
          <a:lstStyle/>
          <a:p>
            <a:pPr algn="r"/>
            <a:r>
              <a:rPr lang="fa-IR" sz="2700" dirty="0" smtClean="0"/>
              <a:t>مهم ترین سخن سهروردی در فلسفه طرح مسئله </a:t>
            </a:r>
            <a:r>
              <a:rPr lang="fa-IR" sz="2700" dirty="0" smtClean="0">
                <a:solidFill>
                  <a:srgbClr val="FF0000"/>
                </a:solidFill>
              </a:rPr>
              <a:t>اصالت ماهیت </a:t>
            </a:r>
            <a:r>
              <a:rPr lang="fa-IR" sz="2700" dirty="0" smtClean="0"/>
              <a:t>است</a:t>
            </a:r>
          </a:p>
          <a:p>
            <a:pPr algn="r"/>
            <a:endParaRPr lang="fa-IR" sz="2700" dirty="0" smtClean="0"/>
          </a:p>
          <a:p>
            <a:pPr algn="r"/>
            <a:r>
              <a:rPr lang="fa-IR" sz="2700" dirty="0" smtClean="0"/>
              <a:t>مسائلی که سهروردی در حکمت الاشراق بدان پرداخته است:</a:t>
            </a:r>
          </a:p>
          <a:p>
            <a:pPr algn="r"/>
            <a:endParaRPr lang="fa-IR" sz="2700" dirty="0" smtClean="0"/>
          </a:p>
          <a:p>
            <a:pPr algn="r"/>
            <a:r>
              <a:rPr lang="fa-IR" sz="2700" dirty="0" smtClean="0">
                <a:solidFill>
                  <a:srgbClr val="7030A0"/>
                </a:solidFill>
              </a:rPr>
              <a:t>- ترکیب جسم از«ماده»و«صورت» که جسم را جوهر بسیط خارجی معرفی می کند.</a:t>
            </a:r>
          </a:p>
          <a:p>
            <a:pPr algn="r"/>
            <a:endParaRPr lang="fa-IR" sz="2700" dirty="0" smtClean="0">
              <a:solidFill>
                <a:srgbClr val="7030A0"/>
              </a:solidFill>
            </a:endParaRPr>
          </a:p>
          <a:p>
            <a:pPr algn="r"/>
            <a:r>
              <a:rPr lang="fa-IR" sz="2700" dirty="0" smtClean="0">
                <a:solidFill>
                  <a:srgbClr val="7030A0"/>
                </a:solidFill>
              </a:rPr>
              <a:t>- تاکید بروجود عالم مثال و اشکال بر استدلال مشاییان</a:t>
            </a:r>
          </a:p>
          <a:p>
            <a:pPr algn="r"/>
            <a:endParaRPr lang="fa-IR" sz="2400" dirty="0" smtClean="0">
              <a:solidFill>
                <a:srgbClr val="7030A0"/>
              </a:solidFill>
            </a:endParaRPr>
          </a:p>
          <a:p>
            <a:pPr algn="r"/>
            <a:r>
              <a:rPr lang="fa-IR" sz="3200" dirty="0" smtClean="0">
                <a:solidFill>
                  <a:srgbClr val="FF0000"/>
                </a:solidFill>
              </a:rPr>
              <a:t> « نور» در فلسفه ی اشراقی</a:t>
            </a:r>
          </a:p>
          <a:p>
            <a:pPr algn="r"/>
            <a:endParaRPr lang="fa-IR" sz="3200" dirty="0" smtClean="0">
              <a:solidFill>
                <a:srgbClr val="FF0000"/>
              </a:solidFill>
            </a:endParaRPr>
          </a:p>
          <a:p>
            <a:pPr algn="r"/>
            <a:r>
              <a:rPr lang="fa-IR" sz="3100" dirty="0" smtClean="0"/>
              <a:t>در واژه«نور»و«ظلمت»در فلسفه سهروردی جایگاه اساسی و کاربرد فراوانی دارد می گوید که اگر چیزی احتیاج به شرح و تعریف نداشته باشد«ظاهر»است و هیچ«اظهر»از نور نیست و بنابراین مستغنی از تعریف است نور حقیقتی است که به ذات خود ظاهر است و ظهور بقیه موجودات به واسطه اوست</a:t>
            </a:r>
            <a:endParaRPr lang="fa-IR" sz="3100" dirty="0" smtClean="0">
              <a:solidFill>
                <a:srgbClr val="FF0000"/>
              </a:solidFill>
            </a:endParaRPr>
          </a:p>
        </p:txBody>
      </p:sp>
    </p:spTree>
  </p:cSld>
  <p:clrMapOvr>
    <a:masterClrMapping/>
  </p:clrMapOvr>
  <p:transition>
    <p:split orient="vert"/>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000224" y="214381"/>
            <a:ext cx="9906069" cy="6357983"/>
          </a:xfrm>
        </p:spPr>
        <p:txBody>
          <a:bodyPr>
            <a:normAutofit/>
          </a:bodyPr>
          <a:lstStyle/>
          <a:p>
            <a:pPr algn="r"/>
            <a:r>
              <a:rPr lang="fa-IR" sz="2400" dirty="0" smtClean="0"/>
              <a:t>سهروردی ابتدا اشیا را به نور و ظلمت تقسیم می کند نور نیز خود بر دو قسم است یکی نوری که در غیر تحقق می باید و به تعبیر شیخ الاشراق«هیات»برای غیر است و آن نورعارضی است و دیگر نوری که هیات برای غیر نیست که آن نورمجرد و نور محض می خواند.</a:t>
            </a:r>
          </a:p>
          <a:p>
            <a:pPr algn="r"/>
            <a:endParaRPr lang="fa-IR" sz="2400" dirty="0" smtClean="0"/>
          </a:p>
          <a:p>
            <a:pPr algn="r"/>
            <a:r>
              <a:rPr lang="fa-IR" sz="2400" dirty="0" smtClean="0">
                <a:solidFill>
                  <a:srgbClr val="0070C0"/>
                </a:solidFill>
              </a:rPr>
              <a:t>شیئی که در حقیقت خود نور نیست به دو قسم تقسیم می شود:</a:t>
            </a:r>
          </a:p>
          <a:p>
            <a:pPr algn="r"/>
            <a:r>
              <a:rPr lang="fa-IR" sz="2400" dirty="0" smtClean="0">
                <a:solidFill>
                  <a:srgbClr val="0070C0"/>
                </a:solidFill>
              </a:rPr>
              <a:t> یکی آنکه مستغنی از محل است و شیخ اشراق آن را جوهر غاسق(کدر)می نامند(یعنی جسم)</a:t>
            </a:r>
          </a:p>
          <a:p>
            <a:pPr algn="r"/>
            <a:endParaRPr lang="fa-IR" sz="2400" dirty="0" smtClean="0">
              <a:solidFill>
                <a:srgbClr val="0070C0"/>
              </a:solidFill>
            </a:endParaRPr>
          </a:p>
          <a:p>
            <a:pPr algn="r"/>
            <a:r>
              <a:rPr lang="fa-IR" sz="2400" dirty="0" smtClean="0">
                <a:solidFill>
                  <a:srgbClr val="0070C0"/>
                </a:solidFill>
              </a:rPr>
              <a:t>و دیگری آنکه هیات و عارض بر غیراست که بدان هیات ظلمانیه می گویند</a:t>
            </a:r>
          </a:p>
          <a:p>
            <a:pPr algn="r"/>
            <a:endParaRPr lang="fa-IR" sz="2400" dirty="0" smtClean="0">
              <a:solidFill>
                <a:srgbClr val="0070C0"/>
              </a:solidFill>
            </a:endParaRPr>
          </a:p>
          <a:p>
            <a:pPr algn="r"/>
            <a:endParaRPr lang="fa-IR" sz="2400" dirty="0">
              <a:solidFill>
                <a:srgbClr val="0070C0"/>
              </a:solidFill>
            </a:endParaRPr>
          </a:p>
        </p:txBody>
      </p:sp>
    </p:spTree>
  </p:cSld>
  <p:clrMapOvr>
    <a:masterClrMapping/>
  </p:clrMapOvr>
  <p:transition>
    <p:zoom dir="in"/>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subTitle" idx="1"/>
          </p:nvPr>
        </p:nvSpPr>
        <p:spPr>
          <a:xfrm>
            <a:off x="2381251" y="285749"/>
            <a:ext cx="9525000" cy="6357939"/>
          </a:xfrm>
        </p:spPr>
        <p:txBody>
          <a:bodyPr>
            <a:normAutofit/>
          </a:bodyPr>
          <a:lstStyle/>
          <a:p>
            <a:pPr algn="r"/>
            <a:r>
              <a:rPr lang="fa-IR" sz="2400" dirty="0" smtClean="0"/>
              <a:t>نور جوهری که قائم به ذات است و ناآمیخته به ظلمات و مجرد از ماده است خود اقسام و مراتبی دارد</a:t>
            </a:r>
          </a:p>
          <a:p>
            <a:pPr algn="r"/>
            <a:endParaRPr lang="fa-IR" sz="2400" dirty="0"/>
          </a:p>
        </p:txBody>
      </p:sp>
      <p:sp>
        <p:nvSpPr>
          <p:cNvPr id="5" name="Down Arrow 4"/>
          <p:cNvSpPr/>
          <p:nvPr/>
        </p:nvSpPr>
        <p:spPr>
          <a:xfrm>
            <a:off x="7048507" y="714360"/>
            <a:ext cx="646176" cy="3571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302" tIns="45718" rIns="91302" bIns="45718" rtlCol="1" anchor="ctr"/>
          <a:lstStyle/>
          <a:p>
            <a:pPr algn="ctr"/>
            <a:endParaRPr lang="fa-IR"/>
          </a:p>
        </p:txBody>
      </p:sp>
      <p:sp>
        <p:nvSpPr>
          <p:cNvPr id="6" name="Rectangle 5"/>
          <p:cNvSpPr/>
          <p:nvPr/>
        </p:nvSpPr>
        <p:spPr>
          <a:xfrm>
            <a:off x="3143232" y="2000246"/>
            <a:ext cx="8667789" cy="3046984"/>
          </a:xfrm>
          <a:prstGeom prst="rect">
            <a:avLst/>
          </a:prstGeom>
        </p:spPr>
        <p:txBody>
          <a:bodyPr wrap="square" lIns="91302" tIns="45718" rIns="91302" bIns="45718">
            <a:spAutoFit/>
          </a:bodyPr>
          <a:lstStyle/>
          <a:p>
            <a:r>
              <a:rPr lang="fa-IR" sz="2400" dirty="0" smtClean="0">
                <a:solidFill>
                  <a:srgbClr val="7030A0"/>
                </a:solidFill>
              </a:rPr>
              <a:t>1</a:t>
            </a:r>
            <a:r>
              <a:rPr lang="fa-IR" sz="2400" b="1" dirty="0" smtClean="0">
                <a:solidFill>
                  <a:srgbClr val="7030A0"/>
                </a:solidFill>
              </a:rPr>
              <a:t>. نورالانوار که همان واجب الوجوب و مصدر همه انوار است</a:t>
            </a:r>
          </a:p>
          <a:p>
            <a:r>
              <a:rPr lang="fa-IR" sz="2400" b="1" dirty="0" smtClean="0">
                <a:solidFill>
                  <a:srgbClr val="7030A0"/>
                </a:solidFill>
              </a:rPr>
              <a:t> </a:t>
            </a:r>
          </a:p>
          <a:p>
            <a:r>
              <a:rPr lang="fa-IR" sz="2400" b="1" dirty="0" smtClean="0">
                <a:solidFill>
                  <a:srgbClr val="7030A0"/>
                </a:solidFill>
              </a:rPr>
              <a:t>2. انوار قاهره که مترادف با عقول مشائیان است</a:t>
            </a:r>
          </a:p>
          <a:p>
            <a:r>
              <a:rPr lang="fa-IR" sz="2400" b="1" dirty="0" smtClean="0">
                <a:solidFill>
                  <a:srgbClr val="7030A0"/>
                </a:solidFill>
              </a:rPr>
              <a:t>اولین این انوار همان صادر اول یا نور اقرب حکمای ایران باستان آن را بهمن می نامند ازاو انوار متعدد دیگر صادر می شود همگی بدون هیچ حجابی از خواص اجسام است یکدیگر رادرک می کنند و اختلاف آنها به کمال و نقص است نه اختلاف در نوع نسبت نور عالی به سافل قهر و نسبت نور سافل به نور عالی شوق و عشق است انوار قاهره نه منطبع به اجسام و نه متصرف درآنها.</a:t>
            </a:r>
            <a:endParaRPr lang="fa-IR" sz="2400" b="1" dirty="0">
              <a:solidFill>
                <a:srgbClr val="7030A0"/>
              </a:solidFill>
            </a:endParaRPr>
          </a:p>
        </p:txBody>
      </p:sp>
    </p:spTree>
  </p:cSld>
  <p:clrMapOvr>
    <a:masterClrMapping/>
  </p:clrMapOvr>
  <p:transition>
    <p:wheel spokes="2"/>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62227" y="214291"/>
            <a:ext cx="9144064" cy="6429420"/>
          </a:xfrm>
        </p:spPr>
        <p:txBody>
          <a:bodyPr>
            <a:normAutofit/>
          </a:bodyPr>
          <a:lstStyle/>
          <a:p>
            <a:pPr algn="r"/>
            <a:r>
              <a:rPr lang="fa-IR" sz="2700" dirty="0" smtClean="0">
                <a:solidFill>
                  <a:srgbClr val="7030A0"/>
                </a:solidFill>
              </a:rPr>
              <a:t>3.ازاین سلسله مراتب یا طبقات طولی انوار و عقول طبقه دیگری از عقول_یا فرشتگان پدید می آید که طبقات ارضی نام دارد و اعضای آن مولد یکدیگر نیستند بلکه هریک به خودی خود کامل می باشند و«متکافیه»خوانده می شوند.</a:t>
            </a:r>
            <a:r>
              <a:rPr lang="fa-IR" sz="2700" dirty="0" smtClean="0">
                <a:solidFill>
                  <a:srgbClr val="0070C0"/>
                </a:solidFill>
              </a:rPr>
              <a:t>فرشتگان را سهروردی </a:t>
            </a:r>
            <a:r>
              <a:rPr lang="fa-IR" sz="2700" dirty="0" smtClean="0">
                <a:solidFill>
                  <a:srgbClr val="00B050"/>
                </a:solidFill>
              </a:rPr>
              <a:t>ارباب الانوار</a:t>
            </a:r>
            <a:r>
              <a:rPr lang="fa-IR" sz="2700" dirty="0" smtClean="0">
                <a:solidFill>
                  <a:srgbClr val="0070C0"/>
                </a:solidFill>
              </a:rPr>
              <a:t> یا </a:t>
            </a:r>
            <a:r>
              <a:rPr lang="fa-IR" sz="2700" dirty="0" smtClean="0">
                <a:solidFill>
                  <a:srgbClr val="00B050"/>
                </a:solidFill>
              </a:rPr>
              <a:t>انواع نوریه </a:t>
            </a:r>
            <a:r>
              <a:rPr lang="fa-IR" sz="2700" dirty="0" smtClean="0">
                <a:solidFill>
                  <a:srgbClr val="0070C0"/>
                </a:solidFill>
              </a:rPr>
              <a:t>می نامند</a:t>
            </a:r>
          </a:p>
          <a:p>
            <a:pPr algn="r"/>
            <a:endParaRPr lang="fa-IR" sz="2700" dirty="0" smtClean="0">
              <a:solidFill>
                <a:srgbClr val="7030A0"/>
              </a:solidFill>
            </a:endParaRPr>
          </a:p>
          <a:p>
            <a:pPr algn="r"/>
            <a:r>
              <a:rPr lang="fa-IR" sz="2700" dirty="0" smtClean="0">
                <a:solidFill>
                  <a:srgbClr val="7030A0"/>
                </a:solidFill>
              </a:rPr>
              <a:t>4.انوار مدبره یا انوار اسپهبدی که از طبقات عرضی محسوب میشوند و همان نفوس مدبر افلاک اند نفوس ناطقی انسانی نیز از انواری است که  مانند انوار اسپهبدی تدبیر جسم آدمی را به عهده دارد</a:t>
            </a:r>
          </a:p>
          <a:p>
            <a:pPr algn="r"/>
            <a:endParaRPr lang="fa-IR" sz="2700" dirty="0" smtClean="0">
              <a:solidFill>
                <a:srgbClr val="7030A0"/>
              </a:solidFill>
            </a:endParaRPr>
          </a:p>
          <a:p>
            <a:pPr algn="r">
              <a:buFont typeface="Wingdings" pitchFamily="2" charset="2"/>
              <a:buChar char="v"/>
            </a:pPr>
            <a:r>
              <a:rPr lang="fa-IR" sz="2700" dirty="0" smtClean="0">
                <a:solidFill>
                  <a:srgbClr val="7030A0"/>
                </a:solidFill>
              </a:rPr>
              <a:t> </a:t>
            </a:r>
            <a:r>
              <a:rPr lang="fa-IR" sz="2700" dirty="0" smtClean="0">
                <a:solidFill>
                  <a:srgbClr val="002060"/>
                </a:solidFill>
              </a:rPr>
              <a:t>سهروردی پس از بحث درباره طبیعیات و علم النفس در بخش آخر حکمت الاشراق به بحث از</a:t>
            </a:r>
            <a:r>
              <a:rPr lang="fa-IR" sz="2700" dirty="0" smtClean="0">
                <a:solidFill>
                  <a:srgbClr val="C00000"/>
                </a:solidFill>
              </a:rPr>
              <a:t> معاد </a:t>
            </a:r>
            <a:r>
              <a:rPr lang="fa-IR" sz="2700" dirty="0" smtClean="0">
                <a:solidFill>
                  <a:srgbClr val="002060"/>
                </a:solidFill>
              </a:rPr>
              <a:t>می پردازد</a:t>
            </a:r>
            <a:endParaRPr lang="en-US" sz="2700" dirty="0" smtClean="0">
              <a:solidFill>
                <a:srgbClr val="002060"/>
              </a:solidFill>
            </a:endParaRPr>
          </a:p>
          <a:p>
            <a:pPr algn="r"/>
            <a:endParaRPr lang="fa-IR" sz="2400" dirty="0">
              <a:solidFill>
                <a:srgbClr val="0070C0"/>
              </a:solidFill>
            </a:endParaRPr>
          </a:p>
        </p:txBody>
      </p:sp>
    </p:spTree>
  </p:cSld>
  <p:clrMapOvr>
    <a:masterClrMapping/>
  </p:clrMapOvr>
  <p:transition>
    <p:diamon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43691" y="242891"/>
            <a:ext cx="2441980" cy="1071676"/>
          </a:xfrm>
        </p:spPr>
        <p:txBody>
          <a:bodyPr/>
          <a:lstStyle/>
          <a:p>
            <a:pPr algn="ctr"/>
            <a:r>
              <a:rPr lang="fa-IR" dirty="0" smtClean="0">
                <a:solidFill>
                  <a:schemeClr val="tx1"/>
                </a:solidFill>
                <a:latin typeface="Besmellah 3" pitchFamily="2" charset="0"/>
                <a:cs typeface="B Nazanin" panose="00000400000000000000" pitchFamily="2" charset="-78"/>
              </a:rPr>
              <a:t>به نام خدا</a:t>
            </a:r>
            <a:endParaRPr lang="en-US" dirty="0">
              <a:solidFill>
                <a:schemeClr val="tx1"/>
              </a:solidFill>
              <a:latin typeface="Besmellah 3" pitchFamily="2" charset="0"/>
              <a:cs typeface="B Nazanin" panose="00000400000000000000" pitchFamily="2" charset="-78"/>
            </a:endParaRPr>
          </a:p>
        </p:txBody>
      </p:sp>
      <p:sp>
        <p:nvSpPr>
          <p:cNvPr id="4" name="Subtitle 3"/>
          <p:cNvSpPr>
            <a:spLocks noGrp="1"/>
          </p:cNvSpPr>
          <p:nvPr>
            <p:ph type="subTitle" idx="1"/>
          </p:nvPr>
        </p:nvSpPr>
        <p:spPr>
          <a:xfrm>
            <a:off x="1507067" y="2057492"/>
            <a:ext cx="7766936" cy="4286249"/>
          </a:xfrm>
        </p:spPr>
        <p:txBody>
          <a:bodyPr/>
          <a:lstStyle/>
          <a:p>
            <a:pPr algn="ctr"/>
            <a:r>
              <a:rPr lang="fa-IR" b="1" dirty="0" smtClean="0">
                <a:solidFill>
                  <a:srgbClr val="002060"/>
                </a:solidFill>
              </a:rPr>
              <a:t>فصل پنجم :حکمت متعالیه</a:t>
            </a:r>
          </a:p>
          <a:p>
            <a:endParaRPr lang="fa-IR" dirty="0" smtClean="0"/>
          </a:p>
          <a:p>
            <a:endParaRPr lang="fa-IR" dirty="0" smtClean="0"/>
          </a:p>
        </p:txBody>
      </p:sp>
    </p:spTree>
    <p:extLst>
      <p:ext uri="{BB962C8B-B14F-4D97-AF65-F5344CB8AC3E}">
        <p14:creationId xmlns:p14="http://schemas.microsoft.com/office/powerpoint/2010/main" val="893568361"/>
      </p:ext>
    </p:extLst>
  </p:cSld>
  <p:clrMapOvr>
    <a:masterClrMapping/>
  </p:clrMapOvr>
  <p:transition spd="slow">
    <p:randomBar dir="vert"/>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chemeClr val="accent4">
                    <a:lumMod val="50000"/>
                  </a:schemeClr>
                </a:solidFill>
                <a:cs typeface="B Nazanin" panose="00000400000000000000" pitchFamily="2" charset="-78"/>
              </a:rPr>
              <a:t>صدرالمتالهین شیرازی</a:t>
            </a:r>
            <a:endParaRPr lang="en-US" dirty="0">
              <a:solidFill>
                <a:schemeClr val="accent4">
                  <a:lumMod val="50000"/>
                </a:schemeClr>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rtl="1">
              <a:buNone/>
            </a:pPr>
            <a:r>
              <a:rPr lang="fa-IR" sz="3200" dirty="0" smtClean="0">
                <a:cs typeface="B Nazanin" panose="00000400000000000000" pitchFamily="2" charset="-78"/>
              </a:rPr>
              <a:t>محمدبن ابراهیم بن یحیی قوامی شیرازی معروف به «صدرالمتالهین» و« ملاصدرا»بدون شک بزرگ ترین فیلسوف شیعی و دومین چهره ای بزرگ فلسفی در دنیای اسلام پس از ابن سیناست .</a:t>
            </a:r>
          </a:p>
          <a:p>
            <a:pPr marL="0" indent="0" algn="r" rtl="1">
              <a:buNone/>
            </a:pPr>
            <a:r>
              <a:rPr lang="fa-IR" sz="3200" dirty="0" smtClean="0">
                <a:cs typeface="B Nazanin" panose="00000400000000000000" pitchFamily="2" charset="-78"/>
              </a:rPr>
              <a:t>ملاصدرا که نام کاملش صدرالدین محمد است،در حدود 1571/979 در شیراز متولد شد.</a:t>
            </a:r>
            <a:endParaRPr lang="en-US" sz="3200" dirty="0">
              <a:cs typeface="B Nazanin" panose="00000400000000000000" pitchFamily="2" charset="-78"/>
            </a:endParaRPr>
          </a:p>
        </p:txBody>
      </p:sp>
    </p:spTree>
    <p:extLst>
      <p:ext uri="{BB962C8B-B14F-4D97-AF65-F5344CB8AC3E}">
        <p14:creationId xmlns:p14="http://schemas.microsoft.com/office/powerpoint/2010/main" val="3745269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5771" y="914401"/>
            <a:ext cx="8596668" cy="5126963"/>
          </a:xfrm>
        </p:spPr>
        <p:txBody>
          <a:bodyPr/>
          <a:lstStyle/>
          <a:p>
            <a:pPr marL="0" indent="0" algn="r">
              <a:buNone/>
            </a:pPr>
            <a:r>
              <a:rPr lang="fa-IR" sz="3200" dirty="0" smtClean="0">
                <a:cs typeface="B Nazanin" panose="00000400000000000000" pitchFamily="2" charset="-78"/>
              </a:rPr>
              <a:t>اثار متعدد فلسفی، تفسیری و روایی از او نشان دهنده وسعت دانش و احاطه او به علوم و فنون مختلف عصر اوست .از جمله آثار وی ..</a:t>
            </a:r>
          </a:p>
          <a:p>
            <a:pPr marL="0" indent="0" algn="r">
              <a:buNone/>
            </a:pPr>
            <a:r>
              <a:rPr lang="fa-IR" sz="3200" dirty="0" smtClean="0">
                <a:cs typeface="B Nazanin" panose="00000400000000000000" pitchFamily="2" charset="-78"/>
              </a:rPr>
              <a:t>1)الاسفار الاربعه </a:t>
            </a:r>
          </a:p>
          <a:p>
            <a:pPr marL="0" indent="0" algn="r">
              <a:buNone/>
            </a:pPr>
            <a:r>
              <a:rPr lang="fa-IR" sz="3200" dirty="0" smtClean="0">
                <a:cs typeface="B Nazanin" panose="00000400000000000000" pitchFamily="2" charset="-78"/>
              </a:rPr>
              <a:t>2)الشواهد الربوبیه</a:t>
            </a:r>
          </a:p>
          <a:p>
            <a:pPr marL="0" indent="0" algn="r">
              <a:buNone/>
            </a:pPr>
            <a:r>
              <a:rPr lang="fa-IR" sz="3200" dirty="0" smtClean="0">
                <a:cs typeface="B Nazanin" panose="00000400000000000000" pitchFamily="2" charset="-78"/>
              </a:rPr>
              <a:t>3)حکمت مشاء</a:t>
            </a:r>
          </a:p>
          <a:p>
            <a:pPr marL="0" indent="0" algn="r">
              <a:buNone/>
            </a:pPr>
            <a:r>
              <a:rPr lang="fa-IR" sz="3200" dirty="0" smtClean="0">
                <a:cs typeface="B Nazanin" panose="00000400000000000000" pitchFamily="2" charset="-78"/>
              </a:rPr>
              <a:t>3) کلام </a:t>
            </a:r>
          </a:p>
          <a:p>
            <a:pPr marL="0" indent="0" algn="r">
              <a:buNone/>
            </a:pPr>
            <a:r>
              <a:rPr lang="fa-IR" sz="3200" dirty="0" smtClean="0">
                <a:cs typeface="B Nazanin" panose="00000400000000000000" pitchFamily="2" charset="-78"/>
              </a:rPr>
              <a:t>4) عرفان </a:t>
            </a:r>
          </a:p>
          <a:p>
            <a:pPr marL="0" indent="0" algn="r">
              <a:buNone/>
            </a:pPr>
            <a:r>
              <a:rPr lang="fa-IR" sz="3200" dirty="0" smtClean="0">
                <a:cs typeface="B Nazanin" panose="00000400000000000000" pitchFamily="2" charset="-78"/>
              </a:rPr>
              <a:t>5) فلسفه اشراق</a:t>
            </a:r>
          </a:p>
          <a:p>
            <a:pPr marL="0" indent="0" algn="r">
              <a:buNone/>
            </a:pPr>
            <a:endParaRPr lang="en-US" dirty="0"/>
          </a:p>
        </p:txBody>
      </p:sp>
    </p:spTree>
    <p:extLst>
      <p:ext uri="{BB962C8B-B14F-4D97-AF65-F5344CB8AC3E}">
        <p14:creationId xmlns:p14="http://schemas.microsoft.com/office/powerpoint/2010/main" val="3317217739"/>
      </p:ext>
    </p:extLst>
  </p:cSld>
  <p:clrMapOvr>
    <a:masterClrMapping/>
  </p:clrMapOvr>
  <p:transition spd="slow">
    <p:push dir="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chemeClr val="tx1"/>
                </a:solidFill>
                <a:cs typeface="B Nazanin" panose="00000400000000000000" pitchFamily="2" charset="-78"/>
              </a:rPr>
              <a:t>برخی ابتکارات و نوآوری های فلسفی ملاصدرا</a:t>
            </a:r>
            <a:endParaRPr lang="en-US" dirty="0">
              <a:solidFill>
                <a:schemeClr val="tx1"/>
              </a:solidFill>
              <a:cs typeface="B Nazanin" panose="00000400000000000000" pitchFamily="2" charset="-78"/>
            </a:endParaRPr>
          </a:p>
        </p:txBody>
      </p:sp>
      <p:sp>
        <p:nvSpPr>
          <p:cNvPr id="15" name="Horizontal Scroll 14"/>
          <p:cNvSpPr/>
          <p:nvPr/>
        </p:nvSpPr>
        <p:spPr>
          <a:xfrm>
            <a:off x="1331924" y="1787240"/>
            <a:ext cx="7659677" cy="4364181"/>
          </a:xfrm>
          <a:prstGeom prst="horizontalScroll">
            <a:avLst/>
          </a:prstGeom>
        </p:spPr>
        <p:style>
          <a:lnRef idx="1">
            <a:schemeClr val="accent5"/>
          </a:lnRef>
          <a:fillRef idx="2">
            <a:schemeClr val="accent5"/>
          </a:fillRef>
          <a:effectRef idx="1">
            <a:schemeClr val="accent5"/>
          </a:effectRef>
          <a:fontRef idx="minor">
            <a:schemeClr val="dk1"/>
          </a:fontRef>
        </p:style>
        <p:txBody>
          <a:bodyPr lIns="91302" tIns="45718" rIns="91302" bIns="45718" rtlCol="0" anchor="ctr"/>
          <a:lstStyle/>
          <a:p>
            <a:pPr algn="r"/>
            <a:r>
              <a:rPr lang="fa-IR" sz="3200" b="1" i="1" dirty="0" smtClean="0">
                <a:effectLst>
                  <a:outerShdw blurRad="38100" dist="38100" dir="2700000" algn="tl">
                    <a:srgbClr val="000000">
                      <a:alpha val="43137"/>
                    </a:srgbClr>
                  </a:outerShdw>
                </a:effectLst>
                <a:cs typeface="B Nazanin" panose="00000400000000000000" pitchFamily="2" charset="-78"/>
              </a:rPr>
              <a:t>   الف )اصالت وجود </a:t>
            </a:r>
          </a:p>
          <a:p>
            <a:pPr algn="r"/>
            <a:r>
              <a:rPr lang="fa-IR" sz="3200" b="1" i="1" dirty="0" smtClean="0">
                <a:effectLst>
                  <a:outerShdw blurRad="38100" dist="38100" dir="2700000" algn="tl">
                    <a:srgbClr val="000000">
                      <a:alpha val="43137"/>
                    </a:srgbClr>
                  </a:outerShdw>
                </a:effectLst>
                <a:cs typeface="B Nazanin" panose="00000400000000000000" pitchFamily="2" charset="-78"/>
              </a:rPr>
              <a:t>        ب)برهان صدقین</a:t>
            </a:r>
          </a:p>
          <a:p>
            <a:pPr algn="r"/>
            <a:r>
              <a:rPr lang="fa-IR" sz="3200" b="1" i="1" dirty="0" smtClean="0">
                <a:effectLst>
                  <a:outerShdw blurRad="38100" dist="38100" dir="2700000" algn="tl">
                    <a:srgbClr val="000000">
                      <a:alpha val="43137"/>
                    </a:srgbClr>
                  </a:outerShdw>
                </a:effectLst>
                <a:cs typeface="B Nazanin" panose="00000400000000000000" pitchFamily="2" charset="-78"/>
              </a:rPr>
              <a:t>             ج) حرکت جوهری </a:t>
            </a:r>
            <a:endParaRPr lang="en-US" sz="3200" b="1" i="1" dirty="0">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3688334329"/>
      </p:ext>
    </p:extLst>
  </p:cSld>
  <p:clrMapOvr>
    <a:masterClrMapping/>
  </p:clrMapOvr>
  <p:transition spd="med">
    <p:pull/>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chemeClr val="tx1"/>
                </a:solidFill>
                <a:cs typeface="B Nazanin" panose="00000400000000000000" pitchFamily="2" charset="-78"/>
              </a:rPr>
              <a:t>اصالت وجود </a:t>
            </a:r>
            <a:r>
              <a:rPr lang="fa-IR" dirty="0" smtClean="0"/>
              <a:t/>
            </a:r>
            <a:br>
              <a:rPr lang="fa-IR" dirty="0" smtClean="0"/>
            </a:br>
            <a:endParaRPr lang="en-US" dirty="0"/>
          </a:p>
        </p:txBody>
      </p:sp>
      <p:sp>
        <p:nvSpPr>
          <p:cNvPr id="3" name="Content Placeholder 2"/>
          <p:cNvSpPr>
            <a:spLocks noGrp="1"/>
          </p:cNvSpPr>
          <p:nvPr>
            <p:ph idx="1"/>
          </p:nvPr>
        </p:nvSpPr>
        <p:spPr/>
        <p:txBody>
          <a:bodyPr/>
          <a:lstStyle/>
          <a:p>
            <a:pPr marL="0" indent="0" algn="r">
              <a:buNone/>
            </a:pPr>
            <a:r>
              <a:rPr lang="fa-IR" sz="2800" dirty="0" smtClean="0">
                <a:cs typeface="B Nazanin" panose="00000400000000000000" pitchFamily="2" charset="-78"/>
              </a:rPr>
              <a:t>ذهن ما از اشیاء واحد خارجی دو مفهوم انتزاع میکند .</a:t>
            </a:r>
          </a:p>
          <a:p>
            <a:pPr marL="0" indent="0" algn="r">
              <a:buNone/>
            </a:pPr>
            <a:r>
              <a:rPr lang="fa-IR" sz="2800" dirty="0" smtClean="0">
                <a:cs typeface="B Nazanin" panose="00000400000000000000" pitchFamily="2" charset="-78"/>
              </a:rPr>
              <a:t>یکی «مفهوم هستی» و یکی «مفهوم چیستی» .</a:t>
            </a:r>
          </a:p>
          <a:p>
            <a:pPr marL="0" indent="0" algn="r">
              <a:buNone/>
            </a:pPr>
            <a:r>
              <a:rPr lang="fa-IR" sz="2800" dirty="0" smtClean="0">
                <a:cs typeface="B Nazanin" panose="00000400000000000000" pitchFamily="2" charset="-78"/>
              </a:rPr>
              <a:t>یک حکم ذهن آن است که موجود است و دگیری آن است که این موجود مثلا انسان ،اسب،سنگ و... است .</a:t>
            </a:r>
          </a:p>
          <a:p>
            <a:pPr marL="0" indent="0" algn="r">
              <a:buNone/>
            </a:pPr>
            <a:r>
              <a:rPr lang="fa-IR" sz="2800" dirty="0" smtClean="0">
                <a:cs typeface="B Nazanin" panose="00000400000000000000" pitchFamily="2" charset="-78"/>
              </a:rPr>
              <a:t>مفهوم (هستی )و( وجود) با توجه به اشتراک معنوی مفهوم آن ،در همه مواردی که به کار برده میشود یک معنی بیشتر ندارد و بر همه اشیاء یه یک معنی صدق میکند.</a:t>
            </a:r>
          </a:p>
          <a:p>
            <a:pPr marL="0" indent="0" algn="r">
              <a:buNone/>
            </a:pPr>
            <a:endParaRPr lang="en-US" dirty="0"/>
          </a:p>
        </p:txBody>
      </p:sp>
    </p:spTree>
    <p:extLst>
      <p:ext uri="{BB962C8B-B14F-4D97-AF65-F5344CB8AC3E}">
        <p14:creationId xmlns:p14="http://schemas.microsoft.com/office/powerpoint/2010/main" val="261714830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400" dirty="0" smtClean="0">
                <a:solidFill>
                  <a:schemeClr val="tx1"/>
                </a:solidFill>
                <a:cs typeface="B Nazanin" panose="00000400000000000000" pitchFamily="2" charset="-78"/>
              </a:rPr>
              <a:t>معنی اصالت و اعتبار در این مبحث:</a:t>
            </a:r>
            <a:endParaRPr lang="en-US" sz="44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endParaRPr lang="fa-IR" dirty="0" smtClean="0"/>
          </a:p>
          <a:p>
            <a:pPr marL="0" indent="0" algn="r">
              <a:buNone/>
            </a:pPr>
            <a:endParaRPr lang="fa-IR" dirty="0"/>
          </a:p>
          <a:p>
            <a:pPr marL="0" indent="0" algn="r">
              <a:buNone/>
            </a:pPr>
            <a:endParaRPr lang="fa-IR" dirty="0" smtClean="0"/>
          </a:p>
          <a:p>
            <a:pPr marL="0" indent="0" algn="r">
              <a:buNone/>
            </a:pPr>
            <a:r>
              <a:rPr lang="fa-IR" sz="3200" dirty="0" smtClean="0">
                <a:cs typeface="B Nazanin" panose="00000400000000000000" pitchFamily="2" charset="-78"/>
              </a:rPr>
              <a:t>اصالت در این مبحث به معنای تحقق و منشاء اثر بودن است و اعتباری بودن به معنای منشاء اثر نبودن است</a:t>
            </a:r>
            <a:r>
              <a:rPr lang="fa-IR" dirty="0" smtClean="0"/>
              <a:t>.</a:t>
            </a:r>
          </a:p>
          <a:p>
            <a:pPr marL="0" indent="0" algn="r">
              <a:buNone/>
            </a:pPr>
            <a:endParaRPr lang="en-US" dirty="0"/>
          </a:p>
        </p:txBody>
      </p:sp>
    </p:spTree>
    <p:extLst>
      <p:ext uri="{BB962C8B-B14F-4D97-AF65-F5344CB8AC3E}">
        <p14:creationId xmlns:p14="http://schemas.microsoft.com/office/powerpoint/2010/main" val="32112124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5500" dirty="0" smtClean="0">
                <a:solidFill>
                  <a:schemeClr val="tx1"/>
                </a:solidFill>
                <a:cs typeface="B Nazanin" panose="00000400000000000000" pitchFamily="2" charset="-78"/>
              </a:rPr>
              <a:t>ب)برهان صدقین</a:t>
            </a:r>
            <a:endParaRPr lang="en-US" sz="55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endParaRPr lang="fa-IR" dirty="0" smtClean="0"/>
          </a:p>
          <a:p>
            <a:pPr marL="0" indent="0" algn="r">
              <a:buNone/>
            </a:pPr>
            <a:endParaRPr lang="fa-IR" dirty="0"/>
          </a:p>
          <a:p>
            <a:pPr marL="0" indent="0" algn="r">
              <a:buNone/>
            </a:pPr>
            <a:endParaRPr lang="fa-IR" sz="2800" dirty="0" smtClean="0">
              <a:cs typeface="B Nazanin" panose="00000400000000000000" pitchFamily="2" charset="-78"/>
            </a:endParaRPr>
          </a:p>
          <a:p>
            <a:pPr marL="0" indent="0" algn="r">
              <a:buNone/>
            </a:pPr>
            <a:r>
              <a:rPr lang="fa-IR" sz="2800" dirty="0" smtClean="0">
                <a:cs typeface="B Nazanin" panose="00000400000000000000" pitchFamily="2" charset="-78"/>
              </a:rPr>
              <a:t>وجود در یک تقسیم بندی اولیه به دو قسم منقسم می شود :وجود اصیل یا مستغنی بالذات است (که همان واجب الوجود خواهد بود )و یا محتاج ،فقیر و وابسته (که همان ممکن الوجود است)</a:t>
            </a:r>
          </a:p>
        </p:txBody>
      </p:sp>
    </p:spTree>
    <p:extLst>
      <p:ext uri="{BB962C8B-B14F-4D97-AF65-F5344CB8AC3E}">
        <p14:creationId xmlns:p14="http://schemas.microsoft.com/office/powerpoint/2010/main" val="211512666"/>
      </p:ext>
    </p:extLst>
  </p:cSld>
  <p:clrMapOvr>
    <a:masterClrMapping/>
  </p:clrMapOvr>
  <p:transition spd="slow">
    <p:fad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cs typeface="B Nazanin" panose="00000400000000000000" pitchFamily="2" charset="-78"/>
              </a:rPr>
              <a:t>ج) حرکت جوهری </a:t>
            </a:r>
            <a:endParaRPr lang="en-US" sz="4000"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a:buNone/>
            </a:pPr>
            <a:r>
              <a:rPr lang="fa-IR" sz="3200" dirty="0" smtClean="0">
                <a:cs typeface="B Nazanin" panose="00000400000000000000" pitchFamily="2" charset="-78"/>
              </a:rPr>
              <a:t>فیلسوفان قبل از صدرالمتالهین در بحث از حرکت اولا حرکت را از عوارض جسم میدانستن و لذا بحث مربوطه در طبیعیات مطرح میکردن و ثانیا معتقد بودن که حرکت فقط در اوصاف و اعراض شیء جاری است ذات و گوهر آن را در بر نمیگیرد.</a:t>
            </a:r>
          </a:p>
          <a:p>
            <a:pPr marL="0" indent="0" algn="r">
              <a:buNone/>
            </a:pPr>
            <a:r>
              <a:rPr lang="fa-IR" sz="3200" dirty="0" smtClean="0">
                <a:cs typeface="B Nazanin" panose="00000400000000000000" pitchFamily="2" charset="-78"/>
              </a:rPr>
              <a:t>از بین اوصاف و اعراض شیء نیز فقط چهار قسم از آن و به تعبیر اصطلاحی چهار مقوله از مقولات عرضی مشمول حرکت قرار میگیرد که عبارت اند از :کمّ و کیف وأین و وضع.</a:t>
            </a:r>
            <a:endParaRPr lang="en-US" sz="3200" dirty="0">
              <a:cs typeface="B Nazanin" panose="00000400000000000000" pitchFamily="2" charset="-78"/>
            </a:endParaRPr>
          </a:p>
        </p:txBody>
      </p:sp>
    </p:spTree>
    <p:extLst>
      <p:ext uri="{BB962C8B-B14F-4D97-AF65-F5344CB8AC3E}">
        <p14:creationId xmlns:p14="http://schemas.microsoft.com/office/powerpoint/2010/main" val="12394550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chemeClr val="tx1"/>
                </a:solidFill>
                <a:cs typeface="B Nazanin" panose="00000400000000000000" pitchFamily="2" charset="-78"/>
              </a:rPr>
              <a:t>نتایج قول به حرکت جوهری </a:t>
            </a:r>
            <a:endParaRPr lang="en-US"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a:buNone/>
            </a:pPr>
            <a:endParaRPr lang="en-US" sz="3200" dirty="0">
              <a:cs typeface="B Nazanin" panose="00000400000000000000" pitchFamily="2" charset="-78"/>
            </a:endParaRPr>
          </a:p>
        </p:txBody>
      </p:sp>
      <p:sp>
        <p:nvSpPr>
          <p:cNvPr id="4" name="Bevel 3"/>
          <p:cNvSpPr/>
          <p:nvPr/>
        </p:nvSpPr>
        <p:spPr>
          <a:xfrm>
            <a:off x="1537857" y="2133656"/>
            <a:ext cx="7736147" cy="3740727"/>
          </a:xfrm>
          <a:prstGeom prst="bevel">
            <a:avLst/>
          </a:prstGeom>
        </p:spPr>
        <p:style>
          <a:lnRef idx="1">
            <a:schemeClr val="accent3"/>
          </a:lnRef>
          <a:fillRef idx="2">
            <a:schemeClr val="accent3"/>
          </a:fillRef>
          <a:effectRef idx="1">
            <a:schemeClr val="accent3"/>
          </a:effectRef>
          <a:fontRef idx="minor">
            <a:schemeClr val="dk1"/>
          </a:fontRef>
        </p:style>
        <p:txBody>
          <a:bodyPr lIns="91302" tIns="45718" rIns="91302" bIns="45718" rtlCol="0" anchor="ctr"/>
          <a:lstStyle/>
          <a:p>
            <a:pPr algn="r"/>
            <a:r>
              <a:rPr lang="fa-IR" sz="3200" dirty="0">
                <a:cs typeface="B Nazanin" panose="00000400000000000000" pitchFamily="2" charset="-78"/>
              </a:rPr>
              <a:t>1)حدوث عالم</a:t>
            </a:r>
          </a:p>
          <a:p>
            <a:pPr algn="r"/>
            <a:endParaRPr lang="fa-IR" sz="3200" dirty="0">
              <a:cs typeface="B Nazanin" panose="00000400000000000000" pitchFamily="2" charset="-78"/>
            </a:endParaRPr>
          </a:p>
          <a:p>
            <a:pPr algn="r"/>
            <a:r>
              <a:rPr lang="fa-IR" sz="3200" dirty="0">
                <a:cs typeface="B Nazanin" panose="00000400000000000000" pitchFamily="2" charset="-78"/>
              </a:rPr>
              <a:t>2)نفس جسمانیۀ الحدوث و روحانیۀ البقاء است.</a:t>
            </a:r>
          </a:p>
          <a:p>
            <a:pPr algn="r"/>
            <a:endParaRPr lang="fa-IR" sz="3200" dirty="0">
              <a:cs typeface="B Nazanin" panose="00000400000000000000" pitchFamily="2" charset="-78"/>
            </a:endParaRPr>
          </a:p>
          <a:p>
            <a:pPr algn="r"/>
            <a:r>
              <a:rPr lang="fa-IR" sz="3200" dirty="0">
                <a:cs typeface="B Nazanin" panose="00000400000000000000" pitchFamily="2" charset="-78"/>
              </a:rPr>
              <a:t>3)ربط ثابت و متغییر </a:t>
            </a:r>
            <a:endParaRPr lang="en-US" sz="3200" dirty="0">
              <a:cs typeface="B Nazanin" panose="00000400000000000000" pitchFamily="2" charset="-78"/>
            </a:endParaRPr>
          </a:p>
          <a:p>
            <a:pPr algn="ctr"/>
            <a:endParaRPr lang="en-US" dirty="0"/>
          </a:p>
        </p:txBody>
      </p:sp>
    </p:spTree>
    <p:extLst>
      <p:ext uri="{BB962C8B-B14F-4D97-AF65-F5344CB8AC3E}">
        <p14:creationId xmlns:p14="http://schemas.microsoft.com/office/powerpoint/2010/main" val="3069195372"/>
      </p:ext>
    </p:extLst>
  </p:cSld>
  <p:clrMapOvr>
    <a:masterClrMapping/>
  </p:clrMapOvr>
  <p:transition spd="slow">
    <p:fad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800" dirty="0" smtClean="0">
                <a:solidFill>
                  <a:schemeClr val="tx1"/>
                </a:solidFill>
                <a:cs typeface="B Nazanin" panose="00000400000000000000" pitchFamily="2" charset="-78"/>
              </a:rPr>
              <a:t>حدوث عالم </a:t>
            </a:r>
            <a:endParaRPr lang="en-US" sz="48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a:buNone/>
            </a:pPr>
            <a:r>
              <a:rPr lang="fa-IR" sz="2400" dirty="0" smtClean="0">
                <a:cs typeface="B Nazanin" panose="00000400000000000000" pitchFamily="2" charset="-78"/>
              </a:rPr>
              <a:t>یکی </a:t>
            </a:r>
            <a:r>
              <a:rPr lang="fa-IR" sz="2400" dirty="0">
                <a:cs typeface="B Nazanin" panose="00000400000000000000" pitchFamily="2" charset="-78"/>
              </a:rPr>
              <a:t>از مسائل مورد اختلاف میان متکلمان و فیلسوفان (حدوث) یا (قدم) زمانی عالم است.</a:t>
            </a:r>
            <a:endParaRPr lang="en-US" sz="2400" dirty="0">
              <a:cs typeface="B Nazanin" panose="00000400000000000000" pitchFamily="2" charset="-78"/>
            </a:endParaRPr>
          </a:p>
          <a:p>
            <a:pPr marL="0" indent="0" algn="r">
              <a:buNone/>
            </a:pPr>
            <a:endParaRPr lang="fa-IR" sz="2400" dirty="0" smtClean="0">
              <a:cs typeface="B Nazanin" panose="00000400000000000000" pitchFamily="2" charset="-78"/>
            </a:endParaRPr>
          </a:p>
          <a:p>
            <a:pPr marL="0" indent="0" algn="r">
              <a:buNone/>
            </a:pPr>
            <a:r>
              <a:rPr lang="fa-IR" sz="2400" dirty="0" smtClean="0">
                <a:cs typeface="B Nazanin" panose="00000400000000000000" pitchFamily="2" charset="-78"/>
              </a:rPr>
              <a:t>صدرالمتالهین براساس حرکت جوهری که حرکت را نحوۀ وجود مادی میداند و مادیت را مساوق با حرکت و تغییر میشمارد معتقد است که اساساُ عالم ماده دایماُ در حال حدوث است .</a:t>
            </a:r>
          </a:p>
          <a:p>
            <a:pPr marL="0" indent="0" algn="r">
              <a:buNone/>
            </a:pPr>
            <a:endParaRPr lang="fa-IR" sz="2400" dirty="0" smtClean="0">
              <a:cs typeface="B Nazanin" panose="00000400000000000000" pitchFamily="2" charset="-78"/>
            </a:endParaRPr>
          </a:p>
          <a:p>
            <a:pPr marL="0" indent="0" algn="r">
              <a:buNone/>
            </a:pPr>
            <a:r>
              <a:rPr lang="fa-IR" sz="2400" dirty="0" smtClean="0">
                <a:cs typeface="B Nazanin" panose="00000400000000000000" pitchFamily="2" charset="-78"/>
              </a:rPr>
              <a:t>عالم ماده نحوه وجود انقضایی و حدوثی دارد.</a:t>
            </a:r>
            <a:endParaRPr lang="en-US" sz="2400" dirty="0">
              <a:cs typeface="B Nazanin" panose="00000400000000000000" pitchFamily="2" charset="-78"/>
            </a:endParaRPr>
          </a:p>
        </p:txBody>
      </p:sp>
    </p:spTree>
    <p:extLst>
      <p:ext uri="{BB962C8B-B14F-4D97-AF65-F5344CB8AC3E}">
        <p14:creationId xmlns:p14="http://schemas.microsoft.com/office/powerpoint/2010/main" val="41492540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solidFill>
                  <a:schemeClr val="tx1"/>
                </a:solidFill>
                <a:cs typeface="B Nazanin" panose="00000400000000000000" pitchFamily="2" charset="-78"/>
              </a:rPr>
              <a:t>نفس جسمانیۀ الحدوث روحانیۀ است</a:t>
            </a:r>
            <a:endParaRPr lang="en-US" sz="40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a:buNone/>
            </a:pPr>
            <a:r>
              <a:rPr lang="fa-IR" sz="2800" dirty="0" smtClean="0">
                <a:cs typeface="B Nazanin" panose="00000400000000000000" pitchFamily="2" charset="-78"/>
              </a:rPr>
              <a:t>یکی از مسائل قدیمی فلسفه و فیلسوفان پس از پذیرش وجود نفس برای آدمی تبیین چگونگی ارتباط آن با بدن است .</a:t>
            </a:r>
          </a:p>
          <a:p>
            <a:pPr marL="0" indent="0" algn="r">
              <a:buNone/>
            </a:pPr>
            <a:endParaRPr lang="fa-IR" sz="2800" dirty="0">
              <a:cs typeface="B Nazanin" panose="00000400000000000000" pitchFamily="2" charset="-78"/>
            </a:endParaRPr>
          </a:p>
          <a:p>
            <a:pPr marL="0" indent="0" algn="r">
              <a:buNone/>
            </a:pPr>
            <a:r>
              <a:rPr lang="fa-IR" sz="2800" dirty="0" smtClean="0">
                <a:cs typeface="B Nazanin" panose="00000400000000000000" pitchFamily="2" charset="-78"/>
              </a:rPr>
              <a:t>نفس از آن حیث که نفس است ینی در فعل محتاج به ماده است نمیتواند قبل از بدن تحقق داشته باشد و لذا با حدوث بدن حادث میشود و با توجه به مناسبت بین نفس و بدن خاص خودش و همین که به هر جسم مستعدی نفس خاص خودش افاضه می شود، نتاسخ و حلول نفس در بدن دیگر نیز محال خواهد بود.</a:t>
            </a:r>
            <a:endParaRPr lang="en-US" sz="2800" dirty="0">
              <a:cs typeface="B Nazanin" panose="00000400000000000000" pitchFamily="2" charset="-78"/>
            </a:endParaRPr>
          </a:p>
        </p:txBody>
      </p:sp>
    </p:spTree>
    <p:extLst>
      <p:ext uri="{BB962C8B-B14F-4D97-AF65-F5344CB8AC3E}">
        <p14:creationId xmlns:p14="http://schemas.microsoft.com/office/powerpoint/2010/main" val="1960349589"/>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solidFill>
                  <a:schemeClr val="tx1"/>
                </a:solidFill>
                <a:cs typeface="B Nazanin" panose="00000400000000000000" pitchFamily="2" charset="-78"/>
              </a:rPr>
              <a:t>ربط ثابت و متغییر </a:t>
            </a:r>
            <a:endParaRPr lang="en-US" sz="40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r>
              <a:rPr lang="fa-IR" dirty="0" smtClean="0"/>
              <a:t> </a:t>
            </a:r>
            <a:r>
              <a:rPr lang="fa-IR" sz="2400" dirty="0" smtClean="0">
                <a:cs typeface="B Nazanin" panose="00000400000000000000" pitchFamily="2" charset="-78"/>
              </a:rPr>
              <a:t>یکی از مهم ترین مسائل فلسفی چگونگیه ارتباط موجودات متغییر عالم طبیعت با خداوند است که هیچ گونه تغییری در ذات او راه ندارد .</a:t>
            </a:r>
          </a:p>
          <a:p>
            <a:pPr marL="0" indent="0" algn="r">
              <a:buNone/>
            </a:pPr>
            <a:endParaRPr lang="fa-IR" sz="2400" dirty="0" smtClean="0">
              <a:cs typeface="B Nazanin" panose="00000400000000000000" pitchFamily="2" charset="-78"/>
            </a:endParaRPr>
          </a:p>
          <a:p>
            <a:pPr marL="0" indent="0" algn="r">
              <a:buNone/>
            </a:pPr>
            <a:r>
              <a:rPr lang="fa-IR" sz="2400" dirty="0" smtClean="0">
                <a:cs typeface="B Nazanin" panose="00000400000000000000" pitchFamily="2" charset="-78"/>
              </a:rPr>
              <a:t>مباحث دیگری همچون «اتحاد عاقل و معقول»،«معاد جسمانی»و مسائل دیگری از جمله تفصیل مسائل مربوط به«علم»خداوند قاعده بسیط الحقیقۀو .... یا از مطالب ابتکاری صدر المتالهین بوده و یا تقریر تازه ای از جانب او در آن مسائل عرضه شده است.</a:t>
            </a:r>
            <a:endParaRPr lang="en-US" sz="2400" dirty="0">
              <a:cs typeface="B Nazanin" panose="00000400000000000000" pitchFamily="2" charset="-78"/>
            </a:endParaRPr>
          </a:p>
        </p:txBody>
      </p:sp>
    </p:spTree>
    <p:extLst>
      <p:ext uri="{BB962C8B-B14F-4D97-AF65-F5344CB8AC3E}">
        <p14:creationId xmlns:p14="http://schemas.microsoft.com/office/powerpoint/2010/main" val="2635686151"/>
      </p:ext>
    </p:extLst>
  </p:cSld>
  <p:clrMapOvr>
    <a:masterClrMapping/>
  </p:clrMapOvr>
  <p:transition spd="slow">
    <p:fade/>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chemeClr val="tx1"/>
                </a:solidFill>
                <a:cs typeface="B Nazanin" panose="00000400000000000000" pitchFamily="2" charset="-78"/>
              </a:rPr>
              <a:t>معنای تلفیق برهان،عرفان وقرآن در حکمت متعالیه</a:t>
            </a:r>
            <a:endParaRPr lang="en-US"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endParaRPr lang="fa-IR" dirty="0" smtClean="0"/>
          </a:p>
          <a:p>
            <a:pPr marL="0" indent="0" algn="r">
              <a:buNone/>
            </a:pPr>
            <a:r>
              <a:rPr lang="fa-IR" sz="3200" dirty="0" smtClean="0">
                <a:cs typeface="B Nazanin" panose="00000400000000000000" pitchFamily="2" charset="-78"/>
              </a:rPr>
              <a:t>برای تحلیل مطلب ابتدا باید به یک نکته بسیار مهم توجه کرد و آن اینکه فلسفه ورزیدن مساوق با عقل ورزی است .روش فلسفه تعقل است و مدعای فلسفی آن است که پشت گرم ب برهان عقلی باشد.</a:t>
            </a:r>
          </a:p>
        </p:txBody>
      </p:sp>
    </p:spTree>
    <p:extLst>
      <p:ext uri="{BB962C8B-B14F-4D97-AF65-F5344CB8AC3E}">
        <p14:creationId xmlns:p14="http://schemas.microsoft.com/office/powerpoint/2010/main" val="34055208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400" dirty="0" smtClean="0">
                <a:solidFill>
                  <a:schemeClr val="tx1"/>
                </a:solidFill>
                <a:cs typeface="B Nazanin" panose="00000400000000000000" pitchFamily="2" charset="-78"/>
              </a:rPr>
              <a:t>تفکیک دو مرحله متفاوت در وادی معرفت</a:t>
            </a:r>
            <a:endParaRPr lang="en-US" sz="44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r>
              <a:rPr lang="fa-IR" dirty="0" smtClean="0"/>
              <a:t> </a:t>
            </a:r>
            <a:endParaRPr lang="en-US" sz="3600" dirty="0">
              <a:cs typeface="B Nazanin" panose="00000400000000000000" pitchFamily="2" charset="-78"/>
            </a:endParaRPr>
          </a:p>
        </p:txBody>
      </p:sp>
      <p:sp>
        <p:nvSpPr>
          <p:cNvPr id="5" name="Cloud Callout 4"/>
          <p:cNvSpPr/>
          <p:nvPr/>
        </p:nvSpPr>
        <p:spPr>
          <a:xfrm>
            <a:off x="1330036" y="2160591"/>
            <a:ext cx="8331893" cy="3546764"/>
          </a:xfrm>
          <a:prstGeom prst="cloudCallout">
            <a:avLst/>
          </a:prstGeom>
        </p:spPr>
        <p:style>
          <a:lnRef idx="1">
            <a:schemeClr val="accent1"/>
          </a:lnRef>
          <a:fillRef idx="2">
            <a:schemeClr val="accent1"/>
          </a:fillRef>
          <a:effectRef idx="1">
            <a:schemeClr val="accent1"/>
          </a:effectRef>
          <a:fontRef idx="minor">
            <a:schemeClr val="dk1"/>
          </a:fontRef>
        </p:style>
        <p:txBody>
          <a:bodyPr lIns="91302" tIns="45718" rIns="91302" bIns="45718" rtlCol="0" anchor="ctr"/>
          <a:lstStyle/>
          <a:p>
            <a:pPr algn="r"/>
            <a:r>
              <a:rPr lang="fa-IR" sz="3200" dirty="0">
                <a:cs typeface="B Nazanin" panose="00000400000000000000" pitchFamily="2" charset="-78"/>
              </a:rPr>
              <a:t>الف )مرحله گردآوری</a:t>
            </a:r>
          </a:p>
          <a:p>
            <a:pPr algn="r"/>
            <a:endParaRPr lang="fa-IR" sz="3200" dirty="0">
              <a:cs typeface="B Nazanin" panose="00000400000000000000" pitchFamily="2" charset="-78"/>
            </a:endParaRPr>
          </a:p>
          <a:p>
            <a:pPr algn="r"/>
            <a:r>
              <a:rPr lang="fa-IR" sz="3200" dirty="0">
                <a:cs typeface="B Nazanin" panose="00000400000000000000" pitchFamily="2" charset="-78"/>
              </a:rPr>
              <a:t>ب)مرحله داوری </a:t>
            </a:r>
            <a:endParaRPr lang="en-US" sz="3200" dirty="0">
              <a:cs typeface="B Nazanin" panose="00000400000000000000" pitchFamily="2" charset="-78"/>
            </a:endParaRPr>
          </a:p>
          <a:p>
            <a:pPr algn="ctr"/>
            <a:endParaRPr lang="en-US" dirty="0"/>
          </a:p>
        </p:txBody>
      </p:sp>
    </p:spTree>
    <p:extLst>
      <p:ext uri="{BB962C8B-B14F-4D97-AF65-F5344CB8AC3E}">
        <p14:creationId xmlns:p14="http://schemas.microsoft.com/office/powerpoint/2010/main" val="1781351231"/>
      </p:ext>
    </p:extLst>
  </p:cSld>
  <p:clrMapOvr>
    <a:masterClrMapping/>
  </p:clrMapOvr>
  <p:transition spd="slow">
    <p:fade/>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4000" dirty="0" smtClean="0">
                <a:solidFill>
                  <a:schemeClr val="tx1"/>
                </a:solidFill>
                <a:cs typeface="B Nazanin" panose="00000400000000000000" pitchFamily="2" charset="-78"/>
              </a:rPr>
              <a:t>مرحله گرد آوری </a:t>
            </a:r>
            <a:endParaRPr lang="en-US" sz="4000" dirty="0">
              <a:solidFill>
                <a:schemeClr val="tx1"/>
              </a:solidFill>
              <a:cs typeface="B Nazanin" panose="00000400000000000000" pitchFamily="2" charset="-78"/>
            </a:endParaRPr>
          </a:p>
        </p:txBody>
      </p:sp>
      <p:sp>
        <p:nvSpPr>
          <p:cNvPr id="3" name="Content Placeholder 2"/>
          <p:cNvSpPr>
            <a:spLocks noGrp="1"/>
          </p:cNvSpPr>
          <p:nvPr>
            <p:ph idx="1"/>
          </p:nvPr>
        </p:nvSpPr>
        <p:spPr/>
        <p:txBody>
          <a:bodyPr/>
          <a:lstStyle/>
          <a:p>
            <a:pPr marL="0" indent="0" algn="r">
              <a:buNone/>
            </a:pPr>
            <a:endParaRPr lang="fa-IR" dirty="0" smtClean="0"/>
          </a:p>
          <a:p>
            <a:pPr marL="0" indent="0" algn="r">
              <a:buNone/>
            </a:pPr>
            <a:r>
              <a:rPr lang="fa-IR" sz="2800" dirty="0" smtClean="0">
                <a:cs typeface="B Nazanin" panose="00000400000000000000" pitchFamily="2" charset="-78"/>
              </a:rPr>
              <a:t>این مرحله وضعیتی است که افکار و اندیشه های مختلف به ذهن عالم خطور میکند و به اصطلاح شکار او میشود.</a:t>
            </a:r>
          </a:p>
        </p:txBody>
      </p:sp>
    </p:spTree>
    <p:extLst>
      <p:ext uri="{BB962C8B-B14F-4D97-AF65-F5344CB8AC3E}">
        <p14:creationId xmlns:p14="http://schemas.microsoft.com/office/powerpoint/2010/main" val="20881284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400" dirty="0" smtClean="0">
                <a:cs typeface="B Nazanin" panose="00000400000000000000" pitchFamily="2" charset="-78"/>
              </a:rPr>
              <a:t>مرحله داوری</a:t>
            </a:r>
            <a:endParaRPr lang="en-US" sz="4400" dirty="0">
              <a:cs typeface="B Nazanin" panose="00000400000000000000" pitchFamily="2" charset="-78"/>
            </a:endParaRPr>
          </a:p>
        </p:txBody>
      </p:sp>
      <p:sp>
        <p:nvSpPr>
          <p:cNvPr id="3" name="Content Placeholder 2"/>
          <p:cNvSpPr>
            <a:spLocks noGrp="1"/>
          </p:cNvSpPr>
          <p:nvPr>
            <p:ph idx="1"/>
          </p:nvPr>
        </p:nvSpPr>
        <p:spPr/>
        <p:txBody>
          <a:bodyPr/>
          <a:lstStyle/>
          <a:p>
            <a:pPr marL="0" indent="0" algn="r" rtl="1">
              <a:buNone/>
            </a:pPr>
            <a:endParaRPr lang="fa-IR" dirty="0" smtClean="0"/>
          </a:p>
          <a:p>
            <a:pPr marL="0" indent="0" algn="r" rtl="1">
              <a:buNone/>
            </a:pPr>
            <a:endParaRPr lang="fa-IR" dirty="0"/>
          </a:p>
          <a:p>
            <a:pPr marL="0" indent="0" algn="r" rtl="1">
              <a:buNone/>
            </a:pPr>
            <a:r>
              <a:rPr lang="fa-IR" sz="2800" dirty="0" smtClean="0">
                <a:cs typeface="B Nazanin" panose="00000400000000000000" pitchFamily="2" charset="-78"/>
              </a:rPr>
              <a:t>مرحله ای است که در درستی و نادرستی یک مدعا توسط جامعه علمی و به عرضه به ملاک های مورد قبول همگانی در آن علم مورد ارزیابی قرار میگرد .</a:t>
            </a:r>
          </a:p>
          <a:p>
            <a:pPr marL="0" indent="0" algn="r" rtl="1">
              <a:buNone/>
            </a:pPr>
            <a:r>
              <a:rPr lang="fa-IR" sz="2800" dirty="0" smtClean="0">
                <a:cs typeface="B Nazanin" panose="00000400000000000000" pitchFamily="2" charset="-78"/>
              </a:rPr>
              <a:t> خصوصیت صدرالمتالهین آن است که وی توانست بسیاری از مطالب را که تا روزگار وی که صرفا به شهود عرفانی متکی میشد و یا بدون استدلال کافی به آموزه های دین منتسب میگردید به پشتوانه استدلالی کافی مستند سازد و بدین ترتیب هماهنگی دین،عرفان و عقل را نمایان کند.</a:t>
            </a:r>
            <a:endParaRPr lang="en-US" sz="2800" dirty="0">
              <a:cs typeface="B Nazanin" panose="00000400000000000000" pitchFamily="2" charset="-78"/>
            </a:endParaRPr>
          </a:p>
        </p:txBody>
      </p:sp>
    </p:spTree>
    <p:extLst>
      <p:ext uri="{BB962C8B-B14F-4D97-AF65-F5344CB8AC3E}">
        <p14:creationId xmlns:p14="http://schemas.microsoft.com/office/powerpoint/2010/main" val="20048302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Documents and Settings\Administrator\Desktop\مجموعه تصاوير\باز تصاويري ديگر\71.gif"/>
          <p:cNvPicPr>
            <a:picLocks noChangeAspect="1" noChangeArrowheads="1" noCrop="1"/>
          </p:cNvPicPr>
          <p:nvPr/>
        </p:nvPicPr>
        <p:blipFill>
          <a:blip r:embed="rId2" cstate="print"/>
          <a:srcRect/>
          <a:stretch>
            <a:fillRect/>
          </a:stretch>
        </p:blipFill>
        <p:spPr bwMode="auto">
          <a:xfrm>
            <a:off x="4805417" y="2316162"/>
            <a:ext cx="6985000" cy="4327525"/>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984583" y="285750"/>
            <a:ext cx="10000085" cy="1600246"/>
          </a:xfrm>
          <a:prstGeom prst="rect">
            <a:avLst/>
          </a:prstGeom>
          <a:ln>
            <a:solidFill>
              <a:srgbClr val="FF0000"/>
            </a:solidFill>
          </a:ln>
        </p:spPr>
        <p:txBody>
          <a:bodyPr wrap="square" lIns="121730" tIns="60865" rIns="121730" bIns="60865">
            <a:spAutoFit/>
          </a:bodyPr>
          <a:ls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r>
              <a:rPr lang="en-US" sz="9600" b="1" dirty="0" err="1"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بسم</a:t>
            </a:r>
            <a:r>
              <a:rPr lang="en-US" sz="9600" b="1" dirty="0"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 </a:t>
            </a:r>
            <a:r>
              <a:rPr lang="en-US" sz="9600" b="1" dirty="0" err="1"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اللّه</a:t>
            </a:r>
            <a:r>
              <a:rPr lang="en-US" sz="9600" b="1" dirty="0"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 </a:t>
            </a:r>
            <a:r>
              <a:rPr lang="en-US" sz="9600" b="1" dirty="0" err="1"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الرّحمن</a:t>
            </a:r>
            <a:r>
              <a:rPr lang="en-US" sz="9600" b="1" dirty="0"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 </a:t>
            </a:r>
            <a:r>
              <a:rPr lang="en-US" sz="9600" b="1" dirty="0" err="1" smtClean="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rPr>
              <a:t>الرّحیم</a:t>
            </a:r>
            <a:endParaRPr lang="fa-IR" sz="9600" b="1" dirty="0">
              <a:ln w="10541" cmpd="sng">
                <a:solidFill>
                  <a:srgbClr val="FF0000"/>
                </a:solidFill>
                <a:prstDash val="solid"/>
              </a:ln>
              <a:solidFill>
                <a:srgbClr val="FF66CC"/>
              </a:solidFill>
              <a:effectLst>
                <a:outerShdw blurRad="38100" dist="38100" dir="2700000" algn="tl">
                  <a:srgbClr val="000000">
                    <a:alpha val="43137"/>
                  </a:srgbClr>
                </a:outerShdw>
              </a:effectLst>
              <a:latin typeface="IranNastaliq" pitchFamily="18" charset="0"/>
              <a:cs typeface="IranNastaliq" pitchFamily="18" charset="0"/>
            </a:endParaRPr>
          </a:p>
        </p:txBody>
      </p:sp>
      <p:sp>
        <p:nvSpPr>
          <p:cNvPr id="4" name="TextBox 3"/>
          <p:cNvSpPr txBox="1"/>
          <p:nvPr/>
        </p:nvSpPr>
        <p:spPr>
          <a:xfrm>
            <a:off x="271462" y="3271838"/>
            <a:ext cx="4231526" cy="523220"/>
          </a:xfrm>
          <a:prstGeom prst="rect">
            <a:avLst/>
          </a:prstGeom>
          <a:noFill/>
        </p:spPr>
        <p:txBody>
          <a:bodyPr wrap="square" rtlCol="1">
            <a:spAutoFit/>
          </a:bodyPr>
          <a:lstStyle/>
          <a:p>
            <a:pPr algn="ctr"/>
            <a:r>
              <a:rPr lang="fa-IR" sz="2800" b="1" dirty="0" smtClean="0">
                <a:solidFill>
                  <a:srgbClr val="002060"/>
                </a:solidFill>
              </a:rPr>
              <a:t>گروه 8</a:t>
            </a:r>
            <a:r>
              <a:rPr lang="fa-IR" sz="2800" b="1" dirty="0" smtClean="0">
                <a:solidFill>
                  <a:srgbClr val="002060"/>
                </a:solidFill>
              </a:rPr>
              <a:t>:</a:t>
            </a:r>
            <a:endParaRPr lang="fa-IR" dirty="0" smtClean="0"/>
          </a:p>
        </p:txBody>
      </p:sp>
    </p:spTree>
    <p:extLst>
      <p:ext uri="{BB962C8B-B14F-4D97-AF65-F5344CB8AC3E}">
        <p14:creationId xmlns:p14="http://schemas.microsoft.com/office/powerpoint/2010/main" val="2505652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391" y="1101311"/>
            <a:ext cx="11688233"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435" y="3717033"/>
            <a:ext cx="11648017" cy="1568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2660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randombar(horizontal)">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barn(inVertical)">
                                      <p:cBhvr>
                                        <p:cTn id="1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2653408" y="548684"/>
            <a:ext cx="9217024" cy="5664629"/>
          </a:xfrm>
        </p:spPr>
        <p:txBody>
          <a:bodyPr/>
          <a:lstStyle/>
          <a:p>
            <a:pPr algn="r"/>
            <a:r>
              <a:rPr lang="fa-IR" sz="2100" dirty="0" smtClean="0"/>
              <a:t>تفکرفلسفی پس از صدرالمتالهین درایران</a:t>
            </a:r>
          </a:p>
          <a:p>
            <a:pPr algn="r"/>
            <a:endParaRPr lang="fa-IR" sz="2100" dirty="0" smtClean="0"/>
          </a:p>
          <a:p>
            <a:pPr algn="r"/>
            <a:r>
              <a:rPr lang="fa-IR" sz="2100" dirty="0" smtClean="0"/>
              <a:t>دو داماد ملاصدرا که از اساتید فلسفه وعرفان اند</a:t>
            </a:r>
            <a:endParaRPr lang="fa-IR" sz="2100" dirty="0"/>
          </a:p>
        </p:txBody>
      </p:sp>
      <p:cxnSp>
        <p:nvCxnSpPr>
          <p:cNvPr id="6" name="Straight Connector 5"/>
          <p:cNvCxnSpPr/>
          <p:nvPr/>
        </p:nvCxnSpPr>
        <p:spPr>
          <a:xfrm>
            <a:off x="6288021" y="1028736"/>
            <a:ext cx="960107" cy="480053"/>
          </a:xfrm>
          <a:prstGeom prst="line">
            <a:avLst/>
          </a:prstGeom>
        </p:spPr>
        <p:style>
          <a:lnRef idx="2">
            <a:schemeClr val="accent4"/>
          </a:lnRef>
          <a:fillRef idx="0">
            <a:schemeClr val="accent4"/>
          </a:fillRef>
          <a:effectRef idx="1">
            <a:schemeClr val="accent4"/>
          </a:effectRef>
          <a:fontRef idx="minor">
            <a:schemeClr val="tx1"/>
          </a:fontRef>
        </p:style>
      </p:cxnSp>
      <p:cxnSp>
        <p:nvCxnSpPr>
          <p:cNvPr id="8" name="Straight Connector 7"/>
          <p:cNvCxnSpPr/>
          <p:nvPr/>
        </p:nvCxnSpPr>
        <p:spPr>
          <a:xfrm flipH="1">
            <a:off x="6387981" y="1552429"/>
            <a:ext cx="864096" cy="384043"/>
          </a:xfrm>
          <a:prstGeom prst="line">
            <a:avLst/>
          </a:prstGeom>
        </p:spPr>
        <p:style>
          <a:lnRef idx="2">
            <a:schemeClr val="accent4"/>
          </a:lnRef>
          <a:fillRef idx="0">
            <a:schemeClr val="accent4"/>
          </a:fillRef>
          <a:effectRef idx="1">
            <a:schemeClr val="accent4"/>
          </a:effectRef>
          <a:fontRef idx="minor">
            <a:schemeClr val="tx1"/>
          </a:fontRef>
        </p:style>
      </p:cxn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44603" y="699593"/>
            <a:ext cx="2698751"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3697" y="1663505"/>
            <a:ext cx="4006849"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58831" y="3425304"/>
            <a:ext cx="3740151" cy="611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7296133" y="3123808"/>
            <a:ext cx="1004163" cy="576064"/>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p:nvCxnSpPr>
        <p:spPr>
          <a:xfrm flipH="1">
            <a:off x="7244180" y="3730944"/>
            <a:ext cx="1056117"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flipH="1">
            <a:off x="7436200" y="3731773"/>
            <a:ext cx="864096" cy="448531"/>
          </a:xfrm>
          <a:prstGeom prst="line">
            <a:avLst/>
          </a:prstGeom>
        </p:spPr>
        <p:style>
          <a:lnRef idx="2">
            <a:schemeClr val="accent2"/>
          </a:lnRef>
          <a:fillRef idx="0">
            <a:schemeClr val="accent2"/>
          </a:fillRef>
          <a:effectRef idx="1">
            <a:schemeClr val="accent2"/>
          </a:effectRef>
          <a:fontRef idx="minor">
            <a:schemeClr val="tx1"/>
          </a:fontRef>
        </p:style>
      </p:cxnSp>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3600" y="2901953"/>
            <a:ext cx="284480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7496" y="3401805"/>
            <a:ext cx="195156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65703" y="3886929"/>
            <a:ext cx="255270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Left Arrow 15"/>
          <p:cNvSpPr/>
          <p:nvPr/>
        </p:nvSpPr>
        <p:spPr>
          <a:xfrm>
            <a:off x="3503723" y="3331081"/>
            <a:ext cx="1225177" cy="801387"/>
          </a:xfrm>
          <a:prstGeom prst="leftArrow">
            <a:avLst/>
          </a:prstGeom>
        </p:spPr>
        <p:style>
          <a:lnRef idx="0">
            <a:schemeClr val="accent2"/>
          </a:lnRef>
          <a:fillRef idx="3">
            <a:schemeClr val="accent2"/>
          </a:fillRef>
          <a:effectRef idx="3">
            <a:schemeClr val="accent2"/>
          </a:effectRef>
          <a:fontRef idx="minor">
            <a:schemeClr val="lt1"/>
          </a:fontRef>
        </p:style>
        <p:txBody>
          <a:bodyPr lIns="121736" tIns="60868" rIns="121736" bIns="60868" rtlCol="0" anchor="ctr"/>
          <a:lstStyle/>
          <a:p>
            <a:pPr algn="ctr"/>
            <a:endParaRPr lang="en-US"/>
          </a:p>
        </p:txBody>
      </p:sp>
      <p:pic>
        <p:nvPicPr>
          <p:cNvPr id="2057"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71622" y="3446220"/>
            <a:ext cx="1885951"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62447" y="5157193"/>
            <a:ext cx="2106084"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p:nvCxnSpPr>
        <p:spPr>
          <a:xfrm flipH="1">
            <a:off x="8016213" y="5486333"/>
            <a:ext cx="2016224" cy="0"/>
          </a:xfrm>
          <a:prstGeom prst="line">
            <a:avLst/>
          </a:prstGeom>
        </p:spPr>
        <p:style>
          <a:lnRef idx="2">
            <a:schemeClr val="dk1"/>
          </a:lnRef>
          <a:fillRef idx="0">
            <a:schemeClr val="dk1"/>
          </a:fillRef>
          <a:effectRef idx="1">
            <a:schemeClr val="dk1"/>
          </a:effectRef>
          <a:fontRef idx="minor">
            <a:schemeClr val="tx1"/>
          </a:fontRef>
        </p:style>
      </p:cxnSp>
      <p:pic>
        <p:nvPicPr>
          <p:cNvPr id="2060"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83608" y="4965171"/>
            <a:ext cx="1081617" cy="658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64799" y="5157284"/>
            <a:ext cx="2406649" cy="61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5" name="Straight Connector 24"/>
          <p:cNvCxnSpPr/>
          <p:nvPr/>
        </p:nvCxnSpPr>
        <p:spPr>
          <a:xfrm flipH="1">
            <a:off x="7713052" y="3742800"/>
            <a:ext cx="586504" cy="802431"/>
          </a:xfrm>
          <a:prstGeom prst="line">
            <a:avLst/>
          </a:prstGeom>
        </p:spPr>
        <p:style>
          <a:lnRef idx="2">
            <a:schemeClr val="accent2"/>
          </a:lnRef>
          <a:fillRef idx="0">
            <a:schemeClr val="accent2"/>
          </a:fillRef>
          <a:effectRef idx="1">
            <a:schemeClr val="accent2"/>
          </a:effectRef>
          <a:fontRef idx="minor">
            <a:schemeClr val="tx1"/>
          </a:fontRef>
        </p:style>
      </p:cxnSp>
      <p:pic>
        <p:nvPicPr>
          <p:cNvPr id="2062"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05651" y="4306887"/>
            <a:ext cx="5380567" cy="658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3683873"/>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059" y="68628"/>
            <a:ext cx="12001332" cy="6789373"/>
          </a:xfrm>
          <a:prstGeom prst="rect">
            <a:avLst/>
          </a:prstGeom>
          <a:ln>
            <a:noFill/>
          </a:ln>
          <a:effectLst>
            <a:softEdge rad="112500"/>
          </a:effectLst>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2224" y="1220848"/>
            <a:ext cx="2658533" cy="71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0152" y="2561981"/>
            <a:ext cx="347133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0362" y="3044960"/>
            <a:ext cx="3950985" cy="768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9860" y="3777785"/>
            <a:ext cx="382435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03805" y="1508786"/>
            <a:ext cx="190923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2735628" y="1508787"/>
            <a:ext cx="768085" cy="347752"/>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Straight Connector 9"/>
          <p:cNvCxnSpPr>
            <a:stCxn id="3079" idx="1"/>
          </p:cNvCxnSpPr>
          <p:nvPr/>
        </p:nvCxnSpPr>
        <p:spPr>
          <a:xfrm flipH="1">
            <a:off x="2735628" y="1837928"/>
            <a:ext cx="768085" cy="329141"/>
          </a:xfrm>
          <a:prstGeom prst="line">
            <a:avLst/>
          </a:prstGeom>
        </p:spPr>
        <p:style>
          <a:lnRef idx="2">
            <a:schemeClr val="accent2"/>
          </a:lnRef>
          <a:fillRef idx="0">
            <a:schemeClr val="accent2"/>
          </a:fillRef>
          <a:effectRef idx="1">
            <a:schemeClr val="accent2"/>
          </a:effectRef>
          <a:fontRef idx="minor">
            <a:schemeClr val="tx1"/>
          </a:fontRef>
        </p:style>
      </p:cxnSp>
      <p:pic>
        <p:nvPicPr>
          <p:cNvPr id="3080"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9509" y="1179645"/>
            <a:ext cx="1728192"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3448" y="1867233"/>
            <a:ext cx="1632181"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91479" y="2891121"/>
            <a:ext cx="4021468"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3"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99456" y="3572671"/>
            <a:ext cx="4608512" cy="863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4" name="Picture 1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93875" y="4436067"/>
            <a:ext cx="5019676" cy="1617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56343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48128" y="356750"/>
            <a:ext cx="4224469" cy="5760639"/>
          </a:xfrm>
          <a:prstGeom prst="rect">
            <a:avLst/>
          </a:prstGeom>
          <a:ln>
            <a:noFill/>
          </a:ln>
          <a:effectLst>
            <a:softEdge rad="112500"/>
          </a:effectLst>
        </p:spPr>
      </p:pic>
      <p:sp>
        <p:nvSpPr>
          <p:cNvPr id="4" name="Text Placeholder 3"/>
          <p:cNvSpPr>
            <a:spLocks noGrp="1"/>
          </p:cNvSpPr>
          <p:nvPr>
            <p:ph type="body" sz="half" idx="2"/>
          </p:nvPr>
        </p:nvSpPr>
        <p:spPr>
          <a:xfrm>
            <a:off x="335360" y="548680"/>
            <a:ext cx="6638528" cy="5472608"/>
          </a:xfrm>
        </p:spPr>
        <p:txBody>
          <a:bodyPr/>
          <a:lstStyle/>
          <a:p>
            <a:pPr algn="r"/>
            <a:r>
              <a:rPr lang="fa-IR" dirty="0" smtClean="0"/>
              <a:t>علامه سید محمد حسین طباطبایی در تبریز به دنیا امد بنا به وصیت پدر در نه سالگی تحت سرپرستی وصی به تحصیل پرداخت </a:t>
            </a:r>
          </a:p>
          <a:p>
            <a:pPr algn="r"/>
            <a:r>
              <a:rPr lang="fa-IR" dirty="0" smtClean="0"/>
              <a:t>درسال1297دررشته علوم دینی وعربی مقدار زیادی فقه اصول ومنطق فرا گرفت </a:t>
            </a:r>
          </a:p>
          <a:p>
            <a:pPr algn="r"/>
            <a:endParaRPr lang="fa-IR" dirty="0"/>
          </a:p>
          <a:p>
            <a:pPr algn="r"/>
            <a:endParaRPr lang="fa-IR" dirty="0" smtClean="0"/>
          </a:p>
          <a:p>
            <a:pPr algn="r"/>
            <a:r>
              <a:rPr lang="fa-IR" dirty="0" smtClean="0"/>
              <a:t>اساتید او درنجف سال1304</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8103" y="1550777"/>
            <a:ext cx="2592916"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6311" y="2276785"/>
            <a:ext cx="234103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2936" y="2649357"/>
            <a:ext cx="2089151"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9632" y="2985937"/>
            <a:ext cx="260138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ight Bracket 27"/>
          <p:cNvSpPr/>
          <p:nvPr/>
        </p:nvSpPr>
        <p:spPr>
          <a:xfrm>
            <a:off x="4190911" y="1700809"/>
            <a:ext cx="380108" cy="1755992"/>
          </a:xfrm>
          <a:prstGeom prst="rightBracket">
            <a:avLst/>
          </a:prstGeom>
        </p:spPr>
        <p:style>
          <a:lnRef idx="2">
            <a:schemeClr val="accent2"/>
          </a:lnRef>
          <a:fillRef idx="0">
            <a:schemeClr val="accent2"/>
          </a:fillRef>
          <a:effectRef idx="1">
            <a:schemeClr val="accent2"/>
          </a:effectRef>
          <a:fontRef idx="minor">
            <a:schemeClr val="tx1"/>
          </a:fontRef>
        </p:style>
        <p:txBody>
          <a:bodyPr lIns="121736" tIns="60868" rIns="121736" bIns="60868" rtlCol="0" anchor="ctr"/>
          <a:lstStyle/>
          <a:p>
            <a:pPr algn="ctr"/>
            <a:endParaRPr lang="en-US"/>
          </a:p>
        </p:txBody>
      </p:sp>
      <p:pic>
        <p:nvPicPr>
          <p:cNvPr id="512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71953" y="1930120"/>
            <a:ext cx="99906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6903" y="3813044"/>
            <a:ext cx="679654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Bent-Up Arrow 29"/>
          <p:cNvSpPr/>
          <p:nvPr/>
        </p:nvSpPr>
        <p:spPr>
          <a:xfrm rot="10800000">
            <a:off x="1206712" y="3175824"/>
            <a:ext cx="1056117" cy="733229"/>
          </a:xfrm>
          <a:prstGeom prst="bentUpArrow">
            <a:avLst/>
          </a:prstGeom>
        </p:spPr>
        <p:style>
          <a:lnRef idx="1">
            <a:schemeClr val="accent2"/>
          </a:lnRef>
          <a:fillRef idx="2">
            <a:schemeClr val="accent2"/>
          </a:fillRef>
          <a:effectRef idx="1">
            <a:schemeClr val="accent2"/>
          </a:effectRef>
          <a:fontRef idx="minor">
            <a:schemeClr val="dk1"/>
          </a:fontRef>
        </p:style>
        <p:txBody>
          <a:bodyPr lIns="121736" tIns="60868" rIns="121736" bIns="60868" rtlCol="0" anchor="ctr"/>
          <a:lstStyle/>
          <a:p>
            <a:pPr algn="ctr"/>
            <a:endParaRPr lang="en-US"/>
          </a:p>
        </p:txBody>
      </p:sp>
      <p:pic>
        <p:nvPicPr>
          <p:cNvPr id="5129"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5532" y="4496677"/>
            <a:ext cx="681675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6916" y="5198301"/>
            <a:ext cx="7413989"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913" y="5829269"/>
            <a:ext cx="7567995"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3"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880401" y="19276"/>
            <a:ext cx="317076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62526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9349" y="164640"/>
            <a:ext cx="11809312" cy="6789373"/>
          </a:xfrm>
          <a:prstGeom prst="rect">
            <a:avLst/>
          </a:prstGeom>
          <a:ln>
            <a:noFill/>
          </a:ln>
          <a:effectLst>
            <a:softEdge rad="112500"/>
          </a:effectLst>
        </p:spPr>
      </p:pic>
      <p:pic>
        <p:nvPicPr>
          <p:cNvPr id="614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1533" y="2210039"/>
            <a:ext cx="7872875"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789342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260648"/>
            <a:ext cx="10972800" cy="1143000"/>
          </a:xfrm>
        </p:spPr>
        <p:txBody>
          <a:bodyPr>
            <a:noAutofit/>
          </a:bodyPr>
          <a:lstStyle/>
          <a:p>
            <a:r>
              <a:rPr lang="fa-IR" sz="4800" dirty="0" smtClean="0">
                <a:solidFill>
                  <a:schemeClr val="bg1"/>
                </a:solidFill>
              </a:rPr>
              <a:t>اثار علمی علامه طباطبایی</a:t>
            </a:r>
            <a:endParaRPr lang="en-US" sz="4800" dirty="0">
              <a:solidFill>
                <a:schemeClr val="bg1"/>
              </a:solidFill>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9349" y="68627"/>
            <a:ext cx="11809312" cy="6643124"/>
          </a:xfrm>
          <a:prstGeom prst="rect">
            <a:avLst/>
          </a:prstGeom>
          <a:ln>
            <a:noFill/>
          </a:ln>
          <a:effectLst>
            <a:softEdge rad="112500"/>
          </a:effec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9251" y="1006853"/>
            <a:ext cx="193463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995" y="1508786"/>
            <a:ext cx="194310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4895" y="1988841"/>
            <a:ext cx="190923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95818" y="2468893"/>
            <a:ext cx="174836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89854" y="2948949"/>
            <a:ext cx="3388783"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12255" y="3358274"/>
            <a:ext cx="2063751"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16611" y="3813044"/>
            <a:ext cx="2309284" cy="1805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7"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43863" y="4293097"/>
            <a:ext cx="2000249"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8" name="Picture 1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87447" y="4773149"/>
            <a:ext cx="499110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9"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45615" y="5289421"/>
            <a:ext cx="3780367"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12995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1373" y="385097"/>
            <a:ext cx="3745475" cy="5568619"/>
          </a:xfrm>
          <a:prstGeom prst="ellipse">
            <a:avLst/>
          </a:prstGeom>
          <a:ln>
            <a:noFill/>
          </a:ln>
          <a:effectLst>
            <a:softEdge rad="112500"/>
          </a:effectLst>
        </p:spPr>
      </p:pic>
      <p:sp>
        <p:nvSpPr>
          <p:cNvPr id="4" name="Text Placeholder 3"/>
          <p:cNvSpPr>
            <a:spLocks noGrp="1"/>
          </p:cNvSpPr>
          <p:nvPr>
            <p:ph type="body" sz="half" idx="2"/>
          </p:nvPr>
        </p:nvSpPr>
        <p:spPr>
          <a:xfrm>
            <a:off x="4559832" y="452672"/>
            <a:ext cx="7392821" cy="5664629"/>
          </a:xfrm>
        </p:spPr>
        <p:txBody>
          <a:bodyPr/>
          <a:lstStyle/>
          <a:p>
            <a:pPr algn="r"/>
            <a:endParaRPr lang="en-US" dirty="0" smtClean="0"/>
          </a:p>
          <a:p>
            <a:pPr algn="r"/>
            <a:endParaRPr lang="fa-IR" dirty="0"/>
          </a:p>
          <a:p>
            <a:pPr algn="r"/>
            <a:endParaRPr lang="fa-IR" dirty="0" smtClean="0"/>
          </a:p>
        </p:txBody>
      </p:sp>
      <p:sp>
        <p:nvSpPr>
          <p:cNvPr id="7" name="Right Brace 6"/>
          <p:cNvSpPr/>
          <p:nvPr/>
        </p:nvSpPr>
        <p:spPr>
          <a:xfrm>
            <a:off x="9067038" y="150329"/>
            <a:ext cx="852623" cy="1358545"/>
          </a:xfrm>
          <a:prstGeom prst="rightBrace">
            <a:avLst>
              <a:gd name="adj1" fmla="val 31094"/>
              <a:gd name="adj2" fmla="val 50000"/>
            </a:avLst>
          </a:prstGeom>
        </p:spPr>
        <p:style>
          <a:lnRef idx="2">
            <a:schemeClr val="accent2"/>
          </a:lnRef>
          <a:fillRef idx="0">
            <a:schemeClr val="accent2"/>
          </a:fillRef>
          <a:effectRef idx="1">
            <a:schemeClr val="accent2"/>
          </a:effectRef>
          <a:fontRef idx="minor">
            <a:schemeClr val="tx1"/>
          </a:fontRef>
        </p:style>
        <p:txBody>
          <a:bodyPr lIns="121744" tIns="60872" rIns="121744" bIns="60872" rtlCol="0" anchor="ctr"/>
          <a:lstStyle/>
          <a:p>
            <a:pPr algn="ctr"/>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8515" y="274441"/>
            <a:ext cx="3657600"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2383" y="820493"/>
            <a:ext cx="4243916" cy="658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ight Brace 7"/>
          <p:cNvSpPr/>
          <p:nvPr/>
        </p:nvSpPr>
        <p:spPr>
          <a:xfrm>
            <a:off x="8400256" y="1508788"/>
            <a:ext cx="864096" cy="1418877"/>
          </a:xfrm>
          <a:prstGeom prst="rightBrace">
            <a:avLst>
              <a:gd name="adj1" fmla="val 31621"/>
              <a:gd name="adj2" fmla="val 50000"/>
            </a:avLst>
          </a:prstGeom>
        </p:spPr>
        <p:style>
          <a:lnRef idx="2">
            <a:schemeClr val="accent2"/>
          </a:lnRef>
          <a:fillRef idx="0">
            <a:schemeClr val="accent2"/>
          </a:fillRef>
          <a:effectRef idx="1">
            <a:schemeClr val="accent2"/>
          </a:effectRef>
          <a:fontRef idx="minor">
            <a:schemeClr val="tx1"/>
          </a:fontRef>
        </p:style>
        <p:txBody>
          <a:bodyPr lIns="121744" tIns="60872" rIns="121744" bIns="60872" rtlCol="0" anchor="ctr"/>
          <a:lstStyle/>
          <a:p>
            <a:pPr algn="ctr"/>
            <a:endParaRPr lang="en-US"/>
          </a:p>
        </p:txBody>
      </p:sp>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64439" y="1988843"/>
            <a:ext cx="276436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4128" y="1662159"/>
            <a:ext cx="30480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98831" y="2218227"/>
            <a:ext cx="31375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26180" y="3092411"/>
            <a:ext cx="3333751"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a:off x="7252077" y="2685924"/>
            <a:ext cx="0" cy="48348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pic>
        <p:nvPicPr>
          <p:cNvPr id="1033"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64127" y="574199"/>
            <a:ext cx="1983012" cy="90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0597" y="4485119"/>
            <a:ext cx="602403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75668" y="3813043"/>
            <a:ext cx="791633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522042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373" y="-19568"/>
            <a:ext cx="11952651" cy="5472608"/>
          </a:xfrm>
        </p:spPr>
        <p:txBody>
          <a:bodyPr>
            <a:normAutofit/>
          </a:bodyPr>
          <a:lstStyle/>
          <a:p>
            <a:r>
              <a:rPr lang="fa-IR" sz="4800" dirty="0" smtClean="0"/>
              <a:t>نگاهی اجمالی به نظریه </a:t>
            </a:r>
            <a:r>
              <a:rPr lang="fa-IR" sz="4300" dirty="0" smtClean="0"/>
              <a:t>علامه</a:t>
            </a:r>
            <a:r>
              <a:rPr lang="fa-IR" sz="4800" dirty="0" smtClean="0"/>
              <a:t> درباره ادراکات اعتباری</a:t>
            </a:r>
            <a:r>
              <a:rPr lang="fa-IR" sz="4800" dirty="0"/>
              <a:t> </a:t>
            </a:r>
            <a:br>
              <a:rPr lang="fa-IR" sz="4800" dirty="0"/>
            </a:br>
            <a:r>
              <a:rPr lang="fa-IR" sz="4800" dirty="0" smtClean="0"/>
              <a:t/>
            </a:r>
            <a:br>
              <a:rPr lang="fa-IR" sz="4800" dirty="0" smtClean="0"/>
            </a:br>
            <a:r>
              <a:rPr lang="fa-IR" sz="4800" dirty="0" smtClean="0"/>
              <a:t>ارتباط ادراکات عقلانی با:                                       </a:t>
            </a:r>
            <a:br>
              <a:rPr lang="fa-IR" sz="4800" dirty="0" smtClean="0"/>
            </a:br>
            <a:r>
              <a:rPr lang="fa-IR" sz="3700" dirty="0" smtClean="0"/>
              <a:t>1-روانشناسی فلسفی                                                                </a:t>
            </a:r>
            <a:br>
              <a:rPr lang="fa-IR" sz="3700" dirty="0" smtClean="0"/>
            </a:br>
            <a:r>
              <a:rPr lang="fa-IR" sz="3700" dirty="0" smtClean="0"/>
              <a:t>2-فلسفه اخلاق                                                                        </a:t>
            </a:r>
            <a:br>
              <a:rPr lang="fa-IR" sz="3700" dirty="0" smtClean="0"/>
            </a:br>
            <a:r>
              <a:rPr lang="fa-IR" sz="3700" dirty="0" smtClean="0"/>
              <a:t>3-مباحث جامعه شناسی                                                             </a:t>
            </a:r>
            <a:r>
              <a:rPr lang="fa-IR" sz="4800" dirty="0"/>
              <a:t/>
            </a:r>
            <a:br>
              <a:rPr lang="fa-IR" sz="4800" dirty="0"/>
            </a:br>
            <a:r>
              <a:rPr lang="fa-IR" sz="4800" dirty="0" smtClean="0"/>
              <a:t/>
            </a:r>
            <a:br>
              <a:rPr lang="fa-IR" sz="4800" dirty="0" smtClean="0"/>
            </a:br>
            <a:r>
              <a:rPr lang="fa-IR" sz="4800" dirty="0" smtClean="0"/>
              <a:t>                                                </a:t>
            </a:r>
            <a:endParaRPr lang="fa-IR" sz="4800" dirty="0"/>
          </a:p>
        </p:txBody>
      </p:sp>
    </p:spTree>
    <p:extLst>
      <p:ext uri="{BB962C8B-B14F-4D97-AF65-F5344CB8AC3E}">
        <p14:creationId xmlns:p14="http://schemas.microsoft.com/office/powerpoint/2010/main" val="24327729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445" y="2756925"/>
            <a:ext cx="10972800" cy="1143000"/>
          </a:xfrm>
        </p:spPr>
        <p:txBody>
          <a:bodyPr>
            <a:normAutofit fontScale="90000"/>
          </a:bodyPr>
          <a:lstStyle/>
          <a:p>
            <a:r>
              <a:rPr lang="fa-IR" sz="4300" dirty="0" smtClean="0"/>
              <a:t>الف)روانشناسی فلسفی:بحث درمورد چگونگی پیدایش وتولید</a:t>
            </a:r>
            <a:br>
              <a:rPr lang="fa-IR" sz="4300" dirty="0" smtClean="0"/>
            </a:br>
            <a:r>
              <a:rPr lang="fa-IR" sz="4300" dirty="0" smtClean="0"/>
              <a:t>اعتبارات                                                                 </a:t>
            </a:r>
            <a:br>
              <a:rPr lang="fa-IR" sz="4300" dirty="0" smtClean="0"/>
            </a:br>
            <a:r>
              <a:rPr lang="fa-IR" sz="4300" dirty="0" smtClean="0"/>
              <a:t>ب)فلسفه اخلاق:بحث ازحسن وقبح وبایدونبایدهارادربرمیگیرد</a:t>
            </a:r>
            <a:br>
              <a:rPr lang="fa-IR" sz="4300" dirty="0" smtClean="0"/>
            </a:br>
            <a:r>
              <a:rPr lang="fa-IR" sz="4300" dirty="0" smtClean="0"/>
              <a:t>ج)جامعه شناسی :نقش برخی ازاعتبارات رادر تداوم زندگی اجتماعی</a:t>
            </a:r>
            <a:br>
              <a:rPr lang="fa-IR" sz="4300" dirty="0" smtClean="0"/>
            </a:br>
            <a:r>
              <a:rPr lang="fa-IR" sz="4300" dirty="0"/>
              <a:t/>
            </a:r>
            <a:br>
              <a:rPr lang="fa-IR" sz="4300" dirty="0"/>
            </a:br>
            <a:r>
              <a:rPr lang="fa-IR" sz="4300" dirty="0" smtClean="0"/>
              <a:t/>
            </a:r>
            <a:br>
              <a:rPr lang="fa-IR" sz="4300" dirty="0" smtClean="0"/>
            </a:br>
            <a:r>
              <a:rPr lang="fa-IR" sz="4300" dirty="0" smtClean="0"/>
              <a:t>بحث درباره این مطالب در3مواضع:                                      </a:t>
            </a:r>
            <a:br>
              <a:rPr lang="fa-IR" sz="4300" dirty="0" smtClean="0"/>
            </a:br>
            <a:r>
              <a:rPr lang="fa-IR" sz="4300" dirty="0"/>
              <a:t> </a:t>
            </a:r>
            <a:r>
              <a:rPr lang="fa-IR" sz="4300" dirty="0" smtClean="0"/>
              <a:t/>
            </a:r>
            <a:br>
              <a:rPr lang="fa-IR" sz="4300" dirty="0" smtClean="0"/>
            </a:br>
            <a:r>
              <a:rPr lang="fa-IR" sz="4300" dirty="0" smtClean="0"/>
              <a:t>1-مقاله ششم اصول فلسفه                                                     </a:t>
            </a:r>
            <a:br>
              <a:rPr lang="fa-IR" sz="4300" dirty="0" smtClean="0"/>
            </a:br>
            <a:r>
              <a:rPr lang="fa-IR" sz="4300" dirty="0" smtClean="0"/>
              <a:t>2-رسایل سبعه                                                                  </a:t>
            </a:r>
            <a:br>
              <a:rPr lang="fa-IR" sz="4300" dirty="0" smtClean="0"/>
            </a:br>
            <a:r>
              <a:rPr lang="fa-IR" sz="4300" dirty="0" smtClean="0"/>
              <a:t>3-درمواضعی ازتفسیرالمیزان                                               </a:t>
            </a:r>
            <a:endParaRPr lang="fa-IR" sz="4300" dirty="0"/>
          </a:p>
        </p:txBody>
      </p:sp>
    </p:spTree>
    <p:extLst>
      <p:ext uri="{BB962C8B-B14F-4D97-AF65-F5344CB8AC3E}">
        <p14:creationId xmlns:p14="http://schemas.microsoft.com/office/powerpoint/2010/main" val="27919718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424" y="1604797"/>
            <a:ext cx="10972800" cy="1143000"/>
          </a:xfrm>
        </p:spPr>
        <p:txBody>
          <a:bodyPr>
            <a:normAutofit fontScale="90000"/>
          </a:bodyPr>
          <a:lstStyle/>
          <a:p>
            <a:r>
              <a:rPr lang="fa-IR" dirty="0" smtClean="0"/>
              <a:t>ادراکات اعتباری درمقابل:ادراک حقیقی     </a:t>
            </a:r>
            <a:br>
              <a:rPr lang="fa-IR" dirty="0" smtClean="0"/>
            </a:br>
            <a:r>
              <a:rPr lang="fa-IR" sz="4800" dirty="0" smtClean="0"/>
              <a:t>ادراک اعتباری:</a:t>
            </a:r>
            <a:r>
              <a:rPr lang="fa-IR" sz="3200" dirty="0" smtClean="0"/>
              <a:t>فرضهایی است که ذهن به منظور دفع احتیاجات حیاتی ساخته وجنبه وضعی وقراردادی وفرضی واعتباری داردوباواقع ونفس الامرسروکارندارد.</a:t>
            </a:r>
            <a:br>
              <a:rPr lang="fa-IR" sz="3200" dirty="0" smtClean="0"/>
            </a:br>
            <a:r>
              <a:rPr lang="fa-IR" sz="3200" dirty="0"/>
              <a:t/>
            </a:r>
            <a:br>
              <a:rPr lang="fa-IR" sz="3200" dirty="0"/>
            </a:br>
            <a:r>
              <a:rPr lang="fa-IR" sz="4300" dirty="0" smtClean="0"/>
              <a:t>ادراک حقیقی :</a:t>
            </a:r>
            <a:r>
              <a:rPr lang="fa-IR" sz="3200" dirty="0" smtClean="0"/>
              <a:t>انکشافات وانعکاسات ذهنی ذهنی ونفس الامراست ودربراهین فلسفی یاعلمی،طبیعی یاریاضی جادادونتیجه علمی وفلسفی گرفت وتحصیل ازیک برهان فلسفی یاعلمی ادراک حقیقی نمود ولی درمورد اعتباریات نمی توان چنین استفاده ای کرد.</a:t>
            </a:r>
            <a:endParaRPr lang="fa-IR" dirty="0"/>
          </a:p>
        </p:txBody>
      </p:sp>
    </p:spTree>
    <p:extLst>
      <p:ext uri="{BB962C8B-B14F-4D97-AF65-F5344CB8AC3E}">
        <p14:creationId xmlns:p14="http://schemas.microsoft.com/office/powerpoint/2010/main" val="29048096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700808"/>
            <a:ext cx="10972800" cy="1143000"/>
          </a:xfrm>
        </p:spPr>
        <p:txBody>
          <a:bodyPr>
            <a:normAutofit fontScale="90000"/>
          </a:bodyPr>
          <a:lstStyle/>
          <a:p>
            <a:r>
              <a:rPr lang="fa-IR" sz="4300" dirty="0" smtClean="0"/>
              <a:t>تاثیرعوامل محیطی درشکل گیری آراء وافکار:                  </a:t>
            </a:r>
            <a:br>
              <a:rPr lang="fa-IR" sz="4300" dirty="0" smtClean="0"/>
            </a:br>
            <a:r>
              <a:rPr lang="fa-IR" sz="3200" dirty="0" smtClean="0"/>
              <a:t>تاثیرعوامل محیطی درشکل گیری آراء وافکار وتغییرافکار وداوریهای آدمی به تبع تغییرشرایط،مطلبی است که خصوصأمارکس بدان توجه وتأکید کرد و«طبقه»اجتماعی آدمی ونحوه ی معیشت اورا زیربنا وافکارواندیشه ها رارو بنا-ایدیولوژی-معرفی کرد.روبنایی که به تبع تغییردرزیربنا دچار تغییرمی شود.</a:t>
            </a:r>
            <a:endParaRPr lang="fa-IR" sz="4300" dirty="0"/>
          </a:p>
        </p:txBody>
      </p:sp>
    </p:spTree>
    <p:extLst>
      <p:ext uri="{BB962C8B-B14F-4D97-AF65-F5344CB8AC3E}">
        <p14:creationId xmlns:p14="http://schemas.microsoft.com/office/powerpoint/2010/main" val="22719400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403" y="2372883"/>
            <a:ext cx="10972800" cy="1143000"/>
          </a:xfrm>
        </p:spPr>
        <p:txBody>
          <a:bodyPr>
            <a:normAutofit fontScale="90000"/>
          </a:bodyPr>
          <a:lstStyle/>
          <a:p>
            <a:r>
              <a:rPr lang="fa-IR" dirty="0" smtClean="0"/>
              <a:t>مهمترین تفاوت های تصدیقات حقیقی وتصدیقات اعتباری:                                                 </a:t>
            </a:r>
            <a:r>
              <a:rPr lang="fa-IR" sz="3200" dirty="0" smtClean="0"/>
              <a:t/>
            </a:r>
            <a:br>
              <a:rPr lang="fa-IR" sz="3200" dirty="0" smtClean="0"/>
            </a:br>
            <a:r>
              <a:rPr lang="fa-IR" sz="3200" dirty="0" smtClean="0"/>
              <a:t>1-تصدیقات حقیقی محصول کشف وفهم واقعیات اندوجنبه اخباری دارند اماتصدیقات اعتباری محصول جعل ووضع واعتبارند.                                                   </a:t>
            </a:r>
            <a:br>
              <a:rPr lang="fa-IR" sz="3200" dirty="0" smtClean="0"/>
            </a:br>
            <a:r>
              <a:rPr lang="fa-IR" sz="3200" dirty="0" smtClean="0"/>
              <a:t>2-تصدیقات حقیقی تابع امیال واراده وپسند وناپسندها نیستند اماتصدیقات اعتباری محصول آن امور ونظایر آن اند.                                                                                     </a:t>
            </a:r>
            <a:br>
              <a:rPr lang="fa-IR" sz="3200" dirty="0" smtClean="0"/>
            </a:br>
            <a:r>
              <a:rPr lang="fa-IR" sz="3200" dirty="0" smtClean="0"/>
              <a:t>3- تصدیقات حقیقی به صرف اراده ی آدمیان لغوپذیر نیستند اماتصدیقات اعتباری </a:t>
            </a:r>
            <a:br>
              <a:rPr lang="fa-IR" sz="3200" dirty="0" smtClean="0"/>
            </a:br>
            <a:r>
              <a:rPr lang="fa-IR" sz="3200" dirty="0" smtClean="0"/>
              <a:t>علی الاصول بااراده ی آدمیان قابل لغو وتغییرند.                                                    </a:t>
            </a:r>
            <a:br>
              <a:rPr lang="fa-IR" sz="3200" dirty="0" smtClean="0"/>
            </a:br>
            <a:r>
              <a:rPr lang="fa-IR" sz="3200" dirty="0" smtClean="0"/>
              <a:t>4-تصدیقات وقوانین حقیقی به نحوطبیعی وتکوینی درعالم جریان دارند واز حکومت آنها وتوابعشان نمی توان فرارکرد،اماازحکومت ولوازم تصدیقات اعتباری می توان گریخت. </a:t>
            </a:r>
            <a:endParaRPr lang="fa-IR" dirty="0"/>
          </a:p>
        </p:txBody>
      </p:sp>
    </p:spTree>
    <p:extLst>
      <p:ext uri="{BB962C8B-B14F-4D97-AF65-F5344CB8AC3E}">
        <p14:creationId xmlns:p14="http://schemas.microsoft.com/office/powerpoint/2010/main" val="42760997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424" y="2180861"/>
            <a:ext cx="10972800" cy="1143000"/>
          </a:xfrm>
        </p:spPr>
        <p:txBody>
          <a:bodyPr>
            <a:normAutofit fontScale="90000"/>
          </a:bodyPr>
          <a:lstStyle/>
          <a:p>
            <a:r>
              <a:rPr lang="fa-IR" sz="4300" dirty="0" smtClean="0"/>
              <a:t>چگونگی پیدایش ادراکات اعتباری آن است که درعالم طبیعت اشیاء وموجودات غایاتی دارند که طبیت طریقه ی وصول به آن غایات رابه نحو تکوینی تعبیه کرده است.                                        </a:t>
            </a:r>
            <a:br>
              <a:rPr lang="fa-IR" sz="4300" dirty="0" smtClean="0"/>
            </a:br>
            <a:r>
              <a:rPr lang="fa-IR" sz="3700" dirty="0" smtClean="0"/>
              <a:t>تصدیقات اعتباری ازنظرعلامه  درواقع همان ابزارهای فکری یا فکرهای ابزاری اند.                                                                                </a:t>
            </a:r>
            <a:br>
              <a:rPr lang="fa-IR" sz="3700" dirty="0" smtClean="0"/>
            </a:br>
            <a:r>
              <a:rPr lang="fa-IR" sz="3700" dirty="0" smtClean="0"/>
              <a:t>انگیزه ها،دواعی وبه تعبیردیگرقوای فعاله ی مامقاصدی رادنبال می کنند وآنگاه دستگاه ادراکی ماباتعبیه ی ابزارها و اعتبارات،راه رسیدن به آن مقاصدراتسهیل می کند.                                                                                          </a:t>
            </a:r>
            <a:endParaRPr lang="fa-IR" sz="4300" dirty="0"/>
          </a:p>
        </p:txBody>
      </p:sp>
    </p:spTree>
    <p:extLst>
      <p:ext uri="{BB962C8B-B14F-4D97-AF65-F5344CB8AC3E}">
        <p14:creationId xmlns:p14="http://schemas.microsoft.com/office/powerpoint/2010/main" val="8730695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81" y="1700808"/>
            <a:ext cx="11068811" cy="3072341"/>
          </a:xfrm>
        </p:spPr>
        <p:txBody>
          <a:bodyPr>
            <a:normAutofit fontScale="90000"/>
          </a:bodyPr>
          <a:lstStyle/>
          <a:p>
            <a:r>
              <a:rPr lang="fa-IR" sz="3700" dirty="0" smtClean="0"/>
              <a:t>اعتبارسازی مناسب با قوای فعاله ی آدمی است بنابراین ازجهت ثبات وتغییر وبقا وزوال،تابع آن احساسات درونی اند.                                            </a:t>
            </a:r>
            <a:br>
              <a:rPr lang="fa-IR" sz="3700" dirty="0" smtClean="0"/>
            </a:br>
            <a:r>
              <a:rPr lang="fa-IR" sz="3700" dirty="0" smtClean="0"/>
              <a:t>احساسات درونی خود دو دسته اند:                                                    </a:t>
            </a:r>
            <a:br>
              <a:rPr lang="fa-IR" sz="3700" dirty="0" smtClean="0"/>
            </a:br>
            <a:r>
              <a:rPr lang="fa-IR" sz="3700" dirty="0" smtClean="0"/>
              <a:t>1-احساساتی که لازمه ی نوعیت نوع وانسانیت انسان اند ومقتضای ساختمان طبیعی وجوداویند وبنابراین غیرقابل تغییروتبدیل اند.                             </a:t>
            </a:r>
            <a:br>
              <a:rPr lang="fa-IR" sz="3700" dirty="0" smtClean="0"/>
            </a:br>
            <a:r>
              <a:rPr lang="fa-IR" sz="3700" dirty="0" smtClean="0"/>
              <a:t>2-احساسات شخصی قابل تغییرکه لاجرم به تبع این تغییر،اعتبارات مربوط به آن ها نیزتغییرخواهدکرد.                                                                  </a:t>
            </a:r>
            <a:br>
              <a:rPr lang="fa-IR" sz="3700" dirty="0" smtClean="0"/>
            </a:br>
            <a:r>
              <a:rPr lang="fa-IR" sz="3700" dirty="0" smtClean="0"/>
              <a:t>پس اعتباریات دو قسم اند:                                                                </a:t>
            </a:r>
            <a:br>
              <a:rPr lang="fa-IR" sz="3700" dirty="0" smtClean="0"/>
            </a:br>
            <a:r>
              <a:rPr lang="fa-IR" sz="3700" dirty="0" smtClean="0"/>
              <a:t>الف)اعتباریات ثابت:اعتبارمتابعت علم،اعتباراجتماع،اعتباراختصاص         </a:t>
            </a:r>
            <a:br>
              <a:rPr lang="fa-IR" sz="3700" dirty="0" smtClean="0"/>
            </a:br>
            <a:r>
              <a:rPr lang="fa-IR" sz="3700" dirty="0" smtClean="0"/>
              <a:t>ب)اعتبارات متغیر:اعتبارزشتی وزیبایی درباب اشیاء،انواع حکومت وخوبی وبدی                                                                                         </a:t>
            </a:r>
            <a:endParaRPr lang="fa-IR" sz="3700" dirty="0"/>
          </a:p>
        </p:txBody>
      </p:sp>
    </p:spTree>
    <p:extLst>
      <p:ext uri="{BB962C8B-B14F-4D97-AF65-F5344CB8AC3E}">
        <p14:creationId xmlns:p14="http://schemas.microsoft.com/office/powerpoint/2010/main" val="38423522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403" y="1028736"/>
            <a:ext cx="11247040" cy="4800533"/>
          </a:xfrm>
        </p:spPr>
        <p:txBody>
          <a:bodyPr>
            <a:normAutofit fontScale="90000"/>
          </a:bodyPr>
          <a:lstStyle/>
          <a:p>
            <a:r>
              <a:rPr lang="fa-IR" sz="4300" dirty="0" smtClean="0"/>
              <a:t>اعتباریات ازمنظردیگری نیزقابل تقسیم اند:</a:t>
            </a:r>
            <a:br>
              <a:rPr lang="fa-IR" sz="4300" dirty="0" smtClean="0"/>
            </a:br>
            <a:r>
              <a:rPr lang="fa-IR" sz="3700" dirty="0" smtClean="0"/>
              <a:t>اعتباریات قبل ازالاجتماع  و اعتباریات بعدالاجتماع</a:t>
            </a:r>
            <a:r>
              <a:rPr lang="fa-IR" sz="3700" dirty="0"/>
              <a:t/>
            </a:r>
            <a:br>
              <a:rPr lang="fa-IR" sz="3700" dirty="0"/>
            </a:br>
            <a:r>
              <a:rPr lang="fa-IR" sz="4800" dirty="0" smtClean="0"/>
              <a:t>الف)اعتباریات قبل الاجتماع:</a:t>
            </a:r>
            <a:r>
              <a:rPr lang="fa-IR" sz="3200" dirty="0" smtClean="0"/>
              <a:t>                                                          </a:t>
            </a:r>
            <a:br>
              <a:rPr lang="fa-IR" sz="3200" dirty="0" smtClean="0"/>
            </a:br>
            <a:r>
              <a:rPr lang="fa-IR" sz="3600" dirty="0" smtClean="0"/>
              <a:t>1-اعتباروجوب                                                                    </a:t>
            </a:r>
            <a:r>
              <a:rPr lang="fa-IR" sz="4300" dirty="0" smtClean="0"/>
              <a:t/>
            </a:r>
            <a:br>
              <a:rPr lang="fa-IR" sz="4300" dirty="0" smtClean="0"/>
            </a:br>
            <a:r>
              <a:rPr lang="fa-IR" sz="3600" dirty="0" smtClean="0"/>
              <a:t>2-اعتبارحسن وقبح                                                              </a:t>
            </a:r>
            <a:r>
              <a:rPr lang="fa-IR" sz="4300" dirty="0" smtClean="0"/>
              <a:t/>
            </a:r>
            <a:br>
              <a:rPr lang="fa-IR" sz="4300" dirty="0" smtClean="0"/>
            </a:br>
            <a:r>
              <a:rPr lang="fa-IR" sz="3600" dirty="0" smtClean="0"/>
              <a:t>3-انتخاب اخف واسهل                                                           </a:t>
            </a:r>
            <a:r>
              <a:rPr lang="fa-IR" sz="4300" dirty="0" smtClean="0"/>
              <a:t/>
            </a:r>
            <a:br>
              <a:rPr lang="fa-IR" sz="4300" dirty="0" smtClean="0"/>
            </a:br>
            <a:r>
              <a:rPr lang="fa-IR" sz="3600" dirty="0" smtClean="0"/>
              <a:t>4- اعتباراستخدام واجتماع                                                      </a:t>
            </a:r>
            <a:br>
              <a:rPr lang="fa-IR" sz="3600" dirty="0" smtClean="0"/>
            </a:br>
            <a:r>
              <a:rPr lang="fa-IR" sz="3600" dirty="0" smtClean="0"/>
              <a:t>5-اعتبارمتابعت علم                                                            </a:t>
            </a:r>
            <a:r>
              <a:rPr lang="fa-IR" sz="4300" dirty="0" smtClean="0"/>
              <a:t/>
            </a:r>
            <a:br>
              <a:rPr lang="fa-IR" sz="4300" dirty="0" smtClean="0"/>
            </a:br>
            <a:r>
              <a:rPr lang="fa-IR" sz="4300" dirty="0" smtClean="0"/>
              <a:t> </a:t>
            </a:r>
            <a:r>
              <a:rPr lang="fa-IR" sz="4800" dirty="0" smtClean="0"/>
              <a:t>ب)اعتباریات بعدالاجتماع:                                            </a:t>
            </a:r>
            <a:br>
              <a:rPr lang="fa-IR" sz="4800" dirty="0" smtClean="0"/>
            </a:br>
            <a:r>
              <a:rPr lang="fa-IR" sz="3600" dirty="0" smtClean="0"/>
              <a:t>1-اعتبارمالکیت                                                          </a:t>
            </a:r>
            <a:br>
              <a:rPr lang="fa-IR" sz="3600" dirty="0" smtClean="0"/>
            </a:br>
            <a:r>
              <a:rPr lang="fa-IR" sz="3600" dirty="0" smtClean="0"/>
              <a:t>2-اعتبارزبان                                                            </a:t>
            </a:r>
            <a:br>
              <a:rPr lang="fa-IR" sz="3600" dirty="0" smtClean="0"/>
            </a:br>
            <a:r>
              <a:rPr lang="fa-IR" sz="3600" dirty="0" smtClean="0"/>
              <a:t>3- اعتبارریاست ولوازم آنها                                         </a:t>
            </a:r>
            <a:br>
              <a:rPr lang="fa-IR" sz="3600" dirty="0" smtClean="0"/>
            </a:br>
            <a:r>
              <a:rPr lang="fa-IR" sz="3600" dirty="0" smtClean="0"/>
              <a:t>4-اعتبارامرونهی وپاداش وعقاب                                    </a:t>
            </a:r>
            <a:endParaRPr lang="fa-IR" sz="3600" dirty="0"/>
          </a:p>
        </p:txBody>
      </p:sp>
    </p:spTree>
    <p:extLst>
      <p:ext uri="{BB962C8B-B14F-4D97-AF65-F5344CB8AC3E}">
        <p14:creationId xmlns:p14="http://schemas.microsoft.com/office/powerpoint/2010/main" val="236638830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_rels/theme5.xml.rels><?xml version="1.0" encoding="UTF-8" standalone="yes"?>
<Relationships xmlns="http://schemas.openxmlformats.org/package/2006/relationships"><Relationship Id="rId1" Type="http://schemas.openxmlformats.org/officeDocument/2006/relationships/image" Target="../media/image6.jpeg"/></Relationships>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1" Type="http://schemas.openxmlformats.org/officeDocument/2006/relationships/image" Target="../media/image6.jpeg"/></Relationships>
</file>

<file path=ppt/theme/_rels/theme8.xml.rels><?xml version="1.0" encoding="UTF-8" standalone="yes"?>
<Relationships xmlns="http://schemas.openxmlformats.org/package/2006/relationships"><Relationship Id="rId1" Type="http://schemas.openxmlformats.org/officeDocument/2006/relationships/image" Target="../media/image6.jpeg"/></Relationships>
</file>

<file path=ppt/theme/_rels/theme9.xml.rels><?xml version="1.0" encoding="UTF-8" standalone="yes"?>
<Relationships xmlns="http://schemas.openxmlformats.org/package/2006/relationships"><Relationship Id="rId1" Type="http://schemas.openxmlformats.org/officeDocument/2006/relationships/image" Target="../media/image6.jpeg"/></Relationships>
</file>

<file path=ppt/theme/_rels/theme10.xml.rels><?xml version="1.0" encoding="UTF-8" standalone="yes"?>
<Relationships xmlns="http://schemas.openxmlformats.org/package/2006/relationships"><Relationship Id="rId1" Type="http://schemas.openxmlformats.org/officeDocument/2006/relationships/image" Target="../media/image6.jpeg"/></Relationships>
</file>

<file path=ppt/theme/_rels/theme11.xml.rels><?xml version="1.0" encoding="UTF-8" standalone="yes"?>
<Relationships xmlns="http://schemas.openxmlformats.org/package/2006/relationships"><Relationship Id="rId1" Type="http://schemas.openxmlformats.org/officeDocument/2006/relationships/image" Target="../media/image6.jpeg"/></Relationships>
</file>

<file path=ppt/theme/_rels/theme12.xml.rels><?xml version="1.0" encoding="UTF-8" standalone="yes"?>
<Relationships xmlns="http://schemas.openxmlformats.org/package/2006/relationships"><Relationship Id="rId1" Type="http://schemas.openxmlformats.org/officeDocument/2006/relationships/image" Target="../media/image6.jpeg"/></Relationships>
</file>

<file path=ppt/theme/_rels/theme13.xml.rels><?xml version="1.0" encoding="UTF-8" standalone="yes"?>
<Relationships xmlns="http://schemas.openxmlformats.org/package/2006/relationships"><Relationship Id="rId1" Type="http://schemas.openxmlformats.org/officeDocument/2006/relationships/image" Target="../media/image6.jpeg"/></Relationships>
</file>

<file path=ppt/theme/_rels/theme14.xml.rels><?xml version="1.0" encoding="UTF-8" standalone="yes"?>
<Relationships xmlns="http://schemas.openxmlformats.org/package/2006/relationships"><Relationship Id="rId1" Type="http://schemas.openxmlformats.org/officeDocument/2006/relationships/image" Target="../media/image6.jpeg"/></Relationships>
</file>

<file path=ppt/theme/_rels/theme15.xml.rels><?xml version="1.0" encoding="UTF-8" standalone="yes"?>
<Relationships xmlns="http://schemas.openxmlformats.org/package/2006/relationships"><Relationship Id="rId1" Type="http://schemas.openxmlformats.org/officeDocument/2006/relationships/image" Target="../media/image6.jpeg"/></Relationships>
</file>

<file path=ppt/theme/_rels/theme16.xml.rels><?xml version="1.0" encoding="UTF-8" standalone="yes"?>
<Relationships xmlns="http://schemas.openxmlformats.org/package/2006/relationships"><Relationship Id="rId1" Type="http://schemas.openxmlformats.org/officeDocument/2006/relationships/image" Target="../media/image6.jpeg"/></Relationships>
</file>

<file path=ppt/theme/_rels/theme17.xml.rels><?xml version="1.0" encoding="UTF-8" standalone="yes"?>
<Relationships xmlns="http://schemas.openxmlformats.org/package/2006/relationships"><Relationship Id="rId1" Type="http://schemas.openxmlformats.org/officeDocument/2006/relationships/image" Target="../media/image6.jpeg"/></Relationships>
</file>

<file path=ppt/theme/_rels/theme18.xml.rels><?xml version="1.0" encoding="UTF-8" standalone="yes"?>
<Relationships xmlns="http://schemas.openxmlformats.org/package/2006/relationships"><Relationship Id="rId1" Type="http://schemas.openxmlformats.org/officeDocument/2006/relationships/image" Target="../media/image6.jpeg"/></Relationships>
</file>

<file path=ppt/theme/_rels/theme19.xml.rels><?xml version="1.0" encoding="UTF-8" standalone="yes"?>
<Relationships xmlns="http://schemas.openxmlformats.org/package/2006/relationships"><Relationship Id="rId1" Type="http://schemas.openxmlformats.org/officeDocument/2006/relationships/image" Target="../media/image6.jpeg"/></Relationships>
</file>

<file path=ppt/theme/_rels/theme20.xml.rels><?xml version="1.0" encoding="UTF-8" standalone="yes"?>
<Relationships xmlns="http://schemas.openxmlformats.org/package/2006/relationships"><Relationship Id="rId1" Type="http://schemas.openxmlformats.org/officeDocument/2006/relationships/image" Target="../media/image6.jpeg"/></Relationships>
</file>

<file path=ppt/theme/_rels/theme21.xml.rels><?xml version="1.0" encoding="UTF-8" standalone="yes"?>
<Relationships xmlns="http://schemas.openxmlformats.org/package/2006/relationships"><Relationship Id="rId1" Type="http://schemas.openxmlformats.org/officeDocument/2006/relationships/image" Target="../media/image6.jpeg"/></Relationships>
</file>

<file path=ppt/theme/_rels/theme22.xml.rels><?xml version="1.0" encoding="UTF-8" standalone="yes"?>
<Relationships xmlns="http://schemas.openxmlformats.org/package/2006/relationships"><Relationship Id="rId1" Type="http://schemas.openxmlformats.org/officeDocument/2006/relationships/image" Target="../media/image6.jpeg"/></Relationships>
</file>

<file path=ppt/theme/_rels/theme23.xml.rels><?xml version="1.0" encoding="UTF-8" standalone="yes"?>
<Relationships xmlns="http://schemas.openxmlformats.org/package/2006/relationships"><Relationship Id="rId1" Type="http://schemas.openxmlformats.org/officeDocument/2006/relationships/image" Target="../media/image6.jpeg"/></Relationships>
</file>

<file path=ppt/theme/_rels/theme24.xml.rels><?xml version="1.0" encoding="UTF-8" standalone="yes"?>
<Relationships xmlns="http://schemas.openxmlformats.org/package/2006/relationships"><Relationship Id="rId1" Type="http://schemas.openxmlformats.org/officeDocument/2006/relationships/image" Target="../media/image6.jpeg"/></Relationships>
</file>

<file path=ppt/theme/_rels/theme25.xml.rels><?xml version="1.0" encoding="UTF-8" standalone="yes"?>
<Relationships xmlns="http://schemas.openxmlformats.org/package/2006/relationships"><Relationship Id="rId1" Type="http://schemas.openxmlformats.org/officeDocument/2006/relationships/image" Target="../media/image6.jpeg"/></Relationships>
</file>

<file path=ppt/theme/_rels/theme26.xml.rels><?xml version="1.0" encoding="UTF-8" standalone="yes"?>
<Relationships xmlns="http://schemas.openxmlformats.org/package/2006/relationships"><Relationship Id="rId1" Type="http://schemas.openxmlformats.org/officeDocument/2006/relationships/image" Target="../media/image6.jpeg"/></Relationships>
</file>

<file path=ppt/theme/_rels/theme27.xml.rels><?xml version="1.0" encoding="UTF-8" standalone="yes"?>
<Relationships xmlns="http://schemas.openxmlformats.org/package/2006/relationships"><Relationship Id="rId1" Type="http://schemas.openxmlformats.org/officeDocument/2006/relationships/image" Target="../media/image6.jpeg"/></Relationships>
</file>

<file path=ppt/theme/_rels/theme28.xml.rels><?xml version="1.0" encoding="UTF-8" standalone="yes"?>
<Relationships xmlns="http://schemas.openxmlformats.org/package/2006/relationships"><Relationship Id="rId1" Type="http://schemas.openxmlformats.org/officeDocument/2006/relationships/image" Target="../media/image6.jpeg"/></Relationships>
</file>

<file path=ppt/theme/_rels/theme29.xml.rels><?xml version="1.0" encoding="UTF-8" standalone="yes"?>
<Relationships xmlns="http://schemas.openxmlformats.org/package/2006/relationships"><Relationship Id="rId1" Type="http://schemas.openxmlformats.org/officeDocument/2006/relationships/image" Target="../media/image6.jpeg"/></Relationships>
</file>

<file path=ppt/theme/_rels/theme30.xml.rels><?xml version="1.0" encoding="UTF-8" standalone="yes"?>
<Relationships xmlns="http://schemas.openxmlformats.org/package/2006/relationships"><Relationship Id="rId1" Type="http://schemas.openxmlformats.org/officeDocument/2006/relationships/image" Target="../media/image6.jpeg"/></Relationships>
</file>

<file path=ppt/theme/_rels/theme31.xml.rels><?xml version="1.0" encoding="UTF-8" standalone="yes"?>
<Relationships xmlns="http://schemas.openxmlformats.org/package/2006/relationships"><Relationship Id="rId1" Type="http://schemas.openxmlformats.org/officeDocument/2006/relationships/image" Target="../media/image6.jpeg"/></Relationships>
</file>

<file path=ppt/theme/_rels/theme32.xml.rels><?xml version="1.0" encoding="UTF-8" standalone="yes"?>
<Relationships xmlns="http://schemas.openxmlformats.org/package/2006/relationships"><Relationship Id="rId1" Type="http://schemas.openxmlformats.org/officeDocument/2006/relationships/image" Target="../media/image6.jpeg"/></Relationships>
</file>

<file path=ppt/theme/_rels/theme33.xml.rels><?xml version="1.0" encoding="UTF-8" standalone="yes"?>
<Relationships xmlns="http://schemas.openxmlformats.org/package/2006/relationships"><Relationship Id="rId1" Type="http://schemas.openxmlformats.org/officeDocument/2006/relationships/image" Target="../media/image6.jpeg"/></Relationships>
</file>

<file path=ppt/theme/_rels/theme34.xml.rels><?xml version="1.0" encoding="UTF-8" standalone="yes"?>
<Relationships xmlns="http://schemas.openxmlformats.org/package/2006/relationships"><Relationship Id="rId1" Type="http://schemas.openxmlformats.org/officeDocument/2006/relationships/image" Target="../media/image6.jpeg"/></Relationships>
</file>

<file path=ppt/theme/_rels/theme35.xml.rels><?xml version="1.0" encoding="UTF-8" standalone="yes"?>
<Relationships xmlns="http://schemas.openxmlformats.org/package/2006/relationships"><Relationship Id="rId1" Type="http://schemas.openxmlformats.org/officeDocument/2006/relationships/image" Target="../media/image6.jpeg"/></Relationships>
</file>

<file path=ppt/theme/_rels/theme36.xml.rels><?xml version="1.0" encoding="UTF-8" standalone="yes"?>
<Relationships xmlns="http://schemas.openxmlformats.org/package/2006/relationships"><Relationship Id="rId1" Type="http://schemas.openxmlformats.org/officeDocument/2006/relationships/image" Target="../media/image6.jpeg"/></Relationships>
</file>

<file path=ppt/theme/_rels/theme37.xml.rels><?xml version="1.0" encoding="UTF-8" standalone="yes"?>
<Relationships xmlns="http://schemas.openxmlformats.org/package/2006/relationships"><Relationship Id="rId1" Type="http://schemas.openxmlformats.org/officeDocument/2006/relationships/image" Target="../media/image6.jpeg"/></Relationships>
</file>

<file path=ppt/theme/_rels/theme38.xml.rels><?xml version="1.0" encoding="UTF-8" standalone="yes"?>
<Relationships xmlns="http://schemas.openxmlformats.org/package/2006/relationships"><Relationship Id="rId1" Type="http://schemas.openxmlformats.org/officeDocument/2006/relationships/image" Target="../media/image6.jpeg"/></Relationships>
</file>

<file path=ppt/theme/_rels/theme39.xml.rels><?xml version="1.0" encoding="UTF-8" standalone="yes"?>
<Relationships xmlns="http://schemas.openxmlformats.org/package/2006/relationships"><Relationship Id="rId1" Type="http://schemas.openxmlformats.org/officeDocument/2006/relationships/image" Target="../media/image6.jpeg"/></Relationships>
</file>

<file path=ppt/theme/_rels/theme49.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5.xml><?xml version="1.0" encoding="utf-8"?>
<a:theme xmlns:a="http://schemas.openxmlformats.org/drawingml/2006/main" name="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2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7.xml><?xml version="1.0" encoding="utf-8"?>
<a:theme xmlns:a="http://schemas.openxmlformats.org/drawingml/2006/main" name="3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8.xml><?xml version="1.0" encoding="utf-8"?>
<a:theme xmlns:a="http://schemas.openxmlformats.org/drawingml/2006/main" name="4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9.xml><?xml version="1.0" encoding="utf-8"?>
<a:theme xmlns:a="http://schemas.openxmlformats.org/drawingml/2006/main" name="5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0.xml><?xml version="1.0" encoding="utf-8"?>
<a:theme xmlns:a="http://schemas.openxmlformats.org/drawingml/2006/main" name="6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1.xml><?xml version="1.0" encoding="utf-8"?>
<a:theme xmlns:a="http://schemas.openxmlformats.org/drawingml/2006/main" name="7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2.xml><?xml version="1.0" encoding="utf-8"?>
<a:theme xmlns:a="http://schemas.openxmlformats.org/drawingml/2006/main" name="8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3.xml><?xml version="1.0" encoding="utf-8"?>
<a:theme xmlns:a="http://schemas.openxmlformats.org/drawingml/2006/main" name="9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4.xml><?xml version="1.0" encoding="utf-8"?>
<a:theme xmlns:a="http://schemas.openxmlformats.org/drawingml/2006/main" name="10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5.xml><?xml version="1.0" encoding="utf-8"?>
<a:theme xmlns:a="http://schemas.openxmlformats.org/drawingml/2006/main" name="1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6.xml><?xml version="1.0" encoding="utf-8"?>
<a:theme xmlns:a="http://schemas.openxmlformats.org/drawingml/2006/main" name="12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7.xml><?xml version="1.0" encoding="utf-8"?>
<a:theme xmlns:a="http://schemas.openxmlformats.org/drawingml/2006/main" name="13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8.xml><?xml version="1.0" encoding="utf-8"?>
<a:theme xmlns:a="http://schemas.openxmlformats.org/drawingml/2006/main" name="14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19.xml><?xml version="1.0" encoding="utf-8"?>
<a:theme xmlns:a="http://schemas.openxmlformats.org/drawingml/2006/main" name="15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0.xml><?xml version="1.0" encoding="utf-8"?>
<a:theme xmlns:a="http://schemas.openxmlformats.org/drawingml/2006/main" name="16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1.xml><?xml version="1.0" encoding="utf-8"?>
<a:theme xmlns:a="http://schemas.openxmlformats.org/drawingml/2006/main" name="17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2.xml><?xml version="1.0" encoding="utf-8"?>
<a:theme xmlns:a="http://schemas.openxmlformats.org/drawingml/2006/main" name="18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3.xml><?xml version="1.0" encoding="utf-8"?>
<a:theme xmlns:a="http://schemas.openxmlformats.org/drawingml/2006/main" name="19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4.xml><?xml version="1.0" encoding="utf-8"?>
<a:theme xmlns:a="http://schemas.openxmlformats.org/drawingml/2006/main" name="20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5.xml><?xml version="1.0" encoding="utf-8"?>
<a:theme xmlns:a="http://schemas.openxmlformats.org/drawingml/2006/main" name="2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6.xml><?xml version="1.0" encoding="utf-8"?>
<a:theme xmlns:a="http://schemas.openxmlformats.org/drawingml/2006/main" name="22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7.xml><?xml version="1.0" encoding="utf-8"?>
<a:theme xmlns:a="http://schemas.openxmlformats.org/drawingml/2006/main" name="23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8.xml><?xml version="1.0" encoding="utf-8"?>
<a:theme xmlns:a="http://schemas.openxmlformats.org/drawingml/2006/main" name="24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9.xml><?xml version="1.0" encoding="utf-8"?>
<a:theme xmlns:a="http://schemas.openxmlformats.org/drawingml/2006/main" name="25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0.xml><?xml version="1.0" encoding="utf-8"?>
<a:theme xmlns:a="http://schemas.openxmlformats.org/drawingml/2006/main" name="26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1.xml><?xml version="1.0" encoding="utf-8"?>
<a:theme xmlns:a="http://schemas.openxmlformats.org/drawingml/2006/main" name="27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2.xml><?xml version="1.0" encoding="utf-8"?>
<a:theme xmlns:a="http://schemas.openxmlformats.org/drawingml/2006/main" name="28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3.xml><?xml version="1.0" encoding="utf-8"?>
<a:theme xmlns:a="http://schemas.openxmlformats.org/drawingml/2006/main" name="29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4.xml><?xml version="1.0" encoding="utf-8"?>
<a:theme xmlns:a="http://schemas.openxmlformats.org/drawingml/2006/main" name="30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5.xml><?xml version="1.0" encoding="utf-8"?>
<a:theme xmlns:a="http://schemas.openxmlformats.org/drawingml/2006/main" name="31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6.xml><?xml version="1.0" encoding="utf-8"?>
<a:theme xmlns:a="http://schemas.openxmlformats.org/drawingml/2006/main" name="32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7.xml><?xml version="1.0" encoding="utf-8"?>
<a:theme xmlns:a="http://schemas.openxmlformats.org/drawingml/2006/main" name="33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8.xml><?xml version="1.0" encoding="utf-8"?>
<a:theme xmlns:a="http://schemas.openxmlformats.org/drawingml/2006/main" name="34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9.xml><?xml version="1.0" encoding="utf-8"?>
<a:theme xmlns:a="http://schemas.openxmlformats.org/drawingml/2006/main" name="35_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4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Oriel">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0.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51.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558</TotalTime>
  <Words>6871</Words>
  <Application>Microsoft Office PowerPoint</Application>
  <PresentationFormat>Widescreen</PresentationFormat>
  <Paragraphs>695</Paragraphs>
  <Slides>143</Slides>
  <Notes>3</Notes>
  <HiddenSlides>0</HiddenSlides>
  <MMClips>20</MMClips>
  <ScaleCrop>false</ScaleCrop>
  <HeadingPairs>
    <vt:vector size="6" baseType="variant">
      <vt:variant>
        <vt:lpstr>Fonts Used</vt:lpstr>
      </vt:variant>
      <vt:variant>
        <vt:i4>23</vt:i4>
      </vt:variant>
      <vt:variant>
        <vt:lpstr>Theme</vt:lpstr>
      </vt:variant>
      <vt:variant>
        <vt:i4>63</vt:i4>
      </vt:variant>
      <vt:variant>
        <vt:lpstr>Slide Titles</vt:lpstr>
      </vt:variant>
      <vt:variant>
        <vt:i4>143</vt:i4>
      </vt:variant>
    </vt:vector>
  </HeadingPairs>
  <TitlesOfParts>
    <vt:vector size="229" baseType="lpstr">
      <vt:lpstr>맑은 고딕</vt:lpstr>
      <vt:lpstr>110_Besmellah</vt:lpstr>
      <vt:lpstr>2  Sahar</vt:lpstr>
      <vt:lpstr>A  Duel</vt:lpstr>
      <vt:lpstr>A Gam_Azad</vt:lpstr>
      <vt:lpstr>A Piramooz Text B2</vt:lpstr>
      <vt:lpstr>Arial</vt:lpstr>
      <vt:lpstr>B Nazanin</vt:lpstr>
      <vt:lpstr>Besmellah 3</vt:lpstr>
      <vt:lpstr>Calibri</vt:lpstr>
      <vt:lpstr>Calibri Light</vt:lpstr>
      <vt:lpstr>Candara</vt:lpstr>
      <vt:lpstr>Century Gothic</vt:lpstr>
      <vt:lpstr>Century Schoolbook</vt:lpstr>
      <vt:lpstr>Courier New</vt:lpstr>
      <vt:lpstr>IranNastaliq</vt:lpstr>
      <vt:lpstr>Symbol</vt:lpstr>
      <vt:lpstr>Tahoma</vt:lpstr>
      <vt:lpstr>Times New Roman</vt:lpstr>
      <vt:lpstr>Trebuchet MS</vt:lpstr>
      <vt:lpstr>Wingdings</vt:lpstr>
      <vt:lpstr>Wingdings 2</vt:lpstr>
      <vt:lpstr>Wingdings 3</vt:lpstr>
      <vt:lpstr>Office Theme</vt:lpstr>
      <vt:lpstr>Ion</vt:lpstr>
      <vt:lpstr>Facet</vt:lpstr>
      <vt:lpstr>Waveform</vt:lpstr>
      <vt:lpstr>1_Waveform</vt:lpstr>
      <vt:lpstr>2_Waveform</vt:lpstr>
      <vt:lpstr>3_Waveform</vt:lpstr>
      <vt:lpstr>4_Waveform</vt:lpstr>
      <vt:lpstr>5_Waveform</vt:lpstr>
      <vt:lpstr>6_Waveform</vt:lpstr>
      <vt:lpstr>7_Waveform</vt:lpstr>
      <vt:lpstr>8_Waveform</vt:lpstr>
      <vt:lpstr>9_Waveform</vt:lpstr>
      <vt:lpstr>10_Waveform</vt:lpstr>
      <vt:lpstr>11_Waveform</vt:lpstr>
      <vt:lpstr>12_Waveform</vt:lpstr>
      <vt:lpstr>13_Waveform</vt:lpstr>
      <vt:lpstr>14_Waveform</vt:lpstr>
      <vt:lpstr>15_Waveform</vt:lpstr>
      <vt:lpstr>16_Waveform</vt:lpstr>
      <vt:lpstr>17_Waveform</vt:lpstr>
      <vt:lpstr>18_Waveform</vt:lpstr>
      <vt:lpstr>19_Waveform</vt:lpstr>
      <vt:lpstr>20_Waveform</vt:lpstr>
      <vt:lpstr>21_Waveform</vt:lpstr>
      <vt:lpstr>22_Waveform</vt:lpstr>
      <vt:lpstr>23_Waveform</vt:lpstr>
      <vt:lpstr>24_Waveform</vt:lpstr>
      <vt:lpstr>25_Waveform</vt:lpstr>
      <vt:lpstr>26_Waveform</vt:lpstr>
      <vt:lpstr>27_Waveform</vt:lpstr>
      <vt:lpstr>28_Waveform</vt:lpstr>
      <vt:lpstr>29_Waveform</vt:lpstr>
      <vt:lpstr>30_Waveform</vt:lpstr>
      <vt:lpstr>31_Waveform</vt:lpstr>
      <vt:lpstr>32_Waveform</vt:lpstr>
      <vt:lpstr>33_Waveform</vt:lpstr>
      <vt:lpstr>34_Waveform</vt:lpstr>
      <vt:lpstr>35_Waveform</vt:lpstr>
      <vt:lpstr>1_Office Theme</vt:lpstr>
      <vt:lpstr>2_Office Theme</vt:lpstr>
      <vt:lpstr>3_Office Theme</vt:lpstr>
      <vt:lpstr>4_Office Theme</vt:lpstr>
      <vt:lpstr>5_Office Theme</vt:lpstr>
      <vt:lpstr>6_Office Theme</vt:lpstr>
      <vt:lpstr>7_Office Theme</vt:lpstr>
      <vt:lpstr>8_Office Theme</vt:lpstr>
      <vt:lpstr>9_Office Theme</vt:lpstr>
      <vt:lpstr>Oriel</vt:lpstr>
      <vt:lpstr>1_Facet</vt:lpstr>
      <vt:lpstr>10_Office Theme</vt: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بنـــــام خـــــدا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بسم الله الرحمن الرحیم                       </vt:lpstr>
      <vt:lpstr>PowerPoint Presentation</vt:lpstr>
      <vt:lpstr>PowerPoint Presentation</vt:lpstr>
      <vt:lpstr>PowerPoint Presentation</vt:lpstr>
      <vt:lpstr>PowerPoint Presentation</vt:lpstr>
      <vt:lpstr>PowerPoint Presentation</vt:lpstr>
      <vt:lpstr>PowerPoint Presentation</vt:lpstr>
      <vt:lpstr>دیکر</vt:lpstr>
      <vt:lpstr>PowerPoint Presentation</vt:lpstr>
      <vt:lpstr>PowerPoint Presentation</vt:lpstr>
      <vt:lpstr> عالت</vt:lpstr>
      <vt:lpstr>PowerPoint Presentation</vt:lpstr>
      <vt:lpstr>نف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به نام خدا      </vt:lpstr>
      <vt:lpstr>   تامل درباره هستی، آدمی، عالم و مبدا و متنها قدمتی به اندازه تفکر بشر دارد.   مورخان در باب آغاز فکر فلسفی و پیدایش آن اختلاف دارند   برخی آن را به بیش از تمدن یونان مربوط می دانند یعنی تمدن های باستان بابل، آشور و معمر و برخی آن را صرفا پدیده ای یونانی و حاصل ذوق و عقل سرشار آن ها در سده ششم قبل از میلاد می دانند.</vt:lpstr>
      <vt:lpstr>  به تعبیر راسل: در سراسر تاریخ هیچ چیز شگفت انگیزتر با توجیهش دشوارتر از ظهور ناگهانی تمدن در یونان نیس.                                                                      سقراط  فلسفه یونان با سه چهره مهم و اساسی              افلاطون                                                                        ارسطو  معروفترین و اولین این مبتکران طالس که به تعبیر ارسطو فلسفه باطالس آغاز شده   </vt:lpstr>
      <vt:lpstr>طالس   کشف اولین ماه گرفتگی – تهیه یک سالنامه نجومی و تعیین خط سیر کشتی ها به وسیله ستارگان سرمنشا همه چیز را آب می داند – جستجو درباره اص اشیاء و ماده المواد(نخستین کوشش ها در تبیین عالم و ارجاع کثرت به وحدت ) نخستین شخص که مفهوم وحدت در اختلاف رابیان اول جست جوگر اصل طبیعت آدمی – اولین اخترشناس – منجم – ریاضی دان اولین جست و جوگر رابطه علت و معلول  آناکسیمندر   دومین فیلسوف کتب ملطی تئوفرابستس: وی را دستیار طالستوسیف همانند طالس در جستجوی علت نخستین – ریشه، اصل – ذات، نهاد هر چیزی سرمنشاء همه چیز را آب  آب نوعی امنداد: آب نمی تواند مفهوم و عنصر اساسی باشد عنصر اولی علت مادی ماده المواد تاکید بر اینکه عنصر اساسی نیست – حیات را از آب میداند منشاء انسان         حیوانات دیگر – انسان حیوان عاقل و باشعور – انسان تنها موجود که میتواند طولانی مدت شیر خوار بماند در مرحله انتقال عمر طولانی انسان</vt:lpstr>
      <vt:lpstr>آناکسیمنس   سومین فیلسوف کتب ملطی، تئوفراستس او را دستیار آناکسیمندر، معتقد است هوا عنصر اصلی انسان تا نفس میکشد زنده است – همه چیز او در هوا خلاصه  ماده المواد          ماده اصلی همان هوا است. روح هواست آتش هوای رقیق شده  کسنوفانس   اولین فیلسوف که انسان را موجودی اجتماعی – اولین فیلسوف خداپرست 4 فیلسوف مکتب منطی می گوید خداوند به انسان اندیشه عمل و انسان موفق انسانی است که بر نفسانیت و جسمانیت غلبه کندو   توجه به انسان ریخت کردن خداوند در اندیشه بشری می گوید خدایان پنداری ساخته هوس ها – هنرها – رویاها و ترس ها ی آدمیان اند.         </vt:lpstr>
      <vt:lpstr>فیثاغورث      اولین کسی بود که در کروتون با همراهاش مدرسه ای علمی و انجمنی دینی پایه گذاری کرد. وبه نام او مشهور شد.    فیثاغورث نخستین کسی بود که خود را جای سوقوس ( حکیم، خردمند ) فلیسوف نامید.    بنیان گذار نوعی اعمال دینی، شامل دستورالعمل، توجه به مراجنه و تزکیه نفس، توجه به تجرد نفس و توجه به ریاضیات و موسیقی از ویژگی های مکتب فیثاغورثی است.    هم چنین مفهوم جهان ابدی، جهانب که بر عقل مکشوف می شود.اما بر حس مکشوف نمی شود تماما از فیثاغورث گرفته شده است.   </vt:lpstr>
      <vt:lpstr> شهرت فیثاغورثیان عمدتا در توجه بر ریاضیات است. ارسطو در این باره می گوید: «فیثاغورثیان نخستین کسانی بودند که در ریاضیات پرداختند و نه تنها آن را به پیش بردند، بلکه چون در آن پرورش یافته بودند، به این عقیده رسیدند که  اصل های ریاضیات اصل های همه موجودات اند.    توجه در ریاضیات و خصوصا کشف روابط ریاضی در موسیقی موجب شد تا آنان بر کل عالم نگاه ریاضی پیدا کنند و اصل اولیه عالم را عدد معرفی نمایند.  در واقعه فیثاغورثیان به تاکید بر اهمیت نقش اعداد در جهان قانع نشدند و پیش رفتند و اعلام کردند که اشیاء همان اعدادند.</vt:lpstr>
      <vt:lpstr>هرالکیتوس    شهرت هرالکیتوس بیشتر با این جمله معروف است که « دوبار نمی توان در یک رودخانه شنا کرد»، یعنی تاکید بر تغییر و دگرگونی؛ اما فکر اساسی او در فلسفه توجه بر وحدت در اختلاف و اختلاف دو وحدت است.   دیدیم که آناکسیمندر جنگ اضداد را به عنوان بی تعلمی و اختلال ملاحظه کرد، چیزیکه صفای «واحد» را آلوده می کند. اما در نظر هرالکیتوس این کشمش اضداد، نه تنها لکه ای بر وحدت «واحد» نیست، بلکه برای وجود «واحد» اساسی است.   عناصر اساس زندگیبشر را آتش می نامد. آتش که ظاهرا نابود می کند، در واقع فقط اشیاء را تغییرشکل میدهد. ترکیب عناصر به هم می خورد ولی همه اتم هایی که پیش ازسوختن وجود دارند، پساز سوختن نیزهمچنان وجود دارند. بدین جهت این تصور پدید آمد که اتم فنا ناپذیر است و تغییرات جهان مادی جزتغییر آرایش عناصر پاینده چیزی نیست. </vt:lpstr>
      <vt:lpstr>پارمنیدس      تنها فیلسوفی  که معاصر سقراط جوان بود.    تاکید بر وجود و واحد داشته است و به ثروت و تغییر را توهم داشته    عدم اعتماد به کثرت    پارمنیدس منکر تغییر و حرکت است ، که ازتفکر حسیجای انکار ندارند و به ثبات اعتماد دارند. ادراک حسی را مختص استدلال می داند، و ثبات را مختص عالم معقول می داند. در واقع باید به عنوان طرح تمایز بین حس و عقل تلقی شود.    پارمنیدس  را پدر آلسیم که آرمانگر اسن که به نظر، ایده، عقیده، و رای توجه دارد.</vt:lpstr>
      <vt:lpstr>امیدو کلس    امیدو کلس معاصر پارمنیدس جوان بود و نظریاتش ازبیشتر جهات به نظریات هرالکیتوس شباهت دارد. ومعتقد است که جهان باید یک سر منشاء داشته باشد. ماده بی آغاز و بی انجام فنا پذیر است.    امیدو کلس معتقد بود که یک نوع ماده نمی تواند تبدیل به نوع دیگر شود، بلکه انواع اساسی ماده یا عناصر – خاک، هوا، آتش و آب ازلی اند.   اشیاء به سبب اختلاط عناصر، به وجود می آیند، و به سبب افتراق عناصر از میان می روند.    این عناصر به وسیله «مهر» با هم ترکیب می شوند و در نتیجه «ستیزه» از هم جدا می گردند.    در نظر امیدو کلس «مهر» و «ستیزه» مواد اصلیو نخستین هستند که در ردیف خاک و هوا و آتش و آب قرار دارند.</vt:lpstr>
      <vt:lpstr>  امیدو کلس حرکت را در جهان به دو نیروی جسمانی و مادی، عشق و نفرت نسبت داده بود، اما آناکساگوراس به جای آن ها اصل نوس با عقل را معرفی کرد.                                     نامتناهی   ویژگی های نوس                                    خودمختار    عقل به عنوان لطیف ترین تمام چیزها و به عنوان شاغل مکان    موسس فلسفه اتمی            لوکیپوس    فلاسفه     1- همه به اصل کثرت تقدم کثرت به وحدت    2- اعتقاد به اصل نخستین   3- تقدم ادراک عقلی به ادراک حسی   4- تمرکز بر شی یا عینی   5- توجه به ماهیت نهایی اشیاء   6- رابطه تجربی میان حس و عقل</vt:lpstr>
      <vt:lpstr>                                                        جهان به انسان موضوع فلسفه نزد سوفیست ها از                                                       از عالم کبیر به عالم صغیر    فیلسوفان پیش عمدتا به روشقیاسی – استنتاجی تکیه می کردند و سوفیست ها به روش استقرایی چون مطالعه در باب فرهنگ ها و آدمیان مختلف به چنین روشی نیازبود.   ویژگی های سوفیست ها   1- در میان آنها خصوصا تعلیم فن بلاغت و سخنوری از اهمیت ویژه برخوردار بودند.   2- با مهارت سخنوری خود اخلاق و اعتقادات دینی جوانان را سست می کردند.   3- سوفیست ها برای تعلیم فرد می گرفتند.   4- نداشتن معیارهای ثابت    سوفیستایی معروف            پروتاگوراس    گفتار پروتاگوراس            انسان معیار همه چیزاست    دومین سوفیستایی معروف           گرگیاس  نظرگرگیاس   اولا هیچ چیز وجود ندارد، ثانیا اگر چیزی وجود هم داشته باشد نمی تواند شناخته شود، ثالثا حتی اگر وجود شناختنی باشد این شناسایی نمی تواند به دیگری منتقل شود. </vt:lpstr>
      <vt:lpstr>بسم الله الرحمن الرحیم</vt:lpstr>
      <vt:lpstr>افلاطون</vt:lpstr>
      <vt:lpstr>در اکادمی رشته ی وسیعی از علوم مانند ریاضیات و اخترشناسی و علوم طبیعی و موسیقی تدریس میشد.هدف از این تعلیمات تربیت سیاستمداری بود که حکیم باشد</vt:lpstr>
      <vt:lpstr>اثار افلاطون</vt:lpstr>
      <vt:lpstr>اثار دوره ی کمال         اثاری است که افکار و اندیشه های خاص افلاطون را در بر میگیرد.4محاوره است</vt:lpstr>
      <vt:lpstr>نظریه ی معرفت</vt:lpstr>
      <vt:lpstr>PowerPoint Presentation</vt:lpstr>
      <vt:lpstr>PowerPoint Presentation</vt:lpstr>
      <vt:lpstr>بالاترین مرحله ی معرفت یعنی علم/نوئزیس/حالت ذهن کسی است که فرضهای بخش استدلال /دیانویا/را به عنوان خواستگاه و نقطه ی عزیمت به کار میبرد</vt:lpstr>
      <vt:lpstr>PowerPoint Presentation</vt:lpstr>
      <vt:lpstr>گمان با تصاویر سروکار دارد ومعرفت /علم/با مبادی یا نمونه های والا سروکار دارد</vt:lpstr>
      <vt:lpstr>در برابر تردید و نسبیت سوفیستها در امکان حصول علم افلاطون از ابتدا فرض میکند که علم و معرفت بدست امدنی است و </vt:lpstr>
      <vt:lpstr>معرفت باید در باره ی امور ثابت و دایم و جاوید باشد.=یعنی کلی هستند</vt:lpstr>
      <vt:lpstr>مفهوم کلی صورت انتزاعی و خالی از محتویات مرجع عینی نیست بلکه برای هر مفهوم کلی حقیقی یک واقعیت عینی مطابق با ان وجود دارد که این همان چیزی است که افلاطون به ان ایده یه مثال میگوید</vt:lpstr>
      <vt:lpstr>علم النفس</vt:lpstr>
      <vt:lpstr>نفس از نظر افلاطون غیر فانی است نفس را از بدن جدا میداند </vt:lpstr>
      <vt:lpstr>ارسطو</vt:lpstr>
      <vt:lpstr>آثارارسطو</vt:lpstr>
      <vt:lpstr> </vt:lpstr>
      <vt:lpstr>منطق ارسطو</vt:lpstr>
      <vt:lpstr> </vt:lpstr>
      <vt:lpstr> </vt:lpstr>
      <vt:lpstr>مابعدالطبیعه ارسطو</vt:lpstr>
      <vt:lpstr> </vt:lpstr>
      <vt:lpstr> </vt:lpstr>
      <vt:lpstr>علم اخلاق</vt:lpstr>
      <vt:lpstr> </vt:lpstr>
      <vt:lpstr> </vt:lpstr>
      <vt:lpstr> </vt:lpstr>
      <vt:lpstr> </vt:lpstr>
      <vt:lpstr>افلوطین</vt:lpstr>
      <vt:lpstr> </vt:lpstr>
      <vt:lpstr>فلسفه افلوطین</vt:lpstr>
      <vt:lpstr> </vt:lpstr>
      <vt:lpstr> </vt:lpstr>
      <vt:lpstr> </vt:lpstr>
      <vt:lpstr> </vt:lpstr>
      <vt:lpstr>بِسمِ الله الرَّحمنِ الرَّحیم*   </vt:lpstr>
      <vt:lpstr>فصل سوم نهضت ترجمه* نقل و ترجمه آثار از زمان منصور عباسی جدیت یافت و عمدتا در زمینه طب و نجوم بود یعنی دو دانشی که جنبه عملی تر داشت و برای تداوم حکومت ضرورت آن نزد خلفا احساس میشد. تحریر آثار فلسفی مستقل در عالم اسلام با کندی آغاز میشود و اورا آغازگر فلسفه اسلامی میدانند. </vt:lpstr>
      <vt:lpstr>کندی از مشوقان و حامیان نهضت ترجمه و از مدافعان معرفی آثار یونانی و هندی به جهان اسلام بود. با ظهور کندی فلسفه به عنوان بخشی از فرهنگ اسلامی شناخته شد و به همین دلیل او را فیلسوف العرب نامیده اند. فلسفه کندی فلسفه شناخت حقیقت اشیا است در حد توانایی انسان و این به دلیل این است که هدف نهایی فیلسوف در علم نظری کسب حقیقت و در شناخت علم عملی هماهنگی رفتار با حقیقت است.  فلسفه نظری : طبیعیات-ریاضیات-مابعدالطبیعیه فلسفه عملی : اخلاقیات-اقتصادیات-سیاست</vt:lpstr>
      <vt:lpstr>فارابی فارابی اولبن چهره مهم فلسفی است. تاثیر عظیم فارابی در شرح منطق ارسطویی و نوشته های متعدد او برای رفع ایهام از انها در زبان عربی ونزد متفکران مسلمان موجب گردید تا او را به معلم ثانی ملقب نمایند. فلسفه فارابی الف)الهیات : دارای دو روش  1 :روش حکمای طبیعی :با نظر کردن در عالم طبیعت و اوصاف ان در صدد استدلال بر صانع ان بر می آبندیعنی از فعل و فاعل استفاده میکنند. 2: روش حکمای الهی : از تامل در وجود به وجود خداوند  پی میبرند. </vt:lpstr>
      <vt:lpstr>ب)نظریه فیض اولین افاضه از موجود اول عقل نخستین است که قادر هست هم مبدا و هم ذات خویش تعقل را تعقل کند  عقل دوم = فلک الاقصی عقل سوم = اثبات فلک کواکب  آخرین عقل : عقل فعال یا واهب الصور  ج)نفس از نظر فارابی بالاترین نفس = نفس سماوی پایین ترین نفس = نفس نباتی قوای نفس : 1)محرکه :منمیه(نبات-انسان-حیوان)—(غایت:حفظ افراد) منمیه:غاذیه-مربیه-مولده نزوعیه:(شهویه:جلب منافع) –(غضبیه:دفع مضار) 2)مدرکه:حساسه-متخلیه-حس مشترک عالی ترین قوه=ناقطقه- وظیفه:تعقل مغقولات و تمیز بین زشت و زیبا </vt:lpstr>
      <vt:lpstr>د)اخلاق اخلاق سلوک فردی است که منتهی به کسب فضیلت و سعادت برای فرد میشود و  سیاست وظیفه تحصیل سعادت برای جامعه را بر عهده دارد  ابن سینا در فلسفه لقب شیخ به او اطلاق میگردد بزرگترین چهره فلسفی اسلام و بارز ترین نماینده   مکتب مشایی در میان مسلمانان است. بو علی  با عنایت به اشراق و عرفان به نوعی دیگر فلسفه پرداخته که آنرا حکمت مشرقی نام نهاده است.</vt:lpstr>
      <vt:lpstr>اقسام فلسفه فلسفه نظری : بحث اموری است که هستی و تحقق انها به اراده و اختیار ما وابسته نیست و کار فیلسوف کشف فهم واقعیات است. 1)طبیعیات : بحث اموری که هم خارجا همراه با ماده اند و هم تصور ذهنی با ماده&lt;حکمت سفلی یا علم طبیعت&gt; 2)تعلیمیات-ریاضیات:خارجا همراه با ماده اند اما در ذهن ملازم با ماده نیستند. 3)الهیات:اموری که نه خارجا همراه با ماده اند و نه در ذهن  فلسفه عملی :اموری که هستی و تحقق آنها به اراده و اختیار ماست. اخلاق :قواعد آن برای تامین سعادت ونیکبختی افراد است. 2)تدبیر منزل:بیانگر اصول سعادت در جمع کوچک است. 3)سیاست مدن: تدبیر امور جامعه و تامین سعادت آن.</vt:lpstr>
      <vt:lpstr>مابعدالطبیعه و علوم دیگر الف)موضوع: عبارتست از عنوان عام و جامعی که در آن علم مور بحث قرار میگیرد. ب)مسایل:یک علم تصدیقی است که خود موضوعی و محمولی دارد. ج)مبادی:به قضایا-احکام و پیش فرض هایی گفته میشود که قبل از ورود به یک علم مسلم گرفته میشود.  موضوع الهیات بالمعنی الاعم موضوع الهیات موجود به ما هو موجود است یعنی لحاظ موجود بدون در نظر گرفتن هرگونه قیدی.  مسایل مابعدالطبیعه قضایایی است که احکامی را درباره موجود مطلق بیان میکند (علیت ومعلولیت-تقدم و تاخر-حدوث و قدم-وحدت و کثرت-و...)  مبادی مابعدالطبیعه مفهوم وجود و موجود یک مفهوم بدیهی و بی نیاز از تعریف است بلکه اساسا به واسطه بداهت و عمومیت این مفهوم تعریف آن امکان ندارد.</vt:lpstr>
      <vt:lpstr>رابطه ما بعدالطبیعه با علوم دیگر مبادی عام همه علوم دیگر نهایتا در مابعدالطبیعه اثبات و فراهم میشود. بوعلی معتقد است که مابعدالطبیعه را به لحاظ مرتبه ی منطقی و معرفتی آن باید ماقبل الطبیعه نامید  وجودماهیت درفلسفه ابن سینا ذهن ما هنگام مواجهه با اشیا و موجودات پیرامون و پس از تحلیل و تامل دو مفهوم را از آنها انتزاع میکند . یکی مفهوم ماهیت و دیگری مفهوم وجود.  وجود عارض بر ماهیت ذاتی یعنی منسوب به ذات و مراد از ان اجزای تشکیل دهنده ماهیت است و ذاتیات یک ماهبت یعنی اجزای ذات ان که مقدم بر ان ماهیت اند.  الف)وجود از ماهیت قابل سلب است اما اگر عین یا جزءماهیتی میبود  از ان قابل سلب نبود. ب)حمل وجود به ماهیت نیازمند دلیل است. </vt:lpstr>
      <vt:lpstr>اثبات وجود خدا بوعلی در نمط چهارم اشارات به بحث از اثبات وجودی خدا پرداخته که به برهان سینوی  معروف گشته است.که همان برهان امکان و وجوب است  1)چیزی هست. یعنی موجودی وجود دارد و این یک ادراک بدیهی است. 2)این موجود یا واجب است یا ممکن. 3)اگرواجب است که مطلوب ساده است و اگر ممکن است دروجود محتاج به علت خواهد بود 4)حال به ان علت نقل کلام میشود. که ان علت یا واجب است که مطلوب ثابت است و یا ممکن است که نیازمند علت خواهد بود. 5)دور و تسلسل باطل اند. الف)دورباطل است که عبارتست از توقف دوامر بر یکدیگر از جهت واحد. ب)تسلسل باطل است که معانی و تصویرهای مختلفی دارد   افزایش تعداد افراد سلسله یعنی افزایش تعداد محتاجها و از اجتماع احتیاج غنا پدید نخواهد امد.</vt:lpstr>
      <vt:lpstr>PowerPoint Presentation</vt:lpstr>
      <vt:lpstr>غزالی و نقد حکمت مشاء</vt:lpstr>
      <vt:lpstr>توفیق در تدریس و جذب شاگردان که سیصدتن طلبه بالغ می شد موجب شد تا موقعیت وی هرچه بیشتر مستحکم،و به واسطه دانش به ساحت وتبحر و مهارتش به عنوان بزرگترین متکلم اشعری به حساب آید    روحیه تحقیق و گرایش های عارفانه باعث شد که به نحو گسترده ای به مطالعه ی فلسفه بپردازد</vt:lpstr>
      <vt:lpstr>پس از ورود به بیت المقدس به سلوک معنوی و مجاهده نفسانی پرداخت و پس از آن نیز در حدود ده تا یازده سال ریاضت و مجاهده دوباره به زادگاه خویش طوس بازگشت .   کتاب عظیم و معروف احیاءعلوم الدین مربوط به این دوره اززندگانی اوست</vt:lpstr>
      <vt:lpstr>پیدایش علم کلام دربین مسلمانان که به معنای مجاز دانستن عقل در ورود آن به مباحث مربوط به شریعت بود ازهمان زمان پیدایش مخالفت سرسختانه ای از سوی ظاهر گرایان و اهل حدیث برانگیخت  این مخالفت ها عمدتا ریشه در نوع دین شناسی مخالفان داشت و اعتقاد آنان این بود که آنچنان لازم بوده است پیامبر(ص)بیان کرده اند</vt:lpstr>
      <vt:lpstr>عواملی که مخالفان به آن تکیه می کنند: 1- پرداختن به علم کلام موجب تفرقه مسلمین می گردد 2-علم کلام و پرداختن به آن بدعت است. 3- جدال،مذموم است 4- پرداختن به علم کلام پیروی از«متشابهات»است  5- علم کلام به طور کلی علوم عقلی_محصول نفوذ بیگانگان و لذا مذموم است. 6- پرداختن به علم کلام موجب یقین زدایی می شود 7- کمال دین با پرداختن به علم کلام منافات دارد</vt:lpstr>
      <vt:lpstr>عوامل دیگر موجب می گردید فتاوای شدید علیه اهل کلام از طرف فقها صادر گردد؛ از حکم به بدتر بودن علم کلام از ارتکاب همه کبائر گرفته تا حکم به کفر و زندقه اهل کلام. اما با مقاومت متکلمان روی گردانی ابوالحسن اشعری از معتزله سعی در جلب رضایت اهل حدیث بتدریج علم کلام در حوزه فرهنگ اسلامی به رسمیت شناخته شد.</vt:lpstr>
      <vt:lpstr>غزالی در مهم ترین نوشته فلسفی خود یعنی کتاب تهافت الفلاسفه مسئله فلسفی را مطرح کرده و انها را به دودسته اساسی تقسیم میکند:  دسته ای که هیچ منافاتی با اسلام ندارد و شامل سه مسئله مهم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به نام خدا</vt:lpstr>
      <vt:lpstr>صدرالمتالهین شیرازی</vt:lpstr>
      <vt:lpstr>PowerPoint Presentation</vt:lpstr>
      <vt:lpstr>برخی ابتکارات و نوآوری های فلسفی ملاصدرا</vt:lpstr>
      <vt:lpstr>اصالت وجود  </vt:lpstr>
      <vt:lpstr>معنی اصالت و اعتبار در این مبحث:</vt:lpstr>
      <vt:lpstr>ب)برهان صدقین</vt:lpstr>
      <vt:lpstr>ج) حرکت جوهری </vt:lpstr>
      <vt:lpstr>نتایج قول به حرکت جوهری </vt:lpstr>
      <vt:lpstr>حدوث عالم </vt:lpstr>
      <vt:lpstr>نفس جسمانیۀ الحدوث روحانیۀ است</vt:lpstr>
      <vt:lpstr>ربط ثابت و متغییر </vt:lpstr>
      <vt:lpstr>معنای تلفیق برهان،عرفان وقرآن در حکمت متعالیه</vt:lpstr>
      <vt:lpstr>تفکیک دو مرحله متفاوت در وادی معرفت</vt:lpstr>
      <vt:lpstr>مرحله گرد آوری </vt:lpstr>
      <vt:lpstr>مرحله داوری</vt:lpstr>
      <vt:lpstr>PowerPoint Presentation</vt:lpstr>
      <vt:lpstr>PowerPoint Presentation</vt:lpstr>
      <vt:lpstr>PowerPoint Presentation</vt:lpstr>
      <vt:lpstr>PowerPoint Presentation</vt:lpstr>
      <vt:lpstr>PowerPoint Presentation</vt:lpstr>
      <vt:lpstr>PowerPoint Presentation</vt:lpstr>
      <vt:lpstr>اثار علمی علامه طباطبایی</vt:lpstr>
      <vt:lpstr>PowerPoint Presentation</vt:lpstr>
      <vt:lpstr>نگاهی اجمالی به نظریه علامه درباره ادراکات اعتباری   ارتباط ادراکات عقلانی با:                                        1-روانشناسی فلسفی                                                                 2-فلسفه اخلاق                                                                         3-مباحث جامعه شناسی                                                                                                               </vt:lpstr>
      <vt:lpstr>الف)روانشناسی فلسفی:بحث درمورد چگونگی پیدایش وتولید اعتبارات                                                                  ب)فلسفه اخلاق:بحث ازحسن وقبح وبایدونبایدهارادربرمیگیرد ج)جامعه شناسی :نقش برخی ازاعتبارات رادر تداوم زندگی اجتماعی   بحث درباره این مطالب در3مواضع:                                         1-مقاله ششم اصول فلسفه                                                      2-رسایل سبعه                                                                   3-درمواضعی ازتفسیرالمیزان                                               </vt:lpstr>
      <vt:lpstr>ادراکات اعتباری درمقابل:ادراک حقیقی      ادراک اعتباری:فرضهایی است که ذهن به منظور دفع احتیاجات حیاتی ساخته وجنبه وضعی وقراردادی وفرضی واعتباری داردوباواقع ونفس الامرسروکارندارد.  ادراک حقیقی :انکشافات وانعکاسات ذهنی ذهنی ونفس الامراست ودربراهین فلسفی یاعلمی،طبیعی یاریاضی جادادونتیجه علمی وفلسفی گرفت وتحصیل ازیک برهان فلسفی یاعلمی ادراک حقیقی نمود ولی درمورد اعتباریات نمی توان چنین استفاده ای کرد.</vt:lpstr>
      <vt:lpstr>تاثیرعوامل محیطی درشکل گیری آراء وافکار:                   تاثیرعوامل محیطی درشکل گیری آراء وافکار وتغییرافکار وداوریهای آدمی به تبع تغییرشرایط،مطلبی است که خصوصأمارکس بدان توجه وتأکید کرد و«طبقه»اجتماعی آدمی ونحوه ی معیشت اورا زیربنا وافکارواندیشه ها رارو بنا-ایدیولوژی-معرفی کرد.روبنایی که به تبع تغییردرزیربنا دچار تغییرمی شود.</vt:lpstr>
      <vt:lpstr>مهمترین تفاوت های تصدیقات حقیقی وتصدیقات اعتباری:                                                  1-تصدیقات حقیقی محصول کشف وفهم واقعیات اندوجنبه اخباری دارند اماتصدیقات اعتباری محصول جعل ووضع واعتبارند.                                                    2-تصدیقات حقیقی تابع امیال واراده وپسند وناپسندها نیستند اماتصدیقات اعتباری محصول آن امور ونظایر آن اند.                                                                                      3- تصدیقات حقیقی به صرف اراده ی آدمیان لغوپذیر نیستند اماتصدیقات اعتباری  علی الاصول بااراده ی آدمیان قابل لغو وتغییرند.                                                     4-تصدیقات وقوانین حقیقی به نحوطبیعی وتکوینی درعالم جریان دارند واز حکومت آنها وتوابعشان نمی توان فرارکرد،اماازحکومت ولوازم تصدیقات اعتباری می توان گریخت. </vt:lpstr>
      <vt:lpstr>چگونگی پیدایش ادراکات اعتباری آن است که درعالم طبیعت اشیاء وموجودات غایاتی دارند که طبیت طریقه ی وصول به آن غایات رابه نحو تکوینی تعبیه کرده است.                                         تصدیقات اعتباری ازنظرعلامه  درواقع همان ابزارهای فکری یا فکرهای ابزاری اند.                                                                                 انگیزه ها،دواعی وبه تعبیردیگرقوای فعاله ی مامقاصدی رادنبال می کنند وآنگاه دستگاه ادراکی ماباتعبیه ی ابزارها و اعتبارات،راه رسیدن به آن مقاصدراتسهیل می کند.                                                                                          </vt:lpstr>
      <vt:lpstr>اعتبارسازی مناسب با قوای فعاله ی آدمی است بنابراین ازجهت ثبات وتغییر وبقا وزوال،تابع آن احساسات درونی اند.                                             احساسات درونی خود دو دسته اند:                                                     1-احساساتی که لازمه ی نوعیت نوع وانسانیت انسان اند ومقتضای ساختمان طبیعی وجوداویند وبنابراین غیرقابل تغییروتبدیل اند.                              2-احساسات شخصی قابل تغییرکه لاجرم به تبع این تغییر،اعتبارات مربوط به آن ها نیزتغییرخواهدکرد.                                                                   پس اعتباریات دو قسم اند:                                                                 الف)اعتباریات ثابت:اعتبارمتابعت علم،اعتباراجتماع،اعتباراختصاص          ب)اعتبارات متغیر:اعتبارزشتی وزیبایی درباب اشیاء،انواع حکومت وخوبی وبدی                                                                                         </vt:lpstr>
      <vt:lpstr>اعتباریات ازمنظردیگری نیزقابل تقسیم اند: اعتباریات قبل ازالاجتماع  و اعتباریات بعدالاجتماع الف)اعتباریات قبل الاجتماع:                                                           1-اعتباروجوب                                                                     2-اعتبارحسن وقبح                                                               3-انتخاب اخف واسهل                                                            4- اعتباراستخدام واجتماع                                                       5-اعتبارمتابعت علم                                                              ب)اعتباریات بعدالاجتماع:                                             1-اعتبارمالکیت                                                           2-اعتبارزبان                                                             3- اعتبارریاست ولوازم آنها                                          4-اعتبارامرونهی وپاداش وعقاب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بنـــــام خـــــدا</dc:title>
  <dc:creator>Windows User</dc:creator>
  <cp:lastModifiedBy>usb</cp:lastModifiedBy>
  <cp:revision>67</cp:revision>
  <dcterms:created xsi:type="dcterms:W3CDTF">2017-10-26T06:46:56Z</dcterms:created>
  <dcterms:modified xsi:type="dcterms:W3CDTF">2018-11-28T06:52:54Z</dcterms:modified>
</cp:coreProperties>
</file>