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85" r:id="rId2"/>
    <p:sldId id="286" r:id="rId3"/>
    <p:sldId id="260"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2" r:id="rId21"/>
    <p:sldId id="283" r:id="rId22"/>
    <p:sldId id="284" r:id="rId23"/>
    <p:sldId id="287" r:id="rId24"/>
    <p:sldId id="264" r:id="rId25"/>
  </p:sldIdLst>
  <p:sldSz cx="9144000" cy="6858000" type="screen4x3"/>
  <p:notesSz cx="6934200" cy="9398000"/>
  <p:defaultTextStyle>
    <a:defPPr>
      <a:defRPr lang="en-US"/>
    </a:defPPr>
    <a:lvl1pPr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1pPr>
    <a:lvl2pPr marL="4572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2pPr>
    <a:lvl3pPr marL="9144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3pPr>
    <a:lvl4pPr marL="13716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4pPr>
    <a:lvl5pPr marL="18288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5pPr>
    <a:lvl6pPr marL="2286000" algn="l" defTabSz="914400" rtl="0" eaLnBrk="1" latinLnBrk="0" hangingPunct="1">
      <a:defRPr kumimoji="1" sz="3200" kern="1200">
        <a:solidFill>
          <a:schemeClr val="tx1"/>
        </a:solidFill>
        <a:latin typeface="Times New Roman" pitchFamily="18" charset="0"/>
        <a:ea typeface="+mn-ea"/>
        <a:cs typeface="B Lotus" pitchFamily="2" charset="-78"/>
      </a:defRPr>
    </a:lvl6pPr>
    <a:lvl7pPr marL="2743200" algn="l" defTabSz="914400" rtl="0" eaLnBrk="1" latinLnBrk="0" hangingPunct="1">
      <a:defRPr kumimoji="1" sz="3200" kern="1200">
        <a:solidFill>
          <a:schemeClr val="tx1"/>
        </a:solidFill>
        <a:latin typeface="Times New Roman" pitchFamily="18" charset="0"/>
        <a:ea typeface="+mn-ea"/>
        <a:cs typeface="B Lotus" pitchFamily="2" charset="-78"/>
      </a:defRPr>
    </a:lvl7pPr>
    <a:lvl8pPr marL="3200400" algn="l" defTabSz="914400" rtl="0" eaLnBrk="1" latinLnBrk="0" hangingPunct="1">
      <a:defRPr kumimoji="1" sz="3200" kern="1200">
        <a:solidFill>
          <a:schemeClr val="tx1"/>
        </a:solidFill>
        <a:latin typeface="Times New Roman" pitchFamily="18" charset="0"/>
        <a:ea typeface="+mn-ea"/>
        <a:cs typeface="B Lotus" pitchFamily="2" charset="-78"/>
      </a:defRPr>
    </a:lvl8pPr>
    <a:lvl9pPr marL="3657600" algn="l" defTabSz="914400" rtl="0" eaLnBrk="1" latinLnBrk="0" hangingPunct="1">
      <a:defRPr kumimoji="1" sz="3200" kern="1200">
        <a:solidFill>
          <a:schemeClr val="tx1"/>
        </a:solidFill>
        <a:latin typeface="Times New Roman" pitchFamily="18" charset="0"/>
        <a:ea typeface="+mn-ea"/>
        <a:cs typeface="B Lotus" pitchFamily="2" charset="-7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60">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009"/>
    <a:srgbClr val="FFFFFF"/>
    <a:srgbClr val="9FE6FF"/>
    <a:srgbClr val="33CCFF"/>
    <a:srgbClr val="EC6E06"/>
    <a:srgbClr val="E95909"/>
    <a:srgbClr val="ECECEC"/>
    <a:srgbClr val="FF9900"/>
    <a:srgbClr val="265037"/>
    <a:srgbClr val="BC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55" autoAdjust="0"/>
    <p:restoredTop sz="94711" autoAdjust="0"/>
  </p:normalViewPr>
  <p:slideViewPr>
    <p:cSldViewPr>
      <p:cViewPr varScale="1">
        <p:scale>
          <a:sx n="65" d="100"/>
          <a:sy n="65" d="100"/>
        </p:scale>
        <p:origin x="1085" y="18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10"/>
    </p:cViewPr>
  </p:sorterViewPr>
  <p:notesViewPr>
    <p:cSldViewPr>
      <p:cViewPr varScale="1">
        <p:scale>
          <a:sx n="54" d="100"/>
          <a:sy n="54" d="100"/>
        </p:scale>
        <p:origin x="-2916" y="-90"/>
      </p:cViewPr>
      <p:guideLst>
        <p:guide orient="horz" pos="2960"/>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51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Arial" pitchFamily="34" charset="0"/>
              </a:defRPr>
            </a:lvl1pPr>
          </a:lstStyle>
          <a:p>
            <a:pPr>
              <a:defRPr/>
            </a:pPr>
            <a:endParaRPr lang="en-US"/>
          </a:p>
        </p:txBody>
      </p:sp>
      <p:sp>
        <p:nvSpPr>
          <p:cNvPr id="24579" name="Rectangle 3"/>
          <p:cNvSpPr>
            <a:spLocks noGrp="1" noChangeArrowheads="1"/>
          </p:cNvSpPr>
          <p:nvPr>
            <p:ph type="dt" sz="quarter" idx="1"/>
          </p:nvPr>
        </p:nvSpPr>
        <p:spPr bwMode="auto">
          <a:xfrm>
            <a:off x="3927475" y="0"/>
            <a:ext cx="30051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Arial" pitchFamily="34" charset="0"/>
              </a:defRPr>
            </a:lvl1pPr>
          </a:lstStyle>
          <a:p>
            <a:pPr>
              <a:defRPr/>
            </a:pPr>
            <a:endParaRPr lang="en-US"/>
          </a:p>
        </p:txBody>
      </p:sp>
      <p:sp>
        <p:nvSpPr>
          <p:cNvPr id="24580" name="Rectangle 4"/>
          <p:cNvSpPr>
            <a:spLocks noGrp="1" noChangeArrowheads="1"/>
          </p:cNvSpPr>
          <p:nvPr>
            <p:ph type="ftr" sz="quarter" idx="2"/>
          </p:nvPr>
        </p:nvSpPr>
        <p:spPr bwMode="auto">
          <a:xfrm>
            <a:off x="0" y="8926513"/>
            <a:ext cx="30051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Arial" pitchFamily="34" charset="0"/>
              </a:defRPr>
            </a:lvl1pPr>
          </a:lstStyle>
          <a:p>
            <a:pPr>
              <a:defRPr/>
            </a:pPr>
            <a:endParaRPr lang="en-US"/>
          </a:p>
        </p:txBody>
      </p:sp>
      <p:sp>
        <p:nvSpPr>
          <p:cNvPr id="24581" name="Rectangle 5"/>
          <p:cNvSpPr>
            <a:spLocks noGrp="1" noChangeArrowheads="1"/>
          </p:cNvSpPr>
          <p:nvPr>
            <p:ph type="sldNum" sz="quarter" idx="3"/>
          </p:nvPr>
        </p:nvSpPr>
        <p:spPr bwMode="auto">
          <a:xfrm>
            <a:off x="3927475" y="8926513"/>
            <a:ext cx="30051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itchFamily="34" charset="0"/>
              </a:defRPr>
            </a:lvl1pPr>
          </a:lstStyle>
          <a:p>
            <a:pPr>
              <a:defRPr/>
            </a:pPr>
            <a:fld id="{B859DC2F-18DC-421E-8E25-8119B6571E68}" type="slidenum">
              <a:rPr lang="en-US"/>
              <a:pPr>
                <a:defRPr/>
              </a:pPr>
              <a:t>‹#›</a:t>
            </a:fld>
            <a:endParaRPr lang="en-US"/>
          </a:p>
        </p:txBody>
      </p:sp>
    </p:spTree>
    <p:extLst>
      <p:ext uri="{BB962C8B-B14F-4D97-AF65-F5344CB8AC3E}">
        <p14:creationId xmlns:p14="http://schemas.microsoft.com/office/powerpoint/2010/main" val="4997680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cs typeface="Arial" pitchFamily="34" charset="0"/>
              </a:defRPr>
            </a:lvl1pPr>
          </a:lstStyle>
          <a:p>
            <a:pPr>
              <a:defRPr/>
            </a:pPr>
            <a:endParaRPr lang="en-US"/>
          </a:p>
        </p:txBody>
      </p:sp>
      <p:sp>
        <p:nvSpPr>
          <p:cNvPr id="15363" name="Rectangle 3"/>
          <p:cNvSpPr>
            <a:spLocks noGrp="1" noChangeArrowheads="1"/>
          </p:cNvSpPr>
          <p:nvPr>
            <p:ph type="dt" idx="1"/>
          </p:nvPr>
        </p:nvSpPr>
        <p:spPr bwMode="auto">
          <a:xfrm>
            <a:off x="39624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cs typeface="Arial" pitchFamily="34" charset="0"/>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079500" y="685800"/>
            <a:ext cx="4775200" cy="35814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495800"/>
            <a:ext cx="5105400" cy="41910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9154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cs typeface="Arial" pitchFamily="34" charset="0"/>
              </a:defRPr>
            </a:lvl1pPr>
          </a:lstStyle>
          <a:p>
            <a:pPr>
              <a:defRPr/>
            </a:pPr>
            <a:endParaRPr lang="en-US"/>
          </a:p>
        </p:txBody>
      </p:sp>
      <p:sp>
        <p:nvSpPr>
          <p:cNvPr id="15367" name="Rectangle 7"/>
          <p:cNvSpPr>
            <a:spLocks noGrp="1" noChangeArrowheads="1"/>
          </p:cNvSpPr>
          <p:nvPr>
            <p:ph type="sldNum" sz="quarter" idx="5"/>
          </p:nvPr>
        </p:nvSpPr>
        <p:spPr bwMode="auto">
          <a:xfrm>
            <a:off x="3962400" y="89154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kumimoji="0" sz="1200">
                <a:cs typeface="Arial" pitchFamily="34" charset="0"/>
              </a:defRPr>
            </a:lvl1pPr>
          </a:lstStyle>
          <a:p>
            <a:pPr>
              <a:defRPr/>
            </a:pPr>
            <a:fld id="{41CA446C-7A14-4C1E-9187-BB474CE845BE}" type="slidenum">
              <a:rPr lang="en-US"/>
              <a:pPr>
                <a:defRPr/>
              </a:pPr>
              <a:t>‹#›</a:t>
            </a:fld>
            <a:endParaRPr lang="en-US"/>
          </a:p>
        </p:txBody>
      </p:sp>
    </p:spTree>
    <p:extLst>
      <p:ext uri="{BB962C8B-B14F-4D97-AF65-F5344CB8AC3E}">
        <p14:creationId xmlns:p14="http://schemas.microsoft.com/office/powerpoint/2010/main" val="1508900514"/>
      </p:ext>
    </p:extLst>
  </p:cSld>
  <p:clrMap bg1="lt1" tx1="dk1" bg2="lt2" tx2="dk2" accent1="accent1" accent2="accent2" accent3="accent3" accent4="accent4" accent5="accent5" accent6="accent6" hlink="hlink" folHlink="folHlink"/>
  <p:notesStyle>
    <a:lvl1pPr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1pPr>
    <a:lvl2pPr marL="461963"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2pPr>
    <a:lvl3pPr marL="92392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3pPr>
    <a:lvl4pPr marL="138747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4pPr>
    <a:lvl5pPr marL="1849438"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a:t>
            </a:fld>
            <a:endParaRPr lang="en-US"/>
          </a:p>
        </p:txBody>
      </p:sp>
    </p:spTree>
    <p:extLst>
      <p:ext uri="{BB962C8B-B14F-4D97-AF65-F5344CB8AC3E}">
        <p14:creationId xmlns:p14="http://schemas.microsoft.com/office/powerpoint/2010/main" val="514175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a:t>
            </a:fld>
            <a:endParaRPr lang="en-US"/>
          </a:p>
        </p:txBody>
      </p:sp>
    </p:spTree>
    <p:extLst>
      <p:ext uri="{BB962C8B-B14F-4D97-AF65-F5344CB8AC3E}">
        <p14:creationId xmlns:p14="http://schemas.microsoft.com/office/powerpoint/2010/main" val="3054137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a:t>
            </a:fld>
            <a:endParaRPr lang="en-US"/>
          </a:p>
        </p:txBody>
      </p:sp>
    </p:spTree>
    <p:extLst>
      <p:ext uri="{BB962C8B-B14F-4D97-AF65-F5344CB8AC3E}">
        <p14:creationId xmlns:p14="http://schemas.microsoft.com/office/powerpoint/2010/main" val="341382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4</a:t>
            </a:fld>
            <a:endParaRPr lang="en-US"/>
          </a:p>
        </p:txBody>
      </p:sp>
    </p:spTree>
    <p:extLst>
      <p:ext uri="{BB962C8B-B14F-4D97-AF65-F5344CB8AC3E}">
        <p14:creationId xmlns:p14="http://schemas.microsoft.com/office/powerpoint/2010/main" val="790875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5</a:t>
            </a:fld>
            <a:endParaRPr lang="en-US"/>
          </a:p>
        </p:txBody>
      </p:sp>
    </p:spTree>
    <p:extLst>
      <p:ext uri="{BB962C8B-B14F-4D97-AF65-F5344CB8AC3E}">
        <p14:creationId xmlns:p14="http://schemas.microsoft.com/office/powerpoint/2010/main" val="1714865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6</a:t>
            </a:fld>
            <a:endParaRPr lang="en-US"/>
          </a:p>
        </p:txBody>
      </p:sp>
    </p:spTree>
    <p:extLst>
      <p:ext uri="{BB962C8B-B14F-4D97-AF65-F5344CB8AC3E}">
        <p14:creationId xmlns:p14="http://schemas.microsoft.com/office/powerpoint/2010/main" val="3935726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7</a:t>
            </a:fld>
            <a:endParaRPr lang="en-US"/>
          </a:p>
        </p:txBody>
      </p:sp>
    </p:spTree>
    <p:extLst>
      <p:ext uri="{BB962C8B-B14F-4D97-AF65-F5344CB8AC3E}">
        <p14:creationId xmlns:p14="http://schemas.microsoft.com/office/powerpoint/2010/main" val="1936369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8</a:t>
            </a:fld>
            <a:endParaRPr lang="en-US"/>
          </a:p>
        </p:txBody>
      </p:sp>
    </p:spTree>
    <p:extLst>
      <p:ext uri="{BB962C8B-B14F-4D97-AF65-F5344CB8AC3E}">
        <p14:creationId xmlns:p14="http://schemas.microsoft.com/office/powerpoint/2010/main" val="3333959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9</a:t>
            </a:fld>
            <a:endParaRPr lang="en-US"/>
          </a:p>
        </p:txBody>
      </p:sp>
    </p:spTree>
    <p:extLst>
      <p:ext uri="{BB962C8B-B14F-4D97-AF65-F5344CB8AC3E}">
        <p14:creationId xmlns:p14="http://schemas.microsoft.com/office/powerpoint/2010/main" val="1872150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10</a:t>
            </a:fld>
            <a:endParaRPr lang="en-US"/>
          </a:p>
        </p:txBody>
      </p:sp>
    </p:spTree>
    <p:extLst>
      <p:ext uri="{BB962C8B-B14F-4D97-AF65-F5344CB8AC3E}">
        <p14:creationId xmlns:p14="http://schemas.microsoft.com/office/powerpoint/2010/main" val="1475588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11</a:t>
            </a:fld>
            <a:endParaRPr lang="en-US"/>
          </a:p>
        </p:txBody>
      </p:sp>
    </p:spTree>
    <p:extLst>
      <p:ext uri="{BB962C8B-B14F-4D97-AF65-F5344CB8AC3E}">
        <p14:creationId xmlns:p14="http://schemas.microsoft.com/office/powerpoint/2010/main" val="3457756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12</a:t>
            </a:fld>
            <a:endParaRPr lang="en-US"/>
          </a:p>
        </p:txBody>
      </p:sp>
    </p:spTree>
    <p:extLst>
      <p:ext uri="{BB962C8B-B14F-4D97-AF65-F5344CB8AC3E}">
        <p14:creationId xmlns:p14="http://schemas.microsoft.com/office/powerpoint/2010/main" val="2327052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13</a:t>
            </a:fld>
            <a:endParaRPr lang="en-US"/>
          </a:p>
        </p:txBody>
      </p:sp>
    </p:spTree>
    <p:extLst>
      <p:ext uri="{BB962C8B-B14F-4D97-AF65-F5344CB8AC3E}">
        <p14:creationId xmlns:p14="http://schemas.microsoft.com/office/powerpoint/2010/main" val="1950645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14</a:t>
            </a:fld>
            <a:endParaRPr lang="en-US"/>
          </a:p>
        </p:txBody>
      </p:sp>
    </p:spTree>
    <p:extLst>
      <p:ext uri="{BB962C8B-B14F-4D97-AF65-F5344CB8AC3E}">
        <p14:creationId xmlns:p14="http://schemas.microsoft.com/office/powerpoint/2010/main" val="2308010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15</a:t>
            </a:fld>
            <a:endParaRPr lang="en-US"/>
          </a:p>
        </p:txBody>
      </p:sp>
    </p:spTree>
    <p:extLst>
      <p:ext uri="{BB962C8B-B14F-4D97-AF65-F5344CB8AC3E}">
        <p14:creationId xmlns:p14="http://schemas.microsoft.com/office/powerpoint/2010/main" val="2411765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16</a:t>
            </a:fld>
            <a:endParaRPr lang="en-US"/>
          </a:p>
        </p:txBody>
      </p:sp>
    </p:spTree>
    <p:extLst>
      <p:ext uri="{BB962C8B-B14F-4D97-AF65-F5344CB8AC3E}">
        <p14:creationId xmlns:p14="http://schemas.microsoft.com/office/powerpoint/2010/main" val="63783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17</a:t>
            </a:fld>
            <a:endParaRPr lang="en-US"/>
          </a:p>
        </p:txBody>
      </p:sp>
    </p:spTree>
    <p:extLst>
      <p:ext uri="{BB962C8B-B14F-4D97-AF65-F5344CB8AC3E}">
        <p14:creationId xmlns:p14="http://schemas.microsoft.com/office/powerpoint/2010/main" val="1821423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18</a:t>
            </a:fld>
            <a:endParaRPr lang="en-US"/>
          </a:p>
        </p:txBody>
      </p:sp>
    </p:spTree>
    <p:extLst>
      <p:ext uri="{BB962C8B-B14F-4D97-AF65-F5344CB8AC3E}">
        <p14:creationId xmlns:p14="http://schemas.microsoft.com/office/powerpoint/2010/main" val="1074073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19</a:t>
            </a:fld>
            <a:endParaRPr lang="en-US"/>
          </a:p>
        </p:txBody>
      </p:sp>
    </p:spTree>
    <p:extLst>
      <p:ext uri="{BB962C8B-B14F-4D97-AF65-F5344CB8AC3E}">
        <p14:creationId xmlns:p14="http://schemas.microsoft.com/office/powerpoint/2010/main" val="3096301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20</a:t>
            </a:fld>
            <a:endParaRPr lang="en-US"/>
          </a:p>
        </p:txBody>
      </p:sp>
    </p:spTree>
    <p:extLst>
      <p:ext uri="{BB962C8B-B14F-4D97-AF65-F5344CB8AC3E}">
        <p14:creationId xmlns:p14="http://schemas.microsoft.com/office/powerpoint/2010/main" val="4192958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21</a:t>
            </a:fld>
            <a:endParaRPr lang="en-US"/>
          </a:p>
        </p:txBody>
      </p:sp>
    </p:spTree>
    <p:extLst>
      <p:ext uri="{BB962C8B-B14F-4D97-AF65-F5344CB8AC3E}">
        <p14:creationId xmlns:p14="http://schemas.microsoft.com/office/powerpoint/2010/main" val="1543857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22</a:t>
            </a:fld>
            <a:endParaRPr lang="en-US"/>
          </a:p>
        </p:txBody>
      </p:sp>
    </p:spTree>
    <p:extLst>
      <p:ext uri="{BB962C8B-B14F-4D97-AF65-F5344CB8AC3E}">
        <p14:creationId xmlns:p14="http://schemas.microsoft.com/office/powerpoint/2010/main" val="17442211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23</a:t>
            </a:fld>
            <a:endParaRPr lang="en-US"/>
          </a:p>
        </p:txBody>
      </p:sp>
    </p:spTree>
    <p:extLst>
      <p:ext uri="{BB962C8B-B14F-4D97-AF65-F5344CB8AC3E}">
        <p14:creationId xmlns:p14="http://schemas.microsoft.com/office/powerpoint/2010/main" val="2828797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24</a:t>
            </a:fld>
            <a:endParaRPr lang="en-US"/>
          </a:p>
        </p:txBody>
      </p:sp>
    </p:spTree>
    <p:extLst>
      <p:ext uri="{BB962C8B-B14F-4D97-AF65-F5344CB8AC3E}">
        <p14:creationId xmlns:p14="http://schemas.microsoft.com/office/powerpoint/2010/main" val="66010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Slide">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2743200"/>
          </a:xfrm>
          <a:prstGeom prst="rect">
            <a:avLst/>
          </a:prstGeom>
          <a:solidFill>
            <a:srgbClr val="EC6E06"/>
          </a:solidFill>
          <a:ln w="9525">
            <a:noFill/>
            <a:miter lim="800000"/>
            <a:headEnd/>
            <a:tailEnd/>
          </a:ln>
          <a:effectLst/>
        </p:spPr>
        <p:txBody>
          <a:bodyPr/>
          <a:lstStyle/>
          <a:p>
            <a:pPr>
              <a:defRPr/>
            </a:pPr>
            <a:endParaRPr lang="en-US" dirty="0">
              <a:solidFill>
                <a:schemeClr val="accent1">
                  <a:lumMod val="75000"/>
                </a:schemeClr>
              </a:solidFill>
            </a:endParaRPr>
          </a:p>
        </p:txBody>
      </p:sp>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pic>
        <p:nvPicPr>
          <p:cNvPr id="25602" name="Picture 2" descr="C:\Users\Asadi\Desktop\Untitled-1.png"/>
          <p:cNvPicPr>
            <a:picLocks noChangeAspect="1" noChangeArrowheads="1"/>
          </p:cNvPicPr>
          <p:nvPr userDrawn="1"/>
        </p:nvPicPr>
        <p:blipFill>
          <a:blip r:embed="rId3" cstate="print">
            <a:duotone>
              <a:prstClr val="black"/>
              <a:schemeClr val="tx2">
                <a:tint val="45000"/>
                <a:satMod val="400000"/>
              </a:schemeClr>
            </a:duotone>
            <a:lum bright="40000"/>
          </a:blip>
          <a:srcRect/>
          <a:stretch>
            <a:fillRect/>
          </a:stretch>
        </p:blipFill>
        <p:spPr bwMode="auto">
          <a:xfrm>
            <a:off x="7467600" y="381000"/>
            <a:ext cx="1281113" cy="1086692"/>
          </a:xfrm>
          <a:prstGeom prst="rect">
            <a:avLst/>
          </a:prstGeom>
          <a:noFill/>
        </p:spPr>
      </p:pic>
      <p:grpSp>
        <p:nvGrpSpPr>
          <p:cNvPr id="22" name="Group 21"/>
          <p:cNvGrpSpPr/>
          <p:nvPr userDrawn="1"/>
        </p:nvGrpSpPr>
        <p:grpSpPr>
          <a:xfrm>
            <a:off x="115911" y="6108879"/>
            <a:ext cx="2843010" cy="736242"/>
            <a:chOff x="-227526" y="6121758"/>
            <a:chExt cx="3070536" cy="736242"/>
          </a:xfrm>
        </p:grpSpPr>
        <p:sp>
          <p:nvSpPr>
            <p:cNvPr id="16" name="Rectangle 15"/>
            <p:cNvSpPr txBox="1">
              <a:spLocks noChangeArrowheads="1"/>
            </p:cNvSpPr>
            <p:nvPr userDrawn="1"/>
          </p:nvSpPr>
          <p:spPr bwMode="auto">
            <a:xfrm>
              <a:off x="-216795" y="6121758"/>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سیستم جامع آموزش فناوری نانو</a:t>
              </a:r>
              <a:endParaRPr kumimoji="0" lang="en-US"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18" name="Rectangle 15"/>
            <p:cNvSpPr txBox="1">
              <a:spLocks noChangeArrowheads="1"/>
            </p:cNvSpPr>
            <p:nvPr userDrawn="1"/>
          </p:nvSpPr>
          <p:spPr bwMode="auto">
            <a:xfrm>
              <a:off x="-227526" y="6378031"/>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1">
                      <a:lumMod val="65000"/>
                    </a:schemeClr>
                  </a:solidFill>
                  <a:effectLst/>
                  <a:uLnTx/>
                  <a:uFillTx/>
                  <a:latin typeface="ITC Avant Garde Gothic" pitchFamily="34" charset="0"/>
                  <a:ea typeface="+mj-ea"/>
                  <a:cs typeface="B Yekan" pitchFamily="2" charset="-78"/>
                </a:rPr>
                <a:t>http://edu.nano.ir</a:t>
              </a:r>
            </a:p>
          </p:txBody>
        </p:sp>
      </p:grpSp>
      <p:cxnSp>
        <p:nvCxnSpPr>
          <p:cNvPr id="20" name="Straight Connector 19"/>
          <p:cNvCxnSpPr/>
          <p:nvPr userDrawn="1"/>
        </p:nvCxnSpPr>
        <p:spPr bwMode="auto">
          <a:xfrm rot="5400000">
            <a:off x="2719053"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cxnSp>
        <p:nvCxnSpPr>
          <p:cNvPr id="21" name="Straight Connector 20"/>
          <p:cNvCxnSpPr/>
          <p:nvPr userDrawn="1"/>
        </p:nvCxnSpPr>
        <p:spPr bwMode="auto">
          <a:xfrm rot="5400000">
            <a:off x="-37306"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sp>
        <p:nvSpPr>
          <p:cNvPr id="24" name="Rectangle 15"/>
          <p:cNvSpPr txBox="1">
            <a:spLocks noChangeArrowheads="1"/>
          </p:cNvSpPr>
          <p:nvPr userDrawn="1"/>
        </p:nvSpPr>
        <p:spPr bwMode="auto">
          <a:xfrm>
            <a:off x="6428706" y="6364311"/>
            <a:ext cx="2452074"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grpSp>
        <p:nvGrpSpPr>
          <p:cNvPr id="29" name="Group 28"/>
          <p:cNvGrpSpPr/>
          <p:nvPr userDrawn="1"/>
        </p:nvGrpSpPr>
        <p:grpSpPr>
          <a:xfrm>
            <a:off x="0" y="2704544"/>
            <a:ext cx="9144000" cy="1156648"/>
            <a:chOff x="0" y="1981200"/>
            <a:chExt cx="9144000" cy="1156648"/>
          </a:xfrm>
          <a:solidFill>
            <a:schemeClr val="bg2">
              <a:lumMod val="50000"/>
            </a:schemeClr>
          </a:solidFill>
        </p:grpSpPr>
        <p:sp>
          <p:nvSpPr>
            <p:cNvPr id="30" name="Rectangle 29"/>
            <p:cNvSpPr>
              <a:spLocks noChangeArrowheads="1"/>
            </p:cNvSpPr>
            <p:nvPr userDrawn="1"/>
          </p:nvSpPr>
          <p:spPr bwMode="auto">
            <a:xfrm>
              <a:off x="0" y="1981200"/>
              <a:ext cx="9144000" cy="1143000"/>
            </a:xfrm>
            <a:prstGeom prst="rect">
              <a:avLst/>
            </a:prstGeom>
            <a:grpFill/>
            <a:ln w="9525">
              <a:noFill/>
              <a:miter lim="800000"/>
              <a:headEnd/>
              <a:tailEnd/>
            </a:ln>
            <a:effectLst/>
          </p:spPr>
          <p:txBody>
            <a:bodyPr/>
            <a:lstStyle/>
            <a:p>
              <a:pPr>
                <a:defRPr/>
              </a:pPr>
              <a:endParaRPr lang="en-US" dirty="0">
                <a:solidFill>
                  <a:schemeClr val="accent1">
                    <a:lumMod val="75000"/>
                  </a:schemeClr>
                </a:solidFill>
              </a:endParaRPr>
            </a:p>
          </p:txBody>
        </p:sp>
        <p:sp>
          <p:nvSpPr>
            <p:cNvPr id="32" name="Freeform 31"/>
            <p:cNvSpPr>
              <a:spLocks noChangeArrowheads="1"/>
            </p:cNvSpPr>
            <p:nvPr userDrawn="1"/>
          </p:nvSpPr>
          <p:spPr bwMode="auto">
            <a:xfrm flipH="1">
              <a:off x="8947482" y="1981200"/>
              <a:ext cx="196518"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lumMod val="95000"/>
              </a:schemeClr>
            </a:solidFill>
            <a:ln w="9525">
              <a:noFill/>
              <a:miter lim="800000"/>
              <a:headEnd/>
              <a:tailEnd/>
            </a:ln>
            <a:effectLst/>
          </p:spPr>
          <p:txBody>
            <a:bodyPr/>
            <a:lstStyle/>
            <a:p>
              <a:pPr>
                <a:defRPr/>
              </a:pPr>
              <a:endParaRPr lang="en-US" dirty="0">
                <a:solidFill>
                  <a:schemeClr val="accent1">
                    <a:lumMod val="75000"/>
                  </a:schemeClr>
                </a:solidFill>
              </a:endParaRPr>
            </a:p>
          </p:txBody>
        </p:sp>
      </p:grpSp>
      <p:sp>
        <p:nvSpPr>
          <p:cNvPr id="33" name="Rectangle 15"/>
          <p:cNvSpPr>
            <a:spLocks noGrp="1" noChangeArrowheads="1"/>
          </p:cNvSpPr>
          <p:nvPr>
            <p:ph type="ctrTitle" sz="quarter" hasCustomPrompt="1"/>
          </p:nvPr>
        </p:nvSpPr>
        <p:spPr>
          <a:xfrm>
            <a:off x="457200" y="2780744"/>
            <a:ext cx="8305800" cy="990600"/>
          </a:xfrm>
        </p:spPr>
        <p:txBody>
          <a:bodyPr anchorCtr="0"/>
          <a:lstStyle>
            <a:lvl1pPr algn="r">
              <a:defRPr baseline="0">
                <a:solidFill>
                  <a:schemeClr val="bg1">
                    <a:lumMod val="95000"/>
                  </a:schemeClr>
                </a:solidFill>
                <a:cs typeface="B Jalal" pitchFamily="2" charset="-78"/>
              </a:defRPr>
            </a:lvl1pPr>
          </a:lstStyle>
          <a:p>
            <a:r>
              <a:rPr lang="fa-IR" dirty="0" smtClean="0"/>
              <a:t>عنوان</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cs typeface="B Jalal" pitchFamily="2" charset="-78"/>
              </a:defRPr>
            </a:lvl1pPr>
          </a:lstStyle>
          <a:p>
            <a:r>
              <a:rPr lang="fa-IR" dirty="0" smtClean="0"/>
              <a:t>عنوان اسلاید</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7" name="Text Placeholder 5"/>
          <p:cNvSpPr>
            <a:spLocks noGrp="1"/>
          </p:cNvSpPr>
          <p:nvPr>
            <p:ph type="body" sz="quarter" idx="11" hasCustomPrompt="1"/>
          </p:nvPr>
        </p:nvSpPr>
        <p:spPr>
          <a:xfrm>
            <a:off x="228600" y="1524000"/>
            <a:ext cx="8077200" cy="4953000"/>
          </a:xfrm>
        </p:spPr>
        <p:txBody>
          <a:bodyPr/>
          <a:lstStyle>
            <a:lvl1pPr algn="just">
              <a:defRPr sz="2000">
                <a:solidFill>
                  <a:schemeClr val="accent1">
                    <a:lumMod val="25000"/>
                  </a:schemeClr>
                </a:solidFill>
                <a:cs typeface="B Yekan" pitchFamily="2" charset="-78"/>
              </a:defRPr>
            </a:lvl1pPr>
            <a:lvl2pPr algn="just">
              <a:defRPr sz="2000">
                <a:solidFill>
                  <a:schemeClr val="accent1">
                    <a:lumMod val="50000"/>
                  </a:schemeClr>
                </a:solidFill>
                <a:cs typeface="B Yekan" pitchFamily="2" charset="-78"/>
              </a:defRPr>
            </a:lvl2pPr>
            <a:lvl3pPr algn="just">
              <a:defRPr sz="2000">
                <a:solidFill>
                  <a:schemeClr val="accent1">
                    <a:lumMod val="50000"/>
                  </a:schemeClr>
                </a:solidFill>
                <a:cs typeface="B Yekan" pitchFamily="2" charset="-78"/>
              </a:defRPr>
            </a:lvl3pPr>
            <a:lvl4pPr algn="just">
              <a:defRPr sz="2000">
                <a:solidFill>
                  <a:schemeClr val="accent1">
                    <a:lumMod val="50000"/>
                  </a:schemeClr>
                </a:solidFill>
                <a:cs typeface="B Yekan" pitchFamily="2" charset="-78"/>
              </a:defRPr>
            </a:lvl4pPr>
            <a:lvl5pPr algn="just">
              <a:defRPr sz="2000">
                <a:solidFill>
                  <a:schemeClr val="accent1">
                    <a:lumMod val="50000"/>
                  </a:schemeClr>
                </a:solidFill>
                <a:cs typeface="B Yekan" pitchFamily="2" charset="-78"/>
              </a:defRPr>
            </a:lvl5pPr>
          </a:lstStyle>
          <a:p>
            <a:pPr lvl="0"/>
            <a:r>
              <a:rPr lang="fa-IR" dirty="0" smtClean="0"/>
              <a:t>متن</a:t>
            </a:r>
            <a:endParaRPr lang="en-US" dirty="0" smtClean="0"/>
          </a:p>
          <a:p>
            <a:pPr lvl="1"/>
            <a:r>
              <a:rPr lang="fa-IR" dirty="0" smtClean="0"/>
              <a:t>متن</a:t>
            </a:r>
            <a:endParaRPr lang="en-US" dirty="0" smtClean="0"/>
          </a:p>
          <a:p>
            <a:pPr lvl="2"/>
            <a:r>
              <a:rPr lang="fa-IR" dirty="0" smtClean="0"/>
              <a:t>متن</a:t>
            </a:r>
            <a:endParaRPr lang="en-US" dirty="0" smtClean="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Picture Placeholder 5"/>
          <p:cNvSpPr>
            <a:spLocks noGrp="1" noChangeAspect="1"/>
          </p:cNvSpPr>
          <p:nvPr>
            <p:ph type="pic" sz="quarter" idx="11" hasCustomPrompt="1"/>
          </p:nvPr>
        </p:nvSpPr>
        <p:spPr>
          <a:xfrm>
            <a:off x="419100" y="1498600"/>
            <a:ext cx="7779448" cy="4862155"/>
          </a:xfrm>
          <a:solidFill>
            <a:schemeClr val="bg1"/>
          </a:solidFill>
          <a:ln w="76200">
            <a:solidFill>
              <a:srgbClr val="9FE6FF"/>
            </a:solidFill>
          </a:ln>
        </p:spPr>
        <p:style>
          <a:lnRef idx="3">
            <a:schemeClr val="lt1"/>
          </a:lnRef>
          <a:fillRef idx="1">
            <a:schemeClr val="accent1"/>
          </a:fillRef>
          <a:effectRef idx="1">
            <a:schemeClr val="accent1"/>
          </a:effectRef>
          <a:fontRef idx="none"/>
        </p:style>
        <p:txBody>
          <a:bodyPr/>
          <a:lstStyle>
            <a:lvl1pPr>
              <a:buNone/>
              <a:defRPr baseline="0"/>
            </a:lvl1pPr>
          </a:lstStyle>
          <a:p>
            <a:r>
              <a:rPr lang="fa-IR" dirty="0" smtClean="0"/>
              <a:t>تصویر یا نمودار</a:t>
            </a:r>
            <a:endParaRPr lang="en-US" dirty="0"/>
          </a:p>
        </p:txBody>
      </p:sp>
      <p:sp>
        <p:nvSpPr>
          <p:cNvPr id="2" name="Title 1"/>
          <p:cNvSpPr>
            <a:spLocks noGrp="1"/>
          </p:cNvSpPr>
          <p:nvPr>
            <p:ph type="title" hasCustomPrompt="1"/>
          </p:nvPr>
        </p:nvSpPr>
        <p:spPr/>
        <p:txBody>
          <a:bodyPr/>
          <a:lstStyle>
            <a:lvl1pPr>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شکل یا تصویر</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ویدیو</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7" name="Media Placeholder 6"/>
          <p:cNvSpPr>
            <a:spLocks noGrp="1"/>
          </p:cNvSpPr>
          <p:nvPr>
            <p:ph type="media" sz="quarter" idx="11" hasCustomPrompt="1"/>
          </p:nvPr>
        </p:nvSpPr>
        <p:spPr>
          <a:xfrm>
            <a:off x="277504" y="1600200"/>
            <a:ext cx="8046720" cy="4800600"/>
          </a:xfrm>
        </p:spPr>
        <p:txBody>
          <a:bodyPr/>
          <a:lstStyle>
            <a:lvl1pPr>
              <a:buNone/>
              <a:defRPr baseline="0"/>
            </a:lvl1pPr>
          </a:lstStyle>
          <a:p>
            <a:r>
              <a:rPr lang="fa-IR" dirty="0" smtClean="0"/>
              <a:t>فایل ویدیویی</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نمودار</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8" name="Chart Placeholder 5"/>
          <p:cNvSpPr>
            <a:spLocks noGrp="1"/>
          </p:cNvSpPr>
          <p:nvPr>
            <p:ph type="chart" sz="quarter" idx="12" hasCustomPrompt="1"/>
          </p:nvPr>
        </p:nvSpPr>
        <p:spPr>
          <a:xfrm>
            <a:off x="304800" y="1524000"/>
            <a:ext cx="8001000" cy="4953000"/>
          </a:xfrm>
          <a:noFill/>
        </p:spPr>
        <p:txBody>
          <a:bodyPr/>
          <a:lstStyle/>
          <a:p>
            <a:r>
              <a:rPr lang="fa-IR" dirty="0" smtClean="0"/>
              <a:t>نمودار</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Jalal" pitchFamily="2" charset="-78"/>
              </a:defRPr>
            </a:lvl1pPr>
          </a:lstStyle>
          <a:p>
            <a:r>
              <a:rPr lang="fa-IR" dirty="0" smtClean="0"/>
              <a:t>عنوان جدول</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12" name="Table Placeholder 10"/>
          <p:cNvSpPr>
            <a:spLocks noGrp="1"/>
          </p:cNvSpPr>
          <p:nvPr>
            <p:ph type="tbl" sz="quarter" idx="13" hasCustomPrompt="1"/>
          </p:nvPr>
        </p:nvSpPr>
        <p:spPr>
          <a:xfrm>
            <a:off x="304800" y="1600200"/>
            <a:ext cx="8001000" cy="4876800"/>
          </a:xfrm>
        </p:spPr>
        <p:txBody>
          <a:bodyPr/>
          <a:lstStyle/>
          <a:p>
            <a:r>
              <a:rPr lang="fa-IR" dirty="0" smtClean="0"/>
              <a:t>جدول</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Final">
    <p:spTree>
      <p:nvGrpSpPr>
        <p:cNvPr id="1" name=""/>
        <p:cNvGrpSpPr/>
        <p:nvPr/>
      </p:nvGrpSpPr>
      <p:grpSpPr>
        <a:xfrm>
          <a:off x="0" y="0"/>
          <a:ext cx="0" cy="0"/>
          <a:chOff x="0" y="0"/>
          <a:chExt cx="0" cy="0"/>
        </a:xfrm>
      </p:grpSpPr>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sp>
        <p:nvSpPr>
          <p:cNvPr id="10" name="Rectangle 9"/>
          <p:cNvSpPr>
            <a:spLocks noChangeArrowheads="1"/>
          </p:cNvSpPr>
          <p:nvPr userDrawn="1"/>
        </p:nvSpPr>
        <p:spPr bwMode="auto">
          <a:xfrm>
            <a:off x="0" y="0"/>
            <a:ext cx="9144000" cy="5257800"/>
          </a:xfrm>
          <a:prstGeom prst="rect">
            <a:avLst/>
          </a:prstGeom>
          <a:solidFill>
            <a:srgbClr val="EC6E06"/>
          </a:solidFill>
          <a:ln w="9525">
            <a:noFill/>
            <a:miter lim="800000"/>
            <a:headEnd/>
            <a:tailEnd/>
          </a:ln>
          <a:effectLst/>
        </p:spPr>
        <p:txBody>
          <a:bodyPr/>
          <a:lstStyle/>
          <a:p>
            <a:pPr>
              <a:defRPr/>
            </a:pPr>
            <a:endParaRPr lang="en-US" dirty="0">
              <a:solidFill>
                <a:schemeClr val="accent1">
                  <a:lumMod val="75000"/>
                </a:schemeClr>
              </a:solidFill>
            </a:endParaRPr>
          </a:p>
        </p:txBody>
      </p:sp>
      <p:grpSp>
        <p:nvGrpSpPr>
          <p:cNvPr id="36" name="Group 35"/>
          <p:cNvGrpSpPr/>
          <p:nvPr userDrawn="1"/>
        </p:nvGrpSpPr>
        <p:grpSpPr>
          <a:xfrm>
            <a:off x="292100" y="5829300"/>
            <a:ext cx="3048000" cy="990600"/>
            <a:chOff x="152400" y="5867400"/>
            <a:chExt cx="3048000" cy="990600"/>
          </a:xfrm>
        </p:grpSpPr>
        <p:sp>
          <p:nvSpPr>
            <p:cNvPr id="17" name="Rounded Rectangle 16"/>
            <p:cNvSpPr/>
            <p:nvPr userDrawn="1"/>
          </p:nvSpPr>
          <p:spPr bwMode="auto">
            <a:xfrm>
              <a:off x="152400" y="6223000"/>
              <a:ext cx="3048000" cy="381000"/>
            </a:xfrm>
            <a:prstGeom prst="roundRect">
              <a:avLst/>
            </a:prstGeom>
            <a:solidFill>
              <a:schemeClr val="accent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8" name="Rectangle 15"/>
            <p:cNvSpPr txBox="1">
              <a:spLocks noChangeArrowheads="1"/>
            </p:cNvSpPr>
            <p:nvPr userDrawn="1"/>
          </p:nvSpPr>
          <p:spPr bwMode="auto">
            <a:xfrm>
              <a:off x="1066800" y="6172200"/>
              <a:ext cx="1905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2">
                      <a:lumMod val="50000"/>
                    </a:schemeClr>
                  </a:solidFill>
                  <a:effectLst/>
                  <a:uLnTx/>
                  <a:uFillTx/>
                  <a:latin typeface="ITC Avant Garde Gothic" pitchFamily="34" charset="0"/>
                  <a:ea typeface="+mj-ea"/>
                  <a:cs typeface="B Yekan" pitchFamily="2" charset="-78"/>
                </a:rPr>
                <a:t>Edu@nano.ir</a:t>
              </a:r>
            </a:p>
          </p:txBody>
        </p:sp>
        <p:pic>
          <p:nvPicPr>
            <p:cNvPr id="15" name="Picture 2" descr="E:\Web &amp; Graphic\Graphic\Icons\PNG\128x128\envelope.png"/>
            <p:cNvPicPr>
              <a:picLocks noChangeAspect="1" noChangeArrowheads="1"/>
            </p:cNvPicPr>
            <p:nvPr userDrawn="1"/>
          </p:nvPicPr>
          <p:blipFill>
            <a:blip r:embed="rId3" cstate="print"/>
            <a:srcRect/>
            <a:stretch>
              <a:fillRect/>
            </a:stretch>
          </p:blipFill>
          <p:spPr bwMode="auto">
            <a:xfrm>
              <a:off x="152400" y="5867400"/>
              <a:ext cx="990600" cy="990600"/>
            </a:xfrm>
            <a:prstGeom prst="rect">
              <a:avLst/>
            </a:prstGeom>
            <a:noFill/>
          </p:spPr>
        </p:pic>
      </p:grpSp>
      <p:grpSp>
        <p:nvGrpSpPr>
          <p:cNvPr id="40" name="Group 39"/>
          <p:cNvGrpSpPr/>
          <p:nvPr userDrawn="1"/>
        </p:nvGrpSpPr>
        <p:grpSpPr>
          <a:xfrm>
            <a:off x="0" y="4737100"/>
            <a:ext cx="9144000" cy="479969"/>
            <a:chOff x="0" y="4762500"/>
            <a:chExt cx="9144000" cy="479969"/>
          </a:xfrm>
        </p:grpSpPr>
        <p:sp>
          <p:nvSpPr>
            <p:cNvPr id="23" name="Rectangle 15"/>
            <p:cNvSpPr txBox="1">
              <a:spLocks noChangeArrowheads="1"/>
            </p:cNvSpPr>
            <p:nvPr userDrawn="1"/>
          </p:nvSpPr>
          <p:spPr bwMode="auto">
            <a:xfrm>
              <a:off x="7581900" y="4762500"/>
              <a:ext cx="762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2000" b="0" i="0" u="none" strike="noStrike" kern="100" cap="none" spc="110" normalizeH="0" baseline="0" noProof="0" dirty="0" smtClean="0">
                  <a:ln>
                    <a:noFill/>
                  </a:ln>
                  <a:solidFill>
                    <a:schemeClr val="bg1"/>
                  </a:solidFill>
                  <a:effectLst/>
                  <a:uLnTx/>
                  <a:uFillTx/>
                  <a:latin typeface="ITC Avant Garde Gothic" pitchFamily="34" charset="0"/>
                  <a:ea typeface="+mj-ea"/>
                  <a:cs typeface="B Yekan" pitchFamily="2" charset="-78"/>
                </a:rPr>
                <a:t>پایان</a:t>
              </a:r>
              <a:endParaRPr kumimoji="0" lang="en-US" sz="2000" b="0" i="0" u="none" strike="noStrike" kern="100" cap="none" spc="110" normalizeH="0" baseline="0" noProof="0" dirty="0" smtClean="0">
                <a:ln>
                  <a:noFill/>
                </a:ln>
                <a:solidFill>
                  <a:schemeClr val="bg1"/>
                </a:solidFill>
                <a:effectLst/>
                <a:uLnTx/>
                <a:uFillTx/>
                <a:latin typeface="ITC Avant Garde Gothic" pitchFamily="34" charset="0"/>
                <a:ea typeface="+mj-ea"/>
                <a:cs typeface="B Yekan" pitchFamily="2" charset="-78"/>
              </a:endParaRPr>
            </a:p>
          </p:txBody>
        </p:sp>
        <p:cxnSp>
          <p:nvCxnSpPr>
            <p:cNvPr id="29" name="Straight Connector 28"/>
            <p:cNvCxnSpPr/>
            <p:nvPr userDrawn="1"/>
          </p:nvCxnSpPr>
          <p:spPr bwMode="auto">
            <a:xfrm>
              <a:off x="0" y="5041106"/>
              <a:ext cx="76200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4" name="Straight Connector 33"/>
            <p:cNvCxnSpPr/>
            <p:nvPr userDrawn="1"/>
          </p:nvCxnSpPr>
          <p:spPr bwMode="auto">
            <a:xfrm>
              <a:off x="8321040" y="5041106"/>
              <a:ext cx="82296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8" name="Straight Connector 37"/>
            <p:cNvCxnSpPr/>
            <p:nvPr userDrawn="1"/>
          </p:nvCxnSpPr>
          <p:spPr bwMode="auto">
            <a:xfrm rot="5400000">
              <a:off x="7506494" y="5041106"/>
              <a:ext cx="2286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9" name="Straight Connector 38"/>
            <p:cNvCxnSpPr/>
            <p:nvPr userDrawn="1"/>
          </p:nvCxnSpPr>
          <p:spPr bwMode="auto">
            <a:xfrm rot="5400000">
              <a:off x="8192294" y="5041106"/>
              <a:ext cx="2286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grpSp>
      <p:grpSp>
        <p:nvGrpSpPr>
          <p:cNvPr id="61" name="Group 60"/>
          <p:cNvGrpSpPr/>
          <p:nvPr userDrawn="1"/>
        </p:nvGrpSpPr>
        <p:grpSpPr>
          <a:xfrm>
            <a:off x="-1028701" y="457200"/>
            <a:ext cx="10797075" cy="3897255"/>
            <a:chOff x="-1028701" y="457200"/>
            <a:chExt cx="10797075" cy="3897255"/>
          </a:xfrm>
        </p:grpSpPr>
        <p:sp>
          <p:nvSpPr>
            <p:cNvPr id="57" name="Chord 56"/>
            <p:cNvSpPr/>
            <p:nvPr userDrawn="1"/>
          </p:nvSpPr>
          <p:spPr bwMode="auto">
            <a:xfrm rot="12754782">
              <a:off x="-1028701" y="2297055"/>
              <a:ext cx="2057400" cy="2057400"/>
            </a:xfrm>
            <a:prstGeom prst="chord">
              <a:avLst>
                <a:gd name="adj1" fmla="val 3392562"/>
                <a:gd name="adj2" fmla="val 14273024"/>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grpSp>
          <p:nvGrpSpPr>
            <p:cNvPr id="60" name="Group 59"/>
            <p:cNvGrpSpPr/>
            <p:nvPr userDrawn="1"/>
          </p:nvGrpSpPr>
          <p:grpSpPr>
            <a:xfrm>
              <a:off x="422611" y="457200"/>
              <a:ext cx="9345763" cy="3429000"/>
              <a:chOff x="422611" y="457200"/>
              <a:chExt cx="9345763" cy="3429000"/>
            </a:xfrm>
          </p:grpSpPr>
          <p:sp>
            <p:nvSpPr>
              <p:cNvPr id="41" name="Oval 40"/>
              <p:cNvSpPr/>
              <p:nvPr userDrawn="1"/>
            </p:nvSpPr>
            <p:spPr bwMode="auto">
              <a:xfrm>
                <a:off x="533400" y="457200"/>
                <a:ext cx="1600200" cy="16002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2" name="Oval 41"/>
              <p:cNvSpPr/>
              <p:nvPr userDrawn="1"/>
            </p:nvSpPr>
            <p:spPr bwMode="auto">
              <a:xfrm>
                <a:off x="2362200" y="16002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3" name="Oval 42"/>
              <p:cNvSpPr/>
              <p:nvPr userDrawn="1"/>
            </p:nvSpPr>
            <p:spPr bwMode="auto">
              <a:xfrm>
                <a:off x="3810000" y="8382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4" name="Oval 43"/>
              <p:cNvSpPr/>
              <p:nvPr userDrawn="1"/>
            </p:nvSpPr>
            <p:spPr bwMode="auto">
              <a:xfrm>
                <a:off x="5181600" y="3048000"/>
                <a:ext cx="838200" cy="8382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5" name="Oval 44"/>
              <p:cNvSpPr/>
              <p:nvPr userDrawn="1"/>
            </p:nvSpPr>
            <p:spPr bwMode="auto">
              <a:xfrm>
                <a:off x="6172200" y="6858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6" name="Oval 45"/>
              <p:cNvSpPr/>
              <p:nvPr userDrawn="1"/>
            </p:nvSpPr>
            <p:spPr bwMode="auto">
              <a:xfrm>
                <a:off x="7315200" y="20574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9" name="Trapezoid 48"/>
              <p:cNvSpPr/>
              <p:nvPr userDrawn="1"/>
            </p:nvSpPr>
            <p:spPr bwMode="auto">
              <a:xfrm rot="2376275">
                <a:off x="422611" y="1636688"/>
                <a:ext cx="428763" cy="1222422"/>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0" name="Trapezoid 49"/>
              <p:cNvSpPr/>
              <p:nvPr userDrawn="1"/>
            </p:nvSpPr>
            <p:spPr bwMode="auto">
              <a:xfrm rot="7229257">
                <a:off x="2279976" y="1194468"/>
                <a:ext cx="287740" cy="1222422"/>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1" name="Trapezoid 50"/>
              <p:cNvSpPr/>
              <p:nvPr userDrawn="1"/>
            </p:nvSpPr>
            <p:spPr bwMode="auto">
              <a:xfrm rot="3582755" flipH="1">
                <a:off x="3611307" y="1263622"/>
                <a:ext cx="267653" cy="1200967"/>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2" name="Trapezoid 51"/>
              <p:cNvSpPr/>
              <p:nvPr userDrawn="1"/>
            </p:nvSpPr>
            <p:spPr bwMode="auto">
              <a:xfrm rot="9008627" flipH="1">
                <a:off x="4866969" y="1318001"/>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3" name="Trapezoid 52"/>
              <p:cNvSpPr/>
              <p:nvPr userDrawn="1"/>
            </p:nvSpPr>
            <p:spPr bwMode="auto">
              <a:xfrm rot="12494284" flipH="1">
                <a:off x="6044779" y="1331631"/>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4" name="Trapezoid 53"/>
              <p:cNvSpPr/>
              <p:nvPr userDrawn="1"/>
            </p:nvSpPr>
            <p:spPr bwMode="auto">
              <a:xfrm rot="19415796" flipH="1">
                <a:off x="7174443" y="977266"/>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5" name="Trapezoid 54"/>
              <p:cNvSpPr/>
              <p:nvPr userDrawn="1"/>
            </p:nvSpPr>
            <p:spPr bwMode="auto">
              <a:xfrm rot="2260690" flipH="1">
                <a:off x="8349920" y="1327973"/>
                <a:ext cx="371883" cy="1508363"/>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8" name="Chord 57"/>
              <p:cNvSpPr/>
              <p:nvPr userDrawn="1"/>
            </p:nvSpPr>
            <p:spPr bwMode="auto">
              <a:xfrm rot="1915828">
                <a:off x="8519624" y="540552"/>
                <a:ext cx="1248750" cy="1248750"/>
              </a:xfrm>
              <a:prstGeom prst="chord">
                <a:avLst>
                  <a:gd name="adj1" fmla="val 3392562"/>
                  <a:gd name="adj2" fmla="val 14273024"/>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2000"/>
                                        <p:tgtEl>
                                          <p:spTgt spid="61"/>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2000"/>
                                        <p:tgtEl>
                                          <p:spTgt spid="40"/>
                                        </p:tgtEl>
                                      </p:cBhvr>
                                    </p:animEffect>
                                  </p:childTnLst>
                                </p:cTn>
                              </p:par>
                              <p:par>
                                <p:cTn id="11" presetID="9"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dissolv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userDrawn="1">
  <p:cSld name="1_Title Slide">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990600"/>
          </a:xfrm>
          <a:prstGeom prst="rect">
            <a:avLst/>
          </a:prstGeom>
          <a:solidFill>
            <a:srgbClr val="EC6E06"/>
          </a:solidFill>
          <a:ln w="9525">
            <a:noFill/>
            <a:miter lim="800000"/>
            <a:headEnd/>
            <a:tailEnd/>
          </a:ln>
          <a:effectLst/>
        </p:spPr>
        <p:txBody>
          <a:bodyPr/>
          <a:lstStyle/>
          <a:p>
            <a:pPr algn="ctr" rtl="1">
              <a:lnSpc>
                <a:spcPct val="150000"/>
              </a:lnSpc>
              <a:defRPr/>
            </a:pPr>
            <a:r>
              <a:rPr lang="fa-IR" dirty="0" smtClean="0">
                <a:solidFill>
                  <a:schemeClr val="bg1"/>
                </a:solidFill>
                <a:cs typeface="B Titr" pitchFamily="2" charset="-78"/>
              </a:rPr>
              <a:t>سیستم جامع آموزش فناوری نانو</a:t>
            </a:r>
            <a:endParaRPr lang="en-US" dirty="0">
              <a:solidFill>
                <a:schemeClr val="bg1"/>
              </a:solidFill>
              <a:cs typeface="B Titr" pitchFamily="2" charset="-78"/>
            </a:endParaRPr>
          </a:p>
        </p:txBody>
      </p:sp>
      <p:pic>
        <p:nvPicPr>
          <p:cNvPr id="1026" name="Picture 2" descr="C:\Users\Asadi\Desktop\sriped-BG.jpg"/>
          <p:cNvPicPr>
            <a:picLocks noChangeAspect="1" noChangeArrowheads="1"/>
          </p:cNvPicPr>
          <p:nvPr userDrawn="1"/>
        </p:nvPicPr>
        <p:blipFill>
          <a:blip r:embed="rId2"/>
          <a:srcRect l="15573" r="36511" b="76042"/>
          <a:stretch>
            <a:fillRect/>
          </a:stretch>
        </p:blipFill>
        <p:spPr bwMode="auto">
          <a:xfrm>
            <a:off x="0" y="3810000"/>
            <a:ext cx="9144000" cy="3048000"/>
          </a:xfrm>
          <a:prstGeom prst="rect">
            <a:avLst/>
          </a:prstGeom>
          <a:noFill/>
        </p:spPr>
      </p:pic>
      <p:grpSp>
        <p:nvGrpSpPr>
          <p:cNvPr id="2" name="Group 21"/>
          <p:cNvGrpSpPr/>
          <p:nvPr userDrawn="1"/>
        </p:nvGrpSpPr>
        <p:grpSpPr>
          <a:xfrm>
            <a:off x="-65810" y="6108879"/>
            <a:ext cx="3024731" cy="736242"/>
            <a:chOff x="-423788" y="6121758"/>
            <a:chExt cx="3266798" cy="736242"/>
          </a:xfrm>
        </p:grpSpPr>
        <p:sp>
          <p:nvSpPr>
            <p:cNvPr id="16" name="Rectangle 15"/>
            <p:cNvSpPr txBox="1">
              <a:spLocks noChangeArrowheads="1"/>
            </p:cNvSpPr>
            <p:nvPr userDrawn="1"/>
          </p:nvSpPr>
          <p:spPr bwMode="auto">
            <a:xfrm>
              <a:off x="-216795" y="6121758"/>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سیستم جامع آموزش فناوری نانو</a:t>
              </a:r>
              <a:endParaRPr kumimoji="0" lang="en-US"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18" name="Rectangle 15"/>
            <p:cNvSpPr txBox="1">
              <a:spLocks noChangeArrowheads="1"/>
            </p:cNvSpPr>
            <p:nvPr userDrawn="1"/>
          </p:nvSpPr>
          <p:spPr bwMode="auto">
            <a:xfrm>
              <a:off x="-423788" y="6378031"/>
              <a:ext cx="3059804"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1">
                      <a:lumMod val="65000"/>
                    </a:schemeClr>
                  </a:solidFill>
                  <a:effectLst/>
                  <a:uLnTx/>
                  <a:uFillTx/>
                  <a:latin typeface="ITC Avant Garde Gothic" pitchFamily="34" charset="0"/>
                  <a:ea typeface="+mj-ea"/>
                  <a:cs typeface="B Yekan" pitchFamily="2" charset="-78"/>
                </a:rPr>
                <a:t>http://edu.nano.ir</a:t>
              </a:r>
            </a:p>
          </p:txBody>
        </p:sp>
      </p:grpSp>
      <p:cxnSp>
        <p:nvCxnSpPr>
          <p:cNvPr id="20" name="Straight Connector 19"/>
          <p:cNvCxnSpPr/>
          <p:nvPr userDrawn="1"/>
        </p:nvCxnSpPr>
        <p:spPr bwMode="auto">
          <a:xfrm rot="5400000">
            <a:off x="2719053"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cxnSp>
        <p:nvCxnSpPr>
          <p:cNvPr id="21" name="Straight Connector 20"/>
          <p:cNvCxnSpPr/>
          <p:nvPr userDrawn="1"/>
        </p:nvCxnSpPr>
        <p:spPr bwMode="auto">
          <a:xfrm rot="5400000">
            <a:off x="-37307"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sp>
        <p:nvSpPr>
          <p:cNvPr id="24" name="Rectangle 15"/>
          <p:cNvSpPr txBox="1">
            <a:spLocks noChangeArrowheads="1"/>
          </p:cNvSpPr>
          <p:nvPr userDrawn="1"/>
        </p:nvSpPr>
        <p:spPr bwMode="auto">
          <a:xfrm>
            <a:off x="6428705" y="6364312"/>
            <a:ext cx="2452075"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30" name="Rectangle 29"/>
          <p:cNvSpPr>
            <a:spLocks noChangeArrowheads="1"/>
          </p:cNvSpPr>
          <p:nvPr userDrawn="1"/>
        </p:nvSpPr>
        <p:spPr bwMode="auto">
          <a:xfrm>
            <a:off x="0" y="914400"/>
            <a:ext cx="9144000" cy="5257800"/>
          </a:xfrm>
          <a:prstGeom prst="rect">
            <a:avLst/>
          </a:prstGeom>
          <a:solidFill>
            <a:schemeClr val="bg2">
              <a:lumMod val="50000"/>
            </a:schemeClr>
          </a:solidFill>
          <a:ln w="9525">
            <a:noFill/>
            <a:miter lim="800000"/>
            <a:headEnd/>
            <a:tailEnd/>
          </a:ln>
          <a:effectLst/>
        </p:spPr>
        <p:txBody>
          <a:bodyPr/>
          <a:lstStyle/>
          <a:p>
            <a:pPr>
              <a:defRPr/>
            </a:pPr>
            <a:endParaRPr lang="en-US" dirty="0">
              <a:solidFill>
                <a:schemeClr val="accent1">
                  <a:lumMod val="75000"/>
                </a:schemeClr>
              </a:solidFill>
              <a:cs typeface="B Titr" pitchFamily="2" charset="-78"/>
            </a:endParaRPr>
          </a:p>
        </p:txBody>
      </p:sp>
      <p:sp>
        <p:nvSpPr>
          <p:cNvPr id="43" name="TextBox 42"/>
          <p:cNvSpPr txBox="1"/>
          <p:nvPr userDrawn="1"/>
        </p:nvSpPr>
        <p:spPr>
          <a:xfrm>
            <a:off x="609600" y="4245610"/>
            <a:ext cx="8305800" cy="1938992"/>
          </a:xfrm>
          <a:prstGeom prst="rect">
            <a:avLst/>
          </a:prstGeom>
          <a:noFill/>
        </p:spPr>
        <p:txBody>
          <a:bodyPr wrap="square" rtlCol="0">
            <a:spAutoFit/>
          </a:bodyPr>
          <a:lstStyle/>
          <a:p>
            <a:pPr algn="just" rtl="1"/>
            <a:r>
              <a:rPr lang="fa-IR" sz="2400" b="1" dirty="0" smtClean="0">
                <a:solidFill>
                  <a:schemeClr val="bg1"/>
                </a:solidFill>
                <a:cs typeface="B Nazanin" pitchFamily="2" charset="-78"/>
              </a:rPr>
              <a:t>بارگذاری گردیده که به منظور کمک به یادگیری مطالب اصلی توسط کاربر و نیز روان شدن برگزاری کارگاه ها و سمینارهای آموزشی، طراحی شده که در اختیار علاقه مندان قرار گرفته است. استفاده از این فایل ها ضمن کمک به یادگیری بهتر مخاطبان، برگزاری سمینارها و کارگاه های تخصصی را برای نهادهای ترویجی آسانتر خواهد نمود.</a:t>
            </a:r>
            <a:endParaRPr lang="en-US" sz="2400" b="1" dirty="0">
              <a:solidFill>
                <a:schemeClr val="bg1"/>
              </a:solidFill>
              <a:cs typeface="B Nazanin" pitchFamily="2" charset="-78"/>
            </a:endParaRPr>
          </a:p>
        </p:txBody>
      </p:sp>
      <p:sp>
        <p:nvSpPr>
          <p:cNvPr id="50" name="TextBox 49"/>
          <p:cNvSpPr txBox="1"/>
          <p:nvPr userDrawn="1"/>
        </p:nvSpPr>
        <p:spPr>
          <a:xfrm>
            <a:off x="609600" y="3024966"/>
            <a:ext cx="82296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r" rtl="1"/>
            <a:r>
              <a:rPr lang="fa-IR" sz="2400" b="1" dirty="0" smtClean="0">
                <a:solidFill>
                  <a:schemeClr val="bg1"/>
                </a:solidFill>
                <a:cs typeface="B Titr" pitchFamily="2" charset="-78"/>
              </a:rPr>
              <a:t>دوره؛</a:t>
            </a:r>
            <a:r>
              <a:rPr lang="fa-IR" sz="2400" b="1" dirty="0" smtClean="0">
                <a:solidFill>
                  <a:srgbClr val="FF0000"/>
                </a:solidFill>
                <a:cs typeface="B Titr" pitchFamily="2" charset="-78"/>
              </a:rPr>
              <a:t>مفاهیم</a:t>
            </a:r>
            <a:r>
              <a:rPr lang="fa-IR" sz="2400" b="1" baseline="0" dirty="0" smtClean="0">
                <a:solidFill>
                  <a:srgbClr val="FF0000"/>
                </a:solidFill>
                <a:cs typeface="B Titr" pitchFamily="2" charset="-78"/>
              </a:rPr>
              <a:t> پایه</a:t>
            </a:r>
            <a:r>
              <a:rPr lang="fa-IR" sz="2400" b="1" dirty="0" smtClean="0">
                <a:solidFill>
                  <a:schemeClr val="bg1"/>
                </a:solidFill>
                <a:cs typeface="B Titr" pitchFamily="2" charset="-78"/>
              </a:rPr>
              <a:t/>
            </a:r>
            <a:br>
              <a:rPr lang="fa-IR" sz="2400" b="1" dirty="0" smtClean="0">
                <a:solidFill>
                  <a:schemeClr val="bg1"/>
                </a:solidFill>
                <a:cs typeface="B Titr" pitchFamily="2" charset="-78"/>
              </a:rPr>
            </a:br>
            <a:r>
              <a:rPr lang="fa-IR" sz="2400" b="1" dirty="0" smtClean="0">
                <a:solidFill>
                  <a:schemeClr val="bg1"/>
                </a:solidFill>
                <a:cs typeface="B Titr" pitchFamily="2" charset="-78"/>
              </a:rPr>
              <a:t>                    		درس؛ </a:t>
            </a:r>
            <a:r>
              <a:rPr lang="fa-IR" sz="2400" b="1" dirty="0" smtClean="0">
                <a:solidFill>
                  <a:srgbClr val="FF0000"/>
                </a:solidFill>
                <a:cs typeface="B Titr" pitchFamily="2" charset="-78"/>
              </a:rPr>
              <a:t>فیزیک حالت</a:t>
            </a:r>
            <a:r>
              <a:rPr lang="fa-IR" sz="2400" b="1" baseline="0" dirty="0" smtClean="0">
                <a:solidFill>
                  <a:srgbClr val="FF0000"/>
                </a:solidFill>
                <a:cs typeface="B Titr" pitchFamily="2" charset="-78"/>
              </a:rPr>
              <a:t> جامد</a:t>
            </a:r>
            <a:r>
              <a:rPr lang="fa-IR" sz="2400" b="1" dirty="0" smtClean="0">
                <a:solidFill>
                  <a:schemeClr val="bg1"/>
                </a:solidFill>
                <a:cs typeface="B Titr" pitchFamily="2" charset="-78"/>
              </a:rPr>
              <a:t/>
            </a:r>
            <a:br>
              <a:rPr lang="fa-IR" sz="2400" b="1" dirty="0" smtClean="0">
                <a:solidFill>
                  <a:schemeClr val="bg1"/>
                </a:solidFill>
                <a:cs typeface="B Titr" pitchFamily="2" charset="-78"/>
              </a:rPr>
            </a:br>
            <a:r>
              <a:rPr lang="fa-IR" sz="2400" b="1" dirty="0" smtClean="0">
                <a:solidFill>
                  <a:schemeClr val="bg1"/>
                </a:solidFill>
                <a:cs typeface="B Titr" pitchFamily="2" charset="-78"/>
              </a:rPr>
              <a:t>						جلسه؛ </a:t>
            </a:r>
            <a:r>
              <a:rPr lang="fa-IR" sz="2400" b="1" dirty="0" smtClean="0">
                <a:solidFill>
                  <a:srgbClr val="FF0000"/>
                </a:solidFill>
                <a:cs typeface="B Titr" pitchFamily="2" charset="-78"/>
              </a:rPr>
              <a:t>اول</a:t>
            </a:r>
            <a:endParaRPr lang="en-US" sz="2400" b="1" dirty="0">
              <a:solidFill>
                <a:srgbClr val="FF0000"/>
              </a:solidFill>
              <a:cs typeface="B Titr" pitchFamily="2" charset="-78"/>
            </a:endParaRPr>
          </a:p>
        </p:txBody>
      </p:sp>
      <p:sp>
        <p:nvSpPr>
          <p:cNvPr id="51" name="TextBox 50"/>
          <p:cNvSpPr txBox="1"/>
          <p:nvPr userDrawn="1"/>
        </p:nvSpPr>
        <p:spPr>
          <a:xfrm>
            <a:off x="609600" y="1066800"/>
            <a:ext cx="8229600" cy="2677656"/>
          </a:xfrm>
          <a:prstGeom prst="rect">
            <a:avLst/>
          </a:prstGeom>
          <a:noFill/>
        </p:spPr>
        <p:txBody>
          <a:bodyPr wrap="square" rtlCol="0">
            <a:spAutoFit/>
          </a:bodyPr>
          <a:lstStyle/>
          <a:p>
            <a:pPr lvl="0" algn="just" rtl="1"/>
            <a:r>
              <a:rPr lang="fa-IR" sz="2400" b="1" dirty="0" smtClean="0">
                <a:solidFill>
                  <a:schemeClr val="bg1"/>
                </a:solidFill>
                <a:cs typeface="B Nazanin" pitchFamily="2" charset="-78"/>
              </a:rPr>
              <a:t>ستاد ویژه توسعه فناوری نانو در راستای تأمین نیاز‌های آموزشی دانش آموزان و دانشجویان مقاطع و رشته‌های مختلف و سایر علاقه مندان به علوم وفناوری نانو اقدام به تدوین سیستم جامع آموزش فناوری نانو نموده است. </a:t>
            </a:r>
            <a:br>
              <a:rPr lang="fa-IR" sz="2400" b="1" dirty="0" smtClean="0">
                <a:solidFill>
                  <a:schemeClr val="bg1"/>
                </a:solidFill>
                <a:cs typeface="B Nazanin" pitchFamily="2" charset="-78"/>
              </a:rPr>
            </a:br>
            <a:r>
              <a:rPr lang="fa-IR" sz="2400" b="1" dirty="0" smtClean="0">
                <a:solidFill>
                  <a:schemeClr val="bg1"/>
                </a:solidFill>
                <a:cs typeface="B Nazanin" pitchFamily="2" charset="-78"/>
              </a:rPr>
              <a:t>فایل حاضر، فایل ارائه مقاله ای است که در سایت آموزش فناوری نانو با جانمایی:</a:t>
            </a:r>
          </a:p>
          <a:p>
            <a:pPr lvl="0" algn="just" rtl="1"/>
            <a:endParaRPr lang="en-US" sz="2400" b="1" dirty="0" smtClean="0">
              <a:solidFill>
                <a:schemeClr val="bg1"/>
              </a:solidFill>
              <a:cs typeface="B Nazanin" pitchFamily="2" charset="-78"/>
            </a:endParaRPr>
          </a:p>
          <a:p>
            <a:pPr algn="just" rtl="1"/>
            <a:endParaRPr lang="en-US" sz="2400" b="1" dirty="0">
              <a:solidFill>
                <a:schemeClr val="bg1"/>
              </a:solidFill>
              <a:cs typeface="B Nazanin" pitchFamily="2" charset="-78"/>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userDrawn="1">
  <p:cSld name="mosharekat">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1295400"/>
          </a:xfrm>
          <a:prstGeom prst="rect">
            <a:avLst/>
          </a:prstGeom>
          <a:solidFill>
            <a:srgbClr val="EC6E06"/>
          </a:solidFill>
          <a:ln w="9525">
            <a:noFill/>
            <a:miter lim="800000"/>
            <a:headEnd/>
            <a:tailEnd/>
          </a:ln>
          <a:effectLst/>
        </p:spPr>
        <p:txBody>
          <a:bodyPr/>
          <a:lstStyle/>
          <a:p>
            <a:pPr algn="ctr" rtl="1">
              <a:lnSpc>
                <a:spcPct val="200000"/>
              </a:lnSpc>
              <a:defRPr/>
            </a:pPr>
            <a:r>
              <a:rPr lang="fa-IR" dirty="0" smtClean="0">
                <a:solidFill>
                  <a:schemeClr val="bg1"/>
                </a:solidFill>
                <a:cs typeface="B Titr" pitchFamily="2" charset="-78"/>
              </a:rPr>
              <a:t>مشارکت در توسعه سیستم جامع آموزش فناوری نانو</a:t>
            </a:r>
            <a:endParaRPr lang="en-US" dirty="0">
              <a:solidFill>
                <a:schemeClr val="bg1"/>
              </a:solidFill>
              <a:cs typeface="B Titr" pitchFamily="2" charset="-78"/>
            </a:endParaRPr>
          </a:p>
        </p:txBody>
      </p:sp>
      <p:pic>
        <p:nvPicPr>
          <p:cNvPr id="1026" name="Picture 2" descr="C:\Users\Asadi\Desktop\sriped-BG.jpg"/>
          <p:cNvPicPr>
            <a:picLocks noChangeAspect="1" noChangeArrowheads="1"/>
          </p:cNvPicPr>
          <p:nvPr userDrawn="1"/>
        </p:nvPicPr>
        <p:blipFill>
          <a:blip r:embed="rId2"/>
          <a:srcRect l="15573" r="36511" b="76042"/>
          <a:stretch>
            <a:fillRect/>
          </a:stretch>
        </p:blipFill>
        <p:spPr bwMode="auto">
          <a:xfrm>
            <a:off x="0" y="3810000"/>
            <a:ext cx="9144000" cy="3048000"/>
          </a:xfrm>
          <a:prstGeom prst="rect">
            <a:avLst/>
          </a:prstGeom>
          <a:noFill/>
        </p:spPr>
      </p:pic>
      <p:sp>
        <p:nvSpPr>
          <p:cNvPr id="24" name="Rectangle 15"/>
          <p:cNvSpPr txBox="1">
            <a:spLocks noChangeArrowheads="1"/>
          </p:cNvSpPr>
          <p:nvPr userDrawn="1"/>
        </p:nvSpPr>
        <p:spPr bwMode="auto">
          <a:xfrm>
            <a:off x="5791201" y="6096001"/>
            <a:ext cx="3089580"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کارگروه ترویج و فرهنگ سازی عمومی</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30" name="Rectangle 29"/>
          <p:cNvSpPr>
            <a:spLocks noChangeArrowheads="1"/>
          </p:cNvSpPr>
          <p:nvPr userDrawn="1"/>
        </p:nvSpPr>
        <p:spPr bwMode="auto">
          <a:xfrm>
            <a:off x="0" y="1295400"/>
            <a:ext cx="9144000" cy="4419600"/>
          </a:xfrm>
          <a:prstGeom prst="rect">
            <a:avLst/>
          </a:prstGeom>
          <a:solidFill>
            <a:schemeClr val="bg2">
              <a:lumMod val="50000"/>
            </a:schemeClr>
          </a:solidFill>
          <a:ln w="9525">
            <a:noFill/>
            <a:miter lim="800000"/>
            <a:headEnd/>
            <a:tailEnd/>
          </a:ln>
          <a:effectLst/>
        </p:spPr>
        <p:txBody>
          <a:bodyPr/>
          <a:lstStyle/>
          <a:p>
            <a:pPr>
              <a:defRPr/>
            </a:pPr>
            <a:endParaRPr lang="en-US" dirty="0">
              <a:solidFill>
                <a:schemeClr val="accent1">
                  <a:lumMod val="75000"/>
                </a:schemeClr>
              </a:solidFill>
              <a:cs typeface="B Titr" pitchFamily="2" charset="-78"/>
            </a:endParaRPr>
          </a:p>
        </p:txBody>
      </p:sp>
      <p:sp>
        <p:nvSpPr>
          <p:cNvPr id="51" name="TextBox 50"/>
          <p:cNvSpPr txBox="1"/>
          <p:nvPr userDrawn="1"/>
        </p:nvSpPr>
        <p:spPr>
          <a:xfrm>
            <a:off x="533400" y="1695271"/>
            <a:ext cx="8229600" cy="3046988"/>
          </a:xfrm>
          <a:prstGeom prst="rect">
            <a:avLst/>
          </a:prstGeom>
          <a:noFill/>
        </p:spPr>
        <p:txBody>
          <a:bodyPr wrap="square" rtlCol="0">
            <a:spAutoFit/>
          </a:bodyPr>
          <a:lstStyle/>
          <a:p>
            <a:pPr lvl="0" algn="just" rtl="1"/>
            <a:r>
              <a:rPr lang="fa-IR" sz="2400" b="1" dirty="0" smtClean="0">
                <a:solidFill>
                  <a:schemeClr val="bg1"/>
                </a:solidFill>
                <a:cs typeface="B Nazanin" pitchFamily="2" charset="-78"/>
              </a:rPr>
              <a:t>سیستم</a:t>
            </a:r>
            <a:r>
              <a:rPr lang="fa-IR" sz="2400" b="1" baseline="0" dirty="0" smtClean="0">
                <a:solidFill>
                  <a:schemeClr val="bg1"/>
                </a:solidFill>
                <a:cs typeface="B Nazanin" pitchFamily="2" charset="-78"/>
              </a:rPr>
              <a:t> جامع آموزش فناوری نانو با مشارکت دانشجویان و علاقه مندان در مقاطع دکتری وکارشناسی ارشد گرایش های مختلف فناوری نانو و سایر رشته های مرتبط با این فناوری نوین در حال توسعه است. لذا از تمامی اساتید، دانشجویان، متخصصین و علاقه مندان تقاضا می گردد نظرات، پیشنهادات و انتقادات خود را به منظور توسعه هر چه بهتر این سیستم با سایت آموزش فناوری نانو در میان بگذارند.</a:t>
            </a:r>
            <a:endParaRPr lang="fa-IR" sz="2400" b="1" dirty="0" smtClean="0">
              <a:solidFill>
                <a:schemeClr val="bg1"/>
              </a:solidFill>
              <a:cs typeface="B Nazanin" pitchFamily="2" charset="-78"/>
            </a:endParaRPr>
          </a:p>
          <a:p>
            <a:pPr lvl="0" algn="just" rtl="1"/>
            <a:endParaRPr lang="en-US" sz="2400" b="1" dirty="0" smtClean="0">
              <a:solidFill>
                <a:schemeClr val="bg1"/>
              </a:solidFill>
              <a:cs typeface="B Nazanin" pitchFamily="2" charset="-78"/>
            </a:endParaRPr>
          </a:p>
          <a:p>
            <a:pPr algn="just" rtl="1"/>
            <a:endParaRPr lang="en-US" sz="2400" b="1" dirty="0">
              <a:solidFill>
                <a:schemeClr val="bg1"/>
              </a:solidFill>
              <a:cs typeface="B Nazanin" pitchFamily="2" charset="-78"/>
            </a:endParaRPr>
          </a:p>
        </p:txBody>
      </p:sp>
      <p:grpSp>
        <p:nvGrpSpPr>
          <p:cNvPr id="2" name="Group 13"/>
          <p:cNvGrpSpPr/>
          <p:nvPr userDrawn="1"/>
        </p:nvGrpSpPr>
        <p:grpSpPr>
          <a:xfrm>
            <a:off x="292100" y="5791200"/>
            <a:ext cx="3048000" cy="990600"/>
            <a:chOff x="152400" y="5867400"/>
            <a:chExt cx="3048000" cy="990600"/>
          </a:xfrm>
        </p:grpSpPr>
        <p:sp>
          <p:nvSpPr>
            <p:cNvPr id="15" name="Rounded Rectangle 14"/>
            <p:cNvSpPr/>
            <p:nvPr userDrawn="1"/>
          </p:nvSpPr>
          <p:spPr bwMode="auto">
            <a:xfrm>
              <a:off x="152400" y="6223000"/>
              <a:ext cx="3048000" cy="381000"/>
            </a:xfrm>
            <a:prstGeom prst="roundRect">
              <a:avLst/>
            </a:prstGeom>
            <a:solidFill>
              <a:schemeClr val="accent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7" name="Rectangle 15"/>
            <p:cNvSpPr txBox="1">
              <a:spLocks noChangeArrowheads="1"/>
            </p:cNvSpPr>
            <p:nvPr userDrawn="1"/>
          </p:nvSpPr>
          <p:spPr bwMode="auto">
            <a:xfrm>
              <a:off x="1066800" y="6172200"/>
              <a:ext cx="1905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2">
                      <a:lumMod val="50000"/>
                    </a:schemeClr>
                  </a:solidFill>
                  <a:effectLst/>
                  <a:uLnTx/>
                  <a:uFillTx/>
                  <a:latin typeface="ITC Avant Garde Gothic" pitchFamily="34" charset="0"/>
                  <a:ea typeface="+mj-ea"/>
                  <a:cs typeface="B Yekan" pitchFamily="2" charset="-78"/>
                </a:rPr>
                <a:t>Edu@nano.ir</a:t>
              </a:r>
            </a:p>
          </p:txBody>
        </p:sp>
        <p:pic>
          <p:nvPicPr>
            <p:cNvPr id="19" name="Picture 2" descr="E:\Web &amp; Graphic\Graphic\Icons\PNG\128x128\envelope.png"/>
            <p:cNvPicPr>
              <a:picLocks noChangeAspect="1" noChangeArrowheads="1"/>
            </p:cNvPicPr>
            <p:nvPr userDrawn="1"/>
          </p:nvPicPr>
          <p:blipFill>
            <a:blip r:embed="rId3"/>
            <a:srcRect/>
            <a:stretch>
              <a:fillRect/>
            </a:stretch>
          </p:blipFill>
          <p:spPr bwMode="auto">
            <a:xfrm>
              <a:off x="152400" y="5867400"/>
              <a:ext cx="990600" cy="990600"/>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2000">
              <a:schemeClr val="bg1">
                <a:lumMod val="95000"/>
              </a:schemeClr>
            </a:gs>
            <a:gs pos="71000">
              <a:schemeClr val="bg1">
                <a:alpha val="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15" name="Straight Connector 14"/>
          <p:cNvCxnSpPr/>
          <p:nvPr userDrawn="1"/>
        </p:nvCxnSpPr>
        <p:spPr bwMode="auto">
          <a:xfrm>
            <a:off x="0" y="6705600"/>
            <a:ext cx="9144000" cy="1588"/>
          </a:xfrm>
          <a:prstGeom prst="line">
            <a:avLst/>
          </a:prstGeom>
          <a:solidFill>
            <a:schemeClr val="accent1"/>
          </a:solidFill>
          <a:ln w="3175" cap="sq" cmpd="sng" algn="ctr">
            <a:solidFill>
              <a:schemeClr val="tx1"/>
            </a:solidFill>
            <a:prstDash val="dash"/>
            <a:round/>
            <a:headEnd type="none" w="sm" len="sm"/>
            <a:tailEnd type="none" w="sm" len="sm"/>
          </a:ln>
          <a:effectLst/>
        </p:spPr>
      </p:cxnSp>
      <p:sp>
        <p:nvSpPr>
          <p:cNvPr id="25" name="Rectangle 24"/>
          <p:cNvSpPr/>
          <p:nvPr userDrawn="1"/>
        </p:nvSpPr>
        <p:spPr bwMode="auto">
          <a:xfrm flipV="1">
            <a:off x="0" y="1191672"/>
            <a:ext cx="8839200" cy="45719"/>
          </a:xfrm>
          <a:prstGeom prst="rect">
            <a:avLst/>
          </a:prstGeom>
          <a:solidFill>
            <a:schemeClr val="accent1">
              <a:lumMod val="50000"/>
            </a:schemeClr>
          </a:solidFill>
          <a:ln w="12700" cap="sq" cmpd="sng" algn="ctr">
            <a:noFill/>
            <a:prstDash val="solid"/>
            <a:round/>
            <a:headEnd type="none" w="sm" len="sm"/>
            <a:tailEnd type="none" w="sm" len="sm"/>
          </a:ln>
          <a:effectLst/>
        </p:spPr>
        <p:txBody>
          <a:bodyPr/>
          <a:lstStyle/>
          <a:p>
            <a:pPr>
              <a:defRPr/>
            </a:pPr>
            <a:endParaRPr lang="en-US"/>
          </a:p>
        </p:txBody>
      </p:sp>
      <p:sp>
        <p:nvSpPr>
          <p:cNvPr id="2" name="Rectangle 7" descr="Denim"/>
          <p:cNvSpPr>
            <a:spLocks noChangeArrowheads="1"/>
          </p:cNvSpPr>
          <p:nvPr userDrawn="1"/>
        </p:nvSpPr>
        <p:spPr bwMode="auto">
          <a:xfrm>
            <a:off x="8610600" y="0"/>
            <a:ext cx="533400" cy="6869665"/>
          </a:xfrm>
          <a:prstGeom prst="rect">
            <a:avLst/>
          </a:prstGeom>
          <a:solidFill>
            <a:schemeClr val="bg2">
              <a:lumMod val="50000"/>
            </a:schemeClr>
          </a:solidFill>
          <a:ln w="9525">
            <a:noFill/>
            <a:miter lim="800000"/>
            <a:headEnd/>
            <a:tailEnd/>
          </a:ln>
          <a:effectLst>
            <a:outerShdw blurRad="1270000" dist="2540000" dir="21540000" sx="200000" sy="200000" algn="r" rotWithShape="0">
              <a:prstClr val="black">
                <a:alpha val="0"/>
              </a:prstClr>
            </a:outerShdw>
          </a:effectLst>
        </p:spPr>
        <p:txBody>
          <a:bodyPr/>
          <a:lstStyle/>
          <a:p>
            <a:pPr>
              <a:defRPr/>
            </a:pPr>
            <a:endParaRPr lang="en-US"/>
          </a:p>
        </p:txBody>
      </p:sp>
      <p:sp>
        <p:nvSpPr>
          <p:cNvPr id="1026" name="Rectangle 2"/>
          <p:cNvSpPr>
            <a:spLocks noGrp="1" noChangeArrowheads="1"/>
          </p:cNvSpPr>
          <p:nvPr userDrawn="1">
            <p:ph type="title"/>
          </p:nvPr>
        </p:nvSpPr>
        <p:spPr bwMode="auto">
          <a:xfrm>
            <a:off x="228600" y="160360"/>
            <a:ext cx="8382000" cy="914400"/>
          </a:xfrm>
          <a:prstGeom prst="rect">
            <a:avLst/>
          </a:prstGeom>
          <a:noFill/>
          <a:ln w="9525">
            <a:noFill/>
            <a:miter lim="800000"/>
            <a:headEnd/>
            <a:tailEnd/>
          </a:ln>
          <a:effectLst/>
        </p:spPr>
        <p:txBody>
          <a:bodyPr vert="horz" wrap="square" lIns="92075" tIns="46038" rIns="92075" bIns="46038" numCol="1" anchor="ctr" anchorCtr="1" compatLnSpc="1">
            <a:prstTxWarp prst="textNoShape">
              <a:avLst/>
            </a:prstTxWarp>
          </a:bodyPr>
          <a:lstStyle/>
          <a:p>
            <a:pPr lvl="0"/>
            <a:r>
              <a:rPr lang="fa-IR" dirty="0" smtClean="0"/>
              <a:t>عنوان</a:t>
            </a:r>
            <a:endParaRPr lang="en-US" dirty="0" smtClean="0"/>
          </a:p>
        </p:txBody>
      </p:sp>
      <p:sp>
        <p:nvSpPr>
          <p:cNvPr id="1027" name="Rectangle 3"/>
          <p:cNvSpPr>
            <a:spLocks noGrp="1" noChangeArrowheads="1"/>
          </p:cNvSpPr>
          <p:nvPr userDrawn="1">
            <p:ph type="body" idx="1"/>
          </p:nvPr>
        </p:nvSpPr>
        <p:spPr bwMode="auto">
          <a:xfrm>
            <a:off x="304800" y="1447800"/>
            <a:ext cx="8001000" cy="5105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fa-IR" dirty="0" smtClean="0"/>
              <a:t>محتوا</a:t>
            </a:r>
            <a:endParaRPr lang="en-US" dirty="0" smtClean="0"/>
          </a:p>
        </p:txBody>
      </p:sp>
      <p:sp>
        <p:nvSpPr>
          <p:cNvPr id="3" name="Rectangle 6"/>
          <p:cNvSpPr>
            <a:spLocks noGrp="1" noChangeArrowheads="1"/>
          </p:cNvSpPr>
          <p:nvPr userDrawn="1">
            <p:ph type="sldNum" sz="quarter" idx="4"/>
          </p:nvPr>
        </p:nvSpPr>
        <p:spPr bwMode="auto">
          <a:xfrm>
            <a:off x="8610600" y="6051332"/>
            <a:ext cx="533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rtl="1">
              <a:defRPr kumimoji="0" sz="1400" b="1">
                <a:solidFill>
                  <a:schemeClr val="tx1">
                    <a:lumMod val="10000"/>
                  </a:schemeClr>
                </a:solidFill>
                <a:cs typeface="B Yekan" pitchFamily="2" charset="-78"/>
              </a:defRPr>
            </a:lvl1pPr>
          </a:lstStyle>
          <a:p>
            <a:pPr>
              <a:defRPr/>
            </a:pPr>
            <a:fld id="{BD52FC95-7A27-45C0-9D61-4D3E828F186C}" type="slidenum">
              <a:rPr lang="en-US" smtClean="0"/>
              <a:pPr>
                <a:defRPr/>
              </a:pPr>
              <a:t>‹#›</a:t>
            </a:fld>
            <a:endParaRPr lang="en-US" dirty="0"/>
          </a:p>
        </p:txBody>
      </p:sp>
      <p:sp>
        <p:nvSpPr>
          <p:cNvPr id="8" name="Rectangle 7"/>
          <p:cNvSpPr/>
          <p:nvPr userDrawn="1"/>
        </p:nvSpPr>
        <p:spPr bwMode="auto">
          <a:xfrm>
            <a:off x="8610600" y="0"/>
            <a:ext cx="304800" cy="1190625"/>
          </a:xfrm>
          <a:prstGeom prst="rect">
            <a:avLst/>
          </a:prstGeom>
          <a:solidFill>
            <a:schemeClr val="bg1"/>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0" name="Rectangle 9"/>
          <p:cNvSpPr/>
          <p:nvPr userDrawn="1"/>
        </p:nvSpPr>
        <p:spPr bwMode="auto">
          <a:xfrm>
            <a:off x="8458200" y="6019800"/>
            <a:ext cx="685800" cy="533400"/>
          </a:xfrm>
          <a:prstGeom prst="rect">
            <a:avLst/>
          </a:prstGeom>
          <a:solidFill>
            <a:srgbClr val="33CCFF"/>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9" name="Right Triangle 8"/>
          <p:cNvSpPr/>
          <p:nvPr userDrawn="1"/>
        </p:nvSpPr>
        <p:spPr bwMode="auto">
          <a:xfrm rot="5400000">
            <a:off x="8672512" y="1128714"/>
            <a:ext cx="180976" cy="304800"/>
          </a:xfrm>
          <a:prstGeom prst="rtTriangle">
            <a:avLst/>
          </a:prstGeom>
          <a:solidFill>
            <a:schemeClr val="tx2">
              <a:lumMod val="85000"/>
              <a:lumOff val="15000"/>
            </a:schemeClr>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kern="1200" cap="none" normalizeH="0" baseline="0" smtClean="0">
              <a:ln>
                <a:noFill/>
              </a:ln>
              <a:solidFill>
                <a:schemeClr val="tx1"/>
              </a:solidFill>
              <a:effectLst/>
              <a:latin typeface="Times New Roman" pitchFamily="18" charset="0"/>
              <a:ea typeface="+mn-ea"/>
              <a:cs typeface="B Lotus" pitchFamily="2" charset="-78"/>
            </a:endParaRPr>
          </a:p>
        </p:txBody>
      </p:sp>
      <p:sp>
        <p:nvSpPr>
          <p:cNvPr id="12" name="Right Triangle 11"/>
          <p:cNvSpPr/>
          <p:nvPr userDrawn="1"/>
        </p:nvSpPr>
        <p:spPr bwMode="auto">
          <a:xfrm rot="16200000">
            <a:off x="8496300" y="5905499"/>
            <a:ext cx="76199" cy="152400"/>
          </a:xfrm>
          <a:prstGeom prst="rtTriangle">
            <a:avLst/>
          </a:prstGeom>
          <a:solidFill>
            <a:schemeClr val="tx2">
              <a:lumMod val="85000"/>
              <a:lumOff val="15000"/>
            </a:schemeClr>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kern="1200" cap="none" normalizeH="0" baseline="0" smtClean="0">
              <a:ln>
                <a:noFill/>
              </a:ln>
              <a:solidFill>
                <a:schemeClr val="tx1"/>
              </a:solidFill>
              <a:effectLst/>
              <a:latin typeface="Times New Roman" pitchFamily="18" charset="0"/>
              <a:ea typeface="+mn-ea"/>
              <a:cs typeface="B Lotus" pitchFamily="2" charset="-78"/>
            </a:endParaRPr>
          </a:p>
        </p:txBody>
      </p:sp>
      <p:sp>
        <p:nvSpPr>
          <p:cNvPr id="16" name="Round Same Side Corner Rectangle 15"/>
          <p:cNvSpPr/>
          <p:nvPr userDrawn="1"/>
        </p:nvSpPr>
        <p:spPr bwMode="auto">
          <a:xfrm>
            <a:off x="381000" y="6477000"/>
            <a:ext cx="2362200" cy="381000"/>
          </a:xfrm>
          <a:prstGeom prst="round2SameRect">
            <a:avLst>
              <a:gd name="adj1" fmla="val 50000"/>
              <a:gd name="adj2" fmla="val 0"/>
            </a:avLst>
          </a:prstGeom>
          <a:solidFill>
            <a:srgbClr val="F78009"/>
          </a:solidFill>
          <a:ln w="12700" cap="sq" cmpd="sng" algn="ctr">
            <a:noFill/>
            <a:prstDash val="solid"/>
            <a:round/>
            <a:headEnd type="none" w="sm" len="sm"/>
            <a:tailEnd type="none" w="sm" len="sm"/>
          </a:ln>
          <a:effectLst/>
        </p:spPr>
        <p:txBody>
          <a:bodyPr vert="horz" wrap="square" lIns="91440" tIns="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dirty="0" smtClean="0">
                <a:ln>
                  <a:noFill/>
                </a:ln>
                <a:solidFill>
                  <a:schemeClr val="bg1">
                    <a:lumMod val="95000"/>
                  </a:schemeClr>
                </a:solidFill>
                <a:effectLst/>
                <a:latin typeface="ITC Avant Garde Gothic" pitchFamily="34" charset="0"/>
                <a:cs typeface="B Lotus" pitchFamily="2" charset="-78"/>
              </a:rPr>
              <a:t>http://edu.nano.ir</a:t>
            </a:r>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3" r:id="rId3"/>
    <p:sldLayoutId id="2147483824" r:id="rId4"/>
    <p:sldLayoutId id="2147483825" r:id="rId5"/>
    <p:sldLayoutId id="2147483826" r:id="rId6"/>
    <p:sldLayoutId id="2147483827" r:id="rId7"/>
    <p:sldLayoutId id="2147483828" r:id="rId8"/>
    <p:sldLayoutId id="2147483829" r:id="rId9"/>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2"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2"/>
      <p:bldP spid="1027" grpId="0" build="allAtOnce">
        <p:tmplLst>
          <p:tmpl lvl="1">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P spid="16" grpId="0" animBg="1"/>
    </p:bldLst>
  </p:timing>
  <p:hf hdr="0" ftr="0" dt="0"/>
  <p:txStyles>
    <p:titleStyle>
      <a:lvl1pPr algn="r" rtl="1" eaLnBrk="0" fontAlgn="base" hangingPunct="0">
        <a:spcBef>
          <a:spcPct val="0"/>
        </a:spcBef>
        <a:spcAft>
          <a:spcPct val="0"/>
        </a:spcAft>
        <a:defRPr sz="3600" b="1" baseline="0">
          <a:solidFill>
            <a:schemeClr val="accent1">
              <a:lumMod val="50000"/>
            </a:schemeClr>
          </a:solidFill>
          <a:effectLst/>
          <a:latin typeface="+mj-lt"/>
          <a:ea typeface="+mj-ea"/>
          <a:cs typeface="B Jalal" pitchFamily="2" charset="-78"/>
        </a:defRPr>
      </a:lvl1pPr>
      <a:lvl2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2pPr>
      <a:lvl3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3pPr>
      <a:lvl4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4pPr>
      <a:lvl5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9pPr>
    </p:titleStyle>
    <p:bodyStyle>
      <a:lvl1pPr marL="342900" indent="-342900" algn="r" rtl="1" eaLnBrk="0" fontAlgn="base" hangingPunct="0">
        <a:spcBef>
          <a:spcPct val="20000"/>
        </a:spcBef>
        <a:spcAft>
          <a:spcPct val="0"/>
        </a:spcAft>
        <a:buClr>
          <a:srgbClr val="FFCC00"/>
        </a:buClr>
        <a:buNone/>
        <a:defRPr sz="2400">
          <a:solidFill>
            <a:schemeClr val="tx1"/>
          </a:solidFill>
          <a:latin typeface="+mn-lt"/>
          <a:ea typeface="+mn-ea"/>
          <a:cs typeface="B Lotus" pitchFamily="2" charset="-78"/>
        </a:defRPr>
      </a:lvl1pPr>
      <a:lvl2pPr marL="742950" indent="-285750" algn="r" rtl="1" eaLnBrk="0" fontAlgn="base" hangingPunct="0">
        <a:spcBef>
          <a:spcPct val="20000"/>
        </a:spcBef>
        <a:spcAft>
          <a:spcPct val="0"/>
        </a:spcAft>
        <a:buChar char="–"/>
        <a:defRPr sz="2400">
          <a:solidFill>
            <a:schemeClr val="tx1"/>
          </a:solidFill>
          <a:latin typeface="+mn-lt"/>
          <a:cs typeface="B Lotus" pitchFamily="2" charset="-78"/>
        </a:defRPr>
      </a:lvl2pPr>
      <a:lvl3pPr marL="1143000" indent="-228600" algn="r" rtl="1" eaLnBrk="0" fontAlgn="base" hangingPunct="0">
        <a:spcBef>
          <a:spcPct val="20000"/>
        </a:spcBef>
        <a:spcAft>
          <a:spcPct val="0"/>
        </a:spcAft>
        <a:buChar char="•"/>
        <a:defRPr sz="2400">
          <a:solidFill>
            <a:schemeClr val="tx1"/>
          </a:solidFill>
          <a:latin typeface="+mn-lt"/>
          <a:cs typeface="B Lotus" pitchFamily="2" charset="-78"/>
        </a:defRPr>
      </a:lvl3pPr>
      <a:lvl4pPr marL="1600200" indent="-228600" algn="r" rtl="1" eaLnBrk="0" fontAlgn="base" hangingPunct="0">
        <a:spcBef>
          <a:spcPct val="20000"/>
        </a:spcBef>
        <a:spcAft>
          <a:spcPct val="0"/>
        </a:spcAft>
        <a:buChar char="–"/>
        <a:defRPr sz="2400">
          <a:solidFill>
            <a:schemeClr val="tx1"/>
          </a:solidFill>
          <a:latin typeface="+mn-lt"/>
          <a:cs typeface="B Lotus" pitchFamily="2" charset="-78"/>
        </a:defRPr>
      </a:lvl4pPr>
      <a:lvl5pPr marL="2057400" indent="-228600" algn="r" rtl="1" eaLnBrk="0" fontAlgn="base" hangingPunct="0">
        <a:spcBef>
          <a:spcPct val="20000"/>
        </a:spcBef>
        <a:spcAft>
          <a:spcPct val="0"/>
        </a:spcAft>
        <a:buChar char="•"/>
        <a:defRPr sz="2400">
          <a:solidFill>
            <a:schemeClr val="tx1"/>
          </a:solidFill>
          <a:latin typeface="+mn-lt"/>
          <a:cs typeface="B Lotus" pitchFamily="2" charset="-78"/>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0" y="2704545"/>
            <a:ext cx="9144000" cy="1156648"/>
            <a:chOff x="0" y="1981200"/>
            <a:chExt cx="9144000" cy="1156648"/>
          </a:xfrm>
          <a:solidFill>
            <a:srgbClr val="7030A0"/>
          </a:solidFill>
        </p:grpSpPr>
        <p:sp>
          <p:nvSpPr>
            <p:cNvPr id="13" name="Rectangle 12"/>
            <p:cNvSpPr>
              <a:spLocks noChangeArrowheads="1"/>
            </p:cNvSpPr>
            <p:nvPr/>
          </p:nvSpPr>
          <p:spPr bwMode="auto">
            <a:xfrm>
              <a:off x="0" y="1981200"/>
              <a:ext cx="9144000" cy="1143000"/>
            </a:xfrm>
            <a:prstGeom prst="rect">
              <a:avLst/>
            </a:prstGeom>
            <a:grpFill/>
            <a:ln w="9525">
              <a:noFill/>
              <a:miter lim="800000"/>
              <a:headEnd/>
              <a:tailEnd/>
            </a:ln>
            <a:effectLst/>
          </p:spPr>
          <p:txBody>
            <a:bodyPr/>
            <a:lstStyle/>
            <a:p>
              <a:pPr>
                <a:defRPr/>
              </a:pPr>
              <a:endParaRPr lang="en-US" dirty="0">
                <a:solidFill>
                  <a:schemeClr val="accent1">
                    <a:lumMod val="75000"/>
                  </a:schemeClr>
                </a:solidFill>
              </a:endParaRPr>
            </a:p>
          </p:txBody>
        </p:sp>
        <p:sp>
          <p:nvSpPr>
            <p:cNvPr id="14" name="Freeform 13"/>
            <p:cNvSpPr>
              <a:spLocks noChangeArrowheads="1"/>
            </p:cNvSpPr>
            <p:nvPr/>
          </p:nvSpPr>
          <p:spPr bwMode="auto">
            <a:xfrm flipH="1">
              <a:off x="8947482" y="1981200"/>
              <a:ext cx="196518"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solidFill>
            <a:ln w="9525">
              <a:noFill/>
              <a:miter lim="800000"/>
              <a:headEnd/>
              <a:tailEnd/>
            </a:ln>
            <a:effectLst/>
          </p:spPr>
          <p:txBody>
            <a:bodyPr/>
            <a:lstStyle/>
            <a:p>
              <a:pPr>
                <a:defRPr/>
              </a:pPr>
              <a:endParaRPr lang="en-US" dirty="0">
                <a:solidFill>
                  <a:schemeClr val="accent1">
                    <a:lumMod val="75000"/>
                  </a:schemeClr>
                </a:solidFill>
              </a:endParaRPr>
            </a:p>
          </p:txBody>
        </p:sp>
      </p:grpSp>
      <p:sp>
        <p:nvSpPr>
          <p:cNvPr id="15" name="Rectangle 15"/>
          <p:cNvSpPr txBox="1">
            <a:spLocks noChangeArrowheads="1"/>
          </p:cNvSpPr>
          <p:nvPr/>
        </p:nvSpPr>
        <p:spPr bwMode="auto">
          <a:xfrm>
            <a:off x="457200" y="2780744"/>
            <a:ext cx="8305800" cy="9906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lgn="r">
              <a:defRPr baseline="0">
                <a:solidFill>
                  <a:schemeClr val="bg1">
                    <a:lumMod val="95000"/>
                  </a:schemeClr>
                </a:solidFill>
                <a:cs typeface="B Titr" pitchFamily="2" charset="-78"/>
              </a:defRPr>
            </a:lvl1pPr>
          </a:lstStyle>
          <a:p>
            <a:pPr lvl="0" rtl="1" eaLnBrk="0" hangingPunct="0"/>
            <a:r>
              <a:rPr kumimoji="0" lang="fa-IR" sz="3600" b="1" i="0" u="none" strike="noStrike" kern="0" cap="all" normalizeH="0" baseline="0" noProof="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B Titr" pitchFamily="2" charset="-78"/>
              </a:rPr>
              <a:t>عنوان:</a:t>
            </a:r>
            <a:r>
              <a:rPr lang="fa-IR"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کریستالوگرافی</a:t>
            </a:r>
            <a:endParaRPr kumimoji="0" lang="en-US" sz="3600" b="1" i="0" u="none" strike="noStrike" kern="0" cap="all"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mj-lt"/>
              <a:ea typeface="+mj-ea"/>
              <a:cs typeface="B Titr" pitchFamily="2" charset="-78"/>
            </a:endParaRPr>
          </a:p>
        </p:txBody>
      </p:sp>
      <p:sp>
        <p:nvSpPr>
          <p:cNvPr id="16" name="Freeform 15"/>
          <p:cNvSpPr>
            <a:spLocks noChangeArrowheads="1"/>
          </p:cNvSpPr>
          <p:nvPr/>
        </p:nvSpPr>
        <p:spPr bwMode="auto">
          <a:xfrm flipH="1">
            <a:off x="8947482" y="3810000"/>
            <a:ext cx="196519"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lumMod val="95000"/>
            </a:schemeClr>
          </a:solidFill>
          <a:ln w="9525">
            <a:noFill/>
            <a:miter lim="800000"/>
            <a:headEnd/>
            <a:tailEnd/>
          </a:ln>
          <a:effectLst/>
        </p:spPr>
        <p:txBody>
          <a:bodyPr/>
          <a:lstStyle/>
          <a:p>
            <a:pPr>
              <a:defRPr/>
            </a:pPr>
            <a:endParaRPr lang="en-US" dirty="0">
              <a:solidFill>
                <a:schemeClr val="accent1">
                  <a:lumMod val="75000"/>
                </a:schemeClr>
              </a:solidFill>
            </a:endParaRPr>
          </a:p>
        </p:txBody>
      </p:sp>
      <p:sp>
        <p:nvSpPr>
          <p:cNvPr id="17" name="Rectangle 16"/>
          <p:cNvSpPr>
            <a:spLocks noChangeArrowheads="1"/>
          </p:cNvSpPr>
          <p:nvPr/>
        </p:nvSpPr>
        <p:spPr bwMode="auto">
          <a:xfrm>
            <a:off x="0" y="3844636"/>
            <a:ext cx="9144000" cy="1143000"/>
          </a:xfrm>
          <a:prstGeom prst="rect">
            <a:avLst/>
          </a:prstGeom>
          <a:solidFill>
            <a:srgbClr val="0000FF"/>
          </a:solidFill>
          <a:ln w="9525">
            <a:noFill/>
            <a:miter lim="800000"/>
            <a:headEnd/>
            <a:tailEnd/>
          </a:ln>
          <a:effectLst/>
        </p:spPr>
        <p:txBody>
          <a:bodyPr/>
          <a:lstStyle/>
          <a:p>
            <a:pPr>
              <a:defRPr/>
            </a:pPr>
            <a:endParaRPr lang="en-US" dirty="0">
              <a:solidFill>
                <a:schemeClr val="accent1">
                  <a:lumMod val="75000"/>
                </a:schemeClr>
              </a:solidFill>
            </a:endParaRPr>
          </a:p>
        </p:txBody>
      </p:sp>
      <p:sp>
        <p:nvSpPr>
          <p:cNvPr id="18" name="TextBox 17"/>
          <p:cNvSpPr txBox="1"/>
          <p:nvPr/>
        </p:nvSpPr>
        <p:spPr>
          <a:xfrm>
            <a:off x="467591" y="4191001"/>
            <a:ext cx="8382000" cy="46166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fa-I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B Titr" pitchFamily="2" charset="-78"/>
              </a:rPr>
              <a:t>نویسندگان : </a:t>
            </a:r>
            <a:r>
              <a:rPr lang="fa-I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B Nazanin" pitchFamily="2" charset="-78"/>
              </a:rPr>
              <a:t>1- </a:t>
            </a:r>
            <a:r>
              <a:rPr lang="fa-I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B Titr" pitchFamily="2" charset="-78"/>
              </a:rPr>
              <a:t>محمد هادی مقیم</a:t>
            </a:r>
            <a:endParaRPr 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cs typeface="B Titr" pitchFamily="2" charset="-78"/>
            </a:endParaRPr>
          </a:p>
        </p:txBody>
      </p:sp>
      <p:sp>
        <p:nvSpPr>
          <p:cNvPr id="19" name="Freeform 18"/>
          <p:cNvSpPr>
            <a:spLocks noChangeArrowheads="1"/>
          </p:cNvSpPr>
          <p:nvPr/>
        </p:nvSpPr>
        <p:spPr bwMode="auto">
          <a:xfrm flipH="1">
            <a:off x="8947482" y="3810000"/>
            <a:ext cx="196519"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lumMod val="95000"/>
            </a:schemeClr>
          </a:solidFill>
          <a:ln w="9525">
            <a:noFill/>
            <a:miter lim="800000"/>
            <a:headEnd/>
            <a:tailEnd/>
          </a:ln>
          <a:effectLst/>
        </p:spPr>
        <p:txBody>
          <a:bodyPr/>
          <a:lstStyle/>
          <a:p>
            <a:pPr>
              <a:defRPr/>
            </a:pPr>
            <a:endParaRPr lang="en-US"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solidFill>
                  <a:srgbClr val="FF0000"/>
                </a:solidFill>
                <a:cs typeface="B Titr" pitchFamily="2" charset="-78"/>
              </a:rPr>
              <a:t>فیزیک حالت جامد</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3</a:t>
            </a:fld>
            <a:endParaRPr lang="en-US" dirty="0"/>
          </a:p>
        </p:txBody>
      </p:sp>
      <p:sp>
        <p:nvSpPr>
          <p:cNvPr id="6" name="Text Placeholder 5"/>
          <p:cNvSpPr>
            <a:spLocks noGrp="1"/>
          </p:cNvSpPr>
          <p:nvPr>
            <p:ph type="body" sz="quarter" idx="11"/>
          </p:nvPr>
        </p:nvSpPr>
        <p:spPr>
          <a:xfrm>
            <a:off x="228600" y="1371600"/>
            <a:ext cx="8229600" cy="5105400"/>
          </a:xfrm>
        </p:spPr>
        <p:txBody>
          <a:bodyPr/>
          <a:lstStyle/>
          <a:p>
            <a:pPr>
              <a:buFont typeface="Wingdings" pitchFamily="2" charset="2"/>
              <a:buChar char="§"/>
            </a:pPr>
            <a:r>
              <a:rPr lang="ar-SA" sz="2200" b="1" dirty="0" smtClean="0">
                <a:cs typeface="B Nazanin" pitchFamily="2" charset="-78"/>
              </a:rPr>
              <a:t>محققان فیزیک حالت جامد ساختار درونی جامد را مطالعه می‌کنند. آنها در تلاشند که با درک رفتار اتم‌ها و مولکول‌ها، خواصی</a:t>
            </a:r>
            <a:r>
              <a:rPr lang="fa-IR" sz="2200" b="1" dirty="0" smtClean="0">
                <a:cs typeface="B Nazanin" pitchFamily="2" charset="-78"/>
              </a:rPr>
              <a:t> را</a:t>
            </a:r>
            <a:r>
              <a:rPr lang="ar-SA" sz="2200" b="1" dirty="0" smtClean="0">
                <a:cs typeface="B Nazanin" pitchFamily="2" charset="-78"/>
              </a:rPr>
              <a:t> که جامدات از خود نشان می‌دهند تحلیل کنند.</a:t>
            </a:r>
            <a:endParaRPr lang="fa-IR" sz="2200" b="1" dirty="0" smtClean="0">
              <a:cs typeface="B Nazanin" pitchFamily="2" charset="-78"/>
            </a:endParaRPr>
          </a:p>
          <a:p>
            <a:pPr>
              <a:buFont typeface="Wingdings" pitchFamily="2" charset="2"/>
              <a:buChar char="§"/>
            </a:pPr>
            <a:endParaRPr lang="fa-IR" sz="2200" b="1" dirty="0" smtClean="0">
              <a:cs typeface="B Nazanin" pitchFamily="2" charset="-78"/>
            </a:endParaRPr>
          </a:p>
          <a:p>
            <a:pPr>
              <a:buFont typeface="Wingdings" pitchFamily="2" charset="2"/>
              <a:buChar char="§"/>
            </a:pPr>
            <a:r>
              <a:rPr lang="ar-SA" sz="2200" b="1" dirty="0" smtClean="0">
                <a:cs typeface="B Nazanin" pitchFamily="2" charset="-78"/>
              </a:rPr>
              <a:t> دو مورد از پیشرفت‌های اساسی در زمینه فیزیک حالت جامد ساخت ترانزیستورها بر پایه نظریات خواص الکتریکی جامدات نیمه رسانا</a:t>
            </a:r>
            <a:r>
              <a:rPr lang="fa-IR" sz="2200" b="1" dirty="0" smtClean="0">
                <a:cs typeface="B Nazanin" pitchFamily="2" charset="-78"/>
              </a:rPr>
              <a:t> </a:t>
            </a:r>
            <a:r>
              <a:rPr lang="ar-SA" sz="2200" b="1" dirty="0" smtClean="0">
                <a:cs typeface="B Nazanin" pitchFamily="2" charset="-78"/>
              </a:rPr>
              <a:t>و ساخت لیزر بر اساس بررسی رفتار یاقوت در جذب و نشر امواج نوری</a:t>
            </a:r>
            <a:r>
              <a:rPr lang="fa-IR" sz="2200" b="1" dirty="0" smtClean="0">
                <a:cs typeface="B Nazanin" pitchFamily="2" charset="-78"/>
              </a:rPr>
              <a:t> است.</a:t>
            </a:r>
          </a:p>
          <a:p>
            <a:pPr>
              <a:buFont typeface="Wingdings" pitchFamily="2" charset="2"/>
              <a:buChar char="§"/>
            </a:pPr>
            <a:endParaRPr lang="fa-IR" sz="2200" b="1" dirty="0" smtClean="0">
              <a:cs typeface="B Nazanin" pitchFamily="2" charset="-78"/>
            </a:endParaRPr>
          </a:p>
          <a:p>
            <a:pPr>
              <a:buFont typeface="Wingdings" pitchFamily="2" charset="2"/>
              <a:buChar char="§"/>
            </a:pPr>
            <a:r>
              <a:rPr lang="ar-SA" sz="2200" b="1" dirty="0" smtClean="0">
                <a:cs typeface="B Nazanin" pitchFamily="2" charset="-78"/>
              </a:rPr>
              <a:t>اولین بار در سال 1912 بود که ماکس ون لاو نشان داد که کریستال‌ها، اشعه ایکس را به شکل منظمی متفرق می کنند. تفرق اشعه ایکس مشخص می کرد که یک کریستال، شکل منظمی از اتمها یا مولکولها را در الگویی مرتب نشان می‌دهد. </a:t>
            </a:r>
            <a:endParaRPr lang="fa-IR" sz="2200" b="1" dirty="0" smtClean="0">
              <a:cs typeface="B Nazanin" pitchFamily="2" charset="-78"/>
            </a:endParaRPr>
          </a:p>
          <a:p>
            <a:endParaRPr lang="en-US" sz="2200" b="1" dirty="0">
              <a:cs typeface="B Nazanin" pitchFamily="2"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نظم در بعد کوتاه و در برد بلند</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4</a:t>
            </a:fld>
            <a:endParaRPr lang="en-US" dirty="0"/>
          </a:p>
        </p:txBody>
      </p:sp>
      <p:sp>
        <p:nvSpPr>
          <p:cNvPr id="4" name="Text Placeholder 3"/>
          <p:cNvSpPr>
            <a:spLocks noGrp="1"/>
          </p:cNvSpPr>
          <p:nvPr>
            <p:ph type="body" sz="quarter" idx="11"/>
          </p:nvPr>
        </p:nvSpPr>
        <p:spPr>
          <a:xfrm>
            <a:off x="228600" y="1371600"/>
            <a:ext cx="8077200" cy="5105400"/>
          </a:xfrm>
        </p:spPr>
        <p:txBody>
          <a:bodyPr/>
          <a:lstStyle/>
          <a:p>
            <a:r>
              <a:rPr lang="ar-SA" sz="2200" b="1" dirty="0" smtClean="0">
                <a:cs typeface="B Nazanin" pitchFamily="2" charset="-78"/>
              </a:rPr>
              <a:t>در حالت کلی ماده در سه حالت مختلف جامد، مایع و گاز قرار دارد. در این حالت‌ها، ماده سه حالت کلی نظم </a:t>
            </a:r>
            <a:r>
              <a:rPr lang="fa-IR" sz="2200" b="1" dirty="0" smtClean="0">
                <a:cs typeface="B Nazanin" pitchFamily="2" charset="-78"/>
              </a:rPr>
              <a:t>را دارا است که شامل:</a:t>
            </a:r>
          </a:p>
          <a:p>
            <a:pPr>
              <a:buFont typeface="Wingdings" pitchFamily="2" charset="2"/>
              <a:buChar char="v"/>
            </a:pPr>
            <a:r>
              <a:rPr lang="ar-SA" sz="2200" b="1" dirty="0" smtClean="0">
                <a:cs typeface="B Nazanin" pitchFamily="2" charset="-78"/>
              </a:rPr>
              <a:t> آرایش بی‌نظم</a:t>
            </a:r>
            <a:endParaRPr lang="fa-IR" sz="2200" b="1" dirty="0" smtClean="0">
              <a:cs typeface="B Nazanin" pitchFamily="2" charset="-78"/>
            </a:endParaRPr>
          </a:p>
          <a:p>
            <a:pPr>
              <a:buFont typeface="Wingdings" pitchFamily="2" charset="2"/>
              <a:buChar char="v"/>
            </a:pPr>
            <a:endParaRPr lang="fa-IR" sz="2200" b="1" dirty="0" smtClean="0">
              <a:cs typeface="B Nazanin" pitchFamily="2" charset="-78"/>
            </a:endParaRPr>
          </a:p>
          <a:p>
            <a:endParaRPr lang="fa-IR" sz="2200" b="1" dirty="0" smtClean="0">
              <a:cs typeface="B Nazanin" pitchFamily="2" charset="-78"/>
            </a:endParaRPr>
          </a:p>
          <a:p>
            <a:pPr>
              <a:buFont typeface="Wingdings" pitchFamily="2" charset="2"/>
              <a:buChar char="v"/>
            </a:pPr>
            <a:r>
              <a:rPr lang="ar-SA" sz="2200" b="1" dirty="0" smtClean="0">
                <a:cs typeface="B Nazanin" pitchFamily="2" charset="-78"/>
              </a:rPr>
              <a:t>آرایش منظم در برد کوتاه</a:t>
            </a:r>
            <a:endParaRPr lang="fa-IR" sz="2200" b="1" dirty="0" smtClean="0">
              <a:cs typeface="B Nazanin" pitchFamily="2" charset="-78"/>
            </a:endParaRPr>
          </a:p>
          <a:p>
            <a:endParaRPr lang="fa-IR" sz="2200" b="1" dirty="0" smtClean="0">
              <a:cs typeface="B Nazanin" pitchFamily="2" charset="-78"/>
            </a:endParaRPr>
          </a:p>
          <a:p>
            <a:endParaRPr lang="fa-IR" sz="2200" b="1" dirty="0" smtClean="0">
              <a:cs typeface="B Nazanin" pitchFamily="2" charset="-78"/>
            </a:endParaRPr>
          </a:p>
          <a:p>
            <a:pPr>
              <a:buFont typeface="Wingdings" pitchFamily="2" charset="2"/>
              <a:buChar char="v"/>
            </a:pPr>
            <a:endParaRPr lang="fa-IR" sz="2200" b="1" dirty="0" smtClean="0">
              <a:cs typeface="B Nazanin" pitchFamily="2" charset="-78"/>
            </a:endParaRPr>
          </a:p>
          <a:p>
            <a:pPr>
              <a:buFont typeface="Wingdings" pitchFamily="2" charset="2"/>
              <a:buChar char="v"/>
            </a:pPr>
            <a:r>
              <a:rPr lang="ar-SA" sz="2200" b="1" dirty="0" smtClean="0">
                <a:cs typeface="B Nazanin" pitchFamily="2" charset="-78"/>
              </a:rPr>
              <a:t>آرایش منظم در برد بلند</a:t>
            </a:r>
            <a:endParaRPr lang="en-US" sz="2200" b="1" dirty="0" smtClean="0">
              <a:cs typeface="B Nazanin" pitchFamily="2" charset="-78"/>
            </a:endParaRPr>
          </a:p>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1981200"/>
            <a:ext cx="1783080" cy="1371600"/>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4" cstate="print"/>
          <a:srcRect/>
          <a:stretch>
            <a:fillRect/>
          </a:stretch>
        </p:blipFill>
        <p:spPr bwMode="auto">
          <a:xfrm>
            <a:off x="685800" y="3429000"/>
            <a:ext cx="1988458" cy="1524000"/>
          </a:xfrm>
          <a:prstGeom prst="rect">
            <a:avLst/>
          </a:prstGeom>
          <a:ln>
            <a:noFill/>
          </a:ln>
          <a:effectLst>
            <a:outerShdw blurRad="292100" dist="139700" dir="2700000" algn="tl" rotWithShape="0">
              <a:srgbClr val="333333">
                <a:alpha val="65000"/>
              </a:srgbClr>
            </a:outerShdw>
          </a:effectLst>
        </p:spPr>
      </p:pic>
      <p:pic>
        <p:nvPicPr>
          <p:cNvPr id="1028" name="Picture 4"/>
          <p:cNvPicPr>
            <a:picLocks noChangeAspect="1" noChangeArrowheads="1"/>
          </p:cNvPicPr>
          <p:nvPr/>
        </p:nvPicPr>
        <p:blipFill>
          <a:blip r:embed="rId5" cstate="print"/>
          <a:srcRect/>
          <a:stretch>
            <a:fillRect/>
          </a:stretch>
        </p:blipFill>
        <p:spPr bwMode="auto">
          <a:xfrm>
            <a:off x="2819400" y="3429000"/>
            <a:ext cx="1842654" cy="1524000"/>
          </a:xfrm>
          <a:prstGeom prst="rect">
            <a:avLst/>
          </a:prstGeom>
          <a:ln>
            <a:noFill/>
          </a:ln>
          <a:effectLst>
            <a:outerShdw blurRad="292100" dist="139700" dir="2700000" algn="tl" rotWithShape="0">
              <a:srgbClr val="333333">
                <a:alpha val="65000"/>
              </a:srgbClr>
            </a:outerShdw>
          </a:effectLst>
        </p:spPr>
      </p:pic>
      <p:pic>
        <p:nvPicPr>
          <p:cNvPr id="1029" name="Picture 5"/>
          <p:cNvPicPr>
            <a:picLocks noChangeAspect="1" noChangeArrowheads="1"/>
          </p:cNvPicPr>
          <p:nvPr/>
        </p:nvPicPr>
        <p:blipFill>
          <a:blip r:embed="rId6" cstate="print"/>
          <a:srcRect/>
          <a:stretch>
            <a:fillRect/>
          </a:stretch>
        </p:blipFill>
        <p:spPr bwMode="auto">
          <a:xfrm>
            <a:off x="3581400" y="5029200"/>
            <a:ext cx="1524000" cy="162910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2000"/>
                                        <p:tgtEl>
                                          <p:spTgt spid="1026"/>
                                        </p:tgtEl>
                                      </p:cBhvr>
                                    </p:animEffect>
                                  </p:childTnLst>
                                </p:cTn>
                              </p:par>
                              <p:par>
                                <p:cTn id="8" presetID="8" presetClass="entr" presetSubtype="1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diamond(in)">
                                      <p:cBhvr>
                                        <p:cTn id="10" dur="20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diamond(in)">
                                      <p:cBhvr>
                                        <p:cTn id="15" dur="2000"/>
                                        <p:tgtEl>
                                          <p:spTgt spid="4">
                                            <p:txEl>
                                              <p:pRg st="4" end="4"/>
                                            </p:txEl>
                                          </p:spTgt>
                                        </p:tgtEl>
                                      </p:cBhvr>
                                    </p:animEffect>
                                  </p:childTnLst>
                                </p:cTn>
                              </p:par>
                              <p:par>
                                <p:cTn id="16" presetID="8" presetClass="entr" presetSubtype="16"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diamond(in)">
                                      <p:cBhvr>
                                        <p:cTn id="18" dur="2000"/>
                                        <p:tgtEl>
                                          <p:spTgt spid="1027"/>
                                        </p:tgtEl>
                                      </p:cBhvr>
                                    </p:animEffect>
                                  </p:childTnLst>
                                </p:cTn>
                              </p:par>
                              <p:par>
                                <p:cTn id="19" presetID="8" presetClass="entr" presetSubtype="16"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diamond(in)">
                                      <p:cBhvr>
                                        <p:cTn id="21" dur="2000"/>
                                        <p:tgtEl>
                                          <p:spTgt spid="1028"/>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4">
                                            <p:txEl>
                                              <p:pRg st="8" end="8"/>
                                            </p:txEl>
                                          </p:spTgt>
                                        </p:tgtEl>
                                        <p:attrNameLst>
                                          <p:attrName>style.visibility</p:attrName>
                                        </p:attrNameLst>
                                      </p:cBhvr>
                                      <p:to>
                                        <p:strVal val="visible"/>
                                      </p:to>
                                    </p:set>
                                    <p:animEffect transition="in" filter="checkerboard(across)">
                                      <p:cBhvr>
                                        <p:cTn id="26" dur="500"/>
                                        <p:tgtEl>
                                          <p:spTgt spid="4">
                                            <p:txEl>
                                              <p:pRg st="8" end="8"/>
                                            </p:txEl>
                                          </p:spTgt>
                                        </p:tgtEl>
                                      </p:cBhvr>
                                    </p:animEffect>
                                  </p:childTnLst>
                                </p:cTn>
                              </p:par>
                              <p:par>
                                <p:cTn id="27" presetID="5" presetClass="entr" presetSubtype="10" fill="hold" nodeType="withEffect">
                                  <p:stCondLst>
                                    <p:cond delay="0"/>
                                  </p:stCondLst>
                                  <p:childTnLst>
                                    <p:set>
                                      <p:cBhvr>
                                        <p:cTn id="28" dur="1" fill="hold">
                                          <p:stCondLst>
                                            <p:cond delay="0"/>
                                          </p:stCondLst>
                                        </p:cTn>
                                        <p:tgtEl>
                                          <p:spTgt spid="1029"/>
                                        </p:tgtEl>
                                        <p:attrNameLst>
                                          <p:attrName>style.visibility</p:attrName>
                                        </p:attrNameLst>
                                      </p:cBhvr>
                                      <p:to>
                                        <p:strVal val="visible"/>
                                      </p:to>
                                    </p:set>
                                    <p:animEffect transition="in" filter="checkerboard(across)">
                                      <p:cBhvr>
                                        <p:cTn id="29"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نظم در بعد کوتاه و برد بلند</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5</a:t>
            </a:fld>
            <a:endParaRPr lang="en-US" dirty="0"/>
          </a:p>
        </p:txBody>
      </p:sp>
      <p:sp>
        <p:nvSpPr>
          <p:cNvPr id="4" name="Text Placeholder 3"/>
          <p:cNvSpPr>
            <a:spLocks noGrp="1"/>
          </p:cNvSpPr>
          <p:nvPr>
            <p:ph type="body" sz="quarter" idx="11"/>
          </p:nvPr>
        </p:nvSpPr>
        <p:spPr>
          <a:xfrm>
            <a:off x="228600" y="1371600"/>
            <a:ext cx="8229600" cy="5105400"/>
          </a:xfrm>
        </p:spPr>
        <p:txBody>
          <a:bodyPr/>
          <a:lstStyle/>
          <a:p>
            <a:pPr>
              <a:buFont typeface="Wingdings" pitchFamily="2" charset="2"/>
              <a:buChar char="v"/>
            </a:pPr>
            <a:r>
              <a:rPr lang="ar-SA" sz="2200" b="1" dirty="0" smtClean="0">
                <a:cs typeface="B Nazanin" pitchFamily="2" charset="-78"/>
              </a:rPr>
              <a:t>مواد آمورف(</a:t>
            </a:r>
            <a:r>
              <a:rPr lang="en-US" b="1" dirty="0" smtClean="0">
                <a:latin typeface="Times New Roman" pitchFamily="18" charset="0"/>
                <a:cs typeface="Times New Roman" pitchFamily="18" charset="0"/>
              </a:rPr>
              <a:t>Amorphous Materials</a:t>
            </a:r>
            <a:r>
              <a:rPr lang="ar-SA" sz="2200" b="1" dirty="0" smtClean="0">
                <a:cs typeface="B Nazanin" pitchFamily="2" charset="-78"/>
              </a:rPr>
              <a:t>) </a:t>
            </a:r>
            <a:endParaRPr lang="fa-IR" sz="2200" b="1" dirty="0" smtClean="0">
              <a:cs typeface="B Nazanin" pitchFamily="2" charset="-78"/>
            </a:endParaRPr>
          </a:p>
          <a:p>
            <a:pPr lvl="1">
              <a:buFont typeface="Arial" pitchFamily="34" charset="0"/>
              <a:buChar char="•"/>
            </a:pPr>
            <a:r>
              <a:rPr lang="fa-IR" sz="2200" b="1" dirty="0" smtClean="0">
                <a:solidFill>
                  <a:schemeClr val="tx1"/>
                </a:solidFill>
                <a:cs typeface="B Nazanin" pitchFamily="2" charset="-78"/>
              </a:rPr>
              <a:t> </a:t>
            </a:r>
            <a:r>
              <a:rPr lang="ar-SA" sz="2200" b="1" dirty="0" smtClean="0">
                <a:solidFill>
                  <a:schemeClr val="accent1">
                    <a:lumMod val="25000"/>
                  </a:schemeClr>
                </a:solidFill>
                <a:cs typeface="B Nazanin" pitchFamily="2" charset="-78"/>
              </a:rPr>
              <a:t>مواد منظم با برد کوتاه </a:t>
            </a:r>
            <a:endParaRPr lang="fa-IR" sz="2200" b="1" dirty="0" smtClean="0">
              <a:solidFill>
                <a:schemeClr val="accent1">
                  <a:lumMod val="25000"/>
                </a:schemeClr>
              </a:solidFill>
              <a:cs typeface="B Nazanin" pitchFamily="2" charset="-78"/>
            </a:endParaRPr>
          </a:p>
          <a:p>
            <a:pPr lvl="1">
              <a:buFont typeface="Arial" pitchFamily="34" charset="0"/>
              <a:buChar char="•"/>
            </a:pPr>
            <a:r>
              <a:rPr lang="ar-SA" sz="2200" b="1" dirty="0" smtClean="0">
                <a:solidFill>
                  <a:schemeClr val="accent1">
                    <a:lumMod val="25000"/>
                  </a:schemeClr>
                </a:solidFill>
                <a:cs typeface="B Nazanin" pitchFamily="2" charset="-78"/>
              </a:rPr>
              <a:t>جامدهای غیرکریستالی یا آمورف از اتمها، یونها، یا مولکولهایی که به شکل تصادفی در کنار هم قرار گرفته اند تشکیل شده‌اند که هیچ طرح منظم یا ساختار شبکه ای معینی را ایجاد نمی کنند.</a:t>
            </a:r>
            <a:endParaRPr lang="fa-IR" sz="2200" b="1" dirty="0" smtClean="0">
              <a:solidFill>
                <a:schemeClr val="accent1">
                  <a:lumMod val="25000"/>
                </a:schemeClr>
              </a:solidFill>
              <a:cs typeface="B Nazanin" pitchFamily="2" charset="-78"/>
            </a:endParaRPr>
          </a:p>
          <a:p>
            <a:pPr>
              <a:buFont typeface="Wingdings" pitchFamily="2" charset="2"/>
              <a:buChar char="v"/>
            </a:pPr>
            <a:r>
              <a:rPr lang="ar-SA" sz="2200" b="1" dirty="0" smtClean="0">
                <a:cs typeface="B Nazanin" pitchFamily="2" charset="-78"/>
              </a:rPr>
              <a:t>مواد کریستالی(</a:t>
            </a:r>
            <a:r>
              <a:rPr lang="en-US" b="1" dirty="0" smtClean="0">
                <a:latin typeface="Times New Roman" pitchFamily="18" charset="0"/>
                <a:cs typeface="Times New Roman" pitchFamily="18" charset="0"/>
              </a:rPr>
              <a:t>Crystalline Material</a:t>
            </a:r>
            <a:r>
              <a:rPr lang="ar-SA" sz="2200" b="1" dirty="0" smtClean="0">
                <a:cs typeface="B Nazanin" pitchFamily="2" charset="-78"/>
              </a:rPr>
              <a:t>) </a:t>
            </a:r>
            <a:endParaRPr lang="fa-IR" sz="2200" b="1" dirty="0" smtClean="0">
              <a:cs typeface="B Nazanin" pitchFamily="2" charset="-78"/>
            </a:endParaRPr>
          </a:p>
          <a:p>
            <a:pPr lvl="1">
              <a:buFont typeface="Arial" pitchFamily="34" charset="0"/>
              <a:buChar char="•"/>
            </a:pPr>
            <a:r>
              <a:rPr lang="ar-SA" sz="2200" b="1" dirty="0" smtClean="0">
                <a:solidFill>
                  <a:schemeClr val="accent1">
                    <a:lumMod val="25000"/>
                  </a:schemeClr>
                </a:solidFill>
                <a:cs typeface="B Nazanin" pitchFamily="2" charset="-78"/>
              </a:rPr>
              <a:t>منظم با برد بلند</a:t>
            </a:r>
            <a:r>
              <a:rPr lang="fa-IR" sz="2200" b="1" dirty="0" smtClean="0">
                <a:solidFill>
                  <a:schemeClr val="accent1">
                    <a:lumMod val="25000"/>
                  </a:schemeClr>
                </a:solidFill>
                <a:cs typeface="B Nazanin" pitchFamily="2" charset="-78"/>
              </a:rPr>
              <a:t> </a:t>
            </a:r>
            <a:endParaRPr lang="en-US" sz="2200" b="1" dirty="0" smtClean="0">
              <a:solidFill>
                <a:schemeClr val="accent1">
                  <a:lumMod val="25000"/>
                </a:schemeClr>
              </a:solidFill>
              <a:cs typeface="B Nazanin" pitchFamily="2" charset="-78"/>
            </a:endParaRPr>
          </a:p>
          <a:p>
            <a:endParaRPr lang="en-US" dirty="0"/>
          </a:p>
        </p:txBody>
      </p:sp>
      <p:pic>
        <p:nvPicPr>
          <p:cNvPr id="2050" name="Picture 2" descr="C:\Users\fateme\Desktop\QuartzGlass.jpg"/>
          <p:cNvPicPr>
            <a:picLocks noChangeAspect="1" noChangeArrowheads="1"/>
          </p:cNvPicPr>
          <p:nvPr/>
        </p:nvPicPr>
        <p:blipFill>
          <a:blip r:embed="rId3" cstate="print"/>
          <a:srcRect/>
          <a:stretch>
            <a:fillRect/>
          </a:stretch>
        </p:blipFill>
        <p:spPr bwMode="auto">
          <a:xfrm>
            <a:off x="609600" y="3581400"/>
            <a:ext cx="3324195" cy="257383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amond(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cs typeface="B Titr" pitchFamily="2" charset="-78"/>
              </a:rPr>
              <a:t>مواد کریستالی</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6</a:t>
            </a:fld>
            <a:endParaRPr lang="en-US" dirty="0"/>
          </a:p>
        </p:txBody>
      </p:sp>
      <p:sp>
        <p:nvSpPr>
          <p:cNvPr id="4" name="Text Placeholder 3"/>
          <p:cNvSpPr>
            <a:spLocks noGrp="1"/>
          </p:cNvSpPr>
          <p:nvPr>
            <p:ph type="body" sz="quarter" idx="11"/>
          </p:nvPr>
        </p:nvSpPr>
        <p:spPr>
          <a:xfrm>
            <a:off x="228600" y="1295400"/>
            <a:ext cx="8153400" cy="5181600"/>
          </a:xfrm>
        </p:spPr>
        <p:txBody>
          <a:bodyPr/>
          <a:lstStyle/>
          <a:p>
            <a:pPr>
              <a:buFont typeface="Wingdings" pitchFamily="2" charset="2"/>
              <a:buChar char="q"/>
            </a:pPr>
            <a:r>
              <a:rPr lang="ar-SA" sz="2200" b="1" dirty="0" smtClean="0">
                <a:cs typeface="B Nazanin" pitchFamily="2" charset="-78"/>
              </a:rPr>
              <a:t>جامد کریستالی شکل جامدی از ماده است که در آن اتم‌ها یا مولکول‌ها در یک طرح تکرار شونده معین در سه بعد مرتب شده اند. </a:t>
            </a:r>
            <a:endParaRPr lang="fa-IR" sz="2200" b="1" dirty="0" smtClean="0">
              <a:cs typeface="B Nazanin" pitchFamily="2" charset="-78"/>
            </a:endParaRPr>
          </a:p>
          <a:p>
            <a:pPr>
              <a:buFont typeface="Wingdings" pitchFamily="2" charset="2"/>
              <a:buChar char="q"/>
            </a:pPr>
            <a:endParaRPr lang="fa-IR" sz="2200" b="1" dirty="0" smtClean="0">
              <a:cs typeface="B Nazanin" pitchFamily="2" charset="-78"/>
            </a:endParaRPr>
          </a:p>
          <a:p>
            <a:pPr>
              <a:buFont typeface="Wingdings" pitchFamily="2" charset="2"/>
              <a:buChar char="q"/>
            </a:pPr>
            <a:r>
              <a:rPr lang="ar-SA" sz="2200" b="1" dirty="0" smtClean="0">
                <a:cs typeface="B Nazanin" pitchFamily="2" charset="-78"/>
              </a:rPr>
              <a:t>در کریستال‌ها اتمها با الگویی که در سه بعد تکرار می شود، کنار هم قرار می</a:t>
            </a:r>
            <a:r>
              <a:rPr lang="fa-IR" sz="2200" b="1" dirty="0" smtClean="0">
                <a:cs typeface="B Nazanin" pitchFamily="2" charset="-78"/>
              </a:rPr>
              <a:t>-</a:t>
            </a:r>
            <a:r>
              <a:rPr lang="ar-SA" sz="2200" b="1" dirty="0" smtClean="0">
                <a:cs typeface="B Nazanin" pitchFamily="2" charset="-78"/>
              </a:rPr>
              <a:t>گیرند</a:t>
            </a:r>
            <a:r>
              <a:rPr lang="fa-IR" sz="2200" b="1" dirty="0" smtClean="0">
                <a:cs typeface="B Nazanin" pitchFamily="2" charset="-78"/>
              </a:rPr>
              <a:t> که</a:t>
            </a:r>
            <a:r>
              <a:rPr lang="ar-SA" sz="2200" b="1" dirty="0" smtClean="0">
                <a:cs typeface="B Nazanin" pitchFamily="2" charset="-78"/>
              </a:rPr>
              <a:t> به این آرایش منظم سلول واحد (</a:t>
            </a:r>
            <a:r>
              <a:rPr lang="en-US" b="1" dirty="0" smtClean="0">
                <a:latin typeface="Times New Roman" pitchFamily="18" charset="0"/>
                <a:cs typeface="Times New Roman" pitchFamily="18" charset="0"/>
              </a:rPr>
              <a:t>Unit Cell</a:t>
            </a:r>
            <a:r>
              <a:rPr lang="fa-IR" sz="2200" b="1" dirty="0" smtClean="0">
                <a:cs typeface="B Nazanin" pitchFamily="2" charset="-78"/>
              </a:rPr>
              <a:t>)</a:t>
            </a:r>
            <a:r>
              <a:rPr lang="ar-SA" sz="2200" b="1" dirty="0" smtClean="0">
                <a:cs typeface="B Nazanin" pitchFamily="2" charset="-78"/>
              </a:rPr>
              <a:t> گفته می‌شود.</a:t>
            </a:r>
            <a:r>
              <a:rPr lang="fa-IR" sz="2200" b="1" dirty="0" smtClean="0">
                <a:cs typeface="B Nazanin" pitchFamily="2" charset="-78"/>
              </a:rPr>
              <a:t> </a:t>
            </a:r>
          </a:p>
          <a:p>
            <a:pPr>
              <a:buFont typeface="Wingdings" pitchFamily="2" charset="2"/>
              <a:buChar char="q"/>
            </a:pPr>
            <a:endParaRPr lang="fa-IR" sz="2200" b="1" dirty="0" smtClean="0">
              <a:cs typeface="B Nazanin" pitchFamily="2" charset="-78"/>
            </a:endParaRPr>
          </a:p>
          <a:p>
            <a:pPr>
              <a:buFont typeface="Wingdings" pitchFamily="2" charset="2"/>
              <a:buChar char="q"/>
            </a:pPr>
            <a:r>
              <a:rPr lang="fa-IR" sz="2200" b="1" dirty="0" smtClean="0">
                <a:cs typeface="B Nazanin" pitchFamily="2" charset="-78"/>
              </a:rPr>
              <a:t>مشخص بودن شکل هندسی، خاصیت ناهمسانگردی (تفاوت خواص در جهات مختلف کریستالی) و تقارن از خصوصیات کریستال‌ها است.</a:t>
            </a:r>
            <a:endParaRPr lang="en-US" sz="2200" b="1" dirty="0" smtClean="0">
              <a:cs typeface="B Nazanin" pitchFamily="2" charset="-78"/>
            </a:endParaRPr>
          </a:p>
          <a:p>
            <a:pPr>
              <a:buFont typeface="Wingdings" pitchFamily="2" charset="2"/>
              <a:buChar char="q"/>
            </a:pPr>
            <a:endParaRPr lang="fa-IR" sz="2200" b="1" dirty="0" smtClean="0">
              <a:cs typeface="B Nazanin" pitchFamily="2" charset="-78"/>
            </a:endParaRPr>
          </a:p>
          <a:p>
            <a:pPr>
              <a:buFont typeface="Wingdings" pitchFamily="2" charset="2"/>
              <a:buChar char="q"/>
            </a:pPr>
            <a:r>
              <a:rPr lang="ar-SA" sz="2400" b="1" dirty="0" smtClean="0">
                <a:cs typeface="B Nazanin" pitchFamily="2" charset="-78"/>
              </a:rPr>
              <a:t>مو</a:t>
            </a:r>
            <a:r>
              <a:rPr lang="ar-SA" sz="2200" b="1" dirty="0" smtClean="0">
                <a:cs typeface="B Nazanin" pitchFamily="2" charset="-78"/>
              </a:rPr>
              <a:t>اد کریستالی به دو دسته مواد تک‌بلور (</a:t>
            </a:r>
            <a:r>
              <a:rPr lang="en-US" b="1" dirty="0" err="1" smtClean="0">
                <a:latin typeface="Times New Roman" pitchFamily="18" charset="0"/>
                <a:cs typeface="Times New Roman" pitchFamily="18" charset="0"/>
              </a:rPr>
              <a:t>SingleCrystal</a:t>
            </a:r>
            <a:r>
              <a:rPr lang="ar-SA" sz="2200" b="1" dirty="0" smtClean="0">
                <a:cs typeface="B Nazanin" pitchFamily="2" charset="-78"/>
              </a:rPr>
              <a:t>) و</a:t>
            </a:r>
            <a:r>
              <a:rPr lang="fa-IR" sz="2200" b="1" dirty="0" smtClean="0">
                <a:cs typeface="B Nazanin" pitchFamily="2" charset="-78"/>
              </a:rPr>
              <a:t> </a:t>
            </a:r>
            <a:r>
              <a:rPr lang="ar-SA" sz="2200" b="1" dirty="0" smtClean="0">
                <a:cs typeface="B Nazanin" pitchFamily="2" charset="-78"/>
              </a:rPr>
              <a:t>چند‌بلور (</a:t>
            </a:r>
            <a:r>
              <a:rPr lang="en-US" b="1" dirty="0" err="1" smtClean="0">
                <a:latin typeface="Times New Roman" pitchFamily="18" charset="0"/>
                <a:cs typeface="Times New Roman" pitchFamily="18" charset="0"/>
              </a:rPr>
              <a:t>PolyCrystal</a:t>
            </a:r>
            <a:r>
              <a:rPr lang="fa-IR" sz="2200" b="1" dirty="0" smtClean="0">
                <a:cs typeface="B Nazanin" pitchFamily="2" charset="-78"/>
              </a:rPr>
              <a:t>) تقسیم می‌شوند.</a:t>
            </a:r>
            <a:endParaRPr lang="en-US" sz="2200" b="1" dirty="0" smtClean="0">
              <a:cs typeface="B Nazanin" pitchFamily="2" charset="-78"/>
            </a:endParaRPr>
          </a:p>
          <a:p>
            <a:pPr>
              <a:buFont typeface="Wingdings" pitchFamily="2" charset="2"/>
              <a:buChar char="q"/>
            </a:pPr>
            <a:endParaRPr lang="fa-IR" sz="2200" b="1" dirty="0" smtClean="0">
              <a:cs typeface="B Nazanin" pitchFamily="2" charset="-78"/>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تک کریستال</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7</a:t>
            </a:fld>
            <a:endParaRPr lang="en-US" dirty="0"/>
          </a:p>
        </p:txBody>
      </p:sp>
      <p:sp>
        <p:nvSpPr>
          <p:cNvPr id="4" name="Text Placeholder 3"/>
          <p:cNvSpPr>
            <a:spLocks noGrp="1"/>
          </p:cNvSpPr>
          <p:nvPr>
            <p:ph type="body" sz="quarter" idx="11"/>
          </p:nvPr>
        </p:nvSpPr>
        <p:spPr>
          <a:xfrm>
            <a:off x="228600" y="1295400"/>
            <a:ext cx="8229600" cy="5181600"/>
          </a:xfrm>
        </p:spPr>
        <p:txBody>
          <a:bodyPr/>
          <a:lstStyle/>
          <a:p>
            <a:pPr>
              <a:lnSpc>
                <a:spcPct val="150000"/>
              </a:lnSpc>
              <a:buFont typeface="Wingdings" pitchFamily="2" charset="2"/>
              <a:buChar char="v"/>
            </a:pPr>
            <a:r>
              <a:rPr lang="ar-SA" sz="2200" b="1" dirty="0" smtClean="0">
                <a:cs typeface="B Nazanin" pitchFamily="2" charset="-78"/>
              </a:rPr>
              <a:t>تک کریستال ساختار اتمی دارد که به طور منظم در کل حجم تکرار می شود. تک کریستال‌ها در بهترین حالت ممکن هستند و درجه نظم بالایی دارند و تکرار هندسی منظم آنها در تمامی حجم ماده دیده می‌شود. </a:t>
            </a:r>
            <a:endParaRPr lang="fa-IR" sz="2200" b="1" dirty="0" smtClean="0">
              <a:cs typeface="B Nazanin" pitchFamily="2" charset="-78"/>
            </a:endParaRPr>
          </a:p>
          <a:p>
            <a:pPr>
              <a:lnSpc>
                <a:spcPct val="150000"/>
              </a:lnSpc>
              <a:buFont typeface="Wingdings" pitchFamily="2" charset="2"/>
              <a:buChar char="v"/>
            </a:pPr>
            <a:endParaRPr lang="fa-IR" sz="2200" b="1" dirty="0" smtClean="0">
              <a:cs typeface="B Nazanin" pitchFamily="2" charset="-78"/>
            </a:endParaRPr>
          </a:p>
          <a:p>
            <a:pPr>
              <a:lnSpc>
                <a:spcPct val="150000"/>
              </a:lnSpc>
              <a:buFont typeface="Wingdings" pitchFamily="2" charset="2"/>
              <a:buChar char="v"/>
            </a:pPr>
            <a:endParaRPr lang="fa-IR" sz="2200" b="1" dirty="0" smtClean="0">
              <a:cs typeface="B Nazanin" pitchFamily="2" charset="-78"/>
            </a:endParaRPr>
          </a:p>
          <a:p>
            <a:pPr>
              <a:lnSpc>
                <a:spcPct val="150000"/>
              </a:lnSpc>
              <a:buFont typeface="Wingdings" pitchFamily="2" charset="2"/>
              <a:buChar char="v"/>
            </a:pPr>
            <a:endParaRPr lang="fa-IR" sz="2200" b="1" dirty="0" smtClean="0">
              <a:cs typeface="B Nazanin" pitchFamily="2" charset="-78"/>
            </a:endParaRPr>
          </a:p>
          <a:p>
            <a:pPr>
              <a:lnSpc>
                <a:spcPct val="150000"/>
              </a:lnSpc>
              <a:buFont typeface="Wingdings" pitchFamily="2" charset="2"/>
              <a:buChar char="v"/>
            </a:pPr>
            <a:endParaRPr lang="en-US" sz="2200" b="1" dirty="0" smtClean="0">
              <a:cs typeface="B Nazanin" pitchFamily="2" charset="-78"/>
            </a:endParaRPr>
          </a:p>
          <a:p>
            <a:pPr>
              <a:lnSpc>
                <a:spcPct val="150000"/>
              </a:lnSpc>
              <a:buFont typeface="Wingdings" pitchFamily="2" charset="2"/>
              <a:buChar char="v"/>
            </a:pPr>
            <a:endParaRPr lang="en-US" sz="2200" b="1" dirty="0" smtClean="0">
              <a:cs typeface="B Nazanin" pitchFamily="2" charset="-78"/>
            </a:endParaRPr>
          </a:p>
          <a:p>
            <a:pPr>
              <a:lnSpc>
                <a:spcPct val="150000"/>
              </a:lnSpc>
              <a:buFont typeface="Wingdings" pitchFamily="2" charset="2"/>
              <a:buChar char="v"/>
            </a:pPr>
            <a:endParaRPr lang="fa-IR" sz="2200" b="1" dirty="0" smtClean="0">
              <a:cs typeface="B Nazanin" pitchFamily="2" charset="-78"/>
            </a:endParaRPr>
          </a:p>
          <a:p>
            <a:pPr>
              <a:lnSpc>
                <a:spcPct val="150000"/>
              </a:lnSpc>
            </a:pPr>
            <a:r>
              <a:rPr lang="ar-SA" dirty="0" smtClean="0"/>
              <a:t> </a:t>
            </a:r>
            <a:endParaRPr lang="en-US" dirty="0" smtClean="0"/>
          </a:p>
          <a:p>
            <a:pPr>
              <a:lnSpc>
                <a:spcPct val="150000"/>
              </a:lnSpc>
            </a:pPr>
            <a:endParaRPr lang="en-US" dirty="0"/>
          </a:p>
        </p:txBody>
      </p:sp>
      <p:pic>
        <p:nvPicPr>
          <p:cNvPr id="22530" name="Picture 2" descr="C:\Users\fateme\Downloads\1-MAT-1-1\article 1\f3.jpg"/>
          <p:cNvPicPr>
            <a:picLocks noChangeAspect="1" noChangeArrowheads="1"/>
          </p:cNvPicPr>
          <p:nvPr/>
        </p:nvPicPr>
        <p:blipFill>
          <a:blip r:embed="rId3" cstate="print"/>
          <a:srcRect/>
          <a:stretch>
            <a:fillRect/>
          </a:stretch>
        </p:blipFill>
        <p:spPr bwMode="auto">
          <a:xfrm>
            <a:off x="1905000" y="2971800"/>
            <a:ext cx="4421206" cy="245048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1905000" y="5562600"/>
            <a:ext cx="4572000" cy="338554"/>
          </a:xfrm>
          <a:prstGeom prst="rect">
            <a:avLst/>
          </a:prstGeom>
        </p:spPr>
        <p:txBody>
          <a:bodyPr>
            <a:spAutoFit/>
          </a:bodyPr>
          <a:lstStyle/>
          <a:p>
            <a:pPr algn="ctr"/>
            <a:r>
              <a:rPr lang="ar-SA" sz="1600" b="1" dirty="0" smtClean="0">
                <a:cs typeface="B Nazanin" pitchFamily="2" charset="-78"/>
              </a:rPr>
              <a:t>چگونگی قرارگیری اتم‌ها در یک تک‌بلور</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horizontal)">
                                      <p:cBhvr>
                                        <p:cTn id="7" dur="500"/>
                                        <p:tgtEl>
                                          <p:spTgt spid="22530"/>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blinds(horizontal)">
                                      <p:cBhvr>
                                        <p:cTn id="1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چند کریستال</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8</a:t>
            </a:fld>
            <a:endParaRPr lang="en-US" dirty="0"/>
          </a:p>
        </p:txBody>
      </p:sp>
      <p:sp>
        <p:nvSpPr>
          <p:cNvPr id="4" name="Text Placeholder 3"/>
          <p:cNvSpPr>
            <a:spLocks noGrp="1"/>
          </p:cNvSpPr>
          <p:nvPr>
            <p:ph type="body" sz="quarter" idx="11"/>
          </p:nvPr>
        </p:nvSpPr>
        <p:spPr>
          <a:xfrm>
            <a:off x="228600" y="1447800"/>
            <a:ext cx="8077200" cy="4953000"/>
          </a:xfrm>
        </p:spPr>
        <p:txBody>
          <a:bodyPr/>
          <a:lstStyle/>
          <a:p>
            <a:pPr>
              <a:buFont typeface="Wingdings" pitchFamily="2" charset="2"/>
              <a:buChar char="v"/>
            </a:pPr>
            <a:r>
              <a:rPr lang="ar-SA" sz="2200" b="1" dirty="0" smtClean="0">
                <a:cs typeface="B Nazanin" pitchFamily="2" charset="-78"/>
              </a:rPr>
              <a:t>جامد چندکریستالی ماده‌ای است که از کنار هم قرار گرفتن تعداد زیادی تک‌کریستال متفاوت به نام کریستالیت یا دانه </a:t>
            </a:r>
            <a:r>
              <a:rPr lang="en-US" b="1" dirty="0" smtClean="0">
                <a:latin typeface="Times New Roman" pitchFamily="18" charset="0"/>
                <a:cs typeface="Times New Roman" pitchFamily="18" charset="0"/>
              </a:rPr>
              <a:t>(Grain)</a:t>
            </a:r>
            <a:r>
              <a:rPr lang="ar-SA" b="1" dirty="0" smtClean="0">
                <a:latin typeface="Times New Roman" pitchFamily="18" charset="0"/>
                <a:cs typeface="Times New Roman" pitchFamily="18" charset="0"/>
              </a:rPr>
              <a:t> </a:t>
            </a:r>
            <a:r>
              <a:rPr lang="ar-SA" sz="2200" b="1" dirty="0" smtClean="0">
                <a:cs typeface="B Nazanin" pitchFamily="2" charset="-78"/>
              </a:rPr>
              <a:t>ایجاد شده است. نظم اتمی از یک حوزه به حوزه دیگر در دانه‌ها تغییر می کند. این نواحی(دانه‌ها) از طریق مرزهایی از هم جدا شده اند که مرزدانه </a:t>
            </a:r>
            <a:r>
              <a:rPr lang="en-US" sz="2200" b="1" dirty="0" smtClean="0">
                <a:latin typeface="Times New Roman" pitchFamily="18" charset="0"/>
                <a:cs typeface="B Nazanin" pitchFamily="2" charset="-78"/>
              </a:rPr>
              <a:t>(</a:t>
            </a:r>
            <a:r>
              <a:rPr lang="en-US" b="1" dirty="0" smtClean="0">
                <a:latin typeface="Times New Roman" pitchFamily="18" charset="0"/>
                <a:cs typeface="B Nazanin" pitchFamily="2" charset="-78"/>
              </a:rPr>
              <a:t>Grain Boundary</a:t>
            </a:r>
            <a:r>
              <a:rPr lang="en-US" sz="2200" b="1" dirty="0" smtClean="0">
                <a:latin typeface="Times New Roman" pitchFamily="18" charset="0"/>
                <a:cs typeface="B Nazanin" pitchFamily="2" charset="-78"/>
              </a:rPr>
              <a:t>)</a:t>
            </a:r>
            <a:r>
              <a:rPr lang="fa-IR" sz="2200" b="1" dirty="0" smtClean="0">
                <a:latin typeface="Times New Roman" pitchFamily="18" charset="0"/>
                <a:cs typeface="B Nazanin" pitchFamily="2" charset="-78"/>
              </a:rPr>
              <a:t> </a:t>
            </a:r>
            <a:r>
              <a:rPr lang="ar-SA" sz="2200" b="1" dirty="0" smtClean="0">
                <a:cs typeface="B Nazanin" pitchFamily="2" charset="-78"/>
              </a:rPr>
              <a:t>نامیده می‌شود. </a:t>
            </a:r>
            <a:endParaRPr lang="fa-IR" sz="2200" b="1" dirty="0" smtClean="0">
              <a:cs typeface="B Nazanin" pitchFamily="2" charset="-78"/>
            </a:endParaRPr>
          </a:p>
          <a:p>
            <a:pPr>
              <a:buFont typeface="Wingdings" pitchFamily="2" charset="2"/>
              <a:buChar char="v"/>
            </a:pPr>
            <a:r>
              <a:rPr lang="ar-SA" sz="2200" b="1" dirty="0" smtClean="0">
                <a:cs typeface="B Nazanin" pitchFamily="2" charset="-78"/>
              </a:rPr>
              <a:t>نواحی منظم یا نواحی تک کریستال از نظر ابعاد و شکل مرتب شدن درکنار هم، با یکدیگر متفاوتند. قطر متوسط دانه بندی ها معمولاً 10 نانومتر تا 100 میکرومتر است و جامدهای چند کریستالی با دانه‌بندی‌هایی که متوسط قطر آن از 100 نانومتر کمتر است نانوکریستال نامیده می شوند</a:t>
            </a:r>
            <a:r>
              <a:rPr lang="fa-IR" sz="2200" b="1" dirty="0" smtClean="0">
                <a:cs typeface="B Nazanin" pitchFamily="2" charset="-78"/>
              </a:rPr>
              <a:t>.</a:t>
            </a:r>
          </a:p>
          <a:p>
            <a:pPr>
              <a:buFont typeface="Wingdings" pitchFamily="2" charset="2"/>
              <a:buChar char="v"/>
            </a:pPr>
            <a:endParaRPr lang="en-US" b="1" dirty="0" smtClean="0">
              <a:cs typeface="B Nazanin" pitchFamily="2" charset="-78"/>
            </a:endParaRPr>
          </a:p>
          <a:p>
            <a:endParaRPr lang="en-US" dirty="0"/>
          </a:p>
        </p:txBody>
      </p:sp>
      <p:pic>
        <p:nvPicPr>
          <p:cNvPr id="23554" name="Picture 2" descr="C:\Users\fateme\Downloads\1-MAT-1-1\article 1\f4.jpg"/>
          <p:cNvPicPr>
            <a:picLocks noChangeAspect="1" noChangeArrowheads="1"/>
          </p:cNvPicPr>
          <p:nvPr/>
        </p:nvPicPr>
        <p:blipFill>
          <a:blip r:embed="rId3" cstate="print"/>
          <a:srcRect/>
          <a:stretch>
            <a:fillRect/>
          </a:stretch>
        </p:blipFill>
        <p:spPr bwMode="auto">
          <a:xfrm>
            <a:off x="2895600" y="4724400"/>
            <a:ext cx="3200400" cy="19166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blinds(horizontal)">
                                      <p:cBhvr>
                                        <p:cTn id="7" dur="500"/>
                                        <p:tgtEl>
                                          <p:spTgt spid="23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شبکه کریستالی</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9</a:t>
            </a:fld>
            <a:endParaRPr lang="en-US" dirty="0"/>
          </a:p>
        </p:txBody>
      </p:sp>
      <p:sp>
        <p:nvSpPr>
          <p:cNvPr id="4" name="Text Placeholder 3"/>
          <p:cNvSpPr>
            <a:spLocks noGrp="1"/>
          </p:cNvSpPr>
          <p:nvPr>
            <p:ph type="body" sz="quarter" idx="11"/>
          </p:nvPr>
        </p:nvSpPr>
        <p:spPr>
          <a:xfrm>
            <a:off x="228600" y="1371600"/>
            <a:ext cx="8153400" cy="5105400"/>
          </a:xfrm>
        </p:spPr>
        <p:txBody>
          <a:bodyPr/>
          <a:lstStyle/>
          <a:p>
            <a:pPr>
              <a:buFont typeface="Wingdings" pitchFamily="2" charset="2"/>
              <a:buChar char="v"/>
            </a:pPr>
            <a:r>
              <a:rPr lang="ar-SA" sz="2200" b="1" dirty="0" smtClean="0">
                <a:cs typeface="B Nazanin" pitchFamily="2" charset="-78"/>
              </a:rPr>
              <a:t>شبکه</a:t>
            </a:r>
            <a:r>
              <a:rPr lang="fa-IR" sz="2200" b="1" dirty="0" smtClean="0">
                <a:cs typeface="B Nazanin" pitchFamily="2" charset="-78"/>
              </a:rPr>
              <a:t> </a:t>
            </a:r>
            <a:r>
              <a:rPr lang="ar-SA" sz="2200" b="1" dirty="0" smtClean="0">
                <a:cs typeface="B Nazanin" pitchFamily="2" charset="-78"/>
              </a:rPr>
              <a:t>(</a:t>
            </a:r>
            <a:r>
              <a:rPr lang="en-US" sz="2200" b="1" dirty="0" smtClean="0">
                <a:latin typeface="Times New Roman" pitchFamily="18" charset="0"/>
                <a:cs typeface="Times New Roman" pitchFamily="18" charset="0"/>
              </a:rPr>
              <a:t>Lattice</a:t>
            </a:r>
            <a:r>
              <a:rPr lang="fa-IR" sz="2200" b="1" dirty="0" smtClean="0">
                <a:cs typeface="B Nazanin" pitchFamily="2" charset="-78"/>
              </a:rPr>
              <a:t>) </a:t>
            </a:r>
            <a:r>
              <a:rPr lang="ar-SA" sz="2200" b="1" dirty="0" smtClean="0">
                <a:cs typeface="B Nazanin" pitchFamily="2" charset="-78"/>
              </a:rPr>
              <a:t>دسته‌ای از نقاط در فضا است که هر نقطه محیط متشابهی دارد. فضا از تکرار سلولهای واحد پر می شود و شبکه را پدید می‌آورد.</a:t>
            </a:r>
            <a:endParaRPr lang="fa-IR" sz="2200" b="1" dirty="0" smtClean="0">
              <a:cs typeface="B Nazanin" pitchFamily="2" charset="-78"/>
            </a:endParaRPr>
          </a:p>
          <a:p>
            <a:pPr>
              <a:buFont typeface="Wingdings" pitchFamily="2" charset="2"/>
              <a:buChar char="v"/>
            </a:pPr>
            <a:r>
              <a:rPr lang="ar-SA" sz="2200" b="1" dirty="0" smtClean="0">
                <a:cs typeface="B Nazanin" pitchFamily="2" charset="-78"/>
              </a:rPr>
              <a:t>یک شبکه فضایی مجموعه ای از</a:t>
            </a:r>
            <a:r>
              <a:rPr lang="fa-IR" sz="2200" b="1" dirty="0" smtClean="0">
                <a:cs typeface="B Nazanin" pitchFamily="2" charset="-78"/>
              </a:rPr>
              <a:t> نقاط با</a:t>
            </a:r>
            <a:r>
              <a:rPr lang="ar-SA" sz="2200" b="1" dirty="0" smtClean="0">
                <a:cs typeface="B Nazanin" pitchFamily="2" charset="-78"/>
              </a:rPr>
              <a:t> فواصل برابر است که هر نقطه از شبکه را می توان با یک بردار مشخص کرد. در این رابطه </a:t>
            </a:r>
            <a:r>
              <a:rPr lang="en-US" b="1" dirty="0" smtClean="0">
                <a:latin typeface="Times New Roman" pitchFamily="18" charset="0"/>
                <a:cs typeface="Times New Roman" pitchFamily="18" charset="0"/>
              </a:rPr>
              <a:t>n</a:t>
            </a:r>
            <a:r>
              <a:rPr lang="en-US" b="1" baseline="-25000" dirty="0" smtClean="0">
                <a:latin typeface="Times New Roman" pitchFamily="18" charset="0"/>
                <a:cs typeface="Times New Roman" pitchFamily="18" charset="0"/>
              </a:rPr>
              <a:t>1</a:t>
            </a:r>
            <a:r>
              <a:rPr lang="fa-IR" sz="2200" b="1" dirty="0" smtClean="0">
                <a:cs typeface="B Nazanin" pitchFamily="2" charset="-78"/>
              </a:rPr>
              <a:t>، </a:t>
            </a:r>
            <a:r>
              <a:rPr lang="en-US" sz="2200" b="1" dirty="0" smtClean="0">
                <a:latin typeface="Times New Roman" pitchFamily="18" charset="0"/>
                <a:cs typeface="Times New Roman" pitchFamily="18" charset="0"/>
              </a:rPr>
              <a:t>n</a:t>
            </a:r>
            <a:r>
              <a:rPr lang="en-US" sz="2200" b="1" baseline="-25000" dirty="0" smtClean="0">
                <a:latin typeface="Times New Roman" pitchFamily="18" charset="0"/>
                <a:cs typeface="Times New Roman" pitchFamily="18" charset="0"/>
              </a:rPr>
              <a:t>2</a:t>
            </a:r>
            <a:r>
              <a:rPr lang="fa-IR" sz="2200" b="1" dirty="0" smtClean="0">
                <a:cs typeface="B Nazanin" pitchFamily="2" charset="-78"/>
              </a:rPr>
              <a:t> و </a:t>
            </a:r>
            <a:r>
              <a:rPr lang="en-US" sz="2200" b="1" dirty="0" smtClean="0">
                <a:latin typeface="Times New Roman" pitchFamily="18" charset="0"/>
                <a:cs typeface="Times New Roman" pitchFamily="18" charset="0"/>
              </a:rPr>
              <a:t>n</a:t>
            </a:r>
            <a:r>
              <a:rPr lang="en-US" sz="2200" b="1" baseline="-25000" dirty="0" smtClean="0">
                <a:latin typeface="Times New Roman" pitchFamily="18" charset="0"/>
                <a:cs typeface="Times New Roman" pitchFamily="18" charset="0"/>
              </a:rPr>
              <a:t>3</a:t>
            </a:r>
            <a:r>
              <a:rPr lang="en-US" sz="2200" b="1" baseline="-25000" dirty="0" smtClean="0">
                <a:cs typeface="B Nazanin" pitchFamily="2" charset="-78"/>
              </a:rPr>
              <a:t> </a:t>
            </a:r>
            <a:r>
              <a:rPr lang="fa-IR" sz="2200" b="1" baseline="-25000" dirty="0" smtClean="0">
                <a:cs typeface="B Nazanin" pitchFamily="2" charset="-78"/>
              </a:rPr>
              <a:t> </a:t>
            </a:r>
            <a:r>
              <a:rPr lang="fa-IR" sz="2200" b="1" dirty="0" smtClean="0">
                <a:cs typeface="B Nazanin" pitchFamily="2" charset="-78"/>
              </a:rPr>
              <a:t>عددهای صحیح و </a:t>
            </a:r>
            <a:r>
              <a:rPr lang="en-US" sz="2200" b="1" dirty="0" smtClean="0">
                <a:latin typeface="Times New Roman" pitchFamily="18" charset="0"/>
                <a:cs typeface="Times New Roman" pitchFamily="18" charset="0"/>
              </a:rPr>
              <a:t>a</a:t>
            </a:r>
            <a:r>
              <a:rPr lang="fa-IR" sz="2200" b="1" dirty="0" smtClean="0">
                <a:cs typeface="B Nazanin" pitchFamily="2" charset="-78"/>
              </a:rPr>
              <a:t>، </a:t>
            </a:r>
            <a:r>
              <a:rPr lang="en-US" sz="2200" b="1" dirty="0" smtClean="0">
                <a:latin typeface="Times New Roman" pitchFamily="18" charset="0"/>
                <a:cs typeface="Times New Roman" pitchFamily="18" charset="0"/>
              </a:rPr>
              <a:t>b</a:t>
            </a:r>
            <a:r>
              <a:rPr lang="fa-IR" sz="2200" b="1" dirty="0" smtClean="0">
                <a:cs typeface="B Nazanin" pitchFamily="2" charset="-78"/>
              </a:rPr>
              <a:t> و </a:t>
            </a:r>
            <a:r>
              <a:rPr lang="en-US" sz="2200" b="1" dirty="0" smtClean="0">
                <a:latin typeface="Times New Roman" pitchFamily="18" charset="0"/>
                <a:cs typeface="Times New Roman" pitchFamily="18" charset="0"/>
              </a:rPr>
              <a:t>c</a:t>
            </a:r>
            <a:r>
              <a:rPr lang="fa-IR" sz="2200" b="1" dirty="0" smtClean="0">
                <a:cs typeface="B Nazanin" pitchFamily="2" charset="-78"/>
              </a:rPr>
              <a:t> بردارهای یکه در سه جهت می‌باشد.</a:t>
            </a:r>
          </a:p>
          <a:p>
            <a:pPr algn="l"/>
            <a:r>
              <a:rPr lang="fa-IR" sz="2200" b="1" dirty="0" smtClean="0">
                <a:latin typeface="Times New Roman" pitchFamily="18" charset="0"/>
                <a:cs typeface="Times New Roman" pitchFamily="18" charset="0"/>
              </a:rPr>
              <a:t> </a:t>
            </a:r>
            <a:r>
              <a:rPr lang="fa-IR" sz="2200" b="1" dirty="0" smtClean="0">
                <a:latin typeface="Times New Roman" pitchFamily="18" charset="0"/>
                <a:cs typeface="B Nazanin" pitchFamily="2" charset="-78"/>
              </a:rPr>
              <a:t>رابطه (1)                         </a:t>
            </a:r>
            <a:r>
              <a:rPr lang="en-US" sz="2200" b="1" dirty="0" err="1" smtClean="0">
                <a:latin typeface="Times New Roman" pitchFamily="18" charset="0"/>
                <a:cs typeface="Times New Roman" pitchFamily="18" charset="0"/>
              </a:rPr>
              <a:t>R</a:t>
            </a:r>
            <a:r>
              <a:rPr lang="en-US" sz="2200" b="1" baseline="-25000" dirty="0" err="1" smtClean="0">
                <a:latin typeface="Times New Roman" pitchFamily="18" charset="0"/>
                <a:cs typeface="Times New Roman" pitchFamily="18" charset="0"/>
              </a:rPr>
              <a:t>n</a:t>
            </a:r>
            <a:r>
              <a:rPr lang="en-US" sz="2200" b="1" dirty="0" smtClean="0">
                <a:latin typeface="Times New Roman" pitchFamily="18" charset="0"/>
                <a:cs typeface="Times New Roman" pitchFamily="18" charset="0"/>
              </a:rPr>
              <a:t> = n</a:t>
            </a:r>
            <a:r>
              <a:rPr lang="en-US" sz="2200" b="1" baseline="-25000" dirty="0" smtClean="0">
                <a:latin typeface="Times New Roman" pitchFamily="18" charset="0"/>
                <a:cs typeface="Times New Roman" pitchFamily="18" charset="0"/>
              </a:rPr>
              <a:t>1</a:t>
            </a:r>
            <a:r>
              <a:rPr lang="en-US" sz="2200" b="1" dirty="0" smtClean="0">
                <a:latin typeface="Times New Roman" pitchFamily="18" charset="0"/>
                <a:cs typeface="Times New Roman" pitchFamily="18" charset="0"/>
              </a:rPr>
              <a:t> a + n</a:t>
            </a:r>
            <a:r>
              <a:rPr lang="en-US" sz="2200" b="1" baseline="-25000" dirty="0" smtClean="0">
                <a:latin typeface="Times New Roman" pitchFamily="18" charset="0"/>
                <a:cs typeface="Times New Roman" pitchFamily="18" charset="0"/>
              </a:rPr>
              <a:t>2</a:t>
            </a:r>
            <a:r>
              <a:rPr lang="en-US" sz="2200" b="1" dirty="0" smtClean="0">
                <a:latin typeface="Times New Roman" pitchFamily="18" charset="0"/>
                <a:cs typeface="Times New Roman" pitchFamily="18" charset="0"/>
              </a:rPr>
              <a:t> b + n</a:t>
            </a:r>
            <a:r>
              <a:rPr lang="en-US" sz="2200" b="1" baseline="-25000" dirty="0" smtClean="0">
                <a:latin typeface="Times New Roman" pitchFamily="18" charset="0"/>
                <a:cs typeface="Times New Roman" pitchFamily="18" charset="0"/>
              </a:rPr>
              <a:t>3</a:t>
            </a:r>
            <a:r>
              <a:rPr lang="en-US" sz="2200" b="1" dirty="0" smtClean="0">
                <a:latin typeface="Times New Roman" pitchFamily="18" charset="0"/>
                <a:cs typeface="Times New Roman" pitchFamily="18" charset="0"/>
              </a:rPr>
              <a:t> c</a:t>
            </a:r>
          </a:p>
          <a:p>
            <a:endParaRPr lang="en-US" sz="2200" b="1" dirty="0">
              <a:cs typeface="B Nazanin" pitchFamily="2" charset="-78"/>
            </a:endParaRPr>
          </a:p>
        </p:txBody>
      </p:sp>
      <p:pic>
        <p:nvPicPr>
          <p:cNvPr id="24578" name="Picture 2" descr="C:\Users\fateme\Downloads\1-MAT-1-1\article 1\f5.jpg"/>
          <p:cNvPicPr>
            <a:picLocks noChangeAspect="1" noChangeArrowheads="1"/>
          </p:cNvPicPr>
          <p:nvPr/>
        </p:nvPicPr>
        <p:blipFill>
          <a:blip r:embed="rId3" cstate="print"/>
          <a:srcRect/>
          <a:stretch>
            <a:fillRect/>
          </a:stretch>
        </p:blipFill>
        <p:spPr bwMode="auto">
          <a:xfrm>
            <a:off x="2819400" y="3886200"/>
            <a:ext cx="2433637" cy="193959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p:cNvSpPr txBox="1"/>
          <p:nvPr/>
        </p:nvSpPr>
        <p:spPr>
          <a:xfrm>
            <a:off x="1981200" y="5943600"/>
            <a:ext cx="3962400" cy="338554"/>
          </a:xfrm>
          <a:prstGeom prst="rect">
            <a:avLst/>
          </a:prstGeom>
          <a:noFill/>
        </p:spPr>
        <p:txBody>
          <a:bodyPr wrap="square" rtlCol="0">
            <a:spAutoFit/>
          </a:bodyPr>
          <a:lstStyle/>
          <a:p>
            <a:pPr algn="ctr" rtl="1"/>
            <a:r>
              <a:rPr lang="fa-IR" sz="1600" b="1" dirty="0" smtClean="0">
                <a:cs typeface="B Nazanin" pitchFamily="2" charset="-78"/>
              </a:rPr>
              <a:t>بردار نقطه </a:t>
            </a:r>
            <a:r>
              <a:rPr lang="en-US" sz="1600" b="1" dirty="0" smtClean="0">
                <a:cs typeface="B Nazanin" pitchFamily="2" charset="-78"/>
              </a:rPr>
              <a:t>P</a:t>
            </a:r>
            <a:r>
              <a:rPr lang="fa-IR" sz="1600" b="1" dirty="0" smtClean="0">
                <a:cs typeface="B Nazanin" pitchFamily="2" charset="-78"/>
              </a:rPr>
              <a:t> را در یک سلول واحد</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linds(horizontal)">
                                      <p:cBhvr>
                                        <p:cTn id="7" dur="500"/>
                                        <p:tgtEl>
                                          <p:spTgt spid="24578"/>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blinds(horizontal)">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شبکه های کریستالی براوه</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10</a:t>
            </a:fld>
            <a:endParaRPr lang="en-US" dirty="0"/>
          </a:p>
        </p:txBody>
      </p:sp>
      <p:sp>
        <p:nvSpPr>
          <p:cNvPr id="4" name="Text Placeholder 3"/>
          <p:cNvSpPr>
            <a:spLocks noGrp="1"/>
          </p:cNvSpPr>
          <p:nvPr>
            <p:ph type="body" sz="quarter" idx="11"/>
          </p:nvPr>
        </p:nvSpPr>
        <p:spPr>
          <a:xfrm>
            <a:off x="228600" y="1371600"/>
            <a:ext cx="8153400" cy="5105400"/>
          </a:xfrm>
        </p:spPr>
        <p:txBody>
          <a:bodyPr/>
          <a:lstStyle/>
          <a:p>
            <a:pPr>
              <a:buFont typeface="Wingdings" pitchFamily="2" charset="2"/>
              <a:buChar char="v"/>
            </a:pPr>
            <a:r>
              <a:rPr lang="fa-IR" sz="2200" b="1" dirty="0" smtClean="0">
                <a:solidFill>
                  <a:schemeClr val="tx1"/>
                </a:solidFill>
                <a:cs typeface="B Nazanin" pitchFamily="2" charset="-78"/>
              </a:rPr>
              <a:t>در</a:t>
            </a:r>
            <a:r>
              <a:rPr lang="fa-IR" sz="2200" b="1" dirty="0" smtClean="0">
                <a:cs typeface="B Nazanin" pitchFamily="2" charset="-78"/>
              </a:rPr>
              <a:t> </a:t>
            </a:r>
            <a:r>
              <a:rPr lang="ar-SA" sz="2200" b="1" dirty="0" smtClean="0">
                <a:solidFill>
                  <a:schemeClr val="tx1"/>
                </a:solidFill>
                <a:cs typeface="B Nazanin" pitchFamily="2" charset="-78"/>
              </a:rPr>
              <a:t>شبکه‌های براوه همه اتمها از یک نوع و همه نقاط شبکه معادل هم هستند.</a:t>
            </a:r>
            <a:endParaRPr lang="fa-IR" sz="2200" b="1" dirty="0" smtClean="0">
              <a:solidFill>
                <a:schemeClr val="tx1"/>
              </a:solidFill>
              <a:cs typeface="B Nazanin" pitchFamily="2" charset="-78"/>
            </a:endParaRPr>
          </a:p>
          <a:p>
            <a:pPr lvl="1">
              <a:buFont typeface="Arial" pitchFamily="34" charset="0"/>
              <a:buChar char="•"/>
            </a:pPr>
            <a:r>
              <a:rPr lang="ar-SA" sz="2200" b="1" dirty="0" smtClean="0">
                <a:solidFill>
                  <a:schemeClr val="tx1"/>
                </a:solidFill>
                <a:cs typeface="B Nazanin" pitchFamily="2" charset="-78"/>
              </a:rPr>
              <a:t>با بررسی مواد در حالت دو بعدی 5 نوع شبکه براوه قابل تعریف است. </a:t>
            </a:r>
            <a:endParaRPr lang="en-US" sz="2200" b="1" dirty="0" smtClean="0">
              <a:solidFill>
                <a:schemeClr val="tx1"/>
              </a:solidFill>
              <a:cs typeface="B Nazanin" pitchFamily="2" charset="-78"/>
            </a:endParaRPr>
          </a:p>
          <a:p>
            <a:endParaRPr lang="en-US" dirty="0"/>
          </a:p>
        </p:txBody>
      </p:sp>
      <p:sp>
        <p:nvSpPr>
          <p:cNvPr id="6" name="Rectangle 5"/>
          <p:cNvSpPr/>
          <p:nvPr/>
        </p:nvSpPr>
        <p:spPr>
          <a:xfrm>
            <a:off x="2590800" y="6096000"/>
            <a:ext cx="4572000" cy="338554"/>
          </a:xfrm>
          <a:prstGeom prst="rect">
            <a:avLst/>
          </a:prstGeom>
        </p:spPr>
        <p:txBody>
          <a:bodyPr>
            <a:spAutoFit/>
          </a:bodyPr>
          <a:lstStyle/>
          <a:p>
            <a:r>
              <a:rPr lang="ar-SA" sz="1600" b="1" dirty="0" smtClean="0">
                <a:cs typeface="B Nazanin" pitchFamily="2" charset="-78"/>
              </a:rPr>
              <a:t>سلول‌های واحد پنج شبکه کریستالی دو بعدی</a:t>
            </a:r>
            <a:endParaRPr lang="en-US" sz="1600" b="1" dirty="0">
              <a:cs typeface="B Nazanin" pitchFamily="2" charset="-78"/>
            </a:endParaRPr>
          </a:p>
        </p:txBody>
      </p:sp>
      <p:pic>
        <p:nvPicPr>
          <p:cNvPr id="25603" name="Picture 3" descr="C:\Users\fateme\Downloads\1-MAT-1-1\article 1\f6.jpg"/>
          <p:cNvPicPr>
            <a:picLocks noChangeAspect="1" noChangeArrowheads="1"/>
          </p:cNvPicPr>
          <p:nvPr/>
        </p:nvPicPr>
        <p:blipFill>
          <a:blip r:embed="rId3" cstate="print"/>
          <a:srcRect/>
          <a:stretch>
            <a:fillRect/>
          </a:stretch>
        </p:blipFill>
        <p:spPr bwMode="auto">
          <a:xfrm>
            <a:off x="1676400" y="2362200"/>
            <a:ext cx="5190626" cy="3657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linds(horizontal)">
                                      <p:cBhvr>
                                        <p:cTn id="7" dur="500"/>
                                        <p:tgtEl>
                                          <p:spTgt spid="25603"/>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blinds(horizontal)">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شبکه های کریستالی براوه در سه بعد</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11</a:t>
            </a:fld>
            <a:endParaRPr lang="en-US" dirty="0"/>
          </a:p>
        </p:txBody>
      </p:sp>
      <p:sp>
        <p:nvSpPr>
          <p:cNvPr id="4" name="Text Placeholder 3"/>
          <p:cNvSpPr>
            <a:spLocks noGrp="1"/>
          </p:cNvSpPr>
          <p:nvPr>
            <p:ph type="body" sz="quarter" idx="11"/>
          </p:nvPr>
        </p:nvSpPr>
        <p:spPr>
          <a:xfrm>
            <a:off x="228600" y="1371600"/>
            <a:ext cx="8229600" cy="5105400"/>
          </a:xfrm>
        </p:spPr>
        <p:txBody>
          <a:bodyPr/>
          <a:lstStyle/>
          <a:p>
            <a:pPr>
              <a:buFont typeface="Wingdings" pitchFamily="2" charset="2"/>
              <a:buChar char="v"/>
            </a:pPr>
            <a:r>
              <a:rPr lang="fa-IR" sz="2200" b="1" dirty="0" smtClean="0">
                <a:cs typeface="B Nazanin" pitchFamily="2" charset="-78"/>
              </a:rPr>
              <a:t>در حالت سه بعدی </a:t>
            </a:r>
            <a:r>
              <a:rPr lang="ar-SA" sz="2200" b="1" dirty="0" smtClean="0">
                <a:cs typeface="B Nazanin" pitchFamily="2" charset="-78"/>
              </a:rPr>
              <a:t>سلول‌های واحد </a:t>
            </a:r>
            <a:r>
              <a:rPr lang="fa-IR" sz="2200" b="1" dirty="0" smtClean="0">
                <a:cs typeface="B Nazanin" pitchFamily="2" charset="-78"/>
              </a:rPr>
              <a:t>هفت</a:t>
            </a:r>
            <a:r>
              <a:rPr lang="ar-SA" sz="2200" b="1" dirty="0" smtClean="0">
                <a:cs typeface="B Nazanin" pitchFamily="2" charset="-78"/>
              </a:rPr>
              <a:t> نوع شبکه کریستالی شامل شبکه‌های مکعبی، شش‌گوشه، مکعب مستطیلی، رومبوه</a:t>
            </a:r>
            <a:r>
              <a:rPr lang="fa-IR" sz="2200" b="1" dirty="0" smtClean="0">
                <a:cs typeface="B Nazanin" pitchFamily="2" charset="-78"/>
              </a:rPr>
              <a:t>د</a:t>
            </a:r>
            <a:r>
              <a:rPr lang="ar-SA" sz="2200" b="1" dirty="0" smtClean="0">
                <a:cs typeface="B Nazanin" pitchFamily="2" charset="-78"/>
              </a:rPr>
              <a:t>رال، ارترومبیک، مونوکلینیک و تریکلینیک را نشان می‌دهد. برخی از این شبکه‌ها نیز خود به چند دسته تقسیم می‌شوند و در مجموع 14 شبکه براوه سه بعدی در این هفت سیستم کریستالی وجود دارد. </a:t>
            </a:r>
            <a:endParaRPr lang="en-US" sz="2200" b="1" dirty="0" smtClean="0">
              <a:cs typeface="B Nazanin" pitchFamily="2" charset="-78"/>
            </a:endParaRPr>
          </a:p>
          <a:p>
            <a:endParaRPr lang="en-US" dirty="0"/>
          </a:p>
        </p:txBody>
      </p:sp>
      <p:pic>
        <p:nvPicPr>
          <p:cNvPr id="26626" name="Picture 2" descr="C:\Users\fateme\Downloads\1-MAT-1-1\article 1\f8.jpg"/>
          <p:cNvPicPr>
            <a:picLocks noChangeAspect="1" noChangeArrowheads="1"/>
          </p:cNvPicPr>
          <p:nvPr/>
        </p:nvPicPr>
        <p:blipFill>
          <a:blip r:embed="rId3" cstate="print"/>
          <a:srcRect/>
          <a:stretch>
            <a:fillRect/>
          </a:stretch>
        </p:blipFill>
        <p:spPr bwMode="auto">
          <a:xfrm>
            <a:off x="1752600" y="2895600"/>
            <a:ext cx="4158412" cy="3425856"/>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2971800" y="6324600"/>
            <a:ext cx="1508746" cy="338554"/>
          </a:xfrm>
          <a:prstGeom prst="rect">
            <a:avLst/>
          </a:prstGeom>
        </p:spPr>
        <p:txBody>
          <a:bodyPr wrap="none">
            <a:spAutoFit/>
          </a:bodyPr>
          <a:lstStyle/>
          <a:p>
            <a:r>
              <a:rPr lang="ar-SA" sz="1600" b="1" dirty="0" smtClean="0">
                <a:cs typeface="B Nazanin" pitchFamily="2" charset="-78"/>
              </a:rPr>
              <a:t>چهارده شبکه براوه</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blinds(horizontal)">
                                      <p:cBhvr>
                                        <p:cTn id="7" dur="500"/>
                                        <p:tgtEl>
                                          <p:spTgt spid="26626"/>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blinds(horizontal)">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پارامترهای کریستالوگرافی</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12</a:t>
            </a:fld>
            <a:endParaRPr lang="en-US" dirty="0"/>
          </a:p>
        </p:txBody>
      </p:sp>
      <p:sp>
        <p:nvSpPr>
          <p:cNvPr id="4" name="Text Placeholder 3"/>
          <p:cNvSpPr>
            <a:spLocks noGrp="1"/>
          </p:cNvSpPr>
          <p:nvPr>
            <p:ph type="body" sz="quarter" idx="11"/>
          </p:nvPr>
        </p:nvSpPr>
        <p:spPr>
          <a:xfrm>
            <a:off x="228600" y="1371600"/>
            <a:ext cx="8229600" cy="5105400"/>
          </a:xfrm>
        </p:spPr>
        <p:txBody>
          <a:bodyPr/>
          <a:lstStyle/>
          <a:p>
            <a:pPr>
              <a:buFont typeface="Wingdings" pitchFamily="2" charset="2"/>
              <a:buChar char="v"/>
            </a:pPr>
            <a:r>
              <a:rPr lang="fa-IR" sz="2200" b="1" dirty="0" smtClean="0">
                <a:solidFill>
                  <a:schemeClr val="tx2"/>
                </a:solidFill>
                <a:cs typeface="B Nazanin" pitchFamily="2" charset="-78"/>
              </a:rPr>
              <a:t>پارامتر شبکه:</a:t>
            </a:r>
          </a:p>
          <a:p>
            <a:pPr lvl="1">
              <a:buFont typeface="Arial" pitchFamily="34" charset="0"/>
              <a:buChar char="•"/>
            </a:pPr>
            <a:r>
              <a:rPr lang="ar-SA" sz="2200" b="1" dirty="0" smtClean="0">
                <a:solidFill>
                  <a:schemeClr val="tx2"/>
                </a:solidFill>
                <a:cs typeface="B Nazanin" pitchFamily="2" charset="-78"/>
              </a:rPr>
              <a:t>اطلاعاتی از سلول واحد </a:t>
            </a:r>
            <a:r>
              <a:rPr lang="fa-IR" sz="2200" b="1" dirty="0" smtClean="0">
                <a:solidFill>
                  <a:schemeClr val="tx2"/>
                </a:solidFill>
                <a:cs typeface="B Nazanin" pitchFamily="2" charset="-78"/>
              </a:rPr>
              <a:t>است </a:t>
            </a:r>
            <a:r>
              <a:rPr lang="ar-SA" sz="2200" b="1" dirty="0" smtClean="0">
                <a:solidFill>
                  <a:schemeClr val="tx2"/>
                </a:solidFill>
                <a:cs typeface="B Nazanin" pitchFamily="2" charset="-78"/>
              </a:rPr>
              <a:t>که به واسطه آن‌ها </a:t>
            </a:r>
            <a:r>
              <a:rPr lang="fa-IR" sz="2200" b="1" dirty="0" smtClean="0">
                <a:solidFill>
                  <a:schemeClr val="tx2"/>
                </a:solidFill>
                <a:cs typeface="B Nazanin" pitchFamily="2" charset="-78"/>
              </a:rPr>
              <a:t>می ت</a:t>
            </a:r>
            <a:r>
              <a:rPr lang="ar-SA" sz="2200" b="1" dirty="0" smtClean="0">
                <a:solidFill>
                  <a:schemeClr val="tx2"/>
                </a:solidFill>
                <a:cs typeface="B Nazanin" pitchFamily="2" charset="-78"/>
              </a:rPr>
              <a:t>وان اندازه، ابعاد و شکل سلول واحد را مشخص نمود. در شبکه‌های مکعبی طول یال سلول واحد و زاویه بین یال‌ها (که 90 درجه است) پارامتر شبکه‌ای نامیده می‌شود. </a:t>
            </a:r>
            <a:endParaRPr lang="fa-IR" sz="2200" b="1" dirty="0" smtClean="0">
              <a:solidFill>
                <a:schemeClr val="tx2"/>
              </a:solidFill>
              <a:cs typeface="B Nazanin" pitchFamily="2" charset="-78"/>
            </a:endParaRPr>
          </a:p>
          <a:p>
            <a:pPr lvl="1">
              <a:buFont typeface="Arial" pitchFamily="34" charset="0"/>
              <a:buChar char="•"/>
            </a:pPr>
            <a:r>
              <a:rPr lang="ar-SA" sz="2200" b="1" dirty="0" smtClean="0">
                <a:solidFill>
                  <a:schemeClr val="tx2"/>
                </a:solidFill>
                <a:cs typeface="B Nazanin" pitchFamily="2" charset="-78"/>
              </a:rPr>
              <a:t>اندازه ثابت شبکه بر اساس انگستروم یا نانومتر بیان می‌شود</a:t>
            </a:r>
            <a:r>
              <a:rPr lang="fa-IR" sz="2200" b="1" dirty="0" smtClean="0">
                <a:solidFill>
                  <a:schemeClr val="tx2"/>
                </a:solidFill>
                <a:cs typeface="B Nazanin" pitchFamily="2" charset="-78"/>
              </a:rPr>
              <a:t>.</a:t>
            </a:r>
          </a:p>
          <a:p>
            <a:pPr lvl="1">
              <a:buFont typeface="Arial" pitchFamily="34" charset="0"/>
              <a:buChar char="•"/>
            </a:pPr>
            <a:r>
              <a:rPr lang="ar-SA" sz="2200" b="1" dirty="0" smtClean="0">
                <a:solidFill>
                  <a:schemeClr val="tx2"/>
                </a:solidFill>
                <a:cs typeface="B Nazanin" pitchFamily="2" charset="-78"/>
              </a:rPr>
              <a:t>در سلول واحد هگزاگونال به دلیل تفاوت در فاصله بین اتم‌ها در سطح مقطع و ارتفاع آن، ثابت شبکه با دو پارامتر  </a:t>
            </a:r>
            <a:r>
              <a:rPr lang="en-US" b="1" dirty="0" smtClean="0">
                <a:solidFill>
                  <a:schemeClr val="tx2"/>
                </a:solidFill>
                <a:latin typeface="Times New Roman" pitchFamily="18" charset="0"/>
                <a:cs typeface="Times New Roman" pitchFamily="18" charset="0"/>
              </a:rPr>
              <a:t>a</a:t>
            </a:r>
            <a:r>
              <a:rPr lang="fa-IR" b="1" dirty="0" smtClean="0">
                <a:solidFill>
                  <a:schemeClr val="tx2"/>
                </a:solidFill>
                <a:cs typeface="B Nazanin" pitchFamily="2" charset="-78"/>
              </a:rPr>
              <a:t> </a:t>
            </a:r>
            <a:r>
              <a:rPr lang="fa-IR" sz="2200" b="1" dirty="0" smtClean="0">
                <a:solidFill>
                  <a:schemeClr val="tx2"/>
                </a:solidFill>
                <a:cs typeface="B Nazanin" pitchFamily="2" charset="-78"/>
              </a:rPr>
              <a:t>و </a:t>
            </a:r>
            <a:r>
              <a:rPr lang="en-US" b="1" dirty="0" smtClean="0">
                <a:solidFill>
                  <a:schemeClr val="tx2"/>
                </a:solidFill>
                <a:latin typeface="Times New Roman" pitchFamily="18" charset="0"/>
                <a:cs typeface="Times New Roman" pitchFamily="18" charset="0"/>
              </a:rPr>
              <a:t>c</a:t>
            </a:r>
            <a:r>
              <a:rPr lang="fa-IR" b="1" dirty="0" smtClean="0">
                <a:solidFill>
                  <a:schemeClr val="tx2"/>
                </a:solidFill>
                <a:cs typeface="B Nazanin" pitchFamily="2" charset="-78"/>
              </a:rPr>
              <a:t> </a:t>
            </a:r>
            <a:r>
              <a:rPr lang="fa-IR" sz="2200" b="1" dirty="0" smtClean="0">
                <a:solidFill>
                  <a:schemeClr val="tx2"/>
                </a:solidFill>
                <a:cs typeface="B Nazanin" pitchFamily="2" charset="-78"/>
              </a:rPr>
              <a:t>بیان می‌شود.</a:t>
            </a:r>
            <a:r>
              <a:rPr lang="fa-IR" sz="2400" dirty="0" smtClean="0">
                <a:solidFill>
                  <a:schemeClr val="tx2"/>
                </a:solidFill>
              </a:rPr>
              <a:t> </a:t>
            </a:r>
            <a:endParaRPr lang="en-US" sz="2400" dirty="0" smtClean="0">
              <a:solidFill>
                <a:schemeClr val="tx2"/>
              </a:solidFill>
            </a:endParaRPr>
          </a:p>
          <a:p>
            <a:pPr lvl="1">
              <a:buNone/>
            </a:pPr>
            <a:endParaRPr lang="fa-IR" sz="2400" dirty="0" smtClean="0">
              <a:solidFill>
                <a:schemeClr val="tx2"/>
              </a:solidFill>
            </a:endParaRPr>
          </a:p>
          <a:p>
            <a:pPr>
              <a:buFont typeface="Wingdings" pitchFamily="2" charset="2"/>
              <a:buChar char="v"/>
            </a:pPr>
            <a:r>
              <a:rPr lang="fa-IR" sz="2200" b="1" dirty="0" smtClean="0">
                <a:solidFill>
                  <a:schemeClr val="tx2"/>
                </a:solidFill>
                <a:cs typeface="B Nazanin" pitchFamily="2" charset="-78"/>
              </a:rPr>
              <a:t>تسلسل چیدن:</a:t>
            </a:r>
            <a:endParaRPr lang="en-US" sz="2200" b="1" dirty="0" smtClean="0">
              <a:solidFill>
                <a:schemeClr val="tx2"/>
              </a:solidFill>
              <a:cs typeface="B Nazanin" pitchFamily="2" charset="-78"/>
            </a:endParaRPr>
          </a:p>
          <a:p>
            <a:pPr lvl="1">
              <a:buFont typeface="Arial" pitchFamily="34" charset="0"/>
              <a:buChar char="•"/>
            </a:pPr>
            <a:r>
              <a:rPr lang="fa-IR" sz="2200" b="1" dirty="0" smtClean="0">
                <a:solidFill>
                  <a:schemeClr val="tx2"/>
                </a:solidFill>
                <a:cs typeface="B Nazanin" pitchFamily="2" charset="-78"/>
              </a:rPr>
              <a:t>شبکه کریستالی از روی هم قرار گرفتن تعدادی زیادی صفحات اتمی تشکیل شده است که نحوه قرار گرفتن این لایه‌ها را روی هم، تسلسل چیدن می‌گویند. </a:t>
            </a:r>
            <a:endParaRPr lang="en-US" sz="2200" b="1" dirty="0" smtClean="0">
              <a:solidFill>
                <a:schemeClr val="tx2"/>
              </a:solidFill>
              <a:cs typeface="B Nazanin" pitchFamily="2" charset="-78"/>
            </a:endParaRPr>
          </a:p>
          <a:p>
            <a:endParaRPr lang="fa-IR" sz="2200" b="1" dirty="0" smtClean="0">
              <a:solidFill>
                <a:schemeClr val="tx2"/>
              </a:solidFill>
              <a:cs typeface="B Nazanin" pitchFamily="2" charset="-78"/>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پارامترهای کریستالوگرافی</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13</a:t>
            </a:fld>
            <a:endParaRPr lang="en-US" dirty="0"/>
          </a:p>
        </p:txBody>
      </p:sp>
      <p:sp>
        <p:nvSpPr>
          <p:cNvPr id="4" name="Text Placeholder 3"/>
          <p:cNvSpPr>
            <a:spLocks noGrp="1"/>
          </p:cNvSpPr>
          <p:nvPr>
            <p:ph type="body" sz="quarter" idx="11"/>
          </p:nvPr>
        </p:nvSpPr>
        <p:spPr>
          <a:xfrm>
            <a:off x="228600" y="1447800"/>
            <a:ext cx="8153400" cy="5029200"/>
          </a:xfrm>
        </p:spPr>
        <p:txBody>
          <a:bodyPr/>
          <a:lstStyle/>
          <a:p>
            <a:pPr>
              <a:buFont typeface="Wingdings" pitchFamily="2" charset="2"/>
              <a:buChar char="v"/>
            </a:pPr>
            <a:r>
              <a:rPr lang="fa-IR" sz="2200" b="1" dirty="0" smtClean="0">
                <a:solidFill>
                  <a:schemeClr val="tx2"/>
                </a:solidFill>
                <a:cs typeface="B Nazanin" pitchFamily="2" charset="-78"/>
              </a:rPr>
              <a:t>فاکتور فشردگی:</a:t>
            </a:r>
          </a:p>
          <a:p>
            <a:pPr lvl="1">
              <a:buFont typeface="Arial" pitchFamily="34" charset="0"/>
              <a:buChar char="•"/>
            </a:pPr>
            <a:r>
              <a:rPr lang="ar-SA" sz="2200" b="1" dirty="0" smtClean="0">
                <a:solidFill>
                  <a:schemeClr val="tx2"/>
                </a:solidFill>
                <a:cs typeface="B Nazanin" pitchFamily="2" charset="-78"/>
              </a:rPr>
              <a:t>میزان پرشدن فضای شبکه توسط اتم‌ها، یا حجم اتمهای داخل سلول واحد تقسیم بر حجم کل سلول واحد، را فاکتور فشردگی اتمها می‌نامند.</a:t>
            </a:r>
            <a:endParaRPr lang="fa-IR" sz="2200" b="1" dirty="0" smtClean="0">
              <a:solidFill>
                <a:schemeClr val="tx2"/>
              </a:solidFill>
              <a:cs typeface="B Nazanin" pitchFamily="2" charset="-78"/>
            </a:endParaRPr>
          </a:p>
          <a:p>
            <a:pPr lvl="1">
              <a:buNone/>
            </a:pPr>
            <a:endParaRPr lang="fa-IR" sz="2200" b="1" dirty="0" smtClean="0">
              <a:solidFill>
                <a:schemeClr val="tx2"/>
              </a:solidFill>
              <a:cs typeface="B Nazanin" pitchFamily="2" charset="-78"/>
            </a:endParaRPr>
          </a:p>
          <a:p>
            <a:pPr lvl="1">
              <a:buNone/>
            </a:pPr>
            <a:endParaRPr lang="fa-IR" sz="2200" b="1" dirty="0" smtClean="0">
              <a:solidFill>
                <a:schemeClr val="tx2"/>
              </a:solidFill>
              <a:cs typeface="B Nazanin" pitchFamily="2" charset="-78"/>
            </a:endParaRPr>
          </a:p>
          <a:p>
            <a:pPr lvl="1">
              <a:buNone/>
            </a:pPr>
            <a:endParaRPr lang="fa-IR" sz="2200" b="1" dirty="0" smtClean="0">
              <a:solidFill>
                <a:schemeClr val="tx2"/>
              </a:solidFill>
              <a:cs typeface="B Nazanin" pitchFamily="2" charset="-78"/>
            </a:endParaRPr>
          </a:p>
          <a:p>
            <a:pPr>
              <a:buFont typeface="Wingdings" pitchFamily="2" charset="2"/>
              <a:buChar char="v"/>
            </a:pPr>
            <a:r>
              <a:rPr lang="ar-SA" sz="2200" b="1" dirty="0" smtClean="0">
                <a:solidFill>
                  <a:schemeClr val="tx2"/>
                </a:solidFill>
                <a:cs typeface="B Nazanin" pitchFamily="2" charset="-78"/>
              </a:rPr>
              <a:t>عدد همسایگی</a:t>
            </a:r>
            <a:r>
              <a:rPr lang="fa-IR" sz="2200" b="1" dirty="0" smtClean="0">
                <a:solidFill>
                  <a:schemeClr val="tx2"/>
                </a:solidFill>
                <a:cs typeface="B Nazanin" pitchFamily="2" charset="-78"/>
              </a:rPr>
              <a:t>:</a:t>
            </a:r>
            <a:endParaRPr lang="en-US" sz="2200" b="1" dirty="0" smtClean="0">
              <a:solidFill>
                <a:schemeClr val="tx2"/>
              </a:solidFill>
              <a:cs typeface="B Nazanin" pitchFamily="2" charset="-78"/>
            </a:endParaRPr>
          </a:p>
          <a:p>
            <a:pPr lvl="1">
              <a:buFont typeface="Arial" pitchFamily="34" charset="0"/>
              <a:buChar char="•"/>
            </a:pPr>
            <a:r>
              <a:rPr lang="ar-SA" sz="2200" b="1" dirty="0" smtClean="0">
                <a:solidFill>
                  <a:schemeClr val="tx2"/>
                </a:solidFill>
                <a:cs typeface="B Nazanin" pitchFamily="2" charset="-78"/>
              </a:rPr>
              <a:t>نزدیکترین نقاط شبکه براوه به یک نقطه خاص عدد کوردینانسی را مشخص می کنند. چون شبکه براوه تناوبی تکرار می شود، همه نقاط تعداد یکسانی نقاط همسایه یا عدد کوردینانسی دارند که این خاصیتی از شبکه است</a:t>
            </a:r>
            <a:r>
              <a:rPr lang="en-US" sz="2200" b="1" dirty="0" smtClean="0">
                <a:solidFill>
                  <a:schemeClr val="tx2"/>
                </a:solidFill>
                <a:cs typeface="B Nazanin" pitchFamily="2" charset="-78"/>
              </a:rPr>
              <a:t>.</a:t>
            </a:r>
          </a:p>
          <a:p>
            <a:pPr lvl="1">
              <a:buFont typeface="Arial" pitchFamily="34" charset="0"/>
              <a:buChar char="•"/>
            </a:pPr>
            <a:endParaRPr lang="en-US" sz="2200" b="1" dirty="0" smtClean="0">
              <a:solidFill>
                <a:schemeClr val="tx2"/>
              </a:solidFill>
              <a:cs typeface="B Nazanin" pitchFamily="2" charset="-78"/>
            </a:endParaRPr>
          </a:p>
          <a:p>
            <a:endParaRPr lang="en-US" dirty="0"/>
          </a:p>
        </p:txBody>
      </p:sp>
      <p:pic>
        <p:nvPicPr>
          <p:cNvPr id="27650" name="Picture 2"/>
          <p:cNvPicPr>
            <a:picLocks noChangeAspect="1" noChangeArrowheads="1"/>
          </p:cNvPicPr>
          <p:nvPr/>
        </p:nvPicPr>
        <p:blipFill>
          <a:blip r:embed="rId3" cstate="print"/>
          <a:srcRect/>
          <a:stretch>
            <a:fillRect/>
          </a:stretch>
        </p:blipFill>
        <p:spPr bwMode="auto">
          <a:xfrm>
            <a:off x="685800" y="2819400"/>
            <a:ext cx="7351713" cy="8001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linds(horizontal)">
                                      <p:cBhvr>
                                        <p:cTn id="7" dur="500"/>
                                        <p:tgtEl>
                                          <p:spTgt spid="27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ساختار مکعبی ساده (</a:t>
            </a:r>
            <a:r>
              <a:rPr lang="en-US" sz="3400" dirty="0" smtClean="0">
                <a:solidFill>
                  <a:srgbClr val="FF0000"/>
                </a:solidFill>
                <a:latin typeface="Times New Roman" pitchFamily="18" charset="0"/>
                <a:cs typeface="Times New Roman" pitchFamily="18" charset="0"/>
              </a:rPr>
              <a:t>SC</a:t>
            </a:r>
            <a:r>
              <a:rPr lang="fa-IR" dirty="0" smtClean="0">
                <a:solidFill>
                  <a:srgbClr val="FF0000"/>
                </a:solidFill>
                <a:cs typeface="B Titr" pitchFamily="2" charset="-78"/>
              </a:rPr>
              <a:t>)</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14</a:t>
            </a:fld>
            <a:endParaRPr lang="en-US" dirty="0"/>
          </a:p>
        </p:txBody>
      </p:sp>
      <p:sp>
        <p:nvSpPr>
          <p:cNvPr id="4" name="Text Placeholder 3"/>
          <p:cNvSpPr>
            <a:spLocks noGrp="1"/>
          </p:cNvSpPr>
          <p:nvPr>
            <p:ph type="body" sz="quarter" idx="11"/>
          </p:nvPr>
        </p:nvSpPr>
        <p:spPr>
          <a:xfrm>
            <a:off x="228600" y="1371600"/>
            <a:ext cx="8229600" cy="5105400"/>
          </a:xfrm>
        </p:spPr>
        <p:txBody>
          <a:bodyPr/>
          <a:lstStyle/>
          <a:p>
            <a:pPr>
              <a:buFont typeface="Wingdings" pitchFamily="2" charset="2"/>
              <a:buChar char="v"/>
            </a:pPr>
            <a:r>
              <a:rPr lang="fa-IR" sz="2200" b="1" dirty="0" smtClean="0">
                <a:cs typeface="B Nazanin" pitchFamily="2" charset="-78"/>
              </a:rPr>
              <a:t>سه دسته اساسی ساختارهای مکعبی شامل ساختار مکعبی ساده، ساختار مکعبی مرکز پر و ساختار مکعبی با وجوه پر است. </a:t>
            </a:r>
          </a:p>
          <a:p>
            <a:pPr lvl="1">
              <a:buFont typeface="Arial" pitchFamily="34" charset="0"/>
              <a:buChar char="•"/>
            </a:pPr>
            <a:r>
              <a:rPr lang="fa-IR" sz="2200" b="1" dirty="0" smtClean="0">
                <a:solidFill>
                  <a:schemeClr val="accent1">
                    <a:lumMod val="25000"/>
                  </a:schemeClr>
                </a:solidFill>
                <a:cs typeface="B Nazanin" pitchFamily="2" charset="-78"/>
              </a:rPr>
              <a:t>ساختار مکعبی ساده:</a:t>
            </a:r>
            <a:endParaRPr lang="en-US" sz="2200" b="1" dirty="0" smtClean="0">
              <a:solidFill>
                <a:schemeClr val="accent1">
                  <a:lumMod val="25000"/>
                </a:schemeClr>
              </a:solidFill>
              <a:cs typeface="B Nazanin" pitchFamily="2" charset="-78"/>
            </a:endParaRPr>
          </a:p>
          <a:p>
            <a:pPr lvl="1">
              <a:buNone/>
            </a:pPr>
            <a:r>
              <a:rPr lang="fa-IR" sz="2200" b="1" dirty="0" smtClean="0">
                <a:solidFill>
                  <a:schemeClr val="accent1">
                    <a:lumMod val="25000"/>
                  </a:schemeClr>
                </a:solidFill>
                <a:cs typeface="B Nazanin" pitchFamily="2" charset="-78"/>
              </a:rPr>
              <a:t>در این ساختار اتم‌ها تنها در گوشه‌ها قرار دارند، بنابراین </a:t>
            </a:r>
            <a:r>
              <a:rPr lang="ar-SA" sz="2200" b="1" dirty="0" smtClean="0">
                <a:solidFill>
                  <a:schemeClr val="accent1">
                    <a:lumMod val="25000"/>
                  </a:schemeClr>
                </a:solidFill>
                <a:cs typeface="B Nazanin" pitchFamily="2" charset="-78"/>
              </a:rPr>
              <a:t>عدد همسایگی این ساختار شش است. به دلیل اینکه که هر اتم در گوشه متعلق به هشت واحد شبکه است، یک اتم در ساختار مکعبی در هر واحد شبکه قرار می‌گیرد. </a:t>
            </a:r>
            <a:endParaRPr lang="fa-IR" sz="2200" b="1" dirty="0" smtClean="0">
              <a:solidFill>
                <a:schemeClr val="accent1">
                  <a:lumMod val="25000"/>
                </a:schemeClr>
              </a:solidFill>
              <a:cs typeface="B Nazanin" pitchFamily="2" charset="-78"/>
            </a:endParaRPr>
          </a:p>
          <a:p>
            <a:endParaRPr lang="fa-IR" sz="2200" b="1" dirty="0" smtClean="0">
              <a:cs typeface="B Nazanin" pitchFamily="2" charset="-78"/>
            </a:endParaRPr>
          </a:p>
          <a:p>
            <a:pPr>
              <a:buFont typeface="Wingdings" pitchFamily="2" charset="2"/>
              <a:buChar char="v"/>
            </a:pPr>
            <a:endParaRPr lang="fa-IR" sz="2200" b="1" dirty="0" smtClean="0">
              <a:cs typeface="B Nazanin" pitchFamily="2" charset="-78"/>
            </a:endParaRPr>
          </a:p>
          <a:p>
            <a:endParaRPr lang="en-US" sz="2200" b="1" dirty="0">
              <a:cs typeface="B Nazanin" pitchFamily="2" charset="-78"/>
            </a:endParaRPr>
          </a:p>
        </p:txBody>
      </p:sp>
      <p:pic>
        <p:nvPicPr>
          <p:cNvPr id="29700" name="Picture 4" descr="C:\Users\fateme\Downloads\1-MAT-1-1\article 1\f10.jpg"/>
          <p:cNvPicPr>
            <a:picLocks noChangeAspect="1" noChangeArrowheads="1"/>
          </p:cNvPicPr>
          <p:nvPr/>
        </p:nvPicPr>
        <p:blipFill>
          <a:blip r:embed="rId3" cstate="print"/>
          <a:srcRect/>
          <a:stretch>
            <a:fillRect/>
          </a:stretch>
        </p:blipFill>
        <p:spPr bwMode="auto">
          <a:xfrm>
            <a:off x="304800" y="3886200"/>
            <a:ext cx="2761989"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457200" y="5105400"/>
            <a:ext cx="2218877" cy="338554"/>
          </a:xfrm>
          <a:prstGeom prst="rect">
            <a:avLst/>
          </a:prstGeom>
        </p:spPr>
        <p:txBody>
          <a:bodyPr wrap="none">
            <a:spAutoFit/>
          </a:bodyPr>
          <a:lstStyle/>
          <a:p>
            <a:pPr algn="ctr"/>
            <a:r>
              <a:rPr lang="ar-SA" sz="1600" b="1" dirty="0" smtClean="0">
                <a:cs typeface="B Nazanin" pitchFamily="2" charset="-78"/>
              </a:rPr>
              <a:t>ساختار شبکه‌ای مکعبی ساده</a:t>
            </a:r>
            <a:endParaRPr lang="en-US" sz="1600" b="1" dirty="0">
              <a:cs typeface="B Nazanin" pitchFamily="2" charset="-78"/>
            </a:endParaRPr>
          </a:p>
        </p:txBody>
      </p:sp>
      <p:pic>
        <p:nvPicPr>
          <p:cNvPr id="29701" name="Picture 5" descr="C:\Users\fateme\Downloads\1-MAT-1-1\article 1\f11.png"/>
          <p:cNvPicPr>
            <a:picLocks noChangeAspect="1" noChangeArrowheads="1"/>
          </p:cNvPicPr>
          <p:nvPr/>
        </p:nvPicPr>
        <p:blipFill>
          <a:blip r:embed="rId4" cstate="print"/>
          <a:srcRect/>
          <a:stretch>
            <a:fillRect/>
          </a:stretch>
        </p:blipFill>
        <p:spPr bwMode="auto">
          <a:xfrm>
            <a:off x="3429000" y="3886200"/>
            <a:ext cx="5014344" cy="21913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Rectangle 9"/>
          <p:cNvSpPr/>
          <p:nvPr/>
        </p:nvSpPr>
        <p:spPr>
          <a:xfrm>
            <a:off x="3124200" y="6172200"/>
            <a:ext cx="5638800" cy="338554"/>
          </a:xfrm>
          <a:prstGeom prst="rect">
            <a:avLst/>
          </a:prstGeom>
        </p:spPr>
        <p:txBody>
          <a:bodyPr wrap="square">
            <a:spAutoFit/>
          </a:bodyPr>
          <a:lstStyle/>
          <a:p>
            <a:pPr algn="ctr"/>
            <a:r>
              <a:rPr lang="ar-SA" sz="1600" b="1" dirty="0" smtClean="0">
                <a:cs typeface="B Nazanin" pitchFamily="2" charset="-78"/>
              </a:rPr>
              <a:t>محاسبات مربوط به فاکتور فشردگی اتمها در </a:t>
            </a:r>
            <a:r>
              <a:rPr lang="fa-IR" sz="1600" b="1" dirty="0" smtClean="0">
                <a:cs typeface="B Nazanin" pitchFamily="2" charset="-78"/>
              </a:rPr>
              <a:t>ساختار مکعبی ساده</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box(in)">
                                      <p:cBhvr>
                                        <p:cTn id="7" dur="500"/>
                                        <p:tgtEl>
                                          <p:spTgt spid="29700"/>
                                        </p:tgtEl>
                                      </p:cBhvr>
                                    </p:animEffect>
                                  </p:childTnLst>
                                </p:cTn>
                              </p:par>
                              <p:par>
                                <p:cTn id="8" presetID="4" presetClass="entr" presetSubtype="16"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box(in)">
                                      <p:cBhvr>
                                        <p:cTn id="10" dur="5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9701"/>
                                        </p:tgtEl>
                                        <p:attrNameLst>
                                          <p:attrName>style.visibility</p:attrName>
                                        </p:attrNameLst>
                                      </p:cBhvr>
                                      <p:to>
                                        <p:strVal val="visible"/>
                                      </p:to>
                                    </p:set>
                                    <p:animEffect transition="in" filter="blinds(horizontal)">
                                      <p:cBhvr>
                                        <p:cTn id="15" dur="500"/>
                                        <p:tgtEl>
                                          <p:spTgt spid="29701"/>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blinds(horizontal)">
                                      <p:cBhvr>
                                        <p:cTn id="18"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382000" cy="914400"/>
          </a:xfrm>
        </p:spPr>
        <p:txBody>
          <a:bodyPr/>
          <a:lstStyle/>
          <a:p>
            <a:pPr lvl="1" algn="ctr"/>
            <a:r>
              <a:rPr lang="fa-IR" sz="3200" b="1" dirty="0" smtClean="0">
                <a:solidFill>
                  <a:srgbClr val="FF0000"/>
                </a:solidFill>
                <a:effectLst/>
                <a:cs typeface="B Titr" pitchFamily="2" charset="-78"/>
              </a:rPr>
              <a:t/>
            </a:r>
            <a:br>
              <a:rPr lang="fa-IR" sz="3200" b="1" dirty="0" smtClean="0">
                <a:solidFill>
                  <a:srgbClr val="FF0000"/>
                </a:solidFill>
                <a:effectLst/>
                <a:cs typeface="B Titr" pitchFamily="2" charset="-78"/>
              </a:rPr>
            </a:br>
            <a:r>
              <a:rPr lang="fa-IR" sz="3600" b="1" dirty="0" smtClean="0">
                <a:solidFill>
                  <a:srgbClr val="FF0000"/>
                </a:solidFill>
                <a:effectLst/>
                <a:cs typeface="B Titr" pitchFamily="2" charset="-78"/>
              </a:rPr>
              <a:t>ساختار </a:t>
            </a:r>
            <a:r>
              <a:rPr lang="ar-SA" sz="3600" b="1" dirty="0" smtClean="0">
                <a:solidFill>
                  <a:srgbClr val="FF0000"/>
                </a:solidFill>
                <a:effectLst/>
                <a:cs typeface="B Titr" pitchFamily="2" charset="-78"/>
              </a:rPr>
              <a:t>مکعبی مرکزپر </a:t>
            </a:r>
            <a:r>
              <a:rPr lang="ar-SA" sz="3200" b="1" dirty="0" smtClean="0">
                <a:solidFill>
                  <a:srgbClr val="FF0000"/>
                </a:solidFill>
                <a:effectLst/>
                <a:cs typeface="B Titr" pitchFamily="2" charset="-78"/>
              </a:rPr>
              <a:t>(</a:t>
            </a:r>
            <a:r>
              <a:rPr lang="en-US" sz="3400" b="1" dirty="0" smtClean="0">
                <a:solidFill>
                  <a:srgbClr val="FF0000"/>
                </a:solidFill>
                <a:effectLst/>
                <a:latin typeface="Times New Roman" pitchFamily="18" charset="0"/>
                <a:cs typeface="B Titr" pitchFamily="2" charset="-78"/>
              </a:rPr>
              <a:t>BCC</a:t>
            </a:r>
            <a:r>
              <a:rPr lang="fa-IR" sz="3200" b="1" dirty="0" smtClean="0">
                <a:solidFill>
                  <a:srgbClr val="FF0000"/>
                </a:solidFill>
                <a:effectLst/>
                <a:cs typeface="B Titr" pitchFamily="2" charset="-78"/>
              </a:rPr>
              <a:t>)</a:t>
            </a:r>
            <a:r>
              <a:rPr lang="en-US" sz="3200" b="1" dirty="0" smtClean="0">
                <a:solidFill>
                  <a:srgbClr val="FF0000"/>
                </a:solidFill>
                <a:effectLst/>
              </a:rPr>
              <a:t/>
            </a:r>
            <a:br>
              <a:rPr lang="en-US" sz="3200" b="1" dirty="0" smtClean="0">
                <a:solidFill>
                  <a:srgbClr val="FF0000"/>
                </a:solidFill>
                <a:effectLst/>
              </a:rPr>
            </a:br>
            <a:endParaRPr lang="en-US" sz="3200" dirty="0">
              <a:solidFill>
                <a:srgbClr val="FF0000"/>
              </a:solidFill>
              <a:effectLst/>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15</a:t>
            </a:fld>
            <a:endParaRPr lang="en-US" dirty="0"/>
          </a:p>
        </p:txBody>
      </p:sp>
      <p:sp>
        <p:nvSpPr>
          <p:cNvPr id="4" name="Text Placeholder 3"/>
          <p:cNvSpPr>
            <a:spLocks noGrp="1"/>
          </p:cNvSpPr>
          <p:nvPr>
            <p:ph type="body" sz="quarter" idx="11"/>
          </p:nvPr>
        </p:nvSpPr>
        <p:spPr>
          <a:xfrm>
            <a:off x="228600" y="1371600"/>
            <a:ext cx="8153400" cy="5105400"/>
          </a:xfrm>
        </p:spPr>
        <p:txBody>
          <a:bodyPr/>
          <a:lstStyle/>
          <a:p>
            <a:pPr>
              <a:buFont typeface="Arial" pitchFamily="34" charset="0"/>
              <a:buChar char="•"/>
            </a:pPr>
            <a:r>
              <a:rPr lang="fa-IR" sz="2200" b="1" dirty="0" smtClean="0">
                <a:cs typeface="B Nazanin" pitchFamily="2" charset="-78"/>
              </a:rPr>
              <a:t>در این ساختار اتم‌ها در گوشه‌ها و مرکز مکعب قرار دارند، بنابراین </a:t>
            </a:r>
            <a:r>
              <a:rPr lang="ar-SA" sz="2200" b="1" dirty="0" smtClean="0">
                <a:cs typeface="B Nazanin" pitchFamily="2" charset="-78"/>
              </a:rPr>
              <a:t>عدد همسایگی این ساختار هشت است. به همین دلیل نیز در هر واحد شبکه دو اتم؛ یک اتم در مرکز مکعب و یک اتم در گوشه‌ها؛ موجود است.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بسیاری از فلزات شامل فلزات قلیایی، مانند سدیم، و بسیاری از عناصر واسطه، مانند آهن در دمای محیط، ساختار</a:t>
            </a:r>
            <a:r>
              <a:rPr lang="en-US" sz="2200" b="1" dirty="0" smtClean="0">
                <a:cs typeface="B Nazanin" pitchFamily="2" charset="-78"/>
              </a:rPr>
              <a:t> </a:t>
            </a:r>
            <a:r>
              <a:rPr lang="en-US" b="1" dirty="0" smtClean="0">
                <a:latin typeface="Times New Roman" pitchFamily="18" charset="0"/>
                <a:cs typeface="Times New Roman" pitchFamily="18" charset="0"/>
              </a:rPr>
              <a:t>BCC</a:t>
            </a:r>
            <a:r>
              <a:rPr lang="en-US" b="1" dirty="0" smtClean="0">
                <a:cs typeface="B Nazanin" pitchFamily="2" charset="-78"/>
              </a:rPr>
              <a:t> </a:t>
            </a:r>
            <a:r>
              <a:rPr lang="ar-SA" sz="2200" b="1" dirty="0" smtClean="0">
                <a:cs typeface="B Nazanin" pitchFamily="2" charset="-78"/>
              </a:rPr>
              <a:t>را انتخاب می کنند</a:t>
            </a:r>
            <a:r>
              <a:rPr lang="en-US" sz="2200" b="1" dirty="0" smtClean="0">
                <a:cs typeface="B Nazanin" pitchFamily="2" charset="-78"/>
              </a:rPr>
              <a:t>.</a:t>
            </a:r>
          </a:p>
          <a:p>
            <a:endParaRPr lang="en-US" dirty="0"/>
          </a:p>
        </p:txBody>
      </p:sp>
      <p:pic>
        <p:nvPicPr>
          <p:cNvPr id="30722" name="Picture 2" descr="C:\Users\fateme\Downloads\1-MAT-1-1\article 1\f12.jpg"/>
          <p:cNvPicPr>
            <a:picLocks noChangeAspect="1" noChangeArrowheads="1"/>
          </p:cNvPicPr>
          <p:nvPr/>
        </p:nvPicPr>
        <p:blipFill>
          <a:blip r:embed="rId3" cstate="print"/>
          <a:srcRect/>
          <a:stretch>
            <a:fillRect/>
          </a:stretch>
        </p:blipFill>
        <p:spPr bwMode="auto">
          <a:xfrm>
            <a:off x="304800" y="3429000"/>
            <a:ext cx="3566947" cy="1524000"/>
          </a:xfrm>
          <a:prstGeom prst="rect">
            <a:avLst/>
          </a:prstGeom>
          <a:ln>
            <a:noFill/>
          </a:ln>
          <a:effectLst>
            <a:outerShdw blurRad="292100" dist="139700" dir="2700000" algn="tl" rotWithShape="0">
              <a:srgbClr val="333333">
                <a:alpha val="65000"/>
              </a:srgbClr>
            </a:outerShdw>
          </a:effectLst>
        </p:spPr>
      </p:pic>
      <p:pic>
        <p:nvPicPr>
          <p:cNvPr id="30723" name="Picture 3" descr="C:\Users\fateme\Downloads\1-MAT-1-1\article 1\f13.jpg"/>
          <p:cNvPicPr>
            <a:picLocks noChangeAspect="1" noChangeArrowheads="1"/>
          </p:cNvPicPr>
          <p:nvPr/>
        </p:nvPicPr>
        <p:blipFill>
          <a:blip r:embed="rId4" cstate="print"/>
          <a:srcRect/>
          <a:stretch>
            <a:fillRect/>
          </a:stretch>
        </p:blipFill>
        <p:spPr bwMode="auto">
          <a:xfrm>
            <a:off x="3962400" y="3962401"/>
            <a:ext cx="4419600" cy="2170938"/>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533400" y="5105400"/>
            <a:ext cx="2353529" cy="338554"/>
          </a:xfrm>
          <a:prstGeom prst="rect">
            <a:avLst/>
          </a:prstGeom>
        </p:spPr>
        <p:txBody>
          <a:bodyPr wrap="none">
            <a:spAutoFit/>
          </a:bodyPr>
          <a:lstStyle/>
          <a:p>
            <a:pPr algn="ctr"/>
            <a:r>
              <a:rPr lang="ar-SA" sz="1600" b="1" dirty="0" smtClean="0">
                <a:cs typeface="B Nazanin" pitchFamily="2" charset="-78"/>
              </a:rPr>
              <a:t>ساختار شبکه‌ای مکعبی مرکزپر</a:t>
            </a:r>
            <a:endParaRPr lang="en-US" sz="1600" b="1" dirty="0">
              <a:cs typeface="B Nazanin" pitchFamily="2" charset="-78"/>
            </a:endParaRPr>
          </a:p>
        </p:txBody>
      </p:sp>
      <p:sp>
        <p:nvSpPr>
          <p:cNvPr id="8" name="Rectangle 7"/>
          <p:cNvSpPr/>
          <p:nvPr/>
        </p:nvSpPr>
        <p:spPr>
          <a:xfrm>
            <a:off x="3733800" y="6248400"/>
            <a:ext cx="4800600" cy="338554"/>
          </a:xfrm>
          <a:prstGeom prst="rect">
            <a:avLst/>
          </a:prstGeom>
        </p:spPr>
        <p:txBody>
          <a:bodyPr wrap="square">
            <a:spAutoFit/>
          </a:bodyPr>
          <a:lstStyle/>
          <a:p>
            <a:pPr algn="ctr"/>
            <a:r>
              <a:rPr lang="ar-SA" sz="1600" b="1" dirty="0" smtClean="0">
                <a:cs typeface="B Nazanin" pitchFamily="2" charset="-78"/>
              </a:rPr>
              <a:t>محاسبات مربوط به فاکتور فشردگی اتمها در </a:t>
            </a:r>
            <a:r>
              <a:rPr lang="fa-IR" sz="1600" b="1" dirty="0" smtClean="0">
                <a:cs typeface="B Nazanin" pitchFamily="2" charset="-78"/>
              </a:rPr>
              <a:t>ساختار مکعبی مرکزپر</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linds(horizontal)">
                                      <p:cBhvr>
                                        <p:cTn id="7" dur="500"/>
                                        <p:tgtEl>
                                          <p:spTgt spid="30722"/>
                                        </p:tgtEl>
                                      </p:cBhvr>
                                    </p:animEffect>
                                  </p:childTnLst>
                                </p:cTn>
                              </p:par>
                              <p:par>
                                <p:cTn id="8" presetID="3" presetClass="entr" presetSubtype="1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blinds(horizontal)">
                                      <p:cBhvr>
                                        <p:cTn id="10" dur="5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0723"/>
                                        </p:tgtEl>
                                        <p:attrNameLst>
                                          <p:attrName>style.visibility</p:attrName>
                                        </p:attrNameLst>
                                      </p:cBhvr>
                                      <p:to>
                                        <p:strVal val="visible"/>
                                      </p:to>
                                    </p:set>
                                    <p:animEffect transition="in" filter="checkerboard(across)">
                                      <p:cBhvr>
                                        <p:cTn id="15" dur="500"/>
                                        <p:tgtEl>
                                          <p:spTgt spid="30723"/>
                                        </p:tgtEl>
                                      </p:cBhvr>
                                    </p:animEffect>
                                  </p:childTnLst>
                                </p:cTn>
                              </p:par>
                              <p:par>
                                <p:cTn id="16" presetID="5" presetClass="entr" presetSubtype="10" fill="hold"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checkerboard(across)">
                                      <p:cBhvr>
                                        <p:cTn id="18"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
            </a:r>
            <a:br>
              <a:rPr lang="fa-IR" dirty="0" smtClean="0">
                <a:solidFill>
                  <a:srgbClr val="FF0000"/>
                </a:solidFill>
                <a:cs typeface="B Titr" pitchFamily="2" charset="-78"/>
              </a:rPr>
            </a:br>
            <a:r>
              <a:rPr lang="fa-IR" dirty="0" smtClean="0">
                <a:solidFill>
                  <a:srgbClr val="FF0000"/>
                </a:solidFill>
                <a:cs typeface="B Titr" pitchFamily="2" charset="-78"/>
              </a:rPr>
              <a:t>ساختار </a:t>
            </a:r>
            <a:r>
              <a:rPr lang="ar-SA" dirty="0" smtClean="0">
                <a:solidFill>
                  <a:srgbClr val="FF0000"/>
                </a:solidFill>
                <a:cs typeface="B Titr" pitchFamily="2" charset="-78"/>
              </a:rPr>
              <a:t>مکعبی با وجوه پر (</a:t>
            </a:r>
            <a:r>
              <a:rPr lang="fa-IR" dirty="0" smtClean="0">
                <a:solidFill>
                  <a:srgbClr val="FF0000"/>
                </a:solidFill>
                <a:cs typeface="B Titr" pitchFamily="2" charset="-78"/>
              </a:rPr>
              <a:t> </a:t>
            </a:r>
            <a:r>
              <a:rPr lang="en-US" dirty="0" smtClean="0">
                <a:solidFill>
                  <a:srgbClr val="FF0000"/>
                </a:solidFill>
                <a:latin typeface="Times New Roman" pitchFamily="18" charset="0"/>
                <a:cs typeface="Times New Roman" pitchFamily="18" charset="0"/>
              </a:rPr>
              <a:t>FCC</a:t>
            </a:r>
            <a:r>
              <a:rPr lang="fa-IR" dirty="0" smtClean="0">
                <a:solidFill>
                  <a:srgbClr val="FF0000"/>
                </a:solidFill>
                <a:cs typeface="B Titr" pitchFamily="2" charset="-78"/>
              </a:rPr>
              <a:t>)</a:t>
            </a:r>
            <a:r>
              <a:rPr lang="en-US" dirty="0" smtClean="0"/>
              <a:t/>
            </a:r>
            <a:br>
              <a:rPr lang="en-US" dirty="0" smtClean="0"/>
            </a:b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16</a:t>
            </a:fld>
            <a:endParaRPr lang="en-US" dirty="0"/>
          </a:p>
        </p:txBody>
      </p:sp>
      <p:sp>
        <p:nvSpPr>
          <p:cNvPr id="4" name="Text Placeholder 3"/>
          <p:cNvSpPr>
            <a:spLocks noGrp="1"/>
          </p:cNvSpPr>
          <p:nvPr>
            <p:ph type="body" sz="quarter" idx="11"/>
          </p:nvPr>
        </p:nvSpPr>
        <p:spPr>
          <a:xfrm>
            <a:off x="228600" y="1371600"/>
            <a:ext cx="8229600" cy="5105400"/>
          </a:xfrm>
        </p:spPr>
        <p:txBody>
          <a:bodyPr/>
          <a:lstStyle/>
          <a:p>
            <a:pPr>
              <a:buFont typeface="Arial" pitchFamily="34" charset="0"/>
              <a:buChar char="•"/>
            </a:pPr>
            <a:r>
              <a:rPr lang="fa-IR" sz="2200" b="1" dirty="0" smtClean="0">
                <a:cs typeface="B Nazanin" pitchFamily="2" charset="-78"/>
              </a:rPr>
              <a:t>در این ساختار اتم‌ها در گوشه‌ها و مرکز وجوه قرار دارند، بنابراین </a:t>
            </a:r>
            <a:r>
              <a:rPr lang="ar-SA" sz="2200" b="1" dirty="0" smtClean="0">
                <a:cs typeface="B Nazanin" pitchFamily="2" charset="-78"/>
              </a:rPr>
              <a:t>عدد همسایگی این ساختار دوازده است. به همین دلیل نیز در هر واحد شبکه چهار اتم؛ سه اتم در مرکز وجوه و یک اتم در گوشه‌ها؛ موجود است. تماس هر اتم با همسایه هایش از مسیر قطر وجوه واحد شبکه است و بر این اساس محاسبات صورت می‌پذیرد.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بسیاری از فلزات معمول مانند مس، نیکل، سرب در ساختار</a:t>
            </a:r>
            <a:r>
              <a:rPr lang="en-US" sz="2200" b="1" dirty="0" smtClean="0">
                <a:cs typeface="B Nazanin" pitchFamily="2" charset="-78"/>
              </a:rPr>
              <a:t> </a:t>
            </a:r>
            <a:r>
              <a:rPr lang="en-US" b="1" dirty="0" smtClean="0">
                <a:latin typeface="Times New Roman" pitchFamily="18" charset="0"/>
                <a:cs typeface="Times New Roman" pitchFamily="18" charset="0"/>
              </a:rPr>
              <a:t>FCC</a:t>
            </a:r>
            <a:r>
              <a:rPr lang="en-US" b="1" dirty="0" smtClean="0">
                <a:cs typeface="B Nazanin" pitchFamily="2" charset="-78"/>
              </a:rPr>
              <a:t> </a:t>
            </a:r>
            <a:r>
              <a:rPr lang="ar-SA" sz="2200" b="1" dirty="0" smtClean="0">
                <a:cs typeface="B Nazanin" pitchFamily="2" charset="-78"/>
              </a:rPr>
              <a:t>شکل می گیرند.</a:t>
            </a:r>
            <a:endParaRPr lang="fa-IR" sz="2200" b="1" dirty="0" smtClean="0">
              <a:cs typeface="B Nazanin" pitchFamily="2" charset="-78"/>
            </a:endParaRPr>
          </a:p>
          <a:p>
            <a:pPr>
              <a:buFont typeface="Arial" pitchFamily="34" charset="0"/>
              <a:buChar char="•"/>
            </a:pPr>
            <a:endParaRPr lang="en-US" sz="2200" b="1" dirty="0" smtClean="0">
              <a:cs typeface="B Nazanin" pitchFamily="2" charset="-78"/>
            </a:endParaRPr>
          </a:p>
          <a:p>
            <a:endParaRPr lang="en-US" dirty="0"/>
          </a:p>
        </p:txBody>
      </p:sp>
      <p:pic>
        <p:nvPicPr>
          <p:cNvPr id="31746" name="Picture 2" descr="C:\Users\fateme\Downloads\1-MAT-1-1\article 1\f14.jpg"/>
          <p:cNvPicPr>
            <a:picLocks noChangeAspect="1" noChangeArrowheads="1"/>
          </p:cNvPicPr>
          <p:nvPr/>
        </p:nvPicPr>
        <p:blipFill>
          <a:blip r:embed="rId3" cstate="print"/>
          <a:srcRect/>
          <a:stretch>
            <a:fillRect/>
          </a:stretch>
        </p:blipFill>
        <p:spPr bwMode="auto">
          <a:xfrm>
            <a:off x="152400" y="3581400"/>
            <a:ext cx="3383100" cy="1600200"/>
          </a:xfrm>
          <a:prstGeom prst="rect">
            <a:avLst/>
          </a:prstGeom>
          <a:ln>
            <a:noFill/>
          </a:ln>
          <a:effectLst>
            <a:outerShdw blurRad="292100" dist="139700" dir="2700000" algn="tl" rotWithShape="0">
              <a:srgbClr val="333333">
                <a:alpha val="65000"/>
              </a:srgbClr>
            </a:outerShdw>
          </a:effectLst>
        </p:spPr>
      </p:pic>
      <p:pic>
        <p:nvPicPr>
          <p:cNvPr id="31747" name="Picture 3" descr="C:\Users\fateme\Downloads\1-MAT-1-1\article 1\f15.jpg"/>
          <p:cNvPicPr>
            <a:picLocks noChangeAspect="1" noChangeArrowheads="1"/>
          </p:cNvPicPr>
          <p:nvPr/>
        </p:nvPicPr>
        <p:blipFill>
          <a:blip r:embed="rId4" cstate="print"/>
          <a:srcRect/>
          <a:stretch>
            <a:fillRect/>
          </a:stretch>
        </p:blipFill>
        <p:spPr bwMode="auto">
          <a:xfrm>
            <a:off x="3657600" y="3962400"/>
            <a:ext cx="4758959" cy="220980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304800" y="5334000"/>
            <a:ext cx="2563522" cy="338554"/>
          </a:xfrm>
          <a:prstGeom prst="rect">
            <a:avLst/>
          </a:prstGeom>
        </p:spPr>
        <p:txBody>
          <a:bodyPr wrap="none">
            <a:spAutoFit/>
          </a:bodyPr>
          <a:lstStyle/>
          <a:p>
            <a:pPr algn="ctr"/>
            <a:r>
              <a:rPr lang="ar-SA" sz="1600" b="1" dirty="0" smtClean="0">
                <a:cs typeface="B Nazanin" pitchFamily="2" charset="-78"/>
              </a:rPr>
              <a:t>ساختار شبکه‌ای مکعبی با وجوه پر</a:t>
            </a:r>
            <a:endParaRPr lang="en-US" sz="1600" b="1" dirty="0">
              <a:cs typeface="B Nazanin" pitchFamily="2" charset="-78"/>
            </a:endParaRPr>
          </a:p>
        </p:txBody>
      </p:sp>
      <p:sp>
        <p:nvSpPr>
          <p:cNvPr id="8" name="Rectangle 7"/>
          <p:cNvSpPr/>
          <p:nvPr/>
        </p:nvSpPr>
        <p:spPr>
          <a:xfrm>
            <a:off x="3505200" y="6248400"/>
            <a:ext cx="5105400" cy="338554"/>
          </a:xfrm>
          <a:prstGeom prst="rect">
            <a:avLst/>
          </a:prstGeom>
        </p:spPr>
        <p:txBody>
          <a:bodyPr wrap="square">
            <a:spAutoFit/>
          </a:bodyPr>
          <a:lstStyle/>
          <a:p>
            <a:r>
              <a:rPr lang="ar-SA" sz="1600" b="1" dirty="0" smtClean="0">
                <a:cs typeface="B Nazanin" pitchFamily="2" charset="-78"/>
              </a:rPr>
              <a:t>محاسبات مربوط به فاکتور فشردگی اتمها در </a:t>
            </a:r>
            <a:r>
              <a:rPr lang="fa-IR" sz="1600" b="1" dirty="0" smtClean="0">
                <a:cs typeface="B Nazanin" pitchFamily="2" charset="-78"/>
              </a:rPr>
              <a:t>ساختار مکعبی </a:t>
            </a:r>
            <a:r>
              <a:rPr lang="ar-SA" sz="1600" b="1" dirty="0" smtClean="0">
                <a:cs typeface="B Nazanin" pitchFamily="2" charset="-78"/>
              </a:rPr>
              <a:t>با وجوه پر</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diamond(in)">
                                      <p:cBhvr>
                                        <p:cTn id="7" dur="2000"/>
                                        <p:tgtEl>
                                          <p:spTgt spid="31746"/>
                                        </p:tgtEl>
                                      </p:cBhvr>
                                    </p:animEffect>
                                  </p:childTnLst>
                                </p:cTn>
                              </p:par>
                              <p:par>
                                <p:cTn id="8" presetID="8" presetClass="entr" presetSubtype="16"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diamond(in)">
                                      <p:cBhvr>
                                        <p:cTn id="10" dur="20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31747"/>
                                        </p:tgtEl>
                                        <p:attrNameLst>
                                          <p:attrName>style.visibility</p:attrName>
                                        </p:attrNameLst>
                                      </p:cBhvr>
                                      <p:to>
                                        <p:strVal val="visible"/>
                                      </p:to>
                                    </p:set>
                                    <p:animEffect transition="in" filter="diamond(in)">
                                      <p:cBhvr>
                                        <p:cTn id="15" dur="2000"/>
                                        <p:tgtEl>
                                          <p:spTgt spid="31747"/>
                                        </p:tgtEl>
                                      </p:cBhvr>
                                    </p:animEffect>
                                  </p:childTnLst>
                                </p:cTn>
                              </p:par>
                              <p:par>
                                <p:cTn id="16" presetID="8" presetClass="entr" presetSubtype="16" fill="hold"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diamond(in)">
                                      <p:cBhvr>
                                        <p:cTn id="18"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شبکه کریستالی هگزاگونال فشرده (</a:t>
            </a:r>
            <a:r>
              <a:rPr lang="en-US" dirty="0" smtClean="0">
                <a:solidFill>
                  <a:srgbClr val="FF0000"/>
                </a:solidFill>
                <a:latin typeface="Times New Roman" pitchFamily="18" charset="0"/>
                <a:cs typeface="B Titr" pitchFamily="2" charset="-78"/>
              </a:rPr>
              <a:t>HCP</a:t>
            </a:r>
            <a:r>
              <a:rPr lang="fa-IR" dirty="0" smtClean="0">
                <a:solidFill>
                  <a:srgbClr val="FF0000"/>
                </a:solidFill>
                <a:cs typeface="B Titr" pitchFamily="2" charset="-78"/>
              </a:rPr>
              <a:t>)</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17</a:t>
            </a:fld>
            <a:endParaRPr lang="en-US" dirty="0"/>
          </a:p>
        </p:txBody>
      </p:sp>
      <p:sp>
        <p:nvSpPr>
          <p:cNvPr id="4" name="Text Placeholder 3"/>
          <p:cNvSpPr>
            <a:spLocks noGrp="1"/>
          </p:cNvSpPr>
          <p:nvPr>
            <p:ph type="body" sz="quarter" idx="11"/>
          </p:nvPr>
        </p:nvSpPr>
        <p:spPr>
          <a:xfrm>
            <a:off x="228600" y="1371600"/>
            <a:ext cx="8153400" cy="5105400"/>
          </a:xfrm>
        </p:spPr>
        <p:txBody>
          <a:bodyPr/>
          <a:lstStyle/>
          <a:p>
            <a:pPr>
              <a:buFont typeface="Arial" pitchFamily="34" charset="0"/>
              <a:buChar char="•"/>
            </a:pPr>
            <a:r>
              <a:rPr lang="fa-IR" sz="2200" b="1" dirty="0" smtClean="0">
                <a:cs typeface="B Nazanin" pitchFamily="2" charset="-78"/>
              </a:rPr>
              <a:t>مهمترین ساختار کریستالی، ساختار کریستالی هگزاگونال فشرده می‌باشد. </a:t>
            </a:r>
            <a:r>
              <a:rPr lang="ar-SA" sz="2200" b="1" dirty="0" smtClean="0">
                <a:cs typeface="B Nazanin" pitchFamily="2" charset="-78"/>
              </a:rPr>
              <a:t>عدد همسایگی این ساختار دوازده است و در هر واحد شبکه شش اتم؛ سه اتم در مرکز شش‌وجهی و سه اتم در دو صفحه قاعده؛ موجود است.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تعدادی از فلزات معمول مانند منیزیم و تیتانیم در ساختار </a:t>
            </a:r>
            <a:r>
              <a:rPr lang="en-US" b="1" dirty="0" smtClean="0">
                <a:latin typeface="Times New Roman" pitchFamily="18" charset="0"/>
                <a:cs typeface="B Nazanin" pitchFamily="2" charset="-78"/>
              </a:rPr>
              <a:t>HCP</a:t>
            </a:r>
            <a:r>
              <a:rPr lang="en-US" b="1" dirty="0" smtClean="0">
                <a:cs typeface="B Nazanin" pitchFamily="2" charset="-78"/>
              </a:rPr>
              <a:t> </a:t>
            </a:r>
            <a:r>
              <a:rPr lang="fa-IR" b="1" dirty="0" smtClean="0">
                <a:cs typeface="B Nazanin" pitchFamily="2" charset="-78"/>
              </a:rPr>
              <a:t> </a:t>
            </a:r>
            <a:r>
              <a:rPr lang="ar-SA" sz="2200" b="1" dirty="0" smtClean="0">
                <a:cs typeface="B Nazanin" pitchFamily="2" charset="-78"/>
              </a:rPr>
              <a:t>شکل می گیرند.</a:t>
            </a:r>
            <a:endParaRPr lang="fa-IR" sz="2200" b="1" dirty="0" smtClean="0">
              <a:cs typeface="B Nazanin" pitchFamily="2" charset="-78"/>
            </a:endParaRPr>
          </a:p>
          <a:p>
            <a:endParaRPr lang="en-US" sz="2200" b="1" dirty="0">
              <a:cs typeface="B Nazanin" pitchFamily="2" charset="-78"/>
            </a:endParaRPr>
          </a:p>
        </p:txBody>
      </p:sp>
      <p:pic>
        <p:nvPicPr>
          <p:cNvPr id="32770" name="Picture 2" descr="C:\Users\fateme\Downloads\1-MAT-1-1\article 1\f16.jpg"/>
          <p:cNvPicPr>
            <a:picLocks noChangeAspect="1" noChangeArrowheads="1"/>
          </p:cNvPicPr>
          <p:nvPr/>
        </p:nvPicPr>
        <p:blipFill>
          <a:blip r:embed="rId3" cstate="print"/>
          <a:srcRect/>
          <a:stretch>
            <a:fillRect/>
          </a:stretch>
        </p:blipFill>
        <p:spPr bwMode="auto">
          <a:xfrm>
            <a:off x="1692234" y="3276600"/>
            <a:ext cx="5047012" cy="25908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3048000" y="6096000"/>
            <a:ext cx="2585964" cy="338554"/>
          </a:xfrm>
          <a:prstGeom prst="rect">
            <a:avLst/>
          </a:prstGeom>
        </p:spPr>
        <p:txBody>
          <a:bodyPr wrap="none">
            <a:spAutoFit/>
          </a:bodyPr>
          <a:lstStyle/>
          <a:p>
            <a:r>
              <a:rPr lang="ar-SA" sz="1600" b="1" dirty="0" smtClean="0">
                <a:cs typeface="B Nazanin" pitchFamily="2" charset="-78"/>
              </a:rPr>
              <a:t>ساختار شبکه‌ای </a:t>
            </a:r>
            <a:r>
              <a:rPr lang="fa-IR" sz="1600" b="1" dirty="0" smtClean="0">
                <a:cs typeface="B Nazanin" pitchFamily="2" charset="-78"/>
              </a:rPr>
              <a:t>هگزاگونال فشرده</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1000" fill="hold"/>
                                        <p:tgtEl>
                                          <p:spTgt spid="32770"/>
                                        </p:tgtEl>
                                        <p:attrNameLst>
                                          <p:attrName>ppt_x</p:attrName>
                                        </p:attrNameLst>
                                      </p:cBhvr>
                                      <p:tavLst>
                                        <p:tav tm="0">
                                          <p:val>
                                            <p:strVal val="#ppt_x"/>
                                          </p:val>
                                        </p:tav>
                                        <p:tav tm="100000">
                                          <p:val>
                                            <p:strVal val="#ppt_x"/>
                                          </p:val>
                                        </p:tav>
                                      </p:tavLst>
                                    </p:anim>
                                    <p:anim calcmode="lin" valueType="num">
                                      <p:cBhvr additive="base">
                                        <p:cTn id="8" dur="1000" fill="hold"/>
                                        <p:tgtEl>
                                          <p:spTgt spid="3277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cs typeface="B Titr" pitchFamily="2" charset="-78"/>
              </a:rPr>
              <a:t>ساختار کلرید سدیم </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18</a:t>
            </a:fld>
            <a:endParaRPr lang="en-US" dirty="0"/>
          </a:p>
        </p:txBody>
      </p:sp>
      <p:sp>
        <p:nvSpPr>
          <p:cNvPr id="4" name="Text Placeholder 3"/>
          <p:cNvSpPr>
            <a:spLocks noGrp="1"/>
          </p:cNvSpPr>
          <p:nvPr>
            <p:ph type="body" sz="quarter" idx="11"/>
          </p:nvPr>
        </p:nvSpPr>
        <p:spPr/>
        <p:txBody>
          <a:bodyPr/>
          <a:lstStyle/>
          <a:p>
            <a:pPr>
              <a:buFont typeface="Arial" pitchFamily="34" charset="0"/>
              <a:buChar char="•"/>
            </a:pPr>
            <a:r>
              <a:rPr lang="ar-SA" sz="2200" b="1" dirty="0" smtClean="0">
                <a:cs typeface="B Nazanin" pitchFamily="2" charset="-78"/>
              </a:rPr>
              <a:t>کلرید سدیم، فلورید لیتیم و تعدادی دیگر از ترکیبات یونی دیگر در شبکه کریستال مکعبی به نام  ساختار کلرید سدیم </a:t>
            </a:r>
            <a:r>
              <a:rPr lang="fa-IR" sz="2200" b="1" dirty="0" smtClean="0">
                <a:cs typeface="B Nazanin" pitchFamily="2" charset="-78"/>
              </a:rPr>
              <a:t>متبلور </a:t>
            </a:r>
            <a:r>
              <a:rPr lang="ar-SA" sz="2200" b="1" dirty="0" smtClean="0">
                <a:cs typeface="B Nazanin" pitchFamily="2" charset="-78"/>
              </a:rPr>
              <a:t>می شوند.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ساختار کلرید سدیم شامل تعداد برابری یون سدیم و کلر است که در نقاط یکی در میان یک شبکه کریستالی قرار گرفته اند</a:t>
            </a:r>
            <a:r>
              <a:rPr lang="fa-IR" sz="2200" b="1" dirty="0" smtClean="0">
                <a:cs typeface="B Nazanin" pitchFamily="2" charset="-78"/>
              </a:rPr>
              <a:t>،</a:t>
            </a:r>
            <a:r>
              <a:rPr lang="ar-SA" sz="2200" b="1" dirty="0" smtClean="0">
                <a:cs typeface="B Nazanin" pitchFamily="2" charset="-78"/>
              </a:rPr>
              <a:t> بنابراین هر یون با شش نوع یون دیگر همسایه است</a:t>
            </a:r>
            <a:r>
              <a:rPr lang="en-US" sz="2200" b="1" dirty="0" smtClean="0">
                <a:cs typeface="B Nazanin" pitchFamily="2" charset="-78"/>
              </a:rPr>
              <a:t>.</a:t>
            </a:r>
            <a:r>
              <a:rPr lang="ar-SA" sz="2200" b="1" dirty="0" smtClean="0">
                <a:cs typeface="B Nazanin" pitchFamily="2" charset="-78"/>
              </a:rPr>
              <a:t> </a:t>
            </a:r>
            <a:endParaRPr lang="fa-IR" sz="2200" b="1" dirty="0" smtClean="0">
              <a:cs typeface="B Nazanin" pitchFamily="2" charset="-78"/>
            </a:endParaRPr>
          </a:p>
          <a:p>
            <a:pPr>
              <a:buFont typeface="Arial" pitchFamily="34" charset="0"/>
              <a:buChar char="•"/>
            </a:pPr>
            <a:r>
              <a:rPr lang="fa-IR" sz="2200" b="1" dirty="0" smtClean="0">
                <a:cs typeface="B Nazanin" pitchFamily="2" charset="-78"/>
              </a:rPr>
              <a:t>ساختار کلرید سدیم ترکیبی از دو ساختار </a:t>
            </a:r>
            <a:r>
              <a:rPr lang="en-US" b="1" dirty="0" smtClean="0">
                <a:latin typeface="Times New Roman" pitchFamily="18" charset="0"/>
                <a:cs typeface="Times New Roman" pitchFamily="18" charset="0"/>
              </a:rPr>
              <a:t>FCC</a:t>
            </a:r>
            <a:r>
              <a:rPr lang="ar-SA" sz="2200" b="1" dirty="0" smtClean="0">
                <a:cs typeface="B Nazanin" pitchFamily="2" charset="-78"/>
              </a:rPr>
              <a:t> است.</a:t>
            </a:r>
            <a:endParaRPr lang="fa-IR" sz="2200" b="1" dirty="0" smtClean="0">
              <a:cs typeface="B Nazanin" pitchFamily="2" charset="-78"/>
            </a:endParaRPr>
          </a:p>
          <a:p>
            <a:endParaRPr lang="en-US" dirty="0"/>
          </a:p>
        </p:txBody>
      </p:sp>
      <p:pic>
        <p:nvPicPr>
          <p:cNvPr id="33794" name="Picture 2" descr="C:\Users\fateme\Downloads\1-MAT-1-1\article 1\f17.gif"/>
          <p:cNvPicPr>
            <a:picLocks noChangeAspect="1" noChangeArrowheads="1"/>
          </p:cNvPicPr>
          <p:nvPr/>
        </p:nvPicPr>
        <p:blipFill>
          <a:blip r:embed="rId3" cstate="print"/>
          <a:srcRect/>
          <a:stretch>
            <a:fillRect/>
          </a:stretch>
        </p:blipFill>
        <p:spPr bwMode="auto">
          <a:xfrm>
            <a:off x="2362200" y="3733800"/>
            <a:ext cx="3609974" cy="24405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5"/>
          <p:cNvSpPr/>
          <p:nvPr/>
        </p:nvSpPr>
        <p:spPr>
          <a:xfrm>
            <a:off x="3200400" y="6273225"/>
            <a:ext cx="1580882" cy="338554"/>
          </a:xfrm>
          <a:prstGeom prst="rect">
            <a:avLst/>
          </a:prstGeom>
        </p:spPr>
        <p:txBody>
          <a:bodyPr wrap="none">
            <a:spAutoFit/>
          </a:bodyPr>
          <a:lstStyle/>
          <a:p>
            <a:r>
              <a:rPr lang="ar-SA" sz="1600" b="1" dirty="0" smtClean="0">
                <a:cs typeface="B Nazanin" pitchFamily="2" charset="-78"/>
              </a:rPr>
              <a:t>ساختار کلرید سدیم</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box(in)">
                                      <p:cBhvr>
                                        <p:cTn id="7" dur="500"/>
                                        <p:tgtEl>
                                          <p:spTgt spid="33794"/>
                                        </p:tgtEl>
                                      </p:cBhvr>
                                    </p:animEffect>
                                  </p:childTnLst>
                                </p:cTn>
                              </p:par>
                              <p:par>
                                <p:cTn id="8" presetID="4" presetClass="entr" presetSubtype="16"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box(in)">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cs typeface="B Titr" pitchFamily="2" charset="-78"/>
              </a:rPr>
              <a:t>ساختارالماس</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19</a:t>
            </a:fld>
            <a:endParaRPr lang="en-US" dirty="0"/>
          </a:p>
        </p:txBody>
      </p:sp>
      <p:sp>
        <p:nvSpPr>
          <p:cNvPr id="4" name="Text Placeholder 3"/>
          <p:cNvSpPr>
            <a:spLocks noGrp="1"/>
          </p:cNvSpPr>
          <p:nvPr>
            <p:ph type="body" sz="quarter" idx="11"/>
          </p:nvPr>
        </p:nvSpPr>
        <p:spPr/>
        <p:txBody>
          <a:bodyPr/>
          <a:lstStyle/>
          <a:p>
            <a:pPr>
              <a:buFont typeface="Arial" pitchFamily="34" charset="0"/>
              <a:buChar char="•"/>
            </a:pPr>
            <a:r>
              <a:rPr lang="ar-SA" sz="2200" b="1" dirty="0" smtClean="0">
                <a:cs typeface="B Nazanin" pitchFamily="2" charset="-78"/>
              </a:rPr>
              <a:t>شبکه الماس شامل دو شبکه با وجوه مرکز پر است که به داخل </a:t>
            </a:r>
            <a:r>
              <a:rPr lang="fa-IR" sz="2200" b="1" dirty="0" smtClean="0">
                <a:cs typeface="B Nazanin" pitchFamily="2" charset="-78"/>
              </a:rPr>
              <a:t>یک</a:t>
            </a:r>
            <a:r>
              <a:rPr lang="ar-SA" sz="2200" b="1" dirty="0" smtClean="0">
                <a:cs typeface="B Nazanin" pitchFamily="2" charset="-78"/>
              </a:rPr>
              <a:t>دیگر نفوذ کرده‌اند. 8 اتم در ساختار الماس وجود دارد و هر اتم کربن در این ساختار با چهار اتم دیگر پیوند برقرار کرده است.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سیلیسیم و ژرمانیم نیز با </a:t>
            </a:r>
            <a:r>
              <a:rPr lang="fa-IR" sz="2200" b="1" dirty="0" smtClean="0">
                <a:cs typeface="B Nazanin" pitchFamily="2" charset="-78"/>
              </a:rPr>
              <a:t>این</a:t>
            </a:r>
            <a:r>
              <a:rPr lang="ar-SA" sz="2200" b="1" dirty="0" smtClean="0">
                <a:cs typeface="B Nazanin" pitchFamily="2" charset="-78"/>
              </a:rPr>
              <a:t> ساختار بلوری </a:t>
            </a:r>
            <a:r>
              <a:rPr lang="fa-IR" sz="2200" b="1" dirty="0" smtClean="0">
                <a:cs typeface="B Nazanin" pitchFamily="2" charset="-78"/>
              </a:rPr>
              <a:t>متبلور </a:t>
            </a:r>
            <a:r>
              <a:rPr lang="ar-SA" sz="2200" b="1" dirty="0" smtClean="0">
                <a:cs typeface="B Nazanin" pitchFamily="2" charset="-78"/>
              </a:rPr>
              <a:t>می‌شوند. </a:t>
            </a:r>
            <a:endParaRPr lang="fa-IR" sz="2200" b="1" dirty="0" smtClean="0">
              <a:cs typeface="B Nazanin" pitchFamily="2" charset="-78"/>
            </a:endParaRPr>
          </a:p>
          <a:p>
            <a:pPr>
              <a:buFont typeface="Arial" pitchFamily="34" charset="0"/>
              <a:buChar char="•"/>
            </a:pPr>
            <a:endParaRPr lang="en-US" dirty="0"/>
          </a:p>
        </p:txBody>
      </p:sp>
      <p:pic>
        <p:nvPicPr>
          <p:cNvPr id="5" name="Picture 4" descr="Diamond_Cubic-F_lattice_animation.gif"/>
          <p:cNvPicPr>
            <a:picLocks noChangeAspect="1"/>
          </p:cNvPicPr>
          <p:nvPr/>
        </p:nvPicPr>
        <p:blipFill>
          <a:blip r:embed="rId3" cstate="print"/>
          <a:stretch>
            <a:fillRect/>
          </a:stretch>
        </p:blipFill>
        <p:spPr>
          <a:xfrm>
            <a:off x="1752600" y="2971800"/>
            <a:ext cx="2938618" cy="2891972"/>
          </a:xfrm>
          <a:prstGeom prst="rect">
            <a:avLst/>
          </a:prstGeom>
        </p:spPr>
      </p:pic>
      <p:pic>
        <p:nvPicPr>
          <p:cNvPr id="6" name="Picture 5" descr="diamond-big.jpg"/>
          <p:cNvPicPr>
            <a:picLocks noChangeAspect="1"/>
          </p:cNvPicPr>
          <p:nvPr/>
        </p:nvPicPr>
        <p:blipFill>
          <a:blip r:embed="rId4" cstate="print"/>
          <a:stretch>
            <a:fillRect/>
          </a:stretch>
        </p:blipFill>
        <p:spPr>
          <a:xfrm>
            <a:off x="5638800" y="3505200"/>
            <a:ext cx="1664773" cy="17620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cs typeface="B Titr" pitchFamily="2" charset="-78"/>
              </a:rPr>
              <a:t>جهات کریستالی</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20</a:t>
            </a:fld>
            <a:endParaRPr lang="en-US" dirty="0"/>
          </a:p>
        </p:txBody>
      </p:sp>
      <p:sp>
        <p:nvSpPr>
          <p:cNvPr id="4" name="Text Placeholder 3"/>
          <p:cNvSpPr>
            <a:spLocks noGrp="1"/>
          </p:cNvSpPr>
          <p:nvPr>
            <p:ph type="body" sz="quarter" idx="11"/>
          </p:nvPr>
        </p:nvSpPr>
        <p:spPr>
          <a:xfrm>
            <a:off x="152400" y="1371600"/>
            <a:ext cx="8229600" cy="5105400"/>
          </a:xfrm>
        </p:spPr>
        <p:txBody>
          <a:bodyPr/>
          <a:lstStyle/>
          <a:p>
            <a:r>
              <a:rPr lang="ar-SA" sz="2200" b="1" dirty="0" smtClean="0">
                <a:cs typeface="B Nazanin" pitchFamily="2" charset="-78"/>
              </a:rPr>
              <a:t>تعیین جهات شبکه‌ای</a:t>
            </a:r>
            <a:r>
              <a:rPr lang="fa-IR" sz="2200" b="1" dirty="0" smtClean="0">
                <a:cs typeface="B Nazanin" pitchFamily="2" charset="-78"/>
              </a:rPr>
              <a:t>:</a:t>
            </a:r>
          </a:p>
          <a:p>
            <a:pPr>
              <a:buFont typeface="Arial" pitchFamily="34" charset="0"/>
              <a:buChar char="•"/>
            </a:pPr>
            <a:r>
              <a:rPr lang="ar-SA" sz="2200" b="1" dirty="0" smtClean="0">
                <a:cs typeface="B Nazanin" pitchFamily="2" charset="-78"/>
              </a:rPr>
              <a:t>یک نقطه شبکه را به عنوان مبداء در نظر گرفته و اسم آن را مبدا (</a:t>
            </a:r>
            <a:r>
              <a:rPr lang="en-US" b="1" u="sng" dirty="0" smtClean="0">
                <a:latin typeface="Times New Roman" pitchFamily="18" charset="0"/>
                <a:cs typeface="Times New Roman" pitchFamily="18" charset="0"/>
              </a:rPr>
              <a:t>O</a:t>
            </a:r>
            <a:r>
              <a:rPr lang="en-US" b="1" dirty="0" smtClean="0">
                <a:latin typeface="Times New Roman" pitchFamily="18" charset="0"/>
                <a:cs typeface="Times New Roman" pitchFamily="18" charset="0"/>
              </a:rPr>
              <a:t>rigin</a:t>
            </a:r>
            <a:r>
              <a:rPr lang="fa-IR" sz="2200" b="1" dirty="0" smtClean="0">
                <a:cs typeface="B Nazanin" pitchFamily="2" charset="-78"/>
              </a:rPr>
              <a:t>) </a:t>
            </a:r>
            <a:r>
              <a:rPr lang="ar-SA" sz="2200" b="1" dirty="0" smtClean="0">
                <a:cs typeface="B Nazanin" pitchFamily="2" charset="-78"/>
              </a:rPr>
              <a:t>می گذاریم. انتخاب مبداء کاملاً دلخواه است زیرا نقاط شبکه با هم تفاوتی ندارند.</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 سپس نقطه‌ای از شبکه را انتخاب کرده و آن را</a:t>
            </a:r>
            <a:r>
              <a:rPr lang="en-US" sz="2200" b="1" dirty="0" smtClean="0">
                <a:cs typeface="B Nazanin" pitchFamily="2" charset="-78"/>
              </a:rPr>
              <a:t> </a:t>
            </a:r>
            <a:r>
              <a:rPr lang="en-US" b="1" dirty="0" smtClean="0">
                <a:latin typeface="Times New Roman" pitchFamily="18" charset="0"/>
                <a:cs typeface="Times New Roman" pitchFamily="18" charset="0"/>
              </a:rPr>
              <a:t>T</a:t>
            </a:r>
            <a:r>
              <a:rPr lang="en-US" sz="2200" b="1" dirty="0" smtClean="0">
                <a:cs typeface="B Nazanin" pitchFamily="2" charset="-78"/>
              </a:rPr>
              <a:t> </a:t>
            </a:r>
            <a:r>
              <a:rPr lang="ar-SA" sz="2200" b="1" dirty="0" smtClean="0">
                <a:cs typeface="B Nazanin" pitchFamily="2" charset="-78"/>
              </a:rPr>
              <a:t>می نامیم.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نقطه</a:t>
            </a:r>
            <a:r>
              <a:rPr lang="en-US" sz="2200" b="1" dirty="0" smtClean="0">
                <a:cs typeface="B Nazanin" pitchFamily="2" charset="-78"/>
              </a:rPr>
              <a:t> </a:t>
            </a:r>
            <a:r>
              <a:rPr lang="en-US" b="1" dirty="0" smtClean="0">
                <a:latin typeface="Times New Roman" pitchFamily="18" charset="0"/>
                <a:cs typeface="Times New Roman" pitchFamily="18" charset="0"/>
              </a:rPr>
              <a:t>O</a:t>
            </a:r>
            <a:r>
              <a:rPr lang="en-US" sz="2200" b="1" dirty="0" smtClean="0">
                <a:cs typeface="B Nazanin" pitchFamily="2" charset="-78"/>
              </a:rPr>
              <a:t> </a:t>
            </a:r>
            <a:r>
              <a:rPr lang="ar-SA" sz="2200" b="1" dirty="0" smtClean="0">
                <a:cs typeface="B Nazanin" pitchFamily="2" charset="-78"/>
              </a:rPr>
              <a:t>را با یک خط </a:t>
            </a:r>
            <a:r>
              <a:rPr lang="fa-IR" sz="2200" b="1" dirty="0" smtClean="0">
                <a:cs typeface="B Nazanin" pitchFamily="2" charset="-78"/>
              </a:rPr>
              <a:t>به نقطه </a:t>
            </a:r>
            <a:r>
              <a:rPr lang="en-US" b="1" dirty="0" smtClean="0">
                <a:latin typeface="Times New Roman" pitchFamily="18" charset="0"/>
                <a:cs typeface="Times New Roman" pitchFamily="18" charset="0"/>
              </a:rPr>
              <a:t>T</a:t>
            </a:r>
            <a:r>
              <a:rPr lang="ar-SA" sz="2200" b="1" dirty="0" smtClean="0">
                <a:cs typeface="B Nazanin" pitchFamily="2" charset="-78"/>
              </a:rPr>
              <a:t>وصل می کنیم</a:t>
            </a:r>
            <a:r>
              <a:rPr lang="en-US" sz="2200" b="1" dirty="0" smtClean="0">
                <a:cs typeface="B Nazanin" pitchFamily="2" charset="-78"/>
              </a:rPr>
              <a:t> </a:t>
            </a:r>
            <a:r>
              <a:rPr lang="fa-IR" sz="2200" b="1" dirty="0" smtClean="0">
                <a:cs typeface="B Nazanin" pitchFamily="2" charset="-78"/>
              </a:rPr>
              <a:t>و </a:t>
            </a:r>
            <a:r>
              <a:rPr lang="ar-SA" sz="2200" b="1" dirty="0" smtClean="0">
                <a:cs typeface="B Nazanin" pitchFamily="2" charset="-78"/>
              </a:rPr>
              <a:t> </a:t>
            </a:r>
            <a:r>
              <a:rPr lang="fa-IR" sz="2200" b="1" dirty="0" smtClean="0">
                <a:cs typeface="B Nazanin" pitchFamily="2" charset="-78"/>
              </a:rPr>
              <a:t>با کم کردن مولفه‌های </a:t>
            </a:r>
            <a:r>
              <a:rPr lang="ar-SA" sz="2200" b="1" dirty="0" smtClean="0">
                <a:cs typeface="B Nazanin" pitchFamily="2" charset="-78"/>
              </a:rPr>
              <a:t>این دو نقطه، بردار شبکه را می توان به شکل</a:t>
            </a:r>
            <a:r>
              <a:rPr lang="fa-IR" sz="2200" b="1" dirty="0" smtClean="0">
                <a:cs typeface="B Nazanin" pitchFamily="2" charset="-78"/>
              </a:rPr>
              <a:t> زیر نوشت: </a:t>
            </a:r>
          </a:p>
          <a:p>
            <a:pPr algn="l" rtl="0"/>
            <a:r>
              <a:rPr lang="en-US" b="1" dirty="0" smtClean="0">
                <a:latin typeface="Times New Roman" pitchFamily="18" charset="0"/>
                <a:cs typeface="Times New Roman" pitchFamily="18" charset="0"/>
              </a:rPr>
              <a:t>R = n</a:t>
            </a:r>
            <a:r>
              <a:rPr lang="en-US" b="1" baseline="-25000" dirty="0" smtClean="0">
                <a:latin typeface="Times New Roman" pitchFamily="18" charset="0"/>
                <a:cs typeface="Times New Roman" pitchFamily="18" charset="0"/>
              </a:rPr>
              <a:t>1</a:t>
            </a:r>
            <a:r>
              <a:rPr lang="en-US" b="1" dirty="0" smtClean="0">
                <a:latin typeface="Times New Roman" pitchFamily="18" charset="0"/>
                <a:cs typeface="Times New Roman" pitchFamily="18" charset="0"/>
              </a:rPr>
              <a:t>x + n</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y + n</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z</a:t>
            </a:r>
            <a:endParaRPr lang="en-US" sz="2200" b="1" dirty="0" smtClean="0">
              <a:cs typeface="B Nazanin" pitchFamily="2" charset="-78"/>
            </a:endParaRPr>
          </a:p>
          <a:p>
            <a:pPr>
              <a:buFont typeface="Arial" pitchFamily="34" charset="0"/>
              <a:buChar char="•"/>
            </a:pPr>
            <a:endParaRPr lang="fa-IR" sz="2200" b="1" dirty="0" smtClean="0">
              <a:cs typeface="B Nazanin" pitchFamily="2" charset="-78"/>
            </a:endParaRPr>
          </a:p>
          <a:p>
            <a:pPr>
              <a:buFont typeface="Arial" pitchFamily="34" charset="0"/>
              <a:buChar char="•"/>
            </a:pPr>
            <a:r>
              <a:rPr lang="ar-SA" sz="2200" b="1" dirty="0" smtClean="0">
                <a:cs typeface="B Nazanin" pitchFamily="2" charset="-78"/>
              </a:rPr>
              <a:t>برای نگارش جهت شبکه‌ای، سه مولفه فضایی </a:t>
            </a:r>
            <a:r>
              <a:rPr lang="en-US" b="1" dirty="0" smtClean="0">
                <a:latin typeface="Times New Roman" pitchFamily="18" charset="0"/>
                <a:cs typeface="Times New Roman" pitchFamily="18" charset="0"/>
              </a:rPr>
              <a:t>n</a:t>
            </a:r>
            <a:r>
              <a:rPr lang="en-US" b="1" baseline="-25000" dirty="0" smtClean="0">
                <a:latin typeface="Times New Roman" pitchFamily="18" charset="0"/>
                <a:cs typeface="Times New Roman" pitchFamily="18" charset="0"/>
              </a:rPr>
              <a:t>1</a:t>
            </a:r>
            <a:r>
              <a:rPr lang="en-US" b="1" dirty="0" smtClean="0">
                <a:latin typeface="Times New Roman" pitchFamily="18" charset="0"/>
                <a:cs typeface="Times New Roman" pitchFamily="18" charset="0"/>
              </a:rPr>
              <a:t>,n</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,n</a:t>
            </a:r>
            <a:r>
              <a:rPr lang="en-US" b="1" baseline="-25000" dirty="0" smtClean="0">
                <a:latin typeface="Times New Roman" pitchFamily="18" charset="0"/>
                <a:cs typeface="Times New Roman" pitchFamily="18" charset="0"/>
              </a:rPr>
              <a:t>3</a:t>
            </a:r>
            <a:r>
              <a:rPr lang="en-US" sz="2200" b="1" baseline="-25000" dirty="0" smtClean="0">
                <a:cs typeface="B Nazanin" pitchFamily="2" charset="-78"/>
              </a:rPr>
              <a:t> </a:t>
            </a:r>
            <a:r>
              <a:rPr lang="fa-IR" sz="2200" b="1" baseline="-25000" dirty="0" smtClean="0">
                <a:cs typeface="B Nazanin" pitchFamily="2" charset="-78"/>
              </a:rPr>
              <a:t> </a:t>
            </a:r>
            <a:r>
              <a:rPr lang="ar-SA" sz="2200" b="1" dirty="0" smtClean="0">
                <a:cs typeface="B Nazanin" pitchFamily="2" charset="-78"/>
              </a:rPr>
              <a:t>را به گونه‌ای مرتب می‌کنیم تا به صورت کوچکترین اعداد صحیح تبدیل شوند. </a:t>
            </a:r>
            <a:endParaRPr lang="fa-IR" sz="2200" b="1" dirty="0" smtClean="0">
              <a:cs typeface="B Nazanin" pitchFamily="2" charset="-78"/>
            </a:endParaRPr>
          </a:p>
          <a:p>
            <a:pPr>
              <a:buFont typeface="Arial" pitchFamily="34" charset="0"/>
              <a:buChar char="•"/>
            </a:pPr>
            <a:r>
              <a:rPr lang="ar-SA" sz="2200" b="1" dirty="0" smtClean="0">
                <a:cs typeface="B Nazanin" pitchFamily="2" charset="-78"/>
              </a:rPr>
              <a:t>سپس آن‌ها را در داخل براکت [...] قرار می دهیم. این سه عدد به صورت</a:t>
            </a:r>
            <a:r>
              <a:rPr lang="en-US" b="1" dirty="0" smtClean="0">
                <a:latin typeface="Times New Roman" pitchFamily="18" charset="0"/>
                <a:cs typeface="Times New Roman" pitchFamily="18" charset="0"/>
              </a:rPr>
              <a:t> [u</a:t>
            </a:r>
            <a:r>
              <a:rPr lang="en-US" b="1" baseline="-25000" dirty="0" smtClean="0">
                <a:latin typeface="Times New Roman" pitchFamily="18" charset="0"/>
                <a:cs typeface="Times New Roman" pitchFamily="18" charset="0"/>
              </a:rPr>
              <a:t>1 </a:t>
            </a:r>
            <a:r>
              <a:rPr lang="en-US" b="1" dirty="0" smtClean="0">
                <a:latin typeface="Times New Roman" pitchFamily="18" charset="0"/>
                <a:cs typeface="Times New Roman" pitchFamily="18" charset="0"/>
              </a:rPr>
              <a:t>u</a:t>
            </a:r>
            <a:r>
              <a:rPr lang="en-US" b="1" baseline="-25000" dirty="0" smtClean="0">
                <a:latin typeface="Times New Roman" pitchFamily="18" charset="0"/>
                <a:cs typeface="Times New Roman" pitchFamily="18" charset="0"/>
              </a:rPr>
              <a:t>2</a:t>
            </a:r>
            <a:r>
              <a:rPr lang="en-US" b="1" dirty="0" smtClean="0">
                <a:latin typeface="Times New Roman" pitchFamily="18" charset="0"/>
                <a:cs typeface="Times New Roman" pitchFamily="18" charset="0"/>
              </a:rPr>
              <a:t>u</a:t>
            </a:r>
            <a:r>
              <a:rPr lang="en-US" b="1" baseline="-25000" dirty="0" smtClean="0">
                <a:latin typeface="Times New Roman" pitchFamily="18" charset="0"/>
                <a:cs typeface="Times New Roman" pitchFamily="18" charset="0"/>
              </a:rPr>
              <a:t>3</a:t>
            </a:r>
            <a:r>
              <a:rPr lang="en-US" b="1" dirty="0" smtClean="0">
                <a:latin typeface="Times New Roman" pitchFamily="18" charset="0"/>
                <a:cs typeface="Times New Roman" pitchFamily="18" charset="0"/>
              </a:rPr>
              <a:t>]</a:t>
            </a:r>
            <a:r>
              <a:rPr lang="en-US" b="1" baseline="-25000" dirty="0" smtClean="0">
                <a:latin typeface="Times New Roman" pitchFamily="18" charset="0"/>
                <a:cs typeface="Times New Roman" pitchFamily="18" charset="0"/>
              </a:rPr>
              <a:t> </a:t>
            </a:r>
            <a:r>
              <a:rPr lang="ar-SA" sz="2200" b="1" dirty="0" smtClean="0">
                <a:cs typeface="B Nazanin" pitchFamily="2" charset="-78"/>
              </a:rPr>
              <a:t>نوشته می شوند. </a:t>
            </a:r>
            <a:endParaRPr lang="en-US" sz="2200" b="1" dirty="0">
              <a:cs typeface="B Nazanin"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0000"/>
                </a:solidFill>
                <a:cs typeface="B Titr" pitchFamily="2" charset="-78"/>
              </a:rPr>
              <a:t>جهات کریستالی</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21</a:t>
            </a:fld>
            <a:endParaRPr lang="en-US" dirty="0"/>
          </a:p>
        </p:txBody>
      </p:sp>
      <p:sp>
        <p:nvSpPr>
          <p:cNvPr id="4" name="Text Placeholder 3"/>
          <p:cNvSpPr>
            <a:spLocks noGrp="1"/>
          </p:cNvSpPr>
          <p:nvPr>
            <p:ph type="body" sz="quarter" idx="11"/>
          </p:nvPr>
        </p:nvSpPr>
        <p:spPr/>
        <p:txBody>
          <a:bodyPr/>
          <a:lstStyle/>
          <a:p>
            <a:endParaRPr lang="en-US" dirty="0"/>
          </a:p>
        </p:txBody>
      </p:sp>
      <p:pic>
        <p:nvPicPr>
          <p:cNvPr id="34818" name="Picture 2" descr="C:\Users\fateme\Downloads\1-MAT-1-1\article 1\f19.png"/>
          <p:cNvPicPr>
            <a:picLocks noChangeAspect="1" noChangeArrowheads="1"/>
          </p:cNvPicPr>
          <p:nvPr/>
        </p:nvPicPr>
        <p:blipFill>
          <a:blip r:embed="rId3" cstate="print"/>
          <a:srcRect/>
          <a:stretch>
            <a:fillRect/>
          </a:stretch>
        </p:blipFill>
        <p:spPr bwMode="auto">
          <a:xfrm>
            <a:off x="304800" y="1447800"/>
            <a:ext cx="4495799" cy="210956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4819" name="Picture 3" descr="C:\Users\fateme\Downloads\1-MAT-1-1\article 1\f21.jpg"/>
          <p:cNvPicPr>
            <a:picLocks noChangeAspect="1" noChangeArrowheads="1"/>
          </p:cNvPicPr>
          <p:nvPr/>
        </p:nvPicPr>
        <p:blipFill>
          <a:blip r:embed="rId4" cstate="print"/>
          <a:srcRect/>
          <a:stretch>
            <a:fillRect/>
          </a:stretch>
        </p:blipFill>
        <p:spPr bwMode="auto">
          <a:xfrm>
            <a:off x="3657600" y="3352800"/>
            <a:ext cx="4527128" cy="2974025"/>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0" y="3657600"/>
            <a:ext cx="4114800" cy="338554"/>
          </a:xfrm>
          <a:prstGeom prst="rect">
            <a:avLst/>
          </a:prstGeom>
        </p:spPr>
        <p:txBody>
          <a:bodyPr wrap="square">
            <a:spAutoFit/>
          </a:bodyPr>
          <a:lstStyle/>
          <a:p>
            <a:pPr algn="ctr"/>
            <a:r>
              <a:rPr lang="ar-SA" sz="1600" b="1" dirty="0" smtClean="0">
                <a:cs typeface="B Nazanin" pitchFamily="2" charset="-78"/>
              </a:rPr>
              <a:t>مکان‌ها شبکه‌ای در یک سلول واحد مکعبی</a:t>
            </a:r>
            <a:endParaRPr lang="en-US" sz="1600" b="1" dirty="0">
              <a:cs typeface="B Nazanin" pitchFamily="2" charset="-78"/>
            </a:endParaRPr>
          </a:p>
        </p:txBody>
      </p:sp>
      <p:sp>
        <p:nvSpPr>
          <p:cNvPr id="8" name="Rectangle 7"/>
          <p:cNvSpPr/>
          <p:nvPr/>
        </p:nvSpPr>
        <p:spPr>
          <a:xfrm>
            <a:off x="5029200" y="6324600"/>
            <a:ext cx="2133918" cy="338554"/>
          </a:xfrm>
          <a:prstGeom prst="rect">
            <a:avLst/>
          </a:prstGeom>
        </p:spPr>
        <p:txBody>
          <a:bodyPr wrap="none">
            <a:spAutoFit/>
          </a:bodyPr>
          <a:lstStyle/>
          <a:p>
            <a:r>
              <a:rPr lang="ar-SA" sz="1600" b="1" dirty="0" smtClean="0">
                <a:cs typeface="B Nazanin" pitchFamily="2" charset="-78"/>
              </a:rPr>
              <a:t>نمونه‌هایی از جهات شبکه‌ای</a:t>
            </a:r>
            <a:endParaRPr lang="en-US" sz="1600" b="1" dirty="0">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blinds(horizontal)">
                                      <p:cBhvr>
                                        <p:cTn id="7" dur="500"/>
                                        <p:tgtEl>
                                          <p:spTgt spid="34819"/>
                                        </p:tgtEl>
                                      </p:cBhvr>
                                    </p:animEffect>
                                  </p:childTnLst>
                                </p:cTn>
                              </p:par>
                              <p:par>
                                <p:cTn id="8" presetID="3" presetClass="entr" presetSubtype="1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blinds(horizontal)">
                                      <p:cBhvr>
                                        <p:cTn id="10" dur="500"/>
                                        <p:tgtEl>
                                          <p:spTgt spid="8">
                                            <p:txEl>
                                              <p:pRg st="0" end="0"/>
                                            </p:txEl>
                                          </p:spTgt>
                                        </p:tgtEl>
                                      </p:cBhvr>
                                    </p:animEffect>
                                  </p:childTnLst>
                                </p:cTn>
                              </p:par>
                              <p:par>
                                <p:cTn id="11" presetID="47" presetClass="entr" presetSubtype="0" fill="hold" nodeType="withEffect">
                                  <p:stCondLst>
                                    <p:cond delay="0"/>
                                  </p:stCondLst>
                                  <p:childTnLst>
                                    <p:set>
                                      <p:cBhvr>
                                        <p:cTn id="12" dur="1" fill="hold">
                                          <p:stCondLst>
                                            <p:cond delay="0"/>
                                          </p:stCondLst>
                                        </p:cTn>
                                        <p:tgtEl>
                                          <p:spTgt spid="34818"/>
                                        </p:tgtEl>
                                        <p:attrNameLst>
                                          <p:attrName>style.visibility</p:attrName>
                                        </p:attrNameLst>
                                      </p:cBhvr>
                                      <p:to>
                                        <p:strVal val="visible"/>
                                      </p:to>
                                    </p:set>
                                    <p:animEffect transition="in" filter="fade">
                                      <p:cBhvr>
                                        <p:cTn id="13" dur="1000"/>
                                        <p:tgtEl>
                                          <p:spTgt spid="34818"/>
                                        </p:tgtEl>
                                      </p:cBhvr>
                                    </p:animEffect>
                                    <p:anim calcmode="lin" valueType="num">
                                      <p:cBhvr>
                                        <p:cTn id="14" dur="1000" fill="hold"/>
                                        <p:tgtEl>
                                          <p:spTgt spid="34818"/>
                                        </p:tgtEl>
                                        <p:attrNameLst>
                                          <p:attrName>ppt_x</p:attrName>
                                        </p:attrNameLst>
                                      </p:cBhvr>
                                      <p:tavLst>
                                        <p:tav tm="0">
                                          <p:val>
                                            <p:strVal val="#ppt_x"/>
                                          </p:val>
                                        </p:tav>
                                        <p:tav tm="100000">
                                          <p:val>
                                            <p:strVal val="#ppt_x"/>
                                          </p:val>
                                        </p:tav>
                                      </p:tavLst>
                                    </p:anim>
                                    <p:anim calcmode="lin" valueType="num">
                                      <p:cBhvr>
                                        <p:cTn id="15" dur="1000" fill="hold"/>
                                        <p:tgtEl>
                                          <p:spTgt spid="34818"/>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FF0000"/>
                </a:solidFill>
                <a:cs typeface="B Titr" pitchFamily="2" charset="-78"/>
              </a:rPr>
              <a:t>صفحات کریستالی</a:t>
            </a:r>
            <a:endParaRPr lang="en-US" dirty="0">
              <a:solidFill>
                <a:srgbClr val="FF0000"/>
              </a:solidFill>
              <a:cs typeface="B Titr" pitchFamily="2" charset="-78"/>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22</a:t>
            </a:fld>
            <a:endParaRPr lang="en-US" dirty="0"/>
          </a:p>
        </p:txBody>
      </p:sp>
      <p:sp>
        <p:nvSpPr>
          <p:cNvPr id="4" name="Text Placeholder 3"/>
          <p:cNvSpPr>
            <a:spLocks noGrp="1"/>
          </p:cNvSpPr>
          <p:nvPr>
            <p:ph type="body" sz="quarter" idx="11"/>
          </p:nvPr>
        </p:nvSpPr>
        <p:spPr>
          <a:xfrm>
            <a:off x="228600" y="1371600"/>
            <a:ext cx="8153400" cy="5105400"/>
          </a:xfrm>
        </p:spPr>
        <p:txBody>
          <a:bodyPr/>
          <a:lstStyle/>
          <a:p>
            <a:r>
              <a:rPr lang="ar-SA" sz="2200" b="1" dirty="0" smtClean="0">
                <a:cs typeface="B Nazanin" pitchFamily="2" charset="-78"/>
              </a:rPr>
              <a:t>تعیین اندیسهای میلر یک صفحه </a:t>
            </a:r>
            <a:r>
              <a:rPr lang="en-US" sz="2200" b="1" dirty="0" smtClean="0">
                <a:cs typeface="B Nazanin" pitchFamily="2" charset="-78"/>
              </a:rPr>
              <a:t>: </a:t>
            </a:r>
          </a:p>
          <a:p>
            <a:pPr>
              <a:buFont typeface="Arial" pitchFamily="34" charset="0"/>
              <a:buChar char="•"/>
            </a:pPr>
            <a:r>
              <a:rPr lang="ar-SA" sz="2200" b="1" dirty="0" smtClean="0">
                <a:cs typeface="B Nazanin" pitchFamily="2" charset="-78"/>
              </a:rPr>
              <a:t>محل تقاطع صفحه را با سه محور کریستالوگرافی تعیین </a:t>
            </a:r>
            <a:r>
              <a:rPr lang="fa-IR" sz="2200" b="1" dirty="0" smtClean="0">
                <a:cs typeface="B Nazanin" pitchFamily="2" charset="-78"/>
              </a:rPr>
              <a:t>می </a:t>
            </a:r>
            <a:r>
              <a:rPr lang="ar-SA" sz="2200" b="1" dirty="0" smtClean="0">
                <a:cs typeface="B Nazanin" pitchFamily="2" charset="-78"/>
              </a:rPr>
              <a:t>کنی</a:t>
            </a:r>
            <a:r>
              <a:rPr lang="fa-IR" sz="2200" b="1" dirty="0" smtClean="0">
                <a:cs typeface="B Nazanin" pitchFamily="2" charset="-78"/>
              </a:rPr>
              <a:t>م</a:t>
            </a:r>
            <a:r>
              <a:rPr lang="en-US" sz="2200" b="1" dirty="0" smtClean="0">
                <a:cs typeface="B Nazanin" pitchFamily="2" charset="-78"/>
              </a:rPr>
              <a:t>.</a:t>
            </a:r>
          </a:p>
          <a:p>
            <a:pPr>
              <a:buFont typeface="Arial" pitchFamily="34" charset="0"/>
              <a:buChar char="•"/>
            </a:pPr>
            <a:r>
              <a:rPr lang="ar-SA" sz="2200" b="1" dirty="0" smtClean="0">
                <a:cs typeface="B Nazanin" pitchFamily="2" charset="-78"/>
              </a:rPr>
              <a:t>کسر معکوس هر نقطه را ترسیم </a:t>
            </a:r>
            <a:r>
              <a:rPr lang="fa-IR" sz="2200" b="1" dirty="0" smtClean="0">
                <a:cs typeface="B Nazanin" pitchFamily="2" charset="-78"/>
              </a:rPr>
              <a:t>می نماییم</a:t>
            </a:r>
            <a:r>
              <a:rPr lang="en-US" sz="2200" b="1" dirty="0" smtClean="0">
                <a:cs typeface="B Nazanin" pitchFamily="2" charset="-78"/>
              </a:rPr>
              <a:t>.</a:t>
            </a:r>
          </a:p>
          <a:p>
            <a:pPr>
              <a:buFont typeface="Arial" pitchFamily="34" charset="0"/>
              <a:buChar char="•"/>
            </a:pPr>
            <a:r>
              <a:rPr lang="ar-SA" sz="2200" b="1" dirty="0" smtClean="0">
                <a:cs typeface="B Nazanin" pitchFamily="2" charset="-78"/>
              </a:rPr>
              <a:t>کسر معکوس را در کوچکترین ضریب ضرب </a:t>
            </a:r>
            <a:r>
              <a:rPr lang="fa-IR" sz="2200" b="1" dirty="0" smtClean="0">
                <a:cs typeface="B Nazanin" pitchFamily="2" charset="-78"/>
              </a:rPr>
              <a:t>می نماییم</a:t>
            </a:r>
            <a:r>
              <a:rPr lang="ar-SA" sz="2200" b="1" dirty="0" smtClean="0">
                <a:cs typeface="B Nazanin" pitchFamily="2" charset="-78"/>
              </a:rPr>
              <a:t> به گونه‌ای که کوچکترین اعداد صحیح پدید آید</a:t>
            </a:r>
            <a:r>
              <a:rPr lang="fa-IR" sz="2200" b="1" dirty="0" smtClean="0">
                <a:cs typeface="B Nazanin" pitchFamily="2" charset="-78"/>
              </a:rPr>
              <a:t>.</a:t>
            </a:r>
          </a:p>
          <a:p>
            <a:pPr>
              <a:buFont typeface="Arial" pitchFamily="34" charset="0"/>
              <a:buChar char="•"/>
            </a:pPr>
            <a:endParaRPr lang="en-US" sz="2200" b="1" dirty="0">
              <a:cs typeface="B Nazanin" pitchFamily="2" charset="-78"/>
            </a:endParaRPr>
          </a:p>
        </p:txBody>
      </p:sp>
      <p:pic>
        <p:nvPicPr>
          <p:cNvPr id="35843" name="Picture 3" descr="C:\Users\fateme\Downloads\1-MAT-1-1\article 1\f22.jpg"/>
          <p:cNvPicPr>
            <a:picLocks noChangeAspect="1" noChangeArrowheads="1"/>
          </p:cNvPicPr>
          <p:nvPr/>
        </p:nvPicPr>
        <p:blipFill>
          <a:blip r:embed="rId3" cstate="print"/>
          <a:srcRect/>
          <a:stretch>
            <a:fillRect/>
          </a:stretch>
        </p:blipFill>
        <p:spPr bwMode="auto">
          <a:xfrm>
            <a:off x="533400" y="3124200"/>
            <a:ext cx="4077566" cy="1943100"/>
          </a:xfrm>
          <a:prstGeom prst="rect">
            <a:avLst/>
          </a:prstGeom>
          <a:ln>
            <a:noFill/>
          </a:ln>
          <a:effectLst>
            <a:outerShdw blurRad="292100" dist="139700" dir="2700000" algn="tl" rotWithShape="0">
              <a:srgbClr val="333333">
                <a:alpha val="65000"/>
              </a:srgbClr>
            </a:outerShdw>
          </a:effectLst>
        </p:spPr>
      </p:pic>
      <p:pic>
        <p:nvPicPr>
          <p:cNvPr id="35844" name="Picture 4" descr="C:\Users\fateme\Downloads\1-MAT-1-1\article 1\f23.jpg"/>
          <p:cNvPicPr>
            <a:picLocks noChangeAspect="1" noChangeArrowheads="1"/>
          </p:cNvPicPr>
          <p:nvPr/>
        </p:nvPicPr>
        <p:blipFill>
          <a:blip r:embed="rId4" cstate="print"/>
          <a:srcRect/>
          <a:stretch>
            <a:fillRect/>
          </a:stretch>
        </p:blipFill>
        <p:spPr bwMode="auto">
          <a:xfrm>
            <a:off x="1371600" y="3352800"/>
            <a:ext cx="4461164" cy="2133600"/>
          </a:xfrm>
          <a:prstGeom prst="rect">
            <a:avLst/>
          </a:prstGeom>
          <a:ln>
            <a:noFill/>
          </a:ln>
          <a:effectLst>
            <a:outerShdw blurRad="292100" dist="139700" dir="2700000" algn="tl" rotWithShape="0">
              <a:srgbClr val="333333">
                <a:alpha val="65000"/>
              </a:srgbClr>
            </a:outerShdw>
          </a:effectLst>
        </p:spPr>
      </p:pic>
      <p:pic>
        <p:nvPicPr>
          <p:cNvPr id="35845" name="Picture 5" descr="C:\Users\fateme\Downloads\1-MAT-1-1\article 1\f24.jpg"/>
          <p:cNvPicPr>
            <a:picLocks noChangeAspect="1" noChangeArrowheads="1"/>
          </p:cNvPicPr>
          <p:nvPr/>
        </p:nvPicPr>
        <p:blipFill>
          <a:blip r:embed="rId5" cstate="print"/>
          <a:srcRect/>
          <a:stretch>
            <a:fillRect/>
          </a:stretch>
        </p:blipFill>
        <p:spPr bwMode="auto">
          <a:xfrm>
            <a:off x="3581400" y="3581400"/>
            <a:ext cx="4191000" cy="19892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linds(horizontal)">
                                      <p:cBhvr>
                                        <p:cTn id="7" dur="500"/>
                                        <p:tgtEl>
                                          <p:spTgt spid="3584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35843"/>
                                        </p:tgtEl>
                                      </p:cBhvr>
                                    </p:animEffect>
                                    <p:animScale>
                                      <p:cBhvr>
                                        <p:cTn id="12" dur="250" autoRev="1" fill="hold"/>
                                        <p:tgtEl>
                                          <p:spTgt spid="3584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844"/>
                                        </p:tgtEl>
                                        <p:attrNameLst>
                                          <p:attrName>style.visibility</p:attrName>
                                        </p:attrNameLst>
                                      </p:cBhvr>
                                      <p:to>
                                        <p:strVal val="visible"/>
                                      </p:to>
                                    </p:set>
                                    <p:animEffect transition="in" filter="blinds(horizontal)">
                                      <p:cBhvr>
                                        <p:cTn id="17" dur="500"/>
                                        <p:tgtEl>
                                          <p:spTgt spid="35844"/>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35844"/>
                                        </p:tgtEl>
                                      </p:cBhvr>
                                    </p:animEffect>
                                    <p:animScale>
                                      <p:cBhvr>
                                        <p:cTn id="22" dur="250" autoRev="1" fill="hold"/>
                                        <p:tgtEl>
                                          <p:spTgt spid="35844"/>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5845"/>
                                        </p:tgtEl>
                                        <p:attrNameLst>
                                          <p:attrName>style.visibility</p:attrName>
                                        </p:attrNameLst>
                                      </p:cBhvr>
                                      <p:to>
                                        <p:strVal val="visible"/>
                                      </p:to>
                                    </p:set>
                                    <p:animEffect transition="in" filter="blinds(horizontal)">
                                      <p:cBhvr>
                                        <p:cTn id="27" dur="500"/>
                                        <p:tgtEl>
                                          <p:spTgt spid="35845"/>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35845"/>
                                        </p:tgtEl>
                                      </p:cBhvr>
                                    </p:animEffect>
                                    <p:animScale>
                                      <p:cBhvr>
                                        <p:cTn id="32" dur="250" autoRev="1" fill="hold"/>
                                        <p:tgtEl>
                                          <p:spTgt spid="358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Company Handboo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mpany Handbook">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cs typeface="B Lotus" pitchFamily="2" charset="-7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cs typeface="B Lotus" pitchFamily="2" charset="-78"/>
          </a:defRPr>
        </a:defPPr>
      </a:lstStyle>
    </a:lnDef>
  </a:objectDefaults>
  <a:extraClrSchemeLst>
    <a:extraClrScheme>
      <a:clrScheme name="Company Handbook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clrMap bg1="dk2" tx1="lt1" bg2="dk1" tx2="lt2" accent1="accent1" accent2="accent2" accent3="accent3" accent4="accent4" accent5="accent5" accent6="accent6" hlink="hlink" folHlink="folHlink"/>
    </a:extraClrScheme>
    <a:extraClrScheme>
      <a:clrScheme name="Company Handbook 2">
        <a:dk1>
          <a:srgbClr val="000080"/>
        </a:dk1>
        <a:lt1>
          <a:srgbClr val="FFFFFF"/>
        </a:lt1>
        <a:dk2>
          <a:srgbClr val="3366CC"/>
        </a:dk2>
        <a:lt2>
          <a:srgbClr val="7A7C93"/>
        </a:lt2>
        <a:accent1>
          <a:srgbClr val="006699"/>
        </a:accent1>
        <a:accent2>
          <a:srgbClr val="6699FF"/>
        </a:accent2>
        <a:accent3>
          <a:srgbClr val="FFFFFF"/>
        </a:accent3>
        <a:accent4>
          <a:srgbClr val="00006C"/>
        </a:accent4>
        <a:accent5>
          <a:srgbClr val="AAB8CA"/>
        </a:accent5>
        <a:accent6>
          <a:srgbClr val="5C8AE7"/>
        </a:accent6>
        <a:hlink>
          <a:srgbClr val="9933FF"/>
        </a:hlink>
        <a:folHlink>
          <a:srgbClr val="CCCCFF"/>
        </a:folHlink>
      </a:clrScheme>
      <a:clrMap bg1="lt1" tx1="dk1" bg2="lt2" tx2="dk2" accent1="accent1" accent2="accent2" accent3="accent3" accent4="accent4" accent5="accent5" accent6="accent6" hlink="hlink" folHlink="folHlink"/>
    </a:extraClrScheme>
    <a:extraClrScheme>
      <a:clrScheme name="Company Handbook 3">
        <a:dk1>
          <a:srgbClr val="000000"/>
        </a:dk1>
        <a:lt1>
          <a:srgbClr val="FFFFFF"/>
        </a:lt1>
        <a:dk2>
          <a:srgbClr val="000000"/>
        </a:dk2>
        <a:lt2>
          <a:srgbClr val="868686"/>
        </a:lt2>
        <a:accent1>
          <a:srgbClr val="969696"/>
        </a:accent1>
        <a:accent2>
          <a:srgbClr val="CBCBCB"/>
        </a:accent2>
        <a:accent3>
          <a:srgbClr val="FFFFFF"/>
        </a:accent3>
        <a:accent4>
          <a:srgbClr val="000000"/>
        </a:accent4>
        <a:accent5>
          <a:srgbClr val="C9C9C9"/>
        </a:accent5>
        <a:accent6>
          <a:srgbClr val="B8B8B8"/>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Company Handbook 4">
        <a:dk1>
          <a:srgbClr val="660066"/>
        </a:dk1>
        <a:lt1>
          <a:srgbClr val="EAEAEA"/>
        </a:lt1>
        <a:dk2>
          <a:srgbClr val="3366CC"/>
        </a:dk2>
        <a:lt2>
          <a:srgbClr val="7A7C93"/>
        </a:lt2>
        <a:accent1>
          <a:srgbClr val="00CCCC"/>
        </a:accent1>
        <a:accent2>
          <a:srgbClr val="CC66FF"/>
        </a:accent2>
        <a:accent3>
          <a:srgbClr val="F3F3F3"/>
        </a:accent3>
        <a:accent4>
          <a:srgbClr val="560056"/>
        </a:accent4>
        <a:accent5>
          <a:srgbClr val="AAE2E2"/>
        </a:accent5>
        <a:accent6>
          <a:srgbClr val="B95CE7"/>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Company Handbook 5">
        <a:dk1>
          <a:srgbClr val="00354E"/>
        </a:dk1>
        <a:lt1>
          <a:srgbClr val="EAEAEA"/>
        </a:lt1>
        <a:dk2>
          <a:srgbClr val="6D67AA"/>
        </a:dk2>
        <a:lt2>
          <a:srgbClr val="CCCCFF"/>
        </a:lt2>
        <a:accent1>
          <a:srgbClr val="6600CC"/>
        </a:accent1>
        <a:accent2>
          <a:srgbClr val="9999FF"/>
        </a:accent2>
        <a:accent3>
          <a:srgbClr val="BAB8D2"/>
        </a:accent3>
        <a:accent4>
          <a:srgbClr val="C8C8C8"/>
        </a:accent4>
        <a:accent5>
          <a:srgbClr val="B8AAE2"/>
        </a:accent5>
        <a:accent6>
          <a:srgbClr val="8A8AE7"/>
        </a:accent6>
        <a:hlink>
          <a:srgbClr val="CCCCFF"/>
        </a:hlink>
        <a:folHlink>
          <a:srgbClr val="9D70B8"/>
        </a:folHlink>
      </a:clrScheme>
      <a:clrMap bg1="dk2" tx1="lt1" bg2="dk1" tx2="lt2" accent1="accent1" accent2="accent2" accent3="accent3" accent4="accent4" accent5="accent5" accent6="accent6" hlink="hlink" folHlink="folHlink"/>
    </a:extraClrScheme>
    <a:extraClrScheme>
      <a:clrScheme name="Company Handbook 6">
        <a:dk1>
          <a:srgbClr val="003366"/>
        </a:dk1>
        <a:lt1>
          <a:srgbClr val="EAEAEA"/>
        </a:lt1>
        <a:dk2>
          <a:srgbClr val="009999"/>
        </a:dk2>
        <a:lt2>
          <a:srgbClr val="FFFFFF"/>
        </a:lt2>
        <a:accent1>
          <a:srgbClr val="008080"/>
        </a:accent1>
        <a:accent2>
          <a:srgbClr val="00CCCC"/>
        </a:accent2>
        <a:accent3>
          <a:srgbClr val="AACACA"/>
        </a:accent3>
        <a:accent4>
          <a:srgbClr val="C8C8C8"/>
        </a:accent4>
        <a:accent5>
          <a:srgbClr val="AAC0C0"/>
        </a:accent5>
        <a:accent6>
          <a:srgbClr val="00B9B9"/>
        </a:accent6>
        <a:hlink>
          <a:srgbClr val="A7DDE1"/>
        </a:hlink>
        <a:folHlink>
          <a:srgbClr val="FF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Company Handbook</Template>
  <TotalTime>3915</TotalTime>
  <Words>1639</Words>
  <Application>Microsoft Office PowerPoint</Application>
  <PresentationFormat>On-screen Show (4:3)</PresentationFormat>
  <Paragraphs>163</Paragraphs>
  <Slides>24</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Arial Black</vt:lpstr>
      <vt:lpstr>B Jalal</vt:lpstr>
      <vt:lpstr>B Lotus</vt:lpstr>
      <vt:lpstr>B Nazanin</vt:lpstr>
      <vt:lpstr>B Titr</vt:lpstr>
      <vt:lpstr>B Yekan</vt:lpstr>
      <vt:lpstr>ITC Avant Garde Gothic</vt:lpstr>
      <vt:lpstr>Times New Roman</vt:lpstr>
      <vt:lpstr>Wingdings</vt:lpstr>
      <vt:lpstr>Company Handbook</vt:lpstr>
      <vt:lpstr>PowerPoint Presentation</vt:lpstr>
      <vt:lpstr>PowerPoint Presentation</vt:lpstr>
      <vt:lpstr>فیزیک حالت جامد</vt:lpstr>
      <vt:lpstr>نظم در بعد کوتاه و در برد بلند</vt:lpstr>
      <vt:lpstr>نظم در بعد کوتاه و برد بلند</vt:lpstr>
      <vt:lpstr>مواد کریستالی</vt:lpstr>
      <vt:lpstr>تک کریستال</vt:lpstr>
      <vt:lpstr>چند کریستال</vt:lpstr>
      <vt:lpstr>شبکه کریستالی</vt:lpstr>
      <vt:lpstr>شبکه های کریستالی براوه</vt:lpstr>
      <vt:lpstr>شبکه های کریستالی براوه در سه بعد</vt:lpstr>
      <vt:lpstr>پارامترهای کریستالوگرافی</vt:lpstr>
      <vt:lpstr>پارامترهای کریستالوگرافی</vt:lpstr>
      <vt:lpstr>ساختار مکعبی ساده (SC)</vt:lpstr>
      <vt:lpstr> ساختار مکعبی مرکزپر (BCC) </vt:lpstr>
      <vt:lpstr> ساختار مکعبی با وجوه پر ( FCC) </vt:lpstr>
      <vt:lpstr>شبکه کریستالی هگزاگونال فشرده (HCP)</vt:lpstr>
      <vt:lpstr>ساختار کلرید سدیم </vt:lpstr>
      <vt:lpstr>ساختارالماس</vt:lpstr>
      <vt:lpstr>جهات کریستالی</vt:lpstr>
      <vt:lpstr>جهات کریستالی</vt:lpstr>
      <vt:lpstr>صفحات کریستالی</vt:lpstr>
      <vt:lpstr>PowerPoint Presentation</vt:lpstr>
      <vt:lpstr>PowerPoint Presentation</vt:lpstr>
    </vt:vector>
  </TitlesOfParts>
  <Compa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 pptx</dc:title>
  <dc:subject>Edu ppt</dc:subject>
  <dc:creator>Edu.nano.ir</dc:creator>
  <cp:lastModifiedBy>123</cp:lastModifiedBy>
  <cp:revision>84</cp:revision>
  <cp:lastPrinted>1601-01-01T00:00:00Z</cp:lastPrinted>
  <dcterms:created xsi:type="dcterms:W3CDTF">2006-10-30T07:12:20Z</dcterms:created>
  <dcterms:modified xsi:type="dcterms:W3CDTF">2018-10-14T05:16:17Z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ies>
</file>