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74"/>
  </p:notesMasterIdLst>
  <p:sldIdLst>
    <p:sldId id="478" r:id="rId2"/>
    <p:sldId id="316" r:id="rId3"/>
    <p:sldId id="258" r:id="rId4"/>
    <p:sldId id="472" r:id="rId5"/>
    <p:sldId id="473" r:id="rId6"/>
    <p:sldId id="474" r:id="rId7"/>
    <p:sldId id="475" r:id="rId8"/>
    <p:sldId id="603" r:id="rId9"/>
    <p:sldId id="604" r:id="rId10"/>
    <p:sldId id="605" r:id="rId11"/>
    <p:sldId id="606" r:id="rId12"/>
    <p:sldId id="607" r:id="rId13"/>
    <p:sldId id="608" r:id="rId14"/>
    <p:sldId id="609" r:id="rId15"/>
    <p:sldId id="610" r:id="rId16"/>
    <p:sldId id="611" r:id="rId17"/>
    <p:sldId id="612" r:id="rId18"/>
    <p:sldId id="613" r:id="rId19"/>
    <p:sldId id="593" r:id="rId20"/>
    <p:sldId id="418" r:id="rId21"/>
    <p:sldId id="314" r:id="rId22"/>
    <p:sldId id="372" r:id="rId23"/>
    <p:sldId id="317" r:id="rId24"/>
    <p:sldId id="419" r:id="rId25"/>
    <p:sldId id="420" r:id="rId26"/>
    <p:sldId id="421" r:id="rId27"/>
    <p:sldId id="625" r:id="rId28"/>
    <p:sldId id="614" r:id="rId29"/>
    <p:sldId id="615" r:id="rId30"/>
    <p:sldId id="616" r:id="rId31"/>
    <p:sldId id="617" r:id="rId32"/>
    <p:sldId id="618" r:id="rId33"/>
    <p:sldId id="619" r:id="rId34"/>
    <p:sldId id="620" r:id="rId35"/>
    <p:sldId id="621" r:id="rId36"/>
    <p:sldId id="622" r:id="rId37"/>
    <p:sldId id="623" r:id="rId38"/>
    <p:sldId id="379" r:id="rId39"/>
    <p:sldId id="422" r:id="rId40"/>
    <p:sldId id="380" r:id="rId41"/>
    <p:sldId id="423" r:id="rId42"/>
    <p:sldId id="381" r:id="rId43"/>
    <p:sldId id="424" r:id="rId44"/>
    <p:sldId id="425" r:id="rId45"/>
    <p:sldId id="383" r:id="rId46"/>
    <p:sldId id="470" r:id="rId47"/>
    <p:sldId id="469" r:id="rId48"/>
    <p:sldId id="468" r:id="rId49"/>
    <p:sldId id="426" r:id="rId50"/>
    <p:sldId id="525" r:id="rId51"/>
    <p:sldId id="526" r:id="rId52"/>
    <p:sldId id="527" r:id="rId53"/>
    <p:sldId id="528" r:id="rId54"/>
    <p:sldId id="529" r:id="rId55"/>
    <p:sldId id="530" r:id="rId56"/>
    <p:sldId id="531" r:id="rId57"/>
    <p:sldId id="532" r:id="rId58"/>
    <p:sldId id="533" r:id="rId59"/>
    <p:sldId id="534" r:id="rId60"/>
    <p:sldId id="535" r:id="rId61"/>
    <p:sldId id="536" r:id="rId62"/>
    <p:sldId id="537" r:id="rId63"/>
    <p:sldId id="538" r:id="rId64"/>
    <p:sldId id="539" r:id="rId65"/>
    <p:sldId id="540" r:id="rId66"/>
    <p:sldId id="554" r:id="rId67"/>
    <p:sldId id="555" r:id="rId68"/>
    <p:sldId id="556" r:id="rId69"/>
    <p:sldId id="557" r:id="rId70"/>
    <p:sldId id="558" r:id="rId71"/>
    <p:sldId id="559" r:id="rId72"/>
    <p:sldId id="560" r:id="rId73"/>
  </p:sldIdLst>
  <p:sldSz cx="9144000" cy="6858000" type="screen4x3"/>
  <p:notesSz cx="6858000" cy="9144000"/>
  <p:defaultTextStyle>
    <a:defPPr>
      <a:defRPr lang="ar-SA"/>
    </a:defPPr>
    <a:lvl1pPr algn="r" rtl="1" fontAlgn="base">
      <a:spcBef>
        <a:spcPct val="0"/>
      </a:spcBef>
      <a:spcAft>
        <a:spcPct val="0"/>
      </a:spcAft>
      <a:defRPr b="1" kern="1200">
        <a:solidFill>
          <a:schemeClr val="tx1"/>
        </a:solidFill>
        <a:latin typeface="Arial" pitchFamily="34" charset="0"/>
        <a:ea typeface="+mn-ea"/>
        <a:cs typeface="Arial" pitchFamily="34" charset="0"/>
      </a:defRPr>
    </a:lvl1pPr>
    <a:lvl2pPr marL="457200" algn="r" rtl="1" fontAlgn="base">
      <a:spcBef>
        <a:spcPct val="0"/>
      </a:spcBef>
      <a:spcAft>
        <a:spcPct val="0"/>
      </a:spcAft>
      <a:defRPr b="1" kern="1200">
        <a:solidFill>
          <a:schemeClr val="tx1"/>
        </a:solidFill>
        <a:latin typeface="Arial" pitchFamily="34" charset="0"/>
        <a:ea typeface="+mn-ea"/>
        <a:cs typeface="Arial" pitchFamily="34" charset="0"/>
      </a:defRPr>
    </a:lvl2pPr>
    <a:lvl3pPr marL="914400" algn="r" rtl="1" fontAlgn="base">
      <a:spcBef>
        <a:spcPct val="0"/>
      </a:spcBef>
      <a:spcAft>
        <a:spcPct val="0"/>
      </a:spcAft>
      <a:defRPr b="1"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b="1"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b="1" kern="1200">
        <a:solidFill>
          <a:schemeClr val="tx1"/>
        </a:solidFill>
        <a:latin typeface="Arial" pitchFamily="34" charset="0"/>
        <a:ea typeface="+mn-ea"/>
        <a:cs typeface="Arial" pitchFamily="34" charset="0"/>
      </a:defRPr>
    </a:lvl5pPr>
    <a:lvl6pPr marL="2286000" algn="r" defTabSz="914400" rtl="1" eaLnBrk="1" latinLnBrk="0" hangingPunct="1">
      <a:defRPr b="1" kern="1200">
        <a:solidFill>
          <a:schemeClr val="tx1"/>
        </a:solidFill>
        <a:latin typeface="Arial" pitchFamily="34" charset="0"/>
        <a:ea typeface="+mn-ea"/>
        <a:cs typeface="Arial" pitchFamily="34" charset="0"/>
      </a:defRPr>
    </a:lvl6pPr>
    <a:lvl7pPr marL="2743200" algn="r" defTabSz="914400" rtl="1" eaLnBrk="1" latinLnBrk="0" hangingPunct="1">
      <a:defRPr b="1" kern="1200">
        <a:solidFill>
          <a:schemeClr val="tx1"/>
        </a:solidFill>
        <a:latin typeface="Arial" pitchFamily="34" charset="0"/>
        <a:ea typeface="+mn-ea"/>
        <a:cs typeface="Arial" pitchFamily="34" charset="0"/>
      </a:defRPr>
    </a:lvl7pPr>
    <a:lvl8pPr marL="3200400" algn="r" defTabSz="914400" rtl="1" eaLnBrk="1" latinLnBrk="0" hangingPunct="1">
      <a:defRPr b="1" kern="1200">
        <a:solidFill>
          <a:schemeClr val="tx1"/>
        </a:solidFill>
        <a:latin typeface="Arial" pitchFamily="34" charset="0"/>
        <a:ea typeface="+mn-ea"/>
        <a:cs typeface="Arial" pitchFamily="34" charset="0"/>
      </a:defRPr>
    </a:lvl8pPr>
    <a:lvl9pPr marL="3657600" algn="r" defTabSz="914400" rtl="1" eaLnBrk="1" latinLnBrk="0" hangingPunct="1">
      <a:defRPr b="1"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040A"/>
    <a:srgbClr val="11F737"/>
    <a:srgbClr val="1D00F2"/>
    <a:srgbClr val="FCA8A2"/>
    <a:srgbClr val="A1FDB9"/>
    <a:srgbClr val="FFFF00"/>
    <a:srgbClr val="A7A0FE"/>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88507" autoAdjust="0"/>
    <p:restoredTop sz="94660"/>
  </p:normalViewPr>
  <p:slideViewPr>
    <p:cSldViewPr>
      <p:cViewPr>
        <p:scale>
          <a:sx n="50" d="100"/>
          <a:sy n="50" d="100"/>
        </p:scale>
        <p:origin x="-1344" y="-259"/>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pPr>
              <a:defRPr/>
            </a:pPr>
            <a:endParaRPr lang="en-US"/>
          </a:p>
        </p:txBody>
      </p:sp>
      <p:sp>
        <p:nvSpPr>
          <p:cNvPr id="54275" name="Rectangle 3"/>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lvl1pPr>
          </a:lstStyle>
          <a:p>
            <a:pPr>
              <a:defRPr/>
            </a:pPr>
            <a:endParaRPr lang="en-US"/>
          </a:p>
        </p:txBody>
      </p:sp>
      <p:sp>
        <p:nvSpPr>
          <p:cNvPr id="293892"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42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4278" name="Rectangle 6"/>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pPr>
              <a:defRPr/>
            </a:pPr>
            <a:endParaRPr lang="en-US"/>
          </a:p>
        </p:txBody>
      </p:sp>
      <p:sp>
        <p:nvSpPr>
          <p:cNvPr id="54279" name="Rectangle 7"/>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lvl1pPr>
          </a:lstStyle>
          <a:p>
            <a:pPr>
              <a:defRPr/>
            </a:pPr>
            <a:fld id="{BB8C5AC6-9BB3-4CAD-838B-862E82ED335B}" type="slidenum">
              <a:rPr lang="ar-SA"/>
              <a:pPr>
                <a:defRPr/>
              </a:pPr>
              <a:t>‹#›</a:t>
            </a:fld>
            <a:endParaRPr lang="en-US"/>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p:spPr>
        <p:txBody>
          <a:bodyPr/>
          <a:lstStyle/>
          <a:p>
            <a:fld id="{3BDEAC7E-315A-4CA4-B435-C10EBB6A1005}" type="slidenum">
              <a:rPr lang="ar-SA" smtClean="0"/>
              <a:pPr/>
              <a:t>12</a:t>
            </a:fld>
            <a:endParaRPr lang="en-US" smtClean="0"/>
          </a:p>
        </p:txBody>
      </p:sp>
      <p:sp>
        <p:nvSpPr>
          <p:cNvPr id="294915" name="Rectangle 2"/>
          <p:cNvSpPr>
            <a:spLocks noRot="1" noChangeArrowheads="1" noTextEdit="1"/>
          </p:cNvSpPr>
          <p:nvPr>
            <p:ph type="sldImg"/>
          </p:nvPr>
        </p:nvSpPr>
        <p:spPr>
          <a:ln/>
        </p:spPr>
      </p:sp>
      <p:sp>
        <p:nvSpPr>
          <p:cNvPr id="294916" name="Rectangle 3"/>
          <p:cNvSpPr>
            <a:spLocks noGrp="1" noChangeArrowheads="1"/>
          </p:cNvSpPr>
          <p:nvPr>
            <p:ph type="body" idx="1"/>
          </p:nvPr>
        </p:nvSpPr>
        <p:spPr>
          <a:xfrm>
            <a:off x="914400" y="4343400"/>
            <a:ext cx="5029200" cy="4114800"/>
          </a:xfrm>
          <a:noFill/>
          <a:ln/>
        </p:spPr>
        <p:txBody>
          <a:bodyPr/>
          <a:lstStyle/>
          <a:p>
            <a:pPr eaLnBrk="1" hangingPunct="1"/>
            <a:r>
              <a:rPr lang="en-US" smtClean="0"/>
              <a:t>Our third tool is that the rock layers that are cut by another geologic feature formed before the the feature that cuts through them.</a:t>
            </a:r>
          </a:p>
          <a:p>
            <a:pPr eaLnBrk="1" hangingPunct="1"/>
            <a:endParaRPr lang="en-US" smtClean="0"/>
          </a:p>
          <a:p>
            <a:pPr eaLnBrk="1" hangingPunct="1"/>
            <a:r>
              <a:rPr lang="en-US" smtClean="0"/>
              <a:t>For example, 1)  an igneous intrusion (which is when an underground body of molten rock pushes its way up through hard rock) would have to be younger than the hard rock that was already there.</a:t>
            </a:r>
          </a:p>
          <a:p>
            <a:pPr eaLnBrk="1" hangingPunct="1"/>
            <a:endParaRPr lang="en-US" smtClean="0"/>
          </a:p>
          <a:p>
            <a:pPr eaLnBrk="1" hangingPunct="1"/>
            <a:r>
              <a:rPr lang="en-US" smtClean="0"/>
              <a:t>2) Or another example, if a rock is cut by a fault, that fault had to be there first and then cut later,</a:t>
            </a:r>
          </a:p>
          <a:p>
            <a:pPr eaLnBrk="1" hangingPunct="1"/>
            <a:endParaRPr lang="en-US" smtClean="0"/>
          </a:p>
          <a:p>
            <a:pPr eaLnBrk="1" hangingPunct="1"/>
            <a:r>
              <a:rPr lang="en-US" smtClean="0"/>
              <a:t>3) Or third, erosion into a rock layer (like erosion of a valley or gulley) would have to occur after the rock layers the erosion cuts into had been formed.</a:t>
            </a:r>
          </a:p>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p:spPr>
        <p:txBody>
          <a:bodyPr/>
          <a:lstStyle/>
          <a:p>
            <a:fld id="{BBF58621-902C-4D7D-AEAE-F12F9E4D602F}" type="slidenum">
              <a:rPr lang="ar-SA" smtClean="0"/>
              <a:pPr/>
              <a:t>13</a:t>
            </a:fld>
            <a:endParaRPr lang="en-US" smtClean="0"/>
          </a:p>
        </p:txBody>
      </p:sp>
      <p:sp>
        <p:nvSpPr>
          <p:cNvPr id="295939" name="Rectangle 2"/>
          <p:cNvSpPr>
            <a:spLocks noRot="1" noChangeArrowheads="1" noTextEdit="1"/>
          </p:cNvSpPr>
          <p:nvPr>
            <p:ph type="sldImg"/>
          </p:nvPr>
        </p:nvSpPr>
        <p:spPr>
          <a:ln/>
        </p:spPr>
      </p:sp>
      <p:sp>
        <p:nvSpPr>
          <p:cNvPr id="295940" name="Rectangle 3"/>
          <p:cNvSpPr>
            <a:spLocks noGrp="1" noChangeArrowheads="1"/>
          </p:cNvSpPr>
          <p:nvPr>
            <p:ph type="body" idx="1"/>
          </p:nvPr>
        </p:nvSpPr>
        <p:spPr>
          <a:xfrm>
            <a:off x="914400" y="4343400"/>
            <a:ext cx="5029200" cy="4114800"/>
          </a:xfrm>
          <a:noFill/>
          <a:ln/>
        </p:spPr>
        <p:txBody>
          <a:bodyPr/>
          <a:lstStyle/>
          <a:p>
            <a:pPr eaLnBrk="1" hangingPunct="1"/>
            <a:r>
              <a:rPr lang="en-US" smtClean="0"/>
              <a:t>For example, in the Grand Canyon, about ¾ of the way below the rim, towards the river, we find a series of tilted rock layers, you can see these tilted rock layers at view points like point Imperial and Cape royal.  </a:t>
            </a:r>
          </a:p>
          <a:p>
            <a:pPr eaLnBrk="1" hangingPunct="1"/>
            <a:endParaRPr lang="en-US" smtClean="0"/>
          </a:p>
          <a:p>
            <a:pPr eaLnBrk="1" hangingPunct="1"/>
            <a:r>
              <a:rPr lang="en-US" smtClean="0"/>
              <a:t>Well, this rule of original horizontality says that those layers were first deposited flat, and later tilted.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7"/>
          <p:cNvSpPr>
            <a:spLocks noGrp="1" noChangeArrowheads="1"/>
          </p:cNvSpPr>
          <p:nvPr>
            <p:ph type="sldNum" sz="quarter" idx="5"/>
          </p:nvPr>
        </p:nvSpPr>
        <p:spPr>
          <a:noFill/>
        </p:spPr>
        <p:txBody>
          <a:bodyPr/>
          <a:lstStyle/>
          <a:p>
            <a:fld id="{45F91FFC-F08C-4370-8D0B-228EE4A270B4}" type="slidenum">
              <a:rPr lang="ar-SA" smtClean="0"/>
              <a:pPr/>
              <a:t>14</a:t>
            </a:fld>
            <a:endParaRPr lang="en-US" smtClean="0"/>
          </a:p>
        </p:txBody>
      </p:sp>
      <p:sp>
        <p:nvSpPr>
          <p:cNvPr id="296963" name="Slide Image Placeholder 1"/>
          <p:cNvSpPr>
            <a:spLocks noGrp="1" noRot="1" noChangeAspect="1" noTextEdit="1"/>
          </p:cNvSpPr>
          <p:nvPr>
            <p:ph type="sldImg"/>
          </p:nvPr>
        </p:nvSpPr>
        <p:spPr>
          <a:ln/>
        </p:spPr>
      </p:sp>
      <p:sp>
        <p:nvSpPr>
          <p:cNvPr id="296964" name="Notes Placeholder 2"/>
          <p:cNvSpPr>
            <a:spLocks noGrp="1"/>
          </p:cNvSpPr>
          <p:nvPr>
            <p:ph type="body" idx="1"/>
          </p:nvPr>
        </p:nvSpPr>
        <p:spPr>
          <a:noFill/>
          <a:ln/>
        </p:spPr>
        <p:txBody>
          <a:bodyPr lIns="91426" tIns="45713" rIns="91426" bIns="45713"/>
          <a:lstStyle/>
          <a:p>
            <a:pPr eaLnBrk="1" hangingPunct="1">
              <a:spcBef>
                <a:spcPct val="0"/>
              </a:spcBef>
            </a:pPr>
            <a:endParaRPr lang="en-US" smtClean="0"/>
          </a:p>
        </p:txBody>
      </p:sp>
      <p:sp>
        <p:nvSpPr>
          <p:cNvPr id="29696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lIns="91426" tIns="45713" rIns="91426" bIns="45713" anchor="b"/>
          <a:lstStyle/>
          <a:p>
            <a:pPr defTabSz="889000" rtl="0"/>
            <a:fld id="{840C499D-41AE-4F93-BA3A-CD2E28364ACA}" type="slidenum">
              <a:rPr lang="ar-SA" sz="1200" b="0">
                <a:latin typeface="Calibri" pitchFamily="34" charset="0"/>
              </a:rPr>
              <a:pPr defTabSz="889000" rtl="0"/>
              <a:t>14</a:t>
            </a:fld>
            <a:endParaRPr lang="en-US" sz="1200" b="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a:spLocks noGrp="1" noChangeArrowheads="1"/>
          </p:cNvSpPr>
          <p:nvPr>
            <p:ph type="sldNum" sz="quarter" idx="5"/>
          </p:nvPr>
        </p:nvSpPr>
        <p:spPr>
          <a:noFill/>
        </p:spPr>
        <p:txBody>
          <a:bodyPr/>
          <a:lstStyle/>
          <a:p>
            <a:fld id="{57759F8B-AEA8-44DF-9B2B-D89DB997F8FC}" type="slidenum">
              <a:rPr lang="ar-SA" smtClean="0"/>
              <a:pPr/>
              <a:t>15</a:t>
            </a:fld>
            <a:endParaRPr lang="en-US" smtClean="0"/>
          </a:p>
        </p:txBody>
      </p:sp>
      <p:sp>
        <p:nvSpPr>
          <p:cNvPr id="297987" name="Slide Image Placeholder 1"/>
          <p:cNvSpPr>
            <a:spLocks noGrp="1" noRot="1" noChangeAspect="1" noTextEdit="1"/>
          </p:cNvSpPr>
          <p:nvPr>
            <p:ph type="sldImg"/>
          </p:nvPr>
        </p:nvSpPr>
        <p:spPr>
          <a:ln/>
        </p:spPr>
      </p:sp>
      <p:sp>
        <p:nvSpPr>
          <p:cNvPr id="297988" name="Notes Placeholder 2"/>
          <p:cNvSpPr>
            <a:spLocks noGrp="1"/>
          </p:cNvSpPr>
          <p:nvPr>
            <p:ph type="body" idx="1"/>
          </p:nvPr>
        </p:nvSpPr>
        <p:spPr>
          <a:noFill/>
          <a:ln/>
        </p:spPr>
        <p:txBody>
          <a:bodyPr lIns="91426" tIns="45713" rIns="91426" bIns="45713"/>
          <a:lstStyle/>
          <a:p>
            <a:pPr eaLnBrk="1" hangingPunct="1">
              <a:spcBef>
                <a:spcPct val="0"/>
              </a:spcBef>
            </a:pPr>
            <a:endParaRPr lang="en-US" smtClean="0"/>
          </a:p>
        </p:txBody>
      </p:sp>
      <p:sp>
        <p:nvSpPr>
          <p:cNvPr id="29798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lIns="91426" tIns="45713" rIns="91426" bIns="45713" anchor="b"/>
          <a:lstStyle/>
          <a:p>
            <a:pPr defTabSz="889000" rtl="0"/>
            <a:fld id="{335BE0D4-85A1-4491-A8A4-931CF395FC06}" type="slidenum">
              <a:rPr lang="ar-SA" sz="1200" b="0">
                <a:latin typeface="Calibri" pitchFamily="34" charset="0"/>
              </a:rPr>
              <a:pPr defTabSz="889000" rtl="0"/>
              <a:t>15</a:t>
            </a:fld>
            <a:endParaRPr lang="en-US" sz="1200" b="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p:spPr>
        <p:txBody>
          <a:bodyPr/>
          <a:lstStyle/>
          <a:p>
            <a:fld id="{E714D0B2-EDF8-4AE9-991C-2C70CB4A7868}" type="slidenum">
              <a:rPr lang="ar-SA" smtClean="0"/>
              <a:pPr/>
              <a:t>16</a:t>
            </a:fld>
            <a:endParaRPr lang="en-US" smtClean="0"/>
          </a:p>
        </p:txBody>
      </p:sp>
      <p:sp>
        <p:nvSpPr>
          <p:cNvPr id="299011" name="Slide Image Placeholder 1"/>
          <p:cNvSpPr>
            <a:spLocks noGrp="1" noRot="1" noChangeAspect="1" noTextEdit="1"/>
          </p:cNvSpPr>
          <p:nvPr>
            <p:ph type="sldImg"/>
          </p:nvPr>
        </p:nvSpPr>
        <p:spPr>
          <a:ln/>
        </p:spPr>
      </p:sp>
      <p:sp>
        <p:nvSpPr>
          <p:cNvPr id="299012" name="Notes Placeholder 2"/>
          <p:cNvSpPr>
            <a:spLocks noGrp="1"/>
          </p:cNvSpPr>
          <p:nvPr>
            <p:ph type="body" idx="1"/>
          </p:nvPr>
        </p:nvSpPr>
        <p:spPr>
          <a:noFill/>
          <a:ln/>
        </p:spPr>
        <p:txBody>
          <a:bodyPr lIns="91426" tIns="45713" rIns="91426" bIns="45713"/>
          <a:lstStyle/>
          <a:p>
            <a:pPr eaLnBrk="1" hangingPunct="1">
              <a:spcBef>
                <a:spcPct val="0"/>
              </a:spcBef>
            </a:pPr>
            <a:endParaRPr lang="en-US" smtClean="0"/>
          </a:p>
        </p:txBody>
      </p:sp>
      <p:sp>
        <p:nvSpPr>
          <p:cNvPr id="29901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lIns="91426" tIns="45713" rIns="91426" bIns="45713" anchor="b"/>
          <a:lstStyle/>
          <a:p>
            <a:pPr defTabSz="889000" rtl="0"/>
            <a:fld id="{1C9A80E7-9FF1-4758-9E2B-15500B2F4403}" type="slidenum">
              <a:rPr lang="ar-SA" sz="1200" b="0">
                <a:latin typeface="Calibri" pitchFamily="34" charset="0"/>
              </a:rPr>
              <a:pPr defTabSz="889000" rtl="0"/>
              <a:t>16</a:t>
            </a:fld>
            <a:endParaRPr lang="en-US" sz="1200" b="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p:spPr>
        <p:txBody>
          <a:bodyPr/>
          <a:lstStyle/>
          <a:p>
            <a:fld id="{80944A0A-EE74-4483-9E20-6E08C6708B5E}" type="slidenum">
              <a:rPr lang="ar-SA" smtClean="0"/>
              <a:pPr/>
              <a:t>17</a:t>
            </a:fld>
            <a:endParaRPr lang="en-US" smtClean="0"/>
          </a:p>
        </p:txBody>
      </p:sp>
      <p:sp>
        <p:nvSpPr>
          <p:cNvPr id="300035" name="Slide Image Placeholder 1"/>
          <p:cNvSpPr>
            <a:spLocks noGrp="1" noRot="1" noChangeAspect="1" noTextEdit="1"/>
          </p:cNvSpPr>
          <p:nvPr>
            <p:ph type="sldImg"/>
          </p:nvPr>
        </p:nvSpPr>
        <p:spPr>
          <a:ln/>
        </p:spPr>
      </p:sp>
      <p:sp>
        <p:nvSpPr>
          <p:cNvPr id="300036" name="Notes Placeholder 2"/>
          <p:cNvSpPr>
            <a:spLocks noGrp="1"/>
          </p:cNvSpPr>
          <p:nvPr>
            <p:ph type="body" idx="1"/>
          </p:nvPr>
        </p:nvSpPr>
        <p:spPr>
          <a:noFill/>
          <a:ln/>
        </p:spPr>
        <p:txBody>
          <a:bodyPr lIns="91426" tIns="45713" rIns="91426" bIns="45713"/>
          <a:lstStyle/>
          <a:p>
            <a:pPr eaLnBrk="1" hangingPunct="1">
              <a:spcBef>
                <a:spcPct val="0"/>
              </a:spcBef>
            </a:pPr>
            <a:endParaRPr lang="en-US" smtClean="0"/>
          </a:p>
        </p:txBody>
      </p:sp>
      <p:sp>
        <p:nvSpPr>
          <p:cNvPr id="30003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lIns="91426" tIns="45713" rIns="91426" bIns="45713" anchor="b"/>
          <a:lstStyle/>
          <a:p>
            <a:pPr defTabSz="889000" rtl="0"/>
            <a:fld id="{E0EC4484-46E3-4DB3-B80C-D7516A359F31}" type="slidenum">
              <a:rPr lang="ar-SA" sz="1200" b="0">
                <a:latin typeface="Calibri" pitchFamily="34" charset="0"/>
              </a:rPr>
              <a:pPr defTabSz="889000" rtl="0"/>
              <a:t>17</a:t>
            </a:fld>
            <a:endParaRPr lang="en-US" sz="1200" b="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p:spPr>
        <p:txBody>
          <a:bodyPr/>
          <a:lstStyle/>
          <a:p>
            <a:fld id="{FDCC3667-227C-4B09-B284-3EB396C3A28A}" type="slidenum">
              <a:rPr lang="ar-SA" smtClean="0"/>
              <a:pPr/>
              <a:t>18</a:t>
            </a:fld>
            <a:endParaRPr lang="en-US" smtClean="0"/>
          </a:p>
        </p:txBody>
      </p:sp>
      <p:sp>
        <p:nvSpPr>
          <p:cNvPr id="301059" name="Slide Image Placeholder 1"/>
          <p:cNvSpPr>
            <a:spLocks noGrp="1" noRot="1" noChangeAspect="1" noTextEdit="1"/>
          </p:cNvSpPr>
          <p:nvPr>
            <p:ph type="sldImg"/>
          </p:nvPr>
        </p:nvSpPr>
        <p:spPr>
          <a:ln/>
        </p:spPr>
      </p:sp>
      <p:sp>
        <p:nvSpPr>
          <p:cNvPr id="301060" name="Notes Placeholder 2"/>
          <p:cNvSpPr>
            <a:spLocks noGrp="1"/>
          </p:cNvSpPr>
          <p:nvPr>
            <p:ph type="body" idx="1"/>
          </p:nvPr>
        </p:nvSpPr>
        <p:spPr>
          <a:noFill/>
          <a:ln/>
        </p:spPr>
        <p:txBody>
          <a:bodyPr lIns="91426" tIns="45713" rIns="91426" bIns="45713"/>
          <a:lstStyle/>
          <a:p>
            <a:pPr eaLnBrk="1" hangingPunct="1">
              <a:spcBef>
                <a:spcPct val="0"/>
              </a:spcBef>
            </a:pPr>
            <a:endParaRPr lang="en-US" smtClean="0"/>
          </a:p>
        </p:txBody>
      </p:sp>
      <p:sp>
        <p:nvSpPr>
          <p:cNvPr id="30106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lIns="91426" tIns="45713" rIns="91426" bIns="45713" anchor="b"/>
          <a:lstStyle/>
          <a:p>
            <a:pPr defTabSz="889000" rtl="0"/>
            <a:fld id="{79AB6939-5592-425F-BAA8-E9D6ACE72815}" type="slidenum">
              <a:rPr lang="ar-SA" sz="1200" b="0">
                <a:latin typeface="Calibri" pitchFamily="34" charset="0"/>
              </a:rPr>
              <a:pPr defTabSz="889000" rtl="0"/>
              <a:t>18</a:t>
            </a:fld>
            <a:endParaRPr lang="en-US" sz="1200" b="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p:spPr>
        <p:txBody>
          <a:bodyPr/>
          <a:lstStyle/>
          <a:p>
            <a:fld id="{63ED4566-F2F8-4FD4-981C-43A6ED81D675}" type="slidenum">
              <a:rPr lang="ar-SA" smtClean="0"/>
              <a:pPr/>
              <a:t>19</a:t>
            </a:fld>
            <a:endParaRPr lang="en-US" smtClean="0"/>
          </a:p>
        </p:txBody>
      </p:sp>
      <p:sp>
        <p:nvSpPr>
          <p:cNvPr id="302083" name="Rectangle 2"/>
          <p:cNvSpPr>
            <a:spLocks noChangeArrowheads="1" noTextEdit="1"/>
          </p:cNvSpPr>
          <p:nvPr>
            <p:ph type="sldImg"/>
          </p:nvPr>
        </p:nvSpPr>
        <p:spPr>
          <a:ln/>
        </p:spPr>
      </p:sp>
      <p:sp>
        <p:nvSpPr>
          <p:cNvPr id="302084"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a:spLocks noGrp="1" noChangeArrowheads="1"/>
          </p:cNvSpPr>
          <p:nvPr>
            <p:ph type="sldNum" sz="quarter" idx="5"/>
          </p:nvPr>
        </p:nvSpPr>
        <p:spPr>
          <a:noFill/>
        </p:spPr>
        <p:txBody>
          <a:bodyPr/>
          <a:lstStyle/>
          <a:p>
            <a:fld id="{87474ED5-5CF0-436D-A04B-D173C97156EF}" type="slidenum">
              <a:rPr lang="ar-SA" smtClean="0"/>
              <a:pPr/>
              <a:t>21</a:t>
            </a:fld>
            <a:endParaRPr lang="en-US" smtClean="0"/>
          </a:p>
        </p:txBody>
      </p:sp>
      <p:sp>
        <p:nvSpPr>
          <p:cNvPr id="303107" name="Rectangle 2"/>
          <p:cNvSpPr>
            <a:spLocks noRot="1" noChangeArrowheads="1" noTextEdit="1"/>
          </p:cNvSpPr>
          <p:nvPr>
            <p:ph type="sldImg"/>
          </p:nvPr>
        </p:nvSpPr>
        <p:spPr>
          <a:ln/>
        </p:spPr>
      </p:sp>
      <p:sp>
        <p:nvSpPr>
          <p:cNvPr id="3031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p:spPr>
        <p:txBody>
          <a:bodyPr/>
          <a:lstStyle/>
          <a:p>
            <a:fld id="{70C515CC-6AFA-4A87-9934-93B6D1A55A9C}" type="slidenum">
              <a:rPr lang="ar-SA" smtClean="0"/>
              <a:pPr/>
              <a:t>30</a:t>
            </a:fld>
            <a:endParaRPr lang="en-US" smtClean="0"/>
          </a:p>
        </p:txBody>
      </p:sp>
      <p:sp>
        <p:nvSpPr>
          <p:cNvPr id="304131" name="Rectangle 2"/>
          <p:cNvSpPr>
            <a:spLocks noChangeArrowheads="1" noTextEdit="1"/>
          </p:cNvSpPr>
          <p:nvPr>
            <p:ph type="sldImg"/>
          </p:nvPr>
        </p:nvSpPr>
        <p:spPr>
          <a:ln/>
        </p:spPr>
      </p:sp>
      <p:sp>
        <p:nvSpPr>
          <p:cNvPr id="30413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7"/>
          <p:cNvSpPr>
            <a:spLocks noGrp="1" noChangeArrowheads="1"/>
          </p:cNvSpPr>
          <p:nvPr>
            <p:ph type="sldNum" sz="quarter" idx="5"/>
          </p:nvPr>
        </p:nvSpPr>
        <p:spPr>
          <a:noFill/>
        </p:spPr>
        <p:txBody>
          <a:bodyPr/>
          <a:lstStyle/>
          <a:p>
            <a:fld id="{EBACC6E8-1859-485D-B0BE-AA1262E18CA5}" type="slidenum">
              <a:rPr lang="ar-SA" smtClean="0"/>
              <a:pPr/>
              <a:t>31</a:t>
            </a:fld>
            <a:endParaRPr lang="en-US" smtClean="0"/>
          </a:p>
        </p:txBody>
      </p:sp>
      <p:sp>
        <p:nvSpPr>
          <p:cNvPr id="305155" name="Rectangle 2"/>
          <p:cNvSpPr>
            <a:spLocks noChangeArrowheads="1" noTextEdit="1"/>
          </p:cNvSpPr>
          <p:nvPr>
            <p:ph type="sldImg"/>
          </p:nvPr>
        </p:nvSpPr>
        <p:spPr>
          <a:ln/>
        </p:spPr>
      </p:sp>
      <p:sp>
        <p:nvSpPr>
          <p:cNvPr id="305156"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7"/>
          <p:cNvSpPr>
            <a:spLocks noGrp="1" noChangeArrowheads="1"/>
          </p:cNvSpPr>
          <p:nvPr>
            <p:ph type="sldNum" sz="quarter" idx="5"/>
          </p:nvPr>
        </p:nvSpPr>
        <p:spPr>
          <a:noFill/>
        </p:spPr>
        <p:txBody>
          <a:bodyPr/>
          <a:lstStyle/>
          <a:p>
            <a:fld id="{F5EB8C57-6CAA-4100-91BD-B9D5C7C12207}" type="slidenum">
              <a:rPr lang="ar-SA" smtClean="0"/>
              <a:pPr/>
              <a:t>32</a:t>
            </a:fld>
            <a:endParaRPr lang="en-US" smtClean="0"/>
          </a:p>
        </p:txBody>
      </p:sp>
      <p:sp>
        <p:nvSpPr>
          <p:cNvPr id="306179" name="Rectangle 2"/>
          <p:cNvSpPr>
            <a:spLocks noChangeArrowheads="1" noTextEdit="1"/>
          </p:cNvSpPr>
          <p:nvPr>
            <p:ph type="sldImg"/>
          </p:nvPr>
        </p:nvSpPr>
        <p:spPr>
          <a:ln/>
        </p:spPr>
      </p:sp>
      <p:sp>
        <p:nvSpPr>
          <p:cNvPr id="306180"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p:spPr>
        <p:txBody>
          <a:bodyPr/>
          <a:lstStyle/>
          <a:p>
            <a:fld id="{55EBB2E2-C135-43BB-9AB3-7A82DFAAA9A3}" type="slidenum">
              <a:rPr lang="ar-SA" smtClean="0"/>
              <a:pPr/>
              <a:t>33</a:t>
            </a:fld>
            <a:endParaRPr lang="en-US" smtClean="0"/>
          </a:p>
        </p:txBody>
      </p:sp>
      <p:sp>
        <p:nvSpPr>
          <p:cNvPr id="307203" name="Rectangle 2"/>
          <p:cNvSpPr>
            <a:spLocks noChangeArrowheads="1" noTextEdit="1"/>
          </p:cNvSpPr>
          <p:nvPr>
            <p:ph type="sldImg"/>
          </p:nvPr>
        </p:nvSpPr>
        <p:spPr>
          <a:ln/>
        </p:spPr>
      </p:sp>
      <p:sp>
        <p:nvSpPr>
          <p:cNvPr id="307204"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7"/>
          <p:cNvSpPr>
            <a:spLocks noGrp="1" noChangeArrowheads="1"/>
          </p:cNvSpPr>
          <p:nvPr>
            <p:ph type="sldNum" sz="quarter" idx="5"/>
          </p:nvPr>
        </p:nvSpPr>
        <p:spPr>
          <a:noFill/>
        </p:spPr>
        <p:txBody>
          <a:bodyPr/>
          <a:lstStyle/>
          <a:p>
            <a:fld id="{8D77E580-4B19-471D-A8E5-D103482777FF}" type="slidenum">
              <a:rPr lang="ar-SA" smtClean="0"/>
              <a:pPr/>
              <a:t>36</a:t>
            </a:fld>
            <a:endParaRPr lang="en-US" smtClean="0"/>
          </a:p>
        </p:txBody>
      </p:sp>
      <p:sp>
        <p:nvSpPr>
          <p:cNvPr id="308227" name="Rectangle 2"/>
          <p:cNvSpPr>
            <a:spLocks noRot="1" noChangeArrowheads="1" noTextEdit="1"/>
          </p:cNvSpPr>
          <p:nvPr>
            <p:ph type="sldImg"/>
          </p:nvPr>
        </p:nvSpPr>
        <p:spPr>
          <a:ln/>
        </p:spPr>
      </p:sp>
      <p:sp>
        <p:nvSpPr>
          <p:cNvPr id="308228" name="Rectangle 3"/>
          <p:cNvSpPr>
            <a:spLocks noGrp="1" noChangeArrowheads="1"/>
          </p:cNvSpPr>
          <p:nvPr>
            <p:ph type="body" idx="1"/>
          </p:nvPr>
        </p:nvSpPr>
        <p:spPr>
          <a:noFill/>
          <a:ln/>
        </p:spPr>
        <p:txBody>
          <a:bodyPr/>
          <a:lstStyle/>
          <a:p>
            <a:pPr eaLnBrk="1" hangingPunct="1"/>
            <a:r>
              <a:rPr lang="en-US" smtClean="0"/>
              <a:t>Here you can the flat layers of rock that at first glance look like continuous layering of sediment.  We would not guess that there is a 20 million year gap between the Redwall and the Supai and a 150 million year gap between the Muav and the Redwall.</a:t>
            </a:r>
          </a:p>
          <a:p>
            <a:pPr eaLnBrk="1" hangingPunct="1"/>
            <a:endParaRPr lang="en-US" smtClean="0"/>
          </a:p>
          <a:p>
            <a:pPr eaLnBrk="1" hangingPunct="1"/>
            <a:r>
              <a:rPr lang="en-US" smtClean="0"/>
              <a:t>It’s not until we look closely at the fossils that allow us to determine the ages of the rocks do we see that there is a big gap in time between the layers.</a:t>
            </a:r>
          </a:p>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7"/>
          <p:cNvSpPr>
            <a:spLocks noGrp="1" noChangeArrowheads="1"/>
          </p:cNvSpPr>
          <p:nvPr>
            <p:ph type="sldNum" sz="quarter" idx="5"/>
          </p:nvPr>
        </p:nvSpPr>
        <p:spPr>
          <a:noFill/>
        </p:spPr>
        <p:txBody>
          <a:bodyPr/>
          <a:lstStyle/>
          <a:p>
            <a:fld id="{857558FB-D569-4981-854B-B708A7040C63}" type="slidenum">
              <a:rPr lang="ar-SA" smtClean="0"/>
              <a:pPr/>
              <a:t>47</a:t>
            </a:fld>
            <a:endParaRPr lang="en-US" smtClean="0"/>
          </a:p>
        </p:txBody>
      </p:sp>
      <p:sp>
        <p:nvSpPr>
          <p:cNvPr id="309251" name="Rectangle 2"/>
          <p:cNvSpPr>
            <a:spLocks noRot="1" noChangeArrowheads="1" noTextEdit="1"/>
          </p:cNvSpPr>
          <p:nvPr>
            <p:ph type="sldImg"/>
          </p:nvPr>
        </p:nvSpPr>
        <p:spPr>
          <a:ln/>
        </p:spPr>
      </p:sp>
      <p:sp>
        <p:nvSpPr>
          <p:cNvPr id="30925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7"/>
          <p:cNvSpPr>
            <a:spLocks noGrp="1" noChangeArrowheads="1"/>
          </p:cNvSpPr>
          <p:nvPr>
            <p:ph type="sldNum" sz="quarter" idx="5"/>
          </p:nvPr>
        </p:nvSpPr>
        <p:spPr>
          <a:noFill/>
        </p:spPr>
        <p:txBody>
          <a:bodyPr/>
          <a:lstStyle/>
          <a:p>
            <a:fld id="{32E15955-9926-4462-A8DA-33359ADE8B78}" type="slidenum">
              <a:rPr lang="ar-SA" smtClean="0"/>
              <a:pPr/>
              <a:t>48</a:t>
            </a:fld>
            <a:endParaRPr lang="en-US" smtClean="0"/>
          </a:p>
        </p:txBody>
      </p:sp>
      <p:sp>
        <p:nvSpPr>
          <p:cNvPr id="310275" name="Rectangle 2"/>
          <p:cNvSpPr>
            <a:spLocks noRot="1" noChangeArrowheads="1" noTextEdit="1"/>
          </p:cNvSpPr>
          <p:nvPr>
            <p:ph type="sldImg"/>
          </p:nvPr>
        </p:nvSpPr>
        <p:spPr>
          <a:ln/>
        </p:spPr>
      </p:sp>
      <p:sp>
        <p:nvSpPr>
          <p:cNvPr id="310276"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fa-I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D7498AD-3A5E-46B4-89F3-1F6CEF17A1A2}" type="slidenum">
              <a:rPr lang="ar-SA"/>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35A1086-0D0A-44F1-A15E-49AEE02A5B43}" type="slidenum">
              <a:rPr lang="ar-SA"/>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C80417D-188B-40F4-9358-6A91543FB918}" type="slidenum">
              <a:rPr lang="ar-SA"/>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9128F33-F206-43CF-842B-970B9B6A0108}" type="slidenum">
              <a:rPr lang="ar-SA"/>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F1F0DD5-E84C-4858-912C-43E78B140072}" type="slidenum">
              <a:rPr lang="ar-SA"/>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DFAB6DD-C2D4-4D0E-A0D5-7B4250E74517}" type="slidenum">
              <a:rPr lang="ar-SA"/>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E8FAB11-FB6C-4871-BE0E-E774C7FA7694}" type="slidenum">
              <a:rPr lang="ar-SA"/>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E734A1A-557C-4390-887F-6A44D52C3342}" type="slidenum">
              <a:rPr lang="ar-SA"/>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DB63818-4DDF-4FBF-A29C-A73E33CB7374}" type="slidenum">
              <a:rPr lang="ar-SA"/>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89D3335-44D8-4552-89E8-EB740B58D74C}" type="slidenum">
              <a:rPr lang="ar-SA"/>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69F33B6-FB99-4A42-A47D-7BF19FD221C4}" type="slidenum">
              <a:rPr lang="ar-SA"/>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6EC7606-3546-4637-8321-39107A733807}" type="slidenum">
              <a:rPr lang="ar-SA"/>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a:defRPr/>
            </a:pPr>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pPr>
              <a:defRPr/>
            </a:pPr>
            <a:fld id="{61B03BFF-4087-4D84-B04E-51CF8564A6CA}"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62.wmf"/><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subTitle" idx="1"/>
          </p:nvPr>
        </p:nvSpPr>
        <p:spPr/>
        <p:txBody>
          <a:bodyPr/>
          <a:lstStyle/>
          <a:p>
            <a:pPr eaLnBrk="1" hangingPunct="1"/>
            <a:endParaRPr lang="en-US" smtClean="0"/>
          </a:p>
        </p:txBody>
      </p:sp>
      <p:pic>
        <p:nvPicPr>
          <p:cNvPr id="4099" name="Picture 3" descr="RIVER68"/>
          <p:cNvPicPr>
            <a:picLocks noChangeAspect="1" noChangeArrowheads="1"/>
          </p:cNvPicPr>
          <p:nvPr/>
        </p:nvPicPr>
        <p:blipFill>
          <a:blip r:embed="rId2"/>
          <a:srcRect/>
          <a:stretch>
            <a:fillRect/>
          </a:stretch>
        </p:blipFill>
        <p:spPr bwMode="auto">
          <a:xfrm>
            <a:off x="0" y="0"/>
            <a:ext cx="9144000" cy="6858000"/>
          </a:xfrm>
          <a:prstGeom prst="rect">
            <a:avLst/>
          </a:prstGeom>
          <a:noFill/>
          <a:ln w="9525">
            <a:solidFill>
              <a:srgbClr val="FF0000"/>
            </a:solidFill>
            <a:miter lim="800000"/>
            <a:headEnd/>
            <a:tailEnd/>
          </a:ln>
        </p:spPr>
      </p:pic>
      <p:sp>
        <p:nvSpPr>
          <p:cNvPr id="4100" name="Text Box 4"/>
          <p:cNvSpPr txBox="1">
            <a:spLocks noChangeArrowheads="1"/>
          </p:cNvSpPr>
          <p:nvPr/>
        </p:nvSpPr>
        <p:spPr bwMode="auto">
          <a:xfrm>
            <a:off x="3260725" y="1331913"/>
            <a:ext cx="184150" cy="366712"/>
          </a:xfrm>
          <a:prstGeom prst="rect">
            <a:avLst/>
          </a:prstGeom>
          <a:noFill/>
          <a:ln w="9525">
            <a:noFill/>
            <a:miter lim="800000"/>
            <a:headEnd/>
            <a:tailEnd/>
          </a:ln>
        </p:spPr>
        <p:txBody>
          <a:bodyPr wrap="none">
            <a:spAutoFit/>
          </a:bodyPr>
          <a:lstStyle/>
          <a:p>
            <a:endParaRPr lang="en-US" b="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subTitle" idx="1"/>
          </p:nvPr>
        </p:nvSpPr>
        <p:spPr/>
        <p:txBody>
          <a:bodyPr/>
          <a:lstStyle/>
          <a:p>
            <a:pPr eaLnBrk="1" hangingPunct="1"/>
            <a:endParaRPr lang="en-US" smtClean="0"/>
          </a:p>
        </p:txBody>
      </p:sp>
      <p:pic>
        <p:nvPicPr>
          <p:cNvPr id="81923" name="Picture 3" descr="RIVER68"/>
          <p:cNvPicPr>
            <a:picLocks noChangeAspect="1" noChangeArrowheads="1"/>
          </p:cNvPicPr>
          <p:nvPr/>
        </p:nvPicPr>
        <p:blipFill>
          <a:blip r:embed="rId2"/>
          <a:srcRect/>
          <a:stretch>
            <a:fillRect/>
          </a:stretch>
        </p:blipFill>
        <p:spPr bwMode="auto">
          <a:xfrm>
            <a:off x="0" y="0"/>
            <a:ext cx="9144000" cy="6858000"/>
          </a:xfrm>
          <a:prstGeom prst="rect">
            <a:avLst/>
          </a:prstGeom>
          <a:noFill/>
          <a:ln w="9525">
            <a:solidFill>
              <a:srgbClr val="FF0000"/>
            </a:solidFill>
            <a:miter lim="800000"/>
            <a:headEnd/>
            <a:tailEnd/>
          </a:ln>
        </p:spPr>
      </p:pic>
      <p:sp>
        <p:nvSpPr>
          <p:cNvPr id="5124" name="Text Box 4"/>
          <p:cNvSpPr txBox="1">
            <a:spLocks noChangeArrowheads="1"/>
          </p:cNvSpPr>
          <p:nvPr/>
        </p:nvSpPr>
        <p:spPr bwMode="auto">
          <a:xfrm>
            <a:off x="3260725" y="1331913"/>
            <a:ext cx="184150" cy="366712"/>
          </a:xfrm>
          <a:prstGeom prst="rect">
            <a:avLst/>
          </a:prstGeom>
          <a:noFill/>
          <a:ln w="9525">
            <a:noFill/>
            <a:miter lim="800000"/>
            <a:headEnd/>
            <a:tailEnd/>
          </a:ln>
        </p:spPr>
        <p:txBody>
          <a:bodyPr wrap="none">
            <a:spAutoFit/>
          </a:bodyPr>
          <a:lstStyle/>
          <a:p>
            <a:endParaRPr lang="en-US" b="0"/>
          </a:p>
        </p:txBody>
      </p:sp>
      <p:sp>
        <p:nvSpPr>
          <p:cNvPr id="5125" name="Rectangle 5"/>
          <p:cNvSpPr>
            <a:spLocks noChangeArrowheads="1"/>
          </p:cNvSpPr>
          <p:nvPr/>
        </p:nvSpPr>
        <p:spPr bwMode="auto">
          <a:xfrm>
            <a:off x="685800" y="304800"/>
            <a:ext cx="7772400" cy="1470025"/>
          </a:xfrm>
          <a:prstGeom prst="rect">
            <a:avLst/>
          </a:prstGeom>
          <a:solidFill>
            <a:srgbClr val="FF0000"/>
          </a:solidFill>
          <a:ln w="38100">
            <a:solidFill>
              <a:srgbClr val="1D00F2"/>
            </a:solidFill>
            <a:miter lim="800000"/>
            <a:headEnd/>
            <a:tailEnd/>
          </a:ln>
        </p:spPr>
        <p:txBody>
          <a:bodyPr anchor="ctr"/>
          <a:lstStyle/>
          <a:p>
            <a:pPr algn="ctr"/>
            <a:r>
              <a:rPr lang="en-US" sz="6600">
                <a:solidFill>
                  <a:srgbClr val="FFFF00"/>
                </a:solidFill>
              </a:rPr>
              <a:t>Lithostratigraphy</a:t>
            </a:r>
          </a:p>
        </p:txBody>
      </p:sp>
      <p:sp>
        <p:nvSpPr>
          <p:cNvPr id="5126" name="Text Box 7"/>
          <p:cNvSpPr txBox="1">
            <a:spLocks noChangeArrowheads="1"/>
          </p:cNvSpPr>
          <p:nvPr/>
        </p:nvSpPr>
        <p:spPr bwMode="auto">
          <a:xfrm>
            <a:off x="2352675" y="5181600"/>
            <a:ext cx="4248150" cy="954088"/>
          </a:xfrm>
          <a:prstGeom prst="rect">
            <a:avLst/>
          </a:prstGeom>
          <a:solidFill>
            <a:srgbClr val="1D00F2"/>
          </a:solidFill>
          <a:ln w="38100">
            <a:solidFill>
              <a:srgbClr val="FF0000"/>
            </a:solidFill>
            <a:miter lim="800000"/>
            <a:headEnd/>
            <a:tailEnd/>
          </a:ln>
        </p:spPr>
        <p:txBody>
          <a:bodyPr wrap="none">
            <a:spAutoFit/>
          </a:bodyPr>
          <a:lstStyle/>
          <a:p>
            <a:pPr algn="ctr"/>
            <a:r>
              <a:rPr lang="en-US">
                <a:solidFill>
                  <a:srgbClr val="FFFF00"/>
                </a:solidFill>
              </a:rPr>
              <a:t> By:Mohammad Nabi Gorgij</a:t>
            </a:r>
          </a:p>
          <a:p>
            <a:pPr algn="ctr"/>
            <a:r>
              <a:rPr lang="en-US">
                <a:solidFill>
                  <a:srgbClr val="FFFF00"/>
                </a:solidFill>
              </a:rPr>
              <a:t>University of Sistan and Baluchestan</a:t>
            </a:r>
          </a:p>
          <a:p>
            <a:pPr algn="ctr"/>
            <a:r>
              <a:rPr lang="en-US">
                <a:solidFill>
                  <a:srgbClr val="FFFF00"/>
                </a:solidFill>
              </a:rPr>
              <a:t>2009</a:t>
            </a:r>
          </a:p>
        </p:txBody>
      </p:sp>
      <p:sp>
        <p:nvSpPr>
          <p:cNvPr id="5127" name="Freeform 10"/>
          <p:cNvSpPr>
            <a:spLocks/>
          </p:cNvSpPr>
          <p:nvPr/>
        </p:nvSpPr>
        <p:spPr bwMode="auto">
          <a:xfrm>
            <a:off x="6553200" y="1752600"/>
            <a:ext cx="1905000" cy="3429000"/>
          </a:xfrm>
          <a:custGeom>
            <a:avLst/>
            <a:gdLst>
              <a:gd name="T0" fmla="*/ 0 w 1200"/>
              <a:gd name="T1" fmla="*/ 2147483647 h 2160"/>
              <a:gd name="T2" fmla="*/ 2147483647 w 1200"/>
              <a:gd name="T3" fmla="*/ 0 h 2160"/>
              <a:gd name="T4" fmla="*/ 0 60000 65536"/>
              <a:gd name="T5" fmla="*/ 0 60000 65536"/>
              <a:gd name="T6" fmla="*/ 0 w 1200"/>
              <a:gd name="T7" fmla="*/ 0 h 2160"/>
              <a:gd name="T8" fmla="*/ 1200 w 1200"/>
              <a:gd name="T9" fmla="*/ 2160 h 2160"/>
            </a:gdLst>
            <a:ahLst/>
            <a:cxnLst>
              <a:cxn ang="T4">
                <a:pos x="T0" y="T1"/>
              </a:cxn>
              <a:cxn ang="T5">
                <a:pos x="T2" y="T3"/>
              </a:cxn>
            </a:cxnLst>
            <a:rect l="T6" t="T7" r="T8" b="T9"/>
            <a:pathLst>
              <a:path w="1200" h="2160">
                <a:moveTo>
                  <a:pt x="0" y="2160"/>
                </a:moveTo>
                <a:cubicBezTo>
                  <a:pt x="0" y="2160"/>
                  <a:pt x="600" y="1080"/>
                  <a:pt x="1200" y="0"/>
                </a:cubicBezTo>
              </a:path>
            </a:pathLst>
          </a:custGeom>
          <a:noFill/>
          <a:ln w="57150" cmpd="sng">
            <a:solidFill>
              <a:srgbClr val="1D00F2"/>
            </a:solidFill>
            <a:round/>
            <a:headEnd/>
            <a:tailEnd/>
          </a:ln>
        </p:spPr>
        <p:txBody>
          <a:bodyPr/>
          <a:lstStyle/>
          <a:p>
            <a:endParaRPr lang="fa-IR"/>
          </a:p>
        </p:txBody>
      </p:sp>
      <p:sp>
        <p:nvSpPr>
          <p:cNvPr id="5128" name="Freeform 11"/>
          <p:cNvSpPr>
            <a:spLocks/>
          </p:cNvSpPr>
          <p:nvPr/>
        </p:nvSpPr>
        <p:spPr bwMode="auto">
          <a:xfrm>
            <a:off x="685800" y="1752600"/>
            <a:ext cx="1676400" cy="3429000"/>
          </a:xfrm>
          <a:custGeom>
            <a:avLst/>
            <a:gdLst>
              <a:gd name="T0" fmla="*/ 2147483647 w 1056"/>
              <a:gd name="T1" fmla="*/ 2147483647 h 2160"/>
              <a:gd name="T2" fmla="*/ 0 w 1056"/>
              <a:gd name="T3" fmla="*/ 0 h 2160"/>
              <a:gd name="T4" fmla="*/ 0 60000 65536"/>
              <a:gd name="T5" fmla="*/ 0 60000 65536"/>
              <a:gd name="T6" fmla="*/ 0 w 1056"/>
              <a:gd name="T7" fmla="*/ 0 h 2160"/>
              <a:gd name="T8" fmla="*/ 1056 w 1056"/>
              <a:gd name="T9" fmla="*/ 2160 h 2160"/>
            </a:gdLst>
            <a:ahLst/>
            <a:cxnLst>
              <a:cxn ang="T4">
                <a:pos x="T0" y="T1"/>
              </a:cxn>
              <a:cxn ang="T5">
                <a:pos x="T2" y="T3"/>
              </a:cxn>
            </a:cxnLst>
            <a:rect l="T6" t="T7" r="T8" b="T9"/>
            <a:pathLst>
              <a:path w="1056" h="2160">
                <a:moveTo>
                  <a:pt x="1056" y="2160"/>
                </a:moveTo>
                <a:cubicBezTo>
                  <a:pt x="1056" y="2160"/>
                  <a:pt x="528" y="1080"/>
                  <a:pt x="0" y="0"/>
                </a:cubicBezTo>
              </a:path>
            </a:pathLst>
          </a:custGeom>
          <a:solidFill>
            <a:srgbClr val="1D00F2"/>
          </a:solidFill>
          <a:ln w="57150" cmpd="sng">
            <a:solidFill>
              <a:srgbClr val="1D00F2"/>
            </a:solidFill>
            <a:round/>
            <a:headEnd/>
            <a:tailEnd/>
          </a:ln>
        </p:spPr>
        <p:txBody>
          <a:bodyPr/>
          <a:lstStyle/>
          <a:p>
            <a:endParaRPr lang="fa-I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1923"/>
                                        </p:tgtEl>
                                        <p:attrNameLst>
                                          <p:attrName>style.visibility</p:attrName>
                                        </p:attrNameLst>
                                      </p:cBhvr>
                                      <p:to>
                                        <p:strVal val="visible"/>
                                      </p:to>
                                    </p:set>
                                    <p:animEffect transition="in" filter="box(in)">
                                      <p:cBhvr>
                                        <p:cTn id="7" dur="500"/>
                                        <p:tgtEl>
                                          <p:spTgt spid="819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subTitle" idx="1"/>
          </p:nvPr>
        </p:nvSpPr>
        <p:spPr/>
        <p:txBody>
          <a:bodyPr/>
          <a:lstStyle/>
          <a:p>
            <a:pPr eaLnBrk="1" hangingPunct="1"/>
            <a:endParaRPr lang="en-US" smtClean="0"/>
          </a:p>
        </p:txBody>
      </p:sp>
      <p:pic>
        <p:nvPicPr>
          <p:cNvPr id="6147" name="Picture 4" descr="RIVER68"/>
          <p:cNvPicPr>
            <a:picLocks noChangeAspect="1" noChangeArrowheads="1"/>
          </p:cNvPicPr>
          <p:nvPr/>
        </p:nvPicPr>
        <p:blipFill>
          <a:blip r:embed="rId2"/>
          <a:srcRect/>
          <a:stretch>
            <a:fillRect/>
          </a:stretch>
        </p:blipFill>
        <p:spPr bwMode="auto">
          <a:xfrm>
            <a:off x="0" y="0"/>
            <a:ext cx="9144000" cy="6858000"/>
          </a:xfrm>
          <a:prstGeom prst="rect">
            <a:avLst/>
          </a:prstGeom>
          <a:noFill/>
          <a:ln w="9525">
            <a:solidFill>
              <a:srgbClr val="FF0000"/>
            </a:solidFill>
            <a:miter lim="800000"/>
            <a:headEnd/>
            <a:tailEnd/>
          </a:ln>
        </p:spPr>
      </p:pic>
      <p:sp>
        <p:nvSpPr>
          <p:cNvPr id="6148" name="Text Box 5"/>
          <p:cNvSpPr txBox="1">
            <a:spLocks noChangeArrowheads="1"/>
          </p:cNvSpPr>
          <p:nvPr/>
        </p:nvSpPr>
        <p:spPr bwMode="auto">
          <a:xfrm>
            <a:off x="3260725" y="1331913"/>
            <a:ext cx="184150" cy="366712"/>
          </a:xfrm>
          <a:prstGeom prst="rect">
            <a:avLst/>
          </a:prstGeom>
          <a:noFill/>
          <a:ln w="9525">
            <a:noFill/>
            <a:miter lim="800000"/>
            <a:headEnd/>
            <a:tailEnd/>
          </a:ln>
        </p:spPr>
        <p:txBody>
          <a:bodyPr wrap="none">
            <a:spAutoFit/>
          </a:bodyPr>
          <a:lstStyle/>
          <a:p>
            <a:endParaRPr lang="en-US" b="0"/>
          </a:p>
        </p:txBody>
      </p:sp>
      <p:sp>
        <p:nvSpPr>
          <p:cNvPr id="6149" name="Rectangle 7"/>
          <p:cNvSpPr>
            <a:spLocks noChangeArrowheads="1"/>
          </p:cNvSpPr>
          <p:nvPr/>
        </p:nvSpPr>
        <p:spPr bwMode="auto">
          <a:xfrm>
            <a:off x="609600" y="685800"/>
            <a:ext cx="4562475" cy="2014538"/>
          </a:xfrm>
          <a:prstGeom prst="rect">
            <a:avLst/>
          </a:prstGeom>
          <a:noFill/>
          <a:ln w="9525">
            <a:noFill/>
            <a:miter lim="800000"/>
            <a:headEnd/>
            <a:tailEnd/>
          </a:ln>
        </p:spPr>
        <p:txBody>
          <a:bodyPr>
            <a:spAutoFit/>
          </a:bodyPr>
          <a:lstStyle/>
          <a:p>
            <a:pPr algn="l"/>
            <a:r>
              <a:rPr lang="en-US" b="0"/>
              <a:t>Lithostratigraphy</a:t>
            </a:r>
          </a:p>
          <a:p>
            <a:pPr algn="l"/>
            <a:r>
              <a:rPr lang="en-US" b="0"/>
              <a:t>􀂄 Formation</a:t>
            </a:r>
          </a:p>
          <a:p>
            <a:pPr algn="l"/>
            <a:r>
              <a:rPr lang="en-US" b="0"/>
              <a:t>􀂄 Fundamental unit of lithostratigraphic</a:t>
            </a:r>
          </a:p>
          <a:p>
            <a:pPr algn="l"/>
            <a:r>
              <a:rPr lang="en-US" b="0"/>
              <a:t>classification</a:t>
            </a:r>
          </a:p>
          <a:p>
            <a:pPr algn="l"/>
            <a:r>
              <a:rPr lang="en-US" b="0"/>
              <a:t>􀂄 A body of rock identified by lithic</a:t>
            </a:r>
          </a:p>
          <a:p>
            <a:pPr algn="l"/>
            <a:r>
              <a:rPr lang="en-US" b="0"/>
              <a:t>characteristics (composition, colour,</a:t>
            </a:r>
          </a:p>
          <a:p>
            <a:pPr algn="l"/>
            <a:r>
              <a:rPr lang="en-US" b="0"/>
              <a:t>sedimentary structures, fossils,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subTitle" idx="1"/>
          </p:nvPr>
        </p:nvSpPr>
        <p:spPr/>
        <p:txBody>
          <a:bodyPr/>
          <a:lstStyle/>
          <a:p>
            <a:pPr eaLnBrk="1" hangingPunct="1"/>
            <a:endParaRPr lang="en-US" smtClean="0"/>
          </a:p>
        </p:txBody>
      </p:sp>
      <p:pic>
        <p:nvPicPr>
          <p:cNvPr id="7171" name="Picture 3" descr="RIVER68"/>
          <p:cNvPicPr>
            <a:picLocks noChangeAspect="1" noChangeArrowheads="1"/>
          </p:cNvPicPr>
          <p:nvPr/>
        </p:nvPicPr>
        <p:blipFill>
          <a:blip r:embed="rId2"/>
          <a:srcRect/>
          <a:stretch>
            <a:fillRect/>
          </a:stretch>
        </p:blipFill>
        <p:spPr bwMode="auto">
          <a:xfrm>
            <a:off x="0" y="0"/>
            <a:ext cx="9144000" cy="6858000"/>
          </a:xfrm>
          <a:prstGeom prst="rect">
            <a:avLst/>
          </a:prstGeom>
          <a:noFill/>
          <a:ln w="9525">
            <a:solidFill>
              <a:srgbClr val="FF0000"/>
            </a:solidFill>
            <a:miter lim="800000"/>
            <a:headEnd/>
            <a:tailEnd/>
          </a:ln>
        </p:spPr>
      </p:pic>
      <p:sp>
        <p:nvSpPr>
          <p:cNvPr id="7172" name="Text Box 4"/>
          <p:cNvSpPr txBox="1">
            <a:spLocks noChangeArrowheads="1"/>
          </p:cNvSpPr>
          <p:nvPr/>
        </p:nvSpPr>
        <p:spPr bwMode="auto">
          <a:xfrm>
            <a:off x="3260725" y="1331913"/>
            <a:ext cx="184150" cy="366712"/>
          </a:xfrm>
          <a:prstGeom prst="rect">
            <a:avLst/>
          </a:prstGeom>
          <a:noFill/>
          <a:ln w="9525">
            <a:noFill/>
            <a:miter lim="800000"/>
            <a:headEnd/>
            <a:tailEnd/>
          </a:ln>
        </p:spPr>
        <p:txBody>
          <a:bodyPr wrap="none">
            <a:spAutoFit/>
          </a:bodyPr>
          <a:lstStyle/>
          <a:p>
            <a:endParaRPr lang="en-US" b="0"/>
          </a:p>
        </p:txBody>
      </p:sp>
      <p:sp>
        <p:nvSpPr>
          <p:cNvPr id="7173" name="Rectangle 6"/>
          <p:cNvSpPr>
            <a:spLocks noChangeArrowheads="1"/>
          </p:cNvSpPr>
          <p:nvPr/>
        </p:nvSpPr>
        <p:spPr bwMode="auto">
          <a:xfrm>
            <a:off x="2290763" y="1735138"/>
            <a:ext cx="4562475" cy="3387725"/>
          </a:xfrm>
          <a:prstGeom prst="rect">
            <a:avLst/>
          </a:prstGeom>
          <a:noFill/>
          <a:ln w="9525">
            <a:noFill/>
            <a:miter lim="800000"/>
            <a:headEnd/>
            <a:tailEnd/>
          </a:ln>
        </p:spPr>
        <p:txBody>
          <a:bodyPr>
            <a:spAutoFit/>
          </a:bodyPr>
          <a:lstStyle/>
          <a:p>
            <a:pPr algn="l"/>
            <a:r>
              <a:rPr lang="en-US" b="0"/>
              <a:t>Lithostratigraphy</a:t>
            </a:r>
          </a:p>
          <a:p>
            <a:pPr algn="l"/>
            <a:r>
              <a:rPr lang="en-US" b="0"/>
              <a:t>􀂄 Formation</a:t>
            </a:r>
          </a:p>
          <a:p>
            <a:pPr algn="l"/>
            <a:r>
              <a:rPr lang="en-US" b="0"/>
              <a:t>􀂄 Generally considered to be tabular in</a:t>
            </a:r>
          </a:p>
          <a:p>
            <a:pPr algn="l"/>
            <a:r>
              <a:rPr lang="en-US" b="0"/>
              <a:t>geometry</a:t>
            </a:r>
          </a:p>
          <a:p>
            <a:pPr algn="l"/>
            <a:r>
              <a:rPr lang="en-US" b="0"/>
              <a:t>􀂄 Large enough to be mappable at the Earth’s</a:t>
            </a:r>
          </a:p>
          <a:p>
            <a:pPr algn="l"/>
            <a:r>
              <a:rPr lang="en-US" b="0"/>
              <a:t>surface or traceable in the subsurface</a:t>
            </a:r>
          </a:p>
          <a:p>
            <a:pPr algn="l"/>
            <a:r>
              <a:rPr lang="en-US" b="0"/>
              <a:t>􀂄 Existing formations range from a few m to</a:t>
            </a:r>
          </a:p>
          <a:p>
            <a:pPr algn="l"/>
            <a:r>
              <a:rPr lang="en-US" b="0"/>
              <a:t>several 1000s of m thick</a:t>
            </a:r>
          </a:p>
          <a:p>
            <a:pPr algn="l"/>
            <a:r>
              <a:rPr lang="en-US" b="0"/>
              <a:t>􀂄 Traceable for a few km or several 1000 km</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subTitle" idx="1"/>
          </p:nvPr>
        </p:nvSpPr>
        <p:spPr/>
        <p:txBody>
          <a:bodyPr/>
          <a:lstStyle/>
          <a:p>
            <a:pPr eaLnBrk="1" hangingPunct="1"/>
            <a:endParaRPr lang="en-US" smtClean="0"/>
          </a:p>
        </p:txBody>
      </p:sp>
      <p:pic>
        <p:nvPicPr>
          <p:cNvPr id="8195" name="Picture 3" descr="RIVER68"/>
          <p:cNvPicPr>
            <a:picLocks noChangeAspect="1" noChangeArrowheads="1"/>
          </p:cNvPicPr>
          <p:nvPr/>
        </p:nvPicPr>
        <p:blipFill>
          <a:blip r:embed="rId2"/>
          <a:srcRect/>
          <a:stretch>
            <a:fillRect/>
          </a:stretch>
        </p:blipFill>
        <p:spPr bwMode="auto">
          <a:xfrm>
            <a:off x="0" y="0"/>
            <a:ext cx="9144000" cy="6858000"/>
          </a:xfrm>
          <a:prstGeom prst="rect">
            <a:avLst/>
          </a:prstGeom>
          <a:noFill/>
          <a:ln w="9525">
            <a:solidFill>
              <a:srgbClr val="FF0000"/>
            </a:solidFill>
            <a:miter lim="800000"/>
            <a:headEnd/>
            <a:tailEnd/>
          </a:ln>
        </p:spPr>
      </p:pic>
      <p:sp>
        <p:nvSpPr>
          <p:cNvPr id="8196" name="Text Box 4"/>
          <p:cNvSpPr txBox="1">
            <a:spLocks noChangeArrowheads="1"/>
          </p:cNvSpPr>
          <p:nvPr/>
        </p:nvSpPr>
        <p:spPr bwMode="auto">
          <a:xfrm>
            <a:off x="3260725" y="1331913"/>
            <a:ext cx="184150" cy="366712"/>
          </a:xfrm>
          <a:prstGeom prst="rect">
            <a:avLst/>
          </a:prstGeom>
          <a:noFill/>
          <a:ln w="9525">
            <a:noFill/>
            <a:miter lim="800000"/>
            <a:headEnd/>
            <a:tailEnd/>
          </a:ln>
        </p:spPr>
        <p:txBody>
          <a:bodyPr wrap="none">
            <a:spAutoFit/>
          </a:bodyPr>
          <a:lstStyle/>
          <a:p>
            <a:endParaRPr lang="en-US" b="0"/>
          </a:p>
        </p:txBody>
      </p:sp>
      <p:sp>
        <p:nvSpPr>
          <p:cNvPr id="8197" name="Rectangle 6"/>
          <p:cNvSpPr>
            <a:spLocks noChangeArrowheads="1"/>
          </p:cNvSpPr>
          <p:nvPr/>
        </p:nvSpPr>
        <p:spPr bwMode="auto">
          <a:xfrm>
            <a:off x="2290763" y="2284413"/>
            <a:ext cx="4562475" cy="2289175"/>
          </a:xfrm>
          <a:prstGeom prst="rect">
            <a:avLst/>
          </a:prstGeom>
          <a:noFill/>
          <a:ln w="9525">
            <a:noFill/>
            <a:miter lim="800000"/>
            <a:headEnd/>
            <a:tailEnd/>
          </a:ln>
        </p:spPr>
        <p:txBody>
          <a:bodyPr>
            <a:spAutoFit/>
          </a:bodyPr>
          <a:lstStyle/>
          <a:p>
            <a:pPr algn="l"/>
            <a:r>
              <a:rPr lang="en-US" b="0"/>
              <a:t>Lithostratigraphy</a:t>
            </a:r>
          </a:p>
          <a:p>
            <a:pPr algn="l"/>
            <a:r>
              <a:rPr lang="en-US" b="0"/>
              <a:t>􀂄 Members</a:t>
            </a:r>
          </a:p>
          <a:p>
            <a:pPr algn="l"/>
            <a:r>
              <a:rPr lang="en-US" b="0"/>
              <a:t>􀂄 Subdivisions of formations</a:t>
            </a:r>
          </a:p>
          <a:p>
            <a:pPr algn="l"/>
            <a:r>
              <a:rPr lang="en-US" b="0"/>
              <a:t>􀂄 Possess characteristics that distinguish it from</a:t>
            </a:r>
          </a:p>
          <a:p>
            <a:pPr algn="l"/>
            <a:r>
              <a:rPr lang="en-US" b="0"/>
              <a:t>other parts of the formation</a:t>
            </a:r>
          </a:p>
          <a:p>
            <a:pPr algn="l"/>
            <a:r>
              <a:rPr lang="en-US" b="0"/>
              <a:t>􀂄 Not all formations are subdivided into members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subTitle" idx="1"/>
          </p:nvPr>
        </p:nvSpPr>
        <p:spPr/>
        <p:txBody>
          <a:bodyPr/>
          <a:lstStyle/>
          <a:p>
            <a:pPr eaLnBrk="1" hangingPunct="1"/>
            <a:endParaRPr lang="en-US" smtClean="0"/>
          </a:p>
        </p:txBody>
      </p:sp>
      <p:pic>
        <p:nvPicPr>
          <p:cNvPr id="9219" name="Picture 3" descr="RIVER68"/>
          <p:cNvPicPr>
            <a:picLocks noChangeAspect="1" noChangeArrowheads="1"/>
          </p:cNvPicPr>
          <p:nvPr/>
        </p:nvPicPr>
        <p:blipFill>
          <a:blip r:embed="rId2"/>
          <a:srcRect/>
          <a:stretch>
            <a:fillRect/>
          </a:stretch>
        </p:blipFill>
        <p:spPr bwMode="auto">
          <a:xfrm>
            <a:off x="0" y="0"/>
            <a:ext cx="9144000" cy="6858000"/>
          </a:xfrm>
          <a:prstGeom prst="rect">
            <a:avLst/>
          </a:prstGeom>
          <a:noFill/>
          <a:ln w="9525">
            <a:solidFill>
              <a:srgbClr val="FF0000"/>
            </a:solidFill>
            <a:miter lim="800000"/>
            <a:headEnd/>
            <a:tailEnd/>
          </a:ln>
        </p:spPr>
      </p:pic>
      <p:sp>
        <p:nvSpPr>
          <p:cNvPr id="9220" name="Text Box 4"/>
          <p:cNvSpPr txBox="1">
            <a:spLocks noChangeArrowheads="1"/>
          </p:cNvSpPr>
          <p:nvPr/>
        </p:nvSpPr>
        <p:spPr bwMode="auto">
          <a:xfrm>
            <a:off x="3260725" y="1331913"/>
            <a:ext cx="184150" cy="366712"/>
          </a:xfrm>
          <a:prstGeom prst="rect">
            <a:avLst/>
          </a:prstGeom>
          <a:noFill/>
          <a:ln w="9525">
            <a:noFill/>
            <a:miter lim="800000"/>
            <a:headEnd/>
            <a:tailEnd/>
          </a:ln>
        </p:spPr>
        <p:txBody>
          <a:bodyPr wrap="none">
            <a:spAutoFit/>
          </a:bodyPr>
          <a:lstStyle/>
          <a:p>
            <a:endParaRPr lang="en-US" b="0"/>
          </a:p>
        </p:txBody>
      </p:sp>
      <p:sp>
        <p:nvSpPr>
          <p:cNvPr id="9221" name="Rectangle 6"/>
          <p:cNvSpPr>
            <a:spLocks noChangeArrowheads="1"/>
          </p:cNvSpPr>
          <p:nvPr/>
        </p:nvSpPr>
        <p:spPr bwMode="auto">
          <a:xfrm>
            <a:off x="2290763" y="1873250"/>
            <a:ext cx="4562475" cy="3113088"/>
          </a:xfrm>
          <a:prstGeom prst="rect">
            <a:avLst/>
          </a:prstGeom>
          <a:noFill/>
          <a:ln w="9525">
            <a:noFill/>
            <a:miter lim="800000"/>
            <a:headEnd/>
            <a:tailEnd/>
          </a:ln>
        </p:spPr>
        <p:txBody>
          <a:bodyPr>
            <a:spAutoFit/>
          </a:bodyPr>
          <a:lstStyle/>
          <a:p>
            <a:pPr algn="l"/>
            <a:r>
              <a:rPr lang="en-US" b="0"/>
              <a:t>Lithostratigraphy</a:t>
            </a:r>
          </a:p>
          <a:p>
            <a:pPr algn="l"/>
            <a:r>
              <a:rPr lang="en-US" b="0"/>
              <a:t>􀂄 Groups</a:t>
            </a:r>
          </a:p>
          <a:p>
            <a:pPr algn="l"/>
            <a:r>
              <a:rPr lang="en-US" b="0"/>
              <a:t>􀂄 Two or more formations related lithologically</a:t>
            </a:r>
          </a:p>
          <a:p>
            <a:pPr algn="l"/>
            <a:r>
              <a:rPr lang="en-US" b="0"/>
              <a:t>􀂄 Component formations may change laterally</a:t>
            </a:r>
          </a:p>
          <a:p>
            <a:pPr algn="l"/>
            <a:r>
              <a:rPr lang="en-US" b="0"/>
              <a:t>(e.g., due to facies changes)</a:t>
            </a:r>
          </a:p>
          <a:p>
            <a:pPr algn="l"/>
            <a:r>
              <a:rPr lang="en-US" b="0"/>
              <a:t>􀂄 Supergroups</a:t>
            </a:r>
          </a:p>
          <a:p>
            <a:pPr algn="l"/>
            <a:r>
              <a:rPr lang="en-US" b="0"/>
              <a:t>􀂄 Assemblage of related or superimposed groups</a:t>
            </a:r>
          </a:p>
          <a:p>
            <a:pPr algn="l"/>
            <a:r>
              <a:rPr lang="en-US" b="0"/>
              <a:t>􀂄 Sometimes useful for regional synt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subTitle" idx="1"/>
          </p:nvPr>
        </p:nvSpPr>
        <p:spPr/>
        <p:txBody>
          <a:bodyPr/>
          <a:lstStyle/>
          <a:p>
            <a:pPr eaLnBrk="1" hangingPunct="1"/>
            <a:endParaRPr lang="en-US" smtClean="0"/>
          </a:p>
        </p:txBody>
      </p:sp>
      <p:pic>
        <p:nvPicPr>
          <p:cNvPr id="10243" name="Picture 3" descr="RIVER68"/>
          <p:cNvPicPr>
            <a:picLocks noChangeAspect="1" noChangeArrowheads="1"/>
          </p:cNvPicPr>
          <p:nvPr/>
        </p:nvPicPr>
        <p:blipFill>
          <a:blip r:embed="rId2"/>
          <a:srcRect/>
          <a:stretch>
            <a:fillRect/>
          </a:stretch>
        </p:blipFill>
        <p:spPr bwMode="auto">
          <a:xfrm>
            <a:off x="0" y="0"/>
            <a:ext cx="9144000" cy="6858000"/>
          </a:xfrm>
          <a:prstGeom prst="rect">
            <a:avLst/>
          </a:prstGeom>
          <a:noFill/>
          <a:ln w="9525">
            <a:solidFill>
              <a:srgbClr val="FF0000"/>
            </a:solidFill>
            <a:miter lim="800000"/>
            <a:headEnd/>
            <a:tailEnd/>
          </a:ln>
        </p:spPr>
      </p:pic>
      <p:sp>
        <p:nvSpPr>
          <p:cNvPr id="10244" name="Text Box 4"/>
          <p:cNvSpPr txBox="1">
            <a:spLocks noChangeArrowheads="1"/>
          </p:cNvSpPr>
          <p:nvPr/>
        </p:nvSpPr>
        <p:spPr bwMode="auto">
          <a:xfrm>
            <a:off x="3260725" y="1331913"/>
            <a:ext cx="184150" cy="366712"/>
          </a:xfrm>
          <a:prstGeom prst="rect">
            <a:avLst/>
          </a:prstGeom>
          <a:noFill/>
          <a:ln w="9525">
            <a:noFill/>
            <a:miter lim="800000"/>
            <a:headEnd/>
            <a:tailEnd/>
          </a:ln>
        </p:spPr>
        <p:txBody>
          <a:bodyPr wrap="none">
            <a:spAutoFit/>
          </a:bodyPr>
          <a:lstStyle/>
          <a:p>
            <a:endParaRPr lang="en-US" b="0"/>
          </a:p>
        </p:txBody>
      </p:sp>
      <p:pic>
        <p:nvPicPr>
          <p:cNvPr id="10245" name="Picture 6"/>
          <p:cNvPicPr>
            <a:picLocks noChangeAspect="1" noChangeArrowheads="1"/>
          </p:cNvPicPr>
          <p:nvPr/>
        </p:nvPicPr>
        <p:blipFill>
          <a:blip r:embed="rId3"/>
          <a:srcRect/>
          <a:stretch>
            <a:fillRect/>
          </a:stretch>
        </p:blipFill>
        <p:spPr bwMode="auto">
          <a:xfrm>
            <a:off x="2133600" y="685800"/>
            <a:ext cx="4533900" cy="568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Parallel Discontinuous Beds"/>
          <p:cNvPicPr>
            <a:picLocks noChangeAspect="1" noChangeArrowheads="1" noCrop="1"/>
          </p:cNvPicPr>
          <p:nvPr/>
        </p:nvPicPr>
        <p:blipFill>
          <a:blip r:embed="rId2">
            <a:grayscl/>
          </a:blip>
          <a:srcRect/>
          <a:stretch>
            <a:fillRect/>
          </a:stretch>
        </p:blipFill>
        <p:spPr bwMode="auto">
          <a:xfrm>
            <a:off x="1143000" y="2590800"/>
            <a:ext cx="7240588" cy="3830638"/>
          </a:xfrm>
          <a:prstGeom prst="rect">
            <a:avLst/>
          </a:prstGeom>
          <a:noFill/>
          <a:ln w="9525">
            <a:noFill/>
            <a:miter lim="800000"/>
            <a:headEnd/>
            <a:tailEnd/>
          </a:ln>
        </p:spPr>
      </p:pic>
      <p:sp>
        <p:nvSpPr>
          <p:cNvPr id="11267" name="Rectangle 3"/>
          <p:cNvSpPr>
            <a:spLocks noChangeArrowheads="1"/>
          </p:cNvSpPr>
          <p:nvPr/>
        </p:nvSpPr>
        <p:spPr bwMode="auto">
          <a:xfrm>
            <a:off x="914400" y="762000"/>
            <a:ext cx="7772400" cy="1752600"/>
          </a:xfrm>
          <a:prstGeom prst="rect">
            <a:avLst/>
          </a:prstGeom>
          <a:solidFill>
            <a:srgbClr val="1D00F2"/>
          </a:solidFill>
          <a:ln w="25400">
            <a:solidFill>
              <a:srgbClr val="FF0000"/>
            </a:solidFill>
            <a:miter lim="800000"/>
            <a:headEnd/>
            <a:tailEnd/>
          </a:ln>
        </p:spPr>
        <p:txBody>
          <a:bodyPr wrap="none" anchor="ctr">
            <a:spAutoFit/>
          </a:bodyPr>
          <a:lstStyle/>
          <a:p>
            <a:endParaRPr lang="fa-IR"/>
          </a:p>
        </p:txBody>
      </p:sp>
      <p:sp>
        <p:nvSpPr>
          <p:cNvPr id="11268" name="Text Box 4"/>
          <p:cNvSpPr txBox="1">
            <a:spLocks noChangeArrowheads="1"/>
          </p:cNvSpPr>
          <p:nvPr/>
        </p:nvSpPr>
        <p:spPr bwMode="auto">
          <a:xfrm>
            <a:off x="228600" y="152400"/>
            <a:ext cx="4940300" cy="457200"/>
          </a:xfrm>
          <a:prstGeom prst="rect">
            <a:avLst/>
          </a:prstGeom>
          <a:noFill/>
          <a:ln w="25400">
            <a:noFill/>
            <a:miter lim="800000"/>
            <a:headEnd/>
            <a:tailEnd/>
          </a:ln>
        </p:spPr>
        <p:txBody>
          <a:bodyPr wrap="none">
            <a:spAutoFit/>
          </a:bodyPr>
          <a:lstStyle/>
          <a:p>
            <a:pPr algn="l" rtl="0"/>
            <a:r>
              <a:rPr lang="en-US" sz="2400">
                <a:solidFill>
                  <a:srgbClr val="EE040A"/>
                </a:solidFill>
              </a:rPr>
              <a:t>Types of Contacts (Depositional)</a:t>
            </a:r>
          </a:p>
        </p:txBody>
      </p:sp>
      <p:sp>
        <p:nvSpPr>
          <p:cNvPr id="11269" name="Text Box 5"/>
          <p:cNvSpPr txBox="1">
            <a:spLocks noChangeArrowheads="1"/>
          </p:cNvSpPr>
          <p:nvPr/>
        </p:nvSpPr>
        <p:spPr bwMode="auto">
          <a:xfrm rot="16200000" flipH="1">
            <a:off x="4521200" y="-482600"/>
            <a:ext cx="636588" cy="4040188"/>
          </a:xfrm>
          <a:prstGeom prst="rect">
            <a:avLst/>
          </a:prstGeom>
          <a:noFill/>
          <a:ln w="25400">
            <a:solidFill>
              <a:srgbClr val="FF0000"/>
            </a:solidFill>
            <a:miter lim="800000"/>
            <a:headEnd/>
            <a:tailEnd/>
          </a:ln>
        </p:spPr>
        <p:txBody>
          <a:bodyPr vert="eaVert">
            <a:spAutoFit/>
          </a:bodyPr>
          <a:lstStyle/>
          <a:p>
            <a:pPr algn="l" rtl="0"/>
            <a:r>
              <a:rPr lang="en-US" sz="2800">
                <a:solidFill>
                  <a:schemeClr val="bg1"/>
                </a:solidFill>
              </a:rPr>
              <a:t>Lateral Contacts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228600" y="115888"/>
            <a:ext cx="4940300" cy="457200"/>
          </a:xfrm>
          <a:prstGeom prst="rect">
            <a:avLst/>
          </a:prstGeom>
          <a:noFill/>
          <a:ln w="25400">
            <a:noFill/>
            <a:miter lim="800000"/>
            <a:headEnd/>
            <a:tailEnd/>
          </a:ln>
        </p:spPr>
        <p:txBody>
          <a:bodyPr wrap="none">
            <a:spAutoFit/>
          </a:bodyPr>
          <a:lstStyle/>
          <a:p>
            <a:pPr algn="l" rtl="0"/>
            <a:r>
              <a:rPr lang="en-US" sz="2400">
                <a:solidFill>
                  <a:srgbClr val="CCFF33"/>
                </a:solidFill>
              </a:rPr>
              <a:t>Types of Contacts (Depositional)</a:t>
            </a:r>
          </a:p>
        </p:txBody>
      </p:sp>
      <p:sp>
        <p:nvSpPr>
          <p:cNvPr id="12291" name="Rectangle 3"/>
          <p:cNvSpPr>
            <a:spLocks noChangeArrowheads="1"/>
          </p:cNvSpPr>
          <p:nvPr/>
        </p:nvSpPr>
        <p:spPr bwMode="auto">
          <a:xfrm>
            <a:off x="1828800" y="1295400"/>
            <a:ext cx="5638800" cy="4953000"/>
          </a:xfrm>
          <a:prstGeom prst="rect">
            <a:avLst/>
          </a:prstGeom>
          <a:solidFill>
            <a:schemeClr val="bg1"/>
          </a:solidFill>
          <a:ln w="25400">
            <a:solidFill>
              <a:schemeClr val="tx1"/>
            </a:solidFill>
            <a:miter lim="800000"/>
            <a:headEnd/>
            <a:tailEnd/>
          </a:ln>
        </p:spPr>
        <p:txBody>
          <a:bodyPr anchor="ctr">
            <a:spAutoFit/>
          </a:bodyPr>
          <a:lstStyle/>
          <a:p>
            <a:endParaRPr lang="fa-IR"/>
          </a:p>
        </p:txBody>
      </p:sp>
      <p:pic>
        <p:nvPicPr>
          <p:cNvPr id="12292" name="Picture 4" descr="boggs1g"/>
          <p:cNvPicPr>
            <a:picLocks noChangeAspect="1" noChangeArrowheads="1"/>
          </p:cNvPicPr>
          <p:nvPr/>
        </p:nvPicPr>
        <p:blipFill>
          <a:blip r:embed="rId2">
            <a:grayscl/>
          </a:blip>
          <a:srcRect/>
          <a:stretch>
            <a:fillRect/>
          </a:stretch>
        </p:blipFill>
        <p:spPr bwMode="auto">
          <a:xfrm rot="60000">
            <a:off x="2419350" y="1471613"/>
            <a:ext cx="4972050" cy="4668837"/>
          </a:xfrm>
          <a:prstGeom prst="rect">
            <a:avLst/>
          </a:prstGeom>
          <a:noFill/>
          <a:ln w="9525">
            <a:noFill/>
            <a:miter lim="800000"/>
            <a:headEnd/>
            <a:tailEnd/>
          </a:ln>
        </p:spPr>
      </p:pic>
      <p:sp>
        <p:nvSpPr>
          <p:cNvPr id="12293" name="Text Box 5"/>
          <p:cNvSpPr txBox="1">
            <a:spLocks noChangeArrowheads="1"/>
          </p:cNvSpPr>
          <p:nvPr/>
        </p:nvSpPr>
        <p:spPr bwMode="auto">
          <a:xfrm rot="10800000" flipH="1">
            <a:off x="1187450" y="2143125"/>
            <a:ext cx="488950" cy="2505075"/>
          </a:xfrm>
          <a:prstGeom prst="rect">
            <a:avLst/>
          </a:prstGeom>
          <a:noFill/>
          <a:ln w="25400">
            <a:noFill/>
            <a:miter lim="800000"/>
            <a:headEnd/>
            <a:tailEnd/>
          </a:ln>
        </p:spPr>
        <p:txBody>
          <a:bodyPr vert="eaVert">
            <a:spAutoFit/>
          </a:bodyPr>
          <a:lstStyle/>
          <a:p>
            <a:pPr algn="l" rtl="0"/>
            <a:r>
              <a:rPr lang="en-US" sz="2000">
                <a:solidFill>
                  <a:schemeClr val="bg1"/>
                </a:solidFill>
              </a:rPr>
              <a:t>Vertical Contacts</a:t>
            </a:r>
          </a:p>
        </p:txBody>
      </p:sp>
      <p:sp>
        <p:nvSpPr>
          <p:cNvPr id="12294" name="Text Box 6"/>
          <p:cNvSpPr txBox="1">
            <a:spLocks noChangeArrowheads="1"/>
          </p:cNvSpPr>
          <p:nvPr/>
        </p:nvSpPr>
        <p:spPr bwMode="auto">
          <a:xfrm rot="16200000" flipH="1">
            <a:off x="4665663" y="-246063"/>
            <a:ext cx="488950" cy="2505075"/>
          </a:xfrm>
          <a:prstGeom prst="rect">
            <a:avLst/>
          </a:prstGeom>
          <a:noFill/>
          <a:ln w="25400">
            <a:noFill/>
            <a:miter lim="800000"/>
            <a:headEnd/>
            <a:tailEnd/>
          </a:ln>
        </p:spPr>
        <p:txBody>
          <a:bodyPr vert="eaVert">
            <a:spAutoFit/>
          </a:bodyPr>
          <a:lstStyle/>
          <a:p>
            <a:pPr algn="l" rtl="0"/>
            <a:r>
              <a:rPr lang="en-US" sz="2000">
                <a:solidFill>
                  <a:schemeClr val="bg1"/>
                </a:solidFill>
              </a:rPr>
              <a:t>Lateral Contacts</a:t>
            </a:r>
          </a:p>
        </p:txBody>
      </p:sp>
      <p:sp>
        <p:nvSpPr>
          <p:cNvPr id="12295" name="Text Box 7"/>
          <p:cNvSpPr txBox="1">
            <a:spLocks noChangeArrowheads="1"/>
          </p:cNvSpPr>
          <p:nvPr/>
        </p:nvSpPr>
        <p:spPr bwMode="auto">
          <a:xfrm>
            <a:off x="5799138" y="5440363"/>
            <a:ext cx="830262" cy="274637"/>
          </a:xfrm>
          <a:prstGeom prst="rect">
            <a:avLst/>
          </a:prstGeom>
          <a:solidFill>
            <a:schemeClr val="bg1"/>
          </a:solidFill>
          <a:ln w="25400">
            <a:noFill/>
            <a:miter lim="800000"/>
            <a:headEnd/>
            <a:tailEnd/>
          </a:ln>
        </p:spPr>
        <p:txBody>
          <a:bodyPr wrap="none">
            <a:spAutoFit/>
          </a:bodyPr>
          <a:lstStyle/>
          <a:p>
            <a:pPr algn="l" rtl="0"/>
            <a:r>
              <a:rPr lang="en-US" sz="1200"/>
              <a:t>pinchout</a:t>
            </a:r>
          </a:p>
        </p:txBody>
      </p:sp>
      <p:sp>
        <p:nvSpPr>
          <p:cNvPr id="12296" name="Text Box 8"/>
          <p:cNvSpPr txBox="1">
            <a:spLocks noChangeArrowheads="1"/>
          </p:cNvSpPr>
          <p:nvPr/>
        </p:nvSpPr>
        <p:spPr bwMode="auto">
          <a:xfrm>
            <a:off x="5410200" y="4678363"/>
            <a:ext cx="1169988" cy="274637"/>
          </a:xfrm>
          <a:prstGeom prst="rect">
            <a:avLst/>
          </a:prstGeom>
          <a:solidFill>
            <a:schemeClr val="bg1"/>
          </a:solidFill>
          <a:ln w="25400">
            <a:noFill/>
            <a:miter lim="800000"/>
            <a:headEnd/>
            <a:tailEnd/>
          </a:ln>
        </p:spPr>
        <p:txBody>
          <a:bodyPr wrap="none">
            <a:spAutoFit/>
          </a:bodyPr>
          <a:lstStyle/>
          <a:p>
            <a:pPr algn="l" rtl="0"/>
            <a:r>
              <a:rPr lang="en-US" sz="1200"/>
              <a:t>intertonguing</a:t>
            </a:r>
          </a:p>
        </p:txBody>
      </p:sp>
      <p:sp>
        <p:nvSpPr>
          <p:cNvPr id="12297" name="Text Box 9"/>
          <p:cNvSpPr txBox="1">
            <a:spLocks noChangeArrowheads="1"/>
          </p:cNvSpPr>
          <p:nvPr/>
        </p:nvSpPr>
        <p:spPr bwMode="auto">
          <a:xfrm>
            <a:off x="4572000" y="3886200"/>
            <a:ext cx="990600" cy="274638"/>
          </a:xfrm>
          <a:prstGeom prst="rect">
            <a:avLst/>
          </a:prstGeom>
          <a:solidFill>
            <a:schemeClr val="bg1"/>
          </a:solidFill>
          <a:ln w="25400">
            <a:noFill/>
            <a:miter lim="800000"/>
            <a:headEnd/>
            <a:tailEnd/>
          </a:ln>
        </p:spPr>
        <p:txBody>
          <a:bodyPr>
            <a:spAutoFit/>
          </a:bodyPr>
          <a:lstStyle/>
          <a:p>
            <a:pPr algn="ctr" rtl="0"/>
            <a:r>
              <a:rPr lang="en-US" sz="1200"/>
              <a:t>gradation</a:t>
            </a:r>
          </a:p>
        </p:txBody>
      </p:sp>
      <p:sp>
        <p:nvSpPr>
          <p:cNvPr id="12298" name="Text Box 10"/>
          <p:cNvSpPr txBox="1">
            <a:spLocks noChangeArrowheads="1"/>
          </p:cNvSpPr>
          <p:nvPr/>
        </p:nvSpPr>
        <p:spPr bwMode="auto">
          <a:xfrm rot="-5400000">
            <a:off x="1828006" y="2134394"/>
            <a:ext cx="1038225" cy="274638"/>
          </a:xfrm>
          <a:prstGeom prst="rect">
            <a:avLst/>
          </a:prstGeom>
          <a:solidFill>
            <a:schemeClr val="bg1"/>
          </a:solidFill>
          <a:ln w="25400">
            <a:noFill/>
            <a:miter lim="800000"/>
            <a:headEnd/>
            <a:tailEnd/>
          </a:ln>
        </p:spPr>
        <p:txBody>
          <a:bodyPr wrap="none">
            <a:spAutoFit/>
          </a:bodyPr>
          <a:lstStyle/>
          <a:p>
            <a:pPr algn="l" rtl="0"/>
            <a:r>
              <a:rPr lang="en-US" sz="1200"/>
              <a:t>intercalated</a:t>
            </a:r>
          </a:p>
        </p:txBody>
      </p:sp>
      <p:sp>
        <p:nvSpPr>
          <p:cNvPr id="12299" name="Text Box 11"/>
          <p:cNvSpPr txBox="1">
            <a:spLocks noChangeArrowheads="1"/>
          </p:cNvSpPr>
          <p:nvPr/>
        </p:nvSpPr>
        <p:spPr bwMode="auto">
          <a:xfrm rot="-5400000">
            <a:off x="1981201" y="3152775"/>
            <a:ext cx="735012" cy="274637"/>
          </a:xfrm>
          <a:prstGeom prst="rect">
            <a:avLst/>
          </a:prstGeom>
          <a:solidFill>
            <a:schemeClr val="bg1"/>
          </a:solidFill>
          <a:ln w="25400">
            <a:noFill/>
            <a:miter lim="800000"/>
            <a:headEnd/>
            <a:tailEnd/>
          </a:ln>
        </p:spPr>
        <p:txBody>
          <a:bodyPr wrap="none">
            <a:spAutoFit/>
          </a:bodyPr>
          <a:lstStyle/>
          <a:p>
            <a:pPr algn="l" rtl="0"/>
            <a:r>
              <a:rPr lang="en-US" sz="1200"/>
              <a:t>gradual</a:t>
            </a:r>
          </a:p>
        </p:txBody>
      </p:sp>
      <p:sp>
        <p:nvSpPr>
          <p:cNvPr id="12300" name="Text Box 12"/>
          <p:cNvSpPr txBox="1">
            <a:spLocks noChangeArrowheads="1"/>
          </p:cNvSpPr>
          <p:nvPr/>
        </p:nvSpPr>
        <p:spPr bwMode="auto">
          <a:xfrm rot="-5400000">
            <a:off x="1971675" y="4306888"/>
            <a:ext cx="658813" cy="274637"/>
          </a:xfrm>
          <a:prstGeom prst="rect">
            <a:avLst/>
          </a:prstGeom>
          <a:solidFill>
            <a:schemeClr val="bg1"/>
          </a:solidFill>
          <a:ln w="25400">
            <a:noFill/>
            <a:miter lim="800000"/>
            <a:headEnd/>
            <a:tailEnd/>
          </a:ln>
        </p:spPr>
        <p:txBody>
          <a:bodyPr wrap="none">
            <a:spAutoFit/>
          </a:bodyPr>
          <a:lstStyle/>
          <a:p>
            <a:pPr algn="l" rtl="0"/>
            <a:r>
              <a:rPr lang="en-US" sz="1200"/>
              <a:t>abrupt</a:t>
            </a:r>
          </a:p>
        </p:txBody>
      </p:sp>
      <p:sp>
        <p:nvSpPr>
          <p:cNvPr id="12301" name="Text Box 13"/>
          <p:cNvSpPr txBox="1">
            <a:spLocks noChangeArrowheads="1"/>
          </p:cNvSpPr>
          <p:nvPr/>
        </p:nvSpPr>
        <p:spPr bwMode="auto">
          <a:xfrm>
            <a:off x="6319838" y="6278563"/>
            <a:ext cx="1223962" cy="274637"/>
          </a:xfrm>
          <a:prstGeom prst="rect">
            <a:avLst/>
          </a:prstGeom>
          <a:noFill/>
          <a:ln w="25400">
            <a:noFill/>
            <a:miter lim="800000"/>
            <a:headEnd/>
            <a:tailEnd/>
          </a:ln>
        </p:spPr>
        <p:txBody>
          <a:bodyPr wrap="none">
            <a:spAutoFit/>
          </a:bodyPr>
          <a:lstStyle/>
          <a:p>
            <a:pPr algn="l" rtl="0"/>
            <a:r>
              <a:rPr lang="en-US" sz="1200" b="0">
                <a:solidFill>
                  <a:srgbClr val="CCFF33"/>
                </a:solidFill>
              </a:rPr>
              <a:t>(Boggs, p. 453)</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228600" y="115888"/>
            <a:ext cx="2851150" cy="482600"/>
          </a:xfrm>
          <a:prstGeom prst="rect">
            <a:avLst/>
          </a:prstGeom>
          <a:noFill/>
          <a:ln w="25400">
            <a:solidFill>
              <a:srgbClr val="FF0000"/>
            </a:solidFill>
            <a:miter lim="800000"/>
            <a:headEnd/>
            <a:tailEnd/>
          </a:ln>
        </p:spPr>
        <p:txBody>
          <a:bodyPr wrap="none">
            <a:spAutoFit/>
          </a:bodyPr>
          <a:lstStyle/>
          <a:p>
            <a:pPr algn="l" rtl="0"/>
            <a:r>
              <a:rPr lang="en-US" sz="2400">
                <a:solidFill>
                  <a:srgbClr val="1D00F2"/>
                </a:solidFill>
              </a:rPr>
              <a:t>Types of Contacts</a:t>
            </a:r>
          </a:p>
        </p:txBody>
      </p:sp>
      <p:sp>
        <p:nvSpPr>
          <p:cNvPr id="13315" name="Text Box 3"/>
          <p:cNvSpPr txBox="1">
            <a:spLocks noChangeArrowheads="1"/>
          </p:cNvSpPr>
          <p:nvPr/>
        </p:nvSpPr>
        <p:spPr bwMode="auto">
          <a:xfrm>
            <a:off x="2495550" y="1577975"/>
            <a:ext cx="4603750" cy="3960813"/>
          </a:xfrm>
          <a:prstGeom prst="rect">
            <a:avLst/>
          </a:prstGeom>
          <a:solidFill>
            <a:srgbClr val="FF0000"/>
          </a:solidFill>
          <a:ln w="25400">
            <a:solidFill>
              <a:srgbClr val="FF0000"/>
            </a:solidFill>
            <a:miter lim="800000"/>
            <a:headEnd/>
            <a:tailEnd/>
          </a:ln>
        </p:spPr>
        <p:txBody>
          <a:bodyPr wrap="none">
            <a:spAutoFit/>
          </a:bodyPr>
          <a:lstStyle/>
          <a:p>
            <a:pPr algn="l" rtl="0">
              <a:buFontTx/>
              <a:buChar char="•"/>
            </a:pPr>
            <a:r>
              <a:rPr lang="en-US" sz="2800"/>
              <a:t>  Intrusive</a:t>
            </a:r>
          </a:p>
          <a:p>
            <a:pPr algn="l" rtl="0">
              <a:buFontTx/>
              <a:buChar char="•"/>
            </a:pPr>
            <a:endParaRPr lang="en-US" sz="2800"/>
          </a:p>
          <a:p>
            <a:pPr algn="l" rtl="0">
              <a:buFontTx/>
              <a:buChar char="•"/>
            </a:pPr>
            <a:r>
              <a:rPr lang="en-US" sz="2800"/>
              <a:t>  Fault</a:t>
            </a:r>
          </a:p>
          <a:p>
            <a:pPr algn="l" rtl="0">
              <a:buFontTx/>
              <a:buChar char="•"/>
            </a:pPr>
            <a:endParaRPr lang="en-US" sz="2800"/>
          </a:p>
          <a:p>
            <a:pPr algn="l" rtl="0">
              <a:buFontTx/>
              <a:buChar char="•"/>
            </a:pPr>
            <a:r>
              <a:rPr lang="en-US" sz="2800"/>
              <a:t>  Depositional</a:t>
            </a:r>
          </a:p>
          <a:p>
            <a:pPr algn="l" rtl="0">
              <a:buFontTx/>
              <a:buChar char="•"/>
            </a:pPr>
            <a:endParaRPr lang="en-US" sz="2800"/>
          </a:p>
          <a:p>
            <a:pPr lvl="1" algn="l" rtl="0">
              <a:buFontTx/>
              <a:buChar char="-"/>
            </a:pPr>
            <a:r>
              <a:rPr lang="en-US" sz="2800"/>
              <a:t>  Conformable Contact</a:t>
            </a:r>
          </a:p>
          <a:p>
            <a:pPr lvl="1" algn="l" rtl="0">
              <a:buFontTx/>
              <a:buChar char="-"/>
            </a:pPr>
            <a:endParaRPr lang="en-US" sz="2800"/>
          </a:p>
          <a:p>
            <a:pPr lvl="1" algn="l" rtl="0">
              <a:buFontTx/>
              <a:buChar char="-"/>
            </a:pPr>
            <a:r>
              <a:rPr lang="en-US" sz="2800"/>
              <a:t>  Unconformity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Dimensionally Restricted Facies"/>
          <p:cNvPicPr>
            <a:picLocks noChangeAspect="1" noChangeArrowheads="1" noCrop="1"/>
          </p:cNvPicPr>
          <p:nvPr/>
        </p:nvPicPr>
        <p:blipFill>
          <a:blip r:embed="rId2">
            <a:grayscl/>
          </a:blip>
          <a:srcRect/>
          <a:stretch>
            <a:fillRect/>
          </a:stretch>
        </p:blipFill>
        <p:spPr bwMode="auto">
          <a:xfrm>
            <a:off x="533400" y="1506538"/>
            <a:ext cx="8077200" cy="4275137"/>
          </a:xfrm>
          <a:prstGeom prst="rect">
            <a:avLst/>
          </a:prstGeom>
          <a:noFill/>
          <a:ln w="9525">
            <a:noFill/>
            <a:miter lim="800000"/>
            <a:headEnd/>
            <a:tailEnd/>
          </a:ln>
        </p:spPr>
      </p:pic>
      <p:sp>
        <p:nvSpPr>
          <p:cNvPr id="14339" name="Rectangle 3"/>
          <p:cNvSpPr>
            <a:spLocks noChangeArrowheads="1"/>
          </p:cNvSpPr>
          <p:nvPr/>
        </p:nvSpPr>
        <p:spPr bwMode="auto">
          <a:xfrm>
            <a:off x="381000" y="1447800"/>
            <a:ext cx="8458200" cy="1371600"/>
          </a:xfrm>
          <a:prstGeom prst="rect">
            <a:avLst/>
          </a:prstGeom>
          <a:solidFill>
            <a:schemeClr val="tx1"/>
          </a:solidFill>
          <a:ln w="25400">
            <a:solidFill>
              <a:schemeClr val="tx1"/>
            </a:solidFill>
            <a:miter lim="800000"/>
            <a:headEnd/>
            <a:tailEnd/>
          </a:ln>
        </p:spPr>
        <p:txBody>
          <a:bodyPr anchor="ctr">
            <a:spAutoFit/>
          </a:bodyPr>
          <a:lstStyle/>
          <a:p>
            <a:pPr algn="ctr" rtl="0"/>
            <a:endParaRPr lang="en-US" b="0"/>
          </a:p>
        </p:txBody>
      </p:sp>
      <p:sp>
        <p:nvSpPr>
          <p:cNvPr id="14340" name="Text Box 4"/>
          <p:cNvSpPr txBox="1">
            <a:spLocks noChangeArrowheads="1"/>
          </p:cNvSpPr>
          <p:nvPr/>
        </p:nvSpPr>
        <p:spPr bwMode="auto">
          <a:xfrm>
            <a:off x="152400" y="152400"/>
            <a:ext cx="3316288" cy="457200"/>
          </a:xfrm>
          <a:prstGeom prst="rect">
            <a:avLst/>
          </a:prstGeom>
          <a:noFill/>
          <a:ln w="9525">
            <a:noFill/>
            <a:miter lim="800000"/>
            <a:headEnd/>
            <a:tailEnd/>
          </a:ln>
        </p:spPr>
        <p:txBody>
          <a:bodyPr wrap="none">
            <a:spAutoFit/>
          </a:bodyPr>
          <a:lstStyle/>
          <a:p>
            <a:pPr algn="l" rtl="0"/>
            <a:r>
              <a:rPr lang="en-US" sz="2400">
                <a:solidFill>
                  <a:srgbClr val="CCFF33"/>
                </a:solidFill>
              </a:rPr>
              <a:t>Types of Stratigraphy</a:t>
            </a:r>
          </a:p>
        </p:txBody>
      </p:sp>
      <p:sp>
        <p:nvSpPr>
          <p:cNvPr id="14341" name="Text Box 5"/>
          <p:cNvSpPr txBox="1">
            <a:spLocks noChangeArrowheads="1"/>
          </p:cNvSpPr>
          <p:nvPr/>
        </p:nvSpPr>
        <p:spPr bwMode="auto">
          <a:xfrm>
            <a:off x="2973388" y="1905000"/>
            <a:ext cx="3046412" cy="396875"/>
          </a:xfrm>
          <a:prstGeom prst="rect">
            <a:avLst/>
          </a:prstGeom>
          <a:noFill/>
          <a:ln w="25400">
            <a:noFill/>
            <a:miter lim="800000"/>
            <a:headEnd/>
            <a:tailEnd/>
          </a:ln>
        </p:spPr>
        <p:txBody>
          <a:bodyPr wrap="none">
            <a:spAutoFit/>
          </a:bodyPr>
          <a:lstStyle/>
          <a:p>
            <a:pPr algn="l" rtl="0"/>
            <a:r>
              <a:rPr lang="en-US" sz="2000">
                <a:solidFill>
                  <a:schemeClr val="bg1"/>
                </a:solidFill>
              </a:rPr>
              <a:t>Lithostratigraphic Units</a:t>
            </a:r>
          </a:p>
        </p:txBody>
      </p:sp>
      <p:sp>
        <p:nvSpPr>
          <p:cNvPr id="14342" name="Text Box 6"/>
          <p:cNvSpPr txBox="1">
            <a:spLocks noChangeArrowheads="1"/>
          </p:cNvSpPr>
          <p:nvPr/>
        </p:nvSpPr>
        <p:spPr bwMode="auto">
          <a:xfrm>
            <a:off x="3810000" y="3124200"/>
            <a:ext cx="1492250" cy="396875"/>
          </a:xfrm>
          <a:prstGeom prst="rect">
            <a:avLst/>
          </a:prstGeom>
          <a:noFill/>
          <a:ln w="25400">
            <a:noFill/>
            <a:miter lim="800000"/>
            <a:headEnd/>
            <a:tailEnd/>
          </a:ln>
        </p:spPr>
        <p:txBody>
          <a:bodyPr wrap="none">
            <a:spAutoFit/>
          </a:bodyPr>
          <a:lstStyle/>
          <a:p>
            <a:pPr algn="l" rtl="0"/>
            <a:r>
              <a:rPr lang="en-US" sz="2000"/>
              <a:t>lens / lentil</a:t>
            </a:r>
          </a:p>
        </p:txBody>
      </p:sp>
      <p:sp>
        <p:nvSpPr>
          <p:cNvPr id="14343" name="Text Box 7"/>
          <p:cNvSpPr txBox="1">
            <a:spLocks noChangeArrowheads="1"/>
          </p:cNvSpPr>
          <p:nvPr/>
        </p:nvSpPr>
        <p:spPr bwMode="auto">
          <a:xfrm>
            <a:off x="7656513" y="5897563"/>
            <a:ext cx="1030287" cy="274637"/>
          </a:xfrm>
          <a:prstGeom prst="rect">
            <a:avLst/>
          </a:prstGeom>
          <a:noFill/>
          <a:ln w="25400">
            <a:noFill/>
            <a:miter lim="800000"/>
            <a:headEnd/>
            <a:tailEnd/>
          </a:ln>
        </p:spPr>
        <p:txBody>
          <a:bodyPr wrap="none">
            <a:spAutoFit/>
          </a:bodyPr>
          <a:lstStyle/>
          <a:p>
            <a:pPr algn="l" rtl="0"/>
            <a:r>
              <a:rPr lang="en-US" sz="1200" b="0">
                <a:solidFill>
                  <a:srgbClr val="CCFF33"/>
                </a:solidFill>
              </a:rPr>
              <a:t>(E. McBride)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1066800" y="2209800"/>
            <a:ext cx="6934200" cy="701675"/>
          </a:xfrm>
          <a:prstGeom prst="rect">
            <a:avLst/>
          </a:prstGeom>
          <a:noFill/>
          <a:ln w="50800">
            <a:noFill/>
            <a:miter lim="800000"/>
            <a:headEnd/>
            <a:tailEnd/>
          </a:ln>
        </p:spPr>
        <p:txBody>
          <a:bodyPr>
            <a:spAutoFit/>
          </a:bodyPr>
          <a:lstStyle/>
          <a:p>
            <a:pPr algn="ctr" rtl="0"/>
            <a:r>
              <a:rPr lang="en-US" sz="2000">
                <a:solidFill>
                  <a:schemeClr val="bg1"/>
                </a:solidFill>
              </a:rPr>
              <a:t>Rock that are cut by another geologic feature are older than the feature that cuts them.</a:t>
            </a:r>
          </a:p>
        </p:txBody>
      </p:sp>
      <p:sp>
        <p:nvSpPr>
          <p:cNvPr id="15363" name="Line 3"/>
          <p:cNvSpPr>
            <a:spLocks noChangeShapeType="1"/>
          </p:cNvSpPr>
          <p:nvPr/>
        </p:nvSpPr>
        <p:spPr bwMode="auto">
          <a:xfrm>
            <a:off x="4495800" y="4343400"/>
            <a:ext cx="3048000" cy="0"/>
          </a:xfrm>
          <a:prstGeom prst="line">
            <a:avLst/>
          </a:prstGeom>
          <a:noFill/>
          <a:ln w="50800">
            <a:solidFill>
              <a:srgbClr val="000000"/>
            </a:solidFill>
            <a:round/>
            <a:headEnd/>
            <a:tailEnd/>
          </a:ln>
        </p:spPr>
        <p:txBody>
          <a:bodyPr>
            <a:spAutoFit/>
          </a:bodyPr>
          <a:lstStyle/>
          <a:p>
            <a:endParaRPr lang="fa-IR"/>
          </a:p>
        </p:txBody>
      </p:sp>
      <p:sp>
        <p:nvSpPr>
          <p:cNvPr id="15364" name="Line 4"/>
          <p:cNvSpPr>
            <a:spLocks noChangeShapeType="1"/>
          </p:cNvSpPr>
          <p:nvPr/>
        </p:nvSpPr>
        <p:spPr bwMode="auto">
          <a:xfrm>
            <a:off x="4495800" y="4876800"/>
            <a:ext cx="3048000" cy="0"/>
          </a:xfrm>
          <a:prstGeom prst="line">
            <a:avLst/>
          </a:prstGeom>
          <a:noFill/>
          <a:ln w="50800">
            <a:solidFill>
              <a:srgbClr val="000000"/>
            </a:solidFill>
            <a:round/>
            <a:headEnd/>
            <a:tailEnd/>
          </a:ln>
        </p:spPr>
        <p:txBody>
          <a:bodyPr>
            <a:spAutoFit/>
          </a:bodyPr>
          <a:lstStyle/>
          <a:p>
            <a:endParaRPr lang="fa-IR"/>
          </a:p>
        </p:txBody>
      </p:sp>
      <p:sp>
        <p:nvSpPr>
          <p:cNvPr id="15365" name="Line 5"/>
          <p:cNvSpPr>
            <a:spLocks noChangeShapeType="1"/>
          </p:cNvSpPr>
          <p:nvPr/>
        </p:nvSpPr>
        <p:spPr bwMode="auto">
          <a:xfrm>
            <a:off x="4495800" y="4343400"/>
            <a:ext cx="0" cy="2209800"/>
          </a:xfrm>
          <a:prstGeom prst="line">
            <a:avLst/>
          </a:prstGeom>
          <a:noFill/>
          <a:ln w="127000">
            <a:solidFill>
              <a:schemeClr val="tx1"/>
            </a:solidFill>
            <a:round/>
            <a:headEnd/>
            <a:tailEnd/>
          </a:ln>
        </p:spPr>
        <p:txBody>
          <a:bodyPr>
            <a:spAutoFit/>
          </a:bodyPr>
          <a:lstStyle/>
          <a:p>
            <a:endParaRPr lang="fa-IR"/>
          </a:p>
        </p:txBody>
      </p:sp>
      <p:sp>
        <p:nvSpPr>
          <p:cNvPr id="15366" name="Rectangle 6"/>
          <p:cNvSpPr>
            <a:spLocks noChangeArrowheads="1"/>
          </p:cNvSpPr>
          <p:nvPr/>
        </p:nvSpPr>
        <p:spPr bwMode="auto">
          <a:xfrm>
            <a:off x="223838" y="152400"/>
            <a:ext cx="3900487" cy="466725"/>
          </a:xfrm>
          <a:prstGeom prst="rect">
            <a:avLst/>
          </a:prstGeom>
          <a:noFill/>
          <a:ln w="9525">
            <a:solidFill>
              <a:srgbClr val="FF0000"/>
            </a:solidFill>
            <a:miter lim="800000"/>
            <a:headEnd/>
            <a:tailEnd/>
          </a:ln>
        </p:spPr>
        <p:txBody>
          <a:bodyPr wrap="none">
            <a:spAutoFit/>
          </a:bodyPr>
          <a:lstStyle/>
          <a:p>
            <a:pPr algn="l" rtl="0">
              <a:spcBef>
                <a:spcPct val="50000"/>
              </a:spcBef>
            </a:pPr>
            <a:r>
              <a:rPr lang="en-US" sz="2400">
                <a:solidFill>
                  <a:srgbClr val="1D00F2"/>
                </a:solidFill>
              </a:rPr>
              <a:t>Principles of Stratigraphy</a:t>
            </a:r>
          </a:p>
        </p:txBody>
      </p:sp>
      <p:sp>
        <p:nvSpPr>
          <p:cNvPr id="15367" name="Text Box 7"/>
          <p:cNvSpPr txBox="1">
            <a:spLocks noChangeArrowheads="1"/>
          </p:cNvSpPr>
          <p:nvPr/>
        </p:nvSpPr>
        <p:spPr bwMode="auto">
          <a:xfrm>
            <a:off x="2590800" y="1279525"/>
            <a:ext cx="4038600" cy="396875"/>
          </a:xfrm>
          <a:prstGeom prst="rect">
            <a:avLst/>
          </a:prstGeom>
          <a:solidFill>
            <a:schemeClr val="bg1"/>
          </a:solidFill>
          <a:ln w="25400">
            <a:noFill/>
            <a:miter lim="800000"/>
            <a:headEnd/>
            <a:tailEnd/>
          </a:ln>
        </p:spPr>
        <p:txBody>
          <a:bodyPr>
            <a:spAutoFit/>
          </a:bodyPr>
          <a:lstStyle/>
          <a:p>
            <a:pPr algn="ctr" rtl="0">
              <a:spcBef>
                <a:spcPct val="50000"/>
              </a:spcBef>
            </a:pPr>
            <a:r>
              <a:rPr lang="en-US" sz="2000"/>
              <a:t>4. Cross-Cutting Relationships</a:t>
            </a:r>
          </a:p>
        </p:txBody>
      </p:sp>
      <p:sp>
        <p:nvSpPr>
          <p:cNvPr id="15368" name="Line 8"/>
          <p:cNvSpPr>
            <a:spLocks noChangeShapeType="1"/>
          </p:cNvSpPr>
          <p:nvPr/>
        </p:nvSpPr>
        <p:spPr bwMode="auto">
          <a:xfrm>
            <a:off x="1447800" y="6477000"/>
            <a:ext cx="3048000" cy="0"/>
          </a:xfrm>
          <a:prstGeom prst="line">
            <a:avLst/>
          </a:prstGeom>
          <a:noFill/>
          <a:ln w="50800">
            <a:solidFill>
              <a:srgbClr val="000000"/>
            </a:solidFill>
            <a:round/>
            <a:headEnd/>
            <a:tailEnd/>
          </a:ln>
        </p:spPr>
        <p:txBody>
          <a:bodyPr>
            <a:spAutoFit/>
          </a:bodyPr>
          <a:lstStyle/>
          <a:p>
            <a:endParaRPr lang="fa-IR"/>
          </a:p>
        </p:txBody>
      </p:sp>
      <p:sp>
        <p:nvSpPr>
          <p:cNvPr id="15369" name="Line 9"/>
          <p:cNvSpPr>
            <a:spLocks noChangeShapeType="1"/>
          </p:cNvSpPr>
          <p:nvPr/>
        </p:nvSpPr>
        <p:spPr bwMode="auto">
          <a:xfrm>
            <a:off x="1447800" y="5943600"/>
            <a:ext cx="3048000" cy="0"/>
          </a:xfrm>
          <a:prstGeom prst="line">
            <a:avLst/>
          </a:prstGeom>
          <a:noFill/>
          <a:ln w="50800">
            <a:solidFill>
              <a:srgbClr val="000000"/>
            </a:solidFill>
            <a:round/>
            <a:headEnd/>
            <a:tailEnd/>
          </a:ln>
        </p:spPr>
        <p:txBody>
          <a:bodyPr>
            <a:spAutoFit/>
          </a:bodyPr>
          <a:lstStyle/>
          <a:p>
            <a:endParaRPr lang="fa-IR"/>
          </a:p>
        </p:txBody>
      </p:sp>
      <p:sp>
        <p:nvSpPr>
          <p:cNvPr id="15370" name="Line 10"/>
          <p:cNvSpPr>
            <a:spLocks noChangeShapeType="1"/>
          </p:cNvSpPr>
          <p:nvPr/>
        </p:nvSpPr>
        <p:spPr bwMode="auto">
          <a:xfrm>
            <a:off x="4495800" y="5867400"/>
            <a:ext cx="3048000" cy="0"/>
          </a:xfrm>
          <a:prstGeom prst="line">
            <a:avLst/>
          </a:prstGeom>
          <a:noFill/>
          <a:ln w="50800">
            <a:solidFill>
              <a:srgbClr val="000000"/>
            </a:solidFill>
            <a:round/>
            <a:headEnd/>
            <a:tailEnd/>
          </a:ln>
        </p:spPr>
        <p:txBody>
          <a:bodyPr>
            <a:spAutoFit/>
          </a:bodyPr>
          <a:lstStyle/>
          <a:p>
            <a:endParaRPr lang="fa-IR"/>
          </a:p>
        </p:txBody>
      </p:sp>
      <p:sp>
        <p:nvSpPr>
          <p:cNvPr id="15371" name="Line 11"/>
          <p:cNvSpPr>
            <a:spLocks noChangeShapeType="1"/>
          </p:cNvSpPr>
          <p:nvPr/>
        </p:nvSpPr>
        <p:spPr bwMode="auto">
          <a:xfrm>
            <a:off x="4495800" y="5334000"/>
            <a:ext cx="3048000" cy="0"/>
          </a:xfrm>
          <a:prstGeom prst="line">
            <a:avLst/>
          </a:prstGeom>
          <a:noFill/>
          <a:ln w="50800">
            <a:solidFill>
              <a:srgbClr val="000000"/>
            </a:solidFill>
            <a:round/>
            <a:headEnd/>
            <a:tailEnd/>
          </a:ln>
        </p:spPr>
        <p:txBody>
          <a:bodyPr>
            <a:spAutoFit/>
          </a:bodyPr>
          <a:lstStyle/>
          <a:p>
            <a:endParaRPr lang="fa-IR"/>
          </a:p>
        </p:txBody>
      </p:sp>
      <p:sp>
        <p:nvSpPr>
          <p:cNvPr id="15372" name="Line 12"/>
          <p:cNvSpPr>
            <a:spLocks noChangeShapeType="1"/>
          </p:cNvSpPr>
          <p:nvPr/>
        </p:nvSpPr>
        <p:spPr bwMode="auto">
          <a:xfrm>
            <a:off x="4495800" y="4267200"/>
            <a:ext cx="0" cy="2209800"/>
          </a:xfrm>
          <a:prstGeom prst="line">
            <a:avLst/>
          </a:prstGeom>
          <a:noFill/>
          <a:ln w="25400">
            <a:solidFill>
              <a:schemeClr val="tx1"/>
            </a:solidFill>
            <a:round/>
            <a:headEnd/>
            <a:tailEnd/>
          </a:ln>
        </p:spPr>
        <p:txBody>
          <a:bodyPr wrap="none">
            <a:spAutoFit/>
          </a:bodyPr>
          <a:lstStyle/>
          <a:p>
            <a:endParaRPr lang="fa-IR"/>
          </a:p>
        </p:txBody>
      </p:sp>
      <p:grpSp>
        <p:nvGrpSpPr>
          <p:cNvPr id="15373" name="Group 13"/>
          <p:cNvGrpSpPr>
            <a:grpSpLocks/>
          </p:cNvGrpSpPr>
          <p:nvPr/>
        </p:nvGrpSpPr>
        <p:grpSpPr bwMode="auto">
          <a:xfrm>
            <a:off x="1371600" y="3886200"/>
            <a:ext cx="6553200" cy="2667000"/>
            <a:chOff x="1296" y="2496"/>
            <a:chExt cx="4128" cy="1680"/>
          </a:xfrm>
        </p:grpSpPr>
        <p:sp>
          <p:nvSpPr>
            <p:cNvPr id="15379" name="Rectangle 14"/>
            <p:cNvSpPr>
              <a:spLocks noChangeArrowheads="1"/>
            </p:cNvSpPr>
            <p:nvPr/>
          </p:nvSpPr>
          <p:spPr bwMode="auto">
            <a:xfrm>
              <a:off x="1296" y="2496"/>
              <a:ext cx="4128" cy="1680"/>
            </a:xfrm>
            <a:prstGeom prst="rect">
              <a:avLst/>
            </a:prstGeom>
            <a:solidFill>
              <a:schemeClr val="bg1"/>
            </a:solidFill>
            <a:ln w="25400">
              <a:solidFill>
                <a:schemeClr val="tx1"/>
              </a:solidFill>
              <a:miter lim="800000"/>
              <a:headEnd/>
              <a:tailEnd/>
            </a:ln>
          </p:spPr>
          <p:txBody>
            <a:bodyPr wrap="none" anchor="ctr"/>
            <a:lstStyle/>
            <a:p>
              <a:endParaRPr lang="fa-IR"/>
            </a:p>
          </p:txBody>
        </p:sp>
        <p:grpSp>
          <p:nvGrpSpPr>
            <p:cNvPr id="15380" name="Group 15"/>
            <p:cNvGrpSpPr>
              <a:grpSpLocks/>
            </p:cNvGrpSpPr>
            <p:nvPr/>
          </p:nvGrpSpPr>
          <p:grpSpPr bwMode="auto">
            <a:xfrm>
              <a:off x="1440" y="2640"/>
              <a:ext cx="3840" cy="1392"/>
              <a:chOff x="1440" y="1296"/>
              <a:chExt cx="3840" cy="1392"/>
            </a:xfrm>
          </p:grpSpPr>
          <p:sp>
            <p:nvSpPr>
              <p:cNvPr id="15389" name="Rectangle 16" descr="Sand"/>
              <p:cNvSpPr>
                <a:spLocks noChangeArrowheads="1"/>
              </p:cNvSpPr>
              <p:nvPr/>
            </p:nvSpPr>
            <p:spPr bwMode="auto">
              <a:xfrm>
                <a:off x="1440" y="2352"/>
                <a:ext cx="1920" cy="336"/>
              </a:xfrm>
              <a:prstGeom prst="rect">
                <a:avLst/>
              </a:prstGeom>
              <a:blipFill dpi="0" rotWithShape="1">
                <a:blip r:embed="rId3"/>
                <a:srcRect/>
                <a:tile tx="0" ty="0" sx="100000" sy="100000" flip="none" algn="tl"/>
              </a:blipFill>
              <a:ln w="50800">
                <a:noFill/>
                <a:miter lim="800000"/>
                <a:headEnd/>
                <a:tailEnd/>
              </a:ln>
            </p:spPr>
            <p:txBody>
              <a:bodyPr anchor="ctr">
                <a:spAutoFit/>
              </a:bodyPr>
              <a:lstStyle/>
              <a:p>
                <a:endParaRPr lang="fa-IR"/>
              </a:p>
            </p:txBody>
          </p:sp>
          <p:sp>
            <p:nvSpPr>
              <p:cNvPr id="15390" name="Rectangle 17" descr="Cork"/>
              <p:cNvSpPr>
                <a:spLocks noChangeArrowheads="1"/>
              </p:cNvSpPr>
              <p:nvPr/>
            </p:nvSpPr>
            <p:spPr bwMode="auto">
              <a:xfrm>
                <a:off x="1440" y="1680"/>
                <a:ext cx="1920" cy="336"/>
              </a:xfrm>
              <a:prstGeom prst="rect">
                <a:avLst/>
              </a:prstGeom>
              <a:blipFill dpi="0" rotWithShape="1">
                <a:blip r:embed="rId4"/>
                <a:srcRect/>
                <a:tile tx="0" ty="0" sx="100000" sy="100000" flip="none" algn="tl"/>
              </a:blipFill>
              <a:ln w="50800">
                <a:noFill/>
                <a:miter lim="800000"/>
                <a:headEnd/>
                <a:tailEnd/>
              </a:ln>
            </p:spPr>
            <p:txBody>
              <a:bodyPr anchor="ctr">
                <a:spAutoFit/>
              </a:bodyPr>
              <a:lstStyle/>
              <a:p>
                <a:endParaRPr lang="fa-IR"/>
              </a:p>
            </p:txBody>
          </p:sp>
          <p:sp>
            <p:nvSpPr>
              <p:cNvPr id="15391" name="Rectangle 18" descr="Walnut"/>
              <p:cNvSpPr>
                <a:spLocks noChangeArrowheads="1"/>
              </p:cNvSpPr>
              <p:nvPr/>
            </p:nvSpPr>
            <p:spPr bwMode="auto">
              <a:xfrm>
                <a:off x="1440" y="2016"/>
                <a:ext cx="1920" cy="336"/>
              </a:xfrm>
              <a:prstGeom prst="rect">
                <a:avLst/>
              </a:prstGeom>
              <a:blipFill dpi="0" rotWithShape="1">
                <a:blip r:embed="rId5"/>
                <a:srcRect/>
                <a:tile tx="0" ty="0" sx="100000" sy="100000" flip="none" algn="tl"/>
              </a:blipFill>
              <a:ln w="50800">
                <a:noFill/>
                <a:miter lim="800000"/>
                <a:headEnd/>
                <a:tailEnd/>
              </a:ln>
            </p:spPr>
            <p:txBody>
              <a:bodyPr anchor="ctr">
                <a:spAutoFit/>
              </a:bodyPr>
              <a:lstStyle/>
              <a:p>
                <a:endParaRPr lang="fa-IR"/>
              </a:p>
            </p:txBody>
          </p:sp>
          <p:sp>
            <p:nvSpPr>
              <p:cNvPr id="15392" name="Rectangle 19" descr="Sand"/>
              <p:cNvSpPr>
                <a:spLocks noChangeArrowheads="1"/>
              </p:cNvSpPr>
              <p:nvPr/>
            </p:nvSpPr>
            <p:spPr bwMode="auto">
              <a:xfrm>
                <a:off x="3360" y="1968"/>
                <a:ext cx="1920" cy="336"/>
              </a:xfrm>
              <a:prstGeom prst="rect">
                <a:avLst/>
              </a:prstGeom>
              <a:blipFill dpi="0" rotWithShape="1">
                <a:blip r:embed="rId3"/>
                <a:srcRect/>
                <a:tile tx="0" ty="0" sx="100000" sy="100000" flip="none" algn="tl"/>
              </a:blipFill>
              <a:ln w="50800">
                <a:noFill/>
                <a:miter lim="800000"/>
                <a:headEnd/>
                <a:tailEnd/>
              </a:ln>
            </p:spPr>
            <p:txBody>
              <a:bodyPr anchor="ctr">
                <a:spAutoFit/>
              </a:bodyPr>
              <a:lstStyle/>
              <a:p>
                <a:endParaRPr lang="fa-IR"/>
              </a:p>
            </p:txBody>
          </p:sp>
          <p:sp>
            <p:nvSpPr>
              <p:cNvPr id="15393" name="Rectangle 20" descr="Cork"/>
              <p:cNvSpPr>
                <a:spLocks noChangeArrowheads="1"/>
              </p:cNvSpPr>
              <p:nvPr/>
            </p:nvSpPr>
            <p:spPr bwMode="auto">
              <a:xfrm>
                <a:off x="3360" y="1296"/>
                <a:ext cx="1920" cy="336"/>
              </a:xfrm>
              <a:prstGeom prst="rect">
                <a:avLst/>
              </a:prstGeom>
              <a:blipFill dpi="0" rotWithShape="1">
                <a:blip r:embed="rId4"/>
                <a:srcRect/>
                <a:tile tx="0" ty="0" sx="100000" sy="100000" flip="none" algn="tl"/>
              </a:blipFill>
              <a:ln w="50800">
                <a:noFill/>
                <a:miter lim="800000"/>
                <a:headEnd/>
                <a:tailEnd/>
              </a:ln>
            </p:spPr>
            <p:txBody>
              <a:bodyPr anchor="ctr">
                <a:spAutoFit/>
              </a:bodyPr>
              <a:lstStyle/>
              <a:p>
                <a:endParaRPr lang="fa-IR"/>
              </a:p>
            </p:txBody>
          </p:sp>
          <p:sp>
            <p:nvSpPr>
              <p:cNvPr id="15394" name="Rectangle 21" descr="Walnut"/>
              <p:cNvSpPr>
                <a:spLocks noChangeArrowheads="1"/>
              </p:cNvSpPr>
              <p:nvPr/>
            </p:nvSpPr>
            <p:spPr bwMode="auto">
              <a:xfrm>
                <a:off x="3360" y="1632"/>
                <a:ext cx="1920" cy="336"/>
              </a:xfrm>
              <a:prstGeom prst="rect">
                <a:avLst/>
              </a:prstGeom>
              <a:blipFill dpi="0" rotWithShape="1">
                <a:blip r:embed="rId5"/>
                <a:srcRect/>
                <a:tile tx="0" ty="0" sx="100000" sy="100000" flip="none" algn="tl"/>
              </a:blipFill>
              <a:ln w="50800">
                <a:noFill/>
                <a:miter lim="800000"/>
                <a:headEnd/>
                <a:tailEnd/>
              </a:ln>
            </p:spPr>
            <p:txBody>
              <a:bodyPr anchor="ctr">
                <a:spAutoFit/>
              </a:bodyPr>
              <a:lstStyle/>
              <a:p>
                <a:endParaRPr lang="fa-IR"/>
              </a:p>
            </p:txBody>
          </p:sp>
          <p:sp>
            <p:nvSpPr>
              <p:cNvPr id="15395" name="Line 22"/>
              <p:cNvSpPr>
                <a:spLocks noChangeShapeType="1"/>
              </p:cNvSpPr>
              <p:nvPr/>
            </p:nvSpPr>
            <p:spPr bwMode="auto">
              <a:xfrm>
                <a:off x="3360" y="1296"/>
                <a:ext cx="0" cy="1392"/>
              </a:xfrm>
              <a:prstGeom prst="line">
                <a:avLst/>
              </a:prstGeom>
              <a:noFill/>
              <a:ln w="127000">
                <a:solidFill>
                  <a:schemeClr val="tx1"/>
                </a:solidFill>
                <a:round/>
                <a:headEnd/>
                <a:tailEnd/>
              </a:ln>
            </p:spPr>
            <p:txBody>
              <a:bodyPr>
                <a:spAutoFit/>
              </a:bodyPr>
              <a:lstStyle/>
              <a:p>
                <a:endParaRPr lang="fa-IR"/>
              </a:p>
            </p:txBody>
          </p:sp>
        </p:grpSp>
        <p:sp>
          <p:nvSpPr>
            <p:cNvPr id="15381" name="Line 23"/>
            <p:cNvSpPr>
              <a:spLocks noChangeShapeType="1"/>
            </p:cNvSpPr>
            <p:nvPr/>
          </p:nvSpPr>
          <p:spPr bwMode="auto">
            <a:xfrm>
              <a:off x="1440" y="4032"/>
              <a:ext cx="1920" cy="0"/>
            </a:xfrm>
            <a:prstGeom prst="line">
              <a:avLst/>
            </a:prstGeom>
            <a:noFill/>
            <a:ln w="50800">
              <a:solidFill>
                <a:srgbClr val="000000"/>
              </a:solidFill>
              <a:round/>
              <a:headEnd/>
              <a:tailEnd/>
            </a:ln>
          </p:spPr>
          <p:txBody>
            <a:bodyPr>
              <a:spAutoFit/>
            </a:bodyPr>
            <a:lstStyle/>
            <a:p>
              <a:endParaRPr lang="fa-IR"/>
            </a:p>
          </p:txBody>
        </p:sp>
        <p:sp>
          <p:nvSpPr>
            <p:cNvPr id="15382" name="Line 24"/>
            <p:cNvSpPr>
              <a:spLocks noChangeShapeType="1"/>
            </p:cNvSpPr>
            <p:nvPr/>
          </p:nvSpPr>
          <p:spPr bwMode="auto">
            <a:xfrm>
              <a:off x="1440" y="3024"/>
              <a:ext cx="1920" cy="0"/>
            </a:xfrm>
            <a:prstGeom prst="line">
              <a:avLst/>
            </a:prstGeom>
            <a:noFill/>
            <a:ln w="50800">
              <a:solidFill>
                <a:srgbClr val="000000"/>
              </a:solidFill>
              <a:round/>
              <a:headEnd/>
              <a:tailEnd/>
            </a:ln>
          </p:spPr>
          <p:txBody>
            <a:bodyPr>
              <a:spAutoFit/>
            </a:bodyPr>
            <a:lstStyle/>
            <a:p>
              <a:endParaRPr lang="fa-IR"/>
            </a:p>
          </p:txBody>
        </p:sp>
        <p:sp>
          <p:nvSpPr>
            <p:cNvPr id="15383" name="Line 25"/>
            <p:cNvSpPr>
              <a:spLocks noChangeShapeType="1"/>
            </p:cNvSpPr>
            <p:nvPr/>
          </p:nvSpPr>
          <p:spPr bwMode="auto">
            <a:xfrm>
              <a:off x="1440" y="3696"/>
              <a:ext cx="1920" cy="0"/>
            </a:xfrm>
            <a:prstGeom prst="line">
              <a:avLst/>
            </a:prstGeom>
            <a:noFill/>
            <a:ln w="50800">
              <a:solidFill>
                <a:srgbClr val="000000"/>
              </a:solidFill>
              <a:round/>
              <a:headEnd/>
              <a:tailEnd/>
            </a:ln>
          </p:spPr>
          <p:txBody>
            <a:bodyPr>
              <a:spAutoFit/>
            </a:bodyPr>
            <a:lstStyle/>
            <a:p>
              <a:endParaRPr lang="fa-IR"/>
            </a:p>
          </p:txBody>
        </p:sp>
        <p:sp>
          <p:nvSpPr>
            <p:cNvPr id="15384" name="Line 26"/>
            <p:cNvSpPr>
              <a:spLocks noChangeShapeType="1"/>
            </p:cNvSpPr>
            <p:nvPr/>
          </p:nvSpPr>
          <p:spPr bwMode="auto">
            <a:xfrm>
              <a:off x="1440" y="3360"/>
              <a:ext cx="1920" cy="0"/>
            </a:xfrm>
            <a:prstGeom prst="line">
              <a:avLst/>
            </a:prstGeom>
            <a:noFill/>
            <a:ln w="50800">
              <a:solidFill>
                <a:srgbClr val="000000"/>
              </a:solidFill>
              <a:round/>
              <a:headEnd/>
              <a:tailEnd/>
            </a:ln>
          </p:spPr>
          <p:txBody>
            <a:bodyPr>
              <a:spAutoFit/>
            </a:bodyPr>
            <a:lstStyle/>
            <a:p>
              <a:endParaRPr lang="fa-IR"/>
            </a:p>
          </p:txBody>
        </p:sp>
        <p:sp>
          <p:nvSpPr>
            <p:cNvPr id="15385" name="Line 27"/>
            <p:cNvSpPr>
              <a:spLocks noChangeShapeType="1"/>
            </p:cNvSpPr>
            <p:nvPr/>
          </p:nvSpPr>
          <p:spPr bwMode="auto">
            <a:xfrm>
              <a:off x="3360" y="3648"/>
              <a:ext cx="1920" cy="0"/>
            </a:xfrm>
            <a:prstGeom prst="line">
              <a:avLst/>
            </a:prstGeom>
            <a:noFill/>
            <a:ln w="50800">
              <a:solidFill>
                <a:srgbClr val="000000"/>
              </a:solidFill>
              <a:round/>
              <a:headEnd/>
              <a:tailEnd/>
            </a:ln>
          </p:spPr>
          <p:txBody>
            <a:bodyPr>
              <a:spAutoFit/>
            </a:bodyPr>
            <a:lstStyle/>
            <a:p>
              <a:endParaRPr lang="fa-IR"/>
            </a:p>
          </p:txBody>
        </p:sp>
        <p:sp>
          <p:nvSpPr>
            <p:cNvPr id="15386" name="Line 28"/>
            <p:cNvSpPr>
              <a:spLocks noChangeShapeType="1"/>
            </p:cNvSpPr>
            <p:nvPr/>
          </p:nvSpPr>
          <p:spPr bwMode="auto">
            <a:xfrm>
              <a:off x="3360" y="2640"/>
              <a:ext cx="1920" cy="0"/>
            </a:xfrm>
            <a:prstGeom prst="line">
              <a:avLst/>
            </a:prstGeom>
            <a:noFill/>
            <a:ln w="50800">
              <a:solidFill>
                <a:srgbClr val="000000"/>
              </a:solidFill>
              <a:round/>
              <a:headEnd/>
              <a:tailEnd/>
            </a:ln>
          </p:spPr>
          <p:txBody>
            <a:bodyPr>
              <a:spAutoFit/>
            </a:bodyPr>
            <a:lstStyle/>
            <a:p>
              <a:endParaRPr lang="fa-IR"/>
            </a:p>
          </p:txBody>
        </p:sp>
        <p:sp>
          <p:nvSpPr>
            <p:cNvPr id="15387" name="Line 29"/>
            <p:cNvSpPr>
              <a:spLocks noChangeShapeType="1"/>
            </p:cNvSpPr>
            <p:nvPr/>
          </p:nvSpPr>
          <p:spPr bwMode="auto">
            <a:xfrm>
              <a:off x="3360" y="3312"/>
              <a:ext cx="1920" cy="0"/>
            </a:xfrm>
            <a:prstGeom prst="line">
              <a:avLst/>
            </a:prstGeom>
            <a:noFill/>
            <a:ln w="50800">
              <a:solidFill>
                <a:srgbClr val="000000"/>
              </a:solidFill>
              <a:round/>
              <a:headEnd/>
              <a:tailEnd/>
            </a:ln>
          </p:spPr>
          <p:txBody>
            <a:bodyPr>
              <a:spAutoFit/>
            </a:bodyPr>
            <a:lstStyle/>
            <a:p>
              <a:endParaRPr lang="fa-IR"/>
            </a:p>
          </p:txBody>
        </p:sp>
        <p:sp>
          <p:nvSpPr>
            <p:cNvPr id="15388" name="Line 30"/>
            <p:cNvSpPr>
              <a:spLocks noChangeShapeType="1"/>
            </p:cNvSpPr>
            <p:nvPr/>
          </p:nvSpPr>
          <p:spPr bwMode="auto">
            <a:xfrm>
              <a:off x="3360" y="2976"/>
              <a:ext cx="1920" cy="0"/>
            </a:xfrm>
            <a:prstGeom prst="line">
              <a:avLst/>
            </a:prstGeom>
            <a:noFill/>
            <a:ln w="50800">
              <a:solidFill>
                <a:srgbClr val="000000"/>
              </a:solidFill>
              <a:round/>
              <a:headEnd/>
              <a:tailEnd/>
            </a:ln>
          </p:spPr>
          <p:txBody>
            <a:bodyPr>
              <a:spAutoFit/>
            </a:bodyPr>
            <a:lstStyle/>
            <a:p>
              <a:endParaRPr lang="fa-IR"/>
            </a:p>
          </p:txBody>
        </p:sp>
      </p:grpSp>
      <p:sp>
        <p:nvSpPr>
          <p:cNvPr id="15374" name="Freeform 31"/>
          <p:cNvSpPr>
            <a:spLocks/>
          </p:cNvSpPr>
          <p:nvPr/>
        </p:nvSpPr>
        <p:spPr bwMode="auto">
          <a:xfrm>
            <a:off x="5410200" y="4114800"/>
            <a:ext cx="1752600" cy="838200"/>
          </a:xfrm>
          <a:custGeom>
            <a:avLst/>
            <a:gdLst>
              <a:gd name="T0" fmla="*/ 0 w 1104"/>
              <a:gd name="T1" fmla="*/ 0 h 480"/>
              <a:gd name="T2" fmla="*/ 2147483647 w 1104"/>
              <a:gd name="T3" fmla="*/ 2147483647 h 480"/>
              <a:gd name="T4" fmla="*/ 2147483647 w 1104"/>
              <a:gd name="T5" fmla="*/ 2147483647 h 480"/>
              <a:gd name="T6" fmla="*/ 2147483647 w 1104"/>
              <a:gd name="T7" fmla="*/ 2147483647 h 480"/>
              <a:gd name="T8" fmla="*/ 2147483647 w 1104"/>
              <a:gd name="T9" fmla="*/ 2147483647 h 480"/>
              <a:gd name="T10" fmla="*/ 2147483647 w 1104"/>
              <a:gd name="T11" fmla="*/ 2147483647 h 480"/>
              <a:gd name="T12" fmla="*/ 2147483647 w 1104"/>
              <a:gd name="T13" fmla="*/ 0 h 480"/>
              <a:gd name="T14" fmla="*/ 0 w 1104"/>
              <a:gd name="T15" fmla="*/ 0 h 480"/>
              <a:gd name="T16" fmla="*/ 0 60000 65536"/>
              <a:gd name="T17" fmla="*/ 0 60000 65536"/>
              <a:gd name="T18" fmla="*/ 0 60000 65536"/>
              <a:gd name="T19" fmla="*/ 0 60000 65536"/>
              <a:gd name="T20" fmla="*/ 0 60000 65536"/>
              <a:gd name="T21" fmla="*/ 0 60000 65536"/>
              <a:gd name="T22" fmla="*/ 0 60000 65536"/>
              <a:gd name="T23" fmla="*/ 0 60000 65536"/>
              <a:gd name="T24" fmla="*/ 0 w 1104"/>
              <a:gd name="T25" fmla="*/ 0 h 480"/>
              <a:gd name="T26" fmla="*/ 1104 w 1104"/>
              <a:gd name="T27" fmla="*/ 480 h 4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04" h="480">
                <a:moveTo>
                  <a:pt x="0" y="0"/>
                </a:moveTo>
                <a:lnTo>
                  <a:pt x="144" y="240"/>
                </a:lnTo>
                <a:lnTo>
                  <a:pt x="336" y="480"/>
                </a:lnTo>
                <a:lnTo>
                  <a:pt x="720" y="480"/>
                </a:lnTo>
                <a:lnTo>
                  <a:pt x="1008" y="288"/>
                </a:lnTo>
                <a:lnTo>
                  <a:pt x="1056" y="144"/>
                </a:lnTo>
                <a:lnTo>
                  <a:pt x="1104" y="0"/>
                </a:lnTo>
                <a:lnTo>
                  <a:pt x="0" y="0"/>
                </a:lnTo>
                <a:close/>
              </a:path>
            </a:pathLst>
          </a:custGeom>
          <a:solidFill>
            <a:schemeClr val="bg1"/>
          </a:solidFill>
          <a:ln w="50800" cap="flat" cmpd="sng">
            <a:noFill/>
            <a:prstDash val="solid"/>
            <a:round/>
            <a:headEnd/>
            <a:tailEnd/>
          </a:ln>
        </p:spPr>
        <p:txBody>
          <a:bodyPr>
            <a:spAutoFit/>
          </a:bodyPr>
          <a:lstStyle/>
          <a:p>
            <a:endParaRPr lang="fa-IR"/>
          </a:p>
        </p:txBody>
      </p:sp>
      <p:sp>
        <p:nvSpPr>
          <p:cNvPr id="15375" name="Freeform 32" descr="Recycled paper"/>
          <p:cNvSpPr>
            <a:spLocks/>
          </p:cNvSpPr>
          <p:nvPr/>
        </p:nvSpPr>
        <p:spPr bwMode="auto">
          <a:xfrm>
            <a:off x="1905000" y="4876800"/>
            <a:ext cx="1143000" cy="1600200"/>
          </a:xfrm>
          <a:custGeom>
            <a:avLst/>
            <a:gdLst>
              <a:gd name="T0" fmla="*/ 2147483647 w 720"/>
              <a:gd name="T1" fmla="*/ 0 h 1008"/>
              <a:gd name="T2" fmla="*/ 0 w 720"/>
              <a:gd name="T3" fmla="*/ 2147483647 h 1008"/>
              <a:gd name="T4" fmla="*/ 2147483647 w 720"/>
              <a:gd name="T5" fmla="*/ 2147483647 h 1008"/>
              <a:gd name="T6" fmla="*/ 2147483647 w 720"/>
              <a:gd name="T7" fmla="*/ 2147483647 h 1008"/>
              <a:gd name="T8" fmla="*/ 2147483647 w 720"/>
              <a:gd name="T9" fmla="*/ 2147483647 h 1008"/>
              <a:gd name="T10" fmla="*/ 2147483647 w 720"/>
              <a:gd name="T11" fmla="*/ 0 h 1008"/>
              <a:gd name="T12" fmla="*/ 2147483647 w 720"/>
              <a:gd name="T13" fmla="*/ 0 h 1008"/>
              <a:gd name="T14" fmla="*/ 0 60000 65536"/>
              <a:gd name="T15" fmla="*/ 0 60000 65536"/>
              <a:gd name="T16" fmla="*/ 0 60000 65536"/>
              <a:gd name="T17" fmla="*/ 0 60000 65536"/>
              <a:gd name="T18" fmla="*/ 0 60000 65536"/>
              <a:gd name="T19" fmla="*/ 0 60000 65536"/>
              <a:gd name="T20" fmla="*/ 0 60000 65536"/>
              <a:gd name="T21" fmla="*/ 0 w 720"/>
              <a:gd name="T22" fmla="*/ 0 h 1008"/>
              <a:gd name="T23" fmla="*/ 720 w 720"/>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0" h="1008">
                <a:moveTo>
                  <a:pt x="96" y="0"/>
                </a:moveTo>
                <a:lnTo>
                  <a:pt x="0" y="432"/>
                </a:lnTo>
                <a:lnTo>
                  <a:pt x="384" y="1008"/>
                </a:lnTo>
                <a:lnTo>
                  <a:pt x="720" y="1008"/>
                </a:lnTo>
                <a:lnTo>
                  <a:pt x="336" y="384"/>
                </a:lnTo>
                <a:lnTo>
                  <a:pt x="480" y="0"/>
                </a:lnTo>
                <a:lnTo>
                  <a:pt x="96" y="0"/>
                </a:lnTo>
                <a:close/>
              </a:path>
            </a:pathLst>
          </a:custGeom>
          <a:blipFill dpi="0" rotWithShape="0">
            <a:blip r:embed="rId6"/>
            <a:srcRect/>
            <a:tile tx="0" ty="0" sx="100000" sy="100000" flip="none" algn="tl"/>
          </a:blipFill>
          <a:ln w="50800">
            <a:solidFill>
              <a:schemeClr val="tx1"/>
            </a:solidFill>
            <a:round/>
            <a:headEnd/>
            <a:tailEnd/>
          </a:ln>
        </p:spPr>
        <p:txBody>
          <a:bodyPr/>
          <a:lstStyle/>
          <a:p>
            <a:endParaRPr lang="fa-IR"/>
          </a:p>
        </p:txBody>
      </p:sp>
      <p:sp>
        <p:nvSpPr>
          <p:cNvPr id="15376" name="Text Box 33"/>
          <p:cNvSpPr txBox="1">
            <a:spLocks noChangeArrowheads="1"/>
          </p:cNvSpPr>
          <p:nvPr/>
        </p:nvSpPr>
        <p:spPr bwMode="auto">
          <a:xfrm>
            <a:off x="3657600" y="4098925"/>
            <a:ext cx="790575" cy="396875"/>
          </a:xfrm>
          <a:prstGeom prst="rect">
            <a:avLst/>
          </a:prstGeom>
          <a:noFill/>
          <a:ln w="50800">
            <a:noFill/>
            <a:miter lim="800000"/>
            <a:headEnd/>
            <a:tailEnd/>
          </a:ln>
        </p:spPr>
        <p:txBody>
          <a:bodyPr wrap="none">
            <a:spAutoFit/>
          </a:bodyPr>
          <a:lstStyle/>
          <a:p>
            <a:pPr algn="l" rtl="0"/>
            <a:r>
              <a:rPr lang="en-US" sz="2000"/>
              <a:t>Fault</a:t>
            </a:r>
          </a:p>
        </p:txBody>
      </p:sp>
      <p:sp>
        <p:nvSpPr>
          <p:cNvPr id="15377" name="Text Box 34"/>
          <p:cNvSpPr txBox="1">
            <a:spLocks noChangeArrowheads="1"/>
          </p:cNvSpPr>
          <p:nvPr/>
        </p:nvSpPr>
        <p:spPr bwMode="auto">
          <a:xfrm>
            <a:off x="5791200" y="4327525"/>
            <a:ext cx="1130300" cy="396875"/>
          </a:xfrm>
          <a:prstGeom prst="rect">
            <a:avLst/>
          </a:prstGeom>
          <a:noFill/>
          <a:ln w="50800">
            <a:noFill/>
            <a:miter lim="800000"/>
            <a:headEnd/>
            <a:tailEnd/>
          </a:ln>
        </p:spPr>
        <p:txBody>
          <a:bodyPr wrap="none">
            <a:spAutoFit/>
          </a:bodyPr>
          <a:lstStyle/>
          <a:p>
            <a:pPr algn="l" rtl="0"/>
            <a:r>
              <a:rPr lang="en-US" sz="2000"/>
              <a:t>Erosion</a:t>
            </a:r>
          </a:p>
        </p:txBody>
      </p:sp>
      <p:sp>
        <p:nvSpPr>
          <p:cNvPr id="15378" name="Text Box 35"/>
          <p:cNvSpPr txBox="1">
            <a:spLocks noChangeArrowheads="1"/>
          </p:cNvSpPr>
          <p:nvPr/>
        </p:nvSpPr>
        <p:spPr bwMode="auto">
          <a:xfrm>
            <a:off x="1905000" y="4098925"/>
            <a:ext cx="1270000" cy="701675"/>
          </a:xfrm>
          <a:prstGeom prst="rect">
            <a:avLst/>
          </a:prstGeom>
          <a:noFill/>
          <a:ln w="9525">
            <a:noFill/>
            <a:miter lim="800000"/>
            <a:headEnd/>
            <a:tailEnd/>
          </a:ln>
        </p:spPr>
        <p:txBody>
          <a:bodyPr wrap="none">
            <a:spAutoFit/>
          </a:bodyPr>
          <a:lstStyle/>
          <a:p>
            <a:pPr algn="ctr" rtl="0"/>
            <a:r>
              <a:rPr lang="en-US" sz="2000"/>
              <a:t>Igneous</a:t>
            </a:r>
          </a:p>
          <a:p>
            <a:pPr algn="ctr" rtl="0"/>
            <a:r>
              <a:rPr lang="en-US" sz="2000"/>
              <a:t>Intrusion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300038" y="228600"/>
            <a:ext cx="3900487" cy="466725"/>
          </a:xfrm>
          <a:prstGeom prst="rect">
            <a:avLst/>
          </a:prstGeom>
          <a:noFill/>
          <a:ln w="9525">
            <a:solidFill>
              <a:srgbClr val="FF0000"/>
            </a:solidFill>
            <a:miter lim="800000"/>
            <a:headEnd/>
            <a:tailEnd/>
          </a:ln>
        </p:spPr>
        <p:txBody>
          <a:bodyPr wrap="none">
            <a:spAutoFit/>
          </a:bodyPr>
          <a:lstStyle/>
          <a:p>
            <a:pPr algn="l" rtl="0"/>
            <a:r>
              <a:rPr lang="en-US" sz="2400">
                <a:solidFill>
                  <a:srgbClr val="1D00F2"/>
                </a:solidFill>
              </a:rPr>
              <a:t>Principles of Stratigraphy</a:t>
            </a:r>
          </a:p>
        </p:txBody>
      </p:sp>
      <p:pic>
        <p:nvPicPr>
          <p:cNvPr id="16387" name="Picture 3" descr="az_7_16_04 024"/>
          <p:cNvPicPr>
            <a:picLocks noChangeAspect="1" noChangeArrowheads="1"/>
          </p:cNvPicPr>
          <p:nvPr/>
        </p:nvPicPr>
        <p:blipFill>
          <a:blip r:embed="rId3"/>
          <a:srcRect/>
          <a:stretch>
            <a:fillRect/>
          </a:stretch>
        </p:blipFill>
        <p:spPr bwMode="auto">
          <a:xfrm>
            <a:off x="990600" y="990600"/>
            <a:ext cx="7239000" cy="5429250"/>
          </a:xfrm>
          <a:prstGeom prst="rect">
            <a:avLst/>
          </a:prstGeom>
          <a:noFill/>
          <a:ln w="25400">
            <a:solidFill>
              <a:schemeClr val="tx1"/>
            </a:solidFill>
            <a:miter lim="800000"/>
            <a:headEnd/>
            <a:tailEnd/>
          </a:ln>
        </p:spPr>
      </p:pic>
      <p:sp>
        <p:nvSpPr>
          <p:cNvPr id="16388" name="Line 4"/>
          <p:cNvSpPr>
            <a:spLocks noChangeShapeType="1"/>
          </p:cNvSpPr>
          <p:nvPr/>
        </p:nvSpPr>
        <p:spPr bwMode="auto">
          <a:xfrm>
            <a:off x="4191000" y="4495800"/>
            <a:ext cx="2590800" cy="1752600"/>
          </a:xfrm>
          <a:prstGeom prst="line">
            <a:avLst/>
          </a:prstGeom>
          <a:noFill/>
          <a:ln w="101600">
            <a:solidFill>
              <a:schemeClr val="bg1"/>
            </a:solidFill>
            <a:prstDash val="dash"/>
            <a:round/>
            <a:headEnd/>
            <a:tailEnd/>
          </a:ln>
        </p:spPr>
        <p:txBody>
          <a:bodyPr/>
          <a:lstStyle/>
          <a:p>
            <a:endParaRPr lang="fa-IR"/>
          </a:p>
        </p:txBody>
      </p:sp>
      <p:sp>
        <p:nvSpPr>
          <p:cNvPr id="16389" name="Line 5"/>
          <p:cNvSpPr>
            <a:spLocks noChangeShapeType="1"/>
          </p:cNvSpPr>
          <p:nvPr/>
        </p:nvSpPr>
        <p:spPr bwMode="auto">
          <a:xfrm>
            <a:off x="5486400" y="2438400"/>
            <a:ext cx="2819400" cy="0"/>
          </a:xfrm>
          <a:prstGeom prst="line">
            <a:avLst/>
          </a:prstGeom>
          <a:noFill/>
          <a:ln w="101600">
            <a:solidFill>
              <a:schemeClr val="bg1"/>
            </a:solidFill>
            <a:prstDash val="dash"/>
            <a:round/>
            <a:headEnd/>
            <a:tailEnd/>
          </a:ln>
        </p:spPr>
        <p:txBody>
          <a:bodyPr/>
          <a:lstStyle/>
          <a:p>
            <a:endParaRPr lang="fa-I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685800" y="762000"/>
            <a:ext cx="7467600" cy="1503363"/>
          </a:xfrm>
          <a:prstGeom prst="rect">
            <a:avLst/>
          </a:prstGeom>
          <a:noFill/>
          <a:ln w="38100">
            <a:solidFill>
              <a:srgbClr val="1D00F2"/>
            </a:solidFill>
            <a:miter lim="800000"/>
            <a:headEnd/>
            <a:tailEnd/>
          </a:ln>
        </p:spPr>
        <p:txBody>
          <a:bodyPr>
            <a:spAutoFit/>
          </a:bodyPr>
          <a:lstStyle/>
          <a:p>
            <a:pPr algn="l" rtl="0"/>
            <a:r>
              <a:rPr lang="en-US" b="0" u="sng">
                <a:solidFill>
                  <a:srgbClr val="FF0000"/>
                </a:solidFill>
                <a:latin typeface="Lucida Sans Unicode" pitchFamily="34" charset="0"/>
              </a:rPr>
              <a:t>Boundaries</a:t>
            </a:r>
            <a:r>
              <a:rPr lang="en-US" b="0">
                <a:solidFill>
                  <a:srgbClr val="FF0000"/>
                </a:solidFill>
                <a:latin typeface="Lucida Sans Unicode" pitchFamily="34" charset="0"/>
              </a:rPr>
              <a:t> of lithostratigraphic units are placed at positions of lithic change. Boundaries are placed at distinct contacts or may be selected at some arbitrary level within zones of gradation. Both vertical and lateral boundaries are based on the lithic criteria that provide the greatest unity and utility.</a:t>
            </a:r>
          </a:p>
        </p:txBody>
      </p:sp>
      <p:sp>
        <p:nvSpPr>
          <p:cNvPr id="17411" name="TextBox 3"/>
          <p:cNvSpPr txBox="1">
            <a:spLocks noChangeArrowheads="1"/>
          </p:cNvSpPr>
          <p:nvPr/>
        </p:nvSpPr>
        <p:spPr bwMode="auto">
          <a:xfrm>
            <a:off x="119063" y="152400"/>
            <a:ext cx="7834312" cy="528638"/>
          </a:xfrm>
          <a:prstGeom prst="rect">
            <a:avLst/>
          </a:prstGeom>
          <a:noFill/>
          <a:ln w="9525">
            <a:solidFill>
              <a:srgbClr val="FF0000"/>
            </a:solidFill>
            <a:miter lim="800000"/>
            <a:headEnd/>
            <a:tailEnd/>
          </a:ln>
        </p:spPr>
        <p:txBody>
          <a:bodyPr wrap="none">
            <a:spAutoFit/>
          </a:bodyPr>
          <a:lstStyle/>
          <a:p>
            <a:pPr algn="l" rtl="0"/>
            <a:r>
              <a:rPr lang="en-US" sz="2800" u="sng">
                <a:solidFill>
                  <a:srgbClr val="1D00F2"/>
                </a:solidFill>
                <a:latin typeface="Lucida Sans Unicode" pitchFamily="34" charset="0"/>
              </a:rPr>
              <a:t>Boundaries between Lithostratigraphic Units</a:t>
            </a:r>
            <a:endParaRPr lang="en-US" sz="2800">
              <a:solidFill>
                <a:srgbClr val="1D00F2"/>
              </a:solidFill>
              <a:latin typeface="Lucida Sans Unicode" pitchFamily="34" charset="0"/>
            </a:endParaRPr>
          </a:p>
        </p:txBody>
      </p:sp>
      <p:pic>
        <p:nvPicPr>
          <p:cNvPr id="17412" name="Picture 4"/>
          <p:cNvPicPr>
            <a:picLocks noChangeAspect="1" noChangeArrowheads="1"/>
          </p:cNvPicPr>
          <p:nvPr/>
        </p:nvPicPr>
        <p:blipFill>
          <a:blip r:embed="rId3"/>
          <a:srcRect b="40633"/>
          <a:stretch>
            <a:fillRect/>
          </a:stretch>
        </p:blipFill>
        <p:spPr bwMode="auto">
          <a:xfrm>
            <a:off x="685800" y="2590800"/>
            <a:ext cx="4992688" cy="3863975"/>
          </a:xfrm>
          <a:prstGeom prst="rect">
            <a:avLst/>
          </a:prstGeom>
          <a:noFill/>
          <a:ln w="38100">
            <a:solidFill>
              <a:srgbClr val="FF0000"/>
            </a:solidFill>
            <a:miter lim="800000"/>
            <a:headEnd/>
            <a:tailEnd/>
          </a:ln>
        </p:spPr>
      </p:pic>
      <p:pic>
        <p:nvPicPr>
          <p:cNvPr id="17413" name="Picture 5"/>
          <p:cNvPicPr>
            <a:picLocks noChangeAspect="1" noChangeArrowheads="1"/>
          </p:cNvPicPr>
          <p:nvPr/>
        </p:nvPicPr>
        <p:blipFill>
          <a:blip r:embed="rId3"/>
          <a:srcRect t="58195" r="51157" b="3166"/>
          <a:stretch>
            <a:fillRect/>
          </a:stretch>
        </p:blipFill>
        <p:spPr bwMode="auto">
          <a:xfrm>
            <a:off x="6172200" y="4038600"/>
            <a:ext cx="2438400" cy="2514600"/>
          </a:xfrm>
          <a:prstGeom prst="rect">
            <a:avLst/>
          </a:prstGeom>
          <a:noFill/>
          <a:ln w="28575">
            <a:solidFill>
              <a:srgbClr val="FF0000"/>
            </a:solidFill>
            <a:miter lim="800000"/>
            <a:headEnd/>
            <a:tailEnd/>
          </a:ln>
        </p:spPr>
      </p:pic>
      <p:pic>
        <p:nvPicPr>
          <p:cNvPr id="17414" name="Picture 6"/>
          <p:cNvPicPr>
            <a:picLocks noChangeAspect="1" noChangeArrowheads="1"/>
          </p:cNvPicPr>
          <p:nvPr/>
        </p:nvPicPr>
        <p:blipFill>
          <a:blip r:embed="rId3"/>
          <a:srcRect l="50369" t="58195" r="11473" b="13704"/>
          <a:stretch>
            <a:fillRect/>
          </a:stretch>
        </p:blipFill>
        <p:spPr bwMode="auto">
          <a:xfrm>
            <a:off x="6172200" y="2133600"/>
            <a:ext cx="1905000" cy="1828800"/>
          </a:xfrm>
          <a:prstGeom prst="rect">
            <a:avLst/>
          </a:prstGeom>
          <a:noFill/>
          <a:ln w="28575">
            <a:solidFill>
              <a:srgbClr val="FF0000"/>
            </a:solidFill>
            <a:miter lim="800000"/>
            <a:headEnd/>
            <a:tailEnd/>
          </a:ln>
        </p:spPr>
      </p:pic>
      <p:sp>
        <p:nvSpPr>
          <p:cNvPr id="17415" name="TextBox 7"/>
          <p:cNvSpPr txBox="1">
            <a:spLocks noChangeArrowheads="1"/>
          </p:cNvSpPr>
          <p:nvPr/>
        </p:nvSpPr>
        <p:spPr bwMode="auto">
          <a:xfrm>
            <a:off x="7543800" y="6477000"/>
            <a:ext cx="1292225" cy="246063"/>
          </a:xfrm>
          <a:prstGeom prst="rect">
            <a:avLst/>
          </a:prstGeom>
          <a:noFill/>
          <a:ln w="9525">
            <a:noFill/>
            <a:miter lim="800000"/>
            <a:headEnd/>
            <a:tailEnd/>
          </a:ln>
        </p:spPr>
        <p:txBody>
          <a:bodyPr wrap="none">
            <a:spAutoFit/>
          </a:bodyPr>
          <a:lstStyle/>
          <a:p>
            <a:pPr algn="l" rtl="0"/>
            <a:r>
              <a:rPr lang="en-US" sz="1000" b="0">
                <a:latin typeface="Lucida Sans Unicode" pitchFamily="34" charset="0"/>
              </a:rPr>
              <a:t>From NASC, 2005</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1676400" y="228600"/>
            <a:ext cx="5429250" cy="679450"/>
          </a:xfrm>
          <a:prstGeom prst="rect">
            <a:avLst/>
          </a:prstGeom>
          <a:noFill/>
          <a:ln w="38100">
            <a:solidFill>
              <a:srgbClr val="FF0000"/>
            </a:solidFill>
            <a:miter lim="800000"/>
            <a:headEnd/>
            <a:tailEnd/>
          </a:ln>
        </p:spPr>
        <p:txBody>
          <a:bodyPr wrap="none">
            <a:spAutoFit/>
          </a:bodyPr>
          <a:lstStyle/>
          <a:p>
            <a:pPr algn="l" rtl="0"/>
            <a:r>
              <a:rPr lang="en-US" sz="3600" b="0" u="sng">
                <a:solidFill>
                  <a:srgbClr val="1D00F2"/>
                </a:solidFill>
                <a:latin typeface="Lucida Sans Unicode" pitchFamily="34" charset="0"/>
              </a:rPr>
              <a:t>Lithostratigraphic Units</a:t>
            </a:r>
            <a:endParaRPr lang="en-US" sz="3600" b="0">
              <a:solidFill>
                <a:srgbClr val="1D00F2"/>
              </a:solidFill>
              <a:latin typeface="Lucida Sans Unicode" pitchFamily="34" charset="0"/>
            </a:endParaRPr>
          </a:p>
        </p:txBody>
      </p:sp>
      <p:sp>
        <p:nvSpPr>
          <p:cNvPr id="18435" name="Rectangle 2"/>
          <p:cNvSpPr>
            <a:spLocks noChangeArrowheads="1"/>
          </p:cNvSpPr>
          <p:nvPr/>
        </p:nvSpPr>
        <p:spPr bwMode="auto">
          <a:xfrm>
            <a:off x="457200" y="914400"/>
            <a:ext cx="8382000" cy="1477963"/>
          </a:xfrm>
          <a:prstGeom prst="rect">
            <a:avLst/>
          </a:prstGeom>
          <a:solidFill>
            <a:srgbClr val="FFFF99"/>
          </a:solidFill>
          <a:ln w="12700">
            <a:solidFill>
              <a:srgbClr val="C00000"/>
            </a:solidFill>
            <a:miter lim="800000"/>
            <a:headEnd/>
            <a:tailEnd/>
          </a:ln>
        </p:spPr>
        <p:txBody>
          <a:bodyPr>
            <a:spAutoFit/>
          </a:bodyPr>
          <a:lstStyle/>
          <a:p>
            <a:pPr algn="l" rtl="0"/>
            <a:r>
              <a:rPr lang="en-US" b="0">
                <a:latin typeface="Lucida Sans Unicode" pitchFamily="34" charset="0"/>
              </a:rPr>
              <a:t>A lithostratigraphic unit is a defined body of sedimentary, extrusive igneous, metasedimentary, or metavolcanic strata which is distinguished and delimited on the basis of lithic characteristics and stratigraphic position. A lithostratigraphic unit generally conforms to the Law of Superposition and commonly is stratified and tabular in form.</a:t>
            </a:r>
          </a:p>
        </p:txBody>
      </p:sp>
      <p:sp>
        <p:nvSpPr>
          <p:cNvPr id="18436" name="Rectangle 1"/>
          <p:cNvSpPr>
            <a:spLocks noChangeArrowheads="1"/>
          </p:cNvSpPr>
          <p:nvPr/>
        </p:nvSpPr>
        <p:spPr bwMode="auto">
          <a:xfrm>
            <a:off x="457200" y="2457450"/>
            <a:ext cx="8382000" cy="3449638"/>
          </a:xfrm>
          <a:prstGeom prst="rect">
            <a:avLst/>
          </a:prstGeom>
          <a:noFill/>
          <a:ln w="9525">
            <a:noFill/>
            <a:miter lim="800000"/>
            <a:headEnd/>
            <a:tailEnd/>
          </a:ln>
        </p:spPr>
        <p:txBody>
          <a:bodyPr anchor="ctr">
            <a:spAutoFit/>
          </a:bodyPr>
          <a:lstStyle/>
          <a:p>
            <a:pPr algn="l" rtl="0">
              <a:spcBef>
                <a:spcPts val="400"/>
              </a:spcBef>
            </a:pPr>
            <a:r>
              <a:rPr lang="en-US" sz="1200">
                <a:latin typeface="Lucida Sans Unicode" pitchFamily="34" charset="0"/>
                <a:ea typeface="Calibri" pitchFamily="34" charset="0"/>
                <a:cs typeface="Times New Roman" pitchFamily="18" charset="0"/>
              </a:rPr>
              <a:t>Supergroup</a:t>
            </a:r>
            <a:r>
              <a:rPr lang="en-US" sz="1200" b="0">
                <a:latin typeface="Lucida Sans Unicode" pitchFamily="34" charset="0"/>
                <a:ea typeface="Calibri" pitchFamily="34" charset="0"/>
                <a:cs typeface="Times New Roman" pitchFamily="18" charset="0"/>
              </a:rPr>
              <a:t>. A supergroup is a formal assemblage of related or superposed groups, or of groups and formations. Such units have proved useful in regional and provincial syntheses. Supergroups should be named only where their recognition serves a clear purpose.</a:t>
            </a:r>
            <a:r>
              <a:rPr lang="en-US" sz="1200">
                <a:latin typeface="Lucida Sans Unicode" pitchFamily="34" charset="0"/>
                <a:ea typeface="Calibri" pitchFamily="34" charset="0"/>
                <a:cs typeface="Times New Roman" pitchFamily="18" charset="0"/>
              </a:rPr>
              <a:t> </a:t>
            </a:r>
            <a:endParaRPr lang="en-US" sz="1200" b="0">
              <a:latin typeface="Lucida Sans Unicode" pitchFamily="34" charset="0"/>
              <a:ea typeface="Calibri" pitchFamily="34" charset="0"/>
              <a:cs typeface="Times New Roman" pitchFamily="18" charset="0"/>
            </a:endParaRPr>
          </a:p>
          <a:p>
            <a:pPr algn="l" rtl="0" eaLnBrk="0" hangingPunct="0">
              <a:spcBef>
                <a:spcPts val="400"/>
              </a:spcBef>
            </a:pPr>
            <a:r>
              <a:rPr lang="en-US" sz="1200">
                <a:latin typeface="Lucida Sans Unicode" pitchFamily="34" charset="0"/>
                <a:ea typeface="Calibri" pitchFamily="34" charset="0"/>
                <a:cs typeface="Times New Roman" pitchFamily="18" charset="0"/>
              </a:rPr>
              <a:t>Group</a:t>
            </a:r>
            <a:r>
              <a:rPr lang="en-US" sz="1200" b="0">
                <a:latin typeface="Lucida Sans Unicode" pitchFamily="34" charset="0"/>
                <a:ea typeface="Calibri" pitchFamily="34" charset="0"/>
                <a:cs typeface="Times New Roman" pitchFamily="18" charset="0"/>
              </a:rPr>
              <a:t>. A group is the lithostratigraphic unit next higher in rank to formation; a group may consist entirely of named formations, or alternatively, need not be composed entirely of named formations.</a:t>
            </a:r>
            <a:r>
              <a:rPr lang="en-US" sz="1200">
                <a:latin typeface="Lucida Sans Unicode" pitchFamily="34" charset="0"/>
                <a:ea typeface="Calibri" pitchFamily="34" charset="0"/>
                <a:cs typeface="Times New Roman" pitchFamily="18" charset="0"/>
              </a:rPr>
              <a:t> </a:t>
            </a:r>
            <a:endParaRPr lang="en-US" sz="1200" b="0">
              <a:latin typeface="Lucida Sans Unicode" pitchFamily="34" charset="0"/>
              <a:ea typeface="Calibri" pitchFamily="34" charset="0"/>
              <a:cs typeface="Times New Roman" pitchFamily="18" charset="0"/>
            </a:endParaRPr>
          </a:p>
          <a:p>
            <a:pPr algn="l" rtl="0" eaLnBrk="0" hangingPunct="0">
              <a:spcBef>
                <a:spcPts val="400"/>
              </a:spcBef>
            </a:pPr>
            <a:r>
              <a:rPr lang="en-US" sz="1200">
                <a:solidFill>
                  <a:srgbClr val="C00000"/>
                </a:solidFill>
                <a:latin typeface="Lucida Sans Unicode" pitchFamily="34" charset="0"/>
                <a:ea typeface="Calibri" pitchFamily="34" charset="0"/>
                <a:cs typeface="Times New Roman" pitchFamily="18" charset="0"/>
              </a:rPr>
              <a:t>Formation</a:t>
            </a:r>
            <a:r>
              <a:rPr lang="en-US" sz="1200" b="0">
                <a:solidFill>
                  <a:srgbClr val="C00000"/>
                </a:solidFill>
                <a:latin typeface="Lucida Sans Unicode" pitchFamily="34" charset="0"/>
                <a:ea typeface="Calibri" pitchFamily="34" charset="0"/>
                <a:cs typeface="Times New Roman" pitchFamily="18" charset="0"/>
              </a:rPr>
              <a:t>. The formation is the </a:t>
            </a:r>
            <a:r>
              <a:rPr lang="en-US" sz="1200" b="0" u="sng">
                <a:solidFill>
                  <a:srgbClr val="C00000"/>
                </a:solidFill>
                <a:latin typeface="Lucida Sans Unicode" pitchFamily="34" charset="0"/>
                <a:ea typeface="Calibri" pitchFamily="34" charset="0"/>
                <a:cs typeface="Times New Roman" pitchFamily="18" charset="0"/>
              </a:rPr>
              <a:t>fundamental unit in lithostratigraphic classification</a:t>
            </a:r>
            <a:r>
              <a:rPr lang="en-US" sz="1200" b="0">
                <a:solidFill>
                  <a:srgbClr val="C00000"/>
                </a:solidFill>
                <a:latin typeface="Lucida Sans Unicode" pitchFamily="34" charset="0"/>
                <a:ea typeface="Calibri" pitchFamily="34" charset="0"/>
                <a:cs typeface="Times New Roman" pitchFamily="18" charset="0"/>
              </a:rPr>
              <a:t>. A formation is a body of rock identified by lithic characteristics and stratigraphic position; it is prevailingly but not necessarily tabular and is mappable at the Earth's surface or traceable in the subsurface.</a:t>
            </a:r>
          </a:p>
          <a:p>
            <a:pPr algn="l" rtl="0" eaLnBrk="0" hangingPunct="0">
              <a:spcBef>
                <a:spcPts val="400"/>
              </a:spcBef>
            </a:pPr>
            <a:r>
              <a:rPr lang="en-US" sz="1200">
                <a:latin typeface="Lucida Sans Unicode" pitchFamily="34" charset="0"/>
                <a:ea typeface="Calibri" pitchFamily="34" charset="0"/>
                <a:cs typeface="Times New Roman" pitchFamily="18" charset="0"/>
              </a:rPr>
              <a:t>Member</a:t>
            </a:r>
            <a:r>
              <a:rPr lang="en-US" sz="1200" b="0">
                <a:latin typeface="Lucida Sans Unicode" pitchFamily="34" charset="0"/>
                <a:ea typeface="Calibri" pitchFamily="34" charset="0"/>
                <a:cs typeface="Times New Roman" pitchFamily="18" charset="0"/>
              </a:rPr>
              <a:t>. A member is the formal lithostratigraphic unit next in rank below a formation and is always a part of some formation. It is recognized as a named entity within a formation because it possesses characteristics distinguishing it from adjacent parts of the formation. A formation need not be divided into members unless a useful purpose is served by doing so. Some formations may be divided completely into members; others may have only certain parts designated as members; still others may have no members.</a:t>
            </a:r>
          </a:p>
          <a:p>
            <a:pPr algn="l" rtl="0" eaLnBrk="0" hangingPunct="0">
              <a:spcBef>
                <a:spcPts val="400"/>
              </a:spcBef>
            </a:pPr>
            <a:r>
              <a:rPr lang="en-US" sz="1200">
                <a:latin typeface="Lucida Sans Unicode" pitchFamily="34" charset="0"/>
                <a:ea typeface="Calibri" pitchFamily="34" charset="0"/>
                <a:cs typeface="Times New Roman" pitchFamily="18" charset="0"/>
              </a:rPr>
              <a:t>Bed(s)</a:t>
            </a:r>
            <a:r>
              <a:rPr lang="en-US" sz="1200" b="0">
                <a:latin typeface="Lucida Sans Unicode" pitchFamily="34" charset="0"/>
                <a:ea typeface="Calibri" pitchFamily="34" charset="0"/>
                <a:cs typeface="Times New Roman" pitchFamily="18" charset="0"/>
              </a:rPr>
              <a:t>. A bed, or beds, is the smallest formal lithostratigraphic unit of sedimentary rocks.</a:t>
            </a:r>
          </a:p>
          <a:p>
            <a:pPr algn="l" rtl="0" eaLnBrk="0" hangingPunct="0">
              <a:spcBef>
                <a:spcPts val="400"/>
              </a:spcBef>
            </a:pPr>
            <a:r>
              <a:rPr lang="en-US" sz="1200">
                <a:latin typeface="Lucida Sans Unicode" pitchFamily="34" charset="0"/>
                <a:ea typeface="Calibri" pitchFamily="34" charset="0"/>
                <a:cs typeface="Times New Roman" pitchFamily="18" charset="0"/>
              </a:rPr>
              <a:t>Flow</a:t>
            </a:r>
            <a:r>
              <a:rPr lang="en-US" sz="1200" b="0">
                <a:latin typeface="Lucida Sans Unicode" pitchFamily="34" charset="0"/>
                <a:ea typeface="Calibri" pitchFamily="34" charset="0"/>
                <a:cs typeface="Times New Roman" pitchFamily="18" charset="0"/>
              </a:rPr>
              <a:t>. A flow is the smallest formal lithostratigraphic unit of volcanic flow rocks. A flow is a discrete, extrusive, volcanic body distinguishable by texture, composition, order of superposition, paleomagnetism, or other objective criteria.</a:t>
            </a:r>
          </a:p>
        </p:txBody>
      </p:sp>
      <p:sp>
        <p:nvSpPr>
          <p:cNvPr id="18437" name="TextBox 4"/>
          <p:cNvSpPr txBox="1">
            <a:spLocks noChangeArrowheads="1"/>
          </p:cNvSpPr>
          <p:nvPr/>
        </p:nvSpPr>
        <p:spPr bwMode="auto">
          <a:xfrm>
            <a:off x="7391400" y="6324600"/>
            <a:ext cx="1292225" cy="246063"/>
          </a:xfrm>
          <a:prstGeom prst="rect">
            <a:avLst/>
          </a:prstGeom>
          <a:noFill/>
          <a:ln w="9525">
            <a:noFill/>
            <a:miter lim="800000"/>
            <a:headEnd/>
            <a:tailEnd/>
          </a:ln>
        </p:spPr>
        <p:txBody>
          <a:bodyPr wrap="none">
            <a:spAutoFit/>
          </a:bodyPr>
          <a:lstStyle/>
          <a:p>
            <a:pPr algn="l" rtl="0"/>
            <a:r>
              <a:rPr lang="en-US" sz="1000" b="0">
                <a:latin typeface="Lucida Sans Unicode" pitchFamily="34" charset="0"/>
              </a:rPr>
              <a:t>From NASC, 2005</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457200" y="4343400"/>
            <a:ext cx="1828800" cy="304800"/>
          </a:xfrm>
          <a:prstGeom prst="rect">
            <a:avLst/>
          </a:prstGeom>
          <a:solidFill>
            <a:srgbClr val="FFFF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b="0"/>
          </a:p>
        </p:txBody>
      </p:sp>
      <p:sp>
        <p:nvSpPr>
          <p:cNvPr id="19459" name="TextBox 2"/>
          <p:cNvSpPr txBox="1">
            <a:spLocks noChangeArrowheads="1"/>
          </p:cNvSpPr>
          <p:nvPr/>
        </p:nvSpPr>
        <p:spPr bwMode="auto">
          <a:xfrm>
            <a:off x="534988" y="268288"/>
            <a:ext cx="5845175" cy="646112"/>
          </a:xfrm>
          <a:prstGeom prst="rect">
            <a:avLst/>
          </a:prstGeom>
          <a:noFill/>
          <a:ln w="9525">
            <a:noFill/>
            <a:miter lim="800000"/>
            <a:headEnd/>
            <a:tailEnd/>
          </a:ln>
        </p:spPr>
        <p:txBody>
          <a:bodyPr wrap="none">
            <a:spAutoFit/>
          </a:bodyPr>
          <a:lstStyle/>
          <a:p>
            <a:pPr algn="l" rtl="0"/>
            <a:r>
              <a:rPr lang="en-US" sz="3600" b="0" u="sng">
                <a:latin typeface="Lucida Sans Unicode" pitchFamily="34" charset="0"/>
              </a:rPr>
              <a:t>Classes of Geologic Units</a:t>
            </a:r>
            <a:endParaRPr lang="en-US" sz="3600" b="0">
              <a:latin typeface="Lucida Sans Unicode" pitchFamily="34" charset="0"/>
            </a:endParaRPr>
          </a:p>
        </p:txBody>
      </p:sp>
      <p:pic>
        <p:nvPicPr>
          <p:cNvPr id="19460" name="Picture 13" descr="Grand Canyon Section.jpg"/>
          <p:cNvPicPr>
            <a:picLocks noChangeAspect="1"/>
          </p:cNvPicPr>
          <p:nvPr/>
        </p:nvPicPr>
        <p:blipFill>
          <a:blip r:embed="rId3"/>
          <a:srcRect/>
          <a:stretch>
            <a:fillRect/>
          </a:stretch>
        </p:blipFill>
        <p:spPr bwMode="auto">
          <a:xfrm>
            <a:off x="3832225" y="1600200"/>
            <a:ext cx="5310188" cy="3657600"/>
          </a:xfrm>
          <a:prstGeom prst="rect">
            <a:avLst/>
          </a:prstGeom>
          <a:noFill/>
          <a:ln w="9525">
            <a:noFill/>
            <a:miter lim="800000"/>
            <a:headEnd/>
            <a:tailEnd/>
          </a:ln>
        </p:spPr>
      </p:pic>
      <p:sp>
        <p:nvSpPr>
          <p:cNvPr id="19461" name="TextBox 14"/>
          <p:cNvSpPr txBox="1">
            <a:spLocks noChangeArrowheads="1"/>
          </p:cNvSpPr>
          <p:nvPr/>
        </p:nvSpPr>
        <p:spPr bwMode="auto">
          <a:xfrm>
            <a:off x="381000" y="1371600"/>
            <a:ext cx="4759325" cy="3324225"/>
          </a:xfrm>
          <a:prstGeom prst="rect">
            <a:avLst/>
          </a:prstGeom>
          <a:noFill/>
          <a:ln w="9525">
            <a:noFill/>
            <a:miter lim="800000"/>
            <a:headEnd/>
            <a:tailEnd/>
          </a:ln>
        </p:spPr>
        <p:txBody>
          <a:bodyPr wrap="none">
            <a:spAutoFit/>
          </a:bodyPr>
          <a:lstStyle/>
          <a:p>
            <a:pPr algn="l" rtl="0"/>
            <a:r>
              <a:rPr lang="en-US" b="0" i="1" u="sng">
                <a:latin typeface="Lucida Sans Unicode" pitchFamily="34" charset="0"/>
              </a:rPr>
              <a:t>Units based on content or physical limits</a:t>
            </a:r>
          </a:p>
          <a:p>
            <a:pPr algn="l" rtl="0"/>
            <a:endParaRPr lang="en-US" sz="1600" b="0">
              <a:latin typeface="Lucida Sans Unicode" pitchFamily="34" charset="0"/>
            </a:endParaRPr>
          </a:p>
          <a:p>
            <a:pPr algn="l" rtl="0"/>
            <a:r>
              <a:rPr lang="en-US" sz="1600" b="0">
                <a:latin typeface="Lucida Sans Unicode" pitchFamily="34" charset="0"/>
              </a:rPr>
              <a:t>Lithostratigraphic</a:t>
            </a:r>
          </a:p>
          <a:p>
            <a:pPr algn="l" rtl="0"/>
            <a:endParaRPr lang="en-US" sz="1600" b="0">
              <a:latin typeface="Lucida Sans Unicode" pitchFamily="34" charset="0"/>
            </a:endParaRPr>
          </a:p>
          <a:p>
            <a:pPr algn="l" rtl="0"/>
            <a:r>
              <a:rPr lang="en-US" sz="1600" b="0">
                <a:latin typeface="Lucida Sans Unicode" pitchFamily="34" charset="0"/>
              </a:rPr>
              <a:t>Lithodemic</a:t>
            </a:r>
          </a:p>
          <a:p>
            <a:pPr algn="l" rtl="0"/>
            <a:endParaRPr lang="en-US" sz="1600" b="0">
              <a:latin typeface="Lucida Sans Unicode" pitchFamily="34" charset="0"/>
            </a:endParaRPr>
          </a:p>
          <a:p>
            <a:pPr algn="l" rtl="0"/>
            <a:r>
              <a:rPr lang="en-US" sz="1600" b="0">
                <a:latin typeface="Lucida Sans Unicode" pitchFamily="34" charset="0"/>
              </a:rPr>
              <a:t>Magnetopolarity</a:t>
            </a:r>
          </a:p>
          <a:p>
            <a:pPr algn="l" rtl="0"/>
            <a:endParaRPr lang="en-US" sz="1600" b="0">
              <a:latin typeface="Lucida Sans Unicode" pitchFamily="34" charset="0"/>
            </a:endParaRPr>
          </a:p>
          <a:p>
            <a:pPr algn="l" rtl="0"/>
            <a:r>
              <a:rPr lang="en-US" sz="1600" b="0">
                <a:latin typeface="Lucida Sans Unicode" pitchFamily="34" charset="0"/>
              </a:rPr>
              <a:t>Biostratigraphic</a:t>
            </a:r>
          </a:p>
          <a:p>
            <a:pPr algn="l" rtl="0"/>
            <a:endParaRPr lang="en-US" sz="1600" b="0">
              <a:latin typeface="Lucida Sans Unicode" pitchFamily="34" charset="0"/>
            </a:endParaRPr>
          </a:p>
          <a:p>
            <a:pPr algn="l" rtl="0"/>
            <a:r>
              <a:rPr lang="en-US" sz="1600" b="0">
                <a:latin typeface="Lucida Sans Unicode" pitchFamily="34" charset="0"/>
              </a:rPr>
              <a:t>Pedostratigraphic</a:t>
            </a:r>
          </a:p>
          <a:p>
            <a:pPr algn="l" rtl="0"/>
            <a:endParaRPr lang="en-US" sz="1600" b="0">
              <a:latin typeface="Lucida Sans Unicode" pitchFamily="34" charset="0"/>
            </a:endParaRPr>
          </a:p>
          <a:p>
            <a:pPr algn="l" rtl="0"/>
            <a:r>
              <a:rPr lang="en-US" sz="1600" b="0">
                <a:latin typeface="Lucida Sans Unicode" pitchFamily="34" charset="0"/>
              </a:rPr>
              <a:t>Allostratigraphic</a:t>
            </a:r>
          </a:p>
        </p:txBody>
      </p:sp>
      <p:sp>
        <p:nvSpPr>
          <p:cNvPr id="17" name="Rectangle 16"/>
          <p:cNvSpPr/>
          <p:nvPr/>
        </p:nvSpPr>
        <p:spPr>
          <a:xfrm>
            <a:off x="4114800" y="5410200"/>
            <a:ext cx="4572000" cy="1200150"/>
          </a:xfrm>
          <a:prstGeom prst="rect">
            <a:avLst/>
          </a:prstGeom>
          <a:solidFill>
            <a:schemeClr val="accent6">
              <a:lumMod val="20000"/>
              <a:lumOff val="80000"/>
            </a:schemeClr>
          </a:solidFill>
        </p:spPr>
        <p:txBody>
          <a:bodyPr>
            <a:spAutoFit/>
          </a:bodyPr>
          <a:lstStyle/>
          <a:p>
            <a:pPr algn="l" rtl="0" fontAlgn="auto">
              <a:spcBef>
                <a:spcPts val="0"/>
              </a:spcBef>
              <a:spcAft>
                <a:spcPts val="0"/>
              </a:spcAft>
              <a:defRPr/>
            </a:pPr>
            <a:r>
              <a:rPr lang="en-US" b="0" dirty="0">
                <a:latin typeface="+mn-lt"/>
                <a:cs typeface="+mn-cs"/>
              </a:rPr>
              <a:t>An </a:t>
            </a:r>
            <a:r>
              <a:rPr lang="en-US" b="0" dirty="0" err="1">
                <a:latin typeface="+mn-lt"/>
                <a:cs typeface="+mn-cs"/>
              </a:rPr>
              <a:t>allostratigraphic</a:t>
            </a:r>
            <a:r>
              <a:rPr lang="en-US" b="0" dirty="0">
                <a:latin typeface="+mn-lt"/>
                <a:cs typeface="+mn-cs"/>
              </a:rPr>
              <a:t> unit is a </a:t>
            </a:r>
            <a:r>
              <a:rPr lang="en-US" b="0" dirty="0" err="1">
                <a:latin typeface="+mn-lt"/>
                <a:cs typeface="+mn-cs"/>
              </a:rPr>
              <a:t>mappable</a:t>
            </a:r>
            <a:r>
              <a:rPr lang="en-US" b="0" dirty="0">
                <a:latin typeface="+mn-lt"/>
                <a:cs typeface="+mn-cs"/>
              </a:rPr>
              <a:t> body of rock that is defined and identified on the basis of its bounding discontinuities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2"/>
          <p:cNvSpPr txBox="1">
            <a:spLocks noChangeArrowheads="1"/>
          </p:cNvSpPr>
          <p:nvPr/>
        </p:nvSpPr>
        <p:spPr bwMode="auto">
          <a:xfrm>
            <a:off x="534988" y="268288"/>
            <a:ext cx="5845175" cy="646112"/>
          </a:xfrm>
          <a:prstGeom prst="rect">
            <a:avLst/>
          </a:prstGeom>
          <a:noFill/>
          <a:ln w="9525">
            <a:noFill/>
            <a:miter lim="800000"/>
            <a:headEnd/>
            <a:tailEnd/>
          </a:ln>
        </p:spPr>
        <p:txBody>
          <a:bodyPr wrap="none">
            <a:spAutoFit/>
          </a:bodyPr>
          <a:lstStyle/>
          <a:p>
            <a:pPr algn="l" rtl="0"/>
            <a:r>
              <a:rPr lang="en-US" sz="3600" b="0" u="sng">
                <a:latin typeface="Lucida Sans Unicode" pitchFamily="34" charset="0"/>
              </a:rPr>
              <a:t>Classes of Geologic Units</a:t>
            </a:r>
            <a:endParaRPr lang="en-US" sz="3600" b="0">
              <a:latin typeface="Lucida Sans Unicode" pitchFamily="34" charset="0"/>
            </a:endParaRPr>
          </a:p>
        </p:txBody>
      </p:sp>
      <p:pic>
        <p:nvPicPr>
          <p:cNvPr id="20483" name="Picture 13" descr="scan0006.jpg"/>
          <p:cNvPicPr>
            <a:picLocks noChangeAspect="1"/>
          </p:cNvPicPr>
          <p:nvPr/>
        </p:nvPicPr>
        <p:blipFill>
          <a:blip r:embed="rId3"/>
          <a:srcRect t="3249"/>
          <a:stretch>
            <a:fillRect/>
          </a:stretch>
        </p:blipFill>
        <p:spPr bwMode="auto">
          <a:xfrm>
            <a:off x="4953000" y="1295400"/>
            <a:ext cx="4046538" cy="5105400"/>
          </a:xfrm>
          <a:prstGeom prst="rect">
            <a:avLst/>
          </a:prstGeom>
          <a:noFill/>
          <a:ln w="9525">
            <a:noFill/>
            <a:miter lim="800000"/>
            <a:headEnd/>
            <a:tailEnd/>
          </a:ln>
        </p:spPr>
      </p:pic>
      <p:sp>
        <p:nvSpPr>
          <p:cNvPr id="16" name="Rectangle 15"/>
          <p:cNvSpPr/>
          <p:nvPr/>
        </p:nvSpPr>
        <p:spPr>
          <a:xfrm>
            <a:off x="228600" y="2971800"/>
            <a:ext cx="1828800" cy="304800"/>
          </a:xfrm>
          <a:prstGeom prst="rect">
            <a:avLst/>
          </a:prstGeom>
          <a:solidFill>
            <a:schemeClr val="accent4">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b="0"/>
          </a:p>
        </p:txBody>
      </p:sp>
      <p:sp>
        <p:nvSpPr>
          <p:cNvPr id="17" name="Rectangle 16"/>
          <p:cNvSpPr/>
          <p:nvPr/>
        </p:nvSpPr>
        <p:spPr>
          <a:xfrm>
            <a:off x="609600" y="4800600"/>
            <a:ext cx="4267200" cy="923925"/>
          </a:xfrm>
          <a:prstGeom prst="rect">
            <a:avLst/>
          </a:prstGeom>
          <a:solidFill>
            <a:schemeClr val="accent4">
              <a:lumMod val="40000"/>
              <a:lumOff val="60000"/>
            </a:schemeClr>
          </a:solidFill>
        </p:spPr>
        <p:txBody>
          <a:bodyPr>
            <a:spAutoFit/>
          </a:bodyPr>
          <a:lstStyle/>
          <a:p>
            <a:pPr algn="l" rtl="0" fontAlgn="auto">
              <a:spcBef>
                <a:spcPts val="0"/>
              </a:spcBef>
              <a:spcAft>
                <a:spcPts val="0"/>
              </a:spcAft>
              <a:defRPr/>
            </a:pPr>
            <a:r>
              <a:rPr lang="en-US" b="0" dirty="0">
                <a:latin typeface="+mn-lt"/>
                <a:cs typeface="+mn-cs"/>
              </a:rPr>
              <a:t>A </a:t>
            </a:r>
            <a:r>
              <a:rPr lang="en-US" b="0" u="sng" dirty="0" err="1">
                <a:effectLst>
                  <a:outerShdw blurRad="38100" dist="38100" dir="2700000" algn="tl">
                    <a:srgbClr val="000000">
                      <a:alpha val="43137"/>
                    </a:srgbClr>
                  </a:outerShdw>
                </a:effectLst>
                <a:latin typeface="+mn-lt"/>
                <a:cs typeface="+mn-cs"/>
              </a:rPr>
              <a:t>biostratigraphic</a:t>
            </a:r>
            <a:r>
              <a:rPr lang="en-US" b="0" u="sng" dirty="0">
                <a:effectLst>
                  <a:outerShdw blurRad="38100" dist="38100" dir="2700000" algn="tl">
                    <a:srgbClr val="000000">
                      <a:alpha val="43137"/>
                    </a:srgbClr>
                  </a:outerShdw>
                </a:effectLst>
                <a:latin typeface="+mn-lt"/>
                <a:cs typeface="+mn-cs"/>
              </a:rPr>
              <a:t> unit</a:t>
            </a:r>
            <a:r>
              <a:rPr lang="en-US" b="0" dirty="0">
                <a:latin typeface="+mn-lt"/>
                <a:cs typeface="+mn-cs"/>
              </a:rPr>
              <a:t> is a body of rock that is defined or characterized by its fossil content.</a:t>
            </a:r>
          </a:p>
        </p:txBody>
      </p:sp>
      <p:sp>
        <p:nvSpPr>
          <p:cNvPr id="20486" name="TextBox 14"/>
          <p:cNvSpPr txBox="1">
            <a:spLocks noChangeArrowheads="1"/>
          </p:cNvSpPr>
          <p:nvPr/>
        </p:nvSpPr>
        <p:spPr bwMode="auto">
          <a:xfrm>
            <a:off x="228600" y="990600"/>
            <a:ext cx="4724400" cy="3570288"/>
          </a:xfrm>
          <a:prstGeom prst="rect">
            <a:avLst/>
          </a:prstGeom>
          <a:noFill/>
          <a:ln w="9525">
            <a:noFill/>
            <a:miter lim="800000"/>
            <a:headEnd/>
            <a:tailEnd/>
          </a:ln>
        </p:spPr>
        <p:txBody>
          <a:bodyPr>
            <a:spAutoFit/>
          </a:bodyPr>
          <a:lstStyle/>
          <a:p>
            <a:pPr algn="l" rtl="0"/>
            <a:r>
              <a:rPr lang="en-US" b="0" i="1" u="sng">
                <a:latin typeface="Lucida Sans Unicode" pitchFamily="34" charset="0"/>
              </a:rPr>
              <a:t>Units based on content or physical limits</a:t>
            </a:r>
          </a:p>
          <a:p>
            <a:pPr algn="l" rtl="0"/>
            <a:endParaRPr lang="en-US" sz="1600" b="0">
              <a:latin typeface="Lucida Sans Unicode" pitchFamily="34" charset="0"/>
            </a:endParaRPr>
          </a:p>
          <a:p>
            <a:pPr algn="l" rtl="0"/>
            <a:r>
              <a:rPr lang="en-US" sz="1600" b="0">
                <a:latin typeface="Lucida Sans Unicode" pitchFamily="34" charset="0"/>
              </a:rPr>
              <a:t>Lithostratigraphic</a:t>
            </a:r>
          </a:p>
          <a:p>
            <a:pPr algn="l" rtl="0"/>
            <a:endParaRPr lang="en-US" sz="1600" b="0">
              <a:latin typeface="Lucida Sans Unicode" pitchFamily="34" charset="0"/>
            </a:endParaRPr>
          </a:p>
          <a:p>
            <a:pPr algn="l" rtl="0"/>
            <a:r>
              <a:rPr lang="en-US" sz="1600" b="0">
                <a:latin typeface="Lucida Sans Unicode" pitchFamily="34" charset="0"/>
              </a:rPr>
              <a:t>Lithodemic</a:t>
            </a:r>
          </a:p>
          <a:p>
            <a:pPr algn="l" rtl="0"/>
            <a:endParaRPr lang="en-US" sz="1600" b="0">
              <a:latin typeface="Lucida Sans Unicode" pitchFamily="34" charset="0"/>
            </a:endParaRPr>
          </a:p>
          <a:p>
            <a:pPr algn="l" rtl="0"/>
            <a:r>
              <a:rPr lang="en-US" sz="1600" b="0">
                <a:latin typeface="Lucida Sans Unicode" pitchFamily="34" charset="0"/>
              </a:rPr>
              <a:t>Magnetopolarity</a:t>
            </a:r>
          </a:p>
          <a:p>
            <a:pPr algn="l" rtl="0"/>
            <a:endParaRPr lang="en-US" sz="1600" b="0">
              <a:latin typeface="Lucida Sans Unicode" pitchFamily="34" charset="0"/>
            </a:endParaRPr>
          </a:p>
          <a:p>
            <a:pPr algn="l" rtl="0"/>
            <a:r>
              <a:rPr lang="en-US" sz="1600" b="0">
                <a:latin typeface="Lucida Sans Unicode" pitchFamily="34" charset="0"/>
              </a:rPr>
              <a:t>Biostratigraphic – based on the principles of 	faunal succession and superposition</a:t>
            </a:r>
          </a:p>
          <a:p>
            <a:pPr algn="l" rtl="0"/>
            <a:endParaRPr lang="en-US" sz="1600" b="0">
              <a:latin typeface="Lucida Sans Unicode" pitchFamily="34" charset="0"/>
            </a:endParaRPr>
          </a:p>
          <a:p>
            <a:pPr algn="l" rtl="0"/>
            <a:r>
              <a:rPr lang="en-US" sz="1600" b="0">
                <a:latin typeface="Lucida Sans Unicode" pitchFamily="34" charset="0"/>
              </a:rPr>
              <a:t>Pedostratigraphic</a:t>
            </a:r>
          </a:p>
          <a:p>
            <a:pPr algn="l" rtl="0"/>
            <a:endParaRPr lang="en-US" sz="1600" b="0">
              <a:latin typeface="Lucida Sans Unicode" pitchFamily="34" charset="0"/>
            </a:endParaRPr>
          </a:p>
          <a:p>
            <a:pPr algn="l" rtl="0"/>
            <a:r>
              <a:rPr lang="en-US" sz="1600" b="0">
                <a:latin typeface="Lucida Sans Unicode" pitchFamily="34" charset="0"/>
              </a:rPr>
              <a:t>Allostratigraphic</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2"/>
          <p:cNvSpPr txBox="1">
            <a:spLocks noChangeArrowheads="1"/>
          </p:cNvSpPr>
          <p:nvPr/>
        </p:nvSpPr>
        <p:spPr bwMode="auto">
          <a:xfrm>
            <a:off x="534988" y="268288"/>
            <a:ext cx="7747000" cy="669925"/>
          </a:xfrm>
          <a:prstGeom prst="rect">
            <a:avLst/>
          </a:prstGeom>
          <a:noFill/>
          <a:ln w="28575">
            <a:solidFill>
              <a:srgbClr val="FF0000"/>
            </a:solidFill>
            <a:miter lim="800000"/>
            <a:headEnd/>
            <a:tailEnd/>
          </a:ln>
        </p:spPr>
        <p:txBody>
          <a:bodyPr wrap="none">
            <a:spAutoFit/>
          </a:bodyPr>
          <a:lstStyle/>
          <a:p>
            <a:pPr algn="l" rtl="0"/>
            <a:r>
              <a:rPr lang="en-US" sz="3600" b="0" u="sng">
                <a:solidFill>
                  <a:srgbClr val="1D00F2"/>
                </a:solidFill>
                <a:latin typeface="Lucida Sans Unicode" pitchFamily="34" charset="0"/>
              </a:rPr>
              <a:t>Categories of Geologic Rock Units</a:t>
            </a:r>
            <a:endParaRPr lang="en-US" sz="3600" b="0">
              <a:solidFill>
                <a:srgbClr val="1D00F2"/>
              </a:solidFill>
              <a:latin typeface="Lucida Sans Unicode" pitchFamily="34" charset="0"/>
            </a:endParaRPr>
          </a:p>
        </p:txBody>
      </p:sp>
      <p:pic>
        <p:nvPicPr>
          <p:cNvPr id="21507" name="Picture 5" descr="Geopuzzle 3.jpg"/>
          <p:cNvPicPr>
            <a:picLocks noChangeAspect="1"/>
          </p:cNvPicPr>
          <p:nvPr/>
        </p:nvPicPr>
        <p:blipFill>
          <a:blip r:embed="rId3"/>
          <a:srcRect/>
          <a:stretch>
            <a:fillRect/>
          </a:stretch>
        </p:blipFill>
        <p:spPr bwMode="auto">
          <a:xfrm>
            <a:off x="4203700" y="1981200"/>
            <a:ext cx="4940300" cy="2971800"/>
          </a:xfrm>
          <a:prstGeom prst="rect">
            <a:avLst/>
          </a:prstGeom>
          <a:noFill/>
          <a:ln w="9525">
            <a:noFill/>
            <a:miter lim="800000"/>
            <a:headEnd/>
            <a:tailEnd/>
          </a:ln>
        </p:spPr>
      </p:pic>
      <p:sp>
        <p:nvSpPr>
          <p:cNvPr id="7" name="Rectangle 6"/>
          <p:cNvSpPr/>
          <p:nvPr/>
        </p:nvSpPr>
        <p:spPr>
          <a:xfrm>
            <a:off x="4267200" y="2667000"/>
            <a:ext cx="685800" cy="228600"/>
          </a:xfrm>
          <a:prstGeom prst="rect">
            <a:avLst/>
          </a:prstGeom>
          <a:solidFill>
            <a:srgbClr val="FFFF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b="0"/>
          </a:p>
        </p:txBody>
      </p:sp>
      <p:sp>
        <p:nvSpPr>
          <p:cNvPr id="8" name="Rectangle 7"/>
          <p:cNvSpPr/>
          <p:nvPr/>
        </p:nvSpPr>
        <p:spPr>
          <a:xfrm>
            <a:off x="4191000" y="3429000"/>
            <a:ext cx="685800" cy="228600"/>
          </a:xfrm>
          <a:prstGeom prst="rect">
            <a:avLst/>
          </a:prstGeom>
          <a:solidFill>
            <a:srgbClr val="FFFF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b="0"/>
          </a:p>
        </p:txBody>
      </p:sp>
      <p:sp>
        <p:nvSpPr>
          <p:cNvPr id="9" name="Rectangle 8"/>
          <p:cNvSpPr/>
          <p:nvPr/>
        </p:nvSpPr>
        <p:spPr>
          <a:xfrm>
            <a:off x="4191000" y="4038600"/>
            <a:ext cx="685800" cy="228600"/>
          </a:xfrm>
          <a:prstGeom prst="rect">
            <a:avLst/>
          </a:prstGeom>
          <a:solidFill>
            <a:srgbClr val="FFFF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b="0"/>
          </a:p>
        </p:txBody>
      </p:sp>
      <p:sp>
        <p:nvSpPr>
          <p:cNvPr id="11" name="Rectangle 10"/>
          <p:cNvSpPr/>
          <p:nvPr/>
        </p:nvSpPr>
        <p:spPr>
          <a:xfrm>
            <a:off x="4648200" y="3048000"/>
            <a:ext cx="304800" cy="152400"/>
          </a:xfrm>
          <a:prstGeom prst="rect">
            <a:avLst/>
          </a:prstGeom>
          <a:solidFill>
            <a:schemeClr val="accent2">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b="0"/>
          </a:p>
        </p:txBody>
      </p:sp>
      <p:sp>
        <p:nvSpPr>
          <p:cNvPr id="12" name="Rectangle 11"/>
          <p:cNvSpPr/>
          <p:nvPr/>
        </p:nvSpPr>
        <p:spPr>
          <a:xfrm>
            <a:off x="6858000" y="4038600"/>
            <a:ext cx="457200" cy="304800"/>
          </a:xfrm>
          <a:prstGeom prst="rect">
            <a:avLst/>
          </a:prstGeom>
          <a:solidFill>
            <a:schemeClr val="accent2">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b="0"/>
          </a:p>
        </p:txBody>
      </p:sp>
      <p:sp>
        <p:nvSpPr>
          <p:cNvPr id="13" name="Rectangle 12"/>
          <p:cNvSpPr/>
          <p:nvPr/>
        </p:nvSpPr>
        <p:spPr>
          <a:xfrm>
            <a:off x="6553200" y="4572000"/>
            <a:ext cx="609600" cy="152400"/>
          </a:xfrm>
          <a:prstGeom prst="rect">
            <a:avLst/>
          </a:prstGeom>
          <a:solidFill>
            <a:schemeClr val="accent2">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b="0"/>
          </a:p>
        </p:txBody>
      </p:sp>
      <p:sp>
        <p:nvSpPr>
          <p:cNvPr id="21514" name="TextBox 13"/>
          <p:cNvSpPr txBox="1">
            <a:spLocks noChangeArrowheads="1"/>
          </p:cNvSpPr>
          <p:nvPr/>
        </p:nvSpPr>
        <p:spPr bwMode="auto">
          <a:xfrm>
            <a:off x="152400" y="1371600"/>
            <a:ext cx="4743450" cy="3328988"/>
          </a:xfrm>
          <a:prstGeom prst="rect">
            <a:avLst/>
          </a:prstGeom>
          <a:noFill/>
          <a:ln w="28575">
            <a:solidFill>
              <a:srgbClr val="FF0000"/>
            </a:solidFill>
            <a:miter lim="800000"/>
            <a:headEnd/>
            <a:tailEnd/>
          </a:ln>
        </p:spPr>
        <p:txBody>
          <a:bodyPr wrap="none">
            <a:spAutoFit/>
          </a:bodyPr>
          <a:lstStyle/>
          <a:p>
            <a:pPr algn="l" rtl="0"/>
            <a:r>
              <a:rPr lang="en-US" b="0" i="1" u="sng">
                <a:latin typeface="Lucida Sans Unicode" pitchFamily="34" charset="0"/>
              </a:rPr>
              <a:t>Units based on content or physical limits</a:t>
            </a:r>
          </a:p>
          <a:p>
            <a:pPr algn="l" rtl="0"/>
            <a:endParaRPr lang="en-US" sz="1600" b="0">
              <a:latin typeface="Lucida Sans Unicode" pitchFamily="34" charset="0"/>
            </a:endParaRPr>
          </a:p>
          <a:p>
            <a:pPr algn="l" rtl="0"/>
            <a:r>
              <a:rPr lang="en-US" sz="1600" b="0">
                <a:latin typeface="Lucida Sans Unicode" pitchFamily="34" charset="0"/>
              </a:rPr>
              <a:t>Lithostratigraphic</a:t>
            </a:r>
          </a:p>
          <a:p>
            <a:pPr algn="l" rtl="0"/>
            <a:endParaRPr lang="en-US" sz="1600" b="0">
              <a:latin typeface="Lucida Sans Unicode" pitchFamily="34" charset="0"/>
            </a:endParaRPr>
          </a:p>
          <a:p>
            <a:pPr algn="l" rtl="0"/>
            <a:r>
              <a:rPr lang="en-US" sz="1600" b="0">
                <a:latin typeface="Lucida Sans Unicode" pitchFamily="34" charset="0"/>
              </a:rPr>
              <a:t>Lithodemic</a:t>
            </a:r>
          </a:p>
          <a:p>
            <a:pPr algn="l" rtl="0"/>
            <a:endParaRPr lang="en-US" sz="1600" b="0">
              <a:latin typeface="Lucida Sans Unicode" pitchFamily="34" charset="0"/>
            </a:endParaRPr>
          </a:p>
          <a:p>
            <a:pPr algn="l" rtl="0"/>
            <a:r>
              <a:rPr lang="en-US" sz="1600" b="0">
                <a:latin typeface="Lucida Sans Unicode" pitchFamily="34" charset="0"/>
              </a:rPr>
              <a:t>Magnetopolarity</a:t>
            </a:r>
          </a:p>
          <a:p>
            <a:pPr algn="l" rtl="0"/>
            <a:endParaRPr lang="en-US" sz="1600" b="0">
              <a:latin typeface="Lucida Sans Unicode" pitchFamily="34" charset="0"/>
            </a:endParaRPr>
          </a:p>
          <a:p>
            <a:pPr algn="l" rtl="0"/>
            <a:r>
              <a:rPr lang="en-US" sz="1600" b="0">
                <a:latin typeface="Lucida Sans Unicode" pitchFamily="34" charset="0"/>
              </a:rPr>
              <a:t>Biostratigraphic</a:t>
            </a:r>
          </a:p>
          <a:p>
            <a:pPr algn="l" rtl="0"/>
            <a:endParaRPr lang="en-US" sz="1600" b="0">
              <a:latin typeface="Lucida Sans Unicode" pitchFamily="34" charset="0"/>
            </a:endParaRPr>
          </a:p>
          <a:p>
            <a:pPr algn="l" rtl="0"/>
            <a:r>
              <a:rPr lang="en-US" sz="1600" b="0">
                <a:latin typeface="Lucida Sans Unicode" pitchFamily="34" charset="0"/>
              </a:rPr>
              <a:t>Pedostratigraphic</a:t>
            </a:r>
          </a:p>
          <a:p>
            <a:pPr algn="l" rtl="0"/>
            <a:endParaRPr lang="en-US" sz="1600" b="0">
              <a:latin typeface="Lucida Sans Unicode" pitchFamily="34" charset="0"/>
            </a:endParaRPr>
          </a:p>
          <a:p>
            <a:pPr algn="l" rtl="0"/>
            <a:r>
              <a:rPr lang="en-US" sz="1600" b="0">
                <a:latin typeface="Lucida Sans Unicode" pitchFamily="34" charset="0"/>
              </a:rPr>
              <a:t>Allostratigraphic</a:t>
            </a:r>
          </a:p>
        </p:txBody>
      </p:sp>
      <p:sp>
        <p:nvSpPr>
          <p:cNvPr id="15" name="Rectangle 14"/>
          <p:cNvSpPr/>
          <p:nvPr/>
        </p:nvSpPr>
        <p:spPr>
          <a:xfrm>
            <a:off x="457200" y="1905000"/>
            <a:ext cx="1828800" cy="304800"/>
          </a:xfrm>
          <a:prstGeom prst="rect">
            <a:avLst/>
          </a:prstGeom>
          <a:solidFill>
            <a:srgbClr val="FFFF0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b="0"/>
          </a:p>
        </p:txBody>
      </p:sp>
      <p:sp>
        <p:nvSpPr>
          <p:cNvPr id="16" name="Rectangle 15"/>
          <p:cNvSpPr/>
          <p:nvPr/>
        </p:nvSpPr>
        <p:spPr>
          <a:xfrm>
            <a:off x="457200" y="2438400"/>
            <a:ext cx="1219200" cy="228600"/>
          </a:xfrm>
          <a:prstGeom prst="rect">
            <a:avLst/>
          </a:prstGeom>
          <a:solidFill>
            <a:schemeClr val="accent2">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b="0"/>
          </a:p>
        </p:txBody>
      </p:sp>
      <p:sp>
        <p:nvSpPr>
          <p:cNvPr id="18" name="Rectangle 17"/>
          <p:cNvSpPr>
            <a:spLocks noChangeArrowheads="1"/>
          </p:cNvSpPr>
          <p:nvPr/>
        </p:nvSpPr>
        <p:spPr bwMode="auto">
          <a:xfrm>
            <a:off x="1066800" y="4953000"/>
            <a:ext cx="7467600" cy="1465263"/>
          </a:xfrm>
          <a:prstGeom prst="rect">
            <a:avLst/>
          </a:prstGeom>
          <a:solidFill>
            <a:srgbClr val="EE040A"/>
          </a:solidFill>
          <a:ln w="9525">
            <a:noFill/>
            <a:miter lim="800000"/>
            <a:headEnd/>
            <a:tailEnd/>
          </a:ln>
        </p:spPr>
        <p:txBody>
          <a:bodyPr>
            <a:spAutoFit/>
          </a:bodyPr>
          <a:lstStyle/>
          <a:p>
            <a:pPr algn="l" rtl="0">
              <a:defRPr/>
            </a:pPr>
            <a:r>
              <a:rPr lang="en-US">
                <a:solidFill>
                  <a:schemeClr val="bg1"/>
                </a:solidFill>
                <a:latin typeface="Lucida Sans Unicode" pitchFamily="34" charset="0"/>
              </a:rPr>
              <a:t>A </a:t>
            </a:r>
            <a:r>
              <a:rPr lang="en-US" i="1" u="sng">
                <a:solidFill>
                  <a:schemeClr val="bg1"/>
                </a:solidFill>
                <a:effectLst>
                  <a:outerShdw blurRad="38100" dist="38100" dir="2700000" algn="tl">
                    <a:srgbClr val="000000"/>
                  </a:outerShdw>
                </a:effectLst>
                <a:latin typeface="Lucida Sans Unicode" pitchFamily="34" charset="0"/>
              </a:rPr>
              <a:t>lithodemic</a:t>
            </a:r>
            <a:r>
              <a:rPr lang="en-US" i="1" u="sng" baseline="30000">
                <a:solidFill>
                  <a:schemeClr val="bg1"/>
                </a:solidFill>
                <a:effectLst>
                  <a:outerShdw blurRad="38100" dist="38100" dir="2700000" algn="tl">
                    <a:srgbClr val="000000"/>
                  </a:outerShdw>
                </a:effectLst>
                <a:latin typeface="Lucida Sans Unicode" pitchFamily="34" charset="0"/>
              </a:rPr>
              <a:t> </a:t>
            </a:r>
            <a:r>
              <a:rPr lang="en-US" i="1" u="sng">
                <a:solidFill>
                  <a:schemeClr val="bg1"/>
                </a:solidFill>
                <a:effectLst>
                  <a:outerShdw blurRad="38100" dist="38100" dir="2700000" algn="tl">
                    <a:srgbClr val="000000"/>
                  </a:outerShdw>
                </a:effectLst>
                <a:latin typeface="Lucida Sans Unicode" pitchFamily="34" charset="0"/>
              </a:rPr>
              <a:t>unit</a:t>
            </a:r>
            <a:r>
              <a:rPr lang="en-US" u="sng">
                <a:solidFill>
                  <a:schemeClr val="bg1"/>
                </a:solidFill>
                <a:effectLst>
                  <a:outerShdw blurRad="38100" dist="38100" dir="2700000" algn="tl">
                    <a:srgbClr val="000000"/>
                  </a:outerShdw>
                </a:effectLst>
                <a:latin typeface="Lucida Sans Unicode" pitchFamily="34" charset="0"/>
              </a:rPr>
              <a:t> </a:t>
            </a:r>
            <a:r>
              <a:rPr lang="en-US">
                <a:solidFill>
                  <a:schemeClr val="bg1"/>
                </a:solidFill>
                <a:latin typeface="Lucida Sans Unicode" pitchFamily="34" charset="0"/>
              </a:rPr>
              <a:t>is a defined body of predominantly intrusive, highly deformed, and/or highly metamorphosed rock, distinguished and delimited on the basis of rock characteristics. In contrast to lithostratigraphic units, a lithodemic unit generally does not conform to the Law of Superposition.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subTitle" idx="4294967295"/>
          </p:nvPr>
        </p:nvSpPr>
        <p:spPr>
          <a:xfrm>
            <a:off x="533400" y="152400"/>
            <a:ext cx="8077200" cy="2743200"/>
          </a:xfrm>
          <a:ln>
            <a:solidFill>
              <a:srgbClr val="FF0000"/>
            </a:solidFill>
          </a:ln>
        </p:spPr>
        <p:txBody>
          <a:bodyPr wrap="none"/>
          <a:lstStyle/>
          <a:p>
            <a:pPr marL="0" indent="0" algn="ctr" eaLnBrk="1" hangingPunct="1">
              <a:lnSpc>
                <a:spcPct val="80000"/>
              </a:lnSpc>
              <a:buFontTx/>
              <a:buNone/>
            </a:pPr>
            <a:r>
              <a:rPr lang="en-US" sz="2200" b="1" smtClean="0">
                <a:latin typeface="Helvetica" pitchFamily="34" charset="0"/>
              </a:rPr>
              <a:t>LITHOSTRATIGRAPHY</a:t>
            </a:r>
          </a:p>
          <a:p>
            <a:pPr marL="0" indent="0" algn="ctr" eaLnBrk="1" hangingPunct="1">
              <a:lnSpc>
                <a:spcPct val="80000"/>
              </a:lnSpc>
              <a:buFontTx/>
              <a:buNone/>
            </a:pPr>
            <a:endParaRPr lang="en-US" sz="2200" smtClean="0">
              <a:latin typeface="Helvetica" pitchFamily="34" charset="0"/>
            </a:endParaRPr>
          </a:p>
          <a:p>
            <a:pPr marL="0" indent="0" algn="ctr" eaLnBrk="1" hangingPunct="1">
              <a:lnSpc>
                <a:spcPct val="80000"/>
              </a:lnSpc>
              <a:buFontTx/>
              <a:buNone/>
            </a:pPr>
            <a:r>
              <a:rPr lang="en-US" sz="2200" b="1" smtClean="0">
                <a:latin typeface="Helvetica" pitchFamily="34" charset="0"/>
              </a:rPr>
              <a:t>Lithostratigraphy</a:t>
            </a:r>
            <a:r>
              <a:rPr lang="en-US" sz="2200" smtClean="0">
                <a:latin typeface="Helvetica" pitchFamily="34" charset="0"/>
              </a:rPr>
              <a:t> — Stratigraphic correlation on the basis </a:t>
            </a:r>
          </a:p>
          <a:p>
            <a:pPr marL="0" indent="0" algn="ctr" eaLnBrk="1" hangingPunct="1">
              <a:lnSpc>
                <a:spcPct val="80000"/>
              </a:lnSpc>
              <a:buFontTx/>
              <a:buNone/>
            </a:pPr>
            <a:r>
              <a:rPr lang="en-US" sz="2200" smtClean="0">
                <a:latin typeface="Helvetica" pitchFamily="34" charset="0"/>
              </a:rPr>
              <a:t>of rock type.</a:t>
            </a:r>
          </a:p>
          <a:p>
            <a:pPr marL="0" indent="0" algn="ctr" eaLnBrk="1" hangingPunct="1">
              <a:lnSpc>
                <a:spcPct val="80000"/>
              </a:lnSpc>
              <a:buFontTx/>
              <a:buNone/>
            </a:pPr>
            <a:endParaRPr lang="en-US" sz="2200" smtClean="0">
              <a:latin typeface="Helvetica" pitchFamily="34" charset="0"/>
            </a:endParaRPr>
          </a:p>
          <a:p>
            <a:pPr marL="0" indent="0" algn="ctr" eaLnBrk="1" hangingPunct="1">
              <a:lnSpc>
                <a:spcPct val="80000"/>
              </a:lnSpc>
              <a:buFontTx/>
              <a:buNone/>
            </a:pPr>
            <a:r>
              <a:rPr lang="en-US" sz="2200" b="1" smtClean="0">
                <a:latin typeface="Helvetica" pitchFamily="34" charset="0"/>
              </a:rPr>
              <a:t>Formation</a:t>
            </a:r>
            <a:r>
              <a:rPr lang="en-US" sz="2200" smtClean="0">
                <a:latin typeface="Helvetica" pitchFamily="34" charset="0"/>
              </a:rPr>
              <a:t> — Fundamental unit of lithostratigraphy; it has a </a:t>
            </a:r>
          </a:p>
          <a:p>
            <a:pPr marL="0" indent="0" algn="ctr" eaLnBrk="1" hangingPunct="1">
              <a:lnSpc>
                <a:spcPct val="80000"/>
              </a:lnSpc>
              <a:buFontTx/>
              <a:buNone/>
            </a:pPr>
            <a:r>
              <a:rPr lang="en-US" sz="2200" smtClean="0">
                <a:latin typeface="Helvetica" pitchFamily="34" charset="0"/>
              </a:rPr>
              <a:t>definable top and bottom, and is mappable across </a:t>
            </a:r>
          </a:p>
          <a:p>
            <a:pPr marL="0" indent="0" algn="ctr" eaLnBrk="1" hangingPunct="1">
              <a:lnSpc>
                <a:spcPct val="80000"/>
              </a:lnSpc>
              <a:buFontTx/>
              <a:buNone/>
            </a:pPr>
            <a:r>
              <a:rPr lang="en-US" sz="2200" smtClean="0">
                <a:latin typeface="Helvetica" pitchFamily="34" charset="0"/>
              </a:rPr>
              <a:t>geographic space.</a:t>
            </a:r>
          </a:p>
        </p:txBody>
      </p:sp>
      <p:pic>
        <p:nvPicPr>
          <p:cNvPr id="22531" name="Picture 3" descr="figure 3"/>
          <p:cNvPicPr>
            <a:picLocks noChangeAspect="1" noChangeArrowheads="1"/>
          </p:cNvPicPr>
          <p:nvPr/>
        </p:nvPicPr>
        <p:blipFill>
          <a:blip r:embed="rId3"/>
          <a:srcRect/>
          <a:stretch>
            <a:fillRect/>
          </a:stretch>
        </p:blipFill>
        <p:spPr bwMode="auto">
          <a:xfrm>
            <a:off x="798513" y="3124200"/>
            <a:ext cx="1916112" cy="3657600"/>
          </a:xfrm>
          <a:prstGeom prst="rect">
            <a:avLst/>
          </a:prstGeom>
          <a:noFill/>
          <a:ln w="9525">
            <a:noFill/>
            <a:miter lim="800000"/>
            <a:headEnd/>
            <a:tailEnd/>
          </a:ln>
        </p:spPr>
      </p:pic>
      <p:pic>
        <p:nvPicPr>
          <p:cNvPr id="22532" name="Picture 4" descr="figure 3"/>
          <p:cNvPicPr>
            <a:picLocks noChangeAspect="1" noChangeArrowheads="1"/>
          </p:cNvPicPr>
          <p:nvPr/>
        </p:nvPicPr>
        <p:blipFill>
          <a:blip r:embed="rId4"/>
          <a:srcRect/>
          <a:stretch>
            <a:fillRect/>
          </a:stretch>
        </p:blipFill>
        <p:spPr bwMode="auto">
          <a:xfrm>
            <a:off x="3352800" y="3581400"/>
            <a:ext cx="2070100"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solidFill>
            <a:srgbClr val="1D00F2"/>
          </a:solidFill>
          <a:ln>
            <a:solidFill>
              <a:srgbClr val="FF0000"/>
            </a:solidFill>
          </a:ln>
        </p:spPr>
        <p:txBody>
          <a:bodyPr/>
          <a:lstStyle/>
          <a:p>
            <a:pPr eaLnBrk="1" hangingPunct="1"/>
            <a:r>
              <a:rPr lang="en-US" sz="4000" b="1" smtClean="0">
                <a:solidFill>
                  <a:srgbClr val="FFFF00"/>
                </a:solidFill>
              </a:rPr>
              <a:t>Types of Depositional Systems</a:t>
            </a:r>
          </a:p>
        </p:txBody>
      </p:sp>
      <p:sp>
        <p:nvSpPr>
          <p:cNvPr id="23555" name="Rectangle 3"/>
          <p:cNvSpPr>
            <a:spLocks noGrp="1" noChangeArrowheads="1"/>
          </p:cNvSpPr>
          <p:nvPr>
            <p:ph type="body" idx="1"/>
          </p:nvPr>
        </p:nvSpPr>
        <p:spPr>
          <a:xfrm>
            <a:off x="685800" y="2057400"/>
            <a:ext cx="7772400" cy="4114800"/>
          </a:xfrm>
          <a:solidFill>
            <a:srgbClr val="FF0000"/>
          </a:solidFill>
          <a:ln w="38100">
            <a:solidFill>
              <a:srgbClr val="1D00F2"/>
            </a:solidFill>
          </a:ln>
        </p:spPr>
        <p:txBody>
          <a:bodyPr/>
          <a:lstStyle/>
          <a:p>
            <a:pPr algn="l" eaLnBrk="1" hangingPunct="1">
              <a:buFontTx/>
              <a:buNone/>
            </a:pPr>
            <a:endParaRPr lang="en-US" b="1" i="1" u="sng" smtClean="0">
              <a:solidFill>
                <a:schemeClr val="hlink"/>
              </a:solidFill>
            </a:endParaRPr>
          </a:p>
          <a:p>
            <a:pPr algn="l" eaLnBrk="1" hangingPunct="1">
              <a:buFontTx/>
              <a:buNone/>
            </a:pPr>
            <a:r>
              <a:rPr lang="en-US" b="1" i="1" u="sng" smtClean="0">
                <a:solidFill>
                  <a:srgbClr val="1D00F2"/>
                </a:solidFill>
              </a:rPr>
              <a:t>Marine</a:t>
            </a:r>
            <a:r>
              <a:rPr lang="en-US" b="1" smtClean="0">
                <a:solidFill>
                  <a:srgbClr val="1D00F2"/>
                </a:solidFill>
              </a:rPr>
              <a:t> </a:t>
            </a:r>
            <a:r>
              <a:rPr lang="en-US" b="1" smtClean="0">
                <a:solidFill>
                  <a:srgbClr val="1D00F2"/>
                </a:solidFill>
                <a:sym typeface="Wingdings" pitchFamily="2" charset="2"/>
              </a:rPr>
              <a:t> </a:t>
            </a:r>
            <a:r>
              <a:rPr lang="en-US" b="1" smtClean="0">
                <a:solidFill>
                  <a:srgbClr val="1D00F2"/>
                </a:solidFill>
              </a:rPr>
              <a:t>ocean, sea</a:t>
            </a:r>
          </a:p>
          <a:p>
            <a:pPr algn="l" eaLnBrk="1" hangingPunct="1">
              <a:buFontTx/>
              <a:buNone/>
            </a:pPr>
            <a:endParaRPr lang="en-US" b="1" smtClean="0"/>
          </a:p>
          <a:p>
            <a:pPr algn="l" eaLnBrk="1" hangingPunct="1">
              <a:buFontTx/>
              <a:buNone/>
            </a:pPr>
            <a:r>
              <a:rPr lang="en-US" b="1" i="1" u="sng" smtClean="0">
                <a:solidFill>
                  <a:srgbClr val="11F737"/>
                </a:solidFill>
              </a:rPr>
              <a:t>Transitional</a:t>
            </a:r>
            <a:r>
              <a:rPr lang="en-US" b="1" smtClean="0">
                <a:solidFill>
                  <a:srgbClr val="11F737"/>
                </a:solidFill>
              </a:rPr>
              <a:t> </a:t>
            </a:r>
            <a:r>
              <a:rPr lang="en-US" b="1" smtClean="0">
                <a:solidFill>
                  <a:srgbClr val="11F737"/>
                </a:solidFill>
                <a:sym typeface="Wingdings" pitchFamily="2" charset="2"/>
              </a:rPr>
              <a:t> part land, part ocean</a:t>
            </a:r>
          </a:p>
          <a:p>
            <a:pPr algn="l" eaLnBrk="1" hangingPunct="1">
              <a:buFontTx/>
              <a:buNone/>
            </a:pPr>
            <a:endParaRPr lang="en-US" b="1" smtClean="0">
              <a:sym typeface="Wingdings" pitchFamily="2" charset="2"/>
            </a:endParaRPr>
          </a:p>
          <a:p>
            <a:pPr algn="l" eaLnBrk="1" hangingPunct="1">
              <a:buFontTx/>
              <a:buNone/>
            </a:pPr>
            <a:r>
              <a:rPr lang="en-US" b="1" i="1" u="sng" smtClean="0">
                <a:solidFill>
                  <a:srgbClr val="FFFF00"/>
                </a:solidFill>
              </a:rPr>
              <a:t>Terrestrial</a:t>
            </a:r>
            <a:r>
              <a:rPr lang="en-US" b="1" smtClean="0">
                <a:solidFill>
                  <a:srgbClr val="FFFF00"/>
                </a:solidFill>
              </a:rPr>
              <a:t> </a:t>
            </a:r>
            <a:r>
              <a:rPr lang="en-US" b="1" smtClean="0">
                <a:solidFill>
                  <a:srgbClr val="FFFF00"/>
                </a:solidFill>
                <a:sym typeface="Wingdings" pitchFamily="2" charset="2"/>
              </a:rPr>
              <a:t> land</a:t>
            </a:r>
          </a:p>
          <a:p>
            <a:pPr algn="l" eaLnBrk="1" hangingPunct="1">
              <a:buFontTx/>
              <a:buNone/>
            </a:pPr>
            <a:endParaRPr lang="en-US" b="1"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2"/>
          <p:cNvGrpSpPr>
            <a:grpSpLocks/>
          </p:cNvGrpSpPr>
          <p:nvPr/>
        </p:nvGrpSpPr>
        <p:grpSpPr bwMode="auto">
          <a:xfrm>
            <a:off x="228600" y="152400"/>
            <a:ext cx="8686800" cy="6553200"/>
            <a:chOff x="0" y="-22"/>
            <a:chExt cx="5760" cy="4342"/>
          </a:xfrm>
        </p:grpSpPr>
        <p:sp>
          <p:nvSpPr>
            <p:cNvPr id="24581" name="Rectangle 3"/>
            <p:cNvSpPr>
              <a:spLocks noChangeArrowheads="1"/>
            </p:cNvSpPr>
            <p:nvPr/>
          </p:nvSpPr>
          <p:spPr bwMode="auto">
            <a:xfrm>
              <a:off x="0" y="-11"/>
              <a:ext cx="5760" cy="4320"/>
            </a:xfrm>
            <a:prstGeom prst="rect">
              <a:avLst/>
            </a:prstGeom>
            <a:solidFill>
              <a:srgbClr val="FFFFFF"/>
            </a:solidFill>
            <a:ln w="28575">
              <a:solidFill>
                <a:srgbClr val="FF0000"/>
              </a:solidFill>
              <a:miter lim="800000"/>
              <a:headEnd/>
              <a:tailEnd/>
            </a:ln>
          </p:spPr>
          <p:txBody>
            <a:bodyPr wrap="none" anchor="ctr"/>
            <a:lstStyle/>
            <a:p>
              <a:endParaRPr lang="fa-IR"/>
            </a:p>
          </p:txBody>
        </p:sp>
        <p:pic>
          <p:nvPicPr>
            <p:cNvPr id="24582" name="Picture 4" descr="1121Steno"/>
            <p:cNvPicPr>
              <a:picLocks noChangeAspect="1" noChangeArrowheads="1"/>
            </p:cNvPicPr>
            <p:nvPr/>
          </p:nvPicPr>
          <p:blipFill>
            <a:blip r:embed="rId3"/>
            <a:srcRect/>
            <a:stretch>
              <a:fillRect/>
            </a:stretch>
          </p:blipFill>
          <p:spPr bwMode="auto">
            <a:xfrm>
              <a:off x="120" y="-22"/>
              <a:ext cx="5520" cy="4342"/>
            </a:xfrm>
            <a:prstGeom prst="rect">
              <a:avLst/>
            </a:prstGeom>
            <a:noFill/>
            <a:ln w="28575">
              <a:solidFill>
                <a:srgbClr val="FF0000"/>
              </a:solidFill>
              <a:miter lim="800000"/>
              <a:headEnd/>
              <a:tailEnd/>
            </a:ln>
          </p:spPr>
        </p:pic>
      </p:grpSp>
      <p:sp>
        <p:nvSpPr>
          <p:cNvPr id="24579" name="Rectangle 5"/>
          <p:cNvSpPr>
            <a:spLocks noChangeArrowheads="1"/>
          </p:cNvSpPr>
          <p:nvPr/>
        </p:nvSpPr>
        <p:spPr bwMode="auto">
          <a:xfrm>
            <a:off x="6629400" y="6553200"/>
            <a:ext cx="2514600" cy="304800"/>
          </a:xfrm>
          <a:prstGeom prst="rect">
            <a:avLst/>
          </a:prstGeom>
          <a:solidFill>
            <a:srgbClr val="FFFFFF"/>
          </a:solidFill>
          <a:ln w="9525">
            <a:solidFill>
              <a:schemeClr val="tx1"/>
            </a:solidFill>
            <a:miter lim="800000"/>
            <a:headEnd/>
            <a:tailEnd/>
          </a:ln>
        </p:spPr>
        <p:txBody>
          <a:bodyPr wrap="none" anchor="ctr"/>
          <a:lstStyle/>
          <a:p>
            <a:endParaRPr lang="fa-IR"/>
          </a:p>
        </p:txBody>
      </p:sp>
      <p:sp>
        <p:nvSpPr>
          <p:cNvPr id="74758" name="Text Box 6"/>
          <p:cNvSpPr txBox="1">
            <a:spLocks noChangeArrowheads="1"/>
          </p:cNvSpPr>
          <p:nvPr/>
        </p:nvSpPr>
        <p:spPr bwMode="auto">
          <a:xfrm>
            <a:off x="6629400" y="6521450"/>
            <a:ext cx="2514600" cy="336550"/>
          </a:xfrm>
          <a:prstGeom prst="rect">
            <a:avLst/>
          </a:prstGeom>
          <a:noFill/>
          <a:ln w="9525">
            <a:noFill/>
            <a:miter lim="800000"/>
            <a:headEnd/>
            <a:tailEnd/>
          </a:ln>
          <a:effectLst/>
        </p:spPr>
        <p:txBody>
          <a:bodyPr>
            <a:spAutoFit/>
          </a:bodyPr>
          <a:lstStyle/>
          <a:p>
            <a:pPr algn="l" rtl="0">
              <a:defRPr/>
            </a:pPr>
            <a:r>
              <a:rPr lang="en-US" sz="1600" b="0">
                <a:solidFill>
                  <a:schemeClr val="bg2"/>
                </a:solidFill>
                <a:effectLst>
                  <a:outerShdw blurRad="38100" dist="38100" dir="2700000" algn="tl">
                    <a:srgbClr val="C0C0C0"/>
                  </a:outerShdw>
                </a:effectLst>
                <a:latin typeface="Impact" pitchFamily="34" charset="0"/>
              </a:rPr>
              <a:t> After Bruce Railsback, 2002</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subTitle" idx="1"/>
          </p:nvPr>
        </p:nvSpPr>
        <p:spPr/>
        <p:txBody>
          <a:bodyPr/>
          <a:lstStyle/>
          <a:p>
            <a:pPr eaLnBrk="1" hangingPunct="1"/>
            <a:endParaRPr lang="en-US" smtClean="0"/>
          </a:p>
        </p:txBody>
      </p:sp>
      <p:sp>
        <p:nvSpPr>
          <p:cNvPr id="25603" name="Text Box 4"/>
          <p:cNvSpPr txBox="1">
            <a:spLocks noChangeArrowheads="1"/>
          </p:cNvSpPr>
          <p:nvPr/>
        </p:nvSpPr>
        <p:spPr bwMode="auto">
          <a:xfrm>
            <a:off x="3260725" y="1331913"/>
            <a:ext cx="184150" cy="366712"/>
          </a:xfrm>
          <a:prstGeom prst="rect">
            <a:avLst/>
          </a:prstGeom>
          <a:noFill/>
          <a:ln w="9525">
            <a:noFill/>
            <a:miter lim="800000"/>
            <a:headEnd/>
            <a:tailEnd/>
          </a:ln>
        </p:spPr>
        <p:txBody>
          <a:bodyPr wrap="none">
            <a:spAutoFit/>
          </a:bodyPr>
          <a:lstStyle/>
          <a:p>
            <a:endParaRPr lang="en-US" b="0"/>
          </a:p>
        </p:txBody>
      </p:sp>
      <p:pic>
        <p:nvPicPr>
          <p:cNvPr id="25604" name="Picture 5"/>
          <p:cNvPicPr>
            <a:picLocks noChangeAspect="1" noChangeArrowheads="1"/>
          </p:cNvPicPr>
          <p:nvPr/>
        </p:nvPicPr>
        <p:blipFill>
          <a:blip r:embed="rId2"/>
          <a:srcRect/>
          <a:stretch>
            <a:fillRect/>
          </a:stretch>
        </p:blipFill>
        <p:spPr bwMode="auto">
          <a:xfrm>
            <a:off x="-5410200" y="-1905000"/>
            <a:ext cx="14554200" cy="10058400"/>
          </a:xfrm>
          <a:prstGeom prst="rect">
            <a:avLst/>
          </a:prstGeom>
          <a:noFill/>
          <a:ln w="38100">
            <a:solidFill>
              <a:srgbClr val="FF0000"/>
            </a:solid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ctrTitle"/>
          </p:nvPr>
        </p:nvSpPr>
        <p:spPr/>
        <p:txBody>
          <a:bodyPr/>
          <a:lstStyle/>
          <a:p>
            <a:pPr eaLnBrk="1" hangingPunct="1"/>
            <a:endParaRPr lang="en-US" smtClean="0"/>
          </a:p>
        </p:txBody>
      </p:sp>
      <p:sp>
        <p:nvSpPr>
          <p:cNvPr id="26627" name="Rectangle 3"/>
          <p:cNvSpPr>
            <a:spLocks noGrp="1" noChangeArrowheads="1"/>
          </p:cNvSpPr>
          <p:nvPr>
            <p:ph type="subTitle" idx="1"/>
          </p:nvPr>
        </p:nvSpPr>
        <p:spPr/>
        <p:txBody>
          <a:bodyPr/>
          <a:lstStyle/>
          <a:p>
            <a:pPr eaLnBrk="1" hangingPunct="1"/>
            <a:endParaRPr lang="en-US" smtClean="0"/>
          </a:p>
        </p:txBody>
      </p:sp>
      <p:pic>
        <p:nvPicPr>
          <p:cNvPr id="26628" name="Picture 5"/>
          <p:cNvPicPr>
            <a:picLocks noChangeAspect="1" noChangeArrowheads="1"/>
          </p:cNvPicPr>
          <p:nvPr/>
        </p:nvPicPr>
        <p:blipFill>
          <a:blip r:embed="rId2"/>
          <a:srcRect/>
          <a:stretch>
            <a:fillRect/>
          </a:stretch>
        </p:blipFill>
        <p:spPr bwMode="auto">
          <a:xfrm>
            <a:off x="228600" y="1143000"/>
            <a:ext cx="8686800" cy="4495800"/>
          </a:xfrm>
          <a:prstGeom prst="rect">
            <a:avLst/>
          </a:prstGeom>
          <a:noFill/>
          <a:ln w="9525">
            <a:solidFill>
              <a:srgbClr val="FF0000"/>
            </a:solid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304800" y="990600"/>
            <a:ext cx="8610600" cy="4648200"/>
          </a:xfrm>
          <a:prstGeom prst="rect">
            <a:avLst/>
          </a:prstGeom>
          <a:solidFill>
            <a:srgbClr val="FFFFFF"/>
          </a:solidFill>
          <a:ln w="9525">
            <a:solidFill>
              <a:schemeClr val="tx1"/>
            </a:solidFill>
            <a:miter lim="800000"/>
            <a:headEnd/>
            <a:tailEnd/>
          </a:ln>
        </p:spPr>
        <p:txBody>
          <a:bodyPr wrap="none" anchor="ctr"/>
          <a:lstStyle/>
          <a:p>
            <a:endParaRPr lang="fa-IR"/>
          </a:p>
        </p:txBody>
      </p:sp>
      <p:pic>
        <p:nvPicPr>
          <p:cNvPr id="27651" name="Picture 3" descr="ClasticHST"/>
          <p:cNvPicPr>
            <a:picLocks noChangeAspect="1" noChangeArrowheads="1"/>
          </p:cNvPicPr>
          <p:nvPr/>
        </p:nvPicPr>
        <p:blipFill>
          <a:blip r:embed="rId2"/>
          <a:srcRect/>
          <a:stretch>
            <a:fillRect/>
          </a:stretch>
        </p:blipFill>
        <p:spPr bwMode="auto">
          <a:xfrm>
            <a:off x="388938" y="1371600"/>
            <a:ext cx="8366125" cy="4114800"/>
          </a:xfrm>
          <a:prstGeom prst="rect">
            <a:avLst/>
          </a:prstGeom>
          <a:noFill/>
          <a:ln w="9525">
            <a:noFill/>
            <a:miter lim="800000"/>
            <a:headEnd/>
            <a:tailEnd/>
          </a:ln>
        </p:spPr>
      </p:pic>
      <p:sp>
        <p:nvSpPr>
          <p:cNvPr id="188420" name="Rectangle 4"/>
          <p:cNvSpPr>
            <a:spLocks noChangeArrowheads="1"/>
          </p:cNvSpPr>
          <p:nvPr/>
        </p:nvSpPr>
        <p:spPr bwMode="auto">
          <a:xfrm>
            <a:off x="1066800" y="152400"/>
            <a:ext cx="7772400" cy="762000"/>
          </a:xfrm>
          <a:prstGeom prst="rect">
            <a:avLst/>
          </a:prstGeom>
          <a:noFill/>
          <a:ln w="9525">
            <a:noFill/>
            <a:miter lim="800000"/>
            <a:headEnd/>
            <a:tailEnd/>
          </a:ln>
          <a:effectLst>
            <a:outerShdw dist="35921" dir="2700000" algn="ctr" rotWithShape="0">
              <a:schemeClr val="bg2">
                <a:alpha val="50000"/>
              </a:schemeClr>
            </a:outerShdw>
          </a:effectLst>
        </p:spPr>
        <p:txBody>
          <a:bodyPr anchor="b"/>
          <a:lstStyle/>
          <a:p>
            <a:pPr algn="l" rtl="0">
              <a:defRPr/>
            </a:pPr>
            <a:r>
              <a:rPr lang="en-US" sz="4400" b="0">
                <a:solidFill>
                  <a:schemeClr val="tx2"/>
                </a:solidFill>
                <a:effectLst>
                  <a:outerShdw blurRad="38100" dist="38100" dir="2700000" algn="tl">
                    <a:srgbClr val="C0C0C0"/>
                  </a:outerShdw>
                </a:effectLst>
                <a:latin typeface="Impact" pitchFamily="34" charset="0"/>
              </a:rPr>
              <a:t>Clastic Depositional Systems</a:t>
            </a:r>
          </a:p>
        </p:txBody>
      </p:sp>
      <p:sp>
        <p:nvSpPr>
          <p:cNvPr id="188421" name="AutoShape 5"/>
          <p:cNvSpPr>
            <a:spLocks noChangeArrowheads="1"/>
          </p:cNvSpPr>
          <p:nvPr/>
        </p:nvSpPr>
        <p:spPr bwMode="auto">
          <a:xfrm rot="1109536">
            <a:off x="3048000" y="1219200"/>
            <a:ext cx="1752600" cy="609600"/>
          </a:xfrm>
          <a:prstGeom prst="leftRightArrow">
            <a:avLst>
              <a:gd name="adj1" fmla="val 50000"/>
              <a:gd name="adj2" fmla="val 57500"/>
            </a:avLst>
          </a:prstGeom>
          <a:solidFill>
            <a:schemeClr val="accent1"/>
          </a:solidFill>
          <a:ln w="9525">
            <a:solidFill>
              <a:schemeClr val="tx1"/>
            </a:solidFill>
            <a:miter lim="800000"/>
            <a:headEnd/>
            <a:tailEnd/>
          </a:ln>
          <a:effectLst/>
        </p:spPr>
        <p:txBody>
          <a:bodyPr wrap="none" anchor="ctr"/>
          <a:lstStyle/>
          <a:p>
            <a:pPr algn="ctr" rtl="0">
              <a:defRPr/>
            </a:pPr>
            <a:r>
              <a:rPr lang="en-US" sz="2400" b="0">
                <a:solidFill>
                  <a:schemeClr val="folHlink"/>
                </a:solidFill>
                <a:effectLst>
                  <a:outerShdw blurRad="38100" dist="38100" dir="2700000" algn="tl">
                    <a:srgbClr val="000000"/>
                  </a:outerShdw>
                </a:effectLst>
                <a:latin typeface="Impact" pitchFamily="34" charset="0"/>
              </a:rPr>
              <a:t>Terrestrial</a:t>
            </a:r>
          </a:p>
        </p:txBody>
      </p:sp>
      <p:sp>
        <p:nvSpPr>
          <p:cNvPr id="188422" name="AutoShape 6"/>
          <p:cNvSpPr>
            <a:spLocks noChangeArrowheads="1"/>
          </p:cNvSpPr>
          <p:nvPr/>
        </p:nvSpPr>
        <p:spPr bwMode="auto">
          <a:xfrm rot="1109536">
            <a:off x="4876800" y="1905000"/>
            <a:ext cx="2133600" cy="609600"/>
          </a:xfrm>
          <a:prstGeom prst="leftRightArrow">
            <a:avLst>
              <a:gd name="adj1" fmla="val 50000"/>
              <a:gd name="adj2" fmla="val 70000"/>
            </a:avLst>
          </a:prstGeom>
          <a:solidFill>
            <a:schemeClr val="accent1"/>
          </a:solidFill>
          <a:ln w="9525">
            <a:solidFill>
              <a:schemeClr val="tx1"/>
            </a:solidFill>
            <a:miter lim="800000"/>
            <a:headEnd/>
            <a:tailEnd/>
          </a:ln>
          <a:effectLst/>
        </p:spPr>
        <p:txBody>
          <a:bodyPr wrap="none" anchor="ctr"/>
          <a:lstStyle/>
          <a:p>
            <a:pPr algn="ctr" rtl="0">
              <a:defRPr/>
            </a:pPr>
            <a:r>
              <a:rPr lang="en-US" sz="2400" b="0">
                <a:solidFill>
                  <a:schemeClr val="folHlink"/>
                </a:solidFill>
                <a:effectLst>
                  <a:outerShdw blurRad="38100" dist="38100" dir="2700000" algn="tl">
                    <a:srgbClr val="000000"/>
                  </a:outerShdw>
                </a:effectLst>
                <a:latin typeface="Impact" pitchFamily="34" charset="0"/>
              </a:rPr>
              <a:t>Transitional</a:t>
            </a:r>
          </a:p>
        </p:txBody>
      </p:sp>
      <p:sp>
        <p:nvSpPr>
          <p:cNvPr id="188423" name="AutoShape 7"/>
          <p:cNvSpPr>
            <a:spLocks noChangeArrowheads="1"/>
          </p:cNvSpPr>
          <p:nvPr/>
        </p:nvSpPr>
        <p:spPr bwMode="auto">
          <a:xfrm rot="1109536">
            <a:off x="7162800" y="2514600"/>
            <a:ext cx="1752600" cy="609600"/>
          </a:xfrm>
          <a:prstGeom prst="leftRightArrow">
            <a:avLst>
              <a:gd name="adj1" fmla="val 50000"/>
              <a:gd name="adj2" fmla="val 57500"/>
            </a:avLst>
          </a:prstGeom>
          <a:solidFill>
            <a:schemeClr val="accent1"/>
          </a:solidFill>
          <a:ln w="9525">
            <a:solidFill>
              <a:schemeClr val="tx1"/>
            </a:solidFill>
            <a:miter lim="800000"/>
            <a:headEnd/>
            <a:tailEnd/>
          </a:ln>
          <a:effectLst/>
        </p:spPr>
        <p:txBody>
          <a:bodyPr wrap="none" anchor="ctr"/>
          <a:lstStyle/>
          <a:p>
            <a:pPr algn="ctr" rtl="0">
              <a:defRPr/>
            </a:pPr>
            <a:r>
              <a:rPr lang="en-US" sz="2400" b="0">
                <a:solidFill>
                  <a:schemeClr val="folHlink"/>
                </a:solidFill>
                <a:effectLst>
                  <a:outerShdw blurRad="38100" dist="38100" dir="2700000" algn="tl">
                    <a:srgbClr val="000000"/>
                  </a:outerShdw>
                </a:effectLst>
                <a:latin typeface="Impact" pitchFamily="34" charset="0"/>
              </a:rPr>
              <a:t>Marine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304800" y="990600"/>
            <a:ext cx="8610600" cy="4648200"/>
          </a:xfrm>
          <a:prstGeom prst="rect">
            <a:avLst/>
          </a:prstGeom>
          <a:solidFill>
            <a:srgbClr val="FFFFFF"/>
          </a:solidFill>
          <a:ln w="9525">
            <a:solidFill>
              <a:schemeClr val="tx1"/>
            </a:solidFill>
            <a:miter lim="800000"/>
            <a:headEnd/>
            <a:tailEnd/>
          </a:ln>
        </p:spPr>
        <p:txBody>
          <a:bodyPr wrap="none" anchor="ctr"/>
          <a:lstStyle/>
          <a:p>
            <a:endParaRPr lang="fa-IR"/>
          </a:p>
        </p:txBody>
      </p:sp>
      <p:pic>
        <p:nvPicPr>
          <p:cNvPr id="28675" name="Picture 3" descr="ClasticLagoon"/>
          <p:cNvPicPr>
            <a:picLocks noChangeAspect="1" noChangeArrowheads="1"/>
          </p:cNvPicPr>
          <p:nvPr/>
        </p:nvPicPr>
        <p:blipFill>
          <a:blip r:embed="rId2"/>
          <a:srcRect/>
          <a:stretch>
            <a:fillRect/>
          </a:stretch>
        </p:blipFill>
        <p:spPr bwMode="auto">
          <a:xfrm>
            <a:off x="388938" y="1371600"/>
            <a:ext cx="8366125" cy="4114800"/>
          </a:xfrm>
          <a:prstGeom prst="rect">
            <a:avLst/>
          </a:prstGeom>
          <a:noFill/>
          <a:ln w="9525">
            <a:noFill/>
            <a:miter lim="800000"/>
            <a:headEnd/>
            <a:tailEnd/>
          </a:ln>
        </p:spPr>
      </p:pic>
      <p:sp>
        <p:nvSpPr>
          <p:cNvPr id="189444" name="Rectangle 4"/>
          <p:cNvSpPr>
            <a:spLocks noChangeArrowheads="1"/>
          </p:cNvSpPr>
          <p:nvPr/>
        </p:nvSpPr>
        <p:spPr bwMode="auto">
          <a:xfrm>
            <a:off x="1066800" y="152400"/>
            <a:ext cx="7772400" cy="762000"/>
          </a:xfrm>
          <a:prstGeom prst="rect">
            <a:avLst/>
          </a:prstGeom>
          <a:noFill/>
          <a:ln w="9525">
            <a:noFill/>
            <a:miter lim="800000"/>
            <a:headEnd/>
            <a:tailEnd/>
          </a:ln>
          <a:effectLst>
            <a:outerShdw dist="35921" dir="2700000" algn="ctr" rotWithShape="0">
              <a:schemeClr val="bg2">
                <a:alpha val="50000"/>
              </a:schemeClr>
            </a:outerShdw>
          </a:effectLst>
        </p:spPr>
        <p:txBody>
          <a:bodyPr anchor="b"/>
          <a:lstStyle/>
          <a:p>
            <a:pPr algn="l" rtl="0">
              <a:defRPr/>
            </a:pPr>
            <a:r>
              <a:rPr lang="en-US" sz="4400" b="0">
                <a:solidFill>
                  <a:schemeClr val="tx2"/>
                </a:solidFill>
                <a:effectLst>
                  <a:outerShdw blurRad="38100" dist="38100" dir="2700000" algn="tl">
                    <a:srgbClr val="C0C0C0"/>
                  </a:outerShdw>
                </a:effectLst>
                <a:latin typeface="Impact" pitchFamily="34" charset="0"/>
              </a:rPr>
              <a:t>Clastic Depositional Systems</a:t>
            </a:r>
          </a:p>
        </p:txBody>
      </p:sp>
      <p:sp>
        <p:nvSpPr>
          <p:cNvPr id="189445" name="AutoShape 5"/>
          <p:cNvSpPr>
            <a:spLocks noChangeArrowheads="1"/>
          </p:cNvSpPr>
          <p:nvPr/>
        </p:nvSpPr>
        <p:spPr bwMode="auto">
          <a:xfrm rot="1109536">
            <a:off x="2362200" y="1219200"/>
            <a:ext cx="1752600" cy="609600"/>
          </a:xfrm>
          <a:prstGeom prst="leftRightArrow">
            <a:avLst>
              <a:gd name="adj1" fmla="val 50000"/>
              <a:gd name="adj2" fmla="val 57500"/>
            </a:avLst>
          </a:prstGeom>
          <a:solidFill>
            <a:schemeClr val="accent1"/>
          </a:solidFill>
          <a:ln w="9525">
            <a:solidFill>
              <a:schemeClr val="tx1"/>
            </a:solidFill>
            <a:miter lim="800000"/>
            <a:headEnd/>
            <a:tailEnd/>
          </a:ln>
          <a:effectLst/>
        </p:spPr>
        <p:txBody>
          <a:bodyPr wrap="none" anchor="ctr"/>
          <a:lstStyle/>
          <a:p>
            <a:pPr algn="ctr" rtl="0">
              <a:defRPr/>
            </a:pPr>
            <a:r>
              <a:rPr lang="en-US" sz="2400" b="0">
                <a:solidFill>
                  <a:schemeClr val="folHlink"/>
                </a:solidFill>
                <a:effectLst>
                  <a:outerShdw blurRad="38100" dist="38100" dir="2700000" algn="tl">
                    <a:srgbClr val="000000"/>
                  </a:outerShdw>
                </a:effectLst>
                <a:latin typeface="Impact" pitchFamily="34" charset="0"/>
              </a:rPr>
              <a:t>Terrestrial</a:t>
            </a:r>
          </a:p>
        </p:txBody>
      </p:sp>
      <p:sp>
        <p:nvSpPr>
          <p:cNvPr id="189446" name="AutoShape 6"/>
          <p:cNvSpPr>
            <a:spLocks noChangeArrowheads="1"/>
          </p:cNvSpPr>
          <p:nvPr/>
        </p:nvSpPr>
        <p:spPr bwMode="auto">
          <a:xfrm rot="1109536">
            <a:off x="4038600" y="1828800"/>
            <a:ext cx="2133600" cy="609600"/>
          </a:xfrm>
          <a:prstGeom prst="leftRightArrow">
            <a:avLst>
              <a:gd name="adj1" fmla="val 50000"/>
              <a:gd name="adj2" fmla="val 70000"/>
            </a:avLst>
          </a:prstGeom>
          <a:solidFill>
            <a:schemeClr val="accent1"/>
          </a:solidFill>
          <a:ln w="9525">
            <a:solidFill>
              <a:schemeClr val="tx1"/>
            </a:solidFill>
            <a:miter lim="800000"/>
            <a:headEnd/>
            <a:tailEnd/>
          </a:ln>
          <a:effectLst/>
        </p:spPr>
        <p:txBody>
          <a:bodyPr wrap="none" anchor="ctr"/>
          <a:lstStyle/>
          <a:p>
            <a:pPr algn="ctr" rtl="0">
              <a:defRPr/>
            </a:pPr>
            <a:r>
              <a:rPr lang="en-US" sz="2400" b="0">
                <a:solidFill>
                  <a:schemeClr val="folHlink"/>
                </a:solidFill>
                <a:effectLst>
                  <a:outerShdw blurRad="38100" dist="38100" dir="2700000" algn="tl">
                    <a:srgbClr val="000000"/>
                  </a:outerShdw>
                </a:effectLst>
                <a:latin typeface="Impact" pitchFamily="34" charset="0"/>
              </a:rPr>
              <a:t>Transitional</a:t>
            </a:r>
          </a:p>
        </p:txBody>
      </p:sp>
      <p:sp>
        <p:nvSpPr>
          <p:cNvPr id="189447" name="AutoShape 7"/>
          <p:cNvSpPr>
            <a:spLocks noChangeArrowheads="1"/>
          </p:cNvSpPr>
          <p:nvPr/>
        </p:nvSpPr>
        <p:spPr bwMode="auto">
          <a:xfrm rot="1109536">
            <a:off x="6477000" y="2514600"/>
            <a:ext cx="1752600" cy="609600"/>
          </a:xfrm>
          <a:prstGeom prst="leftRightArrow">
            <a:avLst>
              <a:gd name="adj1" fmla="val 50000"/>
              <a:gd name="adj2" fmla="val 57500"/>
            </a:avLst>
          </a:prstGeom>
          <a:solidFill>
            <a:schemeClr val="accent1"/>
          </a:solidFill>
          <a:ln w="9525">
            <a:solidFill>
              <a:schemeClr val="tx1"/>
            </a:solidFill>
            <a:miter lim="800000"/>
            <a:headEnd/>
            <a:tailEnd/>
          </a:ln>
          <a:effectLst/>
        </p:spPr>
        <p:txBody>
          <a:bodyPr wrap="none" anchor="ctr"/>
          <a:lstStyle/>
          <a:p>
            <a:pPr algn="ctr" rtl="0">
              <a:defRPr/>
            </a:pPr>
            <a:r>
              <a:rPr lang="en-US" sz="2400" b="0">
                <a:solidFill>
                  <a:schemeClr val="folHlink"/>
                </a:solidFill>
                <a:effectLst>
                  <a:outerShdw blurRad="38100" dist="38100" dir="2700000" algn="tl">
                    <a:srgbClr val="000000"/>
                  </a:outerShdw>
                </a:effectLst>
                <a:latin typeface="Impact" pitchFamily="34" charset="0"/>
              </a:rPr>
              <a:t>Marine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304800" y="990600"/>
            <a:ext cx="8610600" cy="4648200"/>
          </a:xfrm>
          <a:prstGeom prst="rect">
            <a:avLst/>
          </a:prstGeom>
          <a:solidFill>
            <a:srgbClr val="FFFFFF"/>
          </a:solidFill>
          <a:ln w="9525">
            <a:solidFill>
              <a:schemeClr val="tx1"/>
            </a:solidFill>
            <a:miter lim="800000"/>
            <a:headEnd/>
            <a:tailEnd/>
          </a:ln>
        </p:spPr>
        <p:txBody>
          <a:bodyPr wrap="none" anchor="ctr"/>
          <a:lstStyle/>
          <a:p>
            <a:endParaRPr lang="fa-IR"/>
          </a:p>
        </p:txBody>
      </p:sp>
      <p:sp>
        <p:nvSpPr>
          <p:cNvPr id="190467" name="Rectangle 3"/>
          <p:cNvSpPr>
            <a:spLocks noChangeArrowheads="1"/>
          </p:cNvSpPr>
          <p:nvPr/>
        </p:nvSpPr>
        <p:spPr bwMode="auto">
          <a:xfrm>
            <a:off x="1066800" y="152400"/>
            <a:ext cx="7772400" cy="762000"/>
          </a:xfrm>
          <a:prstGeom prst="rect">
            <a:avLst/>
          </a:prstGeom>
          <a:noFill/>
          <a:ln w="9525">
            <a:noFill/>
            <a:miter lim="800000"/>
            <a:headEnd/>
            <a:tailEnd/>
          </a:ln>
          <a:effectLst>
            <a:outerShdw dist="35921" dir="2700000" algn="ctr" rotWithShape="0">
              <a:schemeClr val="bg2">
                <a:alpha val="50000"/>
              </a:schemeClr>
            </a:outerShdw>
          </a:effectLst>
        </p:spPr>
        <p:txBody>
          <a:bodyPr anchor="b"/>
          <a:lstStyle/>
          <a:p>
            <a:pPr algn="l" rtl="0">
              <a:defRPr/>
            </a:pPr>
            <a:r>
              <a:rPr lang="en-US" sz="4400" b="0">
                <a:solidFill>
                  <a:schemeClr val="tx2"/>
                </a:solidFill>
                <a:effectLst>
                  <a:outerShdw blurRad="38100" dist="38100" dir="2700000" algn="tl">
                    <a:srgbClr val="C0C0C0"/>
                  </a:outerShdw>
                </a:effectLst>
                <a:latin typeface="Impact" pitchFamily="34" charset="0"/>
              </a:rPr>
              <a:t>Clastic Depositional Systems</a:t>
            </a:r>
          </a:p>
        </p:txBody>
      </p:sp>
      <p:sp>
        <p:nvSpPr>
          <p:cNvPr id="190468" name="AutoShape 4"/>
          <p:cNvSpPr>
            <a:spLocks noChangeArrowheads="1"/>
          </p:cNvSpPr>
          <p:nvPr/>
        </p:nvSpPr>
        <p:spPr bwMode="auto">
          <a:xfrm rot="1109536">
            <a:off x="2743200" y="1371600"/>
            <a:ext cx="1752600" cy="609600"/>
          </a:xfrm>
          <a:prstGeom prst="leftRightArrow">
            <a:avLst>
              <a:gd name="adj1" fmla="val 50000"/>
              <a:gd name="adj2" fmla="val 57500"/>
            </a:avLst>
          </a:prstGeom>
          <a:solidFill>
            <a:schemeClr val="accent1"/>
          </a:solidFill>
          <a:ln w="9525">
            <a:solidFill>
              <a:schemeClr val="tx1"/>
            </a:solidFill>
            <a:miter lim="800000"/>
            <a:headEnd/>
            <a:tailEnd/>
          </a:ln>
          <a:effectLst/>
        </p:spPr>
        <p:txBody>
          <a:bodyPr wrap="none" anchor="ctr"/>
          <a:lstStyle/>
          <a:p>
            <a:pPr algn="ctr" rtl="0">
              <a:defRPr/>
            </a:pPr>
            <a:r>
              <a:rPr lang="en-US" sz="2400" b="0">
                <a:solidFill>
                  <a:schemeClr val="folHlink"/>
                </a:solidFill>
                <a:effectLst>
                  <a:outerShdw blurRad="38100" dist="38100" dir="2700000" algn="tl">
                    <a:srgbClr val="000000"/>
                  </a:outerShdw>
                </a:effectLst>
                <a:latin typeface="Impact" pitchFamily="34" charset="0"/>
              </a:rPr>
              <a:t>Terrestrial</a:t>
            </a:r>
          </a:p>
        </p:txBody>
      </p:sp>
      <p:sp>
        <p:nvSpPr>
          <p:cNvPr id="190469" name="AutoShape 5"/>
          <p:cNvSpPr>
            <a:spLocks noChangeArrowheads="1"/>
          </p:cNvSpPr>
          <p:nvPr/>
        </p:nvSpPr>
        <p:spPr bwMode="auto">
          <a:xfrm rot="1109536">
            <a:off x="4572000" y="2057400"/>
            <a:ext cx="2133600" cy="609600"/>
          </a:xfrm>
          <a:prstGeom prst="leftRightArrow">
            <a:avLst>
              <a:gd name="adj1" fmla="val 50000"/>
              <a:gd name="adj2" fmla="val 70000"/>
            </a:avLst>
          </a:prstGeom>
          <a:solidFill>
            <a:schemeClr val="accent1"/>
          </a:solidFill>
          <a:ln w="9525">
            <a:solidFill>
              <a:schemeClr val="tx1"/>
            </a:solidFill>
            <a:miter lim="800000"/>
            <a:headEnd/>
            <a:tailEnd/>
          </a:ln>
          <a:effectLst/>
        </p:spPr>
        <p:txBody>
          <a:bodyPr wrap="none" anchor="ctr"/>
          <a:lstStyle/>
          <a:p>
            <a:pPr algn="ctr" rtl="0">
              <a:defRPr/>
            </a:pPr>
            <a:r>
              <a:rPr lang="en-US" sz="2400" b="0">
                <a:solidFill>
                  <a:schemeClr val="folHlink"/>
                </a:solidFill>
                <a:effectLst>
                  <a:outerShdw blurRad="38100" dist="38100" dir="2700000" algn="tl">
                    <a:srgbClr val="000000"/>
                  </a:outerShdw>
                </a:effectLst>
                <a:latin typeface="Impact" pitchFamily="34" charset="0"/>
              </a:rPr>
              <a:t>Transitional</a:t>
            </a:r>
          </a:p>
        </p:txBody>
      </p:sp>
      <p:sp>
        <p:nvSpPr>
          <p:cNvPr id="190470" name="AutoShape 6"/>
          <p:cNvSpPr>
            <a:spLocks noChangeArrowheads="1"/>
          </p:cNvSpPr>
          <p:nvPr/>
        </p:nvSpPr>
        <p:spPr bwMode="auto">
          <a:xfrm rot="1109536">
            <a:off x="6858000" y="2667000"/>
            <a:ext cx="1752600" cy="609600"/>
          </a:xfrm>
          <a:prstGeom prst="leftRightArrow">
            <a:avLst>
              <a:gd name="adj1" fmla="val 50000"/>
              <a:gd name="adj2" fmla="val 57500"/>
            </a:avLst>
          </a:prstGeom>
          <a:solidFill>
            <a:schemeClr val="accent1"/>
          </a:solidFill>
          <a:ln w="9525">
            <a:solidFill>
              <a:schemeClr val="tx1"/>
            </a:solidFill>
            <a:miter lim="800000"/>
            <a:headEnd/>
            <a:tailEnd/>
          </a:ln>
          <a:effectLst/>
        </p:spPr>
        <p:txBody>
          <a:bodyPr wrap="none" anchor="ctr"/>
          <a:lstStyle/>
          <a:p>
            <a:pPr algn="ctr" rtl="0">
              <a:defRPr/>
            </a:pPr>
            <a:r>
              <a:rPr lang="en-US" sz="2400" b="0">
                <a:solidFill>
                  <a:schemeClr val="folHlink"/>
                </a:solidFill>
                <a:effectLst>
                  <a:outerShdw blurRad="38100" dist="38100" dir="2700000" algn="tl">
                    <a:srgbClr val="000000"/>
                  </a:outerShdw>
                </a:effectLst>
                <a:latin typeface="Impact" pitchFamily="34" charset="0"/>
              </a:rPr>
              <a:t>Marine</a:t>
            </a:r>
          </a:p>
        </p:txBody>
      </p:sp>
      <p:pic>
        <p:nvPicPr>
          <p:cNvPr id="29703" name="Picture 7" descr="C;astocLST"/>
          <p:cNvPicPr>
            <a:picLocks noChangeAspect="1" noChangeArrowheads="1"/>
          </p:cNvPicPr>
          <p:nvPr/>
        </p:nvPicPr>
        <p:blipFill>
          <a:blip r:embed="rId2"/>
          <a:srcRect/>
          <a:stretch>
            <a:fillRect/>
          </a:stretch>
        </p:blipFill>
        <p:spPr bwMode="auto">
          <a:xfrm>
            <a:off x="388938" y="1371600"/>
            <a:ext cx="8366125" cy="411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p:txBody>
          <a:bodyPr/>
          <a:lstStyle/>
          <a:p>
            <a:pPr eaLnBrk="1" hangingPunct="1"/>
            <a:endParaRPr lang="en-US" smtClean="0"/>
          </a:p>
        </p:txBody>
      </p:sp>
      <p:sp>
        <p:nvSpPr>
          <p:cNvPr id="30723" name="Rectangle 3"/>
          <p:cNvSpPr>
            <a:spLocks noGrp="1" noChangeArrowheads="1"/>
          </p:cNvSpPr>
          <p:nvPr>
            <p:ph type="subTitle" idx="1"/>
          </p:nvPr>
        </p:nvSpPr>
        <p:spPr/>
        <p:txBody>
          <a:bodyPr/>
          <a:lstStyle/>
          <a:p>
            <a:pPr eaLnBrk="1" hangingPunct="1"/>
            <a:endParaRPr lang="en-US" smtClean="0"/>
          </a:p>
        </p:txBody>
      </p:sp>
      <p:pic>
        <p:nvPicPr>
          <p:cNvPr id="30724" name="Picture 4"/>
          <p:cNvPicPr>
            <a:picLocks noChangeAspect="1" noChangeArrowheads="1"/>
          </p:cNvPicPr>
          <p:nvPr/>
        </p:nvPicPr>
        <p:blipFill>
          <a:blip r:embed="rId2"/>
          <a:srcRect/>
          <a:stretch>
            <a:fillRect/>
          </a:stretch>
        </p:blipFill>
        <p:spPr bwMode="auto">
          <a:xfrm>
            <a:off x="2090738" y="2089150"/>
            <a:ext cx="4960937" cy="26781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subTitle" idx="1"/>
          </p:nvPr>
        </p:nvSpPr>
        <p:spPr/>
        <p:txBody>
          <a:bodyPr/>
          <a:lstStyle/>
          <a:p>
            <a:pPr eaLnBrk="1" hangingPunct="1"/>
            <a:endParaRPr lang="en-US" smtClean="0"/>
          </a:p>
        </p:txBody>
      </p:sp>
      <p:sp>
        <p:nvSpPr>
          <p:cNvPr id="31747" name="Text Box 3"/>
          <p:cNvSpPr txBox="1">
            <a:spLocks noChangeArrowheads="1"/>
          </p:cNvSpPr>
          <p:nvPr/>
        </p:nvSpPr>
        <p:spPr bwMode="auto">
          <a:xfrm>
            <a:off x="3260725" y="1331913"/>
            <a:ext cx="184150" cy="366712"/>
          </a:xfrm>
          <a:prstGeom prst="rect">
            <a:avLst/>
          </a:prstGeom>
          <a:noFill/>
          <a:ln w="9525">
            <a:noFill/>
            <a:miter lim="800000"/>
            <a:headEnd/>
            <a:tailEnd/>
          </a:ln>
        </p:spPr>
        <p:txBody>
          <a:bodyPr wrap="none">
            <a:spAutoFit/>
          </a:bodyPr>
          <a:lstStyle/>
          <a:p>
            <a:endParaRPr lang="en-US" b="0"/>
          </a:p>
        </p:txBody>
      </p:sp>
      <p:pic>
        <p:nvPicPr>
          <p:cNvPr id="31748" name="Picture 4"/>
          <p:cNvPicPr>
            <a:picLocks noChangeAspect="1" noChangeArrowheads="1"/>
          </p:cNvPicPr>
          <p:nvPr/>
        </p:nvPicPr>
        <p:blipFill>
          <a:blip r:embed="rId2"/>
          <a:srcRect/>
          <a:stretch>
            <a:fillRect/>
          </a:stretch>
        </p:blipFill>
        <p:spPr bwMode="auto">
          <a:xfrm>
            <a:off x="346075" y="273050"/>
            <a:ext cx="8450263" cy="6310313"/>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subTitle" idx="1"/>
          </p:nvPr>
        </p:nvSpPr>
        <p:spPr/>
        <p:txBody>
          <a:bodyPr/>
          <a:lstStyle/>
          <a:p>
            <a:pPr eaLnBrk="1" hangingPunct="1"/>
            <a:endParaRPr lang="en-US" smtClean="0"/>
          </a:p>
        </p:txBody>
      </p:sp>
      <p:sp>
        <p:nvSpPr>
          <p:cNvPr id="32771" name="Text Box 3"/>
          <p:cNvSpPr txBox="1">
            <a:spLocks noChangeArrowheads="1"/>
          </p:cNvSpPr>
          <p:nvPr/>
        </p:nvSpPr>
        <p:spPr bwMode="auto">
          <a:xfrm>
            <a:off x="3260725" y="1331913"/>
            <a:ext cx="184150" cy="366712"/>
          </a:xfrm>
          <a:prstGeom prst="rect">
            <a:avLst/>
          </a:prstGeom>
          <a:noFill/>
          <a:ln w="9525">
            <a:noFill/>
            <a:miter lim="800000"/>
            <a:headEnd/>
            <a:tailEnd/>
          </a:ln>
        </p:spPr>
        <p:txBody>
          <a:bodyPr wrap="none">
            <a:spAutoFit/>
          </a:bodyPr>
          <a:lstStyle/>
          <a:p>
            <a:endParaRPr lang="en-US" b="0"/>
          </a:p>
        </p:txBody>
      </p:sp>
      <p:pic>
        <p:nvPicPr>
          <p:cNvPr id="32772" name="Picture 4"/>
          <p:cNvPicPr>
            <a:picLocks noChangeAspect="1" noChangeArrowheads="1"/>
          </p:cNvPicPr>
          <p:nvPr/>
        </p:nvPicPr>
        <p:blipFill>
          <a:blip r:embed="rId2"/>
          <a:srcRect/>
          <a:stretch>
            <a:fillRect/>
          </a:stretch>
        </p:blipFill>
        <p:spPr bwMode="auto">
          <a:xfrm>
            <a:off x="393700" y="314325"/>
            <a:ext cx="8355013" cy="6227763"/>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subTitle" idx="4294967295"/>
          </p:nvPr>
        </p:nvSpPr>
        <p:spPr>
          <a:xfrm>
            <a:off x="76200" y="762000"/>
            <a:ext cx="8915400" cy="914400"/>
          </a:xfrm>
        </p:spPr>
        <p:txBody>
          <a:bodyPr wrap="none"/>
          <a:lstStyle/>
          <a:p>
            <a:pPr marL="0" indent="0" algn="ctr" eaLnBrk="1" hangingPunct="1">
              <a:lnSpc>
                <a:spcPct val="80000"/>
              </a:lnSpc>
              <a:buFontTx/>
              <a:buNone/>
            </a:pPr>
            <a:r>
              <a:rPr lang="en-US" sz="2200" b="1" smtClean="0">
                <a:latin typeface="Helvetica" pitchFamily="34" charset="0"/>
              </a:rPr>
              <a:t>Geologic Time Scale</a:t>
            </a:r>
          </a:p>
          <a:p>
            <a:pPr marL="0" indent="0" algn="ctr" eaLnBrk="1" hangingPunct="1">
              <a:lnSpc>
                <a:spcPct val="80000"/>
              </a:lnSpc>
              <a:buFontTx/>
              <a:buNone/>
            </a:pPr>
            <a:r>
              <a:rPr lang="en-US" sz="2200" b="1" smtClean="0">
                <a:latin typeface="Helvetica" pitchFamily="34" charset="0"/>
              </a:rPr>
              <a:t>Understand the various techniques of stratigraphic correlation.</a:t>
            </a:r>
            <a:endParaRPr lang="en-US" sz="2400" smtClean="0">
              <a:solidFill>
                <a:srgbClr val="0033CC"/>
              </a:solidFill>
              <a:latin typeface="Helvetica" pitchFamily="34" charset="0"/>
            </a:endParaRPr>
          </a:p>
        </p:txBody>
      </p:sp>
      <p:pic>
        <p:nvPicPr>
          <p:cNvPr id="33795" name="Picture 5" descr="figure 3"/>
          <p:cNvPicPr>
            <a:picLocks noChangeAspect="1" noChangeArrowheads="1"/>
          </p:cNvPicPr>
          <p:nvPr/>
        </p:nvPicPr>
        <p:blipFill>
          <a:blip r:embed="rId3"/>
          <a:srcRect/>
          <a:stretch>
            <a:fillRect/>
          </a:stretch>
        </p:blipFill>
        <p:spPr bwMode="auto">
          <a:xfrm>
            <a:off x="303213" y="1905000"/>
            <a:ext cx="8535987" cy="3998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subTitle" idx="4294967295"/>
          </p:nvPr>
        </p:nvSpPr>
        <p:spPr>
          <a:xfrm>
            <a:off x="76200" y="762000"/>
            <a:ext cx="8915400" cy="914400"/>
          </a:xfrm>
        </p:spPr>
        <p:txBody>
          <a:bodyPr wrap="none"/>
          <a:lstStyle/>
          <a:p>
            <a:pPr marL="0" indent="0" algn="ctr" eaLnBrk="1" hangingPunct="1">
              <a:lnSpc>
                <a:spcPct val="80000"/>
              </a:lnSpc>
              <a:buFontTx/>
              <a:buNone/>
            </a:pPr>
            <a:r>
              <a:rPr lang="en-US" sz="2200" b="1" smtClean="0">
                <a:latin typeface="Helvetica" pitchFamily="34" charset="0"/>
              </a:rPr>
              <a:t>Geologic Time Scale</a:t>
            </a:r>
          </a:p>
          <a:p>
            <a:pPr marL="0" indent="0" algn="ctr" eaLnBrk="1" hangingPunct="1">
              <a:lnSpc>
                <a:spcPct val="80000"/>
              </a:lnSpc>
              <a:buFontTx/>
              <a:buNone/>
            </a:pPr>
            <a:r>
              <a:rPr lang="en-US" sz="2200" b="1" smtClean="0">
                <a:latin typeface="Helvetica" pitchFamily="34" charset="0"/>
              </a:rPr>
              <a:t>Understand the various techniques of stratigraphic correlation.</a:t>
            </a:r>
            <a:endParaRPr lang="en-US" sz="2400" smtClean="0">
              <a:solidFill>
                <a:srgbClr val="0033CC"/>
              </a:solidFill>
              <a:latin typeface="Helvetica" pitchFamily="34" charset="0"/>
            </a:endParaRPr>
          </a:p>
        </p:txBody>
      </p:sp>
      <p:pic>
        <p:nvPicPr>
          <p:cNvPr id="34819" name="Picture 4" descr="figure 3"/>
          <p:cNvPicPr>
            <a:picLocks noChangeAspect="1" noChangeArrowheads="1"/>
          </p:cNvPicPr>
          <p:nvPr/>
        </p:nvPicPr>
        <p:blipFill>
          <a:blip r:embed="rId3"/>
          <a:srcRect/>
          <a:stretch>
            <a:fillRect/>
          </a:stretch>
        </p:blipFill>
        <p:spPr bwMode="auto">
          <a:xfrm>
            <a:off x="2209800" y="1600200"/>
            <a:ext cx="6629400" cy="3763963"/>
          </a:xfrm>
          <a:prstGeom prst="rect">
            <a:avLst/>
          </a:prstGeom>
          <a:noFill/>
          <a:ln w="9525">
            <a:noFill/>
            <a:miter lim="800000"/>
            <a:headEnd/>
            <a:tailEnd/>
          </a:ln>
        </p:spPr>
      </p:pic>
      <p:pic>
        <p:nvPicPr>
          <p:cNvPr id="34820" name="Picture 5" descr="figure 3"/>
          <p:cNvPicPr>
            <a:picLocks noChangeAspect="1" noChangeArrowheads="1"/>
          </p:cNvPicPr>
          <p:nvPr/>
        </p:nvPicPr>
        <p:blipFill>
          <a:blip r:embed="rId4"/>
          <a:srcRect/>
          <a:stretch>
            <a:fillRect/>
          </a:stretch>
        </p:blipFill>
        <p:spPr bwMode="auto">
          <a:xfrm>
            <a:off x="152400" y="4960938"/>
            <a:ext cx="2590800" cy="18208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subTitle" idx="4294967295"/>
          </p:nvPr>
        </p:nvSpPr>
        <p:spPr>
          <a:xfrm>
            <a:off x="76200" y="762000"/>
            <a:ext cx="8915400" cy="914400"/>
          </a:xfrm>
        </p:spPr>
        <p:txBody>
          <a:bodyPr wrap="none"/>
          <a:lstStyle/>
          <a:p>
            <a:pPr marL="0" indent="0" algn="ctr" eaLnBrk="1" hangingPunct="1">
              <a:lnSpc>
                <a:spcPct val="80000"/>
              </a:lnSpc>
              <a:buFontTx/>
              <a:buNone/>
            </a:pPr>
            <a:r>
              <a:rPr lang="en-US" sz="2200" b="1" smtClean="0">
                <a:latin typeface="Helvetica" pitchFamily="34" charset="0"/>
              </a:rPr>
              <a:t>Geologic Time Scale</a:t>
            </a:r>
          </a:p>
          <a:p>
            <a:pPr marL="0" indent="0" algn="ctr" eaLnBrk="1" hangingPunct="1">
              <a:lnSpc>
                <a:spcPct val="80000"/>
              </a:lnSpc>
              <a:buFontTx/>
              <a:buNone/>
            </a:pPr>
            <a:r>
              <a:rPr lang="en-US" sz="2200" b="1" smtClean="0">
                <a:latin typeface="Helvetica" pitchFamily="34" charset="0"/>
              </a:rPr>
              <a:t>Understand the various techniques of stratigraphic correlation.</a:t>
            </a:r>
            <a:endParaRPr lang="en-US" sz="2400" smtClean="0">
              <a:solidFill>
                <a:srgbClr val="0033CC"/>
              </a:solidFill>
              <a:latin typeface="Helvetica" pitchFamily="34" charset="0"/>
            </a:endParaRPr>
          </a:p>
        </p:txBody>
      </p:sp>
      <p:pic>
        <p:nvPicPr>
          <p:cNvPr id="35843" name="Picture 4" descr="figure 3"/>
          <p:cNvPicPr>
            <a:picLocks noChangeAspect="1" noChangeArrowheads="1"/>
          </p:cNvPicPr>
          <p:nvPr/>
        </p:nvPicPr>
        <p:blipFill>
          <a:blip r:embed="rId3"/>
          <a:srcRect/>
          <a:stretch>
            <a:fillRect/>
          </a:stretch>
        </p:blipFill>
        <p:spPr bwMode="auto">
          <a:xfrm>
            <a:off x="304800" y="1752600"/>
            <a:ext cx="8535988"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subTitle" idx="4294967295"/>
          </p:nvPr>
        </p:nvSpPr>
        <p:spPr>
          <a:xfrm>
            <a:off x="76200" y="762000"/>
            <a:ext cx="8915400" cy="1219200"/>
          </a:xfrm>
        </p:spPr>
        <p:txBody>
          <a:bodyPr wrap="none"/>
          <a:lstStyle/>
          <a:p>
            <a:pPr marL="0" indent="0" algn="ctr" eaLnBrk="1" hangingPunct="1">
              <a:lnSpc>
                <a:spcPct val="80000"/>
              </a:lnSpc>
              <a:buFontTx/>
              <a:buNone/>
            </a:pPr>
            <a:r>
              <a:rPr lang="en-US" sz="2200" b="1" smtClean="0">
                <a:latin typeface="Helvetica" pitchFamily="34" charset="0"/>
              </a:rPr>
              <a:t>Geologic Time Scale</a:t>
            </a:r>
          </a:p>
          <a:p>
            <a:pPr marL="0" indent="0" algn="ctr" eaLnBrk="1" hangingPunct="1">
              <a:lnSpc>
                <a:spcPct val="80000"/>
              </a:lnSpc>
              <a:buFontTx/>
              <a:buNone/>
            </a:pPr>
            <a:r>
              <a:rPr lang="en-US" sz="2200" b="1" smtClean="0">
                <a:latin typeface="Helvetica" pitchFamily="34" charset="0"/>
              </a:rPr>
              <a:t>Understand the various techniques of stratigraphic correlation.</a:t>
            </a:r>
            <a:endParaRPr lang="en-US" sz="2400" smtClean="0">
              <a:solidFill>
                <a:srgbClr val="0033CC"/>
              </a:solidFill>
              <a:latin typeface="Helvetica" pitchFamily="34" charset="0"/>
            </a:endParaRPr>
          </a:p>
        </p:txBody>
      </p:sp>
      <p:pic>
        <p:nvPicPr>
          <p:cNvPr id="36867" name="Picture 3" descr="figure 3"/>
          <p:cNvPicPr>
            <a:picLocks noChangeAspect="1" noChangeArrowheads="1"/>
          </p:cNvPicPr>
          <p:nvPr/>
        </p:nvPicPr>
        <p:blipFill>
          <a:blip r:embed="rId3"/>
          <a:srcRect/>
          <a:stretch>
            <a:fillRect/>
          </a:stretch>
        </p:blipFill>
        <p:spPr bwMode="auto">
          <a:xfrm>
            <a:off x="1220788" y="1689100"/>
            <a:ext cx="6705600" cy="4781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Unconformity Qal on Miocene - Rift at Socorro"/>
          <p:cNvPicPr>
            <a:picLocks noChangeAspect="1" noChangeArrowheads="1" noCrop="1"/>
          </p:cNvPicPr>
          <p:nvPr/>
        </p:nvPicPr>
        <p:blipFill>
          <a:blip r:embed="rId2"/>
          <a:srcRect/>
          <a:stretch>
            <a:fillRect/>
          </a:stretch>
        </p:blipFill>
        <p:spPr bwMode="auto">
          <a:xfrm>
            <a:off x="304800" y="561975"/>
            <a:ext cx="8534400" cy="5730875"/>
          </a:xfrm>
          <a:prstGeom prst="rect">
            <a:avLst/>
          </a:prstGeom>
          <a:noFill/>
          <a:ln w="9525">
            <a:noFill/>
            <a:miter lim="800000"/>
            <a:headEnd/>
            <a:tailEnd/>
          </a:ln>
        </p:spPr>
      </p:pic>
      <p:sp>
        <p:nvSpPr>
          <p:cNvPr id="37891" name="Text Box 3"/>
          <p:cNvSpPr txBox="1">
            <a:spLocks noChangeArrowheads="1"/>
          </p:cNvSpPr>
          <p:nvPr/>
        </p:nvSpPr>
        <p:spPr bwMode="auto">
          <a:xfrm>
            <a:off x="5638800" y="762000"/>
            <a:ext cx="3124200" cy="396875"/>
          </a:xfrm>
          <a:prstGeom prst="rect">
            <a:avLst/>
          </a:prstGeom>
          <a:noFill/>
          <a:ln w="9525">
            <a:noFill/>
            <a:miter lim="800000"/>
            <a:headEnd/>
            <a:tailEnd/>
          </a:ln>
        </p:spPr>
        <p:txBody>
          <a:bodyPr>
            <a:spAutoFit/>
          </a:bodyPr>
          <a:lstStyle/>
          <a:p>
            <a:pPr algn="l" rtl="0"/>
            <a:r>
              <a:rPr lang="en-US" sz="2000">
                <a:cs typeface="Times New Roman" pitchFamily="18" charset="0"/>
              </a:rPr>
              <a:t>Angular Unconformity</a:t>
            </a:r>
            <a:endParaRPr lang="en-US" sz="2000"/>
          </a:p>
        </p:txBody>
      </p:sp>
      <p:sp>
        <p:nvSpPr>
          <p:cNvPr id="37892" name="Text Box 4"/>
          <p:cNvSpPr txBox="1">
            <a:spLocks noChangeArrowheads="1"/>
          </p:cNvSpPr>
          <p:nvPr/>
        </p:nvSpPr>
        <p:spPr bwMode="auto">
          <a:xfrm>
            <a:off x="76200" y="76200"/>
            <a:ext cx="2419350" cy="457200"/>
          </a:xfrm>
          <a:prstGeom prst="rect">
            <a:avLst/>
          </a:prstGeom>
          <a:noFill/>
          <a:ln w="9525">
            <a:noFill/>
            <a:miter lim="800000"/>
            <a:headEnd/>
            <a:tailEnd/>
          </a:ln>
        </p:spPr>
        <p:txBody>
          <a:bodyPr wrap="none">
            <a:spAutoFit/>
          </a:bodyPr>
          <a:lstStyle/>
          <a:p>
            <a:pPr algn="l" rtl="0"/>
            <a:r>
              <a:rPr lang="en-US" sz="2400">
                <a:solidFill>
                  <a:srgbClr val="CCFF33"/>
                </a:solidFill>
              </a:rPr>
              <a:t>Unconformities</a:t>
            </a:r>
          </a:p>
        </p:txBody>
      </p:sp>
      <p:sp>
        <p:nvSpPr>
          <p:cNvPr id="37893" name="Text Box 5"/>
          <p:cNvSpPr txBox="1">
            <a:spLocks noChangeArrowheads="1"/>
          </p:cNvSpPr>
          <p:nvPr/>
        </p:nvSpPr>
        <p:spPr bwMode="auto">
          <a:xfrm>
            <a:off x="7848600" y="6324600"/>
            <a:ext cx="1030288" cy="274638"/>
          </a:xfrm>
          <a:prstGeom prst="rect">
            <a:avLst/>
          </a:prstGeom>
          <a:noFill/>
          <a:ln w="25400">
            <a:noFill/>
            <a:miter lim="800000"/>
            <a:headEnd/>
            <a:tailEnd/>
          </a:ln>
        </p:spPr>
        <p:txBody>
          <a:bodyPr wrap="none">
            <a:spAutoFit/>
          </a:bodyPr>
          <a:lstStyle/>
          <a:p>
            <a:pPr algn="l" rtl="0"/>
            <a:r>
              <a:rPr lang="en-US" sz="1200" b="0">
                <a:solidFill>
                  <a:srgbClr val="CCFF33"/>
                </a:solidFill>
              </a:rPr>
              <a:t>(E. McBride)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Angular Unconformity WY"/>
          <p:cNvPicPr>
            <a:picLocks noChangeAspect="1" noChangeArrowheads="1"/>
          </p:cNvPicPr>
          <p:nvPr/>
        </p:nvPicPr>
        <p:blipFill>
          <a:blip r:embed="rId2"/>
          <a:srcRect/>
          <a:stretch>
            <a:fillRect/>
          </a:stretch>
        </p:blipFill>
        <p:spPr bwMode="auto">
          <a:xfrm>
            <a:off x="457200" y="1068388"/>
            <a:ext cx="8229600" cy="5451475"/>
          </a:xfrm>
          <a:prstGeom prst="rect">
            <a:avLst/>
          </a:prstGeom>
          <a:noFill/>
          <a:ln w="9525">
            <a:noFill/>
            <a:miter lim="800000"/>
            <a:headEnd/>
            <a:tailEnd/>
          </a:ln>
        </p:spPr>
      </p:pic>
      <p:sp>
        <p:nvSpPr>
          <p:cNvPr id="38915" name="Text Box 3"/>
          <p:cNvSpPr txBox="1">
            <a:spLocks noChangeArrowheads="1"/>
          </p:cNvSpPr>
          <p:nvPr/>
        </p:nvSpPr>
        <p:spPr bwMode="auto">
          <a:xfrm>
            <a:off x="5638800" y="1143000"/>
            <a:ext cx="3124200" cy="396875"/>
          </a:xfrm>
          <a:prstGeom prst="rect">
            <a:avLst/>
          </a:prstGeom>
          <a:noFill/>
          <a:ln w="9525">
            <a:noFill/>
            <a:miter lim="800000"/>
            <a:headEnd/>
            <a:tailEnd/>
          </a:ln>
        </p:spPr>
        <p:txBody>
          <a:bodyPr>
            <a:spAutoFit/>
          </a:bodyPr>
          <a:lstStyle/>
          <a:p>
            <a:pPr algn="l" rtl="0"/>
            <a:r>
              <a:rPr lang="en-US" sz="2000">
                <a:cs typeface="Times New Roman" pitchFamily="18" charset="0"/>
              </a:rPr>
              <a:t>Angular Unconformity</a:t>
            </a:r>
            <a:endParaRPr lang="en-US" sz="2000"/>
          </a:p>
        </p:txBody>
      </p:sp>
      <p:sp>
        <p:nvSpPr>
          <p:cNvPr id="38916" name="Text Box 4"/>
          <p:cNvSpPr txBox="1">
            <a:spLocks noChangeArrowheads="1"/>
          </p:cNvSpPr>
          <p:nvPr/>
        </p:nvSpPr>
        <p:spPr bwMode="auto">
          <a:xfrm>
            <a:off x="269875" y="304800"/>
            <a:ext cx="2419350" cy="457200"/>
          </a:xfrm>
          <a:prstGeom prst="rect">
            <a:avLst/>
          </a:prstGeom>
          <a:noFill/>
          <a:ln w="9525">
            <a:noFill/>
            <a:miter lim="800000"/>
            <a:headEnd/>
            <a:tailEnd/>
          </a:ln>
        </p:spPr>
        <p:txBody>
          <a:bodyPr wrap="none">
            <a:spAutoFit/>
          </a:bodyPr>
          <a:lstStyle/>
          <a:p>
            <a:pPr algn="l" rtl="0"/>
            <a:r>
              <a:rPr lang="en-US" sz="2400">
                <a:solidFill>
                  <a:srgbClr val="CCFF33"/>
                </a:solidFill>
              </a:rPr>
              <a:t>Unconformities</a:t>
            </a:r>
          </a:p>
        </p:txBody>
      </p:sp>
      <p:sp>
        <p:nvSpPr>
          <p:cNvPr id="38917" name="Text Box 5"/>
          <p:cNvSpPr txBox="1">
            <a:spLocks noChangeArrowheads="1"/>
          </p:cNvSpPr>
          <p:nvPr/>
        </p:nvSpPr>
        <p:spPr bwMode="auto">
          <a:xfrm>
            <a:off x="457200" y="6248400"/>
            <a:ext cx="982663" cy="304800"/>
          </a:xfrm>
          <a:prstGeom prst="rect">
            <a:avLst/>
          </a:prstGeom>
          <a:noFill/>
          <a:ln w="25400">
            <a:noFill/>
            <a:miter lim="800000"/>
            <a:headEnd/>
            <a:tailEnd/>
          </a:ln>
        </p:spPr>
        <p:txBody>
          <a:bodyPr wrap="none">
            <a:spAutoFit/>
          </a:bodyPr>
          <a:lstStyle/>
          <a:p>
            <a:pPr algn="l" rtl="0"/>
            <a:r>
              <a:rPr lang="en-US" sz="1400"/>
              <a:t>Wyoming</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1295400" y="4419600"/>
            <a:ext cx="2994025" cy="508000"/>
          </a:xfrm>
          <a:prstGeom prst="rect">
            <a:avLst/>
          </a:prstGeom>
          <a:solidFill>
            <a:schemeClr val="bg1"/>
          </a:solidFill>
          <a:ln w="50800">
            <a:solidFill>
              <a:srgbClr val="339966"/>
            </a:solidFill>
            <a:miter lim="800000"/>
            <a:headEnd/>
            <a:tailEnd/>
          </a:ln>
        </p:spPr>
        <p:txBody>
          <a:bodyPr wrap="none">
            <a:spAutoFit/>
          </a:bodyPr>
          <a:lstStyle/>
          <a:p>
            <a:pPr algn="l" rtl="0"/>
            <a:r>
              <a:rPr lang="en-US" sz="2400"/>
              <a:t>Redwall Limestone</a:t>
            </a:r>
          </a:p>
        </p:txBody>
      </p:sp>
      <p:sp>
        <p:nvSpPr>
          <p:cNvPr id="39939" name="Text Box 3"/>
          <p:cNvSpPr txBox="1">
            <a:spLocks noChangeArrowheads="1"/>
          </p:cNvSpPr>
          <p:nvPr/>
        </p:nvSpPr>
        <p:spPr bwMode="auto">
          <a:xfrm>
            <a:off x="2209800" y="3581400"/>
            <a:ext cx="2060575" cy="508000"/>
          </a:xfrm>
          <a:prstGeom prst="rect">
            <a:avLst/>
          </a:prstGeom>
          <a:solidFill>
            <a:schemeClr val="bg1"/>
          </a:solidFill>
          <a:ln w="50800">
            <a:solidFill>
              <a:srgbClr val="339966"/>
            </a:solidFill>
            <a:miter lim="800000"/>
            <a:headEnd/>
            <a:tailEnd/>
          </a:ln>
        </p:spPr>
        <p:txBody>
          <a:bodyPr wrap="none">
            <a:spAutoFit/>
          </a:bodyPr>
          <a:lstStyle/>
          <a:p>
            <a:pPr algn="l" rtl="0"/>
            <a:r>
              <a:rPr lang="en-US" sz="2400"/>
              <a:t>Supai Group</a:t>
            </a:r>
          </a:p>
        </p:txBody>
      </p:sp>
      <p:sp>
        <p:nvSpPr>
          <p:cNvPr id="39940" name="Text Box 4"/>
          <p:cNvSpPr txBox="1">
            <a:spLocks noChangeArrowheads="1"/>
          </p:cNvSpPr>
          <p:nvPr/>
        </p:nvSpPr>
        <p:spPr bwMode="auto">
          <a:xfrm>
            <a:off x="1676400" y="5257800"/>
            <a:ext cx="2622550" cy="508000"/>
          </a:xfrm>
          <a:prstGeom prst="rect">
            <a:avLst/>
          </a:prstGeom>
          <a:solidFill>
            <a:schemeClr val="bg1"/>
          </a:solidFill>
          <a:ln w="50800">
            <a:solidFill>
              <a:srgbClr val="339966"/>
            </a:solidFill>
            <a:miter lim="800000"/>
            <a:headEnd/>
            <a:tailEnd/>
          </a:ln>
        </p:spPr>
        <p:txBody>
          <a:bodyPr wrap="none">
            <a:spAutoFit/>
          </a:bodyPr>
          <a:lstStyle/>
          <a:p>
            <a:pPr algn="l" rtl="0"/>
            <a:r>
              <a:rPr lang="en-US" sz="2400"/>
              <a:t>Muav Limestone</a:t>
            </a:r>
          </a:p>
        </p:txBody>
      </p:sp>
      <p:pic>
        <p:nvPicPr>
          <p:cNvPr id="39941" name="Picture 5" descr="Coc_Her_Sup_Redwall"/>
          <p:cNvPicPr>
            <a:picLocks noChangeAspect="1" noChangeArrowheads="1"/>
          </p:cNvPicPr>
          <p:nvPr/>
        </p:nvPicPr>
        <p:blipFill>
          <a:blip r:embed="rId3"/>
          <a:srcRect/>
          <a:stretch>
            <a:fillRect/>
          </a:stretch>
        </p:blipFill>
        <p:spPr bwMode="auto">
          <a:xfrm>
            <a:off x="533400" y="1371600"/>
            <a:ext cx="8077200" cy="4638675"/>
          </a:xfrm>
          <a:prstGeom prst="rect">
            <a:avLst/>
          </a:prstGeom>
          <a:noFill/>
          <a:ln w="9525">
            <a:noFill/>
            <a:miter lim="800000"/>
            <a:headEnd/>
            <a:tailEnd/>
          </a:ln>
        </p:spPr>
      </p:pic>
      <p:grpSp>
        <p:nvGrpSpPr>
          <p:cNvPr id="2" name="Group 6"/>
          <p:cNvGrpSpPr>
            <a:grpSpLocks/>
          </p:cNvGrpSpPr>
          <p:nvPr/>
        </p:nvGrpSpPr>
        <p:grpSpPr bwMode="auto">
          <a:xfrm>
            <a:off x="5181600" y="3987800"/>
            <a:ext cx="3808413" cy="1447800"/>
            <a:chOff x="3264" y="2512"/>
            <a:chExt cx="2399" cy="912"/>
          </a:xfrm>
        </p:grpSpPr>
        <p:sp>
          <p:nvSpPr>
            <p:cNvPr id="39945" name="Line 7"/>
            <p:cNvSpPr>
              <a:spLocks noChangeShapeType="1"/>
            </p:cNvSpPr>
            <p:nvPr/>
          </p:nvSpPr>
          <p:spPr bwMode="auto">
            <a:xfrm flipH="1">
              <a:off x="3264" y="2640"/>
              <a:ext cx="912" cy="0"/>
            </a:xfrm>
            <a:prstGeom prst="line">
              <a:avLst/>
            </a:prstGeom>
            <a:noFill/>
            <a:ln w="127000">
              <a:solidFill>
                <a:schemeClr val="bg1"/>
              </a:solidFill>
              <a:round/>
              <a:headEnd/>
              <a:tailEnd type="triangle" w="med" len="med"/>
            </a:ln>
          </p:spPr>
          <p:txBody>
            <a:bodyPr/>
            <a:lstStyle/>
            <a:p>
              <a:endParaRPr lang="fa-IR"/>
            </a:p>
          </p:txBody>
        </p:sp>
        <p:sp>
          <p:nvSpPr>
            <p:cNvPr id="39946" name="Line 8"/>
            <p:cNvSpPr>
              <a:spLocks noChangeShapeType="1"/>
            </p:cNvSpPr>
            <p:nvPr/>
          </p:nvSpPr>
          <p:spPr bwMode="auto">
            <a:xfrm flipH="1">
              <a:off x="3360" y="3264"/>
              <a:ext cx="864" cy="0"/>
            </a:xfrm>
            <a:prstGeom prst="line">
              <a:avLst/>
            </a:prstGeom>
            <a:noFill/>
            <a:ln w="127000">
              <a:solidFill>
                <a:schemeClr val="bg1"/>
              </a:solidFill>
              <a:round/>
              <a:headEnd/>
              <a:tailEnd type="triangle" w="med" len="med"/>
            </a:ln>
          </p:spPr>
          <p:txBody>
            <a:bodyPr/>
            <a:lstStyle/>
            <a:p>
              <a:endParaRPr lang="fa-IR"/>
            </a:p>
          </p:txBody>
        </p:sp>
        <p:sp>
          <p:nvSpPr>
            <p:cNvPr id="39947" name="Text Box 9"/>
            <p:cNvSpPr txBox="1">
              <a:spLocks noChangeArrowheads="1"/>
            </p:cNvSpPr>
            <p:nvPr/>
          </p:nvSpPr>
          <p:spPr bwMode="auto">
            <a:xfrm>
              <a:off x="3984" y="3120"/>
              <a:ext cx="1679" cy="304"/>
            </a:xfrm>
            <a:prstGeom prst="rect">
              <a:avLst/>
            </a:prstGeom>
            <a:solidFill>
              <a:schemeClr val="bg1"/>
            </a:solidFill>
            <a:ln w="25400">
              <a:solidFill>
                <a:schemeClr val="tx1"/>
              </a:solidFill>
              <a:miter lim="800000"/>
              <a:headEnd/>
              <a:tailEnd/>
            </a:ln>
          </p:spPr>
          <p:txBody>
            <a:bodyPr wrap="none">
              <a:spAutoFit/>
            </a:bodyPr>
            <a:lstStyle/>
            <a:p>
              <a:pPr algn="l" rtl="0"/>
              <a:r>
                <a:rPr lang="en-US" sz="2400"/>
                <a:t>150 million years</a:t>
              </a:r>
            </a:p>
          </p:txBody>
        </p:sp>
        <p:sp>
          <p:nvSpPr>
            <p:cNvPr id="39948" name="Text Box 10"/>
            <p:cNvSpPr txBox="1">
              <a:spLocks noChangeArrowheads="1"/>
            </p:cNvSpPr>
            <p:nvPr/>
          </p:nvSpPr>
          <p:spPr bwMode="auto">
            <a:xfrm>
              <a:off x="4032" y="2512"/>
              <a:ext cx="1572" cy="304"/>
            </a:xfrm>
            <a:prstGeom prst="rect">
              <a:avLst/>
            </a:prstGeom>
            <a:solidFill>
              <a:schemeClr val="bg1"/>
            </a:solidFill>
            <a:ln w="25400">
              <a:solidFill>
                <a:schemeClr val="tx1"/>
              </a:solidFill>
              <a:miter lim="800000"/>
              <a:headEnd/>
              <a:tailEnd/>
            </a:ln>
          </p:spPr>
          <p:txBody>
            <a:bodyPr wrap="none">
              <a:spAutoFit/>
            </a:bodyPr>
            <a:lstStyle/>
            <a:p>
              <a:pPr algn="l" rtl="0"/>
              <a:r>
                <a:rPr lang="en-US" sz="2400"/>
                <a:t>20 million years</a:t>
              </a:r>
            </a:p>
          </p:txBody>
        </p:sp>
      </p:grpSp>
      <p:sp>
        <p:nvSpPr>
          <p:cNvPr id="39943" name="Text Box 11"/>
          <p:cNvSpPr txBox="1">
            <a:spLocks noChangeArrowheads="1"/>
          </p:cNvSpPr>
          <p:nvPr/>
        </p:nvSpPr>
        <p:spPr bwMode="auto">
          <a:xfrm>
            <a:off x="762000" y="1508125"/>
            <a:ext cx="1890713" cy="396875"/>
          </a:xfrm>
          <a:prstGeom prst="rect">
            <a:avLst/>
          </a:prstGeom>
          <a:noFill/>
          <a:ln w="9525">
            <a:noFill/>
            <a:miter lim="800000"/>
            <a:headEnd/>
            <a:tailEnd/>
          </a:ln>
        </p:spPr>
        <p:txBody>
          <a:bodyPr wrap="none">
            <a:spAutoFit/>
          </a:bodyPr>
          <a:lstStyle/>
          <a:p>
            <a:pPr algn="l" rtl="0"/>
            <a:r>
              <a:rPr lang="en-US" sz="2000">
                <a:cs typeface="Times New Roman" pitchFamily="18" charset="0"/>
              </a:rPr>
              <a:t>Disconformity</a:t>
            </a:r>
            <a:endParaRPr lang="en-US" sz="2000"/>
          </a:p>
        </p:txBody>
      </p:sp>
      <p:sp>
        <p:nvSpPr>
          <p:cNvPr id="39944" name="Text Box 12"/>
          <p:cNvSpPr txBox="1">
            <a:spLocks noChangeArrowheads="1"/>
          </p:cNvSpPr>
          <p:nvPr/>
        </p:nvSpPr>
        <p:spPr bwMode="auto">
          <a:xfrm>
            <a:off x="269875" y="304800"/>
            <a:ext cx="2419350" cy="457200"/>
          </a:xfrm>
          <a:prstGeom prst="rect">
            <a:avLst/>
          </a:prstGeom>
          <a:noFill/>
          <a:ln w="9525">
            <a:noFill/>
            <a:miter lim="800000"/>
            <a:headEnd/>
            <a:tailEnd/>
          </a:ln>
        </p:spPr>
        <p:txBody>
          <a:bodyPr wrap="none">
            <a:spAutoFit/>
          </a:bodyPr>
          <a:lstStyle/>
          <a:p>
            <a:pPr algn="l" rtl="0"/>
            <a:r>
              <a:rPr lang="en-US" sz="2400">
                <a:solidFill>
                  <a:srgbClr val="CCFF33"/>
                </a:solidFill>
              </a:rPr>
              <a:t>Unconformities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023_19A"/>
          <p:cNvPicPr>
            <a:picLocks noChangeAspect="1" noChangeArrowheads="1"/>
          </p:cNvPicPr>
          <p:nvPr/>
        </p:nvPicPr>
        <p:blipFill>
          <a:blip r:embed="rId2"/>
          <a:srcRect/>
          <a:stretch>
            <a:fillRect/>
          </a:stretch>
        </p:blipFill>
        <p:spPr bwMode="auto">
          <a:xfrm>
            <a:off x="533400" y="711200"/>
            <a:ext cx="8305800" cy="5537200"/>
          </a:xfrm>
          <a:prstGeom prst="rect">
            <a:avLst/>
          </a:prstGeom>
          <a:noFill/>
          <a:ln w="9525">
            <a:noFill/>
            <a:miter lim="800000"/>
            <a:headEnd/>
            <a:tailEnd/>
          </a:ln>
        </p:spPr>
      </p:pic>
      <p:sp>
        <p:nvSpPr>
          <p:cNvPr id="40963" name="Text Box 3"/>
          <p:cNvSpPr txBox="1">
            <a:spLocks noChangeArrowheads="1"/>
          </p:cNvSpPr>
          <p:nvPr/>
        </p:nvSpPr>
        <p:spPr bwMode="auto">
          <a:xfrm>
            <a:off x="269875" y="152400"/>
            <a:ext cx="2419350" cy="457200"/>
          </a:xfrm>
          <a:prstGeom prst="rect">
            <a:avLst/>
          </a:prstGeom>
          <a:noFill/>
          <a:ln w="9525">
            <a:noFill/>
            <a:miter lim="800000"/>
            <a:headEnd/>
            <a:tailEnd/>
          </a:ln>
        </p:spPr>
        <p:txBody>
          <a:bodyPr wrap="none">
            <a:spAutoFit/>
          </a:bodyPr>
          <a:lstStyle/>
          <a:p>
            <a:pPr algn="l" rtl="0"/>
            <a:r>
              <a:rPr lang="en-US" sz="2400">
                <a:solidFill>
                  <a:srgbClr val="CCFF33"/>
                </a:solidFill>
              </a:rPr>
              <a:t>Unconformities</a:t>
            </a:r>
          </a:p>
        </p:txBody>
      </p:sp>
      <p:sp>
        <p:nvSpPr>
          <p:cNvPr id="40964" name="Text Box 4"/>
          <p:cNvSpPr txBox="1">
            <a:spLocks noChangeArrowheads="1"/>
          </p:cNvSpPr>
          <p:nvPr/>
        </p:nvSpPr>
        <p:spPr bwMode="auto">
          <a:xfrm>
            <a:off x="2117725" y="6400800"/>
            <a:ext cx="5048250" cy="366713"/>
          </a:xfrm>
          <a:prstGeom prst="rect">
            <a:avLst/>
          </a:prstGeom>
          <a:noFill/>
          <a:ln w="25400">
            <a:noFill/>
            <a:miter lim="800000"/>
            <a:headEnd/>
            <a:tailEnd/>
          </a:ln>
        </p:spPr>
        <p:txBody>
          <a:bodyPr wrap="none">
            <a:spAutoFit/>
          </a:bodyPr>
          <a:lstStyle/>
          <a:p>
            <a:pPr algn="l" rtl="0"/>
            <a:r>
              <a:rPr lang="en-US">
                <a:solidFill>
                  <a:schemeClr val="bg1"/>
                </a:solidFill>
              </a:rPr>
              <a:t>Calvert Bluff / Alluvium Contact (Field Trip 1)</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ctrTitle"/>
          </p:nvPr>
        </p:nvSpPr>
        <p:spPr/>
        <p:txBody>
          <a:bodyPr/>
          <a:lstStyle/>
          <a:p>
            <a:pPr eaLnBrk="1" hangingPunct="1"/>
            <a:endParaRPr lang="en-US" smtClean="0"/>
          </a:p>
        </p:txBody>
      </p:sp>
      <p:sp>
        <p:nvSpPr>
          <p:cNvPr id="41987" name="Rectangle 3"/>
          <p:cNvSpPr>
            <a:spLocks noGrp="1" noChangeArrowheads="1"/>
          </p:cNvSpPr>
          <p:nvPr>
            <p:ph type="subTitle" idx="1"/>
          </p:nvPr>
        </p:nvSpPr>
        <p:spPr/>
        <p:txBody>
          <a:bodyPr/>
          <a:lstStyle/>
          <a:p>
            <a:pPr eaLnBrk="1" hangingPunct="1"/>
            <a:endParaRPr lang="en-US" smtClean="0"/>
          </a:p>
        </p:txBody>
      </p:sp>
      <p:pic>
        <p:nvPicPr>
          <p:cNvPr id="41988" name="Picture 5"/>
          <p:cNvPicPr>
            <a:picLocks noChangeAspect="1" noChangeArrowheads="1"/>
          </p:cNvPicPr>
          <p:nvPr/>
        </p:nvPicPr>
        <p:blipFill>
          <a:blip r:embed="rId2"/>
          <a:srcRect/>
          <a:stretch>
            <a:fillRect/>
          </a:stretch>
        </p:blipFill>
        <p:spPr bwMode="auto">
          <a:xfrm>
            <a:off x="1876425" y="2173288"/>
            <a:ext cx="5391150" cy="25098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0" y="0"/>
            <a:ext cx="9144000" cy="6858000"/>
          </a:xfrm>
          <a:prstGeom prst="rect">
            <a:avLst/>
          </a:prstGeom>
          <a:solidFill>
            <a:srgbClr val="FFFFFF"/>
          </a:solidFill>
          <a:ln w="9525">
            <a:noFill/>
            <a:miter lim="800000"/>
            <a:headEnd/>
            <a:tailEnd/>
          </a:ln>
        </p:spPr>
        <p:txBody>
          <a:bodyPr wrap="none" anchor="ctr"/>
          <a:lstStyle/>
          <a:p>
            <a:endParaRPr lang="fa-IR"/>
          </a:p>
        </p:txBody>
      </p:sp>
      <p:pic>
        <p:nvPicPr>
          <p:cNvPr id="43011" name="Picture 3" descr="CoastalMorphologyBoydetAl"/>
          <p:cNvPicPr>
            <a:picLocks noChangeAspect="1" noChangeArrowheads="1"/>
          </p:cNvPicPr>
          <p:nvPr>
            <p:ph idx="1"/>
          </p:nvPr>
        </p:nvPicPr>
        <p:blipFill>
          <a:blip r:embed="rId2"/>
          <a:srcRect/>
          <a:stretch>
            <a:fillRect/>
          </a:stretch>
        </p:blipFill>
        <p:spPr>
          <a:xfrm>
            <a:off x="0" y="0"/>
            <a:ext cx="9144000" cy="6826250"/>
          </a:xfrm>
          <a:noFill/>
        </p:spPr>
      </p:pic>
      <p:sp>
        <p:nvSpPr>
          <p:cNvPr id="43012" name="Rectangle 4"/>
          <p:cNvSpPr>
            <a:spLocks noGrp="1" noChangeArrowheads="1"/>
          </p:cNvSpPr>
          <p:nvPr>
            <p:ph type="title"/>
          </p:nvPr>
        </p:nvSpPr>
        <p:spPr>
          <a:xfrm>
            <a:off x="6858000" y="609600"/>
            <a:ext cx="1981200" cy="1219200"/>
          </a:xfrm>
        </p:spPr>
        <p:txBody>
          <a:bodyPr/>
          <a:lstStyle/>
          <a:p>
            <a:pPr eaLnBrk="1" hangingPunct="1"/>
            <a:r>
              <a:rPr lang="en-US" sz="4000" smtClean="0"/>
              <a:t>Coast</a:t>
            </a:r>
            <a:br>
              <a:rPr lang="en-US" sz="4000" smtClean="0"/>
            </a:br>
            <a:r>
              <a:rPr lang="en-US" sz="4000" smtClean="0"/>
              <a:t>Types</a:t>
            </a:r>
          </a:p>
        </p:txBody>
      </p:sp>
      <p:sp>
        <p:nvSpPr>
          <p:cNvPr id="191493" name="Rectangle 5"/>
          <p:cNvSpPr>
            <a:spLocks noChangeArrowheads="1"/>
          </p:cNvSpPr>
          <p:nvPr/>
        </p:nvSpPr>
        <p:spPr bwMode="auto">
          <a:xfrm>
            <a:off x="5334000" y="3886200"/>
            <a:ext cx="3429000" cy="2133600"/>
          </a:xfrm>
          <a:prstGeom prst="rect">
            <a:avLst/>
          </a:prstGeom>
          <a:noFill/>
          <a:ln w="57150">
            <a:solidFill>
              <a:srgbClr val="FC0202"/>
            </a:solidFill>
            <a:miter lim="800000"/>
            <a:headEnd/>
            <a:tailEnd/>
          </a:ln>
        </p:spPr>
        <p:txBody>
          <a:bodyPr wrap="none" anchor="ctr"/>
          <a:lstStyle/>
          <a:p>
            <a:endParaRPr lang="fa-I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14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ctrTitle"/>
          </p:nvPr>
        </p:nvSpPr>
        <p:spPr/>
        <p:txBody>
          <a:bodyPr/>
          <a:lstStyle/>
          <a:p>
            <a:pPr eaLnBrk="1" hangingPunct="1"/>
            <a:endParaRPr lang="en-US" smtClean="0"/>
          </a:p>
        </p:txBody>
      </p:sp>
      <p:sp>
        <p:nvSpPr>
          <p:cNvPr id="44035" name="Rectangle 3"/>
          <p:cNvSpPr>
            <a:spLocks noGrp="1" noChangeArrowheads="1"/>
          </p:cNvSpPr>
          <p:nvPr>
            <p:ph type="subTitle" idx="1"/>
          </p:nvPr>
        </p:nvSpPr>
        <p:spPr/>
        <p:txBody>
          <a:bodyPr/>
          <a:lstStyle/>
          <a:p>
            <a:pPr eaLnBrk="1" hangingPunct="1"/>
            <a:endParaRPr lang="en-US" smtClean="0"/>
          </a:p>
        </p:txBody>
      </p:sp>
      <p:pic>
        <p:nvPicPr>
          <p:cNvPr id="44036" name="Picture 5"/>
          <p:cNvPicPr>
            <a:picLocks noChangeAspect="1" noChangeArrowheads="1"/>
          </p:cNvPicPr>
          <p:nvPr/>
        </p:nvPicPr>
        <p:blipFill>
          <a:blip r:embed="rId2"/>
          <a:srcRect/>
          <a:stretch>
            <a:fillRect/>
          </a:stretch>
        </p:blipFill>
        <p:spPr bwMode="auto">
          <a:xfrm>
            <a:off x="228600" y="381000"/>
            <a:ext cx="8229600" cy="617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15-MissTChan64"/>
          <p:cNvPicPr>
            <a:picLocks noChangeAspect="1" noChangeArrowheads="1"/>
          </p:cNvPicPr>
          <p:nvPr/>
        </p:nvPicPr>
        <p:blipFill>
          <a:blip r:embed="rId2"/>
          <a:srcRect/>
          <a:stretch>
            <a:fillRect/>
          </a:stretch>
        </p:blipFill>
        <p:spPr bwMode="auto">
          <a:xfrm>
            <a:off x="152400" y="571500"/>
            <a:ext cx="8763000" cy="6229350"/>
          </a:xfrm>
          <a:prstGeom prst="rect">
            <a:avLst/>
          </a:prstGeom>
          <a:noFill/>
          <a:ln w="9525">
            <a:noFill/>
            <a:miter lim="800000"/>
            <a:headEnd/>
            <a:tailEnd/>
          </a:ln>
        </p:spPr>
      </p:pic>
      <p:sp>
        <p:nvSpPr>
          <p:cNvPr id="45059" name="Rectangle 3"/>
          <p:cNvSpPr>
            <a:spLocks noGrp="1" noChangeArrowheads="1"/>
          </p:cNvSpPr>
          <p:nvPr>
            <p:ph type="title"/>
          </p:nvPr>
        </p:nvSpPr>
        <p:spPr>
          <a:xfrm>
            <a:off x="666750" y="171450"/>
            <a:ext cx="8062913" cy="800100"/>
          </a:xfrm>
          <a:ln w="38100">
            <a:solidFill>
              <a:srgbClr val="1D00F2"/>
            </a:solidFill>
          </a:ln>
        </p:spPr>
        <p:txBody>
          <a:bodyPr/>
          <a:lstStyle/>
          <a:p>
            <a:pPr eaLnBrk="1" hangingPunct="1"/>
            <a:r>
              <a:rPr lang="en-US" sz="5400" b="1" smtClean="0">
                <a:solidFill>
                  <a:srgbClr val="FF0000"/>
                </a:solidFill>
              </a:rPr>
              <a:t>Tidal Channel</a:t>
            </a:r>
          </a:p>
        </p:txBody>
      </p:sp>
      <p:sp>
        <p:nvSpPr>
          <p:cNvPr id="192516" name="AutoShape 4"/>
          <p:cNvSpPr>
            <a:spLocks noChangeArrowheads="1"/>
          </p:cNvSpPr>
          <p:nvPr/>
        </p:nvSpPr>
        <p:spPr bwMode="auto">
          <a:xfrm>
            <a:off x="898525" y="3062288"/>
            <a:ext cx="333375" cy="377825"/>
          </a:xfrm>
          <a:prstGeom prst="upArrow">
            <a:avLst>
              <a:gd name="adj1" fmla="val 50000"/>
              <a:gd name="adj2" fmla="val 28333"/>
            </a:avLst>
          </a:prstGeom>
          <a:solidFill>
            <a:schemeClr val="accent1"/>
          </a:solidFill>
          <a:ln w="9525">
            <a:solidFill>
              <a:schemeClr val="tx1"/>
            </a:solidFill>
            <a:miter lim="800000"/>
            <a:headEnd/>
            <a:tailEnd/>
          </a:ln>
        </p:spPr>
        <p:txBody>
          <a:bodyPr vert="eaVert" wrap="none" anchor="ctr"/>
          <a:lstStyle/>
          <a:p>
            <a:endParaRPr lang="fa-IR"/>
          </a:p>
        </p:txBody>
      </p:sp>
      <p:sp>
        <p:nvSpPr>
          <p:cNvPr id="192517" name="AutoShape 5"/>
          <p:cNvSpPr>
            <a:spLocks noChangeArrowheads="1"/>
          </p:cNvSpPr>
          <p:nvPr/>
        </p:nvSpPr>
        <p:spPr bwMode="auto">
          <a:xfrm>
            <a:off x="2024063" y="3316288"/>
            <a:ext cx="333375" cy="377825"/>
          </a:xfrm>
          <a:prstGeom prst="upArrow">
            <a:avLst>
              <a:gd name="adj1" fmla="val 50000"/>
              <a:gd name="adj2" fmla="val 28333"/>
            </a:avLst>
          </a:prstGeom>
          <a:solidFill>
            <a:schemeClr val="accent1"/>
          </a:solidFill>
          <a:ln w="9525">
            <a:solidFill>
              <a:schemeClr val="tx1"/>
            </a:solidFill>
            <a:miter lim="800000"/>
            <a:headEnd/>
            <a:tailEnd/>
          </a:ln>
        </p:spPr>
        <p:txBody>
          <a:bodyPr vert="eaVert" wrap="none" anchor="ctr"/>
          <a:lstStyle/>
          <a:p>
            <a:endParaRPr lang="fa-IR"/>
          </a:p>
        </p:txBody>
      </p:sp>
      <p:sp>
        <p:nvSpPr>
          <p:cNvPr id="192518" name="AutoShape 6"/>
          <p:cNvSpPr>
            <a:spLocks noChangeArrowheads="1"/>
          </p:cNvSpPr>
          <p:nvPr/>
        </p:nvSpPr>
        <p:spPr bwMode="auto">
          <a:xfrm>
            <a:off x="3090863" y="3452813"/>
            <a:ext cx="333375" cy="377825"/>
          </a:xfrm>
          <a:prstGeom prst="upArrow">
            <a:avLst>
              <a:gd name="adj1" fmla="val 50000"/>
              <a:gd name="adj2" fmla="val 28333"/>
            </a:avLst>
          </a:prstGeom>
          <a:solidFill>
            <a:schemeClr val="accent1"/>
          </a:solidFill>
          <a:ln w="9525">
            <a:solidFill>
              <a:schemeClr val="tx1"/>
            </a:solidFill>
            <a:miter lim="800000"/>
            <a:headEnd/>
            <a:tailEnd/>
          </a:ln>
        </p:spPr>
        <p:txBody>
          <a:bodyPr vert="eaVert" wrap="none" anchor="ctr"/>
          <a:lstStyle/>
          <a:p>
            <a:endParaRPr lang="fa-IR"/>
          </a:p>
        </p:txBody>
      </p:sp>
      <p:sp>
        <p:nvSpPr>
          <p:cNvPr id="192519" name="AutoShape 7"/>
          <p:cNvSpPr>
            <a:spLocks noChangeArrowheads="1"/>
          </p:cNvSpPr>
          <p:nvPr/>
        </p:nvSpPr>
        <p:spPr bwMode="auto">
          <a:xfrm>
            <a:off x="4418013" y="3575050"/>
            <a:ext cx="333375" cy="377825"/>
          </a:xfrm>
          <a:prstGeom prst="upArrow">
            <a:avLst>
              <a:gd name="adj1" fmla="val 50000"/>
              <a:gd name="adj2" fmla="val 28333"/>
            </a:avLst>
          </a:prstGeom>
          <a:solidFill>
            <a:schemeClr val="accent1"/>
          </a:solidFill>
          <a:ln w="9525">
            <a:solidFill>
              <a:schemeClr val="tx1"/>
            </a:solidFill>
            <a:miter lim="800000"/>
            <a:headEnd/>
            <a:tailEnd/>
          </a:ln>
        </p:spPr>
        <p:txBody>
          <a:bodyPr vert="eaVert" wrap="none" anchor="ctr"/>
          <a:lstStyle/>
          <a:p>
            <a:endParaRPr lang="fa-IR"/>
          </a:p>
        </p:txBody>
      </p:sp>
      <p:sp>
        <p:nvSpPr>
          <p:cNvPr id="192520" name="AutoShape 8"/>
          <p:cNvSpPr>
            <a:spLocks noChangeArrowheads="1"/>
          </p:cNvSpPr>
          <p:nvPr/>
        </p:nvSpPr>
        <p:spPr bwMode="auto">
          <a:xfrm>
            <a:off x="6081713" y="3613150"/>
            <a:ext cx="333375" cy="377825"/>
          </a:xfrm>
          <a:prstGeom prst="upArrow">
            <a:avLst>
              <a:gd name="adj1" fmla="val 50000"/>
              <a:gd name="adj2" fmla="val 28333"/>
            </a:avLst>
          </a:prstGeom>
          <a:solidFill>
            <a:schemeClr val="accent1"/>
          </a:solidFill>
          <a:ln w="9525">
            <a:solidFill>
              <a:schemeClr val="tx1"/>
            </a:solidFill>
            <a:miter lim="800000"/>
            <a:headEnd/>
            <a:tailEnd/>
          </a:ln>
        </p:spPr>
        <p:txBody>
          <a:bodyPr vert="eaVert" wrap="none" anchor="ctr"/>
          <a:lstStyle/>
          <a:p>
            <a:endParaRPr lang="fa-IR"/>
          </a:p>
        </p:txBody>
      </p:sp>
      <p:sp>
        <p:nvSpPr>
          <p:cNvPr id="192521" name="AutoShape 9"/>
          <p:cNvSpPr>
            <a:spLocks noChangeArrowheads="1"/>
          </p:cNvSpPr>
          <p:nvPr/>
        </p:nvSpPr>
        <p:spPr bwMode="auto">
          <a:xfrm>
            <a:off x="7627938" y="3182938"/>
            <a:ext cx="333375" cy="377825"/>
          </a:xfrm>
          <a:prstGeom prst="upArrow">
            <a:avLst>
              <a:gd name="adj1" fmla="val 50000"/>
              <a:gd name="adj2" fmla="val 28333"/>
            </a:avLst>
          </a:prstGeom>
          <a:solidFill>
            <a:schemeClr val="accent1"/>
          </a:solidFill>
          <a:ln w="9525">
            <a:solidFill>
              <a:schemeClr val="tx1"/>
            </a:solidFill>
            <a:miter lim="800000"/>
            <a:headEnd/>
            <a:tailEnd/>
          </a:ln>
        </p:spPr>
        <p:txBody>
          <a:bodyPr vert="eaVert" wrap="none" anchor="ctr"/>
          <a:lstStyle/>
          <a:p>
            <a:endParaRPr lang="fa-IR"/>
          </a:p>
        </p:txBody>
      </p:sp>
      <p:sp>
        <p:nvSpPr>
          <p:cNvPr id="192522" name="Rectangle 10"/>
          <p:cNvSpPr>
            <a:spLocks noChangeArrowheads="1"/>
          </p:cNvSpPr>
          <p:nvPr/>
        </p:nvSpPr>
        <p:spPr bwMode="auto">
          <a:xfrm>
            <a:off x="1676400" y="5105400"/>
            <a:ext cx="5522913" cy="914400"/>
          </a:xfrm>
          <a:prstGeom prst="rect">
            <a:avLst/>
          </a:prstGeom>
          <a:solidFill>
            <a:schemeClr val="accent1"/>
          </a:solidFill>
          <a:ln w="9525">
            <a:solidFill>
              <a:srgbClr val="FF0000"/>
            </a:solidFill>
            <a:miter lim="800000"/>
            <a:headEnd/>
            <a:tailEnd/>
          </a:ln>
          <a:effectLst/>
        </p:spPr>
        <p:txBody>
          <a:bodyPr wrap="none" anchor="ctr"/>
          <a:lstStyle/>
          <a:p>
            <a:pPr algn="ctr" rtl="0">
              <a:defRPr/>
            </a:pPr>
            <a:r>
              <a:rPr lang="en-US" sz="2400">
                <a:solidFill>
                  <a:srgbClr val="1D00F2"/>
                </a:solidFill>
                <a:effectLst>
                  <a:outerShdw blurRad="38100" dist="38100" dir="2700000" algn="tl">
                    <a:srgbClr val="000000"/>
                  </a:outerShdw>
                </a:effectLst>
                <a:latin typeface="Times New Roman" pitchFamily="18" charset="0"/>
                <a:cs typeface="Times New Roman" pitchFamily="18" charset="0"/>
              </a:rPr>
              <a:t>Note Incised Surface Beneath Channel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25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25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25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25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25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25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25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6" grpId="0" animBg="1"/>
      <p:bldP spid="192517" grpId="0" animBg="1"/>
      <p:bldP spid="192518" grpId="0" animBg="1"/>
      <p:bldP spid="192519" grpId="0" animBg="1"/>
      <p:bldP spid="192520" grpId="0" animBg="1"/>
      <p:bldP spid="192521" grpId="0" animBg="1"/>
      <p:bldP spid="19252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5"/>
          <p:cNvPicPr>
            <a:picLocks noChangeAspect="1" noChangeArrowheads="1"/>
          </p:cNvPicPr>
          <p:nvPr/>
        </p:nvPicPr>
        <p:blipFill>
          <a:blip r:embed="rId2"/>
          <a:srcRect/>
          <a:stretch>
            <a:fillRect/>
          </a:stretch>
        </p:blipFill>
        <p:spPr bwMode="auto">
          <a:xfrm>
            <a:off x="1905000" y="533400"/>
            <a:ext cx="5410200" cy="518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6172200" y="6324600"/>
            <a:ext cx="1905000" cy="336550"/>
          </a:xfrm>
          <a:prstGeom prst="rect">
            <a:avLst/>
          </a:prstGeom>
          <a:noFill/>
          <a:ln w="9525">
            <a:noFill/>
            <a:miter lim="800000"/>
            <a:headEnd/>
            <a:tailEnd/>
          </a:ln>
        </p:spPr>
        <p:txBody>
          <a:bodyPr>
            <a:spAutoFit/>
          </a:bodyPr>
          <a:lstStyle/>
          <a:p>
            <a:pPr algn="ctr" rtl="0" eaLnBrk="0" hangingPunct="0">
              <a:spcBef>
                <a:spcPct val="50000"/>
              </a:spcBef>
            </a:pPr>
            <a:r>
              <a:rPr lang="en-US" sz="1600" b="0">
                <a:solidFill>
                  <a:srgbClr val="FF9966"/>
                </a:solidFill>
                <a:latin typeface="Tahoma" pitchFamily="34" charset="0"/>
              </a:rPr>
              <a:t>Reading, 1986</a:t>
            </a:r>
          </a:p>
        </p:txBody>
      </p:sp>
      <p:pic>
        <p:nvPicPr>
          <p:cNvPr id="47107" name="Picture 3" descr="1022"/>
          <p:cNvPicPr>
            <a:picLocks noChangeAspect="1" noChangeArrowheads="1"/>
          </p:cNvPicPr>
          <p:nvPr/>
        </p:nvPicPr>
        <p:blipFill>
          <a:blip r:embed="rId2"/>
          <a:srcRect/>
          <a:stretch>
            <a:fillRect/>
          </a:stretch>
        </p:blipFill>
        <p:spPr bwMode="auto">
          <a:xfrm>
            <a:off x="914400" y="1219200"/>
            <a:ext cx="7315200" cy="5124450"/>
          </a:xfrm>
          <a:prstGeom prst="rect">
            <a:avLst/>
          </a:prstGeom>
          <a:noFill/>
          <a:ln w="28575">
            <a:solidFill>
              <a:srgbClr val="FF0000"/>
            </a:solidFill>
            <a:miter lim="800000"/>
            <a:headEnd/>
            <a:tailEnd/>
          </a:ln>
        </p:spPr>
      </p:pic>
      <p:sp>
        <p:nvSpPr>
          <p:cNvPr id="47108" name="Rectangle 4"/>
          <p:cNvSpPr>
            <a:spLocks noGrp="1" noChangeArrowheads="1"/>
          </p:cNvSpPr>
          <p:nvPr>
            <p:ph type="title"/>
          </p:nvPr>
        </p:nvSpPr>
        <p:spPr>
          <a:xfrm>
            <a:off x="685800" y="304800"/>
            <a:ext cx="7772400" cy="685800"/>
          </a:xfrm>
        </p:spPr>
        <p:txBody>
          <a:bodyPr/>
          <a:lstStyle/>
          <a:p>
            <a:pPr eaLnBrk="1" hangingPunct="1"/>
            <a:r>
              <a:rPr lang="en-US" smtClean="0"/>
              <a:t>Sea-Level Changes </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762000" y="76200"/>
            <a:ext cx="7772400" cy="1143000"/>
          </a:xfrm>
        </p:spPr>
        <p:txBody>
          <a:bodyPr/>
          <a:lstStyle/>
          <a:p>
            <a:pPr eaLnBrk="1" hangingPunct="1"/>
            <a:r>
              <a:rPr lang="en-US" smtClean="0"/>
              <a:t>Deltaic Succession</a:t>
            </a:r>
          </a:p>
        </p:txBody>
      </p:sp>
      <p:pic>
        <p:nvPicPr>
          <p:cNvPr id="48131" name="Picture 3" descr="sdsh0033"/>
          <p:cNvPicPr>
            <a:picLocks noChangeAspect="1" noChangeArrowheads="1"/>
          </p:cNvPicPr>
          <p:nvPr/>
        </p:nvPicPr>
        <p:blipFill>
          <a:blip r:embed="rId2"/>
          <a:srcRect/>
          <a:stretch>
            <a:fillRect/>
          </a:stretch>
        </p:blipFill>
        <p:spPr bwMode="auto">
          <a:xfrm>
            <a:off x="152400" y="914400"/>
            <a:ext cx="8763000" cy="5715000"/>
          </a:xfrm>
          <a:prstGeom prst="rect">
            <a:avLst/>
          </a:prstGeom>
          <a:noFill/>
          <a:ln w="28575">
            <a:solidFill>
              <a:srgbClr val="FF0000"/>
            </a:solidFill>
            <a:miter lim="800000"/>
            <a:headEnd/>
            <a:tailEnd/>
          </a:ln>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subTitle" idx="1"/>
          </p:nvPr>
        </p:nvSpPr>
        <p:spPr/>
        <p:txBody>
          <a:bodyPr/>
          <a:lstStyle/>
          <a:p>
            <a:pPr eaLnBrk="1" hangingPunct="1"/>
            <a:endParaRPr lang="en-US" smtClean="0"/>
          </a:p>
        </p:txBody>
      </p:sp>
      <p:pic>
        <p:nvPicPr>
          <p:cNvPr id="49155" name="Picture 5"/>
          <p:cNvPicPr>
            <a:picLocks noChangeAspect="1" noChangeArrowheads="1"/>
          </p:cNvPicPr>
          <p:nvPr>
            <p:ph type="ctrTitle"/>
          </p:nvPr>
        </p:nvPicPr>
        <p:blipFill>
          <a:blip r:embed="rId2"/>
          <a:srcRect/>
          <a:stretch>
            <a:fillRect/>
          </a:stretch>
        </p:blipFill>
        <p:spPr>
          <a:xfrm>
            <a:off x="1143000" y="890588"/>
            <a:ext cx="6934200" cy="4937125"/>
          </a:xfrm>
          <a:noFill/>
          <a:ln w="38100" cap="sq">
            <a:solidFill>
              <a:srgbClr val="FF0000"/>
            </a:solidFill>
            <a:headEnd type="none" w="sm" len="sm"/>
            <a:tailEnd type="none" w="sm" len="sm"/>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18-2"/>
          <p:cNvPicPr>
            <a:picLocks noChangeAspect="1" noChangeArrowheads="1"/>
          </p:cNvPicPr>
          <p:nvPr/>
        </p:nvPicPr>
        <p:blipFill>
          <a:blip r:embed="rId2"/>
          <a:srcRect/>
          <a:stretch>
            <a:fillRect/>
          </a:stretch>
        </p:blipFill>
        <p:spPr bwMode="auto">
          <a:xfrm>
            <a:off x="228600" y="1828800"/>
            <a:ext cx="8686800" cy="2632075"/>
          </a:xfrm>
          <a:prstGeom prst="rect">
            <a:avLst/>
          </a:prstGeom>
          <a:noFill/>
          <a:ln w="38100">
            <a:solidFill>
              <a:srgbClr val="FF0000"/>
            </a:solidFill>
            <a:miter lim="800000"/>
            <a:headEnd/>
            <a:tailEnd/>
          </a:ln>
        </p:spPr>
      </p:pic>
    </p:spTree>
  </p:cSld>
  <p:clrMapOvr>
    <a:masterClrMapping/>
  </p:clrMapOvr>
  <p:transition spd="med">
    <p:fade thruBlk="1"/>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3"/>
          <a:srcRect/>
          <a:stretch>
            <a:fillRect/>
          </a:stretch>
        </p:blipFill>
        <p:spPr bwMode="auto">
          <a:xfrm>
            <a:off x="1752600" y="1752600"/>
            <a:ext cx="5486400" cy="3498850"/>
          </a:xfrm>
          <a:prstGeom prst="rect">
            <a:avLst/>
          </a:prstGeom>
          <a:noFill/>
          <a:ln w="9525">
            <a:noFill/>
            <a:miter lim="800000"/>
            <a:headEnd/>
            <a:tailEnd/>
          </a:ln>
        </p:spPr>
      </p:pic>
      <p:sp>
        <p:nvSpPr>
          <p:cNvPr id="51203" name="Text Box 3"/>
          <p:cNvSpPr txBox="1">
            <a:spLocks noChangeArrowheads="1"/>
          </p:cNvSpPr>
          <p:nvPr/>
        </p:nvSpPr>
        <p:spPr bwMode="auto">
          <a:xfrm>
            <a:off x="1600200" y="457200"/>
            <a:ext cx="6858000" cy="457200"/>
          </a:xfrm>
          <a:prstGeom prst="rect">
            <a:avLst/>
          </a:prstGeom>
          <a:noFill/>
          <a:ln w="9525">
            <a:noFill/>
            <a:miter lim="800000"/>
            <a:headEnd/>
            <a:tailEnd/>
          </a:ln>
        </p:spPr>
        <p:txBody>
          <a:bodyPr>
            <a:spAutoFit/>
          </a:bodyPr>
          <a:lstStyle/>
          <a:p>
            <a:pPr algn="l" rtl="0" eaLnBrk="0" hangingPunct="0">
              <a:spcBef>
                <a:spcPct val="50000"/>
              </a:spcBef>
            </a:pPr>
            <a:r>
              <a:rPr lang="en-US" sz="2400" b="0">
                <a:solidFill>
                  <a:schemeClr val="bg1"/>
                </a:solidFill>
                <a:latin typeface="Times" pitchFamily="18" charset="0"/>
              </a:rPr>
              <a:t>Transgressions and regressions, progradations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3"/>
          <a:srcRect/>
          <a:stretch>
            <a:fillRect/>
          </a:stretch>
        </p:blipFill>
        <p:spPr bwMode="auto">
          <a:xfrm>
            <a:off x="0" y="228600"/>
            <a:ext cx="9144000" cy="4830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152400" y="2133600"/>
            <a:ext cx="2667000" cy="1143000"/>
          </a:xfrm>
          <a:solidFill>
            <a:srgbClr val="FF0000"/>
          </a:solidFill>
          <a:ln>
            <a:solidFill>
              <a:srgbClr val="1D00F2"/>
            </a:solidFill>
          </a:ln>
        </p:spPr>
        <p:txBody>
          <a:bodyPr/>
          <a:lstStyle/>
          <a:p>
            <a:pPr eaLnBrk="1" hangingPunct="1"/>
            <a:r>
              <a:rPr lang="en-US" sz="4000" smtClean="0">
                <a:solidFill>
                  <a:srgbClr val="FFFF00"/>
                </a:solidFill>
              </a:rPr>
              <a:t>Submarine</a:t>
            </a:r>
            <a:br>
              <a:rPr lang="en-US" sz="4000" smtClean="0">
                <a:solidFill>
                  <a:srgbClr val="FFFF00"/>
                </a:solidFill>
              </a:rPr>
            </a:br>
            <a:r>
              <a:rPr lang="en-US" sz="4000" smtClean="0">
                <a:solidFill>
                  <a:srgbClr val="FFFF00"/>
                </a:solidFill>
              </a:rPr>
              <a:t>Fan Types</a:t>
            </a:r>
          </a:p>
        </p:txBody>
      </p:sp>
      <p:pic>
        <p:nvPicPr>
          <p:cNvPr id="53251" name="Picture 3" descr="fig10_31"/>
          <p:cNvPicPr>
            <a:picLocks noChangeAspect="1" noChangeArrowheads="1"/>
          </p:cNvPicPr>
          <p:nvPr/>
        </p:nvPicPr>
        <p:blipFill>
          <a:blip r:embed="rId2"/>
          <a:srcRect/>
          <a:stretch>
            <a:fillRect/>
          </a:stretch>
        </p:blipFill>
        <p:spPr bwMode="auto">
          <a:xfrm>
            <a:off x="3352800" y="0"/>
            <a:ext cx="5111750" cy="6858000"/>
          </a:xfrm>
          <a:prstGeom prst="rect">
            <a:avLst/>
          </a:prstGeom>
          <a:noFill/>
          <a:ln w="28575">
            <a:solidFill>
              <a:srgbClr val="FF0000"/>
            </a:solidFill>
            <a:miter lim="800000"/>
            <a:headEnd/>
            <a:tailEnd/>
          </a:ln>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ctrTitle"/>
          </p:nvPr>
        </p:nvSpPr>
        <p:spPr/>
        <p:txBody>
          <a:bodyPr/>
          <a:lstStyle/>
          <a:p>
            <a:pPr eaLnBrk="1" hangingPunct="1"/>
            <a:endParaRPr lang="en-US" smtClean="0"/>
          </a:p>
        </p:txBody>
      </p:sp>
      <p:sp>
        <p:nvSpPr>
          <p:cNvPr id="54275" name="Rectangle 3"/>
          <p:cNvSpPr>
            <a:spLocks noGrp="1" noChangeArrowheads="1"/>
          </p:cNvSpPr>
          <p:nvPr>
            <p:ph type="subTitle" idx="1"/>
          </p:nvPr>
        </p:nvSpPr>
        <p:spPr/>
        <p:txBody>
          <a:bodyPr/>
          <a:lstStyle/>
          <a:p>
            <a:pPr eaLnBrk="1" hangingPunct="1"/>
            <a:endParaRPr lang="en-US" smtClean="0"/>
          </a:p>
        </p:txBody>
      </p:sp>
      <p:pic>
        <p:nvPicPr>
          <p:cNvPr id="54276" name="Picture 5"/>
          <p:cNvPicPr>
            <a:picLocks noChangeAspect="1" noChangeArrowheads="1"/>
          </p:cNvPicPr>
          <p:nvPr/>
        </p:nvPicPr>
        <p:blipFill>
          <a:blip r:embed="rId2"/>
          <a:srcRect/>
          <a:stretch>
            <a:fillRect/>
          </a:stretch>
        </p:blipFill>
        <p:spPr bwMode="auto">
          <a:xfrm>
            <a:off x="0" y="0"/>
            <a:ext cx="9144000" cy="6858000"/>
          </a:xfrm>
          <a:prstGeom prst="rect">
            <a:avLst/>
          </a:prstGeom>
          <a:solidFill>
            <a:srgbClr val="EE040A"/>
          </a:solidFill>
          <a:ln w="9525">
            <a:solidFill>
              <a:srgbClr val="FF0000"/>
            </a:solid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ctrTitle"/>
          </p:nvPr>
        </p:nvSpPr>
        <p:spPr/>
        <p:txBody>
          <a:bodyPr/>
          <a:lstStyle/>
          <a:p>
            <a:pPr eaLnBrk="1" hangingPunct="1"/>
            <a:endParaRPr lang="en-US" smtClean="0"/>
          </a:p>
        </p:txBody>
      </p:sp>
      <p:sp>
        <p:nvSpPr>
          <p:cNvPr id="55299" name="Rectangle 3"/>
          <p:cNvSpPr>
            <a:spLocks noGrp="1" noChangeArrowheads="1"/>
          </p:cNvSpPr>
          <p:nvPr>
            <p:ph type="subTitle" idx="1"/>
          </p:nvPr>
        </p:nvSpPr>
        <p:spPr/>
        <p:txBody>
          <a:bodyPr/>
          <a:lstStyle/>
          <a:p>
            <a:pPr eaLnBrk="1" hangingPunct="1"/>
            <a:endParaRPr lang="en-US" smtClean="0"/>
          </a:p>
        </p:txBody>
      </p:sp>
      <p:sp>
        <p:nvSpPr>
          <p:cNvPr id="344068" name="Rectangle 4"/>
          <p:cNvSpPr>
            <a:spLocks noChangeArrowheads="1"/>
          </p:cNvSpPr>
          <p:nvPr/>
        </p:nvSpPr>
        <p:spPr bwMode="auto">
          <a:xfrm>
            <a:off x="2738438" y="3175"/>
            <a:ext cx="3589337" cy="588963"/>
          </a:xfrm>
          <a:prstGeom prst="rect">
            <a:avLst/>
          </a:prstGeom>
          <a:solidFill>
            <a:srgbClr val="EE040A"/>
          </a:solidFill>
          <a:ln w="9525">
            <a:solidFill>
              <a:srgbClr val="FF0000"/>
            </a:solidFill>
            <a:miter lim="800000"/>
            <a:headEnd/>
            <a:tailEnd/>
          </a:ln>
          <a:effectLst>
            <a:outerShdw dist="35921" dir="2700000" algn="ctr" rotWithShape="0">
              <a:schemeClr val="tx2"/>
            </a:outerShdw>
          </a:effectLst>
        </p:spPr>
        <p:txBody>
          <a:bodyPr wrap="none" lIns="0" tIns="0" rIns="0" bIns="0">
            <a:spAutoFit/>
          </a:bodyPr>
          <a:lstStyle/>
          <a:p>
            <a:pPr algn="l" rtl="0" eaLnBrk="0" hangingPunct="0">
              <a:defRPr/>
            </a:pPr>
            <a:r>
              <a:rPr lang="en-US" sz="3800">
                <a:solidFill>
                  <a:srgbClr val="1D00F2"/>
                </a:solidFill>
                <a:latin typeface="Comic Sans MS" pitchFamily="66" charset="0"/>
              </a:rPr>
              <a:t>Disconformities</a:t>
            </a:r>
            <a:endParaRPr lang="en-US" sz="2400" b="0">
              <a:solidFill>
                <a:srgbClr val="1D00F2"/>
              </a:solidFill>
              <a:latin typeface="Comic Sans MS" pitchFamily="66" charset="0"/>
            </a:endParaRPr>
          </a:p>
        </p:txBody>
      </p:sp>
      <p:pic>
        <p:nvPicPr>
          <p:cNvPr id="55301" name="Picture 5"/>
          <p:cNvPicPr>
            <a:picLocks noChangeAspect="1" noChangeArrowheads="1"/>
          </p:cNvPicPr>
          <p:nvPr/>
        </p:nvPicPr>
        <p:blipFill>
          <a:blip r:embed="rId2"/>
          <a:srcRect/>
          <a:stretch>
            <a:fillRect/>
          </a:stretch>
        </p:blipFill>
        <p:spPr bwMode="auto">
          <a:xfrm>
            <a:off x="609600" y="1524000"/>
            <a:ext cx="8167688" cy="5051425"/>
          </a:xfrm>
          <a:prstGeom prst="rect">
            <a:avLst/>
          </a:prstGeom>
          <a:noFill/>
          <a:ln w="38100">
            <a:solidFill>
              <a:srgbClr val="FF0000"/>
            </a:solidFill>
            <a:miter lim="800000"/>
            <a:headEnd/>
            <a:tailEnd/>
          </a:ln>
        </p:spPr>
      </p:pic>
      <p:sp>
        <p:nvSpPr>
          <p:cNvPr id="344070" name="Rectangle 6"/>
          <p:cNvSpPr>
            <a:spLocks noChangeArrowheads="1"/>
          </p:cNvSpPr>
          <p:nvPr/>
        </p:nvSpPr>
        <p:spPr bwMode="auto">
          <a:xfrm>
            <a:off x="381000" y="542925"/>
            <a:ext cx="8445500" cy="436563"/>
          </a:xfrm>
          <a:prstGeom prst="rect">
            <a:avLst/>
          </a:prstGeom>
          <a:solidFill>
            <a:srgbClr val="EE040A"/>
          </a:solidFill>
          <a:ln w="9525">
            <a:solidFill>
              <a:srgbClr val="FF0000"/>
            </a:solidFill>
            <a:miter lim="800000"/>
            <a:headEnd/>
            <a:tailEnd/>
          </a:ln>
          <a:effectLst>
            <a:outerShdw dist="35921" dir="2700000" algn="ctr" rotWithShape="0">
              <a:schemeClr val="tx2"/>
            </a:outerShdw>
          </a:effectLst>
        </p:spPr>
        <p:txBody>
          <a:bodyPr wrap="none" lIns="0" tIns="0" rIns="0" bIns="0">
            <a:spAutoFit/>
          </a:bodyPr>
          <a:lstStyle/>
          <a:p>
            <a:pPr algn="l" rtl="0" eaLnBrk="0" hangingPunct="0">
              <a:defRPr/>
            </a:pPr>
            <a:r>
              <a:rPr lang="en-US" sz="2800">
                <a:solidFill>
                  <a:srgbClr val="1D00F2"/>
                </a:solidFill>
                <a:latin typeface="Comic Sans MS" pitchFamily="66" charset="0"/>
              </a:rPr>
              <a:t> A surface of erosion or non-deposition between</a:t>
            </a:r>
            <a:endParaRPr lang="en-US" sz="2400" b="0">
              <a:solidFill>
                <a:srgbClr val="1D00F2"/>
              </a:solidFill>
              <a:latin typeface="Comic Sans MS" pitchFamily="66" charset="0"/>
            </a:endParaRPr>
          </a:p>
        </p:txBody>
      </p:sp>
      <p:sp>
        <p:nvSpPr>
          <p:cNvPr id="344071" name="Rectangle 7"/>
          <p:cNvSpPr>
            <a:spLocks noChangeArrowheads="1"/>
          </p:cNvSpPr>
          <p:nvPr/>
        </p:nvSpPr>
        <p:spPr bwMode="auto">
          <a:xfrm>
            <a:off x="381000" y="990600"/>
            <a:ext cx="5314950" cy="436563"/>
          </a:xfrm>
          <a:prstGeom prst="rect">
            <a:avLst/>
          </a:prstGeom>
          <a:solidFill>
            <a:srgbClr val="EE040A"/>
          </a:solidFill>
          <a:ln w="9525">
            <a:solidFill>
              <a:srgbClr val="FF0000"/>
            </a:solidFill>
            <a:miter lim="800000"/>
            <a:headEnd/>
            <a:tailEnd/>
          </a:ln>
          <a:effectLst>
            <a:outerShdw dist="35921" dir="2700000" algn="ctr" rotWithShape="0">
              <a:schemeClr val="tx2"/>
            </a:outerShdw>
          </a:effectLst>
        </p:spPr>
        <p:txBody>
          <a:bodyPr wrap="none" lIns="0" tIns="0" rIns="0" bIns="0">
            <a:spAutoFit/>
          </a:bodyPr>
          <a:lstStyle/>
          <a:p>
            <a:pPr algn="l" rtl="0" eaLnBrk="0" hangingPunct="0">
              <a:defRPr/>
            </a:pPr>
            <a:r>
              <a:rPr lang="en-US" sz="2800">
                <a:solidFill>
                  <a:srgbClr val="1D00F2"/>
                </a:solidFill>
                <a:latin typeface="Comic Sans MS" pitchFamily="66" charset="0"/>
              </a:rPr>
              <a:t>Parallel sedimentary rock beds</a:t>
            </a:r>
            <a:endParaRPr lang="en-US" sz="2400" b="0">
              <a:solidFill>
                <a:srgbClr val="1D00F2"/>
              </a:solidFill>
              <a:latin typeface="Comic Sans MS" pitchFamily="66" charset="0"/>
            </a:endParaRPr>
          </a:p>
        </p:txBody>
      </p:sp>
      <p:sp>
        <p:nvSpPr>
          <p:cNvPr id="55304" name="Rectangle 8"/>
          <p:cNvSpPr>
            <a:spLocks noChangeArrowheads="1"/>
          </p:cNvSpPr>
          <p:nvPr/>
        </p:nvSpPr>
        <p:spPr bwMode="auto">
          <a:xfrm>
            <a:off x="5638800" y="990600"/>
            <a:ext cx="3257550" cy="427038"/>
          </a:xfrm>
          <a:prstGeom prst="rect">
            <a:avLst/>
          </a:prstGeom>
          <a:noFill/>
          <a:ln w="9525">
            <a:noFill/>
            <a:miter lim="800000"/>
            <a:headEnd/>
            <a:tailEnd/>
          </a:ln>
        </p:spPr>
        <p:txBody>
          <a:bodyPr wrap="none" lIns="0" tIns="0" rIns="0" bIns="0">
            <a:spAutoFit/>
          </a:bodyPr>
          <a:lstStyle/>
          <a:p>
            <a:pPr algn="l" rtl="0" eaLnBrk="0" hangingPunct="0"/>
            <a:r>
              <a:rPr lang="en-US" sz="2800">
                <a:solidFill>
                  <a:srgbClr val="FFFFFF"/>
                </a:solidFill>
                <a:latin typeface="Comic Sans MS" pitchFamily="66" charset="0"/>
              </a:rPr>
              <a:t> of differing ages.</a:t>
            </a:r>
            <a:endParaRPr lang="en-US" sz="2400" b="0">
              <a:latin typeface="Comic Sans MS" pitchFamily="66"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ctrTitle"/>
          </p:nvPr>
        </p:nvSpPr>
        <p:spPr/>
        <p:txBody>
          <a:bodyPr/>
          <a:lstStyle/>
          <a:p>
            <a:pPr eaLnBrk="1" hangingPunct="1"/>
            <a:endParaRPr lang="en-US" smtClean="0"/>
          </a:p>
        </p:txBody>
      </p:sp>
      <p:sp>
        <p:nvSpPr>
          <p:cNvPr id="56323" name="Rectangle 3"/>
          <p:cNvSpPr>
            <a:spLocks noGrp="1" noChangeArrowheads="1"/>
          </p:cNvSpPr>
          <p:nvPr>
            <p:ph type="subTitle" idx="1"/>
          </p:nvPr>
        </p:nvSpPr>
        <p:spPr/>
        <p:txBody>
          <a:bodyPr/>
          <a:lstStyle/>
          <a:p>
            <a:pPr eaLnBrk="1" hangingPunct="1"/>
            <a:endParaRPr lang="en-US" smtClean="0"/>
          </a:p>
        </p:txBody>
      </p:sp>
      <p:sp>
        <p:nvSpPr>
          <p:cNvPr id="56324" name="Rectangle 4"/>
          <p:cNvSpPr>
            <a:spLocks noChangeArrowheads="1"/>
          </p:cNvSpPr>
          <p:nvPr/>
        </p:nvSpPr>
        <p:spPr bwMode="auto">
          <a:xfrm>
            <a:off x="2149475" y="31750"/>
            <a:ext cx="4568825" cy="487363"/>
          </a:xfrm>
          <a:prstGeom prst="rect">
            <a:avLst/>
          </a:prstGeom>
          <a:noFill/>
          <a:ln w="9525">
            <a:noFill/>
            <a:miter lim="800000"/>
            <a:headEnd/>
            <a:tailEnd/>
          </a:ln>
        </p:spPr>
        <p:txBody>
          <a:bodyPr wrap="none" lIns="0" tIns="0" rIns="0" bIns="0">
            <a:spAutoFit/>
          </a:bodyPr>
          <a:lstStyle/>
          <a:p>
            <a:pPr algn="l" rtl="0" eaLnBrk="0" hangingPunct="0"/>
            <a:r>
              <a:rPr lang="en-US" sz="3200">
                <a:solidFill>
                  <a:srgbClr val="000000"/>
                </a:solidFill>
                <a:latin typeface="Comic Sans MS" pitchFamily="66" charset="0"/>
              </a:rPr>
              <a:t>Angular Unconformities</a:t>
            </a:r>
            <a:endParaRPr lang="en-US" sz="2400" b="0">
              <a:latin typeface="Comic Sans MS" pitchFamily="66" charset="0"/>
            </a:endParaRPr>
          </a:p>
        </p:txBody>
      </p:sp>
      <p:sp>
        <p:nvSpPr>
          <p:cNvPr id="56325" name="Rectangle 5"/>
          <p:cNvSpPr>
            <a:spLocks noChangeArrowheads="1"/>
          </p:cNvSpPr>
          <p:nvPr/>
        </p:nvSpPr>
        <p:spPr bwMode="auto">
          <a:xfrm>
            <a:off x="2178050" y="4763"/>
            <a:ext cx="4581525" cy="496887"/>
          </a:xfrm>
          <a:prstGeom prst="rect">
            <a:avLst/>
          </a:prstGeom>
          <a:solidFill>
            <a:srgbClr val="EE040A"/>
          </a:solidFill>
          <a:ln w="9525">
            <a:solidFill>
              <a:srgbClr val="FF0000"/>
            </a:solidFill>
            <a:miter lim="800000"/>
            <a:headEnd/>
            <a:tailEnd/>
          </a:ln>
        </p:spPr>
        <p:txBody>
          <a:bodyPr wrap="none" lIns="0" tIns="0" rIns="0" bIns="0">
            <a:spAutoFit/>
          </a:bodyPr>
          <a:lstStyle/>
          <a:p>
            <a:pPr algn="l" rtl="0" eaLnBrk="0" hangingPunct="0"/>
            <a:r>
              <a:rPr lang="en-US" sz="3200">
                <a:solidFill>
                  <a:srgbClr val="1D00F2"/>
                </a:solidFill>
                <a:latin typeface="Comic Sans MS" pitchFamily="66" charset="0"/>
              </a:rPr>
              <a:t>Angular Unconformities</a:t>
            </a:r>
            <a:endParaRPr lang="en-US" sz="2400" b="0">
              <a:solidFill>
                <a:srgbClr val="1D00F2"/>
              </a:solidFill>
              <a:latin typeface="Comic Sans MS" pitchFamily="66" charset="0"/>
            </a:endParaRPr>
          </a:p>
        </p:txBody>
      </p:sp>
      <p:pic>
        <p:nvPicPr>
          <p:cNvPr id="56326" name="Picture 6"/>
          <p:cNvPicPr>
            <a:picLocks noChangeAspect="1" noChangeArrowheads="1"/>
          </p:cNvPicPr>
          <p:nvPr/>
        </p:nvPicPr>
        <p:blipFill>
          <a:blip r:embed="rId2"/>
          <a:srcRect/>
          <a:stretch>
            <a:fillRect/>
          </a:stretch>
        </p:blipFill>
        <p:spPr bwMode="auto">
          <a:xfrm>
            <a:off x="381000" y="1371600"/>
            <a:ext cx="8475663" cy="5265738"/>
          </a:xfrm>
          <a:prstGeom prst="rect">
            <a:avLst/>
          </a:prstGeom>
          <a:noFill/>
          <a:ln w="38100">
            <a:solidFill>
              <a:srgbClr val="FF0000"/>
            </a:solidFill>
            <a:miter lim="800000"/>
            <a:headEnd/>
            <a:tailEnd/>
          </a:ln>
        </p:spPr>
      </p:pic>
      <p:sp>
        <p:nvSpPr>
          <p:cNvPr id="56327" name="Rectangle 7"/>
          <p:cNvSpPr>
            <a:spLocks noChangeArrowheads="1"/>
          </p:cNvSpPr>
          <p:nvPr/>
        </p:nvSpPr>
        <p:spPr bwMode="auto">
          <a:xfrm>
            <a:off x="211138" y="541338"/>
            <a:ext cx="8475662" cy="385762"/>
          </a:xfrm>
          <a:prstGeom prst="rect">
            <a:avLst/>
          </a:prstGeom>
          <a:solidFill>
            <a:srgbClr val="FFFFFF"/>
          </a:solidFill>
          <a:ln w="9525">
            <a:noFill/>
            <a:miter lim="800000"/>
            <a:headEnd/>
            <a:tailEnd/>
          </a:ln>
        </p:spPr>
        <p:txBody>
          <a:bodyPr/>
          <a:lstStyle/>
          <a:p>
            <a:endParaRPr lang="fa-IR"/>
          </a:p>
        </p:txBody>
      </p:sp>
      <p:sp>
        <p:nvSpPr>
          <p:cNvPr id="56328" name="Rectangle 8"/>
          <p:cNvSpPr>
            <a:spLocks noChangeArrowheads="1"/>
          </p:cNvSpPr>
          <p:nvPr/>
        </p:nvSpPr>
        <p:spPr bwMode="auto">
          <a:xfrm>
            <a:off x="398463" y="582613"/>
            <a:ext cx="103187" cy="320675"/>
          </a:xfrm>
          <a:prstGeom prst="rect">
            <a:avLst/>
          </a:prstGeom>
          <a:noFill/>
          <a:ln w="9525">
            <a:noFill/>
            <a:miter lim="800000"/>
            <a:headEnd/>
            <a:tailEnd/>
          </a:ln>
        </p:spPr>
        <p:txBody>
          <a:bodyPr wrap="none" lIns="0" tIns="0" rIns="0" bIns="0">
            <a:spAutoFit/>
          </a:bodyPr>
          <a:lstStyle/>
          <a:p>
            <a:pPr algn="l" rtl="0" eaLnBrk="0" hangingPunct="0"/>
            <a:r>
              <a:rPr lang="en-US" sz="2100" b="0">
                <a:solidFill>
                  <a:srgbClr val="EE0000"/>
                </a:solidFill>
                <a:latin typeface="Comic Sans MS" pitchFamily="66" charset="0"/>
              </a:rPr>
              <a:t>•</a:t>
            </a:r>
            <a:endParaRPr lang="en-US" sz="2400" b="0">
              <a:latin typeface="Comic Sans MS" pitchFamily="66" charset="0"/>
            </a:endParaRPr>
          </a:p>
        </p:txBody>
      </p:sp>
      <p:sp>
        <p:nvSpPr>
          <p:cNvPr id="56329" name="Rectangle 9"/>
          <p:cNvSpPr>
            <a:spLocks noChangeArrowheads="1"/>
          </p:cNvSpPr>
          <p:nvPr/>
        </p:nvSpPr>
        <p:spPr bwMode="auto">
          <a:xfrm>
            <a:off x="490538" y="582613"/>
            <a:ext cx="79375" cy="320675"/>
          </a:xfrm>
          <a:prstGeom prst="rect">
            <a:avLst/>
          </a:prstGeom>
          <a:noFill/>
          <a:ln w="9525">
            <a:noFill/>
            <a:miter lim="800000"/>
            <a:headEnd/>
            <a:tailEnd/>
          </a:ln>
        </p:spPr>
        <p:txBody>
          <a:bodyPr wrap="none" lIns="0" tIns="0" rIns="0" bIns="0">
            <a:spAutoFit/>
          </a:bodyPr>
          <a:lstStyle/>
          <a:p>
            <a:pPr algn="l" rtl="0" eaLnBrk="0" hangingPunct="0"/>
            <a:r>
              <a:rPr lang="en-US" sz="2100" b="0">
                <a:solidFill>
                  <a:srgbClr val="FFFFFF"/>
                </a:solidFill>
                <a:latin typeface="Comic Sans MS" pitchFamily="66" charset="0"/>
              </a:rPr>
              <a:t> </a:t>
            </a:r>
            <a:endParaRPr lang="en-US" sz="2400" b="0">
              <a:latin typeface="Comic Sans MS" pitchFamily="66" charset="0"/>
            </a:endParaRPr>
          </a:p>
        </p:txBody>
      </p:sp>
      <p:sp>
        <p:nvSpPr>
          <p:cNvPr id="56330" name="Rectangle 10"/>
          <p:cNvSpPr>
            <a:spLocks noChangeArrowheads="1"/>
          </p:cNvSpPr>
          <p:nvPr/>
        </p:nvSpPr>
        <p:spPr bwMode="auto">
          <a:xfrm>
            <a:off x="563563" y="582613"/>
            <a:ext cx="344487" cy="330200"/>
          </a:xfrm>
          <a:prstGeom prst="rect">
            <a:avLst/>
          </a:prstGeom>
          <a:solidFill>
            <a:srgbClr val="EE040A"/>
          </a:solidFill>
          <a:ln w="9525">
            <a:solidFill>
              <a:srgbClr val="FF0000"/>
            </a:solidFill>
            <a:miter lim="800000"/>
            <a:headEnd/>
            <a:tailEnd/>
          </a:ln>
        </p:spPr>
        <p:txBody>
          <a:bodyPr wrap="none" lIns="0" tIns="0" rIns="0" bIns="0">
            <a:spAutoFit/>
          </a:bodyPr>
          <a:lstStyle/>
          <a:p>
            <a:pPr algn="l" rtl="0" eaLnBrk="0" hangingPunct="0"/>
            <a:r>
              <a:rPr lang="en-US" sz="2100" b="0">
                <a:solidFill>
                  <a:srgbClr val="1D00F2"/>
                </a:solidFill>
                <a:latin typeface="Comic Sans MS" pitchFamily="66" charset="0"/>
              </a:rPr>
              <a:t>An</a:t>
            </a:r>
            <a:endParaRPr lang="en-US" sz="2400" b="0">
              <a:solidFill>
                <a:srgbClr val="1D00F2"/>
              </a:solidFill>
              <a:latin typeface="Comic Sans MS" pitchFamily="66" charset="0"/>
            </a:endParaRPr>
          </a:p>
        </p:txBody>
      </p:sp>
      <p:sp>
        <p:nvSpPr>
          <p:cNvPr id="56331" name="Rectangle 11"/>
          <p:cNvSpPr>
            <a:spLocks noChangeArrowheads="1"/>
          </p:cNvSpPr>
          <p:nvPr/>
        </p:nvSpPr>
        <p:spPr bwMode="auto">
          <a:xfrm>
            <a:off x="884238" y="582613"/>
            <a:ext cx="79375" cy="320675"/>
          </a:xfrm>
          <a:prstGeom prst="rect">
            <a:avLst/>
          </a:prstGeom>
          <a:noFill/>
          <a:ln w="9525">
            <a:noFill/>
            <a:miter lim="800000"/>
            <a:headEnd/>
            <a:tailEnd/>
          </a:ln>
        </p:spPr>
        <p:txBody>
          <a:bodyPr wrap="none" lIns="0" tIns="0" rIns="0" bIns="0">
            <a:spAutoFit/>
          </a:bodyPr>
          <a:lstStyle/>
          <a:p>
            <a:pPr algn="l" rtl="0" eaLnBrk="0" hangingPunct="0"/>
            <a:r>
              <a:rPr lang="en-US" sz="2100" b="0">
                <a:solidFill>
                  <a:srgbClr val="FFFFFF"/>
                </a:solidFill>
                <a:latin typeface="Comic Sans MS" pitchFamily="66" charset="0"/>
              </a:rPr>
              <a:t> </a:t>
            </a:r>
            <a:endParaRPr lang="en-US" sz="2400" b="0">
              <a:latin typeface="Comic Sans MS" pitchFamily="66" charset="0"/>
            </a:endParaRPr>
          </a:p>
        </p:txBody>
      </p:sp>
      <p:sp>
        <p:nvSpPr>
          <p:cNvPr id="56332" name="Rectangle 12"/>
          <p:cNvSpPr>
            <a:spLocks noChangeArrowheads="1"/>
          </p:cNvSpPr>
          <p:nvPr/>
        </p:nvSpPr>
        <p:spPr bwMode="auto">
          <a:xfrm>
            <a:off x="957263" y="582613"/>
            <a:ext cx="2693987" cy="330200"/>
          </a:xfrm>
          <a:prstGeom prst="rect">
            <a:avLst/>
          </a:prstGeom>
          <a:solidFill>
            <a:srgbClr val="EE040A"/>
          </a:solidFill>
          <a:ln w="9525">
            <a:solidFill>
              <a:srgbClr val="FF0000"/>
            </a:solidFill>
            <a:miter lim="800000"/>
            <a:headEnd/>
            <a:tailEnd/>
          </a:ln>
        </p:spPr>
        <p:txBody>
          <a:bodyPr wrap="none" lIns="0" tIns="0" rIns="0" bIns="0">
            <a:spAutoFit/>
          </a:bodyPr>
          <a:lstStyle/>
          <a:p>
            <a:pPr algn="l" rtl="0" eaLnBrk="0" hangingPunct="0"/>
            <a:r>
              <a:rPr lang="en-US" sz="2100">
                <a:solidFill>
                  <a:srgbClr val="1D00F2"/>
                </a:solidFill>
                <a:latin typeface="Comic Sans MS" pitchFamily="66" charset="0"/>
              </a:rPr>
              <a:t>angular unconformity</a:t>
            </a:r>
            <a:endParaRPr lang="en-US" sz="2400">
              <a:solidFill>
                <a:srgbClr val="1D00F2"/>
              </a:solidFill>
              <a:latin typeface="Comic Sans MS" pitchFamily="66" charset="0"/>
            </a:endParaRPr>
          </a:p>
        </p:txBody>
      </p:sp>
      <p:sp>
        <p:nvSpPr>
          <p:cNvPr id="56333" name="Rectangle 13"/>
          <p:cNvSpPr>
            <a:spLocks noChangeArrowheads="1"/>
          </p:cNvSpPr>
          <p:nvPr/>
        </p:nvSpPr>
        <p:spPr bwMode="auto">
          <a:xfrm>
            <a:off x="3387725" y="582613"/>
            <a:ext cx="79375" cy="320675"/>
          </a:xfrm>
          <a:prstGeom prst="rect">
            <a:avLst/>
          </a:prstGeom>
          <a:noFill/>
          <a:ln w="9525">
            <a:noFill/>
            <a:miter lim="800000"/>
            <a:headEnd/>
            <a:tailEnd/>
          </a:ln>
        </p:spPr>
        <p:txBody>
          <a:bodyPr wrap="none" lIns="0" tIns="0" rIns="0" bIns="0">
            <a:spAutoFit/>
          </a:bodyPr>
          <a:lstStyle/>
          <a:p>
            <a:pPr algn="l" rtl="0" eaLnBrk="0" hangingPunct="0"/>
            <a:r>
              <a:rPr lang="en-US" sz="2100" b="0">
                <a:solidFill>
                  <a:srgbClr val="FFFFFF"/>
                </a:solidFill>
                <a:latin typeface="Comic Sans MS" pitchFamily="66" charset="0"/>
              </a:rPr>
              <a:t> </a:t>
            </a:r>
            <a:endParaRPr lang="en-US" sz="2400" b="0">
              <a:latin typeface="Comic Sans MS" pitchFamily="66" charset="0"/>
            </a:endParaRPr>
          </a:p>
        </p:txBody>
      </p:sp>
      <p:sp>
        <p:nvSpPr>
          <p:cNvPr id="56334" name="Rectangle 14"/>
          <p:cNvSpPr>
            <a:spLocks noChangeArrowheads="1"/>
          </p:cNvSpPr>
          <p:nvPr/>
        </p:nvSpPr>
        <p:spPr bwMode="auto">
          <a:xfrm>
            <a:off x="3854450" y="582613"/>
            <a:ext cx="3927475" cy="330200"/>
          </a:xfrm>
          <a:prstGeom prst="rect">
            <a:avLst/>
          </a:prstGeom>
          <a:solidFill>
            <a:srgbClr val="EE040A"/>
          </a:solidFill>
          <a:ln w="9525">
            <a:solidFill>
              <a:srgbClr val="FF0000"/>
            </a:solidFill>
            <a:miter lim="800000"/>
            <a:headEnd/>
            <a:tailEnd/>
          </a:ln>
        </p:spPr>
        <p:txBody>
          <a:bodyPr wrap="none" lIns="0" tIns="0" rIns="0" bIns="0">
            <a:spAutoFit/>
          </a:bodyPr>
          <a:lstStyle/>
          <a:p>
            <a:pPr algn="l" rtl="0" eaLnBrk="0" hangingPunct="0"/>
            <a:r>
              <a:rPr lang="en-US" sz="2100" b="0">
                <a:solidFill>
                  <a:srgbClr val="1D00F2"/>
                </a:solidFill>
                <a:latin typeface="Comic Sans MS" pitchFamily="66" charset="0"/>
              </a:rPr>
              <a:t>is an erosional surface on tilted</a:t>
            </a:r>
            <a:endParaRPr lang="en-US" sz="2400" b="0">
              <a:solidFill>
                <a:srgbClr val="1D00F2"/>
              </a:solidFill>
              <a:latin typeface="Comic Sans MS" pitchFamily="66" charset="0"/>
            </a:endParaRPr>
          </a:p>
        </p:txBody>
      </p:sp>
      <p:sp>
        <p:nvSpPr>
          <p:cNvPr id="56335" name="Rectangle 15"/>
          <p:cNvSpPr>
            <a:spLocks noChangeArrowheads="1"/>
          </p:cNvSpPr>
          <p:nvPr/>
        </p:nvSpPr>
        <p:spPr bwMode="auto">
          <a:xfrm>
            <a:off x="490538" y="838200"/>
            <a:ext cx="8101012" cy="330200"/>
          </a:xfrm>
          <a:prstGeom prst="rect">
            <a:avLst/>
          </a:prstGeom>
          <a:solidFill>
            <a:srgbClr val="EE040A"/>
          </a:solidFill>
          <a:ln w="9525">
            <a:solidFill>
              <a:srgbClr val="FF0000"/>
            </a:solidFill>
            <a:miter lim="800000"/>
            <a:headEnd/>
            <a:tailEnd/>
          </a:ln>
        </p:spPr>
        <p:txBody>
          <a:bodyPr wrap="none" lIns="0" tIns="0" rIns="0" bIns="0">
            <a:spAutoFit/>
          </a:bodyPr>
          <a:lstStyle/>
          <a:p>
            <a:pPr algn="l" rtl="0" eaLnBrk="0" hangingPunct="0"/>
            <a:r>
              <a:rPr lang="en-US" sz="2100" b="0">
                <a:solidFill>
                  <a:srgbClr val="1D00F2"/>
                </a:solidFill>
                <a:latin typeface="Comic Sans MS" pitchFamily="66" charset="0"/>
              </a:rPr>
              <a:t>or folded strata, over which younger strata have been deposited.</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ctrTitle"/>
          </p:nvPr>
        </p:nvSpPr>
        <p:spPr/>
        <p:txBody>
          <a:bodyPr/>
          <a:lstStyle/>
          <a:p>
            <a:pPr eaLnBrk="1" hangingPunct="1"/>
            <a:endParaRPr lang="en-US" smtClean="0"/>
          </a:p>
        </p:txBody>
      </p:sp>
      <p:sp>
        <p:nvSpPr>
          <p:cNvPr id="57347" name="Rectangle 3"/>
          <p:cNvSpPr>
            <a:spLocks noGrp="1" noChangeArrowheads="1"/>
          </p:cNvSpPr>
          <p:nvPr>
            <p:ph type="subTitle" idx="1"/>
          </p:nvPr>
        </p:nvSpPr>
        <p:spPr/>
        <p:txBody>
          <a:bodyPr/>
          <a:lstStyle/>
          <a:p>
            <a:pPr eaLnBrk="1" hangingPunct="1"/>
            <a:endParaRPr lang="en-US" smtClean="0"/>
          </a:p>
        </p:txBody>
      </p:sp>
      <p:pic>
        <p:nvPicPr>
          <p:cNvPr id="57348" name="Picture 4"/>
          <p:cNvPicPr>
            <a:picLocks noChangeAspect="1" noChangeArrowheads="1"/>
          </p:cNvPicPr>
          <p:nvPr/>
        </p:nvPicPr>
        <p:blipFill>
          <a:blip r:embed="rId2"/>
          <a:srcRect/>
          <a:stretch>
            <a:fillRect/>
          </a:stretch>
        </p:blipFill>
        <p:spPr bwMode="auto">
          <a:xfrm>
            <a:off x="161925" y="1143000"/>
            <a:ext cx="8982075" cy="5561013"/>
          </a:xfrm>
          <a:prstGeom prst="rect">
            <a:avLst/>
          </a:prstGeom>
          <a:noFill/>
          <a:ln w="38100">
            <a:solidFill>
              <a:srgbClr val="FF0000"/>
            </a:solidFill>
            <a:miter lim="800000"/>
            <a:headEnd/>
            <a:tailEnd/>
          </a:ln>
        </p:spPr>
      </p:pic>
      <p:sp>
        <p:nvSpPr>
          <p:cNvPr id="57349" name="Rectangle 5"/>
          <p:cNvSpPr>
            <a:spLocks noChangeArrowheads="1"/>
          </p:cNvSpPr>
          <p:nvPr/>
        </p:nvSpPr>
        <p:spPr bwMode="auto">
          <a:xfrm>
            <a:off x="533400" y="228600"/>
            <a:ext cx="214313" cy="344488"/>
          </a:xfrm>
          <a:prstGeom prst="rect">
            <a:avLst/>
          </a:prstGeom>
          <a:solidFill>
            <a:srgbClr val="EE040A"/>
          </a:solidFill>
          <a:ln w="9525">
            <a:solidFill>
              <a:srgbClr val="FF0000"/>
            </a:solidFill>
            <a:miter lim="800000"/>
            <a:headEnd/>
            <a:tailEnd/>
          </a:ln>
        </p:spPr>
        <p:txBody>
          <a:bodyPr wrap="none" lIns="0" tIns="0" rIns="0" bIns="0">
            <a:spAutoFit/>
          </a:bodyPr>
          <a:lstStyle/>
          <a:p>
            <a:pPr algn="l" rtl="0" eaLnBrk="0" hangingPunct="0"/>
            <a:r>
              <a:rPr lang="en-US" sz="2200" b="0">
                <a:solidFill>
                  <a:srgbClr val="1D00F2"/>
                </a:solidFill>
                <a:latin typeface="Comic Sans MS" pitchFamily="66" charset="0"/>
              </a:rPr>
              <a:t>A</a:t>
            </a:r>
            <a:endParaRPr lang="en-US" sz="2400" b="0">
              <a:solidFill>
                <a:srgbClr val="1D00F2"/>
              </a:solidFill>
              <a:latin typeface="Comic Sans MS" pitchFamily="66" charset="0"/>
            </a:endParaRPr>
          </a:p>
        </p:txBody>
      </p:sp>
      <p:sp>
        <p:nvSpPr>
          <p:cNvPr id="57350" name="Rectangle 6"/>
          <p:cNvSpPr>
            <a:spLocks noChangeArrowheads="1"/>
          </p:cNvSpPr>
          <p:nvPr/>
        </p:nvSpPr>
        <p:spPr bwMode="auto">
          <a:xfrm>
            <a:off x="609600" y="228600"/>
            <a:ext cx="84138" cy="334963"/>
          </a:xfrm>
          <a:prstGeom prst="rect">
            <a:avLst/>
          </a:prstGeom>
          <a:noFill/>
          <a:ln w="9525">
            <a:noFill/>
            <a:miter lim="800000"/>
            <a:headEnd/>
            <a:tailEnd/>
          </a:ln>
        </p:spPr>
        <p:txBody>
          <a:bodyPr wrap="none" lIns="0" tIns="0" rIns="0" bIns="0">
            <a:spAutoFit/>
          </a:bodyPr>
          <a:lstStyle/>
          <a:p>
            <a:pPr algn="l" rtl="0" eaLnBrk="0" hangingPunct="0"/>
            <a:r>
              <a:rPr lang="en-US" sz="2200" b="0">
                <a:solidFill>
                  <a:srgbClr val="FFCC00"/>
                </a:solidFill>
                <a:latin typeface="Comic Sans MS" pitchFamily="66" charset="0"/>
              </a:rPr>
              <a:t> </a:t>
            </a:r>
            <a:endParaRPr lang="en-US" sz="2400" b="0">
              <a:latin typeface="Comic Sans MS" pitchFamily="66" charset="0"/>
            </a:endParaRPr>
          </a:p>
        </p:txBody>
      </p:sp>
      <p:sp>
        <p:nvSpPr>
          <p:cNvPr id="57351" name="Rectangle 7"/>
          <p:cNvSpPr>
            <a:spLocks noChangeArrowheads="1"/>
          </p:cNvSpPr>
          <p:nvPr/>
        </p:nvSpPr>
        <p:spPr bwMode="auto">
          <a:xfrm>
            <a:off x="838200" y="228600"/>
            <a:ext cx="1890713" cy="344488"/>
          </a:xfrm>
          <a:prstGeom prst="rect">
            <a:avLst/>
          </a:prstGeom>
          <a:solidFill>
            <a:srgbClr val="EE040A"/>
          </a:solidFill>
          <a:ln w="9525">
            <a:solidFill>
              <a:srgbClr val="FF0000"/>
            </a:solidFill>
            <a:miter lim="800000"/>
            <a:headEnd/>
            <a:tailEnd/>
          </a:ln>
        </p:spPr>
        <p:txBody>
          <a:bodyPr wrap="none" lIns="0" tIns="0" rIns="0" bIns="0">
            <a:spAutoFit/>
          </a:bodyPr>
          <a:lstStyle/>
          <a:p>
            <a:pPr algn="l" rtl="0" eaLnBrk="0" hangingPunct="0"/>
            <a:r>
              <a:rPr lang="en-US" sz="2200">
                <a:solidFill>
                  <a:srgbClr val="1D00F2"/>
                </a:solidFill>
                <a:latin typeface="Comic Sans MS" pitchFamily="66" charset="0"/>
              </a:rPr>
              <a:t>nonconformity</a:t>
            </a:r>
            <a:endParaRPr lang="en-US" sz="2400" b="0">
              <a:solidFill>
                <a:srgbClr val="1D00F2"/>
              </a:solidFill>
              <a:latin typeface="Comic Sans MS" pitchFamily="66" charset="0"/>
            </a:endParaRPr>
          </a:p>
        </p:txBody>
      </p:sp>
      <p:sp>
        <p:nvSpPr>
          <p:cNvPr id="57352" name="Rectangle 8"/>
          <p:cNvSpPr>
            <a:spLocks noChangeArrowheads="1"/>
          </p:cNvSpPr>
          <p:nvPr/>
        </p:nvSpPr>
        <p:spPr bwMode="auto">
          <a:xfrm>
            <a:off x="2408238" y="596900"/>
            <a:ext cx="84137" cy="334963"/>
          </a:xfrm>
          <a:prstGeom prst="rect">
            <a:avLst/>
          </a:prstGeom>
          <a:noFill/>
          <a:ln w="9525">
            <a:noFill/>
            <a:miter lim="800000"/>
            <a:headEnd/>
            <a:tailEnd/>
          </a:ln>
        </p:spPr>
        <p:txBody>
          <a:bodyPr wrap="none" lIns="0" tIns="0" rIns="0" bIns="0">
            <a:spAutoFit/>
          </a:bodyPr>
          <a:lstStyle/>
          <a:p>
            <a:pPr algn="l" rtl="0" eaLnBrk="0" hangingPunct="0"/>
            <a:r>
              <a:rPr lang="en-US" sz="2200" b="0">
                <a:solidFill>
                  <a:srgbClr val="FFFFFF"/>
                </a:solidFill>
                <a:latin typeface="Comic Sans MS" pitchFamily="66" charset="0"/>
              </a:rPr>
              <a:t> </a:t>
            </a:r>
            <a:endParaRPr lang="en-US" sz="2400" b="0">
              <a:latin typeface="Comic Sans MS" pitchFamily="66" charset="0"/>
            </a:endParaRPr>
          </a:p>
        </p:txBody>
      </p:sp>
      <p:sp>
        <p:nvSpPr>
          <p:cNvPr id="57353" name="Rectangle 9"/>
          <p:cNvSpPr>
            <a:spLocks noChangeArrowheads="1"/>
          </p:cNvSpPr>
          <p:nvPr/>
        </p:nvSpPr>
        <p:spPr bwMode="auto">
          <a:xfrm>
            <a:off x="2743200" y="228600"/>
            <a:ext cx="4706938" cy="344488"/>
          </a:xfrm>
          <a:prstGeom prst="rect">
            <a:avLst/>
          </a:prstGeom>
          <a:solidFill>
            <a:srgbClr val="EE040A"/>
          </a:solidFill>
          <a:ln w="9525">
            <a:solidFill>
              <a:srgbClr val="FF0000"/>
            </a:solidFill>
            <a:miter lim="800000"/>
            <a:headEnd/>
            <a:tailEnd/>
          </a:ln>
        </p:spPr>
        <p:txBody>
          <a:bodyPr wrap="none" lIns="0" tIns="0" rIns="0" bIns="0">
            <a:spAutoFit/>
          </a:bodyPr>
          <a:lstStyle/>
          <a:p>
            <a:pPr algn="l" rtl="0" eaLnBrk="0" hangingPunct="0"/>
            <a:r>
              <a:rPr lang="en-US" sz="2200" b="0">
                <a:solidFill>
                  <a:srgbClr val="1D00F2"/>
                </a:solidFill>
                <a:latin typeface="Comic Sans MS" pitchFamily="66" charset="0"/>
              </a:rPr>
              <a:t>is an erosional surface on igneous or</a:t>
            </a:r>
            <a:endParaRPr lang="en-US" sz="2400" b="0">
              <a:solidFill>
                <a:srgbClr val="1D00F2"/>
              </a:solidFill>
              <a:latin typeface="Comic Sans MS" pitchFamily="66" charset="0"/>
            </a:endParaRPr>
          </a:p>
        </p:txBody>
      </p:sp>
      <p:sp>
        <p:nvSpPr>
          <p:cNvPr id="57354" name="Rectangle 10"/>
          <p:cNvSpPr>
            <a:spLocks noChangeArrowheads="1"/>
          </p:cNvSpPr>
          <p:nvPr/>
        </p:nvSpPr>
        <p:spPr bwMode="auto">
          <a:xfrm>
            <a:off x="381000" y="609600"/>
            <a:ext cx="7953375" cy="374650"/>
          </a:xfrm>
          <a:prstGeom prst="rect">
            <a:avLst/>
          </a:prstGeom>
          <a:solidFill>
            <a:srgbClr val="EE040A"/>
          </a:solidFill>
          <a:ln w="9525">
            <a:solidFill>
              <a:srgbClr val="FF0000"/>
            </a:solidFill>
            <a:miter lim="800000"/>
            <a:headEnd/>
            <a:tailEnd/>
          </a:ln>
        </p:spPr>
        <p:txBody>
          <a:bodyPr wrap="none" lIns="0" tIns="0" rIns="0" bIns="0">
            <a:spAutoFit/>
          </a:bodyPr>
          <a:lstStyle/>
          <a:p>
            <a:pPr algn="l" rtl="0" eaLnBrk="0" hangingPunct="0"/>
            <a:r>
              <a:rPr lang="en-US" sz="2200" b="0">
                <a:solidFill>
                  <a:srgbClr val="1D00F2"/>
                </a:solidFill>
                <a:latin typeface="Comic Sans MS" pitchFamily="66" charset="0"/>
              </a:rPr>
              <a:t>metamorphic rocks which </a:t>
            </a:r>
            <a:r>
              <a:rPr lang="en-US" sz="2400" b="0">
                <a:solidFill>
                  <a:srgbClr val="1D00F2"/>
                </a:solidFill>
                <a:latin typeface="Comic Sans MS" pitchFamily="66" charset="0"/>
              </a:rPr>
              <a:t> </a:t>
            </a:r>
            <a:r>
              <a:rPr lang="en-US" sz="2200" b="0">
                <a:solidFill>
                  <a:srgbClr val="1D00F2"/>
                </a:solidFill>
                <a:latin typeface="Comic Sans MS" pitchFamily="66" charset="0"/>
              </a:rPr>
              <a:t>are overlain by sedimentary rocks.</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ctrTitle"/>
          </p:nvPr>
        </p:nvSpPr>
        <p:spPr/>
        <p:txBody>
          <a:bodyPr/>
          <a:lstStyle/>
          <a:p>
            <a:pPr eaLnBrk="1" hangingPunct="1"/>
            <a:endParaRPr lang="en-US" smtClean="0"/>
          </a:p>
        </p:txBody>
      </p:sp>
      <p:sp>
        <p:nvSpPr>
          <p:cNvPr id="58371" name="Rectangle 3"/>
          <p:cNvSpPr>
            <a:spLocks noGrp="1" noChangeArrowheads="1"/>
          </p:cNvSpPr>
          <p:nvPr>
            <p:ph type="subTitle" idx="1"/>
          </p:nvPr>
        </p:nvSpPr>
        <p:spPr/>
        <p:txBody>
          <a:bodyPr/>
          <a:lstStyle/>
          <a:p>
            <a:pPr eaLnBrk="1" hangingPunct="1"/>
            <a:endParaRPr lang="en-US" smtClean="0"/>
          </a:p>
        </p:txBody>
      </p:sp>
      <p:pic>
        <p:nvPicPr>
          <p:cNvPr id="58372" name="Picture 4"/>
          <p:cNvPicPr>
            <a:picLocks noChangeAspect="1" noChangeArrowheads="1"/>
          </p:cNvPicPr>
          <p:nvPr/>
        </p:nvPicPr>
        <p:blipFill>
          <a:blip r:embed="rId2"/>
          <a:srcRect/>
          <a:stretch>
            <a:fillRect/>
          </a:stretch>
        </p:blipFill>
        <p:spPr bwMode="auto">
          <a:xfrm>
            <a:off x="0" y="1371600"/>
            <a:ext cx="9144000" cy="5345113"/>
          </a:xfrm>
          <a:prstGeom prst="rect">
            <a:avLst/>
          </a:prstGeom>
          <a:noFill/>
          <a:ln w="38100">
            <a:solidFill>
              <a:srgbClr val="FF0000"/>
            </a:solidFill>
            <a:miter lim="800000"/>
            <a:headEnd/>
            <a:tailEnd/>
          </a:ln>
        </p:spPr>
      </p:pic>
      <p:sp>
        <p:nvSpPr>
          <p:cNvPr id="58373" name="Text Box 5"/>
          <p:cNvSpPr txBox="1">
            <a:spLocks noChangeArrowheads="1"/>
          </p:cNvSpPr>
          <p:nvPr/>
        </p:nvSpPr>
        <p:spPr bwMode="auto">
          <a:xfrm>
            <a:off x="0" y="0"/>
            <a:ext cx="9144000" cy="1076325"/>
          </a:xfrm>
          <a:prstGeom prst="rect">
            <a:avLst/>
          </a:prstGeom>
          <a:solidFill>
            <a:srgbClr val="EE040A"/>
          </a:solidFill>
          <a:ln w="9525">
            <a:solidFill>
              <a:srgbClr val="1D00F2"/>
            </a:solidFill>
            <a:miter lim="800000"/>
            <a:headEnd/>
            <a:tailEnd/>
          </a:ln>
        </p:spPr>
        <p:txBody>
          <a:bodyPr>
            <a:spAutoFit/>
          </a:bodyPr>
          <a:lstStyle/>
          <a:p>
            <a:pPr algn="l" rtl="0" eaLnBrk="0" hangingPunct="0">
              <a:spcBef>
                <a:spcPct val="50000"/>
              </a:spcBef>
            </a:pPr>
            <a:r>
              <a:rPr lang="en-US" sz="3200">
                <a:solidFill>
                  <a:srgbClr val="1D00F2"/>
                </a:solidFill>
                <a:latin typeface="Times" pitchFamily="18" charset="0"/>
              </a:rPr>
              <a:t>Breakout in to groups and discuss the sequence observed here</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4" name="Rectangle 4"/>
          <p:cNvSpPr>
            <a:spLocks noChangeArrowheads="1"/>
          </p:cNvSpPr>
          <p:nvPr/>
        </p:nvSpPr>
        <p:spPr bwMode="auto">
          <a:xfrm>
            <a:off x="57150" y="4763"/>
            <a:ext cx="2711450" cy="450850"/>
          </a:xfrm>
          <a:prstGeom prst="rect">
            <a:avLst/>
          </a:prstGeom>
          <a:solidFill>
            <a:srgbClr val="EE040A"/>
          </a:solidFill>
          <a:ln w="9525">
            <a:solidFill>
              <a:srgbClr val="1D00F2"/>
            </a:solid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900" i="1">
                <a:solidFill>
                  <a:srgbClr val="1D00F2"/>
                </a:solidFill>
                <a:latin typeface="Comic Sans MS" pitchFamily="66" charset="0"/>
              </a:rPr>
              <a:t>Facies Diagram</a:t>
            </a:r>
            <a:endParaRPr lang="en-US" sz="2400" b="0">
              <a:solidFill>
                <a:srgbClr val="1D00F2"/>
              </a:solidFill>
              <a:latin typeface="Times" pitchFamily="18" charset="0"/>
            </a:endParaRPr>
          </a:p>
        </p:txBody>
      </p:sp>
      <p:sp>
        <p:nvSpPr>
          <p:cNvPr id="348165" name="Rectangle 5"/>
          <p:cNvSpPr>
            <a:spLocks noChangeArrowheads="1"/>
          </p:cNvSpPr>
          <p:nvPr/>
        </p:nvSpPr>
        <p:spPr bwMode="auto">
          <a:xfrm>
            <a:off x="382588" y="509588"/>
            <a:ext cx="227012" cy="396875"/>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600" b="0">
                <a:solidFill>
                  <a:srgbClr val="7CD722"/>
                </a:solidFill>
                <a:latin typeface="Comic Sans MS" pitchFamily="66" charset="0"/>
              </a:rPr>
              <a:t>• </a:t>
            </a:r>
            <a:endParaRPr lang="en-US" sz="2400" b="0">
              <a:latin typeface="Times" pitchFamily="18" charset="0"/>
            </a:endParaRPr>
          </a:p>
        </p:txBody>
      </p:sp>
      <p:sp>
        <p:nvSpPr>
          <p:cNvPr id="348166" name="Rectangle 6"/>
          <p:cNvSpPr>
            <a:spLocks noChangeArrowheads="1"/>
          </p:cNvSpPr>
          <p:nvPr/>
        </p:nvSpPr>
        <p:spPr bwMode="auto">
          <a:xfrm>
            <a:off x="609600" y="509588"/>
            <a:ext cx="6234113" cy="406400"/>
          </a:xfrm>
          <a:prstGeom prst="rect">
            <a:avLst/>
          </a:prstGeom>
          <a:solidFill>
            <a:srgbClr val="EE040A"/>
          </a:solidFill>
          <a:ln w="9525">
            <a:solidFill>
              <a:srgbClr val="1D00F2"/>
            </a:solid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600" i="1">
                <a:solidFill>
                  <a:srgbClr val="1D00F2"/>
                </a:solidFill>
                <a:latin typeface="Comic Sans MS" pitchFamily="66" charset="0"/>
              </a:rPr>
              <a:t>distribution of lithofacies (rock-types)</a:t>
            </a:r>
            <a:endParaRPr lang="en-US" sz="2400" b="0">
              <a:solidFill>
                <a:srgbClr val="1D00F2"/>
              </a:solidFill>
              <a:latin typeface="Times" pitchFamily="18" charset="0"/>
            </a:endParaRPr>
          </a:p>
        </p:txBody>
      </p:sp>
      <p:sp>
        <p:nvSpPr>
          <p:cNvPr id="348167" name="Rectangle 7"/>
          <p:cNvSpPr>
            <a:spLocks noChangeArrowheads="1"/>
          </p:cNvSpPr>
          <p:nvPr/>
        </p:nvSpPr>
        <p:spPr bwMode="auto">
          <a:xfrm>
            <a:off x="708025" y="979488"/>
            <a:ext cx="171450" cy="334962"/>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b="0">
                <a:solidFill>
                  <a:srgbClr val="EF7F0F"/>
                </a:solidFill>
                <a:latin typeface="Chicago" charset="0"/>
              </a:rPr>
              <a:t>- </a:t>
            </a:r>
            <a:endParaRPr lang="en-US" sz="2400" b="0">
              <a:latin typeface="Times" pitchFamily="18" charset="0"/>
            </a:endParaRPr>
          </a:p>
        </p:txBody>
      </p:sp>
      <p:sp>
        <p:nvSpPr>
          <p:cNvPr id="348168" name="Rectangle 8"/>
          <p:cNvSpPr>
            <a:spLocks noChangeArrowheads="1"/>
          </p:cNvSpPr>
          <p:nvPr/>
        </p:nvSpPr>
        <p:spPr bwMode="auto">
          <a:xfrm>
            <a:off x="960438" y="952500"/>
            <a:ext cx="6524625" cy="344488"/>
          </a:xfrm>
          <a:prstGeom prst="rect">
            <a:avLst/>
          </a:prstGeom>
          <a:solidFill>
            <a:srgbClr val="EE040A"/>
          </a:solidFill>
          <a:ln w="9525">
            <a:solidFill>
              <a:srgbClr val="1D00F2"/>
            </a:solid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a:solidFill>
                  <a:srgbClr val="1D00F2"/>
                </a:solidFill>
                <a:latin typeface="Comic Sans MS" pitchFamily="66" charset="0"/>
              </a:rPr>
              <a:t>these are associated with their respective EOD</a:t>
            </a:r>
            <a:endParaRPr lang="en-US" sz="2400" b="0">
              <a:solidFill>
                <a:srgbClr val="1D00F2"/>
              </a:solidFill>
              <a:latin typeface="Times" pitchFamily="18" charset="0"/>
            </a:endParaRPr>
          </a:p>
        </p:txBody>
      </p:sp>
      <p:sp>
        <p:nvSpPr>
          <p:cNvPr id="348169" name="Rectangle 9"/>
          <p:cNvSpPr>
            <a:spLocks noChangeArrowheads="1"/>
          </p:cNvSpPr>
          <p:nvPr/>
        </p:nvSpPr>
        <p:spPr bwMode="auto">
          <a:xfrm>
            <a:off x="382588" y="1330325"/>
            <a:ext cx="227012" cy="396875"/>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600" b="0">
                <a:solidFill>
                  <a:srgbClr val="7CD722"/>
                </a:solidFill>
                <a:latin typeface="Comic Sans MS" pitchFamily="66" charset="0"/>
              </a:rPr>
              <a:t>• </a:t>
            </a:r>
            <a:endParaRPr lang="en-US" sz="2400" b="0">
              <a:latin typeface="Times" pitchFamily="18" charset="0"/>
            </a:endParaRPr>
          </a:p>
        </p:txBody>
      </p:sp>
      <p:sp>
        <p:nvSpPr>
          <p:cNvPr id="348170" name="Rectangle 10"/>
          <p:cNvSpPr>
            <a:spLocks noChangeArrowheads="1"/>
          </p:cNvSpPr>
          <p:nvPr/>
        </p:nvSpPr>
        <p:spPr bwMode="auto">
          <a:xfrm>
            <a:off x="533400" y="1330325"/>
            <a:ext cx="8578850" cy="406400"/>
          </a:xfrm>
          <a:prstGeom prst="rect">
            <a:avLst/>
          </a:prstGeom>
          <a:solidFill>
            <a:srgbClr val="EE040A"/>
          </a:solidFill>
          <a:ln w="9525">
            <a:solidFill>
              <a:srgbClr val="1D00F2"/>
            </a:solid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600" i="1">
                <a:solidFill>
                  <a:srgbClr val="1D00F2"/>
                </a:solidFill>
                <a:latin typeface="Comic Sans MS" pitchFamily="66" charset="0"/>
              </a:rPr>
              <a:t>biofacies are similar but refer to fossils rather than</a:t>
            </a:r>
            <a:endParaRPr lang="en-US" sz="2400" b="0">
              <a:solidFill>
                <a:srgbClr val="1D00F2"/>
              </a:solidFill>
              <a:latin typeface="Times" pitchFamily="18" charset="0"/>
            </a:endParaRPr>
          </a:p>
        </p:txBody>
      </p:sp>
      <p:sp>
        <p:nvSpPr>
          <p:cNvPr id="348171" name="Rectangle 11"/>
          <p:cNvSpPr>
            <a:spLocks noChangeArrowheads="1"/>
          </p:cNvSpPr>
          <p:nvPr/>
        </p:nvSpPr>
        <p:spPr bwMode="auto">
          <a:xfrm>
            <a:off x="546100" y="1773238"/>
            <a:ext cx="1690688" cy="406400"/>
          </a:xfrm>
          <a:prstGeom prst="rect">
            <a:avLst/>
          </a:prstGeom>
          <a:solidFill>
            <a:srgbClr val="EE040A"/>
          </a:solidFill>
          <a:ln w="9525">
            <a:solidFill>
              <a:srgbClr val="1D00F2"/>
            </a:solid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600" i="1">
                <a:solidFill>
                  <a:srgbClr val="1D00F2"/>
                </a:solidFill>
                <a:latin typeface="Comic Sans MS" pitchFamily="66" charset="0"/>
              </a:rPr>
              <a:t>rock types</a:t>
            </a:r>
            <a:endParaRPr lang="en-US" sz="2400" b="0">
              <a:solidFill>
                <a:srgbClr val="1D00F2"/>
              </a:solidFill>
              <a:latin typeface="Times" pitchFamily="18" charset="0"/>
            </a:endParaRPr>
          </a:p>
        </p:txBody>
      </p:sp>
      <p:pic>
        <p:nvPicPr>
          <p:cNvPr id="59402" name="Picture 12"/>
          <p:cNvPicPr>
            <a:picLocks noChangeAspect="1" noChangeArrowheads="1"/>
          </p:cNvPicPr>
          <p:nvPr/>
        </p:nvPicPr>
        <p:blipFill>
          <a:blip r:embed="rId2"/>
          <a:srcRect/>
          <a:stretch>
            <a:fillRect/>
          </a:stretch>
        </p:blipFill>
        <p:spPr bwMode="auto">
          <a:xfrm>
            <a:off x="152400" y="2514600"/>
            <a:ext cx="8839200" cy="3832225"/>
          </a:xfrm>
          <a:prstGeom prst="rect">
            <a:avLst/>
          </a:prstGeom>
          <a:noFill/>
          <a:ln w="38100">
            <a:solidFill>
              <a:srgbClr val="FF0000"/>
            </a:solid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418" name="Group 4"/>
          <p:cNvGrpSpPr>
            <a:grpSpLocks/>
          </p:cNvGrpSpPr>
          <p:nvPr/>
        </p:nvGrpSpPr>
        <p:grpSpPr bwMode="auto">
          <a:xfrm>
            <a:off x="0" y="0"/>
            <a:ext cx="9043988" cy="6273800"/>
            <a:chOff x="37" y="2"/>
            <a:chExt cx="5697" cy="3952"/>
          </a:xfrm>
        </p:grpSpPr>
        <p:sp>
          <p:nvSpPr>
            <p:cNvPr id="60420" name="Rectangle 5"/>
            <p:cNvSpPr>
              <a:spLocks noChangeArrowheads="1"/>
            </p:cNvSpPr>
            <p:nvPr/>
          </p:nvSpPr>
          <p:spPr bwMode="auto">
            <a:xfrm>
              <a:off x="37" y="2"/>
              <a:ext cx="5697" cy="294"/>
            </a:xfrm>
            <a:prstGeom prst="rect">
              <a:avLst/>
            </a:prstGeom>
            <a:solidFill>
              <a:srgbClr val="EE040A"/>
            </a:solidFill>
            <a:ln w="9525">
              <a:solidFill>
                <a:srgbClr val="1D00F2"/>
              </a:solidFill>
              <a:miter lim="800000"/>
              <a:headEnd/>
              <a:tailEnd/>
            </a:ln>
          </p:spPr>
          <p:txBody>
            <a:bodyPr wrap="none" lIns="0" tIns="0" rIns="0" bIns="0">
              <a:spAutoFit/>
            </a:bodyPr>
            <a:lstStyle/>
            <a:p>
              <a:pPr algn="l" rtl="0" eaLnBrk="0" hangingPunct="0"/>
              <a:r>
                <a:rPr lang="en-US" sz="3000" i="1">
                  <a:solidFill>
                    <a:srgbClr val="1D00F2"/>
                  </a:solidFill>
                  <a:latin typeface="Comic Sans MS" pitchFamily="66" charset="0"/>
                </a:rPr>
                <a:t>Eustasy, relative sea-level, and relative position</a:t>
              </a:r>
              <a:endParaRPr lang="en-US" sz="2400" b="0">
                <a:solidFill>
                  <a:srgbClr val="1D00F2"/>
                </a:solidFill>
                <a:latin typeface="Times" pitchFamily="18" charset="0"/>
              </a:endParaRPr>
            </a:p>
          </p:txBody>
        </p:sp>
        <p:sp>
          <p:nvSpPr>
            <p:cNvPr id="60421" name="Rectangle 6"/>
            <p:cNvSpPr>
              <a:spLocks noChangeArrowheads="1"/>
            </p:cNvSpPr>
            <p:nvPr/>
          </p:nvSpPr>
          <p:spPr bwMode="auto">
            <a:xfrm>
              <a:off x="37" y="330"/>
              <a:ext cx="1565" cy="294"/>
            </a:xfrm>
            <a:prstGeom prst="rect">
              <a:avLst/>
            </a:prstGeom>
            <a:solidFill>
              <a:srgbClr val="EE040A"/>
            </a:solidFill>
            <a:ln w="9525">
              <a:solidFill>
                <a:srgbClr val="1D00F2"/>
              </a:solidFill>
              <a:miter lim="800000"/>
              <a:headEnd/>
              <a:tailEnd/>
            </a:ln>
          </p:spPr>
          <p:txBody>
            <a:bodyPr wrap="none" lIns="0" tIns="0" rIns="0" bIns="0">
              <a:spAutoFit/>
            </a:bodyPr>
            <a:lstStyle/>
            <a:p>
              <a:pPr algn="l" rtl="0" eaLnBrk="0" hangingPunct="0"/>
              <a:r>
                <a:rPr lang="en-US" sz="3000" i="1">
                  <a:solidFill>
                    <a:srgbClr val="1D00F2"/>
                  </a:solidFill>
                  <a:latin typeface="Comic Sans MS" pitchFamily="66" charset="0"/>
                </a:rPr>
                <a:t>of lithofacies</a:t>
              </a:r>
              <a:endParaRPr lang="en-US" sz="2400" b="0">
                <a:solidFill>
                  <a:srgbClr val="1D00F2"/>
                </a:solidFill>
                <a:latin typeface="Times" pitchFamily="18" charset="0"/>
              </a:endParaRPr>
            </a:p>
          </p:txBody>
        </p:sp>
        <p:sp>
          <p:nvSpPr>
            <p:cNvPr id="60422" name="Rectangle 7"/>
            <p:cNvSpPr>
              <a:spLocks noChangeArrowheads="1"/>
            </p:cNvSpPr>
            <p:nvPr/>
          </p:nvSpPr>
          <p:spPr bwMode="auto">
            <a:xfrm>
              <a:off x="248" y="656"/>
              <a:ext cx="148" cy="259"/>
            </a:xfrm>
            <a:prstGeom prst="rect">
              <a:avLst/>
            </a:prstGeom>
            <a:noFill/>
            <a:ln w="9525">
              <a:noFill/>
              <a:miter lim="800000"/>
              <a:headEnd/>
              <a:tailEnd/>
            </a:ln>
          </p:spPr>
          <p:txBody>
            <a:bodyPr wrap="none" lIns="0" tIns="0" rIns="0" bIns="0">
              <a:spAutoFit/>
            </a:bodyPr>
            <a:lstStyle/>
            <a:p>
              <a:pPr algn="l" rtl="0" eaLnBrk="0" hangingPunct="0"/>
              <a:r>
                <a:rPr lang="en-US" sz="2700" b="0">
                  <a:solidFill>
                    <a:srgbClr val="7CD722"/>
                  </a:solidFill>
                  <a:latin typeface="Comic Sans MS" pitchFamily="66" charset="0"/>
                </a:rPr>
                <a:t>• </a:t>
              </a:r>
              <a:endParaRPr lang="en-US" sz="2400" b="0">
                <a:latin typeface="Times" pitchFamily="18" charset="0"/>
              </a:endParaRPr>
            </a:p>
          </p:txBody>
        </p:sp>
        <p:sp>
          <p:nvSpPr>
            <p:cNvPr id="60423" name="Rectangle 8"/>
            <p:cNvSpPr>
              <a:spLocks noChangeArrowheads="1"/>
            </p:cNvSpPr>
            <p:nvPr/>
          </p:nvSpPr>
          <p:spPr bwMode="auto">
            <a:xfrm>
              <a:off x="394" y="656"/>
              <a:ext cx="4829" cy="265"/>
            </a:xfrm>
            <a:prstGeom prst="rect">
              <a:avLst/>
            </a:prstGeom>
            <a:solidFill>
              <a:srgbClr val="EE040A"/>
            </a:solidFill>
            <a:ln w="9525">
              <a:solidFill>
                <a:srgbClr val="1D00F2"/>
              </a:solidFill>
              <a:miter lim="800000"/>
              <a:headEnd/>
              <a:tailEnd/>
            </a:ln>
          </p:spPr>
          <p:txBody>
            <a:bodyPr wrap="none" lIns="0" tIns="0" rIns="0" bIns="0">
              <a:spAutoFit/>
            </a:bodyPr>
            <a:lstStyle/>
            <a:p>
              <a:pPr algn="l" rtl="0" eaLnBrk="0" hangingPunct="0"/>
              <a:r>
                <a:rPr lang="en-US" sz="2700" i="1">
                  <a:solidFill>
                    <a:srgbClr val="1D00F2"/>
                  </a:solidFill>
                  <a:latin typeface="Comic Sans MS" pitchFamily="66" charset="0"/>
                </a:rPr>
                <a:t>Eustasy= changes in volume of water in ocean</a:t>
              </a:r>
              <a:endParaRPr lang="en-US" sz="2400" b="0">
                <a:solidFill>
                  <a:srgbClr val="1D00F2"/>
                </a:solidFill>
                <a:latin typeface="Times" pitchFamily="18" charset="0"/>
              </a:endParaRPr>
            </a:p>
          </p:txBody>
        </p:sp>
        <p:sp>
          <p:nvSpPr>
            <p:cNvPr id="60424" name="Rectangle 9"/>
            <p:cNvSpPr>
              <a:spLocks noChangeArrowheads="1"/>
            </p:cNvSpPr>
            <p:nvPr/>
          </p:nvSpPr>
          <p:spPr bwMode="auto">
            <a:xfrm>
              <a:off x="248" y="943"/>
              <a:ext cx="148" cy="259"/>
            </a:xfrm>
            <a:prstGeom prst="rect">
              <a:avLst/>
            </a:prstGeom>
            <a:noFill/>
            <a:ln w="9525">
              <a:noFill/>
              <a:miter lim="800000"/>
              <a:headEnd/>
              <a:tailEnd/>
            </a:ln>
          </p:spPr>
          <p:txBody>
            <a:bodyPr wrap="none" lIns="0" tIns="0" rIns="0" bIns="0">
              <a:spAutoFit/>
            </a:bodyPr>
            <a:lstStyle/>
            <a:p>
              <a:pPr algn="l" rtl="0" eaLnBrk="0" hangingPunct="0"/>
              <a:r>
                <a:rPr lang="en-US" sz="2700" b="0">
                  <a:solidFill>
                    <a:srgbClr val="7CD722"/>
                  </a:solidFill>
                  <a:latin typeface="Comic Sans MS" pitchFamily="66" charset="0"/>
                </a:rPr>
                <a:t>• </a:t>
              </a:r>
              <a:endParaRPr lang="en-US" sz="2400" b="0">
                <a:latin typeface="Times" pitchFamily="18" charset="0"/>
              </a:endParaRPr>
            </a:p>
          </p:txBody>
        </p:sp>
        <p:sp>
          <p:nvSpPr>
            <p:cNvPr id="60425" name="Rectangle 10"/>
            <p:cNvSpPr>
              <a:spLocks noChangeArrowheads="1"/>
            </p:cNvSpPr>
            <p:nvPr/>
          </p:nvSpPr>
          <p:spPr bwMode="auto">
            <a:xfrm>
              <a:off x="394" y="943"/>
              <a:ext cx="2234" cy="265"/>
            </a:xfrm>
            <a:prstGeom prst="rect">
              <a:avLst/>
            </a:prstGeom>
            <a:solidFill>
              <a:srgbClr val="EE040A"/>
            </a:solidFill>
            <a:ln w="9525">
              <a:solidFill>
                <a:srgbClr val="1D00F2"/>
              </a:solidFill>
              <a:miter lim="800000"/>
              <a:headEnd/>
              <a:tailEnd/>
            </a:ln>
          </p:spPr>
          <p:txBody>
            <a:bodyPr wrap="none" lIns="0" tIns="0" rIns="0" bIns="0">
              <a:spAutoFit/>
            </a:bodyPr>
            <a:lstStyle/>
            <a:p>
              <a:pPr algn="l" rtl="0" eaLnBrk="0" hangingPunct="0"/>
              <a:r>
                <a:rPr lang="en-US" sz="2700" i="1">
                  <a:solidFill>
                    <a:srgbClr val="1D00F2"/>
                  </a:solidFill>
                  <a:latin typeface="Comic Sans MS" pitchFamily="66" charset="0"/>
                </a:rPr>
                <a:t>lithofacies depend on</a:t>
              </a:r>
              <a:endParaRPr lang="en-US" sz="2400" b="0">
                <a:solidFill>
                  <a:srgbClr val="1D00F2"/>
                </a:solidFill>
                <a:latin typeface="Times" pitchFamily="18" charset="0"/>
              </a:endParaRPr>
            </a:p>
          </p:txBody>
        </p:sp>
        <p:sp>
          <p:nvSpPr>
            <p:cNvPr id="60426" name="Rectangle 11"/>
            <p:cNvSpPr>
              <a:spLocks noChangeArrowheads="1"/>
            </p:cNvSpPr>
            <p:nvPr/>
          </p:nvSpPr>
          <p:spPr bwMode="auto">
            <a:xfrm>
              <a:off x="458" y="1247"/>
              <a:ext cx="108" cy="211"/>
            </a:xfrm>
            <a:prstGeom prst="rect">
              <a:avLst/>
            </a:prstGeom>
            <a:noFill/>
            <a:ln w="9525">
              <a:noFill/>
              <a:miter lim="800000"/>
              <a:headEnd/>
              <a:tailEnd/>
            </a:ln>
          </p:spPr>
          <p:txBody>
            <a:bodyPr wrap="none" lIns="0" tIns="0" rIns="0" bIns="0">
              <a:spAutoFit/>
            </a:bodyPr>
            <a:lstStyle/>
            <a:p>
              <a:pPr algn="l" rtl="0" eaLnBrk="0" hangingPunct="0"/>
              <a:r>
                <a:rPr lang="en-US" sz="2200" b="0">
                  <a:solidFill>
                    <a:srgbClr val="EF7F0F"/>
                  </a:solidFill>
                  <a:latin typeface="Chicago" charset="0"/>
                </a:rPr>
                <a:t>- </a:t>
              </a:r>
              <a:endParaRPr lang="en-US" sz="2400" b="0">
                <a:latin typeface="Times" pitchFamily="18" charset="0"/>
              </a:endParaRPr>
            </a:p>
          </p:txBody>
        </p:sp>
        <p:sp>
          <p:nvSpPr>
            <p:cNvPr id="60427" name="Rectangle 12"/>
            <p:cNvSpPr>
              <a:spLocks noChangeArrowheads="1"/>
            </p:cNvSpPr>
            <p:nvPr/>
          </p:nvSpPr>
          <p:spPr bwMode="auto">
            <a:xfrm>
              <a:off x="622" y="1229"/>
              <a:ext cx="773" cy="217"/>
            </a:xfrm>
            <a:prstGeom prst="rect">
              <a:avLst/>
            </a:prstGeom>
            <a:solidFill>
              <a:srgbClr val="EE040A"/>
            </a:solidFill>
            <a:ln w="9525">
              <a:solidFill>
                <a:srgbClr val="1D00F2"/>
              </a:solidFill>
              <a:miter lim="800000"/>
              <a:headEnd/>
              <a:tailEnd/>
            </a:ln>
          </p:spPr>
          <p:txBody>
            <a:bodyPr wrap="none" lIns="0" tIns="0" rIns="0" bIns="0">
              <a:spAutoFit/>
            </a:bodyPr>
            <a:lstStyle/>
            <a:p>
              <a:pPr algn="l" rtl="0" eaLnBrk="0" hangingPunct="0"/>
              <a:r>
                <a:rPr lang="en-US" sz="2200">
                  <a:solidFill>
                    <a:srgbClr val="1D00F2"/>
                  </a:solidFill>
                  <a:latin typeface="Comic Sans MS" pitchFamily="66" charset="0"/>
                </a:rPr>
                <a:t>sea-level</a:t>
              </a:r>
              <a:endParaRPr lang="en-US" sz="2400" b="0">
                <a:solidFill>
                  <a:srgbClr val="1D00F2"/>
                </a:solidFill>
                <a:latin typeface="Times" pitchFamily="18" charset="0"/>
              </a:endParaRPr>
            </a:p>
          </p:txBody>
        </p:sp>
        <p:sp>
          <p:nvSpPr>
            <p:cNvPr id="60428" name="Rectangle 13"/>
            <p:cNvSpPr>
              <a:spLocks noChangeArrowheads="1"/>
            </p:cNvSpPr>
            <p:nvPr/>
          </p:nvSpPr>
          <p:spPr bwMode="auto">
            <a:xfrm>
              <a:off x="458" y="1492"/>
              <a:ext cx="108" cy="211"/>
            </a:xfrm>
            <a:prstGeom prst="rect">
              <a:avLst/>
            </a:prstGeom>
            <a:noFill/>
            <a:ln w="9525">
              <a:noFill/>
              <a:miter lim="800000"/>
              <a:headEnd/>
              <a:tailEnd/>
            </a:ln>
          </p:spPr>
          <p:txBody>
            <a:bodyPr wrap="none" lIns="0" tIns="0" rIns="0" bIns="0">
              <a:spAutoFit/>
            </a:bodyPr>
            <a:lstStyle/>
            <a:p>
              <a:pPr algn="l" rtl="0" eaLnBrk="0" hangingPunct="0"/>
              <a:r>
                <a:rPr lang="en-US" sz="2200" b="0">
                  <a:solidFill>
                    <a:srgbClr val="EF7F0F"/>
                  </a:solidFill>
                  <a:latin typeface="Chicago" charset="0"/>
                </a:rPr>
                <a:t>- </a:t>
              </a:r>
              <a:endParaRPr lang="en-US" sz="2400" b="0">
                <a:latin typeface="Times" pitchFamily="18" charset="0"/>
              </a:endParaRPr>
            </a:p>
          </p:txBody>
        </p:sp>
        <p:sp>
          <p:nvSpPr>
            <p:cNvPr id="60429" name="Rectangle 14"/>
            <p:cNvSpPr>
              <a:spLocks noChangeArrowheads="1"/>
            </p:cNvSpPr>
            <p:nvPr/>
          </p:nvSpPr>
          <p:spPr bwMode="auto">
            <a:xfrm>
              <a:off x="622" y="1474"/>
              <a:ext cx="801" cy="217"/>
            </a:xfrm>
            <a:prstGeom prst="rect">
              <a:avLst/>
            </a:prstGeom>
            <a:solidFill>
              <a:srgbClr val="EE040A"/>
            </a:solidFill>
            <a:ln w="9525">
              <a:solidFill>
                <a:srgbClr val="1D00F2"/>
              </a:solidFill>
              <a:miter lim="800000"/>
              <a:headEnd/>
              <a:tailEnd/>
            </a:ln>
          </p:spPr>
          <p:txBody>
            <a:bodyPr wrap="none" lIns="0" tIns="0" rIns="0" bIns="0">
              <a:spAutoFit/>
            </a:bodyPr>
            <a:lstStyle/>
            <a:p>
              <a:pPr algn="l" rtl="0" eaLnBrk="0" hangingPunct="0"/>
              <a:r>
                <a:rPr lang="en-US" sz="2200">
                  <a:solidFill>
                    <a:srgbClr val="1D00F2"/>
                  </a:solidFill>
                  <a:latin typeface="Comic Sans MS" pitchFamily="66" charset="0"/>
                </a:rPr>
                <a:t>land level</a:t>
              </a:r>
              <a:endParaRPr lang="en-US" sz="2400" b="0">
                <a:solidFill>
                  <a:srgbClr val="1D00F2"/>
                </a:solidFill>
                <a:latin typeface="Times" pitchFamily="18" charset="0"/>
              </a:endParaRPr>
            </a:p>
          </p:txBody>
        </p:sp>
        <p:sp>
          <p:nvSpPr>
            <p:cNvPr id="60430" name="Rectangle 15"/>
            <p:cNvSpPr>
              <a:spLocks noChangeArrowheads="1"/>
            </p:cNvSpPr>
            <p:nvPr/>
          </p:nvSpPr>
          <p:spPr bwMode="auto">
            <a:xfrm>
              <a:off x="458" y="1738"/>
              <a:ext cx="108" cy="211"/>
            </a:xfrm>
            <a:prstGeom prst="rect">
              <a:avLst/>
            </a:prstGeom>
            <a:noFill/>
            <a:ln w="9525">
              <a:noFill/>
              <a:miter lim="800000"/>
              <a:headEnd/>
              <a:tailEnd/>
            </a:ln>
          </p:spPr>
          <p:txBody>
            <a:bodyPr wrap="none" lIns="0" tIns="0" rIns="0" bIns="0">
              <a:spAutoFit/>
            </a:bodyPr>
            <a:lstStyle/>
            <a:p>
              <a:pPr algn="l" rtl="0" eaLnBrk="0" hangingPunct="0"/>
              <a:r>
                <a:rPr lang="en-US" sz="2200" b="0">
                  <a:solidFill>
                    <a:srgbClr val="EF7F0F"/>
                  </a:solidFill>
                  <a:latin typeface="Chicago" charset="0"/>
                </a:rPr>
                <a:t>- </a:t>
              </a:r>
              <a:endParaRPr lang="en-US" sz="2400" b="0">
                <a:latin typeface="Times" pitchFamily="18" charset="0"/>
              </a:endParaRPr>
            </a:p>
          </p:txBody>
        </p:sp>
        <p:sp>
          <p:nvSpPr>
            <p:cNvPr id="60431" name="Rectangle 16"/>
            <p:cNvSpPr>
              <a:spLocks noChangeArrowheads="1"/>
            </p:cNvSpPr>
            <p:nvPr/>
          </p:nvSpPr>
          <p:spPr bwMode="auto">
            <a:xfrm>
              <a:off x="622" y="1720"/>
              <a:ext cx="1574" cy="217"/>
            </a:xfrm>
            <a:prstGeom prst="rect">
              <a:avLst/>
            </a:prstGeom>
            <a:solidFill>
              <a:srgbClr val="EE040A"/>
            </a:solidFill>
            <a:ln w="9525">
              <a:solidFill>
                <a:srgbClr val="1D00F2"/>
              </a:solidFill>
              <a:miter lim="800000"/>
              <a:headEnd/>
              <a:tailEnd/>
            </a:ln>
          </p:spPr>
          <p:txBody>
            <a:bodyPr wrap="none" lIns="0" tIns="0" rIns="0" bIns="0">
              <a:spAutoFit/>
            </a:bodyPr>
            <a:lstStyle/>
            <a:p>
              <a:pPr algn="l" rtl="0" eaLnBrk="0" hangingPunct="0"/>
              <a:r>
                <a:rPr lang="en-US" sz="2200">
                  <a:solidFill>
                    <a:srgbClr val="1D00F2"/>
                  </a:solidFill>
                  <a:latin typeface="Comic Sans MS" pitchFamily="66" charset="0"/>
                </a:rPr>
                <a:t>geometry of coast</a:t>
              </a:r>
              <a:endParaRPr lang="en-US" sz="2400" b="0">
                <a:solidFill>
                  <a:srgbClr val="1D00F2"/>
                </a:solidFill>
                <a:latin typeface="Times" pitchFamily="18" charset="0"/>
              </a:endParaRPr>
            </a:p>
          </p:txBody>
        </p:sp>
        <p:sp>
          <p:nvSpPr>
            <p:cNvPr id="60432" name="Rectangle 17"/>
            <p:cNvSpPr>
              <a:spLocks noChangeArrowheads="1"/>
            </p:cNvSpPr>
            <p:nvPr/>
          </p:nvSpPr>
          <p:spPr bwMode="auto">
            <a:xfrm>
              <a:off x="458" y="1983"/>
              <a:ext cx="108" cy="211"/>
            </a:xfrm>
            <a:prstGeom prst="rect">
              <a:avLst/>
            </a:prstGeom>
            <a:noFill/>
            <a:ln w="9525">
              <a:noFill/>
              <a:miter lim="800000"/>
              <a:headEnd/>
              <a:tailEnd/>
            </a:ln>
          </p:spPr>
          <p:txBody>
            <a:bodyPr wrap="none" lIns="0" tIns="0" rIns="0" bIns="0">
              <a:spAutoFit/>
            </a:bodyPr>
            <a:lstStyle/>
            <a:p>
              <a:pPr algn="l" rtl="0" eaLnBrk="0" hangingPunct="0"/>
              <a:r>
                <a:rPr lang="en-US" sz="2200" b="0">
                  <a:solidFill>
                    <a:srgbClr val="EF7F0F"/>
                  </a:solidFill>
                  <a:latin typeface="Chicago" charset="0"/>
                </a:rPr>
                <a:t>- </a:t>
              </a:r>
              <a:endParaRPr lang="en-US" sz="2400" b="0">
                <a:latin typeface="Times" pitchFamily="18" charset="0"/>
              </a:endParaRPr>
            </a:p>
          </p:txBody>
        </p:sp>
        <p:sp>
          <p:nvSpPr>
            <p:cNvPr id="60433" name="Rectangle 18"/>
            <p:cNvSpPr>
              <a:spLocks noChangeArrowheads="1"/>
            </p:cNvSpPr>
            <p:nvPr/>
          </p:nvSpPr>
          <p:spPr bwMode="auto">
            <a:xfrm>
              <a:off x="622" y="1965"/>
              <a:ext cx="1339" cy="217"/>
            </a:xfrm>
            <a:prstGeom prst="rect">
              <a:avLst/>
            </a:prstGeom>
            <a:solidFill>
              <a:srgbClr val="EE040A"/>
            </a:solidFill>
            <a:ln w="9525">
              <a:solidFill>
                <a:srgbClr val="1D00F2"/>
              </a:solidFill>
              <a:miter lim="800000"/>
              <a:headEnd/>
              <a:tailEnd/>
            </a:ln>
          </p:spPr>
          <p:txBody>
            <a:bodyPr wrap="none" lIns="0" tIns="0" rIns="0" bIns="0">
              <a:spAutoFit/>
            </a:bodyPr>
            <a:lstStyle/>
            <a:p>
              <a:pPr algn="l" rtl="0" eaLnBrk="0" hangingPunct="0"/>
              <a:r>
                <a:rPr lang="en-US" sz="2200">
                  <a:solidFill>
                    <a:srgbClr val="1D00F2"/>
                  </a:solidFill>
                  <a:latin typeface="Comic Sans MS" pitchFamily="66" charset="0"/>
                </a:rPr>
                <a:t>sediment supply</a:t>
              </a:r>
              <a:endParaRPr lang="en-US" sz="2400" b="0">
                <a:solidFill>
                  <a:srgbClr val="1D00F2"/>
                </a:solidFill>
                <a:latin typeface="Times" pitchFamily="18" charset="0"/>
              </a:endParaRPr>
            </a:p>
          </p:txBody>
        </p:sp>
        <p:sp>
          <p:nvSpPr>
            <p:cNvPr id="60434" name="Rectangle 19"/>
            <p:cNvSpPr>
              <a:spLocks noChangeArrowheads="1"/>
            </p:cNvSpPr>
            <p:nvPr/>
          </p:nvSpPr>
          <p:spPr bwMode="auto">
            <a:xfrm>
              <a:off x="78" y="2293"/>
              <a:ext cx="1177" cy="294"/>
            </a:xfrm>
            <a:prstGeom prst="rect">
              <a:avLst/>
            </a:prstGeom>
            <a:noFill/>
            <a:ln w="9525">
              <a:solidFill>
                <a:srgbClr val="1D00F2"/>
              </a:solidFill>
              <a:miter lim="800000"/>
              <a:headEnd/>
              <a:tailEnd/>
            </a:ln>
          </p:spPr>
          <p:txBody>
            <a:bodyPr wrap="none" lIns="0" tIns="0" rIns="0" bIns="0">
              <a:spAutoFit/>
            </a:bodyPr>
            <a:lstStyle/>
            <a:p>
              <a:pPr algn="l" rtl="0" eaLnBrk="0" hangingPunct="0"/>
              <a:r>
                <a:rPr lang="en-US" sz="3000" i="1">
                  <a:solidFill>
                    <a:srgbClr val="1D00F2"/>
                  </a:solidFill>
                  <a:latin typeface="Comic Sans MS" pitchFamily="66" charset="0"/>
                </a:rPr>
                <a:t>Vail Curve</a:t>
              </a:r>
              <a:endParaRPr lang="en-US" sz="2400" b="0">
                <a:solidFill>
                  <a:srgbClr val="1D00F2"/>
                </a:solidFill>
                <a:latin typeface="Times" pitchFamily="18" charset="0"/>
              </a:endParaRPr>
            </a:p>
          </p:txBody>
        </p:sp>
        <p:sp>
          <p:nvSpPr>
            <p:cNvPr id="60435" name="Rectangle 20"/>
            <p:cNvSpPr>
              <a:spLocks noChangeArrowheads="1"/>
            </p:cNvSpPr>
            <p:nvPr/>
          </p:nvSpPr>
          <p:spPr bwMode="auto">
            <a:xfrm>
              <a:off x="289" y="2619"/>
              <a:ext cx="148" cy="259"/>
            </a:xfrm>
            <a:prstGeom prst="rect">
              <a:avLst/>
            </a:prstGeom>
            <a:noFill/>
            <a:ln w="9525">
              <a:noFill/>
              <a:miter lim="800000"/>
              <a:headEnd/>
              <a:tailEnd/>
            </a:ln>
          </p:spPr>
          <p:txBody>
            <a:bodyPr wrap="none" lIns="0" tIns="0" rIns="0" bIns="0">
              <a:spAutoFit/>
            </a:bodyPr>
            <a:lstStyle/>
            <a:p>
              <a:pPr algn="l" rtl="0" eaLnBrk="0" hangingPunct="0"/>
              <a:r>
                <a:rPr lang="en-US" sz="2700" b="0">
                  <a:solidFill>
                    <a:srgbClr val="7CD722"/>
                  </a:solidFill>
                  <a:latin typeface="Comic Sans MS" pitchFamily="66" charset="0"/>
                </a:rPr>
                <a:t>• </a:t>
              </a:r>
              <a:endParaRPr lang="en-US" sz="2400" b="0">
                <a:latin typeface="Times" pitchFamily="18" charset="0"/>
              </a:endParaRPr>
            </a:p>
          </p:txBody>
        </p:sp>
        <p:sp>
          <p:nvSpPr>
            <p:cNvPr id="60436" name="Rectangle 21"/>
            <p:cNvSpPr>
              <a:spLocks noChangeArrowheads="1"/>
            </p:cNvSpPr>
            <p:nvPr/>
          </p:nvSpPr>
          <p:spPr bwMode="auto">
            <a:xfrm>
              <a:off x="435" y="2619"/>
              <a:ext cx="2168" cy="265"/>
            </a:xfrm>
            <a:prstGeom prst="rect">
              <a:avLst/>
            </a:prstGeom>
            <a:noFill/>
            <a:ln w="9525">
              <a:solidFill>
                <a:srgbClr val="1D00F2"/>
              </a:solidFill>
              <a:miter lim="800000"/>
              <a:headEnd/>
              <a:tailEnd/>
            </a:ln>
          </p:spPr>
          <p:txBody>
            <a:bodyPr wrap="none" lIns="0" tIns="0" rIns="0" bIns="0">
              <a:spAutoFit/>
            </a:bodyPr>
            <a:lstStyle/>
            <a:p>
              <a:pPr algn="l" rtl="0" eaLnBrk="0" hangingPunct="0"/>
              <a:r>
                <a:rPr lang="en-US" sz="2700" i="1">
                  <a:solidFill>
                    <a:srgbClr val="1D00F2"/>
                  </a:solidFill>
                  <a:latin typeface="Comic Sans MS" pitchFamily="66" charset="0"/>
                </a:rPr>
                <a:t>an attempt at global</a:t>
              </a:r>
              <a:endParaRPr lang="en-US" sz="2400" b="0">
                <a:solidFill>
                  <a:srgbClr val="1D00F2"/>
                </a:solidFill>
                <a:latin typeface="Times" pitchFamily="18" charset="0"/>
              </a:endParaRPr>
            </a:p>
          </p:txBody>
        </p:sp>
        <p:sp>
          <p:nvSpPr>
            <p:cNvPr id="60437" name="Rectangle 22"/>
            <p:cNvSpPr>
              <a:spLocks noChangeArrowheads="1"/>
            </p:cNvSpPr>
            <p:nvPr/>
          </p:nvSpPr>
          <p:spPr bwMode="auto">
            <a:xfrm>
              <a:off x="289" y="2906"/>
              <a:ext cx="148" cy="259"/>
            </a:xfrm>
            <a:prstGeom prst="rect">
              <a:avLst/>
            </a:prstGeom>
            <a:noFill/>
            <a:ln w="9525">
              <a:noFill/>
              <a:miter lim="800000"/>
              <a:headEnd/>
              <a:tailEnd/>
            </a:ln>
          </p:spPr>
          <p:txBody>
            <a:bodyPr wrap="none" lIns="0" tIns="0" rIns="0" bIns="0">
              <a:spAutoFit/>
            </a:bodyPr>
            <a:lstStyle/>
            <a:p>
              <a:pPr algn="l" rtl="0" eaLnBrk="0" hangingPunct="0"/>
              <a:r>
                <a:rPr lang="en-US" sz="2700" b="0">
                  <a:solidFill>
                    <a:srgbClr val="7CD722"/>
                  </a:solidFill>
                  <a:latin typeface="Comic Sans MS" pitchFamily="66" charset="0"/>
                </a:rPr>
                <a:t>• </a:t>
              </a:r>
              <a:endParaRPr lang="en-US" sz="2400" b="0">
                <a:latin typeface="Times" pitchFamily="18" charset="0"/>
              </a:endParaRPr>
            </a:p>
          </p:txBody>
        </p:sp>
        <p:sp>
          <p:nvSpPr>
            <p:cNvPr id="60438" name="Rectangle 23"/>
            <p:cNvSpPr>
              <a:spLocks noChangeArrowheads="1"/>
            </p:cNvSpPr>
            <p:nvPr/>
          </p:nvSpPr>
          <p:spPr bwMode="auto">
            <a:xfrm>
              <a:off x="435" y="2906"/>
              <a:ext cx="1447" cy="265"/>
            </a:xfrm>
            <a:prstGeom prst="rect">
              <a:avLst/>
            </a:prstGeom>
            <a:noFill/>
            <a:ln w="9525">
              <a:solidFill>
                <a:srgbClr val="1D00F2"/>
              </a:solidFill>
              <a:miter lim="800000"/>
              <a:headEnd/>
              <a:tailEnd/>
            </a:ln>
          </p:spPr>
          <p:txBody>
            <a:bodyPr wrap="none" lIns="0" tIns="0" rIns="0" bIns="0">
              <a:spAutoFit/>
            </a:bodyPr>
            <a:lstStyle/>
            <a:p>
              <a:pPr algn="l" rtl="0" eaLnBrk="0" hangingPunct="0"/>
              <a:r>
                <a:rPr lang="en-US" sz="2700" i="1">
                  <a:solidFill>
                    <a:srgbClr val="1D00F2"/>
                  </a:solidFill>
                  <a:latin typeface="Comic Sans MS" pitchFamily="66" charset="0"/>
                </a:rPr>
                <a:t>correlation of</a:t>
              </a:r>
              <a:endParaRPr lang="en-US" sz="2400" b="0">
                <a:solidFill>
                  <a:srgbClr val="1D00F2"/>
                </a:solidFill>
                <a:latin typeface="Times" pitchFamily="18" charset="0"/>
              </a:endParaRPr>
            </a:p>
          </p:txBody>
        </p:sp>
        <p:sp>
          <p:nvSpPr>
            <p:cNvPr id="60439" name="Rectangle 24"/>
            <p:cNvSpPr>
              <a:spLocks noChangeArrowheads="1"/>
            </p:cNvSpPr>
            <p:nvPr/>
          </p:nvSpPr>
          <p:spPr bwMode="auto">
            <a:xfrm>
              <a:off x="394" y="3192"/>
              <a:ext cx="1042" cy="265"/>
            </a:xfrm>
            <a:prstGeom prst="rect">
              <a:avLst/>
            </a:prstGeom>
            <a:noFill/>
            <a:ln w="9525">
              <a:solidFill>
                <a:srgbClr val="1D00F2"/>
              </a:solidFill>
              <a:miter lim="800000"/>
              <a:headEnd/>
              <a:tailEnd/>
            </a:ln>
          </p:spPr>
          <p:txBody>
            <a:bodyPr wrap="none" lIns="0" tIns="0" rIns="0" bIns="0">
              <a:spAutoFit/>
            </a:bodyPr>
            <a:lstStyle/>
            <a:p>
              <a:pPr algn="l" rtl="0" eaLnBrk="0" hangingPunct="0"/>
              <a:r>
                <a:rPr lang="en-US" sz="2700" i="1">
                  <a:solidFill>
                    <a:srgbClr val="1D00F2"/>
                  </a:solidFill>
                  <a:latin typeface="Comic Sans MS" pitchFamily="66" charset="0"/>
                </a:rPr>
                <a:t>lithologies</a:t>
              </a:r>
              <a:endParaRPr lang="en-US" sz="2400" b="0">
                <a:solidFill>
                  <a:srgbClr val="1D00F2"/>
                </a:solidFill>
                <a:latin typeface="Times" pitchFamily="18" charset="0"/>
              </a:endParaRPr>
            </a:p>
          </p:txBody>
        </p:sp>
        <p:sp>
          <p:nvSpPr>
            <p:cNvPr id="60440" name="Rectangle 25"/>
            <p:cNvSpPr>
              <a:spLocks noChangeArrowheads="1"/>
            </p:cNvSpPr>
            <p:nvPr/>
          </p:nvSpPr>
          <p:spPr bwMode="auto">
            <a:xfrm>
              <a:off x="499" y="3496"/>
              <a:ext cx="108" cy="211"/>
            </a:xfrm>
            <a:prstGeom prst="rect">
              <a:avLst/>
            </a:prstGeom>
            <a:noFill/>
            <a:ln w="9525">
              <a:noFill/>
              <a:miter lim="800000"/>
              <a:headEnd/>
              <a:tailEnd/>
            </a:ln>
          </p:spPr>
          <p:txBody>
            <a:bodyPr wrap="none" lIns="0" tIns="0" rIns="0" bIns="0">
              <a:spAutoFit/>
            </a:bodyPr>
            <a:lstStyle/>
            <a:p>
              <a:pPr algn="l" rtl="0" eaLnBrk="0" hangingPunct="0"/>
              <a:r>
                <a:rPr lang="en-US" sz="2200" b="0">
                  <a:solidFill>
                    <a:srgbClr val="EF7F0F"/>
                  </a:solidFill>
                  <a:latin typeface="Chicago" charset="0"/>
                </a:rPr>
                <a:t>- </a:t>
              </a:r>
              <a:endParaRPr lang="en-US" sz="2400" b="0">
                <a:latin typeface="Times" pitchFamily="18" charset="0"/>
              </a:endParaRPr>
            </a:p>
          </p:txBody>
        </p:sp>
        <p:sp>
          <p:nvSpPr>
            <p:cNvPr id="60441" name="Rectangle 26"/>
            <p:cNvSpPr>
              <a:spLocks noChangeArrowheads="1"/>
            </p:cNvSpPr>
            <p:nvPr/>
          </p:nvSpPr>
          <p:spPr bwMode="auto">
            <a:xfrm>
              <a:off x="663" y="3478"/>
              <a:ext cx="1" cy="230"/>
            </a:xfrm>
            <a:prstGeom prst="rect">
              <a:avLst/>
            </a:prstGeom>
            <a:noFill/>
            <a:ln w="9525">
              <a:noFill/>
              <a:miter lim="800000"/>
              <a:headEnd/>
              <a:tailEnd/>
            </a:ln>
          </p:spPr>
          <p:txBody>
            <a:bodyPr wrap="none" lIns="0" tIns="0" rIns="0" bIns="0">
              <a:spAutoFit/>
            </a:bodyPr>
            <a:lstStyle/>
            <a:p>
              <a:pPr algn="l" rtl="0" eaLnBrk="0" hangingPunct="0"/>
              <a:endParaRPr lang="en-US" sz="2400" b="0">
                <a:latin typeface="Times" pitchFamily="18" charset="0"/>
              </a:endParaRPr>
            </a:p>
          </p:txBody>
        </p:sp>
        <p:sp>
          <p:nvSpPr>
            <p:cNvPr id="60442" name="Rectangle 27"/>
            <p:cNvSpPr>
              <a:spLocks noChangeArrowheads="1"/>
            </p:cNvSpPr>
            <p:nvPr/>
          </p:nvSpPr>
          <p:spPr bwMode="auto">
            <a:xfrm>
              <a:off x="499" y="3742"/>
              <a:ext cx="108" cy="211"/>
            </a:xfrm>
            <a:prstGeom prst="rect">
              <a:avLst/>
            </a:prstGeom>
            <a:noFill/>
            <a:ln w="9525">
              <a:noFill/>
              <a:miter lim="800000"/>
              <a:headEnd/>
              <a:tailEnd/>
            </a:ln>
          </p:spPr>
          <p:txBody>
            <a:bodyPr wrap="none" lIns="0" tIns="0" rIns="0" bIns="0">
              <a:spAutoFit/>
            </a:bodyPr>
            <a:lstStyle/>
            <a:p>
              <a:pPr algn="l" rtl="0" eaLnBrk="0" hangingPunct="0"/>
              <a:r>
                <a:rPr lang="en-US" sz="2200" b="0">
                  <a:solidFill>
                    <a:srgbClr val="EF7F0F"/>
                  </a:solidFill>
                  <a:latin typeface="Chicago" charset="0"/>
                </a:rPr>
                <a:t>- </a:t>
              </a:r>
              <a:endParaRPr lang="en-US" sz="2400" b="0">
                <a:latin typeface="Times" pitchFamily="18" charset="0"/>
              </a:endParaRPr>
            </a:p>
          </p:txBody>
        </p:sp>
        <p:sp>
          <p:nvSpPr>
            <p:cNvPr id="60443" name="Rectangle 28"/>
            <p:cNvSpPr>
              <a:spLocks noChangeArrowheads="1"/>
            </p:cNvSpPr>
            <p:nvPr/>
          </p:nvSpPr>
          <p:spPr bwMode="auto">
            <a:xfrm>
              <a:off x="663" y="3724"/>
              <a:ext cx="1" cy="230"/>
            </a:xfrm>
            <a:prstGeom prst="rect">
              <a:avLst/>
            </a:prstGeom>
            <a:noFill/>
            <a:ln w="9525">
              <a:noFill/>
              <a:miter lim="800000"/>
              <a:headEnd/>
              <a:tailEnd/>
            </a:ln>
          </p:spPr>
          <p:txBody>
            <a:bodyPr wrap="none" lIns="0" tIns="0" rIns="0" bIns="0">
              <a:spAutoFit/>
            </a:bodyPr>
            <a:lstStyle/>
            <a:p>
              <a:pPr algn="l" rtl="0" eaLnBrk="0" hangingPunct="0"/>
              <a:endParaRPr lang="en-US" sz="2400" b="0">
                <a:latin typeface="Times" pitchFamily="18" charset="0"/>
              </a:endParaRPr>
            </a:p>
          </p:txBody>
        </p:sp>
      </p:grpSp>
      <p:pic>
        <p:nvPicPr>
          <p:cNvPr id="60419" name="Picture 29"/>
          <p:cNvPicPr>
            <a:picLocks noChangeAspect="1" noChangeArrowheads="1"/>
          </p:cNvPicPr>
          <p:nvPr/>
        </p:nvPicPr>
        <p:blipFill>
          <a:blip r:embed="rId2"/>
          <a:srcRect/>
          <a:stretch>
            <a:fillRect/>
          </a:stretch>
        </p:blipFill>
        <p:spPr bwMode="auto">
          <a:xfrm>
            <a:off x="4794250" y="1619250"/>
            <a:ext cx="4291013" cy="5235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2" name="Group 4"/>
          <p:cNvGrpSpPr>
            <a:grpSpLocks/>
          </p:cNvGrpSpPr>
          <p:nvPr/>
        </p:nvGrpSpPr>
        <p:grpSpPr bwMode="auto">
          <a:xfrm>
            <a:off x="0" y="228600"/>
            <a:ext cx="8704263" cy="5810250"/>
            <a:chOff x="36" y="2"/>
            <a:chExt cx="5483" cy="3660"/>
          </a:xfrm>
        </p:grpSpPr>
        <p:sp>
          <p:nvSpPr>
            <p:cNvPr id="350213" name="Rectangle 5"/>
            <p:cNvSpPr>
              <a:spLocks noChangeArrowheads="1"/>
            </p:cNvSpPr>
            <p:nvPr/>
          </p:nvSpPr>
          <p:spPr bwMode="auto">
            <a:xfrm>
              <a:off x="41" y="8"/>
              <a:ext cx="1896" cy="269"/>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800" i="1">
                  <a:solidFill>
                    <a:srgbClr val="000000"/>
                  </a:solidFill>
                  <a:latin typeface="Comic Sans MS" pitchFamily="66" charset="0"/>
                </a:rPr>
                <a:t>Rock designations</a:t>
              </a:r>
              <a:endParaRPr lang="en-US" sz="2400" b="0">
                <a:latin typeface="Times" pitchFamily="18" charset="0"/>
              </a:endParaRPr>
            </a:p>
          </p:txBody>
        </p:sp>
        <p:sp>
          <p:nvSpPr>
            <p:cNvPr id="350214" name="Rectangle 6"/>
            <p:cNvSpPr>
              <a:spLocks noChangeArrowheads="1"/>
            </p:cNvSpPr>
            <p:nvPr/>
          </p:nvSpPr>
          <p:spPr bwMode="auto">
            <a:xfrm>
              <a:off x="243" y="310"/>
              <a:ext cx="137" cy="240"/>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500" b="0">
                  <a:solidFill>
                    <a:srgbClr val="000000"/>
                  </a:solidFill>
                  <a:latin typeface="Comic Sans MS" pitchFamily="66" charset="0"/>
                </a:rPr>
                <a:t>• </a:t>
              </a:r>
              <a:endParaRPr lang="en-US" sz="2400" b="0">
                <a:latin typeface="Times" pitchFamily="18" charset="0"/>
              </a:endParaRPr>
            </a:p>
          </p:txBody>
        </p:sp>
        <p:sp>
          <p:nvSpPr>
            <p:cNvPr id="350215" name="Rectangle 7"/>
            <p:cNvSpPr>
              <a:spLocks noChangeArrowheads="1"/>
            </p:cNvSpPr>
            <p:nvPr/>
          </p:nvSpPr>
          <p:spPr bwMode="auto">
            <a:xfrm>
              <a:off x="377" y="332"/>
              <a:ext cx="3936" cy="240"/>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500" i="1">
                  <a:solidFill>
                    <a:srgbClr val="000000"/>
                  </a:solidFill>
                  <a:latin typeface="New York" charset="0"/>
                </a:rPr>
                <a:t>Rock units called Lithostratigraphic units</a:t>
              </a:r>
              <a:endParaRPr lang="en-US" sz="2400" b="0">
                <a:latin typeface="Times" pitchFamily="18" charset="0"/>
              </a:endParaRPr>
            </a:p>
          </p:txBody>
        </p:sp>
        <p:sp>
          <p:nvSpPr>
            <p:cNvPr id="350216" name="Rectangle 8"/>
            <p:cNvSpPr>
              <a:spLocks noChangeArrowheads="1"/>
            </p:cNvSpPr>
            <p:nvPr/>
          </p:nvSpPr>
          <p:spPr bwMode="auto">
            <a:xfrm>
              <a:off x="445" y="596"/>
              <a:ext cx="126" cy="211"/>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b="0">
                  <a:solidFill>
                    <a:srgbClr val="000000"/>
                  </a:solidFill>
                  <a:latin typeface="Comic Sans MS" pitchFamily="66" charset="0"/>
                </a:rPr>
                <a:t>- </a:t>
              </a:r>
              <a:endParaRPr lang="en-US" sz="2400" b="0">
                <a:latin typeface="Times" pitchFamily="18" charset="0"/>
              </a:endParaRPr>
            </a:p>
          </p:txBody>
        </p:sp>
        <p:sp>
          <p:nvSpPr>
            <p:cNvPr id="350217" name="Rectangle 9"/>
            <p:cNvSpPr>
              <a:spLocks noChangeArrowheads="1"/>
            </p:cNvSpPr>
            <p:nvPr/>
          </p:nvSpPr>
          <p:spPr bwMode="auto">
            <a:xfrm>
              <a:off x="568" y="596"/>
              <a:ext cx="4425" cy="211"/>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i="1">
                  <a:solidFill>
                    <a:srgbClr val="000000"/>
                  </a:solidFill>
                  <a:latin typeface="Comic Sans MS" pitchFamily="66" charset="0"/>
                </a:rPr>
                <a:t>described in terms of Group, Formation, &amp; Member</a:t>
              </a:r>
              <a:endParaRPr lang="en-US" sz="2400" b="0">
                <a:latin typeface="Times" pitchFamily="18" charset="0"/>
              </a:endParaRPr>
            </a:p>
          </p:txBody>
        </p:sp>
        <p:sp>
          <p:nvSpPr>
            <p:cNvPr id="350218" name="Rectangle 10"/>
            <p:cNvSpPr>
              <a:spLocks noChangeArrowheads="1"/>
            </p:cNvSpPr>
            <p:nvPr/>
          </p:nvSpPr>
          <p:spPr bwMode="auto">
            <a:xfrm>
              <a:off x="646" y="837"/>
              <a:ext cx="103" cy="182"/>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1900" b="0">
                  <a:solidFill>
                    <a:srgbClr val="000000"/>
                  </a:solidFill>
                  <a:latin typeface="Comic Sans MS" pitchFamily="66" charset="0"/>
                </a:rPr>
                <a:t>&gt; </a:t>
              </a:r>
              <a:endParaRPr lang="en-US" sz="2400" b="0">
                <a:latin typeface="Times" pitchFamily="18" charset="0"/>
              </a:endParaRPr>
            </a:p>
          </p:txBody>
        </p:sp>
        <p:sp>
          <p:nvSpPr>
            <p:cNvPr id="350219" name="Rectangle 11"/>
            <p:cNvSpPr>
              <a:spLocks noChangeArrowheads="1"/>
            </p:cNvSpPr>
            <p:nvPr/>
          </p:nvSpPr>
          <p:spPr bwMode="auto">
            <a:xfrm>
              <a:off x="747" y="837"/>
              <a:ext cx="4021" cy="182"/>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1900" i="1">
                  <a:solidFill>
                    <a:srgbClr val="000000"/>
                  </a:solidFill>
                  <a:latin typeface="Comic Sans MS" pitchFamily="66" charset="0"/>
                </a:rPr>
                <a:t>each term has specific meanings in geological parlance</a:t>
              </a:r>
              <a:endParaRPr lang="en-US" sz="2400" b="0">
                <a:latin typeface="Times" pitchFamily="18" charset="0"/>
              </a:endParaRPr>
            </a:p>
          </p:txBody>
        </p:sp>
        <p:sp>
          <p:nvSpPr>
            <p:cNvPr id="350220" name="Rectangle 12"/>
            <p:cNvSpPr>
              <a:spLocks noChangeArrowheads="1"/>
            </p:cNvSpPr>
            <p:nvPr/>
          </p:nvSpPr>
          <p:spPr bwMode="auto">
            <a:xfrm>
              <a:off x="243" y="1044"/>
              <a:ext cx="137" cy="240"/>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500" b="0">
                  <a:solidFill>
                    <a:srgbClr val="000000"/>
                  </a:solidFill>
                  <a:latin typeface="Comic Sans MS" pitchFamily="66" charset="0"/>
                </a:rPr>
                <a:t>• </a:t>
              </a:r>
              <a:endParaRPr lang="en-US" sz="2400" b="0">
                <a:latin typeface="Times" pitchFamily="18" charset="0"/>
              </a:endParaRPr>
            </a:p>
          </p:txBody>
        </p:sp>
        <p:sp>
          <p:nvSpPr>
            <p:cNvPr id="350221" name="Rectangle 13"/>
            <p:cNvSpPr>
              <a:spLocks noChangeArrowheads="1"/>
            </p:cNvSpPr>
            <p:nvPr/>
          </p:nvSpPr>
          <p:spPr bwMode="auto">
            <a:xfrm>
              <a:off x="377" y="1066"/>
              <a:ext cx="1033" cy="240"/>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500" i="1">
                  <a:solidFill>
                    <a:srgbClr val="000000"/>
                  </a:solidFill>
                  <a:latin typeface="New York" charset="0"/>
                </a:rPr>
                <a:t>Formation </a:t>
              </a:r>
              <a:endParaRPr lang="en-US" sz="2400" b="0">
                <a:latin typeface="Times" pitchFamily="18" charset="0"/>
              </a:endParaRPr>
            </a:p>
          </p:txBody>
        </p:sp>
        <p:sp>
          <p:nvSpPr>
            <p:cNvPr id="350222" name="Rectangle 14"/>
            <p:cNvSpPr>
              <a:spLocks noChangeArrowheads="1"/>
            </p:cNvSpPr>
            <p:nvPr/>
          </p:nvSpPr>
          <p:spPr bwMode="auto">
            <a:xfrm>
              <a:off x="445" y="1329"/>
              <a:ext cx="126" cy="211"/>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b="0">
                  <a:solidFill>
                    <a:srgbClr val="000000"/>
                  </a:solidFill>
                  <a:latin typeface="Comic Sans MS" pitchFamily="66" charset="0"/>
                </a:rPr>
                <a:t>- </a:t>
              </a:r>
              <a:endParaRPr lang="en-US" sz="2400" b="0">
                <a:latin typeface="Times" pitchFamily="18" charset="0"/>
              </a:endParaRPr>
            </a:p>
          </p:txBody>
        </p:sp>
        <p:sp>
          <p:nvSpPr>
            <p:cNvPr id="350223" name="Rectangle 15"/>
            <p:cNvSpPr>
              <a:spLocks noChangeArrowheads="1"/>
            </p:cNvSpPr>
            <p:nvPr/>
          </p:nvSpPr>
          <p:spPr bwMode="auto">
            <a:xfrm>
              <a:off x="568" y="1329"/>
              <a:ext cx="2883" cy="211"/>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i="1">
                  <a:solidFill>
                    <a:srgbClr val="000000"/>
                  </a:solidFill>
                  <a:latin typeface="Comic Sans MS" pitchFamily="66" charset="0"/>
                </a:rPr>
                <a:t>a mappable lithostratigraphic unit</a:t>
              </a:r>
              <a:endParaRPr lang="en-US" sz="2400" b="0">
                <a:latin typeface="Times" pitchFamily="18" charset="0"/>
              </a:endParaRPr>
            </a:p>
          </p:txBody>
        </p:sp>
        <p:sp>
          <p:nvSpPr>
            <p:cNvPr id="350224" name="Rectangle 16"/>
            <p:cNvSpPr>
              <a:spLocks noChangeArrowheads="1"/>
            </p:cNvSpPr>
            <p:nvPr/>
          </p:nvSpPr>
          <p:spPr bwMode="auto">
            <a:xfrm>
              <a:off x="646" y="1570"/>
              <a:ext cx="103" cy="182"/>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1900" b="0">
                  <a:solidFill>
                    <a:srgbClr val="000000"/>
                  </a:solidFill>
                  <a:latin typeface="Comic Sans MS" pitchFamily="66" charset="0"/>
                </a:rPr>
                <a:t>&gt; </a:t>
              </a:r>
              <a:endParaRPr lang="en-US" sz="2400" b="0">
                <a:latin typeface="Times" pitchFamily="18" charset="0"/>
              </a:endParaRPr>
            </a:p>
          </p:txBody>
        </p:sp>
        <p:sp>
          <p:nvSpPr>
            <p:cNvPr id="350225" name="Rectangle 17"/>
            <p:cNvSpPr>
              <a:spLocks noChangeArrowheads="1"/>
            </p:cNvSpPr>
            <p:nvPr/>
          </p:nvSpPr>
          <p:spPr bwMode="auto">
            <a:xfrm>
              <a:off x="747" y="1570"/>
              <a:ext cx="3464" cy="182"/>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1900" i="1">
                  <a:solidFill>
                    <a:srgbClr val="000000"/>
                  </a:solidFill>
                  <a:latin typeface="Comic Sans MS" pitchFamily="66" charset="0"/>
                </a:rPr>
                <a:t>has a location for identifying the type-section</a:t>
              </a:r>
              <a:endParaRPr lang="en-US" sz="2400" b="0">
                <a:latin typeface="Times" pitchFamily="18" charset="0"/>
              </a:endParaRPr>
            </a:p>
          </p:txBody>
        </p:sp>
        <p:sp>
          <p:nvSpPr>
            <p:cNvPr id="350226" name="Rectangle 18"/>
            <p:cNvSpPr>
              <a:spLocks noChangeArrowheads="1"/>
            </p:cNvSpPr>
            <p:nvPr/>
          </p:nvSpPr>
          <p:spPr bwMode="auto">
            <a:xfrm>
              <a:off x="646" y="1777"/>
              <a:ext cx="103" cy="182"/>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1900" b="0">
                  <a:solidFill>
                    <a:srgbClr val="000000"/>
                  </a:solidFill>
                  <a:latin typeface="Comic Sans MS" pitchFamily="66" charset="0"/>
                </a:rPr>
                <a:t>&gt; </a:t>
              </a:r>
              <a:endParaRPr lang="en-US" sz="2400" b="0">
                <a:latin typeface="Times" pitchFamily="18" charset="0"/>
              </a:endParaRPr>
            </a:p>
          </p:txBody>
        </p:sp>
        <p:sp>
          <p:nvSpPr>
            <p:cNvPr id="350227" name="Rectangle 19"/>
            <p:cNvSpPr>
              <a:spLocks noChangeArrowheads="1"/>
            </p:cNvSpPr>
            <p:nvPr/>
          </p:nvSpPr>
          <p:spPr bwMode="auto">
            <a:xfrm>
              <a:off x="747" y="1777"/>
              <a:ext cx="3443" cy="182"/>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1900" i="1">
                  <a:solidFill>
                    <a:srgbClr val="000000"/>
                  </a:solidFill>
                  <a:latin typeface="Comic Sans MS" pitchFamily="66" charset="0"/>
                </a:rPr>
                <a:t>has a rock designation describing the lithology</a:t>
              </a:r>
              <a:endParaRPr lang="en-US" sz="2400" b="0">
                <a:latin typeface="Times" pitchFamily="18" charset="0"/>
              </a:endParaRPr>
            </a:p>
          </p:txBody>
        </p:sp>
        <p:sp>
          <p:nvSpPr>
            <p:cNvPr id="350228" name="Rectangle 20"/>
            <p:cNvSpPr>
              <a:spLocks noChangeArrowheads="1"/>
            </p:cNvSpPr>
            <p:nvPr/>
          </p:nvSpPr>
          <p:spPr bwMode="auto">
            <a:xfrm>
              <a:off x="445" y="1984"/>
              <a:ext cx="126" cy="211"/>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b="0">
                  <a:solidFill>
                    <a:srgbClr val="000000"/>
                  </a:solidFill>
                  <a:latin typeface="Comic Sans MS" pitchFamily="66" charset="0"/>
                </a:rPr>
                <a:t>- </a:t>
              </a:r>
              <a:endParaRPr lang="en-US" sz="2400" b="0">
                <a:latin typeface="Times" pitchFamily="18" charset="0"/>
              </a:endParaRPr>
            </a:p>
          </p:txBody>
        </p:sp>
        <p:sp>
          <p:nvSpPr>
            <p:cNvPr id="350229" name="Rectangle 21"/>
            <p:cNvSpPr>
              <a:spLocks noChangeArrowheads="1"/>
            </p:cNvSpPr>
            <p:nvPr/>
          </p:nvSpPr>
          <p:spPr bwMode="auto">
            <a:xfrm>
              <a:off x="568" y="1984"/>
              <a:ext cx="3118" cy="211"/>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i="1">
                  <a:solidFill>
                    <a:srgbClr val="000000"/>
                  </a:solidFill>
                  <a:latin typeface="Comic Sans MS" pitchFamily="66" charset="0"/>
                </a:rPr>
                <a:t>sometimes not all the same lithology</a:t>
              </a:r>
              <a:endParaRPr lang="en-US" sz="2400" b="0">
                <a:latin typeface="Times" pitchFamily="18" charset="0"/>
              </a:endParaRPr>
            </a:p>
          </p:txBody>
        </p:sp>
        <p:sp>
          <p:nvSpPr>
            <p:cNvPr id="350230" name="Rectangle 22"/>
            <p:cNvSpPr>
              <a:spLocks noChangeArrowheads="1"/>
            </p:cNvSpPr>
            <p:nvPr/>
          </p:nvSpPr>
          <p:spPr bwMode="auto">
            <a:xfrm>
              <a:off x="646" y="2225"/>
              <a:ext cx="103" cy="182"/>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1900" b="0">
                  <a:solidFill>
                    <a:srgbClr val="000000"/>
                  </a:solidFill>
                  <a:latin typeface="Comic Sans MS" pitchFamily="66" charset="0"/>
                </a:rPr>
                <a:t>&gt; </a:t>
              </a:r>
              <a:endParaRPr lang="en-US" sz="2400" b="0">
                <a:latin typeface="Times" pitchFamily="18" charset="0"/>
              </a:endParaRPr>
            </a:p>
          </p:txBody>
        </p:sp>
        <p:sp>
          <p:nvSpPr>
            <p:cNvPr id="350231" name="Rectangle 23"/>
            <p:cNvSpPr>
              <a:spLocks noChangeArrowheads="1"/>
            </p:cNvSpPr>
            <p:nvPr/>
          </p:nvSpPr>
          <p:spPr bwMode="auto">
            <a:xfrm>
              <a:off x="747" y="2225"/>
              <a:ext cx="4772" cy="182"/>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1900" i="1">
                  <a:solidFill>
                    <a:srgbClr val="000000"/>
                  </a:solidFill>
                  <a:latin typeface="Comic Sans MS" pitchFamily="66" charset="0"/>
                </a:rPr>
                <a:t>in which case the term "Formation" takes the place of lithologic</a:t>
              </a:r>
              <a:endParaRPr lang="en-US" sz="2400" b="0">
                <a:latin typeface="Times" pitchFamily="18" charset="0"/>
              </a:endParaRPr>
            </a:p>
          </p:txBody>
        </p:sp>
        <p:sp>
          <p:nvSpPr>
            <p:cNvPr id="350232" name="Rectangle 24"/>
            <p:cNvSpPr>
              <a:spLocks noChangeArrowheads="1"/>
            </p:cNvSpPr>
            <p:nvPr/>
          </p:nvSpPr>
          <p:spPr bwMode="auto">
            <a:xfrm>
              <a:off x="747" y="2432"/>
              <a:ext cx="322" cy="182"/>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1900" i="1">
                  <a:solidFill>
                    <a:srgbClr val="000000"/>
                  </a:solidFill>
                  <a:latin typeface="Comic Sans MS" pitchFamily="66" charset="0"/>
                </a:rPr>
                <a:t>type</a:t>
              </a:r>
              <a:endParaRPr lang="en-US" sz="2400" b="0">
                <a:latin typeface="Times" pitchFamily="18" charset="0"/>
              </a:endParaRPr>
            </a:p>
          </p:txBody>
        </p:sp>
        <p:sp>
          <p:nvSpPr>
            <p:cNvPr id="350233" name="Rectangle 25"/>
            <p:cNvSpPr>
              <a:spLocks noChangeArrowheads="1"/>
            </p:cNvSpPr>
            <p:nvPr/>
          </p:nvSpPr>
          <p:spPr bwMode="auto">
            <a:xfrm>
              <a:off x="243" y="2639"/>
              <a:ext cx="137" cy="240"/>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500" b="0">
                  <a:solidFill>
                    <a:srgbClr val="000000"/>
                  </a:solidFill>
                  <a:latin typeface="Comic Sans MS" pitchFamily="66" charset="0"/>
                </a:rPr>
                <a:t>• </a:t>
              </a:r>
              <a:endParaRPr lang="en-US" sz="2400" b="0">
                <a:latin typeface="Times" pitchFamily="18" charset="0"/>
              </a:endParaRPr>
            </a:p>
          </p:txBody>
        </p:sp>
        <p:sp>
          <p:nvSpPr>
            <p:cNvPr id="350234" name="Rectangle 26"/>
            <p:cNvSpPr>
              <a:spLocks noChangeArrowheads="1"/>
            </p:cNvSpPr>
            <p:nvPr/>
          </p:nvSpPr>
          <p:spPr bwMode="auto">
            <a:xfrm>
              <a:off x="377" y="2661"/>
              <a:ext cx="4201" cy="240"/>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500" i="1">
                  <a:solidFill>
                    <a:srgbClr val="000000"/>
                  </a:solidFill>
                  <a:latin typeface="New York" charset="0"/>
                </a:rPr>
                <a:t>Groups are composed of several formations</a:t>
              </a:r>
              <a:endParaRPr lang="en-US" sz="2400" b="0">
                <a:latin typeface="Times" pitchFamily="18" charset="0"/>
              </a:endParaRPr>
            </a:p>
          </p:txBody>
        </p:sp>
        <p:sp>
          <p:nvSpPr>
            <p:cNvPr id="350235" name="Rectangle 27"/>
            <p:cNvSpPr>
              <a:spLocks noChangeArrowheads="1"/>
            </p:cNvSpPr>
            <p:nvPr/>
          </p:nvSpPr>
          <p:spPr bwMode="auto">
            <a:xfrm>
              <a:off x="243" y="2924"/>
              <a:ext cx="137" cy="240"/>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500" b="0">
                  <a:solidFill>
                    <a:srgbClr val="000000"/>
                  </a:solidFill>
                  <a:latin typeface="Comic Sans MS" pitchFamily="66" charset="0"/>
                </a:rPr>
                <a:t>• </a:t>
              </a:r>
              <a:endParaRPr lang="en-US" sz="2400" b="0">
                <a:latin typeface="Times" pitchFamily="18" charset="0"/>
              </a:endParaRPr>
            </a:p>
          </p:txBody>
        </p:sp>
        <p:sp>
          <p:nvSpPr>
            <p:cNvPr id="350236" name="Rectangle 28"/>
            <p:cNvSpPr>
              <a:spLocks noChangeArrowheads="1"/>
            </p:cNvSpPr>
            <p:nvPr/>
          </p:nvSpPr>
          <p:spPr bwMode="auto">
            <a:xfrm>
              <a:off x="377" y="2946"/>
              <a:ext cx="4595" cy="240"/>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500" i="1">
                  <a:solidFill>
                    <a:srgbClr val="000000"/>
                  </a:solidFill>
                  <a:latin typeface="New York" charset="0"/>
                </a:rPr>
                <a:t>Members are distinctive units within a formation</a:t>
              </a:r>
              <a:endParaRPr lang="en-US" sz="2400" b="0">
                <a:latin typeface="Times" pitchFamily="18" charset="0"/>
              </a:endParaRPr>
            </a:p>
          </p:txBody>
        </p:sp>
        <p:sp>
          <p:nvSpPr>
            <p:cNvPr id="350237" name="Rectangle 29"/>
            <p:cNvSpPr>
              <a:spLocks noChangeArrowheads="1"/>
            </p:cNvSpPr>
            <p:nvPr/>
          </p:nvSpPr>
          <p:spPr bwMode="auto">
            <a:xfrm>
              <a:off x="445" y="3210"/>
              <a:ext cx="126" cy="211"/>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b="0">
                  <a:solidFill>
                    <a:srgbClr val="000000"/>
                  </a:solidFill>
                  <a:latin typeface="Comic Sans MS" pitchFamily="66" charset="0"/>
                </a:rPr>
                <a:t>- </a:t>
              </a:r>
              <a:endParaRPr lang="en-US" sz="2400" b="0">
                <a:latin typeface="Times" pitchFamily="18" charset="0"/>
              </a:endParaRPr>
            </a:p>
          </p:txBody>
        </p:sp>
        <p:sp>
          <p:nvSpPr>
            <p:cNvPr id="350238" name="Rectangle 30"/>
            <p:cNvSpPr>
              <a:spLocks noChangeArrowheads="1"/>
            </p:cNvSpPr>
            <p:nvPr/>
          </p:nvSpPr>
          <p:spPr bwMode="auto">
            <a:xfrm>
              <a:off x="568" y="3210"/>
              <a:ext cx="4634" cy="211"/>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i="1">
                  <a:solidFill>
                    <a:srgbClr val="000000"/>
                  </a:solidFill>
                  <a:latin typeface="Comic Sans MS" pitchFamily="66" charset="0"/>
                </a:rPr>
                <a:t>group is largest and contains formations and members</a:t>
              </a:r>
              <a:endParaRPr lang="en-US" sz="2400" b="0">
                <a:latin typeface="Times" pitchFamily="18" charset="0"/>
              </a:endParaRPr>
            </a:p>
          </p:txBody>
        </p:sp>
        <p:sp>
          <p:nvSpPr>
            <p:cNvPr id="350239" name="Rectangle 31"/>
            <p:cNvSpPr>
              <a:spLocks noChangeArrowheads="1"/>
            </p:cNvSpPr>
            <p:nvPr/>
          </p:nvSpPr>
          <p:spPr bwMode="auto">
            <a:xfrm>
              <a:off x="445" y="3451"/>
              <a:ext cx="126" cy="211"/>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b="0">
                  <a:solidFill>
                    <a:srgbClr val="000000"/>
                  </a:solidFill>
                  <a:latin typeface="Comic Sans MS" pitchFamily="66" charset="0"/>
                </a:rPr>
                <a:t>- </a:t>
              </a:r>
              <a:endParaRPr lang="en-US" sz="2400" b="0">
                <a:latin typeface="Times" pitchFamily="18" charset="0"/>
              </a:endParaRPr>
            </a:p>
          </p:txBody>
        </p:sp>
        <p:sp>
          <p:nvSpPr>
            <p:cNvPr id="350240" name="Rectangle 32"/>
            <p:cNvSpPr>
              <a:spLocks noChangeArrowheads="1"/>
            </p:cNvSpPr>
            <p:nvPr/>
          </p:nvSpPr>
          <p:spPr bwMode="auto">
            <a:xfrm>
              <a:off x="568" y="3451"/>
              <a:ext cx="3579" cy="211"/>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i="1">
                  <a:solidFill>
                    <a:srgbClr val="000000"/>
                  </a:solidFill>
                  <a:latin typeface="Comic Sans MS" pitchFamily="66" charset="0"/>
                </a:rPr>
                <a:t>formations are next and contain members</a:t>
              </a:r>
              <a:endParaRPr lang="en-US" sz="2400" b="0">
                <a:latin typeface="Times" pitchFamily="18" charset="0"/>
              </a:endParaRPr>
            </a:p>
          </p:txBody>
        </p:sp>
        <p:sp>
          <p:nvSpPr>
            <p:cNvPr id="350241" name="Rectangle 33"/>
            <p:cNvSpPr>
              <a:spLocks noChangeArrowheads="1"/>
            </p:cNvSpPr>
            <p:nvPr/>
          </p:nvSpPr>
          <p:spPr bwMode="auto">
            <a:xfrm>
              <a:off x="36" y="2"/>
              <a:ext cx="1902" cy="275"/>
            </a:xfrm>
            <a:prstGeom prst="rect">
              <a:avLst/>
            </a:prstGeom>
            <a:solidFill>
              <a:srgbClr val="EE040A"/>
            </a:solidFill>
            <a:ln w="9525">
              <a:solidFill>
                <a:srgbClr val="1D00F2"/>
              </a:solid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800" i="1">
                  <a:solidFill>
                    <a:srgbClr val="1D00F2"/>
                  </a:solidFill>
                  <a:latin typeface="Comic Sans MS" pitchFamily="66" charset="0"/>
                </a:rPr>
                <a:t>Rock designations</a:t>
              </a:r>
              <a:endParaRPr lang="en-US" sz="2400" b="0">
                <a:solidFill>
                  <a:srgbClr val="1D00F2"/>
                </a:solidFill>
                <a:latin typeface="Times" pitchFamily="18" charset="0"/>
              </a:endParaRPr>
            </a:p>
          </p:txBody>
        </p:sp>
        <p:sp>
          <p:nvSpPr>
            <p:cNvPr id="350242" name="Rectangle 34"/>
            <p:cNvSpPr>
              <a:spLocks noChangeArrowheads="1"/>
            </p:cNvSpPr>
            <p:nvPr/>
          </p:nvSpPr>
          <p:spPr bwMode="auto">
            <a:xfrm>
              <a:off x="237" y="305"/>
              <a:ext cx="137" cy="240"/>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500" b="0">
                  <a:solidFill>
                    <a:srgbClr val="FF0000"/>
                  </a:solidFill>
                  <a:latin typeface="Comic Sans MS" pitchFamily="66" charset="0"/>
                </a:rPr>
                <a:t>• </a:t>
              </a:r>
              <a:endParaRPr lang="en-US" sz="2400" b="0">
                <a:latin typeface="Times" pitchFamily="18" charset="0"/>
              </a:endParaRPr>
            </a:p>
          </p:txBody>
        </p:sp>
        <p:sp>
          <p:nvSpPr>
            <p:cNvPr id="350243" name="Rectangle 35"/>
            <p:cNvSpPr>
              <a:spLocks noChangeArrowheads="1"/>
            </p:cNvSpPr>
            <p:nvPr/>
          </p:nvSpPr>
          <p:spPr bwMode="auto">
            <a:xfrm>
              <a:off x="372" y="327"/>
              <a:ext cx="3936" cy="240"/>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500" i="1">
                  <a:solidFill>
                    <a:srgbClr val="F7F7F7"/>
                  </a:solidFill>
                  <a:latin typeface="New York" charset="0"/>
                </a:rPr>
                <a:t>Rock units called Lithostratigraphic units</a:t>
              </a:r>
              <a:endParaRPr lang="en-US" sz="2400" b="0">
                <a:latin typeface="Times" pitchFamily="18" charset="0"/>
              </a:endParaRPr>
            </a:p>
          </p:txBody>
        </p:sp>
        <p:sp>
          <p:nvSpPr>
            <p:cNvPr id="350244" name="Rectangle 36"/>
            <p:cNvSpPr>
              <a:spLocks noChangeArrowheads="1"/>
            </p:cNvSpPr>
            <p:nvPr/>
          </p:nvSpPr>
          <p:spPr bwMode="auto">
            <a:xfrm>
              <a:off x="439" y="590"/>
              <a:ext cx="126" cy="211"/>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b="0">
                  <a:solidFill>
                    <a:srgbClr val="EFCE6B"/>
                  </a:solidFill>
                  <a:latin typeface="Comic Sans MS" pitchFamily="66" charset="0"/>
                </a:rPr>
                <a:t>- </a:t>
              </a:r>
              <a:endParaRPr lang="en-US" sz="2400" b="0">
                <a:latin typeface="Times" pitchFamily="18" charset="0"/>
              </a:endParaRPr>
            </a:p>
          </p:txBody>
        </p:sp>
        <p:sp>
          <p:nvSpPr>
            <p:cNvPr id="350245" name="Rectangle 37"/>
            <p:cNvSpPr>
              <a:spLocks noChangeArrowheads="1"/>
            </p:cNvSpPr>
            <p:nvPr/>
          </p:nvSpPr>
          <p:spPr bwMode="auto">
            <a:xfrm>
              <a:off x="562" y="590"/>
              <a:ext cx="4425" cy="211"/>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i="1">
                  <a:solidFill>
                    <a:srgbClr val="A7D0F1"/>
                  </a:solidFill>
                  <a:latin typeface="Comic Sans MS" pitchFamily="66" charset="0"/>
                </a:rPr>
                <a:t>described in terms of Group, Formation, &amp; Member</a:t>
              </a:r>
              <a:endParaRPr lang="en-US" sz="2400" b="0">
                <a:latin typeface="Times" pitchFamily="18" charset="0"/>
              </a:endParaRPr>
            </a:p>
          </p:txBody>
        </p:sp>
        <p:sp>
          <p:nvSpPr>
            <p:cNvPr id="350246" name="Rectangle 38"/>
            <p:cNvSpPr>
              <a:spLocks noChangeArrowheads="1"/>
            </p:cNvSpPr>
            <p:nvPr/>
          </p:nvSpPr>
          <p:spPr bwMode="auto">
            <a:xfrm>
              <a:off x="640" y="831"/>
              <a:ext cx="103" cy="182"/>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1900" b="0">
                  <a:solidFill>
                    <a:srgbClr val="EF7F0F"/>
                  </a:solidFill>
                  <a:latin typeface="Comic Sans MS" pitchFamily="66" charset="0"/>
                </a:rPr>
                <a:t>&gt; </a:t>
              </a:r>
              <a:endParaRPr lang="en-US" sz="2400" b="0">
                <a:latin typeface="Times" pitchFamily="18" charset="0"/>
              </a:endParaRPr>
            </a:p>
          </p:txBody>
        </p:sp>
        <p:sp>
          <p:nvSpPr>
            <p:cNvPr id="350247" name="Rectangle 39"/>
            <p:cNvSpPr>
              <a:spLocks noChangeArrowheads="1"/>
            </p:cNvSpPr>
            <p:nvPr/>
          </p:nvSpPr>
          <p:spPr bwMode="auto">
            <a:xfrm>
              <a:off x="741" y="831"/>
              <a:ext cx="4021" cy="182"/>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1900" i="1">
                  <a:solidFill>
                    <a:srgbClr val="00FFFF"/>
                  </a:solidFill>
                  <a:latin typeface="Comic Sans MS" pitchFamily="66" charset="0"/>
                </a:rPr>
                <a:t>each term has specific meanings in geological parlance</a:t>
              </a:r>
              <a:endParaRPr lang="en-US" sz="2400" b="0">
                <a:latin typeface="Times" pitchFamily="18" charset="0"/>
              </a:endParaRPr>
            </a:p>
          </p:txBody>
        </p:sp>
        <p:sp>
          <p:nvSpPr>
            <p:cNvPr id="350248" name="Rectangle 40"/>
            <p:cNvSpPr>
              <a:spLocks noChangeArrowheads="1"/>
            </p:cNvSpPr>
            <p:nvPr/>
          </p:nvSpPr>
          <p:spPr bwMode="auto">
            <a:xfrm>
              <a:off x="237" y="1038"/>
              <a:ext cx="137" cy="240"/>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500" b="0">
                  <a:solidFill>
                    <a:srgbClr val="FF0000"/>
                  </a:solidFill>
                  <a:latin typeface="Comic Sans MS" pitchFamily="66" charset="0"/>
                </a:rPr>
                <a:t>• </a:t>
              </a:r>
              <a:endParaRPr lang="en-US" sz="2400" b="0">
                <a:latin typeface="Times" pitchFamily="18" charset="0"/>
              </a:endParaRPr>
            </a:p>
          </p:txBody>
        </p:sp>
        <p:sp>
          <p:nvSpPr>
            <p:cNvPr id="350249" name="Rectangle 41"/>
            <p:cNvSpPr>
              <a:spLocks noChangeArrowheads="1"/>
            </p:cNvSpPr>
            <p:nvPr/>
          </p:nvSpPr>
          <p:spPr bwMode="auto">
            <a:xfrm>
              <a:off x="372" y="1060"/>
              <a:ext cx="1033" cy="240"/>
            </a:xfrm>
            <a:prstGeom prst="rect">
              <a:avLst/>
            </a:prstGeom>
            <a:solidFill>
              <a:srgbClr val="EE040A"/>
            </a:solid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500" i="1">
                  <a:solidFill>
                    <a:srgbClr val="1D00F2"/>
                  </a:solidFill>
                  <a:latin typeface="New York" charset="0"/>
                </a:rPr>
                <a:t>Formation </a:t>
              </a:r>
              <a:endParaRPr lang="en-US" sz="2400" b="0">
                <a:solidFill>
                  <a:srgbClr val="1D00F2"/>
                </a:solidFill>
                <a:latin typeface="Times" pitchFamily="18" charset="0"/>
              </a:endParaRPr>
            </a:p>
          </p:txBody>
        </p:sp>
        <p:sp>
          <p:nvSpPr>
            <p:cNvPr id="350250" name="Rectangle 42"/>
            <p:cNvSpPr>
              <a:spLocks noChangeArrowheads="1"/>
            </p:cNvSpPr>
            <p:nvPr/>
          </p:nvSpPr>
          <p:spPr bwMode="auto">
            <a:xfrm>
              <a:off x="439" y="1324"/>
              <a:ext cx="126" cy="211"/>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b="0">
                  <a:solidFill>
                    <a:srgbClr val="EFCE6B"/>
                  </a:solidFill>
                  <a:latin typeface="Comic Sans MS" pitchFamily="66" charset="0"/>
                </a:rPr>
                <a:t>- </a:t>
              </a:r>
              <a:endParaRPr lang="en-US" sz="2400" b="0">
                <a:latin typeface="Times" pitchFamily="18" charset="0"/>
              </a:endParaRPr>
            </a:p>
          </p:txBody>
        </p:sp>
        <p:sp>
          <p:nvSpPr>
            <p:cNvPr id="350251" name="Rectangle 43"/>
            <p:cNvSpPr>
              <a:spLocks noChangeArrowheads="1"/>
            </p:cNvSpPr>
            <p:nvPr/>
          </p:nvSpPr>
          <p:spPr bwMode="auto">
            <a:xfrm>
              <a:off x="562" y="1324"/>
              <a:ext cx="2883" cy="211"/>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i="1">
                  <a:solidFill>
                    <a:srgbClr val="A7D0F1"/>
                  </a:solidFill>
                  <a:latin typeface="Comic Sans MS" pitchFamily="66" charset="0"/>
                </a:rPr>
                <a:t>a mappable lithostratigraphic unit</a:t>
              </a:r>
              <a:endParaRPr lang="en-US" sz="2400" b="0">
                <a:latin typeface="Times" pitchFamily="18" charset="0"/>
              </a:endParaRPr>
            </a:p>
          </p:txBody>
        </p:sp>
        <p:sp>
          <p:nvSpPr>
            <p:cNvPr id="350252" name="Rectangle 44"/>
            <p:cNvSpPr>
              <a:spLocks noChangeArrowheads="1"/>
            </p:cNvSpPr>
            <p:nvPr/>
          </p:nvSpPr>
          <p:spPr bwMode="auto">
            <a:xfrm>
              <a:off x="640" y="1564"/>
              <a:ext cx="103" cy="182"/>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1900" b="0">
                  <a:solidFill>
                    <a:srgbClr val="EF7F0F"/>
                  </a:solidFill>
                  <a:latin typeface="Comic Sans MS" pitchFamily="66" charset="0"/>
                </a:rPr>
                <a:t>&gt; </a:t>
              </a:r>
              <a:endParaRPr lang="en-US" sz="2400" b="0">
                <a:latin typeface="Times" pitchFamily="18" charset="0"/>
              </a:endParaRPr>
            </a:p>
          </p:txBody>
        </p:sp>
        <p:sp>
          <p:nvSpPr>
            <p:cNvPr id="350253" name="Rectangle 45"/>
            <p:cNvSpPr>
              <a:spLocks noChangeArrowheads="1"/>
            </p:cNvSpPr>
            <p:nvPr/>
          </p:nvSpPr>
          <p:spPr bwMode="auto">
            <a:xfrm>
              <a:off x="741" y="1564"/>
              <a:ext cx="3464" cy="182"/>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1900" i="1">
                  <a:solidFill>
                    <a:srgbClr val="00FFFF"/>
                  </a:solidFill>
                  <a:latin typeface="Comic Sans MS" pitchFamily="66" charset="0"/>
                </a:rPr>
                <a:t>has a location for identifying the type-section</a:t>
              </a:r>
              <a:endParaRPr lang="en-US" sz="2400" b="0">
                <a:latin typeface="Times" pitchFamily="18" charset="0"/>
              </a:endParaRPr>
            </a:p>
          </p:txBody>
        </p:sp>
        <p:sp>
          <p:nvSpPr>
            <p:cNvPr id="350254" name="Rectangle 46"/>
            <p:cNvSpPr>
              <a:spLocks noChangeArrowheads="1"/>
            </p:cNvSpPr>
            <p:nvPr/>
          </p:nvSpPr>
          <p:spPr bwMode="auto">
            <a:xfrm>
              <a:off x="640" y="1771"/>
              <a:ext cx="103" cy="182"/>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1900" b="0">
                  <a:solidFill>
                    <a:srgbClr val="EF7F0F"/>
                  </a:solidFill>
                  <a:latin typeface="Comic Sans MS" pitchFamily="66" charset="0"/>
                </a:rPr>
                <a:t>&gt; </a:t>
              </a:r>
              <a:endParaRPr lang="en-US" sz="2400" b="0">
                <a:latin typeface="Times" pitchFamily="18" charset="0"/>
              </a:endParaRPr>
            </a:p>
          </p:txBody>
        </p:sp>
        <p:sp>
          <p:nvSpPr>
            <p:cNvPr id="350255" name="Rectangle 47"/>
            <p:cNvSpPr>
              <a:spLocks noChangeArrowheads="1"/>
            </p:cNvSpPr>
            <p:nvPr/>
          </p:nvSpPr>
          <p:spPr bwMode="auto">
            <a:xfrm>
              <a:off x="741" y="1771"/>
              <a:ext cx="3449" cy="188"/>
            </a:xfrm>
            <a:prstGeom prst="rect">
              <a:avLst/>
            </a:prstGeom>
            <a:noFill/>
            <a:ln w="9525">
              <a:solidFill>
                <a:srgbClr val="1D00F2"/>
              </a:solid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1900" i="1">
                  <a:solidFill>
                    <a:srgbClr val="00FFFF"/>
                  </a:solidFill>
                  <a:latin typeface="Comic Sans MS" pitchFamily="66" charset="0"/>
                </a:rPr>
                <a:t>has a rock designation describing the lithology</a:t>
              </a:r>
              <a:endParaRPr lang="en-US" sz="2400" b="0">
                <a:latin typeface="Times" pitchFamily="18" charset="0"/>
              </a:endParaRPr>
            </a:p>
          </p:txBody>
        </p:sp>
        <p:sp>
          <p:nvSpPr>
            <p:cNvPr id="350256" name="Rectangle 48"/>
            <p:cNvSpPr>
              <a:spLocks noChangeArrowheads="1"/>
            </p:cNvSpPr>
            <p:nvPr/>
          </p:nvSpPr>
          <p:spPr bwMode="auto">
            <a:xfrm>
              <a:off x="439" y="1978"/>
              <a:ext cx="126" cy="211"/>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b="0">
                  <a:solidFill>
                    <a:srgbClr val="EFCE6B"/>
                  </a:solidFill>
                  <a:latin typeface="Comic Sans MS" pitchFamily="66" charset="0"/>
                </a:rPr>
                <a:t>- </a:t>
              </a:r>
              <a:endParaRPr lang="en-US" sz="2400" b="0">
                <a:latin typeface="Times" pitchFamily="18" charset="0"/>
              </a:endParaRPr>
            </a:p>
          </p:txBody>
        </p:sp>
        <p:sp>
          <p:nvSpPr>
            <p:cNvPr id="350257" name="Rectangle 49"/>
            <p:cNvSpPr>
              <a:spLocks noChangeArrowheads="1"/>
            </p:cNvSpPr>
            <p:nvPr/>
          </p:nvSpPr>
          <p:spPr bwMode="auto">
            <a:xfrm>
              <a:off x="562" y="1978"/>
              <a:ext cx="3118" cy="211"/>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i="1">
                  <a:solidFill>
                    <a:srgbClr val="A7D0F1"/>
                  </a:solidFill>
                  <a:latin typeface="Comic Sans MS" pitchFamily="66" charset="0"/>
                </a:rPr>
                <a:t>sometimes not all the same lithology</a:t>
              </a:r>
              <a:endParaRPr lang="en-US" sz="2400" b="0">
                <a:latin typeface="Times" pitchFamily="18" charset="0"/>
              </a:endParaRPr>
            </a:p>
          </p:txBody>
        </p:sp>
        <p:sp>
          <p:nvSpPr>
            <p:cNvPr id="350258" name="Rectangle 50"/>
            <p:cNvSpPr>
              <a:spLocks noChangeArrowheads="1"/>
            </p:cNvSpPr>
            <p:nvPr/>
          </p:nvSpPr>
          <p:spPr bwMode="auto">
            <a:xfrm>
              <a:off x="640" y="2219"/>
              <a:ext cx="103" cy="182"/>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1900" b="0">
                  <a:solidFill>
                    <a:srgbClr val="EF7F0F"/>
                  </a:solidFill>
                  <a:latin typeface="Comic Sans MS" pitchFamily="66" charset="0"/>
                </a:rPr>
                <a:t>&gt; </a:t>
              </a:r>
              <a:endParaRPr lang="en-US" sz="2400" b="0">
                <a:latin typeface="Times" pitchFamily="18" charset="0"/>
              </a:endParaRPr>
            </a:p>
          </p:txBody>
        </p:sp>
        <p:sp>
          <p:nvSpPr>
            <p:cNvPr id="350259" name="Rectangle 51"/>
            <p:cNvSpPr>
              <a:spLocks noChangeArrowheads="1"/>
            </p:cNvSpPr>
            <p:nvPr/>
          </p:nvSpPr>
          <p:spPr bwMode="auto">
            <a:xfrm>
              <a:off x="741" y="2219"/>
              <a:ext cx="4772" cy="182"/>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1900" i="1">
                  <a:solidFill>
                    <a:srgbClr val="00FFFF"/>
                  </a:solidFill>
                  <a:latin typeface="Comic Sans MS" pitchFamily="66" charset="0"/>
                </a:rPr>
                <a:t>in which case the term "Formation" takes the place of lithologic</a:t>
              </a:r>
              <a:endParaRPr lang="en-US" sz="2400" b="0">
                <a:latin typeface="Times" pitchFamily="18" charset="0"/>
              </a:endParaRPr>
            </a:p>
          </p:txBody>
        </p:sp>
        <p:sp>
          <p:nvSpPr>
            <p:cNvPr id="350260" name="Rectangle 52"/>
            <p:cNvSpPr>
              <a:spLocks noChangeArrowheads="1"/>
            </p:cNvSpPr>
            <p:nvPr/>
          </p:nvSpPr>
          <p:spPr bwMode="auto">
            <a:xfrm>
              <a:off x="741" y="2426"/>
              <a:ext cx="322" cy="182"/>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1900" i="1">
                  <a:solidFill>
                    <a:srgbClr val="00FFFF"/>
                  </a:solidFill>
                  <a:latin typeface="Comic Sans MS" pitchFamily="66" charset="0"/>
                </a:rPr>
                <a:t>type</a:t>
              </a:r>
              <a:endParaRPr lang="en-US" sz="2400" b="0">
                <a:latin typeface="Times" pitchFamily="18" charset="0"/>
              </a:endParaRPr>
            </a:p>
          </p:txBody>
        </p:sp>
        <p:sp>
          <p:nvSpPr>
            <p:cNvPr id="350261" name="Rectangle 53"/>
            <p:cNvSpPr>
              <a:spLocks noChangeArrowheads="1"/>
            </p:cNvSpPr>
            <p:nvPr/>
          </p:nvSpPr>
          <p:spPr bwMode="auto">
            <a:xfrm>
              <a:off x="237" y="2633"/>
              <a:ext cx="137" cy="240"/>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500" b="0">
                  <a:solidFill>
                    <a:srgbClr val="FF0000"/>
                  </a:solidFill>
                  <a:latin typeface="Comic Sans MS" pitchFamily="66" charset="0"/>
                </a:rPr>
                <a:t>• </a:t>
              </a:r>
              <a:endParaRPr lang="en-US" sz="2400" b="0">
                <a:latin typeface="Times" pitchFamily="18" charset="0"/>
              </a:endParaRPr>
            </a:p>
          </p:txBody>
        </p:sp>
        <p:sp>
          <p:nvSpPr>
            <p:cNvPr id="350262" name="Rectangle 54"/>
            <p:cNvSpPr>
              <a:spLocks noChangeArrowheads="1"/>
            </p:cNvSpPr>
            <p:nvPr/>
          </p:nvSpPr>
          <p:spPr bwMode="auto">
            <a:xfrm>
              <a:off x="372" y="2655"/>
              <a:ext cx="4201" cy="240"/>
            </a:xfrm>
            <a:prstGeom prst="rect">
              <a:avLst/>
            </a:prstGeom>
            <a:solidFill>
              <a:srgbClr val="EE040A"/>
            </a:solid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500" i="1">
                  <a:solidFill>
                    <a:srgbClr val="1D00F2"/>
                  </a:solidFill>
                  <a:latin typeface="New York" charset="0"/>
                </a:rPr>
                <a:t>Groups are composed of several formations</a:t>
              </a:r>
              <a:endParaRPr lang="en-US" sz="2400" b="0">
                <a:solidFill>
                  <a:srgbClr val="1D00F2"/>
                </a:solidFill>
                <a:latin typeface="Times" pitchFamily="18" charset="0"/>
              </a:endParaRPr>
            </a:p>
          </p:txBody>
        </p:sp>
        <p:sp>
          <p:nvSpPr>
            <p:cNvPr id="350263" name="Rectangle 55"/>
            <p:cNvSpPr>
              <a:spLocks noChangeArrowheads="1"/>
            </p:cNvSpPr>
            <p:nvPr/>
          </p:nvSpPr>
          <p:spPr bwMode="auto">
            <a:xfrm>
              <a:off x="237" y="2919"/>
              <a:ext cx="137" cy="240"/>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500" b="0">
                  <a:solidFill>
                    <a:srgbClr val="FF0000"/>
                  </a:solidFill>
                  <a:latin typeface="Comic Sans MS" pitchFamily="66" charset="0"/>
                </a:rPr>
                <a:t>• </a:t>
              </a:r>
              <a:endParaRPr lang="en-US" sz="2400" b="0">
                <a:latin typeface="Times" pitchFamily="18" charset="0"/>
              </a:endParaRPr>
            </a:p>
          </p:txBody>
        </p:sp>
        <p:sp>
          <p:nvSpPr>
            <p:cNvPr id="350264" name="Rectangle 56"/>
            <p:cNvSpPr>
              <a:spLocks noChangeArrowheads="1"/>
            </p:cNvSpPr>
            <p:nvPr/>
          </p:nvSpPr>
          <p:spPr bwMode="auto">
            <a:xfrm>
              <a:off x="372" y="2941"/>
              <a:ext cx="4595" cy="240"/>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500" i="1">
                  <a:solidFill>
                    <a:srgbClr val="F7F7F7"/>
                  </a:solidFill>
                  <a:latin typeface="New York" charset="0"/>
                </a:rPr>
                <a:t>Members are distinctive units within a formation</a:t>
              </a:r>
              <a:endParaRPr lang="en-US" sz="2400" b="0">
                <a:latin typeface="Times" pitchFamily="18" charset="0"/>
              </a:endParaRPr>
            </a:p>
          </p:txBody>
        </p:sp>
        <p:sp>
          <p:nvSpPr>
            <p:cNvPr id="350265" name="Rectangle 57"/>
            <p:cNvSpPr>
              <a:spLocks noChangeArrowheads="1"/>
            </p:cNvSpPr>
            <p:nvPr/>
          </p:nvSpPr>
          <p:spPr bwMode="auto">
            <a:xfrm>
              <a:off x="439" y="3204"/>
              <a:ext cx="126" cy="211"/>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b="0">
                  <a:solidFill>
                    <a:srgbClr val="EFCE6B"/>
                  </a:solidFill>
                  <a:latin typeface="Comic Sans MS" pitchFamily="66" charset="0"/>
                </a:rPr>
                <a:t>- </a:t>
              </a:r>
              <a:endParaRPr lang="en-US" sz="2400" b="0">
                <a:latin typeface="Times" pitchFamily="18" charset="0"/>
              </a:endParaRPr>
            </a:p>
          </p:txBody>
        </p:sp>
        <p:sp>
          <p:nvSpPr>
            <p:cNvPr id="350266" name="Rectangle 58"/>
            <p:cNvSpPr>
              <a:spLocks noChangeArrowheads="1"/>
            </p:cNvSpPr>
            <p:nvPr/>
          </p:nvSpPr>
          <p:spPr bwMode="auto">
            <a:xfrm>
              <a:off x="562" y="3204"/>
              <a:ext cx="4634" cy="211"/>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i="1">
                  <a:solidFill>
                    <a:srgbClr val="A7D0F1"/>
                  </a:solidFill>
                  <a:latin typeface="Comic Sans MS" pitchFamily="66" charset="0"/>
                </a:rPr>
                <a:t>group is largest and contains formations and members</a:t>
              </a:r>
              <a:endParaRPr lang="en-US" sz="2400" b="0">
                <a:latin typeface="Times" pitchFamily="18" charset="0"/>
              </a:endParaRPr>
            </a:p>
          </p:txBody>
        </p:sp>
        <p:sp>
          <p:nvSpPr>
            <p:cNvPr id="350267" name="Rectangle 59"/>
            <p:cNvSpPr>
              <a:spLocks noChangeArrowheads="1"/>
            </p:cNvSpPr>
            <p:nvPr/>
          </p:nvSpPr>
          <p:spPr bwMode="auto">
            <a:xfrm>
              <a:off x="439" y="3445"/>
              <a:ext cx="126" cy="211"/>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b="0">
                  <a:solidFill>
                    <a:srgbClr val="EFCE6B"/>
                  </a:solidFill>
                  <a:latin typeface="Comic Sans MS" pitchFamily="66" charset="0"/>
                </a:rPr>
                <a:t>- </a:t>
              </a:r>
              <a:endParaRPr lang="en-US" sz="2400" b="0">
                <a:latin typeface="Times" pitchFamily="18" charset="0"/>
              </a:endParaRPr>
            </a:p>
          </p:txBody>
        </p:sp>
        <p:sp>
          <p:nvSpPr>
            <p:cNvPr id="350268" name="Rectangle 60"/>
            <p:cNvSpPr>
              <a:spLocks noChangeArrowheads="1"/>
            </p:cNvSpPr>
            <p:nvPr/>
          </p:nvSpPr>
          <p:spPr bwMode="auto">
            <a:xfrm>
              <a:off x="562" y="3445"/>
              <a:ext cx="3579" cy="211"/>
            </a:xfrm>
            <a:prstGeom prst="rect">
              <a:avLst/>
            </a:prstGeom>
            <a:noFill/>
            <a:ln w="9525">
              <a:noFill/>
              <a:miter lim="800000"/>
              <a:headEnd/>
              <a:tailEnd/>
            </a:ln>
            <a:effectLst>
              <a:outerShdw dist="35921" dir="2700000" algn="ctr" rotWithShape="0">
                <a:schemeClr val="tx1"/>
              </a:outerShdw>
            </a:effectLst>
          </p:spPr>
          <p:txBody>
            <a:bodyPr wrap="none" lIns="0" tIns="0" rIns="0" bIns="0">
              <a:spAutoFit/>
            </a:bodyPr>
            <a:lstStyle/>
            <a:p>
              <a:pPr algn="l" rtl="0" eaLnBrk="0" hangingPunct="0">
                <a:defRPr/>
              </a:pPr>
              <a:r>
                <a:rPr lang="en-US" sz="2200" i="1">
                  <a:solidFill>
                    <a:srgbClr val="A7D0F1"/>
                  </a:solidFill>
                  <a:latin typeface="Comic Sans MS" pitchFamily="66" charset="0"/>
                </a:rPr>
                <a:t>formations are next and contain members</a:t>
              </a:r>
              <a:endParaRPr lang="en-US" sz="2400" b="0">
                <a:latin typeface="Times" pitchFamily="18" charset="0"/>
              </a:endParaRPr>
            </a:p>
          </p:txBody>
        </p:sp>
      </p:gr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ctrTitle"/>
          </p:nvPr>
        </p:nvSpPr>
        <p:spPr/>
        <p:txBody>
          <a:bodyPr/>
          <a:lstStyle/>
          <a:p>
            <a:pPr eaLnBrk="1" hangingPunct="1"/>
            <a:endParaRPr lang="en-US" smtClean="0"/>
          </a:p>
        </p:txBody>
      </p:sp>
      <p:sp>
        <p:nvSpPr>
          <p:cNvPr id="62467" name="Rectangle 3"/>
          <p:cNvSpPr>
            <a:spLocks noGrp="1" noChangeArrowheads="1"/>
          </p:cNvSpPr>
          <p:nvPr>
            <p:ph type="subTitle" idx="1"/>
          </p:nvPr>
        </p:nvSpPr>
        <p:spPr/>
        <p:txBody>
          <a:bodyPr/>
          <a:lstStyle/>
          <a:p>
            <a:pPr eaLnBrk="1" hangingPunct="1"/>
            <a:endParaRPr lang="en-US" smtClean="0"/>
          </a:p>
        </p:txBody>
      </p:sp>
      <p:pic>
        <p:nvPicPr>
          <p:cNvPr id="62468" name="Picture 4"/>
          <p:cNvPicPr>
            <a:picLocks noChangeAspect="1" noChangeArrowheads="1"/>
          </p:cNvPicPr>
          <p:nvPr/>
        </p:nvPicPr>
        <p:blipFill>
          <a:blip r:embed="rId2"/>
          <a:srcRect/>
          <a:stretch>
            <a:fillRect/>
          </a:stretch>
        </p:blipFill>
        <p:spPr bwMode="auto">
          <a:xfrm>
            <a:off x="417513" y="1128713"/>
            <a:ext cx="8307387" cy="4600575"/>
          </a:xfrm>
          <a:prstGeom prst="rect">
            <a:avLst/>
          </a:prstGeom>
          <a:noFill/>
          <a:ln w="38100">
            <a:solidFill>
              <a:srgbClr val="FF0000"/>
            </a:solid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4"/>
          <p:cNvPicPr>
            <a:picLocks noChangeAspect="1" noChangeArrowheads="1"/>
          </p:cNvPicPr>
          <p:nvPr/>
        </p:nvPicPr>
        <p:blipFill>
          <a:blip r:embed="rId2"/>
          <a:srcRect/>
          <a:stretch>
            <a:fillRect/>
          </a:stretch>
        </p:blipFill>
        <p:spPr bwMode="auto">
          <a:xfrm>
            <a:off x="533400" y="2590800"/>
            <a:ext cx="8116888" cy="3573463"/>
          </a:xfrm>
          <a:prstGeom prst="rect">
            <a:avLst/>
          </a:prstGeom>
          <a:noFill/>
          <a:ln w="38100">
            <a:solidFill>
              <a:srgbClr val="FF0000"/>
            </a:solidFill>
            <a:miter lim="800000"/>
            <a:headEnd/>
            <a:tailEnd/>
          </a:ln>
        </p:spPr>
      </p:pic>
      <p:sp>
        <p:nvSpPr>
          <p:cNvPr id="63491" name="Rectangle 5"/>
          <p:cNvSpPr>
            <a:spLocks noChangeArrowheads="1"/>
          </p:cNvSpPr>
          <p:nvPr/>
        </p:nvSpPr>
        <p:spPr bwMode="auto">
          <a:xfrm>
            <a:off x="381000" y="381000"/>
            <a:ext cx="8458200" cy="1228725"/>
          </a:xfrm>
          <a:prstGeom prst="rect">
            <a:avLst/>
          </a:prstGeom>
          <a:solidFill>
            <a:schemeClr val="bg1"/>
          </a:solidFill>
          <a:ln w="38100">
            <a:solidFill>
              <a:srgbClr val="FF0000"/>
            </a:solidFill>
            <a:miter lim="800000"/>
            <a:headEnd/>
            <a:tailEnd/>
          </a:ln>
        </p:spPr>
        <p:txBody>
          <a:bodyPr>
            <a:spAutoFit/>
          </a:bodyPr>
          <a:lstStyle/>
          <a:p>
            <a:pPr algn="l"/>
            <a:r>
              <a:rPr lang="en-US">
                <a:solidFill>
                  <a:srgbClr val="1D00F2"/>
                </a:solidFill>
              </a:rPr>
              <a:t>Contacts Between Laterally Adjacent</a:t>
            </a:r>
          </a:p>
          <a:p>
            <a:pPr algn="l"/>
            <a:r>
              <a:rPr lang="en-US">
                <a:solidFill>
                  <a:srgbClr val="1D00F2"/>
                </a:solidFill>
              </a:rPr>
              <a:t>Lithostratigraphic Units</a:t>
            </a:r>
          </a:p>
          <a:p>
            <a:pPr algn="l"/>
            <a:r>
              <a:rPr lang="en-US">
                <a:solidFill>
                  <a:srgbClr val="1D00F2"/>
                </a:solidFill>
              </a:rPr>
              <a:t>Lithostratigraphic units do not extend indefinitely laterally,</a:t>
            </a:r>
          </a:p>
          <a:p>
            <a:pPr algn="l"/>
            <a:r>
              <a:rPr lang="en-US">
                <a:solidFill>
                  <a:srgbClr val="1D00F2"/>
                </a:solidFill>
              </a:rPr>
              <a:t>they eventually terminate against other units.</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4"/>
          <p:cNvPicPr>
            <a:picLocks noChangeAspect="1" noChangeArrowheads="1"/>
          </p:cNvPicPr>
          <p:nvPr/>
        </p:nvPicPr>
        <p:blipFill>
          <a:blip r:embed="rId2"/>
          <a:srcRect/>
          <a:stretch>
            <a:fillRect/>
          </a:stretch>
        </p:blipFill>
        <p:spPr bwMode="auto">
          <a:xfrm>
            <a:off x="228600" y="152400"/>
            <a:ext cx="4398963" cy="5867400"/>
          </a:xfrm>
          <a:prstGeom prst="rect">
            <a:avLst/>
          </a:prstGeom>
          <a:noFill/>
          <a:ln w="38100">
            <a:solidFill>
              <a:srgbClr val="FF0000"/>
            </a:solidFill>
            <a:miter lim="800000"/>
            <a:headEnd/>
            <a:tailEnd/>
          </a:ln>
        </p:spPr>
      </p:pic>
      <p:pic>
        <p:nvPicPr>
          <p:cNvPr id="64515" name="Picture 5"/>
          <p:cNvPicPr>
            <a:picLocks noChangeAspect="1" noChangeArrowheads="1"/>
          </p:cNvPicPr>
          <p:nvPr/>
        </p:nvPicPr>
        <p:blipFill>
          <a:blip r:embed="rId3"/>
          <a:srcRect l="25307" t="25020" r="17516" b="15363"/>
          <a:stretch>
            <a:fillRect/>
          </a:stretch>
        </p:blipFill>
        <p:spPr bwMode="auto">
          <a:xfrm>
            <a:off x="4800600" y="2286000"/>
            <a:ext cx="4191000" cy="3124200"/>
          </a:xfrm>
          <a:prstGeom prst="rect">
            <a:avLst/>
          </a:prstGeom>
          <a:noFill/>
          <a:ln w="38100">
            <a:solidFill>
              <a:srgbClr val="FF0000"/>
            </a:solidFill>
            <a:miter lim="800000"/>
            <a:headEnd/>
            <a:tailEnd/>
          </a:ln>
        </p:spPr>
      </p:pic>
      <p:pic>
        <p:nvPicPr>
          <p:cNvPr id="64516" name="Picture 6"/>
          <p:cNvPicPr>
            <a:picLocks noChangeAspect="1" noChangeArrowheads="1"/>
          </p:cNvPicPr>
          <p:nvPr/>
        </p:nvPicPr>
        <p:blipFill>
          <a:blip r:embed="rId4"/>
          <a:srcRect l="19078" t="3775" r="8748" b="38741"/>
          <a:stretch>
            <a:fillRect/>
          </a:stretch>
        </p:blipFill>
        <p:spPr bwMode="auto">
          <a:xfrm>
            <a:off x="4800600" y="152400"/>
            <a:ext cx="4191000" cy="2049463"/>
          </a:xfrm>
          <a:prstGeom prst="rect">
            <a:avLst/>
          </a:prstGeom>
          <a:noFill/>
          <a:ln w="38100">
            <a:solidFill>
              <a:srgbClr val="FF0000"/>
            </a:solidFill>
            <a:miter lim="800000"/>
            <a:headEnd/>
            <a:tailEnd/>
          </a:ln>
        </p:spPr>
      </p:pic>
      <p:sp>
        <p:nvSpPr>
          <p:cNvPr id="64517" name="Text Box 7"/>
          <p:cNvSpPr txBox="1">
            <a:spLocks noChangeArrowheads="1"/>
          </p:cNvSpPr>
          <p:nvPr/>
        </p:nvSpPr>
        <p:spPr bwMode="auto">
          <a:xfrm>
            <a:off x="4724400" y="5410200"/>
            <a:ext cx="4419600" cy="641350"/>
          </a:xfrm>
          <a:prstGeom prst="rect">
            <a:avLst/>
          </a:prstGeom>
          <a:noFill/>
          <a:ln w="9525">
            <a:noFill/>
            <a:miter lim="800000"/>
            <a:headEnd/>
            <a:tailEnd/>
          </a:ln>
        </p:spPr>
        <p:txBody>
          <a:bodyPr>
            <a:spAutoFit/>
          </a:bodyPr>
          <a:lstStyle/>
          <a:p>
            <a:pPr algn="l" rtl="0" eaLnBrk="0" hangingPunct="0">
              <a:spcBef>
                <a:spcPct val="50000"/>
              </a:spcBef>
            </a:pPr>
            <a:r>
              <a:rPr lang="en-US" b="0">
                <a:latin typeface="Times" pitchFamily="18" charset="0"/>
              </a:rPr>
              <a:t>The sandstone of Delicate Arch started as a sand dune (note bedding, top-right picture).</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ctrTitle"/>
          </p:nvPr>
        </p:nvSpPr>
        <p:spPr/>
        <p:txBody>
          <a:bodyPr/>
          <a:lstStyle/>
          <a:p>
            <a:pPr eaLnBrk="1" hangingPunct="1"/>
            <a:endParaRPr lang="en-US" smtClean="0"/>
          </a:p>
        </p:txBody>
      </p:sp>
      <p:sp>
        <p:nvSpPr>
          <p:cNvPr id="65539" name="Rectangle 3"/>
          <p:cNvSpPr>
            <a:spLocks noGrp="1" noChangeArrowheads="1"/>
          </p:cNvSpPr>
          <p:nvPr>
            <p:ph type="subTitle" idx="1"/>
          </p:nvPr>
        </p:nvSpPr>
        <p:spPr/>
        <p:txBody>
          <a:bodyPr/>
          <a:lstStyle/>
          <a:p>
            <a:pPr eaLnBrk="1" hangingPunct="1"/>
            <a:endParaRPr lang="en-US" smtClean="0"/>
          </a:p>
        </p:txBody>
      </p:sp>
      <p:pic>
        <p:nvPicPr>
          <p:cNvPr id="65540" name="Picture 4"/>
          <p:cNvPicPr>
            <a:picLocks noChangeAspect="1" noChangeArrowheads="1"/>
          </p:cNvPicPr>
          <p:nvPr/>
        </p:nvPicPr>
        <p:blipFill>
          <a:blip r:embed="rId2"/>
          <a:srcRect/>
          <a:stretch>
            <a:fillRect/>
          </a:stretch>
        </p:blipFill>
        <p:spPr bwMode="auto">
          <a:xfrm>
            <a:off x="838200" y="152400"/>
            <a:ext cx="7340600" cy="5505450"/>
          </a:xfrm>
          <a:prstGeom prst="rect">
            <a:avLst/>
          </a:prstGeom>
          <a:noFill/>
          <a:ln w="38100">
            <a:solidFill>
              <a:srgbClr val="FF0000"/>
            </a:solidFill>
            <a:miter lim="800000"/>
            <a:headEnd/>
            <a:tailEnd/>
          </a:ln>
        </p:spPr>
      </p:pic>
      <p:sp>
        <p:nvSpPr>
          <p:cNvPr id="65541" name="Text Box 5"/>
          <p:cNvSpPr txBox="1">
            <a:spLocks noChangeArrowheads="1"/>
          </p:cNvSpPr>
          <p:nvPr/>
        </p:nvSpPr>
        <p:spPr bwMode="auto">
          <a:xfrm>
            <a:off x="457200" y="5638800"/>
            <a:ext cx="8305800" cy="641350"/>
          </a:xfrm>
          <a:prstGeom prst="rect">
            <a:avLst/>
          </a:prstGeom>
          <a:noFill/>
          <a:ln w="9525">
            <a:noFill/>
            <a:miter lim="800000"/>
            <a:headEnd/>
            <a:tailEnd/>
          </a:ln>
        </p:spPr>
        <p:txBody>
          <a:bodyPr>
            <a:spAutoFit/>
          </a:bodyPr>
          <a:lstStyle/>
          <a:p>
            <a:pPr algn="l" rtl="0" eaLnBrk="0" hangingPunct="0">
              <a:spcBef>
                <a:spcPct val="50000"/>
              </a:spcBef>
            </a:pPr>
            <a:r>
              <a:rPr lang="en-US" b="0">
                <a:latin typeface="Times" pitchFamily="18" charset="0"/>
              </a:rPr>
              <a:t>Double Arch.  The dark streaks down the rock are desert varnish, mineral deposits formed partly by microorganisms that grow briefly when rainwater runs down the rock.</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ctrTitle"/>
          </p:nvPr>
        </p:nvSpPr>
        <p:spPr/>
        <p:txBody>
          <a:bodyPr/>
          <a:lstStyle/>
          <a:p>
            <a:pPr eaLnBrk="1" hangingPunct="1"/>
            <a:endParaRPr lang="en-US" smtClean="0"/>
          </a:p>
        </p:txBody>
      </p:sp>
      <p:sp>
        <p:nvSpPr>
          <p:cNvPr id="66563" name="Rectangle 3"/>
          <p:cNvSpPr>
            <a:spLocks noGrp="1" noChangeArrowheads="1"/>
          </p:cNvSpPr>
          <p:nvPr>
            <p:ph type="subTitle" idx="1"/>
          </p:nvPr>
        </p:nvSpPr>
        <p:spPr/>
        <p:txBody>
          <a:bodyPr/>
          <a:lstStyle/>
          <a:p>
            <a:pPr eaLnBrk="1" hangingPunct="1"/>
            <a:endParaRPr lang="en-US" smtClean="0"/>
          </a:p>
        </p:txBody>
      </p:sp>
      <p:pic>
        <p:nvPicPr>
          <p:cNvPr id="66564" name="Picture 4" descr="Block Diagram # 1"/>
          <p:cNvPicPr>
            <a:picLocks noChangeAspect="1" noChangeArrowheads="1"/>
          </p:cNvPicPr>
          <p:nvPr/>
        </p:nvPicPr>
        <p:blipFill>
          <a:blip r:embed="rId2"/>
          <a:srcRect l="17778" t="2921" r="17778" b="2921"/>
          <a:stretch>
            <a:fillRect/>
          </a:stretch>
        </p:blipFill>
        <p:spPr bwMode="auto">
          <a:xfrm>
            <a:off x="685800" y="533400"/>
            <a:ext cx="7696200" cy="6038850"/>
          </a:xfrm>
          <a:prstGeom prst="rect">
            <a:avLst/>
          </a:prstGeom>
          <a:noFill/>
          <a:ln w="38100">
            <a:solidFill>
              <a:srgbClr val="FF0000"/>
            </a:solid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type="subTitle" idx="1"/>
          </p:nvPr>
        </p:nvSpPr>
        <p:spPr/>
        <p:txBody>
          <a:bodyPr/>
          <a:lstStyle/>
          <a:p>
            <a:pPr eaLnBrk="1" hangingPunct="1"/>
            <a:endParaRPr lang="en-US" smtClean="0"/>
          </a:p>
        </p:txBody>
      </p:sp>
      <p:pic>
        <p:nvPicPr>
          <p:cNvPr id="67587" name="Picture 4" descr="Block Diagram # 2"/>
          <p:cNvPicPr>
            <a:picLocks noChangeAspect="1" noChangeArrowheads="1"/>
          </p:cNvPicPr>
          <p:nvPr/>
        </p:nvPicPr>
        <p:blipFill>
          <a:blip r:embed="rId2"/>
          <a:srcRect l="17778" t="2921" r="18091" b="2921"/>
          <a:stretch>
            <a:fillRect/>
          </a:stretch>
        </p:blipFill>
        <p:spPr bwMode="auto">
          <a:xfrm>
            <a:off x="838200" y="609600"/>
            <a:ext cx="7467600" cy="5886450"/>
          </a:xfrm>
          <a:prstGeom prst="rect">
            <a:avLst/>
          </a:prstGeom>
          <a:noFill/>
          <a:ln w="38100">
            <a:solidFill>
              <a:srgbClr val="FF0000"/>
            </a:solid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subTitle" idx="1"/>
          </p:nvPr>
        </p:nvSpPr>
        <p:spPr/>
        <p:txBody>
          <a:bodyPr/>
          <a:lstStyle/>
          <a:p>
            <a:pPr eaLnBrk="1" hangingPunct="1"/>
            <a:endParaRPr lang="en-US" smtClean="0"/>
          </a:p>
        </p:txBody>
      </p:sp>
      <p:pic>
        <p:nvPicPr>
          <p:cNvPr id="68611" name="Picture 4" descr="Block Diagram # 3"/>
          <p:cNvPicPr>
            <a:picLocks noChangeAspect="1" noChangeArrowheads="1"/>
          </p:cNvPicPr>
          <p:nvPr/>
        </p:nvPicPr>
        <p:blipFill>
          <a:blip r:embed="rId2"/>
          <a:srcRect l="17255" t="2921" r="18301" b="2921"/>
          <a:stretch>
            <a:fillRect/>
          </a:stretch>
        </p:blipFill>
        <p:spPr bwMode="auto">
          <a:xfrm>
            <a:off x="838200" y="533400"/>
            <a:ext cx="7467600" cy="5859463"/>
          </a:xfrm>
          <a:prstGeom prst="rect">
            <a:avLst/>
          </a:prstGeom>
          <a:noFill/>
          <a:ln w="38100">
            <a:solidFill>
              <a:srgbClr val="FF0000"/>
            </a:solid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3"/>
          <p:cNvSpPr>
            <a:spLocks noGrp="1" noChangeArrowheads="1"/>
          </p:cNvSpPr>
          <p:nvPr>
            <p:ph type="subTitle" idx="1"/>
          </p:nvPr>
        </p:nvSpPr>
        <p:spPr/>
        <p:txBody>
          <a:bodyPr/>
          <a:lstStyle/>
          <a:p>
            <a:pPr eaLnBrk="1" hangingPunct="1"/>
            <a:endParaRPr lang="en-US" smtClean="0"/>
          </a:p>
        </p:txBody>
      </p:sp>
      <p:pic>
        <p:nvPicPr>
          <p:cNvPr id="69635" name="Picture 4" descr="Block Diagram # 4"/>
          <p:cNvPicPr>
            <a:picLocks noChangeAspect="1" noChangeArrowheads="1"/>
          </p:cNvPicPr>
          <p:nvPr/>
        </p:nvPicPr>
        <p:blipFill>
          <a:blip r:embed="rId2"/>
          <a:srcRect l="17255" t="2921" r="17778" b="2921"/>
          <a:stretch>
            <a:fillRect/>
          </a:stretch>
        </p:blipFill>
        <p:spPr bwMode="auto">
          <a:xfrm>
            <a:off x="762000" y="533400"/>
            <a:ext cx="7543800" cy="5868988"/>
          </a:xfrm>
          <a:prstGeom prst="rect">
            <a:avLst/>
          </a:prstGeom>
          <a:noFill/>
          <a:ln w="38100">
            <a:solidFill>
              <a:srgbClr val="FF0000"/>
            </a:solidFill>
            <a:miter lim="800000"/>
            <a:headEnd/>
            <a:tailEnd/>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Fig"/>
          <p:cNvPicPr>
            <a:picLocks noChangeAspect="1" noChangeArrowheads="1"/>
          </p:cNvPicPr>
          <p:nvPr/>
        </p:nvPicPr>
        <p:blipFill>
          <a:blip r:embed="rId2"/>
          <a:srcRect/>
          <a:stretch>
            <a:fillRect/>
          </a:stretch>
        </p:blipFill>
        <p:spPr bwMode="auto">
          <a:xfrm>
            <a:off x="3886200" y="1143000"/>
            <a:ext cx="4951413" cy="4114800"/>
          </a:xfrm>
          <a:prstGeom prst="rect">
            <a:avLst/>
          </a:prstGeom>
          <a:noFill/>
          <a:ln w="38100">
            <a:solidFill>
              <a:srgbClr val="FF0000"/>
            </a:solidFill>
            <a:miter lim="800000"/>
            <a:headEnd/>
            <a:tailEnd/>
          </a:ln>
        </p:spPr>
      </p:pic>
      <p:sp>
        <p:nvSpPr>
          <p:cNvPr id="70659" name="Rectangle 3"/>
          <p:cNvSpPr>
            <a:spLocks noGrp="1" noChangeArrowheads="1"/>
          </p:cNvSpPr>
          <p:nvPr>
            <p:ph type="title"/>
          </p:nvPr>
        </p:nvSpPr>
        <p:spPr>
          <a:xfrm>
            <a:off x="304800" y="228600"/>
            <a:ext cx="8077200" cy="457200"/>
          </a:xfrm>
          <a:ln>
            <a:solidFill>
              <a:srgbClr val="FF0000"/>
            </a:solidFill>
          </a:ln>
        </p:spPr>
        <p:txBody>
          <a:bodyPr/>
          <a:lstStyle/>
          <a:p>
            <a:pPr eaLnBrk="1" hangingPunct="1"/>
            <a:r>
              <a:rPr lang="en-US" sz="2800" b="1" smtClean="0">
                <a:solidFill>
                  <a:srgbClr val="1D00F2"/>
                </a:solidFill>
              </a:rPr>
              <a:t>FACIES – DEFINITION &amp; RELATIONSHIPS</a:t>
            </a:r>
          </a:p>
        </p:txBody>
      </p:sp>
      <p:sp>
        <p:nvSpPr>
          <p:cNvPr id="70660" name="Rectangle 4"/>
          <p:cNvSpPr>
            <a:spLocks noGrp="1" noChangeArrowheads="1"/>
          </p:cNvSpPr>
          <p:nvPr>
            <p:ph type="body" idx="1"/>
          </p:nvPr>
        </p:nvSpPr>
        <p:spPr>
          <a:xfrm>
            <a:off x="152400" y="1143000"/>
            <a:ext cx="3733800" cy="4525963"/>
          </a:xfrm>
          <a:noFill/>
          <a:ln w="38100">
            <a:solidFill>
              <a:srgbClr val="FF0000"/>
            </a:solidFill>
          </a:ln>
        </p:spPr>
        <p:txBody>
          <a:bodyPr/>
          <a:lstStyle/>
          <a:p>
            <a:pPr eaLnBrk="1" hangingPunct="1">
              <a:lnSpc>
                <a:spcPct val="90000"/>
              </a:lnSpc>
            </a:pPr>
            <a:r>
              <a:rPr lang="en-US" sz="2800" smtClean="0"/>
              <a:t>Sedimentary Facies</a:t>
            </a:r>
            <a:br>
              <a:rPr lang="en-US" sz="2800" smtClean="0"/>
            </a:br>
            <a:r>
              <a:rPr lang="en-US" sz="1800" smtClean="0"/>
              <a:t>Overall lithology (rock-type) reflecting or diagnostic of depositional environment</a:t>
            </a:r>
            <a:br>
              <a:rPr lang="en-US" sz="1800" smtClean="0"/>
            </a:br>
            <a:r>
              <a:rPr lang="en-US" sz="1800" smtClean="0"/>
              <a:t>Examples:</a:t>
            </a:r>
          </a:p>
          <a:p>
            <a:pPr lvl="1" eaLnBrk="1" hangingPunct="1">
              <a:lnSpc>
                <a:spcPct val="90000"/>
              </a:lnSpc>
            </a:pPr>
            <a:r>
              <a:rPr lang="en-US" sz="1600" smtClean="0"/>
              <a:t>Sandstone facies</a:t>
            </a:r>
          </a:p>
          <a:p>
            <a:pPr lvl="1" eaLnBrk="1" hangingPunct="1">
              <a:lnSpc>
                <a:spcPct val="90000"/>
              </a:lnSpc>
            </a:pPr>
            <a:r>
              <a:rPr lang="en-US" sz="1600" smtClean="0"/>
              <a:t>Mud facies</a:t>
            </a:r>
          </a:p>
          <a:p>
            <a:pPr lvl="1" eaLnBrk="1" hangingPunct="1">
              <a:lnSpc>
                <a:spcPct val="90000"/>
              </a:lnSpc>
            </a:pPr>
            <a:r>
              <a:rPr lang="en-US" sz="1600" smtClean="0"/>
              <a:t>Carbonate facies</a:t>
            </a:r>
          </a:p>
          <a:p>
            <a:pPr lvl="1" eaLnBrk="1" hangingPunct="1">
              <a:lnSpc>
                <a:spcPct val="90000"/>
              </a:lnSpc>
            </a:pPr>
            <a:r>
              <a:rPr lang="en-US" sz="1600" smtClean="0"/>
              <a:t>Salt facies</a:t>
            </a:r>
          </a:p>
          <a:p>
            <a:pPr eaLnBrk="1" hangingPunct="1">
              <a:lnSpc>
                <a:spcPct val="90000"/>
              </a:lnSpc>
            </a:pPr>
            <a:r>
              <a:rPr lang="en-US" sz="1800" smtClean="0"/>
              <a:t>General rule: adjective describing depositional environment + “facies”</a:t>
            </a:r>
            <a:br>
              <a:rPr lang="en-US" sz="1800" smtClean="0"/>
            </a:br>
            <a:endParaRPr lang="en-US" sz="1800" smtClean="0"/>
          </a:p>
          <a:p>
            <a:pPr eaLnBrk="1" hangingPunct="1">
              <a:lnSpc>
                <a:spcPct val="90000"/>
              </a:lnSpc>
            </a:pPr>
            <a:r>
              <a:rPr lang="en-US" sz="1800" smtClean="0"/>
              <a:t>Note: metamorphic petrologists use facies concept in a similar fashion, e.g. kyanite facies.</a:t>
            </a:r>
          </a:p>
        </p:txBody>
      </p:sp>
      <p:sp>
        <p:nvSpPr>
          <p:cNvPr id="70661" name="Text Box 5"/>
          <p:cNvSpPr txBox="1">
            <a:spLocks noChangeArrowheads="1"/>
          </p:cNvSpPr>
          <p:nvPr/>
        </p:nvSpPr>
        <p:spPr bwMode="auto">
          <a:xfrm>
            <a:off x="3733800" y="5334000"/>
            <a:ext cx="5197475" cy="1311275"/>
          </a:xfrm>
          <a:prstGeom prst="rect">
            <a:avLst/>
          </a:prstGeom>
          <a:noFill/>
          <a:ln w="9525">
            <a:noFill/>
            <a:miter lim="800000"/>
            <a:headEnd/>
            <a:tailEnd/>
          </a:ln>
        </p:spPr>
        <p:txBody>
          <a:bodyPr>
            <a:spAutoFit/>
          </a:bodyPr>
          <a:lstStyle/>
          <a:p>
            <a:pPr algn="l" rtl="0"/>
            <a:r>
              <a:rPr lang="en-US" sz="2000" b="0">
                <a:latin typeface="Times New Roman" pitchFamily="18" charset="0"/>
              </a:rPr>
              <a:t>Relations between Old Red Sandstone in Wales and marine facies in Devonshire. Intertonguing relationships established Devonian age of the Old Red Sandstone.</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smtClean="0"/>
              <a:t>Fig. 4.6</a:t>
            </a:r>
          </a:p>
        </p:txBody>
      </p:sp>
      <p:pic>
        <p:nvPicPr>
          <p:cNvPr id="71683" name="Picture 3" descr="Fig"/>
          <p:cNvPicPr>
            <a:picLocks noChangeAspect="1" noChangeArrowheads="1"/>
          </p:cNvPicPr>
          <p:nvPr/>
        </p:nvPicPr>
        <p:blipFill>
          <a:blip r:embed="rId2"/>
          <a:srcRect/>
          <a:stretch>
            <a:fillRect/>
          </a:stretch>
        </p:blipFill>
        <p:spPr bwMode="auto">
          <a:xfrm>
            <a:off x="990600" y="685800"/>
            <a:ext cx="7053263" cy="4586288"/>
          </a:xfrm>
          <a:prstGeom prst="rect">
            <a:avLst/>
          </a:prstGeom>
          <a:noFill/>
          <a:ln w="38100">
            <a:solidFill>
              <a:srgbClr val="FF0000"/>
            </a:solidFill>
            <a:miter lim="800000"/>
            <a:headEnd/>
            <a:tailEnd/>
          </a:ln>
        </p:spPr>
      </p:pic>
      <p:sp>
        <p:nvSpPr>
          <p:cNvPr id="71684" name="Text Box 4"/>
          <p:cNvSpPr txBox="1">
            <a:spLocks noChangeArrowheads="1"/>
          </p:cNvSpPr>
          <p:nvPr/>
        </p:nvSpPr>
        <p:spPr bwMode="auto">
          <a:xfrm>
            <a:off x="1143000" y="228600"/>
            <a:ext cx="7292975" cy="466725"/>
          </a:xfrm>
          <a:prstGeom prst="rect">
            <a:avLst/>
          </a:prstGeom>
          <a:noFill/>
          <a:ln w="9525">
            <a:solidFill>
              <a:srgbClr val="FF0000"/>
            </a:solidFill>
            <a:miter lim="800000"/>
            <a:headEnd/>
            <a:tailEnd/>
          </a:ln>
        </p:spPr>
        <p:txBody>
          <a:bodyPr wrap="none">
            <a:spAutoFit/>
          </a:bodyPr>
          <a:lstStyle/>
          <a:p>
            <a:pPr algn="l" rtl="0"/>
            <a:r>
              <a:rPr lang="en-US" sz="2400">
                <a:solidFill>
                  <a:srgbClr val="1D00F2"/>
                </a:solidFill>
                <a:latin typeface="Times New Roman" pitchFamily="18" charset="0"/>
              </a:rPr>
              <a:t>ROCK UNITS (LEFT) AND TIME CHART (RIGHT)</a:t>
            </a:r>
          </a:p>
        </p:txBody>
      </p:sp>
      <p:sp>
        <p:nvSpPr>
          <p:cNvPr id="71685" name="Text Box 5"/>
          <p:cNvSpPr txBox="1">
            <a:spLocks noChangeArrowheads="1"/>
          </p:cNvSpPr>
          <p:nvPr/>
        </p:nvSpPr>
        <p:spPr bwMode="auto">
          <a:xfrm>
            <a:off x="152400" y="5257800"/>
            <a:ext cx="8839200" cy="1196975"/>
          </a:xfrm>
          <a:prstGeom prst="rect">
            <a:avLst/>
          </a:prstGeom>
          <a:noFill/>
          <a:ln w="9525">
            <a:solidFill>
              <a:srgbClr val="FF0000"/>
            </a:solidFill>
            <a:miter lim="800000"/>
            <a:headEnd/>
            <a:tailEnd/>
          </a:ln>
        </p:spPr>
        <p:txBody>
          <a:bodyPr>
            <a:spAutoFit/>
          </a:bodyPr>
          <a:lstStyle/>
          <a:p>
            <a:pPr algn="l" rtl="0"/>
            <a:r>
              <a:rPr lang="en-US" sz="2400" b="0">
                <a:latin typeface="Times New Roman" pitchFamily="18" charset="0"/>
              </a:rPr>
              <a:t>Observed rock unit (left) and interpreted time chart on right. Note hiatus corresponding to unconformities. (Hiatus is a time of non-deposition and/or erosion.)</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3" descr="Fig"/>
          <p:cNvPicPr>
            <a:picLocks noChangeAspect="1" noChangeArrowheads="1"/>
          </p:cNvPicPr>
          <p:nvPr/>
        </p:nvPicPr>
        <p:blipFill>
          <a:blip r:embed="rId2"/>
          <a:srcRect/>
          <a:stretch>
            <a:fillRect/>
          </a:stretch>
        </p:blipFill>
        <p:spPr bwMode="auto">
          <a:xfrm>
            <a:off x="0" y="1524000"/>
            <a:ext cx="9117013" cy="3290888"/>
          </a:xfrm>
          <a:prstGeom prst="rect">
            <a:avLst/>
          </a:prstGeom>
          <a:noFill/>
          <a:ln w="38100">
            <a:solidFill>
              <a:srgbClr val="FF0000"/>
            </a:solidFill>
            <a:miter lim="800000"/>
            <a:headEnd/>
            <a:tailEnd/>
          </a:ln>
        </p:spPr>
      </p:pic>
      <p:sp>
        <p:nvSpPr>
          <p:cNvPr id="72707" name="Text Box 4"/>
          <p:cNvSpPr txBox="1">
            <a:spLocks noChangeArrowheads="1"/>
          </p:cNvSpPr>
          <p:nvPr/>
        </p:nvSpPr>
        <p:spPr bwMode="auto">
          <a:xfrm>
            <a:off x="381000" y="381000"/>
            <a:ext cx="8397875" cy="860425"/>
          </a:xfrm>
          <a:prstGeom prst="rect">
            <a:avLst/>
          </a:prstGeom>
          <a:noFill/>
          <a:ln w="38100">
            <a:solidFill>
              <a:srgbClr val="FF0000"/>
            </a:solidFill>
            <a:miter lim="800000"/>
            <a:headEnd/>
            <a:tailEnd/>
          </a:ln>
        </p:spPr>
        <p:txBody>
          <a:bodyPr>
            <a:spAutoFit/>
          </a:bodyPr>
          <a:lstStyle/>
          <a:p>
            <a:pPr algn="l" rtl="0"/>
            <a:r>
              <a:rPr lang="en-US" sz="2400" b="0">
                <a:solidFill>
                  <a:srgbClr val="1D00F2"/>
                </a:solidFill>
                <a:latin typeface="Times New Roman" pitchFamily="18" charset="0"/>
              </a:rPr>
              <a:t>FORMATION – a </a:t>
            </a:r>
            <a:r>
              <a:rPr lang="en-US" sz="2400" b="0" i="1">
                <a:solidFill>
                  <a:srgbClr val="1D00F2"/>
                </a:solidFill>
                <a:latin typeface="Times New Roman" pitchFamily="18" charset="0"/>
              </a:rPr>
              <a:t>mappable</a:t>
            </a:r>
            <a:r>
              <a:rPr lang="en-US" sz="2400" b="0">
                <a:solidFill>
                  <a:srgbClr val="1D00F2"/>
                </a:solidFill>
                <a:latin typeface="Times New Roman" pitchFamily="18" charset="0"/>
              </a:rPr>
              <a:t> unit either in the field or by well logs</a:t>
            </a:r>
          </a:p>
          <a:p>
            <a:pPr algn="l" rtl="0"/>
            <a:r>
              <a:rPr lang="en-US" sz="2400" b="0">
                <a:solidFill>
                  <a:srgbClr val="1D00F2"/>
                </a:solidFill>
                <a:latin typeface="Times New Roman" pitchFamily="18" charset="0"/>
              </a:rPr>
              <a:t>A GROUP consists of 2 or more FORMATIONS.</a:t>
            </a:r>
          </a:p>
        </p:txBody>
      </p:sp>
      <p:sp>
        <p:nvSpPr>
          <p:cNvPr id="72708" name="Text Box 5"/>
          <p:cNvSpPr txBox="1">
            <a:spLocks noChangeArrowheads="1"/>
          </p:cNvSpPr>
          <p:nvPr/>
        </p:nvSpPr>
        <p:spPr bwMode="auto">
          <a:xfrm>
            <a:off x="228600" y="4876800"/>
            <a:ext cx="8610600" cy="1917700"/>
          </a:xfrm>
          <a:prstGeom prst="rect">
            <a:avLst/>
          </a:prstGeom>
          <a:noFill/>
          <a:ln w="9525">
            <a:noFill/>
            <a:miter lim="800000"/>
            <a:headEnd/>
            <a:tailEnd/>
          </a:ln>
        </p:spPr>
        <p:txBody>
          <a:bodyPr>
            <a:spAutoFit/>
          </a:bodyPr>
          <a:lstStyle/>
          <a:p>
            <a:pPr algn="l" rtl="0"/>
            <a:r>
              <a:rPr lang="en-US" sz="2400" b="0">
                <a:latin typeface="Times New Roman" pitchFamily="18" charset="0"/>
              </a:rPr>
              <a:t>A formation is the basic rock unit in geology. IT IS NOT A TIME UNIT. It is defined by its properties: type (sandstone, limestone, etc. e.g. (Bell Shale), color (Brown Niagrian), texture, geometry. The choice is fairly obvious in A, but more difficult in B. In B and C the choice of subdivisions is somewhat arbitrary.</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3" descr="Fig"/>
          <p:cNvPicPr>
            <a:picLocks noChangeAspect="1" noChangeArrowheads="1"/>
          </p:cNvPicPr>
          <p:nvPr/>
        </p:nvPicPr>
        <p:blipFill>
          <a:blip r:embed="rId2"/>
          <a:srcRect/>
          <a:stretch>
            <a:fillRect/>
          </a:stretch>
        </p:blipFill>
        <p:spPr bwMode="auto">
          <a:xfrm>
            <a:off x="304800" y="914400"/>
            <a:ext cx="8626475" cy="2809875"/>
          </a:xfrm>
          <a:prstGeom prst="rect">
            <a:avLst/>
          </a:prstGeom>
          <a:noFill/>
          <a:ln w="38100">
            <a:solidFill>
              <a:srgbClr val="FF0000"/>
            </a:solidFill>
            <a:miter lim="800000"/>
            <a:headEnd/>
            <a:tailEnd/>
          </a:ln>
        </p:spPr>
      </p:pic>
      <p:pic>
        <p:nvPicPr>
          <p:cNvPr id="73731" name="Picture 4" descr="Fig"/>
          <p:cNvPicPr>
            <a:picLocks noGrp="1" noChangeAspect="1" noChangeArrowheads="1"/>
          </p:cNvPicPr>
          <p:nvPr>
            <p:ph idx="1"/>
          </p:nvPr>
        </p:nvPicPr>
        <p:blipFill>
          <a:blip r:embed="rId3"/>
          <a:srcRect/>
          <a:stretch>
            <a:fillRect/>
          </a:stretch>
        </p:blipFill>
        <p:spPr>
          <a:xfrm>
            <a:off x="152400" y="4038600"/>
            <a:ext cx="8763000" cy="2554288"/>
          </a:xfrm>
          <a:noFill/>
          <a:ln w="38100">
            <a:solidFill>
              <a:srgbClr val="FF0000"/>
            </a:solidFill>
          </a:ln>
        </p:spPr>
      </p:pic>
      <p:sp>
        <p:nvSpPr>
          <p:cNvPr id="73732" name="Text Box 5"/>
          <p:cNvSpPr txBox="1">
            <a:spLocks noChangeArrowheads="1"/>
          </p:cNvSpPr>
          <p:nvPr/>
        </p:nvSpPr>
        <p:spPr bwMode="auto">
          <a:xfrm>
            <a:off x="533400" y="6143625"/>
            <a:ext cx="6665913" cy="336550"/>
          </a:xfrm>
          <a:prstGeom prst="rect">
            <a:avLst/>
          </a:prstGeom>
          <a:noFill/>
          <a:ln w="9525">
            <a:noFill/>
            <a:miter lim="800000"/>
            <a:headEnd/>
            <a:tailEnd/>
          </a:ln>
        </p:spPr>
        <p:txBody>
          <a:bodyPr wrap="none">
            <a:spAutoFit/>
          </a:bodyPr>
          <a:lstStyle/>
          <a:p>
            <a:pPr algn="l" rtl="0"/>
            <a:r>
              <a:rPr lang="en-US" sz="1600" b="0">
                <a:latin typeface="Times New Roman" pitchFamily="18" charset="0"/>
              </a:rPr>
              <a:t>Time-stratigraphic chart showing time gaps represented by unconformities in B</a:t>
            </a:r>
          </a:p>
        </p:txBody>
      </p:sp>
      <p:sp>
        <p:nvSpPr>
          <p:cNvPr id="73733" name="Text Box 6"/>
          <p:cNvSpPr txBox="1">
            <a:spLocks noChangeArrowheads="1"/>
          </p:cNvSpPr>
          <p:nvPr/>
        </p:nvSpPr>
        <p:spPr bwMode="auto">
          <a:xfrm>
            <a:off x="533400" y="3429000"/>
            <a:ext cx="5799138" cy="336550"/>
          </a:xfrm>
          <a:prstGeom prst="rect">
            <a:avLst/>
          </a:prstGeom>
          <a:noFill/>
          <a:ln w="9525">
            <a:noFill/>
            <a:miter lim="800000"/>
            <a:headEnd/>
            <a:tailEnd/>
          </a:ln>
        </p:spPr>
        <p:txBody>
          <a:bodyPr wrap="none">
            <a:spAutoFit/>
          </a:bodyPr>
          <a:lstStyle/>
          <a:p>
            <a:pPr algn="l" rtl="0"/>
            <a:r>
              <a:rPr lang="en-US" sz="1600" b="0">
                <a:latin typeface="Times New Roman" pitchFamily="18" charset="0"/>
              </a:rPr>
              <a:t>Restored cross section showing facies, thicknesses &amp; unconformities</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3" descr="Fig"/>
          <p:cNvPicPr>
            <a:picLocks noChangeAspect="1" noChangeArrowheads="1"/>
          </p:cNvPicPr>
          <p:nvPr/>
        </p:nvPicPr>
        <p:blipFill>
          <a:blip r:embed="rId2"/>
          <a:srcRect/>
          <a:stretch>
            <a:fillRect/>
          </a:stretch>
        </p:blipFill>
        <p:spPr bwMode="auto">
          <a:xfrm>
            <a:off x="44450" y="1219200"/>
            <a:ext cx="9099550" cy="2843213"/>
          </a:xfrm>
          <a:prstGeom prst="rect">
            <a:avLst/>
          </a:prstGeom>
          <a:noFill/>
          <a:ln w="38100">
            <a:solidFill>
              <a:srgbClr val="FF0000"/>
            </a:solidFill>
            <a:miter lim="800000"/>
            <a:headEnd/>
            <a:tailEnd/>
          </a:ln>
        </p:spPr>
      </p:pic>
      <p:sp>
        <p:nvSpPr>
          <p:cNvPr id="74755" name="Text Box 4"/>
          <p:cNvSpPr txBox="1">
            <a:spLocks noChangeArrowheads="1"/>
          </p:cNvSpPr>
          <p:nvPr/>
        </p:nvSpPr>
        <p:spPr bwMode="auto">
          <a:xfrm>
            <a:off x="152400" y="4419600"/>
            <a:ext cx="8763000" cy="1552575"/>
          </a:xfrm>
          <a:prstGeom prst="rect">
            <a:avLst/>
          </a:prstGeom>
          <a:noFill/>
          <a:ln w="9525">
            <a:noFill/>
            <a:miter lim="800000"/>
            <a:headEnd/>
            <a:tailEnd/>
          </a:ln>
        </p:spPr>
        <p:txBody>
          <a:bodyPr>
            <a:spAutoFit/>
          </a:bodyPr>
          <a:lstStyle/>
          <a:p>
            <a:pPr algn="l" rtl="0"/>
            <a:r>
              <a:rPr lang="en-US" sz="2400" b="0">
                <a:latin typeface="Times New Roman" pitchFamily="18" charset="0"/>
              </a:rPr>
              <a:t>Recent marine transgression (sea-level rise) on Netherlands coast showing landward shift of facies. Absolute ages from radiocarbon dating. Note shift in facies patterns as sea transgresses. Note how time-lines cross facies boundaries.</a:t>
            </a:r>
          </a:p>
        </p:txBody>
      </p:sp>
      <p:sp>
        <p:nvSpPr>
          <p:cNvPr id="74756" name="Text Box 5"/>
          <p:cNvSpPr txBox="1">
            <a:spLocks noChangeArrowheads="1"/>
          </p:cNvSpPr>
          <p:nvPr/>
        </p:nvSpPr>
        <p:spPr bwMode="auto">
          <a:xfrm>
            <a:off x="304800" y="381000"/>
            <a:ext cx="8388350" cy="466725"/>
          </a:xfrm>
          <a:prstGeom prst="rect">
            <a:avLst/>
          </a:prstGeom>
          <a:noFill/>
          <a:ln w="9525">
            <a:solidFill>
              <a:srgbClr val="FF0000"/>
            </a:solidFill>
            <a:miter lim="800000"/>
            <a:headEnd/>
            <a:tailEnd/>
          </a:ln>
        </p:spPr>
        <p:txBody>
          <a:bodyPr wrap="none">
            <a:spAutoFit/>
          </a:bodyPr>
          <a:lstStyle/>
          <a:p>
            <a:pPr algn="l" rtl="0"/>
            <a:r>
              <a:rPr lang="en-US" sz="2400">
                <a:solidFill>
                  <a:srgbClr val="1D00F2"/>
                </a:solidFill>
                <a:latin typeface="Times New Roman" pitchFamily="18" charset="0"/>
              </a:rPr>
              <a:t>Two basic types of facies patterns: transgressive and regressive</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3" descr="Fig"/>
          <p:cNvPicPr>
            <a:picLocks noChangeAspect="1" noChangeArrowheads="1"/>
          </p:cNvPicPr>
          <p:nvPr/>
        </p:nvPicPr>
        <p:blipFill>
          <a:blip r:embed="rId2"/>
          <a:srcRect/>
          <a:stretch>
            <a:fillRect/>
          </a:stretch>
        </p:blipFill>
        <p:spPr bwMode="auto">
          <a:xfrm>
            <a:off x="26988" y="914400"/>
            <a:ext cx="9117012" cy="3141663"/>
          </a:xfrm>
          <a:prstGeom prst="rect">
            <a:avLst/>
          </a:prstGeom>
          <a:noFill/>
          <a:ln w="38100">
            <a:solidFill>
              <a:srgbClr val="FF0000"/>
            </a:solidFill>
            <a:miter lim="800000"/>
            <a:headEnd/>
            <a:tailEnd/>
          </a:ln>
        </p:spPr>
      </p:pic>
      <p:sp>
        <p:nvSpPr>
          <p:cNvPr id="75779" name="Text Box 4"/>
          <p:cNvSpPr txBox="1">
            <a:spLocks noChangeArrowheads="1"/>
          </p:cNvSpPr>
          <p:nvPr/>
        </p:nvSpPr>
        <p:spPr bwMode="auto">
          <a:xfrm>
            <a:off x="76200" y="4419600"/>
            <a:ext cx="8550275" cy="1920875"/>
          </a:xfrm>
          <a:prstGeom prst="rect">
            <a:avLst/>
          </a:prstGeom>
          <a:noFill/>
          <a:ln w="9525">
            <a:noFill/>
            <a:miter lim="800000"/>
            <a:headEnd/>
            <a:tailEnd/>
          </a:ln>
        </p:spPr>
        <p:txBody>
          <a:bodyPr>
            <a:spAutoFit/>
          </a:bodyPr>
          <a:lstStyle/>
          <a:p>
            <a:pPr algn="l" rtl="0"/>
            <a:r>
              <a:rPr lang="en-US" sz="2000" b="0">
                <a:latin typeface="Times New Roman" pitchFamily="18" charset="0"/>
              </a:rPr>
              <a:t>Significance of different</a:t>
            </a:r>
          </a:p>
          <a:p>
            <a:pPr algn="l" rtl="0"/>
            <a:r>
              <a:rPr lang="en-US" sz="2000" b="0">
                <a:latin typeface="Times New Roman" pitchFamily="18" charset="0"/>
              </a:rPr>
              <a:t>rates of evolution and changes in</a:t>
            </a:r>
          </a:p>
          <a:p>
            <a:pPr algn="l" rtl="0"/>
            <a:r>
              <a:rPr lang="en-US" sz="2000" b="0">
                <a:latin typeface="Times New Roman" pitchFamily="18" charset="0"/>
              </a:rPr>
              <a:t>environment (due to transgression). The</a:t>
            </a:r>
          </a:p>
          <a:p>
            <a:pPr algn="l" rtl="0"/>
            <a:r>
              <a:rPr lang="en-US" sz="2000" b="0">
                <a:latin typeface="Times New Roman" pitchFamily="18" charset="0"/>
              </a:rPr>
              <a:t>brachiopod evolved slowly and stayed in/on sand facies. It is a poor index fossil. The cephalopods evolved rapidly and are free swimmers. They were changing and widely distributed and thus excellent index fossils.</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3" descr="Fig"/>
          <p:cNvPicPr>
            <a:picLocks noChangeAspect="1" noChangeArrowheads="1"/>
          </p:cNvPicPr>
          <p:nvPr/>
        </p:nvPicPr>
        <p:blipFill>
          <a:blip r:embed="rId2"/>
          <a:srcRect/>
          <a:stretch>
            <a:fillRect/>
          </a:stretch>
        </p:blipFill>
        <p:spPr bwMode="auto">
          <a:xfrm>
            <a:off x="3581400" y="228600"/>
            <a:ext cx="5410200" cy="6451600"/>
          </a:xfrm>
          <a:prstGeom prst="rect">
            <a:avLst/>
          </a:prstGeom>
          <a:noFill/>
          <a:ln w="38100">
            <a:solidFill>
              <a:srgbClr val="FF0000"/>
            </a:solidFill>
            <a:miter lim="800000"/>
            <a:headEnd/>
            <a:tailEnd/>
          </a:ln>
        </p:spPr>
      </p:pic>
      <p:sp>
        <p:nvSpPr>
          <p:cNvPr id="76803" name="Text Box 4"/>
          <p:cNvSpPr txBox="1">
            <a:spLocks noChangeArrowheads="1"/>
          </p:cNvSpPr>
          <p:nvPr/>
        </p:nvSpPr>
        <p:spPr bwMode="auto">
          <a:xfrm>
            <a:off x="152400" y="457200"/>
            <a:ext cx="3505200" cy="466725"/>
          </a:xfrm>
          <a:prstGeom prst="rect">
            <a:avLst/>
          </a:prstGeom>
          <a:noFill/>
          <a:ln w="9525">
            <a:solidFill>
              <a:srgbClr val="FF0000"/>
            </a:solidFill>
            <a:miter lim="800000"/>
            <a:headEnd/>
            <a:tailEnd/>
          </a:ln>
        </p:spPr>
        <p:txBody>
          <a:bodyPr>
            <a:spAutoFit/>
          </a:bodyPr>
          <a:lstStyle/>
          <a:p>
            <a:pPr algn="l" rtl="0"/>
            <a:r>
              <a:rPr lang="en-US" sz="2400">
                <a:solidFill>
                  <a:srgbClr val="1D00F2"/>
                </a:solidFill>
                <a:latin typeface="Times New Roman" pitchFamily="18" charset="0"/>
              </a:rPr>
              <a:t>SLOSS SEQUENCES (6)</a:t>
            </a:r>
          </a:p>
        </p:txBody>
      </p:sp>
      <p:sp>
        <p:nvSpPr>
          <p:cNvPr id="76804" name="Text Box 5"/>
          <p:cNvSpPr txBox="1">
            <a:spLocks noChangeArrowheads="1"/>
          </p:cNvSpPr>
          <p:nvPr/>
        </p:nvSpPr>
        <p:spPr bwMode="auto">
          <a:xfrm>
            <a:off x="152400" y="1066800"/>
            <a:ext cx="3292475" cy="5578475"/>
          </a:xfrm>
          <a:prstGeom prst="rect">
            <a:avLst/>
          </a:prstGeom>
          <a:noFill/>
          <a:ln w="9525">
            <a:solidFill>
              <a:srgbClr val="FF0000"/>
            </a:solidFill>
            <a:miter lim="800000"/>
            <a:headEnd/>
            <a:tailEnd/>
          </a:ln>
        </p:spPr>
        <p:txBody>
          <a:bodyPr>
            <a:spAutoFit/>
          </a:bodyPr>
          <a:lstStyle/>
          <a:p>
            <a:pPr algn="l" rtl="0"/>
            <a:r>
              <a:rPr lang="en-US" sz="2400" b="0">
                <a:solidFill>
                  <a:srgbClr val="1D00F2"/>
                </a:solidFill>
                <a:latin typeface="Times New Roman" pitchFamily="18" charset="0"/>
              </a:rPr>
              <a:t>Six unconformity bounded sequences from which a world-wide sea-level fluctuation curve has been inferred (the “Vail” curve).</a:t>
            </a:r>
          </a:p>
          <a:p>
            <a:pPr algn="l" rtl="0"/>
            <a:endParaRPr lang="en-US" sz="2400" b="0">
              <a:solidFill>
                <a:srgbClr val="1D00F2"/>
              </a:solidFill>
              <a:latin typeface="Times New Roman" pitchFamily="18" charset="0"/>
            </a:endParaRPr>
          </a:p>
          <a:p>
            <a:pPr algn="l" rtl="0"/>
            <a:r>
              <a:rPr lang="en-US" sz="2400" b="0">
                <a:solidFill>
                  <a:srgbClr val="1D00F2"/>
                </a:solidFill>
                <a:latin typeface="Times New Roman" pitchFamily="18" charset="0"/>
              </a:rPr>
              <a:t>Note two maxima (highs) at about 500 and 75 million years and three minima at 600, 200 and the present.</a:t>
            </a:r>
          </a:p>
          <a:p>
            <a:pPr algn="l" rtl="0"/>
            <a:endParaRPr lang="en-US" sz="2400" b="0">
              <a:solidFill>
                <a:srgbClr val="1D00F2"/>
              </a:solidFill>
              <a:latin typeface="Times New Roman" pitchFamily="18" charset="0"/>
            </a:endParaRPr>
          </a:p>
          <a:p>
            <a:pPr algn="l" rtl="0"/>
            <a:r>
              <a:rPr lang="en-US" sz="2400" b="0">
                <a:solidFill>
                  <a:srgbClr val="1D00F2"/>
                </a:solidFill>
                <a:latin typeface="Times New Roman" pitchFamily="18" charset="0"/>
              </a:rPr>
              <a:t>Max +350 to -150 m above and below present.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1"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1"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4419</TotalTime>
  <Words>2040</Words>
  <Application>Microsoft Office PowerPoint</Application>
  <PresentationFormat>On-screen Show (4:3)</PresentationFormat>
  <Paragraphs>360</Paragraphs>
  <Slides>72</Slides>
  <Notes>16</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72</vt:i4>
      </vt:variant>
    </vt:vector>
  </HeadingPairs>
  <TitlesOfParts>
    <vt:vector size="88" baseType="lpstr">
      <vt:lpstr>Arial</vt:lpstr>
      <vt:lpstr>MS PGothic</vt:lpstr>
      <vt:lpstr>Lucida Sans Unicode</vt:lpstr>
      <vt:lpstr>Calibri</vt:lpstr>
      <vt:lpstr>Times New Roman</vt:lpstr>
      <vt:lpstr>Helvetica</vt:lpstr>
      <vt:lpstr>Wingdings</vt:lpstr>
      <vt:lpstr>Impact</vt:lpstr>
      <vt:lpstr>Tahoma</vt:lpstr>
      <vt:lpstr>Times</vt:lpstr>
      <vt:lpstr>Comic Sans MS</vt:lpstr>
      <vt:lpstr>Chicago</vt:lpstr>
      <vt:lpstr>New York</vt:lpstr>
      <vt:lpstr>NewCenturySchlbk</vt:lpstr>
      <vt:lpstr>Arial Unicode MS</vt:lpstr>
      <vt:lpstr>Default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Types of Depositional Systems</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Coast Types</vt:lpstr>
      <vt:lpstr>Slide 40</vt:lpstr>
      <vt:lpstr>Tidal Channel</vt:lpstr>
      <vt:lpstr>Slide 42</vt:lpstr>
      <vt:lpstr>Sea-Level Changes </vt:lpstr>
      <vt:lpstr>Deltaic Succession</vt:lpstr>
      <vt:lpstr>Slide 45</vt:lpstr>
      <vt:lpstr>Slide 46</vt:lpstr>
      <vt:lpstr>Slide 47</vt:lpstr>
      <vt:lpstr>Slide 48</vt:lpstr>
      <vt:lpstr>Submarine Fan Types</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FACIES – DEFINITION &amp; RELATIONSHIPS</vt:lpstr>
      <vt:lpstr>Fig. 4.6</vt:lpstr>
      <vt:lpstr>Slide 68</vt:lpstr>
      <vt:lpstr>Slide 69</vt:lpstr>
      <vt:lpstr>Slide 70</vt:lpstr>
      <vt:lpstr>Slide 71</vt:lpstr>
      <vt:lpstr>Slide 72</vt:lpstr>
    </vt:vector>
  </TitlesOfParts>
  <Company>USB_Faculty of Science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Ebrahim Negaresh</dc:creator>
  <cp:lastModifiedBy>MRT</cp:lastModifiedBy>
  <cp:revision>90</cp:revision>
  <dcterms:created xsi:type="dcterms:W3CDTF">2009-05-02T05:25:10Z</dcterms:created>
  <dcterms:modified xsi:type="dcterms:W3CDTF">2019-01-15T18:15:38Z</dcterms:modified>
</cp:coreProperties>
</file>