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0EB818-4DCA-4E21-A0B6-7A667428B5AD}" type="datetimeFigureOut">
              <a:rPr lang="en-US" smtClean="0"/>
              <a:t>2/13/2012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99F79AC-6F71-45ED-A467-FE5170EA9FBA}" type="slidenum">
              <a:rPr lang="en-US" smtClean="0"/>
              <a:t>‹#›</a:t>
            </a:fld>
            <a:endParaRPr lang="en-US"/>
          </a:p>
        </p:txBody>
      </p:sp>
    </p:spTree>
    <p:extLst>
      <p:ext uri="{BB962C8B-B14F-4D97-AF65-F5344CB8AC3E}">
        <p14:creationId xmlns:p14="http://schemas.microsoft.com/office/powerpoint/2010/main" val="2845169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kumimoji="1" sz="2400" b="1">
                <a:solidFill>
                  <a:schemeClr val="tx1"/>
                </a:solidFill>
                <a:latin typeface="Arial" pitchFamily="34" charset="0"/>
                <a:ea typeface="SimSun" pitchFamily="2" charset="-122"/>
              </a:defRPr>
            </a:lvl1pPr>
            <a:lvl2pPr marL="742950" indent="-285750" defTabSz="990600" eaLnBrk="0" hangingPunct="0">
              <a:defRPr kumimoji="1" sz="2400" b="1">
                <a:solidFill>
                  <a:schemeClr val="tx1"/>
                </a:solidFill>
                <a:latin typeface="Arial" pitchFamily="34" charset="0"/>
                <a:ea typeface="SimSun" pitchFamily="2" charset="-122"/>
              </a:defRPr>
            </a:lvl2pPr>
            <a:lvl3pPr marL="1143000" indent="-228600" defTabSz="990600" eaLnBrk="0" hangingPunct="0">
              <a:defRPr kumimoji="1" sz="2400" b="1">
                <a:solidFill>
                  <a:schemeClr val="tx1"/>
                </a:solidFill>
                <a:latin typeface="Arial" pitchFamily="34" charset="0"/>
                <a:ea typeface="SimSun" pitchFamily="2" charset="-122"/>
              </a:defRPr>
            </a:lvl3pPr>
            <a:lvl4pPr marL="1600200" indent="-228600" defTabSz="990600" eaLnBrk="0" hangingPunct="0">
              <a:defRPr kumimoji="1" sz="2400" b="1">
                <a:solidFill>
                  <a:schemeClr val="tx1"/>
                </a:solidFill>
                <a:latin typeface="Arial" pitchFamily="34" charset="0"/>
                <a:ea typeface="SimSun" pitchFamily="2" charset="-122"/>
              </a:defRPr>
            </a:lvl4pPr>
            <a:lvl5pPr marL="2057400" indent="-228600" defTabSz="990600" eaLnBrk="0" hangingPunct="0">
              <a:defRPr kumimoji="1" sz="2400" b="1">
                <a:solidFill>
                  <a:schemeClr val="tx1"/>
                </a:solidFill>
                <a:latin typeface="Arial" pitchFamily="34" charset="0"/>
                <a:ea typeface="SimSun" pitchFamily="2" charset="-122"/>
              </a:defRPr>
            </a:lvl5pPr>
            <a:lvl6pPr marL="2514600" indent="-228600" defTabSz="990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6pPr>
            <a:lvl7pPr marL="2971800" indent="-228600" defTabSz="990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7pPr>
            <a:lvl8pPr marL="3429000" indent="-228600" defTabSz="990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8pPr>
            <a:lvl9pPr marL="3886200" indent="-228600" defTabSz="990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9pPr>
          </a:lstStyle>
          <a:p>
            <a:pPr eaLnBrk="1" hangingPunct="1"/>
            <a:fld id="{89C349A8-AEBA-4CC7-9AFD-8DDFDB947C5E}" type="slidenum">
              <a:rPr lang="en-US" altLang="zh-CN" sz="1300" b="0">
                <a:latin typeface="Times New Roman" pitchFamily="18" charset="0"/>
              </a:rPr>
              <a:pPr eaLnBrk="1" hangingPunct="1"/>
              <a:t>4</a:t>
            </a:fld>
            <a:endParaRPr lang="en-US" altLang="zh-CN" sz="1300" b="0">
              <a:latin typeface="Times New Roman" pitchFamily="18" charset="0"/>
            </a:endParaRPr>
          </a:p>
        </p:txBody>
      </p:sp>
      <p:sp>
        <p:nvSpPr>
          <p:cNvPr id="177155" name="Rectangle 2"/>
          <p:cNvSpPr>
            <a:spLocks noChangeArrowheads="1" noTextEdit="1"/>
          </p:cNvSpPr>
          <p:nvPr>
            <p:ph type="sldImg"/>
          </p:nvPr>
        </p:nvSpPr>
        <p:spPr>
          <a:solidFill>
            <a:srgbClr val="FFFFFF"/>
          </a:solidFill>
          <a:ln/>
        </p:spPr>
      </p:sp>
      <p:sp>
        <p:nvSpPr>
          <p:cNvPr id="177156" name="Rectangle 3"/>
          <p:cNvSpPr>
            <a:spLocks noChangeArrowheads="1"/>
          </p:cNvSpPr>
          <p:nvPr>
            <p:ph type="body" idx="1"/>
          </p:nvPr>
        </p:nvSpPr>
        <p:spPr>
          <a:solidFill>
            <a:srgbClr val="FFFFFF"/>
          </a:solidFill>
          <a:ln>
            <a:solidFill>
              <a:srgbClr val="000000"/>
            </a:solid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kumimoji="1" sz="2400" b="1">
                <a:solidFill>
                  <a:schemeClr val="tx1"/>
                </a:solidFill>
                <a:latin typeface="Arial" pitchFamily="34" charset="0"/>
                <a:ea typeface="SimSun" pitchFamily="2" charset="-122"/>
              </a:defRPr>
            </a:lvl1pPr>
            <a:lvl2pPr marL="742950" indent="-285750" defTabSz="990600" eaLnBrk="0" hangingPunct="0">
              <a:defRPr kumimoji="1" sz="2400" b="1">
                <a:solidFill>
                  <a:schemeClr val="tx1"/>
                </a:solidFill>
                <a:latin typeface="Arial" pitchFamily="34" charset="0"/>
                <a:ea typeface="SimSun" pitchFamily="2" charset="-122"/>
              </a:defRPr>
            </a:lvl2pPr>
            <a:lvl3pPr marL="1143000" indent="-228600" defTabSz="990600" eaLnBrk="0" hangingPunct="0">
              <a:defRPr kumimoji="1" sz="2400" b="1">
                <a:solidFill>
                  <a:schemeClr val="tx1"/>
                </a:solidFill>
                <a:latin typeface="Arial" pitchFamily="34" charset="0"/>
                <a:ea typeface="SimSun" pitchFamily="2" charset="-122"/>
              </a:defRPr>
            </a:lvl3pPr>
            <a:lvl4pPr marL="1600200" indent="-228600" defTabSz="990600" eaLnBrk="0" hangingPunct="0">
              <a:defRPr kumimoji="1" sz="2400" b="1">
                <a:solidFill>
                  <a:schemeClr val="tx1"/>
                </a:solidFill>
                <a:latin typeface="Arial" pitchFamily="34" charset="0"/>
                <a:ea typeface="SimSun" pitchFamily="2" charset="-122"/>
              </a:defRPr>
            </a:lvl4pPr>
            <a:lvl5pPr marL="2057400" indent="-228600" defTabSz="990600" eaLnBrk="0" hangingPunct="0">
              <a:defRPr kumimoji="1" sz="2400" b="1">
                <a:solidFill>
                  <a:schemeClr val="tx1"/>
                </a:solidFill>
                <a:latin typeface="Arial" pitchFamily="34" charset="0"/>
                <a:ea typeface="SimSun" pitchFamily="2" charset="-122"/>
              </a:defRPr>
            </a:lvl5pPr>
            <a:lvl6pPr marL="2514600" indent="-228600" defTabSz="990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6pPr>
            <a:lvl7pPr marL="2971800" indent="-228600" defTabSz="990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7pPr>
            <a:lvl8pPr marL="3429000" indent="-228600" defTabSz="990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8pPr>
            <a:lvl9pPr marL="3886200" indent="-228600" defTabSz="990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9pPr>
          </a:lstStyle>
          <a:p>
            <a:pPr eaLnBrk="1" hangingPunct="1"/>
            <a:fld id="{9BF8352B-9DBD-4481-A716-A7631B514971}" type="slidenum">
              <a:rPr lang="en-US" altLang="zh-CN" sz="1300" b="0">
                <a:latin typeface="Times New Roman" pitchFamily="18" charset="0"/>
              </a:rPr>
              <a:pPr eaLnBrk="1" hangingPunct="1"/>
              <a:t>6</a:t>
            </a:fld>
            <a:endParaRPr lang="en-US" altLang="zh-CN" sz="1300" b="0">
              <a:latin typeface="Times New Roman" pitchFamily="18" charset="0"/>
            </a:endParaRPr>
          </a:p>
        </p:txBody>
      </p:sp>
      <p:sp>
        <p:nvSpPr>
          <p:cNvPr id="178179" name="Rectangle 2"/>
          <p:cNvSpPr>
            <a:spLocks noChangeArrowheads="1" noTextEdit="1"/>
          </p:cNvSpPr>
          <p:nvPr>
            <p:ph type="sldImg"/>
          </p:nvPr>
        </p:nvSpPr>
        <p:spPr>
          <a:solidFill>
            <a:srgbClr val="FFFFFF"/>
          </a:solidFill>
          <a:ln/>
        </p:spPr>
      </p:sp>
      <p:sp>
        <p:nvSpPr>
          <p:cNvPr id="178180" name="Rectangle 3"/>
          <p:cNvSpPr>
            <a:spLocks noChangeArrowheads="1"/>
          </p:cNvSpPr>
          <p:nvPr>
            <p:ph type="body" idx="1"/>
          </p:nvPr>
        </p:nvSpPr>
        <p:spPr>
          <a:solidFill>
            <a:srgbClr val="FFFFFF"/>
          </a:solidFill>
          <a:ln>
            <a:solidFill>
              <a:srgbClr val="000000"/>
            </a:solidFill>
          </a:ln>
        </p:spPr>
        <p:txBody>
          <a:bodyPr/>
          <a:lstStyle/>
          <a:p>
            <a:pPr eaLnBrk="1" hangingPunct="1"/>
            <a:r>
              <a:rPr lang="en-US" altLang="zh-CN" sz="1400" b="1" smtClean="0"/>
              <a:t>K</a:t>
            </a:r>
            <a:r>
              <a:rPr lang="en-US" altLang="zh-CN" sz="1400" b="1" baseline="-30000" smtClean="0">
                <a:sym typeface="Symbol" pitchFamily="18" charset="2"/>
              </a:rPr>
              <a:t></a:t>
            </a:r>
            <a:r>
              <a:rPr lang="en-US" altLang="zh-CN" sz="1400" b="1" baseline="-30000" smtClean="0"/>
              <a:t>1</a:t>
            </a:r>
            <a:r>
              <a:rPr lang="zh-CN" altLang="en-US" sz="1400" b="1" smtClean="0"/>
              <a:t>、</a:t>
            </a:r>
            <a:r>
              <a:rPr lang="en-US" altLang="zh-CN" sz="1400" b="1" smtClean="0"/>
              <a:t>K</a:t>
            </a:r>
            <a:r>
              <a:rPr lang="en-US" altLang="zh-CN" sz="1400" b="1" baseline="-30000" smtClean="0">
                <a:sym typeface="Symbol" pitchFamily="18" charset="2"/>
              </a:rPr>
              <a:t></a:t>
            </a:r>
            <a:r>
              <a:rPr lang="en-US" altLang="zh-CN" sz="1400" b="1" baseline="-30000" smtClean="0"/>
              <a:t>2</a:t>
            </a:r>
            <a:r>
              <a:rPr lang="zh-CN" altLang="en-US" sz="1400" b="1" smtClean="0"/>
              <a:t>因其副量子数不同而稍有差异</a:t>
            </a:r>
          </a:p>
          <a:p>
            <a:pPr eaLnBrk="1" hangingPunct="1"/>
            <a:r>
              <a:rPr lang="zh-CN" altLang="en-US" smtClean="0">
                <a:latin typeface="SimSun" pitchFamily="2" charset="-122"/>
              </a:rPr>
              <a:t>连续</a:t>
            </a:r>
            <a:r>
              <a:rPr lang="en-US" altLang="zh-CN" smtClean="0">
                <a:latin typeface="SimSun" pitchFamily="2" charset="-122"/>
              </a:rPr>
              <a:t>X</a:t>
            </a:r>
            <a:r>
              <a:rPr lang="zh-CN" altLang="en-US" smtClean="0">
                <a:latin typeface="SimSun" pitchFamily="2" charset="-122"/>
              </a:rPr>
              <a:t>射线谱</a:t>
            </a:r>
          </a:p>
          <a:p>
            <a:pPr eaLnBrk="1" hangingPunct="1"/>
            <a:r>
              <a:rPr lang="zh-CN" altLang="en-US" sz="1000" smtClean="0">
                <a:latin typeface="SimSun" pitchFamily="2" charset="-122"/>
              </a:rPr>
              <a:t>高能电子受靶原子电场减速</a:t>
            </a:r>
            <a:r>
              <a:rPr lang="en-US" altLang="zh-CN" sz="1000" smtClean="0">
                <a:latin typeface="SimSun" pitchFamily="2" charset="-122"/>
              </a:rPr>
              <a:t>, </a:t>
            </a:r>
            <a:r>
              <a:rPr lang="zh-CN" altLang="en-US" sz="1000" smtClean="0">
                <a:latin typeface="SimSun" pitchFamily="2" charset="-122"/>
              </a:rPr>
              <a:t>发射连续</a:t>
            </a:r>
            <a:r>
              <a:rPr lang="en-US" altLang="zh-CN" sz="1000" smtClean="0">
                <a:latin typeface="SimSun" pitchFamily="2" charset="-122"/>
              </a:rPr>
              <a:t>X</a:t>
            </a:r>
            <a:r>
              <a:rPr lang="zh-CN" altLang="en-US" sz="1000" smtClean="0">
                <a:latin typeface="SimSun" pitchFamily="2" charset="-122"/>
              </a:rPr>
              <a:t>射线</a:t>
            </a:r>
          </a:p>
          <a:p>
            <a:pPr eaLnBrk="1" hangingPunct="1"/>
            <a:r>
              <a:rPr lang="zh-CN" altLang="en-US" sz="1000" smtClean="0">
                <a:latin typeface="SimSun" pitchFamily="2" charset="-122"/>
              </a:rPr>
              <a:t>特征</a:t>
            </a:r>
            <a:r>
              <a:rPr lang="en-US" altLang="zh-CN" sz="1000" smtClean="0">
                <a:latin typeface="SimSun" pitchFamily="2" charset="-122"/>
              </a:rPr>
              <a:t>X</a:t>
            </a:r>
            <a:r>
              <a:rPr lang="zh-CN" altLang="en-US" sz="1000" smtClean="0">
                <a:latin typeface="SimSun" pitchFamily="2" charset="-122"/>
              </a:rPr>
              <a:t>射线谱</a:t>
            </a:r>
            <a:endParaRPr lang="zh-CN" altLang="en-US" sz="1400" b="1" smtClean="0"/>
          </a:p>
          <a:p>
            <a:pPr algn="just" eaLnBrk="1" hangingPunct="1">
              <a:buFont typeface="Wingdings" pitchFamily="2" charset="2"/>
              <a:buNone/>
            </a:pPr>
            <a:r>
              <a:rPr lang="zh-CN" altLang="en-US" sz="1000" smtClean="0">
                <a:latin typeface="SimSun" pitchFamily="2" charset="-122"/>
              </a:rPr>
              <a:t>当具有足够能量的电子</a:t>
            </a:r>
            <a:r>
              <a:rPr lang="en-US" altLang="zh-CN" sz="1000" smtClean="0">
                <a:latin typeface="SimSun" pitchFamily="2" charset="-122"/>
              </a:rPr>
              <a:t>(</a:t>
            </a:r>
            <a:r>
              <a:rPr lang="zh-CN" altLang="en-US" sz="1000" smtClean="0">
                <a:latin typeface="SimSun" pitchFamily="2" charset="-122"/>
              </a:rPr>
              <a:t>大于或等于壳层电子的结合能</a:t>
            </a:r>
            <a:r>
              <a:rPr lang="en-US" altLang="zh-CN" sz="1000" smtClean="0">
                <a:latin typeface="SimSun" pitchFamily="2" charset="-122"/>
              </a:rPr>
              <a:t>)</a:t>
            </a:r>
            <a:r>
              <a:rPr lang="zh-CN" altLang="en-US" sz="1000" smtClean="0">
                <a:latin typeface="SimSun" pitchFamily="2" charset="-122"/>
              </a:rPr>
              <a:t>轰击阳极靶时</a:t>
            </a:r>
            <a:r>
              <a:rPr lang="en-US" altLang="zh-CN" sz="1000" smtClean="0">
                <a:latin typeface="SimSun" pitchFamily="2" charset="-122"/>
              </a:rPr>
              <a:t>,</a:t>
            </a:r>
            <a:r>
              <a:rPr lang="zh-CN" altLang="en-US" sz="1000" smtClean="0">
                <a:latin typeface="SimSun" pitchFamily="2" charset="-122"/>
              </a:rPr>
              <a:t>可能将原子内层的电子逐出</a:t>
            </a:r>
            <a:r>
              <a:rPr lang="en-US" altLang="zh-CN" sz="1000" smtClean="0">
                <a:latin typeface="SimSun" pitchFamily="2" charset="-122"/>
              </a:rPr>
              <a:t>,</a:t>
            </a:r>
            <a:r>
              <a:rPr lang="zh-CN" altLang="en-US" sz="1000" smtClean="0">
                <a:latin typeface="SimSun" pitchFamily="2" charset="-122"/>
              </a:rPr>
              <a:t>使电子电离而处于激发态</a:t>
            </a:r>
            <a:r>
              <a:rPr lang="en-US" altLang="zh-CN" sz="1000" smtClean="0">
                <a:latin typeface="SimSun" pitchFamily="2" charset="-122"/>
              </a:rPr>
              <a:t>,</a:t>
            </a:r>
            <a:r>
              <a:rPr lang="zh-CN" altLang="en-US" sz="1000" smtClean="0">
                <a:latin typeface="SimSun" pitchFamily="2" charset="-122"/>
              </a:rPr>
              <a:t>空位将被高能量壳层的电子来填充</a:t>
            </a:r>
            <a:r>
              <a:rPr lang="en-US" altLang="zh-CN" sz="1000" smtClean="0">
                <a:latin typeface="SimSun" pitchFamily="2" charset="-122"/>
              </a:rPr>
              <a:t>,</a:t>
            </a:r>
            <a:r>
              <a:rPr lang="zh-CN" altLang="en-US" sz="1000" smtClean="0">
                <a:latin typeface="SimSun" pitchFamily="2" charset="-122"/>
              </a:rPr>
              <a:t>能量差则以</a:t>
            </a:r>
            <a:r>
              <a:rPr lang="en-US" altLang="zh-CN" sz="1000" smtClean="0">
                <a:latin typeface="SimSun" pitchFamily="2" charset="-122"/>
              </a:rPr>
              <a:t>X</a:t>
            </a:r>
            <a:r>
              <a:rPr lang="zh-CN" altLang="en-US" sz="1000" smtClean="0">
                <a:latin typeface="SimSun" pitchFamily="2" charset="-122"/>
              </a:rPr>
              <a:t>射线光子的形式辐射出来</a:t>
            </a:r>
            <a:r>
              <a:rPr lang="en-US" altLang="zh-CN" sz="1000" smtClean="0">
                <a:latin typeface="SimSun" pitchFamily="2" charset="-122"/>
              </a:rPr>
              <a:t>,</a:t>
            </a:r>
            <a:r>
              <a:rPr lang="zh-CN" altLang="en-US" sz="1000" smtClean="0">
                <a:latin typeface="SimSun" pitchFamily="2" charset="-122"/>
              </a:rPr>
              <a:t>结果得到具有固有能量</a:t>
            </a:r>
            <a:r>
              <a:rPr lang="en-US" altLang="zh-CN" sz="1000" smtClean="0">
                <a:latin typeface="SimSun" pitchFamily="2" charset="-122"/>
              </a:rPr>
              <a:t>,</a:t>
            </a:r>
            <a:r>
              <a:rPr lang="zh-CN" altLang="en-US" sz="1000" smtClean="0">
                <a:latin typeface="SimSun" pitchFamily="2" charset="-122"/>
              </a:rPr>
              <a:t>固定频率或固定波长的</a:t>
            </a:r>
            <a:r>
              <a:rPr lang="en-US" altLang="zh-CN" sz="1000" smtClean="0">
                <a:latin typeface="SimSun" pitchFamily="2" charset="-122"/>
              </a:rPr>
              <a:t>X</a:t>
            </a:r>
            <a:r>
              <a:rPr lang="zh-CN" altLang="en-US" sz="1000" smtClean="0">
                <a:latin typeface="SimSun" pitchFamily="2" charset="-122"/>
              </a:rPr>
              <a:t>射线</a:t>
            </a:r>
            <a:r>
              <a:rPr lang="en-US" altLang="zh-CN" sz="1000" smtClean="0">
                <a:latin typeface="SimSun" pitchFamily="2" charset="-122"/>
              </a:rPr>
              <a:t>.</a:t>
            </a:r>
            <a:endParaRPr lang="en-US" altLang="zh-CN" sz="1000" smtClean="0"/>
          </a:p>
          <a:p>
            <a:pPr algn="just" eaLnBrk="1" hangingPunct="1">
              <a:buFont typeface="Wingdings" pitchFamily="2" charset="2"/>
              <a:buNone/>
            </a:pPr>
            <a:r>
              <a:rPr lang="zh-CN" altLang="en-US" sz="1000" smtClean="0">
                <a:latin typeface="SimSun" pitchFamily="2" charset="-122"/>
              </a:rPr>
              <a:t>如果是</a:t>
            </a:r>
            <a:r>
              <a:rPr lang="en-US" altLang="zh-CN" sz="1000" u="sng" smtClean="0">
                <a:latin typeface="SimSun" pitchFamily="2" charset="-122"/>
              </a:rPr>
              <a:t>K</a:t>
            </a:r>
            <a:r>
              <a:rPr lang="zh-CN" altLang="en-US" sz="1000" u="sng" smtClean="0">
                <a:latin typeface="SimSun" pitchFamily="2" charset="-122"/>
              </a:rPr>
              <a:t>壳层</a:t>
            </a:r>
            <a:r>
              <a:rPr lang="zh-CN" altLang="en-US" sz="1000" smtClean="0">
                <a:latin typeface="SimSun" pitchFamily="2" charset="-122"/>
              </a:rPr>
              <a:t>的电子被逐出</a:t>
            </a:r>
            <a:r>
              <a:rPr lang="en-US" altLang="zh-CN" sz="1000" smtClean="0">
                <a:latin typeface="SimSun" pitchFamily="2" charset="-122"/>
              </a:rPr>
              <a:t>, </a:t>
            </a:r>
            <a:r>
              <a:rPr lang="zh-CN" altLang="en-US" sz="1000" smtClean="0">
                <a:latin typeface="SimSun" pitchFamily="2" charset="-122"/>
              </a:rPr>
              <a:t>有其它较高能级的外层电子填充而产生的</a:t>
            </a:r>
            <a:r>
              <a:rPr lang="en-US" altLang="zh-CN" sz="1000" smtClean="0">
                <a:latin typeface="SimSun" pitchFamily="2" charset="-122"/>
              </a:rPr>
              <a:t>X</a:t>
            </a:r>
            <a:r>
              <a:rPr lang="zh-CN" altLang="en-US" sz="1000" smtClean="0">
                <a:latin typeface="SimSun" pitchFamily="2" charset="-122"/>
              </a:rPr>
              <a:t>射线称为</a:t>
            </a:r>
            <a:r>
              <a:rPr lang="en-US" altLang="zh-CN" sz="1000" b="1" u="sng" smtClean="0">
                <a:latin typeface="SimSun" pitchFamily="2" charset="-122"/>
              </a:rPr>
              <a:t>K</a:t>
            </a:r>
            <a:r>
              <a:rPr lang="zh-CN" altLang="en-US" sz="1000" b="1" u="sng" smtClean="0">
                <a:latin typeface="SimSun" pitchFamily="2" charset="-122"/>
              </a:rPr>
              <a:t>系</a:t>
            </a:r>
            <a:r>
              <a:rPr lang="en-US" altLang="zh-CN" sz="1000" b="1" u="sng" smtClean="0">
                <a:latin typeface="SimSun" pitchFamily="2" charset="-122"/>
              </a:rPr>
              <a:t>X</a:t>
            </a:r>
            <a:r>
              <a:rPr lang="zh-CN" altLang="en-US" sz="1000" b="1" u="sng" smtClean="0">
                <a:latin typeface="SimSun" pitchFamily="2" charset="-122"/>
              </a:rPr>
              <a:t>射线</a:t>
            </a:r>
            <a:r>
              <a:rPr lang="en-US" altLang="zh-CN" sz="1000" smtClean="0">
                <a:latin typeface="SimSun" pitchFamily="2" charset="-122"/>
              </a:rPr>
              <a:t>.</a:t>
            </a:r>
            <a:r>
              <a:rPr lang="zh-CN" altLang="en-US" sz="1000" smtClean="0">
                <a:latin typeface="SimSun" pitchFamily="2" charset="-122"/>
              </a:rPr>
              <a:t>由</a:t>
            </a:r>
            <a:r>
              <a:rPr lang="en-US" altLang="zh-CN" sz="1000" smtClean="0">
                <a:latin typeface="SimSun" pitchFamily="2" charset="-122"/>
              </a:rPr>
              <a:t>L</a:t>
            </a:r>
            <a:r>
              <a:rPr lang="zh-CN" altLang="en-US" sz="1000" smtClean="0">
                <a:latin typeface="SimSun" pitchFamily="2" charset="-122"/>
              </a:rPr>
              <a:t>层电子填充者为</a:t>
            </a:r>
            <a:r>
              <a:rPr lang="en-US" altLang="zh-CN" sz="1000" b="1" u="sng" smtClean="0">
                <a:latin typeface="SimSun" pitchFamily="2" charset="-122"/>
              </a:rPr>
              <a:t>K</a:t>
            </a:r>
            <a:r>
              <a:rPr lang="en-US" altLang="zh-CN" sz="1000" b="1" u="sng" baseline="-30000" smtClean="0">
                <a:latin typeface="SimSun" pitchFamily="2" charset="-122"/>
                <a:sym typeface="Symbol" pitchFamily="18" charset="2"/>
              </a:rPr>
              <a:t></a:t>
            </a:r>
            <a:r>
              <a:rPr lang="zh-CN" altLang="en-US" sz="1000" b="1" smtClean="0">
                <a:latin typeface="SimSun" pitchFamily="2" charset="-122"/>
              </a:rPr>
              <a:t>射线</a:t>
            </a:r>
            <a:r>
              <a:rPr lang="en-US" altLang="zh-CN" sz="1000" smtClean="0">
                <a:latin typeface="SimSun" pitchFamily="2" charset="-122"/>
              </a:rPr>
              <a:t>,</a:t>
            </a:r>
            <a:r>
              <a:rPr lang="zh-CN" altLang="en-US" sz="1000" smtClean="0">
                <a:latin typeface="SimSun" pitchFamily="2" charset="-122"/>
              </a:rPr>
              <a:t>有</a:t>
            </a:r>
            <a:r>
              <a:rPr lang="en-US" altLang="zh-CN" sz="1000" smtClean="0">
                <a:latin typeface="SimSun" pitchFamily="2" charset="-122"/>
              </a:rPr>
              <a:t>M</a:t>
            </a:r>
            <a:r>
              <a:rPr lang="zh-CN" altLang="en-US" sz="1000" smtClean="0">
                <a:latin typeface="SimSun" pitchFamily="2" charset="-122"/>
              </a:rPr>
              <a:t>层电子填充的称为</a:t>
            </a:r>
            <a:r>
              <a:rPr lang="en-US" altLang="zh-CN" sz="1000" b="1" u="sng" smtClean="0">
                <a:latin typeface="SimSun" pitchFamily="2" charset="-122"/>
              </a:rPr>
              <a:t>K</a:t>
            </a:r>
            <a:r>
              <a:rPr lang="en-US" altLang="zh-CN" sz="1000" b="1" u="sng" baseline="-30000" smtClean="0">
                <a:latin typeface="SimSun" pitchFamily="2" charset="-122"/>
                <a:sym typeface="Symbol" pitchFamily="18" charset="2"/>
              </a:rPr>
              <a:t></a:t>
            </a:r>
            <a:r>
              <a:rPr lang="zh-CN" altLang="en-US" sz="1000" b="1" smtClean="0">
                <a:latin typeface="SimSun" pitchFamily="2" charset="-122"/>
              </a:rPr>
              <a:t>射线</a:t>
            </a:r>
            <a:r>
              <a:rPr lang="en-US" altLang="zh-CN" sz="1000" smtClean="0">
                <a:latin typeface="SimSun" pitchFamily="2" charset="-122"/>
              </a:rPr>
              <a:t>.</a:t>
            </a:r>
            <a:r>
              <a:rPr lang="zh-CN" altLang="en-US" sz="1000" smtClean="0">
                <a:latin typeface="SimSun" pitchFamily="2" charset="-122"/>
              </a:rPr>
              <a:t>其它类推</a:t>
            </a:r>
            <a:r>
              <a:rPr lang="en-US" altLang="zh-CN" sz="1000" smtClean="0">
                <a:latin typeface="SimSun" pitchFamily="2" charset="-122"/>
              </a:rPr>
              <a:t>. En-E</a:t>
            </a:r>
            <a:r>
              <a:rPr lang="en-US" altLang="zh-CN" sz="1000" baseline="-30000" smtClean="0">
                <a:latin typeface="SimSun" pitchFamily="2" charset="-122"/>
              </a:rPr>
              <a:t>k</a:t>
            </a:r>
            <a:r>
              <a:rPr lang="en-US" altLang="zh-CN" sz="1000" smtClean="0">
                <a:latin typeface="SimSun" pitchFamily="2" charset="-122"/>
              </a:rPr>
              <a:t>=h</a:t>
            </a:r>
            <a:r>
              <a:rPr lang="en-US" altLang="zh-CN" sz="1000" smtClean="0">
                <a:latin typeface="SimSun" pitchFamily="2" charset="-122"/>
                <a:sym typeface="Symbol" pitchFamily="18" charset="2"/>
              </a:rPr>
              <a:t></a:t>
            </a:r>
            <a:r>
              <a:rPr lang="en-US" altLang="zh-CN" sz="1000" smtClean="0">
                <a:latin typeface="SimSun" pitchFamily="2" charset="-122"/>
              </a:rPr>
              <a:t>=hc/</a:t>
            </a:r>
            <a:r>
              <a:rPr lang="en-US" altLang="zh-CN" sz="1000" smtClean="0">
                <a:latin typeface="SimSun" pitchFamily="2" charset="-122"/>
                <a:sym typeface="Symbol" pitchFamily="18" charset="2"/>
              </a:rPr>
              <a:t></a:t>
            </a:r>
            <a:r>
              <a:rPr lang="en-US" altLang="zh-CN" sz="1000" baseline="-30000" smtClean="0">
                <a:latin typeface="SimSun" pitchFamily="2" charset="-122"/>
              </a:rPr>
              <a:t>k</a:t>
            </a:r>
          </a:p>
          <a:p>
            <a:pPr algn="just" eaLnBrk="1" hangingPunct="1">
              <a:buFont typeface="Wingdings" pitchFamily="2" charset="2"/>
              <a:buNone/>
            </a:pPr>
            <a:r>
              <a:rPr lang="zh-CN" altLang="en-US" sz="1000" smtClean="0"/>
              <a:t>原子间各壳层的能量差随原子序数的增加而增加</a:t>
            </a:r>
            <a:r>
              <a:rPr lang="en-US" altLang="zh-CN" sz="1000" smtClean="0"/>
              <a:t>, </a:t>
            </a:r>
            <a:r>
              <a:rPr lang="zh-CN" altLang="en-US" sz="1000" smtClean="0"/>
              <a:t>故特征</a:t>
            </a:r>
            <a:r>
              <a:rPr lang="en-US" altLang="zh-CN" sz="1000" smtClean="0"/>
              <a:t>X</a:t>
            </a:r>
            <a:r>
              <a:rPr lang="zh-CN" altLang="en-US" sz="1000" smtClean="0"/>
              <a:t>射线的波长随原子序数的增加而变短</a:t>
            </a:r>
            <a:r>
              <a:rPr lang="en-US" altLang="zh-CN" sz="1000" smtClean="0"/>
              <a:t>.</a:t>
            </a:r>
          </a:p>
          <a:p>
            <a:pPr eaLnBrk="1" hangingPunct="1"/>
            <a:endParaRPr lang="en-US" altLang="zh-CN" sz="1400" b="1"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91A3A29-7EC9-4B4A-BC6B-9035C198DDEA}" type="datetimeFigureOut">
              <a:rPr lang="en-US" smtClean="0"/>
              <a:t>2/13/2012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0F1543-0CDD-4ED5-80EC-25EE4951D877}" type="slidenum">
              <a:rPr lang="en-US" smtClean="0"/>
              <a:t>‹#›</a:t>
            </a:fld>
            <a:endParaRPr lang="en-US"/>
          </a:p>
        </p:txBody>
      </p:sp>
    </p:spTree>
    <p:extLst>
      <p:ext uri="{BB962C8B-B14F-4D97-AF65-F5344CB8AC3E}">
        <p14:creationId xmlns:p14="http://schemas.microsoft.com/office/powerpoint/2010/main" val="1529299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1A3A29-7EC9-4B4A-BC6B-9035C198DDEA}" type="datetimeFigureOut">
              <a:rPr lang="en-US" smtClean="0"/>
              <a:t>2/13/2012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0F1543-0CDD-4ED5-80EC-25EE4951D877}" type="slidenum">
              <a:rPr lang="en-US" smtClean="0"/>
              <a:t>‹#›</a:t>
            </a:fld>
            <a:endParaRPr lang="en-US"/>
          </a:p>
        </p:txBody>
      </p:sp>
    </p:spTree>
    <p:extLst>
      <p:ext uri="{BB962C8B-B14F-4D97-AF65-F5344CB8AC3E}">
        <p14:creationId xmlns:p14="http://schemas.microsoft.com/office/powerpoint/2010/main" val="2555586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91A3A29-7EC9-4B4A-BC6B-9035C198DDEA}" type="datetimeFigureOut">
              <a:rPr lang="en-US" smtClean="0"/>
              <a:t>2/13/2012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0F1543-0CDD-4ED5-80EC-25EE4951D877}" type="slidenum">
              <a:rPr lang="en-US" smtClean="0"/>
              <a:t>‹#›</a:t>
            </a:fld>
            <a:endParaRPr lang="en-US"/>
          </a:p>
        </p:txBody>
      </p:sp>
    </p:spTree>
    <p:extLst>
      <p:ext uri="{BB962C8B-B14F-4D97-AF65-F5344CB8AC3E}">
        <p14:creationId xmlns:p14="http://schemas.microsoft.com/office/powerpoint/2010/main" val="3649293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91A3A29-7EC9-4B4A-BC6B-9035C198DDEA}" type="datetimeFigureOut">
              <a:rPr lang="en-US" smtClean="0"/>
              <a:t>2/13/2012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0F1543-0CDD-4ED5-80EC-25EE4951D877}" type="slidenum">
              <a:rPr lang="en-US" smtClean="0"/>
              <a:t>‹#›</a:t>
            </a:fld>
            <a:endParaRPr lang="en-US"/>
          </a:p>
        </p:txBody>
      </p:sp>
    </p:spTree>
    <p:extLst>
      <p:ext uri="{BB962C8B-B14F-4D97-AF65-F5344CB8AC3E}">
        <p14:creationId xmlns:p14="http://schemas.microsoft.com/office/powerpoint/2010/main" val="2580010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91A3A29-7EC9-4B4A-BC6B-9035C198DDEA}" type="datetimeFigureOut">
              <a:rPr lang="en-US" smtClean="0"/>
              <a:t>2/13/2012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0F1543-0CDD-4ED5-80EC-25EE4951D877}" type="slidenum">
              <a:rPr lang="en-US" smtClean="0"/>
              <a:t>‹#›</a:t>
            </a:fld>
            <a:endParaRPr lang="en-US"/>
          </a:p>
        </p:txBody>
      </p:sp>
    </p:spTree>
    <p:extLst>
      <p:ext uri="{BB962C8B-B14F-4D97-AF65-F5344CB8AC3E}">
        <p14:creationId xmlns:p14="http://schemas.microsoft.com/office/powerpoint/2010/main" val="39832604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91A3A29-7EC9-4B4A-BC6B-9035C198DDEA}" type="datetimeFigureOut">
              <a:rPr lang="en-US" smtClean="0"/>
              <a:t>2/13/2012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0F1543-0CDD-4ED5-80EC-25EE4951D877}" type="slidenum">
              <a:rPr lang="en-US" smtClean="0"/>
              <a:t>‹#›</a:t>
            </a:fld>
            <a:endParaRPr lang="en-US"/>
          </a:p>
        </p:txBody>
      </p:sp>
    </p:spTree>
    <p:extLst>
      <p:ext uri="{BB962C8B-B14F-4D97-AF65-F5344CB8AC3E}">
        <p14:creationId xmlns:p14="http://schemas.microsoft.com/office/powerpoint/2010/main" val="4101020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1A3A29-7EC9-4B4A-BC6B-9035C198DDEA}" type="datetimeFigureOut">
              <a:rPr lang="en-US" smtClean="0"/>
              <a:t>2/13/2012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0F1543-0CDD-4ED5-80EC-25EE4951D877}" type="slidenum">
              <a:rPr lang="en-US" smtClean="0"/>
              <a:t>‹#›</a:t>
            </a:fld>
            <a:endParaRPr lang="en-US"/>
          </a:p>
        </p:txBody>
      </p:sp>
    </p:spTree>
    <p:extLst>
      <p:ext uri="{BB962C8B-B14F-4D97-AF65-F5344CB8AC3E}">
        <p14:creationId xmlns:p14="http://schemas.microsoft.com/office/powerpoint/2010/main" val="42414028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1A3A29-7EC9-4B4A-BC6B-9035C198DDEA}" type="datetimeFigureOut">
              <a:rPr lang="en-US" smtClean="0"/>
              <a:t>2/13/2012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0F1543-0CDD-4ED5-80EC-25EE4951D877}" type="slidenum">
              <a:rPr lang="en-US" smtClean="0"/>
              <a:t>‹#›</a:t>
            </a:fld>
            <a:endParaRPr lang="en-US"/>
          </a:p>
        </p:txBody>
      </p:sp>
    </p:spTree>
    <p:extLst>
      <p:ext uri="{BB962C8B-B14F-4D97-AF65-F5344CB8AC3E}">
        <p14:creationId xmlns:p14="http://schemas.microsoft.com/office/powerpoint/2010/main" val="777443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91A3A29-7EC9-4B4A-BC6B-9035C198DDEA}" type="datetimeFigureOut">
              <a:rPr lang="en-US" smtClean="0"/>
              <a:t>2/13/2012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0F1543-0CDD-4ED5-80EC-25EE4951D877}" type="slidenum">
              <a:rPr lang="en-US" smtClean="0"/>
              <a:t>‹#›</a:t>
            </a:fld>
            <a:endParaRPr lang="en-US"/>
          </a:p>
        </p:txBody>
      </p:sp>
    </p:spTree>
    <p:extLst>
      <p:ext uri="{BB962C8B-B14F-4D97-AF65-F5344CB8AC3E}">
        <p14:creationId xmlns:p14="http://schemas.microsoft.com/office/powerpoint/2010/main" val="40774222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1A3A29-7EC9-4B4A-BC6B-9035C198DDEA}" type="datetimeFigureOut">
              <a:rPr lang="en-US" smtClean="0"/>
              <a:t>2/13/2012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0F1543-0CDD-4ED5-80EC-25EE4951D877}" type="slidenum">
              <a:rPr lang="en-US" smtClean="0"/>
              <a:t>‹#›</a:t>
            </a:fld>
            <a:endParaRPr lang="en-US"/>
          </a:p>
        </p:txBody>
      </p:sp>
    </p:spTree>
    <p:extLst>
      <p:ext uri="{BB962C8B-B14F-4D97-AF65-F5344CB8AC3E}">
        <p14:creationId xmlns:p14="http://schemas.microsoft.com/office/powerpoint/2010/main" val="2225470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1A3A29-7EC9-4B4A-BC6B-9035C198DDEA}" type="datetimeFigureOut">
              <a:rPr lang="en-US" smtClean="0"/>
              <a:t>2/13/2012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0F1543-0CDD-4ED5-80EC-25EE4951D877}" type="slidenum">
              <a:rPr lang="en-US" smtClean="0"/>
              <a:t>‹#›</a:t>
            </a:fld>
            <a:endParaRPr lang="en-US"/>
          </a:p>
        </p:txBody>
      </p:sp>
    </p:spTree>
    <p:extLst>
      <p:ext uri="{BB962C8B-B14F-4D97-AF65-F5344CB8AC3E}">
        <p14:creationId xmlns:p14="http://schemas.microsoft.com/office/powerpoint/2010/main" val="200633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1A3A29-7EC9-4B4A-BC6B-9035C198DDEA}" type="datetimeFigureOut">
              <a:rPr lang="en-US" smtClean="0"/>
              <a:t>2/13/2012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0F1543-0CDD-4ED5-80EC-25EE4951D877}" type="slidenum">
              <a:rPr lang="en-US" smtClean="0"/>
              <a:t>‹#›</a:t>
            </a:fld>
            <a:endParaRPr lang="en-US"/>
          </a:p>
        </p:txBody>
      </p:sp>
    </p:spTree>
    <p:extLst>
      <p:ext uri="{BB962C8B-B14F-4D97-AF65-F5344CB8AC3E}">
        <p14:creationId xmlns:p14="http://schemas.microsoft.com/office/powerpoint/2010/main" val="31848763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9.png"/><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40944850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871" name="Text Box 7"/>
          <p:cNvSpPr txBox="1">
            <a:spLocks noChangeArrowheads="1"/>
          </p:cNvSpPr>
          <p:nvPr/>
        </p:nvSpPr>
        <p:spPr bwMode="auto">
          <a:xfrm>
            <a:off x="1981200" y="90488"/>
            <a:ext cx="557371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2800" b="1"/>
              <a:t>X-ray sources</a:t>
            </a:r>
          </a:p>
        </p:txBody>
      </p:sp>
      <p:pic>
        <p:nvPicPr>
          <p:cNvPr id="676875" name="Picture 11" descr="X-Ray tube diagram showing the target,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600200"/>
            <a:ext cx="2132013" cy="2667000"/>
          </a:xfrm>
          <a:prstGeom prst="rect">
            <a:avLst/>
          </a:prstGeom>
          <a:noFill/>
          <a:extLst>
            <a:ext uri="{909E8E84-426E-40DD-AFC4-6F175D3DCCD1}">
              <a14:hiddenFill xmlns:a14="http://schemas.microsoft.com/office/drawing/2010/main">
                <a:solidFill>
                  <a:srgbClr val="FFFFFF"/>
                </a:solidFill>
              </a14:hiddenFill>
            </a:ext>
          </a:extLst>
        </p:spPr>
      </p:pic>
      <p:pic>
        <p:nvPicPr>
          <p:cNvPr id="676878" name="Picture 14" descr="Sec12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1371600"/>
            <a:ext cx="1992313" cy="2362200"/>
          </a:xfrm>
          <a:prstGeom prst="rect">
            <a:avLst/>
          </a:prstGeom>
          <a:noFill/>
          <a:extLst>
            <a:ext uri="{909E8E84-426E-40DD-AFC4-6F175D3DCCD1}">
              <a14:hiddenFill xmlns:a14="http://schemas.microsoft.com/office/drawing/2010/main">
                <a:solidFill>
                  <a:srgbClr val="FFFFFF"/>
                </a:solidFill>
              </a14:hiddenFill>
            </a:ext>
          </a:extLst>
        </p:spPr>
      </p:pic>
      <p:pic>
        <p:nvPicPr>
          <p:cNvPr id="676880" name="Picture 16" descr="X-Ray Characteristic Radi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0275" y="3989388"/>
            <a:ext cx="2828925" cy="2563812"/>
          </a:xfrm>
          <a:prstGeom prst="rect">
            <a:avLst/>
          </a:prstGeom>
          <a:noFill/>
          <a:extLst>
            <a:ext uri="{909E8E84-426E-40DD-AFC4-6F175D3DCCD1}">
              <a14:hiddenFill xmlns:a14="http://schemas.microsoft.com/office/drawing/2010/main">
                <a:solidFill>
                  <a:srgbClr val="FFFFFF"/>
                </a:solidFill>
              </a14:hiddenFill>
            </a:ext>
          </a:extLst>
        </p:spPr>
      </p:pic>
      <p:pic>
        <p:nvPicPr>
          <p:cNvPr id="676881" name="Picture 17" descr="X-Ray White Radiation curves at &#10;different applied voltage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0" y="1600200"/>
            <a:ext cx="2581275" cy="1979613"/>
          </a:xfrm>
          <a:prstGeom prst="rect">
            <a:avLst/>
          </a:prstGeom>
          <a:noFill/>
          <a:extLst>
            <a:ext uri="{909E8E84-426E-40DD-AFC4-6F175D3DCCD1}">
              <a14:hiddenFill xmlns:a14="http://schemas.microsoft.com/office/drawing/2010/main">
                <a:solidFill>
                  <a:srgbClr val="FFFFFF"/>
                </a:solidFill>
              </a14:hiddenFill>
            </a:ext>
          </a:extLst>
        </p:spPr>
      </p:pic>
      <p:sp>
        <p:nvSpPr>
          <p:cNvPr id="676888" name="Rectangle 24"/>
          <p:cNvSpPr>
            <a:spLocks noChangeArrowheads="1"/>
          </p:cNvSpPr>
          <p:nvPr/>
        </p:nvSpPr>
        <p:spPr bwMode="auto">
          <a:xfrm>
            <a:off x="304800" y="533400"/>
            <a:ext cx="8305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t>X-rays have the proper wavelength (in the Ångström range, ~10</a:t>
            </a:r>
            <a:r>
              <a:rPr lang="en-US" baseline="30000"/>
              <a:t>-10</a:t>
            </a:r>
            <a:r>
              <a:rPr lang="en-US"/>
              <a:t> m) to be scattered by the electron cloud of an atom of comparable size (we will look at this in much more detail later).</a:t>
            </a:r>
          </a:p>
        </p:txBody>
      </p:sp>
      <p:sp>
        <p:nvSpPr>
          <p:cNvPr id="676889" name="Text Box 25"/>
          <p:cNvSpPr txBox="1">
            <a:spLocks noChangeArrowheads="1"/>
          </p:cNvSpPr>
          <p:nvPr/>
        </p:nvSpPr>
        <p:spPr bwMode="auto">
          <a:xfrm>
            <a:off x="152400" y="4191000"/>
            <a:ext cx="5562600" cy="2563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1800"/>
              <a:t>X-rays are produced by accelerating electrons into a metal target.  This produces mostly heat (cooling is essential) and “white” radiation (</a:t>
            </a:r>
            <a:r>
              <a:rPr lang="en-US" sz="1800" i="1">
                <a:cs typeface="Arial" charset="0"/>
              </a:rPr>
              <a:t>Bremsstrahlung</a:t>
            </a:r>
            <a:r>
              <a:rPr lang="en-US" sz="1800"/>
              <a:t>).  If enough energy is provided, some of the incoming electrons will collide with and eject core (K shell, 1s) electrons.  Higher energy electrons release energy characteristic of the target to fill the hole – if </a:t>
            </a:r>
            <a:r>
              <a:rPr lang="en-US" sz="1800">
                <a:latin typeface="Symbol" pitchFamily="18" charset="2"/>
              </a:rPr>
              <a:t>D</a:t>
            </a:r>
            <a:r>
              <a:rPr lang="en-US" sz="1800">
                <a:latin typeface="Script MT Bold" pitchFamily="66" charset="0"/>
              </a:rPr>
              <a:t>n</a:t>
            </a:r>
            <a:r>
              <a:rPr lang="en-US" sz="1800"/>
              <a:t> = 1, the transition is called </a:t>
            </a:r>
            <a:r>
              <a:rPr lang="en-US" sz="1800">
                <a:latin typeface="Symbol" pitchFamily="18" charset="2"/>
              </a:rPr>
              <a:t>a</a:t>
            </a:r>
            <a:r>
              <a:rPr lang="en-US" sz="1800"/>
              <a:t>, if </a:t>
            </a:r>
            <a:r>
              <a:rPr lang="en-US" sz="1800">
                <a:latin typeface="Symbol" pitchFamily="18" charset="2"/>
              </a:rPr>
              <a:t>D</a:t>
            </a:r>
            <a:r>
              <a:rPr lang="en-US" sz="1800">
                <a:latin typeface="Script MT Bold" pitchFamily="66" charset="0"/>
              </a:rPr>
              <a:t>n</a:t>
            </a:r>
            <a:r>
              <a:rPr lang="en-US" sz="1800"/>
              <a:t> = 2, the transition is called </a:t>
            </a:r>
            <a:r>
              <a:rPr lang="en-US" sz="1800">
                <a:latin typeface="Symbol" pitchFamily="18" charset="2"/>
              </a:rPr>
              <a:t>b</a:t>
            </a:r>
            <a:r>
              <a:rPr lang="en-US" sz="1800"/>
              <a:t>.</a:t>
            </a:r>
          </a:p>
        </p:txBody>
      </p:sp>
      <p:sp>
        <p:nvSpPr>
          <p:cNvPr id="676890" name="Text Box 26"/>
          <p:cNvSpPr txBox="1">
            <a:spLocks noChangeArrowheads="1"/>
          </p:cNvSpPr>
          <p:nvPr/>
        </p:nvSpPr>
        <p:spPr bwMode="auto">
          <a:xfrm>
            <a:off x="3505200" y="3625850"/>
            <a:ext cx="153828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600"/>
              <a:t>White radiation</a:t>
            </a:r>
          </a:p>
        </p:txBody>
      </p:sp>
    </p:spTree>
    <p:extLst>
      <p:ext uri="{BB962C8B-B14F-4D97-AF65-F5344CB8AC3E}">
        <p14:creationId xmlns:p14="http://schemas.microsoft.com/office/powerpoint/2010/main" val="8954674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8916" name="Picture 4" descr="Sec215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457200"/>
            <a:ext cx="2381250" cy="3933825"/>
          </a:xfrm>
          <a:prstGeom prst="rect">
            <a:avLst/>
          </a:prstGeom>
          <a:noFill/>
          <a:extLst>
            <a:ext uri="{909E8E84-426E-40DD-AFC4-6F175D3DCCD1}">
              <a14:hiddenFill xmlns:a14="http://schemas.microsoft.com/office/drawing/2010/main">
                <a:solidFill>
                  <a:srgbClr val="FFFFFF"/>
                </a:solidFill>
              </a14:hiddenFill>
            </a:ext>
          </a:extLst>
        </p:spPr>
      </p:pic>
      <p:sp>
        <p:nvSpPr>
          <p:cNvPr id="678917" name="Text Box 5"/>
          <p:cNvSpPr txBox="1">
            <a:spLocks noChangeArrowheads="1"/>
          </p:cNvSpPr>
          <p:nvPr/>
        </p:nvSpPr>
        <p:spPr bwMode="auto">
          <a:xfrm>
            <a:off x="0" y="4632325"/>
            <a:ext cx="9144000" cy="2195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t>There are several other sources of X-rays, such some radioactive materials and synchrotrons.  Synchrotrons produce a significantly higher flux (particles area</a:t>
            </a:r>
            <a:r>
              <a:rPr lang="en-US" baseline="30000"/>
              <a:t>-1</a:t>
            </a:r>
            <a:r>
              <a:rPr lang="en-US"/>
              <a:t> time</a:t>
            </a:r>
            <a:r>
              <a:rPr lang="en-US" baseline="30000"/>
              <a:t>-1</a:t>
            </a:r>
            <a:r>
              <a:rPr lang="en-US"/>
              <a:t>) of X-rays and the wavelength of the radiation may changed, as necessary.  A high-flux source offers many advantages including reduced experimental time and smaller allowable crystal sizes.</a:t>
            </a:r>
          </a:p>
          <a:p>
            <a:endParaRPr lang="en-US"/>
          </a:p>
          <a:p>
            <a:r>
              <a:rPr lang="en-US" sz="1800"/>
              <a:t>An excellent site for information about X-rays and Synchrotrons: http://xdb.lbl.gov/</a:t>
            </a:r>
          </a:p>
        </p:txBody>
      </p:sp>
      <p:sp>
        <p:nvSpPr>
          <p:cNvPr id="678918" name="Rectangle 6"/>
          <p:cNvSpPr>
            <a:spLocks noChangeArrowheads="1"/>
          </p:cNvSpPr>
          <p:nvPr/>
        </p:nvSpPr>
        <p:spPr bwMode="auto">
          <a:xfrm>
            <a:off x="152400" y="685800"/>
            <a:ext cx="5848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sz="1800">
                <a:cs typeface="Arial" charset="0"/>
              </a:rPr>
              <a:t>Selected X-Ray Wavelengths and Excitation Potentials. </a:t>
            </a:r>
            <a:endParaRPr lang="en-US" sz="1800">
              <a:latin typeface="Times New Roman" pitchFamily="18" charset="0"/>
            </a:endParaRPr>
          </a:p>
        </p:txBody>
      </p:sp>
      <p:graphicFrame>
        <p:nvGraphicFramePr>
          <p:cNvPr id="679028" name="Group 116"/>
          <p:cNvGraphicFramePr>
            <a:graphicFrameLocks noGrp="1"/>
          </p:cNvGraphicFramePr>
          <p:nvPr/>
        </p:nvGraphicFramePr>
        <p:xfrm>
          <a:off x="144463" y="1060450"/>
          <a:ext cx="5951537" cy="3464247"/>
        </p:xfrm>
        <a:graphic>
          <a:graphicData uri="http://schemas.openxmlformats.org/drawingml/2006/table">
            <a:tbl>
              <a:tblPr/>
              <a:tblGrid>
                <a:gridCol w="1693862"/>
                <a:gridCol w="1063625"/>
                <a:gridCol w="1065213"/>
                <a:gridCol w="1063625"/>
                <a:gridCol w="1065212"/>
              </a:tblGrid>
              <a:tr h="3476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cap="flat">
                      <a:noFill/>
                    </a:lnL>
                    <a:lnR>
                      <a:noFill/>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Arial" charset="0"/>
                        </a:rPr>
                        <a:t>Cr</a:t>
                      </a: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Arial" charset="0"/>
                        </a:rPr>
                        <a:t>Fe</a:t>
                      </a: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Arial" charset="0"/>
                        </a:rPr>
                        <a:t>Cu</a:t>
                      </a: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Arial" charset="0"/>
                        </a:rPr>
                        <a:t>Mo</a:t>
                      </a: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a:noFill/>
                    </a:lnL>
                    <a:lnR cap="flat">
                      <a:noFill/>
                    </a:lnR>
                    <a:lnT cap="flat">
                      <a:noFill/>
                    </a:lnT>
                    <a:lnB>
                      <a:noFill/>
                    </a:lnB>
                    <a:lnTlToBr>
                      <a:noFill/>
                    </a:lnTlToBr>
                    <a:lnBlToTr>
                      <a:noFill/>
                    </a:lnBlToTr>
                    <a:noFill/>
                  </a:tcPr>
                </a:tc>
              </a:tr>
              <a:tr h="0">
                <a:tc gridSpan="5">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cap="flat">
                      <a:noFill/>
                    </a:lnL>
                    <a:lnR cap="flat">
                      <a:noFill/>
                    </a:lnR>
                    <a:ln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476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Arial" charset="0"/>
                        </a:rPr>
                        <a:t>Z</a:t>
                      </a: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24</a:t>
                      </a: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26</a:t>
                      </a: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29</a:t>
                      </a: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42</a:t>
                      </a: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a:noFill/>
                    </a:lnL>
                    <a:lnR cap="flat">
                      <a:noFill/>
                    </a:lnR>
                    <a:lnT>
                      <a:noFill/>
                    </a:lnT>
                    <a:lnB>
                      <a:noFill/>
                    </a:lnB>
                    <a:lnTlToBr>
                      <a:noFill/>
                    </a:lnTlToBr>
                    <a:lnBlToTr>
                      <a:noFill/>
                    </a:lnBlToTr>
                    <a:noFill/>
                  </a:tcPr>
                </a:tc>
              </a:tr>
              <a:tr h="3476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1" u="none" strike="noStrike" cap="none" normalizeH="0" baseline="0" smtClean="0">
                          <a:ln>
                            <a:noFill/>
                          </a:ln>
                          <a:solidFill>
                            <a:schemeClr val="tx1"/>
                          </a:solidFill>
                          <a:effectLst/>
                          <a:latin typeface="Arial" charset="0"/>
                          <a:cs typeface="Arial" charset="0"/>
                        </a:rPr>
                        <a:t>K</a:t>
                      </a:r>
                      <a:r>
                        <a:rPr kumimoji="0" lang="en-US" sz="1600" b="1" i="0" u="none" strike="noStrike" cap="none" normalizeH="0" baseline="0" smtClean="0">
                          <a:ln>
                            <a:noFill/>
                          </a:ln>
                          <a:solidFill>
                            <a:schemeClr val="tx1"/>
                          </a:solidFill>
                          <a:effectLst/>
                          <a:latin typeface="Arial" charset="0"/>
                          <a:cs typeface="Arial" charset="0"/>
                        </a:rPr>
                        <a:t>α</a:t>
                      </a:r>
                      <a:r>
                        <a:rPr kumimoji="0" lang="en-US" sz="1600" b="1" i="0" u="none" strike="noStrike" cap="none" normalizeH="0" baseline="-30000" smtClean="0">
                          <a:ln>
                            <a:noFill/>
                          </a:ln>
                          <a:solidFill>
                            <a:schemeClr val="tx1"/>
                          </a:solidFill>
                          <a:effectLst/>
                          <a:latin typeface="Arial" charset="0"/>
                          <a:cs typeface="Arial" charset="0"/>
                        </a:rPr>
                        <a:t>1</a:t>
                      </a:r>
                      <a:r>
                        <a:rPr kumimoji="0" lang="en-US" sz="1600" b="1" i="0" u="none" strike="noStrike" cap="none" normalizeH="0" baseline="0" smtClean="0">
                          <a:ln>
                            <a:noFill/>
                          </a:ln>
                          <a:solidFill>
                            <a:schemeClr val="tx1"/>
                          </a:solidFill>
                          <a:effectLst/>
                          <a:latin typeface="Arial" charset="0"/>
                          <a:cs typeface="Arial" charset="0"/>
                        </a:rPr>
                        <a:t>, Å</a:t>
                      </a: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 2.28962 </a:t>
                      </a: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 1.93597 </a:t>
                      </a: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 1.54051 </a:t>
                      </a: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 0.70932 </a:t>
                      </a: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a:noFill/>
                    </a:lnL>
                    <a:lnR cap="flat">
                      <a:noFill/>
                    </a:lnR>
                    <a:lnT>
                      <a:noFill/>
                    </a:lnT>
                    <a:lnB>
                      <a:noFill/>
                    </a:lnB>
                    <a:lnTlToBr>
                      <a:noFill/>
                    </a:lnTlToBr>
                    <a:lnBlToTr>
                      <a:noFill/>
                    </a:lnBlToTr>
                    <a:noFill/>
                  </a:tcPr>
                </a:tc>
              </a:tr>
              <a:tr h="3476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1" u="none" strike="noStrike" cap="none" normalizeH="0" baseline="0" smtClean="0">
                          <a:ln>
                            <a:noFill/>
                          </a:ln>
                          <a:solidFill>
                            <a:schemeClr val="tx1"/>
                          </a:solidFill>
                          <a:effectLst/>
                          <a:latin typeface="Arial" charset="0"/>
                          <a:cs typeface="Arial" charset="0"/>
                        </a:rPr>
                        <a:t>K</a:t>
                      </a:r>
                      <a:r>
                        <a:rPr kumimoji="0" lang="en-US" sz="1600" b="1" i="0" u="none" strike="noStrike" cap="none" normalizeH="0" baseline="0" smtClean="0">
                          <a:ln>
                            <a:noFill/>
                          </a:ln>
                          <a:solidFill>
                            <a:schemeClr val="tx1"/>
                          </a:solidFill>
                          <a:effectLst/>
                          <a:latin typeface="Arial" charset="0"/>
                          <a:cs typeface="Arial" charset="0"/>
                        </a:rPr>
                        <a:t>α</a:t>
                      </a:r>
                      <a:r>
                        <a:rPr kumimoji="0" lang="en-US" sz="1600" b="1" i="0" u="none" strike="noStrike" cap="none" normalizeH="0" baseline="-30000" smtClean="0">
                          <a:ln>
                            <a:noFill/>
                          </a:ln>
                          <a:solidFill>
                            <a:schemeClr val="tx1"/>
                          </a:solidFill>
                          <a:effectLst/>
                          <a:latin typeface="Arial" charset="0"/>
                          <a:cs typeface="Arial" charset="0"/>
                        </a:rPr>
                        <a:t>2</a:t>
                      </a:r>
                      <a:r>
                        <a:rPr kumimoji="0" lang="en-US" sz="1600" b="1" i="0" u="none" strike="noStrike" cap="none" normalizeH="0" baseline="0" smtClean="0">
                          <a:ln>
                            <a:noFill/>
                          </a:ln>
                          <a:solidFill>
                            <a:schemeClr val="tx1"/>
                          </a:solidFill>
                          <a:effectLst/>
                          <a:latin typeface="Arial" charset="0"/>
                          <a:cs typeface="Arial" charset="0"/>
                        </a:rPr>
                        <a:t>, Å</a:t>
                      </a: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 2.29351 </a:t>
                      </a: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 1.93991 </a:t>
                      </a: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 1.54433 </a:t>
                      </a: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 0.71354 </a:t>
                      </a: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a:noFill/>
                    </a:lnL>
                    <a:lnR cap="flat">
                      <a:noFill/>
                    </a:lnR>
                    <a:lnT>
                      <a:noFill/>
                    </a:lnT>
                    <a:lnB>
                      <a:noFill/>
                    </a:lnB>
                    <a:lnTlToBr>
                      <a:noFill/>
                    </a:lnTlToBr>
                    <a:lnBlToTr>
                      <a:noFill/>
                    </a:lnBlToTr>
                    <a:noFill/>
                  </a:tcPr>
                </a:tc>
              </a:tr>
              <a:tr h="3476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1" u="none" strike="noStrike" cap="none" normalizeH="0" baseline="0" smtClean="0">
                          <a:ln>
                            <a:noFill/>
                          </a:ln>
                          <a:solidFill>
                            <a:schemeClr val="tx1"/>
                          </a:solidFill>
                          <a:effectLst/>
                          <a:latin typeface="Arial" charset="0"/>
                          <a:cs typeface="Arial" charset="0"/>
                        </a:rPr>
                        <a:t>K</a:t>
                      </a:r>
                      <a:r>
                        <a:rPr kumimoji="0" lang="en-US" sz="1600" b="1" i="0" u="none" strike="noStrike" cap="none" normalizeH="0" baseline="0" smtClean="0">
                          <a:ln>
                            <a:noFill/>
                          </a:ln>
                          <a:solidFill>
                            <a:schemeClr val="tx1"/>
                          </a:solidFill>
                          <a:effectLst/>
                          <a:latin typeface="Arial" charset="0"/>
                          <a:cs typeface="Arial" charset="0"/>
                        </a:rPr>
                        <a:t>α</a:t>
                      </a:r>
                      <a:r>
                        <a:rPr kumimoji="0" lang="en-US" sz="1600" b="1" i="0" u="none" strike="noStrike" cap="none" normalizeH="0" baseline="-30000" smtClean="0">
                          <a:ln>
                            <a:noFill/>
                          </a:ln>
                          <a:solidFill>
                            <a:schemeClr val="tx1"/>
                          </a:solidFill>
                          <a:effectLst/>
                          <a:latin typeface="Arial" charset="0"/>
                          <a:cs typeface="Arial" charset="0"/>
                        </a:rPr>
                        <a:t>ave</a:t>
                      </a:r>
                      <a:r>
                        <a:rPr kumimoji="0" lang="en-US" sz="1600" b="1" i="0" u="none" strike="noStrike" cap="none" normalizeH="0" baseline="0" smtClean="0">
                          <a:ln>
                            <a:noFill/>
                          </a:ln>
                          <a:solidFill>
                            <a:schemeClr val="tx1"/>
                          </a:solidFill>
                          <a:effectLst/>
                          <a:latin typeface="Arial" charset="0"/>
                          <a:cs typeface="Arial" charset="0"/>
                        </a:rPr>
                        <a:t>, Å</a:t>
                      </a: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 2.29092 </a:t>
                      </a: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 1.93728 </a:t>
                      </a: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 1.54178 </a:t>
                      </a: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 0.71073 </a:t>
                      </a: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a:noFill/>
                    </a:lnL>
                    <a:lnR cap="flat">
                      <a:noFill/>
                    </a:lnR>
                    <a:lnT>
                      <a:noFill/>
                    </a:lnT>
                    <a:lnB>
                      <a:noFill/>
                    </a:lnB>
                    <a:lnTlToBr>
                      <a:noFill/>
                    </a:lnTlToBr>
                    <a:lnBlToTr>
                      <a:noFill/>
                    </a:lnBlToTr>
                    <a:noFill/>
                  </a:tcPr>
                </a:tc>
              </a:tr>
              <a:tr h="3476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1" u="none" strike="noStrike" cap="none" normalizeH="0" baseline="0" smtClean="0">
                          <a:ln>
                            <a:noFill/>
                          </a:ln>
                          <a:solidFill>
                            <a:schemeClr val="tx1"/>
                          </a:solidFill>
                          <a:effectLst/>
                          <a:latin typeface="Arial" charset="0"/>
                          <a:cs typeface="Arial" charset="0"/>
                        </a:rPr>
                        <a:t>K</a:t>
                      </a:r>
                      <a:r>
                        <a:rPr kumimoji="0" lang="en-US" sz="1600" b="1" i="0" u="none" strike="noStrike" cap="none" normalizeH="0" baseline="0" smtClean="0">
                          <a:ln>
                            <a:noFill/>
                          </a:ln>
                          <a:solidFill>
                            <a:schemeClr val="tx1"/>
                          </a:solidFill>
                          <a:effectLst/>
                          <a:latin typeface="Arial" charset="0"/>
                          <a:cs typeface="Arial" charset="0"/>
                        </a:rPr>
                        <a:t>β, Å</a:t>
                      </a: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 2.08480 </a:t>
                      </a: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 1.75653 </a:t>
                      </a: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 1.39217 </a:t>
                      </a: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 0.63225 </a:t>
                      </a: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a:noFill/>
                    </a:lnL>
                    <a:lnR cap="flat">
                      <a:noFill/>
                    </a:lnR>
                    <a:lnT>
                      <a:noFill/>
                    </a:lnT>
                    <a:lnB>
                      <a:noFill/>
                    </a:lnB>
                    <a:lnTlToBr>
                      <a:noFill/>
                    </a:lnTlToBr>
                    <a:lnBlToTr>
                      <a:noFill/>
                    </a:lnBlToTr>
                    <a:noFill/>
                  </a:tcPr>
                </a:tc>
              </a:tr>
              <a:tr h="3476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Arial" charset="0"/>
                        </a:rPr>
                        <a:t>β filter</a:t>
                      </a: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Ti</a:t>
                      </a: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Cr</a:t>
                      </a: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Ni</a:t>
                      </a: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Nb</a:t>
                      </a: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a:noFill/>
                    </a:lnL>
                    <a:lnR cap="flat">
                      <a:noFill/>
                    </a:lnR>
                    <a:lnT>
                      <a:noFill/>
                    </a:lnT>
                    <a:lnB>
                      <a:noFill/>
                    </a:lnB>
                    <a:lnTlToBr>
                      <a:noFill/>
                    </a:lnTlToBr>
                    <a:lnBlToTr>
                      <a:noFill/>
                    </a:lnBlToTr>
                    <a:noFill/>
                  </a:tcPr>
                </a:tc>
              </a:tr>
              <a:tr h="3476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Arial" charset="0"/>
                        </a:rPr>
                        <a:t>Resolution, Å</a:t>
                      </a: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1.15</a:t>
                      </a: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0.95</a:t>
                      </a: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0.75</a:t>
                      </a: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0.35</a:t>
                      </a: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a:noFill/>
                    </a:lnL>
                    <a:lnR cap="flat">
                      <a:noFill/>
                    </a:lnR>
                    <a:lnT>
                      <a:noFill/>
                    </a:lnT>
                    <a:lnB>
                      <a:noFill/>
                    </a:lnB>
                    <a:lnTlToBr>
                      <a:noFill/>
                    </a:lnTlToBr>
                    <a:lnBlToTr>
                      <a:noFill/>
                    </a:lnBlToTr>
                    <a:noFill/>
                  </a:tcPr>
                </a:tc>
              </a:tr>
              <a:tr h="3476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Arial" charset="0"/>
                        </a:rPr>
                        <a:t>Excit. Pot. (kV)</a:t>
                      </a: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cap="flat">
                      <a:noFill/>
                    </a:lnL>
                    <a:lnR>
                      <a:noFill/>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5.99</a:t>
                      </a: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7.11</a:t>
                      </a: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8.98</a:t>
                      </a: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a:noFill/>
                    </a:lnL>
                    <a:lnR>
                      <a:noFill/>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20.0</a:t>
                      </a:r>
                      <a:endParaRPr kumimoji="0" lang="en-US" sz="1600" b="0" i="0" u="none" strike="noStrike" cap="none" normalizeH="0" baseline="0" smtClean="0">
                        <a:ln>
                          <a:noFill/>
                        </a:ln>
                        <a:solidFill>
                          <a:schemeClr val="tx1"/>
                        </a:solidFill>
                        <a:effectLst/>
                        <a:latin typeface="Times New Roman" pitchFamily="18" charset="0"/>
                      </a:endParaRPr>
                    </a:p>
                  </a:txBody>
                  <a:tcPr anchor="ctr" horzOverflow="overflow">
                    <a:lnL>
                      <a:noFill/>
                    </a:lnL>
                    <a:lnR cap="flat">
                      <a:noFill/>
                    </a:lnR>
                    <a:lnT>
                      <a:noFill/>
                    </a:lnT>
                    <a:lnB cap="flat">
                      <a:noFill/>
                    </a:lnB>
                    <a:lnTlToBr>
                      <a:noFill/>
                    </a:lnTlToBr>
                    <a:lnBlToTr>
                      <a:noFill/>
                    </a:lnBlToTr>
                    <a:noFill/>
                  </a:tcPr>
                </a:tc>
              </a:tr>
            </a:tbl>
          </a:graphicData>
        </a:graphic>
      </p:graphicFrame>
      <p:sp>
        <p:nvSpPr>
          <p:cNvPr id="679029" name="Text Box 117"/>
          <p:cNvSpPr txBox="1">
            <a:spLocks noChangeArrowheads="1"/>
          </p:cNvSpPr>
          <p:nvPr/>
        </p:nvSpPr>
        <p:spPr bwMode="auto">
          <a:xfrm>
            <a:off x="2427288" y="101600"/>
            <a:ext cx="557371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2800" b="1"/>
              <a:t>X-ray sources</a:t>
            </a:r>
          </a:p>
        </p:txBody>
      </p:sp>
    </p:spTree>
    <p:extLst>
      <p:ext uri="{BB962C8B-B14F-4D97-AF65-F5344CB8AC3E}">
        <p14:creationId xmlns:p14="http://schemas.microsoft.com/office/powerpoint/2010/main" val="3559102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381000" y="228600"/>
            <a:ext cx="7772400" cy="1143000"/>
          </a:xfrm>
        </p:spPr>
        <p:txBody>
          <a:bodyPr/>
          <a:lstStyle/>
          <a:p>
            <a:pPr eaLnBrk="1" hangingPunct="1"/>
            <a:r>
              <a:rPr lang="en-US" altLang="zh-CN" sz="3200" smtClean="0">
                <a:latin typeface="Arial" pitchFamily="34" charset="0"/>
              </a:rPr>
              <a:t>7.3 X-ray diffraction of crystals</a:t>
            </a:r>
          </a:p>
        </p:txBody>
      </p:sp>
      <p:pic>
        <p:nvPicPr>
          <p:cNvPr id="109571" name="Picture 10"/>
          <p:cNvPicPr>
            <a:picLocks noChangeAspect="1" noChangeArrowheads="1"/>
          </p:cNvPicPr>
          <p:nvPr/>
        </p:nvPicPr>
        <p:blipFill>
          <a:blip r:embed="rId3">
            <a:extLst>
              <a:ext uri="{28A0092B-C50C-407E-A947-70E740481C1C}">
                <a14:useLocalDpi xmlns:a14="http://schemas.microsoft.com/office/drawing/2010/main" val="0"/>
              </a:ext>
            </a:extLst>
          </a:blip>
          <a:srcRect l="13281" t="14583" r="11719" b="15625"/>
          <a:stretch>
            <a:fillRect/>
          </a:stretch>
        </p:blipFill>
        <p:spPr bwMode="auto">
          <a:xfrm>
            <a:off x="1009650" y="1412875"/>
            <a:ext cx="7200900" cy="502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4465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ChangeArrowheads="1"/>
          </p:cNvSpPr>
          <p:nvPr/>
        </p:nvSpPr>
        <p:spPr bwMode="auto">
          <a:xfrm>
            <a:off x="457200" y="457200"/>
            <a:ext cx="7467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nSpc>
                <a:spcPct val="100000"/>
              </a:lnSpc>
              <a:spcBef>
                <a:spcPct val="20000"/>
              </a:spcBef>
              <a:buClrTx/>
              <a:buSzTx/>
              <a:buFontTx/>
              <a:buNone/>
            </a:pPr>
            <a:r>
              <a:rPr lang="en-US" altLang="zh-CN" sz="2800" b="0">
                <a:solidFill>
                  <a:schemeClr val="tx2"/>
                </a:solidFill>
              </a:rPr>
              <a:t>7.3.1 The source and property of X-ray</a:t>
            </a:r>
          </a:p>
        </p:txBody>
      </p:sp>
      <p:pic>
        <p:nvPicPr>
          <p:cNvPr id="110595" name="Picture 3"/>
          <p:cNvPicPr>
            <a:picLocks noChangeAspect="1" noChangeArrowheads="1"/>
          </p:cNvPicPr>
          <p:nvPr/>
        </p:nvPicPr>
        <p:blipFill>
          <a:blip r:embed="rId2">
            <a:extLst>
              <a:ext uri="{28A0092B-C50C-407E-A947-70E740481C1C}">
                <a14:useLocalDpi xmlns:a14="http://schemas.microsoft.com/office/drawing/2010/main" val="0"/>
              </a:ext>
            </a:extLst>
          </a:blip>
          <a:srcRect l="25000" t="41319" r="9375" b="23958"/>
          <a:stretch>
            <a:fillRect/>
          </a:stretch>
        </p:blipFill>
        <p:spPr bwMode="auto">
          <a:xfrm>
            <a:off x="0" y="977900"/>
            <a:ext cx="6648450" cy="263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0596" name="Text Box 4"/>
          <p:cNvSpPr txBox="1">
            <a:spLocks noChangeArrowheads="1"/>
          </p:cNvSpPr>
          <p:nvPr/>
        </p:nvSpPr>
        <p:spPr bwMode="auto">
          <a:xfrm>
            <a:off x="1104900" y="3600450"/>
            <a:ext cx="2590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b="1">
                <a:solidFill>
                  <a:schemeClr val="tx1"/>
                </a:solidFill>
                <a:latin typeface="Arial" pitchFamily="34" charset="0"/>
                <a:ea typeface="SimSun" pitchFamily="2" charset="-122"/>
              </a:defRPr>
            </a:lvl1pPr>
            <a:lvl2pPr marL="742950" indent="-285750" eaLnBrk="0" hangingPunct="0">
              <a:defRPr kumimoji="1" sz="2400" b="1">
                <a:solidFill>
                  <a:schemeClr val="tx1"/>
                </a:solidFill>
                <a:latin typeface="Arial" pitchFamily="34" charset="0"/>
                <a:ea typeface="SimSun" pitchFamily="2" charset="-122"/>
              </a:defRPr>
            </a:lvl2pPr>
            <a:lvl3pPr marL="1143000" indent="-228600" eaLnBrk="0" hangingPunct="0">
              <a:defRPr kumimoji="1" sz="2400" b="1">
                <a:solidFill>
                  <a:schemeClr val="tx1"/>
                </a:solidFill>
                <a:latin typeface="Arial" pitchFamily="34" charset="0"/>
                <a:ea typeface="SimSun" pitchFamily="2" charset="-122"/>
              </a:defRPr>
            </a:lvl3pPr>
            <a:lvl4pPr marL="1600200" indent="-228600" eaLnBrk="0" hangingPunct="0">
              <a:defRPr kumimoji="1" sz="2400" b="1">
                <a:solidFill>
                  <a:schemeClr val="tx1"/>
                </a:solidFill>
                <a:latin typeface="Arial" pitchFamily="34" charset="0"/>
                <a:ea typeface="SimSun" pitchFamily="2" charset="-122"/>
              </a:defRPr>
            </a:lvl4pPr>
            <a:lvl5pPr marL="2057400" indent="-228600" eaLnBrk="0" hangingPunct="0">
              <a:defRPr kumimoji="1" sz="2400" b="1">
                <a:solidFill>
                  <a:schemeClr val="tx1"/>
                </a:solidFill>
                <a:latin typeface="Arial" pitchFamily="34" charset="0"/>
                <a:ea typeface="SimSun" pitchFamily="2" charset="-122"/>
              </a:defRPr>
            </a:lvl5pPr>
            <a:lvl6pPr marL="2514600" indent="-228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6pPr>
            <a:lvl7pPr marL="2971800" indent="-228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7pPr>
            <a:lvl8pPr marL="3429000" indent="-228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8pPr>
            <a:lvl9pPr marL="3886200" indent="-228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9pPr>
          </a:lstStyle>
          <a:p>
            <a:pPr algn="ctr" eaLnBrk="1" hangingPunct="1">
              <a:lnSpc>
                <a:spcPct val="100000"/>
              </a:lnSpc>
              <a:buClrTx/>
              <a:buSzTx/>
              <a:buFontTx/>
              <a:buNone/>
            </a:pPr>
            <a:r>
              <a:rPr lang="en-US" altLang="zh-CN" sz="2000">
                <a:solidFill>
                  <a:schemeClr val="tx2"/>
                </a:solidFill>
              </a:rPr>
              <a:t>X-ray tube</a:t>
            </a:r>
          </a:p>
        </p:txBody>
      </p:sp>
      <p:pic>
        <p:nvPicPr>
          <p:cNvPr id="110597" name="Picture 5"/>
          <p:cNvPicPr>
            <a:picLocks noChangeAspect="1" noChangeArrowheads="1"/>
          </p:cNvPicPr>
          <p:nvPr/>
        </p:nvPicPr>
        <p:blipFill>
          <a:blip r:embed="rId3">
            <a:extLst>
              <a:ext uri="{28A0092B-C50C-407E-A947-70E740481C1C}">
                <a14:useLocalDpi xmlns:a14="http://schemas.microsoft.com/office/drawing/2010/main" val="0"/>
              </a:ext>
            </a:extLst>
          </a:blip>
          <a:srcRect l="36719" t="31770" r="23438" b="17708"/>
          <a:stretch>
            <a:fillRect/>
          </a:stretch>
        </p:blipFill>
        <p:spPr bwMode="auto">
          <a:xfrm>
            <a:off x="5305425" y="1455738"/>
            <a:ext cx="3838575" cy="364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0598" name="Rectangle 6"/>
          <p:cNvSpPr>
            <a:spLocks noChangeArrowheads="1"/>
          </p:cNvSpPr>
          <p:nvPr/>
        </p:nvSpPr>
        <p:spPr bwMode="auto">
          <a:xfrm>
            <a:off x="152400" y="3924300"/>
            <a:ext cx="539115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nSpc>
                <a:spcPct val="100000"/>
              </a:lnSpc>
              <a:spcBef>
                <a:spcPct val="20000"/>
              </a:spcBef>
              <a:buClrTx/>
              <a:buSzTx/>
              <a:buFontTx/>
              <a:buNone/>
            </a:pPr>
            <a:r>
              <a:rPr lang="en-US" altLang="zh-CN" sz="2000"/>
              <a:t>  the wavelengths of X-ray are in the range</a:t>
            </a:r>
          </a:p>
          <a:p>
            <a:pPr marL="342900" indent="-342900">
              <a:lnSpc>
                <a:spcPct val="100000"/>
              </a:lnSpc>
              <a:spcBef>
                <a:spcPct val="20000"/>
              </a:spcBef>
              <a:buClrTx/>
              <a:buSzTx/>
              <a:buFontTx/>
              <a:buNone/>
            </a:pPr>
            <a:r>
              <a:rPr lang="en-US" altLang="zh-CN" sz="2000"/>
              <a:t>  of 100-0.01Å</a:t>
            </a:r>
          </a:p>
          <a:p>
            <a:pPr marL="342900" indent="-342900">
              <a:lnSpc>
                <a:spcPct val="100000"/>
              </a:lnSpc>
              <a:spcBef>
                <a:spcPct val="20000"/>
              </a:spcBef>
              <a:buClrTx/>
              <a:buSzTx/>
              <a:buFontTx/>
              <a:buChar char="•"/>
            </a:pPr>
            <a:r>
              <a:rPr lang="en-US" altLang="zh-CN" sz="2000"/>
              <a:t>1-0.01Å:    hard x-ray</a:t>
            </a:r>
          </a:p>
          <a:p>
            <a:pPr marL="342900" indent="-342900">
              <a:lnSpc>
                <a:spcPct val="100000"/>
              </a:lnSpc>
              <a:spcBef>
                <a:spcPct val="20000"/>
              </a:spcBef>
              <a:buClrTx/>
              <a:buSzTx/>
              <a:buFontTx/>
              <a:buChar char="•"/>
            </a:pPr>
            <a:r>
              <a:rPr lang="en-US" altLang="zh-CN" sz="2000"/>
              <a:t>100</a:t>
            </a:r>
            <a:r>
              <a:rPr lang="zh-CN" altLang="en-US" sz="2000"/>
              <a:t>～</a:t>
            </a:r>
            <a:r>
              <a:rPr lang="en-US" altLang="zh-CN" sz="2000"/>
              <a:t>1Å</a:t>
            </a:r>
            <a:r>
              <a:rPr lang="zh-CN" altLang="en-US" sz="2000"/>
              <a:t>：</a:t>
            </a:r>
            <a:r>
              <a:rPr lang="en-US" altLang="zh-CN" sz="2000"/>
              <a:t>soft x-ray</a:t>
            </a:r>
          </a:p>
          <a:p>
            <a:pPr marL="342900" indent="-342900">
              <a:lnSpc>
                <a:spcPct val="100000"/>
              </a:lnSpc>
              <a:spcBef>
                <a:spcPct val="20000"/>
              </a:spcBef>
              <a:buClrTx/>
              <a:buSzTx/>
              <a:buFontTx/>
              <a:buChar char="•"/>
            </a:pPr>
            <a:r>
              <a:rPr lang="en-US" altLang="zh-CN" sz="2000"/>
              <a:t>2.5-0.5Å:   used in crystal structure analysis</a:t>
            </a:r>
          </a:p>
          <a:p>
            <a:pPr marL="342900" indent="-342900" algn="just">
              <a:lnSpc>
                <a:spcPct val="100000"/>
              </a:lnSpc>
              <a:spcBef>
                <a:spcPct val="20000"/>
              </a:spcBef>
              <a:buClrTx/>
              <a:buSzTx/>
              <a:buFontTx/>
              <a:buChar char="•"/>
            </a:pPr>
            <a:r>
              <a:rPr lang="en-US" altLang="zh-CN" sz="2000"/>
              <a:t>1-0.05Å: used in medical perspective, detection of  materials wound</a:t>
            </a:r>
          </a:p>
        </p:txBody>
      </p:sp>
    </p:spTree>
    <p:extLst>
      <p:ext uri="{BB962C8B-B14F-4D97-AF65-F5344CB8AC3E}">
        <p14:creationId xmlns:p14="http://schemas.microsoft.com/office/powerpoint/2010/main" val="25006498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a:xfrm>
            <a:off x="457200" y="228600"/>
            <a:ext cx="8153400" cy="609600"/>
          </a:xfrm>
        </p:spPr>
        <p:txBody>
          <a:bodyPr>
            <a:normAutofit fontScale="90000"/>
          </a:bodyPr>
          <a:lstStyle/>
          <a:p>
            <a:pPr algn="l" eaLnBrk="1" hangingPunct="1"/>
            <a:r>
              <a:rPr lang="en-US" altLang="zh-CN" sz="2800" smtClean="0">
                <a:solidFill>
                  <a:schemeClr val="tx1"/>
                </a:solidFill>
              </a:rPr>
              <a:t>X-rays produced by electronic transition between </a:t>
            </a:r>
            <a:br>
              <a:rPr lang="en-US" altLang="zh-CN" sz="2800" smtClean="0">
                <a:solidFill>
                  <a:schemeClr val="tx1"/>
                </a:solidFill>
              </a:rPr>
            </a:br>
            <a:r>
              <a:rPr lang="en-US" altLang="zh-CN" sz="2800" smtClean="0">
                <a:solidFill>
                  <a:schemeClr val="tx1"/>
                </a:solidFill>
              </a:rPr>
              <a:t>   atomic energy levels</a:t>
            </a:r>
          </a:p>
        </p:txBody>
      </p:sp>
      <p:graphicFrame>
        <p:nvGraphicFramePr>
          <p:cNvPr id="26626" name="Object 3"/>
          <p:cNvGraphicFramePr>
            <a:graphicFrameLocks noChangeAspect="1"/>
          </p:cNvGraphicFramePr>
          <p:nvPr>
            <p:ph type="body" idx="1"/>
          </p:nvPr>
        </p:nvGraphicFramePr>
        <p:xfrm>
          <a:off x="571500" y="1708150"/>
          <a:ext cx="6096000" cy="5111750"/>
        </p:xfrm>
        <a:graphic>
          <a:graphicData uri="http://schemas.openxmlformats.org/presentationml/2006/ole">
            <mc:AlternateContent xmlns:mc="http://schemas.openxmlformats.org/markup-compatibility/2006">
              <mc:Choice xmlns:v="urn:schemas-microsoft-com:vml" Requires="v">
                <p:oleObj spid="_x0000_s1027" name="位图图像" r:id="rId4" imgW="3866667" imgH="3448531" progId="Paint.Picture">
                  <p:embed/>
                </p:oleObj>
              </mc:Choice>
              <mc:Fallback>
                <p:oleObj name="位图图像" r:id="rId4" imgW="3866667" imgH="3448531" progId="Paint.Pictur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b="5959"/>
                      <a:stretch>
                        <a:fillRect/>
                      </a:stretch>
                    </p:blipFill>
                    <p:spPr bwMode="auto">
                      <a:xfrm>
                        <a:off x="571500" y="1708150"/>
                        <a:ext cx="6096000" cy="5111750"/>
                      </a:xfrm>
                      <a:prstGeom prst="rect">
                        <a:avLst/>
                      </a:prstGeom>
                    </p:spPr>
                  </p:pic>
                </p:oleObj>
              </mc:Fallback>
            </mc:AlternateContent>
          </a:graphicData>
        </a:graphic>
      </p:graphicFrame>
      <p:sp>
        <p:nvSpPr>
          <p:cNvPr id="26628" name="Text Box 4"/>
          <p:cNvSpPr txBox="1">
            <a:spLocks noChangeArrowheads="1"/>
          </p:cNvSpPr>
          <p:nvPr/>
        </p:nvSpPr>
        <p:spPr bwMode="auto">
          <a:xfrm>
            <a:off x="1981200" y="3981450"/>
            <a:ext cx="5524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b="1">
                <a:solidFill>
                  <a:schemeClr val="tx1"/>
                </a:solidFill>
                <a:latin typeface="Arial" pitchFamily="34" charset="0"/>
                <a:ea typeface="SimSun" pitchFamily="2" charset="-122"/>
              </a:defRPr>
            </a:lvl1pPr>
            <a:lvl2pPr marL="742950" indent="-285750" eaLnBrk="0" hangingPunct="0">
              <a:defRPr kumimoji="1" sz="2400" b="1">
                <a:solidFill>
                  <a:schemeClr val="tx1"/>
                </a:solidFill>
                <a:latin typeface="Arial" pitchFamily="34" charset="0"/>
                <a:ea typeface="SimSun" pitchFamily="2" charset="-122"/>
              </a:defRPr>
            </a:lvl2pPr>
            <a:lvl3pPr marL="1143000" indent="-228600" eaLnBrk="0" hangingPunct="0">
              <a:defRPr kumimoji="1" sz="2400" b="1">
                <a:solidFill>
                  <a:schemeClr val="tx1"/>
                </a:solidFill>
                <a:latin typeface="Arial" pitchFamily="34" charset="0"/>
                <a:ea typeface="SimSun" pitchFamily="2" charset="-122"/>
              </a:defRPr>
            </a:lvl3pPr>
            <a:lvl4pPr marL="1600200" indent="-228600" eaLnBrk="0" hangingPunct="0">
              <a:defRPr kumimoji="1" sz="2400" b="1">
                <a:solidFill>
                  <a:schemeClr val="tx1"/>
                </a:solidFill>
                <a:latin typeface="Arial" pitchFamily="34" charset="0"/>
                <a:ea typeface="SimSun" pitchFamily="2" charset="-122"/>
              </a:defRPr>
            </a:lvl4pPr>
            <a:lvl5pPr marL="2057400" indent="-228600" eaLnBrk="0" hangingPunct="0">
              <a:defRPr kumimoji="1" sz="2400" b="1">
                <a:solidFill>
                  <a:schemeClr val="tx1"/>
                </a:solidFill>
                <a:latin typeface="Arial" pitchFamily="34" charset="0"/>
                <a:ea typeface="SimSun" pitchFamily="2" charset="-122"/>
              </a:defRPr>
            </a:lvl5pPr>
            <a:lvl6pPr marL="2514600" indent="-228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6pPr>
            <a:lvl7pPr marL="2971800" indent="-228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7pPr>
            <a:lvl8pPr marL="3429000" indent="-228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8pPr>
            <a:lvl9pPr marL="3886200" indent="-228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9pPr>
          </a:lstStyle>
          <a:p>
            <a:pPr eaLnBrk="1" hangingPunct="1">
              <a:lnSpc>
                <a:spcPct val="100000"/>
              </a:lnSpc>
              <a:buClrTx/>
              <a:buSzTx/>
              <a:buFontTx/>
              <a:buNone/>
            </a:pPr>
            <a:r>
              <a:rPr lang="en-US" altLang="zh-CN" b="0">
                <a:solidFill>
                  <a:srgbClr val="FF0000"/>
                </a:solidFill>
                <a:latin typeface="Times New Roman" pitchFamily="18" charset="0"/>
              </a:rPr>
              <a:t>K</a:t>
            </a:r>
          </a:p>
        </p:txBody>
      </p:sp>
      <p:sp>
        <p:nvSpPr>
          <p:cNvPr id="26629" name="Rectangle 9"/>
          <p:cNvSpPr>
            <a:spLocks noChangeArrowheads="1"/>
          </p:cNvSpPr>
          <p:nvPr/>
        </p:nvSpPr>
        <p:spPr bwMode="auto">
          <a:xfrm>
            <a:off x="800100" y="6191250"/>
            <a:ext cx="1181100" cy="3238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26630" name="Rectangle 10"/>
          <p:cNvSpPr>
            <a:spLocks noChangeArrowheads="1"/>
          </p:cNvSpPr>
          <p:nvPr/>
        </p:nvSpPr>
        <p:spPr bwMode="auto">
          <a:xfrm>
            <a:off x="5372100" y="4686300"/>
            <a:ext cx="1181100" cy="3238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26631" name="Text Box 11"/>
          <p:cNvSpPr txBox="1">
            <a:spLocks noChangeArrowheads="1"/>
          </p:cNvSpPr>
          <p:nvPr/>
        </p:nvSpPr>
        <p:spPr bwMode="auto">
          <a:xfrm>
            <a:off x="1066800" y="6019800"/>
            <a:ext cx="13144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b="1">
                <a:solidFill>
                  <a:schemeClr val="tx1"/>
                </a:solidFill>
                <a:latin typeface="Arial" pitchFamily="34" charset="0"/>
                <a:ea typeface="SimSun" pitchFamily="2" charset="-122"/>
              </a:defRPr>
            </a:lvl1pPr>
            <a:lvl2pPr marL="742950" indent="-285750" eaLnBrk="0" hangingPunct="0">
              <a:defRPr kumimoji="1" sz="2400" b="1">
                <a:solidFill>
                  <a:schemeClr val="tx1"/>
                </a:solidFill>
                <a:latin typeface="Arial" pitchFamily="34" charset="0"/>
                <a:ea typeface="SimSun" pitchFamily="2" charset="-122"/>
              </a:defRPr>
            </a:lvl2pPr>
            <a:lvl3pPr marL="1143000" indent="-228600" eaLnBrk="0" hangingPunct="0">
              <a:defRPr kumimoji="1" sz="2400" b="1">
                <a:solidFill>
                  <a:schemeClr val="tx1"/>
                </a:solidFill>
                <a:latin typeface="Arial" pitchFamily="34" charset="0"/>
                <a:ea typeface="SimSun" pitchFamily="2" charset="-122"/>
              </a:defRPr>
            </a:lvl3pPr>
            <a:lvl4pPr marL="1600200" indent="-228600" eaLnBrk="0" hangingPunct="0">
              <a:defRPr kumimoji="1" sz="2400" b="1">
                <a:solidFill>
                  <a:schemeClr val="tx1"/>
                </a:solidFill>
                <a:latin typeface="Arial" pitchFamily="34" charset="0"/>
                <a:ea typeface="SimSun" pitchFamily="2" charset="-122"/>
              </a:defRPr>
            </a:lvl4pPr>
            <a:lvl5pPr marL="2057400" indent="-228600" eaLnBrk="0" hangingPunct="0">
              <a:defRPr kumimoji="1" sz="2400" b="1">
                <a:solidFill>
                  <a:schemeClr val="tx1"/>
                </a:solidFill>
                <a:latin typeface="Arial" pitchFamily="34" charset="0"/>
                <a:ea typeface="SimSun" pitchFamily="2" charset="-122"/>
              </a:defRPr>
            </a:lvl5pPr>
            <a:lvl6pPr marL="2514600" indent="-228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6pPr>
            <a:lvl7pPr marL="2971800" indent="-228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7pPr>
            <a:lvl8pPr marL="3429000" indent="-228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8pPr>
            <a:lvl9pPr marL="3886200" indent="-228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9pPr>
          </a:lstStyle>
          <a:p>
            <a:pPr eaLnBrk="1" hangingPunct="1">
              <a:lnSpc>
                <a:spcPct val="100000"/>
              </a:lnSpc>
              <a:buClrTx/>
              <a:buSzTx/>
              <a:buFontTx/>
              <a:buNone/>
            </a:pPr>
            <a:r>
              <a:rPr lang="en-US" altLang="zh-CN" b="0">
                <a:solidFill>
                  <a:srgbClr val="FF0000"/>
                </a:solidFill>
                <a:latin typeface="Times New Roman" pitchFamily="18" charset="0"/>
              </a:rPr>
              <a:t>e</a:t>
            </a:r>
          </a:p>
        </p:txBody>
      </p:sp>
      <p:sp>
        <p:nvSpPr>
          <p:cNvPr id="26632" name="Text Box 12"/>
          <p:cNvSpPr txBox="1">
            <a:spLocks noChangeArrowheads="1"/>
          </p:cNvSpPr>
          <p:nvPr/>
        </p:nvSpPr>
        <p:spPr bwMode="auto">
          <a:xfrm>
            <a:off x="5372100" y="4953000"/>
            <a:ext cx="13144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b="1">
                <a:solidFill>
                  <a:schemeClr val="tx1"/>
                </a:solidFill>
                <a:latin typeface="Arial" pitchFamily="34" charset="0"/>
                <a:ea typeface="SimSun" pitchFamily="2" charset="-122"/>
              </a:defRPr>
            </a:lvl1pPr>
            <a:lvl2pPr marL="742950" indent="-285750" eaLnBrk="0" hangingPunct="0">
              <a:defRPr kumimoji="1" sz="2400" b="1">
                <a:solidFill>
                  <a:schemeClr val="tx1"/>
                </a:solidFill>
                <a:latin typeface="Arial" pitchFamily="34" charset="0"/>
                <a:ea typeface="SimSun" pitchFamily="2" charset="-122"/>
              </a:defRPr>
            </a:lvl2pPr>
            <a:lvl3pPr marL="1143000" indent="-228600" eaLnBrk="0" hangingPunct="0">
              <a:defRPr kumimoji="1" sz="2400" b="1">
                <a:solidFill>
                  <a:schemeClr val="tx1"/>
                </a:solidFill>
                <a:latin typeface="Arial" pitchFamily="34" charset="0"/>
                <a:ea typeface="SimSun" pitchFamily="2" charset="-122"/>
              </a:defRPr>
            </a:lvl3pPr>
            <a:lvl4pPr marL="1600200" indent="-228600" eaLnBrk="0" hangingPunct="0">
              <a:defRPr kumimoji="1" sz="2400" b="1">
                <a:solidFill>
                  <a:schemeClr val="tx1"/>
                </a:solidFill>
                <a:latin typeface="Arial" pitchFamily="34" charset="0"/>
                <a:ea typeface="SimSun" pitchFamily="2" charset="-122"/>
              </a:defRPr>
            </a:lvl4pPr>
            <a:lvl5pPr marL="2057400" indent="-228600" eaLnBrk="0" hangingPunct="0">
              <a:defRPr kumimoji="1" sz="2400" b="1">
                <a:solidFill>
                  <a:schemeClr val="tx1"/>
                </a:solidFill>
                <a:latin typeface="Arial" pitchFamily="34" charset="0"/>
                <a:ea typeface="SimSun" pitchFamily="2" charset="-122"/>
              </a:defRPr>
            </a:lvl5pPr>
            <a:lvl6pPr marL="2514600" indent="-228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6pPr>
            <a:lvl7pPr marL="2971800" indent="-228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7pPr>
            <a:lvl8pPr marL="3429000" indent="-228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8pPr>
            <a:lvl9pPr marL="3886200" indent="-228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9pPr>
          </a:lstStyle>
          <a:p>
            <a:pPr eaLnBrk="1" hangingPunct="1">
              <a:lnSpc>
                <a:spcPct val="100000"/>
              </a:lnSpc>
              <a:buClrTx/>
              <a:buSzTx/>
              <a:buFontTx/>
              <a:buNone/>
            </a:pPr>
            <a:r>
              <a:rPr lang="en-US" altLang="zh-CN" b="0">
                <a:solidFill>
                  <a:srgbClr val="FF0000"/>
                </a:solidFill>
                <a:latin typeface="Times New Roman" pitchFamily="18" charset="0"/>
              </a:rPr>
              <a:t>e</a:t>
            </a:r>
          </a:p>
        </p:txBody>
      </p:sp>
      <p:sp>
        <p:nvSpPr>
          <p:cNvPr id="26633" name="Rectangle 13"/>
          <p:cNvSpPr>
            <a:spLocks noChangeArrowheads="1"/>
          </p:cNvSpPr>
          <p:nvPr/>
        </p:nvSpPr>
        <p:spPr bwMode="auto">
          <a:xfrm>
            <a:off x="2819400" y="1695450"/>
            <a:ext cx="1181100" cy="3238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26634" name="Text Box 14"/>
          <p:cNvSpPr txBox="1">
            <a:spLocks noChangeArrowheads="1"/>
          </p:cNvSpPr>
          <p:nvPr/>
        </p:nvSpPr>
        <p:spPr bwMode="auto">
          <a:xfrm>
            <a:off x="3429000" y="1219200"/>
            <a:ext cx="2457450" cy="822325"/>
          </a:xfrm>
          <a:prstGeom prst="rect">
            <a:avLst/>
          </a:prstGeom>
          <a:solidFill>
            <a:srgbClr val="AEE2DD"/>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b="1">
                <a:solidFill>
                  <a:schemeClr val="tx1"/>
                </a:solidFill>
                <a:latin typeface="Arial" pitchFamily="34" charset="0"/>
                <a:ea typeface="SimSun" pitchFamily="2" charset="-122"/>
              </a:defRPr>
            </a:lvl1pPr>
            <a:lvl2pPr marL="742950" indent="-285750" eaLnBrk="0" hangingPunct="0">
              <a:defRPr kumimoji="1" sz="2400" b="1">
                <a:solidFill>
                  <a:schemeClr val="tx1"/>
                </a:solidFill>
                <a:latin typeface="Arial" pitchFamily="34" charset="0"/>
                <a:ea typeface="SimSun" pitchFamily="2" charset="-122"/>
              </a:defRPr>
            </a:lvl2pPr>
            <a:lvl3pPr marL="1143000" indent="-228600" eaLnBrk="0" hangingPunct="0">
              <a:defRPr kumimoji="1" sz="2400" b="1">
                <a:solidFill>
                  <a:schemeClr val="tx1"/>
                </a:solidFill>
                <a:latin typeface="Arial" pitchFamily="34" charset="0"/>
                <a:ea typeface="SimSun" pitchFamily="2" charset="-122"/>
              </a:defRPr>
            </a:lvl3pPr>
            <a:lvl4pPr marL="1600200" indent="-228600" eaLnBrk="0" hangingPunct="0">
              <a:defRPr kumimoji="1" sz="2400" b="1">
                <a:solidFill>
                  <a:schemeClr val="tx1"/>
                </a:solidFill>
                <a:latin typeface="Arial" pitchFamily="34" charset="0"/>
                <a:ea typeface="SimSun" pitchFamily="2" charset="-122"/>
              </a:defRPr>
            </a:lvl4pPr>
            <a:lvl5pPr marL="2057400" indent="-228600" eaLnBrk="0" hangingPunct="0">
              <a:defRPr kumimoji="1" sz="2400" b="1">
                <a:solidFill>
                  <a:schemeClr val="tx1"/>
                </a:solidFill>
                <a:latin typeface="Arial" pitchFamily="34" charset="0"/>
                <a:ea typeface="SimSun" pitchFamily="2" charset="-122"/>
              </a:defRPr>
            </a:lvl5pPr>
            <a:lvl6pPr marL="2514600" indent="-228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6pPr>
            <a:lvl7pPr marL="2971800" indent="-228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7pPr>
            <a:lvl8pPr marL="3429000" indent="-228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8pPr>
            <a:lvl9pPr marL="3886200" indent="-228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9pPr>
          </a:lstStyle>
          <a:p>
            <a:pPr eaLnBrk="1" hangingPunct="1">
              <a:lnSpc>
                <a:spcPct val="100000"/>
              </a:lnSpc>
              <a:buClrTx/>
              <a:buSzTx/>
              <a:buFontTx/>
              <a:buNone/>
            </a:pPr>
            <a:r>
              <a:rPr lang="en-US" altLang="zh-CN">
                <a:solidFill>
                  <a:srgbClr val="FF0000"/>
                </a:solidFill>
              </a:rPr>
              <a:t>High energy electron beam</a:t>
            </a:r>
          </a:p>
        </p:txBody>
      </p:sp>
      <p:sp>
        <p:nvSpPr>
          <p:cNvPr id="26635" name="Rectangle 17"/>
          <p:cNvSpPr>
            <a:spLocks noChangeArrowheads="1"/>
          </p:cNvSpPr>
          <p:nvPr/>
        </p:nvSpPr>
        <p:spPr bwMode="auto">
          <a:xfrm rot="-1767411">
            <a:off x="1009650" y="2286000"/>
            <a:ext cx="1181100" cy="3238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26636" name="Rectangle 18"/>
          <p:cNvSpPr>
            <a:spLocks noChangeArrowheads="1"/>
          </p:cNvSpPr>
          <p:nvPr/>
        </p:nvSpPr>
        <p:spPr bwMode="auto">
          <a:xfrm rot="-1767411">
            <a:off x="1447800" y="2781300"/>
            <a:ext cx="1181100" cy="3238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26637" name="Rectangle 19"/>
          <p:cNvSpPr>
            <a:spLocks noChangeArrowheads="1"/>
          </p:cNvSpPr>
          <p:nvPr/>
        </p:nvSpPr>
        <p:spPr bwMode="auto">
          <a:xfrm rot="-2308300">
            <a:off x="1677988" y="3516313"/>
            <a:ext cx="1079500" cy="392112"/>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26638" name="Text Box 20"/>
          <p:cNvSpPr txBox="1">
            <a:spLocks noChangeArrowheads="1"/>
          </p:cNvSpPr>
          <p:nvPr/>
        </p:nvSpPr>
        <p:spPr bwMode="auto">
          <a:xfrm>
            <a:off x="1009650" y="2552700"/>
            <a:ext cx="13144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b="1">
                <a:solidFill>
                  <a:schemeClr val="tx1"/>
                </a:solidFill>
                <a:latin typeface="Arial" pitchFamily="34" charset="0"/>
                <a:ea typeface="SimSun" pitchFamily="2" charset="-122"/>
              </a:defRPr>
            </a:lvl1pPr>
            <a:lvl2pPr marL="742950" indent="-285750" eaLnBrk="0" hangingPunct="0">
              <a:defRPr kumimoji="1" sz="2400" b="1">
                <a:solidFill>
                  <a:schemeClr val="tx1"/>
                </a:solidFill>
                <a:latin typeface="Arial" pitchFamily="34" charset="0"/>
                <a:ea typeface="SimSun" pitchFamily="2" charset="-122"/>
              </a:defRPr>
            </a:lvl2pPr>
            <a:lvl3pPr marL="1143000" indent="-228600" eaLnBrk="0" hangingPunct="0">
              <a:defRPr kumimoji="1" sz="2400" b="1">
                <a:solidFill>
                  <a:schemeClr val="tx1"/>
                </a:solidFill>
                <a:latin typeface="Arial" pitchFamily="34" charset="0"/>
                <a:ea typeface="SimSun" pitchFamily="2" charset="-122"/>
              </a:defRPr>
            </a:lvl3pPr>
            <a:lvl4pPr marL="1600200" indent="-228600" eaLnBrk="0" hangingPunct="0">
              <a:defRPr kumimoji="1" sz="2400" b="1">
                <a:solidFill>
                  <a:schemeClr val="tx1"/>
                </a:solidFill>
                <a:latin typeface="Arial" pitchFamily="34" charset="0"/>
                <a:ea typeface="SimSun" pitchFamily="2" charset="-122"/>
              </a:defRPr>
            </a:lvl4pPr>
            <a:lvl5pPr marL="2057400" indent="-228600" eaLnBrk="0" hangingPunct="0">
              <a:defRPr kumimoji="1" sz="2400" b="1">
                <a:solidFill>
                  <a:schemeClr val="tx1"/>
                </a:solidFill>
                <a:latin typeface="Arial" pitchFamily="34" charset="0"/>
                <a:ea typeface="SimSun" pitchFamily="2" charset="-122"/>
              </a:defRPr>
            </a:lvl5pPr>
            <a:lvl6pPr marL="2514600" indent="-228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6pPr>
            <a:lvl7pPr marL="2971800" indent="-228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7pPr>
            <a:lvl8pPr marL="3429000" indent="-228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8pPr>
            <a:lvl9pPr marL="3886200" indent="-228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9pPr>
          </a:lstStyle>
          <a:p>
            <a:pPr eaLnBrk="1" hangingPunct="1">
              <a:lnSpc>
                <a:spcPct val="100000"/>
              </a:lnSpc>
              <a:buClrTx/>
              <a:buSzTx/>
              <a:buFontTx/>
              <a:buNone/>
            </a:pPr>
            <a:r>
              <a:rPr lang="en-US" altLang="zh-CN" b="0">
                <a:solidFill>
                  <a:srgbClr val="FF0000"/>
                </a:solidFill>
                <a:latin typeface="Times New Roman" pitchFamily="18" charset="0"/>
              </a:rPr>
              <a:t>M</a:t>
            </a:r>
          </a:p>
        </p:txBody>
      </p:sp>
      <p:sp>
        <p:nvSpPr>
          <p:cNvPr id="26639" name="Text Box 21"/>
          <p:cNvSpPr txBox="1">
            <a:spLocks noChangeArrowheads="1"/>
          </p:cNvSpPr>
          <p:nvPr/>
        </p:nvSpPr>
        <p:spPr bwMode="auto">
          <a:xfrm>
            <a:off x="1638300" y="2971800"/>
            <a:ext cx="13144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b="1">
                <a:solidFill>
                  <a:schemeClr val="tx1"/>
                </a:solidFill>
                <a:latin typeface="Arial" pitchFamily="34" charset="0"/>
                <a:ea typeface="SimSun" pitchFamily="2" charset="-122"/>
              </a:defRPr>
            </a:lvl1pPr>
            <a:lvl2pPr marL="742950" indent="-285750" eaLnBrk="0" hangingPunct="0">
              <a:defRPr kumimoji="1" sz="2400" b="1">
                <a:solidFill>
                  <a:schemeClr val="tx1"/>
                </a:solidFill>
                <a:latin typeface="Arial" pitchFamily="34" charset="0"/>
                <a:ea typeface="SimSun" pitchFamily="2" charset="-122"/>
              </a:defRPr>
            </a:lvl2pPr>
            <a:lvl3pPr marL="1143000" indent="-228600" eaLnBrk="0" hangingPunct="0">
              <a:defRPr kumimoji="1" sz="2400" b="1">
                <a:solidFill>
                  <a:schemeClr val="tx1"/>
                </a:solidFill>
                <a:latin typeface="Arial" pitchFamily="34" charset="0"/>
                <a:ea typeface="SimSun" pitchFamily="2" charset="-122"/>
              </a:defRPr>
            </a:lvl3pPr>
            <a:lvl4pPr marL="1600200" indent="-228600" eaLnBrk="0" hangingPunct="0">
              <a:defRPr kumimoji="1" sz="2400" b="1">
                <a:solidFill>
                  <a:schemeClr val="tx1"/>
                </a:solidFill>
                <a:latin typeface="Arial" pitchFamily="34" charset="0"/>
                <a:ea typeface="SimSun" pitchFamily="2" charset="-122"/>
              </a:defRPr>
            </a:lvl4pPr>
            <a:lvl5pPr marL="2057400" indent="-228600" eaLnBrk="0" hangingPunct="0">
              <a:defRPr kumimoji="1" sz="2400" b="1">
                <a:solidFill>
                  <a:schemeClr val="tx1"/>
                </a:solidFill>
                <a:latin typeface="Arial" pitchFamily="34" charset="0"/>
                <a:ea typeface="SimSun" pitchFamily="2" charset="-122"/>
              </a:defRPr>
            </a:lvl5pPr>
            <a:lvl6pPr marL="2514600" indent="-228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6pPr>
            <a:lvl7pPr marL="2971800" indent="-228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7pPr>
            <a:lvl8pPr marL="3429000" indent="-228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8pPr>
            <a:lvl9pPr marL="3886200" indent="-228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9pPr>
          </a:lstStyle>
          <a:p>
            <a:pPr eaLnBrk="1" hangingPunct="1">
              <a:lnSpc>
                <a:spcPct val="100000"/>
              </a:lnSpc>
              <a:buClrTx/>
              <a:buSzTx/>
              <a:buFontTx/>
              <a:buNone/>
            </a:pPr>
            <a:r>
              <a:rPr lang="en-US" altLang="zh-CN" b="0">
                <a:solidFill>
                  <a:srgbClr val="FF0000"/>
                </a:solidFill>
                <a:latin typeface="Times New Roman" pitchFamily="18" charset="0"/>
              </a:rPr>
              <a:t>L</a:t>
            </a:r>
          </a:p>
        </p:txBody>
      </p:sp>
      <p:sp>
        <p:nvSpPr>
          <p:cNvPr id="26640" name="Rectangle 22"/>
          <p:cNvSpPr>
            <a:spLocks noChangeArrowheads="1"/>
          </p:cNvSpPr>
          <p:nvPr/>
        </p:nvSpPr>
        <p:spPr bwMode="auto">
          <a:xfrm>
            <a:off x="2533650" y="4457700"/>
            <a:ext cx="781050" cy="2857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26641" name="Text Box 23"/>
          <p:cNvSpPr txBox="1">
            <a:spLocks noChangeArrowheads="1"/>
          </p:cNvSpPr>
          <p:nvPr/>
        </p:nvSpPr>
        <p:spPr bwMode="auto">
          <a:xfrm>
            <a:off x="0" y="2933700"/>
            <a:ext cx="14097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b="1">
                <a:solidFill>
                  <a:schemeClr val="tx1"/>
                </a:solidFill>
                <a:latin typeface="Arial" pitchFamily="34" charset="0"/>
                <a:ea typeface="SimSun" pitchFamily="2" charset="-122"/>
              </a:defRPr>
            </a:lvl1pPr>
            <a:lvl2pPr marL="742950" indent="-285750" eaLnBrk="0" hangingPunct="0">
              <a:defRPr kumimoji="1" sz="2400" b="1">
                <a:solidFill>
                  <a:schemeClr val="tx1"/>
                </a:solidFill>
                <a:latin typeface="Arial" pitchFamily="34" charset="0"/>
                <a:ea typeface="SimSun" pitchFamily="2" charset="-122"/>
              </a:defRPr>
            </a:lvl2pPr>
            <a:lvl3pPr marL="1143000" indent="-228600" eaLnBrk="0" hangingPunct="0">
              <a:defRPr kumimoji="1" sz="2400" b="1">
                <a:solidFill>
                  <a:schemeClr val="tx1"/>
                </a:solidFill>
                <a:latin typeface="Arial" pitchFamily="34" charset="0"/>
                <a:ea typeface="SimSun" pitchFamily="2" charset="-122"/>
              </a:defRPr>
            </a:lvl3pPr>
            <a:lvl4pPr marL="1600200" indent="-228600" eaLnBrk="0" hangingPunct="0">
              <a:defRPr kumimoji="1" sz="2400" b="1">
                <a:solidFill>
                  <a:schemeClr val="tx1"/>
                </a:solidFill>
                <a:latin typeface="Arial" pitchFamily="34" charset="0"/>
                <a:ea typeface="SimSun" pitchFamily="2" charset="-122"/>
              </a:defRPr>
            </a:lvl4pPr>
            <a:lvl5pPr marL="2057400" indent="-228600" eaLnBrk="0" hangingPunct="0">
              <a:defRPr kumimoji="1" sz="2400" b="1">
                <a:solidFill>
                  <a:schemeClr val="tx1"/>
                </a:solidFill>
                <a:latin typeface="Arial" pitchFamily="34" charset="0"/>
                <a:ea typeface="SimSun" pitchFamily="2" charset="-122"/>
              </a:defRPr>
            </a:lvl5pPr>
            <a:lvl6pPr marL="2514600" indent="-228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6pPr>
            <a:lvl7pPr marL="2971800" indent="-228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7pPr>
            <a:lvl8pPr marL="3429000" indent="-228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8pPr>
            <a:lvl9pPr marL="3886200" indent="-228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9pPr>
          </a:lstStyle>
          <a:p>
            <a:pPr algn="ctr" eaLnBrk="1" hangingPunct="1">
              <a:lnSpc>
                <a:spcPct val="100000"/>
              </a:lnSpc>
              <a:buClrTx/>
              <a:buSzTx/>
              <a:buFontTx/>
              <a:buNone/>
            </a:pPr>
            <a:r>
              <a:rPr lang="en-US" altLang="zh-CN" b="0">
                <a:solidFill>
                  <a:srgbClr val="FF0000"/>
                </a:solidFill>
                <a:latin typeface="Times New Roman" pitchFamily="18" charset="0"/>
              </a:rPr>
              <a:t>L radiation</a:t>
            </a:r>
          </a:p>
        </p:txBody>
      </p:sp>
      <p:sp>
        <p:nvSpPr>
          <p:cNvPr id="26642" name="Rectangle 24"/>
          <p:cNvSpPr>
            <a:spLocks noChangeArrowheads="1"/>
          </p:cNvSpPr>
          <p:nvPr/>
        </p:nvSpPr>
        <p:spPr bwMode="auto">
          <a:xfrm>
            <a:off x="6610350" y="4081463"/>
            <a:ext cx="2533650" cy="210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00000"/>
              </a:lnSpc>
              <a:buClrTx/>
              <a:buSzTx/>
              <a:buFontTx/>
              <a:buNone/>
            </a:pPr>
            <a:r>
              <a:rPr lang="en-US" altLang="zh-CN">
                <a:solidFill>
                  <a:schemeClr val="tx2"/>
                </a:solidFill>
              </a:rPr>
              <a:t>As for Cu:</a:t>
            </a:r>
          </a:p>
          <a:p>
            <a:pPr>
              <a:lnSpc>
                <a:spcPct val="100000"/>
              </a:lnSpc>
              <a:buClrTx/>
              <a:buSzTx/>
              <a:buFontTx/>
              <a:buNone/>
            </a:pPr>
            <a:r>
              <a:rPr lang="en-US" altLang="zh-CN">
                <a:solidFill>
                  <a:schemeClr val="tx2"/>
                </a:solidFill>
              </a:rPr>
              <a:t>  K</a:t>
            </a:r>
            <a:r>
              <a:rPr lang="en-US" altLang="zh-CN" baseline="-30000">
                <a:solidFill>
                  <a:schemeClr val="tx2"/>
                </a:solidFill>
                <a:sym typeface="Symbol" pitchFamily="18" charset="2"/>
              </a:rPr>
              <a:t></a:t>
            </a:r>
            <a:r>
              <a:rPr lang="en-US" altLang="zh-CN" baseline="-30000">
                <a:solidFill>
                  <a:schemeClr val="tx2"/>
                </a:solidFill>
              </a:rPr>
              <a:t>1</a:t>
            </a:r>
            <a:r>
              <a:rPr lang="en-US" altLang="zh-CN">
                <a:solidFill>
                  <a:schemeClr val="tx2"/>
                </a:solidFill>
              </a:rPr>
              <a:t>=1.540594Å </a:t>
            </a:r>
          </a:p>
          <a:p>
            <a:pPr>
              <a:lnSpc>
                <a:spcPct val="100000"/>
              </a:lnSpc>
              <a:buClrTx/>
              <a:buSzTx/>
              <a:buFontTx/>
              <a:buNone/>
            </a:pPr>
            <a:endParaRPr lang="en-US" altLang="zh-CN">
              <a:solidFill>
                <a:schemeClr val="tx2"/>
              </a:solidFill>
            </a:endParaRPr>
          </a:p>
          <a:p>
            <a:pPr>
              <a:lnSpc>
                <a:spcPct val="100000"/>
              </a:lnSpc>
              <a:buClrTx/>
              <a:buSzTx/>
              <a:buFontTx/>
              <a:buNone/>
            </a:pPr>
            <a:r>
              <a:rPr lang="en-US" altLang="zh-CN">
                <a:solidFill>
                  <a:schemeClr val="tx2"/>
                </a:solidFill>
              </a:rPr>
              <a:t>  K</a:t>
            </a:r>
            <a:r>
              <a:rPr lang="en-US" altLang="zh-CN" baseline="-30000">
                <a:solidFill>
                  <a:schemeClr val="tx2"/>
                </a:solidFill>
                <a:sym typeface="Symbol" pitchFamily="18" charset="2"/>
              </a:rPr>
              <a:t></a:t>
            </a:r>
            <a:r>
              <a:rPr lang="en-US" altLang="zh-CN" baseline="-30000">
                <a:solidFill>
                  <a:schemeClr val="tx2"/>
                </a:solidFill>
              </a:rPr>
              <a:t>2</a:t>
            </a:r>
            <a:r>
              <a:rPr lang="en-US" altLang="zh-CN">
                <a:solidFill>
                  <a:schemeClr val="tx2"/>
                </a:solidFill>
              </a:rPr>
              <a:t>=1.544422Å</a:t>
            </a:r>
          </a:p>
        </p:txBody>
      </p:sp>
      <p:sp>
        <p:nvSpPr>
          <p:cNvPr id="26643" name="Rectangle 28"/>
          <p:cNvSpPr>
            <a:spLocks noChangeArrowheads="1"/>
          </p:cNvSpPr>
          <p:nvPr/>
        </p:nvSpPr>
        <p:spPr bwMode="auto">
          <a:xfrm>
            <a:off x="6873875" y="6229350"/>
            <a:ext cx="160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00000"/>
              </a:lnSpc>
              <a:spcBef>
                <a:spcPct val="20000"/>
              </a:spcBef>
              <a:buClrTx/>
              <a:buSzTx/>
              <a:buFontTx/>
              <a:buNone/>
            </a:pPr>
            <a:r>
              <a:rPr lang="en-US" altLang="zh-CN">
                <a:solidFill>
                  <a:schemeClr val="tx2"/>
                </a:solidFill>
              </a:rPr>
              <a:t>I</a:t>
            </a:r>
            <a:r>
              <a:rPr lang="en-US" altLang="zh-CN" baseline="-25000">
                <a:solidFill>
                  <a:schemeClr val="tx2"/>
                </a:solidFill>
              </a:rPr>
              <a:t>K</a:t>
            </a:r>
            <a:r>
              <a:rPr lang="en-US" altLang="zh-CN" baseline="-25000">
                <a:solidFill>
                  <a:schemeClr val="tx2"/>
                </a:solidFill>
                <a:sym typeface="Symbol" pitchFamily="18" charset="2"/>
              </a:rPr>
              <a:t></a:t>
            </a:r>
            <a:r>
              <a:rPr lang="en-US" altLang="zh-CN" baseline="-25000">
                <a:solidFill>
                  <a:schemeClr val="tx2"/>
                </a:solidFill>
              </a:rPr>
              <a:t>1 </a:t>
            </a:r>
            <a:r>
              <a:rPr lang="en-US" altLang="zh-CN">
                <a:solidFill>
                  <a:schemeClr val="tx2"/>
                </a:solidFill>
                <a:sym typeface="Symbol" pitchFamily="18" charset="2"/>
              </a:rPr>
              <a:t> 2I</a:t>
            </a:r>
            <a:r>
              <a:rPr lang="en-US" altLang="zh-CN" baseline="-25000">
                <a:solidFill>
                  <a:schemeClr val="tx2"/>
                </a:solidFill>
              </a:rPr>
              <a:t>K</a:t>
            </a:r>
            <a:r>
              <a:rPr lang="en-US" altLang="zh-CN" baseline="-25000">
                <a:solidFill>
                  <a:schemeClr val="tx2"/>
                </a:solidFill>
                <a:sym typeface="Symbol" pitchFamily="18" charset="2"/>
              </a:rPr>
              <a:t></a:t>
            </a:r>
            <a:r>
              <a:rPr lang="en-US" altLang="zh-CN" baseline="-25000">
                <a:solidFill>
                  <a:schemeClr val="tx2"/>
                </a:solidFill>
              </a:rPr>
              <a:t>2</a:t>
            </a:r>
          </a:p>
        </p:txBody>
      </p:sp>
      <p:sp>
        <p:nvSpPr>
          <p:cNvPr id="26644" name="Text Box 29"/>
          <p:cNvSpPr txBox="1">
            <a:spLocks noChangeArrowheads="1"/>
          </p:cNvSpPr>
          <p:nvPr/>
        </p:nvSpPr>
        <p:spPr bwMode="auto">
          <a:xfrm>
            <a:off x="7448550" y="5010150"/>
            <a:ext cx="1485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b="1">
                <a:solidFill>
                  <a:schemeClr val="tx1"/>
                </a:solidFill>
                <a:latin typeface="Arial" pitchFamily="34" charset="0"/>
                <a:ea typeface="SimSun" pitchFamily="2" charset="-122"/>
              </a:defRPr>
            </a:lvl1pPr>
            <a:lvl2pPr marL="742950" indent="-285750" eaLnBrk="0" hangingPunct="0">
              <a:defRPr kumimoji="1" sz="2400" b="1">
                <a:solidFill>
                  <a:schemeClr val="tx1"/>
                </a:solidFill>
                <a:latin typeface="Arial" pitchFamily="34" charset="0"/>
                <a:ea typeface="SimSun" pitchFamily="2" charset="-122"/>
              </a:defRPr>
            </a:lvl2pPr>
            <a:lvl3pPr marL="1143000" indent="-228600" eaLnBrk="0" hangingPunct="0">
              <a:defRPr kumimoji="1" sz="2400" b="1">
                <a:solidFill>
                  <a:schemeClr val="tx1"/>
                </a:solidFill>
                <a:latin typeface="Arial" pitchFamily="34" charset="0"/>
                <a:ea typeface="SimSun" pitchFamily="2" charset="-122"/>
              </a:defRPr>
            </a:lvl3pPr>
            <a:lvl4pPr marL="1600200" indent="-228600" eaLnBrk="0" hangingPunct="0">
              <a:defRPr kumimoji="1" sz="2400" b="1">
                <a:solidFill>
                  <a:schemeClr val="tx1"/>
                </a:solidFill>
                <a:latin typeface="Arial" pitchFamily="34" charset="0"/>
                <a:ea typeface="SimSun" pitchFamily="2" charset="-122"/>
              </a:defRPr>
            </a:lvl4pPr>
            <a:lvl5pPr marL="2057400" indent="-228600" eaLnBrk="0" hangingPunct="0">
              <a:defRPr kumimoji="1" sz="2400" b="1">
                <a:solidFill>
                  <a:schemeClr val="tx1"/>
                </a:solidFill>
                <a:latin typeface="Arial" pitchFamily="34" charset="0"/>
                <a:ea typeface="SimSun" pitchFamily="2" charset="-122"/>
              </a:defRPr>
            </a:lvl5pPr>
            <a:lvl6pPr marL="2514600" indent="-228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6pPr>
            <a:lvl7pPr marL="2971800" indent="-228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7pPr>
            <a:lvl8pPr marL="3429000" indent="-228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8pPr>
            <a:lvl9pPr marL="3886200" indent="-228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9pPr>
          </a:lstStyle>
          <a:p>
            <a:pPr eaLnBrk="1" hangingPunct="1">
              <a:lnSpc>
                <a:spcPct val="100000"/>
              </a:lnSpc>
              <a:buClrTx/>
              <a:buSzTx/>
              <a:buFontTx/>
              <a:buNone/>
            </a:pPr>
            <a:r>
              <a:rPr lang="en-US" altLang="zh-CN" b="0">
                <a:latin typeface="Times New Roman" pitchFamily="18" charset="0"/>
              </a:rPr>
              <a:t>1.54056</a:t>
            </a:r>
            <a:r>
              <a:rPr lang="en-US" altLang="zh-CN" b="0">
                <a:latin typeface="Times New Roman" pitchFamily="18" charset="0"/>
                <a:cs typeface="Times New Roman" pitchFamily="18" charset="0"/>
              </a:rPr>
              <a:t>Å</a:t>
            </a:r>
            <a:endParaRPr lang="en-US" altLang="zh-CN" b="0">
              <a:latin typeface="Times New Roman" pitchFamily="18" charset="0"/>
            </a:endParaRPr>
          </a:p>
        </p:txBody>
      </p:sp>
      <p:sp>
        <p:nvSpPr>
          <p:cNvPr id="26645" name="Text Box 30"/>
          <p:cNvSpPr txBox="1">
            <a:spLocks noChangeArrowheads="1"/>
          </p:cNvSpPr>
          <p:nvPr/>
        </p:nvSpPr>
        <p:spPr bwMode="auto">
          <a:xfrm>
            <a:off x="6426200" y="1689100"/>
            <a:ext cx="2717800" cy="2063750"/>
          </a:xfrm>
          <a:prstGeom prst="rect">
            <a:avLst/>
          </a:prstGeom>
          <a:solidFill>
            <a:srgbClr val="C3E5D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b="1">
                <a:solidFill>
                  <a:schemeClr val="tx1"/>
                </a:solidFill>
                <a:latin typeface="Arial" pitchFamily="34" charset="0"/>
                <a:ea typeface="SimSun" pitchFamily="2" charset="-122"/>
              </a:defRPr>
            </a:lvl1pPr>
            <a:lvl2pPr marL="742950" indent="-285750" eaLnBrk="0" hangingPunct="0">
              <a:defRPr kumimoji="1" sz="2400" b="1">
                <a:solidFill>
                  <a:schemeClr val="tx1"/>
                </a:solidFill>
                <a:latin typeface="Arial" pitchFamily="34" charset="0"/>
                <a:ea typeface="SimSun" pitchFamily="2" charset="-122"/>
              </a:defRPr>
            </a:lvl2pPr>
            <a:lvl3pPr marL="1143000" indent="-228600" eaLnBrk="0" hangingPunct="0">
              <a:defRPr kumimoji="1" sz="2400" b="1">
                <a:solidFill>
                  <a:schemeClr val="tx1"/>
                </a:solidFill>
                <a:latin typeface="Arial" pitchFamily="34" charset="0"/>
                <a:ea typeface="SimSun" pitchFamily="2" charset="-122"/>
              </a:defRPr>
            </a:lvl3pPr>
            <a:lvl4pPr marL="1600200" indent="-228600" eaLnBrk="0" hangingPunct="0">
              <a:defRPr kumimoji="1" sz="2400" b="1">
                <a:solidFill>
                  <a:schemeClr val="tx1"/>
                </a:solidFill>
                <a:latin typeface="Arial" pitchFamily="34" charset="0"/>
                <a:ea typeface="SimSun" pitchFamily="2" charset="-122"/>
              </a:defRPr>
            </a:lvl4pPr>
            <a:lvl5pPr marL="2057400" indent="-228600" eaLnBrk="0" hangingPunct="0">
              <a:defRPr kumimoji="1" sz="2400" b="1">
                <a:solidFill>
                  <a:schemeClr val="tx1"/>
                </a:solidFill>
                <a:latin typeface="Arial" pitchFamily="34" charset="0"/>
                <a:ea typeface="SimSun" pitchFamily="2" charset="-122"/>
              </a:defRPr>
            </a:lvl5pPr>
            <a:lvl6pPr marL="2514600" indent="-228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6pPr>
            <a:lvl7pPr marL="2971800" indent="-228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7pPr>
            <a:lvl8pPr marL="3429000" indent="-228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8pPr>
            <a:lvl9pPr marL="3886200" indent="-228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9pPr>
          </a:lstStyle>
          <a:p>
            <a:pPr eaLnBrk="1" hangingPunct="1"/>
            <a:r>
              <a:rPr lang="en-US" altLang="zh-CN">
                <a:solidFill>
                  <a:srgbClr val="660066"/>
                </a:solidFill>
              </a:rPr>
              <a:t>A part of the electrons are blocked; their kinetic energies giving rise to “white” x-ray.</a:t>
            </a:r>
          </a:p>
        </p:txBody>
      </p:sp>
    </p:spTree>
    <p:extLst>
      <p:ext uri="{BB962C8B-B14F-4D97-AF65-F5344CB8AC3E}">
        <p14:creationId xmlns:p14="http://schemas.microsoft.com/office/powerpoint/2010/main" val="26686784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ext Box 2"/>
          <p:cNvSpPr txBox="1">
            <a:spLocks noChangeArrowheads="1"/>
          </p:cNvSpPr>
          <p:nvPr/>
        </p:nvSpPr>
        <p:spPr bwMode="auto">
          <a:xfrm>
            <a:off x="1276350" y="5600700"/>
            <a:ext cx="74104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b="1">
                <a:solidFill>
                  <a:schemeClr val="tx1"/>
                </a:solidFill>
                <a:latin typeface="Arial" pitchFamily="34" charset="0"/>
                <a:ea typeface="SimSun" pitchFamily="2" charset="-122"/>
              </a:defRPr>
            </a:lvl1pPr>
            <a:lvl2pPr marL="742950" indent="-285750" eaLnBrk="0" hangingPunct="0">
              <a:defRPr kumimoji="1" sz="2400" b="1">
                <a:solidFill>
                  <a:schemeClr val="tx1"/>
                </a:solidFill>
                <a:latin typeface="Arial" pitchFamily="34" charset="0"/>
                <a:ea typeface="SimSun" pitchFamily="2" charset="-122"/>
              </a:defRPr>
            </a:lvl2pPr>
            <a:lvl3pPr marL="1143000" indent="-228600" eaLnBrk="0" hangingPunct="0">
              <a:defRPr kumimoji="1" sz="2400" b="1">
                <a:solidFill>
                  <a:schemeClr val="tx1"/>
                </a:solidFill>
                <a:latin typeface="Arial" pitchFamily="34" charset="0"/>
                <a:ea typeface="SimSun" pitchFamily="2" charset="-122"/>
              </a:defRPr>
            </a:lvl3pPr>
            <a:lvl4pPr marL="1600200" indent="-228600" eaLnBrk="0" hangingPunct="0">
              <a:defRPr kumimoji="1" sz="2400" b="1">
                <a:solidFill>
                  <a:schemeClr val="tx1"/>
                </a:solidFill>
                <a:latin typeface="Arial" pitchFamily="34" charset="0"/>
                <a:ea typeface="SimSun" pitchFamily="2" charset="-122"/>
              </a:defRPr>
            </a:lvl4pPr>
            <a:lvl5pPr marL="2057400" indent="-228600" eaLnBrk="0" hangingPunct="0">
              <a:defRPr kumimoji="1" sz="2400" b="1">
                <a:solidFill>
                  <a:schemeClr val="tx1"/>
                </a:solidFill>
                <a:latin typeface="Arial" pitchFamily="34" charset="0"/>
                <a:ea typeface="SimSun" pitchFamily="2" charset="-122"/>
              </a:defRPr>
            </a:lvl5pPr>
            <a:lvl6pPr marL="2514600" indent="-228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6pPr>
            <a:lvl7pPr marL="2971800" indent="-228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7pPr>
            <a:lvl8pPr marL="3429000" indent="-228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8pPr>
            <a:lvl9pPr marL="3886200" indent="-228600" eaLnBrk="0" fontAlgn="base" hangingPunct="0">
              <a:lnSpc>
                <a:spcPct val="90000"/>
              </a:lnSpc>
              <a:spcBef>
                <a:spcPct val="50000"/>
              </a:spcBef>
              <a:spcAft>
                <a:spcPct val="0"/>
              </a:spcAft>
              <a:buClr>
                <a:schemeClr val="accent2"/>
              </a:buClr>
              <a:buSzPct val="80000"/>
              <a:buFont typeface="Wingdings" pitchFamily="2" charset="2"/>
              <a:defRPr kumimoji="1" sz="2400" b="1">
                <a:solidFill>
                  <a:schemeClr val="tx1"/>
                </a:solidFill>
                <a:latin typeface="Arial" pitchFamily="34" charset="0"/>
                <a:ea typeface="SimSun" pitchFamily="2" charset="-122"/>
              </a:defRPr>
            </a:lvl9pPr>
          </a:lstStyle>
          <a:p>
            <a:pPr eaLnBrk="1" hangingPunct="1">
              <a:lnSpc>
                <a:spcPct val="100000"/>
              </a:lnSpc>
              <a:buClrTx/>
              <a:buSzTx/>
              <a:buFontTx/>
              <a:buNone/>
            </a:pPr>
            <a:r>
              <a:rPr lang="en-US" altLang="zh-CN" b="0">
                <a:latin typeface="Times New Roman" pitchFamily="18" charset="0"/>
              </a:rPr>
              <a:t>Notice:  K</a:t>
            </a:r>
            <a:r>
              <a:rPr lang="en-US" altLang="zh-CN" b="0" baseline="-25000">
                <a:latin typeface="Times New Roman" pitchFamily="18" charset="0"/>
                <a:sym typeface="Symbol" pitchFamily="18" charset="2"/>
              </a:rPr>
              <a:t>2</a:t>
            </a:r>
            <a:r>
              <a:rPr lang="en-US" altLang="zh-CN" b="0">
                <a:latin typeface="Times New Roman" pitchFamily="18" charset="0"/>
                <a:sym typeface="Symbol" pitchFamily="18" charset="2"/>
              </a:rPr>
              <a:t> can not be striped by the monochromator.</a:t>
            </a:r>
            <a:endParaRPr lang="en-US" altLang="zh-CN" baseline="-25000">
              <a:solidFill>
                <a:schemeClr val="accent2"/>
              </a:solidFill>
            </a:endParaRPr>
          </a:p>
        </p:txBody>
      </p:sp>
      <p:sp>
        <p:nvSpPr>
          <p:cNvPr id="111619" name="Freeform 6"/>
          <p:cNvSpPr>
            <a:spLocks/>
          </p:cNvSpPr>
          <p:nvPr/>
        </p:nvSpPr>
        <p:spPr bwMode="auto">
          <a:xfrm>
            <a:off x="3600450" y="2524125"/>
            <a:ext cx="1333500" cy="2505075"/>
          </a:xfrm>
          <a:custGeom>
            <a:avLst/>
            <a:gdLst>
              <a:gd name="T0" fmla="*/ 0 w 1332"/>
              <a:gd name="T1" fmla="*/ 1578 h 1578"/>
              <a:gd name="T2" fmla="*/ 264 w 1332"/>
              <a:gd name="T3" fmla="*/ 1530 h 1578"/>
              <a:gd name="T4" fmla="*/ 468 w 1332"/>
              <a:gd name="T5" fmla="*/ 1338 h 1578"/>
              <a:gd name="T6" fmla="*/ 612 w 1332"/>
              <a:gd name="T7" fmla="*/ 906 h 1578"/>
              <a:gd name="T8" fmla="*/ 708 w 1332"/>
              <a:gd name="T9" fmla="*/ 30 h 1578"/>
              <a:gd name="T10" fmla="*/ 768 w 1332"/>
              <a:gd name="T11" fmla="*/ 726 h 1578"/>
              <a:gd name="T12" fmla="*/ 792 w 1332"/>
              <a:gd name="T13" fmla="*/ 1002 h 1578"/>
              <a:gd name="T14" fmla="*/ 864 w 1332"/>
              <a:gd name="T15" fmla="*/ 810 h 1578"/>
              <a:gd name="T16" fmla="*/ 888 w 1332"/>
              <a:gd name="T17" fmla="*/ 930 h 1578"/>
              <a:gd name="T18" fmla="*/ 996 w 1332"/>
              <a:gd name="T19" fmla="*/ 1434 h 1578"/>
              <a:gd name="T20" fmla="*/ 1332 w 1332"/>
              <a:gd name="T21" fmla="*/ 1566 h 157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32"/>
              <a:gd name="T34" fmla="*/ 0 h 1578"/>
              <a:gd name="T35" fmla="*/ 1332 w 1332"/>
              <a:gd name="T36" fmla="*/ 1578 h 157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32" h="1578">
                <a:moveTo>
                  <a:pt x="0" y="1578"/>
                </a:moveTo>
                <a:cubicBezTo>
                  <a:pt x="93" y="1574"/>
                  <a:pt x="186" y="1570"/>
                  <a:pt x="264" y="1530"/>
                </a:cubicBezTo>
                <a:cubicBezTo>
                  <a:pt x="342" y="1490"/>
                  <a:pt x="410" y="1442"/>
                  <a:pt x="468" y="1338"/>
                </a:cubicBezTo>
                <a:cubicBezTo>
                  <a:pt x="526" y="1234"/>
                  <a:pt x="572" y="1124"/>
                  <a:pt x="612" y="906"/>
                </a:cubicBezTo>
                <a:cubicBezTo>
                  <a:pt x="652" y="688"/>
                  <a:pt x="682" y="60"/>
                  <a:pt x="708" y="30"/>
                </a:cubicBezTo>
                <a:cubicBezTo>
                  <a:pt x="734" y="0"/>
                  <a:pt x="754" y="564"/>
                  <a:pt x="768" y="726"/>
                </a:cubicBezTo>
                <a:cubicBezTo>
                  <a:pt x="782" y="888"/>
                  <a:pt x="776" y="988"/>
                  <a:pt x="792" y="1002"/>
                </a:cubicBezTo>
                <a:cubicBezTo>
                  <a:pt x="808" y="1016"/>
                  <a:pt x="848" y="822"/>
                  <a:pt x="864" y="810"/>
                </a:cubicBezTo>
                <a:cubicBezTo>
                  <a:pt x="880" y="798"/>
                  <a:pt x="866" y="826"/>
                  <a:pt x="888" y="930"/>
                </a:cubicBezTo>
                <a:cubicBezTo>
                  <a:pt x="910" y="1034"/>
                  <a:pt x="922" y="1328"/>
                  <a:pt x="996" y="1434"/>
                </a:cubicBezTo>
                <a:cubicBezTo>
                  <a:pt x="1070" y="1540"/>
                  <a:pt x="1276" y="1544"/>
                  <a:pt x="1332" y="1566"/>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1620" name="Rectangle 8"/>
          <p:cNvSpPr>
            <a:spLocks noChangeArrowheads="1"/>
          </p:cNvSpPr>
          <p:nvPr/>
        </p:nvSpPr>
        <p:spPr bwMode="auto">
          <a:xfrm>
            <a:off x="4440238" y="3448050"/>
            <a:ext cx="6461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00000"/>
              </a:lnSpc>
              <a:spcBef>
                <a:spcPct val="0"/>
              </a:spcBef>
              <a:buClrTx/>
              <a:buSzTx/>
              <a:buFontTx/>
              <a:buNone/>
            </a:pPr>
            <a:r>
              <a:rPr lang="en-US" altLang="zh-CN">
                <a:solidFill>
                  <a:schemeClr val="accent2"/>
                </a:solidFill>
              </a:rPr>
              <a:t>K</a:t>
            </a:r>
            <a:r>
              <a:rPr lang="en-US" altLang="zh-CN" baseline="-30000">
                <a:solidFill>
                  <a:schemeClr val="accent2"/>
                </a:solidFill>
                <a:sym typeface="Symbol" pitchFamily="18" charset="2"/>
              </a:rPr>
              <a:t>2</a:t>
            </a:r>
            <a:endParaRPr lang="en-US" altLang="zh-CN" baseline="-30000">
              <a:solidFill>
                <a:schemeClr val="accent2"/>
              </a:solidFill>
            </a:endParaRPr>
          </a:p>
        </p:txBody>
      </p:sp>
      <p:sp>
        <p:nvSpPr>
          <p:cNvPr id="111621" name="Rectangle 9"/>
          <p:cNvSpPr>
            <a:spLocks noChangeArrowheads="1"/>
          </p:cNvSpPr>
          <p:nvPr/>
        </p:nvSpPr>
        <p:spPr bwMode="auto">
          <a:xfrm>
            <a:off x="4002088" y="2133600"/>
            <a:ext cx="6461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00000"/>
              </a:lnSpc>
              <a:spcBef>
                <a:spcPct val="0"/>
              </a:spcBef>
              <a:buClrTx/>
              <a:buSzTx/>
              <a:buFontTx/>
              <a:buNone/>
            </a:pPr>
            <a:r>
              <a:rPr lang="en-US" altLang="zh-CN">
                <a:solidFill>
                  <a:schemeClr val="accent2"/>
                </a:solidFill>
              </a:rPr>
              <a:t>K</a:t>
            </a:r>
            <a:r>
              <a:rPr lang="en-US" altLang="zh-CN" baseline="-30000">
                <a:solidFill>
                  <a:schemeClr val="accent2"/>
                </a:solidFill>
                <a:sym typeface="Symbol" pitchFamily="18" charset="2"/>
              </a:rPr>
              <a:t>1</a:t>
            </a:r>
            <a:endParaRPr lang="en-US" altLang="zh-CN" baseline="-30000">
              <a:solidFill>
                <a:schemeClr val="accent2"/>
              </a:solidFill>
            </a:endParaRPr>
          </a:p>
        </p:txBody>
      </p:sp>
    </p:spTree>
    <p:extLst>
      <p:ext uri="{BB962C8B-B14F-4D97-AF65-F5344CB8AC3E}">
        <p14:creationId xmlns:p14="http://schemas.microsoft.com/office/powerpoint/2010/main" val="339054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42" name="Picture 2" descr="storage_r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9850" y="658813"/>
            <a:ext cx="5581650" cy="6199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3" name="Rectangle 3"/>
          <p:cNvSpPr>
            <a:spLocks noChangeArrowheads="1"/>
          </p:cNvSpPr>
          <p:nvPr/>
        </p:nvSpPr>
        <p:spPr bwMode="auto">
          <a:xfrm>
            <a:off x="636588" y="247650"/>
            <a:ext cx="497681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nSpc>
                <a:spcPct val="100000"/>
              </a:lnSpc>
              <a:spcBef>
                <a:spcPct val="0"/>
              </a:spcBef>
              <a:buClrTx/>
              <a:buSzTx/>
              <a:buFontTx/>
              <a:buNone/>
            </a:pPr>
            <a:r>
              <a:rPr lang="en-US" altLang="zh-CN">
                <a:solidFill>
                  <a:schemeClr val="accent2"/>
                </a:solidFill>
                <a:latin typeface="Times New Roman" pitchFamily="18" charset="0"/>
              </a:rPr>
              <a:t>Synchrotron Radiation X ray Source</a:t>
            </a:r>
          </a:p>
        </p:txBody>
      </p:sp>
    </p:spTree>
    <p:extLst>
      <p:ext uri="{BB962C8B-B14F-4D97-AF65-F5344CB8AC3E}">
        <p14:creationId xmlns:p14="http://schemas.microsoft.com/office/powerpoint/2010/main" val="34930625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666" name="Picture 1026" descr="sr_ben_ma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381000"/>
            <a:ext cx="6400800" cy="2955925"/>
          </a:xfrm>
          <a:prstGeom prst="rect">
            <a:avLst/>
          </a:prstGeom>
          <a:solidFill>
            <a:srgbClr val="AEE2DD"/>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13667" name="Picture 1027" descr="sr_und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3581400"/>
            <a:ext cx="6629400" cy="2971800"/>
          </a:xfrm>
          <a:prstGeom prst="rect">
            <a:avLst/>
          </a:prstGeom>
          <a:solidFill>
            <a:srgbClr val="AEE2DD"/>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983591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123</TotalTime>
  <Words>687</Words>
  <Application>Microsoft Office PowerPoint</Application>
  <PresentationFormat>On-screen Show (4:3)</PresentationFormat>
  <Paragraphs>90</Paragraphs>
  <Slides>9</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9</vt:i4>
      </vt:variant>
    </vt:vector>
  </HeadingPairs>
  <TitlesOfParts>
    <vt:vector size="11" baseType="lpstr">
      <vt:lpstr>Office Theme</vt:lpstr>
      <vt:lpstr>位图图像</vt:lpstr>
      <vt:lpstr>PowerPoint Presentation</vt:lpstr>
      <vt:lpstr>PowerPoint Presentation</vt:lpstr>
      <vt:lpstr>PowerPoint Presentation</vt:lpstr>
      <vt:lpstr>7.3 X-ray diffraction of crystals</vt:lpstr>
      <vt:lpstr>PowerPoint Presentation</vt:lpstr>
      <vt:lpstr>X-rays produced by electronic transition between     atomic energy levels</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hamideh</dc:creator>
  <cp:lastModifiedBy>hamideh</cp:lastModifiedBy>
  <cp:revision>5</cp:revision>
  <dcterms:created xsi:type="dcterms:W3CDTF">2012-02-13T06:26:09Z</dcterms:created>
  <dcterms:modified xsi:type="dcterms:W3CDTF">2012-02-13T08:30:01Z</dcterms:modified>
</cp:coreProperties>
</file>