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70" r:id="rId27"/>
    <p:sldId id="271" r:id="rId28"/>
    <p:sldId id="272" r:id="rId29"/>
    <p:sldId id="273" r:id="rId30"/>
    <p:sldId id="274" r:id="rId31"/>
    <p:sldId id="275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7E044-5FD0-4F35-9F0F-9C7C327F12F3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145E75-C482-4E1A-8FF2-DC90E0309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657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7FE3C8-3DC7-4AED-BA26-103D5A84186A}" type="slidenum">
              <a:rPr lang="en-US"/>
              <a:pPr/>
              <a:t>1</a:t>
            </a:fld>
            <a:endParaRPr lang="en-US"/>
          </a:p>
        </p:txBody>
      </p:sp>
      <p:sp>
        <p:nvSpPr>
          <p:cNvPr id="345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DFADC6-82B4-46B5-9A41-9496ACBCD1D5}" type="slidenum">
              <a:rPr lang="en-US"/>
              <a:pPr/>
              <a:t>2</a:t>
            </a:fld>
            <a:endParaRPr lang="en-US"/>
          </a:p>
        </p:txBody>
      </p:sp>
      <p:sp>
        <p:nvSpPr>
          <p:cNvPr id="347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59C569-C99F-4A07-89E6-C5621A794AC5}" type="slidenum">
              <a:rPr lang="en-US"/>
              <a:pPr/>
              <a:t>3</a:t>
            </a:fld>
            <a:endParaRPr lang="en-US"/>
          </a:p>
        </p:txBody>
      </p:sp>
      <p:sp>
        <p:nvSpPr>
          <p:cNvPr id="349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F09891-A07D-47D4-B2D3-1BB195008419}" type="slidenum">
              <a:rPr lang="en-US"/>
              <a:pPr/>
              <a:t>4</a:t>
            </a:fld>
            <a:endParaRPr lang="en-US"/>
          </a:p>
        </p:txBody>
      </p:sp>
      <p:sp>
        <p:nvSpPr>
          <p:cNvPr id="35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DD6435-0687-4DAD-9A58-399DCB4D18AF}" type="slidenum">
              <a:rPr lang="en-US"/>
              <a:pPr/>
              <a:t>5</a:t>
            </a:fld>
            <a:endParaRPr lang="en-US"/>
          </a:p>
        </p:txBody>
      </p:sp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BE811F-1D88-4E54-83B8-F88D86DEDD9E}" type="slidenum">
              <a:rPr lang="en-US"/>
              <a:pPr/>
              <a:t>6</a:t>
            </a:fld>
            <a:endParaRPr lang="en-US"/>
          </a:p>
        </p:txBody>
      </p:sp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EE447F-7EB3-42FF-8249-97D4F8930BCD}" type="slidenum">
              <a:rPr lang="en-US"/>
              <a:pPr/>
              <a:t>7</a:t>
            </a:fld>
            <a:endParaRPr lang="en-US"/>
          </a:p>
        </p:txBody>
      </p:sp>
      <p:sp>
        <p:nvSpPr>
          <p:cNvPr id="35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980011-75DB-4AEE-88AF-94C2CF22EA9F}" type="slidenum">
              <a:rPr lang="en-US"/>
              <a:pPr/>
              <a:t>9</a:t>
            </a:fld>
            <a:endParaRPr lang="en-US"/>
          </a:p>
        </p:txBody>
      </p:sp>
      <p:sp>
        <p:nvSpPr>
          <p:cNvPr id="360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A50C74-0A79-46B2-8626-ED0D0169595E}" type="slidenum">
              <a:rPr lang="en-US"/>
              <a:pPr/>
              <a:t>10</a:t>
            </a:fld>
            <a:endParaRPr lang="en-US"/>
          </a:p>
        </p:txBody>
      </p:sp>
      <p:sp>
        <p:nvSpPr>
          <p:cNvPr id="36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fld id="{89C349A8-AEBA-4CC7-9AFD-8DDFDB947C5E}" type="slidenum">
              <a:rPr lang="en-US" altLang="zh-CN" sz="1300" b="0">
                <a:latin typeface="Times New Roman" pitchFamily="18" charset="0"/>
              </a:rPr>
              <a:pPr eaLnBrk="1" hangingPunct="1"/>
              <a:t>26</a:t>
            </a:fld>
            <a:endParaRPr lang="en-US" altLang="zh-CN" sz="1300" b="0"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fld id="{9BF8352B-9DBD-4481-A716-A7631B514971}" type="slidenum">
              <a:rPr lang="en-US" altLang="zh-CN" sz="1300" b="0">
                <a:latin typeface="Times New Roman" pitchFamily="18" charset="0"/>
              </a:rPr>
              <a:pPr eaLnBrk="1" hangingPunct="1"/>
              <a:t>28</a:t>
            </a:fld>
            <a:endParaRPr lang="en-US" altLang="zh-CN" sz="1300" b="0"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altLang="zh-CN" sz="1400" b="1" smtClean="0"/>
              <a:t>K</a:t>
            </a:r>
            <a:r>
              <a:rPr lang="en-US" altLang="zh-CN" sz="1400" b="1" baseline="-30000" smtClean="0">
                <a:sym typeface="Symbol" pitchFamily="18" charset="2"/>
              </a:rPr>
              <a:t></a:t>
            </a:r>
            <a:r>
              <a:rPr lang="en-US" altLang="zh-CN" sz="1400" b="1" baseline="-30000" smtClean="0"/>
              <a:t>1</a:t>
            </a:r>
            <a:r>
              <a:rPr lang="zh-CN" altLang="en-US" sz="1400" b="1" smtClean="0"/>
              <a:t>、</a:t>
            </a:r>
            <a:r>
              <a:rPr lang="en-US" altLang="zh-CN" sz="1400" b="1" smtClean="0"/>
              <a:t>K</a:t>
            </a:r>
            <a:r>
              <a:rPr lang="en-US" altLang="zh-CN" sz="1400" b="1" baseline="-30000" smtClean="0">
                <a:sym typeface="Symbol" pitchFamily="18" charset="2"/>
              </a:rPr>
              <a:t></a:t>
            </a:r>
            <a:r>
              <a:rPr lang="en-US" altLang="zh-CN" sz="1400" b="1" baseline="-30000" smtClean="0"/>
              <a:t>2</a:t>
            </a:r>
            <a:r>
              <a:rPr lang="zh-CN" altLang="en-US" sz="1400" b="1" smtClean="0"/>
              <a:t>因其副量子数不同而稍有差异</a:t>
            </a:r>
          </a:p>
          <a:p>
            <a:pPr eaLnBrk="1" hangingPunct="1"/>
            <a:r>
              <a:rPr lang="zh-CN" altLang="en-US" smtClean="0">
                <a:latin typeface="SimSun" pitchFamily="2" charset="-122"/>
              </a:rPr>
              <a:t>连续</a:t>
            </a:r>
            <a:r>
              <a:rPr lang="en-US" altLang="zh-CN" smtClean="0">
                <a:latin typeface="SimSun" pitchFamily="2" charset="-122"/>
              </a:rPr>
              <a:t>X</a:t>
            </a:r>
            <a:r>
              <a:rPr lang="zh-CN" altLang="en-US" smtClean="0">
                <a:latin typeface="SimSun" pitchFamily="2" charset="-122"/>
              </a:rPr>
              <a:t>射线谱</a:t>
            </a:r>
          </a:p>
          <a:p>
            <a:pPr eaLnBrk="1" hangingPunct="1"/>
            <a:r>
              <a:rPr lang="zh-CN" altLang="en-US" sz="1000" smtClean="0">
                <a:latin typeface="SimSun" pitchFamily="2" charset="-122"/>
              </a:rPr>
              <a:t>高能电子受靶原子电场减速</a:t>
            </a:r>
            <a:r>
              <a:rPr lang="en-US" altLang="zh-CN" sz="1000" smtClean="0">
                <a:latin typeface="SimSun" pitchFamily="2" charset="-122"/>
              </a:rPr>
              <a:t>, </a:t>
            </a:r>
            <a:r>
              <a:rPr lang="zh-CN" altLang="en-US" sz="1000" smtClean="0">
                <a:latin typeface="SimSun" pitchFamily="2" charset="-122"/>
              </a:rPr>
              <a:t>发射连续</a:t>
            </a:r>
            <a:r>
              <a:rPr lang="en-US" altLang="zh-CN" sz="1000" smtClean="0">
                <a:latin typeface="SimSun" pitchFamily="2" charset="-122"/>
              </a:rPr>
              <a:t>X</a:t>
            </a:r>
            <a:r>
              <a:rPr lang="zh-CN" altLang="en-US" sz="1000" smtClean="0">
                <a:latin typeface="SimSun" pitchFamily="2" charset="-122"/>
              </a:rPr>
              <a:t>射线</a:t>
            </a:r>
          </a:p>
          <a:p>
            <a:pPr eaLnBrk="1" hangingPunct="1"/>
            <a:r>
              <a:rPr lang="zh-CN" altLang="en-US" sz="1000" smtClean="0">
                <a:latin typeface="SimSun" pitchFamily="2" charset="-122"/>
              </a:rPr>
              <a:t>特征</a:t>
            </a:r>
            <a:r>
              <a:rPr lang="en-US" altLang="zh-CN" sz="1000" smtClean="0">
                <a:latin typeface="SimSun" pitchFamily="2" charset="-122"/>
              </a:rPr>
              <a:t>X</a:t>
            </a:r>
            <a:r>
              <a:rPr lang="zh-CN" altLang="en-US" sz="1000" smtClean="0">
                <a:latin typeface="SimSun" pitchFamily="2" charset="-122"/>
              </a:rPr>
              <a:t>射线谱</a:t>
            </a:r>
            <a:endParaRPr lang="zh-CN" altLang="en-US" sz="1400" b="1" smtClean="0"/>
          </a:p>
          <a:p>
            <a:pPr algn="just" eaLnBrk="1" hangingPunct="1">
              <a:buFont typeface="Wingdings" pitchFamily="2" charset="2"/>
              <a:buNone/>
            </a:pPr>
            <a:r>
              <a:rPr lang="zh-CN" altLang="en-US" sz="1000" smtClean="0">
                <a:latin typeface="SimSun" pitchFamily="2" charset="-122"/>
              </a:rPr>
              <a:t>当具有足够能量的电子</a:t>
            </a:r>
            <a:r>
              <a:rPr lang="en-US" altLang="zh-CN" sz="1000" smtClean="0">
                <a:latin typeface="SimSun" pitchFamily="2" charset="-122"/>
              </a:rPr>
              <a:t>(</a:t>
            </a:r>
            <a:r>
              <a:rPr lang="zh-CN" altLang="en-US" sz="1000" smtClean="0">
                <a:latin typeface="SimSun" pitchFamily="2" charset="-122"/>
              </a:rPr>
              <a:t>大于或等于壳层电子的结合能</a:t>
            </a:r>
            <a:r>
              <a:rPr lang="en-US" altLang="zh-CN" sz="1000" smtClean="0">
                <a:latin typeface="SimSun" pitchFamily="2" charset="-122"/>
              </a:rPr>
              <a:t>)</a:t>
            </a:r>
            <a:r>
              <a:rPr lang="zh-CN" altLang="en-US" sz="1000" smtClean="0">
                <a:latin typeface="SimSun" pitchFamily="2" charset="-122"/>
              </a:rPr>
              <a:t>轰击阳极靶时</a:t>
            </a:r>
            <a:r>
              <a:rPr lang="en-US" altLang="zh-CN" sz="1000" smtClean="0">
                <a:latin typeface="SimSun" pitchFamily="2" charset="-122"/>
              </a:rPr>
              <a:t>,</a:t>
            </a:r>
            <a:r>
              <a:rPr lang="zh-CN" altLang="en-US" sz="1000" smtClean="0">
                <a:latin typeface="SimSun" pitchFamily="2" charset="-122"/>
              </a:rPr>
              <a:t>可能将原子内层的电子逐出</a:t>
            </a:r>
            <a:r>
              <a:rPr lang="en-US" altLang="zh-CN" sz="1000" smtClean="0">
                <a:latin typeface="SimSun" pitchFamily="2" charset="-122"/>
              </a:rPr>
              <a:t>,</a:t>
            </a:r>
            <a:r>
              <a:rPr lang="zh-CN" altLang="en-US" sz="1000" smtClean="0">
                <a:latin typeface="SimSun" pitchFamily="2" charset="-122"/>
              </a:rPr>
              <a:t>使电子电离而处于激发态</a:t>
            </a:r>
            <a:r>
              <a:rPr lang="en-US" altLang="zh-CN" sz="1000" smtClean="0">
                <a:latin typeface="SimSun" pitchFamily="2" charset="-122"/>
              </a:rPr>
              <a:t>,</a:t>
            </a:r>
            <a:r>
              <a:rPr lang="zh-CN" altLang="en-US" sz="1000" smtClean="0">
                <a:latin typeface="SimSun" pitchFamily="2" charset="-122"/>
              </a:rPr>
              <a:t>空位将被高能量壳层的电子来填充</a:t>
            </a:r>
            <a:r>
              <a:rPr lang="en-US" altLang="zh-CN" sz="1000" smtClean="0">
                <a:latin typeface="SimSun" pitchFamily="2" charset="-122"/>
              </a:rPr>
              <a:t>,</a:t>
            </a:r>
            <a:r>
              <a:rPr lang="zh-CN" altLang="en-US" sz="1000" smtClean="0">
                <a:latin typeface="SimSun" pitchFamily="2" charset="-122"/>
              </a:rPr>
              <a:t>能量差则以</a:t>
            </a:r>
            <a:r>
              <a:rPr lang="en-US" altLang="zh-CN" sz="1000" smtClean="0">
                <a:latin typeface="SimSun" pitchFamily="2" charset="-122"/>
              </a:rPr>
              <a:t>X</a:t>
            </a:r>
            <a:r>
              <a:rPr lang="zh-CN" altLang="en-US" sz="1000" smtClean="0">
                <a:latin typeface="SimSun" pitchFamily="2" charset="-122"/>
              </a:rPr>
              <a:t>射线光子的形式辐射出来</a:t>
            </a:r>
            <a:r>
              <a:rPr lang="en-US" altLang="zh-CN" sz="1000" smtClean="0">
                <a:latin typeface="SimSun" pitchFamily="2" charset="-122"/>
              </a:rPr>
              <a:t>,</a:t>
            </a:r>
            <a:r>
              <a:rPr lang="zh-CN" altLang="en-US" sz="1000" smtClean="0">
                <a:latin typeface="SimSun" pitchFamily="2" charset="-122"/>
              </a:rPr>
              <a:t>结果得到具有固有能量</a:t>
            </a:r>
            <a:r>
              <a:rPr lang="en-US" altLang="zh-CN" sz="1000" smtClean="0">
                <a:latin typeface="SimSun" pitchFamily="2" charset="-122"/>
              </a:rPr>
              <a:t>,</a:t>
            </a:r>
            <a:r>
              <a:rPr lang="zh-CN" altLang="en-US" sz="1000" smtClean="0">
                <a:latin typeface="SimSun" pitchFamily="2" charset="-122"/>
              </a:rPr>
              <a:t>固定频率或固定波长的</a:t>
            </a:r>
            <a:r>
              <a:rPr lang="en-US" altLang="zh-CN" sz="1000" smtClean="0">
                <a:latin typeface="SimSun" pitchFamily="2" charset="-122"/>
              </a:rPr>
              <a:t>X</a:t>
            </a:r>
            <a:r>
              <a:rPr lang="zh-CN" altLang="en-US" sz="1000" smtClean="0">
                <a:latin typeface="SimSun" pitchFamily="2" charset="-122"/>
              </a:rPr>
              <a:t>射线</a:t>
            </a:r>
            <a:r>
              <a:rPr lang="en-US" altLang="zh-CN" sz="1000" smtClean="0">
                <a:latin typeface="SimSun" pitchFamily="2" charset="-122"/>
              </a:rPr>
              <a:t>.</a:t>
            </a:r>
            <a:endParaRPr lang="en-US" altLang="zh-CN" sz="1000" smtClean="0"/>
          </a:p>
          <a:p>
            <a:pPr algn="just" eaLnBrk="1" hangingPunct="1">
              <a:buFont typeface="Wingdings" pitchFamily="2" charset="2"/>
              <a:buNone/>
            </a:pPr>
            <a:r>
              <a:rPr lang="zh-CN" altLang="en-US" sz="1000" smtClean="0">
                <a:latin typeface="SimSun" pitchFamily="2" charset="-122"/>
              </a:rPr>
              <a:t>如果是</a:t>
            </a:r>
            <a:r>
              <a:rPr lang="en-US" altLang="zh-CN" sz="1000" u="sng" smtClean="0">
                <a:latin typeface="SimSun" pitchFamily="2" charset="-122"/>
              </a:rPr>
              <a:t>K</a:t>
            </a:r>
            <a:r>
              <a:rPr lang="zh-CN" altLang="en-US" sz="1000" u="sng" smtClean="0">
                <a:latin typeface="SimSun" pitchFamily="2" charset="-122"/>
              </a:rPr>
              <a:t>壳层</a:t>
            </a:r>
            <a:r>
              <a:rPr lang="zh-CN" altLang="en-US" sz="1000" smtClean="0">
                <a:latin typeface="SimSun" pitchFamily="2" charset="-122"/>
              </a:rPr>
              <a:t>的电子被逐出</a:t>
            </a:r>
            <a:r>
              <a:rPr lang="en-US" altLang="zh-CN" sz="1000" smtClean="0">
                <a:latin typeface="SimSun" pitchFamily="2" charset="-122"/>
              </a:rPr>
              <a:t>, </a:t>
            </a:r>
            <a:r>
              <a:rPr lang="zh-CN" altLang="en-US" sz="1000" smtClean="0">
                <a:latin typeface="SimSun" pitchFamily="2" charset="-122"/>
              </a:rPr>
              <a:t>有其它较高能级的外层电子填充而产生的</a:t>
            </a:r>
            <a:r>
              <a:rPr lang="en-US" altLang="zh-CN" sz="1000" smtClean="0">
                <a:latin typeface="SimSun" pitchFamily="2" charset="-122"/>
              </a:rPr>
              <a:t>X</a:t>
            </a:r>
            <a:r>
              <a:rPr lang="zh-CN" altLang="en-US" sz="1000" smtClean="0">
                <a:latin typeface="SimSun" pitchFamily="2" charset="-122"/>
              </a:rPr>
              <a:t>射线称为</a:t>
            </a:r>
            <a:r>
              <a:rPr lang="en-US" altLang="zh-CN" sz="1000" b="1" u="sng" smtClean="0">
                <a:latin typeface="SimSun" pitchFamily="2" charset="-122"/>
              </a:rPr>
              <a:t>K</a:t>
            </a:r>
            <a:r>
              <a:rPr lang="zh-CN" altLang="en-US" sz="1000" b="1" u="sng" smtClean="0">
                <a:latin typeface="SimSun" pitchFamily="2" charset="-122"/>
              </a:rPr>
              <a:t>系</a:t>
            </a:r>
            <a:r>
              <a:rPr lang="en-US" altLang="zh-CN" sz="1000" b="1" u="sng" smtClean="0">
                <a:latin typeface="SimSun" pitchFamily="2" charset="-122"/>
              </a:rPr>
              <a:t>X</a:t>
            </a:r>
            <a:r>
              <a:rPr lang="zh-CN" altLang="en-US" sz="1000" b="1" u="sng" smtClean="0">
                <a:latin typeface="SimSun" pitchFamily="2" charset="-122"/>
              </a:rPr>
              <a:t>射线</a:t>
            </a:r>
            <a:r>
              <a:rPr lang="en-US" altLang="zh-CN" sz="1000" smtClean="0">
                <a:latin typeface="SimSun" pitchFamily="2" charset="-122"/>
              </a:rPr>
              <a:t>.</a:t>
            </a:r>
            <a:r>
              <a:rPr lang="zh-CN" altLang="en-US" sz="1000" smtClean="0">
                <a:latin typeface="SimSun" pitchFamily="2" charset="-122"/>
              </a:rPr>
              <a:t>由</a:t>
            </a:r>
            <a:r>
              <a:rPr lang="en-US" altLang="zh-CN" sz="1000" smtClean="0">
                <a:latin typeface="SimSun" pitchFamily="2" charset="-122"/>
              </a:rPr>
              <a:t>L</a:t>
            </a:r>
            <a:r>
              <a:rPr lang="zh-CN" altLang="en-US" sz="1000" smtClean="0">
                <a:latin typeface="SimSun" pitchFamily="2" charset="-122"/>
              </a:rPr>
              <a:t>层电子填充者为</a:t>
            </a:r>
            <a:r>
              <a:rPr lang="en-US" altLang="zh-CN" sz="1000" b="1" u="sng" smtClean="0">
                <a:latin typeface="SimSun" pitchFamily="2" charset="-122"/>
              </a:rPr>
              <a:t>K</a:t>
            </a:r>
            <a:r>
              <a:rPr lang="en-US" altLang="zh-CN" sz="1000" b="1" u="sng" baseline="-30000" smtClean="0">
                <a:latin typeface="SimSun" pitchFamily="2" charset="-122"/>
                <a:sym typeface="Symbol" pitchFamily="18" charset="2"/>
              </a:rPr>
              <a:t></a:t>
            </a:r>
            <a:r>
              <a:rPr lang="zh-CN" altLang="en-US" sz="1000" b="1" smtClean="0">
                <a:latin typeface="SimSun" pitchFamily="2" charset="-122"/>
              </a:rPr>
              <a:t>射线</a:t>
            </a:r>
            <a:r>
              <a:rPr lang="en-US" altLang="zh-CN" sz="1000" smtClean="0">
                <a:latin typeface="SimSun" pitchFamily="2" charset="-122"/>
              </a:rPr>
              <a:t>,</a:t>
            </a:r>
            <a:r>
              <a:rPr lang="zh-CN" altLang="en-US" sz="1000" smtClean="0">
                <a:latin typeface="SimSun" pitchFamily="2" charset="-122"/>
              </a:rPr>
              <a:t>有</a:t>
            </a:r>
            <a:r>
              <a:rPr lang="en-US" altLang="zh-CN" sz="1000" smtClean="0">
                <a:latin typeface="SimSun" pitchFamily="2" charset="-122"/>
              </a:rPr>
              <a:t>M</a:t>
            </a:r>
            <a:r>
              <a:rPr lang="zh-CN" altLang="en-US" sz="1000" smtClean="0">
                <a:latin typeface="SimSun" pitchFamily="2" charset="-122"/>
              </a:rPr>
              <a:t>层电子填充的称为</a:t>
            </a:r>
            <a:r>
              <a:rPr lang="en-US" altLang="zh-CN" sz="1000" b="1" u="sng" smtClean="0">
                <a:latin typeface="SimSun" pitchFamily="2" charset="-122"/>
              </a:rPr>
              <a:t>K</a:t>
            </a:r>
            <a:r>
              <a:rPr lang="en-US" altLang="zh-CN" sz="1000" b="1" u="sng" baseline="-30000" smtClean="0">
                <a:latin typeface="SimSun" pitchFamily="2" charset="-122"/>
                <a:sym typeface="Symbol" pitchFamily="18" charset="2"/>
              </a:rPr>
              <a:t></a:t>
            </a:r>
            <a:r>
              <a:rPr lang="zh-CN" altLang="en-US" sz="1000" b="1" smtClean="0">
                <a:latin typeface="SimSun" pitchFamily="2" charset="-122"/>
              </a:rPr>
              <a:t>射线</a:t>
            </a:r>
            <a:r>
              <a:rPr lang="en-US" altLang="zh-CN" sz="1000" smtClean="0">
                <a:latin typeface="SimSun" pitchFamily="2" charset="-122"/>
              </a:rPr>
              <a:t>.</a:t>
            </a:r>
            <a:r>
              <a:rPr lang="zh-CN" altLang="en-US" sz="1000" smtClean="0">
                <a:latin typeface="SimSun" pitchFamily="2" charset="-122"/>
              </a:rPr>
              <a:t>其它类推</a:t>
            </a:r>
            <a:r>
              <a:rPr lang="en-US" altLang="zh-CN" sz="1000" smtClean="0">
                <a:latin typeface="SimSun" pitchFamily="2" charset="-122"/>
              </a:rPr>
              <a:t>. En-E</a:t>
            </a:r>
            <a:r>
              <a:rPr lang="en-US" altLang="zh-CN" sz="1000" baseline="-30000" smtClean="0">
                <a:latin typeface="SimSun" pitchFamily="2" charset="-122"/>
              </a:rPr>
              <a:t>k</a:t>
            </a:r>
            <a:r>
              <a:rPr lang="en-US" altLang="zh-CN" sz="1000" smtClean="0">
                <a:latin typeface="SimSun" pitchFamily="2" charset="-122"/>
              </a:rPr>
              <a:t>=h</a:t>
            </a:r>
            <a:r>
              <a:rPr lang="en-US" altLang="zh-CN" sz="1000" smtClean="0">
                <a:latin typeface="SimSun" pitchFamily="2" charset="-122"/>
                <a:sym typeface="Symbol" pitchFamily="18" charset="2"/>
              </a:rPr>
              <a:t></a:t>
            </a:r>
            <a:r>
              <a:rPr lang="en-US" altLang="zh-CN" sz="1000" smtClean="0">
                <a:latin typeface="SimSun" pitchFamily="2" charset="-122"/>
              </a:rPr>
              <a:t>=hc/</a:t>
            </a:r>
            <a:r>
              <a:rPr lang="en-US" altLang="zh-CN" sz="1000" smtClean="0">
                <a:latin typeface="SimSun" pitchFamily="2" charset="-122"/>
                <a:sym typeface="Symbol" pitchFamily="18" charset="2"/>
              </a:rPr>
              <a:t></a:t>
            </a:r>
            <a:r>
              <a:rPr lang="en-US" altLang="zh-CN" sz="1000" baseline="-30000" smtClean="0">
                <a:latin typeface="SimSun" pitchFamily="2" charset="-122"/>
              </a:rPr>
              <a:t>k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zh-CN" altLang="en-US" sz="1000" smtClean="0"/>
              <a:t>原子间各壳层的能量差随原子序数的增加而增加</a:t>
            </a:r>
            <a:r>
              <a:rPr lang="en-US" altLang="zh-CN" sz="1000" smtClean="0"/>
              <a:t>, </a:t>
            </a:r>
            <a:r>
              <a:rPr lang="zh-CN" altLang="en-US" sz="1000" smtClean="0"/>
              <a:t>故特征</a:t>
            </a:r>
            <a:r>
              <a:rPr lang="en-US" altLang="zh-CN" sz="1000" smtClean="0"/>
              <a:t>X</a:t>
            </a:r>
            <a:r>
              <a:rPr lang="zh-CN" altLang="en-US" sz="1000" smtClean="0"/>
              <a:t>射线的波长随原子序数的增加而变短</a:t>
            </a:r>
            <a:r>
              <a:rPr lang="en-US" altLang="zh-CN" sz="1000" smtClean="0"/>
              <a:t>.</a:t>
            </a:r>
          </a:p>
          <a:p>
            <a:pPr eaLnBrk="1" hangingPunct="1"/>
            <a:endParaRPr lang="en-US" altLang="zh-CN" sz="1400" b="1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D968-C48E-4C2D-9762-DD2AA319B18F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A294-4AEE-4A4B-88B7-AD4B6E933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2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D968-C48E-4C2D-9762-DD2AA319B18F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A294-4AEE-4A4B-88B7-AD4B6E933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4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D968-C48E-4C2D-9762-DD2AA319B18F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A294-4AEE-4A4B-88B7-AD4B6E933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966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D968-C48E-4C2D-9762-DD2AA319B18F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A294-4AEE-4A4B-88B7-AD4B6E933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98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D968-C48E-4C2D-9762-DD2AA319B18F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A294-4AEE-4A4B-88B7-AD4B6E933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7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D968-C48E-4C2D-9762-DD2AA319B18F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A294-4AEE-4A4B-88B7-AD4B6E933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275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D968-C48E-4C2D-9762-DD2AA319B18F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A294-4AEE-4A4B-88B7-AD4B6E933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423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D968-C48E-4C2D-9762-DD2AA319B18F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A294-4AEE-4A4B-88B7-AD4B6E933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002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D968-C48E-4C2D-9762-DD2AA319B18F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A294-4AEE-4A4B-88B7-AD4B6E933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68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D968-C48E-4C2D-9762-DD2AA319B18F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A294-4AEE-4A4B-88B7-AD4B6E933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47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D968-C48E-4C2D-9762-DD2AA319B18F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AA294-4AEE-4A4B-88B7-AD4B6E933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649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BD968-C48E-4C2D-9762-DD2AA319B18F}" type="datetimeFigureOut">
              <a:rPr lang="en-US" smtClean="0"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AA294-4AEE-4A4B-88B7-AD4B6E933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6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6.png"/><Relationship Id="rId4" Type="http://schemas.openxmlformats.org/officeDocument/2006/relationships/oleObject" Target="../embeddings/oleObject13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Text Box 2"/>
          <p:cNvSpPr txBox="1">
            <a:spLocks noChangeArrowheads="1"/>
          </p:cNvSpPr>
          <p:nvPr/>
        </p:nvSpPr>
        <p:spPr bwMode="auto">
          <a:xfrm>
            <a:off x="914400" y="304800"/>
            <a:ext cx="7315200" cy="594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600">
                <a:solidFill>
                  <a:schemeClr val="accent2"/>
                </a:solidFill>
                <a:latin typeface="Times New Roman" pitchFamily="18" charset="0"/>
              </a:rPr>
              <a:t>Q1: How do we determine the crystal structure?</a:t>
            </a:r>
          </a:p>
        </p:txBody>
      </p:sp>
    </p:spTree>
    <p:extLst>
      <p:ext uri="{BB962C8B-B14F-4D97-AF65-F5344CB8AC3E}">
        <p14:creationId xmlns:p14="http://schemas.microsoft.com/office/powerpoint/2010/main" val="333078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Freeform 2"/>
          <p:cNvSpPr>
            <a:spLocks/>
          </p:cNvSpPr>
          <p:nvPr/>
        </p:nvSpPr>
        <p:spPr bwMode="auto">
          <a:xfrm>
            <a:off x="3276600" y="2362200"/>
            <a:ext cx="2174875" cy="2292350"/>
          </a:xfrm>
          <a:custGeom>
            <a:avLst/>
            <a:gdLst>
              <a:gd name="T0" fmla="*/ 525 w 1370"/>
              <a:gd name="T1" fmla="*/ 0 h 1444"/>
              <a:gd name="T2" fmla="*/ 883 w 1370"/>
              <a:gd name="T3" fmla="*/ 64 h 1444"/>
              <a:gd name="T4" fmla="*/ 1344 w 1370"/>
              <a:gd name="T5" fmla="*/ 333 h 1444"/>
              <a:gd name="T6" fmla="*/ 1357 w 1370"/>
              <a:gd name="T7" fmla="*/ 371 h 1444"/>
              <a:gd name="T8" fmla="*/ 1344 w 1370"/>
              <a:gd name="T9" fmla="*/ 435 h 1444"/>
              <a:gd name="T10" fmla="*/ 1370 w 1370"/>
              <a:gd name="T11" fmla="*/ 486 h 1444"/>
              <a:gd name="T12" fmla="*/ 1318 w 1370"/>
              <a:gd name="T13" fmla="*/ 717 h 1444"/>
              <a:gd name="T14" fmla="*/ 1280 w 1370"/>
              <a:gd name="T15" fmla="*/ 1049 h 1444"/>
              <a:gd name="T16" fmla="*/ 1242 w 1370"/>
              <a:gd name="T17" fmla="*/ 1152 h 1444"/>
              <a:gd name="T18" fmla="*/ 1190 w 1370"/>
              <a:gd name="T19" fmla="*/ 1229 h 1444"/>
              <a:gd name="T20" fmla="*/ 1165 w 1370"/>
              <a:gd name="T21" fmla="*/ 1305 h 1444"/>
              <a:gd name="T22" fmla="*/ 1126 w 1370"/>
              <a:gd name="T23" fmla="*/ 1331 h 1444"/>
              <a:gd name="T24" fmla="*/ 1088 w 1370"/>
              <a:gd name="T25" fmla="*/ 1369 h 1444"/>
              <a:gd name="T26" fmla="*/ 563 w 1370"/>
              <a:gd name="T27" fmla="*/ 1421 h 1444"/>
              <a:gd name="T28" fmla="*/ 307 w 1370"/>
              <a:gd name="T29" fmla="*/ 1165 h 1444"/>
              <a:gd name="T30" fmla="*/ 205 w 1370"/>
              <a:gd name="T31" fmla="*/ 1113 h 1444"/>
              <a:gd name="T32" fmla="*/ 115 w 1370"/>
              <a:gd name="T33" fmla="*/ 1049 h 1444"/>
              <a:gd name="T34" fmla="*/ 0 w 1370"/>
              <a:gd name="T35" fmla="*/ 576 h 1444"/>
              <a:gd name="T36" fmla="*/ 90 w 1370"/>
              <a:gd name="T37" fmla="*/ 269 h 1444"/>
              <a:gd name="T38" fmla="*/ 166 w 1370"/>
              <a:gd name="T39" fmla="*/ 205 h 1444"/>
              <a:gd name="T40" fmla="*/ 282 w 1370"/>
              <a:gd name="T41" fmla="*/ 102 h 1444"/>
              <a:gd name="T42" fmla="*/ 525 w 1370"/>
              <a:gd name="T43" fmla="*/ 0 h 1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70" h="1444">
                <a:moveTo>
                  <a:pt x="525" y="0"/>
                </a:moveTo>
                <a:cubicBezTo>
                  <a:pt x="644" y="21"/>
                  <a:pt x="766" y="31"/>
                  <a:pt x="883" y="64"/>
                </a:cubicBezTo>
                <a:cubicBezTo>
                  <a:pt x="1045" y="110"/>
                  <a:pt x="1211" y="233"/>
                  <a:pt x="1344" y="333"/>
                </a:cubicBezTo>
                <a:cubicBezTo>
                  <a:pt x="1348" y="346"/>
                  <a:pt x="1357" y="358"/>
                  <a:pt x="1357" y="371"/>
                </a:cubicBezTo>
                <a:cubicBezTo>
                  <a:pt x="1357" y="393"/>
                  <a:pt x="1342" y="413"/>
                  <a:pt x="1344" y="435"/>
                </a:cubicBezTo>
                <a:cubicBezTo>
                  <a:pt x="1346" y="454"/>
                  <a:pt x="1361" y="469"/>
                  <a:pt x="1370" y="486"/>
                </a:cubicBezTo>
                <a:cubicBezTo>
                  <a:pt x="1350" y="563"/>
                  <a:pt x="1343" y="642"/>
                  <a:pt x="1318" y="717"/>
                </a:cubicBezTo>
                <a:cubicBezTo>
                  <a:pt x="1305" y="827"/>
                  <a:pt x="1294" y="939"/>
                  <a:pt x="1280" y="1049"/>
                </a:cubicBezTo>
                <a:cubicBezTo>
                  <a:pt x="1275" y="1086"/>
                  <a:pt x="1261" y="1120"/>
                  <a:pt x="1242" y="1152"/>
                </a:cubicBezTo>
                <a:cubicBezTo>
                  <a:pt x="1226" y="1179"/>
                  <a:pt x="1190" y="1229"/>
                  <a:pt x="1190" y="1229"/>
                </a:cubicBezTo>
                <a:cubicBezTo>
                  <a:pt x="1182" y="1254"/>
                  <a:pt x="1179" y="1282"/>
                  <a:pt x="1165" y="1305"/>
                </a:cubicBezTo>
                <a:cubicBezTo>
                  <a:pt x="1157" y="1318"/>
                  <a:pt x="1138" y="1321"/>
                  <a:pt x="1126" y="1331"/>
                </a:cubicBezTo>
                <a:cubicBezTo>
                  <a:pt x="1112" y="1342"/>
                  <a:pt x="1104" y="1360"/>
                  <a:pt x="1088" y="1369"/>
                </a:cubicBezTo>
                <a:cubicBezTo>
                  <a:pt x="953" y="1444"/>
                  <a:pt x="657" y="1418"/>
                  <a:pt x="563" y="1421"/>
                </a:cubicBezTo>
                <a:cubicBezTo>
                  <a:pt x="447" y="1381"/>
                  <a:pt x="376" y="1261"/>
                  <a:pt x="307" y="1165"/>
                </a:cubicBezTo>
                <a:cubicBezTo>
                  <a:pt x="285" y="1134"/>
                  <a:pt x="238" y="1132"/>
                  <a:pt x="205" y="1113"/>
                </a:cubicBezTo>
                <a:cubicBezTo>
                  <a:pt x="173" y="1094"/>
                  <a:pt x="146" y="1069"/>
                  <a:pt x="115" y="1049"/>
                </a:cubicBezTo>
                <a:cubicBezTo>
                  <a:pt x="71" y="892"/>
                  <a:pt x="53" y="730"/>
                  <a:pt x="0" y="576"/>
                </a:cubicBezTo>
                <a:cubicBezTo>
                  <a:pt x="14" y="426"/>
                  <a:pt x="9" y="388"/>
                  <a:pt x="90" y="269"/>
                </a:cubicBezTo>
                <a:cubicBezTo>
                  <a:pt x="109" y="242"/>
                  <a:pt x="145" y="230"/>
                  <a:pt x="166" y="205"/>
                </a:cubicBezTo>
                <a:cubicBezTo>
                  <a:pt x="204" y="160"/>
                  <a:pt x="223" y="122"/>
                  <a:pt x="282" y="102"/>
                </a:cubicBezTo>
                <a:cubicBezTo>
                  <a:pt x="331" y="65"/>
                  <a:pt x="460" y="0"/>
                  <a:pt x="525" y="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6115" name="Line 3"/>
          <p:cNvSpPr>
            <a:spLocks noChangeShapeType="1"/>
          </p:cNvSpPr>
          <p:nvPr/>
        </p:nvSpPr>
        <p:spPr bwMode="auto">
          <a:xfrm>
            <a:off x="990600" y="3429000"/>
            <a:ext cx="2286000" cy="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6116" name="Line 4"/>
          <p:cNvSpPr>
            <a:spLocks noChangeShapeType="1"/>
          </p:cNvSpPr>
          <p:nvPr/>
        </p:nvSpPr>
        <p:spPr bwMode="auto">
          <a:xfrm>
            <a:off x="5410200" y="3429000"/>
            <a:ext cx="27432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6117" name="Line 5"/>
          <p:cNvSpPr>
            <a:spLocks noChangeShapeType="1"/>
          </p:cNvSpPr>
          <p:nvPr/>
        </p:nvSpPr>
        <p:spPr bwMode="auto">
          <a:xfrm flipV="1">
            <a:off x="5334000" y="1066800"/>
            <a:ext cx="2133600" cy="17526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6118" name="Text Box 6"/>
          <p:cNvSpPr txBox="1">
            <a:spLocks noChangeArrowheads="1"/>
          </p:cNvSpPr>
          <p:nvPr/>
        </p:nvSpPr>
        <p:spPr bwMode="auto">
          <a:xfrm>
            <a:off x="838200" y="3733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996600"/>
                </a:solidFill>
                <a:latin typeface="Times New Roman" pitchFamily="18" charset="0"/>
              </a:rPr>
              <a:t>Incident Beam</a:t>
            </a:r>
          </a:p>
        </p:txBody>
      </p:sp>
      <p:sp>
        <p:nvSpPr>
          <p:cNvPr id="346119" name="Text Box 7"/>
          <p:cNvSpPr txBox="1">
            <a:spLocks noChangeArrowheads="1"/>
          </p:cNvSpPr>
          <p:nvPr/>
        </p:nvSpPr>
        <p:spPr bwMode="auto">
          <a:xfrm>
            <a:off x="5562600" y="3733800"/>
            <a:ext cx="274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996600"/>
                </a:solidFill>
                <a:latin typeface="Times New Roman" pitchFamily="18" charset="0"/>
              </a:rPr>
              <a:t>Transmitted Beam</a:t>
            </a:r>
          </a:p>
        </p:txBody>
      </p:sp>
      <p:sp>
        <p:nvSpPr>
          <p:cNvPr id="346120" name="Text Box 8"/>
          <p:cNvSpPr txBox="1">
            <a:spLocks noChangeArrowheads="1"/>
          </p:cNvSpPr>
          <p:nvPr/>
        </p:nvSpPr>
        <p:spPr bwMode="auto">
          <a:xfrm rot="-24004955">
            <a:off x="4808538" y="1438275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996600"/>
                </a:solidFill>
                <a:latin typeface="Times New Roman" pitchFamily="18" charset="0"/>
              </a:rPr>
              <a:t>Diffracted Beam</a:t>
            </a:r>
          </a:p>
        </p:txBody>
      </p:sp>
      <p:sp>
        <p:nvSpPr>
          <p:cNvPr id="346121" name="Text Box 9"/>
          <p:cNvSpPr txBox="1">
            <a:spLocks noChangeArrowheads="1"/>
          </p:cNvSpPr>
          <p:nvPr/>
        </p:nvSpPr>
        <p:spPr bwMode="auto">
          <a:xfrm>
            <a:off x="3886200" y="3200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996600"/>
                </a:solidFill>
                <a:latin typeface="Times New Roman" pitchFamily="18" charset="0"/>
              </a:rPr>
              <a:t>Sample</a:t>
            </a:r>
          </a:p>
        </p:txBody>
      </p:sp>
      <p:sp>
        <p:nvSpPr>
          <p:cNvPr id="346122" name="Line 10"/>
          <p:cNvSpPr>
            <a:spLocks noChangeShapeType="1"/>
          </p:cNvSpPr>
          <p:nvPr/>
        </p:nvSpPr>
        <p:spPr bwMode="auto">
          <a:xfrm flipH="1">
            <a:off x="3505200" y="4495800"/>
            <a:ext cx="533400" cy="12954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6123" name="Text Box 11"/>
          <p:cNvSpPr txBox="1">
            <a:spLocks noChangeArrowheads="1"/>
          </p:cNvSpPr>
          <p:nvPr/>
        </p:nvSpPr>
        <p:spPr bwMode="auto">
          <a:xfrm>
            <a:off x="3771900" y="4876800"/>
            <a:ext cx="1600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996600"/>
                </a:solidFill>
                <a:latin typeface="Times New Roman" pitchFamily="18" charset="0"/>
              </a:rPr>
              <a:t>Diffracted</a:t>
            </a:r>
            <a:br>
              <a:rPr lang="en-US" b="1">
                <a:solidFill>
                  <a:srgbClr val="996600"/>
                </a:solidFill>
                <a:latin typeface="Times New Roman" pitchFamily="18" charset="0"/>
              </a:rPr>
            </a:br>
            <a:r>
              <a:rPr lang="en-US" b="1">
                <a:solidFill>
                  <a:srgbClr val="996600"/>
                </a:solidFill>
                <a:latin typeface="Times New Roman" pitchFamily="18" charset="0"/>
              </a:rPr>
              <a:t>Beam</a:t>
            </a:r>
          </a:p>
        </p:txBody>
      </p:sp>
      <p:sp>
        <p:nvSpPr>
          <p:cNvPr id="346124" name="Text Box 12"/>
          <p:cNvSpPr txBox="1">
            <a:spLocks noChangeArrowheads="1"/>
          </p:cNvSpPr>
          <p:nvPr/>
        </p:nvSpPr>
        <p:spPr bwMode="auto">
          <a:xfrm>
            <a:off x="914400" y="685800"/>
            <a:ext cx="419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chemeClr val="accent2"/>
                </a:solidFill>
                <a:latin typeface="Times New Roman" pitchFamily="18" charset="0"/>
              </a:rPr>
              <a:t>X-Ray Diffraction</a:t>
            </a:r>
          </a:p>
        </p:txBody>
      </p:sp>
    </p:spTree>
    <p:extLst>
      <p:ext uri="{BB962C8B-B14F-4D97-AF65-F5344CB8AC3E}">
        <p14:creationId xmlns:p14="http://schemas.microsoft.com/office/powerpoint/2010/main" val="228606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4" grpId="0" animBg="1"/>
      <p:bldP spid="346115" grpId="0" animBg="1"/>
      <p:bldP spid="346116" grpId="0" animBg="1"/>
      <p:bldP spid="346117" grpId="0" animBg="1"/>
      <p:bldP spid="346118" grpId="0"/>
      <p:bldP spid="346119" grpId="0"/>
      <p:bldP spid="346120" grpId="0"/>
      <p:bldP spid="346121" grpId="0"/>
      <p:bldP spid="346122" grpId="0" animBg="1"/>
      <p:bldP spid="3461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Freeform 2"/>
          <p:cNvSpPr>
            <a:spLocks/>
          </p:cNvSpPr>
          <p:nvPr/>
        </p:nvSpPr>
        <p:spPr bwMode="auto">
          <a:xfrm>
            <a:off x="2490788" y="1949450"/>
            <a:ext cx="1427162" cy="1663700"/>
          </a:xfrm>
          <a:custGeom>
            <a:avLst/>
            <a:gdLst>
              <a:gd name="T0" fmla="*/ 525 w 1370"/>
              <a:gd name="T1" fmla="*/ 0 h 1444"/>
              <a:gd name="T2" fmla="*/ 883 w 1370"/>
              <a:gd name="T3" fmla="*/ 64 h 1444"/>
              <a:gd name="T4" fmla="*/ 1344 w 1370"/>
              <a:gd name="T5" fmla="*/ 333 h 1444"/>
              <a:gd name="T6" fmla="*/ 1357 w 1370"/>
              <a:gd name="T7" fmla="*/ 371 h 1444"/>
              <a:gd name="T8" fmla="*/ 1344 w 1370"/>
              <a:gd name="T9" fmla="*/ 435 h 1444"/>
              <a:gd name="T10" fmla="*/ 1370 w 1370"/>
              <a:gd name="T11" fmla="*/ 486 h 1444"/>
              <a:gd name="T12" fmla="*/ 1318 w 1370"/>
              <a:gd name="T13" fmla="*/ 717 h 1444"/>
              <a:gd name="T14" fmla="*/ 1280 w 1370"/>
              <a:gd name="T15" fmla="*/ 1049 h 1444"/>
              <a:gd name="T16" fmla="*/ 1242 w 1370"/>
              <a:gd name="T17" fmla="*/ 1152 h 1444"/>
              <a:gd name="T18" fmla="*/ 1190 w 1370"/>
              <a:gd name="T19" fmla="*/ 1229 h 1444"/>
              <a:gd name="T20" fmla="*/ 1165 w 1370"/>
              <a:gd name="T21" fmla="*/ 1305 h 1444"/>
              <a:gd name="T22" fmla="*/ 1126 w 1370"/>
              <a:gd name="T23" fmla="*/ 1331 h 1444"/>
              <a:gd name="T24" fmla="*/ 1088 w 1370"/>
              <a:gd name="T25" fmla="*/ 1369 h 1444"/>
              <a:gd name="T26" fmla="*/ 563 w 1370"/>
              <a:gd name="T27" fmla="*/ 1421 h 1444"/>
              <a:gd name="T28" fmla="*/ 307 w 1370"/>
              <a:gd name="T29" fmla="*/ 1165 h 1444"/>
              <a:gd name="T30" fmla="*/ 205 w 1370"/>
              <a:gd name="T31" fmla="*/ 1113 h 1444"/>
              <a:gd name="T32" fmla="*/ 115 w 1370"/>
              <a:gd name="T33" fmla="*/ 1049 h 1444"/>
              <a:gd name="T34" fmla="*/ 0 w 1370"/>
              <a:gd name="T35" fmla="*/ 576 h 1444"/>
              <a:gd name="T36" fmla="*/ 90 w 1370"/>
              <a:gd name="T37" fmla="*/ 269 h 1444"/>
              <a:gd name="T38" fmla="*/ 166 w 1370"/>
              <a:gd name="T39" fmla="*/ 205 h 1444"/>
              <a:gd name="T40" fmla="*/ 282 w 1370"/>
              <a:gd name="T41" fmla="*/ 102 h 1444"/>
              <a:gd name="T42" fmla="*/ 525 w 1370"/>
              <a:gd name="T43" fmla="*/ 0 h 1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70" h="1444">
                <a:moveTo>
                  <a:pt x="525" y="0"/>
                </a:moveTo>
                <a:cubicBezTo>
                  <a:pt x="644" y="21"/>
                  <a:pt x="766" y="31"/>
                  <a:pt x="883" y="64"/>
                </a:cubicBezTo>
                <a:cubicBezTo>
                  <a:pt x="1045" y="110"/>
                  <a:pt x="1211" y="233"/>
                  <a:pt x="1344" y="333"/>
                </a:cubicBezTo>
                <a:cubicBezTo>
                  <a:pt x="1348" y="346"/>
                  <a:pt x="1357" y="358"/>
                  <a:pt x="1357" y="371"/>
                </a:cubicBezTo>
                <a:cubicBezTo>
                  <a:pt x="1357" y="393"/>
                  <a:pt x="1342" y="413"/>
                  <a:pt x="1344" y="435"/>
                </a:cubicBezTo>
                <a:cubicBezTo>
                  <a:pt x="1346" y="454"/>
                  <a:pt x="1361" y="469"/>
                  <a:pt x="1370" y="486"/>
                </a:cubicBezTo>
                <a:cubicBezTo>
                  <a:pt x="1350" y="563"/>
                  <a:pt x="1343" y="642"/>
                  <a:pt x="1318" y="717"/>
                </a:cubicBezTo>
                <a:cubicBezTo>
                  <a:pt x="1305" y="827"/>
                  <a:pt x="1294" y="939"/>
                  <a:pt x="1280" y="1049"/>
                </a:cubicBezTo>
                <a:cubicBezTo>
                  <a:pt x="1275" y="1086"/>
                  <a:pt x="1261" y="1120"/>
                  <a:pt x="1242" y="1152"/>
                </a:cubicBezTo>
                <a:cubicBezTo>
                  <a:pt x="1226" y="1179"/>
                  <a:pt x="1190" y="1229"/>
                  <a:pt x="1190" y="1229"/>
                </a:cubicBezTo>
                <a:cubicBezTo>
                  <a:pt x="1182" y="1254"/>
                  <a:pt x="1179" y="1282"/>
                  <a:pt x="1165" y="1305"/>
                </a:cubicBezTo>
                <a:cubicBezTo>
                  <a:pt x="1157" y="1318"/>
                  <a:pt x="1138" y="1321"/>
                  <a:pt x="1126" y="1331"/>
                </a:cubicBezTo>
                <a:cubicBezTo>
                  <a:pt x="1112" y="1342"/>
                  <a:pt x="1104" y="1360"/>
                  <a:pt x="1088" y="1369"/>
                </a:cubicBezTo>
                <a:cubicBezTo>
                  <a:pt x="953" y="1444"/>
                  <a:pt x="657" y="1418"/>
                  <a:pt x="563" y="1421"/>
                </a:cubicBezTo>
                <a:cubicBezTo>
                  <a:pt x="447" y="1381"/>
                  <a:pt x="376" y="1261"/>
                  <a:pt x="307" y="1165"/>
                </a:cubicBezTo>
                <a:cubicBezTo>
                  <a:pt x="285" y="1134"/>
                  <a:pt x="238" y="1132"/>
                  <a:pt x="205" y="1113"/>
                </a:cubicBezTo>
                <a:cubicBezTo>
                  <a:pt x="173" y="1094"/>
                  <a:pt x="146" y="1069"/>
                  <a:pt x="115" y="1049"/>
                </a:cubicBezTo>
                <a:cubicBezTo>
                  <a:pt x="71" y="892"/>
                  <a:pt x="53" y="730"/>
                  <a:pt x="0" y="576"/>
                </a:cubicBezTo>
                <a:cubicBezTo>
                  <a:pt x="14" y="426"/>
                  <a:pt x="9" y="388"/>
                  <a:pt x="90" y="269"/>
                </a:cubicBezTo>
                <a:cubicBezTo>
                  <a:pt x="109" y="242"/>
                  <a:pt x="145" y="230"/>
                  <a:pt x="166" y="205"/>
                </a:cubicBezTo>
                <a:cubicBezTo>
                  <a:pt x="204" y="160"/>
                  <a:pt x="223" y="122"/>
                  <a:pt x="282" y="102"/>
                </a:cubicBezTo>
                <a:cubicBezTo>
                  <a:pt x="331" y="65"/>
                  <a:pt x="460" y="0"/>
                  <a:pt x="525" y="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163" name="Text Box 3"/>
          <p:cNvSpPr txBox="1">
            <a:spLocks noChangeArrowheads="1"/>
          </p:cNvSpPr>
          <p:nvPr/>
        </p:nvSpPr>
        <p:spPr bwMode="auto">
          <a:xfrm>
            <a:off x="838200" y="28956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996600"/>
                </a:solidFill>
                <a:latin typeface="Times New Roman" pitchFamily="18" charset="0"/>
              </a:rPr>
              <a:t>Incident Beam</a:t>
            </a:r>
          </a:p>
        </p:txBody>
      </p:sp>
      <p:sp>
        <p:nvSpPr>
          <p:cNvPr id="348164" name="Text Box 4"/>
          <p:cNvSpPr txBox="1">
            <a:spLocks noChangeArrowheads="1"/>
          </p:cNvSpPr>
          <p:nvPr/>
        </p:nvSpPr>
        <p:spPr bwMode="auto">
          <a:xfrm>
            <a:off x="685800" y="685800"/>
            <a:ext cx="419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chemeClr val="accent2"/>
                </a:solidFill>
                <a:latin typeface="Times New Roman" pitchFamily="18" charset="0"/>
              </a:rPr>
              <a:t>X-Ray Diffraction</a:t>
            </a:r>
          </a:p>
        </p:txBody>
      </p:sp>
      <p:sp>
        <p:nvSpPr>
          <p:cNvPr id="348165" name="Line 5"/>
          <p:cNvSpPr>
            <a:spLocks noChangeShapeType="1"/>
          </p:cNvSpPr>
          <p:nvPr/>
        </p:nvSpPr>
        <p:spPr bwMode="auto">
          <a:xfrm>
            <a:off x="990600" y="2781300"/>
            <a:ext cx="2351088" cy="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166" name="Line 6"/>
          <p:cNvSpPr>
            <a:spLocks noChangeShapeType="1"/>
          </p:cNvSpPr>
          <p:nvPr/>
        </p:nvSpPr>
        <p:spPr bwMode="auto">
          <a:xfrm>
            <a:off x="3390900" y="2781300"/>
            <a:ext cx="1800225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167" name="Line 7"/>
          <p:cNvSpPr>
            <a:spLocks noChangeShapeType="1"/>
          </p:cNvSpPr>
          <p:nvPr/>
        </p:nvSpPr>
        <p:spPr bwMode="auto">
          <a:xfrm flipV="1">
            <a:off x="3341688" y="1066800"/>
            <a:ext cx="1900237" cy="17145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168" name="Text Box 8"/>
          <p:cNvSpPr txBox="1">
            <a:spLocks noChangeArrowheads="1"/>
          </p:cNvSpPr>
          <p:nvPr/>
        </p:nvSpPr>
        <p:spPr bwMode="auto">
          <a:xfrm>
            <a:off x="3990975" y="3001963"/>
            <a:ext cx="18002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996600"/>
                </a:solidFill>
                <a:latin typeface="Times New Roman" pitchFamily="18" charset="0"/>
              </a:rPr>
              <a:t>Transmitted Beam</a:t>
            </a:r>
          </a:p>
        </p:txBody>
      </p:sp>
      <p:sp>
        <p:nvSpPr>
          <p:cNvPr id="348169" name="Text Box 9"/>
          <p:cNvSpPr txBox="1">
            <a:spLocks noChangeArrowheads="1"/>
          </p:cNvSpPr>
          <p:nvPr/>
        </p:nvSpPr>
        <p:spPr bwMode="auto">
          <a:xfrm rot="-24113225">
            <a:off x="3616325" y="1066800"/>
            <a:ext cx="15509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996600"/>
                </a:solidFill>
                <a:latin typeface="Times New Roman" pitchFamily="18" charset="0"/>
              </a:rPr>
              <a:t>Diffracted Beam</a:t>
            </a:r>
          </a:p>
        </p:txBody>
      </p:sp>
      <p:sp>
        <p:nvSpPr>
          <p:cNvPr id="348170" name="Text Box 10"/>
          <p:cNvSpPr txBox="1">
            <a:spLocks noChangeArrowheads="1"/>
          </p:cNvSpPr>
          <p:nvPr/>
        </p:nvSpPr>
        <p:spPr bwMode="auto">
          <a:xfrm>
            <a:off x="2438400" y="1619250"/>
            <a:ext cx="106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996600"/>
                </a:solidFill>
                <a:latin typeface="Times New Roman" pitchFamily="18" charset="0"/>
              </a:rPr>
              <a:t>Sample</a:t>
            </a:r>
          </a:p>
        </p:txBody>
      </p:sp>
      <p:grpSp>
        <p:nvGrpSpPr>
          <p:cNvPr id="348171" name="Group 11"/>
          <p:cNvGrpSpPr>
            <a:grpSpLocks/>
          </p:cNvGrpSpPr>
          <p:nvPr/>
        </p:nvGrpSpPr>
        <p:grpSpPr bwMode="auto">
          <a:xfrm>
            <a:off x="2541588" y="2062163"/>
            <a:ext cx="1349375" cy="1455737"/>
            <a:chOff x="1601" y="1299"/>
            <a:chExt cx="850" cy="917"/>
          </a:xfrm>
        </p:grpSpPr>
        <p:sp>
          <p:nvSpPr>
            <p:cNvPr id="348172" name="Line 12"/>
            <p:cNvSpPr>
              <a:spLocks noChangeShapeType="1"/>
            </p:cNvSpPr>
            <p:nvPr/>
          </p:nvSpPr>
          <p:spPr bwMode="auto">
            <a:xfrm flipV="1">
              <a:off x="1632" y="1623"/>
              <a:ext cx="819" cy="3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173" name="Line 13"/>
            <p:cNvSpPr>
              <a:spLocks noChangeShapeType="1"/>
            </p:cNvSpPr>
            <p:nvPr/>
          </p:nvSpPr>
          <p:spPr bwMode="auto">
            <a:xfrm flipV="1">
              <a:off x="1695" y="1752"/>
              <a:ext cx="693" cy="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174" name="Line 14"/>
            <p:cNvSpPr>
              <a:spLocks noChangeShapeType="1"/>
            </p:cNvSpPr>
            <p:nvPr/>
          </p:nvSpPr>
          <p:spPr bwMode="auto">
            <a:xfrm flipV="1">
              <a:off x="1758" y="1822"/>
              <a:ext cx="662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175" name="Line 15"/>
            <p:cNvSpPr>
              <a:spLocks noChangeShapeType="1"/>
            </p:cNvSpPr>
            <p:nvPr/>
          </p:nvSpPr>
          <p:spPr bwMode="auto">
            <a:xfrm flipV="1">
              <a:off x="1821" y="1926"/>
              <a:ext cx="567" cy="2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176" name="Line 16"/>
            <p:cNvSpPr>
              <a:spLocks noChangeShapeType="1"/>
            </p:cNvSpPr>
            <p:nvPr/>
          </p:nvSpPr>
          <p:spPr bwMode="auto">
            <a:xfrm flipV="1">
              <a:off x="1884" y="2031"/>
              <a:ext cx="504" cy="1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177" name="Line 17"/>
            <p:cNvSpPr>
              <a:spLocks noChangeShapeType="1"/>
            </p:cNvSpPr>
            <p:nvPr/>
          </p:nvSpPr>
          <p:spPr bwMode="auto">
            <a:xfrm flipV="1">
              <a:off x="1601" y="1299"/>
              <a:ext cx="598" cy="2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178" name="Line 18"/>
            <p:cNvSpPr>
              <a:spLocks noChangeShapeType="1"/>
            </p:cNvSpPr>
            <p:nvPr/>
          </p:nvSpPr>
          <p:spPr bwMode="auto">
            <a:xfrm flipV="1">
              <a:off x="1601" y="1369"/>
              <a:ext cx="724" cy="2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179" name="Line 19"/>
            <p:cNvSpPr>
              <a:spLocks noChangeShapeType="1"/>
            </p:cNvSpPr>
            <p:nvPr/>
          </p:nvSpPr>
          <p:spPr bwMode="auto">
            <a:xfrm flipV="1">
              <a:off x="1632" y="1451"/>
              <a:ext cx="756" cy="3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180" name="Line 20"/>
            <p:cNvSpPr>
              <a:spLocks noChangeShapeType="1"/>
            </p:cNvSpPr>
            <p:nvPr/>
          </p:nvSpPr>
          <p:spPr bwMode="auto">
            <a:xfrm flipV="1">
              <a:off x="1632" y="1521"/>
              <a:ext cx="819" cy="3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181" name="Text Box 21"/>
          <p:cNvSpPr txBox="1">
            <a:spLocks noChangeArrowheads="1"/>
          </p:cNvSpPr>
          <p:nvPr/>
        </p:nvSpPr>
        <p:spPr bwMode="auto">
          <a:xfrm>
            <a:off x="914400" y="3733800"/>
            <a:ext cx="7315200" cy="252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latin typeface="Times New Roman" pitchFamily="18" charset="0"/>
              </a:rPr>
              <a:t>Braggs Law (Part 1):</a:t>
            </a:r>
            <a:r>
              <a:rPr lang="en-US" sz="3200">
                <a:latin typeface="Times New Roman" pitchFamily="18" charset="0"/>
              </a:rPr>
              <a:t> For every diffracted beam there exists a set of crystal lattice planes such that the diffracted beam appears to be specularly reflected from this set of planes.  </a:t>
            </a:r>
          </a:p>
        </p:txBody>
      </p:sp>
      <p:sp>
        <p:nvSpPr>
          <p:cNvPr id="348182" name="Text Box 22"/>
          <p:cNvSpPr txBox="1">
            <a:spLocks noChangeArrowheads="1"/>
          </p:cNvSpPr>
          <p:nvPr/>
        </p:nvSpPr>
        <p:spPr bwMode="auto">
          <a:xfrm>
            <a:off x="5486400" y="16002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996600"/>
                </a:solidFill>
                <a:latin typeface="Times New Roman" pitchFamily="18" charset="0"/>
                <a:cs typeface="Times New Roman" pitchFamily="18" charset="0"/>
              </a:rPr>
              <a:t>≡ Bragg Reflection</a:t>
            </a:r>
          </a:p>
        </p:txBody>
      </p:sp>
    </p:spTree>
    <p:extLst>
      <p:ext uri="{BB962C8B-B14F-4D97-AF65-F5344CB8AC3E}">
        <p14:creationId xmlns:p14="http://schemas.microsoft.com/office/powerpoint/2010/main" val="175481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8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8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1" grpId="0"/>
      <p:bldP spid="34818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Text Box 2"/>
          <p:cNvSpPr txBox="1">
            <a:spLocks noChangeArrowheads="1"/>
          </p:cNvSpPr>
          <p:nvPr/>
        </p:nvSpPr>
        <p:spPr bwMode="auto">
          <a:xfrm>
            <a:off x="685800" y="685800"/>
            <a:ext cx="419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chemeClr val="accent2"/>
                </a:solidFill>
                <a:latin typeface="Times New Roman" pitchFamily="18" charset="0"/>
              </a:rPr>
              <a:t>X-Ray Diffraction</a:t>
            </a:r>
          </a:p>
        </p:txBody>
      </p:sp>
      <p:sp>
        <p:nvSpPr>
          <p:cNvPr id="350211" name="Text Box 3"/>
          <p:cNvSpPr txBox="1">
            <a:spLocks noChangeArrowheads="1"/>
          </p:cNvSpPr>
          <p:nvPr/>
        </p:nvSpPr>
        <p:spPr bwMode="auto">
          <a:xfrm>
            <a:off x="1524000" y="2925763"/>
            <a:ext cx="5715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chemeClr val="accent2"/>
                </a:solidFill>
                <a:latin typeface="Times New Roman" pitchFamily="18" charset="0"/>
              </a:rPr>
              <a:t>Braggs’ recipe for Nobel prize?</a:t>
            </a:r>
          </a:p>
        </p:txBody>
      </p:sp>
      <p:sp>
        <p:nvSpPr>
          <p:cNvPr id="350212" name="Text Box 4"/>
          <p:cNvSpPr txBox="1">
            <a:spLocks noChangeArrowheads="1"/>
          </p:cNvSpPr>
          <p:nvPr/>
        </p:nvSpPr>
        <p:spPr bwMode="auto">
          <a:xfrm>
            <a:off x="2286000" y="4906963"/>
            <a:ext cx="5791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chemeClr val="accent2"/>
                </a:solidFill>
                <a:latin typeface="Times New Roman" pitchFamily="18" charset="0"/>
              </a:rPr>
              <a:t>Call the diffraction a reflection!!!</a:t>
            </a:r>
          </a:p>
        </p:txBody>
      </p:sp>
    </p:spTree>
    <p:extLst>
      <p:ext uri="{BB962C8B-B14F-4D97-AF65-F5344CB8AC3E}">
        <p14:creationId xmlns:p14="http://schemas.microsoft.com/office/powerpoint/2010/main" val="110664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11" grpId="0"/>
      <p:bldP spid="3502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Text Box 2"/>
          <p:cNvSpPr txBox="1">
            <a:spLocks noChangeArrowheads="1"/>
          </p:cNvSpPr>
          <p:nvPr/>
        </p:nvSpPr>
        <p:spPr bwMode="auto">
          <a:xfrm>
            <a:off x="914400" y="1217613"/>
            <a:ext cx="731520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Times New Roman" pitchFamily="18" charset="0"/>
              </a:rPr>
              <a:t>Braggs Law (Part 1):</a:t>
            </a:r>
            <a:r>
              <a:rPr lang="en-US" sz="2800">
                <a:latin typeface="Times New Roman" pitchFamily="18" charset="0"/>
              </a:rPr>
              <a:t> the diffracted beam appears to be </a:t>
            </a:r>
            <a:r>
              <a:rPr lang="en-US" sz="2800" b="1">
                <a:latin typeface="Times New Roman" pitchFamily="18" charset="0"/>
              </a:rPr>
              <a:t>specularly</a:t>
            </a:r>
            <a:r>
              <a:rPr lang="en-US" sz="2800">
                <a:latin typeface="Times New Roman" pitchFamily="18" charset="0"/>
              </a:rPr>
              <a:t> reflected from a set of crystal lattice planes.  </a:t>
            </a:r>
          </a:p>
        </p:txBody>
      </p:sp>
      <p:sp>
        <p:nvSpPr>
          <p:cNvPr id="352259" name="Text Box 3"/>
          <p:cNvSpPr txBox="1">
            <a:spLocks noChangeArrowheads="1"/>
          </p:cNvSpPr>
          <p:nvPr/>
        </p:nvSpPr>
        <p:spPr bwMode="auto">
          <a:xfrm>
            <a:off x="914400" y="2667000"/>
            <a:ext cx="7315200" cy="372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Times New Roman" pitchFamily="18" charset="0"/>
              </a:rPr>
              <a:t>Specular reflection:</a:t>
            </a:r>
            <a:br>
              <a:rPr lang="en-US" sz="2800" b="1">
                <a:latin typeface="Times New Roman" pitchFamily="18" charset="0"/>
              </a:rPr>
            </a:br>
            <a:r>
              <a:rPr lang="en-US" sz="2800">
                <a:latin typeface="Times New Roman" pitchFamily="18" charset="0"/>
              </a:rPr>
              <a:t>Angle of incidence</a:t>
            </a:r>
            <a:br>
              <a:rPr lang="en-US" sz="2800">
                <a:latin typeface="Times New Roman" pitchFamily="18" charset="0"/>
              </a:rPr>
            </a:br>
            <a:r>
              <a:rPr lang="en-US" sz="2800">
                <a:latin typeface="Times New Roman" pitchFamily="18" charset="0"/>
              </a:rPr>
              <a:t>    =Angle of reflection </a:t>
            </a:r>
            <a:br>
              <a:rPr lang="en-US" sz="2800">
                <a:latin typeface="Times New Roman" pitchFamily="18" charset="0"/>
              </a:rPr>
            </a:br>
            <a:r>
              <a:rPr lang="en-US" sz="2800">
                <a:latin typeface="Times New Roman" pitchFamily="18" charset="0"/>
              </a:rPr>
              <a:t>(both measured from the </a:t>
            </a:r>
            <a:br>
              <a:rPr lang="en-US" sz="2800">
                <a:latin typeface="Times New Roman" pitchFamily="18" charset="0"/>
              </a:rPr>
            </a:br>
            <a:r>
              <a:rPr lang="en-US" sz="2800">
                <a:latin typeface="Times New Roman" pitchFamily="18" charset="0"/>
              </a:rPr>
              <a:t>plane and not from </a:t>
            </a:r>
            <a:br>
              <a:rPr lang="en-US" sz="2800">
                <a:latin typeface="Times New Roman" pitchFamily="18" charset="0"/>
              </a:rPr>
            </a:br>
            <a:r>
              <a:rPr lang="en-US" sz="2800">
                <a:latin typeface="Times New Roman" pitchFamily="18" charset="0"/>
              </a:rPr>
              <a:t>the normal)</a:t>
            </a:r>
          </a:p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The incident beam, the reflected beam and the plane normal lie in one plane</a:t>
            </a:r>
          </a:p>
        </p:txBody>
      </p:sp>
      <p:sp>
        <p:nvSpPr>
          <p:cNvPr id="352260" name="Text Box 4"/>
          <p:cNvSpPr txBox="1">
            <a:spLocks noChangeArrowheads="1"/>
          </p:cNvSpPr>
          <p:nvPr/>
        </p:nvSpPr>
        <p:spPr bwMode="auto">
          <a:xfrm>
            <a:off x="685800" y="685800"/>
            <a:ext cx="419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chemeClr val="accent2"/>
                </a:solidFill>
                <a:latin typeface="Times New Roman" pitchFamily="18" charset="0"/>
              </a:rPr>
              <a:t>X-Ray Diffraction</a:t>
            </a:r>
          </a:p>
        </p:txBody>
      </p:sp>
      <p:grpSp>
        <p:nvGrpSpPr>
          <p:cNvPr id="352261" name="Group 5"/>
          <p:cNvGrpSpPr>
            <a:grpSpLocks/>
          </p:cNvGrpSpPr>
          <p:nvPr/>
        </p:nvGrpSpPr>
        <p:grpSpPr bwMode="auto">
          <a:xfrm>
            <a:off x="4572000" y="2362200"/>
            <a:ext cx="3657600" cy="2819400"/>
            <a:chOff x="2880" y="1488"/>
            <a:chExt cx="2304" cy="1776"/>
          </a:xfrm>
        </p:grpSpPr>
        <p:sp>
          <p:nvSpPr>
            <p:cNvPr id="352262" name="Rectangle 6"/>
            <p:cNvSpPr>
              <a:spLocks noChangeArrowheads="1"/>
            </p:cNvSpPr>
            <p:nvPr/>
          </p:nvSpPr>
          <p:spPr bwMode="auto">
            <a:xfrm>
              <a:off x="2880" y="1488"/>
              <a:ext cx="2304" cy="1776"/>
            </a:xfrm>
            <a:prstGeom prst="rect">
              <a:avLst/>
            </a:prstGeom>
            <a:solidFill>
              <a:srgbClr val="FFFF99"/>
            </a:solidFill>
            <a:ln w="38100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2263" name="Line 7"/>
            <p:cNvSpPr>
              <a:spLocks noChangeShapeType="1"/>
            </p:cNvSpPr>
            <p:nvPr/>
          </p:nvSpPr>
          <p:spPr bwMode="auto">
            <a:xfrm>
              <a:off x="2880" y="2640"/>
              <a:ext cx="2304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2264" name="Line 8"/>
            <p:cNvSpPr>
              <a:spLocks noChangeShapeType="1"/>
            </p:cNvSpPr>
            <p:nvPr/>
          </p:nvSpPr>
          <p:spPr bwMode="auto">
            <a:xfrm>
              <a:off x="2906" y="1536"/>
              <a:ext cx="1104" cy="1104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2265" name="Line 9"/>
            <p:cNvSpPr>
              <a:spLocks noChangeShapeType="1"/>
            </p:cNvSpPr>
            <p:nvPr/>
          </p:nvSpPr>
          <p:spPr bwMode="auto">
            <a:xfrm flipV="1">
              <a:off x="4010" y="1536"/>
              <a:ext cx="1152" cy="1104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2266" name="Line 10"/>
            <p:cNvSpPr>
              <a:spLocks noChangeShapeType="1"/>
            </p:cNvSpPr>
            <p:nvPr/>
          </p:nvSpPr>
          <p:spPr bwMode="auto">
            <a:xfrm>
              <a:off x="4010" y="1584"/>
              <a:ext cx="0" cy="1056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2267" name="Text Box 11"/>
            <p:cNvSpPr txBox="1">
              <a:spLocks noChangeArrowheads="1"/>
            </p:cNvSpPr>
            <p:nvPr/>
          </p:nvSpPr>
          <p:spPr bwMode="auto">
            <a:xfrm>
              <a:off x="3264" y="1968"/>
              <a:ext cx="24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</a:rPr>
                <a:t>i</a:t>
              </a:r>
            </a:p>
          </p:txBody>
        </p:sp>
        <p:sp>
          <p:nvSpPr>
            <p:cNvPr id="352268" name="Text Box 12"/>
            <p:cNvSpPr txBox="1">
              <a:spLocks noChangeArrowheads="1"/>
            </p:cNvSpPr>
            <p:nvPr/>
          </p:nvSpPr>
          <p:spPr bwMode="auto">
            <a:xfrm>
              <a:off x="3510" y="2300"/>
              <a:ext cx="57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sym typeface="Symbol" pitchFamily="18" charset="2"/>
                </a:rPr>
                <a:t></a:t>
              </a:r>
            </a:p>
          </p:txBody>
        </p:sp>
        <p:sp>
          <p:nvSpPr>
            <p:cNvPr id="352269" name="Text Box 13"/>
            <p:cNvSpPr txBox="1">
              <a:spLocks noChangeArrowheads="1"/>
            </p:cNvSpPr>
            <p:nvPr/>
          </p:nvSpPr>
          <p:spPr bwMode="auto">
            <a:xfrm>
              <a:off x="4272" y="2295"/>
              <a:ext cx="57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sym typeface="Symbol" pitchFamily="18" charset="2"/>
                </a:rPr>
                <a:t></a:t>
              </a:r>
            </a:p>
          </p:txBody>
        </p:sp>
        <p:sp>
          <p:nvSpPr>
            <p:cNvPr id="352270" name="Arc 14"/>
            <p:cNvSpPr>
              <a:spLocks/>
            </p:cNvSpPr>
            <p:nvPr/>
          </p:nvSpPr>
          <p:spPr bwMode="auto">
            <a:xfrm flipH="1">
              <a:off x="3408" y="2256"/>
              <a:ext cx="240" cy="38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2271" name="Arc 15"/>
            <p:cNvSpPr>
              <a:spLocks/>
            </p:cNvSpPr>
            <p:nvPr/>
          </p:nvSpPr>
          <p:spPr bwMode="auto">
            <a:xfrm>
              <a:off x="4394" y="2248"/>
              <a:ext cx="240" cy="38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2272" name="Text Box 16"/>
            <p:cNvSpPr txBox="1">
              <a:spLocks noChangeArrowheads="1"/>
            </p:cNvSpPr>
            <p:nvPr/>
          </p:nvSpPr>
          <p:spPr bwMode="auto">
            <a:xfrm>
              <a:off x="2928" y="2640"/>
              <a:ext cx="124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Times New Roman" pitchFamily="18" charset="0"/>
                </a:rPr>
                <a:t>plane</a:t>
              </a:r>
            </a:p>
          </p:txBody>
        </p:sp>
        <p:sp>
          <p:nvSpPr>
            <p:cNvPr id="352273" name="Text Box 17"/>
            <p:cNvSpPr txBox="1">
              <a:spLocks noChangeArrowheads="1"/>
            </p:cNvSpPr>
            <p:nvPr/>
          </p:nvSpPr>
          <p:spPr bwMode="auto">
            <a:xfrm>
              <a:off x="4656" y="1920"/>
              <a:ext cx="28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</a:rPr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040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Text Box 2"/>
          <p:cNvSpPr txBox="1">
            <a:spLocks noChangeArrowheads="1"/>
          </p:cNvSpPr>
          <p:nvPr/>
        </p:nvSpPr>
        <p:spPr bwMode="auto">
          <a:xfrm>
            <a:off x="685800" y="685800"/>
            <a:ext cx="419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chemeClr val="accent2"/>
                </a:solidFill>
                <a:latin typeface="Times New Roman" pitchFamily="18" charset="0"/>
              </a:rPr>
              <a:t>X-Ray Diffraction</a:t>
            </a:r>
          </a:p>
        </p:txBody>
      </p:sp>
      <p:grpSp>
        <p:nvGrpSpPr>
          <p:cNvPr id="354307" name="Group 3"/>
          <p:cNvGrpSpPr>
            <a:grpSpLocks/>
          </p:cNvGrpSpPr>
          <p:nvPr/>
        </p:nvGrpSpPr>
        <p:grpSpPr bwMode="auto">
          <a:xfrm>
            <a:off x="2819400" y="1295400"/>
            <a:ext cx="3695700" cy="2819400"/>
            <a:chOff x="1776" y="816"/>
            <a:chExt cx="2328" cy="1776"/>
          </a:xfrm>
        </p:grpSpPr>
        <p:sp>
          <p:nvSpPr>
            <p:cNvPr id="354308" name="Rectangle 4"/>
            <p:cNvSpPr>
              <a:spLocks noChangeArrowheads="1"/>
            </p:cNvSpPr>
            <p:nvPr/>
          </p:nvSpPr>
          <p:spPr bwMode="auto">
            <a:xfrm>
              <a:off x="1800" y="816"/>
              <a:ext cx="2304" cy="1776"/>
            </a:xfrm>
            <a:prstGeom prst="rect">
              <a:avLst/>
            </a:prstGeom>
            <a:solidFill>
              <a:srgbClr val="FFFF99"/>
            </a:solidFill>
            <a:ln w="38100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09" name="Line 5"/>
            <p:cNvSpPr>
              <a:spLocks noChangeShapeType="1"/>
            </p:cNvSpPr>
            <p:nvPr/>
          </p:nvSpPr>
          <p:spPr bwMode="auto">
            <a:xfrm>
              <a:off x="1800" y="1968"/>
              <a:ext cx="2304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4310" name="Line 6"/>
            <p:cNvSpPr>
              <a:spLocks noChangeShapeType="1"/>
            </p:cNvSpPr>
            <p:nvPr/>
          </p:nvSpPr>
          <p:spPr bwMode="auto">
            <a:xfrm>
              <a:off x="1776" y="864"/>
              <a:ext cx="1104" cy="1104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4311" name="Line 7"/>
            <p:cNvSpPr>
              <a:spLocks noChangeShapeType="1"/>
            </p:cNvSpPr>
            <p:nvPr/>
          </p:nvSpPr>
          <p:spPr bwMode="auto">
            <a:xfrm flipV="1">
              <a:off x="2884" y="864"/>
              <a:ext cx="1152" cy="1104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4312" name="Line 8"/>
            <p:cNvSpPr>
              <a:spLocks noChangeShapeType="1"/>
            </p:cNvSpPr>
            <p:nvPr/>
          </p:nvSpPr>
          <p:spPr bwMode="auto">
            <a:xfrm>
              <a:off x="2882" y="912"/>
              <a:ext cx="0" cy="1056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4313" name="Text Box 9"/>
            <p:cNvSpPr txBox="1">
              <a:spLocks noChangeArrowheads="1"/>
            </p:cNvSpPr>
            <p:nvPr/>
          </p:nvSpPr>
          <p:spPr bwMode="auto">
            <a:xfrm>
              <a:off x="2088" y="1296"/>
              <a:ext cx="24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</a:rPr>
                <a:t>i</a:t>
              </a:r>
            </a:p>
          </p:txBody>
        </p:sp>
        <p:sp>
          <p:nvSpPr>
            <p:cNvPr id="354314" name="Text Box 10"/>
            <p:cNvSpPr txBox="1">
              <a:spLocks noChangeArrowheads="1"/>
            </p:cNvSpPr>
            <p:nvPr/>
          </p:nvSpPr>
          <p:spPr bwMode="auto">
            <a:xfrm>
              <a:off x="2334" y="1628"/>
              <a:ext cx="57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sym typeface="Symbol" pitchFamily="18" charset="2"/>
                </a:rPr>
                <a:t></a:t>
              </a:r>
            </a:p>
          </p:txBody>
        </p:sp>
        <p:sp>
          <p:nvSpPr>
            <p:cNvPr id="354315" name="Text Box 11"/>
            <p:cNvSpPr txBox="1">
              <a:spLocks noChangeArrowheads="1"/>
            </p:cNvSpPr>
            <p:nvPr/>
          </p:nvSpPr>
          <p:spPr bwMode="auto">
            <a:xfrm>
              <a:off x="3096" y="1623"/>
              <a:ext cx="57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  <a:sym typeface="Symbol" pitchFamily="18" charset="2"/>
                </a:rPr>
                <a:t></a:t>
              </a:r>
            </a:p>
          </p:txBody>
        </p:sp>
        <p:sp>
          <p:nvSpPr>
            <p:cNvPr id="354316" name="Arc 12"/>
            <p:cNvSpPr>
              <a:spLocks/>
            </p:cNvSpPr>
            <p:nvPr/>
          </p:nvSpPr>
          <p:spPr bwMode="auto">
            <a:xfrm flipH="1">
              <a:off x="2241" y="1584"/>
              <a:ext cx="240" cy="38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7" name="Arc 13"/>
            <p:cNvSpPr>
              <a:spLocks/>
            </p:cNvSpPr>
            <p:nvPr/>
          </p:nvSpPr>
          <p:spPr bwMode="auto">
            <a:xfrm>
              <a:off x="3275" y="1576"/>
              <a:ext cx="240" cy="38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8" name="Text Box 14"/>
            <p:cNvSpPr txBox="1">
              <a:spLocks noChangeArrowheads="1"/>
            </p:cNvSpPr>
            <p:nvPr/>
          </p:nvSpPr>
          <p:spPr bwMode="auto">
            <a:xfrm>
              <a:off x="3480" y="1248"/>
              <a:ext cx="28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354319" name="Line 15"/>
            <p:cNvSpPr>
              <a:spLocks noChangeShapeType="1"/>
            </p:cNvSpPr>
            <p:nvPr/>
          </p:nvSpPr>
          <p:spPr bwMode="auto">
            <a:xfrm>
              <a:off x="1800" y="2448"/>
              <a:ext cx="2304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4320" name="Line 16"/>
            <p:cNvSpPr>
              <a:spLocks noChangeShapeType="1"/>
            </p:cNvSpPr>
            <p:nvPr/>
          </p:nvSpPr>
          <p:spPr bwMode="auto">
            <a:xfrm>
              <a:off x="2280" y="1968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4321" name="Text Box 17"/>
            <p:cNvSpPr txBox="1">
              <a:spLocks noChangeArrowheads="1"/>
            </p:cNvSpPr>
            <p:nvPr/>
          </p:nvSpPr>
          <p:spPr bwMode="auto">
            <a:xfrm>
              <a:off x="2280" y="1968"/>
              <a:ext cx="5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i="1">
                  <a:latin typeface="Times New Roman" pitchFamily="18" charset="0"/>
                </a:rPr>
                <a:t>d</a:t>
              </a:r>
              <a:r>
                <a:rPr lang="en-US" sz="3200" baseline="-25000">
                  <a:latin typeface="Times New Roman" pitchFamily="18" charset="0"/>
                </a:rPr>
                <a:t>hkl</a:t>
              </a:r>
              <a:endParaRPr lang="en-US" sz="3200">
                <a:latin typeface="Times New Roman" pitchFamily="18" charset="0"/>
              </a:endParaRPr>
            </a:p>
          </p:txBody>
        </p:sp>
      </p:grpSp>
      <p:sp>
        <p:nvSpPr>
          <p:cNvPr id="354322" name="Text Box 18"/>
          <p:cNvSpPr txBox="1">
            <a:spLocks noChangeArrowheads="1"/>
          </p:cNvSpPr>
          <p:nvPr/>
        </p:nvSpPr>
        <p:spPr bwMode="auto">
          <a:xfrm>
            <a:off x="838200" y="4648200"/>
            <a:ext cx="73914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latin typeface="Times New Roman" pitchFamily="18" charset="0"/>
              </a:rPr>
              <a:t>Bragg’s law (Part 2):</a:t>
            </a:r>
          </a:p>
          <a:p>
            <a:pPr>
              <a:spcBef>
                <a:spcPct val="50000"/>
              </a:spcBef>
            </a:pPr>
            <a:endParaRPr lang="en-US" sz="320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354323" name="Object 19"/>
          <p:cNvGraphicFramePr>
            <a:graphicFrameLocks noChangeAspect="1"/>
          </p:cNvGraphicFramePr>
          <p:nvPr/>
        </p:nvGraphicFramePr>
        <p:xfrm>
          <a:off x="2847975" y="5430838"/>
          <a:ext cx="3130550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4" imgW="965160" imgH="228600" progId="Equation.3">
                  <p:embed/>
                </p:oleObj>
              </mc:Choice>
              <mc:Fallback>
                <p:oleObj name="Equation" r:id="rId4" imgW="965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975" y="5430838"/>
                        <a:ext cx="3130550" cy="741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006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Line 2"/>
          <p:cNvSpPr>
            <a:spLocks noChangeShapeType="1"/>
          </p:cNvSpPr>
          <p:nvPr/>
        </p:nvSpPr>
        <p:spPr bwMode="auto">
          <a:xfrm>
            <a:off x="1366838" y="1993900"/>
            <a:ext cx="6862762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6355" name="Line 3"/>
          <p:cNvSpPr>
            <a:spLocks noChangeShapeType="1"/>
          </p:cNvSpPr>
          <p:nvPr/>
        </p:nvSpPr>
        <p:spPr bwMode="auto">
          <a:xfrm>
            <a:off x="2286000" y="165100"/>
            <a:ext cx="2297113" cy="1862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6356" name="Line 4"/>
          <p:cNvSpPr>
            <a:spLocks noChangeShapeType="1"/>
          </p:cNvSpPr>
          <p:nvPr/>
        </p:nvSpPr>
        <p:spPr bwMode="auto">
          <a:xfrm flipV="1">
            <a:off x="4575175" y="241300"/>
            <a:ext cx="2206625" cy="1709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6357" name="Line 5"/>
          <p:cNvSpPr>
            <a:spLocks noChangeShapeType="1"/>
          </p:cNvSpPr>
          <p:nvPr/>
        </p:nvSpPr>
        <p:spPr bwMode="auto">
          <a:xfrm>
            <a:off x="4552950" y="698500"/>
            <a:ext cx="17463" cy="3352800"/>
          </a:xfrm>
          <a:prstGeom prst="line">
            <a:avLst/>
          </a:prstGeom>
          <a:noFill/>
          <a:ln w="28575">
            <a:solidFill>
              <a:srgbClr val="66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6358" name="Text Box 6"/>
          <p:cNvSpPr txBox="1">
            <a:spLocks noChangeArrowheads="1"/>
          </p:cNvSpPr>
          <p:nvPr/>
        </p:nvSpPr>
        <p:spPr bwMode="auto">
          <a:xfrm>
            <a:off x="3182938" y="523875"/>
            <a:ext cx="71596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imes New Roman" pitchFamily="18" charset="0"/>
              </a:rPr>
              <a:t>i</a:t>
            </a:r>
          </a:p>
        </p:txBody>
      </p:sp>
      <p:sp>
        <p:nvSpPr>
          <p:cNvPr id="356359" name="Text Box 7"/>
          <p:cNvSpPr txBox="1">
            <a:spLocks noChangeArrowheads="1"/>
          </p:cNvSpPr>
          <p:nvPr/>
        </p:nvSpPr>
        <p:spPr bwMode="auto">
          <a:xfrm>
            <a:off x="4173538" y="2189163"/>
            <a:ext cx="3905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imes New Roman" pitchFamily="18" charset="0"/>
                <a:sym typeface="Symbol" pitchFamily="18" charset="2"/>
              </a:rPr>
              <a:t></a:t>
            </a:r>
          </a:p>
        </p:txBody>
      </p:sp>
      <p:sp>
        <p:nvSpPr>
          <p:cNvPr id="356360" name="Text Box 8"/>
          <p:cNvSpPr txBox="1">
            <a:spLocks noChangeArrowheads="1"/>
          </p:cNvSpPr>
          <p:nvPr/>
        </p:nvSpPr>
        <p:spPr bwMode="auto">
          <a:xfrm>
            <a:off x="4589463" y="2189163"/>
            <a:ext cx="3492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imes New Roman" pitchFamily="18" charset="0"/>
                <a:sym typeface="Symbol" pitchFamily="18" charset="2"/>
              </a:rPr>
              <a:t></a:t>
            </a:r>
          </a:p>
        </p:txBody>
      </p:sp>
      <p:sp>
        <p:nvSpPr>
          <p:cNvPr id="356361" name="Text Box 9"/>
          <p:cNvSpPr txBox="1">
            <a:spLocks noChangeArrowheads="1"/>
          </p:cNvSpPr>
          <p:nvPr/>
        </p:nvSpPr>
        <p:spPr bwMode="auto">
          <a:xfrm>
            <a:off x="5624513" y="442913"/>
            <a:ext cx="8588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imes New Roman" pitchFamily="18" charset="0"/>
              </a:rPr>
              <a:t>r</a:t>
            </a:r>
          </a:p>
        </p:txBody>
      </p:sp>
      <p:sp>
        <p:nvSpPr>
          <p:cNvPr id="356362" name="Line 10"/>
          <p:cNvSpPr>
            <a:spLocks noChangeShapeType="1"/>
          </p:cNvSpPr>
          <p:nvPr/>
        </p:nvSpPr>
        <p:spPr bwMode="auto">
          <a:xfrm>
            <a:off x="1366838" y="4079875"/>
            <a:ext cx="6862762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6363" name="Line 11"/>
          <p:cNvSpPr>
            <a:spLocks noChangeShapeType="1"/>
          </p:cNvSpPr>
          <p:nvPr/>
        </p:nvSpPr>
        <p:spPr bwMode="auto">
          <a:xfrm>
            <a:off x="1262063" y="1360488"/>
            <a:ext cx="3287712" cy="2700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6364" name="Line 12"/>
          <p:cNvSpPr>
            <a:spLocks noChangeShapeType="1"/>
          </p:cNvSpPr>
          <p:nvPr/>
        </p:nvSpPr>
        <p:spPr bwMode="auto">
          <a:xfrm flipV="1">
            <a:off x="4583113" y="1350963"/>
            <a:ext cx="3430587" cy="2700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6365" name="Text Box 13"/>
          <p:cNvSpPr txBox="1">
            <a:spLocks noChangeArrowheads="1"/>
          </p:cNvSpPr>
          <p:nvPr/>
        </p:nvSpPr>
        <p:spPr bwMode="auto">
          <a:xfrm>
            <a:off x="1257300" y="4749800"/>
            <a:ext cx="45116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imes New Roman" pitchFamily="18" charset="0"/>
              </a:rPr>
              <a:t>Path Difference =PQ+QR</a:t>
            </a:r>
          </a:p>
        </p:txBody>
      </p:sp>
      <p:graphicFrame>
        <p:nvGraphicFramePr>
          <p:cNvPr id="356366" name="Object 14"/>
          <p:cNvGraphicFramePr>
            <a:graphicFrameLocks noChangeAspect="1"/>
          </p:cNvGraphicFramePr>
          <p:nvPr/>
        </p:nvGraphicFramePr>
        <p:xfrm>
          <a:off x="5607050" y="4762500"/>
          <a:ext cx="2227263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4" imgW="761760" imgH="228600" progId="Equation.3">
                  <p:embed/>
                </p:oleObj>
              </mc:Choice>
              <mc:Fallback>
                <p:oleObj name="Equation" r:id="rId4" imgW="7617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7050" y="4762500"/>
                        <a:ext cx="2227263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6367" name="Text Box 15"/>
          <p:cNvSpPr txBox="1">
            <a:spLocks noChangeArrowheads="1"/>
          </p:cNvSpPr>
          <p:nvPr/>
        </p:nvSpPr>
        <p:spPr bwMode="auto">
          <a:xfrm>
            <a:off x="3290888" y="3173413"/>
            <a:ext cx="6080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imes New Roman" pitchFamily="18" charset="0"/>
              </a:rPr>
              <a:t>P</a:t>
            </a:r>
          </a:p>
        </p:txBody>
      </p:sp>
      <p:sp>
        <p:nvSpPr>
          <p:cNvPr id="356368" name="Text Box 16"/>
          <p:cNvSpPr txBox="1">
            <a:spLocks noChangeArrowheads="1"/>
          </p:cNvSpPr>
          <p:nvPr/>
        </p:nvSpPr>
        <p:spPr bwMode="auto">
          <a:xfrm>
            <a:off x="4313238" y="4038600"/>
            <a:ext cx="6286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imes New Roman" pitchFamily="18" charset="0"/>
              </a:rPr>
              <a:t>Q</a:t>
            </a:r>
          </a:p>
        </p:txBody>
      </p:sp>
      <p:sp>
        <p:nvSpPr>
          <p:cNvPr id="356369" name="Text Box 17"/>
          <p:cNvSpPr txBox="1">
            <a:spLocks noChangeArrowheads="1"/>
          </p:cNvSpPr>
          <p:nvPr/>
        </p:nvSpPr>
        <p:spPr bwMode="auto">
          <a:xfrm>
            <a:off x="5483225" y="3173413"/>
            <a:ext cx="5715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imes New Roman" pitchFamily="18" charset="0"/>
              </a:rPr>
              <a:t>R</a:t>
            </a:r>
          </a:p>
        </p:txBody>
      </p:sp>
      <p:sp>
        <p:nvSpPr>
          <p:cNvPr id="356370" name="Text Box 18"/>
          <p:cNvSpPr txBox="1">
            <a:spLocks noChangeArrowheads="1"/>
          </p:cNvSpPr>
          <p:nvPr/>
        </p:nvSpPr>
        <p:spPr bwMode="auto">
          <a:xfrm>
            <a:off x="5027613" y="1454150"/>
            <a:ext cx="3905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imes New Roman" pitchFamily="18" charset="0"/>
                <a:sym typeface="Symbol" pitchFamily="18" charset="2"/>
              </a:rPr>
              <a:t></a:t>
            </a:r>
          </a:p>
        </p:txBody>
      </p:sp>
      <p:sp>
        <p:nvSpPr>
          <p:cNvPr id="356371" name="Text Box 19"/>
          <p:cNvSpPr txBox="1">
            <a:spLocks noChangeArrowheads="1"/>
          </p:cNvSpPr>
          <p:nvPr/>
        </p:nvSpPr>
        <p:spPr bwMode="auto">
          <a:xfrm>
            <a:off x="3549650" y="1420813"/>
            <a:ext cx="3905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imes New Roman" pitchFamily="18" charset="0"/>
                <a:sym typeface="Symbol" pitchFamily="18" charset="2"/>
              </a:rPr>
              <a:t></a:t>
            </a:r>
          </a:p>
        </p:txBody>
      </p:sp>
      <p:grpSp>
        <p:nvGrpSpPr>
          <p:cNvPr id="356372" name="Group 20"/>
          <p:cNvGrpSpPr>
            <a:grpSpLocks/>
          </p:cNvGrpSpPr>
          <p:nvPr/>
        </p:nvGrpSpPr>
        <p:grpSpPr bwMode="auto">
          <a:xfrm>
            <a:off x="6021388" y="1979613"/>
            <a:ext cx="760412" cy="2100262"/>
            <a:chOff x="3793" y="1575"/>
            <a:chExt cx="479" cy="1323"/>
          </a:xfrm>
        </p:grpSpPr>
        <p:sp>
          <p:nvSpPr>
            <p:cNvPr id="356373" name="Line 21"/>
            <p:cNvSpPr>
              <a:spLocks noChangeShapeType="1"/>
            </p:cNvSpPr>
            <p:nvPr/>
          </p:nvSpPr>
          <p:spPr bwMode="auto">
            <a:xfrm>
              <a:off x="4012" y="1575"/>
              <a:ext cx="12" cy="13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6374" name="Text Box 22"/>
            <p:cNvSpPr txBox="1">
              <a:spLocks noChangeArrowheads="1"/>
            </p:cNvSpPr>
            <p:nvPr/>
          </p:nvSpPr>
          <p:spPr bwMode="auto">
            <a:xfrm>
              <a:off x="3793" y="2160"/>
              <a:ext cx="479" cy="36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i="1">
                  <a:latin typeface="Times New Roman" pitchFamily="18" charset="0"/>
                </a:rPr>
                <a:t>d</a:t>
              </a:r>
              <a:r>
                <a:rPr lang="en-US" sz="3200" baseline="-25000">
                  <a:latin typeface="Times New Roman" pitchFamily="18" charset="0"/>
                </a:rPr>
                <a:t>hkl</a:t>
              </a:r>
              <a:endParaRPr lang="en-US" sz="3200">
                <a:latin typeface="Times New Roman" pitchFamily="18" charset="0"/>
              </a:endParaRPr>
            </a:p>
          </p:txBody>
        </p:sp>
      </p:grpSp>
      <p:sp>
        <p:nvSpPr>
          <p:cNvPr id="356375" name="Line 23"/>
          <p:cNvSpPr>
            <a:spLocks noChangeShapeType="1"/>
          </p:cNvSpPr>
          <p:nvPr/>
        </p:nvSpPr>
        <p:spPr bwMode="auto">
          <a:xfrm rot="-5400000">
            <a:off x="3430588" y="2117725"/>
            <a:ext cx="1222375" cy="1006475"/>
          </a:xfrm>
          <a:prstGeom prst="line">
            <a:avLst/>
          </a:prstGeom>
          <a:noFill/>
          <a:ln w="9525">
            <a:solidFill>
              <a:srgbClr val="CC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6376" name="Line 24"/>
          <p:cNvSpPr>
            <a:spLocks noChangeShapeType="1"/>
          </p:cNvSpPr>
          <p:nvPr/>
        </p:nvSpPr>
        <p:spPr bwMode="auto">
          <a:xfrm rot="16200000" flipV="1">
            <a:off x="4429125" y="2135188"/>
            <a:ext cx="1268413" cy="998537"/>
          </a:xfrm>
          <a:prstGeom prst="line">
            <a:avLst/>
          </a:prstGeom>
          <a:noFill/>
          <a:ln w="9525">
            <a:solidFill>
              <a:srgbClr val="CC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05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357" grpId="0" animBg="1"/>
      <p:bldP spid="356359" grpId="0"/>
      <p:bldP spid="356360" grpId="0"/>
      <p:bldP spid="356362" grpId="0" animBg="1"/>
      <p:bldP spid="356363" grpId="0" animBg="1"/>
      <p:bldP spid="356364" grpId="0" animBg="1"/>
      <p:bldP spid="356365" grpId="0"/>
      <p:bldP spid="356367" grpId="0"/>
      <p:bldP spid="356368" grpId="0"/>
      <p:bldP spid="356369" grpId="0"/>
      <p:bldP spid="356375" grpId="0" animBg="1"/>
      <p:bldP spid="35637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Text Box 2"/>
          <p:cNvSpPr txBox="1">
            <a:spLocks noChangeArrowheads="1"/>
          </p:cNvSpPr>
          <p:nvPr/>
        </p:nvSpPr>
        <p:spPr bwMode="auto">
          <a:xfrm>
            <a:off x="1257300" y="2908300"/>
            <a:ext cx="45116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imes New Roman" pitchFamily="18" charset="0"/>
              </a:rPr>
              <a:t>Path Difference =PQ+QR</a:t>
            </a:r>
          </a:p>
        </p:txBody>
      </p:sp>
      <p:graphicFrame>
        <p:nvGraphicFramePr>
          <p:cNvPr id="358403" name="Object 3"/>
          <p:cNvGraphicFramePr>
            <a:graphicFrameLocks noChangeAspect="1"/>
          </p:cNvGraphicFramePr>
          <p:nvPr/>
        </p:nvGraphicFramePr>
        <p:xfrm>
          <a:off x="5607050" y="2921000"/>
          <a:ext cx="2227263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Equation" r:id="rId3" imgW="761760" imgH="228600" progId="Equation.3">
                  <p:embed/>
                </p:oleObj>
              </mc:Choice>
              <mc:Fallback>
                <p:oleObj name="Equation" r:id="rId3" imgW="7617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7050" y="2921000"/>
                        <a:ext cx="2227263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04" name="Line 4"/>
          <p:cNvSpPr>
            <a:spLocks noChangeShapeType="1"/>
          </p:cNvSpPr>
          <p:nvPr/>
        </p:nvSpPr>
        <p:spPr bwMode="auto">
          <a:xfrm>
            <a:off x="1317625" y="1130300"/>
            <a:ext cx="3621088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05" name="Line 5"/>
          <p:cNvSpPr>
            <a:spLocks noChangeShapeType="1"/>
          </p:cNvSpPr>
          <p:nvPr/>
        </p:nvSpPr>
        <p:spPr bwMode="auto">
          <a:xfrm>
            <a:off x="1801813" y="165100"/>
            <a:ext cx="1212850" cy="982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06" name="Line 6"/>
          <p:cNvSpPr>
            <a:spLocks noChangeShapeType="1"/>
          </p:cNvSpPr>
          <p:nvPr/>
        </p:nvSpPr>
        <p:spPr bwMode="auto">
          <a:xfrm flipV="1">
            <a:off x="3009900" y="204788"/>
            <a:ext cx="1165225" cy="903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07" name="Line 7"/>
          <p:cNvSpPr>
            <a:spLocks noChangeShapeType="1"/>
          </p:cNvSpPr>
          <p:nvPr/>
        </p:nvSpPr>
        <p:spPr bwMode="auto">
          <a:xfrm>
            <a:off x="2998788" y="446088"/>
            <a:ext cx="9525" cy="1770062"/>
          </a:xfrm>
          <a:prstGeom prst="line">
            <a:avLst/>
          </a:prstGeom>
          <a:noFill/>
          <a:ln w="28575">
            <a:solidFill>
              <a:srgbClr val="66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08" name="Text Box 8"/>
          <p:cNvSpPr txBox="1">
            <a:spLocks noChangeArrowheads="1"/>
          </p:cNvSpPr>
          <p:nvPr/>
        </p:nvSpPr>
        <p:spPr bwMode="auto">
          <a:xfrm>
            <a:off x="1423988" y="0"/>
            <a:ext cx="3778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imes New Roman" pitchFamily="18" charset="0"/>
              </a:rPr>
              <a:t>i</a:t>
            </a:r>
          </a:p>
        </p:txBody>
      </p:sp>
      <p:sp>
        <p:nvSpPr>
          <p:cNvPr id="358409" name="Text Box 9"/>
          <p:cNvSpPr txBox="1">
            <a:spLocks noChangeArrowheads="1"/>
          </p:cNvSpPr>
          <p:nvPr/>
        </p:nvSpPr>
        <p:spPr bwMode="auto">
          <a:xfrm>
            <a:off x="4175125" y="20638"/>
            <a:ext cx="4540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imes New Roman" pitchFamily="18" charset="0"/>
              </a:rPr>
              <a:t>r</a:t>
            </a:r>
          </a:p>
        </p:txBody>
      </p:sp>
      <p:sp>
        <p:nvSpPr>
          <p:cNvPr id="358410" name="Line 10"/>
          <p:cNvSpPr>
            <a:spLocks noChangeShapeType="1"/>
          </p:cNvSpPr>
          <p:nvPr/>
        </p:nvSpPr>
        <p:spPr bwMode="auto">
          <a:xfrm>
            <a:off x="1317625" y="2268538"/>
            <a:ext cx="3621088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11" name="Line 11"/>
          <p:cNvSpPr>
            <a:spLocks noChangeShapeType="1"/>
          </p:cNvSpPr>
          <p:nvPr/>
        </p:nvSpPr>
        <p:spPr bwMode="auto">
          <a:xfrm>
            <a:off x="1262063" y="795338"/>
            <a:ext cx="1735137" cy="1425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12" name="Line 12"/>
          <p:cNvSpPr>
            <a:spLocks noChangeShapeType="1"/>
          </p:cNvSpPr>
          <p:nvPr/>
        </p:nvSpPr>
        <p:spPr bwMode="auto">
          <a:xfrm flipV="1">
            <a:off x="3014663" y="790575"/>
            <a:ext cx="1809750" cy="1425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13" name="Text Box 13"/>
          <p:cNvSpPr txBox="1">
            <a:spLocks noChangeArrowheads="1"/>
          </p:cNvSpPr>
          <p:nvPr/>
        </p:nvSpPr>
        <p:spPr bwMode="auto">
          <a:xfrm>
            <a:off x="2249488" y="1679575"/>
            <a:ext cx="320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P</a:t>
            </a:r>
          </a:p>
        </p:txBody>
      </p:sp>
      <p:sp>
        <p:nvSpPr>
          <p:cNvPr id="358414" name="Text Box 14"/>
          <p:cNvSpPr txBox="1">
            <a:spLocks noChangeArrowheads="1"/>
          </p:cNvSpPr>
          <p:nvPr/>
        </p:nvSpPr>
        <p:spPr bwMode="auto">
          <a:xfrm>
            <a:off x="2792413" y="2176463"/>
            <a:ext cx="331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Q</a:t>
            </a:r>
          </a:p>
        </p:txBody>
      </p:sp>
      <p:sp>
        <p:nvSpPr>
          <p:cNvPr id="358415" name="Text Box 15"/>
          <p:cNvSpPr txBox="1">
            <a:spLocks noChangeArrowheads="1"/>
          </p:cNvSpPr>
          <p:nvPr/>
        </p:nvSpPr>
        <p:spPr bwMode="auto">
          <a:xfrm>
            <a:off x="3438525" y="1701800"/>
            <a:ext cx="301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R</a:t>
            </a:r>
          </a:p>
        </p:txBody>
      </p:sp>
      <p:sp>
        <p:nvSpPr>
          <p:cNvPr id="358416" name="Text Box 16"/>
          <p:cNvSpPr txBox="1">
            <a:spLocks noChangeArrowheads="1"/>
          </p:cNvSpPr>
          <p:nvPr/>
        </p:nvSpPr>
        <p:spPr bwMode="auto">
          <a:xfrm>
            <a:off x="2406650" y="738188"/>
            <a:ext cx="282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  <a:sym typeface="Symbol" pitchFamily="18" charset="2"/>
              </a:rPr>
              <a:t></a:t>
            </a:r>
          </a:p>
        </p:txBody>
      </p:sp>
      <p:sp>
        <p:nvSpPr>
          <p:cNvPr id="358417" name="Line 17"/>
          <p:cNvSpPr>
            <a:spLocks noChangeShapeType="1"/>
          </p:cNvSpPr>
          <p:nvPr/>
        </p:nvSpPr>
        <p:spPr bwMode="auto">
          <a:xfrm rot="-5400000">
            <a:off x="2406650" y="1195388"/>
            <a:ext cx="644525" cy="530225"/>
          </a:xfrm>
          <a:prstGeom prst="line">
            <a:avLst/>
          </a:prstGeom>
          <a:noFill/>
          <a:ln w="9525">
            <a:solidFill>
              <a:srgbClr val="CC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18" name="Line 18"/>
          <p:cNvSpPr>
            <a:spLocks noChangeShapeType="1"/>
          </p:cNvSpPr>
          <p:nvPr/>
        </p:nvSpPr>
        <p:spPr bwMode="auto">
          <a:xfrm rot="16200000" flipV="1">
            <a:off x="2932906" y="1205707"/>
            <a:ext cx="669925" cy="525462"/>
          </a:xfrm>
          <a:prstGeom prst="line">
            <a:avLst/>
          </a:prstGeom>
          <a:noFill/>
          <a:ln w="9525">
            <a:solidFill>
              <a:srgbClr val="CC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19" name="Text Box 19"/>
          <p:cNvSpPr txBox="1">
            <a:spLocks noChangeArrowheads="1"/>
          </p:cNvSpPr>
          <p:nvPr/>
        </p:nvSpPr>
        <p:spPr bwMode="auto">
          <a:xfrm>
            <a:off x="3248025" y="728663"/>
            <a:ext cx="282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  <a:sym typeface="Symbol" pitchFamily="18" charset="2"/>
              </a:rPr>
              <a:t></a:t>
            </a:r>
          </a:p>
        </p:txBody>
      </p:sp>
      <p:sp>
        <p:nvSpPr>
          <p:cNvPr id="358420" name="Text Box 20"/>
          <p:cNvSpPr txBox="1">
            <a:spLocks noChangeArrowheads="1"/>
          </p:cNvSpPr>
          <p:nvPr/>
        </p:nvSpPr>
        <p:spPr bwMode="auto">
          <a:xfrm>
            <a:off x="522288" y="3929063"/>
            <a:ext cx="58467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chemeClr val="accent2"/>
                </a:solidFill>
              </a:rPr>
              <a:t>Constructive inteference</a:t>
            </a:r>
            <a:endParaRPr lang="en-US" sz="3200">
              <a:solidFill>
                <a:schemeClr val="accent2"/>
              </a:solidFill>
              <a:sym typeface="Mathematica1" pitchFamily="2" charset="2"/>
            </a:endParaRPr>
          </a:p>
        </p:txBody>
      </p:sp>
      <p:graphicFrame>
        <p:nvGraphicFramePr>
          <p:cNvPr id="358421" name="Object 21"/>
          <p:cNvGraphicFramePr>
            <a:graphicFrameLocks noChangeAspect="1"/>
          </p:cNvGraphicFramePr>
          <p:nvPr/>
        </p:nvGraphicFramePr>
        <p:xfrm>
          <a:off x="3048000" y="4957763"/>
          <a:ext cx="3130550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Equation" r:id="rId5" imgW="965160" imgH="228600" progId="Equation.3">
                  <p:embed/>
                </p:oleObj>
              </mc:Choice>
              <mc:Fallback>
                <p:oleObj name="Equation" r:id="rId5" imgW="965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957763"/>
                        <a:ext cx="3130550" cy="741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22" name="Text Box 22"/>
          <p:cNvSpPr txBox="1">
            <a:spLocks noChangeArrowheads="1"/>
          </p:cNvSpPr>
          <p:nvPr/>
        </p:nvSpPr>
        <p:spPr bwMode="auto">
          <a:xfrm>
            <a:off x="6080125" y="5865813"/>
            <a:ext cx="25209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chemeClr val="accent2"/>
                </a:solidFill>
              </a:rPr>
              <a:t>Bragg’s law</a:t>
            </a:r>
          </a:p>
        </p:txBody>
      </p:sp>
    </p:spTree>
    <p:extLst>
      <p:ext uri="{BB962C8B-B14F-4D97-AF65-F5344CB8AC3E}">
        <p14:creationId xmlns:p14="http://schemas.microsoft.com/office/powerpoint/2010/main" val="87628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9426" name="Object 2"/>
          <p:cNvGraphicFramePr>
            <a:graphicFrameLocks noChangeAspect="1"/>
          </p:cNvGraphicFramePr>
          <p:nvPr/>
        </p:nvGraphicFramePr>
        <p:xfrm>
          <a:off x="1816100" y="1570038"/>
          <a:ext cx="3140075" cy="239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Equation" r:id="rId4" imgW="1117440" imgH="850680" progId="Equation.3">
                  <p:embed/>
                </p:oleObj>
              </mc:Choice>
              <mc:Fallback>
                <p:oleObj name="Equation" r:id="rId4" imgW="1117440" imgH="850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100" y="1570038"/>
                        <a:ext cx="3140075" cy="2390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9427" name="Object 3"/>
          <p:cNvGraphicFramePr>
            <a:graphicFrameLocks noChangeAspect="1"/>
          </p:cNvGraphicFramePr>
          <p:nvPr/>
        </p:nvGraphicFramePr>
        <p:xfrm>
          <a:off x="1068388" y="1125538"/>
          <a:ext cx="3130550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Equation" r:id="rId6" imgW="965160" imgH="228600" progId="Equation.3">
                  <p:embed/>
                </p:oleObj>
              </mc:Choice>
              <mc:Fallback>
                <p:oleObj name="Equation" r:id="rId6" imgW="965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8388" y="1125538"/>
                        <a:ext cx="3130550" cy="741362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38100" cmpd="dbl">
                        <a:solidFill>
                          <a:srgbClr val="CC99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9428" name="Object 4"/>
          <p:cNvGraphicFramePr>
            <a:graphicFrameLocks noChangeAspect="1"/>
          </p:cNvGraphicFramePr>
          <p:nvPr/>
        </p:nvGraphicFramePr>
        <p:xfrm>
          <a:off x="1816100" y="4910138"/>
          <a:ext cx="3995738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Equation" r:id="rId8" imgW="1231560" imgH="241200" progId="Equation.3">
                  <p:embed/>
                </p:oleObj>
              </mc:Choice>
              <mc:Fallback>
                <p:oleObj name="Equation" r:id="rId8" imgW="12315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100" y="4910138"/>
                        <a:ext cx="3995738" cy="78263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38100" cmpd="dbl">
                        <a:solidFill>
                          <a:srgbClr val="CC99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9429" name="Object 5"/>
          <p:cNvGraphicFramePr>
            <a:graphicFrameLocks noChangeAspect="1"/>
          </p:cNvGraphicFramePr>
          <p:nvPr/>
        </p:nvGraphicFramePr>
        <p:xfrm>
          <a:off x="2379663" y="3359150"/>
          <a:ext cx="6116637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Equation" r:id="rId10" imgW="2387520" imgH="469800" progId="Equation.3">
                  <p:embed/>
                </p:oleObj>
              </mc:Choice>
              <mc:Fallback>
                <p:oleObj name="Equation" r:id="rId10" imgW="238752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3359150"/>
                        <a:ext cx="6116637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9430" name="Text Box 6"/>
          <p:cNvSpPr txBox="1">
            <a:spLocks noChangeArrowheads="1"/>
          </p:cNvSpPr>
          <p:nvPr/>
        </p:nvSpPr>
        <p:spPr bwMode="auto">
          <a:xfrm>
            <a:off x="739775" y="393700"/>
            <a:ext cx="7756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accent2"/>
                </a:solidFill>
              </a:rPr>
              <a:t>Two equivalent ways of stating Bragg’s Law</a:t>
            </a:r>
          </a:p>
        </p:txBody>
      </p:sp>
      <p:sp>
        <p:nvSpPr>
          <p:cNvPr id="359431" name="Text Box 7"/>
          <p:cNvSpPr txBox="1">
            <a:spLocks noChangeArrowheads="1"/>
          </p:cNvSpPr>
          <p:nvPr/>
        </p:nvSpPr>
        <p:spPr bwMode="auto">
          <a:xfrm>
            <a:off x="4956175" y="1125538"/>
            <a:ext cx="32734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chemeClr val="accent2"/>
                </a:solidFill>
              </a:rPr>
              <a:t>1</a:t>
            </a:r>
            <a:r>
              <a:rPr lang="en-US" sz="3200" baseline="30000">
                <a:solidFill>
                  <a:schemeClr val="accent2"/>
                </a:solidFill>
              </a:rPr>
              <a:t>st</a:t>
            </a:r>
            <a:r>
              <a:rPr lang="en-US" sz="3200">
                <a:solidFill>
                  <a:schemeClr val="accent2"/>
                </a:solidFill>
              </a:rPr>
              <a:t> Form</a:t>
            </a:r>
          </a:p>
        </p:txBody>
      </p:sp>
      <p:sp>
        <p:nvSpPr>
          <p:cNvPr id="359432" name="Text Box 8"/>
          <p:cNvSpPr txBox="1">
            <a:spLocks noChangeArrowheads="1"/>
          </p:cNvSpPr>
          <p:nvPr/>
        </p:nvSpPr>
        <p:spPr bwMode="auto">
          <a:xfrm>
            <a:off x="6557963" y="5113338"/>
            <a:ext cx="19383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chemeClr val="accent2"/>
                </a:solidFill>
              </a:rPr>
              <a:t>2</a:t>
            </a:r>
            <a:r>
              <a:rPr lang="en-US" sz="3200" baseline="30000">
                <a:solidFill>
                  <a:schemeClr val="accent2"/>
                </a:solidFill>
              </a:rPr>
              <a:t>nd</a:t>
            </a:r>
            <a:r>
              <a:rPr lang="en-US" sz="3200">
                <a:solidFill>
                  <a:schemeClr val="accent2"/>
                </a:solidFill>
              </a:rPr>
              <a:t> Form</a:t>
            </a:r>
          </a:p>
        </p:txBody>
      </p:sp>
    </p:spTree>
    <p:extLst>
      <p:ext uri="{BB962C8B-B14F-4D97-AF65-F5344CB8AC3E}">
        <p14:creationId xmlns:p14="http://schemas.microsoft.com/office/powerpoint/2010/main" val="82602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1474" name="Object 2"/>
          <p:cNvGraphicFramePr>
            <a:graphicFrameLocks noChangeAspect="1"/>
          </p:cNvGraphicFramePr>
          <p:nvPr/>
        </p:nvGraphicFramePr>
        <p:xfrm>
          <a:off x="858838" y="1525588"/>
          <a:ext cx="3130550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Equation" r:id="rId4" imgW="965160" imgH="228600" progId="Equation.3">
                  <p:embed/>
                </p:oleObj>
              </mc:Choice>
              <mc:Fallback>
                <p:oleObj name="Equation" r:id="rId4" imgW="965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8838" y="1525588"/>
                        <a:ext cx="3130550" cy="741362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38100" cmpd="dbl">
                        <a:solidFill>
                          <a:srgbClr val="CC99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1475" name="Object 3"/>
          <p:cNvGraphicFramePr>
            <a:graphicFrameLocks noChangeAspect="1"/>
          </p:cNvGraphicFramePr>
          <p:nvPr/>
        </p:nvGraphicFramePr>
        <p:xfrm>
          <a:off x="4465638" y="1506538"/>
          <a:ext cx="3995737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Equation" r:id="rId6" imgW="1231560" imgH="241200" progId="Equation.3">
                  <p:embed/>
                </p:oleObj>
              </mc:Choice>
              <mc:Fallback>
                <p:oleObj name="Equation" r:id="rId6" imgW="12315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5638" y="1506538"/>
                        <a:ext cx="3995737" cy="78263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38100" cmpd="dbl">
                        <a:solidFill>
                          <a:srgbClr val="CC99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1476" name="Text Box 4"/>
          <p:cNvSpPr txBox="1">
            <a:spLocks noChangeArrowheads="1"/>
          </p:cNvSpPr>
          <p:nvPr/>
        </p:nvSpPr>
        <p:spPr bwMode="auto">
          <a:xfrm>
            <a:off x="858838" y="2533650"/>
            <a:ext cx="36068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i="1">
                <a:solidFill>
                  <a:schemeClr val="accent2"/>
                </a:solidFill>
              </a:rPr>
              <a:t>n</a:t>
            </a:r>
            <a:r>
              <a:rPr lang="en-US" sz="3200" i="1" baseline="30000">
                <a:solidFill>
                  <a:schemeClr val="accent2"/>
                </a:solidFill>
              </a:rPr>
              <a:t>th</a:t>
            </a:r>
            <a:r>
              <a:rPr lang="en-US" sz="3200" i="1">
                <a:solidFill>
                  <a:schemeClr val="accent2"/>
                </a:solidFill>
              </a:rPr>
              <a:t> </a:t>
            </a:r>
            <a:r>
              <a:rPr lang="en-US" sz="3200">
                <a:solidFill>
                  <a:schemeClr val="accent2"/>
                </a:solidFill>
              </a:rPr>
              <a:t>order reflection from (</a:t>
            </a:r>
            <a:r>
              <a:rPr lang="en-US" sz="3200" i="1">
                <a:solidFill>
                  <a:schemeClr val="accent2"/>
                </a:solidFill>
              </a:rPr>
              <a:t>hkl</a:t>
            </a:r>
            <a:r>
              <a:rPr lang="en-US" sz="3200">
                <a:solidFill>
                  <a:schemeClr val="accent2"/>
                </a:solidFill>
              </a:rPr>
              <a:t>) plane</a:t>
            </a:r>
            <a:endParaRPr lang="en-US" sz="3200" i="1">
              <a:solidFill>
                <a:schemeClr val="accent2"/>
              </a:solidFill>
            </a:endParaRPr>
          </a:p>
        </p:txBody>
      </p:sp>
      <p:sp>
        <p:nvSpPr>
          <p:cNvPr id="361477" name="Text Box 5"/>
          <p:cNvSpPr txBox="1">
            <a:spLocks noChangeArrowheads="1"/>
          </p:cNvSpPr>
          <p:nvPr/>
        </p:nvSpPr>
        <p:spPr bwMode="auto">
          <a:xfrm>
            <a:off x="5240338" y="2533650"/>
            <a:ext cx="36068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chemeClr val="accent2"/>
                </a:solidFill>
              </a:rPr>
              <a:t>1</a:t>
            </a:r>
            <a:r>
              <a:rPr lang="en-US" sz="3200" baseline="30000">
                <a:solidFill>
                  <a:schemeClr val="accent2"/>
                </a:solidFill>
              </a:rPr>
              <a:t>st</a:t>
            </a:r>
            <a:r>
              <a:rPr lang="en-US" sz="3200">
                <a:solidFill>
                  <a:schemeClr val="accent2"/>
                </a:solidFill>
              </a:rPr>
              <a:t> order reflection from (</a:t>
            </a:r>
            <a:r>
              <a:rPr lang="en-US" sz="3200" i="1">
                <a:solidFill>
                  <a:schemeClr val="accent2"/>
                </a:solidFill>
              </a:rPr>
              <a:t>nh nk nl</a:t>
            </a:r>
            <a:r>
              <a:rPr lang="en-US" sz="3200">
                <a:solidFill>
                  <a:schemeClr val="accent2"/>
                </a:solidFill>
              </a:rPr>
              <a:t>) plane</a:t>
            </a:r>
            <a:endParaRPr lang="en-US" sz="3200" i="1">
              <a:solidFill>
                <a:schemeClr val="accent2"/>
              </a:solidFill>
            </a:endParaRPr>
          </a:p>
        </p:txBody>
      </p:sp>
      <p:sp>
        <p:nvSpPr>
          <p:cNvPr id="361478" name="Text Box 6"/>
          <p:cNvSpPr txBox="1">
            <a:spLocks noChangeArrowheads="1"/>
          </p:cNvSpPr>
          <p:nvPr/>
        </p:nvSpPr>
        <p:spPr bwMode="auto">
          <a:xfrm>
            <a:off x="4294188" y="2876550"/>
            <a:ext cx="6032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0">
                <a:solidFill>
                  <a:schemeClr val="accent2"/>
                </a:solidFill>
                <a:sym typeface="Symbol" pitchFamily="18" charset="2"/>
              </a:rPr>
              <a:t></a:t>
            </a:r>
          </a:p>
        </p:txBody>
      </p:sp>
      <p:sp>
        <p:nvSpPr>
          <p:cNvPr id="361479" name="Text Box 7"/>
          <p:cNvSpPr txBox="1">
            <a:spLocks noChangeArrowheads="1"/>
          </p:cNvSpPr>
          <p:nvPr/>
        </p:nvSpPr>
        <p:spPr bwMode="auto">
          <a:xfrm>
            <a:off x="858838" y="4572000"/>
            <a:ext cx="7237412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chemeClr val="accent2"/>
                </a:solidFill>
              </a:rPr>
              <a:t>e.g. a 2</a:t>
            </a:r>
            <a:r>
              <a:rPr lang="en-US" sz="3200" baseline="30000">
                <a:solidFill>
                  <a:schemeClr val="accent2"/>
                </a:solidFill>
              </a:rPr>
              <a:t>nd</a:t>
            </a:r>
            <a:r>
              <a:rPr lang="en-US" sz="3200">
                <a:solidFill>
                  <a:schemeClr val="accent2"/>
                </a:solidFill>
              </a:rPr>
              <a:t> order reflection from (111) plane can be described as 1</a:t>
            </a:r>
            <a:r>
              <a:rPr lang="en-US" sz="3200" baseline="30000">
                <a:solidFill>
                  <a:schemeClr val="accent2"/>
                </a:solidFill>
              </a:rPr>
              <a:t>st</a:t>
            </a:r>
            <a:r>
              <a:rPr lang="en-US" sz="3200">
                <a:solidFill>
                  <a:schemeClr val="accent2"/>
                </a:solidFill>
              </a:rPr>
              <a:t> order reflection from (222) plane</a:t>
            </a:r>
          </a:p>
        </p:txBody>
      </p:sp>
      <p:sp>
        <p:nvSpPr>
          <p:cNvPr id="361481" name="Text Box 9"/>
          <p:cNvSpPr txBox="1">
            <a:spLocks noChangeArrowheads="1"/>
          </p:cNvSpPr>
          <p:nvPr/>
        </p:nvSpPr>
        <p:spPr bwMode="auto">
          <a:xfrm>
            <a:off x="781050" y="723900"/>
            <a:ext cx="74866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solidFill>
                  <a:srgbClr val="CC9900"/>
                </a:solidFill>
              </a:rPr>
              <a:t>Two equivalent ways of stating Bragg’s Law</a:t>
            </a:r>
          </a:p>
        </p:txBody>
      </p:sp>
      <p:sp>
        <p:nvSpPr>
          <p:cNvPr id="361482" name="Oval 10"/>
          <p:cNvSpPr>
            <a:spLocks noChangeArrowheads="1"/>
          </p:cNvSpPr>
          <p:nvPr/>
        </p:nvSpPr>
        <p:spPr bwMode="auto">
          <a:xfrm>
            <a:off x="7986713" y="1243013"/>
            <a:ext cx="560387" cy="1290637"/>
          </a:xfrm>
          <a:prstGeom prst="ellipse">
            <a:avLst/>
          </a:prstGeom>
          <a:noFill/>
          <a:ln w="9525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3200">
              <a:solidFill>
                <a:schemeClr val="accent2"/>
              </a:solidFill>
            </a:endParaRPr>
          </a:p>
        </p:txBody>
      </p:sp>
      <p:sp>
        <p:nvSpPr>
          <p:cNvPr id="361483" name="Oval 11"/>
          <p:cNvSpPr>
            <a:spLocks noChangeArrowheads="1"/>
          </p:cNvSpPr>
          <p:nvPr/>
        </p:nvSpPr>
        <p:spPr bwMode="auto">
          <a:xfrm>
            <a:off x="3505200" y="1223963"/>
            <a:ext cx="560388" cy="1290637"/>
          </a:xfrm>
          <a:prstGeom prst="ellipse">
            <a:avLst/>
          </a:prstGeom>
          <a:noFill/>
          <a:ln w="9525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32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36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1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1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1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61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61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61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61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61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61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61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76" grpId="0"/>
      <p:bldP spid="361477" grpId="0"/>
      <p:bldP spid="361478" grpId="0"/>
      <p:bldP spid="361479" grpId="0"/>
      <p:bldP spid="361481" grpId="0"/>
      <p:bldP spid="361482" grpId="0" animBg="1"/>
      <p:bldP spid="36148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6"/>
          <p:cNvGrpSpPr/>
          <p:nvPr/>
        </p:nvGrpSpPr>
        <p:grpSpPr>
          <a:xfrm>
            <a:off x="609600" y="2915265"/>
            <a:ext cx="7315200" cy="4087460"/>
            <a:chOff x="609600" y="2770540"/>
            <a:chExt cx="7315200" cy="4087460"/>
          </a:xfrm>
          <a:solidFill>
            <a:schemeClr val="bg1"/>
          </a:solidFill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09600" y="2770540"/>
              <a:ext cx="7281863" cy="4087460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6" name="Rectangle 25"/>
            <p:cNvSpPr/>
            <p:nvPr/>
          </p:nvSpPr>
          <p:spPr>
            <a:xfrm>
              <a:off x="7467600" y="6324600"/>
              <a:ext cx="457200" cy="53340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028" name="TextBox 3"/>
          <p:cNvSpPr txBox="1">
            <a:spLocks noChangeArrowheads="1"/>
          </p:cNvSpPr>
          <p:nvPr/>
        </p:nvSpPr>
        <p:spPr bwMode="auto">
          <a:xfrm>
            <a:off x="609600" y="762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BRAGG VIEW OF DIFFRACTION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533400" y="609600"/>
            <a:ext cx="4724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>
                <a:latin typeface="Comic Sans MS" pitchFamily="66" charset="0"/>
              </a:rPr>
              <a:t>X-rays that hit the crystal are elastically scattered by the sets of (hkl) planes</a:t>
            </a:r>
          </a:p>
        </p:txBody>
      </p:sp>
      <p:sp>
        <p:nvSpPr>
          <p:cNvPr id="36" name="Arc 35"/>
          <p:cNvSpPr/>
          <p:nvPr/>
        </p:nvSpPr>
        <p:spPr>
          <a:xfrm rot="-7200000">
            <a:off x="2924969" y="2863057"/>
            <a:ext cx="1330325" cy="1500187"/>
          </a:xfrm>
          <a:prstGeom prst="arc">
            <a:avLst>
              <a:gd name="adj1" fmla="val 17237195"/>
              <a:gd name="adj2" fmla="val 2063623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Arc 36"/>
          <p:cNvSpPr/>
          <p:nvPr/>
        </p:nvSpPr>
        <p:spPr>
          <a:xfrm rot="7200000" flipH="1">
            <a:off x="4032250" y="2952751"/>
            <a:ext cx="1330325" cy="1498600"/>
          </a:xfrm>
          <a:prstGeom prst="arc">
            <a:avLst>
              <a:gd name="adj1" fmla="val 17237195"/>
              <a:gd name="adj2" fmla="val 2063623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2514600" y="3765550"/>
            <a:ext cx="4191000" cy="152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752600" y="2311400"/>
            <a:ext cx="1295400" cy="787400"/>
          </a:xfrm>
          <a:prstGeom prst="straightConnector1">
            <a:avLst/>
          </a:prstGeom>
          <a:ln w="28575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5365750" y="2311400"/>
            <a:ext cx="1323975" cy="804863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5" name="TextBox 37"/>
          <p:cNvSpPr txBox="1">
            <a:spLocks noChangeArrowheads="1"/>
          </p:cNvSpPr>
          <p:nvPr/>
        </p:nvSpPr>
        <p:spPr bwMode="auto">
          <a:xfrm>
            <a:off x="2590800" y="3116263"/>
            <a:ext cx="344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 b="1">
                <a:latin typeface="Comic Sans MS" pitchFamily="66" charset="0"/>
                <a:sym typeface="Symbol" pitchFamily="18" charset="2"/>
              </a:rPr>
              <a:t></a:t>
            </a:r>
            <a:endParaRPr lang="en-US" sz="2400" b="1">
              <a:latin typeface="Comic Sans MS" pitchFamily="66" charset="0"/>
            </a:endParaRPr>
          </a:p>
        </p:txBody>
      </p:sp>
      <p:sp>
        <p:nvSpPr>
          <p:cNvPr id="1036" name="TextBox 38"/>
          <p:cNvSpPr txBox="1">
            <a:spLocks noChangeArrowheads="1"/>
          </p:cNvSpPr>
          <p:nvPr/>
        </p:nvSpPr>
        <p:spPr bwMode="auto">
          <a:xfrm>
            <a:off x="5294313" y="3116263"/>
            <a:ext cx="344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 b="1">
                <a:latin typeface="Comic Sans MS" pitchFamily="66" charset="0"/>
                <a:sym typeface="Symbol" pitchFamily="18" charset="2"/>
              </a:rPr>
              <a:t></a:t>
            </a:r>
            <a:endParaRPr lang="en-US" sz="2400" b="1">
              <a:latin typeface="Comic Sans MS" pitchFamily="66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2571750" y="6061075"/>
            <a:ext cx="4191000" cy="152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736600" y="3954463"/>
            <a:ext cx="2368550" cy="1438275"/>
          </a:xfrm>
          <a:prstGeom prst="straightConnector1">
            <a:avLst/>
          </a:prstGeom>
          <a:ln w="28575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5495925" y="4021138"/>
            <a:ext cx="2209800" cy="134302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0" name="TextBox 44"/>
          <p:cNvSpPr txBox="1">
            <a:spLocks noChangeArrowheads="1"/>
          </p:cNvSpPr>
          <p:nvPr/>
        </p:nvSpPr>
        <p:spPr bwMode="auto">
          <a:xfrm>
            <a:off x="2647950" y="5411788"/>
            <a:ext cx="346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 b="1">
                <a:latin typeface="Comic Sans MS" pitchFamily="66" charset="0"/>
                <a:sym typeface="Symbol" pitchFamily="18" charset="2"/>
              </a:rPr>
              <a:t></a:t>
            </a:r>
            <a:endParaRPr lang="en-US" sz="2400" b="1">
              <a:latin typeface="Comic Sans MS" pitchFamily="66" charset="0"/>
            </a:endParaRPr>
          </a:p>
        </p:txBody>
      </p:sp>
      <p:sp>
        <p:nvSpPr>
          <p:cNvPr id="1041" name="TextBox 45"/>
          <p:cNvSpPr txBox="1">
            <a:spLocks noChangeArrowheads="1"/>
          </p:cNvSpPr>
          <p:nvPr/>
        </p:nvSpPr>
        <p:spPr bwMode="auto">
          <a:xfrm>
            <a:off x="5351463" y="5411788"/>
            <a:ext cx="344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 b="1">
                <a:latin typeface="Comic Sans MS" pitchFamily="66" charset="0"/>
                <a:sym typeface="Symbol" pitchFamily="18" charset="2"/>
              </a:rPr>
              <a:t></a:t>
            </a:r>
            <a:endParaRPr lang="en-US" sz="2400" b="1">
              <a:latin typeface="Comic Sans MS" pitchFamily="66" charset="0"/>
            </a:endParaRPr>
          </a:p>
        </p:txBody>
      </p:sp>
      <p:cxnSp>
        <p:nvCxnSpPr>
          <p:cNvPr id="59" name="Straight Arrow Connector 58"/>
          <p:cNvCxnSpPr/>
          <p:nvPr/>
        </p:nvCxnSpPr>
        <p:spPr>
          <a:xfrm rot="5400000">
            <a:off x="292100" y="2579688"/>
            <a:ext cx="1882775" cy="11430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6264275" y="2613026"/>
            <a:ext cx="1882775" cy="11430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4" name="Group 72"/>
          <p:cNvGrpSpPr>
            <a:grpSpLocks/>
          </p:cNvGrpSpPr>
          <p:nvPr/>
        </p:nvGrpSpPr>
        <p:grpSpPr bwMode="auto">
          <a:xfrm>
            <a:off x="2898775" y="5246688"/>
            <a:ext cx="2606675" cy="1419225"/>
            <a:chOff x="2899067" y="5086353"/>
            <a:chExt cx="2606670" cy="1418100"/>
          </a:xfrm>
        </p:grpSpPr>
        <p:sp>
          <p:nvSpPr>
            <p:cNvPr id="71" name="Arc 70"/>
            <p:cNvSpPr/>
            <p:nvPr/>
          </p:nvSpPr>
          <p:spPr>
            <a:xfrm rot="-7200000">
              <a:off x="2983730" y="5001690"/>
              <a:ext cx="1329270" cy="1498597"/>
            </a:xfrm>
            <a:prstGeom prst="arc">
              <a:avLst>
                <a:gd name="adj1" fmla="val 17237195"/>
                <a:gd name="adj2" fmla="val 20636237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2" name="Arc 71"/>
            <p:cNvSpPr/>
            <p:nvPr/>
          </p:nvSpPr>
          <p:spPr>
            <a:xfrm rot="7200000" flipH="1">
              <a:off x="4091803" y="5090520"/>
              <a:ext cx="1329270" cy="1498597"/>
            </a:xfrm>
            <a:prstGeom prst="arc">
              <a:avLst>
                <a:gd name="adj1" fmla="val 17237195"/>
                <a:gd name="adj2" fmla="val 20636237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cxnSp>
        <p:nvCxnSpPr>
          <p:cNvPr id="75" name="Straight Connector 74"/>
          <p:cNvCxnSpPr/>
          <p:nvPr/>
        </p:nvCxnSpPr>
        <p:spPr>
          <a:xfrm rot="5340000">
            <a:off x="3099594" y="4953794"/>
            <a:ext cx="2286000" cy="158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6" name="TextBox 76"/>
          <p:cNvSpPr txBox="1">
            <a:spLocks noChangeArrowheads="1"/>
          </p:cNvSpPr>
          <p:nvPr/>
        </p:nvSpPr>
        <p:spPr bwMode="auto">
          <a:xfrm>
            <a:off x="4191000" y="5154613"/>
            <a:ext cx="7254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i="1">
                <a:latin typeface="Comic Sans MS" pitchFamily="66" charset="0"/>
                <a:sym typeface="Symbol" pitchFamily="18" charset="2"/>
              </a:rPr>
              <a:t>d</a:t>
            </a:r>
            <a:r>
              <a:rPr lang="en-US" sz="2000" baseline="-25000">
                <a:latin typeface="Comic Sans MS" pitchFamily="66" charset="0"/>
                <a:sym typeface="Symbol" pitchFamily="18" charset="2"/>
              </a:rPr>
              <a:t>hkl</a:t>
            </a:r>
            <a:endParaRPr lang="en-US" sz="2000" baseline="-25000">
              <a:latin typeface="Comic Sans MS" pitchFamily="66" charset="0"/>
            </a:endParaRPr>
          </a:p>
        </p:txBody>
      </p:sp>
      <p:cxnSp>
        <p:nvCxnSpPr>
          <p:cNvPr id="88" name="Straight Arrow Connector 87"/>
          <p:cNvCxnSpPr>
            <a:cxnSpLocks noChangeAspect="1"/>
          </p:cNvCxnSpPr>
          <p:nvPr/>
        </p:nvCxnSpPr>
        <p:spPr>
          <a:xfrm rot="5400000">
            <a:off x="2909094" y="4131469"/>
            <a:ext cx="1641475" cy="995363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cxnSpLocks noChangeAspect="1"/>
          </p:cNvCxnSpPr>
          <p:nvPr/>
        </p:nvCxnSpPr>
        <p:spPr>
          <a:xfrm rot="5400000" flipV="1">
            <a:off x="3894931" y="4140994"/>
            <a:ext cx="1684338" cy="102235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3048000" y="5360988"/>
            <a:ext cx="1238250" cy="75247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4214813" y="3030538"/>
            <a:ext cx="1295400" cy="787400"/>
          </a:xfrm>
          <a:prstGeom prst="straightConnector1">
            <a:avLst/>
          </a:prstGeom>
          <a:ln w="28575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4273550" y="5326063"/>
            <a:ext cx="1295400" cy="787400"/>
          </a:xfrm>
          <a:prstGeom prst="straightConnector1">
            <a:avLst/>
          </a:prstGeom>
          <a:ln w="28575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947988" y="3040063"/>
            <a:ext cx="1279525" cy="77787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cxnSpLocks noChangeAspect="1"/>
          </p:cNvCxnSpPr>
          <p:nvPr/>
        </p:nvCxnSpPr>
        <p:spPr>
          <a:xfrm>
            <a:off x="3219450" y="5465763"/>
            <a:ext cx="1062038" cy="646112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cxnSpLocks noChangeAspect="1"/>
          </p:cNvCxnSpPr>
          <p:nvPr/>
        </p:nvCxnSpPr>
        <p:spPr>
          <a:xfrm flipV="1">
            <a:off x="4273550" y="5511800"/>
            <a:ext cx="996950" cy="606425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99"/>
          <p:cNvGrpSpPr>
            <a:grpSpLocks/>
          </p:cNvGrpSpPr>
          <p:nvPr/>
        </p:nvGrpSpPr>
        <p:grpSpPr bwMode="auto">
          <a:xfrm>
            <a:off x="3452813" y="3138488"/>
            <a:ext cx="1552575" cy="1400175"/>
            <a:chOff x="3452468" y="2993311"/>
            <a:chExt cx="1553263" cy="1400274"/>
          </a:xfrm>
        </p:grpSpPr>
        <p:sp>
          <p:nvSpPr>
            <p:cNvPr id="96" name="Arc 95"/>
            <p:cNvSpPr/>
            <p:nvPr/>
          </p:nvSpPr>
          <p:spPr>
            <a:xfrm rot="13800000" flipH="1">
              <a:off x="3590889" y="2908889"/>
              <a:ext cx="1330419" cy="1499264"/>
            </a:xfrm>
            <a:prstGeom prst="arc">
              <a:avLst>
                <a:gd name="adj1" fmla="val 17163851"/>
                <a:gd name="adj2" fmla="val 19130149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" name="Arc 96"/>
            <p:cNvSpPr/>
            <p:nvPr/>
          </p:nvSpPr>
          <p:spPr>
            <a:xfrm rot="7800000">
              <a:off x="3536890" y="2908889"/>
              <a:ext cx="1330419" cy="1499264"/>
            </a:xfrm>
            <a:prstGeom prst="arc">
              <a:avLst>
                <a:gd name="adj1" fmla="val 17163851"/>
                <a:gd name="adj2" fmla="val 19006983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64" name="TextBox 97"/>
            <p:cNvSpPr txBox="1">
              <a:spLocks noChangeArrowheads="1"/>
            </p:cNvSpPr>
            <p:nvPr/>
          </p:nvSpPr>
          <p:spPr bwMode="auto">
            <a:xfrm>
              <a:off x="3922234" y="3931920"/>
              <a:ext cx="3449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2400" b="1">
                  <a:latin typeface="Comic Sans MS" pitchFamily="66" charset="0"/>
                  <a:sym typeface="Symbol" pitchFamily="18" charset="2"/>
                </a:rPr>
                <a:t></a:t>
              </a:r>
              <a:endParaRPr lang="en-US" sz="2400" b="1">
                <a:latin typeface="Comic Sans MS" pitchFamily="66" charset="0"/>
              </a:endParaRPr>
            </a:p>
          </p:txBody>
        </p:sp>
        <p:sp>
          <p:nvSpPr>
            <p:cNvPr id="1065" name="TextBox 98"/>
            <p:cNvSpPr txBox="1">
              <a:spLocks noChangeArrowheads="1"/>
            </p:cNvSpPr>
            <p:nvPr/>
          </p:nvSpPr>
          <p:spPr bwMode="auto">
            <a:xfrm>
              <a:off x="4187952" y="3931920"/>
              <a:ext cx="3449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2400" b="1">
                  <a:latin typeface="Comic Sans MS" pitchFamily="66" charset="0"/>
                  <a:sym typeface="Symbol" pitchFamily="18" charset="2"/>
                </a:rPr>
                <a:t></a:t>
              </a:r>
              <a:endParaRPr lang="en-US" sz="2400" b="1">
                <a:latin typeface="Comic Sans MS" pitchFamily="66" charset="0"/>
              </a:endParaRPr>
            </a:p>
          </p:txBody>
        </p:sp>
      </p:grpSp>
      <p:sp>
        <p:nvSpPr>
          <p:cNvPr id="101" name="Rectangle 5"/>
          <p:cNvSpPr>
            <a:spLocks noChangeArrowheads="1"/>
          </p:cNvSpPr>
          <p:nvPr/>
        </p:nvSpPr>
        <p:spPr bwMode="auto">
          <a:xfrm>
            <a:off x="533400" y="1335088"/>
            <a:ext cx="4267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>
                <a:latin typeface="Comic Sans MS" pitchFamily="66" charset="0"/>
              </a:rPr>
              <a:t>The path difference for rays 1 and 2 equals to the length of two blue lines: </a:t>
            </a:r>
          </a:p>
        </p:txBody>
      </p:sp>
      <p:sp>
        <p:nvSpPr>
          <p:cNvPr id="1057" name="TextBox 101"/>
          <p:cNvSpPr txBox="1">
            <a:spLocks noChangeArrowheads="1"/>
          </p:cNvSpPr>
          <p:nvPr/>
        </p:nvSpPr>
        <p:spPr bwMode="auto">
          <a:xfrm>
            <a:off x="1600200" y="2362200"/>
            <a:ext cx="371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 b="1">
                <a:latin typeface="Comic Sans MS" pitchFamily="66" charset="0"/>
                <a:sym typeface="Symbol" pitchFamily="18" charset="2"/>
              </a:rPr>
              <a:t>1</a:t>
            </a:r>
            <a:endParaRPr lang="en-US" sz="2400" b="1">
              <a:latin typeface="Comic Sans MS" pitchFamily="66" charset="0"/>
            </a:endParaRPr>
          </a:p>
        </p:txBody>
      </p:sp>
      <p:sp>
        <p:nvSpPr>
          <p:cNvPr id="1058" name="TextBox 102"/>
          <p:cNvSpPr txBox="1">
            <a:spLocks noChangeArrowheads="1"/>
          </p:cNvSpPr>
          <p:nvPr/>
        </p:nvSpPr>
        <p:spPr bwMode="auto">
          <a:xfrm>
            <a:off x="619125" y="4038600"/>
            <a:ext cx="371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 b="1">
                <a:latin typeface="Comic Sans MS" pitchFamily="66" charset="0"/>
                <a:sym typeface="Symbol" pitchFamily="18" charset="2"/>
              </a:rPr>
              <a:t>2</a:t>
            </a:r>
            <a:endParaRPr lang="en-US" sz="2400" b="1">
              <a:latin typeface="Comic Sans MS" pitchFamily="66" charset="0"/>
            </a:endParaRPr>
          </a:p>
        </p:txBody>
      </p:sp>
      <p:sp>
        <p:nvSpPr>
          <p:cNvPr id="1059" name="TextBox 103"/>
          <p:cNvSpPr txBox="1">
            <a:spLocks noChangeArrowheads="1"/>
          </p:cNvSpPr>
          <p:nvPr/>
        </p:nvSpPr>
        <p:spPr bwMode="auto">
          <a:xfrm>
            <a:off x="6410325" y="2433638"/>
            <a:ext cx="523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 b="1">
                <a:latin typeface="Comic Sans MS" pitchFamily="66" charset="0"/>
                <a:sym typeface="Symbol" pitchFamily="18" charset="2"/>
              </a:rPr>
              <a:t>1′</a:t>
            </a:r>
            <a:endParaRPr lang="en-US" sz="2400" b="1">
              <a:latin typeface="Comic Sans MS" pitchFamily="66" charset="0"/>
            </a:endParaRPr>
          </a:p>
        </p:txBody>
      </p:sp>
      <p:sp>
        <p:nvSpPr>
          <p:cNvPr id="1060" name="TextBox 104"/>
          <p:cNvSpPr txBox="1">
            <a:spLocks noChangeArrowheads="1"/>
          </p:cNvSpPr>
          <p:nvPr/>
        </p:nvSpPr>
        <p:spPr bwMode="auto">
          <a:xfrm>
            <a:off x="7391400" y="41100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 b="1">
                <a:latin typeface="Comic Sans MS" pitchFamily="66" charset="0"/>
                <a:sym typeface="Symbol" pitchFamily="18" charset="2"/>
              </a:rPr>
              <a:t>2′</a:t>
            </a:r>
            <a:endParaRPr lang="en-US" sz="2400" b="1">
              <a:latin typeface="Comic Sans MS" pitchFamily="66" charset="0"/>
            </a:endParaRPr>
          </a:p>
        </p:txBody>
      </p:sp>
      <p:graphicFrame>
        <p:nvGraphicFramePr>
          <p:cNvPr id="45059" name="Object 4"/>
          <p:cNvGraphicFramePr>
            <a:graphicFrameLocks noChangeAspect="1"/>
          </p:cNvGraphicFramePr>
          <p:nvPr/>
        </p:nvGraphicFramePr>
        <p:xfrm>
          <a:off x="5105400" y="1400175"/>
          <a:ext cx="27432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Equation" r:id="rId4" imgW="1206360" imgH="228600" progId="Equation.3">
                  <p:embed/>
                </p:oleObj>
              </mc:Choice>
              <mc:Fallback>
                <p:oleObj name="Equation" r:id="rId4" imgW="1206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400175"/>
                        <a:ext cx="2743200" cy="5207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3333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" name="Slide Number Placeholder 10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17D97-9C96-4A4C-BAED-5612B80BC91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86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BRAGG LAW</a:t>
            </a:r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1371600" y="828675"/>
            <a:ext cx="6019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>
                <a:latin typeface="Comic Sans MS" pitchFamily="66" charset="0"/>
              </a:rPr>
              <a:t>The diffraction maxima will be created by reflection from a set of planes at angle </a:t>
            </a:r>
            <a:r>
              <a:rPr lang="en-GB">
                <a:latin typeface="Comic Sans MS" pitchFamily="66" charset="0"/>
                <a:sym typeface="Symbol" pitchFamily="18" charset="2"/>
              </a:rPr>
              <a:t> that results in the integer wavelength difference in the path of the rays:</a:t>
            </a:r>
            <a:endParaRPr lang="en-GB">
              <a:latin typeface="Comic Sans MS" pitchFamily="66" charset="0"/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3276600" y="2057400"/>
          <a:ext cx="21939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Equation" r:id="rId3" imgW="965160" imgH="228600" progId="Equation.3">
                  <p:embed/>
                </p:oleObj>
              </mc:Choice>
              <mc:Fallback>
                <p:oleObj name="Equation" r:id="rId3" imgW="965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057400"/>
                        <a:ext cx="2193925" cy="5207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3333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371600" y="3038475"/>
            <a:ext cx="64008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>
                <a:latin typeface="Comic Sans MS" pitchFamily="66" charset="0"/>
              </a:rPr>
              <a:t>Consequence 1:</a:t>
            </a:r>
          </a:p>
          <a:p>
            <a:pPr eaLnBrk="0" hangingPunct="0">
              <a:spcBef>
                <a:spcPts val="600"/>
              </a:spcBef>
            </a:pPr>
            <a:r>
              <a:rPr lang="en-GB">
                <a:latin typeface="Comic Sans MS" pitchFamily="66" charset="0"/>
              </a:rPr>
              <a:t>Each set of planes (</a:t>
            </a:r>
            <a:r>
              <a:rPr lang="en-GB">
                <a:solidFill>
                  <a:srgbClr val="0000FF"/>
                </a:solidFill>
                <a:latin typeface="Comic Sans MS" pitchFamily="66" charset="0"/>
              </a:rPr>
              <a:t>hkl</a:t>
            </a:r>
            <a:r>
              <a:rPr lang="en-GB">
                <a:latin typeface="Comic Sans MS" pitchFamily="66" charset="0"/>
              </a:rPr>
              <a:t>) is characterized by its own value </a:t>
            </a:r>
            <a:r>
              <a:rPr lang="en-GB" b="1" i="1">
                <a:solidFill>
                  <a:srgbClr val="0000FF"/>
                </a:solidFill>
                <a:latin typeface="Comic Sans MS" pitchFamily="66" charset="0"/>
                <a:sym typeface="Symbol" pitchFamily="18" charset="2"/>
              </a:rPr>
              <a:t></a:t>
            </a:r>
            <a:r>
              <a:rPr lang="en-GB" b="1" i="1" baseline="-25000">
                <a:solidFill>
                  <a:srgbClr val="0000FF"/>
                </a:solidFill>
                <a:latin typeface="Comic Sans MS" pitchFamily="66" charset="0"/>
                <a:sym typeface="Symbol" pitchFamily="18" charset="2"/>
              </a:rPr>
              <a:t>hkl</a:t>
            </a:r>
            <a:r>
              <a:rPr lang="en-GB">
                <a:solidFill>
                  <a:srgbClr val="0000FF"/>
                </a:solidFill>
                <a:latin typeface="Comic Sans MS" pitchFamily="66" charset="0"/>
                <a:sym typeface="Symbol" pitchFamily="18" charset="2"/>
              </a:rPr>
              <a:t> </a:t>
            </a:r>
            <a:r>
              <a:rPr lang="en-GB">
                <a:latin typeface="Comic Sans MS" pitchFamily="66" charset="0"/>
                <a:sym typeface="Symbol" pitchFamily="18" charset="2"/>
              </a:rPr>
              <a:t> at which the diffraction maximum is observed</a:t>
            </a:r>
            <a:endParaRPr lang="en-GB" i="1">
              <a:latin typeface="Comic Sans MS" pitchFamily="66" charset="0"/>
            </a:endParaRPr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1371600" y="4208463"/>
            <a:ext cx="5486400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>
                <a:latin typeface="Comic Sans MS" pitchFamily="66" charset="0"/>
              </a:rPr>
              <a:t>Consequence 2:</a:t>
            </a:r>
          </a:p>
          <a:p>
            <a:pPr eaLnBrk="0" hangingPunct="0">
              <a:spcBef>
                <a:spcPts val="600"/>
              </a:spcBef>
            </a:pPr>
            <a:r>
              <a:rPr lang="en-GB">
                <a:latin typeface="Comic Sans MS" pitchFamily="66" charset="0"/>
              </a:rPr>
              <a:t>Each crystalline compound is characterized by a set of reflections at characteristic </a:t>
            </a:r>
            <a:r>
              <a:rPr lang="en-GB" i="1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lang="en-GB" i="1" baseline="-25000">
                <a:solidFill>
                  <a:srgbClr val="0000FF"/>
                </a:solidFill>
                <a:latin typeface="Comic Sans MS" pitchFamily="66" charset="0"/>
              </a:rPr>
              <a:t>hkl</a:t>
            </a:r>
            <a:r>
              <a:rPr lang="en-GB">
                <a:latin typeface="Comic Sans MS" pitchFamily="66" charset="0"/>
              </a:rPr>
              <a:t> , or </a:t>
            </a:r>
            <a:r>
              <a:rPr lang="en-GB" b="1" i="1">
                <a:solidFill>
                  <a:srgbClr val="0000FF"/>
                </a:solidFill>
                <a:latin typeface="Comic Sans MS" pitchFamily="66" charset="0"/>
                <a:sym typeface="Symbol" pitchFamily="18" charset="2"/>
              </a:rPr>
              <a:t></a:t>
            </a:r>
            <a:r>
              <a:rPr lang="en-GB" b="1" i="1" baseline="-25000">
                <a:solidFill>
                  <a:srgbClr val="0000FF"/>
                </a:solidFill>
                <a:latin typeface="Comic Sans MS" pitchFamily="66" charset="0"/>
                <a:sym typeface="Symbol" pitchFamily="18" charset="2"/>
              </a:rPr>
              <a:t>hkl</a:t>
            </a:r>
            <a:r>
              <a:rPr lang="en-GB">
                <a:solidFill>
                  <a:srgbClr val="0000FF"/>
                </a:solidFill>
                <a:latin typeface="Comic Sans MS" pitchFamily="66" charset="0"/>
                <a:sym typeface="Symbol" pitchFamily="18" charset="2"/>
              </a:rPr>
              <a:t> </a:t>
            </a:r>
            <a:r>
              <a:rPr lang="en-GB">
                <a:latin typeface="Comic Sans MS" pitchFamily="66" charset="0"/>
                <a:sym typeface="Symbol" pitchFamily="18" charset="2"/>
              </a:rPr>
              <a:t> (diffraction “fingerprint” of the compound)</a:t>
            </a:r>
            <a:endParaRPr lang="en-GB" i="1">
              <a:latin typeface="Comic Sans MS" pitchFamily="66" charset="0"/>
            </a:endParaRPr>
          </a:p>
        </p:txBody>
      </p:sp>
      <p:sp>
        <p:nvSpPr>
          <p:cNvPr id="51" name="Slide Number Placeholder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174718-E994-49AB-B2F8-7951680BD4A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9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6"/>
          <p:cNvGrpSpPr/>
          <p:nvPr/>
        </p:nvGrpSpPr>
        <p:grpSpPr>
          <a:xfrm>
            <a:off x="914400" y="1475140"/>
            <a:ext cx="7315200" cy="4087460"/>
            <a:chOff x="609600" y="2770540"/>
            <a:chExt cx="7315200" cy="4087460"/>
          </a:xfrm>
          <a:solidFill>
            <a:schemeClr val="bg1"/>
          </a:solidFill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2770540"/>
              <a:ext cx="7281863" cy="4087460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6" name="Rectangle 25"/>
            <p:cNvSpPr/>
            <p:nvPr/>
          </p:nvSpPr>
          <p:spPr>
            <a:xfrm>
              <a:off x="7467600" y="6324600"/>
              <a:ext cx="457200" cy="53340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53251" name="TextBox 3"/>
          <p:cNvSpPr txBox="1">
            <a:spLocks noChangeArrowheads="1"/>
          </p:cNvSpPr>
          <p:nvPr/>
        </p:nvSpPr>
        <p:spPr bwMode="auto">
          <a:xfrm>
            <a:off x="609600" y="762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BRAGG VIEW OF DIFFRACTION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1752600" y="5638800"/>
            <a:ext cx="6248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>
                <a:latin typeface="Comic Sans MS" pitchFamily="66" charset="0"/>
              </a:rPr>
              <a:t>The deviation of the ray from its initial path equals 2</a:t>
            </a:r>
            <a:r>
              <a:rPr lang="en-GB">
                <a:latin typeface="Comic Sans MS" pitchFamily="66" charset="0"/>
                <a:sym typeface="Symbol" pitchFamily="18" charset="2"/>
              </a:rPr>
              <a:t></a:t>
            </a:r>
            <a:endParaRPr lang="en-GB">
              <a:latin typeface="Comic Sans MS" pitchFamily="66" charset="0"/>
            </a:endParaRPr>
          </a:p>
        </p:txBody>
      </p:sp>
      <p:sp>
        <p:nvSpPr>
          <p:cNvPr id="36" name="Arc 35"/>
          <p:cNvSpPr/>
          <p:nvPr/>
        </p:nvSpPr>
        <p:spPr>
          <a:xfrm rot="-7200000">
            <a:off x="3229769" y="1423194"/>
            <a:ext cx="1330325" cy="1500187"/>
          </a:xfrm>
          <a:prstGeom prst="arc">
            <a:avLst>
              <a:gd name="adj1" fmla="val 17237195"/>
              <a:gd name="adj2" fmla="val 2063623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Arc 36"/>
          <p:cNvSpPr/>
          <p:nvPr/>
        </p:nvSpPr>
        <p:spPr>
          <a:xfrm rot="7200000" flipH="1">
            <a:off x="4337844" y="1512094"/>
            <a:ext cx="1328738" cy="1498600"/>
          </a:xfrm>
          <a:prstGeom prst="arc">
            <a:avLst>
              <a:gd name="adj1" fmla="val 17237195"/>
              <a:gd name="adj2" fmla="val 2063623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2819400" y="2325688"/>
            <a:ext cx="4191000" cy="152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057400" y="871538"/>
            <a:ext cx="1295400" cy="787400"/>
          </a:xfrm>
          <a:prstGeom prst="straightConnector1">
            <a:avLst/>
          </a:prstGeom>
          <a:ln w="28575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5670550" y="871538"/>
            <a:ext cx="1323975" cy="804862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8" name="TextBox 37"/>
          <p:cNvSpPr txBox="1">
            <a:spLocks noChangeArrowheads="1"/>
          </p:cNvSpPr>
          <p:nvPr/>
        </p:nvSpPr>
        <p:spPr bwMode="auto">
          <a:xfrm>
            <a:off x="2895600" y="1676400"/>
            <a:ext cx="344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 b="1">
                <a:latin typeface="Comic Sans MS" pitchFamily="66" charset="0"/>
                <a:sym typeface="Symbol" pitchFamily="18" charset="2"/>
              </a:rPr>
              <a:t></a:t>
            </a:r>
            <a:endParaRPr lang="en-US" sz="2400" b="1">
              <a:latin typeface="Comic Sans MS" pitchFamily="66" charset="0"/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5599113" y="1676400"/>
            <a:ext cx="3444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 b="1">
                <a:latin typeface="Comic Sans MS" pitchFamily="66" charset="0"/>
                <a:sym typeface="Symbol" pitchFamily="18" charset="2"/>
              </a:rPr>
              <a:t></a:t>
            </a:r>
            <a:endParaRPr lang="en-US" sz="2400" b="1">
              <a:latin typeface="Comic Sans MS" pitchFamily="66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2876550" y="4621213"/>
            <a:ext cx="4191000" cy="152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rot="5340000">
            <a:off x="3404394" y="3513931"/>
            <a:ext cx="2286000" cy="158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62" name="TextBox 76"/>
          <p:cNvSpPr txBox="1">
            <a:spLocks noChangeArrowheads="1"/>
          </p:cNvSpPr>
          <p:nvPr/>
        </p:nvSpPr>
        <p:spPr bwMode="auto">
          <a:xfrm>
            <a:off x="4495800" y="3714750"/>
            <a:ext cx="7254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i="1">
                <a:latin typeface="Comic Sans MS" pitchFamily="66" charset="0"/>
                <a:sym typeface="Symbol" pitchFamily="18" charset="2"/>
              </a:rPr>
              <a:t>d</a:t>
            </a:r>
            <a:r>
              <a:rPr lang="en-US" sz="2000" baseline="-25000">
                <a:latin typeface="Comic Sans MS" pitchFamily="66" charset="0"/>
                <a:sym typeface="Symbol" pitchFamily="18" charset="2"/>
              </a:rPr>
              <a:t>hkl</a:t>
            </a:r>
            <a:endParaRPr lang="en-US" sz="2000" baseline="-25000">
              <a:latin typeface="Comic Sans MS" pitchFamily="66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4519613" y="1590675"/>
            <a:ext cx="1295400" cy="787400"/>
          </a:xfrm>
          <a:prstGeom prst="straightConnector1">
            <a:avLst/>
          </a:prstGeom>
          <a:ln w="28575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252788" y="1600200"/>
            <a:ext cx="1266825" cy="76993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65" name="TextBox 101"/>
          <p:cNvSpPr txBox="1">
            <a:spLocks noChangeArrowheads="1"/>
          </p:cNvSpPr>
          <p:nvPr/>
        </p:nvSpPr>
        <p:spPr bwMode="auto">
          <a:xfrm>
            <a:off x="1905000" y="922338"/>
            <a:ext cx="371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 b="1">
                <a:latin typeface="Comic Sans MS" pitchFamily="66" charset="0"/>
                <a:sym typeface="Symbol" pitchFamily="18" charset="2"/>
              </a:rPr>
              <a:t>1</a:t>
            </a:r>
            <a:endParaRPr lang="en-US" sz="2400" b="1">
              <a:latin typeface="Comic Sans MS" pitchFamily="66" charset="0"/>
            </a:endParaRPr>
          </a:p>
        </p:txBody>
      </p:sp>
      <p:sp>
        <p:nvSpPr>
          <p:cNvPr id="53266" name="TextBox 103"/>
          <p:cNvSpPr txBox="1">
            <a:spLocks noChangeArrowheads="1"/>
          </p:cNvSpPr>
          <p:nvPr/>
        </p:nvSpPr>
        <p:spPr bwMode="auto">
          <a:xfrm>
            <a:off x="6715125" y="993775"/>
            <a:ext cx="523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 b="1">
                <a:latin typeface="Comic Sans MS" pitchFamily="66" charset="0"/>
                <a:sym typeface="Symbol" pitchFamily="18" charset="2"/>
              </a:rPr>
              <a:t>1′</a:t>
            </a:r>
            <a:endParaRPr lang="en-US" sz="2400" b="1">
              <a:latin typeface="Comic Sans MS" pitchFamily="66" charset="0"/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4548188" y="2390775"/>
            <a:ext cx="2509837" cy="152400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Arc 57"/>
          <p:cNvSpPr/>
          <p:nvPr/>
        </p:nvSpPr>
        <p:spPr>
          <a:xfrm rot="7200000" flipH="1">
            <a:off x="4279106" y="1572419"/>
            <a:ext cx="1330325" cy="1500188"/>
          </a:xfrm>
          <a:prstGeom prst="arc">
            <a:avLst>
              <a:gd name="adj1" fmla="val 14883871"/>
              <a:gd name="adj2" fmla="val 2063623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5522913" y="25146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200">
                <a:latin typeface="Comic Sans MS" pitchFamily="66" charset="0"/>
                <a:sym typeface="Symbol" pitchFamily="18" charset="2"/>
              </a:rPr>
              <a:t>2</a:t>
            </a:r>
            <a:r>
              <a:rPr lang="en-US" sz="2400" b="1">
                <a:latin typeface="Comic Sans MS" pitchFamily="66" charset="0"/>
                <a:sym typeface="Symbol" pitchFamily="18" charset="2"/>
              </a:rPr>
              <a:t></a:t>
            </a:r>
            <a:endParaRPr lang="en-US" sz="2400" b="1">
              <a:latin typeface="Comic Sans MS" pitchFamily="66" charset="0"/>
            </a:endParaRPr>
          </a:p>
        </p:txBody>
      </p:sp>
      <p:sp>
        <p:nvSpPr>
          <p:cNvPr id="63" name="Slide Number Placeholder 6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880659-21EF-4DB3-BD8E-8B52F4E4C33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5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7" grpId="0" animBg="1"/>
      <p:bldP spid="39" grpId="0"/>
      <p:bldP spid="58" grpId="0" animBg="1"/>
      <p:bldP spid="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913" y="1190625"/>
            <a:ext cx="4448175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2011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1" y="457200"/>
            <a:ext cx="5105400" cy="6211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4825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1662113"/>
            <a:ext cx="4295775" cy="353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7895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685800"/>
            <a:ext cx="3305175" cy="6762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76400"/>
            <a:ext cx="4352925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6511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828675"/>
            <a:ext cx="7143750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0307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1323975"/>
            <a:ext cx="3876675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3872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33400"/>
            <a:ext cx="5548312" cy="569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229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074" y="457200"/>
            <a:ext cx="5181600" cy="520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57200"/>
            <a:ext cx="6115050" cy="537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970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52400"/>
            <a:ext cx="4191000" cy="6406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860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813" y="747713"/>
            <a:ext cx="3762375" cy="536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84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725" y="690563"/>
            <a:ext cx="3638550" cy="547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49196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28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zh-CN" sz="3200" smtClean="0">
                <a:latin typeface="Arial" pitchFamily="34" charset="0"/>
              </a:rPr>
              <a:t>7.3 X-ray diffraction of crystals</a:t>
            </a:r>
          </a:p>
        </p:txBody>
      </p:sp>
      <p:pic>
        <p:nvPicPr>
          <p:cNvPr id="10957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1" t="14583" r="11719" b="15625"/>
          <a:stretch>
            <a:fillRect/>
          </a:stretch>
        </p:blipFill>
        <p:spPr bwMode="auto">
          <a:xfrm>
            <a:off x="1009650" y="1412875"/>
            <a:ext cx="7200900" cy="502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465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457200" y="457200"/>
            <a:ext cx="7467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en-US" altLang="zh-CN" sz="2800" b="0">
                <a:solidFill>
                  <a:schemeClr val="tx2"/>
                </a:solidFill>
              </a:rPr>
              <a:t>7.3.1 The source and property of X-ray</a:t>
            </a:r>
          </a:p>
        </p:txBody>
      </p:sp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41319" r="9375" b="23958"/>
          <a:stretch>
            <a:fillRect/>
          </a:stretch>
        </p:blipFill>
        <p:spPr bwMode="auto">
          <a:xfrm>
            <a:off x="0" y="977900"/>
            <a:ext cx="6648450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6" name="Text Box 4"/>
          <p:cNvSpPr txBox="1">
            <a:spLocks noChangeArrowheads="1"/>
          </p:cNvSpPr>
          <p:nvPr/>
        </p:nvSpPr>
        <p:spPr bwMode="auto">
          <a:xfrm>
            <a:off x="1104900" y="3600450"/>
            <a:ext cx="259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2000">
                <a:solidFill>
                  <a:schemeClr val="tx2"/>
                </a:solidFill>
              </a:rPr>
              <a:t>X-ray tube</a:t>
            </a:r>
          </a:p>
        </p:txBody>
      </p:sp>
      <p:pic>
        <p:nvPicPr>
          <p:cNvPr id="1105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19" t="31770" r="23438" b="17708"/>
          <a:stretch>
            <a:fillRect/>
          </a:stretch>
        </p:blipFill>
        <p:spPr bwMode="auto">
          <a:xfrm>
            <a:off x="5305425" y="1455738"/>
            <a:ext cx="3838575" cy="364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8" name="Rectangle 6"/>
          <p:cNvSpPr>
            <a:spLocks noChangeArrowheads="1"/>
          </p:cNvSpPr>
          <p:nvPr/>
        </p:nvSpPr>
        <p:spPr bwMode="auto">
          <a:xfrm>
            <a:off x="152400" y="3924300"/>
            <a:ext cx="53911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en-US" altLang="zh-CN" sz="2000"/>
              <a:t>  the wavelengths of X-ray are in the range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en-US" altLang="zh-CN" sz="2000"/>
              <a:t>  of 100-0.01Å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zh-CN" sz="2000"/>
              <a:t>1-0.01Å:    hard x-ray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zh-CN" sz="2000"/>
              <a:t>100</a:t>
            </a:r>
            <a:r>
              <a:rPr lang="zh-CN" altLang="en-US" sz="2000"/>
              <a:t>～</a:t>
            </a:r>
            <a:r>
              <a:rPr lang="en-US" altLang="zh-CN" sz="2000"/>
              <a:t>1Å</a:t>
            </a:r>
            <a:r>
              <a:rPr lang="zh-CN" altLang="en-US" sz="2000"/>
              <a:t>：</a:t>
            </a:r>
            <a:r>
              <a:rPr lang="en-US" altLang="zh-CN" sz="2000"/>
              <a:t>soft x-ray</a:t>
            </a: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zh-CN" sz="2000"/>
              <a:t>2.5-0.5Å:   used in crystal structure analysis</a:t>
            </a:r>
          </a:p>
          <a:p>
            <a:pPr marL="342900" indent="-342900" algn="just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zh-CN" sz="2000"/>
              <a:t>1-0.05Å: used in medical perspective, detection of  materials wound</a:t>
            </a:r>
          </a:p>
        </p:txBody>
      </p:sp>
    </p:spTree>
    <p:extLst>
      <p:ext uri="{BB962C8B-B14F-4D97-AF65-F5344CB8AC3E}">
        <p14:creationId xmlns:p14="http://schemas.microsoft.com/office/powerpoint/2010/main" val="250064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153400" cy="6096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zh-CN" sz="2800" smtClean="0">
                <a:solidFill>
                  <a:schemeClr val="tx1"/>
                </a:solidFill>
              </a:rPr>
              <a:t>X-rays produced by electronic transition between </a:t>
            </a:r>
            <a:br>
              <a:rPr lang="en-US" altLang="zh-CN" sz="2800" smtClean="0">
                <a:solidFill>
                  <a:schemeClr val="tx1"/>
                </a:solidFill>
              </a:rPr>
            </a:br>
            <a:r>
              <a:rPr lang="en-US" altLang="zh-CN" sz="2800" smtClean="0">
                <a:solidFill>
                  <a:schemeClr val="tx1"/>
                </a:solidFill>
              </a:rPr>
              <a:t>   atomic energy levels</a:t>
            </a:r>
          </a:p>
        </p:txBody>
      </p:sp>
      <p:graphicFrame>
        <p:nvGraphicFramePr>
          <p:cNvPr id="26626" name="Object 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571500" y="1708150"/>
          <a:ext cx="6096000" cy="511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位图图像" r:id="rId4" imgW="3866667" imgH="3448531" progId="Paint.Picture">
                  <p:embed/>
                </p:oleObj>
              </mc:Choice>
              <mc:Fallback>
                <p:oleObj name="位图图像" r:id="rId4" imgW="3866667" imgH="344853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59"/>
                      <a:stretch>
                        <a:fillRect/>
                      </a:stretch>
                    </p:blipFill>
                    <p:spPr bwMode="auto">
                      <a:xfrm>
                        <a:off x="571500" y="1708150"/>
                        <a:ext cx="6096000" cy="5111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981200" y="3981450"/>
            <a:ext cx="552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Times New Roman" pitchFamily="18" charset="0"/>
              </a:rPr>
              <a:t>K</a:t>
            </a:r>
          </a:p>
        </p:txBody>
      </p:sp>
      <p:sp>
        <p:nvSpPr>
          <p:cNvPr id="26629" name="Rectangle 9"/>
          <p:cNvSpPr>
            <a:spLocks noChangeArrowheads="1"/>
          </p:cNvSpPr>
          <p:nvPr/>
        </p:nvSpPr>
        <p:spPr bwMode="auto">
          <a:xfrm>
            <a:off x="800100" y="6191250"/>
            <a:ext cx="1181100" cy="3238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Rectangle 10"/>
          <p:cNvSpPr>
            <a:spLocks noChangeArrowheads="1"/>
          </p:cNvSpPr>
          <p:nvPr/>
        </p:nvSpPr>
        <p:spPr bwMode="auto">
          <a:xfrm>
            <a:off x="5372100" y="4686300"/>
            <a:ext cx="1181100" cy="3238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Text Box 11"/>
          <p:cNvSpPr txBox="1">
            <a:spLocks noChangeArrowheads="1"/>
          </p:cNvSpPr>
          <p:nvPr/>
        </p:nvSpPr>
        <p:spPr bwMode="auto">
          <a:xfrm>
            <a:off x="1066800" y="6019800"/>
            <a:ext cx="1314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Times New Roman" pitchFamily="18" charset="0"/>
              </a:rPr>
              <a:t>e</a:t>
            </a:r>
          </a:p>
        </p:txBody>
      </p:sp>
      <p:sp>
        <p:nvSpPr>
          <p:cNvPr id="26632" name="Text Box 12"/>
          <p:cNvSpPr txBox="1">
            <a:spLocks noChangeArrowheads="1"/>
          </p:cNvSpPr>
          <p:nvPr/>
        </p:nvSpPr>
        <p:spPr bwMode="auto">
          <a:xfrm>
            <a:off x="5372100" y="4953000"/>
            <a:ext cx="1314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Times New Roman" pitchFamily="18" charset="0"/>
              </a:rPr>
              <a:t>e</a:t>
            </a:r>
          </a:p>
        </p:txBody>
      </p:sp>
      <p:sp>
        <p:nvSpPr>
          <p:cNvPr id="26633" name="Rectangle 13"/>
          <p:cNvSpPr>
            <a:spLocks noChangeArrowheads="1"/>
          </p:cNvSpPr>
          <p:nvPr/>
        </p:nvSpPr>
        <p:spPr bwMode="auto">
          <a:xfrm>
            <a:off x="2819400" y="1695450"/>
            <a:ext cx="1181100" cy="3238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4" name="Text Box 14"/>
          <p:cNvSpPr txBox="1">
            <a:spLocks noChangeArrowheads="1"/>
          </p:cNvSpPr>
          <p:nvPr/>
        </p:nvSpPr>
        <p:spPr bwMode="auto">
          <a:xfrm>
            <a:off x="3429000" y="1219200"/>
            <a:ext cx="2457450" cy="822325"/>
          </a:xfrm>
          <a:prstGeom prst="rect">
            <a:avLst/>
          </a:prstGeom>
          <a:solidFill>
            <a:srgbClr val="AEE2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>
                <a:solidFill>
                  <a:srgbClr val="FF0000"/>
                </a:solidFill>
              </a:rPr>
              <a:t>High energy electron beam</a:t>
            </a:r>
          </a:p>
        </p:txBody>
      </p:sp>
      <p:sp>
        <p:nvSpPr>
          <p:cNvPr id="26635" name="Rectangle 17"/>
          <p:cNvSpPr>
            <a:spLocks noChangeArrowheads="1"/>
          </p:cNvSpPr>
          <p:nvPr/>
        </p:nvSpPr>
        <p:spPr bwMode="auto">
          <a:xfrm rot="-1767411">
            <a:off x="1009650" y="2286000"/>
            <a:ext cx="1181100" cy="3238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6" name="Rectangle 18"/>
          <p:cNvSpPr>
            <a:spLocks noChangeArrowheads="1"/>
          </p:cNvSpPr>
          <p:nvPr/>
        </p:nvSpPr>
        <p:spPr bwMode="auto">
          <a:xfrm rot="-1767411">
            <a:off x="1447800" y="2781300"/>
            <a:ext cx="1181100" cy="3238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7" name="Rectangle 19"/>
          <p:cNvSpPr>
            <a:spLocks noChangeArrowheads="1"/>
          </p:cNvSpPr>
          <p:nvPr/>
        </p:nvSpPr>
        <p:spPr bwMode="auto">
          <a:xfrm rot="-2308300">
            <a:off x="1677988" y="3516313"/>
            <a:ext cx="1079500" cy="3921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Text Box 20"/>
          <p:cNvSpPr txBox="1">
            <a:spLocks noChangeArrowheads="1"/>
          </p:cNvSpPr>
          <p:nvPr/>
        </p:nvSpPr>
        <p:spPr bwMode="auto">
          <a:xfrm>
            <a:off x="1009650" y="2552700"/>
            <a:ext cx="1314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Times New Roman" pitchFamily="18" charset="0"/>
              </a:rPr>
              <a:t>M</a:t>
            </a:r>
          </a:p>
        </p:txBody>
      </p:sp>
      <p:sp>
        <p:nvSpPr>
          <p:cNvPr id="26639" name="Text Box 21"/>
          <p:cNvSpPr txBox="1">
            <a:spLocks noChangeArrowheads="1"/>
          </p:cNvSpPr>
          <p:nvPr/>
        </p:nvSpPr>
        <p:spPr bwMode="auto">
          <a:xfrm>
            <a:off x="1638300" y="2971800"/>
            <a:ext cx="1314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Times New Roman" pitchFamily="18" charset="0"/>
              </a:rPr>
              <a:t>L</a:t>
            </a:r>
          </a:p>
        </p:txBody>
      </p:sp>
      <p:sp>
        <p:nvSpPr>
          <p:cNvPr id="26640" name="Rectangle 22"/>
          <p:cNvSpPr>
            <a:spLocks noChangeArrowheads="1"/>
          </p:cNvSpPr>
          <p:nvPr/>
        </p:nvSpPr>
        <p:spPr bwMode="auto">
          <a:xfrm>
            <a:off x="2533650" y="4457700"/>
            <a:ext cx="781050" cy="2857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1" name="Text Box 23"/>
          <p:cNvSpPr txBox="1">
            <a:spLocks noChangeArrowheads="1"/>
          </p:cNvSpPr>
          <p:nvPr/>
        </p:nvSpPr>
        <p:spPr bwMode="auto">
          <a:xfrm>
            <a:off x="0" y="2933700"/>
            <a:ext cx="14097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Times New Roman" pitchFamily="18" charset="0"/>
              </a:rPr>
              <a:t>L radiation</a:t>
            </a:r>
          </a:p>
        </p:txBody>
      </p:sp>
      <p:sp>
        <p:nvSpPr>
          <p:cNvPr id="26642" name="Rectangle 24"/>
          <p:cNvSpPr>
            <a:spLocks noChangeArrowheads="1"/>
          </p:cNvSpPr>
          <p:nvPr/>
        </p:nvSpPr>
        <p:spPr bwMode="auto">
          <a:xfrm>
            <a:off x="6610350" y="4081463"/>
            <a:ext cx="2533650" cy="210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>
                <a:solidFill>
                  <a:schemeClr val="tx2"/>
                </a:solidFill>
              </a:rPr>
              <a:t>As for Cu: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>
                <a:solidFill>
                  <a:schemeClr val="tx2"/>
                </a:solidFill>
              </a:rPr>
              <a:t>  K</a:t>
            </a:r>
            <a:r>
              <a:rPr lang="en-US" altLang="zh-CN" baseline="-30000">
                <a:solidFill>
                  <a:schemeClr val="tx2"/>
                </a:solidFill>
                <a:sym typeface="Symbol" pitchFamily="18" charset="2"/>
              </a:rPr>
              <a:t></a:t>
            </a:r>
            <a:r>
              <a:rPr lang="en-US" altLang="zh-CN" baseline="-30000">
                <a:solidFill>
                  <a:schemeClr val="tx2"/>
                </a:solidFill>
              </a:rPr>
              <a:t>1</a:t>
            </a:r>
            <a:r>
              <a:rPr lang="en-US" altLang="zh-CN">
                <a:solidFill>
                  <a:schemeClr val="tx2"/>
                </a:solidFill>
              </a:rPr>
              <a:t>=1.540594Å 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endParaRPr lang="en-US" altLang="zh-CN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>
                <a:solidFill>
                  <a:schemeClr val="tx2"/>
                </a:solidFill>
              </a:rPr>
              <a:t>  K</a:t>
            </a:r>
            <a:r>
              <a:rPr lang="en-US" altLang="zh-CN" baseline="-30000">
                <a:solidFill>
                  <a:schemeClr val="tx2"/>
                </a:solidFill>
                <a:sym typeface="Symbol" pitchFamily="18" charset="2"/>
              </a:rPr>
              <a:t></a:t>
            </a:r>
            <a:r>
              <a:rPr lang="en-US" altLang="zh-CN" baseline="-30000">
                <a:solidFill>
                  <a:schemeClr val="tx2"/>
                </a:solidFill>
              </a:rPr>
              <a:t>2</a:t>
            </a:r>
            <a:r>
              <a:rPr lang="en-US" altLang="zh-CN">
                <a:solidFill>
                  <a:schemeClr val="tx2"/>
                </a:solidFill>
              </a:rPr>
              <a:t>=1.544422Å</a:t>
            </a:r>
          </a:p>
        </p:txBody>
      </p:sp>
      <p:sp>
        <p:nvSpPr>
          <p:cNvPr id="26643" name="Rectangle 28"/>
          <p:cNvSpPr>
            <a:spLocks noChangeArrowheads="1"/>
          </p:cNvSpPr>
          <p:nvPr/>
        </p:nvSpPr>
        <p:spPr bwMode="auto">
          <a:xfrm>
            <a:off x="6873875" y="6229350"/>
            <a:ext cx="160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en-US" altLang="zh-CN">
                <a:solidFill>
                  <a:schemeClr val="tx2"/>
                </a:solidFill>
              </a:rPr>
              <a:t>I</a:t>
            </a:r>
            <a:r>
              <a:rPr lang="en-US" altLang="zh-CN" baseline="-25000">
                <a:solidFill>
                  <a:schemeClr val="tx2"/>
                </a:solidFill>
              </a:rPr>
              <a:t>K</a:t>
            </a:r>
            <a:r>
              <a:rPr lang="en-US" altLang="zh-CN" baseline="-25000">
                <a:solidFill>
                  <a:schemeClr val="tx2"/>
                </a:solidFill>
                <a:sym typeface="Symbol" pitchFamily="18" charset="2"/>
              </a:rPr>
              <a:t></a:t>
            </a:r>
            <a:r>
              <a:rPr lang="en-US" altLang="zh-CN" baseline="-25000">
                <a:solidFill>
                  <a:schemeClr val="tx2"/>
                </a:solidFill>
              </a:rPr>
              <a:t>1 </a:t>
            </a:r>
            <a:r>
              <a:rPr lang="en-US" altLang="zh-CN">
                <a:solidFill>
                  <a:schemeClr val="tx2"/>
                </a:solidFill>
                <a:sym typeface="Symbol" pitchFamily="18" charset="2"/>
              </a:rPr>
              <a:t> 2I</a:t>
            </a:r>
            <a:r>
              <a:rPr lang="en-US" altLang="zh-CN" baseline="-25000">
                <a:solidFill>
                  <a:schemeClr val="tx2"/>
                </a:solidFill>
              </a:rPr>
              <a:t>K</a:t>
            </a:r>
            <a:r>
              <a:rPr lang="en-US" altLang="zh-CN" baseline="-25000">
                <a:solidFill>
                  <a:schemeClr val="tx2"/>
                </a:solidFill>
                <a:sym typeface="Symbol" pitchFamily="18" charset="2"/>
              </a:rPr>
              <a:t></a:t>
            </a:r>
            <a:r>
              <a:rPr lang="en-US" altLang="zh-CN" baseline="-2500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26644" name="Text Box 29"/>
          <p:cNvSpPr txBox="1">
            <a:spLocks noChangeArrowheads="1"/>
          </p:cNvSpPr>
          <p:nvPr/>
        </p:nvSpPr>
        <p:spPr bwMode="auto">
          <a:xfrm>
            <a:off x="7448550" y="5010150"/>
            <a:ext cx="1485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>
                <a:latin typeface="Times New Roman" pitchFamily="18" charset="0"/>
              </a:rPr>
              <a:t>1.54056</a:t>
            </a:r>
            <a:r>
              <a:rPr lang="en-US" altLang="zh-CN" b="0">
                <a:latin typeface="Times New Roman" pitchFamily="18" charset="0"/>
                <a:cs typeface="Times New Roman" pitchFamily="18" charset="0"/>
              </a:rPr>
              <a:t>Å</a:t>
            </a:r>
            <a:endParaRPr lang="en-US" altLang="zh-CN" b="0">
              <a:latin typeface="Times New Roman" pitchFamily="18" charset="0"/>
            </a:endParaRPr>
          </a:p>
        </p:txBody>
      </p:sp>
      <p:sp>
        <p:nvSpPr>
          <p:cNvPr id="26645" name="Text Box 30"/>
          <p:cNvSpPr txBox="1">
            <a:spLocks noChangeArrowheads="1"/>
          </p:cNvSpPr>
          <p:nvPr/>
        </p:nvSpPr>
        <p:spPr bwMode="auto">
          <a:xfrm>
            <a:off x="6426200" y="1689100"/>
            <a:ext cx="2717800" cy="2063750"/>
          </a:xfrm>
          <a:prstGeom prst="rect">
            <a:avLst/>
          </a:prstGeom>
          <a:solidFill>
            <a:srgbClr val="C3E5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660066"/>
                </a:solidFill>
              </a:rPr>
              <a:t>A part of the electrons are blocked; their kinetic energies giving rise to “white” x-ray.</a:t>
            </a:r>
          </a:p>
        </p:txBody>
      </p:sp>
    </p:spTree>
    <p:extLst>
      <p:ext uri="{BB962C8B-B14F-4D97-AF65-F5344CB8AC3E}">
        <p14:creationId xmlns:p14="http://schemas.microsoft.com/office/powerpoint/2010/main" val="266867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 Box 2"/>
          <p:cNvSpPr txBox="1">
            <a:spLocks noChangeArrowheads="1"/>
          </p:cNvSpPr>
          <p:nvPr/>
        </p:nvSpPr>
        <p:spPr bwMode="auto">
          <a:xfrm>
            <a:off x="1276350" y="5600700"/>
            <a:ext cx="7410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>
                <a:latin typeface="Times New Roman" pitchFamily="18" charset="0"/>
              </a:rPr>
              <a:t>Notice:  K</a:t>
            </a:r>
            <a:r>
              <a:rPr lang="en-US" altLang="zh-CN" b="0" baseline="-25000">
                <a:latin typeface="Times New Roman" pitchFamily="18" charset="0"/>
                <a:sym typeface="Symbol" pitchFamily="18" charset="2"/>
              </a:rPr>
              <a:t>2</a:t>
            </a:r>
            <a:r>
              <a:rPr lang="en-US" altLang="zh-CN" b="0">
                <a:latin typeface="Times New Roman" pitchFamily="18" charset="0"/>
                <a:sym typeface="Symbol" pitchFamily="18" charset="2"/>
              </a:rPr>
              <a:t> can not be striped by the monochromator.</a:t>
            </a:r>
            <a:endParaRPr lang="en-US" altLang="zh-CN" baseline="-25000">
              <a:solidFill>
                <a:schemeClr val="accent2"/>
              </a:solidFill>
            </a:endParaRPr>
          </a:p>
        </p:txBody>
      </p:sp>
      <p:sp>
        <p:nvSpPr>
          <p:cNvPr id="111619" name="Freeform 6"/>
          <p:cNvSpPr>
            <a:spLocks/>
          </p:cNvSpPr>
          <p:nvPr/>
        </p:nvSpPr>
        <p:spPr bwMode="auto">
          <a:xfrm>
            <a:off x="3600450" y="2524125"/>
            <a:ext cx="1333500" cy="2505075"/>
          </a:xfrm>
          <a:custGeom>
            <a:avLst/>
            <a:gdLst>
              <a:gd name="T0" fmla="*/ 0 w 1332"/>
              <a:gd name="T1" fmla="*/ 1578 h 1578"/>
              <a:gd name="T2" fmla="*/ 264 w 1332"/>
              <a:gd name="T3" fmla="*/ 1530 h 1578"/>
              <a:gd name="T4" fmla="*/ 468 w 1332"/>
              <a:gd name="T5" fmla="*/ 1338 h 1578"/>
              <a:gd name="T6" fmla="*/ 612 w 1332"/>
              <a:gd name="T7" fmla="*/ 906 h 1578"/>
              <a:gd name="T8" fmla="*/ 708 w 1332"/>
              <a:gd name="T9" fmla="*/ 30 h 1578"/>
              <a:gd name="T10" fmla="*/ 768 w 1332"/>
              <a:gd name="T11" fmla="*/ 726 h 1578"/>
              <a:gd name="T12" fmla="*/ 792 w 1332"/>
              <a:gd name="T13" fmla="*/ 1002 h 1578"/>
              <a:gd name="T14" fmla="*/ 864 w 1332"/>
              <a:gd name="T15" fmla="*/ 810 h 1578"/>
              <a:gd name="T16" fmla="*/ 888 w 1332"/>
              <a:gd name="T17" fmla="*/ 930 h 1578"/>
              <a:gd name="T18" fmla="*/ 996 w 1332"/>
              <a:gd name="T19" fmla="*/ 1434 h 1578"/>
              <a:gd name="T20" fmla="*/ 1332 w 1332"/>
              <a:gd name="T21" fmla="*/ 1566 h 157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32"/>
              <a:gd name="T34" fmla="*/ 0 h 1578"/>
              <a:gd name="T35" fmla="*/ 1332 w 1332"/>
              <a:gd name="T36" fmla="*/ 1578 h 157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32" h="1578">
                <a:moveTo>
                  <a:pt x="0" y="1578"/>
                </a:moveTo>
                <a:cubicBezTo>
                  <a:pt x="93" y="1574"/>
                  <a:pt x="186" y="1570"/>
                  <a:pt x="264" y="1530"/>
                </a:cubicBezTo>
                <a:cubicBezTo>
                  <a:pt x="342" y="1490"/>
                  <a:pt x="410" y="1442"/>
                  <a:pt x="468" y="1338"/>
                </a:cubicBezTo>
                <a:cubicBezTo>
                  <a:pt x="526" y="1234"/>
                  <a:pt x="572" y="1124"/>
                  <a:pt x="612" y="906"/>
                </a:cubicBezTo>
                <a:cubicBezTo>
                  <a:pt x="652" y="688"/>
                  <a:pt x="682" y="60"/>
                  <a:pt x="708" y="30"/>
                </a:cubicBezTo>
                <a:cubicBezTo>
                  <a:pt x="734" y="0"/>
                  <a:pt x="754" y="564"/>
                  <a:pt x="768" y="726"/>
                </a:cubicBezTo>
                <a:cubicBezTo>
                  <a:pt x="782" y="888"/>
                  <a:pt x="776" y="988"/>
                  <a:pt x="792" y="1002"/>
                </a:cubicBezTo>
                <a:cubicBezTo>
                  <a:pt x="808" y="1016"/>
                  <a:pt x="848" y="822"/>
                  <a:pt x="864" y="810"/>
                </a:cubicBezTo>
                <a:cubicBezTo>
                  <a:pt x="880" y="798"/>
                  <a:pt x="866" y="826"/>
                  <a:pt x="888" y="930"/>
                </a:cubicBezTo>
                <a:cubicBezTo>
                  <a:pt x="910" y="1034"/>
                  <a:pt x="922" y="1328"/>
                  <a:pt x="996" y="1434"/>
                </a:cubicBezTo>
                <a:cubicBezTo>
                  <a:pt x="1070" y="1540"/>
                  <a:pt x="1276" y="1544"/>
                  <a:pt x="1332" y="156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620" name="Rectangle 8"/>
          <p:cNvSpPr>
            <a:spLocks noChangeArrowheads="1"/>
          </p:cNvSpPr>
          <p:nvPr/>
        </p:nvSpPr>
        <p:spPr bwMode="auto">
          <a:xfrm>
            <a:off x="4440238" y="3448050"/>
            <a:ext cx="6461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>
                <a:solidFill>
                  <a:schemeClr val="accent2"/>
                </a:solidFill>
              </a:rPr>
              <a:t>K</a:t>
            </a:r>
            <a:r>
              <a:rPr lang="en-US" altLang="zh-CN" baseline="-30000">
                <a:solidFill>
                  <a:schemeClr val="accent2"/>
                </a:solidFill>
                <a:sym typeface="Symbol" pitchFamily="18" charset="2"/>
              </a:rPr>
              <a:t>2</a:t>
            </a:r>
            <a:endParaRPr lang="en-US" altLang="zh-CN" baseline="-30000">
              <a:solidFill>
                <a:schemeClr val="accent2"/>
              </a:solidFill>
            </a:endParaRPr>
          </a:p>
        </p:txBody>
      </p:sp>
      <p:sp>
        <p:nvSpPr>
          <p:cNvPr id="111621" name="Rectangle 9"/>
          <p:cNvSpPr>
            <a:spLocks noChangeArrowheads="1"/>
          </p:cNvSpPr>
          <p:nvPr/>
        </p:nvSpPr>
        <p:spPr bwMode="auto">
          <a:xfrm>
            <a:off x="4002088" y="2133600"/>
            <a:ext cx="6461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>
                <a:solidFill>
                  <a:schemeClr val="accent2"/>
                </a:solidFill>
              </a:rPr>
              <a:t>K</a:t>
            </a:r>
            <a:r>
              <a:rPr lang="en-US" altLang="zh-CN" baseline="-30000">
                <a:solidFill>
                  <a:schemeClr val="accent2"/>
                </a:solidFill>
                <a:sym typeface="Symbol" pitchFamily="18" charset="2"/>
              </a:rPr>
              <a:t>1</a:t>
            </a:r>
            <a:endParaRPr lang="en-US" altLang="zh-CN" baseline="-300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storage_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850" y="658813"/>
            <a:ext cx="5581650" cy="619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636588" y="247650"/>
            <a:ext cx="4976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Times New Roman" pitchFamily="18" charset="0"/>
              </a:rPr>
              <a:t>Synchrotron Radiation X ray Source</a:t>
            </a:r>
          </a:p>
        </p:txBody>
      </p:sp>
    </p:spTree>
    <p:extLst>
      <p:ext uri="{BB962C8B-B14F-4D97-AF65-F5344CB8AC3E}">
        <p14:creationId xmlns:p14="http://schemas.microsoft.com/office/powerpoint/2010/main" val="349306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1026" descr="sr_ben_m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"/>
            <a:ext cx="6400800" cy="2955925"/>
          </a:xfrm>
          <a:prstGeom prst="rect">
            <a:avLst/>
          </a:prstGeom>
          <a:solidFill>
            <a:srgbClr val="AEE2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7" name="Picture 1027" descr="sr_und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581400"/>
            <a:ext cx="6629400" cy="2971800"/>
          </a:xfrm>
          <a:prstGeom prst="rect">
            <a:avLst/>
          </a:prstGeom>
          <a:solidFill>
            <a:srgbClr val="AEE2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983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817</Words>
  <Application>Microsoft Office PowerPoint</Application>
  <PresentationFormat>On-screen Show (4:3)</PresentationFormat>
  <Paragraphs>139</Paragraphs>
  <Slides>31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Office Theme</vt:lpstr>
      <vt:lpstr>Equation</vt:lpstr>
      <vt:lpstr>位图图像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7.3 X-ray diffraction of crystals</vt:lpstr>
      <vt:lpstr>PowerPoint Presentation</vt:lpstr>
      <vt:lpstr>X-rays produced by electronic transition between     atomic energy levels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hamideh</dc:creator>
  <cp:lastModifiedBy>hamideh</cp:lastModifiedBy>
  <cp:revision>8</cp:revision>
  <dcterms:created xsi:type="dcterms:W3CDTF">2012-02-13T06:23:45Z</dcterms:created>
  <dcterms:modified xsi:type="dcterms:W3CDTF">2012-03-23T10:30:02Z</dcterms:modified>
</cp:coreProperties>
</file>