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95" r:id="rId2"/>
    <p:sldId id="260" r:id="rId3"/>
    <p:sldId id="290" r:id="rId4"/>
    <p:sldId id="286" r:id="rId5"/>
    <p:sldId id="265" r:id="rId6"/>
    <p:sldId id="266" r:id="rId7"/>
    <p:sldId id="287" r:id="rId8"/>
    <p:sldId id="291" r:id="rId9"/>
    <p:sldId id="267" r:id="rId10"/>
    <p:sldId id="288" r:id="rId11"/>
    <p:sldId id="268" r:id="rId12"/>
    <p:sldId id="269" r:id="rId13"/>
    <p:sldId id="270" r:id="rId14"/>
    <p:sldId id="271" r:id="rId15"/>
    <p:sldId id="272" r:id="rId16"/>
    <p:sldId id="292" r:id="rId17"/>
    <p:sldId id="273" r:id="rId18"/>
    <p:sldId id="274" r:id="rId19"/>
    <p:sldId id="275" r:id="rId20"/>
    <p:sldId id="276" r:id="rId21"/>
    <p:sldId id="277" r:id="rId22"/>
    <p:sldId id="293" r:id="rId23"/>
    <p:sldId id="278" r:id="rId24"/>
    <p:sldId id="289" r:id="rId25"/>
    <p:sldId id="279" r:id="rId26"/>
    <p:sldId id="280" r:id="rId27"/>
    <p:sldId id="281" r:id="rId28"/>
    <p:sldId id="282" r:id="rId29"/>
    <p:sldId id="283" r:id="rId30"/>
    <p:sldId id="284" r:id="rId31"/>
    <p:sldId id="294" r:id="rId32"/>
    <p:sldId id="285" r:id="rId33"/>
    <p:sldId id="297" r:id="rId34"/>
    <p:sldId id="264" r:id="rId35"/>
  </p:sldIdLst>
  <p:sldSz cx="9144000" cy="6858000" type="screen4x3"/>
  <p:notesSz cx="69342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1pPr>
    <a:lvl2pPr marL="4572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2pPr>
    <a:lvl3pPr marL="9144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3pPr>
    <a:lvl4pPr marL="13716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4pPr>
    <a:lvl5pPr marL="18288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6143"/>
    <a:srgbClr val="960C7C"/>
    <a:srgbClr val="256D4B"/>
    <a:srgbClr val="F78009"/>
    <a:srgbClr val="FFFFFF"/>
    <a:srgbClr val="9FE6FF"/>
    <a:srgbClr val="33CCFF"/>
    <a:srgbClr val="EC6E06"/>
    <a:srgbClr val="E95909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5" autoAdjust="0"/>
    <p:restoredTop sz="94711" autoAdjust="0"/>
  </p:normalViewPr>
  <p:slideViewPr>
    <p:cSldViewPr>
      <p:cViewPr varScale="1">
        <p:scale>
          <a:sx n="65" d="100"/>
          <a:sy n="65" d="100"/>
        </p:scale>
        <p:origin x="108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16" y="-90"/>
      </p:cViewPr>
      <p:guideLst>
        <p:guide orient="horz" pos="29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B859DC2F-18DC-421E-8E25-8119B6571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59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41CA446C-7A14-4C1E-9187-BB474CE84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84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5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9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516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1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93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5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96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84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66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33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35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71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39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50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26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6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324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78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86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80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27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56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41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325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798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969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43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818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235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421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70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27432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pic>
        <p:nvPicPr>
          <p:cNvPr id="25602" name="Picture 2" descr="C:\Users\Asadi\Desktop\Untitled-1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40000"/>
          </a:blip>
          <a:srcRect/>
          <a:stretch>
            <a:fillRect/>
          </a:stretch>
        </p:blipFill>
        <p:spPr bwMode="auto">
          <a:xfrm>
            <a:off x="7467600" y="381000"/>
            <a:ext cx="1281113" cy="1086692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 userDrawn="1"/>
        </p:nvGrpSpPr>
        <p:grpSpPr>
          <a:xfrm>
            <a:off x="115911" y="6108879"/>
            <a:ext cx="2843010" cy="736242"/>
            <a:chOff x="-227526" y="6121758"/>
            <a:chExt cx="3070536" cy="736242"/>
          </a:xfrm>
        </p:grpSpPr>
        <p:sp>
          <p:nvSpPr>
            <p:cNvPr id="16" name="Rectangle 15"/>
            <p:cNvSpPr txBox="1">
              <a:spLocks noChangeArrowheads="1"/>
            </p:cNvSpPr>
            <p:nvPr userDrawn="1"/>
          </p:nvSpPr>
          <p:spPr bwMode="auto">
            <a:xfrm>
              <a:off x="-216795" y="6121758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ea typeface="+mj-ea"/>
                  <a:cs typeface="B Yekan" pitchFamily="2" charset="-78"/>
                </a:rPr>
                <a:t>سیستم جامع آموزش فناوری نانو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-227526" y="6378031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http://edu.nano.ir</a:t>
              </a:r>
            </a:p>
          </p:txBody>
        </p:sp>
      </p:grpSp>
      <p:cxnSp>
        <p:nvCxnSpPr>
          <p:cNvPr id="20" name="Straight Connector 19"/>
          <p:cNvCxnSpPr/>
          <p:nvPr userDrawn="1"/>
        </p:nvCxnSpPr>
        <p:spPr bwMode="auto">
          <a:xfrm rot="5400000">
            <a:off x="2719053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1" name="Straight Connector 20"/>
          <p:cNvCxnSpPr/>
          <p:nvPr userDrawn="1"/>
        </p:nvCxnSpPr>
        <p:spPr bwMode="auto">
          <a:xfrm rot="5400000">
            <a:off x="-37306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6428706" y="6364311"/>
            <a:ext cx="2452074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0" y="2704544"/>
            <a:ext cx="9144000" cy="1156648"/>
            <a:chOff x="0" y="1981200"/>
            <a:chExt cx="9144000" cy="1156648"/>
          </a:xfrm>
          <a:solidFill>
            <a:schemeClr val="bg2">
              <a:lumMod val="50000"/>
            </a:schemeClr>
          </a:solidFill>
        </p:grpSpPr>
        <p:sp>
          <p:nvSpPr>
            <p:cNvPr id="30" name="Rectangle 29"/>
            <p:cNvSpPr>
              <a:spLocks noChangeArrowheads="1"/>
            </p:cNvSpPr>
            <p:nvPr userDrawn="1"/>
          </p:nvSpPr>
          <p:spPr bwMode="auto">
            <a:xfrm>
              <a:off x="0" y="1981200"/>
              <a:ext cx="9144000" cy="1143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2" name="Freeform 31"/>
            <p:cNvSpPr>
              <a:spLocks noChangeArrowheads="1"/>
            </p:cNvSpPr>
            <p:nvPr userDrawn="1"/>
          </p:nvSpPr>
          <p:spPr bwMode="auto">
            <a:xfrm flipH="1">
              <a:off x="8947482" y="1981200"/>
              <a:ext cx="196518" cy="1156648"/>
            </a:xfrm>
            <a:custGeom>
              <a:avLst/>
              <a:gdLst>
                <a:gd name="connsiteX0" fmla="*/ 0 w 2"/>
                <a:gd name="connsiteY0" fmla="*/ 1 h 2"/>
                <a:gd name="connsiteX1" fmla="*/ 1 w 2"/>
                <a:gd name="connsiteY1" fmla="*/ 0 h 2"/>
                <a:gd name="connsiteX2" fmla="*/ 2 w 2"/>
                <a:gd name="connsiteY2" fmla="*/ 1 h 2"/>
                <a:gd name="connsiteX3" fmla="*/ 1 w 2"/>
                <a:gd name="connsiteY3" fmla="*/ 2 h 2"/>
                <a:gd name="connsiteX4" fmla="*/ 0 w 2"/>
                <a:gd name="connsiteY4" fmla="*/ 1 h 2"/>
                <a:gd name="connsiteX0" fmla="*/ 0 w 1"/>
                <a:gd name="connsiteY0" fmla="*/ 1 h 2"/>
                <a:gd name="connsiteX1" fmla="*/ 0 w 1"/>
                <a:gd name="connsiteY1" fmla="*/ 0 h 2"/>
                <a:gd name="connsiteX2" fmla="*/ 1 w 1"/>
                <a:gd name="connsiteY2" fmla="*/ 1 h 2"/>
                <a:gd name="connsiteX3" fmla="*/ 0 w 1"/>
                <a:gd name="connsiteY3" fmla="*/ 2 h 2"/>
                <a:gd name="connsiteX4" fmla="*/ 0 w 1"/>
                <a:gd name="connsiteY4" fmla="*/ 1 h 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" h="2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Rectangle 1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57200" y="2780744"/>
            <a:ext cx="8305800" cy="990600"/>
          </a:xfrm>
        </p:spPr>
        <p:txBody>
          <a:bodyPr anchorCtr="0"/>
          <a:lstStyle>
            <a:lvl1pPr algn="r">
              <a:defRPr baseline="0">
                <a:solidFill>
                  <a:schemeClr val="bg1">
                    <a:lumMod val="95000"/>
                  </a:schemeClr>
                </a:solidFill>
                <a:cs typeface="B Jalal" pitchFamily="2" charset="-78"/>
              </a:defRPr>
            </a:lvl1pPr>
          </a:lstStyle>
          <a:p>
            <a:r>
              <a:rPr lang="fa-IR" dirty="0" smtClean="0"/>
              <a:t>عنوان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cs typeface="B Jalal" pitchFamily="2" charset="-78"/>
              </a:defRPr>
            </a:lvl1pPr>
          </a:lstStyle>
          <a:p>
            <a:r>
              <a:rPr lang="fa-IR" dirty="0" smtClean="0"/>
              <a:t>عنوان اسلاید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1524000"/>
            <a:ext cx="8077200" cy="4953000"/>
          </a:xfrm>
        </p:spPr>
        <p:txBody>
          <a:bodyPr/>
          <a:lstStyle>
            <a:lvl1pPr algn="just">
              <a:defRPr sz="2000">
                <a:solidFill>
                  <a:schemeClr val="accent1">
                    <a:lumMod val="25000"/>
                  </a:schemeClr>
                </a:solidFill>
                <a:cs typeface="B Yekan" pitchFamily="2" charset="-78"/>
              </a:defRPr>
            </a:lvl1pPr>
            <a:lvl2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2pPr>
            <a:lvl3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3pPr>
            <a:lvl4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4pPr>
            <a:lvl5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5pPr>
          </a:lstStyle>
          <a:p>
            <a:pPr lvl="0"/>
            <a:r>
              <a:rPr lang="fa-IR" dirty="0" smtClean="0"/>
              <a:t>متن</a:t>
            </a:r>
            <a:endParaRPr lang="en-US" dirty="0" smtClean="0"/>
          </a:p>
          <a:p>
            <a:pPr lvl="1"/>
            <a:r>
              <a:rPr lang="fa-IR" dirty="0" smtClean="0"/>
              <a:t>متن</a:t>
            </a:r>
            <a:endParaRPr lang="en-US" dirty="0" smtClean="0"/>
          </a:p>
          <a:p>
            <a:pPr lvl="2"/>
            <a:r>
              <a:rPr lang="fa-IR" dirty="0" smtClean="0"/>
              <a:t>متن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9100" y="1498600"/>
            <a:ext cx="7779448" cy="4862155"/>
          </a:xfrm>
          <a:solidFill>
            <a:schemeClr val="bg1"/>
          </a:solidFill>
          <a:ln w="76200">
            <a:solidFill>
              <a:srgbClr val="9FE6FF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buNone/>
              <a:defRPr baseline="0"/>
            </a:lvl1pPr>
          </a:lstStyle>
          <a:p>
            <a:r>
              <a:rPr lang="fa-IR" dirty="0" smtClean="0"/>
              <a:t>تصویر یا نمودار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شکل یا تصویر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ویدیو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Media Placeholder 6"/>
          <p:cNvSpPr>
            <a:spLocks noGrp="1"/>
          </p:cNvSpPr>
          <p:nvPr>
            <p:ph type="media" sz="quarter" idx="11" hasCustomPrompt="1"/>
          </p:nvPr>
        </p:nvSpPr>
        <p:spPr>
          <a:xfrm>
            <a:off x="277504" y="1600200"/>
            <a:ext cx="8046720" cy="4800600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fa-IR" dirty="0" smtClean="0"/>
              <a:t>فایل ویدیویی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نمودار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hart Placeholder 5"/>
          <p:cNvSpPr>
            <a:spLocks noGrp="1"/>
          </p:cNvSpPr>
          <p:nvPr>
            <p:ph type="chart" sz="quarter" idx="12" hasCustomPrompt="1"/>
          </p:nvPr>
        </p:nvSpPr>
        <p:spPr>
          <a:xfrm>
            <a:off x="304800" y="1524000"/>
            <a:ext cx="8001000" cy="4953000"/>
          </a:xfrm>
          <a:noFill/>
        </p:spPr>
        <p:txBody>
          <a:bodyPr/>
          <a:lstStyle/>
          <a:p>
            <a:r>
              <a:rPr lang="fa-IR" dirty="0" smtClean="0"/>
              <a:t>نمودار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جدول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able Placeholder 10"/>
          <p:cNvSpPr>
            <a:spLocks noGrp="1"/>
          </p:cNvSpPr>
          <p:nvPr>
            <p:ph type="tbl" sz="quarter" idx="13" hasCustomPrompt="1"/>
          </p:nvPr>
        </p:nvSpPr>
        <p:spPr>
          <a:xfrm>
            <a:off x="304800" y="1600200"/>
            <a:ext cx="8001000" cy="4876800"/>
          </a:xfrm>
        </p:spPr>
        <p:txBody>
          <a:bodyPr/>
          <a:lstStyle/>
          <a:p>
            <a:r>
              <a:rPr lang="fa-IR" dirty="0" smtClean="0"/>
              <a:t>جدول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52578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292100" y="5829300"/>
            <a:ext cx="3048000" cy="990600"/>
            <a:chOff x="152400" y="5867400"/>
            <a:chExt cx="3048000" cy="990600"/>
          </a:xfrm>
        </p:grpSpPr>
        <p:sp>
          <p:nvSpPr>
            <p:cNvPr id="17" name="Rounded Rectangle 16"/>
            <p:cNvSpPr/>
            <p:nvPr userDrawn="1"/>
          </p:nvSpPr>
          <p:spPr bwMode="auto">
            <a:xfrm>
              <a:off x="152400" y="6223000"/>
              <a:ext cx="3048000" cy="381000"/>
            </a:xfrm>
            <a:prstGeom prst="round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1066800" y="6172200"/>
              <a:ext cx="1905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Edu@nano.ir</a:t>
              </a:r>
            </a:p>
          </p:txBody>
        </p:sp>
        <p:pic>
          <p:nvPicPr>
            <p:cNvPr id="15" name="Picture 2" descr="E:\Web &amp; Graphic\Graphic\Icons\PNG\128x128\envelope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5867400"/>
              <a:ext cx="990600" cy="990600"/>
            </a:xfrm>
            <a:prstGeom prst="rect">
              <a:avLst/>
            </a:prstGeom>
            <a:noFill/>
          </p:spPr>
        </p:pic>
      </p:grpSp>
      <p:grpSp>
        <p:nvGrpSpPr>
          <p:cNvPr id="40" name="Group 39"/>
          <p:cNvGrpSpPr/>
          <p:nvPr userDrawn="1"/>
        </p:nvGrpSpPr>
        <p:grpSpPr>
          <a:xfrm>
            <a:off x="0" y="4737100"/>
            <a:ext cx="9144000" cy="479969"/>
            <a:chOff x="0" y="4762500"/>
            <a:chExt cx="9144000" cy="479969"/>
          </a:xfrm>
        </p:grpSpPr>
        <p:sp>
          <p:nvSpPr>
            <p:cNvPr id="23" name="Rectangle 15"/>
            <p:cNvSpPr txBox="1">
              <a:spLocks noChangeArrowheads="1"/>
            </p:cNvSpPr>
            <p:nvPr userDrawn="1"/>
          </p:nvSpPr>
          <p:spPr bwMode="auto">
            <a:xfrm>
              <a:off x="7581900" y="4762500"/>
              <a:ext cx="762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پایان</a:t>
              </a:r>
              <a:endParaRPr kumimoji="0" lang="en-US" sz="2000" b="0" i="0" u="none" strike="noStrike" kern="100" cap="none" spc="11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" pitchFamily="34" charset="0"/>
                <a:ea typeface="+mj-ea"/>
                <a:cs typeface="B Yekan" pitchFamily="2" charset="-78"/>
              </a:endParaRPr>
            </a:p>
          </p:txBody>
        </p:sp>
        <p:cxnSp>
          <p:nvCxnSpPr>
            <p:cNvPr id="29" name="Straight Connector 28"/>
            <p:cNvCxnSpPr/>
            <p:nvPr userDrawn="1"/>
          </p:nvCxnSpPr>
          <p:spPr bwMode="auto">
            <a:xfrm>
              <a:off x="0" y="5041106"/>
              <a:ext cx="76200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4" name="Straight Connector 33"/>
            <p:cNvCxnSpPr/>
            <p:nvPr userDrawn="1"/>
          </p:nvCxnSpPr>
          <p:spPr bwMode="auto">
            <a:xfrm>
              <a:off x="8321040" y="5041106"/>
              <a:ext cx="82296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8" name="Straight Connector 37"/>
            <p:cNvCxnSpPr/>
            <p:nvPr userDrawn="1"/>
          </p:nvCxnSpPr>
          <p:spPr bwMode="auto">
            <a:xfrm rot="5400000">
              <a:off x="7506494" y="5041106"/>
              <a:ext cx="2286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9" name="Straight Connector 38"/>
            <p:cNvCxnSpPr/>
            <p:nvPr userDrawn="1"/>
          </p:nvCxnSpPr>
          <p:spPr bwMode="auto">
            <a:xfrm rot="5400000">
              <a:off x="8192294" y="5041106"/>
              <a:ext cx="2286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61" name="Group 60"/>
          <p:cNvGrpSpPr/>
          <p:nvPr userDrawn="1"/>
        </p:nvGrpSpPr>
        <p:grpSpPr>
          <a:xfrm>
            <a:off x="-1028701" y="457200"/>
            <a:ext cx="10797075" cy="3897255"/>
            <a:chOff x="-1028701" y="457200"/>
            <a:chExt cx="10797075" cy="3897255"/>
          </a:xfrm>
        </p:grpSpPr>
        <p:sp>
          <p:nvSpPr>
            <p:cNvPr id="57" name="Chord 56"/>
            <p:cNvSpPr/>
            <p:nvPr userDrawn="1"/>
          </p:nvSpPr>
          <p:spPr bwMode="auto">
            <a:xfrm rot="12754782">
              <a:off x="-1028701" y="2297055"/>
              <a:ext cx="2057400" cy="2057400"/>
            </a:xfrm>
            <a:prstGeom prst="chord">
              <a:avLst>
                <a:gd name="adj1" fmla="val 3392562"/>
                <a:gd name="adj2" fmla="val 14273024"/>
              </a:avLst>
            </a:prstGeom>
            <a:solidFill>
              <a:srgbClr val="F78009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grpSp>
          <p:nvGrpSpPr>
            <p:cNvPr id="60" name="Group 59"/>
            <p:cNvGrpSpPr/>
            <p:nvPr userDrawn="1"/>
          </p:nvGrpSpPr>
          <p:grpSpPr>
            <a:xfrm>
              <a:off x="422611" y="457200"/>
              <a:ext cx="9345763" cy="3429000"/>
              <a:chOff x="422611" y="457200"/>
              <a:chExt cx="9345763" cy="3429000"/>
            </a:xfrm>
          </p:grpSpPr>
          <p:sp>
            <p:nvSpPr>
              <p:cNvPr id="41" name="Oval 40"/>
              <p:cNvSpPr/>
              <p:nvPr userDrawn="1"/>
            </p:nvSpPr>
            <p:spPr bwMode="auto">
              <a:xfrm>
                <a:off x="533400" y="457200"/>
                <a:ext cx="1600200" cy="16002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2" name="Oval 41"/>
              <p:cNvSpPr/>
              <p:nvPr userDrawn="1"/>
            </p:nvSpPr>
            <p:spPr bwMode="auto">
              <a:xfrm>
                <a:off x="2362200" y="16002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3" name="Oval 42"/>
              <p:cNvSpPr/>
              <p:nvPr userDrawn="1"/>
            </p:nvSpPr>
            <p:spPr bwMode="auto">
              <a:xfrm>
                <a:off x="3810000" y="8382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4" name="Oval 43"/>
              <p:cNvSpPr/>
              <p:nvPr userDrawn="1"/>
            </p:nvSpPr>
            <p:spPr bwMode="auto">
              <a:xfrm>
                <a:off x="5181600" y="3048000"/>
                <a:ext cx="838200" cy="8382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5" name="Oval 44"/>
              <p:cNvSpPr/>
              <p:nvPr userDrawn="1"/>
            </p:nvSpPr>
            <p:spPr bwMode="auto">
              <a:xfrm>
                <a:off x="6172200" y="6858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6" name="Oval 45"/>
              <p:cNvSpPr/>
              <p:nvPr userDrawn="1"/>
            </p:nvSpPr>
            <p:spPr bwMode="auto">
              <a:xfrm>
                <a:off x="7315200" y="20574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9" name="Trapezoid 48"/>
              <p:cNvSpPr/>
              <p:nvPr userDrawn="1"/>
            </p:nvSpPr>
            <p:spPr bwMode="auto">
              <a:xfrm rot="2376275">
                <a:off x="422611" y="1636688"/>
                <a:ext cx="428763" cy="1222422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0" name="Trapezoid 49"/>
              <p:cNvSpPr/>
              <p:nvPr userDrawn="1"/>
            </p:nvSpPr>
            <p:spPr bwMode="auto">
              <a:xfrm rot="7229257">
                <a:off x="2279976" y="1194468"/>
                <a:ext cx="287740" cy="1222422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1" name="Trapezoid 50"/>
              <p:cNvSpPr/>
              <p:nvPr userDrawn="1"/>
            </p:nvSpPr>
            <p:spPr bwMode="auto">
              <a:xfrm rot="3582755" flipH="1">
                <a:off x="3611307" y="1263622"/>
                <a:ext cx="267653" cy="1200967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2" name="Trapezoid 51"/>
              <p:cNvSpPr/>
              <p:nvPr userDrawn="1"/>
            </p:nvSpPr>
            <p:spPr bwMode="auto">
              <a:xfrm rot="9008627" flipH="1">
                <a:off x="4866969" y="1318001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3" name="Trapezoid 52"/>
              <p:cNvSpPr/>
              <p:nvPr userDrawn="1"/>
            </p:nvSpPr>
            <p:spPr bwMode="auto">
              <a:xfrm rot="12494284" flipH="1">
                <a:off x="6044779" y="1331631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4" name="Trapezoid 53"/>
              <p:cNvSpPr/>
              <p:nvPr userDrawn="1"/>
            </p:nvSpPr>
            <p:spPr bwMode="auto">
              <a:xfrm rot="19415796" flipH="1">
                <a:off x="7174443" y="977266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5" name="Trapezoid 54"/>
              <p:cNvSpPr/>
              <p:nvPr userDrawn="1"/>
            </p:nvSpPr>
            <p:spPr bwMode="auto">
              <a:xfrm rot="2260690" flipH="1">
                <a:off x="8349920" y="1327973"/>
                <a:ext cx="371883" cy="1508363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8" name="Chord 57"/>
              <p:cNvSpPr/>
              <p:nvPr userDrawn="1"/>
            </p:nvSpPr>
            <p:spPr bwMode="auto">
              <a:xfrm rot="1915828">
                <a:off x="8519624" y="540552"/>
                <a:ext cx="1248750" cy="1248750"/>
              </a:xfrm>
              <a:prstGeom prst="chord">
                <a:avLst>
                  <a:gd name="adj1" fmla="val 3392562"/>
                  <a:gd name="adj2" fmla="val 14273024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moshare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>
              <a:lnSpc>
                <a:spcPct val="200000"/>
              </a:lnSpc>
              <a:defRPr/>
            </a:pPr>
            <a:r>
              <a:rPr lang="fa-IR" dirty="0" smtClean="0">
                <a:solidFill>
                  <a:schemeClr val="bg1"/>
                </a:solidFill>
                <a:cs typeface="B Titr" pitchFamily="2" charset="-78"/>
              </a:rPr>
              <a:t>مشارکت در توسعه سیستم جامع آموزش فناوری نانو</a:t>
            </a:r>
            <a:endParaRPr lang="en-US" dirty="0">
              <a:solidFill>
                <a:schemeClr val="bg1"/>
              </a:solidFill>
              <a:cs typeface="B Titr" pitchFamily="2" charset="-78"/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5791201" y="6096001"/>
            <a:ext cx="3089580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کارگروه ترویج و فرهنگ سازی عمومی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sp>
        <p:nvSpPr>
          <p:cNvPr id="30" name="Rectangle 29"/>
          <p:cNvSpPr>
            <a:spLocks noChangeArrowheads="1"/>
          </p:cNvSpPr>
          <p:nvPr userDrawn="1"/>
        </p:nvSpPr>
        <p:spPr bwMode="auto">
          <a:xfrm>
            <a:off x="0" y="1295400"/>
            <a:ext cx="9144000" cy="4419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533400" y="1695271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سیستم</a:t>
            </a:r>
            <a:r>
              <a:rPr lang="fa-IR" sz="2400" b="1" baseline="0" dirty="0" smtClean="0">
                <a:solidFill>
                  <a:schemeClr val="bg1"/>
                </a:solidFill>
                <a:cs typeface="B Nazanin" pitchFamily="2" charset="-78"/>
              </a:rPr>
              <a:t> جامع آموزش فناوری نانو با مشارکت دانشجویان و علاقه مندان در مقاطع دکتری وکارشناسی ارشد گرایش های مختلف فناوری نانو و سایر رشته های مرتبط با این فناوری نوین در حال توسعه است. لذا از تمامی اساتید، دانشجویان، متخصصین و علاقه مندان تقاضا می گردد نظرات، پیشنهادات و انتقادات خود را به منظور توسعه هر چه بهتر این سیستم با سایت آموزش فناوری نانو در میان بگذارند.</a:t>
            </a:r>
            <a:endParaRPr lang="fa-IR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lvl="0" algn="just" rtl="1"/>
            <a:endParaRPr lang="en-US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algn="just" rtl="1"/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  <p:grpSp>
        <p:nvGrpSpPr>
          <p:cNvPr id="2" name="Group 13"/>
          <p:cNvGrpSpPr/>
          <p:nvPr userDrawn="1"/>
        </p:nvGrpSpPr>
        <p:grpSpPr>
          <a:xfrm>
            <a:off x="292100" y="5791200"/>
            <a:ext cx="3048000" cy="990600"/>
            <a:chOff x="152400" y="5867400"/>
            <a:chExt cx="3048000" cy="990600"/>
          </a:xfrm>
        </p:grpSpPr>
        <p:sp>
          <p:nvSpPr>
            <p:cNvPr id="15" name="Rounded Rectangle 14"/>
            <p:cNvSpPr/>
            <p:nvPr userDrawn="1"/>
          </p:nvSpPr>
          <p:spPr bwMode="auto">
            <a:xfrm>
              <a:off x="152400" y="6223000"/>
              <a:ext cx="3048000" cy="381000"/>
            </a:xfrm>
            <a:prstGeom prst="round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sp>
          <p:nvSpPr>
            <p:cNvPr id="17" name="Rectangle 15"/>
            <p:cNvSpPr txBox="1">
              <a:spLocks noChangeArrowheads="1"/>
            </p:cNvSpPr>
            <p:nvPr userDrawn="1"/>
          </p:nvSpPr>
          <p:spPr bwMode="auto">
            <a:xfrm>
              <a:off x="1066800" y="6172200"/>
              <a:ext cx="1905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Edu@nano.ir</a:t>
              </a:r>
            </a:p>
          </p:txBody>
        </p:sp>
        <p:pic>
          <p:nvPicPr>
            <p:cNvPr id="19" name="Picture 2" descr="E:\Web &amp; Graphic\Graphic\Icons\PNG\128x128\envelope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5867400"/>
              <a:ext cx="990600" cy="990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>
                <a:lumMod val="95000"/>
              </a:schemeClr>
            </a:gs>
            <a:gs pos="71000">
              <a:schemeClr val="bg1">
                <a:alpha val="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 bwMode="auto">
          <a:xfrm>
            <a:off x="0" y="6705600"/>
            <a:ext cx="9144000" cy="1588"/>
          </a:xfrm>
          <a:prstGeom prst="line">
            <a:avLst/>
          </a:prstGeom>
          <a:solidFill>
            <a:schemeClr val="accent1"/>
          </a:solidFill>
          <a:ln w="3175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25" name="Rectangle 24"/>
          <p:cNvSpPr/>
          <p:nvPr userDrawn="1"/>
        </p:nvSpPr>
        <p:spPr bwMode="auto">
          <a:xfrm flipV="1">
            <a:off x="0" y="1191672"/>
            <a:ext cx="88392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Rectangle 7" descr="Denim"/>
          <p:cNvSpPr>
            <a:spLocks noChangeArrowheads="1"/>
          </p:cNvSpPr>
          <p:nvPr userDrawn="1"/>
        </p:nvSpPr>
        <p:spPr bwMode="auto">
          <a:xfrm>
            <a:off x="8610600" y="0"/>
            <a:ext cx="533400" cy="686966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270000" dist="2540000" dir="21540000" sx="200000" sy="200000" algn="r" rotWithShape="0">
              <a:prstClr val="black">
                <a:alpha val="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28600" y="16036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a-IR" dirty="0" smtClean="0"/>
              <a:t>عنوان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304800" y="1447800"/>
            <a:ext cx="800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a-IR" dirty="0" smtClean="0"/>
              <a:t>محتوا</a:t>
            </a:r>
            <a:endParaRPr lang="en-US" dirty="0" smtClean="0"/>
          </a:p>
        </p:txBody>
      </p:sp>
      <p:sp>
        <p:nvSpPr>
          <p:cNvPr id="3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610600" y="6051332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1">
              <a:defRPr kumimoji="0" sz="1400" b="1">
                <a:solidFill>
                  <a:schemeClr val="tx1">
                    <a:lumMod val="10000"/>
                  </a:schemeClr>
                </a:solidFill>
                <a:cs typeface="B Yekan" pitchFamily="2" charset="-78"/>
              </a:defRPr>
            </a:lvl1pPr>
          </a:lstStyle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8610600" y="0"/>
            <a:ext cx="304800" cy="1190625"/>
          </a:xfrm>
          <a:prstGeom prst="rect">
            <a:avLst/>
          </a:prstGeom>
          <a:solidFill>
            <a:schemeClr val="bg1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8458200" y="6019800"/>
            <a:ext cx="685800" cy="533400"/>
          </a:xfrm>
          <a:prstGeom prst="rect">
            <a:avLst/>
          </a:prstGeom>
          <a:solidFill>
            <a:srgbClr val="33CC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  <p:sp>
        <p:nvSpPr>
          <p:cNvPr id="9" name="Right Triangle 8"/>
          <p:cNvSpPr/>
          <p:nvPr userDrawn="1"/>
        </p:nvSpPr>
        <p:spPr bwMode="auto">
          <a:xfrm rot="5400000">
            <a:off x="8672512" y="1128714"/>
            <a:ext cx="180976" cy="304800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B Lotus" pitchFamily="2" charset="-78"/>
            </a:endParaRPr>
          </a:p>
        </p:txBody>
      </p:sp>
      <p:sp>
        <p:nvSpPr>
          <p:cNvPr id="12" name="Right Triangle 11"/>
          <p:cNvSpPr/>
          <p:nvPr userDrawn="1"/>
        </p:nvSpPr>
        <p:spPr bwMode="auto">
          <a:xfrm rot="16200000">
            <a:off x="8496300" y="5905499"/>
            <a:ext cx="76199" cy="152400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B Lotus" pitchFamily="2" charset="-78"/>
            </a:endParaRPr>
          </a:p>
        </p:txBody>
      </p:sp>
      <p:sp>
        <p:nvSpPr>
          <p:cNvPr id="16" name="Round Same Side Corner Rectangle 15"/>
          <p:cNvSpPr/>
          <p:nvPr userDrawn="1"/>
        </p:nvSpPr>
        <p:spPr bwMode="auto">
          <a:xfrm>
            <a:off x="381000" y="6477000"/>
            <a:ext cx="2362200" cy="381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78009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ITC Avant Garde Gothic" pitchFamily="34" charset="0"/>
                <a:cs typeface="B Lotus" pitchFamily="2" charset="-78"/>
              </a:rPr>
              <a:t>http://edu.nano.ir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9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2"/>
      <p:bldP spid="1027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hf hdr="0" ft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600" b="1" baseline="0">
          <a:solidFill>
            <a:schemeClr val="accent1">
              <a:lumMod val="50000"/>
            </a:schemeClr>
          </a:solidFill>
          <a:effectLst/>
          <a:latin typeface="+mj-lt"/>
          <a:ea typeface="+mj-ea"/>
          <a:cs typeface="B Jalal" pitchFamily="2" charset="-78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rgbClr val="FFCC00"/>
        </a:buClr>
        <a:buNone/>
        <a:defRPr sz="2400">
          <a:solidFill>
            <a:schemeClr val="tx1"/>
          </a:solidFill>
          <a:latin typeface="+mn-lt"/>
          <a:ea typeface="+mn-ea"/>
          <a:cs typeface="B Lotus" pitchFamily="2" charset="-78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B Lotus" pitchFamily="2" charset="-78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B Lotus" pitchFamily="2" charset="-78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B Lotus" pitchFamily="2" charset="-78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B Lotus" pitchFamily="2" charset="-7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0" y="2704545"/>
            <a:ext cx="9144000" cy="1156648"/>
            <a:chOff x="0" y="1981200"/>
            <a:chExt cx="9144000" cy="1156648"/>
          </a:xfrm>
          <a:solidFill>
            <a:srgbClr val="7030A0"/>
          </a:solidFill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0" y="1981200"/>
              <a:ext cx="9144000" cy="1143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 flipH="1">
              <a:off x="8947482" y="1981200"/>
              <a:ext cx="196518" cy="1156648"/>
            </a:xfrm>
            <a:custGeom>
              <a:avLst/>
              <a:gdLst>
                <a:gd name="connsiteX0" fmla="*/ 0 w 2"/>
                <a:gd name="connsiteY0" fmla="*/ 1 h 2"/>
                <a:gd name="connsiteX1" fmla="*/ 1 w 2"/>
                <a:gd name="connsiteY1" fmla="*/ 0 h 2"/>
                <a:gd name="connsiteX2" fmla="*/ 2 w 2"/>
                <a:gd name="connsiteY2" fmla="*/ 1 h 2"/>
                <a:gd name="connsiteX3" fmla="*/ 1 w 2"/>
                <a:gd name="connsiteY3" fmla="*/ 2 h 2"/>
                <a:gd name="connsiteX4" fmla="*/ 0 w 2"/>
                <a:gd name="connsiteY4" fmla="*/ 1 h 2"/>
                <a:gd name="connsiteX0" fmla="*/ 0 w 1"/>
                <a:gd name="connsiteY0" fmla="*/ 1 h 2"/>
                <a:gd name="connsiteX1" fmla="*/ 0 w 1"/>
                <a:gd name="connsiteY1" fmla="*/ 0 h 2"/>
                <a:gd name="connsiteX2" fmla="*/ 1 w 1"/>
                <a:gd name="connsiteY2" fmla="*/ 1 h 2"/>
                <a:gd name="connsiteX3" fmla="*/ 0 w 1"/>
                <a:gd name="connsiteY3" fmla="*/ 2 h 2"/>
                <a:gd name="connsiteX4" fmla="*/ 0 w 1"/>
                <a:gd name="connsiteY4" fmla="*/ 1 h 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" h="2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Rectangle 15"/>
          <p:cNvSpPr txBox="1">
            <a:spLocks noChangeArrowheads="1"/>
          </p:cNvSpPr>
          <p:nvPr/>
        </p:nvSpPr>
        <p:spPr bwMode="auto">
          <a:xfrm>
            <a:off x="457200" y="2780744"/>
            <a:ext cx="8305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r">
              <a:defRPr baseline="0">
                <a:solidFill>
                  <a:schemeClr val="bg1">
                    <a:lumMod val="95000"/>
                  </a:schemeClr>
                </a:solidFill>
                <a:cs typeface="B Titr" pitchFamily="2" charset="-78"/>
              </a:defRPr>
            </a:lvl1pPr>
          </a:lstStyle>
          <a:p>
            <a:pPr lvl="0" rtl="1" eaLnBrk="0" hangingPunct="0"/>
            <a:r>
              <a:rPr kumimoji="0" lang="fa-IR" sz="3600" b="1" i="0" u="none" strike="noStrike" kern="0" cap="all" normalizeH="0" baseline="0" noProof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B Titr" pitchFamily="2" charset="-78"/>
              </a:rPr>
              <a:t>عنوان:</a:t>
            </a:r>
            <a:r>
              <a:rPr lang="fa-IR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تهیه نانومواد با </a:t>
            </a:r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روش سل – ژل</a:t>
            </a:r>
            <a:r>
              <a:rPr lang="fa-IR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(1)</a:t>
            </a:r>
            <a:endParaRPr kumimoji="0" lang="en-US" sz="3600" b="1" i="0" u="none" strike="noStrike" kern="0" cap="all" normalizeH="0" baseline="0" noProof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sp>
        <p:nvSpPr>
          <p:cNvPr id="16" name="Freeform 15"/>
          <p:cNvSpPr>
            <a:spLocks noChangeArrowheads="1"/>
          </p:cNvSpPr>
          <p:nvPr/>
        </p:nvSpPr>
        <p:spPr bwMode="auto">
          <a:xfrm flipH="1">
            <a:off x="8947482" y="3810000"/>
            <a:ext cx="196519" cy="1156648"/>
          </a:xfrm>
          <a:custGeom>
            <a:avLst/>
            <a:gdLst>
              <a:gd name="connsiteX0" fmla="*/ 0 w 2"/>
              <a:gd name="connsiteY0" fmla="*/ 1 h 2"/>
              <a:gd name="connsiteX1" fmla="*/ 1 w 2"/>
              <a:gd name="connsiteY1" fmla="*/ 0 h 2"/>
              <a:gd name="connsiteX2" fmla="*/ 2 w 2"/>
              <a:gd name="connsiteY2" fmla="*/ 1 h 2"/>
              <a:gd name="connsiteX3" fmla="*/ 1 w 2"/>
              <a:gd name="connsiteY3" fmla="*/ 2 h 2"/>
              <a:gd name="connsiteX4" fmla="*/ 0 w 2"/>
              <a:gd name="connsiteY4" fmla="*/ 1 h 2"/>
              <a:gd name="connsiteX0" fmla="*/ 0 w 1"/>
              <a:gd name="connsiteY0" fmla="*/ 1 h 2"/>
              <a:gd name="connsiteX1" fmla="*/ 0 w 1"/>
              <a:gd name="connsiteY1" fmla="*/ 0 h 2"/>
              <a:gd name="connsiteX2" fmla="*/ 1 w 1"/>
              <a:gd name="connsiteY2" fmla="*/ 1 h 2"/>
              <a:gd name="connsiteX3" fmla="*/ 0 w 1"/>
              <a:gd name="connsiteY3" fmla="*/ 2 h 2"/>
              <a:gd name="connsiteX4" fmla="*/ 0 w 1"/>
              <a:gd name="connsiteY4" fmla="*/ 1 h 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" h="2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0" y="2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3844636"/>
            <a:ext cx="9144000" cy="11430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Freeform 18"/>
          <p:cNvSpPr>
            <a:spLocks noChangeArrowheads="1"/>
          </p:cNvSpPr>
          <p:nvPr/>
        </p:nvSpPr>
        <p:spPr bwMode="auto">
          <a:xfrm flipH="1">
            <a:off x="8947482" y="3810000"/>
            <a:ext cx="196519" cy="1156648"/>
          </a:xfrm>
          <a:custGeom>
            <a:avLst/>
            <a:gdLst>
              <a:gd name="connsiteX0" fmla="*/ 0 w 2"/>
              <a:gd name="connsiteY0" fmla="*/ 1 h 2"/>
              <a:gd name="connsiteX1" fmla="*/ 1 w 2"/>
              <a:gd name="connsiteY1" fmla="*/ 0 h 2"/>
              <a:gd name="connsiteX2" fmla="*/ 2 w 2"/>
              <a:gd name="connsiteY2" fmla="*/ 1 h 2"/>
              <a:gd name="connsiteX3" fmla="*/ 1 w 2"/>
              <a:gd name="connsiteY3" fmla="*/ 2 h 2"/>
              <a:gd name="connsiteX4" fmla="*/ 0 w 2"/>
              <a:gd name="connsiteY4" fmla="*/ 1 h 2"/>
              <a:gd name="connsiteX0" fmla="*/ 0 w 1"/>
              <a:gd name="connsiteY0" fmla="*/ 1 h 2"/>
              <a:gd name="connsiteX1" fmla="*/ 0 w 1"/>
              <a:gd name="connsiteY1" fmla="*/ 0 h 2"/>
              <a:gd name="connsiteX2" fmla="*/ 1 w 1"/>
              <a:gd name="connsiteY2" fmla="*/ 1 h 2"/>
              <a:gd name="connsiteX3" fmla="*/ 0 w 1"/>
              <a:gd name="connsiteY3" fmla="*/ 2 h 2"/>
              <a:gd name="connsiteX4" fmla="*/ 0 w 1"/>
              <a:gd name="connsiteY4" fmla="*/ 1 h 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" h="2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0" y="2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76200" y="1371600"/>
            <a:ext cx="8458200" cy="5181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معمول تولید نانوذرات: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فرآیند سل- ژل (روش محلولی)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تراکم بخار خنثی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آلیاژسازی مکانیکی یا برخورد با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گلوله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پر انرژی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پلاسما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الکتروشیمیایی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همه روشهای ذکر شده برای تولید حجم زیادی از نانو مواد استفاده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6" name="Picture 2" descr="C:\Users\Public\Pictures\plasma meth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657600"/>
            <a:ext cx="44958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Public\Pictures\electrochemical metho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19201"/>
            <a:ext cx="4114800" cy="1901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1054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ازمیان روش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تولید نانوذرات...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دارای محبوبیت و کاربرد صنعتی بالاتری نسبت به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موجود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– ژل  هم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اکنون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تواند نانو ذراتی با کیفیت بالا (تولید ذرات با اندازه یکسان) را در حجمی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زیاد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تولید کند.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2050" name="Picture 2" descr="C:\Users\Public\Pictures\sol gel process.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267200"/>
            <a:ext cx="54102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90600"/>
            <a:ext cx="9144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Public\Pictures\industry clip ar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775" y="3733800"/>
            <a:ext cx="25622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سل - ژل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قادر است همزمان دو یا چند نوع نانو ذره را با هم تولید کند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 این روش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مخلوط کردن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سنتز دو یا چند فلز (یا اکسید فلز)  مختلف با نسبت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معین قادر خواهیم بود که محصولات آلیاژی را در یک مرحله سنتز کنیم.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دیگری که قادر به انجام چنین کاری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پلاسما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روش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الکتروشیمیایی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چگالش از فاز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مقیاس صنعتی هیچ کدام  از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روشها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قادر به رقابت با روش سل - ژل نیستند.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3074" name="Picture 2" descr="C:\Users\Public\Pictures\electo cheical proc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1" y="2895600"/>
            <a:ext cx="2057400" cy="2779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Public\Pictures\chemical proces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1" y="3962400"/>
            <a:ext cx="2819399" cy="1845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سل- ژل امکان ساخت کامپوزیتهای بسیار همگن و با خلوص بسیار بالا (با 99.99 درصد خلوص) را فراهم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روش قادر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 مواد سرامیکی و فلزی را در دماهای بسیار پایین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 تولید کند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حدود 70 تا 320 درجه سانتیگراد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 رایج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محدوده دمایی بالا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است: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بین 1400 تا 3600 درجه سانتیگراد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4098" name="Picture 2" descr="C:\Users\Public\Pictures\sol gel process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30070"/>
            <a:ext cx="3657600" cy="3370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Public\Pictures\homogenous composit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5019675"/>
            <a:ext cx="3886200" cy="168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ol gel process,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4267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در دماي پائين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ساده بودن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ابزار انجام آن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تهيه محصولاتي با خلوص بالا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راندمان توليد بسیار بالا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قطعات اپتیکی با اشکال پیچیده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تركيبات يكنواخت به صورت اكسيدهاي كامپوزيتی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امکان طراحي ترکيب شيميايي و به‌دست آوردن ترکيب همگن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123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19200"/>
            <a:ext cx="838200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305800" cy="51054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امکان استفاده از محصول به اشکال خاص مثل الیاف، آئروژل و پوشش سطوح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امكان استفاده از این فرايند براي سنتز مواد در حالت بي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شكل و به كارگيري آنها جهت لايه‌هاي نازك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مواد دارای خواص فیزیکی اصلاح شده مانند ضریب انبساط حرارتی پایین و ‏جذب اشعه ‏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کم و شفافیت اپتیکی بالا</a:t>
            </a:r>
            <a:endParaRPr lang="en-US" dirty="0"/>
          </a:p>
        </p:txBody>
      </p:sp>
      <p:pic>
        <p:nvPicPr>
          <p:cNvPr id="6146" name="Picture 2" descr="C:\Users\Public\Pictures\sol gel process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91000"/>
            <a:ext cx="3581400" cy="221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Public\Pictures\po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1219200"/>
            <a:ext cx="990600" cy="92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نانومواد به 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51054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دیگر دلایل محبوبیت روش سل – ژل: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تولید مواد متخلخل که اجازه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غنی شدن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ترکیبات آلی و پلیمری را می دهد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واكنش پذيري شيميايي بالای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دلیل انجام فرایند در فاز محلول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کنترل دقیق ساختار مواد با امکان تنظیم متغیرهای مرحله اولیه تشکیل سل و تشکیل ‏شبکه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سرمايه‌گذاري اوليه کم و کيفيت بالای محصولات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7170" name="Picture 2" descr="C:\Users\Public\Pictures\download, surface plasmon resonance- 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33528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Users\Public\Pictures\sol gel process. 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876800"/>
            <a:ext cx="31242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Users\Public\Pictures\po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219200"/>
            <a:ext cx="990600" cy="92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فرآيند سل- ژل روش جديدي نيست.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سال 1800 «ابل‌من» به طور اتفاقي مشاهده کرد که تتراکلريد سيليکون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SiCl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که در ظرفی رها شده بود، ابتدا هيدروليز و سپس به ژل تبديل شد.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سال 1950 مطالعات گسترده‌اي در زمینه سنتز سراميکﻫﺎ و ساختارهاي شيشه‌اي با استفاده از اين روش آغاز شد.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اين روش، بسياري از اکسيدهاي غيرآلي مانند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TiO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ZrO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سنتز شدند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8194" name="Picture 2" descr="C:\Users\Public\Pictures\TiO2 structure,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572000"/>
            <a:ext cx="1447800" cy="150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C:\Users\Public\Pictures\sio2 struc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1" y="4555222"/>
            <a:ext cx="2209800" cy="1969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C:\Users\Public\Pictures\zro2 structu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933950"/>
            <a:ext cx="2743200" cy="165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7" name="Picture 5" descr="C:\Users\Public\Pictures\sicl4 structure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572000"/>
            <a:ext cx="1295400" cy="151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آئروژل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یکی از محصولات فرایند سل- ژل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ترین تعریف از یک آئروژل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ژلی خشک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که با حذف رطوبت از یک ژل مرطوب به دست آمده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باشد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بسته به شیوه حذف رطوبت، ساختمان این ژل تا حد زیادی ساختار ژل خیس (ژل اولیه) را حفظ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خیس را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 با فرایندهای مختلفی آماده کرد.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این روشها عموماً روشهای سل- ژل اطلاق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9218" name="Picture 2" descr="C:\Users\Public\Pictures\aerogell struc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114925"/>
            <a:ext cx="4876800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Public\Pictures\aerogell structure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0"/>
            <a:ext cx="246697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1054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شیمیایی درگیر در روش سل ژل: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 descr="Description: http://edu.nano.ir/userfiles/edu/images/0D/0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5" y="1981200"/>
            <a:ext cx="7343775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181600"/>
          </a:xfrm>
        </p:spPr>
        <p:txBody>
          <a:bodyPr/>
          <a:lstStyle/>
          <a:p>
            <a:pPr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ژل خیس، ژل خشک، آئروژل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81200"/>
            <a:ext cx="72390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 سل-ژل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هر فرآیند شیمیایی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Chemical Process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محصول بدست آمده، حاصل 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شیمیایی مختلف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فرایند سل ژل  واکنش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مختلفی رخ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 تا محصول نهایی بدست آید.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42" name="Picture 2" descr="C:\Users\Public\Pictures\chemical proc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895600"/>
            <a:ext cx="3800475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Public\Pictures\download, surface plasmon resonance- 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048000"/>
            <a:ext cx="40386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مراحل فرآیند سل ژل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تولید محصول به روش سل – ژل لازم است ابتدا مقدمات و شرایط لازم برای واکنش ها را فراهم نمود.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1266" name="Picture 2" descr="C:\Users\Public\Pictures\sol gel process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443162"/>
            <a:ext cx="6781800" cy="1214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 descr="C:\Users\Public\Pictures\sol gel process,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10000"/>
            <a:ext cx="7086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60C7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ابتدا لازم است محلول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هم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گن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شامل حلال و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هایی که قرار است در طول فرآیند، محصول نهایی را شکل دهند آماده گردد.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این کار ابتدا حلال ( آب، الکل، حلال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آلی یا نسبتی از آنها ) و پیش ماده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Precursor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ظرف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حل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تا محلول همگن حاصل 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گاهی لازم است تا از ترکیب دو حلال با نسبت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معین استفاده شود تا پیش ماده به طور کامل در آن ح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ل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و محلول همگن حاصل شود.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2290" name="Picture 2" descr="C:\Users\Public\Pictures\organic solv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982720"/>
            <a:ext cx="2133600" cy="2418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C:\Users\Public\Pictures\alcohol struc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4572000"/>
            <a:ext cx="2743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2" name="Picture 4" descr="C:\Users\Public\Pictures\h2o,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4572000"/>
            <a:ext cx="25908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مثال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برخی از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آلی فلزی را ابتدا باید در یک حلال آلی قابل حل در آب حل کرد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سپس محلول حاصل را در آب حل نمود.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مواردی که پیش ماده مورد نظر نمک فلزی باشد به طور مستقیم در آب قابل حل بوده و نیازی به حلال آلی وجود ندارد.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13314" name="Picture 2" descr="C:\Users\Public\Pictures\solv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67200"/>
            <a:ext cx="2971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5" name="Picture 3" descr="C:\Users\Public\Pictures\NaCl_ionic_bon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4876800"/>
            <a:ext cx="3352800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آلکوکسیدی بیشتر مورد استفاده قرار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گیرند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طریق دیگر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پیش برد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سل – ژل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مسیر کلوئیدی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آلك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کسيدهای فلزی به عنوان پیش ماده روش سل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ژل يک دسته از خانوادة ترکيبات آلی فلزی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 که شامل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...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يک بنيان آلی متصل به يک عنصر فلزی يا شبه فلزی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باشند 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038600"/>
            <a:ext cx="211455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Public\Pictures\suspans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4191000"/>
            <a:ext cx="3076404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تهیه محلول همگن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60C7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مثالی که اخيرا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بسيار مورد مطالعه قرار گرفته تترا اتوکسيد سيلسيم یا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Si(OC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این پیش ماده با نام تترا اتوکسی سيلان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TEOS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) نیز شناخته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شکل زیر چند نمونه از آغازگرها متدوال برای سنتز اکسید سیلسیم آورده شده است.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6934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52400" y="1219200"/>
            <a:ext cx="8229600" cy="5257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پس از ساخت یک محلول همگن باید آن را به سل تبدیل کرد.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هیدرولیز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Hydrolysis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) پایه این مرحله است.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کلمه هیدرولیز از ترکیب دو کلمه هیدرو + لیز تشکیل شده و مفهوم آن تجزیه بوسیله آب است.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اصطلاح تجزیه به هر موردی اطلاق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 که یک حالت پیچیده به حالتی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گردد. 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5362" name="Picture 2" descr="C:\Users\Public\Pictures\hydrolysis reaction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67200"/>
            <a:ext cx="51816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شیمی گاهی آب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تواند مولکولی را شکسته و به مولکول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تری تبدیل کند.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دسته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 از واکنش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که در آن آب مولکولی را شکسته (بر اثر یک واکنش شیمیایی) و به مولکول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کند هیدرولیز گفته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657600"/>
            <a:ext cx="6629400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هیدرولیز چندان پیچیده نیست.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برای آغاز این فرآیند کمی آب به محیط واکنش افزوده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 lv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حالتی که محلول همگن در حلالی فاقد آب تهیه شده باشد.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حضور آب باعث خواهد شد تا واکنش هیدرولیز بر روی پیش ماده صورت گیرد.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 فعال شدن پیش ماده، ذرات اکسید فلزی گرد هم آمده و تشکیل ذرات ریز و جامدی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دهند که در حلال پراکنده هستند.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به چنین ترکیبی سل (به عنوان یک محصول میانی فرآیند) اطلاق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6386" name="Picture 2" descr="C:\Users\Public\Pictures\hydrolysis reacti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133975"/>
            <a:ext cx="4876800" cy="157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8077200" cy="4711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257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از کلمه انگلیسی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معنای محلول گرفته شده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محلولی است کلوئیدی از واکنش دهنده‌های مختلف، (مثل پیش ماده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ها، حلال، کاتالیزورهای اسیدی یا بازی و سایر افزودنی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مورد نیاز) که قرار است در ادامه واکنش طی مراحل هیدرولیز و تراکم به ژل تبدیل شو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کمی با محلول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حقیقی متفاوت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محلول حقيقي جسم حل شونده به صورت اتم٬ مولكول و يا يون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حلال به طور يكنواخت پراكنده شده و اندازه ذرات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تجاوز نمي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كند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اندازه ذرات بزرگتر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 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باشد، به تدريج ته نشين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 (مخلوط سوسپانسيونی).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524000"/>
            <a:ext cx="82296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اندازه ذرات بين 1 تا حدود 100 متغير باشد، معمولا به صورت پراكنده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همه جاي مخلوط باقي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ماند که به اين گونه مخلوط ها كلوييد مي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گویند.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شامل ذرات بسیار ریز (کمتر از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nm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پراکنده شده در فاز حلال هستند و محلول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یا مخلوط کلوییدی را تشکیل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سل را اینگونه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تعریف کرد: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" سل مخلوط جامد پراکنده شده در مایع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 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که به علت کوچکی ذرات جامد قادر است برای مدت بسیار طولانی ( ماه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) پایدار بماند و ته نشین نشود. "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تشکیل سل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مهمترین نکته راجع به یک سل خوب و قابل قبول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سل حاصل باید به گونه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تهیه شود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که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برای ماه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پایدار 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و رسوب نکند.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عبارت دیگر باید اندازه ذرات آنقدر کوچک باشد که حرکات براونی 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Brownian Motion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ذرات بر نیروی جا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ذ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 زمین غلبه کرده و ذرات ته نشین نشوند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مدت طولانی همگن باقی بمانند.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سل حاصل دارای چنین ویژگی باشد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 امیدوار بود تا محصولی همگن، خالص و با بازده بالا تولید 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7411" name="Picture 3" descr="C:\Users\Public\Pictures\brownian motio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495800"/>
            <a:ext cx="4676775" cy="195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منظور تشکیل ژل: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محلول ساخته شده به نوعی تحریک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شود، تا ذرات ریز پراکنده شده، شروع به گردهمایی کنند.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میان ذرات معلق پراکنده شده در محلول سل، </a:t>
            </a:r>
            <a:r>
              <a:rPr lang="fa-IR" sz="2200" b="1" smtClean="0">
                <a:solidFill>
                  <a:srgbClr val="002060"/>
                </a:solidFill>
                <a:cs typeface="B Nazanin" pitchFamily="2" charset="-78"/>
              </a:rPr>
              <a:t>بر همکنش</a:t>
            </a:r>
            <a:r>
              <a:rPr lang="fa-IR" sz="2200" b="1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smtClean="0">
                <a:solidFill>
                  <a:srgbClr val="002060"/>
                </a:solidFill>
                <a:cs typeface="B Nazanin" pitchFamily="2" charset="-78"/>
              </a:rPr>
              <a:t>هایی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(فیزیکی و شیمیایی) ایجاد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ذرات به صورت واحدهایی متشکل از چند ده هزار مولکول کنار هم جمع شده و تشکیل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 مولکول سه بعدی بی نهایت بزرگ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5029200"/>
            <a:ext cx="51816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مولکولهای سه بعدی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نوعا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تمام حجم ظرف واکنش را به خود اختصاص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مولکول غول پیکر که دارای خلل و فرج بسیار فراوانی است تمام حلال را در درون خود به دام 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اندازد و ژل خیس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Wet Gel 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نام دارد.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457200" y="3581400"/>
            <a:ext cx="76962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تولید ژل خیس نیاز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مند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تحریک محلول سل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هستیم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این تحریک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تواند با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معرف مناسب  (آب خالص يا آب به همراه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انجام شود.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مرحله تبدیل سل به ژل که توسط واکنشهایی موسوم به تراکم کنترل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شوند،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 واکنش بسپارش معدنی (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Inorganic Polymerization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به شمار ‏می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محصول نهایی شبکه اکسیدی حاوی خوشه</a:t>
            </a:r>
            <a:r>
              <a:rPr lang="ar-SA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اکسید فلزی ‏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M-O-M</a:t>
            </a:r>
            <a:r>
              <a:rPr lang="ar-S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است.‏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8434" name="Picture 2" descr="C:\Users\Public\Pictures\inorganicpolymeriz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572000"/>
            <a:ext cx="5334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C:\Users\Public\Pictures\mom clus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495800"/>
            <a:ext cx="2667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7848600" cy="464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واکنش تراکم دقیقاً عکس واکنش هیدرولیز است.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هیدرولیز مولکولی درشت با مصرف آب به اجزاء ساده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تراکم دو مولکول ساده به هم پیوسته و تشکیل مولکلول پیچیده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تر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دهند.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حاشیه این ترکیب شدن یک مولکول کوچک مثل آب آزاد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</a:p>
          <a:p>
            <a:pPr algn="r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واکنش تراکمی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دو هیدروکسید ( یا هیدروکسید + آلکوکسید) فلزی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          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(M-OR+HO-M)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هم ترکیب 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اکسید فلزی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(M-O- M)</a:t>
            </a:r>
            <a:r>
              <a:rPr lang="fa-IR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ایجاد کنند.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9458" name="Picture 2" descr="C:\Users\Public\Pictures\RT, m-o-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4648200"/>
            <a:ext cx="49530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9" name="Picture 3" descr="C:\Users\Public\Pictures\LDHnew, m-o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705350"/>
            <a:ext cx="2590800" cy="161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تشکیل ژل</a:t>
            </a:r>
            <a:endParaRPr lang="en-US" dirty="0">
              <a:solidFill>
                <a:srgbClr val="21614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447800"/>
            <a:ext cx="8229600" cy="50292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ژل در نهایت به شکل محلول ساخته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مرحله بعد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بایست حلال از ژل جدا شود تا فرآیند تکمیل شود. </a:t>
            </a:r>
          </a:p>
          <a:p>
            <a:pPr lvl="0"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ژل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انواع مختلفی دارند، که هر کدام خصوصیات و کاربردهای مخصوص به خود را دارند.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اسامی، ویژگی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 و کاربردهای  ژلها بسته به موارد زیر متفاوت خواهد بود: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نوع حلال مورد استفاده 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نوع روش خشک کردن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1614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بحث و 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1614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51054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روش سل ژل، روش ارزان و قابل دسترس برای تولید در حجم صنعتی است.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در این روش...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یک محلول سل شفاف و پایدار ساخته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طی فرآیند هیدرولیز به ژل تبدیل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پی تراکم به محصول ژل خیس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رسیم.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§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با یکی از روشهایی که برای خشک کردن ژل خیس وجود دارد،  ژل را خشک کرده و به محصول نهایی که یک ساختار جامد متخلخل است، می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رسیم.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نحوه خشک کردن بستگی مستقیم به نوع محصول و ویژگی</a:t>
            </a:r>
            <a:r>
              <a:rPr lang="fa-IR" sz="22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های آن دارد.</a:t>
            </a:r>
          </a:p>
          <a:p>
            <a:pPr>
              <a:lnSpc>
                <a:spcPct val="150000"/>
              </a:lnSpc>
              <a:buClr>
                <a:srgbClr val="216143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ny Handbook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mpany Handbook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B Lotus" pitchFamily="2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B Lotus" pitchFamily="2" charset="-78"/>
          </a:defRPr>
        </a:defPPr>
      </a:lstStyle>
    </a:lnDef>
  </a:objectDefaults>
  <a:extraClrSchemeLst>
    <a:extraClrScheme>
      <a:clrScheme name="Company Handbook 1">
        <a:dk1>
          <a:srgbClr val="00354E"/>
        </a:dk1>
        <a:lt1>
          <a:srgbClr val="EAEAEA"/>
        </a:lt1>
        <a:dk2>
          <a:srgbClr val="006699"/>
        </a:dk2>
        <a:lt2>
          <a:srgbClr val="CCECFF"/>
        </a:lt2>
        <a:accent1>
          <a:srgbClr val="006699"/>
        </a:accent1>
        <a:accent2>
          <a:srgbClr val="6699FF"/>
        </a:accent2>
        <a:accent3>
          <a:srgbClr val="AAB8CA"/>
        </a:accent3>
        <a:accent4>
          <a:srgbClr val="C8C8C8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2">
        <a:dk1>
          <a:srgbClr val="000080"/>
        </a:dk1>
        <a:lt1>
          <a:srgbClr val="FFFFFF"/>
        </a:lt1>
        <a:dk2>
          <a:srgbClr val="3366CC"/>
        </a:dk2>
        <a:lt2>
          <a:srgbClr val="7A7C93"/>
        </a:lt2>
        <a:accent1>
          <a:srgbClr val="006699"/>
        </a:accent1>
        <a:accent2>
          <a:srgbClr val="6699FF"/>
        </a:accent2>
        <a:accent3>
          <a:srgbClr val="FFFFFF"/>
        </a:accent3>
        <a:accent4>
          <a:srgbClr val="00006C"/>
        </a:accent4>
        <a:accent5>
          <a:srgbClr val="AAB8CA"/>
        </a:accent5>
        <a:accent6>
          <a:srgbClr val="5C8AE7"/>
        </a:accent6>
        <a:hlink>
          <a:srgbClr val="9933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B8B8B8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4">
        <a:dk1>
          <a:srgbClr val="660066"/>
        </a:dk1>
        <a:lt1>
          <a:srgbClr val="EAEAEA"/>
        </a:lt1>
        <a:dk2>
          <a:srgbClr val="3366CC"/>
        </a:dk2>
        <a:lt2>
          <a:srgbClr val="7A7C93"/>
        </a:lt2>
        <a:accent1>
          <a:srgbClr val="00CCCC"/>
        </a:accent1>
        <a:accent2>
          <a:srgbClr val="CC66FF"/>
        </a:accent2>
        <a:accent3>
          <a:srgbClr val="F3F3F3"/>
        </a:accent3>
        <a:accent4>
          <a:srgbClr val="560056"/>
        </a:accent4>
        <a:accent5>
          <a:srgbClr val="AAE2E2"/>
        </a:accent5>
        <a:accent6>
          <a:srgbClr val="B95CE7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5">
        <a:dk1>
          <a:srgbClr val="00354E"/>
        </a:dk1>
        <a:lt1>
          <a:srgbClr val="EAEAEA"/>
        </a:lt1>
        <a:dk2>
          <a:srgbClr val="6D67AA"/>
        </a:dk2>
        <a:lt2>
          <a:srgbClr val="CCCCFF"/>
        </a:lt2>
        <a:accent1>
          <a:srgbClr val="6600CC"/>
        </a:accent1>
        <a:accent2>
          <a:srgbClr val="9999FF"/>
        </a:accent2>
        <a:accent3>
          <a:srgbClr val="BAB8D2"/>
        </a:accent3>
        <a:accent4>
          <a:srgbClr val="C8C8C8"/>
        </a:accent4>
        <a:accent5>
          <a:srgbClr val="B8AAE2"/>
        </a:accent5>
        <a:accent6>
          <a:srgbClr val="8A8AE7"/>
        </a:accent6>
        <a:hlink>
          <a:srgbClr val="CCCCFF"/>
        </a:hlink>
        <a:folHlink>
          <a:srgbClr val="9D70B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6">
        <a:dk1>
          <a:srgbClr val="003366"/>
        </a:dk1>
        <a:lt1>
          <a:srgbClr val="EAEAEA"/>
        </a:lt1>
        <a:dk2>
          <a:srgbClr val="009999"/>
        </a:dk2>
        <a:lt2>
          <a:srgbClr val="FFFFFF"/>
        </a:lt2>
        <a:accent1>
          <a:srgbClr val="008080"/>
        </a:accent1>
        <a:accent2>
          <a:srgbClr val="00CCCC"/>
        </a:accent2>
        <a:accent3>
          <a:srgbClr val="AACACA"/>
        </a:accent3>
        <a:accent4>
          <a:srgbClr val="C8C8C8"/>
        </a:accent4>
        <a:accent5>
          <a:srgbClr val="AAC0C0"/>
        </a:accent5>
        <a:accent6>
          <a:srgbClr val="00B9B9"/>
        </a:accent6>
        <a:hlink>
          <a:srgbClr val="A7DDE1"/>
        </a:hlink>
        <a:folHlink>
          <a:srgbClr val="FF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Company Handbook</Template>
  <TotalTime>3422</TotalTime>
  <Words>1961</Words>
  <Application>Microsoft Office PowerPoint</Application>
  <PresentationFormat>On-screen Show (4:3)</PresentationFormat>
  <Paragraphs>219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Arial Black</vt:lpstr>
      <vt:lpstr>B Jalal</vt:lpstr>
      <vt:lpstr>B Lotus</vt:lpstr>
      <vt:lpstr>B Nazanin</vt:lpstr>
      <vt:lpstr>B Titr</vt:lpstr>
      <vt:lpstr>B Yekan</vt:lpstr>
      <vt:lpstr>ITC Avant Garde Gothic</vt:lpstr>
      <vt:lpstr>Times New Roman</vt:lpstr>
      <vt:lpstr>Wingdings</vt:lpstr>
      <vt:lpstr>Company Handbook</vt:lpstr>
      <vt:lpstr>PowerPoint Presentation</vt:lpstr>
      <vt:lpstr>تهیه نانومواد</vt:lpstr>
      <vt:lpstr>تهیه نانومواد</vt:lpstr>
      <vt:lpstr>تهیه نانومواد</vt:lpstr>
      <vt:lpstr>تهیه نانومواد</vt:lpstr>
      <vt:lpstr>تهیه نانومواد به روش سل-ژل</vt:lpstr>
      <vt:lpstr>تهیه نانومواد به روش سل-ژل</vt:lpstr>
      <vt:lpstr>تهیه نانومواد به روش سل-ژل</vt:lpstr>
      <vt:lpstr>روش سل-ژل</vt:lpstr>
      <vt:lpstr>روش سل-ژل</vt:lpstr>
      <vt:lpstr>روش سل-ژل</vt:lpstr>
      <vt:lpstr>روش سل-ژل</vt:lpstr>
      <vt:lpstr>روش سل-ژل</vt:lpstr>
      <vt:lpstr>مراحل فرآیند سل ژل</vt:lpstr>
      <vt:lpstr>تهیه محلول همگن (Homogeneous)</vt:lpstr>
      <vt:lpstr>تهیه محلول همگن (Homogeneous)</vt:lpstr>
      <vt:lpstr>تهیه محلول همگن (Homogeneous)</vt:lpstr>
      <vt:lpstr>تهیه محلول همگن (Homogeneous)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سل (Sol)</vt:lpstr>
      <vt:lpstr>تشکیل ژل</vt:lpstr>
      <vt:lpstr>تشکیل ژل</vt:lpstr>
      <vt:lpstr>تشکیل ژل</vt:lpstr>
      <vt:lpstr>تشکیل ژل</vt:lpstr>
      <vt:lpstr>تشکیل ژل</vt:lpstr>
      <vt:lpstr>تشکیل ژل</vt:lpstr>
      <vt:lpstr>بحث و نتیجه گیری</vt:lpstr>
      <vt:lpstr>PowerPoint Presentation</vt:lpstr>
      <vt:lpstr>PowerPoint Presentation</vt:lpstr>
    </vt:vector>
  </TitlesOfParts>
  <Company>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>Miliardiom</dc:subject>
  <dc:creator>Edu.nano.ir</dc:creator>
  <cp:lastModifiedBy>123</cp:lastModifiedBy>
  <cp:revision>109</cp:revision>
  <cp:lastPrinted>1601-01-01T00:00:00Z</cp:lastPrinted>
  <dcterms:created xsi:type="dcterms:W3CDTF">2006-10-30T07:12:20Z</dcterms:created>
  <dcterms:modified xsi:type="dcterms:W3CDTF">2018-04-10T08:25:13Z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