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0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5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57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6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1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9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6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7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11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4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8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4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</a:t>
            </a:r>
            <a:r>
              <a:rPr lang="fa-IR" dirty="0" smtClean="0"/>
              <a:t>سیر اندیشه های اقتصادی:متفکران اسلامی و غربی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sz="2800" dirty="0" smtClean="0"/>
              <a:t>مهدی صفد</a:t>
            </a:r>
            <a:r>
              <a:rPr lang="fa-IR" sz="2800" dirty="0" smtClean="0"/>
              <a:t>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3 </a:t>
            </a:r>
            <a:r>
              <a:rPr lang="fa-IR" dirty="0" smtClean="0"/>
              <a:t>واحد</a:t>
            </a:r>
            <a:r>
              <a:rPr lang="fa-IR" dirty="0" smtClean="0"/>
              <a:t>.نظری .کارشناسی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</a:t>
            </a:r>
            <a:r>
              <a:rPr lang="fa-IR" dirty="0" smtClean="0"/>
              <a:t>سير </a:t>
            </a:r>
            <a:r>
              <a:rPr lang="fa-IR" dirty="0"/>
              <a:t>انديشه اقتصادي متفكران مسلمان</a:t>
            </a:r>
          </a:p>
          <a:p>
            <a:pPr marL="0" indent="0" algn="r">
              <a:buNone/>
            </a:pPr>
            <a:r>
              <a:rPr lang="fa-IR" dirty="0" smtClean="0"/>
              <a:t>* انديشه هاي </a:t>
            </a:r>
            <a:r>
              <a:rPr lang="fa-IR" dirty="0"/>
              <a:t>اقتصادي تا پايان قرن چهارم</a:t>
            </a:r>
          </a:p>
          <a:p>
            <a:pPr marL="0" indent="0" algn="r">
              <a:buNone/>
            </a:pPr>
            <a:r>
              <a:rPr lang="fa-IR" dirty="0" smtClean="0"/>
              <a:t>* مروري </a:t>
            </a:r>
            <a:r>
              <a:rPr lang="fa-IR" dirty="0"/>
              <a:t>بر تعاليم اقتصادي قرآن كريم، </a:t>
            </a:r>
            <a:r>
              <a:rPr lang="fa-IR" dirty="0" smtClean="0"/>
              <a:t>پيامبر(ص) </a:t>
            </a:r>
            <a:r>
              <a:rPr lang="fa-IR" dirty="0"/>
              <a:t>و ائمه </a:t>
            </a:r>
            <a:r>
              <a:rPr lang="fa-IR" dirty="0" smtClean="0"/>
              <a:t>اطهار (ع )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32988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</a:t>
            </a:r>
            <a:r>
              <a:rPr lang="fa-IR" dirty="0" smtClean="0"/>
              <a:t>ابوذر(اشرافيگري، </a:t>
            </a:r>
            <a:r>
              <a:rPr lang="fa-IR" dirty="0"/>
              <a:t>حدود ماليات هاي </a:t>
            </a:r>
            <a:r>
              <a:rPr lang="fa-IR" dirty="0" smtClean="0"/>
              <a:t>اسلامي ، </a:t>
            </a:r>
            <a:r>
              <a:rPr lang="fa-IR" dirty="0"/>
              <a:t>كنز، وظايف اقتصادي و اجتماعي دولت</a:t>
            </a:r>
          </a:p>
          <a:p>
            <a:pPr marL="0" indent="0" algn="r">
              <a:buNone/>
            </a:pPr>
            <a:r>
              <a:rPr lang="fa-IR" dirty="0"/>
              <a:t>اسلامي، جامعه </a:t>
            </a:r>
            <a:r>
              <a:rPr lang="fa-IR" dirty="0" smtClean="0"/>
              <a:t>آرماني )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ابويوسف (اهداف</a:t>
            </a:r>
            <a:r>
              <a:rPr lang="fa-IR" dirty="0"/>
              <a:t>، وظايف، منابع درآمدي و ساختار اداري دولت اسلامي، جايگاه بخش</a:t>
            </a:r>
          </a:p>
          <a:p>
            <a:pPr marL="0" indent="0" algn="r">
              <a:buNone/>
            </a:pPr>
            <a:r>
              <a:rPr lang="fa-IR" dirty="0"/>
              <a:t>خصوصي، سازوكار </a:t>
            </a:r>
            <a:r>
              <a:rPr lang="fa-IR" dirty="0" smtClean="0"/>
              <a:t>بازار )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يحيي </a:t>
            </a:r>
            <a:r>
              <a:rPr lang="fa-IR" dirty="0"/>
              <a:t>بن </a:t>
            </a:r>
            <a:r>
              <a:rPr lang="fa-IR" dirty="0" smtClean="0"/>
              <a:t>عمر( </a:t>
            </a:r>
            <a:r>
              <a:rPr lang="fa-IR" dirty="0"/>
              <a:t>اخلاق و اقتصاد،اصل آزادي قيمت، جايگاه دولت، قيمت </a:t>
            </a:r>
            <a:r>
              <a:rPr lang="fa-IR" dirty="0" smtClean="0"/>
              <a:t>عادلانه )</a:t>
            </a:r>
            <a:endParaRPr lang="fa-IR" dirty="0" smtClean="0"/>
          </a:p>
          <a:p>
            <a:pPr algn="r"/>
            <a:endParaRPr lang="fa-IR" dirty="0" smtClean="0"/>
          </a:p>
          <a:p>
            <a:pPr algn="r"/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5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</a:t>
            </a:r>
            <a:r>
              <a:rPr lang="fa-IR" dirty="0" smtClean="0"/>
              <a:t>فارابي ( سعادت</a:t>
            </a:r>
            <a:r>
              <a:rPr lang="fa-IR" dirty="0"/>
              <a:t>، مدينه فاضله،جايگاه اقتصاد در مدينه فاضله، دلايل تفاوت</a:t>
            </a:r>
          </a:p>
          <a:p>
            <a:pPr marL="0" indent="0" algn="r">
              <a:buNone/>
            </a:pPr>
            <a:r>
              <a:rPr lang="fa-IR" dirty="0"/>
              <a:t>جوامع،عقلانيت، عدالت، رابطه عدالت و امنيت، تقسيم </a:t>
            </a:r>
            <a:r>
              <a:rPr lang="fa-IR" dirty="0" smtClean="0"/>
              <a:t>كار)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انديشه هاي </a:t>
            </a:r>
            <a:r>
              <a:rPr lang="fa-IR" dirty="0"/>
              <a:t>اقتصادي تا پايان قرن </a:t>
            </a:r>
            <a:r>
              <a:rPr lang="fa-IR" dirty="0" smtClean="0"/>
              <a:t>هفتم</a:t>
            </a:r>
          </a:p>
          <a:p>
            <a:pPr marL="0" indent="0" algn="r">
              <a:buNone/>
            </a:pPr>
            <a:r>
              <a:rPr lang="fa-IR" dirty="0"/>
              <a:t>* </a:t>
            </a:r>
            <a:r>
              <a:rPr lang="fa-IR" dirty="0" smtClean="0"/>
              <a:t>ابن مسکويه ( </a:t>
            </a:r>
            <a:r>
              <a:rPr lang="fa-IR" dirty="0"/>
              <a:t>مفهوم سعادت، وظايف متقابل مردم و حکومت، عدالت،پول، ارزش كار و</a:t>
            </a:r>
          </a:p>
          <a:p>
            <a:pPr marL="0" indent="0" algn="r">
              <a:buNone/>
            </a:pPr>
            <a:r>
              <a:rPr lang="fa-IR" dirty="0"/>
              <a:t>مبادله، نظريه </a:t>
            </a:r>
            <a:r>
              <a:rPr lang="fa-IR" dirty="0" smtClean="0"/>
              <a:t>جمعيت )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59334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خواجه نظام </a:t>
            </a:r>
            <a:r>
              <a:rPr lang="fa-IR" dirty="0" smtClean="0"/>
              <a:t>الملك ( </a:t>
            </a:r>
            <a:r>
              <a:rPr lang="fa-IR" dirty="0"/>
              <a:t>اهداف و معيارهاي ارزيابي حکومت، وظايف و هزينه هاي دولت،</a:t>
            </a:r>
          </a:p>
          <a:p>
            <a:pPr marL="0" indent="0" algn="r">
              <a:buNone/>
            </a:pPr>
            <a:r>
              <a:rPr lang="fa-IR" dirty="0"/>
              <a:t>رابطه دين و </a:t>
            </a:r>
            <a:r>
              <a:rPr lang="fa-IR" dirty="0" smtClean="0"/>
              <a:t>حکومت،عدالت</a:t>
            </a:r>
            <a:r>
              <a:rPr lang="fa-IR" dirty="0"/>
              <a:t>، مالکيت، نظام </a:t>
            </a:r>
            <a:r>
              <a:rPr lang="fa-IR" dirty="0" smtClean="0"/>
              <a:t>اقطاع )</a:t>
            </a:r>
            <a:endParaRPr lang="fa-IR" dirty="0"/>
          </a:p>
          <a:p>
            <a:pPr algn="r"/>
            <a:r>
              <a:rPr lang="fa-IR" dirty="0" smtClean="0"/>
              <a:t>* غزالي ( مباني </a:t>
            </a:r>
            <a:r>
              <a:rPr lang="fa-IR" dirty="0"/>
              <a:t>اقتصاد اسلامي، روابط تمدن ها، پول، بودجه و ماليه عمومي، مصرف</a:t>
            </a:r>
            <a:r>
              <a:rPr lang="fa-IR" dirty="0" smtClean="0"/>
              <a:t>،</a:t>
            </a:r>
          </a:p>
          <a:p>
            <a:pPr algn="r"/>
            <a:r>
              <a:rPr lang="fa-IR" dirty="0" smtClean="0"/>
              <a:t> انگيزه و </a:t>
            </a:r>
            <a:r>
              <a:rPr lang="fa-IR" dirty="0"/>
              <a:t>قيود فعاليت اقتصادي، توكل و فعاليت هاي </a:t>
            </a:r>
            <a:r>
              <a:rPr lang="fa-IR" dirty="0" smtClean="0"/>
              <a:t>اقتصادي)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خواجه </a:t>
            </a:r>
            <a:r>
              <a:rPr lang="fa-IR" dirty="0"/>
              <a:t>نصير </a:t>
            </a:r>
            <a:r>
              <a:rPr lang="fa-IR" dirty="0" smtClean="0"/>
              <a:t>طوسي( </a:t>
            </a:r>
            <a:r>
              <a:rPr lang="fa-IR" dirty="0"/>
              <a:t>مفهوم سعادت، اقتصاد خانواده، مديريت اقتصادي جامعه، عدالت،</a:t>
            </a:r>
          </a:p>
          <a:p>
            <a:pPr marL="0" indent="0" algn="r">
              <a:buNone/>
            </a:pPr>
            <a:r>
              <a:rPr lang="fa-IR" dirty="0"/>
              <a:t>كالاي عمومي، پول، ارزش و تقسيم كار، جايگاه </a:t>
            </a:r>
            <a:r>
              <a:rPr lang="fa-IR" dirty="0" smtClean="0"/>
              <a:t>دولت ، </a:t>
            </a:r>
            <a:r>
              <a:rPr lang="fa-IR" dirty="0"/>
              <a:t>تعالي و انحطاط دولت </a:t>
            </a:r>
            <a:r>
              <a:rPr lang="fa-IR" dirty="0" smtClean="0"/>
              <a:t>ها)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75885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</a:t>
            </a:r>
            <a:r>
              <a:rPr lang="fa-IR" dirty="0" smtClean="0"/>
              <a:t>انديشه هاي </a:t>
            </a:r>
            <a:r>
              <a:rPr lang="fa-IR" dirty="0"/>
              <a:t>اقتصادي از قرن هشتم تا دوره معاصر</a:t>
            </a:r>
          </a:p>
          <a:p>
            <a:pPr marL="0" indent="0" algn="r">
              <a:buNone/>
            </a:pPr>
            <a:r>
              <a:rPr lang="fa-IR" dirty="0"/>
              <a:t>*</a:t>
            </a:r>
            <a:r>
              <a:rPr lang="fa-IR" dirty="0" smtClean="0"/>
              <a:t> </a:t>
            </a:r>
            <a:r>
              <a:rPr lang="fa-IR" dirty="0"/>
              <a:t>ابن </a:t>
            </a:r>
            <a:r>
              <a:rPr lang="fa-IR" dirty="0" smtClean="0"/>
              <a:t>تيميه ( </a:t>
            </a:r>
            <a:r>
              <a:rPr lang="fa-IR" dirty="0"/>
              <a:t>قيمت عادلانه، آزادي </a:t>
            </a:r>
            <a:r>
              <a:rPr lang="fa-IR" dirty="0" smtClean="0"/>
              <a:t>اقتصادي)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ابن خلدون( </a:t>
            </a:r>
            <a:r>
              <a:rPr lang="fa-IR" dirty="0"/>
              <a:t>جايگاه و ساختار دولت، اقتصاد سياسي، رابطه حکومت و ادوار تجاري،</a:t>
            </a:r>
          </a:p>
          <a:p>
            <a:pPr marL="0" indent="0" algn="r">
              <a:buNone/>
            </a:pPr>
            <a:r>
              <a:rPr lang="fa-IR" dirty="0"/>
              <a:t>دلايل پيشرفت و انحطاط جوامع، تقسيم كار، انواع تعامل دولت و بخش خصوصي،</a:t>
            </a:r>
          </a:p>
          <a:p>
            <a:pPr marL="0" indent="0" algn="r">
              <a:buNone/>
            </a:pPr>
            <a:r>
              <a:rPr lang="fa-IR" dirty="0"/>
              <a:t>عدالت و پيشرفت، سازمان اجتماعي توليد، پول، ارزش و قيمت، نظريه توزيع و نظريه</a:t>
            </a:r>
          </a:p>
          <a:p>
            <a:pPr marL="0" indent="0" algn="r">
              <a:buNone/>
            </a:pPr>
            <a:r>
              <a:rPr lang="fa-IR" dirty="0" smtClean="0"/>
              <a:t>جمعيت</a:t>
            </a:r>
            <a:r>
              <a:rPr lang="fa-I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9386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</a:t>
            </a:r>
            <a:r>
              <a:rPr lang="fa-IR" dirty="0" smtClean="0"/>
              <a:t>مقريزي(عوامل </a:t>
            </a:r>
            <a:r>
              <a:rPr lang="fa-IR" dirty="0"/>
              <a:t>موثر بر نابساماني هاي اقتصادي، راه حل مواجهه با بحران هاي </a:t>
            </a:r>
            <a:r>
              <a:rPr lang="fa-IR" dirty="0" smtClean="0"/>
              <a:t>اقتصادي،نقش </a:t>
            </a:r>
            <a:r>
              <a:rPr lang="fa-IR" dirty="0"/>
              <a:t>تنظيمات پولي در رونق و ركود، رابطه بحران اقتصادي و ناامني </a:t>
            </a:r>
            <a:r>
              <a:rPr lang="fa-IR" dirty="0" smtClean="0"/>
              <a:t>اجتماعي)</a:t>
            </a:r>
            <a:endParaRPr lang="fa-IR" dirty="0"/>
          </a:p>
          <a:p>
            <a:pPr marL="0" indent="0" algn="r">
              <a:buNone/>
            </a:pPr>
            <a:r>
              <a:rPr lang="fa-IR" dirty="0"/>
              <a:t>*</a:t>
            </a:r>
            <a:r>
              <a:rPr lang="fa-IR" dirty="0" smtClean="0"/>
              <a:t> </a:t>
            </a:r>
            <a:r>
              <a:rPr lang="fa-IR" dirty="0"/>
              <a:t>سيري در ادبيات معاصر اقتصاد اسلامي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سير طرح مباحث اقتصاد اسلامي در دوران معاصر) رويکرد فقهي، رويکرد </a:t>
            </a:r>
            <a:r>
              <a:rPr lang="fa-IR" dirty="0" smtClean="0"/>
              <a:t>خداپرستان ، سوسياليست</a:t>
            </a:r>
            <a:r>
              <a:rPr lang="fa-IR" dirty="0"/>
              <a:t>، رويکرد اقتصاددانان مسلمان، سير تحول </a:t>
            </a:r>
            <a:r>
              <a:rPr lang="fa-IR" dirty="0" smtClean="0"/>
              <a:t>موضوعي)</a:t>
            </a:r>
            <a:endParaRPr lang="en-US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0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</a:t>
            </a:r>
            <a:r>
              <a:rPr lang="fa-IR" dirty="0" smtClean="0"/>
              <a:t>جايگاه </a:t>
            </a:r>
            <a:r>
              <a:rPr lang="fa-IR" dirty="0"/>
              <a:t>شهيد صدر در طرح اقتصاد اسلامي در دوره </a:t>
            </a:r>
            <a:r>
              <a:rPr lang="fa-IR" dirty="0" smtClean="0"/>
              <a:t>معاصر(ويژگي </a:t>
            </a:r>
            <a:r>
              <a:rPr lang="fa-IR" dirty="0"/>
              <a:t>هاي مکتب اقتصاد</a:t>
            </a:r>
          </a:p>
          <a:p>
            <a:pPr marL="0" indent="0" algn="r">
              <a:buNone/>
            </a:pPr>
            <a:r>
              <a:rPr lang="fa-IR" dirty="0" smtClean="0"/>
              <a:t>  اسلامي </a:t>
            </a:r>
            <a:r>
              <a:rPr lang="fa-IR" dirty="0"/>
              <a:t>و روش كشف آن، امکان علم اقتصاد اسلامي، طرح بانکداري بدون </a:t>
            </a:r>
            <a:r>
              <a:rPr lang="fa-IR" dirty="0" smtClean="0"/>
              <a:t>ربا)</a:t>
            </a:r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انديشه </a:t>
            </a:r>
            <a:r>
              <a:rPr lang="fa-IR" dirty="0"/>
              <a:t>اقتصاد اسلامي در ايران قبل از </a:t>
            </a:r>
            <a:r>
              <a:rPr lang="fa-IR" dirty="0" smtClean="0"/>
              <a:t>انقلاب( </a:t>
            </a:r>
            <a:r>
              <a:rPr lang="fa-IR" dirty="0"/>
              <a:t>پيشگامان ادبيات اقتصاد اسلامي </a:t>
            </a:r>
            <a:r>
              <a:rPr lang="fa-IR" dirty="0" smtClean="0"/>
              <a:t>در</a:t>
            </a:r>
          </a:p>
          <a:p>
            <a:pPr marL="0" indent="0" algn="r">
              <a:buNone/>
            </a:pPr>
            <a:r>
              <a:rPr lang="fa-IR" dirty="0" smtClean="0"/>
              <a:t>  ايران ، تنوع رويکردها )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مروري بر ديدگاه هاي برخي </a:t>
            </a:r>
            <a:r>
              <a:rPr lang="fa-IR" dirty="0" smtClean="0"/>
              <a:t>انديشمندان( </a:t>
            </a:r>
            <a:r>
              <a:rPr lang="fa-IR" dirty="0"/>
              <a:t>امام خميني، شهيد مطهري، شهيد بهشتي و </a:t>
            </a:r>
            <a:r>
              <a:rPr lang="fa-IR" dirty="0" smtClean="0"/>
              <a:t>...)</a:t>
            </a:r>
            <a:endParaRPr lang="fa-IR" dirty="0"/>
          </a:p>
          <a:p>
            <a:pPr marL="0" indent="0" algn="r">
              <a:buNone/>
            </a:pPr>
            <a:r>
              <a:rPr lang="fa-IR" dirty="0"/>
              <a:t>*</a:t>
            </a:r>
            <a:r>
              <a:rPr lang="fa-IR" dirty="0" smtClean="0"/>
              <a:t> </a:t>
            </a:r>
            <a:r>
              <a:rPr lang="fa-IR" dirty="0"/>
              <a:t>نسبت اصول اقتصادي قانون اساسي و رويکردهاي اقتصاد اسلامي</a:t>
            </a:r>
          </a:p>
          <a:p>
            <a:pPr marL="0" indent="0" algn="r">
              <a:buNone/>
            </a:pPr>
            <a:r>
              <a:rPr lang="fa-IR" dirty="0"/>
              <a:t>*</a:t>
            </a:r>
            <a:r>
              <a:rPr lang="fa-IR" dirty="0" smtClean="0"/>
              <a:t> </a:t>
            </a:r>
            <a:r>
              <a:rPr lang="fa-IR" dirty="0"/>
              <a:t>اقتصاد اسلامي و مسائل پيش رو</a:t>
            </a: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19699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سير انديشه اقتصادي در جهان غرب</a:t>
            </a:r>
          </a:p>
          <a:p>
            <a:pPr marL="0" indent="0" algn="r">
              <a:buNone/>
            </a:pPr>
            <a:r>
              <a:rPr lang="fa-IR" dirty="0"/>
              <a:t>*</a:t>
            </a:r>
            <a:r>
              <a:rPr lang="fa-IR" dirty="0" smtClean="0"/>
              <a:t> </a:t>
            </a:r>
            <a:r>
              <a:rPr lang="fa-IR" dirty="0"/>
              <a:t>عقايد اقتصادي در جهان باستان</a:t>
            </a:r>
          </a:p>
          <a:p>
            <a:pPr marL="0" indent="0" algn="r">
              <a:buNone/>
            </a:pPr>
            <a:r>
              <a:rPr lang="fa-IR" dirty="0"/>
              <a:t>*</a:t>
            </a:r>
            <a:r>
              <a:rPr lang="fa-IR" dirty="0" smtClean="0"/>
              <a:t> </a:t>
            </a:r>
            <a:r>
              <a:rPr lang="fa-IR" dirty="0"/>
              <a:t>عقايد اقتصادي ايران باستان، هند و چين باستان</a:t>
            </a:r>
          </a:p>
          <a:p>
            <a:pPr marL="0" indent="0" algn="r">
              <a:buNone/>
            </a:pPr>
            <a:r>
              <a:rPr lang="fa-IR" dirty="0"/>
              <a:t>*</a:t>
            </a:r>
            <a:r>
              <a:rPr lang="fa-IR" dirty="0" smtClean="0"/>
              <a:t> </a:t>
            </a:r>
            <a:r>
              <a:rPr lang="fa-IR" dirty="0"/>
              <a:t>عقايد اقتصادي يونان باستان و روم قديم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78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از قرون وسطي تا شکل گيري مکاتب اقتصادي</a:t>
            </a:r>
          </a:p>
          <a:p>
            <a:pPr marL="0" indent="0" algn="r">
              <a:buNone/>
            </a:pPr>
            <a:r>
              <a:rPr lang="fa-IR" dirty="0"/>
              <a:t>*</a:t>
            </a:r>
            <a:r>
              <a:rPr lang="fa-IR" dirty="0" smtClean="0"/>
              <a:t> </a:t>
            </a:r>
            <a:r>
              <a:rPr lang="fa-IR" dirty="0"/>
              <a:t>عقايد اقتصادي پدران كليسا: اگوستين</a:t>
            </a:r>
            <a:endParaRPr lang="en-US" dirty="0"/>
          </a:p>
          <a:p>
            <a:pPr algn="r"/>
            <a:r>
              <a:rPr lang="fa-IR" dirty="0" smtClean="0"/>
              <a:t>* </a:t>
            </a:r>
            <a:r>
              <a:rPr lang="fa-IR" dirty="0"/>
              <a:t>مکتب </a:t>
            </a:r>
            <a:r>
              <a:rPr lang="fa-IR" dirty="0" smtClean="0"/>
              <a:t>اسکولاستيك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17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مکاتب اقتصادي پيش از كلاسيك ها</a:t>
            </a:r>
          </a:p>
          <a:p>
            <a:pPr marL="0" indent="0" algn="r">
              <a:buNone/>
            </a:pPr>
            <a:r>
              <a:rPr lang="fa-IR" dirty="0"/>
              <a:t>*</a:t>
            </a:r>
            <a:r>
              <a:rPr lang="fa-IR" dirty="0" smtClean="0"/>
              <a:t> </a:t>
            </a:r>
            <a:r>
              <a:rPr lang="fa-IR" dirty="0"/>
              <a:t>عقايد اقتصادي مركانتيليستها</a:t>
            </a:r>
          </a:p>
          <a:p>
            <a:pPr marL="0" indent="0" algn="r">
              <a:buNone/>
            </a:pPr>
            <a:r>
              <a:rPr lang="fa-IR" dirty="0"/>
              <a:t>*</a:t>
            </a:r>
            <a:r>
              <a:rPr lang="fa-IR" dirty="0" smtClean="0"/>
              <a:t> </a:t>
            </a:r>
            <a:r>
              <a:rPr lang="fa-IR" dirty="0"/>
              <a:t>عقايد اقتصادي فيزيوكراتها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989963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مکتب اقتصادي كلاسيك ها</a:t>
            </a:r>
          </a:p>
          <a:p>
            <a:pPr marL="0" indent="0" algn="r">
              <a:buNone/>
            </a:pPr>
            <a:r>
              <a:rPr lang="fa-IR" dirty="0"/>
              <a:t>1 . اسميت</a:t>
            </a:r>
          </a:p>
          <a:p>
            <a:pPr marL="0" indent="0" algn="r">
              <a:buNone/>
            </a:pPr>
            <a:r>
              <a:rPr lang="fa-IR" dirty="0"/>
              <a:t>2 . از بنتام تا مالتوس</a:t>
            </a:r>
          </a:p>
          <a:p>
            <a:pPr marL="0" indent="0" algn="r">
              <a:buNone/>
            </a:pPr>
            <a:r>
              <a:rPr lang="fa-IR" dirty="0"/>
              <a:t>3 . استوارت ميل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67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. مکاتب رقيب</a:t>
            </a:r>
          </a:p>
          <a:p>
            <a:pPr marL="0" indent="0" algn="r">
              <a:buNone/>
            </a:pPr>
            <a:r>
              <a:rPr lang="fa-IR" dirty="0"/>
              <a:t>1 . مکتب تاريخي</a:t>
            </a:r>
          </a:p>
          <a:p>
            <a:pPr marL="0" indent="0" algn="r">
              <a:buNone/>
            </a:pPr>
            <a:r>
              <a:rPr lang="fa-IR" dirty="0"/>
              <a:t>2 . سوسياليستها</a:t>
            </a:r>
          </a:p>
          <a:p>
            <a:pPr marL="0" indent="0" algn="r">
              <a:buNone/>
            </a:pPr>
            <a:r>
              <a:rPr lang="fa-IR" dirty="0"/>
              <a:t>3 . ماركسيستها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60119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نئوكلاسيك ها</a:t>
            </a:r>
          </a:p>
          <a:p>
            <a:pPr marL="0" indent="0" algn="r">
              <a:buNone/>
            </a:pPr>
            <a:r>
              <a:rPr lang="fa-IR" dirty="0"/>
              <a:t>1 . زمينه هاي انقلاب نهايي گرايي</a:t>
            </a:r>
          </a:p>
          <a:p>
            <a:pPr marL="0" indent="0" algn="r">
              <a:buNone/>
            </a:pPr>
            <a:r>
              <a:rPr lang="fa-IR" dirty="0"/>
              <a:t>2 . بنيان گذاران</a:t>
            </a:r>
          </a:p>
          <a:p>
            <a:pPr marL="0" indent="0" algn="r">
              <a:buNone/>
            </a:pPr>
            <a:r>
              <a:rPr lang="fa-IR" dirty="0"/>
              <a:t>3 . منگر، والراس و پيروان</a:t>
            </a:r>
          </a:p>
          <a:p>
            <a:pPr marL="0" indent="0" algn="r">
              <a:buNone/>
            </a:pPr>
            <a:r>
              <a:rPr lang="fa-IR" dirty="0"/>
              <a:t>4 . اقتصاد رياضي، اقتصاد خرد و اقتصاد رفاه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319848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. كينزي ها و عقايد اقتصاد كلان</a:t>
            </a:r>
          </a:p>
          <a:p>
            <a:pPr marL="0" indent="0" algn="r">
              <a:buNone/>
            </a:pPr>
            <a:r>
              <a:rPr lang="fa-IR" dirty="0"/>
              <a:t>1 . زمينه هاي بروز مکتب كينزي</a:t>
            </a:r>
          </a:p>
          <a:p>
            <a:pPr marL="0" indent="0" algn="r">
              <a:buNone/>
            </a:pPr>
            <a:r>
              <a:rPr lang="fa-IR" dirty="0"/>
              <a:t>2 . كينزي ها و ما بعد كينزي ها</a:t>
            </a:r>
          </a:p>
          <a:p>
            <a:pPr marL="0" indent="0" algn="r">
              <a:buNone/>
            </a:pPr>
            <a:r>
              <a:rPr lang="fa-IR" dirty="0"/>
              <a:t>3 . مروري بر مکاتب كلان اقتصادي</a:t>
            </a:r>
          </a:p>
          <a:p>
            <a:pPr marL="0" indent="0" algn="r">
              <a:buNone/>
            </a:pPr>
            <a:r>
              <a:rPr lang="fa-IR" dirty="0"/>
              <a:t>4 . پول گرايان و كلاسيك هاي جديد</a:t>
            </a:r>
          </a:p>
          <a:p>
            <a:pPr marL="0" indent="0" algn="r">
              <a:buNone/>
            </a:pPr>
            <a:r>
              <a:rPr lang="fa-IR" dirty="0"/>
              <a:t>5 . نظريه ادوار تجاري و كينزين هاي جديد</a:t>
            </a:r>
            <a:endParaRPr lang="fa-IR" dirty="0" smtClean="0"/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64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</a:t>
            </a:r>
            <a:r>
              <a:rPr lang="fa-IR" dirty="0" smtClean="0"/>
              <a:t>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. نهادگرايان</a:t>
            </a:r>
          </a:p>
          <a:p>
            <a:pPr marL="0" indent="0" algn="r">
              <a:buNone/>
            </a:pPr>
            <a:r>
              <a:rPr lang="fa-IR" dirty="0" smtClean="0"/>
              <a:t>1. </a:t>
            </a:r>
            <a:r>
              <a:rPr lang="fa-IR" dirty="0"/>
              <a:t>زمينه هاي بروز نهادگرايي</a:t>
            </a:r>
          </a:p>
          <a:p>
            <a:pPr marL="0" indent="0" algn="r">
              <a:buNone/>
            </a:pPr>
            <a:r>
              <a:rPr lang="fa-IR" dirty="0" smtClean="0"/>
              <a:t>2. </a:t>
            </a:r>
            <a:r>
              <a:rPr lang="fa-IR" dirty="0"/>
              <a:t>نهادگرايي قديم</a:t>
            </a:r>
          </a:p>
          <a:p>
            <a:pPr marL="0" indent="0" algn="r">
              <a:buNone/>
            </a:pPr>
            <a:r>
              <a:rPr lang="fa-IR" dirty="0" smtClean="0"/>
              <a:t>3. </a:t>
            </a:r>
            <a:r>
              <a:rPr lang="fa-IR" dirty="0"/>
              <a:t>ويژگي هاي نهادگرايي </a:t>
            </a:r>
            <a:r>
              <a:rPr lang="fa-IR" dirty="0" smtClean="0"/>
              <a:t>جديد</a:t>
            </a:r>
          </a:p>
          <a:p>
            <a:pPr marL="0" indent="0" algn="r">
              <a:buNone/>
            </a:pPr>
            <a:r>
              <a:rPr lang="fa-IR" smtClean="0"/>
              <a:t>*. </a:t>
            </a:r>
            <a:r>
              <a:rPr lang="fa-IR" dirty="0" smtClean="0"/>
              <a:t>تحولات </a:t>
            </a:r>
            <a:r>
              <a:rPr lang="fa-IR" dirty="0"/>
              <a:t>جديد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6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708</Words>
  <Application>Microsoft Office PowerPoint</Application>
  <PresentationFormat>Widescreen</PresentationFormat>
  <Paragraphs>124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سیر اندیشه های اقتصادی:متفکران اسلامی و غربی مهدی صفدری</vt:lpstr>
      <vt:lpstr>هفته اول</vt:lpstr>
      <vt:lpstr>هفته دوم</vt:lpstr>
      <vt:lpstr>هفته سوم</vt:lpstr>
      <vt:lpstr>هفته چهارم</vt:lpstr>
      <vt:lpstr>هفته پنجم</vt:lpstr>
      <vt:lpstr>هفته ششم</vt:lpstr>
      <vt:lpstr>هفته هفتم</vt:lpstr>
      <vt:lpstr>هفته هشتم</vt:lpstr>
      <vt:lpstr>هفته نهم</vt:lpstr>
      <vt:lpstr>هفته دهم</vt:lpstr>
      <vt:lpstr>هفته یازدهم</vt:lpstr>
      <vt:lpstr>هفته دوازدهم</vt:lpstr>
      <vt:lpstr>هفته سیزدهم</vt:lpstr>
      <vt:lpstr>هفته چهاردهم</vt:lpstr>
      <vt:lpstr>هفته پانزدهم</vt:lpstr>
      <vt:lpstr>هفته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صفدری</dc:title>
  <dc:creator>Windows User</dc:creator>
  <cp:lastModifiedBy>sony</cp:lastModifiedBy>
  <cp:revision>32</cp:revision>
  <dcterms:created xsi:type="dcterms:W3CDTF">2018-12-09T06:53:02Z</dcterms:created>
  <dcterms:modified xsi:type="dcterms:W3CDTF">2019-06-13T16:57:58Z</dcterms:modified>
</cp:coreProperties>
</file>