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0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9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5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2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7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1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8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39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7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اقتصاد منابع طبیعی تکمیلی</a:t>
            </a:r>
            <a:br>
              <a:rPr lang="fa-IR" dirty="0" smtClean="0"/>
            </a:br>
            <a:r>
              <a:rPr lang="fa-IR" sz="2800" dirty="0" smtClean="0"/>
              <a:t>مهدی صفدری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3 واحد.نظری.کارشناسی ارشد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5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اول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آشنایی ، ماهیت و اهمیت مطالعه منابع طبیعی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تعاریف و انواع تقسیم بندی منابع طبیعی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مشارکت منابع طبیعی در اقتصاد کشور</a:t>
            </a:r>
          </a:p>
          <a:p>
            <a:pPr algn="r"/>
            <a:endParaRPr lang="fa-IR" dirty="0" smtClean="0"/>
          </a:p>
          <a:p>
            <a:pPr marL="0" indent="0" algn="r">
              <a:buNone/>
            </a:pPr>
            <a:r>
              <a:rPr lang="fa-IR" dirty="0" smtClean="0"/>
              <a:t>* شرط تعادل استفاده بهینه از منابع طبیعی</a:t>
            </a:r>
          </a:p>
        </p:txBody>
      </p:sp>
    </p:spTree>
    <p:extLst>
      <p:ext uri="{BB962C8B-B14F-4D97-AF65-F5344CB8AC3E}">
        <p14:creationId xmlns:p14="http://schemas.microsoft.com/office/powerpoint/2010/main" val="295360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توسعه اقتصادی توام با حفظ محیط زیست</a:t>
            </a:r>
          </a:p>
          <a:p>
            <a:pPr algn="r"/>
            <a:r>
              <a:rPr lang="fa-IR" dirty="0" smtClean="0"/>
              <a:t>* تعریف توسعه پایدار</a:t>
            </a:r>
          </a:p>
          <a:p>
            <a:pPr algn="r"/>
            <a:r>
              <a:rPr lang="fa-IR" dirty="0" smtClean="0"/>
              <a:t>* شرایط لازم برای تحقق توسعه پایدار</a:t>
            </a:r>
          </a:p>
          <a:p>
            <a:pPr algn="r"/>
            <a:r>
              <a:rPr lang="fa-IR" dirty="0" smtClean="0"/>
              <a:t>* حداکثر آلودگی قابل تحمل یا هزینه اجتماعی رشد اقتصادی</a:t>
            </a:r>
          </a:p>
          <a:p>
            <a:pPr algn="r"/>
            <a:r>
              <a:rPr lang="fa-IR" dirty="0" smtClean="0"/>
              <a:t>* نظریه کوز و راه حل بازار</a:t>
            </a:r>
          </a:p>
          <a:p>
            <a:pPr algn="r"/>
            <a:r>
              <a:rPr lang="fa-IR" dirty="0" smtClean="0"/>
              <a:t>* نقد نظریه کوز در شرایط رقابت ناقص و نا محدب بودن فضای کالا</a:t>
            </a:r>
          </a:p>
          <a:p>
            <a:pPr algn="r"/>
            <a:r>
              <a:rPr lang="fa-IR" dirty="0" smtClean="0"/>
              <a:t>* سیاست های لازم برای تجزیه توسعه پایدار و مهار آلودگی </a:t>
            </a:r>
          </a:p>
        </p:txBody>
      </p:sp>
    </p:spTree>
    <p:extLst>
      <p:ext uri="{BB962C8B-B14F-4D97-AF65-F5344CB8AC3E}">
        <p14:creationId xmlns:p14="http://schemas.microsoft.com/office/powerpoint/2010/main" val="320477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سوم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ویژگی های بازار نهاده ها و کالاهای زیست محیطی</a:t>
            </a:r>
          </a:p>
          <a:p>
            <a:pPr algn="r"/>
            <a:r>
              <a:rPr lang="fa-IR" dirty="0" smtClean="0"/>
              <a:t>* مشخصات بازار رقابت کامل</a:t>
            </a:r>
          </a:p>
          <a:p>
            <a:pPr algn="r"/>
            <a:r>
              <a:rPr lang="fa-IR" dirty="0" smtClean="0"/>
              <a:t>* عوامل شکست بازار</a:t>
            </a:r>
          </a:p>
          <a:p>
            <a:pPr algn="r"/>
            <a:r>
              <a:rPr lang="fa-IR" dirty="0" smtClean="0"/>
              <a:t>* استخراج تقاضای مواد خام طبیعی در شرایط بازارهای رقابت کامل و ناقص</a:t>
            </a:r>
          </a:p>
          <a:p>
            <a:pPr algn="r"/>
            <a:r>
              <a:rPr lang="fa-IR" dirty="0" smtClean="0"/>
              <a:t>* استخراج میزان عرضه مواد خام طبیعی در شرایط بازارهای رقابت کامل و ناقص </a:t>
            </a:r>
          </a:p>
        </p:txBody>
      </p:sp>
    </p:spTree>
    <p:extLst>
      <p:ext uri="{BB962C8B-B14F-4D97-AF65-F5344CB8AC3E}">
        <p14:creationId xmlns:p14="http://schemas.microsoft.com/office/powerpoint/2010/main" val="145375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چهارم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بهینه یابی در طی زمان</a:t>
            </a:r>
          </a:p>
          <a:p>
            <a:pPr algn="r"/>
            <a:r>
              <a:rPr lang="fa-IR" dirty="0" smtClean="0"/>
              <a:t>* نظریه مصرف مدت دار</a:t>
            </a:r>
          </a:p>
          <a:p>
            <a:pPr algn="r"/>
            <a:r>
              <a:rPr lang="fa-IR" dirty="0" smtClean="0"/>
              <a:t>* نظریه سرمایه گذاری بنگاه</a:t>
            </a:r>
          </a:p>
          <a:p>
            <a:pPr algn="r"/>
            <a:r>
              <a:rPr lang="fa-IR" dirty="0" smtClean="0"/>
              <a:t>* تعیین نرخ نسیه و هزینه فرصت سرمایه</a:t>
            </a:r>
          </a:p>
        </p:txBody>
      </p:sp>
    </p:spTree>
    <p:extLst>
      <p:ext uri="{BB962C8B-B14F-4D97-AF65-F5344CB8AC3E}">
        <p14:creationId xmlns:p14="http://schemas.microsoft.com/office/powerpoint/2010/main" val="73351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پنجم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الگوی پویای بهره برداری بهینه از منابع طبیعی</a:t>
            </a:r>
          </a:p>
          <a:p>
            <a:pPr algn="r"/>
            <a:r>
              <a:rPr lang="fa-IR" dirty="0" smtClean="0"/>
              <a:t>* توجیه و نقد تنزیل</a:t>
            </a:r>
          </a:p>
          <a:p>
            <a:pPr algn="r"/>
            <a:r>
              <a:rPr lang="fa-IR" dirty="0" smtClean="0"/>
              <a:t>* میزان بهینه بهره برداری از منابع تجدید پذیر و قاعده اساسی استحصال آنها</a:t>
            </a:r>
          </a:p>
          <a:p>
            <a:pPr algn="r"/>
            <a:r>
              <a:rPr lang="fa-IR" dirty="0" smtClean="0"/>
              <a:t>* میزان بهینه بهره برداری از منابع تجدید ناپذیر و قاعده اساسی برای استخراج آنها</a:t>
            </a:r>
          </a:p>
        </p:txBody>
      </p:sp>
    </p:spTree>
    <p:extLst>
      <p:ext uri="{BB962C8B-B14F-4D97-AF65-F5344CB8AC3E}">
        <p14:creationId xmlns:p14="http://schemas.microsoft.com/office/powerpoint/2010/main" val="200327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ششم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تحلیل بازار زمین کشاورزی و شهری</a:t>
            </a:r>
          </a:p>
          <a:p>
            <a:pPr algn="r"/>
            <a:r>
              <a:rPr lang="fa-IR" dirty="0" smtClean="0"/>
              <a:t>* تعریف اجاره و نحوه پیدایش با آن</a:t>
            </a:r>
          </a:p>
          <a:p>
            <a:pPr algn="r"/>
            <a:r>
              <a:rPr lang="fa-IR" dirty="0" smtClean="0"/>
              <a:t>* استخراج تقاضا و عرضه زمین</a:t>
            </a:r>
          </a:p>
          <a:p>
            <a:pPr algn="r"/>
            <a:r>
              <a:rPr lang="fa-IR" dirty="0" smtClean="0"/>
              <a:t>* ارزیابی تاثیر نهاده های حقوقی</a:t>
            </a:r>
          </a:p>
          <a:p>
            <a:pPr algn="r"/>
            <a:r>
              <a:rPr lang="fa-IR" dirty="0" smtClean="0"/>
              <a:t>* اصلاحات ارضی و نظام بهره برداری بر کاربرد زمین</a:t>
            </a:r>
          </a:p>
        </p:txBody>
      </p:sp>
    </p:spTree>
    <p:extLst>
      <p:ext uri="{BB962C8B-B14F-4D97-AF65-F5344CB8AC3E}">
        <p14:creationId xmlns:p14="http://schemas.microsoft.com/office/powerpoint/2010/main" val="3278976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هفتم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الگوی وان تونن و مکان یابی زمین های کشاورزی و شهری</a:t>
            </a:r>
          </a:p>
          <a:p>
            <a:pPr algn="r"/>
            <a:r>
              <a:rPr lang="fa-IR" dirty="0" smtClean="0"/>
              <a:t>* تاثیر عوامل محلی و محیطی بر بهره برداری از زمین</a:t>
            </a:r>
          </a:p>
          <a:p>
            <a:pPr algn="r"/>
            <a:r>
              <a:rPr lang="fa-IR" dirty="0" smtClean="0"/>
              <a:t>* تاثیر برنامه ریزی شهری و منطقه ای بر بهره برداری از زمین</a:t>
            </a:r>
          </a:p>
          <a:p>
            <a:pPr algn="r"/>
            <a:r>
              <a:rPr lang="fa-IR" dirty="0" smtClean="0"/>
              <a:t>* آب و مسائل مربوط به آن</a:t>
            </a:r>
          </a:p>
          <a:p>
            <a:pPr algn="r"/>
            <a:r>
              <a:rPr lang="fa-IR" dirty="0" smtClean="0"/>
              <a:t>* اهمیت آب در خاور میانه وبحران کمبود آن در آینده نزدیک</a:t>
            </a:r>
          </a:p>
          <a:p>
            <a:pPr algn="r"/>
            <a:r>
              <a:rPr lang="fa-IR" dirty="0" smtClean="0"/>
              <a:t>* ویژگی های بازار آب شهری و نحوه تعیین قیمت آب شهری </a:t>
            </a:r>
          </a:p>
        </p:txBody>
      </p:sp>
    </p:spTree>
    <p:extLst>
      <p:ext uri="{BB962C8B-B14F-4D97-AF65-F5344CB8AC3E}">
        <p14:creationId xmlns:p14="http://schemas.microsoft.com/office/powerpoint/2010/main" val="328061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هشتم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ویژگی های آب کشاورزی و نحوه قیمت گذاری آن</a:t>
            </a:r>
          </a:p>
          <a:p>
            <a:pPr algn="r"/>
            <a:r>
              <a:rPr lang="fa-IR" dirty="0" smtClean="0"/>
              <a:t>* سیاست مدیریت تقاضای آب و نحوه قیمت گذاری کار آمد و عادلانه آن</a:t>
            </a:r>
          </a:p>
          <a:p>
            <a:pPr algn="r"/>
            <a:r>
              <a:rPr lang="fa-IR" dirty="0" smtClean="0"/>
              <a:t>* سیاست مدیریت عرضه آب و برآورد هزینه آبرسانی</a:t>
            </a:r>
          </a:p>
          <a:p>
            <a:pPr algn="r"/>
            <a:r>
              <a:rPr lang="fa-IR" dirty="0" smtClean="0"/>
              <a:t>* مسائل مربوط به سرمایه گذاری و بهره برداری از منابع آب</a:t>
            </a:r>
          </a:p>
          <a:p>
            <a:pPr algn="r"/>
            <a:r>
              <a:rPr lang="fa-IR" dirty="0" smtClean="0"/>
              <a:t>* حقوق آب و تاثیر آن بر استفاده بهینه از آن </a:t>
            </a:r>
          </a:p>
        </p:txBody>
      </p:sp>
    </p:spTree>
    <p:extLst>
      <p:ext uri="{BB962C8B-B14F-4D97-AF65-F5344CB8AC3E}">
        <p14:creationId xmlns:p14="http://schemas.microsoft.com/office/powerpoint/2010/main" val="93372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نهم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شیلات</a:t>
            </a:r>
          </a:p>
          <a:p>
            <a:pPr algn="r"/>
            <a:r>
              <a:rPr lang="fa-IR" dirty="0" smtClean="0"/>
              <a:t>* الگوی زیست اقتصادی بهره برداری از منابع طبیعی مشترک آزاد و حفاظت شده</a:t>
            </a:r>
          </a:p>
          <a:p>
            <a:pPr algn="r"/>
            <a:r>
              <a:rPr lang="fa-IR" dirty="0" smtClean="0"/>
              <a:t>* الگوی پویای بهره برداری از منابع شیلات</a:t>
            </a:r>
          </a:p>
          <a:p>
            <a:pPr algn="r"/>
            <a:r>
              <a:rPr lang="fa-IR" dirty="0" smtClean="0"/>
              <a:t>* سیاست ها و مقررات برای بهره برداری پایدار از شیلات</a:t>
            </a:r>
          </a:p>
          <a:p>
            <a:pPr algn="r"/>
            <a:r>
              <a:rPr lang="fa-IR" dirty="0" smtClean="0"/>
              <a:t>* مسائل خاص شیلات شمال ، جنوب و آبهای داخلی ایران</a:t>
            </a:r>
          </a:p>
        </p:txBody>
      </p:sp>
    </p:spTree>
    <p:extLst>
      <p:ext uri="{BB962C8B-B14F-4D97-AF65-F5344CB8AC3E}">
        <p14:creationId xmlns:p14="http://schemas.microsoft.com/office/powerpoint/2010/main" val="3794204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جنگل</a:t>
            </a:r>
          </a:p>
          <a:p>
            <a:pPr algn="r"/>
            <a:r>
              <a:rPr lang="fa-IR" dirty="0" smtClean="0"/>
              <a:t>* زمان مطلوب بهره برداری از جنگل</a:t>
            </a:r>
          </a:p>
          <a:p>
            <a:pPr algn="r"/>
            <a:r>
              <a:rPr lang="fa-IR" dirty="0" smtClean="0"/>
              <a:t>* زمان متناوب بهینه بهره برداری از جنگل و الگوی فاستمن</a:t>
            </a:r>
          </a:p>
          <a:p>
            <a:pPr algn="r"/>
            <a:r>
              <a:rPr lang="fa-IR" dirty="0" smtClean="0"/>
              <a:t>* عوامل موثر بر تناوب مطلوب</a:t>
            </a:r>
          </a:p>
          <a:p>
            <a:pPr algn="r"/>
            <a:r>
              <a:rPr lang="fa-IR" dirty="0" smtClean="0"/>
              <a:t>* سیاست حفاظت و جنگلداری</a:t>
            </a:r>
          </a:p>
          <a:p>
            <a:pPr algn="r"/>
            <a:r>
              <a:rPr lang="fa-IR" dirty="0" smtClean="0"/>
              <a:t>* استفاده گردشگری و تفریحی جنگل</a:t>
            </a:r>
          </a:p>
        </p:txBody>
      </p:sp>
    </p:spTree>
    <p:extLst>
      <p:ext uri="{BB962C8B-B14F-4D97-AF65-F5344CB8AC3E}">
        <p14:creationId xmlns:p14="http://schemas.microsoft.com/office/powerpoint/2010/main" val="3959214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ارزش محیط زیست</a:t>
            </a:r>
          </a:p>
          <a:p>
            <a:pPr algn="r"/>
            <a:r>
              <a:rPr lang="fa-IR" dirty="0" smtClean="0"/>
              <a:t>* ارزش کامل اقتصادی</a:t>
            </a:r>
          </a:p>
          <a:p>
            <a:pPr algn="r"/>
            <a:r>
              <a:rPr lang="fa-IR" dirty="0" smtClean="0"/>
              <a:t>* ارزش اختیار و ارزش وجود</a:t>
            </a:r>
          </a:p>
          <a:p>
            <a:pPr algn="r"/>
            <a:r>
              <a:rPr lang="fa-IR" dirty="0" smtClean="0"/>
              <a:t>* منافع ، هزینه ها ، میل به پرداخت و میل به دریافت</a:t>
            </a:r>
          </a:p>
          <a:p>
            <a:pPr algn="r"/>
            <a:r>
              <a:rPr lang="fa-IR" dirty="0" smtClean="0"/>
              <a:t>* ارزشیابی مستقیم و غیر مستقیم</a:t>
            </a:r>
          </a:p>
          <a:p>
            <a:pPr algn="r"/>
            <a:r>
              <a:rPr lang="fa-IR" dirty="0" smtClean="0"/>
              <a:t>* روش های ارزشیابی مشروط ، خوش بها و هزینه سفر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6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دوازدهم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معادن و منابع انباره</a:t>
            </a:r>
          </a:p>
          <a:p>
            <a:pPr algn="r"/>
            <a:r>
              <a:rPr lang="fa-IR" dirty="0" smtClean="0"/>
              <a:t>* نظریه بهره برداری از یک معدن</a:t>
            </a:r>
          </a:p>
          <a:p>
            <a:pPr algn="r"/>
            <a:r>
              <a:rPr lang="fa-IR" dirty="0" smtClean="0"/>
              <a:t>* استخراج در کل صنعت</a:t>
            </a:r>
          </a:p>
          <a:p>
            <a:pPr algn="r"/>
            <a:r>
              <a:rPr lang="fa-IR" dirty="0" smtClean="0"/>
              <a:t>* عوامل موثر بر برنامه استخراج</a:t>
            </a:r>
          </a:p>
          <a:p>
            <a:pPr algn="r"/>
            <a:r>
              <a:rPr lang="fa-IR" dirty="0" smtClean="0"/>
              <a:t>* ساختار بازار و استراتژی استخراج در شرایط ایستا و پویا</a:t>
            </a:r>
          </a:p>
        </p:txBody>
      </p:sp>
    </p:spTree>
    <p:extLst>
      <p:ext uri="{BB962C8B-B14F-4D97-AF65-F5344CB8AC3E}">
        <p14:creationId xmlns:p14="http://schemas.microsoft.com/office/powerpoint/2010/main" val="3484009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هفته 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اقتصاد و سیاست های بهره برداری از نفت و گاز طبیعی</a:t>
            </a:r>
          </a:p>
          <a:p>
            <a:pPr algn="r"/>
            <a:r>
              <a:rPr lang="fa-IR" dirty="0" smtClean="0"/>
              <a:t>* تعیین سطح استخراج و مسیر قیمت حاصله طی زمان</a:t>
            </a:r>
          </a:p>
          <a:p>
            <a:pPr algn="r"/>
            <a:r>
              <a:rPr lang="fa-IR" dirty="0" smtClean="0"/>
              <a:t>* عوامل موثر بر مقدار استخراج</a:t>
            </a:r>
          </a:p>
          <a:p>
            <a:pPr algn="r"/>
            <a:r>
              <a:rPr lang="fa-IR" dirty="0" smtClean="0"/>
              <a:t>* تغییر نرخ بهره</a:t>
            </a:r>
          </a:p>
          <a:p>
            <a:pPr algn="r"/>
            <a:r>
              <a:rPr lang="fa-IR" dirty="0" smtClean="0"/>
              <a:t>* نوسانات هزینه استخراج</a:t>
            </a:r>
          </a:p>
          <a:p>
            <a:pPr algn="r"/>
            <a:r>
              <a:rPr lang="fa-IR" dirty="0" smtClean="0"/>
              <a:t>* مالیات</a:t>
            </a:r>
          </a:p>
          <a:p>
            <a:pPr algn="r"/>
            <a:r>
              <a:rPr lang="fa-IR" dirty="0" smtClean="0"/>
              <a:t>* حل تمرین از مباحث مختلف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71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آزمون اصل اساسی</a:t>
            </a:r>
          </a:p>
          <a:p>
            <a:pPr algn="r"/>
            <a:r>
              <a:rPr lang="fa-IR" dirty="0" smtClean="0"/>
              <a:t>* ساختار بازار و استفاده از منابع</a:t>
            </a:r>
          </a:p>
          <a:p>
            <a:pPr algn="r"/>
            <a:r>
              <a:rPr lang="fa-IR" dirty="0" smtClean="0"/>
              <a:t>* انحصار در تولید</a:t>
            </a:r>
          </a:p>
          <a:p>
            <a:pPr algn="r"/>
            <a:r>
              <a:rPr lang="fa-IR" dirty="0" smtClean="0"/>
              <a:t>* مالکیت تولید در استخراج</a:t>
            </a:r>
          </a:p>
          <a:p>
            <a:pPr algn="r"/>
            <a:r>
              <a:rPr lang="fa-IR" dirty="0" smtClean="0"/>
              <a:t>* کارتل نفتی</a:t>
            </a:r>
          </a:p>
          <a:p>
            <a:pPr algn="r"/>
            <a:r>
              <a:rPr lang="fa-IR" dirty="0" smtClean="0"/>
              <a:t>* عدم قطعیت</a:t>
            </a:r>
          </a:p>
          <a:p>
            <a:pPr algn="r"/>
            <a:r>
              <a:rPr lang="fa-IR" dirty="0" smtClean="0"/>
              <a:t>* برخی گرایشها در استفاده از سوخت فسیلی</a:t>
            </a:r>
          </a:p>
          <a:p>
            <a:pPr algn="r"/>
            <a:r>
              <a:rPr lang="fa-IR" dirty="0" smtClean="0"/>
              <a:t>* حل تمرین از مباحث مختلف</a:t>
            </a: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58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پانزدهم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اقتصاد رفاه محیط زیست</a:t>
            </a:r>
          </a:p>
          <a:p>
            <a:pPr algn="r"/>
            <a:r>
              <a:rPr lang="fa-IR" dirty="0" smtClean="0"/>
              <a:t>* منابع زیست محیطی : کمیابی و انتخاب</a:t>
            </a:r>
          </a:p>
          <a:p>
            <a:pPr algn="r"/>
            <a:r>
              <a:rPr lang="fa-IR" dirty="0" smtClean="0"/>
              <a:t>* کار آیی اقتصادی : تخصیص کارآمد منابع طبیعی</a:t>
            </a:r>
          </a:p>
          <a:p>
            <a:pPr algn="r"/>
            <a:r>
              <a:rPr lang="fa-IR" dirty="0" smtClean="0"/>
              <a:t>* کارآیی اقتصاد ایستا </a:t>
            </a:r>
          </a:p>
          <a:p>
            <a:pPr algn="r"/>
            <a:r>
              <a:rPr lang="fa-IR" dirty="0" smtClean="0"/>
              <a:t>* غیر یکه بودن تخصیص کارآمد</a:t>
            </a:r>
          </a:p>
          <a:p>
            <a:pPr algn="r"/>
            <a:r>
              <a:rPr lang="fa-IR" dirty="0" smtClean="0"/>
              <a:t>* تابع رفاه اجتماعی و بهینگی</a:t>
            </a:r>
          </a:p>
          <a:p>
            <a:pPr algn="r"/>
            <a:r>
              <a:rPr lang="fa-IR" dirty="0" smtClean="0"/>
              <a:t>* کارآیی اقتصادی بین دوره ای</a:t>
            </a:r>
          </a:p>
          <a:p>
            <a:pPr algn="r"/>
            <a:r>
              <a:rPr lang="fa-IR" dirty="0" smtClean="0"/>
              <a:t>* حل تمرین از مباحث مختلف</a:t>
            </a:r>
            <a:endParaRPr lang="fa-IR" dirty="0" smtClean="0"/>
          </a:p>
        </p:txBody>
      </p:sp>
    </p:spTree>
    <p:extLst>
      <p:ext uri="{BB962C8B-B14F-4D97-AF65-F5344CB8AC3E}">
        <p14:creationId xmlns:p14="http://schemas.microsoft.com/office/powerpoint/2010/main" val="328083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هفت</a:t>
            </a:r>
            <a:r>
              <a:rPr lang="fa-IR" dirty="0" smtClean="0"/>
              <a:t>ه </a:t>
            </a:r>
            <a:r>
              <a:rPr lang="fa-IR" dirty="0" smtClean="0"/>
              <a:t>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/>
          </a:p>
          <a:p>
            <a:pPr algn="r"/>
            <a:r>
              <a:rPr lang="fa-IR" dirty="0" smtClean="0"/>
              <a:t>* تابع رفاه اجتماعی بین دوره ای و تخصیص بهینه بین دوره ای منابع طبیعی</a:t>
            </a:r>
          </a:p>
          <a:p>
            <a:pPr algn="r"/>
            <a:r>
              <a:rPr lang="fa-IR" dirty="0" smtClean="0"/>
              <a:t>* دستیابی به یک تخصیص کارآمد در اقتصاد بازار</a:t>
            </a:r>
          </a:p>
          <a:p>
            <a:pPr algn="r"/>
            <a:r>
              <a:rPr lang="fa-IR" dirty="0" smtClean="0"/>
              <a:t>* اثرات جانبی تولید وکالای عمومی</a:t>
            </a:r>
          </a:p>
          <a:p>
            <a:pPr algn="r"/>
            <a:r>
              <a:rPr lang="fa-IR" dirty="0" smtClean="0"/>
              <a:t>* طبقه بندی آثار جانبی</a:t>
            </a:r>
          </a:p>
          <a:p>
            <a:pPr algn="r"/>
            <a:r>
              <a:rPr lang="fa-IR" dirty="0" smtClean="0"/>
              <a:t>* آثار جانبی و کار آیی اقتصادی</a:t>
            </a:r>
          </a:p>
          <a:p>
            <a:pPr algn="r"/>
            <a:r>
              <a:rPr lang="fa-IR" dirty="0" smtClean="0"/>
              <a:t>* حقوق مالکیت ، ویژگی مشترک منابع طبیعی و منابع طبیعی زیست محیطی</a:t>
            </a:r>
          </a:p>
          <a:p>
            <a:pPr algn="r"/>
            <a:r>
              <a:rPr lang="fa-IR" smtClean="0"/>
              <a:t>* حل تمرین از مباحث مختلف</a:t>
            </a: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120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760</Words>
  <Application>Microsoft Office PowerPoint</Application>
  <PresentationFormat>Widescreen</PresentationFormat>
  <Paragraphs>129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اقتصاد منابع طبیعی تکمیلی مهدی صفدری</vt:lpstr>
      <vt:lpstr>هفته اول</vt:lpstr>
      <vt:lpstr>هفته دوم</vt:lpstr>
      <vt:lpstr>هفته سوم</vt:lpstr>
      <vt:lpstr>هفته چهارم</vt:lpstr>
      <vt:lpstr>هفته پنجم</vt:lpstr>
      <vt:lpstr>هفته ششم</vt:lpstr>
      <vt:lpstr>هفته هفتم</vt:lpstr>
      <vt:lpstr>هفته هشتم</vt:lpstr>
      <vt:lpstr>هفته نهم</vt:lpstr>
      <vt:lpstr>هفته دهم</vt:lpstr>
      <vt:lpstr>هفته یازدهم</vt:lpstr>
      <vt:lpstr>هفته دوازدهم</vt:lpstr>
      <vt:lpstr>هفته سیزدهم</vt:lpstr>
      <vt:lpstr>هفته چهاردهم</vt:lpstr>
      <vt:lpstr>هفته پانزدهم</vt:lpstr>
      <vt:lpstr>هفته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35</cp:revision>
  <dcterms:created xsi:type="dcterms:W3CDTF">2018-12-08T06:05:40Z</dcterms:created>
  <dcterms:modified xsi:type="dcterms:W3CDTF">2019-06-14T20:31:59Z</dcterms:modified>
</cp:coreProperties>
</file>