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409" r:id="rId3"/>
    <p:sldId id="397" r:id="rId4"/>
    <p:sldId id="394" r:id="rId5"/>
    <p:sldId id="395" r:id="rId6"/>
    <p:sldId id="264" r:id="rId7"/>
    <p:sldId id="400" r:id="rId8"/>
    <p:sldId id="396" r:id="rId9"/>
    <p:sldId id="408" r:id="rId10"/>
    <p:sldId id="401" r:id="rId11"/>
    <p:sldId id="393" r:id="rId12"/>
    <p:sldId id="402" r:id="rId13"/>
    <p:sldId id="403" r:id="rId14"/>
    <p:sldId id="404" r:id="rId15"/>
    <p:sldId id="405" r:id="rId16"/>
    <p:sldId id="406" r:id="rId1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5AFCDC-3A0E-4C68-9120-1972FF65C09A}">
          <p14:sldIdLst>
            <p14:sldId id="261"/>
            <p14:sldId id="409"/>
            <p14:sldId id="397"/>
            <p14:sldId id="394"/>
            <p14:sldId id="395"/>
            <p14:sldId id="264"/>
            <p14:sldId id="400"/>
            <p14:sldId id="396"/>
            <p14:sldId id="408"/>
            <p14:sldId id="401"/>
            <p14:sldId id="393"/>
            <p14:sldId id="402"/>
            <p14:sldId id="403"/>
            <p14:sldId id="404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E6"/>
    <a:srgbClr val="B7DEE8"/>
    <a:srgbClr val="8064A2"/>
    <a:srgbClr val="9BBB59"/>
    <a:srgbClr val="4F5D68"/>
    <a:srgbClr val="4BACC6"/>
    <a:srgbClr val="FF0000"/>
    <a:srgbClr val="F0F0F0"/>
    <a:srgbClr val="E2E2E2"/>
    <a:srgbClr val="BC2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F907F36-AC5E-4E4D-851E-F579E5126583}" type="datetimeFigureOut">
              <a:rPr lang="fa-IR" smtClean="0"/>
              <a:t>05/29/1439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F23C1C1-FBAA-4803-83D4-598D36CEF5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25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27C8597-56A6-404F-8256-965D3F73C1C0}" type="datetimeFigureOut">
              <a:rPr lang="fa-IR" smtClean="0"/>
              <a:t>05/29/1439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1D45BE8-D448-4B80-A419-0DDB235E88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5292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00"/>
          </a:p>
        </p:txBody>
      </p:sp>
      <p:sp>
        <p:nvSpPr>
          <p:cNvPr id="11" name="AutoShape 114"/>
          <p:cNvSpPr>
            <a:spLocks/>
          </p:cNvSpPr>
          <p:nvPr userDrawn="1"/>
        </p:nvSpPr>
        <p:spPr bwMode="auto">
          <a:xfrm>
            <a:off x="11351281" y="246494"/>
            <a:ext cx="629291" cy="472237"/>
          </a:xfrm>
          <a:custGeom>
            <a:avLst/>
            <a:gdLst>
              <a:gd name="T0" fmla="*/ 6065 w 21596"/>
              <a:gd name="T1" fmla="*/ 3878 h 21600"/>
              <a:gd name="T2" fmla="*/ 1353 w 21596"/>
              <a:gd name="T3" fmla="*/ 6303 h 21600"/>
              <a:gd name="T4" fmla="*/ 17349 w 21596"/>
              <a:gd name="T5" fmla="*/ 6303 h 21600"/>
              <a:gd name="T6" fmla="*/ 17082 w 21596"/>
              <a:gd name="T7" fmla="*/ 2154 h 21600"/>
              <a:gd name="T8" fmla="*/ 17349 w 21596"/>
              <a:gd name="T9" fmla="*/ 6303 h 21600"/>
              <a:gd name="T10" fmla="*/ 19664 w 21596"/>
              <a:gd name="T11" fmla="*/ 7203 h 21600"/>
              <a:gd name="T12" fmla="*/ 17264 w 21596"/>
              <a:gd name="T13" fmla="*/ 7203 h 21600"/>
              <a:gd name="T14" fmla="*/ 1933 w 21596"/>
              <a:gd name="T15" fmla="*/ 7203 h 21600"/>
              <a:gd name="T16" fmla="*/ 8574 w 21596"/>
              <a:gd name="T17" fmla="*/ 16638 h 21600"/>
              <a:gd name="T18" fmla="*/ 10085 w 21596"/>
              <a:gd name="T19" fmla="*/ 18250 h 21600"/>
              <a:gd name="T20" fmla="*/ 8430 w 21596"/>
              <a:gd name="T21" fmla="*/ 7203 h 21600"/>
              <a:gd name="T22" fmla="*/ 8247 w 21596"/>
              <a:gd name="T23" fmla="*/ 6303 h 21600"/>
              <a:gd name="T24" fmla="*/ 6585 w 21596"/>
              <a:gd name="T25" fmla="*/ 4457 h 21600"/>
              <a:gd name="T26" fmla="*/ 5251 w 21596"/>
              <a:gd name="T27" fmla="*/ 1801 h 21600"/>
              <a:gd name="T28" fmla="*/ 6544 w 21596"/>
              <a:gd name="T29" fmla="*/ 3239 h 21600"/>
              <a:gd name="T30" fmla="*/ 9300 w 21596"/>
              <a:gd name="T31" fmla="*/ 1801 h 21600"/>
              <a:gd name="T32" fmla="*/ 10798 w 21596"/>
              <a:gd name="T33" fmla="*/ 3466 h 21600"/>
              <a:gd name="T34" fmla="*/ 16345 w 21596"/>
              <a:gd name="T35" fmla="*/ 1801 h 21600"/>
              <a:gd name="T36" fmla="*/ 13974 w 21596"/>
              <a:gd name="T37" fmla="*/ 1801 h 21600"/>
              <a:gd name="T38" fmla="*/ 15011 w 21596"/>
              <a:gd name="T39" fmla="*/ 4457 h 21600"/>
              <a:gd name="T40" fmla="*/ 13349 w 21596"/>
              <a:gd name="T41" fmla="*/ 6303 h 21600"/>
              <a:gd name="T42" fmla="*/ 16478 w 21596"/>
              <a:gd name="T43" fmla="*/ 7203 h 21600"/>
              <a:gd name="T44" fmla="*/ 13166 w 21596"/>
              <a:gd name="T45" fmla="*/ 7203 h 21600"/>
              <a:gd name="T46" fmla="*/ 10798 w 21596"/>
              <a:gd name="T47" fmla="*/ 18414 h 21600"/>
              <a:gd name="T48" fmla="*/ 12479 w 21596"/>
              <a:gd name="T49" fmla="*/ 7203 h 21600"/>
              <a:gd name="T50" fmla="*/ 7064 w 21596"/>
              <a:gd name="T51" fmla="*/ 3818 h 21600"/>
              <a:gd name="T52" fmla="*/ 10270 w 21596"/>
              <a:gd name="T53" fmla="*/ 4052 h 21600"/>
              <a:gd name="T54" fmla="*/ 11325 w 21596"/>
              <a:gd name="T55" fmla="*/ 4052 h 21600"/>
              <a:gd name="T56" fmla="*/ 14532 w 21596"/>
              <a:gd name="T57" fmla="*/ 3818 h 21600"/>
              <a:gd name="T58" fmla="*/ 11325 w 21596"/>
              <a:gd name="T59" fmla="*/ 4052 h 21600"/>
              <a:gd name="T60" fmla="*/ 9300 w 21596"/>
              <a:gd name="T61" fmla="*/ 6303 h 21600"/>
              <a:gd name="T62" fmla="*/ 12296 w 21596"/>
              <a:gd name="T63" fmla="*/ 6303 h 21600"/>
              <a:gd name="T64" fmla="*/ 17772 w 21596"/>
              <a:gd name="T65" fmla="*/ 528 h 21600"/>
              <a:gd name="T66" fmla="*/ 4779 w 21596"/>
              <a:gd name="T67" fmla="*/ 0 h 21600"/>
              <a:gd name="T68" fmla="*/ 396 w 21596"/>
              <a:gd name="T69" fmla="*/ 5102 h 21600"/>
              <a:gd name="T70" fmla="*/ 341 w 21596"/>
              <a:gd name="T71" fmla="*/ 7573 h 21600"/>
              <a:gd name="T72" fmla="*/ 10798 w 21596"/>
              <a:gd name="T73" fmla="*/ 21600 h 21600"/>
              <a:gd name="T74" fmla="*/ 21256 w 21596"/>
              <a:gd name="T75" fmla="*/ 7573 h 21600"/>
              <a:gd name="T76" fmla="*/ 21201 w 21596"/>
              <a:gd name="T77" fmla="*/ 510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596" h="21600">
                <a:moveTo>
                  <a:pt x="4512" y="2152"/>
                </a:moveTo>
                <a:lnTo>
                  <a:pt x="6065" y="3878"/>
                </a:lnTo>
                <a:lnTo>
                  <a:pt x="4247" y="6303"/>
                </a:lnTo>
                <a:lnTo>
                  <a:pt x="1353" y="6303"/>
                </a:lnTo>
                <a:cubicBezTo>
                  <a:pt x="1353" y="6303"/>
                  <a:pt x="4512" y="2152"/>
                  <a:pt x="4512" y="2152"/>
                </a:cubicBezTo>
                <a:close/>
                <a:moveTo>
                  <a:pt x="17349" y="6303"/>
                </a:moveTo>
                <a:lnTo>
                  <a:pt x="15531" y="3878"/>
                </a:lnTo>
                <a:lnTo>
                  <a:pt x="17082" y="2154"/>
                </a:lnTo>
                <a:lnTo>
                  <a:pt x="20191" y="6303"/>
                </a:lnTo>
                <a:cubicBezTo>
                  <a:pt x="20191" y="6303"/>
                  <a:pt x="17349" y="6303"/>
                  <a:pt x="17349" y="6303"/>
                </a:cubicBezTo>
                <a:close/>
                <a:moveTo>
                  <a:pt x="17264" y="7203"/>
                </a:moveTo>
                <a:lnTo>
                  <a:pt x="19664" y="7203"/>
                </a:lnTo>
                <a:lnTo>
                  <a:pt x="13021" y="16639"/>
                </a:lnTo>
                <a:cubicBezTo>
                  <a:pt x="13021" y="16639"/>
                  <a:pt x="17264" y="7203"/>
                  <a:pt x="17264" y="7203"/>
                </a:cubicBezTo>
                <a:close/>
                <a:moveTo>
                  <a:pt x="8574" y="16638"/>
                </a:moveTo>
                <a:lnTo>
                  <a:pt x="1933" y="7203"/>
                </a:lnTo>
                <a:lnTo>
                  <a:pt x="4331" y="7203"/>
                </a:lnTo>
                <a:cubicBezTo>
                  <a:pt x="4331" y="7203"/>
                  <a:pt x="8574" y="16638"/>
                  <a:pt x="8574" y="16638"/>
                </a:cubicBezTo>
                <a:close/>
                <a:moveTo>
                  <a:pt x="8430" y="7203"/>
                </a:moveTo>
                <a:lnTo>
                  <a:pt x="10085" y="18250"/>
                </a:lnTo>
                <a:lnTo>
                  <a:pt x="5117" y="7203"/>
                </a:lnTo>
                <a:cubicBezTo>
                  <a:pt x="5117" y="7203"/>
                  <a:pt x="8430" y="7203"/>
                  <a:pt x="8430" y="7203"/>
                </a:cubicBezTo>
                <a:close/>
                <a:moveTo>
                  <a:pt x="6585" y="4457"/>
                </a:moveTo>
                <a:lnTo>
                  <a:pt x="8247" y="6303"/>
                </a:lnTo>
                <a:lnTo>
                  <a:pt x="5201" y="6303"/>
                </a:lnTo>
                <a:cubicBezTo>
                  <a:pt x="5201" y="6303"/>
                  <a:pt x="6585" y="4457"/>
                  <a:pt x="6585" y="4457"/>
                </a:cubicBezTo>
                <a:close/>
                <a:moveTo>
                  <a:pt x="6544" y="3239"/>
                </a:moveTo>
                <a:lnTo>
                  <a:pt x="5251" y="1801"/>
                </a:lnTo>
                <a:lnTo>
                  <a:pt x="7621" y="1801"/>
                </a:lnTo>
                <a:cubicBezTo>
                  <a:pt x="7621" y="1801"/>
                  <a:pt x="6544" y="3239"/>
                  <a:pt x="6544" y="3239"/>
                </a:cubicBezTo>
                <a:close/>
                <a:moveTo>
                  <a:pt x="10798" y="3466"/>
                </a:moveTo>
                <a:lnTo>
                  <a:pt x="9300" y="1801"/>
                </a:lnTo>
                <a:lnTo>
                  <a:pt x="12296" y="1801"/>
                </a:lnTo>
                <a:cubicBezTo>
                  <a:pt x="12296" y="1801"/>
                  <a:pt x="10798" y="3466"/>
                  <a:pt x="10798" y="3466"/>
                </a:cubicBezTo>
                <a:close/>
                <a:moveTo>
                  <a:pt x="13974" y="1801"/>
                </a:moveTo>
                <a:lnTo>
                  <a:pt x="16345" y="1801"/>
                </a:lnTo>
                <a:lnTo>
                  <a:pt x="15052" y="3239"/>
                </a:lnTo>
                <a:cubicBezTo>
                  <a:pt x="15052" y="3239"/>
                  <a:pt x="13974" y="1801"/>
                  <a:pt x="13974" y="1801"/>
                </a:cubicBezTo>
                <a:close/>
                <a:moveTo>
                  <a:pt x="13349" y="6303"/>
                </a:moveTo>
                <a:lnTo>
                  <a:pt x="15011" y="4457"/>
                </a:lnTo>
                <a:lnTo>
                  <a:pt x="16394" y="6303"/>
                </a:lnTo>
                <a:cubicBezTo>
                  <a:pt x="16394" y="6303"/>
                  <a:pt x="13349" y="6303"/>
                  <a:pt x="13349" y="6303"/>
                </a:cubicBezTo>
                <a:close/>
                <a:moveTo>
                  <a:pt x="13166" y="7203"/>
                </a:moveTo>
                <a:lnTo>
                  <a:pt x="16478" y="7203"/>
                </a:lnTo>
                <a:lnTo>
                  <a:pt x="11511" y="18250"/>
                </a:lnTo>
                <a:cubicBezTo>
                  <a:pt x="11511" y="18250"/>
                  <a:pt x="13166" y="7203"/>
                  <a:pt x="13166" y="7203"/>
                </a:cubicBezTo>
                <a:close/>
                <a:moveTo>
                  <a:pt x="12479" y="7203"/>
                </a:moveTo>
                <a:lnTo>
                  <a:pt x="10798" y="18414"/>
                </a:lnTo>
                <a:lnTo>
                  <a:pt x="9117" y="7203"/>
                </a:lnTo>
                <a:cubicBezTo>
                  <a:pt x="9117" y="7203"/>
                  <a:pt x="12479" y="7203"/>
                  <a:pt x="12479" y="7203"/>
                </a:cubicBezTo>
                <a:close/>
                <a:moveTo>
                  <a:pt x="8773" y="5717"/>
                </a:moveTo>
                <a:lnTo>
                  <a:pt x="7064" y="3818"/>
                </a:lnTo>
                <a:lnTo>
                  <a:pt x="8426" y="2001"/>
                </a:lnTo>
                <a:lnTo>
                  <a:pt x="10270" y="4052"/>
                </a:lnTo>
                <a:cubicBezTo>
                  <a:pt x="10270" y="4052"/>
                  <a:pt x="8773" y="5717"/>
                  <a:pt x="8773" y="5717"/>
                </a:cubicBezTo>
                <a:close/>
                <a:moveTo>
                  <a:pt x="11325" y="4052"/>
                </a:moveTo>
                <a:lnTo>
                  <a:pt x="13170" y="2001"/>
                </a:lnTo>
                <a:lnTo>
                  <a:pt x="14532" y="3818"/>
                </a:lnTo>
                <a:lnTo>
                  <a:pt x="12822" y="5717"/>
                </a:lnTo>
                <a:cubicBezTo>
                  <a:pt x="12822" y="5717"/>
                  <a:pt x="11325" y="4052"/>
                  <a:pt x="11325" y="4052"/>
                </a:cubicBezTo>
                <a:close/>
                <a:moveTo>
                  <a:pt x="12296" y="6303"/>
                </a:moveTo>
                <a:lnTo>
                  <a:pt x="9300" y="6303"/>
                </a:lnTo>
                <a:lnTo>
                  <a:pt x="10798" y="4638"/>
                </a:lnTo>
                <a:cubicBezTo>
                  <a:pt x="10798" y="4638"/>
                  <a:pt x="12296" y="6303"/>
                  <a:pt x="12296" y="6303"/>
                </a:cubicBezTo>
                <a:close/>
                <a:moveTo>
                  <a:pt x="21201" y="5102"/>
                </a:moveTo>
                <a:lnTo>
                  <a:pt x="17772" y="528"/>
                </a:lnTo>
                <a:cubicBezTo>
                  <a:pt x="17519" y="190"/>
                  <a:pt x="17176" y="0"/>
                  <a:pt x="16818" y="0"/>
                </a:cubicBezTo>
                <a:lnTo>
                  <a:pt x="4779" y="0"/>
                </a:lnTo>
                <a:cubicBezTo>
                  <a:pt x="4421" y="0"/>
                  <a:pt x="4077" y="190"/>
                  <a:pt x="3824" y="528"/>
                </a:cubicBezTo>
                <a:lnTo>
                  <a:pt x="396" y="5102"/>
                </a:lnTo>
                <a:cubicBezTo>
                  <a:pt x="131" y="5455"/>
                  <a:pt x="-1" y="5922"/>
                  <a:pt x="0" y="6387"/>
                </a:cubicBezTo>
                <a:cubicBezTo>
                  <a:pt x="2" y="6810"/>
                  <a:pt x="115" y="7234"/>
                  <a:pt x="341" y="7573"/>
                </a:cubicBezTo>
                <a:lnTo>
                  <a:pt x="9789" y="20996"/>
                </a:lnTo>
                <a:cubicBezTo>
                  <a:pt x="10045" y="21379"/>
                  <a:pt x="10412" y="21600"/>
                  <a:pt x="10798" y="21600"/>
                </a:cubicBezTo>
                <a:cubicBezTo>
                  <a:pt x="11184" y="21600"/>
                  <a:pt x="11551" y="21379"/>
                  <a:pt x="11807" y="20996"/>
                </a:cubicBezTo>
                <a:lnTo>
                  <a:pt x="21256" y="7573"/>
                </a:lnTo>
                <a:cubicBezTo>
                  <a:pt x="21486" y="7227"/>
                  <a:pt x="21599" y="6791"/>
                  <a:pt x="21596" y="6359"/>
                </a:cubicBezTo>
                <a:cubicBezTo>
                  <a:pt x="21594" y="5903"/>
                  <a:pt x="21460" y="5449"/>
                  <a:pt x="21201" y="510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fa-IR"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10478"/>
            <a:ext cx="9144000" cy="176429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pPr algn="ctr"/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</a:t>
            </a:r>
            <a:b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</a:br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یک نگاه</a:t>
            </a:r>
            <a:endParaRPr lang="fa-IR" sz="6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متن مورد نظر را در اینجا تایپ می کنیم</a:t>
            </a:r>
            <a:endParaRPr lang="fa-IR" sz="2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5A82-767D-49AB-9E1F-25A6D9201170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9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067F-CAD0-4F7D-B7F5-10C6B722BF2F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159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1075-A3AA-4D1F-9E1C-DD0BA53D43A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57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DA3C-36B9-4C0D-B8E7-B716C707E08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360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28503"/>
            <a:ext cx="10515600" cy="454846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A65-38EA-426A-BB50-45ACE6FE2B31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714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38B-52E4-4ED0-904C-EC55937A0421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8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F16C-EB21-4D3D-B8B6-DB6DE51B860E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860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9F4-E2A6-4E4C-8ABB-B370A45CAA83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487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r>
              <a:rPr lang="fa-IR" sz="4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77A4-1A14-4185-B939-FADF27D5EDB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7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2F75-D7E9-422B-B0EE-EA6D7690ADFD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721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EBD5-CF3A-4E96-B435-983D6C267015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15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A0-3712-40FD-8715-532FE43246F8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0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12188301" cy="68600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2860"/>
            <a:ext cx="10515600" cy="46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933C-98AF-4D00-B1C6-17967DFEB56E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830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1219200"/>
            <a:ext cx="6854060" cy="46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8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48230" y="2242608"/>
            <a:ext cx="82054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/>
            <a:r>
              <a:rPr lang="fa-IR" altLang="fa-IR" sz="2400" dirty="0" smtClean="0">
                <a:cs typeface="B Yekan" panose="00000400000000000000" pitchFamily="2" charset="-78"/>
              </a:rPr>
              <a:t>یکی دیگر از عوالم هستی ، ملکوت است . این عالم بالاتر از عالم مُلک و طبیعت و پائین تر از عالم فرشتگان و عقول مجرده محض است . فلاسفه می گویند : این عالم از قوه ، حرکت ، زمان و مکان مجرد است ، اما از ابعاد مجرد نیست . بنابراین عالم ملکوت جسمانی است ، اما مادی نیست .</a:t>
            </a:r>
            <a:endParaRPr lang="fa-IR" altLang="fa-IR" sz="24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2.عالم ملکوت</a:t>
            </a:r>
            <a:endParaRPr 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4102227"/>
            <a:ext cx="3273301" cy="210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7058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رابطه دیدن ملکوت با پدیده یقین 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69098" y="2432637"/>
            <a:ext cx="794824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200" dirty="0" smtClean="0">
                <a:cs typeface="B Yekan" panose="00000400000000000000" pitchFamily="2" charset="-78"/>
              </a:rPr>
              <a:t>در معنی آیه 79 سوره انعام نیز چنین آمده است :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200" dirty="0" smtClean="0">
                <a:cs typeface="B Yekan" panose="00000400000000000000" pitchFamily="2" charset="-78"/>
              </a:rPr>
              <a:t>گفت : « ای قوم من ، من از آنچه « برای خدا» شریک می سازید بیزارم .» من از روی اخلاص  ،پاکدلانه روی خود را به سوی کسی گردانیدم که آسمانها و زمین را پدید آورده است ؛ و من از مشرکان نیستم 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200" dirty="0" smtClean="0">
                <a:cs typeface="B Yekan" panose="00000400000000000000" pitchFamily="2" charset="-78"/>
              </a:rPr>
              <a:t>از این آیه برمی آید که نشان دادن آیات ، توفیق الهی است تا انسان های شایسته به مرحله یقین برسند .</a:t>
            </a:r>
          </a:p>
          <a:p>
            <a:pPr algn="r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562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3.عالم برزخ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51463" y="2312995"/>
            <a:ext cx="5700044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200" dirty="0" smtClean="0">
                <a:cs typeface="B Yekan" panose="00000400000000000000" pitchFamily="2" charset="-78"/>
              </a:rPr>
              <a:t>برزخ به معنی چیزی است که در میان دو شیء حایل شود 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200" dirty="0" smtClean="0">
                <a:cs typeface="B Yekan" panose="00000400000000000000" pitchFamily="2" charset="-78"/>
              </a:rPr>
              <a:t>منظور از برزخ جهانی است که میان دنیا و آخرت قرار دارد . توضیح اینکه، وقتی روح از بدن جدا می شود ، پیش از آنکه بار دیگر در قیامت به بدن اصلی بازگردد ، در عالمی که میان این دو عالم است و برزخ نامیده می شود ، قرار خواهد گرفت .</a:t>
            </a:r>
          </a:p>
          <a:p>
            <a:pPr algn="r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38226"/>
            <a:ext cx="2762249" cy="414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5132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برزخ ، مرگ تا بعثت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05375" y="2432637"/>
            <a:ext cx="569594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مراد از برزخ عالم قبر یا عالم مثال است ؛ عالمی که مردم در آن بعد از مرگ زندگی می کنند تا قیامت فرا رسد . 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امام سجاد </a:t>
            </a:r>
            <a:r>
              <a:rPr lang="fa-IR" altLang="fa-IR" sz="2000" dirty="0" smtClean="0">
                <a:cs typeface="B Yekan" panose="00000400000000000000" pitchFamily="2" charset="-78"/>
              </a:rPr>
              <a:t>(ع</a:t>
            </a:r>
            <a:r>
              <a:rPr lang="fa-IR" altLang="fa-IR" sz="2000" dirty="0" smtClean="0">
                <a:cs typeface="B Yekan" panose="00000400000000000000" pitchFamily="2" charset="-78"/>
              </a:rPr>
              <a:t>) فرمود : قبر یا باغی از بهشت و یا کوره ای از کوره های آتش جهنم است 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در این عالم که طبق برخی روایات ارواح بهشتیان در « وادی السلام » اند و ارواح کافران در وادی برهوت فرصت شفاعت وجود ندارد و برخی مؤمنان به دلیل اعمال بد خود آنقدر در بند می مانند تا پاکیزه شوند و یا در روز قیامت به شفاعت پیامبر و اوصیای او نایل شوند .</a:t>
            </a:r>
          </a:p>
          <a:p>
            <a:pPr algn="just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just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3" y="2244159"/>
            <a:ext cx="3542157" cy="26572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1638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4.عالم قیامت 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48230" y="2432637"/>
            <a:ext cx="843402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Yekan" panose="00000400000000000000" pitchFamily="2" charset="-78"/>
              </a:rPr>
              <a:t>از دیگر عواملی که بخشی از غیب شمرده شده . قیامت است . ایمان به این عالم که از اصول مسلمانی است . پساز اصل توحید مهم ترین اصلی است که قرآن از آن یاد کرده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Yekan" panose="00000400000000000000" pitchFamily="2" charset="-78"/>
              </a:rPr>
              <a:t>در برخی آیات برای امکان معاداز راه آفرینش نخستین ، قدرت مطلقه خداوند ، حیات زمین ، تطورات جنین و رستاخیز در جهان انرژی ها اقامه دلیل شده و نمونه هایی عینی و تاریخی از معاد نیز ذکر شده است 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Yekan" panose="00000400000000000000" pitchFamily="2" charset="-78"/>
              </a:rPr>
              <a:t>قرآن با هفت برهان فطرت ، حکمت ، عدالت ، هدف و حرکت ، رحمت ، وحدت و بقاء روح وقوع قطعی معاد را به اثبات رسانده است .</a:t>
            </a:r>
          </a:p>
          <a:p>
            <a:pPr algn="just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just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333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آثار زیانبار انکار جهان آخرت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76900" y="2355023"/>
            <a:ext cx="47053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1.زینت اعمال و کوری باطن 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2.عدم فهم عمیق و بی علاقگی به شنیدن معارف قرآن.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3.غوطه ور شدن در گناهان.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دو پیامد مهم تکذیب مسئولیت و نظام جزا و پاداش در قیامت را ارتکاب دو عمل غیر انسانی می داند ؛ یکی راندن خشن و تند یتیمان و بی سرپرستان از گرد خود است و دوم ترغیب نکردن دیگران به سیر نمودن مسکینان.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کم فروشی در روابط اقتصادی از دیگر آثار ایمان نداشتن به قیامت است .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261149"/>
            <a:ext cx="3629025" cy="267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16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برخی از تأثیرات یادآوری خانه آخرت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10225" y="2293883"/>
            <a:ext cx="4841281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1ـ دستیابی به مقام اخلاص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یاد دائمی خانه آخرت موجب می شود انسان به مقام اخلاص برسد و اخلاص نیز سبب می گردد در راه انجام وظایف الهی ، قدرتمند ، استوار و صاحب بصیرت شوند 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2ـ استقامت و انجام عمل صالح</a:t>
            </a:r>
            <a:endParaRPr lang="fa-IR" altLang="fa-IR" sz="24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816" r="13901" b="15022"/>
          <a:stretch/>
        </p:blipFill>
        <p:spPr>
          <a:xfrm>
            <a:off x="1338395" y="1693732"/>
            <a:ext cx="4043229" cy="32113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3255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12465"/>
            <a:ext cx="12192000" cy="2418178"/>
          </a:xfrm>
          <a:prstGeom prst="rect">
            <a:avLst/>
          </a:prstGeom>
          <a:solidFill>
            <a:srgbClr val="A9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5" y="-151286"/>
            <a:ext cx="6470447" cy="6583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5912" y="2992754"/>
            <a:ext cx="86384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 smtClean="0">
                <a:cs typeface="B Yekan" panose="00000400000000000000" pitchFamily="2" charset="-78"/>
              </a:rPr>
              <a:t>کتاب تفسیر موضوعی قرآن</a:t>
            </a:r>
          </a:p>
          <a:p>
            <a:pPr algn="just" rtl="1"/>
            <a:endParaRPr lang="fa-IR" sz="20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533458" y="2705946"/>
            <a:ext cx="863846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تالیف توسط: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عبدالکریم بهجت‌پور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محمدعلی </a:t>
            </a:r>
            <a:r>
              <a:rPr lang="fa-IR" sz="2000" dirty="0">
                <a:cs typeface="B Yekan" panose="00000400000000000000" pitchFamily="2" charset="-78"/>
              </a:rPr>
              <a:t>رضایی </a:t>
            </a:r>
            <a:r>
              <a:rPr lang="fa-IR" sz="2000" dirty="0" smtClean="0">
                <a:cs typeface="B Yekan" panose="00000400000000000000" pitchFamily="2" charset="-78"/>
              </a:rPr>
              <a:t>اصفهانی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ابراهیم کلانتری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علی نصیری</a:t>
            </a:r>
            <a:endParaRPr lang="fa-IR" sz="2000" dirty="0">
              <a:cs typeface="B Yek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912" y="3462654"/>
            <a:ext cx="86384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 smtClean="0">
                <a:cs typeface="B Yekan" panose="00000400000000000000" pitchFamily="2" charset="-78"/>
              </a:rPr>
              <a:t>ناشر: </a:t>
            </a:r>
            <a:r>
              <a:rPr lang="fa-IR" sz="2000" dirty="0">
                <a:cs typeface="B Yekan" panose="00000400000000000000" pitchFamily="2" charset="-78"/>
              </a:rPr>
              <a:t>دفتر نشر معارف</a:t>
            </a:r>
            <a:endParaRPr lang="fa-IR" sz="20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58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33346"/>
          </a:xfrm>
          <a:prstGeom prst="rect">
            <a:avLst/>
          </a:prstGeom>
          <a:solidFill>
            <a:srgbClr val="A9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0984" y="1672619"/>
            <a:ext cx="84340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7200" dirty="0" smtClean="0">
                <a:solidFill>
                  <a:schemeClr val="bg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جهان های دیگر</a:t>
            </a:r>
            <a:endParaRPr lang="fa-IR" sz="7200" dirty="0">
              <a:solidFill>
                <a:schemeClr val="bg1"/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6076" y="677475"/>
            <a:ext cx="230383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8800" baseline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فصل</a:t>
            </a:r>
            <a:r>
              <a:rPr lang="fa-IR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 2</a:t>
            </a:r>
            <a:endParaRPr lang="en-US" sz="8800" baseline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350" y="3645026"/>
            <a:ext cx="86384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latin typeface="IRANSans" panose="02040503050201020203" pitchFamily="18" charset="-78"/>
                <a:cs typeface="B Yekan" panose="00000400000000000000" pitchFamily="2" charset="-78"/>
              </a:rPr>
              <a:t>فلسفه ، عرفان و ادیان ، هستی را به جهان های گوناگونی تقسیم کرده اند که در این میان  جهان مادی (یا طبیعت و عالم مُلک) و به اصطلاح حکما « ناسوت » تنها یکی از این عوالم است .</a:t>
            </a:r>
          </a:p>
          <a:p>
            <a:pPr algn="just" rtl="1"/>
            <a:r>
              <a:rPr lang="fa-IR" sz="2400" dirty="0" smtClean="0">
                <a:latin typeface="IRANSans" panose="02040503050201020203" pitchFamily="18" charset="-78"/>
                <a:cs typeface="B Yekan" panose="00000400000000000000" pitchFamily="2" charset="-78"/>
              </a:rPr>
              <a:t>این جهان با حواس ظاهری قبل درک است و از همین روی در اصطلاح اسلامی از آن به عوالم « شهود » تعبیر می شود .</a:t>
            </a:r>
            <a:endParaRPr lang="fa-IR" sz="24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r="10617"/>
          <a:stretch/>
        </p:blipFill>
        <p:spPr>
          <a:xfrm>
            <a:off x="987911" y="849961"/>
            <a:ext cx="2321169" cy="202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183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44561" y="2435305"/>
            <a:ext cx="588041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fa-IR" sz="2000" dirty="0" smtClean="0">
                <a:cs typeface="B Yekan" panose="00000400000000000000" pitchFamily="2" charset="-78"/>
              </a:rPr>
              <a:t>جهان های دیگری که با قوای روحی و عقلانی انسان و یا گزارش وحی شناخته می شوند در حوزه درک حواس ظاهری و ملموس ما نیستند و از این رو به جهان غیب تعبیر می گردند.</a:t>
            </a:r>
          </a:p>
          <a:p>
            <a:pPr algn="just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fa-IR" sz="2000" dirty="0" smtClean="0">
                <a:cs typeface="B Yekan" panose="00000400000000000000" pitchFamily="2" charset="-78"/>
              </a:rPr>
              <a:t>جهان غیب شامل عوامل گوناگونی چون « لاهوت ، مجردات ، ملکوت ، برزخ و قیامت » است . </a:t>
            </a:r>
          </a:p>
          <a:p>
            <a:pPr algn="just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fa-IR" sz="2000" dirty="0" smtClean="0">
                <a:cs typeface="B Yekan" panose="00000400000000000000" pitchFamily="2" charset="-78"/>
              </a:rPr>
              <a:t>انبیاء و وحی های الهی راهنمایان جهان غیب اند . آنان میان مردم و غیب رابطه برقرار کرده اند و حلقه اتصال میان مردم و غیب شده و آنان را به مددهای غیبی و عنایت های خاص غیبی و عنایت های خاص غیبی در شرایط خاص مؤمن نموده اند.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8230" y="1108957"/>
            <a:ext cx="84340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جهان های دیگر</a:t>
            </a:r>
            <a:endParaRPr lang="fa-IR" sz="44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4" y="2247971"/>
            <a:ext cx="3072180" cy="230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08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0315" y="2435305"/>
            <a:ext cx="477422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Yekan" panose="00000400000000000000" pitchFamily="2" charset="-78"/>
              </a:rPr>
              <a:t>ذات واجب الوجود ، ذات پرودگار به تنهائی خود عالمی است و از سوئی عظیم ترین عوالم نیز هست ، زیرا ذات حق محیط بر همه عوالم پائین تر است و ذره ای از وجود از احاطه قیومی او بیرون نیست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5900" y="1108957"/>
            <a:ext cx="93286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1.عالم لاهوت</a:t>
            </a:r>
            <a:endParaRPr lang="fa-IR" sz="36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63184"/>
            <a:ext cx="4198442" cy="279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53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013938" y="2132049"/>
            <a:ext cx="447175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Yekan" panose="00000400000000000000" pitchFamily="2" charset="-78"/>
              </a:rPr>
              <a:t>یقین ، گران بهاترین نعمتی است که خداوند به بندگان عنایت می کند . بسیاری از معارف دینی و غیر آن از این رو که به مرتبه یقین و باور کامل نمی رسند ، باعث می گردد که انسان به اعمال مغایر با اعتقادات و باورهای خود دست یازد 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Yekan" panose="00000400000000000000" pitchFamily="2" charset="-78"/>
              </a:rPr>
              <a:t>از مهم ترین آثار یقین به عالم لاهوت ، بزرگ شدن خدا و کوچک شدن دیگران در دل است .</a:t>
            </a:r>
          </a:p>
          <a:p>
            <a:pPr algn="r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8315" y="1108957"/>
            <a:ext cx="92846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ارزش یقین به عالم لاهوت</a:t>
            </a:r>
            <a:endParaRPr lang="fa-IR" sz="32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2195068"/>
            <a:ext cx="4387362" cy="270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490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81954" y="2414057"/>
            <a:ext cx="53002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/>
            <a:r>
              <a:rPr lang="fa-IR" altLang="fa-IR" sz="2400" dirty="0" smtClean="0">
                <a:cs typeface="B Yekan" panose="00000400000000000000" pitchFamily="2" charset="-78"/>
              </a:rPr>
              <a:t>واعبد ربّک حتی یأتیک الیقین ( حجر، آیه 99)</a:t>
            </a:r>
          </a:p>
          <a:p>
            <a:pPr algn="just" rtl="1" eaLnBrk="1" hangingPunct="1"/>
            <a:r>
              <a:rPr lang="fa-IR" altLang="fa-IR" sz="2400" dirty="0" smtClean="0">
                <a:cs typeface="B Yekan" panose="00000400000000000000" pitchFamily="2" charset="-78"/>
              </a:rPr>
              <a:t>این آیه بیانگر رمز و راز تمامی عبادات است . رسیدن به مرحله یقین ثمره عبادت است و در پرتو آن ، به اینکه جهان مبدأ و معاد و مسیری دارد  ،اعتقادی راسخ یافته ، از تردید و دودلی ها رها می گردیم و بدین رو سرنوشتمان به نیکی رقم می خورد .</a:t>
            </a:r>
            <a:endParaRPr lang="fa-IR" altLang="fa-IR" sz="24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3149" y="1127041"/>
            <a:ext cx="84340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عبادت ، راه تحصیل یقین</a:t>
            </a:r>
            <a:endParaRPr lang="fa-IR" sz="44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38" y="2229887"/>
            <a:ext cx="2939561" cy="293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32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48230" y="2242608"/>
            <a:ext cx="86143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dirty="0">
                <a:cs typeface="B Yekan" panose="00000400000000000000" pitchFamily="2" charset="-78"/>
              </a:rPr>
              <a:t>آیا با رسیدن به مرتبه یقین ، وظیفه عبادت و پرستش از دوش سالک برداشته می شود ؟</a:t>
            </a:r>
            <a:endParaRPr lang="fa-IR" altLang="fa-IR" sz="2000" dirty="0">
              <a:cs typeface="B Yekan" panose="00000400000000000000" pitchFamily="2" charset="-78"/>
            </a:endParaRP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1.پیامبر اکرم (ص) که مخاطب این آیه است با اینکه بالاترین درجه بصیرت را دارا بوده ، تا واپسین لحظات عمر خود را به عبادت پرداخت و حتی اندکی سستی نکرد .علی (ع) نیز آن چنان در عبادت راسخ ماند که جام شهادت را در محراب عبادت سرکشید 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2. انسان عابدی با تکیه بر عبادت به مرتبه یقین می رسد ، یا در آن مرتبه باقی می ماند و یا برای کسب مراتبِ بالاترِ یقین می کوشد . از این رو عبادت موجب سقوط او از مرتبه یقین خواهد بود 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3.مراتبی از یقین تنها پس از مرگ حاصل می شود ؛ آن هنگام که با فرا رسیدن اجل پرده ها کنار رفته و حقایق ایمان وکفر آشنا می گردد .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155" y="1108957"/>
            <a:ext cx="92807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>
                <a:latin typeface="IRANSans" panose="02040503050201020203" pitchFamily="18" charset="-78"/>
                <a:cs typeface="B Titr" panose="00000700000000000000" pitchFamily="2" charset="-78"/>
              </a:rPr>
              <a:t>عبادت ، راه تحصیل یقین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783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46" y="3745586"/>
            <a:ext cx="4563187" cy="2495493"/>
          </a:xfrm>
          <a:prstGeom prst="rect">
            <a:avLst/>
          </a:prstGeom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48230" y="2242608"/>
            <a:ext cx="86143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dirty="0" smtClean="0">
                <a:cs typeface="B Yekan" panose="00000400000000000000" pitchFamily="2" charset="-78"/>
              </a:rPr>
              <a:t>در معنای آیه 99 سوره حجر آمده است که :« ای پیامبر ! تو بر عبودیت خود ادامه بده و همچنان بر اطاعت و اجتناب از معصیت صبر کن و همچنان آنچه کافران می گویند ، تحمل کن تا اجلت فرا رسد و به عالم یقین انتقال یابی و مشاهده کنی که خدا با آنان چه می کند .»</a:t>
            </a:r>
          </a:p>
          <a:p>
            <a:pPr algn="just" rtl="1"/>
            <a:r>
              <a:rPr lang="fa-IR" altLang="fa-IR" sz="2000" dirty="0" smtClean="0">
                <a:cs typeface="B Yekan" panose="00000400000000000000" pitchFamily="2" charset="-78"/>
              </a:rPr>
              <a:t>عبادت هر چه بیشتر و عمیق تر باشد ، سرعت انتقال یقین بیشتر خواد بود ؛ البته مشروط بر آنکه عابد به باطن عبادات اسلامی رسیده باشد . بنابراین مجموع عبادات اعم از واجب ، مستحب ، ترک حرام و مکروهات – هر کدام در ظهور مراتبی از یقین مؤثر است . 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155" y="1108957"/>
            <a:ext cx="92807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>
                <a:latin typeface="IRANSans" panose="02040503050201020203" pitchFamily="18" charset="-78"/>
                <a:cs typeface="B Titr" panose="00000700000000000000" pitchFamily="2" charset="-78"/>
              </a:rPr>
              <a:t>عبادت ، راه تحصیل یقین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1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فونت جدید">
      <a:majorFont>
        <a:latin typeface="IRANSans"/>
        <a:ea typeface=""/>
        <a:cs typeface="IRANSans"/>
      </a:majorFont>
      <a:minorFont>
        <a:latin typeface="IRANSans"/>
        <a:ea typeface=""/>
        <a:cs typeface="IRAN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1264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B Titr</vt:lpstr>
      <vt:lpstr>B Yekan</vt:lpstr>
      <vt:lpstr>Calibri</vt:lpstr>
      <vt:lpstr>IRANSans</vt:lpstr>
      <vt:lpstr>Source Sans Pro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حمیدرضا خاتونی</dc:creator>
  <cp:lastModifiedBy>r.moradi</cp:lastModifiedBy>
  <cp:revision>72</cp:revision>
  <dcterms:created xsi:type="dcterms:W3CDTF">2017-02-05T13:10:08Z</dcterms:created>
  <dcterms:modified xsi:type="dcterms:W3CDTF">2018-02-14T08:38:17Z</dcterms:modified>
</cp:coreProperties>
</file>