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BBF66E-E08B-48BE-9EE0-284E032BC2E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45680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F66E-E08B-48BE-9EE0-284E032BC2E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86216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F66E-E08B-48BE-9EE0-284E032BC2E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403850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F66E-E08B-48BE-9EE0-284E032BC2E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9245-5EDB-4B73-9B37-9070338C8E7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119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F66E-E08B-48BE-9EE0-284E032BC2E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326879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BBBF66E-E08B-48BE-9EE0-284E032BC2E2}"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209155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BBBF66E-E08B-48BE-9EE0-284E032BC2E2}"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335559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BF66E-E08B-48BE-9EE0-284E032BC2E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184645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BF66E-E08B-48BE-9EE0-284E032BC2E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159056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BF66E-E08B-48BE-9EE0-284E032BC2E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13482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BBF66E-E08B-48BE-9EE0-284E032BC2E2}"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376283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BBF66E-E08B-48BE-9EE0-284E032BC2E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407092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BBF66E-E08B-48BE-9EE0-284E032BC2E2}"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146102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BBF66E-E08B-48BE-9EE0-284E032BC2E2}"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155468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BBBF66E-E08B-48BE-9EE0-284E032BC2E2}"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72074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F66E-E08B-48BE-9EE0-284E032BC2E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415596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F66E-E08B-48BE-9EE0-284E032BC2E2}"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59245-5EDB-4B73-9B37-9070338C8E7F}" type="slidenum">
              <a:rPr lang="en-US" smtClean="0"/>
              <a:t>‹#›</a:t>
            </a:fld>
            <a:endParaRPr lang="en-US"/>
          </a:p>
        </p:txBody>
      </p:sp>
    </p:spTree>
    <p:extLst>
      <p:ext uri="{BB962C8B-B14F-4D97-AF65-F5344CB8AC3E}">
        <p14:creationId xmlns:p14="http://schemas.microsoft.com/office/powerpoint/2010/main" val="54281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BBBF66E-E08B-48BE-9EE0-284E032BC2E2}" type="datetimeFigureOut">
              <a:rPr lang="en-US" smtClean="0"/>
              <a:t>3/24/2019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0959245-5EDB-4B73-9B37-9070338C8E7F}" type="slidenum">
              <a:rPr lang="en-US" smtClean="0"/>
              <a:t>‹#›</a:t>
            </a:fld>
            <a:endParaRPr lang="en-US"/>
          </a:p>
        </p:txBody>
      </p:sp>
    </p:spTree>
    <p:extLst>
      <p:ext uri="{BB962C8B-B14F-4D97-AF65-F5344CB8AC3E}">
        <p14:creationId xmlns:p14="http://schemas.microsoft.com/office/powerpoint/2010/main" val="1705789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1520" y="1069145"/>
            <a:ext cx="10536702" cy="4937759"/>
          </a:xfrm>
        </p:spPr>
        <p:txBody>
          <a:bodyPr>
            <a:normAutofit/>
          </a:bodyPr>
          <a:lstStyle/>
          <a:p>
            <a:r>
              <a:rPr lang="fa-IR" sz="3600" dirty="0" smtClean="0">
                <a:solidFill>
                  <a:schemeClr val="tx1"/>
                </a:solidFill>
                <a:cs typeface="B Titr" panose="00000700000000000000" pitchFamily="2" charset="-78"/>
              </a:rPr>
              <a:t>به نام خدا</a:t>
            </a:r>
          </a:p>
          <a:p>
            <a:pPr rtl="1"/>
            <a:endParaRPr lang="fa-IR" sz="3600" dirty="0" smtClean="0">
              <a:solidFill>
                <a:schemeClr val="tx1"/>
              </a:solidFill>
              <a:cs typeface="B Nazanin" panose="00000400000000000000" pitchFamily="2" charset="-78"/>
            </a:endParaRPr>
          </a:p>
          <a:p>
            <a:pPr rtl="1"/>
            <a:endParaRPr lang="fa-IR" sz="3600" dirty="0">
              <a:solidFill>
                <a:schemeClr val="tx1"/>
              </a:solidFill>
              <a:cs typeface="B Nazanin" panose="00000400000000000000" pitchFamily="2" charset="-78"/>
            </a:endParaRPr>
          </a:p>
          <a:p>
            <a:pPr rtl="1"/>
            <a:endParaRPr lang="fa-IR" sz="3600" dirty="0" smtClean="0">
              <a:solidFill>
                <a:schemeClr val="tx1"/>
              </a:solidFill>
              <a:cs typeface="B Nazanin" panose="00000400000000000000" pitchFamily="2" charset="-78"/>
            </a:endParaRPr>
          </a:p>
          <a:p>
            <a:pPr rtl="1"/>
            <a:endParaRPr lang="fa-IR" sz="3600" dirty="0">
              <a:solidFill>
                <a:schemeClr val="tx1"/>
              </a:solidFill>
              <a:cs typeface="B Nazanin" panose="00000400000000000000" pitchFamily="2" charset="-78"/>
            </a:endParaRPr>
          </a:p>
          <a:p>
            <a:pPr algn="l" rtl="1"/>
            <a:endParaRPr lang="fa-IR" sz="3600" dirty="0" smtClean="0">
              <a:solidFill>
                <a:schemeClr val="tx1"/>
              </a:solidFill>
              <a:cs typeface="B Nazanin" panose="00000400000000000000" pitchFamily="2" charset="-78"/>
            </a:endParaRPr>
          </a:p>
          <a:p>
            <a:endParaRPr lang="fa-IR" sz="3600" dirty="0">
              <a:solidFill>
                <a:schemeClr val="tx1"/>
              </a:solidFill>
              <a:cs typeface="B Nazanin" panose="00000400000000000000" pitchFamily="2" charset="-78"/>
            </a:endParaRPr>
          </a:p>
          <a:p>
            <a:endParaRPr lang="fa-IR" sz="3600"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18352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52762" y="1993900"/>
            <a:ext cx="6086475" cy="2590800"/>
          </a:xfrm>
        </p:spPr>
      </p:pic>
    </p:spTree>
    <p:extLst>
      <p:ext uri="{BB962C8B-B14F-4D97-AF65-F5344CB8AC3E}">
        <p14:creationId xmlns:p14="http://schemas.microsoft.com/office/powerpoint/2010/main" val="25447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17452"/>
            <a:ext cx="10363826" cy="5073747"/>
          </a:xfrm>
        </p:spPr>
        <p:txBody>
          <a:bodyPr>
            <a:normAutofit fontScale="92500" lnSpcReduction="10000"/>
          </a:bodyPr>
          <a:lstStyle/>
          <a:p>
            <a:pPr algn="r" rtl="1"/>
            <a:r>
              <a:rPr lang="fa-IR" b="1" cap="none" dirty="0" smtClean="0">
                <a:cs typeface="B Nazanin" panose="00000400000000000000" pitchFamily="2" charset="-78"/>
              </a:rPr>
              <a:t>سطح تقارن</a:t>
            </a:r>
            <a:r>
              <a:rPr lang="fa-IR" cap="none" dirty="0" smtClean="0">
                <a:cs typeface="B Nazanin" panose="00000400000000000000" pitchFamily="2" charset="-78"/>
              </a:rPr>
              <a:t> </a:t>
            </a:r>
            <a:endParaRPr lang="en-US" cap="none" dirty="0" smtClean="0">
              <a:cs typeface="B Nazanin" panose="00000400000000000000" pitchFamily="2" charset="-78"/>
            </a:endParaRPr>
          </a:p>
          <a:p>
            <a:pPr algn="r" rtl="1"/>
            <a:r>
              <a:rPr lang="fa-IR" cap="none" dirty="0" smtClean="0">
                <a:cs typeface="B Nazanin" panose="00000400000000000000" pitchFamily="2" charset="-78"/>
              </a:rPr>
              <a:t>سطحی است که یک جسم را به دو نیمه قرینه تقسیم می کند </a:t>
            </a:r>
            <a:r>
              <a:rPr lang="en-US" cap="none" dirty="0" smtClean="0">
                <a:cs typeface="B Nazanin" panose="00000400000000000000" pitchFamily="2" charset="-78"/>
              </a:rPr>
              <a:t>)</a:t>
            </a:r>
            <a:r>
              <a:rPr lang="fa-IR" cap="none" dirty="0" smtClean="0">
                <a:cs typeface="B Nazanin" panose="00000400000000000000" pitchFamily="2" charset="-78"/>
              </a:rPr>
              <a:t>مانند دست راسـت تصـویرآینه اي دست چپ اسـت</a:t>
            </a:r>
            <a:r>
              <a:rPr lang="en-US" cap="none" dirty="0" smtClean="0">
                <a:cs typeface="B Nazanin" panose="00000400000000000000" pitchFamily="2" charset="-78"/>
              </a:rPr>
              <a:t>(</a:t>
            </a:r>
            <a:r>
              <a:rPr lang="fa-IR" cap="none" dirty="0" smtClean="0">
                <a:cs typeface="B Nazanin" panose="00000400000000000000" pitchFamily="2" charset="-78"/>
              </a:rPr>
              <a:t>.</a:t>
            </a:r>
          </a:p>
          <a:p>
            <a:pPr algn="r" rtl="1"/>
            <a:r>
              <a:rPr lang="fa-IR" b="1" cap="none" dirty="0" smtClean="0">
                <a:cs typeface="B Nazanin" panose="00000400000000000000" pitchFamily="2" charset="-78"/>
              </a:rPr>
              <a:t>فرم هاي حاصل از سطح تقارن</a:t>
            </a:r>
            <a:r>
              <a:rPr lang="fa-IR" cap="none" dirty="0" smtClean="0">
                <a:cs typeface="B Nazanin" panose="00000400000000000000" pitchFamily="2" charset="-78"/>
              </a:rPr>
              <a:t> </a:t>
            </a:r>
          </a:p>
          <a:p>
            <a:pPr algn="r" rtl="1"/>
            <a:r>
              <a:rPr lang="fa-IR" cap="none" dirty="0" smtClean="0">
                <a:cs typeface="B Nazanin" panose="00000400000000000000" pitchFamily="2" charset="-78"/>
              </a:rPr>
              <a:t>1) </a:t>
            </a:r>
            <a:r>
              <a:rPr lang="fa-IR" b="1" cap="none" dirty="0" smtClean="0">
                <a:cs typeface="B Nazanin" panose="00000400000000000000" pitchFamily="2" charset="-78"/>
              </a:rPr>
              <a:t>فرم پیناکوئید(</a:t>
            </a:r>
            <a:r>
              <a:rPr lang="en-US" cap="none" dirty="0" err="1">
                <a:cs typeface="B Nazanin" panose="00000400000000000000" pitchFamily="2" charset="-78"/>
              </a:rPr>
              <a:t>P</a:t>
            </a:r>
            <a:r>
              <a:rPr lang="en-US" cap="none" dirty="0" err="1" smtClean="0">
                <a:cs typeface="B Nazanin" panose="00000400000000000000" pitchFamily="2" charset="-78"/>
              </a:rPr>
              <a:t>inacoide</a:t>
            </a:r>
            <a:r>
              <a:rPr lang="en-US" cap="none" dirty="0" smtClean="0">
                <a:cs typeface="B Nazanin" panose="00000400000000000000" pitchFamily="2" charset="-78"/>
              </a:rPr>
              <a:t> </a:t>
            </a:r>
            <a:r>
              <a:rPr lang="fa-IR" cap="none" dirty="0" smtClean="0">
                <a:cs typeface="B Nazanin" panose="00000400000000000000" pitchFamily="2" charset="-78"/>
              </a:rPr>
              <a:t>):</a:t>
            </a:r>
          </a:p>
          <a:p>
            <a:pPr algn="r" rtl="1"/>
            <a:r>
              <a:rPr lang="fa-IR" cap="none" dirty="0" smtClean="0">
                <a:cs typeface="B Nazanin" panose="00000400000000000000" pitchFamily="2" charset="-78"/>
              </a:rPr>
              <a:t>هرگاه یک سـطح نسـبت بـه سـطح تقـارن بـه طورمـوازي قرارگرفتـه باشـد تصویرآینه اي آن بصورت سطحی موازي باسطح اول درنسبت سطح تقارن تشکیل میگـردد. فـرم دو سـطحی را پیناکوئید می نامیم. </a:t>
            </a:r>
            <a:endParaRPr lang="en-US" cap="none" dirty="0" smtClean="0">
              <a:cs typeface="B Nazanin" panose="00000400000000000000" pitchFamily="2" charset="-78"/>
            </a:endParaRPr>
          </a:p>
          <a:p>
            <a:pPr marL="0" indent="0" algn="r" rtl="1">
              <a:buNone/>
            </a:pP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en-US" cap="none" dirty="0" smtClean="0">
                <a:cs typeface="B Nazanin" panose="00000400000000000000" pitchFamily="2" charset="-78"/>
              </a:rPr>
              <a:t/>
            </a:r>
            <a:br>
              <a:rPr lang="en-US"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973" y="3254325"/>
            <a:ext cx="2447925" cy="2590800"/>
          </a:xfrm>
          <a:prstGeom prst="rect">
            <a:avLst/>
          </a:prstGeom>
        </p:spPr>
      </p:pic>
    </p:spTree>
    <p:extLst>
      <p:ext uri="{BB962C8B-B14F-4D97-AF65-F5344CB8AC3E}">
        <p14:creationId xmlns:p14="http://schemas.microsoft.com/office/powerpoint/2010/main" val="313456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03385"/>
            <a:ext cx="10363826" cy="5387925"/>
          </a:xfrm>
        </p:spPr>
        <p:txBody>
          <a:bodyPr/>
          <a:lstStyle/>
          <a:p>
            <a:pPr algn="r" rtl="1"/>
            <a:r>
              <a:rPr lang="fa-IR" b="1" dirty="0">
                <a:cs typeface="B Nazanin" panose="00000400000000000000" pitchFamily="2" charset="-78"/>
              </a:rPr>
              <a:t>مرکز تقارن: </a:t>
            </a:r>
            <a:endParaRPr lang="en-US" b="1" dirty="0" smtClean="0">
              <a:cs typeface="B Nazanin" panose="00000400000000000000" pitchFamily="2" charset="-78"/>
            </a:endParaRPr>
          </a:p>
          <a:p>
            <a:pPr algn="r" rtl="1"/>
            <a:r>
              <a:rPr lang="fa-IR" dirty="0">
                <a:cs typeface="B Nazanin" panose="00000400000000000000" pitchFamily="2" charset="-78"/>
              </a:rPr>
              <a:t>مرکزتقارن عبارتست ازنقطه اي که درمرکزبلورفرض میشـود وهرسـطح ازبلوربـه </a:t>
            </a:r>
            <a:r>
              <a:rPr lang="fa-IR" dirty="0" smtClean="0">
                <a:cs typeface="B Nazanin" panose="00000400000000000000" pitchFamily="2" charset="-78"/>
              </a:rPr>
              <a:t>مـوازات</a:t>
            </a:r>
            <a:r>
              <a:rPr lang="en-US" dirty="0" smtClean="0">
                <a:cs typeface="B Nazanin" panose="00000400000000000000" pitchFamily="2" charset="-78"/>
              </a:rPr>
              <a:t> </a:t>
            </a:r>
            <a:r>
              <a:rPr lang="fa-IR" dirty="0" smtClean="0">
                <a:cs typeface="B Nazanin" panose="00000400000000000000" pitchFamily="2" charset="-78"/>
              </a:rPr>
              <a:t>خویش </a:t>
            </a:r>
            <a:r>
              <a:rPr lang="fa-IR" dirty="0">
                <a:cs typeface="B Nazanin" panose="00000400000000000000" pitchFamily="2" charset="-78"/>
              </a:rPr>
              <a:t>درطرف </a:t>
            </a:r>
            <a:r>
              <a:rPr lang="fa-IR" dirty="0" smtClean="0">
                <a:cs typeface="B Nazanin" panose="00000400000000000000" pitchFamily="2" charset="-78"/>
              </a:rPr>
              <a:t>دیگر</a:t>
            </a:r>
            <a:r>
              <a:rPr lang="en-US" dirty="0" smtClean="0">
                <a:cs typeface="B Nazanin" panose="00000400000000000000" pitchFamily="2" charset="-78"/>
              </a:rPr>
              <a:t> </a:t>
            </a:r>
            <a:r>
              <a:rPr lang="fa-IR" dirty="0" smtClean="0">
                <a:cs typeface="B Nazanin" panose="00000400000000000000" pitchFamily="2" charset="-78"/>
              </a:rPr>
              <a:t>مرکز</a:t>
            </a:r>
            <a:r>
              <a:rPr lang="en-US" dirty="0" smtClean="0">
                <a:cs typeface="B Nazanin" panose="00000400000000000000" pitchFamily="2" charset="-78"/>
              </a:rPr>
              <a:t> </a:t>
            </a:r>
            <a:r>
              <a:rPr lang="fa-IR" dirty="0" smtClean="0">
                <a:cs typeface="B Nazanin" panose="00000400000000000000" pitchFamily="2" charset="-78"/>
              </a:rPr>
              <a:t>تقارن </a:t>
            </a:r>
            <a:r>
              <a:rPr lang="fa-IR" dirty="0">
                <a:cs typeface="B Nazanin" panose="00000400000000000000" pitchFamily="2" charset="-78"/>
              </a:rPr>
              <a:t>وبه اندازه ي 180درجه نسبت به سطح اول چرخیـده ظـاهرمیگـردد. </a:t>
            </a:r>
            <a:endParaRPr lang="en-US" dirty="0" smtClean="0">
              <a:cs typeface="B Nazanin" panose="00000400000000000000" pitchFamily="2" charset="-78"/>
            </a:endParaRPr>
          </a:p>
          <a:p>
            <a:pPr algn="r" rtl="1"/>
            <a:r>
              <a:rPr lang="fa-IR" dirty="0">
                <a:cs typeface="B Nazanin" panose="00000400000000000000" pitchFamily="2" charset="-78"/>
              </a:rPr>
              <a:t>در اثر عمـل مرکـز تقـارن از یـک سـطح در طـرف دیگـر مرکـز </a:t>
            </a:r>
            <a:r>
              <a:rPr lang="fa-IR" dirty="0" smtClean="0">
                <a:cs typeface="B Nazanin" panose="00000400000000000000" pitchFamily="2" charset="-78"/>
              </a:rPr>
              <a:t>تقـارن</a:t>
            </a:r>
            <a:r>
              <a:rPr lang="en-US" dirty="0" smtClean="0">
                <a:cs typeface="B Nazanin" panose="00000400000000000000" pitchFamily="2" charset="-78"/>
              </a:rPr>
              <a:t> </a:t>
            </a:r>
            <a:r>
              <a:rPr lang="fa-IR" dirty="0" smtClean="0">
                <a:cs typeface="B Nazanin" panose="00000400000000000000" pitchFamily="2" charset="-78"/>
              </a:rPr>
              <a:t>سطحی </a:t>
            </a:r>
            <a:r>
              <a:rPr lang="fa-IR" dirty="0">
                <a:cs typeface="B Nazanin" panose="00000400000000000000" pitchFamily="2" charset="-78"/>
              </a:rPr>
              <a:t>به موازات سطح اول تشکیل می گردد که مجموع این فرم دو سطحی را نیز پیناکوئید </a:t>
            </a:r>
            <a:r>
              <a:rPr lang="fa-IR" dirty="0" smtClean="0">
                <a:cs typeface="B Nazanin" panose="00000400000000000000" pitchFamily="2" charset="-78"/>
              </a:rPr>
              <a:t>مینامیم</a:t>
            </a:r>
            <a:r>
              <a:rPr lang="en-US" dirty="0" smtClean="0">
                <a:cs typeface="B Nazanin" panose="00000400000000000000" pitchFamily="2" charset="-78"/>
              </a:rPr>
              <a:t>.</a:t>
            </a:r>
          </a:p>
          <a:p>
            <a:pPr marL="0" indent="0" algn="r" rtl="1">
              <a:buNone/>
            </a:pPr>
            <a:r>
              <a:rPr lang="fa-IR" dirty="0" smtClean="0">
                <a:cs typeface="B Nazanin" panose="00000400000000000000" pitchFamily="2" charset="-78"/>
              </a:rPr>
              <a:t>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91" y="2602524"/>
            <a:ext cx="5939341" cy="3728158"/>
          </a:xfrm>
          <a:prstGeom prst="rect">
            <a:avLst/>
          </a:prstGeom>
        </p:spPr>
      </p:pic>
    </p:spTree>
    <p:extLst>
      <p:ext uri="{BB962C8B-B14F-4D97-AF65-F5344CB8AC3E}">
        <p14:creationId xmlns:p14="http://schemas.microsoft.com/office/powerpoint/2010/main" val="8075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36098"/>
            <a:ext cx="10363826" cy="5355101"/>
          </a:xfrm>
        </p:spPr>
        <p:txBody>
          <a:bodyPr/>
          <a:lstStyle/>
          <a:p>
            <a:pPr algn="r" rtl="1"/>
            <a:r>
              <a:rPr lang="fa-IR" dirty="0">
                <a:cs typeface="B Nazanin" panose="00000400000000000000" pitchFamily="2" charset="-78"/>
              </a:rPr>
              <a:t>بطورکلی تشکیل فرم هاي مختلف به شرح ذیل است</a:t>
            </a:r>
            <a:r>
              <a:rPr lang="fa-IR" dirty="0" smtClean="0">
                <a:cs typeface="B Nazanin" panose="00000400000000000000" pitchFamily="2" charset="-78"/>
              </a:rPr>
              <a:t>:</a:t>
            </a:r>
            <a:endParaRPr lang="en-US" dirty="0" smtClean="0">
              <a:cs typeface="B Nazanin" panose="00000400000000000000" pitchFamily="2" charset="-78"/>
            </a:endParaRPr>
          </a:p>
          <a:p>
            <a:pPr algn="r" rtl="1"/>
            <a:endParaRPr lang="en-US" b="1" dirty="0" smtClean="0">
              <a:cs typeface="B Nazanin" panose="00000400000000000000" pitchFamily="2" charset="-78"/>
            </a:endParaRPr>
          </a:p>
          <a:p>
            <a:pPr algn="r" rtl="1"/>
            <a:r>
              <a:rPr lang="fa-IR" b="1" dirty="0" smtClean="0">
                <a:cs typeface="B Nazanin" panose="00000400000000000000" pitchFamily="2" charset="-78"/>
              </a:rPr>
              <a:t>فرم </a:t>
            </a:r>
            <a:r>
              <a:rPr lang="fa-IR" b="1" dirty="0">
                <a:cs typeface="B Nazanin" panose="00000400000000000000" pitchFamily="2" charset="-78"/>
              </a:rPr>
              <a:t>پدیون: </a:t>
            </a:r>
            <a:r>
              <a:rPr lang="fa-IR" dirty="0">
                <a:cs typeface="B Nazanin" panose="00000400000000000000" pitchFamily="2" charset="-78"/>
              </a:rPr>
              <a:t>یک فرم یک سطحی است دراثرعمل محور درجه یک است.</a:t>
            </a:r>
            <a:br>
              <a:rPr lang="fa-IR" dirty="0">
                <a:cs typeface="B Nazanin" panose="00000400000000000000" pitchFamily="2" charset="-78"/>
              </a:rPr>
            </a:br>
            <a:endParaRPr lang="en-US" dirty="0" smtClean="0">
              <a:cs typeface="B Nazanin" panose="00000400000000000000" pitchFamily="2" charset="-78"/>
            </a:endParaRPr>
          </a:p>
          <a:p>
            <a:pPr algn="r" rtl="1"/>
            <a:r>
              <a:rPr lang="fa-IR" b="1" dirty="0" smtClean="0">
                <a:cs typeface="B Nazanin" panose="00000400000000000000" pitchFamily="2" charset="-78"/>
              </a:rPr>
              <a:t>فرم </a:t>
            </a:r>
            <a:r>
              <a:rPr lang="fa-IR" b="1" dirty="0">
                <a:cs typeface="B Nazanin" panose="00000400000000000000" pitchFamily="2" charset="-78"/>
              </a:rPr>
              <a:t>اسفنوئید: </a:t>
            </a:r>
            <a:r>
              <a:rPr lang="fa-IR" dirty="0">
                <a:cs typeface="B Nazanin" panose="00000400000000000000" pitchFamily="2" charset="-78"/>
              </a:rPr>
              <a:t>یک فرم دوسطحی است دراثرعمل محوردرجه دوکه ایجادیک فرم دو سطحی متقاطع می نماید.</a:t>
            </a:r>
            <a:br>
              <a:rPr lang="fa-IR" dirty="0">
                <a:cs typeface="B Nazanin" panose="00000400000000000000" pitchFamily="2" charset="-78"/>
              </a:rPr>
            </a:br>
            <a:endParaRPr lang="en-US" dirty="0" smtClean="0">
              <a:cs typeface="B Nazanin" panose="00000400000000000000" pitchFamily="2" charset="-78"/>
            </a:endParaRPr>
          </a:p>
          <a:p>
            <a:pPr algn="r" rtl="1"/>
            <a:r>
              <a:rPr lang="fa-IR" b="1" dirty="0" smtClean="0">
                <a:cs typeface="B Nazanin" panose="00000400000000000000" pitchFamily="2" charset="-78"/>
              </a:rPr>
              <a:t>فرم </a:t>
            </a:r>
            <a:r>
              <a:rPr lang="fa-IR" b="1" dirty="0">
                <a:cs typeface="B Nazanin" panose="00000400000000000000" pitchFamily="2" charset="-78"/>
              </a:rPr>
              <a:t>پیناکوئید: </a:t>
            </a:r>
            <a:r>
              <a:rPr lang="fa-IR" dirty="0">
                <a:cs typeface="B Nazanin" panose="00000400000000000000" pitchFamily="2" charset="-78"/>
              </a:rPr>
              <a:t>یک فرم دوسطحی موازي است که در اثر عمل محور درجه دو،سـطح تقـارن ویـا مرکـز تقـارن </a:t>
            </a:r>
            <a:r>
              <a:rPr lang="fa-IR" dirty="0" smtClean="0">
                <a:cs typeface="B Nazanin" panose="00000400000000000000" pitchFamily="2" charset="-78"/>
              </a:rPr>
              <a:t>ایجـاد</a:t>
            </a:r>
            <a:r>
              <a:rPr lang="en-US" dirty="0" smtClean="0">
                <a:cs typeface="B Nazanin" panose="00000400000000000000" pitchFamily="2" charset="-78"/>
              </a:rPr>
              <a:t> </a:t>
            </a:r>
            <a:r>
              <a:rPr lang="fa-IR" dirty="0" smtClean="0">
                <a:cs typeface="B Nazanin" panose="00000400000000000000" pitchFamily="2" charset="-78"/>
              </a:rPr>
              <a:t>می </a:t>
            </a:r>
            <a:r>
              <a:rPr lang="fa-IR" dirty="0">
                <a:cs typeface="B Nazanin" panose="00000400000000000000" pitchFamily="2" charset="-78"/>
              </a:rPr>
              <a:t>شود.</a:t>
            </a:r>
            <a:br>
              <a:rPr lang="fa-IR" dirty="0">
                <a:cs typeface="B Nazanin" panose="00000400000000000000" pitchFamily="2" charset="-78"/>
              </a:rPr>
            </a:br>
            <a:endParaRPr lang="en-US" dirty="0" smtClean="0">
              <a:cs typeface="B Nazanin" panose="00000400000000000000" pitchFamily="2" charset="-78"/>
            </a:endParaRPr>
          </a:p>
          <a:p>
            <a:pPr algn="r" rtl="1"/>
            <a:r>
              <a:rPr lang="fa-IR" b="1" dirty="0" smtClean="0">
                <a:cs typeface="B Nazanin" panose="00000400000000000000" pitchFamily="2" charset="-78"/>
              </a:rPr>
              <a:t>فرم </a:t>
            </a:r>
            <a:r>
              <a:rPr lang="fa-IR" b="1" dirty="0">
                <a:cs typeface="B Nazanin" panose="00000400000000000000" pitchFamily="2" charset="-78"/>
              </a:rPr>
              <a:t>دوما: </a:t>
            </a:r>
            <a:r>
              <a:rPr lang="fa-IR" dirty="0">
                <a:cs typeface="B Nazanin" panose="00000400000000000000" pitchFamily="2" charset="-78"/>
              </a:rPr>
              <a:t>یک فرم دوسطحی متقاطع است که در اثر عمل سطح تقارن تشکیل میشود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5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44062"/>
            <a:ext cx="10363826" cy="4947137"/>
          </a:xfrm>
        </p:spPr>
        <p:txBody>
          <a:bodyPr/>
          <a:lstStyle/>
          <a:p>
            <a:pPr algn="r" rtl="1"/>
            <a:r>
              <a:rPr lang="fa-IR" cap="none" dirty="0" smtClean="0">
                <a:cs typeface="B Nazanin" panose="00000400000000000000" pitchFamily="2" charset="-78"/>
              </a:rPr>
              <a:t>عناصر تقارنیکه تاکنون شناختیم یعنی محورچرخشی سطح تقارن ومرکزتقارن راعناصر تقارن درجـه اول گـوییم. </a:t>
            </a:r>
          </a:p>
          <a:p>
            <a:pPr algn="r" rtl="1"/>
            <a:endParaRPr lang="fa-IR" cap="none" dirty="0" smtClean="0">
              <a:cs typeface="B Nazanin" panose="00000400000000000000" pitchFamily="2" charset="-78"/>
            </a:endParaRPr>
          </a:p>
          <a:p>
            <a:pPr algn="r" rtl="1"/>
            <a:r>
              <a:rPr lang="fa-IR" cap="none" dirty="0" smtClean="0">
                <a:cs typeface="B Nazanin" panose="00000400000000000000" pitchFamily="2" charset="-78"/>
              </a:rPr>
              <a:t> ازترکیب عناصرتقارن نوع اول یعنی:</a:t>
            </a:r>
            <a:br>
              <a:rPr lang="fa-IR" cap="none" dirty="0" smtClean="0">
                <a:cs typeface="B Nazanin" panose="00000400000000000000" pitchFamily="2" charset="-78"/>
              </a:rPr>
            </a:br>
            <a:endParaRPr lang="fa-IR" cap="none" dirty="0" smtClean="0">
              <a:cs typeface="B Nazanin" panose="00000400000000000000" pitchFamily="2" charset="-78"/>
            </a:endParaRPr>
          </a:p>
          <a:p>
            <a:pPr algn="r" rtl="1"/>
            <a:r>
              <a:rPr lang="fa-IR" cap="none" dirty="0" smtClean="0">
                <a:cs typeface="B Nazanin" panose="00000400000000000000" pitchFamily="2" charset="-78"/>
              </a:rPr>
              <a:t>محورچرخشی+ مرکزتقارن = محورهاي معکوس (</a:t>
            </a:r>
            <a:r>
              <a:rPr lang="en-US" cap="none" dirty="0" smtClean="0">
                <a:cs typeface="B Nazanin" panose="00000400000000000000" pitchFamily="2" charset="-78"/>
              </a:rPr>
              <a:t>Inversion Axis) (I</a:t>
            </a:r>
            <a:r>
              <a:rPr lang="fa-IR" cap="none" dirty="0" smtClean="0">
                <a:cs typeface="B Nazanin" panose="00000400000000000000" pitchFamily="2" charset="-78"/>
              </a:rPr>
              <a:t>)</a:t>
            </a:r>
            <a:r>
              <a:rPr lang="en-US" cap="none" dirty="0" smtClean="0">
                <a:cs typeface="B Nazanin" panose="00000400000000000000" pitchFamily="2" charset="-78"/>
              </a:rPr>
              <a:t/>
            </a:r>
            <a:br>
              <a:rPr lang="en-US" cap="none" dirty="0" smtClean="0">
                <a:cs typeface="B Nazanin" panose="00000400000000000000" pitchFamily="2" charset="-78"/>
              </a:rPr>
            </a:br>
            <a:endParaRPr lang="fa-IR" cap="none" dirty="0" smtClean="0">
              <a:cs typeface="B Nazanin" panose="00000400000000000000" pitchFamily="2" charset="-78"/>
            </a:endParaRPr>
          </a:p>
          <a:p>
            <a:pPr algn="r" rtl="1"/>
            <a:r>
              <a:rPr lang="fa-IR" cap="none" dirty="0" smtClean="0">
                <a:cs typeface="B Nazanin" panose="00000400000000000000" pitchFamily="2" charset="-78"/>
              </a:rPr>
              <a:t>محورچرخشی+ سطح تقارن = محور انعکاسی چرخشی (</a:t>
            </a:r>
            <a:r>
              <a:rPr lang="en-US" cap="none" dirty="0" smtClean="0">
                <a:cs typeface="B Nazanin" panose="00000400000000000000" pitchFamily="2" charset="-78"/>
              </a:rPr>
              <a:t>Reflection Rotation Axis) (S</a:t>
            </a:r>
            <a:r>
              <a:rPr lang="fa-IR" cap="none" dirty="0" smtClean="0">
                <a:cs typeface="B Nazanin" panose="00000400000000000000" pitchFamily="2" charset="-78"/>
              </a:rPr>
              <a:t>) </a:t>
            </a:r>
          </a:p>
        </p:txBody>
      </p:sp>
    </p:spTree>
    <p:extLst>
      <p:ext uri="{BB962C8B-B14F-4D97-AF65-F5344CB8AC3E}">
        <p14:creationId xmlns:p14="http://schemas.microsoft.com/office/powerpoint/2010/main" val="23525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29994"/>
            <a:ext cx="10363826" cy="4961205"/>
          </a:xfrm>
        </p:spPr>
        <p:txBody>
          <a:bodyPr>
            <a:normAutofit lnSpcReduction="10000"/>
          </a:bodyPr>
          <a:lstStyle/>
          <a:p>
            <a:pPr algn="r" rtl="1"/>
            <a:r>
              <a:rPr lang="fa-IR" b="1" dirty="0">
                <a:cs typeface="B Nazanin" panose="00000400000000000000" pitchFamily="2" charset="-78"/>
              </a:rPr>
              <a:t>رده بندي بلورها:</a:t>
            </a:r>
            <a:r>
              <a:rPr lang="fa-IR" dirty="0">
                <a:cs typeface="B Nazanin" panose="00000400000000000000" pitchFamily="2" charset="-78"/>
              </a:rPr>
              <a:t>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fa-IR" dirty="0" smtClean="0">
                <a:cs typeface="B Nazanin" panose="00000400000000000000" pitchFamily="2" charset="-78"/>
              </a:rPr>
              <a:t>محاسـبات </a:t>
            </a:r>
            <a:r>
              <a:rPr lang="fa-IR" dirty="0">
                <a:cs typeface="B Nazanin" panose="00000400000000000000" pitchFamily="2" charset="-78"/>
              </a:rPr>
              <a:t>نشـان داده کـه مجموعـه عناصـرتقارن سـاده وترکیـب آنهابایکـدیگرمجموعاً 32فـرم </a:t>
            </a:r>
            <a:r>
              <a:rPr lang="fa-IR" dirty="0" smtClean="0">
                <a:cs typeface="B Nazanin" panose="00000400000000000000" pitchFamily="2" charset="-78"/>
              </a:rPr>
              <a:t>را تشکیل </a:t>
            </a:r>
            <a:r>
              <a:rPr lang="fa-IR" dirty="0">
                <a:cs typeface="B Nazanin" panose="00000400000000000000" pitchFamily="2" charset="-78"/>
              </a:rPr>
              <a:t>می دهد که آنها را رده هاي تقارن می نامیم.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این </a:t>
            </a:r>
            <a:r>
              <a:rPr lang="fa-IR" dirty="0">
                <a:cs typeface="B Nazanin" panose="00000400000000000000" pitchFamily="2" charset="-78"/>
              </a:rPr>
              <a:t>32رده درهفت سیستم بلورشناسی به نحوي تقسیم شده انـد </a:t>
            </a:r>
            <a:r>
              <a:rPr lang="fa-IR" dirty="0" smtClean="0">
                <a:cs typeface="B Nazanin" panose="00000400000000000000" pitchFamily="2" charset="-78"/>
              </a:rPr>
              <a:t>کـه سیستم </a:t>
            </a:r>
            <a:r>
              <a:rPr lang="fa-IR" dirty="0">
                <a:cs typeface="B Nazanin" panose="00000400000000000000" pitchFamily="2" charset="-78"/>
              </a:rPr>
              <a:t>تري کلینیک داراي 2رده، سیسـتم منوکلینیـک 3رده، سیسـتم ارتورومبیـک 3رده، سیسـتم تـري گونـال </a:t>
            </a:r>
            <a:r>
              <a:rPr lang="fa-IR" dirty="0" smtClean="0">
                <a:cs typeface="B Nazanin" panose="00000400000000000000" pitchFamily="2" charset="-78"/>
              </a:rPr>
              <a:t>7رده، سیستم </a:t>
            </a:r>
            <a:r>
              <a:rPr lang="fa-IR" dirty="0">
                <a:cs typeface="B Nazanin" panose="00000400000000000000" pitchFamily="2" charset="-78"/>
              </a:rPr>
              <a:t>تتراگونال 7رده، سیستم هگزاگونال 5رده وسیستم کوبیک 5رده می </a:t>
            </a:r>
            <a:r>
              <a:rPr lang="fa-IR" dirty="0" smtClean="0">
                <a:cs typeface="B Nazanin" panose="00000400000000000000" pitchFamily="2" charset="-78"/>
              </a:rPr>
              <a:t>باشد.</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15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44062"/>
            <a:ext cx="10363826" cy="4947137"/>
          </a:xfrm>
        </p:spPr>
        <p:txBody>
          <a:bodyPr>
            <a:normAutofit/>
          </a:bodyPr>
          <a:lstStyle/>
          <a:p>
            <a:pPr algn="r" rtl="1"/>
            <a:r>
              <a:rPr lang="fa-IR" b="1" dirty="0" smtClean="0">
                <a:cs typeface="B Nazanin" panose="00000400000000000000" pitchFamily="2" charset="-78"/>
              </a:rPr>
              <a:t>سیستم </a:t>
            </a:r>
            <a:r>
              <a:rPr lang="fa-IR" b="1" dirty="0">
                <a:cs typeface="B Nazanin" panose="00000400000000000000" pitchFamily="2" charset="-78"/>
              </a:rPr>
              <a:t>تري </a:t>
            </a:r>
            <a:r>
              <a:rPr lang="fa-IR" b="1" dirty="0" smtClean="0">
                <a:cs typeface="B Nazanin" panose="00000400000000000000" pitchFamily="2" charset="-78"/>
              </a:rPr>
              <a:t>کلینیک </a:t>
            </a:r>
            <a:r>
              <a:rPr lang="en-US" b="1" dirty="0">
                <a:cs typeface="B Nazanin" panose="00000400000000000000" pitchFamily="2" charset="-78"/>
              </a:rPr>
              <a:t>:(</a:t>
            </a:r>
            <a:r>
              <a:rPr lang="en-US" dirty="0">
                <a:cs typeface="B Nazanin" panose="00000400000000000000" pitchFamily="2" charset="-78"/>
              </a:rPr>
              <a:t>Triclinic system</a:t>
            </a:r>
            <a:r>
              <a:rPr lang="en-US" b="1" dirty="0" smtClean="0">
                <a:cs typeface="B Nazanin" panose="00000400000000000000" pitchFamily="2" charset="-78"/>
              </a:rPr>
              <a:t>)</a:t>
            </a:r>
            <a:endParaRPr lang="fa-IR" b="1" dirty="0" smtClean="0">
              <a:cs typeface="B Nazanin" panose="00000400000000000000" pitchFamily="2" charset="-78"/>
            </a:endParaRPr>
          </a:p>
          <a:p>
            <a:pPr algn="r" rtl="1"/>
            <a:r>
              <a:rPr lang="fa-IR" b="1" dirty="0">
                <a:cs typeface="B Nazanin" panose="00000400000000000000" pitchFamily="2" charset="-78"/>
              </a:rPr>
              <a:t>رده تري کلینیک پدیال </a:t>
            </a:r>
            <a:r>
              <a:rPr lang="fa-IR" b="1" dirty="0" smtClean="0">
                <a:cs typeface="B Nazanin" panose="00000400000000000000" pitchFamily="2" charset="-78"/>
              </a:rPr>
              <a:t>:</a:t>
            </a:r>
            <a:r>
              <a:rPr lang="fa-IR" dirty="0" smtClean="0">
                <a:cs typeface="B Nazanin" panose="00000400000000000000" pitchFamily="2" charset="-78"/>
              </a:rPr>
              <a:t> </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ساده </a:t>
            </a:r>
            <a:r>
              <a:rPr lang="fa-IR" dirty="0">
                <a:cs typeface="B Nazanin" panose="00000400000000000000" pitchFamily="2" charset="-78"/>
              </a:rPr>
              <a:t>ترین رده تقارن می باشد چون فاقد هـر گونـه عنصـر تقـارن اسـت یعنـی هـر سـطح ایـن رده فقـط در اثـر </a:t>
            </a:r>
            <a:r>
              <a:rPr lang="fa-IR" dirty="0" smtClean="0">
                <a:cs typeface="B Nazanin" panose="00000400000000000000" pitchFamily="2" charset="-78"/>
              </a:rPr>
              <a:t>یـک دوران </a:t>
            </a:r>
            <a:r>
              <a:rPr lang="fa-IR" b="1" dirty="0" smtClean="0">
                <a:cs typeface="B Nazanin" panose="00000400000000000000" pitchFamily="2" charset="-78"/>
              </a:rPr>
              <a:t>360 </a:t>
            </a:r>
            <a:r>
              <a:rPr lang="fa-IR" dirty="0" smtClean="0">
                <a:cs typeface="B Nazanin" panose="00000400000000000000" pitchFamily="2" charset="-78"/>
              </a:rPr>
              <a:t>درجه </a:t>
            </a:r>
            <a:r>
              <a:rPr lang="fa-IR" dirty="0">
                <a:cs typeface="B Nazanin" panose="00000400000000000000" pitchFamily="2" charset="-78"/>
              </a:rPr>
              <a:t>اي بر خودش منطبق می گردد و </a:t>
            </a:r>
            <a:r>
              <a:rPr lang="fa-IR" dirty="0" smtClean="0">
                <a:cs typeface="B Nazanin" panose="00000400000000000000" pitchFamily="2" charset="-78"/>
              </a:rPr>
              <a:t>می توان </a:t>
            </a:r>
            <a:r>
              <a:rPr lang="fa-IR" dirty="0">
                <a:cs typeface="B Nazanin" panose="00000400000000000000" pitchFamily="2" charset="-78"/>
              </a:rPr>
              <a:t>گفت که داراي محور تقارن درجه </a:t>
            </a:r>
            <a:r>
              <a:rPr lang="fa-IR" b="1" dirty="0" smtClean="0">
                <a:cs typeface="B Nazanin" panose="00000400000000000000" pitchFamily="2" charset="-78"/>
              </a:rPr>
              <a:t>1 </a:t>
            </a:r>
            <a:r>
              <a:rPr lang="fa-IR" dirty="0" smtClean="0">
                <a:cs typeface="B Nazanin" panose="00000400000000000000" pitchFamily="2" charset="-78"/>
              </a:rPr>
              <a:t>است</a:t>
            </a:r>
            <a:r>
              <a:rPr lang="fa-IR" dirty="0">
                <a:cs typeface="B Nazanin" panose="00000400000000000000" pitchFamily="2" charset="-78"/>
              </a:rPr>
              <a:t>.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از </a:t>
            </a:r>
            <a:r>
              <a:rPr lang="fa-IR" dirty="0">
                <a:cs typeface="B Nazanin" panose="00000400000000000000" pitchFamily="2" charset="-78"/>
              </a:rPr>
              <a:t>فرم پدیون، فرم دیگري در این رده تشکیل نخواهد </a:t>
            </a:r>
            <a:r>
              <a:rPr lang="fa-IR" dirty="0" smtClean="0">
                <a:cs typeface="B Nazanin" panose="00000400000000000000" pitchFamily="2" charset="-78"/>
              </a:rPr>
              <a:t>شد.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پدیون </a:t>
            </a:r>
            <a:r>
              <a:rPr lang="fa-IR" dirty="0">
                <a:cs typeface="B Nazanin" panose="00000400000000000000" pitchFamily="2" charset="-78"/>
              </a:rPr>
              <a:t>یک فرم بـاز اسـت یعنـی در اثـر ترکیـب بـا فـرم </a:t>
            </a:r>
            <a:r>
              <a:rPr lang="fa-IR" dirty="0" smtClean="0">
                <a:cs typeface="B Nazanin" panose="00000400000000000000" pitchFamily="2" charset="-78"/>
              </a:rPr>
              <a:t>هـاي پدیون </a:t>
            </a:r>
            <a:r>
              <a:rPr lang="fa-IR" dirty="0">
                <a:cs typeface="B Nazanin" panose="00000400000000000000" pitchFamily="2" charset="-78"/>
              </a:rPr>
              <a:t>دیگر می تواند سازنده یک بلور </a:t>
            </a:r>
            <a:r>
              <a:rPr lang="fa-IR" dirty="0" smtClean="0">
                <a:cs typeface="B Nazanin" panose="00000400000000000000" pitchFamily="2" charset="-78"/>
              </a:rPr>
              <a:t>باشد. </a:t>
            </a:r>
            <a:endParaRPr lang="en-US" dirty="0">
              <a:cs typeface="B Nazanin" panose="00000400000000000000" pitchFamily="2" charset="-78"/>
            </a:endParaRPr>
          </a:p>
        </p:txBody>
      </p:sp>
    </p:spTree>
    <p:extLst>
      <p:ext uri="{BB962C8B-B14F-4D97-AF65-F5344CB8AC3E}">
        <p14:creationId xmlns:p14="http://schemas.microsoft.com/office/powerpoint/2010/main" val="5958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62200" y="893762"/>
            <a:ext cx="7467600" cy="4524375"/>
          </a:xfrm>
        </p:spPr>
      </p:pic>
    </p:spTree>
    <p:extLst>
      <p:ext uri="{BB962C8B-B14F-4D97-AF65-F5344CB8AC3E}">
        <p14:creationId xmlns:p14="http://schemas.microsoft.com/office/powerpoint/2010/main" val="388764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b="1" cap="none" dirty="0" smtClean="0">
                <a:cs typeface="B Nazanin" panose="00000400000000000000" pitchFamily="2" charset="-78"/>
              </a:rPr>
              <a:t>رده تري کلینیک پیناکوئیدال</a:t>
            </a:r>
            <a:r>
              <a:rPr lang="fa-IR" cap="none" dirty="0" smtClean="0">
                <a:cs typeface="B Nazanin" panose="00000400000000000000" pitchFamily="2" charset="-78"/>
              </a:rPr>
              <a:t> (</a:t>
            </a:r>
            <a:r>
              <a:rPr lang="en-US" cap="none" dirty="0" smtClean="0">
                <a:cs typeface="B Nazanin" panose="00000400000000000000" pitchFamily="2" charset="-78"/>
              </a:rPr>
              <a:t>Triclinic </a:t>
            </a:r>
            <a:r>
              <a:rPr lang="en-US" cap="none" dirty="0" err="1" smtClean="0">
                <a:cs typeface="B Nazanin" panose="00000400000000000000" pitchFamily="2" charset="-78"/>
              </a:rPr>
              <a:t>Pinacoidal</a:t>
            </a:r>
            <a:r>
              <a:rPr lang="en-US" cap="none" dirty="0" smtClean="0">
                <a:cs typeface="B Nazanin" panose="00000400000000000000" pitchFamily="2" charset="-78"/>
              </a:rPr>
              <a:t> </a:t>
            </a:r>
            <a:r>
              <a:rPr lang="fa-IR" cap="none" dirty="0" smtClean="0">
                <a:cs typeface="B Nazanin" panose="00000400000000000000" pitchFamily="2" charset="-78"/>
              </a:rPr>
              <a:t>)</a:t>
            </a:r>
          </a:p>
          <a:p>
            <a:pPr algn="r" rtl="1"/>
            <a:r>
              <a:rPr lang="fa-IR" dirty="0">
                <a:cs typeface="B Nazanin" panose="00000400000000000000" pitchFamily="2" charset="-78"/>
              </a:rPr>
              <a:t>این رده داراي یک مرکز تقارن به عنوان تنها عنصر تقـارن مـی </a:t>
            </a:r>
            <a:r>
              <a:rPr lang="fa-IR" dirty="0" smtClean="0">
                <a:cs typeface="B Nazanin" panose="00000400000000000000" pitchFamily="2" charset="-78"/>
              </a:rPr>
              <a:t>باشـد(</a:t>
            </a:r>
            <a:r>
              <a:rPr lang="en-US" dirty="0" smtClean="0">
                <a:cs typeface="B Nazanin" panose="00000400000000000000" pitchFamily="2" charset="-78"/>
              </a:rPr>
              <a:t>C </a:t>
            </a:r>
            <a:r>
              <a:rPr lang="fa-IR" dirty="0" smtClean="0">
                <a:cs typeface="B Nazanin" panose="00000400000000000000" pitchFamily="2" charset="-78"/>
              </a:rPr>
              <a:t>).</a:t>
            </a:r>
          </a:p>
          <a:p>
            <a:pPr algn="r" rtl="1"/>
            <a:r>
              <a:rPr lang="fa-IR" dirty="0">
                <a:cs typeface="B Nazanin" panose="00000400000000000000" pitchFamily="2" charset="-78"/>
              </a:rPr>
              <a:t>یعنـی از یـک موتیف،موتیـف هـم </a:t>
            </a:r>
            <a:r>
              <a:rPr lang="fa-IR" dirty="0" smtClean="0">
                <a:cs typeface="B Nazanin" panose="00000400000000000000" pitchFamily="2" charset="-78"/>
              </a:rPr>
              <a:t>ارزش دیگري </a:t>
            </a:r>
            <a:r>
              <a:rPr lang="fa-IR" dirty="0">
                <a:cs typeface="B Nazanin" panose="00000400000000000000" pitchFamily="2" charset="-78"/>
              </a:rPr>
              <a:t>در جاي مقابل آن تشکیل می گردد. یک چنین فرم دو سطحی را که در آن سطوح به مـوازات یـک دیگـر </a:t>
            </a:r>
            <a:r>
              <a:rPr lang="fa-IR" dirty="0" smtClean="0">
                <a:cs typeface="B Nazanin" panose="00000400000000000000" pitchFamily="2" charset="-78"/>
              </a:rPr>
              <a:t>قـرار دارند </a:t>
            </a:r>
            <a:r>
              <a:rPr lang="fa-IR" dirty="0">
                <a:cs typeface="B Nazanin" panose="00000400000000000000" pitchFamily="2" charset="-78"/>
              </a:rPr>
              <a:t>پیناکوئید می نامیم. </a:t>
            </a:r>
            <a:br>
              <a:rPr lang="fa-IR" dirty="0">
                <a:cs typeface="B Nazanin" panose="00000400000000000000" pitchFamily="2" charset="-78"/>
              </a:rPr>
            </a:br>
            <a:r>
              <a:rPr lang="en-US" dirty="0">
                <a:cs typeface="B Nazanin" panose="00000400000000000000" pitchFamily="2" charset="-78"/>
              </a:rPr>
              <a:t/>
            </a:r>
            <a:br>
              <a:rPr lang="en-US" dirty="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478" y="2375692"/>
            <a:ext cx="4145050" cy="3935416"/>
          </a:xfrm>
          <a:prstGeom prst="rect">
            <a:avLst/>
          </a:prstGeom>
        </p:spPr>
      </p:pic>
    </p:spTree>
    <p:extLst>
      <p:ext uri="{BB962C8B-B14F-4D97-AF65-F5344CB8AC3E}">
        <p14:creationId xmlns:p14="http://schemas.microsoft.com/office/powerpoint/2010/main" val="39113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29994"/>
            <a:ext cx="10363826" cy="4961205"/>
          </a:xfrm>
        </p:spPr>
        <p:txBody>
          <a:bodyPr/>
          <a:lstStyle/>
          <a:p>
            <a:pPr algn="r" rtl="1"/>
            <a:r>
              <a:rPr lang="fa-IR" b="1" dirty="0">
                <a:cs typeface="B Nazanin" panose="00000400000000000000" pitchFamily="2" charset="-78"/>
              </a:rPr>
              <a:t>سیستم منوکلینیک</a:t>
            </a:r>
            <a:r>
              <a:rPr lang="fa-IR" dirty="0">
                <a:cs typeface="B Nazanin" panose="00000400000000000000" pitchFamily="2" charset="-78"/>
              </a:rPr>
              <a:t> </a:t>
            </a:r>
            <a:r>
              <a:rPr lang="fa-IR" dirty="0" smtClean="0">
                <a:cs typeface="B Nazanin" panose="00000400000000000000" pitchFamily="2" charset="-78"/>
              </a:rPr>
              <a:t>(</a:t>
            </a:r>
            <a:r>
              <a:rPr lang="en-US" cap="none" dirty="0" smtClean="0">
                <a:cs typeface="B Nazanin" panose="00000400000000000000" pitchFamily="2" charset="-78"/>
              </a:rPr>
              <a:t>Monoclinic System </a:t>
            </a:r>
            <a:r>
              <a:rPr lang="fa-IR" dirty="0" smtClean="0">
                <a:cs typeface="B Nazanin" panose="00000400000000000000" pitchFamily="2" charset="-78"/>
              </a:rPr>
              <a:t>)</a:t>
            </a:r>
          </a:p>
          <a:p>
            <a:pPr algn="r" rtl="1"/>
            <a:r>
              <a:rPr lang="en-US" cap="none" dirty="0" err="1" smtClean="0">
                <a:cs typeface="B Nazanin" panose="00000400000000000000" pitchFamily="2" charset="-78"/>
              </a:rPr>
              <a:t>a≠b≠c</a:t>
            </a:r>
            <a:r>
              <a:rPr lang="en-US" cap="none" dirty="0" smtClean="0">
                <a:cs typeface="B Nazanin" panose="00000400000000000000" pitchFamily="2" charset="-78"/>
              </a:rPr>
              <a:t> </a:t>
            </a:r>
            <a:r>
              <a:rPr lang="el-GR" cap="none" dirty="0" smtClean="0">
                <a:cs typeface="B Nazanin" panose="00000400000000000000" pitchFamily="2" charset="-78"/>
              </a:rPr>
              <a:t>α=γ=90° β≠90 </a:t>
            </a:r>
            <a:endParaRPr lang="fa-IR" cap="none" dirty="0" smtClean="0">
              <a:cs typeface="B Nazanin" panose="00000400000000000000" pitchFamily="2" charset="-78"/>
            </a:endParaRPr>
          </a:p>
          <a:p>
            <a:pPr algn="r" rtl="1"/>
            <a:r>
              <a:rPr lang="fa-IR" b="1" dirty="0" smtClean="0">
                <a:cs typeface="B Nazanin" panose="00000400000000000000" pitchFamily="2" charset="-78"/>
              </a:rPr>
              <a:t>رده </a:t>
            </a:r>
            <a:r>
              <a:rPr lang="fa-IR" b="1" dirty="0">
                <a:cs typeface="B Nazanin" panose="00000400000000000000" pitchFamily="2" charset="-78"/>
              </a:rPr>
              <a:t>منوکلینیک دوماتیک</a:t>
            </a:r>
            <a:r>
              <a:rPr lang="fa-IR" dirty="0">
                <a:cs typeface="B Nazanin" panose="00000400000000000000" pitchFamily="2" charset="-78"/>
              </a:rPr>
              <a:t> </a:t>
            </a:r>
            <a:r>
              <a:rPr lang="fa-IR" dirty="0" smtClean="0">
                <a:cs typeface="B Nazanin" panose="00000400000000000000" pitchFamily="2" charset="-78"/>
              </a:rPr>
              <a:t>(</a:t>
            </a:r>
            <a:r>
              <a:rPr lang="en-US" cap="none" dirty="0" smtClean="0">
                <a:cs typeface="B Nazanin" panose="00000400000000000000" pitchFamily="2" charset="-78"/>
              </a:rPr>
              <a:t>Monoclinic </a:t>
            </a:r>
            <a:r>
              <a:rPr lang="en-US" cap="none" dirty="0" err="1" smtClean="0">
                <a:cs typeface="B Nazanin" panose="00000400000000000000" pitchFamily="2" charset="-78"/>
              </a:rPr>
              <a:t>Domatic</a:t>
            </a:r>
            <a:r>
              <a:rPr lang="en-US" cap="none" dirty="0" smtClean="0">
                <a:cs typeface="B Nazanin" panose="00000400000000000000" pitchFamily="2" charset="-78"/>
              </a:rPr>
              <a:t> </a:t>
            </a:r>
            <a:r>
              <a:rPr lang="fa-IR" dirty="0" smtClean="0">
                <a:cs typeface="B Nazanin" panose="00000400000000000000" pitchFamily="2" charset="-78"/>
              </a:rPr>
              <a:t>)</a:t>
            </a:r>
          </a:p>
          <a:p>
            <a:pPr algn="r" rtl="1"/>
            <a:r>
              <a:rPr lang="fa-IR" dirty="0">
                <a:cs typeface="B Nazanin" panose="00000400000000000000" pitchFamily="2" charset="-78"/>
              </a:rPr>
              <a:t>تنها عنصر تقارن دراین رده یک سطح تقارن </a:t>
            </a:r>
            <a:r>
              <a:rPr lang="fa-IR" dirty="0" smtClean="0">
                <a:cs typeface="B Nazanin" panose="00000400000000000000" pitchFamily="2" charset="-78"/>
              </a:rPr>
              <a:t>میباشد. هر </a:t>
            </a:r>
            <a:r>
              <a:rPr lang="fa-IR" dirty="0">
                <a:cs typeface="B Nazanin" panose="00000400000000000000" pitchFamily="2" charset="-78"/>
              </a:rPr>
              <a:t>سطح عمود برآن بـه حالـت پـدیون بـاقی </a:t>
            </a:r>
            <a:r>
              <a:rPr lang="fa-IR" dirty="0" smtClean="0">
                <a:cs typeface="B Nazanin" panose="00000400000000000000" pitchFamily="2" charset="-78"/>
              </a:rPr>
              <a:t>خواهـد ماندولی </a:t>
            </a:r>
            <a:r>
              <a:rPr lang="fa-IR" dirty="0">
                <a:cs typeface="B Nazanin" panose="00000400000000000000" pitchFamily="2" charset="-78"/>
              </a:rPr>
              <a:t>سطوح موازي سطح تقارن تشکیل فرم </a:t>
            </a:r>
            <a:r>
              <a:rPr lang="fa-IR" dirty="0" smtClean="0">
                <a:cs typeface="B Nazanin" panose="00000400000000000000" pitchFamily="2" charset="-78"/>
              </a:rPr>
              <a:t>پیناکویید را </a:t>
            </a:r>
            <a:r>
              <a:rPr lang="fa-IR" dirty="0">
                <a:cs typeface="B Nazanin" panose="00000400000000000000" pitchFamily="2" charset="-78"/>
              </a:rPr>
              <a:t>می دهد. </a:t>
            </a:r>
            <a:br>
              <a:rPr lang="fa-IR" dirty="0">
                <a:cs typeface="B Nazanin" panose="00000400000000000000" pitchFamily="2" charset="-78"/>
              </a:rPr>
            </a:br>
            <a:r>
              <a:rPr lang="fa-IR" dirty="0">
                <a:cs typeface="B Nazanin" panose="00000400000000000000" pitchFamily="2" charset="-78"/>
              </a:rPr>
              <a:t>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el-GR" dirty="0">
                <a:cs typeface="B Nazanin" panose="00000400000000000000" pitchFamily="2" charset="-78"/>
              </a:rPr>
              <a:t/>
            </a:r>
            <a:br>
              <a:rPr lang="el-G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52" y="3310596"/>
            <a:ext cx="5639587" cy="2343477"/>
          </a:xfrm>
          <a:prstGeom prst="rect">
            <a:avLst/>
          </a:prstGeom>
        </p:spPr>
      </p:pic>
    </p:spTree>
    <p:extLst>
      <p:ext uri="{BB962C8B-B14F-4D97-AF65-F5344CB8AC3E}">
        <p14:creationId xmlns:p14="http://schemas.microsoft.com/office/powerpoint/2010/main" val="35874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31520"/>
            <a:ext cx="10363826" cy="5059679"/>
          </a:xfrm>
        </p:spPr>
        <p:txBody>
          <a:bodyPr/>
          <a:lstStyle/>
          <a:p>
            <a:pPr algn="r" rtl="1"/>
            <a:r>
              <a:rPr lang="fa-IR" cap="none" dirty="0" smtClean="0">
                <a:cs typeface="B Titr" panose="00000700000000000000" pitchFamily="2" charset="-78"/>
              </a:rPr>
              <a:t>تقارن:</a:t>
            </a:r>
          </a:p>
          <a:p>
            <a:pPr algn="r" rtl="1"/>
            <a:r>
              <a:rPr lang="fa-IR" b="1" cap="none" dirty="0" smtClean="0">
                <a:cs typeface="B Nazanin" panose="00000400000000000000" pitchFamily="2" charset="-78"/>
              </a:rPr>
              <a:t>تکرار اجزاي محدود کنندة بلور از قبیل سطوح، یال ها وگوشه هـا (</a:t>
            </a:r>
            <a:r>
              <a:rPr lang="en-US" b="1" cap="none" dirty="0" smtClean="0">
                <a:cs typeface="B Nazanin" panose="00000400000000000000" pitchFamily="2" charset="-78"/>
              </a:rPr>
              <a:t>Motif</a:t>
            </a:r>
            <a:r>
              <a:rPr lang="fa-IR" b="1" cap="none" dirty="0" smtClean="0">
                <a:cs typeface="B Nazanin" panose="00000400000000000000" pitchFamily="2" charset="-78"/>
              </a:rPr>
              <a:t>) در زاویـه اي معـین تحـت تـأثیرعامل یا عناصر تقارن صورت می پذیرد.</a:t>
            </a:r>
          </a:p>
          <a:p>
            <a:pPr algn="r" rtl="1"/>
            <a:endParaRPr lang="fa-IR" dirty="0" smtClean="0">
              <a:cs typeface="B Titr" panose="00000700000000000000" pitchFamily="2" charset="-78"/>
            </a:endParaRPr>
          </a:p>
          <a:p>
            <a:pPr algn="r" rtl="1"/>
            <a:r>
              <a:rPr lang="fa-IR" dirty="0" smtClean="0">
                <a:cs typeface="B Titr" panose="00000700000000000000" pitchFamily="2" charset="-78"/>
              </a:rPr>
              <a:t>عناصر تقارن:</a:t>
            </a:r>
            <a:endParaRPr lang="fa-IR" dirty="0">
              <a:cs typeface="B Titr" panose="00000700000000000000" pitchFamily="2" charset="-78"/>
            </a:endParaRPr>
          </a:p>
          <a:p>
            <a:pPr algn="r" rtl="1"/>
            <a:r>
              <a:rPr lang="fa-IR" b="1" dirty="0">
                <a:cs typeface="B Nazanin" panose="00000400000000000000" pitchFamily="2" charset="-78"/>
              </a:rPr>
              <a:t>الف) مركز تقارن </a:t>
            </a:r>
            <a:r>
              <a:rPr lang="fa-IR" dirty="0">
                <a:cs typeface="B Nazanin" panose="00000400000000000000" pitchFamily="2" charset="-78"/>
              </a:rPr>
              <a:t>(</a:t>
            </a:r>
            <a:r>
              <a:rPr lang="en-US" dirty="0">
                <a:cs typeface="B Nazanin" panose="00000400000000000000" pitchFamily="2" charset="-78"/>
              </a:rPr>
              <a:t>c</a:t>
            </a:r>
            <a:r>
              <a:rPr lang="fa-IR" dirty="0">
                <a:cs typeface="B Nazanin" panose="00000400000000000000" pitchFamily="2" charset="-78"/>
              </a:rPr>
              <a:t>)</a:t>
            </a:r>
            <a:endParaRPr lang="en-US" dirty="0">
              <a:cs typeface="B Nazanin" panose="00000400000000000000" pitchFamily="2" charset="-78"/>
            </a:endParaRPr>
          </a:p>
          <a:p>
            <a:pPr algn="r" rtl="1"/>
            <a:r>
              <a:rPr lang="fa-IR" b="1" dirty="0">
                <a:cs typeface="B Nazanin" panose="00000400000000000000" pitchFamily="2" charset="-78"/>
              </a:rPr>
              <a:t>ب) سطح تقارن </a:t>
            </a:r>
            <a:r>
              <a:rPr lang="fa-IR" dirty="0">
                <a:cs typeface="B Nazanin" panose="00000400000000000000" pitchFamily="2" charset="-78"/>
              </a:rPr>
              <a:t>(</a:t>
            </a:r>
            <a:r>
              <a:rPr lang="en-US" dirty="0">
                <a:cs typeface="B Nazanin" panose="00000400000000000000" pitchFamily="2" charset="-78"/>
              </a:rPr>
              <a:t>P</a:t>
            </a:r>
            <a:r>
              <a:rPr lang="fa-IR" dirty="0">
                <a:cs typeface="B Nazanin" panose="00000400000000000000" pitchFamily="2" charset="-78"/>
              </a:rPr>
              <a:t>) </a:t>
            </a:r>
          </a:p>
          <a:p>
            <a:pPr algn="r" rtl="1"/>
            <a:r>
              <a:rPr lang="fa-IR" b="1" dirty="0">
                <a:cs typeface="B Nazanin" panose="00000400000000000000" pitchFamily="2" charset="-78"/>
              </a:rPr>
              <a:t>پ) محور تقارن </a:t>
            </a:r>
            <a:r>
              <a:rPr lang="fa-IR" dirty="0">
                <a:cs typeface="B Nazanin" panose="00000400000000000000" pitchFamily="2" charset="-78"/>
              </a:rPr>
              <a:t>(</a:t>
            </a:r>
            <a:r>
              <a:rPr lang="en-US" dirty="0">
                <a:cs typeface="B Nazanin" panose="00000400000000000000" pitchFamily="2" charset="-78"/>
              </a:rPr>
              <a:t>A</a:t>
            </a:r>
            <a:r>
              <a:rPr lang="fa-IR" dirty="0">
                <a:cs typeface="B Nazanin" panose="00000400000000000000" pitchFamily="2" charset="-78"/>
              </a:rPr>
              <a:t>)</a:t>
            </a:r>
            <a:r>
              <a:rPr lang="en-US" dirty="0">
                <a:cs typeface="B Nazanin" panose="00000400000000000000" pitchFamily="2" charset="-78"/>
              </a:rPr>
              <a:t/>
            </a:r>
            <a:br>
              <a:rPr lang="en-US" dirty="0">
                <a:cs typeface="B Nazanin" panose="00000400000000000000" pitchFamily="2" charset="-78"/>
              </a:rPr>
            </a:br>
            <a:endParaRPr lang="en-US" dirty="0">
              <a:cs typeface="B Nazanin" panose="00000400000000000000" pitchFamily="2" charset="-78"/>
            </a:endParaRPr>
          </a:p>
          <a:p>
            <a:pPr marL="0" indent="0" algn="r" rtl="1">
              <a:buNone/>
            </a:pPr>
            <a:r>
              <a:rPr lang="fa-IR" cap="none" dirty="0" smtClean="0">
                <a:cs typeface="B Nazanin" panose="00000400000000000000" pitchFamily="2" charset="-78"/>
              </a:rPr>
              <a:t> </a:t>
            </a:r>
            <a:br>
              <a:rPr lang="fa-IR" cap="none" dirty="0" smtClean="0">
                <a:cs typeface="B Nazanin" panose="00000400000000000000" pitchFamily="2" charset="-78"/>
              </a:rPr>
            </a:br>
            <a:endParaRPr lang="en-US" cap="none" dirty="0">
              <a:cs typeface="B Nazanin" panose="00000400000000000000" pitchFamily="2" charset="-78"/>
            </a:endParaRPr>
          </a:p>
        </p:txBody>
      </p:sp>
    </p:spTree>
    <p:extLst>
      <p:ext uri="{BB962C8B-B14F-4D97-AF65-F5344CB8AC3E}">
        <p14:creationId xmlns:p14="http://schemas.microsoft.com/office/powerpoint/2010/main" val="7313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31520"/>
            <a:ext cx="10363826" cy="5059679"/>
          </a:xfrm>
        </p:spPr>
        <p:txBody>
          <a:bodyPr/>
          <a:lstStyle/>
          <a:p>
            <a:pPr algn="r" rtl="1"/>
            <a:r>
              <a:rPr lang="fa-IR" b="1" cap="none" dirty="0" smtClean="0">
                <a:cs typeface="B Nazanin" panose="00000400000000000000" pitchFamily="2" charset="-78"/>
              </a:rPr>
              <a:t>رده منوکلینیک اسفنوئیدال</a:t>
            </a:r>
            <a:r>
              <a:rPr lang="fa-IR" cap="none" dirty="0" smtClean="0">
                <a:cs typeface="B Nazanin" panose="00000400000000000000" pitchFamily="2" charset="-78"/>
              </a:rPr>
              <a:t> (</a:t>
            </a:r>
            <a:r>
              <a:rPr lang="en-US" cap="none" dirty="0" smtClean="0">
                <a:cs typeface="B Nazanin" panose="00000400000000000000" pitchFamily="2" charset="-78"/>
              </a:rPr>
              <a:t>Monoclinic Sphenoidal </a:t>
            </a:r>
            <a:r>
              <a:rPr lang="fa-IR" cap="none" dirty="0" smtClean="0">
                <a:cs typeface="B Nazanin" panose="00000400000000000000" pitchFamily="2" charset="-78"/>
              </a:rPr>
              <a:t>)</a:t>
            </a:r>
          </a:p>
          <a:p>
            <a:pPr algn="r" rtl="1"/>
            <a:r>
              <a:rPr lang="fa-IR" cap="none" dirty="0" smtClean="0">
                <a:cs typeface="B Nazanin" panose="00000400000000000000" pitchFamily="2" charset="-78"/>
              </a:rPr>
              <a:t>تنهـا عنصـر تقـارن درایـن رده یـک محـور درجـه 2ازنـوع قطبـی مـیباشـد کـه همـواره درجهـت محـور </a:t>
            </a:r>
            <a:r>
              <a:rPr lang="en-US" cap="none" dirty="0" smtClean="0">
                <a:cs typeface="B Nazanin" panose="00000400000000000000" pitchFamily="2" charset="-78"/>
              </a:rPr>
              <a:t>Y</a:t>
            </a:r>
            <a:r>
              <a:rPr lang="fa-IR" cap="none" dirty="0" smtClean="0">
                <a:cs typeface="B Nazanin" panose="00000400000000000000" pitchFamily="2" charset="-78"/>
              </a:rPr>
              <a:t> ازمحورهاي بلور شناسی قرار میگیرد.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73" y="2693524"/>
            <a:ext cx="6067425" cy="2343150"/>
          </a:xfrm>
          <a:prstGeom prst="rect">
            <a:avLst/>
          </a:prstGeom>
        </p:spPr>
      </p:pic>
    </p:spTree>
    <p:extLst>
      <p:ext uri="{BB962C8B-B14F-4D97-AF65-F5344CB8AC3E}">
        <p14:creationId xmlns:p14="http://schemas.microsoft.com/office/powerpoint/2010/main" val="281989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58130"/>
            <a:ext cx="10363826" cy="4933070"/>
          </a:xfrm>
        </p:spPr>
        <p:txBody>
          <a:bodyPr/>
          <a:lstStyle/>
          <a:p>
            <a:pPr algn="r" rtl="1"/>
            <a:r>
              <a:rPr lang="fa-IR" b="1" cap="none" dirty="0" smtClean="0">
                <a:cs typeface="B Nazanin" panose="00000400000000000000" pitchFamily="2" charset="-78"/>
              </a:rPr>
              <a:t>انانتی مورف</a:t>
            </a:r>
            <a:r>
              <a:rPr lang="fa-IR" cap="none" dirty="0" smtClean="0">
                <a:cs typeface="B Nazanin" panose="00000400000000000000" pitchFamily="2" charset="-78"/>
              </a:rPr>
              <a:t> (</a:t>
            </a:r>
            <a:r>
              <a:rPr lang="en-US" cap="none" dirty="0" err="1" smtClean="0">
                <a:cs typeface="B Nazanin" panose="00000400000000000000" pitchFamily="2" charset="-78"/>
              </a:rPr>
              <a:t>Enantimorphous</a:t>
            </a:r>
            <a:r>
              <a:rPr lang="en-US" cap="none" dirty="0" smtClean="0">
                <a:cs typeface="B Nazanin" panose="00000400000000000000" pitchFamily="2" charset="-78"/>
              </a:rPr>
              <a:t> </a:t>
            </a:r>
            <a:r>
              <a:rPr lang="fa-IR" cap="none" dirty="0" smtClean="0">
                <a:cs typeface="B Nazanin" panose="00000400000000000000" pitchFamily="2" charset="-78"/>
              </a:rPr>
              <a:t>)</a:t>
            </a:r>
          </a:p>
          <a:p>
            <a:pPr algn="r" rtl="1"/>
            <a:endParaRPr lang="fa-IR" cap="none" dirty="0" smtClean="0">
              <a:cs typeface="B Nazanin" panose="00000400000000000000" pitchFamily="2" charset="-78"/>
            </a:endParaRPr>
          </a:p>
          <a:p>
            <a:pPr algn="r" rtl="1"/>
            <a:r>
              <a:rPr lang="fa-IR" cap="none" dirty="0" smtClean="0">
                <a:cs typeface="B Nazanin" panose="00000400000000000000" pitchFamily="2" charset="-78"/>
              </a:rPr>
              <a:t>هرگاه دو بلورنسبت به سطح آینه به صورت قرینـه باشـندولی بـر یکـدیگر قابـل انطباق نباشند یک فرم انانتی مورف گویند.</a:t>
            </a:r>
          </a:p>
          <a:p>
            <a:pPr algn="r" rtl="1"/>
            <a:endParaRPr lang="fa-IR" cap="none" dirty="0">
              <a:cs typeface="B Nazanin" panose="00000400000000000000" pitchFamily="2" charset="-78"/>
            </a:endParaRPr>
          </a:p>
          <a:p>
            <a:pPr algn="r" rtl="1"/>
            <a:r>
              <a:rPr lang="fa-IR" cap="none" dirty="0" smtClean="0">
                <a:cs typeface="B Nazanin" panose="00000400000000000000" pitchFamily="2" charset="-78"/>
              </a:rPr>
              <a:t>اصولاً بلورهایی داراي چنین فرمی هستند کـه از عناصـر تقـارن فقـط داراي محور تقارن می باشند.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spTree>
    <p:extLst>
      <p:ext uri="{BB962C8B-B14F-4D97-AF65-F5344CB8AC3E}">
        <p14:creationId xmlns:p14="http://schemas.microsoft.com/office/powerpoint/2010/main" val="337090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58130"/>
            <a:ext cx="10363826" cy="4933070"/>
          </a:xfrm>
        </p:spPr>
        <p:txBody>
          <a:bodyPr/>
          <a:lstStyle/>
          <a:p>
            <a:pPr algn="r" rtl="1"/>
            <a:r>
              <a:rPr lang="fa-IR" b="1" cap="none" dirty="0" smtClean="0">
                <a:cs typeface="B Nazanin" panose="00000400000000000000" pitchFamily="2" charset="-78"/>
              </a:rPr>
              <a:t>رده منوکلینیک پریسماتیک</a:t>
            </a:r>
            <a:r>
              <a:rPr lang="fa-IR" cap="none" dirty="0" smtClean="0">
                <a:cs typeface="B Nazanin" panose="00000400000000000000" pitchFamily="2" charset="-78"/>
              </a:rPr>
              <a:t> (</a:t>
            </a:r>
            <a:r>
              <a:rPr lang="en-US" cap="none" dirty="0" smtClean="0">
                <a:cs typeface="B Nazanin" panose="00000400000000000000" pitchFamily="2" charset="-78"/>
              </a:rPr>
              <a:t>Monoclinic Prismatic </a:t>
            </a:r>
            <a:r>
              <a:rPr lang="fa-IR" cap="none" dirty="0" smtClean="0">
                <a:cs typeface="B Nazanin" panose="00000400000000000000" pitchFamily="2" charset="-78"/>
              </a:rPr>
              <a:t>)</a:t>
            </a:r>
          </a:p>
          <a:p>
            <a:pPr algn="r" rtl="1"/>
            <a:r>
              <a:rPr lang="fa-IR" cap="none" dirty="0" smtClean="0">
                <a:cs typeface="B Nazanin" panose="00000400000000000000" pitchFamily="2" charset="-78"/>
              </a:rPr>
              <a:t>عناصر تقارن در این رده یک محور درجۀ </a:t>
            </a:r>
            <a:r>
              <a:rPr lang="fa-IR" b="1" cap="none" dirty="0" smtClean="0">
                <a:cs typeface="B Nazanin" panose="00000400000000000000" pitchFamily="2" charset="-78"/>
              </a:rPr>
              <a:t>2</a:t>
            </a:r>
            <a:r>
              <a:rPr lang="fa-IR" cap="none" dirty="0" smtClean="0">
                <a:cs typeface="B Nazanin" panose="00000400000000000000" pitchFamily="2" charset="-78"/>
              </a:rPr>
              <a:t>عمود بر یک سطح تقارن مـیباشـد.</a:t>
            </a:r>
          </a:p>
          <a:p>
            <a:pPr algn="r" rtl="1"/>
            <a:r>
              <a:rPr lang="fa-IR" cap="none" dirty="0" smtClean="0">
                <a:cs typeface="B Nazanin" panose="00000400000000000000" pitchFamily="2" charset="-78"/>
              </a:rPr>
              <a:t>از ترکیـب این دوعنصر تقارن یک مرکز تقارن ناشی میشود. محور </a:t>
            </a:r>
            <a:r>
              <a:rPr lang="en-US" cap="none" dirty="0" smtClean="0">
                <a:cs typeface="B Nazanin" panose="00000400000000000000" pitchFamily="2" charset="-78"/>
              </a:rPr>
              <a:t>Y</a:t>
            </a:r>
            <a:r>
              <a:rPr lang="fa-IR" cap="none" dirty="0" smtClean="0">
                <a:cs typeface="B Nazanin" panose="00000400000000000000" pitchFamily="2" charset="-78"/>
              </a:rPr>
              <a:t>بلورشناسی همواره در جهت محور درجه 2 قرار میگیرد.</a:t>
            </a:r>
          </a:p>
          <a:p>
            <a:pPr marL="0" indent="0" algn="r" rtl="1">
              <a:buNone/>
            </a:pP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2566144"/>
            <a:ext cx="6704721" cy="3225056"/>
          </a:xfrm>
          <a:prstGeom prst="rect">
            <a:avLst/>
          </a:prstGeom>
        </p:spPr>
      </p:pic>
    </p:spTree>
    <p:extLst>
      <p:ext uri="{BB962C8B-B14F-4D97-AF65-F5344CB8AC3E}">
        <p14:creationId xmlns:p14="http://schemas.microsoft.com/office/powerpoint/2010/main" val="33032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89318"/>
            <a:ext cx="10363826" cy="5359790"/>
          </a:xfrm>
        </p:spPr>
        <p:txBody>
          <a:bodyPr/>
          <a:lstStyle/>
          <a:p>
            <a:pPr algn="r" rtl="1"/>
            <a:r>
              <a:rPr lang="fa-IR" dirty="0">
                <a:cs typeface="B Nazanin" panose="00000400000000000000" pitchFamily="2" charset="-78"/>
              </a:rPr>
              <a:t>کانی هاي مهم این رده شامل </a:t>
            </a:r>
            <a:r>
              <a:rPr lang="en-US" dirty="0" smtClean="0">
                <a:cs typeface="B Nazanin" panose="00000400000000000000" pitchFamily="2" charset="-78"/>
              </a:rPr>
              <a:t> </a:t>
            </a:r>
            <a:r>
              <a:rPr lang="fa-IR" dirty="0" smtClean="0">
                <a:cs typeface="B Nazanin" panose="00000400000000000000" pitchFamily="2" charset="-78"/>
              </a:rPr>
              <a:t>دیوپسید</a:t>
            </a:r>
            <a:r>
              <a:rPr lang="en-US" dirty="0" smtClean="0">
                <a:cs typeface="B Nazanin" panose="00000400000000000000" pitchFamily="2" charset="-78"/>
              </a:rPr>
              <a:t>،</a:t>
            </a:r>
            <a:r>
              <a:rPr lang="fa-IR" dirty="0" smtClean="0">
                <a:cs typeface="B Nazanin" panose="00000400000000000000" pitchFamily="2" charset="-78"/>
              </a:rPr>
              <a:t> ژیپس، ارتوز و اوژیت است</a:t>
            </a:r>
          </a:p>
          <a:p>
            <a:pPr marL="0" indent="0" algn="r" rtl="1">
              <a:buNone/>
            </a:pPr>
            <a:r>
              <a:rPr lang="fa-IR" dirty="0" smtClean="0">
                <a:cs typeface="B Nazanin" panose="00000400000000000000" pitchFamily="2" charset="-78"/>
              </a:rPr>
              <a:t> </a:t>
            </a: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06" y="1546713"/>
            <a:ext cx="5638800" cy="3905250"/>
          </a:xfrm>
          <a:prstGeom prst="rect">
            <a:avLst/>
          </a:prstGeom>
        </p:spPr>
      </p:pic>
    </p:spTree>
    <p:extLst>
      <p:ext uri="{BB962C8B-B14F-4D97-AF65-F5344CB8AC3E}">
        <p14:creationId xmlns:p14="http://schemas.microsoft.com/office/powerpoint/2010/main" val="18713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59656"/>
            <a:ext cx="10363826" cy="5031544"/>
          </a:xfrm>
        </p:spPr>
        <p:txBody>
          <a:bodyPr/>
          <a:lstStyle/>
          <a:p>
            <a:pPr algn="r" rtl="1"/>
            <a:r>
              <a:rPr lang="fa-IR" b="1" dirty="0">
                <a:cs typeface="B Nazanin" panose="00000400000000000000" pitchFamily="2" charset="-78"/>
              </a:rPr>
              <a:t>سیستم ارتورومبیک</a:t>
            </a:r>
            <a:r>
              <a:rPr lang="fa-IR" dirty="0">
                <a:cs typeface="B Nazanin" panose="00000400000000000000" pitchFamily="2" charset="-78"/>
              </a:rPr>
              <a:t> </a:t>
            </a:r>
            <a:r>
              <a:rPr lang="fa-IR" dirty="0" smtClean="0">
                <a:cs typeface="B Nazanin" panose="00000400000000000000" pitchFamily="2" charset="-78"/>
              </a:rPr>
              <a:t>(</a:t>
            </a:r>
            <a:r>
              <a:rPr lang="en-US" cap="none" dirty="0" smtClean="0">
                <a:cs typeface="B Nazanin" panose="00000400000000000000" pitchFamily="2" charset="-78"/>
              </a:rPr>
              <a:t>Orthorhombic System </a:t>
            </a:r>
            <a:r>
              <a:rPr lang="fa-IR" dirty="0" smtClean="0">
                <a:cs typeface="B Nazanin" panose="00000400000000000000" pitchFamily="2" charset="-78"/>
              </a:rPr>
              <a:t>)</a:t>
            </a:r>
          </a:p>
          <a:p>
            <a:pPr algn="r" rtl="1"/>
            <a:r>
              <a:rPr lang="fa-IR" dirty="0">
                <a:cs typeface="B Nazanin" panose="00000400000000000000" pitchFamily="2" charset="-78"/>
              </a:rPr>
              <a:t>متریک این سیستم بصورت: </a:t>
            </a:r>
            <a:r>
              <a:rPr lang="fa-IR" dirty="0" smtClean="0">
                <a:cs typeface="B Nazanin" panose="00000400000000000000" pitchFamily="2" charset="-78"/>
              </a:rPr>
              <a:t>°</a:t>
            </a:r>
            <a:r>
              <a:rPr lang="en-US" cap="none" dirty="0" err="1" smtClean="0">
                <a:cs typeface="B Nazanin" panose="00000400000000000000" pitchFamily="2" charset="-78"/>
              </a:rPr>
              <a:t>a≠b≠c</a:t>
            </a:r>
            <a:r>
              <a:rPr lang="en-US" cap="none" dirty="0" smtClean="0">
                <a:cs typeface="B Nazanin" panose="00000400000000000000" pitchFamily="2" charset="-78"/>
              </a:rPr>
              <a:t> </a:t>
            </a:r>
            <a:r>
              <a:rPr lang="el-GR" cap="none" dirty="0" smtClean="0">
                <a:cs typeface="B Nazanin" panose="00000400000000000000" pitchFamily="2" charset="-78"/>
              </a:rPr>
              <a:t>α=β=γ=9</a:t>
            </a:r>
            <a:r>
              <a:rPr lang="en-US" cap="none" dirty="0" smtClean="0">
                <a:cs typeface="B Nazanin" panose="00000400000000000000" pitchFamily="2" charset="-78"/>
              </a:rPr>
              <a:t>0</a:t>
            </a:r>
            <a:r>
              <a:rPr lang="el-GR" cap="none" dirty="0" smtClean="0">
                <a:cs typeface="B Nazanin" panose="00000400000000000000" pitchFamily="2" charset="-78"/>
              </a:rPr>
              <a:t> </a:t>
            </a:r>
            <a:endParaRPr lang="en-US" cap="none" dirty="0" smtClean="0">
              <a:cs typeface="B Nazanin" panose="00000400000000000000" pitchFamily="2" charset="-78"/>
            </a:endParaRPr>
          </a:p>
          <a:p>
            <a:pPr algn="r" rtl="1"/>
            <a:r>
              <a:rPr lang="fa-IR" b="1" dirty="0">
                <a:cs typeface="B Nazanin" panose="00000400000000000000" pitchFamily="2" charset="-78"/>
              </a:rPr>
              <a:t>ردة ارتورومبیک پیرامیدال</a:t>
            </a:r>
            <a:r>
              <a:rPr lang="fa-IR" dirty="0">
                <a:cs typeface="B Nazanin" panose="00000400000000000000" pitchFamily="2" charset="-78"/>
              </a:rPr>
              <a:t> </a:t>
            </a:r>
            <a:r>
              <a:rPr lang="fa-IR" dirty="0" smtClean="0">
                <a:cs typeface="B Nazanin" panose="00000400000000000000" pitchFamily="2" charset="-78"/>
              </a:rPr>
              <a:t>(</a:t>
            </a:r>
            <a:r>
              <a:rPr lang="en-US" cap="none" dirty="0" smtClean="0">
                <a:cs typeface="B Nazanin" panose="00000400000000000000" pitchFamily="2" charset="-78"/>
              </a:rPr>
              <a:t>Orthorhombic Pyramidal </a:t>
            </a:r>
            <a:r>
              <a:rPr lang="fa-IR" dirty="0" smtClean="0">
                <a:cs typeface="B Nazanin" panose="00000400000000000000" pitchFamily="2" charset="-78"/>
              </a:rPr>
              <a:t>)</a:t>
            </a:r>
          </a:p>
          <a:p>
            <a:pPr algn="r" rtl="1"/>
            <a:r>
              <a:rPr lang="fa-IR" dirty="0">
                <a:cs typeface="B Nazanin" panose="00000400000000000000" pitchFamily="2" charset="-78"/>
              </a:rPr>
              <a:t>دراین رده دو سطح تقارن عمودبر یکدیگر وجود دارد که در محل برخورد آنها یک محور درجه 2ظاهر می </a:t>
            </a:r>
            <a:r>
              <a:rPr lang="fa-IR" dirty="0" smtClean="0">
                <a:cs typeface="B Nazanin" panose="00000400000000000000" pitchFamily="2" charset="-78"/>
              </a:rPr>
              <a:t>شود. </a:t>
            </a:r>
            <a:r>
              <a:rPr lang="fa-IR" dirty="0">
                <a:cs typeface="B Nazanin" panose="00000400000000000000" pitchFamily="2" charset="-78"/>
              </a:rPr>
              <a:t>چهار سطح در موقعیت عمومی </a:t>
            </a:r>
            <a:r>
              <a:rPr lang="fa-IR" dirty="0" smtClean="0">
                <a:cs typeface="B Nazanin" panose="00000400000000000000" pitchFamily="2" charset="-78"/>
              </a:rPr>
              <a:t>تشکیل </a:t>
            </a:r>
            <a:r>
              <a:rPr lang="fa-IR" dirty="0">
                <a:cs typeface="B Nazanin" panose="00000400000000000000" pitchFamily="2" charset="-78"/>
              </a:rPr>
              <a:t>یک هرم </a:t>
            </a:r>
            <a:r>
              <a:rPr lang="fa-IR" dirty="0" smtClean="0">
                <a:cs typeface="B Nazanin" panose="00000400000000000000" pitchFamily="2" charset="-78"/>
              </a:rPr>
              <a:t>(پیرامید) را </a:t>
            </a:r>
            <a:r>
              <a:rPr lang="fa-IR" dirty="0">
                <a:cs typeface="B Nazanin" panose="00000400000000000000" pitchFamily="2" charset="-78"/>
              </a:rPr>
              <a:t>میدهد و از </a:t>
            </a:r>
            <a:r>
              <a:rPr lang="fa-IR" dirty="0" smtClean="0">
                <a:cs typeface="B Nazanin" panose="00000400000000000000" pitchFamily="2" charset="-78"/>
              </a:rPr>
              <a:t>این جهت </a:t>
            </a:r>
            <a:r>
              <a:rPr lang="fa-IR" dirty="0">
                <a:cs typeface="B Nazanin" panose="00000400000000000000" pitchFamily="2" charset="-78"/>
              </a:rPr>
              <a:t>این رده ارتورومبیک پیرامیدال می </a:t>
            </a:r>
            <a:r>
              <a:rPr lang="fa-IR" dirty="0" smtClean="0">
                <a:cs typeface="B Nazanin" panose="00000400000000000000" pitchFamily="2" charset="-78"/>
              </a:rPr>
              <a:t>باشد.</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el-GR" dirty="0">
                <a:cs typeface="B Nazanin" panose="00000400000000000000" pitchFamily="2" charset="-78"/>
              </a:rPr>
              <a:t/>
            </a:r>
            <a:br>
              <a:rPr lang="el-G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2" y="3275428"/>
            <a:ext cx="7414973" cy="2790092"/>
          </a:xfrm>
          <a:prstGeom prst="rect">
            <a:avLst/>
          </a:prstGeom>
        </p:spPr>
      </p:pic>
    </p:spTree>
    <p:extLst>
      <p:ext uri="{BB962C8B-B14F-4D97-AF65-F5344CB8AC3E}">
        <p14:creationId xmlns:p14="http://schemas.microsoft.com/office/powerpoint/2010/main" val="26140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3774" y="998806"/>
            <a:ext cx="10363826" cy="4792393"/>
          </a:xfrm>
        </p:spPr>
        <p:txBody>
          <a:bodyPr/>
          <a:lstStyle/>
          <a:p>
            <a:pPr algn="r" rtl="1"/>
            <a:r>
              <a:rPr lang="fa-IR" dirty="0" smtClean="0">
                <a:cs typeface="B Nazanin" panose="00000400000000000000" pitchFamily="2" charset="-78"/>
              </a:rPr>
              <a:t>همی مورفیت کانی بارز این رده است.</a:t>
            </a:r>
          </a:p>
          <a:p>
            <a:pPr algn="r" rtl="1"/>
            <a:endParaRPr lang="en-US" dirty="0">
              <a:cs typeface="B Nazanin" panose="00000400000000000000" pitchFamily="2" charset="-78"/>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800" y="1758461"/>
            <a:ext cx="3909048" cy="4004603"/>
          </a:xfrm>
          <a:prstGeom prst="rect">
            <a:avLst/>
          </a:prstGeom>
        </p:spPr>
      </p:pic>
    </p:spTree>
    <p:extLst>
      <p:ext uri="{BB962C8B-B14F-4D97-AF65-F5344CB8AC3E}">
        <p14:creationId xmlns:p14="http://schemas.microsoft.com/office/powerpoint/2010/main" val="9581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15926"/>
            <a:ext cx="10363826" cy="4975273"/>
          </a:xfrm>
        </p:spPr>
        <p:txBody>
          <a:bodyPr>
            <a:normAutofit/>
          </a:bodyPr>
          <a:lstStyle/>
          <a:p>
            <a:pPr algn="r" rtl="1"/>
            <a:r>
              <a:rPr lang="fa-IR" b="1" cap="none" dirty="0" smtClean="0">
                <a:cs typeface="B Nazanin" panose="00000400000000000000" pitchFamily="2" charset="-78"/>
              </a:rPr>
              <a:t>ردة ارتورومبیک بی پیرامیدال</a:t>
            </a:r>
            <a:r>
              <a:rPr lang="fa-IR" cap="none" dirty="0" smtClean="0">
                <a:cs typeface="B Nazanin" panose="00000400000000000000" pitchFamily="2" charset="-78"/>
              </a:rPr>
              <a:t> (</a:t>
            </a:r>
            <a:r>
              <a:rPr lang="en-US" cap="none" dirty="0" smtClean="0">
                <a:cs typeface="B Nazanin" panose="00000400000000000000" pitchFamily="2" charset="-78"/>
              </a:rPr>
              <a:t>Orthorhombic </a:t>
            </a:r>
            <a:r>
              <a:rPr lang="en-US" cap="none" dirty="0" err="1" smtClean="0">
                <a:cs typeface="B Nazanin" panose="00000400000000000000" pitchFamily="2" charset="-78"/>
              </a:rPr>
              <a:t>Bipyramidal</a:t>
            </a:r>
            <a:r>
              <a:rPr lang="en-US" cap="none" dirty="0" smtClean="0">
                <a:cs typeface="B Nazanin" panose="00000400000000000000" pitchFamily="2" charset="-78"/>
              </a:rPr>
              <a:t> </a:t>
            </a:r>
            <a:r>
              <a:rPr lang="fa-IR" cap="none" dirty="0" smtClean="0">
                <a:cs typeface="B Nazanin" panose="00000400000000000000" pitchFamily="2" charset="-78"/>
              </a:rPr>
              <a:t>)</a:t>
            </a:r>
          </a:p>
          <a:p>
            <a:pPr algn="r" rtl="1"/>
            <a:r>
              <a:rPr lang="fa-IR" cap="none" dirty="0" smtClean="0">
                <a:cs typeface="B Nazanin" panose="00000400000000000000" pitchFamily="2" charset="-78"/>
              </a:rPr>
              <a:t>عناصر تقارن در این رده عبارتند از سه سطح تقارن عمود بر یکدیگر در محل برخورد آنها سـه محـور درجـه 2ظـاهر می گردد.</a:t>
            </a:r>
          </a:p>
          <a:p>
            <a:pPr algn="r" rtl="1"/>
            <a:r>
              <a:rPr lang="fa-IR" cap="none" dirty="0" smtClean="0">
                <a:cs typeface="B Nazanin" panose="00000400000000000000" pitchFamily="2" charset="-78"/>
              </a:rPr>
              <a:t>این سه محور نیز بر هم عمود می باشند ویک مرکز تقارن نیز بوجود می آیـد.</a:t>
            </a:r>
          </a:p>
          <a:p>
            <a:pPr algn="r" rtl="1"/>
            <a:r>
              <a:rPr lang="fa-IR" cap="none" dirty="0" smtClean="0">
                <a:cs typeface="B Nazanin" panose="00000400000000000000" pitchFamily="2" charset="-78"/>
              </a:rPr>
              <a:t>ایـن فـرم بـه شکل دو هرم است که از قاعده به هم چسبیده اند.</a:t>
            </a:r>
          </a:p>
          <a:p>
            <a:pPr algn="r" rtl="1"/>
            <a:r>
              <a:rPr lang="fa-IR" dirty="0">
                <a:cs typeface="B Nazanin" panose="00000400000000000000" pitchFamily="2" charset="-78"/>
              </a:rPr>
              <a:t>کانی هاي مهم این رده شامل: </a:t>
            </a:r>
            <a:r>
              <a:rPr lang="fa-IR" dirty="0" smtClean="0">
                <a:cs typeface="B Nazanin" panose="00000400000000000000" pitchFamily="2" charset="-78"/>
              </a:rPr>
              <a:t>آراگونیت، باریت، انیدریت و </a:t>
            </a:r>
            <a:r>
              <a:rPr lang="fa-IR" dirty="0">
                <a:cs typeface="B Nazanin" panose="00000400000000000000" pitchFamily="2" charset="-78"/>
              </a:rPr>
              <a:t>اولیوین </a:t>
            </a: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90" y="3449359"/>
            <a:ext cx="6150733" cy="2679831"/>
          </a:xfrm>
          <a:prstGeom prst="rect">
            <a:avLst/>
          </a:prstGeom>
        </p:spPr>
      </p:pic>
    </p:spTree>
    <p:extLst>
      <p:ext uri="{BB962C8B-B14F-4D97-AF65-F5344CB8AC3E}">
        <p14:creationId xmlns:p14="http://schemas.microsoft.com/office/powerpoint/2010/main" val="13268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89317"/>
            <a:ext cx="10363826" cy="5486399"/>
          </a:xfrm>
        </p:spPr>
        <p:txBody>
          <a:bodyPr>
            <a:normAutofit/>
          </a:bodyPr>
          <a:lstStyle/>
          <a:p>
            <a:pPr algn="r" rtl="1"/>
            <a:r>
              <a:rPr lang="fa-IR" b="1" dirty="0">
                <a:cs typeface="B Nazanin" panose="00000400000000000000" pitchFamily="2" charset="-78"/>
              </a:rPr>
              <a:t>ردة ارتورومبیک بی اسفنوئیدال</a:t>
            </a:r>
            <a:r>
              <a:rPr lang="fa-IR" dirty="0">
                <a:cs typeface="B Nazanin" panose="00000400000000000000" pitchFamily="2" charset="-78"/>
              </a:rPr>
              <a:t> </a:t>
            </a:r>
            <a:r>
              <a:rPr lang="fa-IR" dirty="0" smtClean="0">
                <a:cs typeface="B Nazanin" panose="00000400000000000000" pitchFamily="2" charset="-78"/>
              </a:rPr>
              <a:t>(</a:t>
            </a:r>
            <a:r>
              <a:rPr lang="en-US" cap="none" dirty="0" err="1" smtClean="0">
                <a:cs typeface="B Nazanin" panose="00000400000000000000" pitchFamily="2" charset="-78"/>
              </a:rPr>
              <a:t>Orthorombic</a:t>
            </a:r>
            <a:r>
              <a:rPr lang="en-US" cap="none" dirty="0" smtClean="0">
                <a:cs typeface="B Nazanin" panose="00000400000000000000" pitchFamily="2" charset="-78"/>
              </a:rPr>
              <a:t> </a:t>
            </a:r>
            <a:r>
              <a:rPr lang="en-US" cap="none" dirty="0" err="1" smtClean="0">
                <a:cs typeface="B Nazanin" panose="00000400000000000000" pitchFamily="2" charset="-78"/>
              </a:rPr>
              <a:t>Bisphenoidal</a:t>
            </a:r>
            <a:r>
              <a:rPr lang="en-US" cap="none" dirty="0" smtClean="0">
                <a:cs typeface="B Nazanin" panose="00000400000000000000" pitchFamily="2" charset="-78"/>
              </a:rPr>
              <a:t> </a:t>
            </a:r>
            <a:r>
              <a:rPr lang="fa-IR" dirty="0" smtClean="0">
                <a:cs typeface="B Nazanin" panose="00000400000000000000" pitchFamily="2" charset="-78"/>
              </a:rPr>
              <a:t>)</a:t>
            </a:r>
          </a:p>
          <a:p>
            <a:pPr algn="r" rtl="1"/>
            <a:r>
              <a:rPr lang="fa-IR" dirty="0">
                <a:cs typeface="B Nazanin" panose="00000400000000000000" pitchFamily="2" charset="-78"/>
              </a:rPr>
              <a:t>عناصر تقارن در این رده سه محور درجه 2عمود بر یکدیگر می </a:t>
            </a:r>
            <a:r>
              <a:rPr lang="fa-IR" dirty="0" smtClean="0">
                <a:cs typeface="B Nazanin" panose="00000400000000000000" pitchFamily="2" charset="-78"/>
              </a:rPr>
              <a:t>باشد. </a:t>
            </a:r>
          </a:p>
          <a:p>
            <a:pPr algn="r" rtl="1"/>
            <a:r>
              <a:rPr lang="fa-IR" dirty="0">
                <a:cs typeface="B Nazanin" panose="00000400000000000000" pitchFamily="2" charset="-78"/>
              </a:rPr>
              <a:t>بـه عبـارت </a:t>
            </a:r>
            <a:r>
              <a:rPr lang="fa-IR" dirty="0" smtClean="0">
                <a:cs typeface="B Nazanin" panose="00000400000000000000" pitchFamily="2" charset="-78"/>
              </a:rPr>
              <a:t>دیگـردو محورعمود </a:t>
            </a:r>
            <a:r>
              <a:rPr lang="fa-IR" dirty="0">
                <a:cs typeface="B Nazanin" panose="00000400000000000000" pitchFamily="2" charset="-78"/>
              </a:rPr>
              <a:t>بر هم که درمحل برخوردآنها محوردرجه دو دیگري بوجود میآید که بر دو محور اولی عمود مـی </a:t>
            </a:r>
            <a:r>
              <a:rPr lang="fa-IR" dirty="0" smtClean="0">
                <a:cs typeface="B Nazanin" panose="00000400000000000000" pitchFamily="2" charset="-78"/>
              </a:rPr>
              <a:t>باشـد.</a:t>
            </a:r>
          </a:p>
          <a:p>
            <a:pPr algn="r" rtl="1"/>
            <a:r>
              <a:rPr lang="fa-IR" dirty="0">
                <a:cs typeface="B Nazanin" panose="00000400000000000000" pitchFamily="2" charset="-78"/>
              </a:rPr>
              <a:t>فرمی که در اثر عمل این عناصر تقارن تشکیل می شود یک فرم بسـته چهـار سـطحی </a:t>
            </a:r>
            <a:r>
              <a:rPr lang="fa-IR" dirty="0" smtClean="0">
                <a:cs typeface="B Nazanin" panose="00000400000000000000" pitchFamily="2" charset="-78"/>
              </a:rPr>
              <a:t>است </a:t>
            </a:r>
            <a:r>
              <a:rPr lang="fa-IR" dirty="0">
                <a:cs typeface="B Nazanin" panose="00000400000000000000" pitchFamily="2" charset="-78"/>
              </a:rPr>
              <a:t>کـه بصـورت دو گـوه </a:t>
            </a:r>
            <a:r>
              <a:rPr lang="fa-IR" dirty="0" smtClean="0">
                <a:cs typeface="B Nazanin" panose="00000400000000000000" pitchFamily="2" charset="-78"/>
              </a:rPr>
              <a:t>( بـی اسفنوئید) </a:t>
            </a:r>
            <a:r>
              <a:rPr lang="fa-IR" dirty="0">
                <a:cs typeface="B Nazanin" panose="00000400000000000000" pitchFamily="2" charset="-78"/>
              </a:rPr>
              <a:t>در یکدیگر قرار گرفته </a:t>
            </a:r>
            <a:r>
              <a:rPr lang="fa-IR" dirty="0" smtClean="0">
                <a:cs typeface="B Nazanin" panose="00000400000000000000" pitchFamily="2" charset="-78"/>
              </a:rPr>
              <a:t>اند.</a:t>
            </a:r>
          </a:p>
          <a:p>
            <a:pPr algn="r" rtl="1"/>
            <a:r>
              <a:rPr lang="fa-IR" dirty="0">
                <a:cs typeface="B Nazanin" panose="00000400000000000000" pitchFamily="2" charset="-78"/>
              </a:rPr>
              <a:t>در این رده دو یال افقی فرم بی اسفنوئید نسبت به یکدیگر بطـور مایـل قـرار </a:t>
            </a:r>
            <a:r>
              <a:rPr lang="fa-IR" dirty="0" smtClean="0">
                <a:cs typeface="B Nazanin" panose="00000400000000000000" pitchFamily="2" charset="-78"/>
              </a:rPr>
              <a:t>گرفتـه اند </a:t>
            </a:r>
            <a:r>
              <a:rPr lang="fa-IR" dirty="0">
                <a:cs typeface="B Nazanin" panose="00000400000000000000" pitchFamily="2" charset="-78"/>
              </a:rPr>
              <a:t>در صورتیکه این دو یال در بی اسفنوئید مربوط به سیستم تتراگونال عمود بر هم می </a:t>
            </a:r>
            <a:r>
              <a:rPr lang="fa-IR" dirty="0" smtClean="0">
                <a:cs typeface="B Nazanin" panose="00000400000000000000" pitchFamily="2" charset="-78"/>
              </a:rPr>
              <a:t>باشند.</a:t>
            </a:r>
          </a:p>
          <a:p>
            <a:pPr algn="r" rtl="1"/>
            <a:r>
              <a:rPr lang="fa-IR" dirty="0">
                <a:cs typeface="B Nazanin" panose="00000400000000000000" pitchFamily="2" charset="-78"/>
              </a:rPr>
              <a:t>کانی مهم این رده اپسومیت </a:t>
            </a:r>
            <a:r>
              <a:rPr lang="fa-IR" dirty="0" smtClean="0">
                <a:cs typeface="B Nazanin" panose="00000400000000000000" pitchFamily="2" charset="-78"/>
              </a:rPr>
              <a:t>است.</a:t>
            </a:r>
            <a:endParaRPr lang="en-US" dirty="0">
              <a:cs typeface="B Nazanin" panose="00000400000000000000" pitchFamily="2" charset="-78"/>
            </a:endParaRPr>
          </a:p>
        </p:txBody>
      </p:sp>
    </p:spTree>
    <p:extLst>
      <p:ext uri="{BB962C8B-B14F-4D97-AF65-F5344CB8AC3E}">
        <p14:creationId xmlns:p14="http://schemas.microsoft.com/office/powerpoint/2010/main" val="41230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363" y="445245"/>
            <a:ext cx="9553575" cy="36766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250" y="3977347"/>
            <a:ext cx="2209800" cy="2476500"/>
          </a:xfrm>
          <a:prstGeom prst="rect">
            <a:avLst/>
          </a:prstGeom>
        </p:spPr>
      </p:pic>
    </p:spTree>
    <p:extLst>
      <p:ext uri="{BB962C8B-B14F-4D97-AF65-F5344CB8AC3E}">
        <p14:creationId xmlns:p14="http://schemas.microsoft.com/office/powerpoint/2010/main" val="5066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17452"/>
            <a:ext cx="10363826" cy="5261317"/>
          </a:xfrm>
        </p:spPr>
        <p:txBody>
          <a:bodyPr>
            <a:normAutofit/>
          </a:bodyPr>
          <a:lstStyle/>
          <a:p>
            <a:pPr algn="r" rtl="1"/>
            <a:r>
              <a:rPr lang="fa-IR" b="1" dirty="0">
                <a:cs typeface="B Nazanin" panose="00000400000000000000" pitchFamily="2" charset="-78"/>
              </a:rPr>
              <a:t>محور تقارن: </a:t>
            </a:r>
            <a:endParaRPr lang="fa-IR" b="1"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یک </a:t>
            </a:r>
            <a:r>
              <a:rPr lang="fa-IR" dirty="0">
                <a:cs typeface="B Nazanin" panose="00000400000000000000" pitchFamily="2" charset="-78"/>
              </a:rPr>
              <a:t>عنصر تقارن است که بصورت خط مستقیمی فرض می </a:t>
            </a:r>
            <a:r>
              <a:rPr lang="fa-IR" dirty="0" smtClean="0">
                <a:cs typeface="B Nazanin" panose="00000400000000000000" pitchFamily="2" charset="-78"/>
              </a:rPr>
              <a:t>شود.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این </a:t>
            </a:r>
            <a:r>
              <a:rPr lang="fa-IR" dirty="0">
                <a:cs typeface="B Nazanin" panose="00000400000000000000" pitchFamily="2" charset="-78"/>
              </a:rPr>
              <a:t>خط از مرکز جسم عبـور </a:t>
            </a:r>
            <a:r>
              <a:rPr lang="fa-IR" dirty="0" smtClean="0">
                <a:cs typeface="B Nazanin" panose="00000400000000000000" pitchFamily="2" charset="-78"/>
              </a:rPr>
              <a:t>مـی کند </a:t>
            </a:r>
            <a:r>
              <a:rPr lang="fa-IR" dirty="0">
                <a:cs typeface="B Nazanin" panose="00000400000000000000" pitchFamily="2" charset="-78"/>
              </a:rPr>
              <a:t>واجزاي بلور مانند سطوح، یالها و گوشه ها در حول آن در یک دوران 360درجه اي، تحت زاویۀ معینی تکرار </a:t>
            </a:r>
            <a:r>
              <a:rPr lang="fa-IR" dirty="0" smtClean="0">
                <a:cs typeface="B Nazanin" panose="00000400000000000000" pitchFamily="2" charset="-78"/>
              </a:rPr>
              <a:t>مـی گردد</a:t>
            </a:r>
            <a:r>
              <a:rPr lang="fa-IR" dirty="0">
                <a:cs typeface="B Nazanin" panose="00000400000000000000" pitchFamily="2" charset="-78"/>
              </a:rPr>
              <a:t>.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 </a:t>
            </a:r>
            <a:r>
              <a:rPr lang="fa-IR" dirty="0">
                <a:cs typeface="B Nazanin" panose="00000400000000000000" pitchFamily="2" charset="-78"/>
              </a:rPr>
              <a:t>در چنین حالتی امکان تکرار آن ها به تعداد دو، سه، چهارو شش بار امکان پذیر </a:t>
            </a:r>
            <a:r>
              <a:rPr lang="fa-IR" dirty="0" smtClean="0">
                <a:cs typeface="B Nazanin" panose="00000400000000000000" pitchFamily="2" charset="-78"/>
              </a:rPr>
              <a:t>است </a:t>
            </a:r>
            <a:r>
              <a:rPr lang="fa-IR" dirty="0">
                <a:cs typeface="B Nazanin" panose="00000400000000000000" pitchFamily="2" charset="-78"/>
              </a:rPr>
              <a:t>و از </a:t>
            </a:r>
            <a:r>
              <a:rPr lang="fa-IR" dirty="0" smtClean="0">
                <a:cs typeface="B Nazanin" panose="00000400000000000000" pitchFamily="2" charset="-78"/>
              </a:rPr>
              <a:t>انجـا، انـواع</a:t>
            </a:r>
            <a:r>
              <a:rPr lang="fa-IR" dirty="0">
                <a:cs typeface="B Nazanin" panose="00000400000000000000" pitchFamily="2" charset="-78"/>
              </a:rPr>
              <a:t> </a:t>
            </a:r>
            <a:r>
              <a:rPr lang="fa-IR" dirty="0" smtClean="0">
                <a:cs typeface="B Nazanin" panose="00000400000000000000" pitchFamily="2" charset="-78"/>
              </a:rPr>
              <a:t>محورهاي </a:t>
            </a:r>
            <a:r>
              <a:rPr lang="fa-IR" dirty="0">
                <a:cs typeface="B Nazanin" panose="00000400000000000000" pitchFamily="2" charset="-78"/>
              </a:rPr>
              <a:t>تقارن بصورت محورهاي تقارن درجۀ دو، درجۀ سه،درجۀ چهار ودرجۀ شش مشخص می گـردد. </a:t>
            </a:r>
            <a:endParaRPr lang="en-US" dirty="0">
              <a:cs typeface="B Nazanin" panose="00000400000000000000" pitchFamily="2" charset="-78"/>
            </a:endParaRPr>
          </a:p>
        </p:txBody>
      </p:sp>
    </p:spTree>
    <p:extLst>
      <p:ext uri="{BB962C8B-B14F-4D97-AF65-F5344CB8AC3E}">
        <p14:creationId xmlns:p14="http://schemas.microsoft.com/office/powerpoint/2010/main" val="46379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29994"/>
            <a:ext cx="10363826" cy="4961205"/>
          </a:xfrm>
        </p:spPr>
        <p:txBody>
          <a:bodyPr/>
          <a:lstStyle/>
          <a:p>
            <a:pPr algn="r" rtl="1"/>
            <a:endParaRPr lang="fa-IR" dirty="0" smtClean="0">
              <a:cs typeface="B Nazanin" panose="00000400000000000000" pitchFamily="2" charset="-78"/>
            </a:endParaRPr>
          </a:p>
          <a:p>
            <a:pPr algn="r" rtl="1"/>
            <a:r>
              <a:rPr lang="fa-IR" dirty="0" smtClean="0">
                <a:cs typeface="B Nazanin" panose="00000400000000000000" pitchFamily="2" charset="-78"/>
              </a:rPr>
              <a:t>در حـالتی که </a:t>
            </a:r>
            <a:r>
              <a:rPr lang="fa-IR" dirty="0">
                <a:cs typeface="B Nazanin" panose="00000400000000000000" pitchFamily="2" charset="-78"/>
              </a:rPr>
              <a:t>موتیف ها به فاصلۀ 180درجه حول محوري فقط یک مرتبه دیگر تکرار شود محور از درجۀ دو و در حـالتی کـه </a:t>
            </a:r>
            <a:r>
              <a:rPr lang="fa-IR" dirty="0" smtClean="0">
                <a:cs typeface="B Nazanin" panose="00000400000000000000" pitchFamily="2" charset="-78"/>
              </a:rPr>
              <a:t>بـه فاصلۀ </a:t>
            </a:r>
            <a:r>
              <a:rPr lang="fa-IR" dirty="0">
                <a:cs typeface="B Nazanin" panose="00000400000000000000" pitchFamily="2" charset="-78"/>
              </a:rPr>
              <a:t>120درجه تکرار شود از درجۀ سه و بالاخره در فاصلۀ 90یا 60درجه، محور تقارن از درجات چهار ویا شش </a:t>
            </a:r>
            <a:r>
              <a:rPr lang="fa-IR" dirty="0" smtClean="0">
                <a:cs typeface="B Nazanin" panose="00000400000000000000" pitchFamily="2" charset="-78"/>
              </a:rPr>
              <a:t>مـی باشد</a:t>
            </a:r>
            <a:r>
              <a:rPr lang="fa-IR" dirty="0">
                <a:cs typeface="B Nazanin" panose="00000400000000000000" pitchFamily="2" charset="-78"/>
              </a:rPr>
              <a:t>.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بطور </a:t>
            </a:r>
            <a:r>
              <a:rPr lang="fa-IR" dirty="0">
                <a:cs typeface="B Nazanin" panose="00000400000000000000" pitchFamily="2" charset="-78"/>
              </a:rPr>
              <a:t>کلی درجۀیک محور از روي </a:t>
            </a:r>
            <a:r>
              <a:rPr lang="fa-IR" dirty="0" smtClean="0">
                <a:cs typeface="B Nazanin" panose="00000400000000000000" pitchFamily="2" charset="-78"/>
              </a:rPr>
              <a:t>فرمول </a:t>
            </a:r>
            <a:r>
              <a:rPr lang="en-US" dirty="0" smtClean="0">
                <a:cs typeface="B Nazanin" panose="00000400000000000000" pitchFamily="2" charset="-78"/>
              </a:rPr>
              <a:t>(N=360/</a:t>
            </a:r>
            <a:r>
              <a:rPr lang="en-US" cap="none" dirty="0" smtClean="0">
                <a:cs typeface="B Nazanin" panose="00000400000000000000" pitchFamily="2" charset="-78"/>
              </a:rPr>
              <a:t>n</a:t>
            </a:r>
            <a:r>
              <a:rPr lang="en-US" dirty="0" smtClean="0">
                <a:cs typeface="B Nazanin" panose="00000400000000000000" pitchFamily="2" charset="-78"/>
              </a:rPr>
              <a:t>)</a:t>
            </a:r>
            <a:r>
              <a:rPr lang="fa-IR" dirty="0" smtClean="0">
                <a:cs typeface="B Nazanin" panose="00000400000000000000" pitchFamily="2" charset="-78"/>
              </a:rPr>
              <a:t> تعیین </a:t>
            </a:r>
            <a:r>
              <a:rPr lang="fa-IR" dirty="0">
                <a:cs typeface="B Nazanin" panose="00000400000000000000" pitchFamily="2" charset="-78"/>
              </a:rPr>
              <a:t>می شود که در آن </a:t>
            </a:r>
            <a:r>
              <a:rPr lang="en-US" dirty="0" smtClean="0">
                <a:cs typeface="B Nazanin" panose="00000400000000000000" pitchFamily="2" charset="-78"/>
              </a:rPr>
              <a:t>N</a:t>
            </a:r>
            <a:r>
              <a:rPr lang="fa-IR" dirty="0" smtClean="0">
                <a:cs typeface="B Nazanin" panose="00000400000000000000" pitchFamily="2" charset="-78"/>
              </a:rPr>
              <a:t> درجۀ </a:t>
            </a:r>
            <a:r>
              <a:rPr lang="fa-IR" dirty="0">
                <a:cs typeface="B Nazanin" panose="00000400000000000000" pitchFamily="2" charset="-78"/>
              </a:rPr>
              <a:t>محور </a:t>
            </a:r>
            <a:r>
              <a:rPr lang="fa-IR" dirty="0" smtClean="0">
                <a:cs typeface="B Nazanin" panose="00000400000000000000" pitchFamily="2" charset="-78"/>
              </a:rPr>
              <a:t>و </a:t>
            </a:r>
            <a:r>
              <a:rPr lang="en-US" cap="none" dirty="0" smtClean="0">
                <a:cs typeface="B Nazanin" panose="00000400000000000000" pitchFamily="2" charset="-78"/>
              </a:rPr>
              <a:t>n</a:t>
            </a:r>
            <a:r>
              <a:rPr lang="fa-IR" cap="none" dirty="0" smtClean="0">
                <a:cs typeface="B Nazanin" panose="00000400000000000000" pitchFamily="2" charset="-78"/>
              </a:rPr>
              <a:t> </a:t>
            </a:r>
            <a:r>
              <a:rPr lang="fa-IR" dirty="0" smtClean="0">
                <a:cs typeface="B Nazanin" panose="00000400000000000000" pitchFamily="2" charset="-78"/>
              </a:rPr>
              <a:t>زاویـۀچرخش براي </a:t>
            </a:r>
            <a:r>
              <a:rPr lang="fa-IR" dirty="0">
                <a:cs typeface="B Nazanin" panose="00000400000000000000" pitchFamily="2" charset="-78"/>
              </a:rPr>
              <a:t>تکرار موتیف و 360عدد مربوط به درجات یک دوران کامل جسم حول محور می باشد.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در </a:t>
            </a:r>
            <a:r>
              <a:rPr lang="fa-IR" dirty="0">
                <a:cs typeface="B Nazanin" panose="00000400000000000000" pitchFamily="2" charset="-78"/>
              </a:rPr>
              <a:t>بلور ها فقط محـور </a:t>
            </a:r>
            <a:r>
              <a:rPr lang="fa-IR" dirty="0" smtClean="0">
                <a:cs typeface="B Nazanin" panose="00000400000000000000" pitchFamily="2" charset="-78"/>
              </a:rPr>
              <a:t>هـا به صورت اسلاید بعد </a:t>
            </a:r>
            <a:r>
              <a:rPr lang="fa-IR" dirty="0">
                <a:cs typeface="B Nazanin" panose="00000400000000000000" pitchFamily="2" charset="-78"/>
              </a:rPr>
              <a:t>می تواند وجود داشته </a:t>
            </a:r>
            <a:r>
              <a:rPr lang="fa-IR" dirty="0" smtClean="0">
                <a:cs typeface="B Nazanin" panose="00000400000000000000" pitchFamily="2" charset="-78"/>
              </a:rPr>
              <a:t>باشد.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140293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1100" y="1551781"/>
            <a:ext cx="9829800" cy="3648075"/>
          </a:xfrm>
        </p:spPr>
      </p:pic>
    </p:spTree>
    <p:extLst>
      <p:ext uri="{BB962C8B-B14F-4D97-AF65-F5344CB8AC3E}">
        <p14:creationId xmlns:p14="http://schemas.microsoft.com/office/powerpoint/2010/main" val="280484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73724"/>
            <a:ext cx="10363826" cy="5275384"/>
          </a:xfrm>
        </p:spPr>
        <p:txBody>
          <a:bodyPr>
            <a:normAutofit/>
          </a:bodyPr>
          <a:lstStyle/>
          <a:p>
            <a:pPr algn="r" rtl="1"/>
            <a:r>
              <a:rPr lang="fa-IR" b="1" cap="none" dirty="0" smtClean="0">
                <a:cs typeface="B Nazanin" panose="00000400000000000000" pitchFamily="2" charset="-78"/>
              </a:rPr>
              <a:t>فرم هاي حاصل از محور تقارن</a:t>
            </a:r>
            <a:r>
              <a:rPr lang="fa-IR" cap="none" dirty="0" smtClean="0">
                <a:cs typeface="B Nazanin" panose="00000400000000000000" pitchFamily="2" charset="-78"/>
              </a:rPr>
              <a:t> </a:t>
            </a:r>
          </a:p>
          <a:p>
            <a:pPr algn="r" rtl="1"/>
            <a:r>
              <a:rPr lang="fa-IR" b="1" cap="none" dirty="0" smtClean="0">
                <a:cs typeface="B Nazanin" panose="00000400000000000000" pitchFamily="2" charset="-78"/>
              </a:rPr>
              <a:t>فرم پدیون (</a:t>
            </a:r>
            <a:r>
              <a:rPr lang="en-US" cap="none" dirty="0" err="1" smtClean="0">
                <a:cs typeface="B Nazanin" panose="00000400000000000000" pitchFamily="2" charset="-78"/>
              </a:rPr>
              <a:t>Pedion</a:t>
            </a:r>
            <a:r>
              <a:rPr lang="en-US" cap="none" dirty="0" smtClean="0">
                <a:cs typeface="B Nazanin" panose="00000400000000000000" pitchFamily="2" charset="-78"/>
              </a:rPr>
              <a:t> </a:t>
            </a:r>
            <a:r>
              <a:rPr lang="fa-IR" cap="none" dirty="0" smtClean="0">
                <a:cs typeface="B Nazanin" panose="00000400000000000000" pitchFamily="2" charset="-78"/>
              </a:rPr>
              <a:t>)</a:t>
            </a:r>
          </a:p>
          <a:p>
            <a:pPr algn="r" rtl="1"/>
            <a:r>
              <a:rPr lang="fa-IR" cap="none" dirty="0" smtClean="0">
                <a:cs typeface="B Nazanin" panose="00000400000000000000" pitchFamily="2" charset="-78"/>
              </a:rPr>
              <a:t>دراثرچرخش حول محوردرجه یک طی 360درجه تشکیل می شود</a:t>
            </a:r>
          </a:p>
          <a:p>
            <a:pPr algn="r" rtl="1"/>
            <a:endParaRPr lang="fa-IR" cap="none" dirty="0" smtClean="0">
              <a:cs typeface="B Nazanin" panose="00000400000000000000" pitchFamily="2" charset="-78"/>
            </a:endParaRPr>
          </a:p>
          <a:p>
            <a:pPr algn="r" rtl="1"/>
            <a:r>
              <a:rPr lang="fa-IR" b="1" cap="none" dirty="0" smtClean="0">
                <a:cs typeface="B Nazanin" panose="00000400000000000000" pitchFamily="2" charset="-78"/>
              </a:rPr>
              <a:t>فرم پیناکوئید (</a:t>
            </a:r>
            <a:r>
              <a:rPr lang="en-US" cap="none" dirty="0" err="1" smtClean="0">
                <a:cs typeface="B Nazanin" panose="00000400000000000000" pitchFamily="2" charset="-78"/>
              </a:rPr>
              <a:t>Pinacoide</a:t>
            </a:r>
            <a:r>
              <a:rPr lang="en-US" cap="none" dirty="0" smtClean="0">
                <a:cs typeface="B Nazanin" panose="00000400000000000000" pitchFamily="2" charset="-78"/>
              </a:rPr>
              <a:t> </a:t>
            </a:r>
            <a:r>
              <a:rPr lang="fa-IR" b="1" cap="none" dirty="0" smtClean="0">
                <a:cs typeface="B Nazanin" panose="00000400000000000000" pitchFamily="2" charset="-78"/>
              </a:rPr>
              <a:t>)</a:t>
            </a:r>
          </a:p>
          <a:p>
            <a:pPr algn="r" rtl="1"/>
            <a:r>
              <a:rPr lang="fa-IR" cap="none" dirty="0" smtClean="0">
                <a:cs typeface="B Nazanin" panose="00000400000000000000" pitchFamily="2" charset="-78"/>
              </a:rPr>
              <a:t>هر گاه سطحی به موازات محـور چرخشـی درجـه دو قـرار گرفتـه باشـد بایـد سطح قرینه آن به موازات سطح اول و در طرف دیگـر محـور چرخشـی دیـده مـی شـود. چنـین فـرم دو سـطحی را پیناکوئید می نامیم.</a:t>
            </a:r>
          </a:p>
          <a:p>
            <a:pPr algn="r" rtl="1"/>
            <a:endParaRPr lang="fa-IR" b="1" cap="none" dirty="0" smtClean="0">
              <a:cs typeface="B Nazanin" panose="00000400000000000000" pitchFamily="2" charset="-78"/>
            </a:endParaRPr>
          </a:p>
          <a:p>
            <a:pPr algn="r" rtl="1"/>
            <a:r>
              <a:rPr lang="fa-IR" b="1" cap="none" dirty="0" smtClean="0">
                <a:cs typeface="B Nazanin" panose="00000400000000000000" pitchFamily="2" charset="-78"/>
              </a:rPr>
              <a:t>فرم اسفنوئید (</a:t>
            </a:r>
            <a:r>
              <a:rPr lang="en-US" cap="none" dirty="0" err="1" smtClean="0">
                <a:cs typeface="B Nazanin" panose="00000400000000000000" pitchFamily="2" charset="-78"/>
              </a:rPr>
              <a:t>Sphenoide</a:t>
            </a:r>
            <a:r>
              <a:rPr lang="en-US" cap="none" dirty="0" smtClean="0">
                <a:cs typeface="B Nazanin" panose="00000400000000000000" pitchFamily="2" charset="-78"/>
              </a:rPr>
              <a:t> </a:t>
            </a:r>
            <a:r>
              <a:rPr lang="fa-IR" b="1" cap="none" dirty="0" smtClean="0">
                <a:cs typeface="B Nazanin" panose="00000400000000000000" pitchFamily="2" charset="-78"/>
              </a:rPr>
              <a:t>)</a:t>
            </a:r>
          </a:p>
          <a:p>
            <a:pPr algn="r" rtl="1"/>
            <a:r>
              <a:rPr lang="fa-IR" cap="none" dirty="0" smtClean="0">
                <a:cs typeface="B Nazanin" panose="00000400000000000000" pitchFamily="2" charset="-78"/>
              </a:rPr>
              <a:t>اگر در سطح به وسیله محور چرخشـی درجـه دو بـر یـک دیگـر قابـل انطبـاق بود، نسبت به یک دیگر مایل قرار گرفته باشند فرم دو سطحی به نام اسفنویید تشکیل می شود. </a:t>
            </a:r>
            <a:endParaRPr lang="en-US" cap="none" dirty="0">
              <a:cs typeface="B Nazanin" panose="00000400000000000000" pitchFamily="2" charset="-78"/>
            </a:endParaRPr>
          </a:p>
        </p:txBody>
      </p:sp>
    </p:spTree>
    <p:extLst>
      <p:ext uri="{BB962C8B-B14F-4D97-AF65-F5344CB8AC3E}">
        <p14:creationId xmlns:p14="http://schemas.microsoft.com/office/powerpoint/2010/main" val="330600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95487" y="1229519"/>
            <a:ext cx="8201025" cy="4391025"/>
          </a:xfrm>
        </p:spPr>
      </p:pic>
    </p:spTree>
    <p:extLst>
      <p:ext uri="{BB962C8B-B14F-4D97-AF65-F5344CB8AC3E}">
        <p14:creationId xmlns:p14="http://schemas.microsoft.com/office/powerpoint/2010/main" val="31074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38260" y="1122056"/>
            <a:ext cx="4515480" cy="4391638"/>
          </a:xfrm>
        </p:spPr>
      </p:pic>
    </p:spTree>
    <p:extLst>
      <p:ext uri="{BB962C8B-B14F-4D97-AF65-F5344CB8AC3E}">
        <p14:creationId xmlns:p14="http://schemas.microsoft.com/office/powerpoint/2010/main" val="98496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52337" y="1723021"/>
            <a:ext cx="6087325" cy="3019846"/>
          </a:xfrm>
        </p:spPr>
      </p:pic>
    </p:spTree>
    <p:extLst>
      <p:ext uri="{BB962C8B-B14F-4D97-AF65-F5344CB8AC3E}">
        <p14:creationId xmlns:p14="http://schemas.microsoft.com/office/powerpoint/2010/main" val="32591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264</TotalTime>
  <Words>1213</Words>
  <Application>Microsoft Office PowerPoint</Application>
  <PresentationFormat>Widescreen</PresentationFormat>
  <Paragraphs>107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 Nazanin</vt:lpstr>
      <vt:lpstr>B Titr</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dc:creator>
  <cp:lastModifiedBy>VAIO</cp:lastModifiedBy>
  <cp:revision>32</cp:revision>
  <dcterms:created xsi:type="dcterms:W3CDTF">2018-02-21T20:55:03Z</dcterms:created>
  <dcterms:modified xsi:type="dcterms:W3CDTF">2019-03-24T06:15:09Z</dcterms:modified>
</cp:coreProperties>
</file>