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9" d="100"/>
          <a:sy n="79" d="100"/>
        </p:scale>
        <p:origin x="1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6/13/2019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004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6/13/2019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451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6/13/2019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457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6/13/2019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963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6/13/2019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117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6/13/2019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690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6/13/2019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369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6/13/2019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873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6/13/2019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811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6/13/2019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044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198F7-B77E-4C1A-97CA-03C0208AD827}" type="datetimeFigureOut">
              <a:rPr lang="en-US" smtClean="0"/>
              <a:t>6/13/2019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287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A198F7-B77E-4C1A-97CA-03C0208AD827}" type="datetimeFigureOut">
              <a:rPr lang="en-US" smtClean="0"/>
              <a:t>6/13/2019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012F3C-172E-462C-A6F1-CDAB54BF5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743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a-IR" dirty="0" smtClean="0"/>
              <a:t>طرح درس </a:t>
            </a:r>
            <a:r>
              <a:rPr lang="fa-IR" dirty="0" smtClean="0"/>
              <a:t>آشنایی بافقه اقتصادی</a:t>
            </a:r>
            <a:r>
              <a:rPr lang="fa-IR" dirty="0" smtClean="0"/>
              <a:t/>
            </a:r>
            <a:br>
              <a:rPr lang="fa-IR" dirty="0" smtClean="0"/>
            </a:br>
            <a:r>
              <a:rPr lang="fa-IR" sz="2800" dirty="0" smtClean="0"/>
              <a:t>مهدی صفد</a:t>
            </a:r>
            <a:r>
              <a:rPr lang="fa-IR" sz="2800" dirty="0" smtClean="0"/>
              <a:t>ری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a-IR" dirty="0" smtClean="0"/>
              <a:t>3 </a:t>
            </a:r>
            <a:r>
              <a:rPr lang="fa-IR" dirty="0" smtClean="0"/>
              <a:t>واحد</a:t>
            </a:r>
            <a:r>
              <a:rPr lang="fa-IR" dirty="0" smtClean="0"/>
              <a:t>.نظری.کارشناسی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520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اول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r">
              <a:buNone/>
            </a:pPr>
            <a:endParaRPr lang="fa-IR" dirty="0"/>
          </a:p>
          <a:p>
            <a:pPr algn="r"/>
            <a:r>
              <a:rPr lang="fa-IR" dirty="0" smtClean="0"/>
              <a:t>* تعریف فقه * روش تحقیق در فقه (اجتهاد) * منابع فقه * رابطه فقه و حقوق اقتصادی</a:t>
            </a:r>
          </a:p>
          <a:p>
            <a:pPr algn="r"/>
            <a:r>
              <a:rPr lang="fa-IR" dirty="0" smtClean="0"/>
              <a:t>* تقسیم بندی فقه و تعریف فقه معاملات بالمعنی الاعم و فقه اقتصادی</a:t>
            </a:r>
          </a:p>
          <a:p>
            <a:pPr algn="r"/>
            <a:r>
              <a:rPr lang="fa-IR" dirty="0" smtClean="0"/>
              <a:t>* </a:t>
            </a:r>
            <a:r>
              <a:rPr lang="fa-IR" dirty="0"/>
              <a:t>رابطه مکتب اقتصادی با علم اقتصاد* حقوق اقتصادی * نظام اقتصادی * </a:t>
            </a:r>
          </a:p>
          <a:p>
            <a:pPr algn="r"/>
            <a:r>
              <a:rPr lang="fa-IR" dirty="0" smtClean="0"/>
              <a:t>* علم </a:t>
            </a:r>
            <a:r>
              <a:rPr lang="fa-IR" dirty="0"/>
              <a:t>اقتصاد اسلامی * روش تحلیل علمی * نظریه علمی * ویژگیهای نظریه علمی </a:t>
            </a:r>
            <a:endParaRPr lang="fa-IR" dirty="0" smtClean="0"/>
          </a:p>
          <a:p>
            <a:pPr algn="r"/>
            <a:r>
              <a:rPr lang="fa-IR" dirty="0" smtClean="0"/>
              <a:t>* </a:t>
            </a:r>
            <a:r>
              <a:rPr lang="fa-IR" dirty="0"/>
              <a:t>روش تحقیق در اقتصاد اسلامی </a:t>
            </a:r>
            <a:r>
              <a:rPr lang="fa-IR" dirty="0" smtClean="0"/>
              <a:t>* چیستی </a:t>
            </a:r>
            <a:r>
              <a:rPr lang="fa-IR" dirty="0"/>
              <a:t>واقعیت طبیعی * چیستی واقعیت </a:t>
            </a:r>
            <a:r>
              <a:rPr lang="fa-IR" dirty="0" smtClean="0"/>
              <a:t>اجتماعی</a:t>
            </a:r>
          </a:p>
          <a:p>
            <a:pPr algn="r"/>
            <a:r>
              <a:rPr lang="fa-IR" dirty="0" smtClean="0"/>
              <a:t>* تفاوت </a:t>
            </a:r>
            <a:r>
              <a:rPr lang="fa-IR" dirty="0"/>
              <a:t>وتشابه واقعیت های طبیعی </a:t>
            </a:r>
            <a:r>
              <a:rPr lang="fa-IR" dirty="0" smtClean="0"/>
              <a:t>واجتماعی </a:t>
            </a:r>
            <a:r>
              <a:rPr lang="fa-IR" dirty="0"/>
              <a:t>* دلیل گرایی </a:t>
            </a:r>
            <a:r>
              <a:rPr lang="fa-IR" dirty="0" smtClean="0"/>
              <a:t>درتفسیررفتارهای </a:t>
            </a:r>
            <a:r>
              <a:rPr lang="fa-IR" dirty="0"/>
              <a:t>اجتماعی </a:t>
            </a:r>
            <a:endParaRPr lang="fa-IR" dirty="0" smtClean="0"/>
          </a:p>
          <a:p>
            <a:pPr algn="r"/>
            <a:r>
              <a:rPr lang="fa-IR" dirty="0" smtClean="0"/>
              <a:t>* </a:t>
            </a:r>
            <a:r>
              <a:rPr lang="fa-IR" dirty="0"/>
              <a:t>معنا گرایی در شناخت </a:t>
            </a:r>
            <a:r>
              <a:rPr lang="fa-IR" dirty="0" smtClean="0"/>
              <a:t>رفتارهای اجتماعی</a:t>
            </a:r>
          </a:p>
          <a:p>
            <a:pPr algn="r"/>
            <a:r>
              <a:rPr lang="fa-IR" dirty="0" smtClean="0"/>
              <a:t>* </a:t>
            </a:r>
            <a:r>
              <a:rPr lang="fa-IR" dirty="0"/>
              <a:t>اختلاف کارکرد روش تجربی در دو حوزه علوم طبیعی و اجتماعی </a:t>
            </a:r>
          </a:p>
          <a:p>
            <a:pPr algn="r"/>
            <a:endParaRPr lang="fa-IR" dirty="0" smtClean="0"/>
          </a:p>
        </p:txBody>
      </p:sp>
    </p:spTree>
    <p:extLst>
      <p:ext uri="{BB962C8B-B14F-4D97-AF65-F5344CB8AC3E}">
        <p14:creationId xmlns:p14="http://schemas.microsoft.com/office/powerpoint/2010/main" val="232988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دوم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/>
              <a:t>* تعريف حق، مال، ماليت، ملك، ثروت، سرمايه، سود، بهره و دستمزد،</a:t>
            </a:r>
            <a:endParaRPr lang="fa-IR" dirty="0" smtClean="0"/>
          </a:p>
          <a:p>
            <a:pPr marL="0" indent="0" algn="r">
              <a:buNone/>
            </a:pPr>
            <a:r>
              <a:rPr lang="fa-IR" dirty="0" smtClean="0"/>
              <a:t>* تعريف وانواع </a:t>
            </a:r>
            <a:r>
              <a:rPr lang="fa-IR" dirty="0"/>
              <a:t>مالکيت، مالکيت حقيقي </a:t>
            </a:r>
            <a:r>
              <a:rPr lang="fa-IR" dirty="0" smtClean="0"/>
              <a:t>واعتباري،مالکيت </a:t>
            </a:r>
            <a:r>
              <a:rPr lang="fa-IR" dirty="0"/>
              <a:t>خصوصي، عمومي </a:t>
            </a:r>
            <a:r>
              <a:rPr lang="fa-IR" dirty="0" smtClean="0"/>
              <a:t>ودولتي،</a:t>
            </a:r>
          </a:p>
          <a:p>
            <a:pPr algn="r"/>
            <a:r>
              <a:rPr lang="fa-IR" dirty="0" smtClean="0"/>
              <a:t>* </a:t>
            </a:r>
            <a:r>
              <a:rPr lang="fa-IR" dirty="0"/>
              <a:t>اسباب مالکيت </a:t>
            </a:r>
            <a:r>
              <a:rPr lang="fa-IR" dirty="0" smtClean="0"/>
              <a:t>(احياء</a:t>
            </a:r>
            <a:r>
              <a:rPr lang="fa-IR" dirty="0"/>
              <a:t>، </a:t>
            </a:r>
            <a:r>
              <a:rPr lang="fa-IR" dirty="0" smtClean="0"/>
              <a:t>حيازت،اسباب </a:t>
            </a:r>
            <a:r>
              <a:rPr lang="fa-IR" dirty="0"/>
              <a:t>قهري </a:t>
            </a:r>
            <a:r>
              <a:rPr lang="fa-IR" dirty="0" smtClean="0"/>
              <a:t>مانند ارث وقراردادهاي </a:t>
            </a:r>
            <a:r>
              <a:rPr lang="fa-IR" dirty="0"/>
              <a:t>مالي مانند </a:t>
            </a:r>
            <a:r>
              <a:rPr lang="fa-IR" dirty="0" smtClean="0"/>
              <a:t>بيع)</a:t>
            </a:r>
            <a:endParaRPr lang="fa-IR" dirty="0"/>
          </a:p>
          <a:p>
            <a:pPr algn="r"/>
            <a:r>
              <a:rPr lang="fa-IR" dirty="0" smtClean="0"/>
              <a:t>* اختيارات </a:t>
            </a:r>
            <a:r>
              <a:rPr lang="fa-IR" dirty="0"/>
              <a:t>و حدود </a:t>
            </a:r>
            <a:r>
              <a:rPr lang="fa-IR" dirty="0" smtClean="0"/>
              <a:t>مالکيت * </a:t>
            </a:r>
            <a:r>
              <a:rPr lang="fa-IR" dirty="0"/>
              <a:t>فلسفه </a:t>
            </a:r>
            <a:r>
              <a:rPr lang="fa-IR" dirty="0" smtClean="0"/>
              <a:t>مالکیت * تفسیراخلاقی </a:t>
            </a:r>
            <a:r>
              <a:rPr lang="fa-IR" dirty="0"/>
              <a:t>مالکیت</a:t>
            </a:r>
          </a:p>
          <a:p>
            <a:pPr algn="r"/>
            <a:r>
              <a:rPr lang="fa-IR" dirty="0"/>
              <a:t>* بعد اجتماعی </a:t>
            </a:r>
            <a:r>
              <a:rPr lang="fa-IR" dirty="0" smtClean="0"/>
              <a:t>مالکیت* ویژگیهای </a:t>
            </a:r>
            <a:r>
              <a:rPr lang="fa-IR" dirty="0"/>
              <a:t>مال * انواع مال * اقسام مالکیت</a:t>
            </a:r>
          </a:p>
          <a:p>
            <a:pPr algn="r"/>
            <a:r>
              <a:rPr lang="fa-IR" dirty="0"/>
              <a:t>* مالکیت امام ( دولت اسلامی ) * ویژگی مالکیت دولت اسلام</a:t>
            </a:r>
            <a:endParaRPr lang="fa-IR" dirty="0" smtClean="0"/>
          </a:p>
          <a:p>
            <a:pPr algn="r"/>
            <a:endParaRPr lang="fa-IR" dirty="0" smtClean="0"/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853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سوم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 smtClean="0"/>
          </a:p>
          <a:p>
            <a:pPr marL="0" indent="0" algn="r">
              <a:buNone/>
            </a:pPr>
            <a:r>
              <a:rPr lang="fa-IR" dirty="0" smtClean="0"/>
              <a:t>* اسباب تحقق مالکیت</a:t>
            </a:r>
            <a:endParaRPr lang="fa-IR" dirty="0"/>
          </a:p>
          <a:p>
            <a:pPr algn="r"/>
            <a:r>
              <a:rPr lang="fa-IR" dirty="0" smtClean="0"/>
              <a:t>* احياء</a:t>
            </a:r>
            <a:r>
              <a:rPr lang="fa-IR" dirty="0"/>
              <a:t>، </a:t>
            </a:r>
            <a:r>
              <a:rPr lang="fa-IR" dirty="0" smtClean="0"/>
              <a:t>( احياء </a:t>
            </a:r>
            <a:r>
              <a:rPr lang="fa-IR" dirty="0"/>
              <a:t>اراضي موات، استخراج معادن، احداث نهر و حفر چاه، و </a:t>
            </a:r>
            <a:r>
              <a:rPr lang="fa-IR" dirty="0" smtClean="0"/>
              <a:t>...)</a:t>
            </a:r>
          </a:p>
          <a:p>
            <a:pPr algn="r"/>
            <a:r>
              <a:rPr lang="fa-IR" dirty="0"/>
              <a:t>*</a:t>
            </a:r>
            <a:r>
              <a:rPr lang="fa-IR" dirty="0" smtClean="0"/>
              <a:t>حيازت ، </a:t>
            </a:r>
            <a:r>
              <a:rPr lang="fa-IR" dirty="0"/>
              <a:t>مباحات عامه و </a:t>
            </a:r>
            <a:r>
              <a:rPr lang="fa-IR" dirty="0" smtClean="0"/>
              <a:t>مشتركات</a:t>
            </a:r>
          </a:p>
          <a:p>
            <a:pPr algn="r"/>
            <a:r>
              <a:rPr lang="fa-IR" dirty="0" smtClean="0"/>
              <a:t>* تحجير </a:t>
            </a:r>
            <a:r>
              <a:rPr lang="fa-IR" dirty="0"/>
              <a:t>و انجام مقدمات احيا و </a:t>
            </a:r>
            <a:r>
              <a:rPr lang="fa-IR" dirty="0" smtClean="0"/>
              <a:t>حيازت</a:t>
            </a:r>
          </a:p>
          <a:p>
            <a:pPr algn="r"/>
            <a:r>
              <a:rPr lang="fa-IR" dirty="0" smtClean="0"/>
              <a:t>* اعتبار</a:t>
            </a:r>
            <a:r>
              <a:rPr lang="fa-IR" dirty="0"/>
              <a:t>، شرايط و موانع هر يك از اسباب</a:t>
            </a:r>
            <a:endParaRPr lang="fa-IR" dirty="0" smtClean="0"/>
          </a:p>
          <a:p>
            <a:pPr algn="r"/>
            <a:r>
              <a:rPr lang="fa-IR" dirty="0"/>
              <a:t>* روشهای استفاده از انفال </a:t>
            </a:r>
            <a:r>
              <a:rPr lang="fa-IR" dirty="0" smtClean="0"/>
              <a:t>ومباحات </a:t>
            </a:r>
            <a:r>
              <a:rPr lang="fa-IR" dirty="0"/>
              <a:t>عامه (ثروت های عمومی)</a:t>
            </a:r>
          </a:p>
          <a:p>
            <a:pPr algn="r"/>
            <a:r>
              <a:rPr lang="fa-IR" dirty="0"/>
              <a:t>* تفاوت انفال با مباحات عامه * مصادیق انفال و مباحات عامه</a:t>
            </a:r>
            <a:endParaRPr lang="fa-IR" dirty="0" smtClean="0"/>
          </a:p>
          <a:p>
            <a:pPr marL="0" indent="0" algn="r">
              <a:buNone/>
            </a:pPr>
            <a:endParaRPr lang="fa-IR" dirty="0" smtClean="0"/>
          </a:p>
        </p:txBody>
      </p:sp>
    </p:spTree>
    <p:extLst>
      <p:ext uri="{BB962C8B-B14F-4D97-AF65-F5344CB8AC3E}">
        <p14:creationId xmlns:p14="http://schemas.microsoft.com/office/powerpoint/2010/main" val="25933483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چهارم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>
              <a:buNone/>
            </a:pPr>
            <a:endParaRPr lang="fa-IR" dirty="0"/>
          </a:p>
          <a:p>
            <a:pPr algn="r"/>
            <a:r>
              <a:rPr lang="fa-IR" dirty="0" smtClean="0"/>
              <a:t>* اسباب </a:t>
            </a:r>
            <a:r>
              <a:rPr lang="fa-IR" dirty="0"/>
              <a:t>انتقال </a:t>
            </a:r>
            <a:r>
              <a:rPr lang="fa-IR" dirty="0" smtClean="0"/>
              <a:t>مالکيت</a:t>
            </a:r>
          </a:p>
          <a:p>
            <a:pPr algn="r"/>
            <a:r>
              <a:rPr lang="fa-IR" dirty="0" smtClean="0"/>
              <a:t>* اسباب </a:t>
            </a:r>
            <a:r>
              <a:rPr lang="fa-IR" dirty="0"/>
              <a:t>قهری مالکیت وحقوق انتقالی (اسباب قهري مانند ارث، خمس و </a:t>
            </a:r>
            <a:r>
              <a:rPr lang="fa-IR" dirty="0" smtClean="0"/>
              <a:t>زكات )</a:t>
            </a:r>
          </a:p>
          <a:p>
            <a:pPr algn="r"/>
            <a:r>
              <a:rPr lang="fa-IR" dirty="0"/>
              <a:t>* زکات * اهداف زکات *منابع زکات * امکان تعیین موارد زکات به وسیله حاکم اسلامی</a:t>
            </a:r>
          </a:p>
          <a:p>
            <a:pPr algn="r"/>
            <a:r>
              <a:rPr lang="fa-IR" dirty="0"/>
              <a:t>* زکات نقد رایج،اسکناس،اوراق مالی </a:t>
            </a:r>
            <a:r>
              <a:rPr lang="fa-IR" dirty="0" smtClean="0"/>
              <a:t>وغیره </a:t>
            </a:r>
            <a:r>
              <a:rPr lang="fa-IR" dirty="0"/>
              <a:t>* مصارف </a:t>
            </a:r>
            <a:r>
              <a:rPr lang="fa-IR" dirty="0" smtClean="0"/>
              <a:t>زکات*شرایط مصارف زکات </a:t>
            </a:r>
            <a:endParaRPr lang="fa-IR" dirty="0"/>
          </a:p>
          <a:p>
            <a:pPr algn="r"/>
            <a:r>
              <a:rPr lang="fa-IR" dirty="0"/>
              <a:t>* کیفیت مصارف زکات * شیوه جمع آوری زکات در فقه اسلامی * زکات فطره</a:t>
            </a:r>
          </a:p>
          <a:p>
            <a:pPr algn="r"/>
            <a:r>
              <a:rPr lang="fa-IR" dirty="0"/>
              <a:t>* نرخ های زکات * نکات مهم در مورد زکات * خمس * منابع خمس * مصرف خمس</a:t>
            </a:r>
          </a:p>
          <a:p>
            <a:pPr algn="r"/>
            <a:r>
              <a:rPr lang="fa-IR" dirty="0"/>
              <a:t> *نکات مهم خمس* مقایسه موارد متعلق خمس و زکات در مذاهب اسلامی</a:t>
            </a:r>
          </a:p>
          <a:p>
            <a:pPr algn="r"/>
            <a:endParaRPr lang="fa-IR" dirty="0" smtClean="0"/>
          </a:p>
        </p:txBody>
      </p:sp>
    </p:spTree>
    <p:extLst>
      <p:ext uri="{BB962C8B-B14F-4D97-AF65-F5344CB8AC3E}">
        <p14:creationId xmlns:p14="http://schemas.microsoft.com/office/powerpoint/2010/main" val="37588538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پنجم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/>
              <a:t>* اسباب ارادی انتقال مالکیت (اسباب ارادي مانند </a:t>
            </a:r>
            <a:r>
              <a:rPr lang="fa-IR" dirty="0" smtClean="0"/>
              <a:t>قراردادها )</a:t>
            </a:r>
          </a:p>
          <a:p>
            <a:pPr algn="r"/>
            <a:r>
              <a:rPr lang="fa-IR" dirty="0" smtClean="0"/>
              <a:t>* انواع قراردادها</a:t>
            </a:r>
          </a:p>
          <a:p>
            <a:pPr algn="r"/>
            <a:r>
              <a:rPr lang="fa-IR" dirty="0"/>
              <a:t>* قراردادهاي </a:t>
            </a:r>
            <a:r>
              <a:rPr lang="fa-IR" dirty="0" smtClean="0"/>
              <a:t>مبادله اي ( بيع</a:t>
            </a:r>
            <a:r>
              <a:rPr lang="fa-IR" dirty="0"/>
              <a:t>، اجاره، جعاله، استصناع، و </a:t>
            </a:r>
            <a:r>
              <a:rPr lang="fa-IR" dirty="0" smtClean="0"/>
              <a:t>...)</a:t>
            </a:r>
          </a:p>
          <a:p>
            <a:pPr algn="r"/>
            <a:r>
              <a:rPr lang="fa-IR" dirty="0" smtClean="0"/>
              <a:t>* تعریف بیع * ماهیت بیع * انعقاد بیع * لزوم بیع * انواع بیع از جهت پرداخت عوضین</a:t>
            </a:r>
          </a:p>
          <a:p>
            <a:pPr algn="r"/>
            <a:r>
              <a:rPr lang="fa-IR" dirty="0" smtClean="0"/>
              <a:t>* تعریف اجاره * انواع اجاره * ارکان قرارداد اجاره * احکام اساسی عقد اجاره و...</a:t>
            </a:r>
          </a:p>
          <a:p>
            <a:pPr algn="r"/>
            <a:r>
              <a:rPr lang="fa-IR" dirty="0" smtClean="0"/>
              <a:t>* تعریف جعاله * اقسام جعاله * ماهیت جعاله *ارکان جعاله * احکام جعاله و...</a:t>
            </a:r>
          </a:p>
          <a:p>
            <a:pPr algn="r"/>
            <a:r>
              <a:rPr lang="fa-IR" dirty="0" smtClean="0"/>
              <a:t>* تعریف استصناع * انواع استصناع * ارکان قرارداد استصناع * </a:t>
            </a:r>
          </a:p>
          <a:p>
            <a:pPr algn="r"/>
            <a:r>
              <a:rPr lang="fa-IR" dirty="0" smtClean="0"/>
              <a:t>* دیدگاه های فقهی وحقوقی پیرامون قرارداد استصناع</a:t>
            </a:r>
          </a:p>
          <a:p>
            <a:pPr algn="r"/>
            <a:r>
              <a:rPr lang="fa-IR" dirty="0" smtClean="0"/>
              <a:t>* اوراق استصناع به عنوان ابزار مالی</a:t>
            </a:r>
            <a:endParaRPr lang="fa-IR" dirty="0" smtClean="0"/>
          </a:p>
        </p:txBody>
      </p:sp>
    </p:spTree>
    <p:extLst>
      <p:ext uri="{BB962C8B-B14F-4D97-AF65-F5344CB8AC3E}">
        <p14:creationId xmlns:p14="http://schemas.microsoft.com/office/powerpoint/2010/main" val="17938644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ششم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r">
              <a:buNone/>
            </a:pPr>
            <a:endParaRPr lang="fa-IR" dirty="0"/>
          </a:p>
          <a:p>
            <a:pPr algn="r"/>
            <a:r>
              <a:rPr lang="fa-IR" dirty="0" smtClean="0"/>
              <a:t>* قراردادهاي </a:t>
            </a:r>
            <a:r>
              <a:rPr lang="fa-IR" dirty="0"/>
              <a:t>مشاركتي </a:t>
            </a:r>
            <a:r>
              <a:rPr lang="fa-IR" dirty="0" smtClean="0"/>
              <a:t>( شركت</a:t>
            </a:r>
            <a:r>
              <a:rPr lang="fa-IR" dirty="0"/>
              <a:t>، مضاربه، مزارعه، مساقات و </a:t>
            </a:r>
            <a:r>
              <a:rPr lang="fa-IR" dirty="0" smtClean="0"/>
              <a:t>...)</a:t>
            </a:r>
          </a:p>
          <a:p>
            <a:pPr marL="0" indent="0" algn="r">
              <a:buNone/>
            </a:pPr>
            <a:r>
              <a:rPr lang="fa-IR" dirty="0" smtClean="0"/>
              <a:t>* </a:t>
            </a:r>
            <a:r>
              <a:rPr lang="fa-IR" dirty="0"/>
              <a:t>شرکت * شرکت عقدی * تعریف،اسباب ، انواع ،احکام و سرمایه شرکت</a:t>
            </a:r>
          </a:p>
          <a:p>
            <a:pPr algn="r"/>
            <a:r>
              <a:rPr lang="fa-IR" dirty="0"/>
              <a:t>* تصرف در اموال شرکت * تقسیم سود و زیان * تضمین ضرر احتمالی * جواز شرکت</a:t>
            </a:r>
          </a:p>
          <a:p>
            <a:pPr algn="r"/>
            <a:r>
              <a:rPr lang="fa-IR" dirty="0"/>
              <a:t>* تقسیم و انحلال شرکت * کابرد قاعده لاضرر در مسئله شرکت *شرائط ضمن قرارداد</a:t>
            </a:r>
          </a:p>
          <a:p>
            <a:pPr marL="0" indent="0" algn="r">
              <a:buNone/>
            </a:pPr>
            <a:r>
              <a:rPr lang="fa-IR" dirty="0" smtClean="0"/>
              <a:t>* </a:t>
            </a:r>
            <a:r>
              <a:rPr lang="fa-IR" dirty="0"/>
              <a:t>مضاربه * تعریف،ارکان و ویژگیهای قرارداد مضاربه * شرایط سرمایه درمضاربه</a:t>
            </a:r>
          </a:p>
          <a:p>
            <a:pPr marL="0" indent="0" algn="r">
              <a:buNone/>
            </a:pPr>
            <a:r>
              <a:rPr lang="fa-IR" dirty="0" smtClean="0"/>
              <a:t>* سود </a:t>
            </a:r>
            <a:r>
              <a:rPr lang="fa-IR" dirty="0"/>
              <a:t>و شرایط آن * خسارت و زیان </a:t>
            </a:r>
            <a:r>
              <a:rPr lang="fa-IR" dirty="0" smtClean="0"/>
              <a:t>درمضاربه</a:t>
            </a:r>
          </a:p>
          <a:p>
            <a:pPr marL="0" indent="0" algn="r">
              <a:buNone/>
            </a:pPr>
            <a:r>
              <a:rPr lang="fa-IR" dirty="0"/>
              <a:t>* مزارعه * شرایط کاردرمزارعه * شرایط زمین * بذر و ابزار کار در مزارعه </a:t>
            </a:r>
          </a:p>
          <a:p>
            <a:pPr marL="0" indent="0" algn="r">
              <a:buNone/>
            </a:pPr>
            <a:r>
              <a:rPr lang="fa-IR" dirty="0"/>
              <a:t>* محصول در مزارعه * احکام مزارعه ( احکام قرارداد کشاورزی ) </a:t>
            </a:r>
          </a:p>
          <a:p>
            <a:pPr marL="0" indent="0" algn="r">
              <a:buNone/>
            </a:pPr>
            <a:r>
              <a:rPr lang="fa-IR" dirty="0"/>
              <a:t>* مساقات * تعریف و عقد مساقات * شرط باغ در مساقات * قرارداد مدت در مساقات </a:t>
            </a:r>
          </a:p>
          <a:p>
            <a:pPr marL="0" indent="0" algn="r">
              <a:buNone/>
            </a:pPr>
            <a:r>
              <a:rPr lang="fa-IR" dirty="0"/>
              <a:t>* کار در مساقات * محصول در مساقات * احکام مساقات (احکام قرارداد آبیاری )</a:t>
            </a:r>
          </a:p>
          <a:p>
            <a:pPr marL="0" indent="0" algn="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601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هفتم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r">
              <a:buNone/>
            </a:pPr>
            <a:endParaRPr lang="fa-IR" dirty="0"/>
          </a:p>
          <a:p>
            <a:pPr algn="r"/>
            <a:r>
              <a:rPr lang="fa-IR" dirty="0" smtClean="0"/>
              <a:t>* قرارداهاي </a:t>
            </a:r>
            <a:r>
              <a:rPr lang="fa-IR" dirty="0"/>
              <a:t>غيرانتفاعي </a:t>
            </a:r>
            <a:r>
              <a:rPr lang="fa-IR" dirty="0" smtClean="0"/>
              <a:t>( قرض الحسنه</a:t>
            </a:r>
            <a:r>
              <a:rPr lang="fa-IR" dirty="0"/>
              <a:t>، عاريه، وقف، هبه و </a:t>
            </a:r>
            <a:r>
              <a:rPr lang="fa-IR" dirty="0" smtClean="0"/>
              <a:t>...)</a:t>
            </a:r>
          </a:p>
          <a:p>
            <a:pPr algn="r"/>
            <a:endParaRPr lang="fa-IR" dirty="0" smtClean="0"/>
          </a:p>
          <a:p>
            <a:pPr algn="r"/>
            <a:r>
              <a:rPr lang="fa-IR" dirty="0"/>
              <a:t>* قراردادهاي معين/ كمکي </a:t>
            </a:r>
            <a:r>
              <a:rPr lang="fa-IR" dirty="0" smtClean="0"/>
              <a:t>( رهن</a:t>
            </a:r>
            <a:r>
              <a:rPr lang="fa-IR" dirty="0"/>
              <a:t>، ضمانت، كفالت، وكالت و </a:t>
            </a:r>
            <a:r>
              <a:rPr lang="fa-IR" dirty="0" smtClean="0"/>
              <a:t>...)</a:t>
            </a:r>
          </a:p>
          <a:p>
            <a:pPr algn="r"/>
            <a:endParaRPr lang="fa-IR" dirty="0"/>
          </a:p>
          <a:p>
            <a:pPr algn="r"/>
            <a:r>
              <a:rPr lang="fa-IR" dirty="0" smtClean="0"/>
              <a:t>* </a:t>
            </a:r>
            <a:r>
              <a:rPr lang="fa-IR" dirty="0"/>
              <a:t>ضوابط عمومي قراردادها </a:t>
            </a:r>
            <a:r>
              <a:rPr lang="fa-IR" dirty="0" smtClean="0"/>
              <a:t>( اهليت </a:t>
            </a:r>
            <a:r>
              <a:rPr lang="fa-IR" dirty="0"/>
              <a:t>متعاملين مانند: عقل، بلوغ، رشد، قصد و </a:t>
            </a:r>
            <a:r>
              <a:rPr lang="fa-IR" dirty="0" smtClean="0"/>
              <a:t>اختيار)</a:t>
            </a:r>
          </a:p>
          <a:p>
            <a:pPr algn="r"/>
            <a:endParaRPr lang="fa-IR" dirty="0"/>
          </a:p>
          <a:p>
            <a:pPr algn="r"/>
            <a:r>
              <a:rPr lang="fa-IR" dirty="0" smtClean="0"/>
              <a:t>* </a:t>
            </a:r>
            <a:r>
              <a:rPr lang="fa-IR" dirty="0"/>
              <a:t>ضوابط عمومي </a:t>
            </a:r>
            <a:r>
              <a:rPr lang="fa-IR" dirty="0" smtClean="0"/>
              <a:t>قراردادها(شرايط </a:t>
            </a:r>
            <a:r>
              <a:rPr lang="fa-IR" dirty="0"/>
              <a:t>عوضين </a:t>
            </a:r>
            <a:r>
              <a:rPr lang="fa-IR" dirty="0" smtClean="0"/>
              <a:t>مانند:ماليت،ملکيت وداشتن منفعت عقلائيه)</a:t>
            </a:r>
          </a:p>
          <a:p>
            <a:pPr algn="r"/>
            <a:endParaRPr lang="fa-IR" dirty="0" smtClean="0"/>
          </a:p>
          <a:p>
            <a:pPr algn="r"/>
            <a:r>
              <a:rPr lang="fa-IR" dirty="0"/>
              <a:t>* ضوابط اختصاصي قراردادها،</a:t>
            </a:r>
            <a:endParaRPr lang="fa-IR" dirty="0" smtClean="0"/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14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هشتم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algn="r"/>
            <a:r>
              <a:rPr lang="fa-IR" dirty="0" smtClean="0"/>
              <a:t>* حدود و ضوابط </a:t>
            </a:r>
            <a:r>
              <a:rPr lang="fa-IR" dirty="0"/>
              <a:t>استفاده </a:t>
            </a:r>
            <a:r>
              <a:rPr lang="fa-IR" dirty="0" smtClean="0"/>
              <a:t>ازمالکيت</a:t>
            </a:r>
          </a:p>
          <a:p>
            <a:pPr algn="r"/>
            <a:r>
              <a:rPr lang="fa-IR" dirty="0" smtClean="0"/>
              <a:t>* جوازمصرف ، </a:t>
            </a:r>
            <a:r>
              <a:rPr lang="fa-IR" dirty="0"/>
              <a:t>پس انداز، </a:t>
            </a:r>
            <a:r>
              <a:rPr lang="fa-IR" dirty="0" smtClean="0"/>
              <a:t>سرمايه گذاري ، فروش ، بخشش ، </a:t>
            </a:r>
            <a:r>
              <a:rPr lang="fa-IR" dirty="0"/>
              <a:t>وقف و ... با رعايت </a:t>
            </a:r>
            <a:r>
              <a:rPr lang="fa-IR" dirty="0" smtClean="0"/>
              <a:t>محدوديتهاي سه گانه،</a:t>
            </a:r>
          </a:p>
          <a:p>
            <a:pPr algn="r"/>
            <a:r>
              <a:rPr lang="fa-IR" dirty="0"/>
              <a:t>* محدوديتهاي شرعي </a:t>
            </a:r>
            <a:r>
              <a:rPr lang="fa-IR" dirty="0" smtClean="0"/>
              <a:t>(حرمت </a:t>
            </a:r>
            <a:r>
              <a:rPr lang="fa-IR" dirty="0"/>
              <a:t>اتلاف، اسراف و تبذير، وجوب پرداخت خمس، زكات و </a:t>
            </a:r>
            <a:r>
              <a:rPr lang="fa-IR" dirty="0" smtClean="0"/>
              <a:t>...)</a:t>
            </a:r>
          </a:p>
        </p:txBody>
      </p:sp>
    </p:spTree>
    <p:extLst>
      <p:ext uri="{BB962C8B-B14F-4D97-AF65-F5344CB8AC3E}">
        <p14:creationId xmlns:p14="http://schemas.microsoft.com/office/powerpoint/2010/main" val="31969950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نهم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محدوديتهاي </a:t>
            </a:r>
            <a:r>
              <a:rPr lang="fa-IR" dirty="0"/>
              <a:t>قانوني </a:t>
            </a:r>
            <a:r>
              <a:rPr lang="fa-IR" dirty="0" smtClean="0"/>
              <a:t>(ممنوعيت </a:t>
            </a:r>
            <a:r>
              <a:rPr lang="fa-IR" dirty="0"/>
              <a:t>توليد، مصرف، فروش كالاها يا خدمات خاص و پرداخت ماليات يا </a:t>
            </a:r>
            <a:r>
              <a:rPr lang="fa-IR" dirty="0" smtClean="0"/>
              <a:t>...)</a:t>
            </a:r>
          </a:p>
          <a:p>
            <a:pPr marL="0" indent="0" algn="r">
              <a:buNone/>
            </a:pPr>
            <a:r>
              <a:rPr lang="fa-IR" dirty="0"/>
              <a:t>* محدوديتهاي اخلاقي </a:t>
            </a:r>
            <a:r>
              <a:rPr lang="fa-IR" dirty="0" smtClean="0"/>
              <a:t>( رعايت </a:t>
            </a:r>
            <a:r>
              <a:rPr lang="fa-IR" dirty="0"/>
              <a:t>حال ديگران، مواسات، انصاف، احسان و </a:t>
            </a:r>
            <a:r>
              <a:rPr lang="fa-IR" dirty="0" smtClean="0"/>
              <a:t>...)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7873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سرمايه گذاري ، </a:t>
            </a:r>
            <a:r>
              <a:rPr lang="fa-IR" dirty="0"/>
              <a:t>توليد </a:t>
            </a:r>
            <a:r>
              <a:rPr lang="fa-IR" dirty="0" smtClean="0"/>
              <a:t>واشتغال</a:t>
            </a:r>
          </a:p>
          <a:p>
            <a:pPr marL="0" indent="0" algn="r">
              <a:buNone/>
            </a:pPr>
            <a:r>
              <a:rPr lang="fa-IR" dirty="0"/>
              <a:t>* جايگاه </a:t>
            </a:r>
            <a:r>
              <a:rPr lang="fa-IR" dirty="0" smtClean="0"/>
              <a:t>پس انداز</a:t>
            </a:r>
            <a:r>
              <a:rPr lang="fa-IR" dirty="0"/>
              <a:t>، </a:t>
            </a:r>
            <a:r>
              <a:rPr lang="fa-IR" dirty="0" smtClean="0"/>
              <a:t>سرمايه گذاري ، </a:t>
            </a:r>
            <a:r>
              <a:rPr lang="fa-IR" dirty="0"/>
              <a:t>توليد </a:t>
            </a:r>
            <a:r>
              <a:rPr lang="fa-IR" dirty="0" smtClean="0"/>
              <a:t>واشتغال درفقه اسلامي</a:t>
            </a:r>
          </a:p>
          <a:p>
            <a:pPr marL="0" indent="0" algn="r">
              <a:buNone/>
            </a:pPr>
            <a:r>
              <a:rPr lang="fa-IR" dirty="0" smtClean="0"/>
              <a:t>* احکام </a:t>
            </a:r>
            <a:r>
              <a:rPr lang="fa-IR" dirty="0"/>
              <a:t>و حقوق كسب </a:t>
            </a:r>
            <a:r>
              <a:rPr lang="fa-IR" dirty="0" smtClean="0"/>
              <a:t>و </a:t>
            </a:r>
            <a:r>
              <a:rPr lang="fa-IR" dirty="0"/>
              <a:t>كار، توليد </a:t>
            </a:r>
            <a:r>
              <a:rPr lang="fa-IR" dirty="0" smtClean="0"/>
              <a:t>واشتغال</a:t>
            </a:r>
          </a:p>
          <a:p>
            <a:pPr marL="0" indent="0" algn="r">
              <a:buNone/>
            </a:pPr>
            <a:r>
              <a:rPr lang="fa-IR" dirty="0"/>
              <a:t>* آداب و اخلاق كسب و كار، توليد و </a:t>
            </a:r>
            <a:r>
              <a:rPr lang="fa-IR" dirty="0" smtClean="0"/>
              <a:t>اشتغال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3176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یازدهم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/>
              <a:t>* قراردادهاي ناظر بر </a:t>
            </a:r>
            <a:r>
              <a:rPr lang="fa-IR" dirty="0" smtClean="0"/>
              <a:t>سرمايه گذاري </a:t>
            </a:r>
            <a:r>
              <a:rPr lang="fa-IR" dirty="0"/>
              <a:t>مانند </a:t>
            </a:r>
            <a:r>
              <a:rPr lang="fa-IR" dirty="0" smtClean="0"/>
              <a:t>شركت ، مضاربه ، </a:t>
            </a:r>
            <a:r>
              <a:rPr lang="fa-IR" dirty="0"/>
              <a:t>مزارعه و مساقات</a:t>
            </a:r>
          </a:p>
          <a:p>
            <a:pPr marL="0" indent="0" algn="r">
              <a:buNone/>
            </a:pPr>
            <a:r>
              <a:rPr lang="fa-IR" dirty="0" smtClean="0"/>
              <a:t>* </a:t>
            </a:r>
            <a:r>
              <a:rPr lang="fa-IR" dirty="0"/>
              <a:t>قراردادهاي ناظر </a:t>
            </a:r>
            <a:r>
              <a:rPr lang="fa-IR" dirty="0" smtClean="0"/>
              <a:t>بر اشتغال </a:t>
            </a:r>
            <a:r>
              <a:rPr lang="fa-IR" dirty="0"/>
              <a:t>مانند اجاره </a:t>
            </a:r>
            <a:r>
              <a:rPr lang="fa-IR" dirty="0" smtClean="0"/>
              <a:t>اشخاص ، جعاله ، استصناع ، </a:t>
            </a:r>
            <a:r>
              <a:rPr lang="fa-IR" dirty="0"/>
              <a:t>وكالت و ...</a:t>
            </a:r>
          </a:p>
          <a:p>
            <a:pPr marL="0" indent="0" algn="r">
              <a:buNone/>
            </a:pPr>
            <a:r>
              <a:rPr lang="fa-IR" dirty="0" smtClean="0"/>
              <a:t>* دستمزد ، جعل ، حق الوكاله </a:t>
            </a:r>
            <a:r>
              <a:rPr lang="fa-IR" dirty="0"/>
              <a:t>و سود </a:t>
            </a:r>
            <a:r>
              <a:rPr lang="fa-IR" dirty="0" smtClean="0"/>
              <a:t>سرمايه گذاري</a:t>
            </a:r>
            <a:endParaRPr lang="fa-IR" dirty="0" smtClean="0"/>
          </a:p>
        </p:txBody>
      </p:sp>
    </p:spTree>
    <p:extLst>
      <p:ext uri="{BB962C8B-B14F-4D97-AF65-F5344CB8AC3E}">
        <p14:creationId xmlns:p14="http://schemas.microsoft.com/office/powerpoint/2010/main" val="29899631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دوازدهم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/>
              <a:t>* تجارت و بازرگاني </a:t>
            </a:r>
          </a:p>
          <a:p>
            <a:pPr marL="0" indent="0" algn="r">
              <a:buNone/>
            </a:pPr>
            <a:r>
              <a:rPr lang="fa-IR" dirty="0" smtClean="0"/>
              <a:t>* </a:t>
            </a:r>
            <a:r>
              <a:rPr lang="fa-IR" dirty="0"/>
              <a:t>جايگاه تجارت و بازرگاني در فقه اسلامي،</a:t>
            </a:r>
          </a:p>
          <a:p>
            <a:pPr marL="0" indent="0" algn="r">
              <a:buNone/>
            </a:pPr>
            <a:r>
              <a:rPr lang="fa-IR" dirty="0" smtClean="0"/>
              <a:t>* </a:t>
            </a:r>
            <a:r>
              <a:rPr lang="fa-IR" dirty="0"/>
              <a:t>احکام و حقوق كسب و كار و تجارت،</a:t>
            </a:r>
          </a:p>
          <a:p>
            <a:pPr marL="0" indent="0" algn="r">
              <a:buNone/>
            </a:pPr>
            <a:r>
              <a:rPr lang="fa-IR" dirty="0" smtClean="0"/>
              <a:t>* </a:t>
            </a:r>
            <a:r>
              <a:rPr lang="fa-IR" dirty="0"/>
              <a:t>آداب و اخلاق كسب و كار و تجارت،</a:t>
            </a:r>
          </a:p>
          <a:p>
            <a:pPr marL="0" indent="0" algn="r">
              <a:buNone/>
            </a:pPr>
            <a:r>
              <a:rPr lang="fa-IR" dirty="0" smtClean="0"/>
              <a:t>* </a:t>
            </a:r>
            <a:r>
              <a:rPr lang="fa-IR" dirty="0"/>
              <a:t>قراردادهاي ناظر بر تجارت و بازرگاني مانند بيع نقد، نسيه، سلف، كالي به كالي و ...</a:t>
            </a:r>
          </a:p>
          <a:p>
            <a:pPr marL="0" indent="0" algn="r">
              <a:buNone/>
            </a:pPr>
            <a:r>
              <a:rPr lang="fa-IR" dirty="0" smtClean="0"/>
              <a:t>* </a:t>
            </a:r>
            <a:r>
              <a:rPr lang="fa-IR" dirty="0"/>
              <a:t>سود تجارت و بازرگاني</a:t>
            </a:r>
          </a:p>
          <a:p>
            <a:pPr marL="0" indent="0" algn="r">
              <a:buNone/>
            </a:pPr>
            <a:r>
              <a:rPr lang="fa-IR" dirty="0" smtClean="0"/>
              <a:t>* تسعير و قيمت گذاري</a:t>
            </a: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</a:t>
            </a:r>
            <a:r>
              <a:rPr lang="fa-IR" dirty="0"/>
              <a:t>احتکار، تباني و انحصار</a:t>
            </a:r>
            <a:endParaRPr lang="fa-IR" dirty="0" smtClean="0"/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9673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سیزدهم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/>
              <a:t>* فقه دولت </a:t>
            </a:r>
          </a:p>
          <a:p>
            <a:pPr marL="0" indent="0" algn="r">
              <a:buNone/>
            </a:pPr>
            <a:r>
              <a:rPr lang="fa-IR" dirty="0" smtClean="0"/>
              <a:t>* </a:t>
            </a:r>
            <a:r>
              <a:rPr lang="fa-IR" dirty="0"/>
              <a:t>اهداف دولت / گسترش عدالت، رفاه و امنيت جامعه، مسئوليتهاي دولت در قبال مردم،</a:t>
            </a:r>
          </a:p>
          <a:p>
            <a:pPr marL="0" indent="0" algn="r">
              <a:buNone/>
            </a:pPr>
            <a:r>
              <a:rPr lang="fa-IR" dirty="0" smtClean="0"/>
              <a:t>* </a:t>
            </a:r>
            <a:r>
              <a:rPr lang="fa-IR" dirty="0"/>
              <a:t>وظايف دولت / نظارت، قانونگذاري، سياستگذاري و تصدي در موارد خاص،</a:t>
            </a:r>
          </a:p>
          <a:p>
            <a:pPr marL="0" indent="0" algn="r">
              <a:buNone/>
            </a:pPr>
            <a:r>
              <a:rPr lang="fa-IR" dirty="0" smtClean="0"/>
              <a:t>* </a:t>
            </a:r>
            <a:r>
              <a:rPr lang="fa-IR" dirty="0"/>
              <a:t>درآمدهاي دولت / انفال، فيء، خراج، مالياتها و ...</a:t>
            </a:r>
            <a:endParaRPr lang="fa-IR" dirty="0" smtClean="0"/>
          </a:p>
        </p:txBody>
      </p:sp>
    </p:spTree>
    <p:extLst>
      <p:ext uri="{BB962C8B-B14F-4D97-AF65-F5344CB8AC3E}">
        <p14:creationId xmlns:p14="http://schemas.microsoft.com/office/powerpoint/2010/main" val="6011909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چهاردهم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هزينه هاي </a:t>
            </a:r>
            <a:r>
              <a:rPr lang="fa-IR" dirty="0"/>
              <a:t>دولت / </a:t>
            </a:r>
            <a:r>
              <a:rPr lang="fa-IR" dirty="0" smtClean="0"/>
              <a:t>امنيت ، آموزش ، </a:t>
            </a:r>
            <a:r>
              <a:rPr lang="fa-IR" dirty="0"/>
              <a:t>بهداشت و درمان عمومي </a:t>
            </a:r>
            <a:r>
              <a:rPr lang="fa-IR" dirty="0" smtClean="0"/>
              <a:t>و...</a:t>
            </a:r>
          </a:p>
          <a:p>
            <a:pPr marL="0" indent="0" algn="r">
              <a:buNone/>
            </a:pPr>
            <a:r>
              <a:rPr lang="fa-IR" dirty="0"/>
              <a:t>* مالياتها / مالياتهاي منصوص / </a:t>
            </a:r>
            <a:r>
              <a:rPr lang="fa-IR" dirty="0" smtClean="0"/>
              <a:t>خمس ، زكات ، </a:t>
            </a:r>
            <a:r>
              <a:rPr lang="fa-IR" dirty="0"/>
              <a:t>جزيه و مالياتهاي </a:t>
            </a:r>
            <a:r>
              <a:rPr lang="fa-IR" dirty="0" smtClean="0"/>
              <a:t>حکومتي</a:t>
            </a: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شيوه هاي </a:t>
            </a:r>
            <a:r>
              <a:rPr lang="fa-IR" dirty="0"/>
              <a:t>تامين مالي طرحها و </a:t>
            </a:r>
            <a:r>
              <a:rPr lang="fa-IR" dirty="0" smtClean="0"/>
              <a:t>پروژه هاي </a:t>
            </a:r>
            <a:r>
              <a:rPr lang="fa-IR" dirty="0"/>
              <a:t>دولت/ ابزارهاي </a:t>
            </a:r>
            <a:r>
              <a:rPr lang="fa-IR" dirty="0" smtClean="0"/>
              <a:t>بدهي / ابزارهاي </a:t>
            </a:r>
            <a:r>
              <a:rPr lang="fa-IR" dirty="0"/>
              <a:t>مالکيتي</a:t>
            </a:r>
            <a:endParaRPr lang="fa-IR" dirty="0" smtClean="0"/>
          </a:p>
        </p:txBody>
      </p:sp>
    </p:spTree>
    <p:extLst>
      <p:ext uri="{BB962C8B-B14F-4D97-AF65-F5344CB8AC3E}">
        <p14:creationId xmlns:p14="http://schemas.microsoft.com/office/powerpoint/2010/main" val="33198483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پانزدهم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/>
              <a:t>* قواعد فقهي اقتصادي </a:t>
            </a:r>
            <a:r>
              <a:rPr lang="fa-IR" dirty="0" smtClean="0"/>
              <a:t>( تأكيد </a:t>
            </a:r>
            <a:r>
              <a:rPr lang="fa-IR" dirty="0"/>
              <a:t>بر چند قاعده به تشخيص </a:t>
            </a:r>
            <a:r>
              <a:rPr lang="fa-IR" dirty="0" smtClean="0"/>
              <a:t>استاد</a:t>
            </a:r>
            <a:r>
              <a:rPr lang="fa-IR" dirty="0"/>
              <a:t> </a:t>
            </a:r>
            <a:r>
              <a:rPr lang="fa-IR" dirty="0" smtClean="0"/>
              <a:t>)</a:t>
            </a: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</a:t>
            </a:r>
            <a:r>
              <a:rPr lang="fa-IR" dirty="0"/>
              <a:t>قاعده احترام مال مسلم ، قاعده احسان، قاعده اصاله الفساد و الصحه في المعاملات قاعده </a:t>
            </a:r>
            <a:r>
              <a:rPr lang="fa-IR" dirty="0" smtClean="0"/>
              <a:t>اقدام</a:t>
            </a: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</a:t>
            </a:r>
            <a:r>
              <a:rPr lang="fa-IR" dirty="0"/>
              <a:t>قاعده تبعيّه النماء للأصل، قاعده التلف في زمن الخيار، قاعده تلف المبيع قبل </a:t>
            </a:r>
            <a:r>
              <a:rPr lang="fa-IR" dirty="0" smtClean="0"/>
              <a:t>قبضه ، </a:t>
            </a:r>
            <a:r>
              <a:rPr lang="fa-IR" dirty="0"/>
              <a:t>قاعده </a:t>
            </a:r>
            <a:r>
              <a:rPr lang="fa-IR" dirty="0" smtClean="0"/>
              <a:t>الغرور</a:t>
            </a: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</a:t>
            </a:r>
            <a:r>
              <a:rPr lang="fa-IR" dirty="0"/>
              <a:t>قاعده </a:t>
            </a:r>
            <a:r>
              <a:rPr lang="fa-IR" dirty="0" smtClean="0"/>
              <a:t>السلطنه ، </a:t>
            </a:r>
            <a:r>
              <a:rPr lang="fa-IR" dirty="0"/>
              <a:t>قاعده السوق، قاعده العقود تابعه للقصود، قاعده علي اليد ما أخذت حتي </a:t>
            </a:r>
            <a:r>
              <a:rPr lang="fa-IR" dirty="0" smtClean="0"/>
              <a:t>تؤديه</a:t>
            </a:r>
            <a:endParaRPr lang="fa-IR" dirty="0" smtClean="0"/>
          </a:p>
          <a:p>
            <a:pPr marL="0" indent="0" algn="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8642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شانزدهم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marL="0" indent="0" algn="r">
              <a:buNone/>
            </a:pPr>
            <a:r>
              <a:rPr lang="fa-IR" dirty="0"/>
              <a:t>* قاعده نفي ضرر، قاعده نفي غرر، قاعده نفي ربا، قاعده ممنوعيت اكل مال بباطل، قاعده نفي </a:t>
            </a:r>
            <a:r>
              <a:rPr lang="fa-IR" dirty="0" smtClean="0"/>
              <a:t>سبيل</a:t>
            </a:r>
            <a:endParaRPr lang="fa-IR" dirty="0"/>
          </a:p>
          <a:p>
            <a:pPr marL="0" indent="0" algn="r">
              <a:buNone/>
            </a:pPr>
            <a:r>
              <a:rPr lang="fa-IR" dirty="0" smtClean="0"/>
              <a:t>* </a:t>
            </a:r>
            <a:r>
              <a:rPr lang="fa-IR" dirty="0"/>
              <a:t>قاعده المؤمنون عند شروطهم، قاعده من حاز ملك، قاعده من له الغنم فعليه الغرم، قاعده قاعده اليد</a:t>
            </a:r>
            <a:endParaRPr lang="fa-IR" dirty="0" smtClean="0"/>
          </a:p>
          <a:p>
            <a:pPr algn="r"/>
            <a:r>
              <a:rPr lang="fa-IR" smtClean="0"/>
              <a:t>* جمع بندی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694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</TotalTime>
  <Words>1150</Words>
  <Application>Microsoft Office PowerPoint</Application>
  <PresentationFormat>Widescreen</PresentationFormat>
  <Paragraphs>124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Office Theme</vt:lpstr>
      <vt:lpstr>طرح درس آشنایی بافقه اقتصادی مهدی صفدری</vt:lpstr>
      <vt:lpstr>هفته اول</vt:lpstr>
      <vt:lpstr>هفته دوم</vt:lpstr>
      <vt:lpstr>هفته سوم</vt:lpstr>
      <vt:lpstr>هفته چهارم</vt:lpstr>
      <vt:lpstr>هفته پنجم</vt:lpstr>
      <vt:lpstr>هفته ششم</vt:lpstr>
      <vt:lpstr>هفته هفتم</vt:lpstr>
      <vt:lpstr>هفته هشتم</vt:lpstr>
      <vt:lpstr>هفته نهم</vt:lpstr>
      <vt:lpstr>هفته دهم</vt:lpstr>
      <vt:lpstr>هفته یازدهم</vt:lpstr>
      <vt:lpstr>هفته دوازدهم</vt:lpstr>
      <vt:lpstr>هفته سیزدهم</vt:lpstr>
      <vt:lpstr>هفته چهاردهم</vt:lpstr>
      <vt:lpstr>هفته پانزدهم</vt:lpstr>
      <vt:lpstr>هفته شانزدهم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صفدری</dc:title>
  <dc:creator>Windows User</dc:creator>
  <cp:lastModifiedBy>sony</cp:lastModifiedBy>
  <cp:revision>65</cp:revision>
  <dcterms:created xsi:type="dcterms:W3CDTF">2018-12-09T06:53:02Z</dcterms:created>
  <dcterms:modified xsi:type="dcterms:W3CDTF">2019-06-13T16:02:14Z</dcterms:modified>
</cp:coreProperties>
</file>