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0" r:id="rId1"/>
  </p:sldMasterIdLst>
  <p:notesMasterIdLst>
    <p:notesMasterId r:id="rId37"/>
  </p:notesMasterIdLst>
  <p:sldIdLst>
    <p:sldId id="296" r:id="rId2"/>
    <p:sldId id="521" r:id="rId3"/>
    <p:sldId id="380" r:id="rId4"/>
    <p:sldId id="386" r:id="rId5"/>
    <p:sldId id="285" r:id="rId6"/>
    <p:sldId id="450" r:id="rId7"/>
    <p:sldId id="453" r:id="rId8"/>
    <p:sldId id="454" r:id="rId9"/>
    <p:sldId id="455" r:id="rId10"/>
    <p:sldId id="500" r:id="rId11"/>
    <p:sldId id="365" r:id="rId12"/>
    <p:sldId id="368" r:id="rId13"/>
    <p:sldId id="385" r:id="rId14"/>
    <p:sldId id="381" r:id="rId15"/>
    <p:sldId id="374" r:id="rId16"/>
    <p:sldId id="466" r:id="rId17"/>
    <p:sldId id="351" r:id="rId18"/>
    <p:sldId id="352" r:id="rId19"/>
    <p:sldId id="376" r:id="rId20"/>
    <p:sldId id="388" r:id="rId21"/>
    <p:sldId id="290" r:id="rId22"/>
    <p:sldId id="371" r:id="rId23"/>
    <p:sldId id="264" r:id="rId24"/>
    <p:sldId id="489" r:id="rId25"/>
    <p:sldId id="515" r:id="rId26"/>
    <p:sldId id="516" r:id="rId27"/>
    <p:sldId id="517" r:id="rId28"/>
    <p:sldId id="518" r:id="rId29"/>
    <p:sldId id="471" r:id="rId30"/>
    <p:sldId id="484" r:id="rId31"/>
    <p:sldId id="485" r:id="rId32"/>
    <p:sldId id="486" r:id="rId33"/>
    <p:sldId id="487" r:id="rId34"/>
    <p:sldId id="488" r:id="rId35"/>
    <p:sldId id="30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95F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30" autoAdjust="0"/>
    <p:restoredTop sz="96691" autoAdjust="0"/>
  </p:normalViewPr>
  <p:slideViewPr>
    <p:cSldViewPr>
      <p:cViewPr varScale="1">
        <p:scale>
          <a:sx n="75" d="100"/>
          <a:sy n="75" d="100"/>
        </p:scale>
        <p:origin x="-10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9839F3-7EF3-41B7-8492-175023A6874B}" type="datetimeFigureOut">
              <a:rPr lang="en-US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F1BBB84-C3AE-45E5-BFEC-7B579283A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144374-73BF-4FDD-A0F0-8FDF8049404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21A1B1-BE95-430D-ABF9-C67F0D40618D}" type="slidenum">
              <a:rPr lang="fa-IR"/>
              <a:pPr/>
              <a:t>4</a:t>
            </a:fld>
            <a:endParaRPr lang="en-US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C686EE-8871-4CE3-AE47-E8182D94B7B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28ABAE-B0E8-4D60-ABBD-D9124733674D}" type="slidenum">
              <a:rPr lang="ar-SA"/>
              <a:pPr>
                <a:defRPr/>
              </a:pPr>
              <a:t>8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DA14DE-525C-457C-B03B-8338D66056F3}" type="slidenum">
              <a:rPr lang="fa-IR"/>
              <a:pPr>
                <a:defRPr/>
              </a:pPr>
              <a:t>11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1E71FF-2B5E-474F-9A50-04A81F8B1FCA}" type="slidenum">
              <a:rPr lang="fa-IR"/>
              <a:pPr/>
              <a:t>12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6FAF78-1180-4DD8-B130-B9790E24068B}" type="slidenum">
              <a:rPr lang="fa-IR"/>
              <a:pPr/>
              <a:t>14</a:t>
            </a:fld>
            <a:endParaRPr lang="en-US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8EB226-305F-48DB-834F-4B03D85B7316}" type="slidenum">
              <a:rPr lang="fa-IR"/>
              <a:pPr/>
              <a:t>15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40DD5A-059A-4596-8F64-3D01C283B42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225F9A-0CD2-495D-AC25-710E1A0824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AD9629-AD4E-4D12-ACD7-CE87F72FD1E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7C5B70-B99E-467B-9293-A6A5950FB7F0}" type="slidenum">
              <a:rPr lang="fa-IR"/>
              <a:pPr>
                <a:defRPr/>
              </a:pPr>
              <a:t>22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9B1843-84E2-40E6-90F2-5461CE75700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0CA049-1EFE-4C91-B5B9-E95B83F815F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23317B-C050-4A85-A974-E5E35B6A02C2}" type="slidenum">
              <a:rPr lang="ar-SA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4386FF-7EAD-42B9-9C93-042BEAD29F1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AF886B-25DF-4181-9E3E-1D9E80BAD3F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0B53B6-630A-4699-B034-D40650CDFCA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90638D-0DF9-44C5-B80A-40CFD5D06BD6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30B6E-1A66-4020-8108-075F21AF5A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C49C03-20E5-42BC-B26F-9689AD715378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1718E2-6EFE-4C6C-9701-394C94A3C0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5194DA-CF57-4758-AEDA-4F89CD5C3096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43615-A2D1-49C4-BFD4-0B9D9B4E99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B92237-D914-41DA-B11E-DAB959B984DB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7A673-2D3C-41D3-8475-3DB5F2A3BB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F16F8C-2CE0-4D7D-86BD-181979CC5F55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724117-699C-41FB-A0FA-2961FA4115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CEE4DD-3760-4BD6-9DBD-2AA957A430E7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2A9208-258D-47E7-B394-4000C444C1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0B2503-FF38-47BA-BE00-7A6D5345B72D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54706-67E8-4A2B-9341-CD9174E323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74EA4B-3EFF-4B31-BEED-7B523E791FD4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39EB3-DB8F-4E22-85CD-FACCD2EBA0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AA3E85-BE34-4487-8B7F-D033911043A2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4715D17F-0850-42CE-B9C8-4A3FFE09D2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72BD49-4472-40E0-A327-AC0F6F617FD7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BBEA1-DEA6-4688-87C5-7905A0CF6B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398F22-09AA-4D46-89BB-A8401E1522F5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C2D1A-0CF1-4CA0-AAAC-B458024BEC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7938"/>
            <a:ext cx="8229600" cy="90011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925" y="6453188"/>
            <a:ext cx="442913" cy="339725"/>
          </a:xfrm>
        </p:spPr>
        <p:txBody>
          <a:bodyPr/>
          <a:lstStyle>
            <a:lvl1pPr>
              <a:defRPr/>
            </a:lvl1pPr>
          </a:lstStyle>
          <a:p>
            <a:fld id="{A3FE02C8-4FBB-46A3-8A89-BED7304CA082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254082-1533-44E3-B283-74577E2EC7DC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FCE23-E1EC-4C16-A26D-7BB3C91D16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F254082-1533-44E3-B283-74577E2EC7DC}" type="datetimeFigureOut">
              <a:rPr lang="en-US" smtClean="0"/>
              <a:pPr>
                <a:defRPr/>
              </a:pPr>
              <a:t>5/19/2018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2FFCE23-E1EC-4C16-A26D-7BB3C91D16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09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Zar" pitchFamily="2" charset="-78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Zar" pitchFamily="2" charset="-78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Zar" pitchFamily="2" charset="-78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Zar" pitchFamily="2" charset="-78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Zar" pitchFamily="2" charset="-78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Zar" pitchFamily="2" charset="-78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sxc.hu/browse.phtml?f=download&amp;id=80154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www.sxc.hu/browse.phtml?f=download&amp;id=1071033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638800" y="3700463"/>
            <a:ext cx="3124200" cy="1143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148" name="Picture 4" descr="besmella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algn="ctr" rtl="1"/>
            <a:r>
              <a:rPr lang="fa-IR" dirty="0" smtClean="0">
                <a:cs typeface="B Nazanin" pitchFamily="2" charset="-78"/>
              </a:rPr>
              <a:t>علوم و فناوری نانو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752600"/>
            <a:ext cx="3581400" cy="4389120"/>
          </a:xfrm>
        </p:spPr>
        <p:txBody>
          <a:bodyPr/>
          <a:lstStyle/>
          <a:p>
            <a:pPr algn="r" rtl="1"/>
            <a:endParaRPr lang="en-US" dirty="0" smtClean="0"/>
          </a:p>
          <a:p>
            <a:pPr algn="ctr" rtl="1">
              <a:buNone/>
            </a:pPr>
            <a:endParaRPr lang="fa-IR" sz="2400" dirty="0" smtClean="0">
              <a:cs typeface="B Nazanin" pitchFamily="2" charset="-78"/>
            </a:endParaRPr>
          </a:p>
          <a:p>
            <a:pPr algn="ctr" rtl="1">
              <a:buNone/>
            </a:pPr>
            <a:endParaRPr lang="en-US" sz="3600" dirty="0" smtClean="0">
              <a:cs typeface="B Nazanin" pitchFamily="2" charset="-78"/>
            </a:endParaRPr>
          </a:p>
          <a:p>
            <a:pPr algn="r" rtl="1">
              <a:buNone/>
            </a:pPr>
            <a:endParaRPr lang="en-US" sz="3600" dirty="0">
              <a:cs typeface="B Nazanin" pitchFamily="2" charset="-78"/>
            </a:endParaRPr>
          </a:p>
        </p:txBody>
      </p:sp>
      <p:pic>
        <p:nvPicPr>
          <p:cNvPr id="1026" name="Picture 2" descr="C:\Users\Dell\Desktop\pgmp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27626"/>
            <a:ext cx="4800599" cy="3868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1488"/>
            <a:ext cx="8229600" cy="900112"/>
          </a:xfrm>
        </p:spPr>
        <p:txBody>
          <a:bodyPr/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يک نانومترچقدر کوچک است؟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859" name="Group 691"/>
          <p:cNvGraphicFramePr>
            <a:graphicFrameLocks noGrp="1"/>
          </p:cNvGraphicFramePr>
          <p:nvPr>
            <p:ph type="tbl" idx="1"/>
          </p:nvPr>
        </p:nvGraphicFramePr>
        <p:xfrm>
          <a:off x="228600" y="1828800"/>
          <a:ext cx="5761037" cy="3977640"/>
        </p:xfrm>
        <a:graphic>
          <a:graphicData uri="http://schemas.openxmlformats.org/drawingml/2006/table">
            <a:tbl>
              <a:tblPr/>
              <a:tblGrid>
                <a:gridCol w="1666875"/>
                <a:gridCol w="1512887"/>
                <a:gridCol w="946150"/>
                <a:gridCol w="1635125"/>
              </a:tblGrid>
              <a:tr h="2571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اندازه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نماد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پيشوند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1000000000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ميليارد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G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گيگا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1000000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ميليون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M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مگا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1000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هزار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k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کيلو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100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صد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h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هکتو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9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10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ده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da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دکا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0.1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يک دهم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d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دسي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0.01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يک صدم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c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سانتي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0.001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يک هزارم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m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ميلي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0.000001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يک ميليونيم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µ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ميکرو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0.000000001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يک ميليارديم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n</a:t>
                      </a: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نانو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0" marR="45720" marT="0" horzOverflow="overflow">
                    <a:lnL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35" name="Text Box 667"/>
          <p:cNvSpPr txBox="1">
            <a:spLocks noChangeArrowheads="1"/>
          </p:cNvSpPr>
          <p:nvPr/>
        </p:nvSpPr>
        <p:spPr bwMode="auto">
          <a:xfrm>
            <a:off x="6107112" y="2667000"/>
            <a:ext cx="30368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fa-IR" sz="2800" b="1" dirty="0">
                <a:solidFill>
                  <a:srgbClr val="800000"/>
                </a:solidFill>
                <a:cs typeface="Zar" pitchFamily="2" charset="-78"/>
              </a:rPr>
              <a:t>نانو</a:t>
            </a:r>
            <a:r>
              <a:rPr lang="fa-IR" sz="2800" dirty="0">
                <a:cs typeface="Zar" pitchFamily="2" charset="-78"/>
              </a:rPr>
              <a:t>: </a:t>
            </a:r>
            <a:r>
              <a:rPr lang="fa-IR" sz="2800" dirty="0" smtClean="0">
                <a:cs typeface="Zar" pitchFamily="2" charset="-78"/>
              </a:rPr>
              <a:t>به معني يک ميليارديم</a:t>
            </a:r>
            <a:endParaRPr lang="en-US" sz="2800" dirty="0">
              <a:cs typeface="Zar" pitchFamily="2" charset="-78"/>
            </a:endParaRPr>
          </a:p>
        </p:txBody>
      </p:sp>
      <p:sp>
        <p:nvSpPr>
          <p:cNvPr id="7836" name="Text Box 668"/>
          <p:cNvSpPr txBox="1">
            <a:spLocks noChangeArrowheads="1"/>
          </p:cNvSpPr>
          <p:nvPr/>
        </p:nvSpPr>
        <p:spPr bwMode="auto">
          <a:xfrm>
            <a:off x="6400800" y="3810000"/>
            <a:ext cx="25257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solidFill>
                  <a:srgbClr val="800000"/>
                </a:solidFill>
                <a:cs typeface="Zar" pitchFamily="2" charset="-78"/>
              </a:rPr>
              <a:t>نانومتر</a:t>
            </a:r>
            <a:r>
              <a:rPr lang="fa-IR" sz="2800" b="1" dirty="0">
                <a:cs typeface="Zar" pitchFamily="2" charset="-78"/>
              </a:rPr>
              <a:t>: </a:t>
            </a:r>
            <a:r>
              <a:rPr lang="fa-IR" sz="2800" dirty="0" smtClean="0">
                <a:cs typeface="Zar" pitchFamily="2" charset="-78"/>
              </a:rPr>
              <a:t>يك ميليونيم يك ميلي متر</a:t>
            </a:r>
            <a:endParaRPr lang="en-US" sz="2800" dirty="0">
              <a:cs typeface="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اهميت مقياس </a:t>
            </a:r>
            <a:r>
              <a:rPr lang="fa-I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نانو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2430463"/>
            <a:ext cx="8229600" cy="1760537"/>
          </a:xfrm>
        </p:spPr>
        <p:txBody>
          <a:bodyPr/>
          <a:lstStyle/>
          <a:p>
            <a:pPr algn="r" rtl="1"/>
            <a:r>
              <a:rPr lang="fa-IR" dirty="0" smtClean="0"/>
              <a:t>اهميت مقياس </a:t>
            </a:r>
            <a:r>
              <a:rPr lang="fa-IR" dirty="0"/>
              <a:t>نانو در </a:t>
            </a:r>
            <a:r>
              <a:rPr lang="fa-IR" dirty="0" smtClean="0"/>
              <a:t>چيست </a:t>
            </a:r>
            <a:r>
              <a:rPr lang="fa-IR" dirty="0"/>
              <a:t>؟</a:t>
            </a:r>
          </a:p>
          <a:p>
            <a:pPr algn="r" rtl="1"/>
            <a:r>
              <a:rPr lang="fa-IR" dirty="0"/>
              <a:t>چه </a:t>
            </a:r>
            <a:r>
              <a:rPr lang="fa-IR" dirty="0" smtClean="0"/>
              <a:t>ويژگي هاي جديدي </a:t>
            </a:r>
            <a:r>
              <a:rPr lang="fa-IR" dirty="0"/>
              <a:t>در </a:t>
            </a:r>
            <a:r>
              <a:rPr lang="fa-IR" dirty="0" smtClean="0"/>
              <a:t>اين مقياس ظاهر </a:t>
            </a:r>
            <a:r>
              <a:rPr lang="fa-IR" dirty="0"/>
              <a:t>مي‌شود ؟</a:t>
            </a:r>
            <a:endParaRPr lang="en-US" dirty="0"/>
          </a:p>
        </p:txBody>
      </p:sp>
      <p:pic>
        <p:nvPicPr>
          <p:cNvPr id="2" name="Picture 2" descr="C:\Documents and Settings\Fatemeh\My Documents\Downloads\question-mark3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600"/>
            <a:ext cx="3048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چرا کوچک سازي؟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229600" cy="4572000"/>
          </a:xfrm>
        </p:spPr>
        <p:txBody>
          <a:bodyPr/>
          <a:lstStyle/>
          <a:p>
            <a:pPr algn="r" rtl="1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ارزانتر</a:t>
            </a:r>
          </a:p>
          <a:p>
            <a:pPr algn="r" rtl="1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سبکتر</a:t>
            </a:r>
          </a:p>
          <a:p>
            <a:pPr algn="r" rtl="1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کوچکتر</a:t>
            </a:r>
          </a:p>
          <a:p>
            <a:pPr algn="r" rtl="1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سريعتر </a:t>
            </a:r>
          </a:p>
          <a:p>
            <a:pPr algn="r" rtl="1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تميزتر</a:t>
            </a:r>
          </a:p>
          <a:p>
            <a:pPr algn="r" rtl="1">
              <a:buClr>
                <a:srgbClr val="FFC000"/>
              </a:buClr>
              <a:buFont typeface="Arial" pitchFamily="34" charset="0"/>
              <a:buChar char="•"/>
              <a:defRPr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بهتر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Lotus" pitchFamily="2" charset="-78"/>
            </a:endParaRPr>
          </a:p>
          <a:p>
            <a:pPr algn="r" rtl="1">
              <a:buClr>
                <a:srgbClr val="FF3300"/>
              </a:buClr>
              <a:buFont typeface="Wingdings 2" pitchFamily="18" charset="2"/>
              <a:buNone/>
              <a:defRPr/>
            </a:pPr>
            <a:endParaRPr lang="fa-IR" b="1" dirty="0" smtClean="0">
              <a:solidFill>
                <a:srgbClr val="FFFF00"/>
              </a:solidFill>
              <a:cs typeface="B Lotus" pitchFamily="2" charset="-78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33900"/>
            <a:ext cx="26670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808080"/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6200" y="2098675"/>
            <a:ext cx="2895600" cy="2244725"/>
          </a:xfrm>
          <a:prstGeom prst="rect">
            <a:avLst/>
          </a:prstGeom>
          <a:noFill/>
          <a:ln/>
          <a:effectLst>
            <a:outerShdw dist="107763" dir="18900000" algn="ctr" rotWithShape="0">
              <a:srgbClr val="808080"/>
            </a:outerShdw>
          </a:effectLst>
        </p:spPr>
      </p:pic>
      <p:sp>
        <p:nvSpPr>
          <p:cNvPr id="11270" name="TextBox 13"/>
          <p:cNvSpPr txBox="1">
            <a:spLocks noChangeArrowheads="1"/>
          </p:cNvSpPr>
          <p:nvPr/>
        </p:nvSpPr>
        <p:spPr bwMode="auto">
          <a:xfrm>
            <a:off x="4191000" y="4972050"/>
            <a:ext cx="3200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b="1" dirty="0">
                <a:cs typeface="B Lotus" pitchFamily="2" charset="-78"/>
              </a:rPr>
              <a:t>اولين انگيزه هاي کوچک سازي بوسيله صنايع الکترونيک که تمايل به ساخت وسايل کوچک الکترونيکي بر روي چيپ هاي سيليکوني داشت ، ايجاد گرديد.</a:t>
            </a:r>
            <a:endParaRPr lang="en-US" dirty="0"/>
          </a:p>
        </p:txBody>
      </p:sp>
      <p:sp>
        <p:nvSpPr>
          <p:cNvPr id="15" name="Curved Left Arrow 14"/>
          <p:cNvSpPr/>
          <p:nvPr/>
        </p:nvSpPr>
        <p:spPr>
          <a:xfrm>
            <a:off x="3124200" y="3962400"/>
            <a:ext cx="914400" cy="1219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ويژگي هاي جديد (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rPr>
              <a:t>1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" name="Picture 8" descr="Gold Color"/>
          <p:cNvPicPr>
            <a:picLocks noChangeAspect="1" noChangeArrowheads="1"/>
          </p:cNvPicPr>
          <p:nvPr/>
        </p:nvPicPr>
        <p:blipFill>
          <a:blip r:embed="rId2" cstate="print"/>
          <a:srcRect r="2336"/>
          <a:stretch>
            <a:fillRect/>
          </a:stretch>
        </p:blipFill>
        <p:spPr bwMode="auto">
          <a:xfrm>
            <a:off x="228599" y="2125416"/>
            <a:ext cx="3200401" cy="4427784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3352800" y="4572000"/>
            <a:ext cx="5410200" cy="2057400"/>
            <a:chOff x="990600" y="914400"/>
            <a:chExt cx="6553200" cy="2971800"/>
          </a:xfrm>
        </p:grpSpPr>
        <p:sp>
          <p:nvSpPr>
            <p:cNvPr id="6" name="Rectangle 5"/>
            <p:cNvSpPr/>
            <p:nvPr/>
          </p:nvSpPr>
          <p:spPr>
            <a:xfrm>
              <a:off x="1468030" y="914400"/>
              <a:ext cx="5903814" cy="669252"/>
            </a:xfrm>
            <a:prstGeom prst="rect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lowchart: Connector 6"/>
            <p:cNvSpPr/>
            <p:nvPr/>
          </p:nvSpPr>
          <p:spPr>
            <a:xfrm>
              <a:off x="1697304" y="1025942"/>
              <a:ext cx="515867" cy="501939"/>
            </a:xfrm>
            <a:prstGeom prst="flowChartConnector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2671720" y="1025942"/>
              <a:ext cx="515867" cy="501939"/>
            </a:xfrm>
            <a:prstGeom prst="flowChartConnector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3703455" y="1025942"/>
              <a:ext cx="515867" cy="501939"/>
            </a:xfrm>
            <a:prstGeom prst="flowChartConnector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4620552" y="1025942"/>
              <a:ext cx="515867" cy="501939"/>
            </a:xfrm>
            <a:prstGeom prst="flowChartConnector">
              <a:avLst/>
            </a:prstGeom>
            <a:gradFill rotWithShape="1">
              <a:gsLst>
                <a:gs pos="0">
                  <a:srgbClr val="F3DE75"/>
                </a:gs>
                <a:gs pos="100000">
                  <a:srgbClr val="EEECE1">
                    <a:shade val="30000"/>
                    <a:satMod val="200000"/>
                  </a:srgbClr>
                </a:gs>
              </a:gsLst>
              <a:path path="circle">
                <a:fillToRect l="50000" t="50000" r="50000" b="50000"/>
              </a:path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5537650" y="1025942"/>
              <a:ext cx="515867" cy="501939"/>
            </a:xfrm>
            <a:prstGeom prst="flowChartConnector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lowchart: Connector 11"/>
            <p:cNvSpPr/>
            <p:nvPr/>
          </p:nvSpPr>
          <p:spPr>
            <a:xfrm>
              <a:off x="6512065" y="1025942"/>
              <a:ext cx="515867" cy="501939"/>
            </a:xfrm>
            <a:prstGeom prst="flowChartConnector">
              <a:avLst/>
            </a:prstGeom>
            <a:gradFill rotWithShape="1">
              <a:gsLst>
                <a:gs pos="0">
                  <a:srgbClr val="1F497D">
                    <a:lumMod val="75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Down Arrow 12"/>
            <p:cNvSpPr/>
            <p:nvPr/>
          </p:nvSpPr>
          <p:spPr>
            <a:xfrm>
              <a:off x="1754623" y="1639423"/>
              <a:ext cx="343912" cy="557710"/>
            </a:xfrm>
            <a:prstGeom prst="downArrow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2729039" y="1639423"/>
              <a:ext cx="343912" cy="557710"/>
            </a:xfrm>
            <a:prstGeom prst="downArrow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3760773" y="1639423"/>
              <a:ext cx="343912" cy="557710"/>
            </a:xfrm>
            <a:prstGeom prst="downArrow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4735189" y="1639423"/>
              <a:ext cx="343912" cy="557710"/>
            </a:xfrm>
            <a:prstGeom prst="downArrow">
              <a:avLst/>
            </a:prstGeom>
            <a:gradFill rotWithShape="1">
              <a:gsLst>
                <a:gs pos="0">
                  <a:srgbClr val="CFCF77"/>
                </a:gs>
                <a:gs pos="100000">
                  <a:srgbClr val="EEECE1">
                    <a:shade val="30000"/>
                    <a:satMod val="200000"/>
                  </a:srgbClr>
                </a:gs>
              </a:gsLst>
              <a:path path="circle">
                <a:fillToRect l="50000" t="50000" r="50000" b="50000"/>
              </a:path>
            </a:gra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Down Arrow 16"/>
            <p:cNvSpPr/>
            <p:nvPr/>
          </p:nvSpPr>
          <p:spPr>
            <a:xfrm>
              <a:off x="5652287" y="1639423"/>
              <a:ext cx="343912" cy="557710"/>
            </a:xfrm>
            <a:prstGeom prst="downArrow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Down Arrow 17"/>
            <p:cNvSpPr/>
            <p:nvPr/>
          </p:nvSpPr>
          <p:spPr>
            <a:xfrm>
              <a:off x="6626703" y="1639423"/>
              <a:ext cx="343912" cy="557710"/>
            </a:xfrm>
            <a:prstGeom prst="downArrow">
              <a:avLst/>
            </a:prstGeom>
            <a:gradFill rotWithShape="1">
              <a:gsLst>
                <a:gs pos="0">
                  <a:srgbClr val="1F497D">
                    <a:lumMod val="75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0600" y="2252906"/>
              <a:ext cx="1432965" cy="45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Zar" pitchFamily="2" charset="-78"/>
                </a:rPr>
                <a:t>نانوذرات هرمی شکل نقره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/>
                  <a:ea typeface="+mn-ea"/>
                  <a:cs typeface="Zar" pitchFamily="2" charset="-78"/>
                </a:rPr>
                <a:t>~ 100 نانومتر</a:t>
              </a:r>
              <a:endParaRPr kumimoji="0" lang="fa-IR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Zar" pitchFamily="2" charset="-7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33600" y="2249638"/>
              <a:ext cx="1432965" cy="45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Zar" pitchFamily="2" charset="-78"/>
                </a:rPr>
                <a:t>نانوذرات کروی طلا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/>
                  <a:ea typeface="+mn-ea"/>
                  <a:cs typeface="Zar" pitchFamily="2" charset="-78"/>
                </a:rPr>
                <a:t>~ 100 نانومتر</a:t>
              </a:r>
              <a:endParaRPr kumimoji="0" lang="fa-IR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Zar" pitchFamily="2" charset="-78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24200" y="2252906"/>
              <a:ext cx="1432965" cy="45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Zar" pitchFamily="2" charset="-78"/>
                </a:rPr>
                <a:t>نانوذرات کروی طلا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/>
                  <a:ea typeface="+mn-ea"/>
                  <a:cs typeface="Zar" pitchFamily="2" charset="-78"/>
                </a:rPr>
                <a:t>~ 50 نانومتر</a:t>
              </a:r>
              <a:endParaRPr kumimoji="0" lang="fa-IR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Zar" pitchFamily="2" charset="-78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14800" y="2252906"/>
              <a:ext cx="1432965" cy="45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Zar" pitchFamily="2" charset="-78"/>
                </a:rPr>
                <a:t>نانوذرات کروی نقره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/>
                  <a:ea typeface="+mn-ea"/>
                  <a:cs typeface="Zar" pitchFamily="2" charset="-78"/>
                </a:rPr>
                <a:t>~ 120 نانومتر</a:t>
              </a:r>
              <a:endParaRPr kumimoji="0" lang="fa-IR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Zar" pitchFamily="2" charset="-78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05400" y="2252906"/>
              <a:ext cx="1432965" cy="45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Zar" pitchFamily="2" charset="-78"/>
                </a:rPr>
                <a:t>نانوذرات کروی نقره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/>
                  <a:ea typeface="+mn-ea"/>
                  <a:cs typeface="Zar" pitchFamily="2" charset="-78"/>
                </a:rPr>
                <a:t>~ 80 نانومتر</a:t>
              </a:r>
              <a:endParaRPr kumimoji="0" lang="fa-IR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Zar" pitchFamily="2" charset="-78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10835" y="2249638"/>
              <a:ext cx="1432965" cy="45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Zar" pitchFamily="2" charset="-78"/>
                </a:rPr>
                <a:t>نانوذرات کروی نقره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/>
                  <a:ea typeface="+mn-ea"/>
                  <a:cs typeface="Zar" pitchFamily="2" charset="-78"/>
                </a:rPr>
                <a:t>~ 40 نانومتر</a:t>
              </a:r>
              <a:endParaRPr kumimoji="0" lang="fa-IR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Zar" pitchFamily="2" charset="-78"/>
              </a:endParaRPr>
            </a:p>
          </p:txBody>
        </p: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7800" y="2746010"/>
              <a:ext cx="5867400" cy="1140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 descr="C:\Users\Dell\Desktop\ng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2057400"/>
            <a:ext cx="4638632" cy="2298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ويژگي هاي جديد (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rPr>
              <a:t>2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تغيير شفافيت</a:t>
            </a:r>
            <a:endParaRPr lang="en-US" dirty="0"/>
          </a:p>
        </p:txBody>
      </p:sp>
      <p:pic>
        <p:nvPicPr>
          <p:cNvPr id="3074" name="Picture 2" descr="C:\Documents and Settings\Fatemeh\My Documents\My Pictures\Site\New\uploaded\0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819400"/>
            <a:ext cx="6692502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8603" b="8333"/>
          <a:stretch>
            <a:fillRect/>
          </a:stretch>
        </p:blipFill>
        <p:spPr bwMode="auto">
          <a:xfrm>
            <a:off x="1524000" y="2362776"/>
            <a:ext cx="6019800" cy="4038023"/>
          </a:xfrm>
          <a:prstGeom prst="rect">
            <a:avLst/>
          </a:prstGeom>
          <a:noFill/>
          <a:ln w="28575" cmpd="dbl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1508" name="Text Box 22"/>
          <p:cNvSpPr txBox="1">
            <a:spLocks noChangeArrowheads="1"/>
          </p:cNvSpPr>
          <p:nvPr/>
        </p:nvSpPr>
        <p:spPr bwMode="auto">
          <a:xfrm>
            <a:off x="6400800" y="1600200"/>
            <a:ext cx="23479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>
                <a:solidFill>
                  <a:schemeClr val="accent1"/>
                </a:solidFill>
                <a:latin typeface="Times" pitchFamily="18" charset="0"/>
                <a:cs typeface="Zar" pitchFamily="2" charset="-78"/>
              </a:rPr>
              <a:t>1064</a:t>
            </a:r>
            <a:r>
              <a:rPr lang="en-US" sz="2400" b="1" dirty="0">
                <a:solidFill>
                  <a:schemeClr val="accent1"/>
                </a:solidFill>
                <a:latin typeface="Times" pitchFamily="18" charset="0"/>
                <a:cs typeface="Zar" pitchFamily="2" charset="-78"/>
                <a:sym typeface="Symbol" pitchFamily="18" charset="2"/>
              </a:rPr>
              <a:t></a:t>
            </a:r>
            <a:r>
              <a:rPr lang="en-US" sz="2400" b="1" dirty="0">
                <a:solidFill>
                  <a:schemeClr val="accent1"/>
                </a:solidFill>
                <a:latin typeface="Times" pitchFamily="18" charset="0"/>
                <a:cs typeface="Zar" pitchFamily="2" charset="-78"/>
              </a:rPr>
              <a:t> C </a:t>
            </a:r>
            <a:r>
              <a:rPr lang="fa-IR" sz="2100" b="1" dirty="0">
                <a:solidFill>
                  <a:schemeClr val="accent1"/>
                </a:solidFill>
                <a:cs typeface="Zar" pitchFamily="2" charset="-78"/>
              </a:rPr>
              <a:t>دماي ذوب</a:t>
            </a:r>
            <a:endParaRPr lang="en-US" sz="2100" b="1" dirty="0">
              <a:solidFill>
                <a:schemeClr val="accent1"/>
              </a:solidFill>
              <a:cs typeface="Zar" pitchFamily="2" charset="-78"/>
            </a:endParaRPr>
          </a:p>
        </p:txBody>
      </p:sp>
      <p:sp>
        <p:nvSpPr>
          <p:cNvPr id="21509" name="Text Box 23"/>
          <p:cNvSpPr txBox="1">
            <a:spLocks noChangeArrowheads="1"/>
          </p:cNvSpPr>
          <p:nvPr/>
        </p:nvSpPr>
        <p:spPr bwMode="auto">
          <a:xfrm rot="10800000">
            <a:off x="989097" y="3276600"/>
            <a:ext cx="50783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defTabSz="936625"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  <a:cs typeface="Zar" pitchFamily="2" charset="-78"/>
                <a:sym typeface="Symbol" pitchFamily="18" charset="2"/>
              </a:rPr>
              <a:t></a:t>
            </a:r>
            <a:r>
              <a:rPr lang="en-US" b="1" dirty="0">
                <a:solidFill>
                  <a:schemeClr val="bg1"/>
                </a:solidFill>
                <a:cs typeface="Zar" pitchFamily="2" charset="-78"/>
              </a:rPr>
              <a:t> C</a:t>
            </a:r>
            <a:r>
              <a:rPr lang="en-US" dirty="0">
                <a:solidFill>
                  <a:schemeClr val="bg1"/>
                </a:solidFill>
                <a:cs typeface="Zar" pitchFamily="2" charset="-78"/>
              </a:rPr>
              <a:t> </a:t>
            </a:r>
            <a:r>
              <a:rPr lang="fa-IR" sz="2100" b="1" dirty="0">
                <a:solidFill>
                  <a:schemeClr val="bg1"/>
                </a:solidFill>
                <a:cs typeface="Zar" pitchFamily="2" charset="-78"/>
              </a:rPr>
              <a:t>دماي ذوب</a:t>
            </a:r>
            <a:r>
              <a:rPr lang="fa-IR" dirty="0">
                <a:solidFill>
                  <a:schemeClr val="bg1"/>
                </a:solidFill>
                <a:cs typeface="Zar" pitchFamily="2" charset="-78"/>
              </a:rPr>
              <a:t> </a:t>
            </a:r>
            <a:endParaRPr lang="en-US" dirty="0">
              <a:solidFill>
                <a:schemeClr val="bg1"/>
              </a:solidFill>
              <a:cs typeface="Zar" pitchFamily="2" charset="-78"/>
            </a:endParaRPr>
          </a:p>
        </p:txBody>
      </p:sp>
      <p:sp>
        <p:nvSpPr>
          <p:cNvPr id="21510" name="Text Box 24"/>
          <p:cNvSpPr txBox="1">
            <a:spLocks noChangeArrowheads="1"/>
          </p:cNvSpPr>
          <p:nvPr/>
        </p:nvSpPr>
        <p:spPr bwMode="auto">
          <a:xfrm>
            <a:off x="3581400" y="6324600"/>
            <a:ext cx="1905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36625">
              <a:spcBef>
                <a:spcPct val="50000"/>
              </a:spcBef>
            </a:pPr>
            <a:r>
              <a:rPr lang="fa-IR" sz="2100" b="1" dirty="0">
                <a:solidFill>
                  <a:schemeClr val="bg1"/>
                </a:solidFill>
                <a:cs typeface="Zar" pitchFamily="2" charset="-78"/>
              </a:rPr>
              <a:t>شعاع ذره (نانومتر)</a:t>
            </a:r>
            <a:endParaRPr lang="en-US" sz="2100" b="1" dirty="0">
              <a:solidFill>
                <a:schemeClr val="bg1"/>
              </a:solidFill>
              <a:cs typeface="Zar" pitchFamily="2" charset="-78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ويژگي هاي جديد (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rPr>
              <a:t>3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/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886200"/>
            <a:ext cx="18478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06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ويژگي هاي جديد (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rPr>
              <a:t>4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 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rPr>
              <a:t>5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تغيير خواص مغناطيسی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rtl="1"/>
            <a:r>
              <a:rPr lang="fa-IR" dirty="0" smtClean="0">
                <a:cs typeface="B Nazanin" pitchFamily="2" charset="-78"/>
              </a:rPr>
              <a:t>تغيير رسانایی الکتریکی</a:t>
            </a:r>
          </a:p>
          <a:p>
            <a:pPr algn="r" rtl="1"/>
            <a:endParaRPr lang="en-US" dirty="0"/>
          </a:p>
        </p:txBody>
      </p:sp>
      <p:pic>
        <p:nvPicPr>
          <p:cNvPr id="4098" name="Picture 2" descr="C:\Documents and Settings\Fatemeh\My Documents\My Pictures\Site\New\uploaded\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806" y="3048000"/>
            <a:ext cx="3743798" cy="2514600"/>
          </a:xfrm>
          <a:prstGeom prst="rect">
            <a:avLst/>
          </a:prstGeom>
          <a:noFill/>
        </p:spPr>
      </p:pic>
      <p:pic>
        <p:nvPicPr>
          <p:cNvPr id="2050" name="Picture 2" descr="C:\Users\Dell\Desktop\nanotube_articl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048000"/>
            <a:ext cx="3352800" cy="2551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</p:spPr>
        <p:txBody>
          <a:bodyPr>
            <a:normAutofit/>
          </a:bodyPr>
          <a:lstStyle/>
          <a:p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چرا خواص مواد در مقياس نانو متفاوت است؟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Documents and Settings\Fatemeh\My Documents\Downloads\question-mark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95600"/>
            <a:ext cx="3048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fa-I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يك تمرين</a:t>
            </a:r>
            <a:endParaRPr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2531" name="Picture 4" descr="cub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762000"/>
            <a:ext cx="2810494" cy="3048000"/>
          </a:xfrm>
          <a:noFill/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371600" y="2486025"/>
            <a:ext cx="7315200" cy="3102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3515" tIns="46758" rIns="93515" bIns="46758">
            <a:spAutoFit/>
          </a:bodyPr>
          <a:lstStyle/>
          <a:p>
            <a:pPr algn="r" defTabSz="936625" rtl="1">
              <a:spcBef>
                <a:spcPct val="50000"/>
              </a:spcBef>
              <a:buSzPct val="90000"/>
              <a:buFontTx/>
              <a:buBlip>
                <a:blip r:embed="rId4"/>
              </a:buBlip>
              <a:defRPr/>
            </a:pPr>
            <a:r>
              <a:rPr lang="en-US" sz="2300" dirty="0">
                <a:cs typeface="Zar" pitchFamily="2" charset="-78"/>
              </a:rPr>
              <a:t> </a:t>
            </a:r>
            <a:r>
              <a:rPr lang="fa-IR" sz="2300" dirty="0">
                <a:cs typeface="Zar" pitchFamily="2" charset="-78"/>
              </a:rPr>
              <a:t>يك مكعب چند وجه دارد؟</a:t>
            </a:r>
          </a:p>
          <a:p>
            <a:pPr algn="r" defTabSz="936625" rtl="1">
              <a:spcBef>
                <a:spcPct val="50000"/>
              </a:spcBef>
              <a:buSzPct val="90000"/>
              <a:buFontTx/>
              <a:buBlip>
                <a:blip r:embed="rId4"/>
              </a:buBlip>
              <a:defRPr/>
            </a:pPr>
            <a:r>
              <a:rPr lang="en-US" sz="2300" dirty="0">
                <a:cs typeface="Zar" pitchFamily="2" charset="-78"/>
              </a:rPr>
              <a:t> </a:t>
            </a:r>
            <a:r>
              <a:rPr lang="fa-IR" sz="2300" dirty="0" smtClean="0">
                <a:cs typeface="Zar" pitchFamily="2" charset="-78"/>
              </a:rPr>
              <a:t>اگر </a:t>
            </a:r>
            <a:r>
              <a:rPr lang="fa-IR" sz="2300" dirty="0">
                <a:cs typeface="Zar" pitchFamily="2" charset="-78"/>
              </a:rPr>
              <a:t>هر </a:t>
            </a:r>
            <a:r>
              <a:rPr lang="fa-IR" sz="2300" dirty="0" smtClean="0">
                <a:cs typeface="Zar" pitchFamily="2" charset="-78"/>
              </a:rPr>
              <a:t>ضلع </a:t>
            </a:r>
            <a:r>
              <a:rPr lang="fa-IR" sz="2300" dirty="0">
                <a:cs typeface="B Zar" pitchFamily="2" charset="-78"/>
              </a:rPr>
              <a:t>1</a:t>
            </a:r>
            <a:r>
              <a:rPr lang="fa-IR" sz="2300" dirty="0">
                <a:cs typeface="Zar" pitchFamily="2" charset="-78"/>
              </a:rPr>
              <a:t> سانتي متر باشد مساحت وجوه چقدر </a:t>
            </a:r>
            <a:r>
              <a:rPr lang="fa-IR" sz="2300" dirty="0" smtClean="0">
                <a:cs typeface="Zar" pitchFamily="2" charset="-78"/>
              </a:rPr>
              <a:t>مي شود</a:t>
            </a:r>
            <a:r>
              <a:rPr lang="fa-IR" sz="2300" dirty="0">
                <a:cs typeface="Zar" pitchFamily="2" charset="-78"/>
              </a:rPr>
              <a:t>؟</a:t>
            </a:r>
          </a:p>
          <a:p>
            <a:pPr algn="r" defTabSz="936625" rtl="1">
              <a:spcBef>
                <a:spcPct val="50000"/>
              </a:spcBef>
              <a:buSzPct val="90000"/>
              <a:buFontTx/>
              <a:buBlip>
                <a:blip r:embed="rId4"/>
              </a:buBlip>
              <a:defRPr/>
            </a:pPr>
            <a:r>
              <a:rPr lang="en-US" sz="2300" dirty="0">
                <a:cs typeface="Zar" pitchFamily="2" charset="-78"/>
              </a:rPr>
              <a:t> </a:t>
            </a:r>
            <a:r>
              <a:rPr lang="fa-IR" sz="2300" dirty="0" smtClean="0">
                <a:cs typeface="Zar" pitchFamily="2" charset="-78"/>
              </a:rPr>
              <a:t>اگر </a:t>
            </a:r>
            <a:r>
              <a:rPr lang="fa-IR" sz="2300" dirty="0">
                <a:cs typeface="Zar" pitchFamily="2" charset="-78"/>
              </a:rPr>
              <a:t>مكعب در سه جهت برش داده شود، چند مكعب بدست </a:t>
            </a:r>
            <a:r>
              <a:rPr lang="fa-IR" sz="2300" dirty="0" smtClean="0">
                <a:cs typeface="Zar" pitchFamily="2" charset="-78"/>
              </a:rPr>
              <a:t>مي</a:t>
            </a:r>
            <a:r>
              <a:rPr lang="en-US" sz="2300" dirty="0" smtClean="0">
                <a:cs typeface="Zar" pitchFamily="2" charset="-78"/>
              </a:rPr>
              <a:t> </a:t>
            </a:r>
            <a:r>
              <a:rPr lang="fa-IR" sz="2300" dirty="0" smtClean="0">
                <a:cs typeface="Zar" pitchFamily="2" charset="-78"/>
              </a:rPr>
              <a:t>آيد</a:t>
            </a:r>
            <a:r>
              <a:rPr lang="fa-IR" sz="2300" dirty="0">
                <a:cs typeface="Zar" pitchFamily="2" charset="-78"/>
              </a:rPr>
              <a:t>؟</a:t>
            </a:r>
          </a:p>
          <a:p>
            <a:pPr algn="r" defTabSz="936625" rtl="1">
              <a:spcBef>
                <a:spcPct val="50000"/>
              </a:spcBef>
              <a:buSzPct val="90000"/>
              <a:buFontTx/>
              <a:buBlip>
                <a:blip r:embed="rId4"/>
              </a:buBlip>
              <a:defRPr/>
            </a:pPr>
            <a:r>
              <a:rPr lang="fa-IR" sz="2300" dirty="0" smtClean="0">
                <a:cs typeface="Zar" pitchFamily="2" charset="-78"/>
              </a:rPr>
              <a:t>مساحت </a:t>
            </a:r>
            <a:r>
              <a:rPr lang="fa-IR" sz="2300" dirty="0">
                <a:cs typeface="Zar" pitchFamily="2" charset="-78"/>
              </a:rPr>
              <a:t>وجوه تمام مكعب‌هاي جديد چقدر ميشود؟</a:t>
            </a:r>
          </a:p>
          <a:p>
            <a:pPr algn="r" defTabSz="936625" rtl="1">
              <a:spcBef>
                <a:spcPct val="50000"/>
              </a:spcBef>
              <a:buSzPct val="90000"/>
              <a:defRPr/>
            </a:pPr>
            <a:endParaRPr lang="fa-IR" sz="2300" dirty="0">
              <a:cs typeface="Zar" pitchFamily="2" charset="-78"/>
            </a:endParaRPr>
          </a:p>
          <a:p>
            <a:pPr algn="r" defTabSz="936625" rtl="1">
              <a:spcBef>
                <a:spcPct val="50000"/>
              </a:spcBef>
              <a:buSzPct val="90000"/>
              <a:defRPr/>
            </a:pPr>
            <a:endParaRPr lang="en-US" sz="2300" dirty="0">
              <a:cs typeface="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افزايش سطح</a:t>
            </a:r>
            <a:endParaRPr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3121" name="Group 833"/>
          <p:cNvGraphicFramePr>
            <a:graphicFrameLocks noGrp="1"/>
          </p:cNvGraphicFramePr>
          <p:nvPr>
            <p:ph type="tbl" idx="1"/>
          </p:nvPr>
        </p:nvGraphicFramePr>
        <p:xfrm>
          <a:off x="2984500" y="1560840"/>
          <a:ext cx="5854700" cy="5220960"/>
        </p:xfrm>
        <a:graphic>
          <a:graphicData uri="http://schemas.openxmlformats.org/drawingml/2006/table">
            <a:tbl>
              <a:tblPr rtl="1"/>
              <a:tblGrid>
                <a:gridCol w="957262"/>
                <a:gridCol w="1223963"/>
                <a:gridCol w="1800225"/>
                <a:gridCol w="1873250"/>
              </a:tblGrid>
              <a:tr h="200025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دفعات تقسيم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تعداد تکه</a:t>
                      </a:r>
                      <a:endParaRPr kumimoji="0" lang="ar-S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ابعاد (متر)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سطح خارجي (متر مربع)</a:t>
                      </a:r>
                      <a:endParaRPr kumimoji="0" lang="ar-S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B Mitra" pitchFamily="2" charset="-78"/>
                      </a:endParaRP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0.01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0.0006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0.0012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0.0025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0.0024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512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0.00125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0.0048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4096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0.000625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0.0096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32768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0.0003125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0.0192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262144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0.00015625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0.0384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2097152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0.000078125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0.0768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16777216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3.90625E-05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0.1536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134217728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1.95313E-05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0.3072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1073741824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9.76563E-06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0.6144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8589934592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4.88281E-06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1.2288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68719476736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2.44141E-06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2.4576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13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5.49756E+11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1.2207E-06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4.9152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4.39805E+12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6.10352E-07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9.8304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3.51844E+13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3.05176E-07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19.6608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2.81475E+14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1.52588E-07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39.3216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17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2.2518E+15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7.62939E-08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78.6432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1.80144E+16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3.8147E-08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157.2864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19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1.44115E+17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1.90735E-08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314.5728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1.15292E+18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9.53674E-09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629.1456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21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9.22337E+18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4.76837E-09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1258.2912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22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7.3787E+19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2.38419E-09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2516.5824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23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5.90296E+20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1.19209E-09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5033.1648</a:t>
                      </a:r>
                    </a:p>
                  </a:txBody>
                  <a:tcPr marL="36000" marR="18000" marT="36000" marB="18000" anchor="b" horzOverflow="overflow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837"/>
          <p:cNvGrpSpPr>
            <a:grpSpLocks/>
          </p:cNvGrpSpPr>
          <p:nvPr/>
        </p:nvGrpSpPr>
        <p:grpSpPr bwMode="auto">
          <a:xfrm>
            <a:off x="241300" y="5619422"/>
            <a:ext cx="2735262" cy="628650"/>
            <a:chOff x="295" y="3316"/>
            <a:chExt cx="1723" cy="396"/>
          </a:xfrm>
        </p:grpSpPr>
        <p:sp>
          <p:nvSpPr>
            <p:cNvPr id="13119" name="Text Box 831"/>
            <p:cNvSpPr txBox="1">
              <a:spLocks noChangeArrowheads="1"/>
            </p:cNvSpPr>
            <p:nvPr/>
          </p:nvSpPr>
          <p:spPr bwMode="auto">
            <a:xfrm>
              <a:off x="295" y="3316"/>
              <a:ext cx="1542" cy="252"/>
            </a:xfrm>
            <a:prstGeom prst="rect">
              <a:avLst/>
            </a:prstGeom>
            <a:solidFill>
              <a:srgbClr val="FFCC0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fa-IR" sz="2000" dirty="0">
                  <a:cs typeface="Zar" pitchFamily="2" charset="-78"/>
                </a:rPr>
                <a:t>سطح </a:t>
              </a:r>
              <a:r>
                <a:rPr lang="fa-IR" sz="2000" dirty="0" smtClean="0">
                  <a:cs typeface="Zar" pitchFamily="2" charset="-78"/>
                </a:rPr>
                <a:t>يک ميليون </a:t>
              </a:r>
              <a:r>
                <a:rPr lang="fa-IR" sz="2000" dirty="0">
                  <a:cs typeface="Zar" pitchFamily="2" charset="-78"/>
                </a:rPr>
                <a:t>بار </a:t>
              </a:r>
              <a:r>
                <a:rPr lang="fa-IR" sz="2000" dirty="0" smtClean="0">
                  <a:cs typeface="Zar" pitchFamily="2" charset="-78"/>
                </a:rPr>
                <a:t>بيشتر</a:t>
              </a:r>
              <a:endParaRPr lang="en-US" sz="2000" dirty="0">
                <a:cs typeface="Zar" pitchFamily="2" charset="-78"/>
              </a:endParaRPr>
            </a:p>
          </p:txBody>
        </p:sp>
        <p:sp>
          <p:nvSpPr>
            <p:cNvPr id="13123" name="Line 835"/>
            <p:cNvSpPr>
              <a:spLocks noChangeShapeType="1"/>
            </p:cNvSpPr>
            <p:nvPr/>
          </p:nvSpPr>
          <p:spPr bwMode="auto">
            <a:xfrm flipH="1" flipV="1">
              <a:off x="1837" y="3440"/>
              <a:ext cx="181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838"/>
          <p:cNvGrpSpPr>
            <a:grpSpLocks/>
          </p:cNvGrpSpPr>
          <p:nvPr/>
        </p:nvGrpSpPr>
        <p:grpSpPr bwMode="auto">
          <a:xfrm>
            <a:off x="241300" y="6384598"/>
            <a:ext cx="2951162" cy="396875"/>
            <a:chOff x="249" y="3798"/>
            <a:chExt cx="1859" cy="250"/>
          </a:xfrm>
        </p:grpSpPr>
        <p:sp>
          <p:nvSpPr>
            <p:cNvPr id="13122" name="Text Box 834"/>
            <p:cNvSpPr txBox="1">
              <a:spLocks noChangeArrowheads="1"/>
            </p:cNvSpPr>
            <p:nvPr/>
          </p:nvSpPr>
          <p:spPr bwMode="auto">
            <a:xfrm>
              <a:off x="249" y="3798"/>
              <a:ext cx="1542" cy="250"/>
            </a:xfrm>
            <a:prstGeom prst="rect">
              <a:avLst/>
            </a:prstGeom>
            <a:solidFill>
              <a:srgbClr val="CCFFCC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fa-IR" sz="2000" dirty="0">
                  <a:cs typeface="Zar" pitchFamily="2" charset="-78"/>
                </a:rPr>
                <a:t>سطح </a:t>
              </a:r>
              <a:r>
                <a:rPr lang="fa-IR" sz="2000" dirty="0" smtClean="0">
                  <a:cs typeface="Zar" pitchFamily="2" charset="-78"/>
                </a:rPr>
                <a:t>هشت ميليون </a:t>
              </a:r>
              <a:r>
                <a:rPr lang="fa-IR" sz="2000" dirty="0">
                  <a:cs typeface="Zar" pitchFamily="2" charset="-78"/>
                </a:rPr>
                <a:t>بار </a:t>
              </a:r>
              <a:r>
                <a:rPr lang="fa-IR" sz="2000" dirty="0" smtClean="0">
                  <a:cs typeface="Zar" pitchFamily="2" charset="-78"/>
                </a:rPr>
                <a:t>بيشتر</a:t>
              </a:r>
              <a:endParaRPr lang="en-US" sz="2000" dirty="0">
                <a:cs typeface="Zar" pitchFamily="2" charset="-78"/>
              </a:endParaRPr>
            </a:p>
          </p:txBody>
        </p:sp>
        <p:sp>
          <p:nvSpPr>
            <p:cNvPr id="13124" name="Line 836"/>
            <p:cNvSpPr>
              <a:spLocks noChangeShapeType="1"/>
            </p:cNvSpPr>
            <p:nvPr/>
          </p:nvSpPr>
          <p:spPr bwMode="auto">
            <a:xfrm flipH="1" flipV="1">
              <a:off x="1791" y="4000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839"/>
          <p:cNvGrpSpPr>
            <a:grpSpLocks/>
          </p:cNvGrpSpPr>
          <p:nvPr/>
        </p:nvGrpSpPr>
        <p:grpSpPr bwMode="auto">
          <a:xfrm>
            <a:off x="179388" y="1766888"/>
            <a:ext cx="3613150" cy="2805112"/>
            <a:chOff x="1429" y="1253"/>
            <a:chExt cx="2276" cy="1767"/>
          </a:xfrm>
        </p:grpSpPr>
        <p:pic>
          <p:nvPicPr>
            <p:cNvPr id="13128" name="Picture 840" descr="nano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135" r="26596" b="4268"/>
            <a:stretch>
              <a:fillRect/>
            </a:stretch>
          </p:blipFill>
          <p:spPr bwMode="auto">
            <a:xfrm>
              <a:off x="1429" y="1253"/>
              <a:ext cx="2276" cy="1767"/>
            </a:xfrm>
            <a:prstGeom prst="rect">
              <a:avLst/>
            </a:prstGeom>
            <a:noFill/>
          </p:spPr>
        </p:pic>
        <p:sp>
          <p:nvSpPr>
            <p:cNvPr id="13129" name="Line 841"/>
            <p:cNvSpPr>
              <a:spLocks noChangeShapeType="1"/>
            </p:cNvSpPr>
            <p:nvPr/>
          </p:nvSpPr>
          <p:spPr bwMode="auto">
            <a:xfrm>
              <a:off x="2113" y="1651"/>
              <a:ext cx="61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30" name="Text Box 842"/>
            <p:cNvSpPr txBox="1">
              <a:spLocks noChangeArrowheads="1"/>
            </p:cNvSpPr>
            <p:nvPr/>
          </p:nvSpPr>
          <p:spPr bwMode="auto">
            <a:xfrm>
              <a:off x="2477" y="1717"/>
              <a:ext cx="17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rtl="0" eaLnBrk="0" hangingPunct="0">
                <a:spcBef>
                  <a:spcPct val="0"/>
                </a:spcBef>
              </a:pPr>
              <a:r>
                <a:rPr lang="en-US" sz="1000" b="1">
                  <a:solidFill>
                    <a:srgbClr val="CC0000"/>
                  </a:solidFill>
                  <a:cs typeface="Arial" charset="0"/>
                  <a:sym typeface="Arial Narrow" pitchFamily="34" charset="0"/>
                </a:rPr>
                <a:t>8</a:t>
              </a:r>
              <a:endParaRPr lang="en-US" sz="1000" b="1">
                <a:solidFill>
                  <a:srgbClr val="CC0000"/>
                </a:solidFill>
                <a:cs typeface="Arial" charset="0"/>
              </a:endParaRPr>
            </a:p>
          </p:txBody>
        </p:sp>
        <p:sp>
          <p:nvSpPr>
            <p:cNvPr id="13131" name="Line 843"/>
            <p:cNvSpPr>
              <a:spLocks noChangeShapeType="1"/>
            </p:cNvSpPr>
            <p:nvPr/>
          </p:nvSpPr>
          <p:spPr bwMode="auto">
            <a:xfrm flipH="1">
              <a:off x="3322" y="2203"/>
              <a:ext cx="288" cy="2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32" name="Text Box 844"/>
            <p:cNvSpPr txBox="1">
              <a:spLocks noChangeArrowheads="1"/>
            </p:cNvSpPr>
            <p:nvPr/>
          </p:nvSpPr>
          <p:spPr bwMode="auto">
            <a:xfrm>
              <a:off x="3462" y="2338"/>
              <a:ext cx="17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rtl="0" eaLnBrk="0" hangingPunct="0">
                <a:spcBef>
                  <a:spcPct val="0"/>
                </a:spcBef>
              </a:pPr>
              <a:r>
                <a:rPr lang="en-US" sz="1000" b="1">
                  <a:solidFill>
                    <a:srgbClr val="CC0000"/>
                  </a:solidFill>
                  <a:cs typeface="Arial" charset="0"/>
                  <a:sym typeface="Arial Narrow" pitchFamily="34" charset="0"/>
                </a:rPr>
                <a:t>8</a:t>
              </a:r>
              <a:endParaRPr lang="en-US" sz="1000" b="1">
                <a:solidFill>
                  <a:srgbClr val="CC0000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اثر افزايش سطح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/>
              <a:t>اثر سطح </a:t>
            </a:r>
            <a:r>
              <a:rPr lang="fa-IR" dirty="0" smtClean="0"/>
              <a:t>خارجي </a:t>
            </a:r>
            <a:r>
              <a:rPr lang="fa-IR" dirty="0"/>
              <a:t>در </a:t>
            </a:r>
            <a:r>
              <a:rPr lang="fa-IR" dirty="0" smtClean="0"/>
              <a:t>شيرين </a:t>
            </a:r>
            <a:r>
              <a:rPr lang="fa-IR" dirty="0"/>
              <a:t>کردن </a:t>
            </a:r>
            <a:r>
              <a:rPr lang="fa-IR" dirty="0" smtClean="0"/>
              <a:t>چاي</a:t>
            </a:r>
            <a:endParaRPr lang="en-US" dirty="0"/>
          </a:p>
        </p:txBody>
      </p:sp>
      <p:pic>
        <p:nvPicPr>
          <p:cNvPr id="69636" name="Picture 4" descr="sugar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706688"/>
            <a:ext cx="3200400" cy="3321050"/>
          </a:xfrm>
          <a:prstGeom prst="rect">
            <a:avLst/>
          </a:prstGeom>
          <a:noFill/>
          <a:ln w="9525">
            <a:solidFill>
              <a:srgbClr val="662277"/>
            </a:solidFill>
            <a:miter lim="800000"/>
            <a:headEnd/>
            <a:tailEnd/>
          </a:ln>
        </p:spPr>
      </p:pic>
      <p:pic>
        <p:nvPicPr>
          <p:cNvPr id="69637" name="Picture 5" descr="Sugars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7587" y="2708275"/>
            <a:ext cx="3043238" cy="3306763"/>
          </a:xfrm>
          <a:prstGeom prst="rect">
            <a:avLst/>
          </a:prstGeom>
          <a:noFill/>
          <a:ln w="9525">
            <a:solidFill>
              <a:srgbClr val="662277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اثر افزايش سطح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31800" y="1916113"/>
            <a:ext cx="4899025" cy="1374775"/>
            <a:chOff x="0" y="890"/>
            <a:chExt cx="3086" cy="86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703" y="890"/>
              <a:ext cx="1814" cy="690"/>
              <a:chOff x="1111" y="1037"/>
              <a:chExt cx="2784" cy="1008"/>
            </a:xfrm>
          </p:grpSpPr>
          <p:sp>
            <p:nvSpPr>
              <p:cNvPr id="18438" name="Rectangle 6"/>
              <p:cNvSpPr>
                <a:spLocks noChangeArrowheads="1"/>
              </p:cNvSpPr>
              <p:nvPr/>
            </p:nvSpPr>
            <p:spPr bwMode="auto">
              <a:xfrm>
                <a:off x="1111" y="1661"/>
                <a:ext cx="2784" cy="144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39" name="Oval 7"/>
              <p:cNvSpPr>
                <a:spLocks noChangeArrowheads="1"/>
              </p:cNvSpPr>
              <p:nvPr/>
            </p:nvSpPr>
            <p:spPr bwMode="auto">
              <a:xfrm>
                <a:off x="2119" y="1085"/>
                <a:ext cx="624" cy="57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rtl="0">
                  <a:spcBef>
                    <a:spcPct val="0"/>
                  </a:spcBef>
                </a:pPr>
                <a:r>
                  <a:rPr lang="en-US" altLang="zh-TW" sz="1400" b="1" dirty="0">
                    <a:solidFill>
                      <a:srgbClr val="000000"/>
                    </a:solidFill>
                    <a:ea typeface="新細明體" pitchFamily="18" charset="-120"/>
                    <a:cs typeface="Arial" charset="0"/>
                  </a:rPr>
                  <a:t>10 </a:t>
                </a:r>
                <a:r>
                  <a:rPr lang="el-GR" altLang="zh-TW" sz="1400" b="1" dirty="0" smtClean="0">
                    <a:solidFill>
                      <a:srgbClr val="000000"/>
                    </a:solidFill>
                    <a:latin typeface="Arial Narrow"/>
                    <a:ea typeface="新細明體" pitchFamily="18" charset="-120"/>
                    <a:sym typeface="Arial Narrow" pitchFamily="34" charset="0"/>
                  </a:rPr>
                  <a:t>μ</a:t>
                </a:r>
                <a:r>
                  <a:rPr lang="en-US" altLang="zh-TW" sz="1400" b="1" dirty="0" smtClean="0">
                    <a:solidFill>
                      <a:srgbClr val="000000"/>
                    </a:solidFill>
                    <a:ea typeface="新細明體" pitchFamily="18" charset="-120"/>
                    <a:cs typeface="Arial" charset="0"/>
                    <a:sym typeface="Arial Narrow" pitchFamily="34" charset="0"/>
                  </a:rPr>
                  <a:t>m</a:t>
                </a:r>
                <a:endParaRPr lang="en-US" altLang="zh-TW" sz="1400" b="1" dirty="0">
                  <a:solidFill>
                    <a:srgbClr val="000000"/>
                  </a:solidFill>
                  <a:ea typeface="新細明體" pitchFamily="18" charset="-120"/>
                  <a:cs typeface="Arial" charset="0"/>
                </a:endParaRPr>
              </a:p>
            </p:txBody>
          </p:sp>
          <p:sp>
            <p:nvSpPr>
              <p:cNvPr id="18440" name="Line 8"/>
              <p:cNvSpPr>
                <a:spLocks noChangeShapeType="1"/>
              </p:cNvSpPr>
              <p:nvPr/>
            </p:nvSpPr>
            <p:spPr bwMode="auto">
              <a:xfrm>
                <a:off x="2119" y="1037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441" name="Line 9"/>
              <p:cNvSpPr>
                <a:spLocks noChangeShapeType="1"/>
              </p:cNvSpPr>
              <p:nvPr/>
            </p:nvSpPr>
            <p:spPr bwMode="auto">
              <a:xfrm>
                <a:off x="2743" y="1037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8442" name="Text Box 10"/>
            <p:cNvSpPr txBox="1">
              <a:spLocks noChangeArrowheads="1"/>
            </p:cNvSpPr>
            <p:nvPr/>
          </p:nvSpPr>
          <p:spPr bwMode="auto">
            <a:xfrm>
              <a:off x="0" y="1525"/>
              <a:ext cx="30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>
                <a:spcBef>
                  <a:spcPct val="0"/>
                </a:spcBef>
              </a:pPr>
              <a:r>
                <a:rPr lang="fa-IR" altLang="zh-TW" sz="1800" b="1" dirty="0">
                  <a:latin typeface="B Zar" pitchFamily="2" charset="-78"/>
                  <a:ea typeface="新細明體" pitchFamily="18" charset="-120"/>
                  <a:cs typeface="Zar" pitchFamily="2" charset="-78"/>
                </a:rPr>
                <a:t>ذرات کروي بزرگ، سطوح زيادي را پوشش نمي</a:t>
              </a:r>
              <a:r>
                <a:rPr lang="en-US" altLang="zh-TW" sz="1800" b="1" dirty="0">
                  <a:latin typeface="B Zar" pitchFamily="2" charset="-78"/>
                  <a:ea typeface="新細明體" pitchFamily="18" charset="-120"/>
                  <a:cs typeface="Zar" pitchFamily="2" charset="-78"/>
                </a:rPr>
                <a:t>‌</a:t>
              </a:r>
              <a:r>
                <a:rPr lang="fa-IR" altLang="zh-TW" sz="1800" b="1" dirty="0">
                  <a:latin typeface="B Zar" pitchFamily="2" charset="-78"/>
                  <a:ea typeface="新細明體" pitchFamily="18" charset="-120"/>
                  <a:cs typeface="Zar" pitchFamily="2" charset="-78"/>
                </a:rPr>
                <a:t>دهند</a:t>
              </a:r>
              <a:endParaRPr lang="en-US" altLang="zh-TW" sz="1800" b="1" dirty="0">
                <a:latin typeface="B Zar" pitchFamily="2" charset="-78"/>
                <a:ea typeface="新細明體" pitchFamily="18" charset="-120"/>
                <a:cs typeface="Zar" pitchFamily="2" charset="-78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609601" y="4010024"/>
            <a:ext cx="4824412" cy="1588427"/>
            <a:chOff x="112" y="1842"/>
            <a:chExt cx="3039" cy="748"/>
          </a:xfrm>
        </p:grpSpPr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793" y="1842"/>
              <a:ext cx="1815" cy="558"/>
              <a:chOff x="2736" y="3039"/>
              <a:chExt cx="2805" cy="801"/>
            </a:xfrm>
          </p:grpSpPr>
          <p:sp>
            <p:nvSpPr>
              <p:cNvPr id="18445" name="Rectangle 13"/>
              <p:cNvSpPr>
                <a:spLocks noChangeArrowheads="1"/>
              </p:cNvSpPr>
              <p:nvPr/>
            </p:nvSpPr>
            <p:spPr bwMode="auto">
              <a:xfrm>
                <a:off x="2736" y="3312"/>
                <a:ext cx="2784" cy="144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46" name="AutoShape 14"/>
              <p:cNvSpPr>
                <a:spLocks noChangeArrowheads="1"/>
              </p:cNvSpPr>
              <p:nvPr/>
            </p:nvSpPr>
            <p:spPr bwMode="auto">
              <a:xfrm>
                <a:off x="398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47" name="AutoShape 15"/>
              <p:cNvSpPr>
                <a:spLocks noChangeArrowheads="1"/>
              </p:cNvSpPr>
              <p:nvPr/>
            </p:nvSpPr>
            <p:spPr bwMode="auto">
              <a:xfrm>
                <a:off x="403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48" name="AutoShape 16"/>
              <p:cNvSpPr>
                <a:spLocks noChangeArrowheads="1"/>
              </p:cNvSpPr>
              <p:nvPr/>
            </p:nvSpPr>
            <p:spPr bwMode="auto">
              <a:xfrm>
                <a:off x="408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49" name="AutoShape 17"/>
              <p:cNvSpPr>
                <a:spLocks noChangeArrowheads="1"/>
              </p:cNvSpPr>
              <p:nvPr/>
            </p:nvSpPr>
            <p:spPr bwMode="auto">
              <a:xfrm>
                <a:off x="412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0" name="AutoShape 18"/>
              <p:cNvSpPr>
                <a:spLocks noChangeArrowheads="1"/>
              </p:cNvSpPr>
              <p:nvPr/>
            </p:nvSpPr>
            <p:spPr bwMode="auto">
              <a:xfrm>
                <a:off x="417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1" name="AutoShape 19"/>
              <p:cNvSpPr>
                <a:spLocks noChangeArrowheads="1"/>
              </p:cNvSpPr>
              <p:nvPr/>
            </p:nvSpPr>
            <p:spPr bwMode="auto">
              <a:xfrm>
                <a:off x="422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2" name="AutoShape 20"/>
              <p:cNvSpPr>
                <a:spLocks noChangeArrowheads="1"/>
              </p:cNvSpPr>
              <p:nvPr/>
            </p:nvSpPr>
            <p:spPr bwMode="auto">
              <a:xfrm>
                <a:off x="427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3" name="AutoShape 21"/>
              <p:cNvSpPr>
                <a:spLocks noChangeArrowheads="1"/>
              </p:cNvSpPr>
              <p:nvPr/>
            </p:nvSpPr>
            <p:spPr bwMode="auto">
              <a:xfrm>
                <a:off x="432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4" name="AutoShape 22"/>
              <p:cNvSpPr>
                <a:spLocks noChangeArrowheads="1"/>
              </p:cNvSpPr>
              <p:nvPr/>
            </p:nvSpPr>
            <p:spPr bwMode="auto">
              <a:xfrm>
                <a:off x="436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5" name="AutoShape 23"/>
              <p:cNvSpPr>
                <a:spLocks noChangeArrowheads="1"/>
              </p:cNvSpPr>
              <p:nvPr/>
            </p:nvSpPr>
            <p:spPr bwMode="auto">
              <a:xfrm>
                <a:off x="441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6" name="AutoShape 24"/>
              <p:cNvSpPr>
                <a:spLocks noChangeArrowheads="1"/>
              </p:cNvSpPr>
              <p:nvPr/>
            </p:nvSpPr>
            <p:spPr bwMode="auto">
              <a:xfrm>
                <a:off x="446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7" name="AutoShape 25"/>
              <p:cNvSpPr>
                <a:spLocks noChangeArrowheads="1"/>
              </p:cNvSpPr>
              <p:nvPr/>
            </p:nvSpPr>
            <p:spPr bwMode="auto">
              <a:xfrm>
                <a:off x="451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8" name="AutoShape 26"/>
              <p:cNvSpPr>
                <a:spLocks noChangeArrowheads="1"/>
              </p:cNvSpPr>
              <p:nvPr/>
            </p:nvSpPr>
            <p:spPr bwMode="auto">
              <a:xfrm>
                <a:off x="456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9" name="AutoShape 27"/>
              <p:cNvSpPr>
                <a:spLocks noChangeArrowheads="1"/>
              </p:cNvSpPr>
              <p:nvPr/>
            </p:nvSpPr>
            <p:spPr bwMode="auto">
              <a:xfrm>
                <a:off x="460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0" name="AutoShape 28"/>
              <p:cNvSpPr>
                <a:spLocks noChangeArrowheads="1"/>
              </p:cNvSpPr>
              <p:nvPr/>
            </p:nvSpPr>
            <p:spPr bwMode="auto">
              <a:xfrm>
                <a:off x="465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1" name="AutoShape 29"/>
              <p:cNvSpPr>
                <a:spLocks noChangeArrowheads="1"/>
              </p:cNvSpPr>
              <p:nvPr/>
            </p:nvSpPr>
            <p:spPr bwMode="auto">
              <a:xfrm>
                <a:off x="470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2" name="AutoShape 30"/>
              <p:cNvSpPr>
                <a:spLocks noChangeArrowheads="1"/>
              </p:cNvSpPr>
              <p:nvPr/>
            </p:nvSpPr>
            <p:spPr bwMode="auto">
              <a:xfrm>
                <a:off x="475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3" name="AutoShape 31"/>
              <p:cNvSpPr>
                <a:spLocks noChangeArrowheads="1"/>
              </p:cNvSpPr>
              <p:nvPr/>
            </p:nvSpPr>
            <p:spPr bwMode="auto">
              <a:xfrm>
                <a:off x="480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4" name="AutoShape 32"/>
              <p:cNvSpPr>
                <a:spLocks noChangeArrowheads="1"/>
              </p:cNvSpPr>
              <p:nvPr/>
            </p:nvSpPr>
            <p:spPr bwMode="auto">
              <a:xfrm>
                <a:off x="484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5" name="AutoShape 33"/>
              <p:cNvSpPr>
                <a:spLocks noChangeArrowheads="1"/>
              </p:cNvSpPr>
              <p:nvPr/>
            </p:nvSpPr>
            <p:spPr bwMode="auto">
              <a:xfrm>
                <a:off x="489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6" name="AutoShape 34"/>
              <p:cNvSpPr>
                <a:spLocks noChangeArrowheads="1"/>
              </p:cNvSpPr>
              <p:nvPr/>
            </p:nvSpPr>
            <p:spPr bwMode="auto">
              <a:xfrm>
                <a:off x="494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7" name="AutoShape 35"/>
              <p:cNvSpPr>
                <a:spLocks noChangeArrowheads="1"/>
              </p:cNvSpPr>
              <p:nvPr/>
            </p:nvSpPr>
            <p:spPr bwMode="auto">
              <a:xfrm>
                <a:off x="499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8" name="AutoShape 36"/>
              <p:cNvSpPr>
                <a:spLocks noChangeArrowheads="1"/>
              </p:cNvSpPr>
              <p:nvPr/>
            </p:nvSpPr>
            <p:spPr bwMode="auto">
              <a:xfrm>
                <a:off x="504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9" name="AutoShape 37"/>
              <p:cNvSpPr>
                <a:spLocks noChangeArrowheads="1"/>
              </p:cNvSpPr>
              <p:nvPr/>
            </p:nvSpPr>
            <p:spPr bwMode="auto">
              <a:xfrm>
                <a:off x="508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0" name="AutoShape 38"/>
              <p:cNvSpPr>
                <a:spLocks noChangeArrowheads="1"/>
              </p:cNvSpPr>
              <p:nvPr/>
            </p:nvSpPr>
            <p:spPr bwMode="auto">
              <a:xfrm>
                <a:off x="513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1" name="AutoShape 39"/>
              <p:cNvSpPr>
                <a:spLocks noChangeArrowheads="1"/>
              </p:cNvSpPr>
              <p:nvPr/>
            </p:nvSpPr>
            <p:spPr bwMode="auto">
              <a:xfrm>
                <a:off x="518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2" name="AutoShape 40"/>
              <p:cNvSpPr>
                <a:spLocks noChangeArrowheads="1"/>
              </p:cNvSpPr>
              <p:nvPr/>
            </p:nvSpPr>
            <p:spPr bwMode="auto">
              <a:xfrm>
                <a:off x="523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3" name="AutoShape 41"/>
              <p:cNvSpPr>
                <a:spLocks noChangeArrowheads="1"/>
              </p:cNvSpPr>
              <p:nvPr/>
            </p:nvSpPr>
            <p:spPr bwMode="auto">
              <a:xfrm>
                <a:off x="528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4" name="AutoShape 42"/>
              <p:cNvSpPr>
                <a:spLocks noChangeArrowheads="1"/>
              </p:cNvSpPr>
              <p:nvPr/>
            </p:nvSpPr>
            <p:spPr bwMode="auto">
              <a:xfrm>
                <a:off x="532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5" name="AutoShape 43"/>
              <p:cNvSpPr>
                <a:spLocks noChangeArrowheads="1"/>
              </p:cNvSpPr>
              <p:nvPr/>
            </p:nvSpPr>
            <p:spPr bwMode="auto">
              <a:xfrm>
                <a:off x="537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6" name="AutoShape 44"/>
              <p:cNvSpPr>
                <a:spLocks noChangeArrowheads="1"/>
              </p:cNvSpPr>
              <p:nvPr/>
            </p:nvSpPr>
            <p:spPr bwMode="auto">
              <a:xfrm>
                <a:off x="542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7" name="AutoShape 45"/>
              <p:cNvSpPr>
                <a:spLocks noChangeArrowheads="1"/>
              </p:cNvSpPr>
              <p:nvPr/>
            </p:nvSpPr>
            <p:spPr bwMode="auto">
              <a:xfrm>
                <a:off x="547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8" name="AutoShape 46"/>
              <p:cNvSpPr>
                <a:spLocks noChangeArrowheads="1"/>
              </p:cNvSpPr>
              <p:nvPr/>
            </p:nvSpPr>
            <p:spPr bwMode="auto">
              <a:xfrm>
                <a:off x="273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9" name="AutoShape 47"/>
              <p:cNvSpPr>
                <a:spLocks noChangeArrowheads="1"/>
              </p:cNvSpPr>
              <p:nvPr/>
            </p:nvSpPr>
            <p:spPr bwMode="auto">
              <a:xfrm>
                <a:off x="276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0" name="AutoShape 48"/>
              <p:cNvSpPr>
                <a:spLocks noChangeArrowheads="1"/>
              </p:cNvSpPr>
              <p:nvPr/>
            </p:nvSpPr>
            <p:spPr bwMode="auto">
              <a:xfrm>
                <a:off x="283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1" name="AutoShape 49"/>
              <p:cNvSpPr>
                <a:spLocks noChangeArrowheads="1"/>
              </p:cNvSpPr>
              <p:nvPr/>
            </p:nvSpPr>
            <p:spPr bwMode="auto">
              <a:xfrm>
                <a:off x="288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2" name="AutoShape 50"/>
              <p:cNvSpPr>
                <a:spLocks noChangeArrowheads="1"/>
              </p:cNvSpPr>
              <p:nvPr/>
            </p:nvSpPr>
            <p:spPr bwMode="auto">
              <a:xfrm>
                <a:off x="292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3" name="AutoShape 51"/>
              <p:cNvSpPr>
                <a:spLocks noChangeArrowheads="1"/>
              </p:cNvSpPr>
              <p:nvPr/>
            </p:nvSpPr>
            <p:spPr bwMode="auto">
              <a:xfrm>
                <a:off x="297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4" name="AutoShape 52"/>
              <p:cNvSpPr>
                <a:spLocks noChangeArrowheads="1"/>
              </p:cNvSpPr>
              <p:nvPr/>
            </p:nvSpPr>
            <p:spPr bwMode="auto">
              <a:xfrm>
                <a:off x="302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5" name="AutoShape 53"/>
              <p:cNvSpPr>
                <a:spLocks noChangeArrowheads="1"/>
              </p:cNvSpPr>
              <p:nvPr/>
            </p:nvSpPr>
            <p:spPr bwMode="auto">
              <a:xfrm>
                <a:off x="307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6" name="AutoShape 54"/>
              <p:cNvSpPr>
                <a:spLocks noChangeArrowheads="1"/>
              </p:cNvSpPr>
              <p:nvPr/>
            </p:nvSpPr>
            <p:spPr bwMode="auto">
              <a:xfrm>
                <a:off x="312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7" name="AutoShape 55"/>
              <p:cNvSpPr>
                <a:spLocks noChangeArrowheads="1"/>
              </p:cNvSpPr>
              <p:nvPr/>
            </p:nvSpPr>
            <p:spPr bwMode="auto">
              <a:xfrm>
                <a:off x="316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8" name="AutoShape 56"/>
              <p:cNvSpPr>
                <a:spLocks noChangeArrowheads="1"/>
              </p:cNvSpPr>
              <p:nvPr/>
            </p:nvSpPr>
            <p:spPr bwMode="auto">
              <a:xfrm>
                <a:off x="321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89" name="AutoShape 57"/>
              <p:cNvSpPr>
                <a:spLocks noChangeArrowheads="1"/>
              </p:cNvSpPr>
              <p:nvPr/>
            </p:nvSpPr>
            <p:spPr bwMode="auto">
              <a:xfrm>
                <a:off x="326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0" name="AutoShape 58"/>
              <p:cNvSpPr>
                <a:spLocks noChangeArrowheads="1"/>
              </p:cNvSpPr>
              <p:nvPr/>
            </p:nvSpPr>
            <p:spPr bwMode="auto">
              <a:xfrm>
                <a:off x="331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1" name="AutoShape 59"/>
              <p:cNvSpPr>
                <a:spLocks noChangeArrowheads="1"/>
              </p:cNvSpPr>
              <p:nvPr/>
            </p:nvSpPr>
            <p:spPr bwMode="auto">
              <a:xfrm>
                <a:off x="336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2" name="AutoShape 60"/>
              <p:cNvSpPr>
                <a:spLocks noChangeArrowheads="1"/>
              </p:cNvSpPr>
              <p:nvPr/>
            </p:nvSpPr>
            <p:spPr bwMode="auto">
              <a:xfrm>
                <a:off x="340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3" name="AutoShape 61"/>
              <p:cNvSpPr>
                <a:spLocks noChangeArrowheads="1"/>
              </p:cNvSpPr>
              <p:nvPr/>
            </p:nvSpPr>
            <p:spPr bwMode="auto">
              <a:xfrm>
                <a:off x="345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4" name="AutoShape 62"/>
              <p:cNvSpPr>
                <a:spLocks noChangeArrowheads="1"/>
              </p:cNvSpPr>
              <p:nvPr/>
            </p:nvSpPr>
            <p:spPr bwMode="auto">
              <a:xfrm>
                <a:off x="350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5" name="AutoShape 63"/>
              <p:cNvSpPr>
                <a:spLocks noChangeArrowheads="1"/>
              </p:cNvSpPr>
              <p:nvPr/>
            </p:nvSpPr>
            <p:spPr bwMode="auto">
              <a:xfrm>
                <a:off x="355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6" name="AutoShape 64"/>
              <p:cNvSpPr>
                <a:spLocks noChangeArrowheads="1"/>
              </p:cNvSpPr>
              <p:nvPr/>
            </p:nvSpPr>
            <p:spPr bwMode="auto">
              <a:xfrm>
                <a:off x="360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7" name="AutoShape 65"/>
              <p:cNvSpPr>
                <a:spLocks noChangeArrowheads="1"/>
              </p:cNvSpPr>
              <p:nvPr/>
            </p:nvSpPr>
            <p:spPr bwMode="auto">
              <a:xfrm>
                <a:off x="364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8" name="AutoShape 66"/>
              <p:cNvSpPr>
                <a:spLocks noChangeArrowheads="1"/>
              </p:cNvSpPr>
              <p:nvPr/>
            </p:nvSpPr>
            <p:spPr bwMode="auto">
              <a:xfrm>
                <a:off x="369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99" name="AutoShape 67"/>
              <p:cNvSpPr>
                <a:spLocks noChangeArrowheads="1"/>
              </p:cNvSpPr>
              <p:nvPr/>
            </p:nvSpPr>
            <p:spPr bwMode="auto">
              <a:xfrm>
                <a:off x="3744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00" name="AutoShape 68"/>
              <p:cNvSpPr>
                <a:spLocks noChangeArrowheads="1"/>
              </p:cNvSpPr>
              <p:nvPr/>
            </p:nvSpPr>
            <p:spPr bwMode="auto">
              <a:xfrm>
                <a:off x="3792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01" name="AutoShape 69"/>
              <p:cNvSpPr>
                <a:spLocks noChangeArrowheads="1"/>
              </p:cNvSpPr>
              <p:nvPr/>
            </p:nvSpPr>
            <p:spPr bwMode="auto">
              <a:xfrm>
                <a:off x="3840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02" name="AutoShape 70"/>
              <p:cNvSpPr>
                <a:spLocks noChangeArrowheads="1"/>
              </p:cNvSpPr>
              <p:nvPr/>
            </p:nvSpPr>
            <p:spPr bwMode="auto">
              <a:xfrm>
                <a:off x="3888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03" name="AutoShape 71"/>
              <p:cNvSpPr>
                <a:spLocks noChangeArrowheads="1"/>
              </p:cNvSpPr>
              <p:nvPr/>
            </p:nvSpPr>
            <p:spPr bwMode="auto">
              <a:xfrm>
                <a:off x="3936" y="3264"/>
                <a:ext cx="69" cy="17"/>
              </a:xfrm>
              <a:prstGeom prst="flowChartTerminator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04" name="Line 72"/>
              <p:cNvSpPr>
                <a:spLocks noChangeShapeType="1"/>
              </p:cNvSpPr>
              <p:nvPr/>
            </p:nvSpPr>
            <p:spPr bwMode="auto">
              <a:xfrm>
                <a:off x="2736" y="3264"/>
                <a:ext cx="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505" name="Line 73"/>
              <p:cNvSpPr>
                <a:spLocks noChangeShapeType="1"/>
              </p:cNvSpPr>
              <p:nvPr/>
            </p:nvSpPr>
            <p:spPr bwMode="auto">
              <a:xfrm>
                <a:off x="5520" y="3312"/>
                <a:ext cx="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506" name="Text Box 74"/>
              <p:cNvSpPr txBox="1">
                <a:spLocks noChangeArrowheads="1"/>
              </p:cNvSpPr>
              <p:nvPr/>
            </p:nvSpPr>
            <p:spPr bwMode="auto">
              <a:xfrm>
                <a:off x="3744" y="3039"/>
                <a:ext cx="678" cy="276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en-US" altLang="zh-TW" sz="1400" b="1">
                    <a:solidFill>
                      <a:srgbClr val="000000"/>
                    </a:solidFill>
                    <a:ea typeface="新細明體" pitchFamily="18" charset="-120"/>
                    <a:cs typeface="Arial" charset="0"/>
                  </a:rPr>
                  <a:t>25 nm</a:t>
                </a:r>
              </a:p>
            </p:txBody>
          </p:sp>
        </p:grpSp>
        <p:sp>
          <p:nvSpPr>
            <p:cNvPr id="18507" name="Text Box 75"/>
            <p:cNvSpPr txBox="1">
              <a:spLocks noChangeArrowheads="1"/>
            </p:cNvSpPr>
            <p:nvPr/>
          </p:nvSpPr>
          <p:spPr bwMode="auto">
            <a:xfrm>
              <a:off x="112" y="2286"/>
              <a:ext cx="3039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rtl="1">
                <a:spcBef>
                  <a:spcPct val="0"/>
                </a:spcBef>
              </a:pPr>
              <a:r>
                <a:rPr lang="fa-IR" altLang="zh-TW" sz="1800" b="1" dirty="0">
                  <a:latin typeface="B Zar" pitchFamily="2" charset="-78"/>
                  <a:ea typeface="新細明體" pitchFamily="18" charset="-120"/>
                  <a:cs typeface="B Zar" pitchFamily="2" charset="-78"/>
                </a:rPr>
                <a:t>نانوذراتي با جرم مساوي، پوششي کامل ايجاد مي </a:t>
              </a:r>
              <a:r>
                <a:rPr lang="en-US" altLang="zh-TW" sz="1800" b="1" dirty="0">
                  <a:latin typeface="B Zar" pitchFamily="2" charset="-78"/>
                  <a:ea typeface="新細明體" pitchFamily="18" charset="-120"/>
                  <a:cs typeface="B Zar" pitchFamily="2" charset="-78"/>
                </a:rPr>
                <a:t>‌</a:t>
              </a:r>
              <a:r>
                <a:rPr lang="fa-IR" altLang="zh-TW" sz="1800" b="1" dirty="0">
                  <a:latin typeface="B Zar" pitchFamily="2" charset="-78"/>
                  <a:ea typeface="新細明體" pitchFamily="18" charset="-120"/>
                  <a:cs typeface="B Zar" pitchFamily="2" charset="-78"/>
                </a:rPr>
                <a:t>کنند. </a:t>
              </a:r>
            </a:p>
            <a:p>
              <a:pPr algn="ctr" rtl="1">
                <a:spcBef>
                  <a:spcPct val="0"/>
                </a:spcBef>
              </a:pPr>
              <a:r>
                <a:rPr lang="fa-IR" altLang="zh-TW" sz="1800" b="1" dirty="0" smtClean="0">
                  <a:latin typeface="B Zar" pitchFamily="2" charset="-78"/>
                  <a:ea typeface="新細明體" pitchFamily="18" charset="-120"/>
                  <a:cs typeface="B Zar" pitchFamily="2" charset="-78"/>
                </a:rPr>
                <a:t>(1000000 بار </a:t>
              </a:r>
              <a:r>
                <a:rPr lang="fa-IR" altLang="zh-TW" sz="1800" b="1" dirty="0">
                  <a:latin typeface="B Zar" pitchFamily="2" charset="-78"/>
                  <a:ea typeface="新細明體" pitchFamily="18" charset="-120"/>
                  <a:cs typeface="B Zar" pitchFamily="2" charset="-78"/>
                </a:rPr>
                <a:t>بهتر)</a:t>
              </a:r>
              <a:endParaRPr lang="en-US" altLang="zh-TW" sz="1800" b="1" dirty="0">
                <a:latin typeface="B Zar" pitchFamily="2" charset="-78"/>
                <a:ea typeface="新細明體" pitchFamily="18" charset="-120"/>
                <a:cs typeface="B Zar" pitchFamily="2" charset="-78"/>
              </a:endParaRPr>
            </a:p>
          </p:txBody>
        </p:sp>
      </p:grpSp>
      <p:graphicFrame>
        <p:nvGraphicFramePr>
          <p:cNvPr id="18508" name="Group 76"/>
          <p:cNvGraphicFramePr>
            <a:graphicFrameLocks noGrp="1"/>
          </p:cNvGraphicFramePr>
          <p:nvPr/>
        </p:nvGraphicFramePr>
        <p:xfrm>
          <a:off x="5486400" y="2286000"/>
          <a:ext cx="3384550" cy="3584576"/>
        </p:xfrm>
        <a:graphic>
          <a:graphicData uri="http://schemas.openxmlformats.org/drawingml/2006/table">
            <a:tbl>
              <a:tblPr/>
              <a:tblGrid>
                <a:gridCol w="1692275"/>
                <a:gridCol w="1692275"/>
              </a:tblGrid>
              <a:tr h="103346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اتمهاي سطحي (درصد)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B Mitra" pitchFamily="2" charset="-78"/>
                        </a:rPr>
                        <a:t>اندازه ذرات (نانومتر)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4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10</a:t>
                      </a:r>
                      <a:endParaRPr kumimoji="0" lang="en-US" altLang="zh-TW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20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20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10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80</a:t>
                      </a:r>
                      <a:endParaRPr kumimoji="0" lang="en-US" altLang="zh-TW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2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90</a:t>
                      </a:r>
                      <a:endParaRPr kumimoji="0" lang="en-US" altLang="zh-TW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a-IR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 Zar" pitchFamily="2" charset="-78"/>
                          <a:cs typeface="B Mitra" pitchFamily="2" charset="-78"/>
                        </a:rPr>
                        <a:t>1</a:t>
                      </a:r>
                      <a:endParaRPr kumimoji="0" lang="en-US" altLang="zh-TW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 Zar" pitchFamily="2" charset="-78"/>
                        <a:ea typeface="新細明體" pitchFamily="18" charset="-120"/>
                        <a:cs typeface="B Mitra" pitchFamily="2" charset="-78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85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اثر افزايش سطح</a:t>
            </a:r>
            <a:endParaRPr lang="en-US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4525"/>
            <a:ext cx="8229600" cy="676275"/>
          </a:xfrm>
        </p:spPr>
        <p:txBody>
          <a:bodyPr/>
          <a:lstStyle/>
          <a:p>
            <a:pPr algn="r" rtl="1"/>
            <a:r>
              <a:rPr lang="fa-IR" dirty="0"/>
              <a:t>سطح </a:t>
            </a:r>
            <a:r>
              <a:rPr lang="fa-IR" dirty="0" smtClean="0"/>
              <a:t>بسيار وسيع </a:t>
            </a:r>
            <a:r>
              <a:rPr lang="fa-IR" dirty="0"/>
              <a:t>در ساختار </a:t>
            </a:r>
            <a:r>
              <a:rPr lang="fa-IR" dirty="0" smtClean="0"/>
              <a:t>پاي </a:t>
            </a:r>
            <a:r>
              <a:rPr lang="fa-IR" dirty="0"/>
              <a:t>مارمولک</a:t>
            </a:r>
            <a:endParaRPr lang="en-US" dirty="0"/>
          </a:p>
        </p:txBody>
      </p:sp>
      <p:pic>
        <p:nvPicPr>
          <p:cNvPr id="133125" name="Picture 5" descr="Hierarchy3"/>
          <p:cNvPicPr>
            <a:picLocks noChangeAspect="1" noChangeArrowheads="1"/>
          </p:cNvPicPr>
          <p:nvPr/>
        </p:nvPicPr>
        <p:blipFill>
          <a:blip r:embed="rId3" cstate="print"/>
          <a:srcRect t="15843"/>
          <a:stretch>
            <a:fillRect/>
          </a:stretch>
        </p:blipFill>
        <p:spPr bwMode="auto">
          <a:xfrm>
            <a:off x="468313" y="2786063"/>
            <a:ext cx="8280400" cy="2700337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افزايش سطح = افزايش فعاليت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347787" y="2114550"/>
            <a:ext cx="6119813" cy="3448050"/>
            <a:chOff x="22" y="1562"/>
            <a:chExt cx="3855" cy="2172"/>
          </a:xfrm>
        </p:grpSpPr>
        <p:pic>
          <p:nvPicPr>
            <p:cNvPr id="25606" name="Picture 4" descr="Surface Atom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" y="1562"/>
              <a:ext cx="2177" cy="2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7" name="Text Box 5"/>
            <p:cNvSpPr txBox="1">
              <a:spLocks noChangeArrowheads="1"/>
            </p:cNvSpPr>
            <p:nvPr/>
          </p:nvSpPr>
          <p:spPr bwMode="auto">
            <a:xfrm>
              <a:off x="2199" y="2832"/>
              <a:ext cx="1678" cy="233"/>
            </a:xfrm>
            <a:prstGeom prst="rect">
              <a:avLst/>
            </a:prstGeom>
            <a:noFill/>
            <a:ln w="9525" algn="ctr">
              <a:solidFill>
                <a:srgbClr val="8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/>
              <a:r>
                <a:rPr lang="fa-IR" b="1" dirty="0">
                  <a:solidFill>
                    <a:srgbClr val="0139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 Zar" pitchFamily="2" charset="-78"/>
                </a:rPr>
                <a:t>در تماس با </a:t>
              </a:r>
              <a:r>
                <a:rPr lang="fa-IR" b="1" dirty="0">
                  <a:solidFill>
                    <a:srgbClr val="0139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 Zar (Headings)"/>
                  <a:cs typeface="B Zar" pitchFamily="2" charset="-78"/>
                </a:rPr>
                <a:t>3</a:t>
              </a:r>
              <a:r>
                <a:rPr lang="fa-IR" b="1" dirty="0">
                  <a:solidFill>
                    <a:srgbClr val="0139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 Zar" pitchFamily="2" charset="-78"/>
                </a:rPr>
                <a:t> اتم</a:t>
              </a:r>
              <a:endParaRPr lang="en-US" b="1" dirty="0">
                <a:solidFill>
                  <a:srgbClr val="0139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endParaRPr>
            </a:p>
          </p:txBody>
        </p:sp>
        <p:sp>
          <p:nvSpPr>
            <p:cNvPr id="25608" name="Text Box 7"/>
            <p:cNvSpPr txBox="1">
              <a:spLocks noChangeArrowheads="1"/>
            </p:cNvSpPr>
            <p:nvPr/>
          </p:nvSpPr>
          <p:spPr bwMode="auto">
            <a:xfrm>
              <a:off x="2199" y="3422"/>
              <a:ext cx="1678" cy="233"/>
            </a:xfrm>
            <a:prstGeom prst="rect">
              <a:avLst/>
            </a:prstGeom>
            <a:noFill/>
            <a:ln w="9525" algn="ctr">
              <a:solidFill>
                <a:srgbClr val="8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/>
              <a:r>
                <a:rPr lang="fa-IR" b="1" dirty="0">
                  <a:solidFill>
                    <a:srgbClr val="0139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 Zar" pitchFamily="2" charset="-78"/>
                </a:rPr>
                <a:t>در تماس با 7 اتم</a:t>
              </a:r>
              <a:endParaRPr lang="en-US" b="1" dirty="0">
                <a:solidFill>
                  <a:srgbClr val="0139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فناوري نانو چيست؟</a:t>
            </a:r>
            <a:endParaRPr dirty="0"/>
          </a:p>
        </p:txBody>
      </p:sp>
      <p:pic>
        <p:nvPicPr>
          <p:cNvPr id="18436" name="Content Placeholder 3" descr="Brampton%20Brick%20Stack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5763" y="2286000"/>
            <a:ext cx="3119437" cy="4106863"/>
          </a:xfrm>
        </p:spPr>
      </p:pic>
      <p:pic>
        <p:nvPicPr>
          <p:cNvPr id="18435" name="Picture 5" descr="A brick w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2286000"/>
            <a:ext cx="518160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فناوري نانو چيست؟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8" name="Content Placeholder 1"/>
          <p:cNvSpPr>
            <a:spLocks noGrp="1"/>
          </p:cNvSpPr>
          <p:nvPr>
            <p:ph idx="1"/>
          </p:nvPr>
        </p:nvSpPr>
        <p:spPr>
          <a:xfrm>
            <a:off x="533400" y="2743200"/>
            <a:ext cx="8229600" cy="1600200"/>
          </a:xfrm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fa-I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توانايي کارکردن در مقياس </a:t>
            </a:r>
            <a:r>
              <a:rPr lang="fa-IR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1 تا 100 نانومتر </a:t>
            </a:r>
            <a:r>
              <a:rPr lang="fa-I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با هدف دستکاري در چگونگي قرار گرفتن اتم ها و مولکول ها و ساخت مواد جديد با خواص جديد</a:t>
            </a:r>
          </a:p>
          <a:p>
            <a:pPr algn="r" rtl="1">
              <a:buNone/>
            </a:pPr>
            <a:endParaRPr lang="fa-I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Lotus" pitchFamily="2" charset="-78"/>
            </a:endParaRPr>
          </a:p>
          <a:p>
            <a:pPr algn="r" rtl="1">
              <a:buFont typeface="Wingdings 2" pitchFamily="18" charset="2"/>
              <a:buNone/>
            </a:pPr>
            <a:endParaRPr lang="fa-I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Lotus" pitchFamily="2" charset="-78"/>
            </a:endParaRPr>
          </a:p>
          <a:p>
            <a:pPr algn="r" rtl="1">
              <a:buFont typeface="Wingdings 2" pitchFamily="18" charset="2"/>
              <a:buNone/>
            </a:pP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1403350" y="909638"/>
            <a:ext cx="6553200" cy="37449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algn="ctr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5780" name="Oval 4"/>
          <p:cNvSpPr>
            <a:spLocks noChangeArrowheads="1"/>
          </p:cNvSpPr>
          <p:nvPr/>
        </p:nvSpPr>
        <p:spPr bwMode="auto">
          <a:xfrm>
            <a:off x="1763713" y="1270000"/>
            <a:ext cx="2141537" cy="142821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</a:pPr>
            <a:endParaRPr lang="fa-IR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r>
              <a:rPr lang="fa-IR" sz="2000" b="1" dirty="0" smtClean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بيولوژي</a:t>
            </a:r>
            <a:endParaRPr lang="fa-IR" sz="2000" b="1" dirty="0">
              <a:solidFill>
                <a:schemeClr val="tx2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>
              <a:spcBef>
                <a:spcPct val="0"/>
              </a:spcBef>
            </a:pPr>
            <a:endParaRPr lang="en-US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75781" name="Oval 5"/>
          <p:cNvSpPr>
            <a:spLocks noChangeArrowheads="1"/>
          </p:cNvSpPr>
          <p:nvPr/>
        </p:nvSpPr>
        <p:spPr bwMode="auto">
          <a:xfrm>
            <a:off x="1763713" y="2998788"/>
            <a:ext cx="2141537" cy="142821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</a:pPr>
            <a:endParaRPr lang="fa-IR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r>
              <a:rPr lang="fa-IR" sz="2000" b="1" dirty="0" smtClean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شيمي</a:t>
            </a:r>
            <a:endParaRPr lang="fa-IR" sz="2000" b="1" dirty="0">
              <a:solidFill>
                <a:schemeClr val="tx2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>
              <a:spcBef>
                <a:spcPct val="0"/>
              </a:spcBef>
            </a:pPr>
            <a:endParaRPr lang="en-US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75782" name="Oval 6"/>
          <p:cNvSpPr>
            <a:spLocks noChangeArrowheads="1"/>
          </p:cNvSpPr>
          <p:nvPr/>
        </p:nvSpPr>
        <p:spPr bwMode="auto">
          <a:xfrm>
            <a:off x="5508625" y="2998788"/>
            <a:ext cx="2141538" cy="142821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0"/>
              </a:spcBef>
            </a:pPr>
            <a:endParaRPr lang="fa-IR" sz="2000" b="1" dirty="0">
              <a:solidFill>
                <a:schemeClr val="bg1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r>
              <a:rPr lang="fa-IR" sz="2000" b="1" dirty="0" smtClean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فيزيک</a:t>
            </a:r>
            <a:endParaRPr lang="fa-IR" sz="2000" b="1" dirty="0">
              <a:solidFill>
                <a:schemeClr val="tx2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endParaRPr lang="en-US" sz="2000" b="1" dirty="0">
              <a:solidFill>
                <a:schemeClr val="bg1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75783" name="Oval 7"/>
          <p:cNvSpPr>
            <a:spLocks noChangeArrowheads="1"/>
          </p:cNvSpPr>
          <p:nvPr/>
        </p:nvSpPr>
        <p:spPr bwMode="auto">
          <a:xfrm>
            <a:off x="5580063" y="1198563"/>
            <a:ext cx="2141537" cy="142821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</a:pPr>
            <a:endParaRPr lang="fa-IR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r>
              <a:rPr lang="fa-IR" sz="2000" b="1" dirty="0" smtClean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مهندسي</a:t>
            </a:r>
            <a:endParaRPr lang="fa-IR" sz="2000" b="1" dirty="0">
              <a:solidFill>
                <a:schemeClr val="tx2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>
              <a:spcBef>
                <a:spcPct val="0"/>
              </a:spcBef>
            </a:pPr>
            <a:endParaRPr lang="en-US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75784" name="Oval 8"/>
          <p:cNvSpPr>
            <a:spLocks noChangeArrowheads="1"/>
          </p:cNvSpPr>
          <p:nvPr/>
        </p:nvSpPr>
        <p:spPr bwMode="auto">
          <a:xfrm>
            <a:off x="3924300" y="2135188"/>
            <a:ext cx="1657350" cy="1428214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</a:pPr>
            <a:endParaRPr lang="fa-IR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r>
              <a:rPr lang="fa-IR" sz="2000" b="1" dirty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نـــانو</a:t>
            </a:r>
          </a:p>
          <a:p>
            <a:pPr>
              <a:spcBef>
                <a:spcPct val="0"/>
              </a:spcBef>
            </a:pPr>
            <a:endParaRPr lang="en-US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258888" y="838200"/>
            <a:ext cx="6913562" cy="3990975"/>
            <a:chOff x="793" y="1162"/>
            <a:chExt cx="4355" cy="2514"/>
          </a:xfrm>
        </p:grpSpPr>
        <p:sp>
          <p:nvSpPr>
            <p:cNvPr id="75786" name="Line 10"/>
            <p:cNvSpPr>
              <a:spLocks noChangeShapeType="1"/>
            </p:cNvSpPr>
            <p:nvPr/>
          </p:nvSpPr>
          <p:spPr bwMode="auto">
            <a:xfrm>
              <a:off x="793" y="1162"/>
              <a:ext cx="4355" cy="2514"/>
            </a:xfrm>
            <a:prstGeom prst="line">
              <a:avLst/>
            </a:prstGeom>
            <a:noFill/>
            <a:ln w="254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5787" name="Line 11"/>
            <p:cNvSpPr>
              <a:spLocks noChangeShapeType="1"/>
            </p:cNvSpPr>
            <p:nvPr/>
          </p:nvSpPr>
          <p:spPr bwMode="auto">
            <a:xfrm flipV="1">
              <a:off x="839" y="1162"/>
              <a:ext cx="4218" cy="2450"/>
            </a:xfrm>
            <a:prstGeom prst="line">
              <a:avLst/>
            </a:prstGeom>
            <a:noFill/>
            <a:ln w="254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33400" y="5334000"/>
            <a:ext cx="8077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r" defTabSz="914400" rtl="1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FFF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فناوري </a:t>
            </a:r>
            <a:r>
              <a:rPr kumimoji="0" lang="ar-S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نانو </a:t>
            </a: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يک رشته جديد نيست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B Lotus" pitchFamily="2" charset="-78"/>
              </a:rPr>
              <a:t> !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B Lotus" pitchFamily="2" charset="-78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609600"/>
            <a:ext cx="8229600" cy="12192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57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03350" y="1208088"/>
            <a:ext cx="6553200" cy="374491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916238" y="1620838"/>
            <a:ext cx="1963737" cy="1963737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fa-IR" sz="2000" b="1" dirty="0" smtClean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بيولوژي</a:t>
            </a:r>
            <a:endParaRPr lang="fa-IR" sz="2000" b="1" dirty="0">
              <a:solidFill>
                <a:schemeClr val="tx2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>
              <a:spcBef>
                <a:spcPct val="0"/>
              </a:spcBef>
            </a:pPr>
            <a:endParaRPr lang="en-US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059113" y="2792413"/>
            <a:ext cx="1727200" cy="1727200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endParaRPr lang="fa-IR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r>
              <a:rPr lang="fa-IR" sz="2000" b="1" dirty="0" smtClean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شيمي</a:t>
            </a:r>
            <a:endParaRPr lang="fa-IR" sz="2000" b="1" dirty="0">
              <a:solidFill>
                <a:schemeClr val="tx2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>
              <a:spcBef>
                <a:spcPct val="0"/>
              </a:spcBef>
            </a:pPr>
            <a:endParaRPr lang="en-US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500563" y="2719388"/>
            <a:ext cx="1944687" cy="1944687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</a:pPr>
            <a:endParaRPr lang="fa-IR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>
              <a:spcBef>
                <a:spcPct val="0"/>
              </a:spcBef>
            </a:pPr>
            <a:endParaRPr lang="fa-IR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r>
              <a:rPr lang="fa-IR" sz="2000" b="1" dirty="0" smtClean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فيزيک</a:t>
            </a:r>
            <a:endParaRPr lang="fa-IR" sz="2000" b="1" dirty="0">
              <a:solidFill>
                <a:schemeClr val="tx2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>
              <a:spcBef>
                <a:spcPct val="0"/>
              </a:spcBef>
            </a:pPr>
            <a:endParaRPr lang="en-US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500563" y="1641475"/>
            <a:ext cx="1943100" cy="1943100"/>
          </a:xfrm>
          <a:prstGeom prst="ellipse">
            <a:avLst/>
          </a:prstGeom>
          <a:solidFill>
            <a:srgbClr val="FFFFFF"/>
          </a:solidFill>
          <a:ln w="9525" algn="ctr">
            <a:solidFill>
              <a:srgbClr val="FF99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fa-IR" sz="2000" b="1" dirty="0" smtClean="0">
                <a:solidFill>
                  <a:schemeClr val="tx2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مهندسي</a:t>
            </a:r>
            <a:endParaRPr lang="fa-IR" sz="2000" b="1" dirty="0">
              <a:solidFill>
                <a:schemeClr val="tx2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>
              <a:spcBef>
                <a:spcPct val="0"/>
              </a:spcBef>
            </a:pPr>
            <a:endParaRPr lang="en-US" sz="2000" b="1" dirty="0"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995738" y="2433638"/>
            <a:ext cx="1476375" cy="1428214"/>
          </a:xfrm>
          <a:prstGeom prst="ellipse">
            <a:avLst/>
          </a:prstGeom>
          <a:solidFill>
            <a:srgbClr val="00B0F0"/>
          </a:solidFill>
          <a:ln w="9525" algn="ctr">
            <a:solidFill>
              <a:srgbClr val="80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0"/>
              </a:spcBef>
            </a:pPr>
            <a:endParaRPr lang="fa-IR" sz="2000" b="1" dirty="0">
              <a:solidFill>
                <a:schemeClr val="bg1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  <a:p>
            <a:pPr algn="ctr">
              <a:spcBef>
                <a:spcPct val="0"/>
              </a:spcBef>
            </a:pPr>
            <a:r>
              <a:rPr lang="fa-IR" sz="2000" b="1" dirty="0">
                <a:solidFill>
                  <a:schemeClr val="bg1"/>
                </a:solidFill>
                <a:latin typeface="B Zar" pitchFamily="2" charset="-78"/>
                <a:ea typeface="新細明體" pitchFamily="18" charset="-120"/>
                <a:cs typeface="B Zar" pitchFamily="2" charset="-78"/>
              </a:rPr>
              <a:t>نـــانو</a:t>
            </a:r>
          </a:p>
          <a:p>
            <a:pPr>
              <a:spcBef>
                <a:spcPct val="0"/>
              </a:spcBef>
            </a:pPr>
            <a:endParaRPr lang="en-US" sz="2000" b="1" dirty="0">
              <a:solidFill>
                <a:schemeClr val="bg1"/>
              </a:solidFill>
              <a:latin typeface="B Zar" pitchFamily="2" charset="-78"/>
              <a:ea typeface="新細明體" pitchFamily="18" charset="-120"/>
              <a:cs typeface="B Zar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6400" y="5715000"/>
            <a:ext cx="70054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3050" lvl="0" indent="-273050" algn="ctr" rtl="1" eaLnBrk="0" hangingPunct="0">
              <a:spcBef>
                <a:spcPts val="600"/>
              </a:spcBef>
              <a:buClr>
                <a:srgbClr val="FFFF00"/>
              </a:buClr>
              <a:defRPr/>
            </a:pPr>
            <a:r>
              <a:rPr lang="fa-IR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بلکه رويکردي جديد در تمام رشته ها است.</a:t>
            </a:r>
            <a:r>
              <a:rPr lang="ar-SA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itchFamily="2" charset="-78"/>
              </a:rPr>
              <a:t> 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dirty="0" smtClean="0"/>
              <a:t>آن پايين فضاهاي بسياري هست...</a:t>
            </a:r>
            <a:endParaRPr/>
          </a:p>
        </p:txBody>
      </p:sp>
      <p:sp>
        <p:nvSpPr>
          <p:cNvPr id="23554" name="Content Placeholder 1"/>
          <p:cNvSpPr>
            <a:spLocks noGrp="1"/>
          </p:cNvSpPr>
          <p:nvPr>
            <p:ph idx="1"/>
          </p:nvPr>
        </p:nvSpPr>
        <p:spPr>
          <a:xfrm>
            <a:off x="457200" y="2514600"/>
            <a:ext cx="5334000" cy="3657600"/>
          </a:xfrm>
        </p:spPr>
        <p:txBody>
          <a:bodyPr/>
          <a:lstStyle/>
          <a:p>
            <a:pPr algn="r" rtl="1" eaLnBrk="1" hangingPunct="1">
              <a:buFont typeface="Wingdings 2" pitchFamily="18" charset="2"/>
              <a:buNone/>
              <a:defRPr/>
            </a:pPr>
            <a:r>
              <a:rPr lang="fa-IR" sz="2800" dirty="0" smtClean="0">
                <a:latin typeface="Times New Roman"/>
                <a:ea typeface="Calibri"/>
                <a:cs typeface="Zar"/>
              </a:rPr>
              <a:t>"اصول فيزيكي، تا آنجايي كه من توانايي فهمش را دارم، برخلاف ساختن اتم به اتم اشياء،</a:t>
            </a:r>
            <a:r>
              <a:rPr lang="en-US" sz="2800" dirty="0" smtClean="0">
                <a:latin typeface="Times New Roman"/>
                <a:ea typeface="Calibri"/>
                <a:cs typeface="Zar"/>
              </a:rPr>
              <a:t> </a:t>
            </a:r>
            <a:r>
              <a:rPr lang="fa-IR" sz="2800" dirty="0" smtClean="0">
                <a:latin typeface="Times New Roman"/>
                <a:ea typeface="Calibri"/>
                <a:cs typeface="Zar"/>
              </a:rPr>
              <a:t>حرفي نمي زند". </a:t>
            </a:r>
            <a:endParaRPr lang="en-US" sz="2800" dirty="0" smtClean="0">
              <a:latin typeface="Times New Roman"/>
              <a:ea typeface="Calibri"/>
              <a:cs typeface="Zar"/>
            </a:endParaRPr>
          </a:p>
          <a:p>
            <a:pPr algn="r" rtl="1" eaLnBrk="1" hangingPunct="1">
              <a:buFont typeface="Wingdings 2" pitchFamily="18" charset="2"/>
              <a:buNone/>
              <a:defRPr/>
            </a:pPr>
            <a:endParaRPr lang="en-US" sz="2800" dirty="0" smtClean="0">
              <a:latin typeface="Times New Roman"/>
              <a:ea typeface="Calibri"/>
              <a:cs typeface="Zar"/>
            </a:endParaRPr>
          </a:p>
          <a:p>
            <a:pPr algn="r" rtl="1" eaLnBrk="1" hangingPunct="1">
              <a:buFont typeface="Wingdings 2" pitchFamily="18" charset="2"/>
              <a:buNone/>
              <a:defRPr/>
            </a:pPr>
            <a:r>
              <a:rPr lang="fa-IR" sz="2000" dirty="0" smtClean="0">
                <a:cs typeface="+mj-cs"/>
              </a:rPr>
              <a:t>فاينمن هرگز از نام ‌« نانوفناوري» استفاده نكرد. </a:t>
            </a:r>
            <a:endParaRPr lang="en-US" sz="2000" dirty="0" smtClean="0">
              <a:latin typeface="Times New Roman"/>
              <a:ea typeface="Calibri"/>
              <a:cs typeface="+mj-cs"/>
            </a:endParaRPr>
          </a:p>
          <a:p>
            <a:pPr algn="r" rtl="1" eaLnBrk="1" hangingPunct="1">
              <a:buFont typeface="Wingdings 2" pitchFamily="18" charset="2"/>
              <a:buNone/>
              <a:defRPr/>
            </a:pPr>
            <a:endParaRPr lang="en-US" sz="2800" dirty="0" smtClean="0">
              <a:latin typeface="Times New Roman"/>
              <a:cs typeface="Zar"/>
            </a:endParaRPr>
          </a:p>
          <a:p>
            <a:pPr algn="r" rtl="1" eaLnBrk="1" hangingPunct="1">
              <a:buFont typeface="Wingdings 2" pitchFamily="18" charset="2"/>
              <a:buNone/>
              <a:defRPr/>
            </a:pPr>
            <a:endParaRPr lang="en-US" dirty="0" smtClean="0"/>
          </a:p>
        </p:txBody>
      </p:sp>
      <p:pic>
        <p:nvPicPr>
          <p:cNvPr id="24580" name="Picture 6" descr="feyn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1524000"/>
            <a:ext cx="311943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>
              <a:solidFill>
                <a:srgbClr val="FF3300"/>
              </a:solidFill>
              <a:cs typeface="B Lotus" pitchFamily="2" charset="-78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990600"/>
          </a:xfrm>
        </p:spPr>
        <p:txBody>
          <a:bodyPr/>
          <a:lstStyle/>
          <a:p>
            <a:pPr marL="342900" indent="-342900" algn="ctr" rtl="1">
              <a:buClr>
                <a:srgbClr val="FFFF00"/>
              </a:buClr>
              <a:buFontTx/>
              <a:buNone/>
            </a:pPr>
            <a:endParaRPr lang="fa-IR" b="1" smtClean="0">
              <a:cs typeface="B Lotus" pitchFamily="2" charset="-78"/>
            </a:endParaRPr>
          </a:p>
          <a:p>
            <a:pPr marL="342900" indent="-342900" algn="ctr" rtl="1">
              <a:buClr>
                <a:srgbClr val="FFFF00"/>
              </a:buClr>
              <a:buFontTx/>
              <a:buNone/>
            </a:pPr>
            <a:r>
              <a:rPr lang="fa-IR" b="1" smtClean="0">
                <a:cs typeface="Zar" pitchFamily="2" charset="-78"/>
              </a:rPr>
              <a:t> </a:t>
            </a:r>
            <a:r>
              <a:rPr lang="fa-IR" smtClean="0">
                <a:cs typeface="Zar" pitchFamily="2" charset="-78"/>
              </a:rPr>
              <a:t>پيشوند </a:t>
            </a:r>
            <a:r>
              <a:rPr lang="fa-IR" b="1" smtClean="0">
                <a:solidFill>
                  <a:srgbClr val="A50021"/>
                </a:solidFill>
                <a:cs typeface="Zar" pitchFamily="2" charset="-78"/>
              </a:rPr>
              <a:t>نانو</a:t>
            </a:r>
            <a:r>
              <a:rPr lang="fa-IR" smtClean="0">
                <a:solidFill>
                  <a:srgbClr val="A50021"/>
                </a:solidFill>
                <a:cs typeface="Zar" pitchFamily="2" charset="-78"/>
              </a:rPr>
              <a:t> (</a:t>
            </a:r>
            <a:r>
              <a:rPr lang="en-US" smtClean="0">
                <a:solidFill>
                  <a:srgbClr val="A50021"/>
                </a:solidFill>
                <a:latin typeface="Times New Roman" pitchFamily="18" charset="0"/>
                <a:cs typeface="Zar" pitchFamily="2" charset="-78"/>
              </a:rPr>
              <a:t>Nano</a:t>
            </a:r>
            <a:r>
              <a:rPr lang="fa-IR" smtClean="0">
                <a:solidFill>
                  <a:srgbClr val="A50021"/>
                </a:solidFill>
                <a:cs typeface="Zar" pitchFamily="2" charset="-78"/>
              </a:rPr>
              <a:t>)</a:t>
            </a:r>
            <a:r>
              <a:rPr lang="fa-IR" smtClean="0">
                <a:solidFill>
                  <a:srgbClr val="99FF33"/>
                </a:solidFill>
                <a:cs typeface="Zar" pitchFamily="2" charset="-78"/>
              </a:rPr>
              <a:t> </a:t>
            </a:r>
            <a:r>
              <a:rPr lang="fa-IR" smtClean="0">
                <a:cs typeface="Zar" pitchFamily="2" charset="-78"/>
              </a:rPr>
              <a:t>از لغت يوناني تحت نام کوتوله مشتق شده است .</a:t>
            </a:r>
          </a:p>
        </p:txBody>
      </p:sp>
      <p:pic>
        <p:nvPicPr>
          <p:cNvPr id="23556" name="Picture 4" descr="animatedBearin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0"/>
            <a:ext cx="1371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Acro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514600"/>
            <a:ext cx="388778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381000" y="5068888"/>
            <a:ext cx="7696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buFont typeface="Wingdings" pitchFamily="2" charset="2"/>
              <a:buNone/>
            </a:pPr>
            <a:r>
              <a:rPr lang="fa-IR" sz="2000" b="1">
                <a:cs typeface="Zar" pitchFamily="2" charset="-78"/>
              </a:rPr>
              <a:t>تا سال 1974 از لغت </a:t>
            </a:r>
            <a:r>
              <a:rPr lang="fa-IR" sz="2000" b="1">
                <a:solidFill>
                  <a:srgbClr val="99FF33"/>
                </a:solidFill>
                <a:cs typeface="Zar" pitchFamily="2" charset="-78"/>
              </a:rPr>
              <a:t>نانوتکنولوژي</a:t>
            </a:r>
            <a:r>
              <a:rPr lang="fa-IR" sz="2000" b="1">
                <a:cs typeface="Zar" pitchFamily="2" charset="-78"/>
              </a:rPr>
              <a:t> استفاده نشده بود تا اينکه يکي از محققين ژاپني بنام </a:t>
            </a:r>
            <a:r>
              <a:rPr lang="fa-IR" sz="2000" b="1">
                <a:solidFill>
                  <a:srgbClr val="FF0000"/>
                </a:solidFill>
                <a:cs typeface="Zar" pitchFamily="2" charset="-78"/>
              </a:rPr>
              <a:t>نوريو تانيگوچي</a:t>
            </a:r>
            <a:r>
              <a:rPr lang="fa-IR" sz="2000" b="1">
                <a:cs typeface="Zar" pitchFamily="2" charset="-78"/>
              </a:rPr>
              <a:t> اين لغت را در ارتباط با مهندسي مواد دراندازه هاي نانومتري مورد استفاده قرار داد.</a:t>
            </a:r>
            <a:endParaRPr lang="en-US" sz="2000" b="1">
              <a:cs typeface="Zar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چگونه يک</a:t>
            </a:r>
            <a:r>
              <a:rPr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ساختار نانومقياس بسازيم؟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4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72000"/>
          </a:xfrm>
        </p:spPr>
        <p:txBody>
          <a:bodyPr/>
          <a:lstStyle/>
          <a:p>
            <a:pPr algn="r" rtl="1" eaLnBrk="1" hangingPunct="1"/>
            <a:r>
              <a:rPr lang="fa-IR" sz="4000" dirty="0" smtClean="0">
                <a:cs typeface="Zar" pitchFamily="2" charset="-78"/>
              </a:rPr>
              <a:t>از بالا به پايين</a:t>
            </a:r>
            <a:endParaRPr lang="en-US" sz="4000" dirty="0" smtClean="0">
              <a:cs typeface="Zar" pitchFamily="2" charset="-78"/>
            </a:endParaRPr>
          </a:p>
          <a:p>
            <a:pPr lvl="1" algn="r" rtl="1" eaLnBrk="1" hangingPunct="1">
              <a:buFont typeface="Wingdings" pitchFamily="2" charset="2"/>
              <a:buChar char="Ø"/>
            </a:pPr>
            <a:r>
              <a:rPr lang="fa-IR" dirty="0" smtClean="0">
                <a:cs typeface="Zar" pitchFamily="2" charset="-78"/>
              </a:rPr>
              <a:t>كاهش ابعاد يك ماده بزرگ و شكل دهي آن تايک محصول نانومقياس</a:t>
            </a:r>
          </a:p>
          <a:p>
            <a:pPr algn="r" rtl="1" eaLnBrk="1" hangingPunct="1">
              <a:buFont typeface="Wingdings 2" pitchFamily="18" charset="2"/>
              <a:buNone/>
            </a:pPr>
            <a:endParaRPr lang="fa-IR" sz="4000" dirty="0" smtClean="0">
              <a:cs typeface="Zar" pitchFamily="2" charset="-78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505200"/>
            <a:ext cx="4424489" cy="2753343"/>
          </a:xfrm>
          <a:prstGeom prst="rect">
            <a:avLst/>
          </a:prstGeom>
          <a:ln w="88900" cap="sq" cmpd="thickThin">
            <a:solidFill>
              <a:schemeClr val="tx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19200"/>
          </a:xfrm>
        </p:spPr>
        <p:txBody>
          <a:bodyPr/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چگونه يک ساختار نانومقياس بسازيم؟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 eaLnBrk="1" hangingPunct="1"/>
            <a:r>
              <a:rPr lang="fa-IR" sz="4000" dirty="0" smtClean="0">
                <a:cs typeface="Zar" pitchFamily="2" charset="-78"/>
              </a:rPr>
              <a:t>از پايين به بالا</a:t>
            </a:r>
          </a:p>
          <a:p>
            <a:pPr lvl="1" algn="r" rtl="1" eaLnBrk="1" hangingPunct="1">
              <a:buFont typeface="Wingdings" pitchFamily="2" charset="2"/>
              <a:buChar char="Ø"/>
            </a:pPr>
            <a:r>
              <a:rPr lang="fa-IR" dirty="0" smtClean="0">
                <a:latin typeface="Times New Roman" pitchFamily="18" charset="0"/>
                <a:ea typeface="Calibri" pitchFamily="34" charset="0"/>
                <a:cs typeface="Zar" pitchFamily="2" charset="-78"/>
              </a:rPr>
              <a:t>چينش اتم‌ها و مولكول‌ها با ابعادي كوچكتر از نانومتر در كنار يكديگر و ساخت يك محصول نانومتري </a:t>
            </a:r>
            <a:endParaRPr lang="en-US" dirty="0" smtClean="0">
              <a:cs typeface="Zar" pitchFamily="2" charset="-78"/>
            </a:endParaRPr>
          </a:p>
          <a:p>
            <a:pPr algn="r" rtl="1"/>
            <a:endParaRPr lang="en-US" dirty="0"/>
          </a:p>
        </p:txBody>
      </p:sp>
      <p:pic>
        <p:nvPicPr>
          <p:cNvPr id="4" name="Content Placeholder 3" descr="lego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0" y="3581400"/>
            <a:ext cx="30099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 descr="lego_relativit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9" y="3619696"/>
            <a:ext cx="3276601" cy="286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a-IR" smtClean="0"/>
              <a:t>زيرشاخه‌های فناوری نانو</a:t>
            </a:r>
            <a:endParaRPr/>
          </a:p>
        </p:txBody>
      </p:sp>
      <p:sp>
        <p:nvSpPr>
          <p:cNvPr id="33795" name="Content Placeholder 4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057400"/>
          </a:xfrm>
        </p:spPr>
        <p:txBody>
          <a:bodyPr/>
          <a:lstStyle/>
          <a:p>
            <a:pPr algn="r" rtl="1"/>
            <a:r>
              <a:rPr lang="fa-IR" smtClean="0">
                <a:cs typeface="Zar" pitchFamily="2" charset="-78"/>
              </a:rPr>
              <a:t>علوم و فناوري مرتبط با نانوساختارهاي «تر» (نرم) –  نانوفناوری مرطوب</a:t>
            </a:r>
          </a:p>
          <a:p>
            <a:pPr algn="r" rtl="1"/>
            <a:r>
              <a:rPr lang="fa-IR" smtClean="0">
                <a:cs typeface="Zar" pitchFamily="2" charset="-78"/>
              </a:rPr>
              <a:t>علوم و فناوري مرتبط با نانوساختارهاي «خشك» (سخت) – نانوفناوری خشک</a:t>
            </a:r>
          </a:p>
          <a:p>
            <a:pPr algn="r" rtl="1"/>
            <a:r>
              <a:rPr lang="fa-IR" smtClean="0">
                <a:cs typeface="Zar" pitchFamily="2" charset="-78"/>
              </a:rPr>
              <a:t>علوم و فناوري محاسباتي نانوساختار- نانوفناوری محاسباتی</a:t>
            </a:r>
          </a:p>
          <a:p>
            <a:pPr algn="r" rtl="1"/>
            <a:endParaRPr lang="en-US" smtClean="0">
              <a:cs typeface="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572000"/>
          </a:xfrm>
        </p:spPr>
        <p:txBody>
          <a:bodyPr/>
          <a:lstStyle/>
          <a:p>
            <a:pPr algn="just" rtl="1">
              <a:lnSpc>
                <a:spcPct val="80000"/>
              </a:lnSpc>
              <a:buFont typeface="Wingdings" pitchFamily="2" charset="2"/>
              <a:buNone/>
            </a:pPr>
            <a:r>
              <a:rPr lang="ar-SA" sz="2000" dirty="0" smtClean="0"/>
              <a:t>براي نانوتكنولوژي كاربردهايي را در حوزه هاي مختلف از </a:t>
            </a:r>
            <a:r>
              <a:rPr lang="fa-IR" sz="2000" dirty="0" smtClean="0"/>
              <a:t>جمله </a:t>
            </a:r>
            <a:endParaRPr lang="en-US" sz="2000" dirty="0" smtClean="0"/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پزشكي و بهداشت</a:t>
            </a:r>
            <a:endParaRPr lang="fa-IR" sz="2000" dirty="0" smtClean="0"/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fa-IR" sz="2000" dirty="0" smtClean="0"/>
              <a:t>مواد</a:t>
            </a:r>
            <a:endParaRPr lang="en-US" sz="2000" dirty="0" smtClean="0"/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داروسازي</a:t>
            </a:r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الكترونيك و كامپيوتر</a:t>
            </a:r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محيط زيست</a:t>
            </a:r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بيوتكنولوژي</a:t>
            </a:r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دفاع</a:t>
            </a:r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انرژي</a:t>
            </a:r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كشاورزي</a:t>
            </a:r>
          </a:p>
          <a:p>
            <a:pPr algn="r" rtl="1">
              <a:lnSpc>
                <a:spcPct val="80000"/>
              </a:lnSpc>
              <a:buClr>
                <a:srgbClr val="FFC000"/>
              </a:buClr>
              <a:buSzPct val="90000"/>
              <a:buFont typeface="Arial" charset="0"/>
              <a:buChar char="•"/>
            </a:pPr>
            <a:r>
              <a:rPr lang="ar-SA" sz="2000" dirty="0" smtClean="0"/>
              <a:t>صنايع بسياري چون نساجي، فولاد، برق، ...</a:t>
            </a:r>
            <a:endParaRPr lang="fa-IR" sz="2000" dirty="0" smtClean="0"/>
          </a:p>
          <a:p>
            <a:pPr algn="just" rtl="1">
              <a:lnSpc>
                <a:spcPct val="80000"/>
              </a:lnSpc>
              <a:buFont typeface="Wingdings 2" pitchFamily="18" charset="2"/>
              <a:buNone/>
            </a:pPr>
            <a:r>
              <a:rPr lang="fa-IR" sz="2000" dirty="0" smtClean="0"/>
              <a:t>                                                             </a:t>
            </a:r>
            <a:r>
              <a:rPr lang="ar-SA" sz="2000" dirty="0" smtClean="0"/>
              <a:t>بر شمرده</a:t>
            </a:r>
            <a:r>
              <a:rPr lang="fa-IR" sz="2000" dirty="0" smtClean="0"/>
              <a:t> </a:t>
            </a:r>
            <a:r>
              <a:rPr lang="ar-SA" sz="2000" dirty="0" smtClean="0"/>
              <a:t>اند .</a:t>
            </a:r>
            <a:endParaRPr lang="fa-IR" sz="2000" dirty="0" smtClean="0"/>
          </a:p>
          <a:p>
            <a:pPr algn="r" rtl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endParaRPr lang="fa-IR" sz="2000" dirty="0" smtClean="0"/>
          </a:p>
          <a:p>
            <a:pPr algn="r" rtl="1"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</p:txBody>
      </p:sp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a-IR" smtClean="0"/>
              <a:t>دنيای جديد نانو مقياس</a:t>
            </a:r>
            <a:endParaRPr>
              <a:solidFill>
                <a:srgbClr val="FF3300"/>
              </a:solidFill>
              <a:cs typeface="B Lotus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a-IR" smtClean="0"/>
              <a:t>دنيای جديد نانو مقياس</a:t>
            </a:r>
            <a:endParaRPr/>
          </a:p>
        </p:txBody>
      </p:sp>
      <p:sp>
        <p:nvSpPr>
          <p:cNvPr id="26627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572000"/>
          </a:xfrm>
        </p:spPr>
        <p:txBody>
          <a:bodyPr/>
          <a:lstStyle/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ساخت موادي با وزن بسيار كم و استحكام بيشتر از فولاد</a:t>
            </a:r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تشخيص سرطان وقتي كه هنوز چند سلول بيشتر نيست.</a:t>
            </a:r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رسانايي 1000 برابر مس در نانو</a:t>
            </a:r>
            <a:r>
              <a:rPr lang="en-US" sz="2000" dirty="0" smtClean="0"/>
              <a:t> </a:t>
            </a:r>
            <a:r>
              <a:rPr lang="fa-IR" sz="2000" dirty="0" smtClean="0"/>
              <a:t>لوله کربنی</a:t>
            </a:r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افزايش 1000 برابري ظرفيت حافظه‌هاي کامپيوتر (جادادن يك كتابخانه ملي در وسيله اي به اندازه حبه قند)</a:t>
            </a:r>
            <a:endParaRPr lang="en-US" sz="2000" dirty="0" smtClean="0"/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کاهش 25 درصدي مصرف سيمان با استفاده از ذرات نانومتري سيليکا</a:t>
            </a:r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کاهش 30 درصدي وزن اتومبيل با استفاده از نانوکامپوزيتها در بدنه و قطعات خودرو</a:t>
            </a:r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افزايش بسيار زياد عمروکيفيت لاستيک با استفاده از نانوذرات کربنات کلسيم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a-IR" dirty="0" smtClean="0"/>
              <a:t>دنيای جديد نانو مقياس</a:t>
            </a:r>
            <a:endParaRPr/>
          </a:p>
        </p:txBody>
      </p:sp>
      <p:sp>
        <p:nvSpPr>
          <p:cNvPr id="2765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572000"/>
          </a:xfrm>
        </p:spPr>
        <p:txBody>
          <a:bodyPr/>
          <a:lstStyle/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شيشه‌هاي خودتميزشونده براي ساختمانهاي بلند با قيمت نه چندان بالا</a:t>
            </a:r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کاهش مصرف سوخت و استهلاک موتور خودرو با افزودن فولرين به روغن</a:t>
            </a:r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قطعات پلاستيکي رسانا با افزودن نانو لوله های کربن</a:t>
            </a:r>
          </a:p>
          <a:p>
            <a:pPr algn="r" rtl="1">
              <a:lnSpc>
                <a:spcPct val="120000"/>
              </a:lnSpc>
              <a:spcAft>
                <a:spcPct val="20000"/>
              </a:spcAft>
            </a:pPr>
            <a:r>
              <a:rPr lang="fa-IR" sz="2000" dirty="0" smtClean="0"/>
              <a:t>پارچه‌هاي بسيار بادوام که کثيف هم نمي‌شوند</a:t>
            </a:r>
          </a:p>
          <a:p>
            <a:pPr algn="r" rtl="1"/>
            <a:r>
              <a:rPr lang="fa-IR" sz="2000" dirty="0" smtClean="0"/>
              <a:t>لايه‌نشاني نانومتري براي ايجاد خواص جديد (مثال: سراميکهاي ضد باکتري)</a:t>
            </a:r>
          </a:p>
          <a:p>
            <a:pPr algn="r" rtl="1"/>
            <a:r>
              <a:rPr lang="fa-IR" sz="2000" dirty="0" smtClean="0"/>
              <a:t>نمک‌زدايي سريع و کم‌هزينه از آب</a:t>
            </a:r>
          </a:p>
          <a:p>
            <a:pPr algn="r" rtl="1"/>
            <a:r>
              <a:rPr lang="fa-IR" sz="2000" dirty="0" smtClean="0"/>
              <a:t>و ......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330" y="1828800"/>
            <a:ext cx="8437670" cy="433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باشگاه نانو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20040000">
            <a:off x="1571604" y="3863994"/>
            <a:ext cx="4929222" cy="707886"/>
          </a:xfrm>
          <a:custGeom>
            <a:avLst/>
            <a:gdLst>
              <a:gd name="connsiteX0" fmla="*/ 0 w 4929222"/>
              <a:gd name="connsiteY0" fmla="*/ 0 h 707886"/>
              <a:gd name="connsiteX1" fmla="*/ 4929222 w 4929222"/>
              <a:gd name="connsiteY1" fmla="*/ 0 h 707886"/>
              <a:gd name="connsiteX2" fmla="*/ 4929222 w 4929222"/>
              <a:gd name="connsiteY2" fmla="*/ 707886 h 707886"/>
              <a:gd name="connsiteX3" fmla="*/ 0 w 4929222"/>
              <a:gd name="connsiteY3" fmla="*/ 707886 h 707886"/>
              <a:gd name="connsiteX4" fmla="*/ 0 w 4929222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9222" h="707886">
                <a:moveTo>
                  <a:pt x="0" y="0"/>
                </a:moveTo>
                <a:lnTo>
                  <a:pt x="4929222" y="0"/>
                </a:lnTo>
                <a:lnTo>
                  <a:pt x="4929222" y="707886"/>
                </a:lnTo>
                <a:lnTo>
                  <a:pt x="0" y="70788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www.nanoclub.ir</a:t>
            </a:r>
            <a:endParaRPr lang="fa-I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باشگاه نانو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399" y="2057400"/>
            <a:ext cx="7850401" cy="391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20040000">
            <a:off x="820126" y="3863993"/>
            <a:ext cx="4929222" cy="707886"/>
          </a:xfrm>
          <a:custGeom>
            <a:avLst/>
            <a:gdLst>
              <a:gd name="connsiteX0" fmla="*/ 0 w 4929222"/>
              <a:gd name="connsiteY0" fmla="*/ 0 h 707886"/>
              <a:gd name="connsiteX1" fmla="*/ 4929222 w 4929222"/>
              <a:gd name="connsiteY1" fmla="*/ 0 h 707886"/>
              <a:gd name="connsiteX2" fmla="*/ 4929222 w 4929222"/>
              <a:gd name="connsiteY2" fmla="*/ 707886 h 707886"/>
              <a:gd name="connsiteX3" fmla="*/ 0 w 4929222"/>
              <a:gd name="connsiteY3" fmla="*/ 707886 h 707886"/>
              <a:gd name="connsiteX4" fmla="*/ 0 w 4929222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9222" h="707886">
                <a:moveTo>
                  <a:pt x="0" y="0"/>
                </a:moveTo>
                <a:lnTo>
                  <a:pt x="4929222" y="0"/>
                </a:lnTo>
                <a:lnTo>
                  <a:pt x="4929222" y="707886"/>
                </a:lnTo>
                <a:lnTo>
                  <a:pt x="0" y="70788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www.nanoclub.ir</a:t>
            </a:r>
            <a:endParaRPr lang="fa-I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باشگاه نانو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00106"/>
            <a:ext cx="7362825" cy="513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 rot="20040000">
            <a:off x="3334725" y="4854594"/>
            <a:ext cx="4929222" cy="707886"/>
          </a:xfrm>
          <a:custGeom>
            <a:avLst/>
            <a:gdLst>
              <a:gd name="connsiteX0" fmla="*/ 0 w 4929222"/>
              <a:gd name="connsiteY0" fmla="*/ 0 h 707886"/>
              <a:gd name="connsiteX1" fmla="*/ 4929222 w 4929222"/>
              <a:gd name="connsiteY1" fmla="*/ 0 h 707886"/>
              <a:gd name="connsiteX2" fmla="*/ 4929222 w 4929222"/>
              <a:gd name="connsiteY2" fmla="*/ 707886 h 707886"/>
              <a:gd name="connsiteX3" fmla="*/ 0 w 4929222"/>
              <a:gd name="connsiteY3" fmla="*/ 707886 h 707886"/>
              <a:gd name="connsiteX4" fmla="*/ 0 w 4929222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9222" h="707886">
                <a:moveTo>
                  <a:pt x="0" y="0"/>
                </a:moveTo>
                <a:lnTo>
                  <a:pt x="4929222" y="0"/>
                </a:lnTo>
                <a:lnTo>
                  <a:pt x="4929222" y="707886"/>
                </a:lnTo>
                <a:lnTo>
                  <a:pt x="0" y="70788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www.nanoclub.ir</a:t>
            </a:r>
            <a:endParaRPr lang="fa-I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باشگاه نانو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69" y="2209800"/>
            <a:ext cx="869943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 rot="20040000">
            <a:off x="820126" y="3863993"/>
            <a:ext cx="4929222" cy="707886"/>
          </a:xfrm>
          <a:custGeom>
            <a:avLst/>
            <a:gdLst>
              <a:gd name="connsiteX0" fmla="*/ 0 w 4929222"/>
              <a:gd name="connsiteY0" fmla="*/ 0 h 707886"/>
              <a:gd name="connsiteX1" fmla="*/ 4929222 w 4929222"/>
              <a:gd name="connsiteY1" fmla="*/ 0 h 707886"/>
              <a:gd name="connsiteX2" fmla="*/ 4929222 w 4929222"/>
              <a:gd name="connsiteY2" fmla="*/ 707886 h 707886"/>
              <a:gd name="connsiteX3" fmla="*/ 0 w 4929222"/>
              <a:gd name="connsiteY3" fmla="*/ 707886 h 707886"/>
              <a:gd name="connsiteX4" fmla="*/ 0 w 4929222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9222" h="707886">
                <a:moveTo>
                  <a:pt x="0" y="0"/>
                </a:moveTo>
                <a:lnTo>
                  <a:pt x="4929222" y="0"/>
                </a:lnTo>
                <a:lnTo>
                  <a:pt x="4929222" y="707886"/>
                </a:lnTo>
                <a:lnTo>
                  <a:pt x="0" y="70788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www.nanoclub.ir</a:t>
            </a:r>
            <a:endParaRPr lang="fa-I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Zar" pitchFamily="2" charset="-78"/>
              </a:rPr>
              <a:t>باشگاه نانو</a:t>
            </a:r>
            <a:endParaRPr lang="en-US" dirty="0">
              <a:cs typeface="Zar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3525" y="1536394"/>
            <a:ext cx="6315075" cy="5059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20040000">
            <a:off x="820126" y="3863993"/>
            <a:ext cx="4929222" cy="707886"/>
          </a:xfrm>
          <a:custGeom>
            <a:avLst/>
            <a:gdLst>
              <a:gd name="connsiteX0" fmla="*/ 0 w 4929222"/>
              <a:gd name="connsiteY0" fmla="*/ 0 h 707886"/>
              <a:gd name="connsiteX1" fmla="*/ 4929222 w 4929222"/>
              <a:gd name="connsiteY1" fmla="*/ 0 h 707886"/>
              <a:gd name="connsiteX2" fmla="*/ 4929222 w 4929222"/>
              <a:gd name="connsiteY2" fmla="*/ 707886 h 707886"/>
              <a:gd name="connsiteX3" fmla="*/ 0 w 4929222"/>
              <a:gd name="connsiteY3" fmla="*/ 707886 h 707886"/>
              <a:gd name="connsiteX4" fmla="*/ 0 w 4929222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9222" h="707886">
                <a:moveTo>
                  <a:pt x="0" y="0"/>
                </a:moveTo>
                <a:lnTo>
                  <a:pt x="4929222" y="0"/>
                </a:lnTo>
                <a:lnTo>
                  <a:pt x="4929222" y="707886"/>
                </a:lnTo>
                <a:lnTo>
                  <a:pt x="0" y="70788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www.nanoclub.ir</a:t>
            </a:r>
            <a:endParaRPr lang="fa-I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باشگاه نانو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19228"/>
            <a:ext cx="7772399" cy="483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20040000">
            <a:off x="820126" y="2339994"/>
            <a:ext cx="4929222" cy="707886"/>
          </a:xfrm>
          <a:custGeom>
            <a:avLst/>
            <a:gdLst>
              <a:gd name="connsiteX0" fmla="*/ 0 w 4929222"/>
              <a:gd name="connsiteY0" fmla="*/ 0 h 707886"/>
              <a:gd name="connsiteX1" fmla="*/ 4929222 w 4929222"/>
              <a:gd name="connsiteY1" fmla="*/ 0 h 707886"/>
              <a:gd name="connsiteX2" fmla="*/ 4929222 w 4929222"/>
              <a:gd name="connsiteY2" fmla="*/ 707886 h 707886"/>
              <a:gd name="connsiteX3" fmla="*/ 0 w 4929222"/>
              <a:gd name="connsiteY3" fmla="*/ 707886 h 707886"/>
              <a:gd name="connsiteX4" fmla="*/ 0 w 4929222"/>
              <a:gd name="connsiteY4" fmla="*/ 0 h 7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9222" h="707886">
                <a:moveTo>
                  <a:pt x="0" y="0"/>
                </a:moveTo>
                <a:lnTo>
                  <a:pt x="4929222" y="0"/>
                </a:lnTo>
                <a:lnTo>
                  <a:pt x="4929222" y="707886"/>
                </a:lnTo>
                <a:lnTo>
                  <a:pt x="0" y="70788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rtlCol="1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www.nanoclub.ir</a:t>
            </a:r>
            <a:endParaRPr lang="fa-I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481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0"/>
            <a:ext cx="9320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562600" y="5486400"/>
            <a:ext cx="337784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rPr>
              <a:t>خسته نباشيد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4377</TotalTime>
  <Words>954</Words>
  <Application>Microsoft Office PowerPoint</Application>
  <PresentationFormat>On-screen Show (4:3)</PresentationFormat>
  <Paragraphs>318</Paragraphs>
  <Slides>35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Flow</vt:lpstr>
      <vt:lpstr>Slide 1</vt:lpstr>
      <vt:lpstr>علوم و فناوری نانو</vt:lpstr>
      <vt:lpstr> يک نانومترچقدر کوچک است؟</vt:lpstr>
      <vt:lpstr>اهميت مقياس نانو</vt:lpstr>
      <vt:lpstr>چرا کوچک سازي؟</vt:lpstr>
      <vt:lpstr>ويژگي هاي جديد (1)</vt:lpstr>
      <vt:lpstr>ويژگي هاي جديد (2)</vt:lpstr>
      <vt:lpstr>ويژگي هاي جديد (3)</vt:lpstr>
      <vt:lpstr>ويژگي هاي جديد (4 و 5)</vt:lpstr>
      <vt:lpstr>چرا خواص مواد در مقياس نانو متفاوت است؟</vt:lpstr>
      <vt:lpstr>يك تمرين</vt:lpstr>
      <vt:lpstr>افزايش سطح</vt:lpstr>
      <vt:lpstr>اثر افزايش سطح</vt:lpstr>
      <vt:lpstr>اثر افزايش سطح</vt:lpstr>
      <vt:lpstr>اثر افزايش سطح</vt:lpstr>
      <vt:lpstr>افزايش سطح = افزايش فعاليت</vt:lpstr>
      <vt:lpstr>فناوري نانو چيست؟</vt:lpstr>
      <vt:lpstr>فناوري نانو چيست؟</vt:lpstr>
      <vt:lpstr>Slide 19</vt:lpstr>
      <vt:lpstr>Slide 20</vt:lpstr>
      <vt:lpstr>آن پايين فضاهاي بسياري هست...</vt:lpstr>
      <vt:lpstr>Slide 22</vt:lpstr>
      <vt:lpstr>چگونه يک ساختار نانومقياس بسازيم؟</vt:lpstr>
      <vt:lpstr>چگونه يک ساختار نانومقياس بسازيم؟</vt:lpstr>
      <vt:lpstr>زيرشاخه‌های فناوری نانو</vt:lpstr>
      <vt:lpstr>دنيای جديد نانو مقياس</vt:lpstr>
      <vt:lpstr>دنيای جديد نانو مقياس</vt:lpstr>
      <vt:lpstr>دنيای جديد نانو مقياس</vt:lpstr>
      <vt:lpstr>باشگاه نانو</vt:lpstr>
      <vt:lpstr>باشگاه نانو</vt:lpstr>
      <vt:lpstr>باشگاه نانو</vt:lpstr>
      <vt:lpstr>باشگاه نانو</vt:lpstr>
      <vt:lpstr>باشگاه نانو</vt:lpstr>
      <vt:lpstr>باشگاه نانو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Fatemeh</dc:creator>
  <cp:lastModifiedBy>saina</cp:lastModifiedBy>
  <cp:revision>202</cp:revision>
  <dcterms:created xsi:type="dcterms:W3CDTF">2008-02-04T05:35:45Z</dcterms:created>
  <dcterms:modified xsi:type="dcterms:W3CDTF">2018-05-19T12:18:09Z</dcterms:modified>
</cp:coreProperties>
</file>