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BF49E22-F32B-4910-B46B-84734BC1F00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0C6A63E-F3C3-4312-A9D8-4D38F0380DDA}" type="datetimeFigureOut">
              <a:rPr lang="en-US" smtClean="0"/>
              <a:t>3/6/2017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457200" indent="-457200" algn="r" rtl="1">
              <a:buFont typeface="Arial" pitchFamily="34" charset="0"/>
              <a:buChar char="•"/>
            </a:pPr>
            <a:r>
              <a:rPr lang="fa-IR" sz="3100" b="1" dirty="0">
                <a:cs typeface="B Nazanin" pitchFamily="2" charset="-78"/>
              </a:rPr>
              <a:t>هدف از رعایت نکات ایمنی در آزمایشگاه ، حفظ سلامتی و بدست آوردن نتیجه ي مطلوب است . قبل از آن </a:t>
            </a:r>
            <a:r>
              <a:rPr lang="fa-IR" sz="3100" b="1" dirty="0" smtClean="0">
                <a:cs typeface="B Nazanin" pitchFamily="2" charset="-78"/>
              </a:rPr>
              <a:t>که آزمایشی </a:t>
            </a:r>
            <a:r>
              <a:rPr lang="fa-IR" sz="3100" b="1" dirty="0">
                <a:cs typeface="B Nazanin" pitchFamily="2" charset="-78"/>
              </a:rPr>
              <a:t>را انجام دهید دقیقاً بدانید براي انجام آن به چه چیزي نیاز دارید ، سپس به آن فکر کنید و از </a:t>
            </a:r>
            <a:r>
              <a:rPr lang="fa-IR" sz="3100" b="1" dirty="0" smtClean="0">
                <a:cs typeface="B Nazanin" pitchFamily="2" charset="-78"/>
              </a:rPr>
              <a:t>خطرات احتمالی </a:t>
            </a:r>
            <a:r>
              <a:rPr lang="fa-IR" sz="3100" b="1" dirty="0">
                <a:cs typeface="B Nazanin" pitchFamily="2" charset="-78"/>
              </a:rPr>
              <a:t>آن آگاهی کامل داشته باشید .</a:t>
            </a:r>
            <a:br>
              <a:rPr lang="fa-IR" sz="3100" b="1" dirty="0">
                <a:cs typeface="B Nazanin" pitchFamily="2" charset="-78"/>
              </a:rPr>
            </a:br>
            <a:r>
              <a:rPr lang="fa-IR" sz="3100" b="1" dirty="0">
                <a:cs typeface="B Nazanin" pitchFamily="2" charset="-78"/>
              </a:rPr>
              <a:t>همه ي مواد شیمیایی را بایستی سمی تلقی کرد مگر این که </a:t>
            </a:r>
            <a:r>
              <a:rPr lang="fa-IR" sz="3100" b="1" dirty="0" smtClean="0">
                <a:cs typeface="B Nazanin" pitchFamily="2" charset="-78"/>
              </a:rPr>
              <a:t>غیر سمی </a:t>
            </a:r>
            <a:r>
              <a:rPr lang="fa-IR" sz="3100" b="1" dirty="0">
                <a:cs typeface="B Nazanin" pitchFamily="2" charset="-78"/>
              </a:rPr>
              <a:t>بودن آن ها به اثبات </a:t>
            </a:r>
            <a:r>
              <a:rPr lang="fa-IR" sz="3100" b="1" dirty="0" smtClean="0">
                <a:cs typeface="B Nazanin" pitchFamily="2" charset="-78"/>
              </a:rPr>
              <a:t>رسد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60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b="1" dirty="0">
                <a:cs typeface="B Nazanin" pitchFamily="2" charset="-78"/>
              </a:rPr>
              <a:t>تعریف </a:t>
            </a:r>
            <a:r>
              <a:rPr lang="fa-IR" b="1" dirty="0" smtClean="0">
                <a:cs typeface="B Nazanin" pitchFamily="2" charset="-78"/>
              </a:rPr>
              <a:t>سمیت </a:t>
            </a:r>
            <a:r>
              <a:rPr lang="fa-IR" b="1" dirty="0">
                <a:cs typeface="B Nazanin" pitchFamily="2" charset="-78"/>
              </a:rPr>
              <a:t>مواد شیمیایی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b="1" dirty="0">
                <a:cs typeface="B Nazanin" pitchFamily="2" charset="-78"/>
              </a:rPr>
              <a:t>توانایی یک ترکیب براي نابود سازي نسوج زنده است به طوري که تماس با این </a:t>
            </a:r>
            <a:r>
              <a:rPr lang="fa-IR" b="1" dirty="0" smtClean="0">
                <a:cs typeface="B Nazanin" pitchFamily="2" charset="-78"/>
              </a:rPr>
              <a:t>مواد سبب </a:t>
            </a:r>
            <a:r>
              <a:rPr lang="fa-IR" b="1" dirty="0">
                <a:cs typeface="B Nazanin" pitchFamily="2" charset="-78"/>
              </a:rPr>
              <a:t>اختلال در سیستم عصبی ،تنفسی و یا تولید مثل می شود و گاهی با بروز بیماري سبب مرگ انسان می </a:t>
            </a:r>
            <a:r>
              <a:rPr lang="fa-IR" b="1" dirty="0" smtClean="0">
                <a:cs typeface="B Nazanin" pitchFamily="2" charset="-78"/>
              </a:rPr>
              <a:t>گردد .(</a:t>
            </a:r>
            <a:r>
              <a:rPr lang="fa-IR" b="1" dirty="0">
                <a:cs typeface="B Nazanin" pitchFamily="2" charset="-78"/>
              </a:rPr>
              <a:t>مانند خوردن این مواد ، استشمام و یا جذب آنها از طریق پوست )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کلر ، آرسنیک ، سدیم سیانید ،سدیم آزید و هیدروژن سیانید از جمله مواد شیمیایی با سمیت بالا هستند </a:t>
            </a:r>
            <a:r>
              <a:rPr lang="fa-IR" b="1" dirty="0" smtClean="0">
                <a:cs typeface="B Nazanin" pitchFamily="2" charset="-78"/>
              </a:rPr>
              <a:t>.</a:t>
            </a:r>
          </a:p>
          <a:p>
            <a:pPr algn="r" rtl="1"/>
            <a:r>
              <a:rPr lang="fa-IR" b="1" dirty="0" smtClean="0">
                <a:cs typeface="B Nazanin" pitchFamily="2" charset="-78"/>
              </a:rPr>
              <a:t>برخی از مواد </a:t>
            </a:r>
            <a:r>
              <a:rPr lang="fa-IR" b="1" dirty="0">
                <a:cs typeface="B Nazanin" pitchFamily="2" charset="-78"/>
              </a:rPr>
              <a:t>شیمیایی نیز سرطان زا هستند از جمله فرمالدئید ، آب اکسیژنه ، کلسیم کربنات کلروفرم ،بنزن و ... . با توجه </a:t>
            </a:r>
            <a:r>
              <a:rPr lang="fa-IR" b="1" dirty="0" smtClean="0">
                <a:cs typeface="B Nazanin" pitchFamily="2" charset="-78"/>
              </a:rPr>
              <a:t>به این </a:t>
            </a:r>
            <a:r>
              <a:rPr lang="fa-IR" b="1" dirty="0">
                <a:cs typeface="B Nazanin" pitchFamily="2" charset="-78"/>
              </a:rPr>
              <a:t>که مواد شیمیایی می توانند سمی و یا سرطان زا باشند لازم است در هنگام کار با این مواد علاوه بر استفاده </a:t>
            </a:r>
            <a:r>
              <a:rPr lang="fa-IR" b="1" dirty="0" smtClean="0">
                <a:cs typeface="B Nazanin" pitchFamily="2" charset="-78"/>
              </a:rPr>
              <a:t>از روپوش </a:t>
            </a:r>
            <a:r>
              <a:rPr lang="fa-IR" b="1" dirty="0">
                <a:cs typeface="B Nazanin" pitchFamily="2" charset="-78"/>
              </a:rPr>
              <a:t>،عینک ایمنی و روشن نمودن هود یا هواکش آزمایشگاه از حداقل مقدار مواد استفاده نمود و از چشیدن </a:t>
            </a:r>
            <a:r>
              <a:rPr lang="fa-IR" b="1" dirty="0" smtClean="0">
                <a:cs typeface="B Nazanin" pitchFamily="2" charset="-78"/>
              </a:rPr>
              <a:t>،بوییدن </a:t>
            </a:r>
            <a:r>
              <a:rPr lang="fa-IR" b="1" dirty="0">
                <a:cs typeface="B Nazanin" pitchFamily="2" charset="-78"/>
              </a:rPr>
              <a:t>و تماس با مواد جداً بایدپرهیز کرد .</a:t>
            </a:r>
            <a:endParaRPr lang="en-US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029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100" b="1" dirty="0">
                <a:cs typeface="B Nazanin" pitchFamily="2" charset="-78"/>
              </a:rPr>
              <a:t>رعایت نکات زیر در هنگام انجام آزمایش ها ضروري به نظر می </a:t>
            </a:r>
            <a:r>
              <a:rPr lang="fa-IR" sz="3100" b="1" dirty="0" smtClean="0">
                <a:cs typeface="B Nazanin" pitchFamily="2" charset="-78"/>
              </a:rPr>
              <a:t>رسد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algn="r" rtl="1"/>
            <a:r>
              <a:rPr lang="fa-IR" sz="2000" b="1" dirty="0">
                <a:cs typeface="B Nazanin" pitchFamily="2" charset="-78"/>
              </a:rPr>
              <a:t>هنگام آزمایش اثر آب بر فلزهاي قلیایی و واکنش اسید با باز سر خود را بالاي ظرف محتواي مواد واکنش </a:t>
            </a:r>
            <a:r>
              <a:rPr lang="fa-IR" sz="2000" b="1" dirty="0" smtClean="0">
                <a:cs typeface="B Nazanin" pitchFamily="2" charset="-78"/>
              </a:rPr>
              <a:t>دهنده قرار </a:t>
            </a:r>
            <a:r>
              <a:rPr lang="fa-IR" sz="2000" b="1" dirty="0">
                <a:cs typeface="B Nazanin" pitchFamily="2" charset="-78"/>
              </a:rPr>
              <a:t>ندهید و در صورت تماس دست با این مواد دست خود را به چشم صورت و دهان خود نمالید بلکه با </a:t>
            </a:r>
            <a:r>
              <a:rPr lang="fa-IR" sz="2000" b="1" dirty="0" smtClean="0">
                <a:cs typeface="B Nazanin" pitchFamily="2" charset="-78"/>
              </a:rPr>
              <a:t>آب فراوان </a:t>
            </a:r>
            <a:r>
              <a:rPr lang="fa-IR" sz="2000" b="1" dirty="0">
                <a:cs typeface="B Nazanin" pitchFamily="2" charset="-78"/>
              </a:rPr>
              <a:t>آنها را شستشو دهید .</a:t>
            </a:r>
          </a:p>
          <a:p>
            <a:pPr algn="r" rtl="1"/>
            <a:r>
              <a:rPr lang="fa-IR" sz="2000" b="1" dirty="0">
                <a:cs typeface="B Nazanin" pitchFamily="2" charset="-78"/>
              </a:rPr>
              <a:t>-2 از گرما دادن شدید موادي که گاز تولید می کنند (مانند پتاسیم کلرات در تهیه ي اکسیژن)باید دوري کرد .</a:t>
            </a:r>
          </a:p>
          <a:p>
            <a:pPr algn="r" rtl="1"/>
            <a:r>
              <a:rPr lang="fa-IR" sz="2000" b="1" dirty="0">
                <a:cs typeface="B Nazanin" pitchFamily="2" charset="-78"/>
              </a:rPr>
              <a:t>-3 مواد </a:t>
            </a:r>
            <a:r>
              <a:rPr lang="fa-IR" sz="2000" b="1" dirty="0" smtClean="0">
                <a:cs typeface="B Nazanin" pitchFamily="2" charset="-78"/>
              </a:rPr>
              <a:t>سمی </a:t>
            </a:r>
            <a:r>
              <a:rPr lang="fa-IR" sz="2000" b="1" dirty="0">
                <a:cs typeface="B Nazanin" pitchFamily="2" charset="-78"/>
              </a:rPr>
              <a:t>یا خطرناکی مانند محلول هاي غلیظ هیدروکلریک اسید،سولفوریک اسید و یا نیتریک اسید را </a:t>
            </a:r>
            <a:r>
              <a:rPr lang="fa-IR" sz="2000" b="1" dirty="0" smtClean="0">
                <a:cs typeface="B Nazanin" pitchFamily="2" charset="-78"/>
              </a:rPr>
              <a:t>در پایین </a:t>
            </a:r>
            <a:r>
              <a:rPr lang="fa-IR" sz="2000" b="1" dirty="0">
                <a:cs typeface="B Nazanin" pitchFamily="2" charset="-78"/>
              </a:rPr>
              <a:t>ترین قسمت قفسه ها نگهداري کنید تا در مواقع افتادن اثر تخربیی کمتري داشته باشد .این اسید </a:t>
            </a:r>
            <a:r>
              <a:rPr lang="fa-IR" sz="2000" b="1" dirty="0" smtClean="0">
                <a:cs typeface="B Nazanin" pitchFamily="2" charset="-78"/>
              </a:rPr>
              <a:t>هاي اکسید </a:t>
            </a:r>
            <a:r>
              <a:rPr lang="fa-IR" sz="2000" b="1" dirty="0">
                <a:cs typeface="B Nazanin" pitchFamily="2" charset="-78"/>
              </a:rPr>
              <a:t>کننده را از سایر اسیدهاي آلی مانند استیک اسید و یا ترکیباتی مانند هیدروکسیدها ، سیانیدها </a:t>
            </a:r>
            <a:r>
              <a:rPr lang="fa-IR" sz="2000" b="1" dirty="0" smtClean="0">
                <a:cs typeface="B Nazanin" pitchFamily="2" charset="-78"/>
              </a:rPr>
              <a:t>و سولفید </a:t>
            </a:r>
            <a:r>
              <a:rPr lang="fa-IR" sz="2000" b="1" dirty="0">
                <a:cs typeface="B Nazanin" pitchFamily="2" charset="-78"/>
              </a:rPr>
              <a:t>ها دور نگه دارید .</a:t>
            </a:r>
          </a:p>
          <a:p>
            <a:pPr algn="r" rtl="1"/>
            <a:r>
              <a:rPr lang="fa-IR" sz="2000" b="1" dirty="0">
                <a:cs typeface="B Nazanin" pitchFamily="2" charset="-78"/>
              </a:rPr>
              <a:t>-4 نقل و انتقال مواد خورنده و سوزش آور را همواره با پوشیدن روپوش ،دستکش و عینک ایمنی انجام دهید ،</a:t>
            </a:r>
          </a:p>
          <a:p>
            <a:pPr algn="r" rtl="1"/>
            <a:r>
              <a:rPr lang="fa-IR" sz="2000" b="1" dirty="0">
                <a:cs typeface="B Nazanin" pitchFamily="2" charset="-78"/>
              </a:rPr>
              <a:t>-5 مواد اکسید کننده را در محل هاي خشک ،خنک و دور از آفتاب نگه داري کنید و بهتر است از چوب پنبه ، </a:t>
            </a:r>
            <a:r>
              <a:rPr lang="fa-IR" sz="2000" b="1" dirty="0" smtClean="0">
                <a:cs typeface="B Nazanin" pitchFamily="2" charset="-78"/>
              </a:rPr>
              <a:t>درب هاي </a:t>
            </a:r>
            <a:r>
              <a:rPr lang="fa-IR" sz="2000" b="1" dirty="0">
                <a:cs typeface="B Nazanin" pitchFamily="2" charset="-78"/>
              </a:rPr>
              <a:t>لاستیکی ویا فلزي براي بستن ظروف حاوي این مواد استفاده نشود (از درب هاي لاستیکی اولیه ي </a:t>
            </a:r>
            <a:r>
              <a:rPr lang="fa-IR" sz="2000" b="1" dirty="0" smtClean="0">
                <a:cs typeface="B Nazanin" pitchFamily="2" charset="-78"/>
              </a:rPr>
              <a:t>این ظروف </a:t>
            </a:r>
            <a:r>
              <a:rPr lang="fa-IR" sz="2000" b="1" dirty="0">
                <a:cs typeface="B Nazanin" pitchFamily="2" charset="-78"/>
              </a:rPr>
              <a:t>استفاده کنید</a:t>
            </a:r>
            <a:r>
              <a:rPr lang="fa-IR" sz="2000" b="1" dirty="0" smtClean="0">
                <a:cs typeface="B Nazanin" pitchFamily="2" charset="-78"/>
              </a:rPr>
              <a:t>).</a:t>
            </a:r>
            <a:endParaRPr lang="fa-IR" sz="20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789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algn="r" rtl="1"/>
            <a:r>
              <a:rPr lang="fa-IR" b="1" dirty="0">
                <a:cs typeface="B Nazanin" pitchFamily="2" charset="-78"/>
              </a:rPr>
              <a:t>کلسیم کاربید با آب واکنش انفجاري می دهند . در هنگام ،</a:t>
            </a:r>
            <a:r>
              <a:rPr lang="en-US" b="1" dirty="0" err="1">
                <a:cs typeface="B Nazanin" pitchFamily="2" charset="-78"/>
              </a:rPr>
              <a:t>FeS</a:t>
            </a:r>
            <a:r>
              <a:rPr lang="en-US" b="1" dirty="0">
                <a:cs typeface="B Nazanin" pitchFamily="2" charset="-78"/>
              </a:rPr>
              <a:t>، P2S5، P2O 6 - </a:t>
            </a:r>
            <a:r>
              <a:rPr lang="fa-IR" b="1" dirty="0">
                <a:cs typeface="B Nazanin" pitchFamily="2" charset="-78"/>
              </a:rPr>
              <a:t>موادي مانند سدیم ،پتاسیم ، </a:t>
            </a:r>
            <a:r>
              <a:rPr lang="fa-IR" b="1" dirty="0" smtClean="0">
                <a:cs typeface="B Nazanin" pitchFamily="2" charset="-78"/>
              </a:rPr>
              <a:t>کار </a:t>
            </a:r>
            <a:r>
              <a:rPr lang="fa-IR" b="1" dirty="0">
                <a:cs typeface="B Nazanin" pitchFamily="2" charset="-78"/>
              </a:rPr>
              <a:t>با این مواد رعایت نکات ایمنی ضروري است و باید از کمترین مقدار این مواد استفاده نمود .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7 - مواد شیمیایی حساس به نور مانند برم ،دي اتیل اتر ،نمک هاي جیوه و نقره و سدیم یدید را در محلی </a:t>
            </a:r>
            <a:r>
              <a:rPr lang="fa-IR" b="1" dirty="0" smtClean="0">
                <a:cs typeface="B Nazanin" pitchFamily="2" charset="-78"/>
              </a:rPr>
              <a:t>تاریک نگه </a:t>
            </a:r>
            <a:r>
              <a:rPr lang="fa-IR" b="1" dirty="0">
                <a:cs typeface="B Nazanin" pitchFamily="2" charset="-78"/>
              </a:rPr>
              <a:t>داري کنید .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-8 در صورت بو کردن گاز کلر باید بی درنگ ظرف کوچکی از محلول رقیق آمونیاك را نزدیک بینی گرفت و آن </a:t>
            </a:r>
            <a:r>
              <a:rPr lang="fa-IR" b="1" dirty="0" smtClean="0">
                <a:cs typeface="B Nazanin" pitchFamily="2" charset="-78"/>
              </a:rPr>
              <a:t>را بو </a:t>
            </a:r>
            <a:r>
              <a:rPr lang="fa-IR" b="1" dirty="0">
                <a:cs typeface="B Nazanin" pitchFamily="2" charset="-78"/>
              </a:rPr>
              <a:t>کرد .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-9 به دماي اشتعال مواد توجه کنید بطور مثال دماي اشتعال دي اتیل اتر 49 - درجه فارنهایت است و در اثر نور </a:t>
            </a:r>
            <a:r>
              <a:rPr lang="fa-IR" b="1" dirty="0" smtClean="0">
                <a:cs typeface="B Nazanin" pitchFamily="2" charset="-78"/>
              </a:rPr>
              <a:t>و هوا </a:t>
            </a:r>
            <a:r>
              <a:rPr lang="fa-IR" b="1" dirty="0">
                <a:cs typeface="B Nazanin" pitchFamily="2" charset="-78"/>
              </a:rPr>
              <a:t>به پراکسید خطرناکی تبدیل می گردد ، اتر را در یخچال نگه داري کنید .</a:t>
            </a:r>
            <a:endParaRPr lang="en-US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494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7620000" cy="58674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b="1" dirty="0"/>
              <a:t>-10 </a:t>
            </a:r>
            <a:r>
              <a:rPr lang="fa-IR" sz="2400" dirty="0">
                <a:cs typeface="B Nazanin" pitchFamily="2" charset="-78"/>
              </a:rPr>
              <a:t>مواد سوزش آور مانند بازها را از اسید ها جدا نموده و در محیط خشک نگه داري کنید .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-11 در آزمایشگاه مواد غذایی و نوشیدنی مصرف نکنید ،غذا و نوشیدنی می تواند به طور اتفاقی آلوده گردد ، </a:t>
            </a:r>
            <a:r>
              <a:rPr lang="fa-IR" sz="2400" dirty="0" smtClean="0">
                <a:cs typeface="B Nazanin" pitchFamily="2" charset="-78"/>
              </a:rPr>
              <a:t>وسایل شیشه </a:t>
            </a:r>
            <a:r>
              <a:rPr lang="fa-IR" sz="2400" dirty="0">
                <a:cs typeface="B Nazanin" pitchFamily="2" charset="-78"/>
              </a:rPr>
              <a:t>اي آزمایشگاهی ( بشر و ...) را هرگز براي خوردن و آشامیدن استفاده نکنید.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-12 در آزمایشگاه محل کپسول آتش نشانی ،جعبه ي کمک هاي اولیه و محل کلید برق را به خاطر بسپارید.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-13 مواد نامحلول(رسوب) ،چوب کبریت و کاغد صافی را در دستشویی و فاضلاب نریزید.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-14 براي رقیق کردن اسید ، همیشه اسید را قطره قطره بر روي آب بریزید و محلول را آرام به هم بزنید.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١۵ -هنگام وارد کردن دماسنج و یا لوله ي رابط شیشه اي درون چوب پنبه ، نخست لوله و جداره هاي سوراخ </a:t>
            </a:r>
            <a:r>
              <a:rPr lang="fa-IR" sz="2400" dirty="0" smtClean="0">
                <a:cs typeface="B Nazanin" pitchFamily="2" charset="-78"/>
              </a:rPr>
              <a:t>شده چوب </a:t>
            </a:r>
            <a:r>
              <a:rPr lang="fa-IR" sz="2400" dirty="0">
                <a:cs typeface="B Nazanin" pitchFamily="2" charset="-78"/>
              </a:rPr>
              <a:t>پنبه را با آب صابون وگلیسرول آغشته کنید . دماسنج ویا لوله را با حوله گرفته ضمن چرخاندن آن را وارد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چوب پنبه اي کنید که آن را نیز با حوله در دست گرفته اید </a:t>
            </a:r>
            <a:r>
              <a:rPr lang="fa-IR"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91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620000" cy="1143000"/>
          </a:xfrm>
        </p:spPr>
        <p:txBody>
          <a:bodyPr/>
          <a:lstStyle/>
          <a:p>
            <a:pPr algn="r" rtl="1"/>
            <a:r>
              <a:rPr lang="fa-IR" sz="2400" dirty="0">
                <a:cs typeface="B Nazanin" pitchFamily="2" charset="-78"/>
              </a:rPr>
              <a:t>از نکات </a:t>
            </a:r>
            <a:r>
              <a:rPr lang="fa-IR" sz="2400" dirty="0" smtClean="0">
                <a:cs typeface="B Nazanin" pitchFamily="2" charset="-78"/>
              </a:rPr>
              <a:t>مهم </a:t>
            </a:r>
            <a:r>
              <a:rPr lang="fa-IR" sz="2400" dirty="0">
                <a:cs typeface="B Nazanin" pitchFamily="2" charset="-78"/>
              </a:rPr>
              <a:t>دیگر در آزمایشگاه شیمی </a:t>
            </a:r>
            <a:r>
              <a:rPr lang="fa-IR" sz="2400" dirty="0" smtClean="0">
                <a:cs typeface="B Nazanin" pitchFamily="2" charset="-78"/>
              </a:rPr>
              <a:t>نگهداری </a:t>
            </a:r>
            <a:r>
              <a:rPr lang="fa-IR" sz="2400" dirty="0">
                <a:cs typeface="B Nazanin" pitchFamily="2" charset="-78"/>
              </a:rPr>
              <a:t>مواد شیمیایی است و دانستن این موضوع </a:t>
            </a:r>
            <a:r>
              <a:rPr lang="fa-IR" sz="2400" dirty="0" smtClean="0">
                <a:cs typeface="B Nazanin" pitchFamily="2" charset="-78"/>
              </a:rPr>
              <a:t>که چه </a:t>
            </a:r>
            <a:r>
              <a:rPr lang="fa-IR" sz="2400" dirty="0">
                <a:cs typeface="B Nazanin" pitchFamily="2" charset="-78"/>
              </a:rPr>
              <a:t>موادی را در </a:t>
            </a:r>
            <a:r>
              <a:rPr lang="fa-IR" sz="2400" dirty="0" smtClean="0">
                <a:cs typeface="B Nazanin" pitchFamily="2" charset="-78"/>
              </a:rPr>
              <a:t>کنار یکدیگر </a:t>
            </a:r>
            <a:r>
              <a:rPr lang="fa-IR" sz="2400" dirty="0">
                <a:cs typeface="B Nazanin" pitchFamily="2" charset="-78"/>
              </a:rPr>
              <a:t>قرارندهیم . بسیاري از مواد شیمیایی در صورت در کنار هم بودن ممکن است واکنشهاي خطر ناکی را </a:t>
            </a:r>
            <a:r>
              <a:rPr lang="fa-IR" sz="2400" dirty="0" smtClean="0">
                <a:cs typeface="B Nazanin" pitchFamily="2" charset="-78"/>
              </a:rPr>
              <a:t>انجام دهند </a:t>
            </a:r>
            <a:r>
              <a:rPr lang="fa-IR" sz="2400" dirty="0">
                <a:cs typeface="B Nazanin" pitchFamily="2" charset="-78"/>
              </a:rPr>
              <a:t>که در بعضی موارد حتی می </a:t>
            </a:r>
            <a:r>
              <a:rPr lang="fa-IR" sz="2400" dirty="0" smtClean="0">
                <a:cs typeface="B Nazanin" pitchFamily="2" charset="-78"/>
              </a:rPr>
              <a:t>تواند سبب </a:t>
            </a:r>
            <a:r>
              <a:rPr lang="fa-IR" sz="2400" dirty="0">
                <a:cs typeface="B Nazanin" pitchFamily="2" charset="-78"/>
              </a:rPr>
              <a:t>انفجار شود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7620000" cy="2971800"/>
          </a:xfrm>
        </p:spPr>
        <p:txBody>
          <a:bodyPr/>
          <a:lstStyle/>
          <a:p>
            <a:pPr algn="r" rtl="1"/>
            <a:r>
              <a:rPr lang="fa-IR" dirty="0">
                <a:cs typeface="B Nazanin" pitchFamily="2" charset="-78"/>
              </a:rPr>
              <a:t>یک شیمی دان هیچ گاه موادي را که با هم واکنش خطر ناکی می دهند در کنار هم نگهداري نمی کند حتی اگر </a:t>
            </a:r>
            <a:r>
              <a:rPr lang="fa-IR" dirty="0" smtClean="0">
                <a:cs typeface="B Nazanin" pitchFamily="2" charset="-78"/>
              </a:rPr>
              <a:t>احتمال وقوع </a:t>
            </a:r>
            <a:r>
              <a:rPr lang="fa-IR" dirty="0">
                <a:cs typeface="B Nazanin" pitchFamily="2" charset="-78"/>
              </a:rPr>
              <a:t>حادثه بسیار کم باشد . به هر حال ممکن است دو شیشه ي حاوي دو ماده شیمیایی ناسازگار در اثر یک حادثه و </a:t>
            </a:r>
            <a:r>
              <a:rPr lang="fa-IR" dirty="0" smtClean="0">
                <a:cs typeface="B Nazanin" pitchFamily="2" charset="-78"/>
              </a:rPr>
              <a:t>یا غفلت </a:t>
            </a:r>
            <a:r>
              <a:rPr lang="fa-IR" dirty="0">
                <a:cs typeface="B Nazanin" pitchFamily="2" charset="-78"/>
              </a:rPr>
              <a:t>بشکند و مواد آن ها با هم ترکیب شده و زیان هاي جبران ناپذیري را به وجود آورد . براي جلوگیري ار این </a:t>
            </a:r>
            <a:r>
              <a:rPr lang="fa-IR" dirty="0" smtClean="0">
                <a:cs typeface="B Nazanin" pitchFamily="2" charset="-78"/>
              </a:rPr>
              <a:t>گونه حوادث </a:t>
            </a:r>
            <a:r>
              <a:rPr lang="fa-IR" dirty="0">
                <a:cs typeface="B Nazanin" pitchFamily="2" charset="-78"/>
              </a:rPr>
              <a:t>مواد زیر را در کنار هم قرار ندهیم :</a:t>
            </a:r>
            <a:endParaRPr lang="en-US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388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95400" y="228600"/>
            <a:ext cx="5943600" cy="422846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54" y="4267200"/>
            <a:ext cx="5795010" cy="14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397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2000" b="1" dirty="0">
                <a:cs typeface="B Nazanin" pitchFamily="2" charset="-78"/>
              </a:rPr>
              <a:t>در جدول زیر به تعدادي از واکنش هاي مواد نا سازگار با هم اشاره شده و محصول هر واکنش به همراه خطرات </a:t>
            </a:r>
            <a:r>
              <a:rPr lang="fa-IR" sz="2000" b="1" dirty="0" smtClean="0">
                <a:cs typeface="B Nazanin" pitchFamily="2" charset="-78"/>
              </a:rPr>
              <a:t>احتمالی آن </a:t>
            </a:r>
            <a:r>
              <a:rPr lang="fa-IR" sz="2000" b="1" dirty="0">
                <a:cs typeface="B Nazanin" pitchFamily="2" charset="-78"/>
              </a:rPr>
              <a:t>قید شده است:</a:t>
            </a:r>
            <a:endParaRPr lang="en-US" sz="2000" dirty="0">
              <a:cs typeface="B Nazanin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606670" cy="48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7960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100</TotalTime>
  <Words>929</Words>
  <Application>Microsoft Office PowerPoint</Application>
  <PresentationFormat>On-screen Show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 Nazanin</vt:lpstr>
      <vt:lpstr>Calibri</vt:lpstr>
      <vt:lpstr>Cambria</vt:lpstr>
      <vt:lpstr>Adjacency</vt:lpstr>
      <vt:lpstr>هدف از رعایت نکات ایمنی در آزمایشگاه ، حفظ سلامتی و بدست آوردن نتیجه ي مطلوب است . قبل از آن که آزمایشی را انجام دهید دقیقاً بدانید براي انجام آن به چه چیزي نیاز دارید ، سپس به آن فکر کنید و از خطرات احتمالی آن آگاهی کامل داشته باشید . همه ي مواد شیمیایی را بایستی سمی تلقی کرد مگر این که غیر سمی بودن آن ها به اثبات رسد</vt:lpstr>
      <vt:lpstr>تعریف سمیت مواد شیمیایی</vt:lpstr>
      <vt:lpstr>رعایت نکات زیر در هنگام انجام آزمایش ها ضروري به نظر می رسد</vt:lpstr>
      <vt:lpstr>PowerPoint Presentation</vt:lpstr>
      <vt:lpstr>PowerPoint Presentation</vt:lpstr>
      <vt:lpstr>از نکات مهم دیگر در آزمایشگاه شیمی نگهداری مواد شیمیایی است و دانستن این موضوع که چه موادی را در کنار یکدیگر قرارندهیم . بسیاري از مواد شیمیایی در صورت در کنار هم بودن ممکن است واکنشهاي خطر ناکی را انجام دهند که در بعضی موارد حتی می تواند سبب انفجار شود .</vt:lpstr>
      <vt:lpstr>PowerPoint Presentation</vt:lpstr>
      <vt:lpstr>در جدول زیر به تعدادي از واکنش هاي مواد نا سازگار با هم اشاره شده و محصول هر واکنش به همراه خطرات احتمالی آن قید شده است: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هدف از رعایت نکات ایمنی در آزمایشگاه ، حفظ سلامتی و بدست آوردن نتیجه ي مطلوب است . قبل از آن که آزمایشی را انجام دهید دقیقاً بدانید براي انجام آن به چه چیزي نیاز دارید ، سپس به آن فکر کنید و از خطرات احتمالی آن آگاهی کامل داشته باشید . همه ي مواد شیمیایی را بایستی سمی تلقی کرد مگر این که غیر سمی بودن آن ها به اثبات رسد .</dc:title>
  <dc:creator>CE</dc:creator>
  <cp:lastModifiedBy>123</cp:lastModifiedBy>
  <cp:revision>6</cp:revision>
  <dcterms:created xsi:type="dcterms:W3CDTF">2016-01-04T16:31:13Z</dcterms:created>
  <dcterms:modified xsi:type="dcterms:W3CDTF">2017-03-06T09:41:00Z</dcterms:modified>
</cp:coreProperties>
</file>