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0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028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FBFF8D-208A-477F-A6A8-2F448FD903BE}" type="datetimeFigureOut">
              <a:rPr lang="en-US" smtClean="0"/>
              <a:pPr/>
              <a:t>3/4/2016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310ACA-3CF1-47BA-974D-834344FB4D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310ACA-3CF1-47BA-974D-834344FB4DA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10CBDF7-C172-4E88-8487-3DAE29639036}" type="datetimeFigureOut">
              <a:rPr lang="en-US" smtClean="0"/>
              <a:pPr/>
              <a:t>3/4/2016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C8476F7-9E68-44B8-B826-672D1F700B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BDF7-C172-4E88-8487-3DAE29639036}" type="datetimeFigureOut">
              <a:rPr lang="en-US" smtClean="0"/>
              <a:pPr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476F7-9E68-44B8-B826-672D1F700B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610CBDF7-C172-4E88-8487-3DAE29639036}" type="datetimeFigureOut">
              <a:rPr lang="en-US" smtClean="0"/>
              <a:pPr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C8476F7-9E68-44B8-B826-672D1F700B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BDF7-C172-4E88-8487-3DAE29639036}" type="datetimeFigureOut">
              <a:rPr lang="en-US" smtClean="0"/>
              <a:pPr/>
              <a:t>3/4/2016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C8476F7-9E68-44B8-B826-672D1F700B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BDF7-C172-4E88-8487-3DAE29639036}" type="datetimeFigureOut">
              <a:rPr lang="en-US" smtClean="0"/>
              <a:pPr/>
              <a:t>3/4/2016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C8476F7-9E68-44B8-B826-672D1F700B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10CBDF7-C172-4E88-8487-3DAE29639036}" type="datetimeFigureOut">
              <a:rPr lang="en-US" smtClean="0"/>
              <a:pPr/>
              <a:t>3/4/2016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C8476F7-9E68-44B8-B826-672D1F700B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10CBDF7-C172-4E88-8487-3DAE29639036}" type="datetimeFigureOut">
              <a:rPr lang="en-US" smtClean="0"/>
              <a:pPr/>
              <a:t>3/4/2016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C8476F7-9E68-44B8-B826-672D1F700B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BDF7-C172-4E88-8487-3DAE29639036}" type="datetimeFigureOut">
              <a:rPr lang="en-US" smtClean="0"/>
              <a:pPr/>
              <a:t>3/4/2016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C8476F7-9E68-44B8-B826-672D1F700B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BDF7-C172-4E88-8487-3DAE29639036}" type="datetimeFigureOut">
              <a:rPr lang="en-US" smtClean="0"/>
              <a:pPr/>
              <a:t>3/4/2016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C8476F7-9E68-44B8-B826-672D1F700B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BDF7-C172-4E88-8487-3DAE29639036}" type="datetimeFigureOut">
              <a:rPr lang="en-US" smtClean="0"/>
              <a:pPr/>
              <a:t>3/4/2016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C8476F7-9E68-44B8-B826-672D1F700B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10CBDF7-C172-4E88-8487-3DAE29639036}" type="datetimeFigureOut">
              <a:rPr lang="en-US" smtClean="0"/>
              <a:pPr/>
              <a:t>3/4/2016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C8476F7-9E68-44B8-B826-672D1F700B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10CBDF7-C172-4E88-8487-3DAE29639036}" type="datetimeFigureOut">
              <a:rPr lang="en-US" smtClean="0"/>
              <a:pPr/>
              <a:t>3/4/2016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C8476F7-9E68-44B8-B826-672D1F700B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01" r:id="rId1"/>
    <p:sldLayoutId id="2147484202" r:id="rId2"/>
    <p:sldLayoutId id="2147484203" r:id="rId3"/>
    <p:sldLayoutId id="2147484204" r:id="rId4"/>
    <p:sldLayoutId id="2147484205" r:id="rId5"/>
    <p:sldLayoutId id="2147484206" r:id="rId6"/>
    <p:sldLayoutId id="2147484207" r:id="rId7"/>
    <p:sldLayoutId id="2147484208" r:id="rId8"/>
    <p:sldLayoutId id="2147484209" r:id="rId9"/>
    <p:sldLayoutId id="2147484210" r:id="rId10"/>
    <p:sldLayoutId id="214748421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8400" y="6096000"/>
            <a:ext cx="6553200" cy="533400"/>
          </a:xfrm>
        </p:spPr>
        <p:txBody>
          <a:bodyPr>
            <a:normAutofit/>
          </a:bodyPr>
          <a:lstStyle/>
          <a:p>
            <a:pPr algn="ctr"/>
            <a:r>
              <a:rPr lang="fa-IR" sz="2400" dirty="0" smtClean="0">
                <a:solidFill>
                  <a:srgbClr val="002060"/>
                </a:solidFill>
                <a:cs typeface="2  Nazanin" pitchFamily="2" charset="-78"/>
              </a:rPr>
              <a:t>مدل مديريت استراتژيك</a:t>
            </a:r>
            <a:endParaRPr lang="en-US" sz="2400" dirty="0">
              <a:solidFill>
                <a:srgbClr val="002060"/>
              </a:solidFill>
              <a:cs typeface="2  Nazanin" pitchFamily="2" charset="-78"/>
            </a:endParaRPr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5181600" y="2286000"/>
            <a:ext cx="1097280" cy="36576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محيط وظيفه اي</a:t>
            </a:r>
            <a:endParaRPr lang="en-US" sz="1200" dirty="0">
              <a:solidFill>
                <a:schemeClr val="bg1"/>
              </a:solidFill>
              <a:cs typeface="2  Nazanin" pitchFamily="2" charset="-78"/>
            </a:endParaRPr>
          </a:p>
        </p:txBody>
      </p:sp>
      <p:sp>
        <p:nvSpPr>
          <p:cNvPr id="25" name="Left Arrow Callout 24"/>
          <p:cNvSpPr/>
          <p:nvPr/>
        </p:nvSpPr>
        <p:spPr>
          <a:xfrm>
            <a:off x="6477000" y="1600200"/>
            <a:ext cx="838200" cy="609600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خارجي</a:t>
            </a:r>
            <a:endParaRPr lang="en-US" sz="1200" dirty="0"/>
          </a:p>
        </p:txBody>
      </p:sp>
      <p:sp>
        <p:nvSpPr>
          <p:cNvPr id="30" name="Left Arrow Callout 29"/>
          <p:cNvSpPr/>
          <p:nvPr/>
        </p:nvSpPr>
        <p:spPr>
          <a:xfrm>
            <a:off x="6477000" y="3810000"/>
            <a:ext cx="838200" cy="609600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داخلي</a:t>
            </a:r>
            <a:endParaRPr lang="en-US" sz="1200" dirty="0"/>
          </a:p>
        </p:txBody>
      </p:sp>
      <p:sp>
        <p:nvSpPr>
          <p:cNvPr id="10" name="Rectangle 9"/>
          <p:cNvSpPr/>
          <p:nvPr/>
        </p:nvSpPr>
        <p:spPr>
          <a:xfrm rot="16200000">
            <a:off x="7239000" y="2819400"/>
            <a:ext cx="1371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1400" dirty="0" smtClean="0">
                <a:solidFill>
                  <a:schemeClr val="bg1"/>
                </a:solidFill>
                <a:cs typeface="2  Nazanin" pitchFamily="2" charset="-78"/>
              </a:rPr>
              <a:t>تجزيه و تحليل محيط</a:t>
            </a:r>
            <a:endParaRPr lang="en-US" sz="1400" dirty="0">
              <a:solidFill>
                <a:schemeClr val="bg1"/>
              </a:solidFill>
              <a:cs typeface="2  Nazanin" pitchFamily="2" charset="-78"/>
            </a:endParaRPr>
          </a:p>
        </p:txBody>
      </p:sp>
      <p:sp>
        <p:nvSpPr>
          <p:cNvPr id="17" name="Flowchart: Process 16"/>
          <p:cNvSpPr/>
          <p:nvPr/>
        </p:nvSpPr>
        <p:spPr>
          <a:xfrm>
            <a:off x="5181600" y="1219200"/>
            <a:ext cx="1097280" cy="36576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محيط اجتماعي</a:t>
            </a:r>
            <a:endParaRPr lang="en-US" sz="1200" dirty="0">
              <a:solidFill>
                <a:schemeClr val="bg1"/>
              </a:solidFill>
              <a:cs typeface="2  Nazanin" pitchFamily="2" charset="-78"/>
            </a:endParaRPr>
          </a:p>
        </p:txBody>
      </p:sp>
      <p:sp>
        <p:nvSpPr>
          <p:cNvPr id="21" name="Flowchart: Process 20"/>
          <p:cNvSpPr/>
          <p:nvPr/>
        </p:nvSpPr>
        <p:spPr>
          <a:xfrm>
            <a:off x="5181600" y="3276600"/>
            <a:ext cx="1097280" cy="36576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ساختار</a:t>
            </a:r>
            <a:endParaRPr lang="en-US" sz="1200" dirty="0">
              <a:solidFill>
                <a:schemeClr val="bg1"/>
              </a:solidFill>
              <a:cs typeface="2  Nazanin" pitchFamily="2" charset="-78"/>
            </a:endParaRPr>
          </a:p>
        </p:txBody>
      </p:sp>
      <p:sp>
        <p:nvSpPr>
          <p:cNvPr id="22" name="Flowchart: Process 21"/>
          <p:cNvSpPr/>
          <p:nvPr/>
        </p:nvSpPr>
        <p:spPr>
          <a:xfrm>
            <a:off x="5181600" y="3962400"/>
            <a:ext cx="1097280" cy="36576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فرهنگ</a:t>
            </a:r>
            <a:endParaRPr lang="en-US" sz="1200" dirty="0">
              <a:solidFill>
                <a:schemeClr val="bg1"/>
              </a:solidFill>
              <a:cs typeface="2  Nazanin" pitchFamily="2" charset="-78"/>
            </a:endParaRPr>
          </a:p>
        </p:txBody>
      </p:sp>
      <p:sp>
        <p:nvSpPr>
          <p:cNvPr id="23" name="Flowchart: Process 22"/>
          <p:cNvSpPr/>
          <p:nvPr/>
        </p:nvSpPr>
        <p:spPr>
          <a:xfrm>
            <a:off x="5181600" y="4648200"/>
            <a:ext cx="1097280" cy="36576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منابع</a:t>
            </a:r>
            <a:endParaRPr lang="en-US" sz="1200" dirty="0">
              <a:solidFill>
                <a:schemeClr val="bg1"/>
              </a:solidFill>
              <a:cs typeface="2  Nazanin" pitchFamily="2" charset="-78"/>
            </a:endParaRPr>
          </a:p>
        </p:txBody>
      </p:sp>
      <p:cxnSp>
        <p:nvCxnSpPr>
          <p:cNvPr id="26" name="Straight Connector 25"/>
          <p:cNvCxnSpPr/>
          <p:nvPr/>
        </p:nvCxnSpPr>
        <p:spPr>
          <a:xfrm rot="10800000" flipH="1" flipV="1">
            <a:off x="6477000" y="1905000"/>
            <a:ext cx="3048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5944394" y="1981200"/>
            <a:ext cx="10660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0800000">
            <a:off x="6248400" y="14478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0800000">
            <a:off x="6248400" y="25146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>
            <a:off x="5791994" y="4114006"/>
            <a:ext cx="1371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endCxn id="21" idx="3"/>
          </p:cNvCxnSpPr>
          <p:nvPr/>
        </p:nvCxnSpPr>
        <p:spPr>
          <a:xfrm rot="10800000" flipV="1">
            <a:off x="6278880" y="3430588"/>
            <a:ext cx="198120" cy="288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30" idx="1"/>
            <a:endCxn id="22" idx="3"/>
          </p:cNvCxnSpPr>
          <p:nvPr/>
        </p:nvCxnSpPr>
        <p:spPr>
          <a:xfrm rot="10800000" flipV="1">
            <a:off x="6278880" y="4114800"/>
            <a:ext cx="198120" cy="304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endCxn id="23" idx="3"/>
          </p:cNvCxnSpPr>
          <p:nvPr/>
        </p:nvCxnSpPr>
        <p:spPr>
          <a:xfrm rot="10800000" flipV="1">
            <a:off x="6278880" y="4802188"/>
            <a:ext cx="198120" cy="288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5400000">
            <a:off x="6362700" y="3009900"/>
            <a:ext cx="2209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Elbow Connector 90"/>
          <p:cNvCxnSpPr>
            <a:endCxn id="25" idx="3"/>
          </p:cNvCxnSpPr>
          <p:nvPr/>
        </p:nvCxnSpPr>
        <p:spPr>
          <a:xfrm rot="10800000">
            <a:off x="7315200" y="1905000"/>
            <a:ext cx="1524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endCxn id="30" idx="3"/>
          </p:cNvCxnSpPr>
          <p:nvPr/>
        </p:nvCxnSpPr>
        <p:spPr>
          <a:xfrm rot="10800000">
            <a:off x="7315200" y="4114800"/>
            <a:ext cx="152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ectangle 132"/>
          <p:cNvSpPr/>
          <p:nvPr/>
        </p:nvSpPr>
        <p:spPr>
          <a:xfrm>
            <a:off x="1295400" y="762000"/>
            <a:ext cx="914400" cy="274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مأموريت</a:t>
            </a:r>
            <a:endParaRPr lang="en-US" sz="1200" dirty="0">
              <a:solidFill>
                <a:schemeClr val="bg1"/>
              </a:solidFill>
              <a:cs typeface="2  Nazanin" pitchFamily="2" charset="-78"/>
            </a:endParaRPr>
          </a:p>
        </p:txBody>
      </p:sp>
      <p:sp>
        <p:nvSpPr>
          <p:cNvPr id="134" name="Rectangle 133"/>
          <p:cNvSpPr/>
          <p:nvPr/>
        </p:nvSpPr>
        <p:spPr>
          <a:xfrm>
            <a:off x="1295400" y="1219200"/>
            <a:ext cx="914400" cy="274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اهداف</a:t>
            </a:r>
            <a:endParaRPr lang="en-US" sz="1200" dirty="0">
              <a:solidFill>
                <a:schemeClr val="bg1"/>
              </a:solidFill>
              <a:cs typeface="2  Nazanin" pitchFamily="2" charset="-78"/>
            </a:endParaRPr>
          </a:p>
        </p:txBody>
      </p:sp>
      <p:sp>
        <p:nvSpPr>
          <p:cNvPr id="135" name="Rectangle 134"/>
          <p:cNvSpPr/>
          <p:nvPr/>
        </p:nvSpPr>
        <p:spPr>
          <a:xfrm>
            <a:off x="1295400" y="1676400"/>
            <a:ext cx="914400" cy="274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استراتژي ها</a:t>
            </a:r>
            <a:endParaRPr lang="en-US" sz="1200" dirty="0">
              <a:solidFill>
                <a:schemeClr val="bg1"/>
              </a:solidFill>
              <a:cs typeface="2  Nazanin" pitchFamily="2" charset="-78"/>
            </a:endParaRPr>
          </a:p>
        </p:txBody>
      </p:sp>
      <p:sp>
        <p:nvSpPr>
          <p:cNvPr id="136" name="Rectangle 135"/>
          <p:cNvSpPr/>
          <p:nvPr/>
        </p:nvSpPr>
        <p:spPr>
          <a:xfrm>
            <a:off x="1295400" y="2133600"/>
            <a:ext cx="914400" cy="274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خط مشي ها</a:t>
            </a:r>
            <a:endParaRPr lang="en-US" sz="1200" dirty="0">
              <a:solidFill>
                <a:schemeClr val="bg1"/>
              </a:solidFill>
              <a:cs typeface="2  Nazanin" pitchFamily="2" charset="-78"/>
            </a:endParaRPr>
          </a:p>
        </p:txBody>
      </p:sp>
      <p:sp>
        <p:nvSpPr>
          <p:cNvPr id="137" name="Rectangle 136"/>
          <p:cNvSpPr/>
          <p:nvPr/>
        </p:nvSpPr>
        <p:spPr>
          <a:xfrm>
            <a:off x="1295400" y="2819400"/>
            <a:ext cx="914400" cy="274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</a:rPr>
              <a:t>برنامه ها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38" name="Rectangle 137"/>
          <p:cNvSpPr/>
          <p:nvPr/>
        </p:nvSpPr>
        <p:spPr>
          <a:xfrm>
            <a:off x="1295400" y="3276600"/>
            <a:ext cx="914400" cy="274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بودجه ها</a:t>
            </a:r>
            <a:endParaRPr lang="en-US" sz="1200" dirty="0">
              <a:solidFill>
                <a:schemeClr val="bg1"/>
              </a:solidFill>
              <a:cs typeface="2  Nazanin" pitchFamily="2" charset="-78"/>
            </a:endParaRPr>
          </a:p>
        </p:txBody>
      </p:sp>
      <p:sp>
        <p:nvSpPr>
          <p:cNvPr id="139" name="Rectangle 138"/>
          <p:cNvSpPr/>
          <p:nvPr/>
        </p:nvSpPr>
        <p:spPr>
          <a:xfrm>
            <a:off x="1282522" y="3724141"/>
            <a:ext cx="914400" cy="274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روش ها</a:t>
            </a:r>
            <a:endParaRPr lang="en-US" sz="1200" dirty="0">
              <a:solidFill>
                <a:schemeClr val="bg1"/>
              </a:solidFill>
              <a:cs typeface="2  Nazanin" pitchFamily="2" charset="-78"/>
            </a:endParaRPr>
          </a:p>
        </p:txBody>
      </p:sp>
      <p:sp>
        <p:nvSpPr>
          <p:cNvPr id="140" name="Rectangle 139"/>
          <p:cNvSpPr/>
          <p:nvPr/>
        </p:nvSpPr>
        <p:spPr>
          <a:xfrm>
            <a:off x="1295400" y="4648200"/>
            <a:ext cx="914400" cy="274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</a:rPr>
              <a:t>عملكرد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4" name="Left Arrow 153"/>
          <p:cNvSpPr/>
          <p:nvPr/>
        </p:nvSpPr>
        <p:spPr>
          <a:xfrm>
            <a:off x="2514600" y="838200"/>
            <a:ext cx="2057400" cy="152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56" name="Left Arrow 155"/>
          <p:cNvSpPr/>
          <p:nvPr/>
        </p:nvSpPr>
        <p:spPr>
          <a:xfrm>
            <a:off x="2209800" y="1295400"/>
            <a:ext cx="182880" cy="18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Left Arrow 156"/>
          <p:cNvSpPr/>
          <p:nvPr/>
        </p:nvSpPr>
        <p:spPr>
          <a:xfrm>
            <a:off x="2209800" y="1752600"/>
            <a:ext cx="182880" cy="18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Left Arrow 157"/>
          <p:cNvSpPr/>
          <p:nvPr/>
        </p:nvSpPr>
        <p:spPr>
          <a:xfrm>
            <a:off x="2209800" y="2209800"/>
            <a:ext cx="182880" cy="18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Left Arrow 158"/>
          <p:cNvSpPr/>
          <p:nvPr/>
        </p:nvSpPr>
        <p:spPr>
          <a:xfrm>
            <a:off x="2209800" y="3276600"/>
            <a:ext cx="182880" cy="18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0" name="Left Arrow 159"/>
          <p:cNvSpPr/>
          <p:nvPr/>
        </p:nvSpPr>
        <p:spPr>
          <a:xfrm>
            <a:off x="2209800" y="2895600"/>
            <a:ext cx="182880" cy="18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Left Arrow 160"/>
          <p:cNvSpPr/>
          <p:nvPr/>
        </p:nvSpPr>
        <p:spPr>
          <a:xfrm>
            <a:off x="2209800" y="3733800"/>
            <a:ext cx="182880" cy="18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Flowchart: Process 163"/>
          <p:cNvSpPr/>
          <p:nvPr/>
        </p:nvSpPr>
        <p:spPr>
          <a:xfrm>
            <a:off x="3124200" y="1676400"/>
            <a:ext cx="1005840" cy="36576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تنظيم استراتژي</a:t>
            </a:r>
            <a:endParaRPr lang="en-US" sz="1200" dirty="0">
              <a:solidFill>
                <a:schemeClr val="bg1"/>
              </a:solidFill>
              <a:cs typeface="2  Nazanin" pitchFamily="2" charset="-78"/>
            </a:endParaRPr>
          </a:p>
        </p:txBody>
      </p:sp>
      <p:sp>
        <p:nvSpPr>
          <p:cNvPr id="165" name="Flowchart: Process 164"/>
          <p:cNvSpPr/>
          <p:nvPr/>
        </p:nvSpPr>
        <p:spPr>
          <a:xfrm>
            <a:off x="3124200" y="3200400"/>
            <a:ext cx="1005840" cy="36576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اجراي استراتژي</a:t>
            </a:r>
            <a:endParaRPr lang="en-US" sz="1200" dirty="0">
              <a:solidFill>
                <a:schemeClr val="bg1"/>
              </a:solidFill>
              <a:cs typeface="2  Nazanin" pitchFamily="2" charset="-78"/>
            </a:endParaRPr>
          </a:p>
        </p:txBody>
      </p:sp>
      <p:sp>
        <p:nvSpPr>
          <p:cNvPr id="166" name="Flowchart: Process 165"/>
          <p:cNvSpPr/>
          <p:nvPr/>
        </p:nvSpPr>
        <p:spPr>
          <a:xfrm>
            <a:off x="3124200" y="4648200"/>
            <a:ext cx="1005840" cy="36576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ارزيابي و كنترل</a:t>
            </a:r>
            <a:endParaRPr lang="en-US" sz="1200" dirty="0">
              <a:solidFill>
                <a:schemeClr val="bg1"/>
              </a:solidFill>
              <a:cs typeface="2  Nazanin" pitchFamily="2" charset="-78"/>
            </a:endParaRPr>
          </a:p>
        </p:txBody>
      </p:sp>
      <p:cxnSp>
        <p:nvCxnSpPr>
          <p:cNvPr id="170" name="Straight Connector 169"/>
          <p:cNvCxnSpPr>
            <a:stCxn id="160" idx="3"/>
            <a:endCxn id="161" idx="3"/>
          </p:cNvCxnSpPr>
          <p:nvPr/>
        </p:nvCxnSpPr>
        <p:spPr>
          <a:xfrm>
            <a:off x="2392680" y="2987040"/>
            <a:ext cx="1588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Left Arrow 173"/>
          <p:cNvSpPr/>
          <p:nvPr/>
        </p:nvSpPr>
        <p:spPr>
          <a:xfrm>
            <a:off x="2286000" y="4724400"/>
            <a:ext cx="822960" cy="18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5" name="Left Arrow 174"/>
          <p:cNvSpPr/>
          <p:nvPr/>
        </p:nvSpPr>
        <p:spPr>
          <a:xfrm>
            <a:off x="2438400" y="3276600"/>
            <a:ext cx="640080" cy="18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Left Arrow 172"/>
          <p:cNvSpPr/>
          <p:nvPr/>
        </p:nvSpPr>
        <p:spPr>
          <a:xfrm>
            <a:off x="2438400" y="1752600"/>
            <a:ext cx="640080" cy="18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Left Arrow 193"/>
          <p:cNvSpPr/>
          <p:nvPr/>
        </p:nvSpPr>
        <p:spPr>
          <a:xfrm>
            <a:off x="4876800" y="3352800"/>
            <a:ext cx="274320" cy="18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Left Arrow 197"/>
          <p:cNvSpPr/>
          <p:nvPr/>
        </p:nvSpPr>
        <p:spPr>
          <a:xfrm>
            <a:off x="4876800" y="4038600"/>
            <a:ext cx="274320" cy="18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Left Arrow 198"/>
          <p:cNvSpPr/>
          <p:nvPr/>
        </p:nvSpPr>
        <p:spPr>
          <a:xfrm>
            <a:off x="4876800" y="4724400"/>
            <a:ext cx="274320" cy="18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Left Arrow 200"/>
          <p:cNvSpPr/>
          <p:nvPr/>
        </p:nvSpPr>
        <p:spPr>
          <a:xfrm>
            <a:off x="4876800" y="2362200"/>
            <a:ext cx="274320" cy="18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Left Arrow 201"/>
          <p:cNvSpPr/>
          <p:nvPr/>
        </p:nvSpPr>
        <p:spPr>
          <a:xfrm>
            <a:off x="4876800" y="1371600"/>
            <a:ext cx="274320" cy="18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9" name="Straight Connector 208"/>
          <p:cNvCxnSpPr>
            <a:stCxn id="202" idx="1"/>
            <a:endCxn id="199" idx="1"/>
          </p:cNvCxnSpPr>
          <p:nvPr/>
        </p:nvCxnSpPr>
        <p:spPr>
          <a:xfrm rot="10800000" flipV="1">
            <a:off x="4876800" y="1463040"/>
            <a:ext cx="1588" cy="3352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Minus 215"/>
          <p:cNvSpPr/>
          <p:nvPr/>
        </p:nvSpPr>
        <p:spPr>
          <a:xfrm rot="16200000">
            <a:off x="3154680" y="1722120"/>
            <a:ext cx="2743200" cy="36576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7" name="Minus 216"/>
          <p:cNvSpPr/>
          <p:nvPr/>
        </p:nvSpPr>
        <p:spPr>
          <a:xfrm>
            <a:off x="4419600" y="2743200"/>
            <a:ext cx="548640" cy="36576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9" name="Straight Arrow Connector 248"/>
          <p:cNvCxnSpPr>
            <a:stCxn id="133" idx="2"/>
            <a:endCxn id="134" idx="0"/>
          </p:cNvCxnSpPr>
          <p:nvPr/>
        </p:nvCxnSpPr>
        <p:spPr>
          <a:xfrm rot="5400000">
            <a:off x="1661160" y="1127760"/>
            <a:ext cx="1828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Arrow Connector 251"/>
          <p:cNvCxnSpPr>
            <a:stCxn id="134" idx="2"/>
            <a:endCxn id="135" idx="0"/>
          </p:cNvCxnSpPr>
          <p:nvPr/>
        </p:nvCxnSpPr>
        <p:spPr>
          <a:xfrm rot="5400000">
            <a:off x="1661160" y="1584960"/>
            <a:ext cx="1828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Arrow Connector 253"/>
          <p:cNvCxnSpPr>
            <a:stCxn id="135" idx="2"/>
            <a:endCxn id="136" idx="0"/>
          </p:cNvCxnSpPr>
          <p:nvPr/>
        </p:nvCxnSpPr>
        <p:spPr>
          <a:xfrm rot="5400000">
            <a:off x="1661160" y="2042160"/>
            <a:ext cx="1828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Arrow Connector 255"/>
          <p:cNvCxnSpPr>
            <a:stCxn id="136" idx="2"/>
            <a:endCxn id="137" idx="0"/>
          </p:cNvCxnSpPr>
          <p:nvPr/>
        </p:nvCxnSpPr>
        <p:spPr>
          <a:xfrm rot="5400000">
            <a:off x="1546860" y="2613660"/>
            <a:ext cx="4114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Arrow Connector 257"/>
          <p:cNvCxnSpPr>
            <a:stCxn id="137" idx="2"/>
            <a:endCxn id="138" idx="0"/>
          </p:cNvCxnSpPr>
          <p:nvPr/>
        </p:nvCxnSpPr>
        <p:spPr>
          <a:xfrm rot="5400000">
            <a:off x="1661160" y="3185160"/>
            <a:ext cx="1828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Arrow Connector 259"/>
          <p:cNvCxnSpPr>
            <a:stCxn id="138" idx="2"/>
            <a:endCxn id="139" idx="0"/>
          </p:cNvCxnSpPr>
          <p:nvPr/>
        </p:nvCxnSpPr>
        <p:spPr>
          <a:xfrm rot="5400000">
            <a:off x="1659551" y="3631091"/>
            <a:ext cx="173221" cy="128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Straight Arrow Connector 261"/>
          <p:cNvCxnSpPr>
            <a:stCxn id="139" idx="2"/>
            <a:endCxn id="140" idx="0"/>
          </p:cNvCxnSpPr>
          <p:nvPr/>
        </p:nvCxnSpPr>
        <p:spPr>
          <a:xfrm rot="16200000" flipH="1">
            <a:off x="1421292" y="4316891"/>
            <a:ext cx="649739" cy="128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Left Arrow 68"/>
          <p:cNvSpPr/>
          <p:nvPr/>
        </p:nvSpPr>
        <p:spPr>
          <a:xfrm>
            <a:off x="2209800" y="838200"/>
            <a:ext cx="182880" cy="18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Straight Connector 71"/>
          <p:cNvCxnSpPr>
            <a:stCxn id="158" idx="3"/>
            <a:endCxn id="69" idx="3"/>
          </p:cNvCxnSpPr>
          <p:nvPr/>
        </p:nvCxnSpPr>
        <p:spPr>
          <a:xfrm flipV="1">
            <a:off x="2392680" y="929640"/>
            <a:ext cx="1588" cy="1371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Left Arrow 83"/>
          <p:cNvSpPr/>
          <p:nvPr/>
        </p:nvSpPr>
        <p:spPr>
          <a:xfrm>
            <a:off x="7467600" y="2895600"/>
            <a:ext cx="182880" cy="18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5" name="Straight Arrow Connector 84"/>
          <p:cNvCxnSpPr/>
          <p:nvPr/>
        </p:nvCxnSpPr>
        <p:spPr>
          <a:xfrm rot="10800000">
            <a:off x="7620000" y="2971800"/>
            <a:ext cx="76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itle 1"/>
          <p:cNvSpPr txBox="1">
            <a:spLocks/>
          </p:cNvSpPr>
          <p:nvPr/>
        </p:nvSpPr>
        <p:spPr>
          <a:xfrm>
            <a:off x="2438400" y="6096000"/>
            <a:ext cx="6553200" cy="5334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400" b="0" i="0" u="none" strike="noStrike" kern="1200" cap="all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2  Nazanin" pitchFamily="2" charset="-78"/>
              </a:rPr>
              <a:t>مدل مديريت استراتژيك</a:t>
            </a:r>
            <a:endParaRPr kumimoji="0" lang="en-US" sz="2400" b="0" i="0" u="none" strike="noStrike" kern="1200" cap="all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+mj-ea"/>
              <a:cs typeface="2  Nazanin" pitchFamily="2" charset="-78"/>
            </a:endParaRPr>
          </a:p>
        </p:txBody>
      </p:sp>
      <p:sp>
        <p:nvSpPr>
          <p:cNvPr id="68" name="Subtitle 19"/>
          <p:cNvSpPr txBox="1">
            <a:spLocks/>
          </p:cNvSpPr>
          <p:nvPr/>
        </p:nvSpPr>
        <p:spPr>
          <a:xfrm>
            <a:off x="5181600" y="2286000"/>
            <a:ext cx="1097280" cy="36576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fa-I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2  Nazanin" pitchFamily="2" charset="-78"/>
              </a:rPr>
              <a:t>محيط وظيفه </a:t>
            </a:r>
            <a:r>
              <a:rPr kumimoji="0" lang="fa-IR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2  Nazanin" pitchFamily="2" charset="-78"/>
              </a:rPr>
              <a:t>ای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2  Nazanin" pitchFamily="2" charset="-78"/>
            </a:endParaRPr>
          </a:p>
        </p:txBody>
      </p:sp>
      <p:sp>
        <p:nvSpPr>
          <p:cNvPr id="70" name="Left Arrow Callout 69"/>
          <p:cNvSpPr/>
          <p:nvPr/>
        </p:nvSpPr>
        <p:spPr>
          <a:xfrm>
            <a:off x="6477000" y="1600200"/>
            <a:ext cx="838200" cy="609600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خارجی</a:t>
            </a:r>
            <a:endParaRPr lang="en-US" sz="1200" dirty="0"/>
          </a:p>
        </p:txBody>
      </p:sp>
      <p:sp>
        <p:nvSpPr>
          <p:cNvPr id="73" name="Left Arrow Callout 72"/>
          <p:cNvSpPr/>
          <p:nvPr/>
        </p:nvSpPr>
        <p:spPr>
          <a:xfrm>
            <a:off x="6477000" y="3810000"/>
            <a:ext cx="838200" cy="609600"/>
          </a:xfrm>
          <a:prstGeom prst="lef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داخلی</a:t>
            </a:r>
            <a:endParaRPr lang="en-US" sz="1200" dirty="0"/>
          </a:p>
        </p:txBody>
      </p:sp>
      <p:sp>
        <p:nvSpPr>
          <p:cNvPr id="74" name="Rectangle 73"/>
          <p:cNvSpPr/>
          <p:nvPr/>
        </p:nvSpPr>
        <p:spPr>
          <a:xfrm rot="16200000">
            <a:off x="7124700" y="2705100"/>
            <a:ext cx="1752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dirty="0" smtClean="0">
                <a:solidFill>
                  <a:schemeClr val="bg1"/>
                </a:solidFill>
                <a:cs typeface="2  Nazanin" pitchFamily="2" charset="-78"/>
              </a:rPr>
              <a:t>تجزيه و تحليل محيط</a:t>
            </a:r>
            <a:endParaRPr lang="en-US" dirty="0">
              <a:solidFill>
                <a:schemeClr val="bg1"/>
              </a:solidFill>
              <a:cs typeface="2  Nazanin" pitchFamily="2" charset="-78"/>
            </a:endParaRPr>
          </a:p>
        </p:txBody>
      </p:sp>
      <p:sp>
        <p:nvSpPr>
          <p:cNvPr id="75" name="Flowchart: Process 74"/>
          <p:cNvSpPr/>
          <p:nvPr/>
        </p:nvSpPr>
        <p:spPr>
          <a:xfrm>
            <a:off x="5181600" y="1219200"/>
            <a:ext cx="1097280" cy="36576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محيط </a:t>
            </a:r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اجتماعی</a:t>
            </a:r>
            <a:endParaRPr lang="en-US" sz="1200" dirty="0">
              <a:solidFill>
                <a:schemeClr val="bg1"/>
              </a:solidFill>
              <a:cs typeface="2  Nazanin" pitchFamily="2" charset="-78"/>
            </a:endParaRPr>
          </a:p>
        </p:txBody>
      </p:sp>
      <p:sp>
        <p:nvSpPr>
          <p:cNvPr id="76" name="Flowchart: Process 75"/>
          <p:cNvSpPr/>
          <p:nvPr/>
        </p:nvSpPr>
        <p:spPr>
          <a:xfrm>
            <a:off x="5181600" y="3276600"/>
            <a:ext cx="1097280" cy="36576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ساختار</a:t>
            </a:r>
            <a:endParaRPr lang="en-US" sz="1200" dirty="0">
              <a:solidFill>
                <a:schemeClr val="bg1"/>
              </a:solidFill>
              <a:cs typeface="2  Nazanin" pitchFamily="2" charset="-78"/>
            </a:endParaRPr>
          </a:p>
        </p:txBody>
      </p:sp>
      <p:sp>
        <p:nvSpPr>
          <p:cNvPr id="77" name="Flowchart: Process 76"/>
          <p:cNvSpPr/>
          <p:nvPr/>
        </p:nvSpPr>
        <p:spPr>
          <a:xfrm>
            <a:off x="5181600" y="3962400"/>
            <a:ext cx="1097280" cy="36576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فرهنگ</a:t>
            </a:r>
            <a:endParaRPr lang="en-US" sz="1200" dirty="0">
              <a:solidFill>
                <a:schemeClr val="bg1"/>
              </a:solidFill>
              <a:cs typeface="2  Nazanin" pitchFamily="2" charset="-78"/>
            </a:endParaRPr>
          </a:p>
        </p:txBody>
      </p:sp>
      <p:sp>
        <p:nvSpPr>
          <p:cNvPr id="78" name="Flowchart: Process 77"/>
          <p:cNvSpPr/>
          <p:nvPr/>
        </p:nvSpPr>
        <p:spPr>
          <a:xfrm>
            <a:off x="5181600" y="4648200"/>
            <a:ext cx="1097280" cy="36576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منابع</a:t>
            </a:r>
            <a:endParaRPr lang="en-US" sz="1200" dirty="0">
              <a:solidFill>
                <a:schemeClr val="bg1"/>
              </a:solidFill>
              <a:cs typeface="2  Nazanin" pitchFamily="2" charset="-78"/>
            </a:endParaRPr>
          </a:p>
        </p:txBody>
      </p:sp>
      <p:cxnSp>
        <p:nvCxnSpPr>
          <p:cNvPr id="79" name="Straight Connector 78"/>
          <p:cNvCxnSpPr/>
          <p:nvPr/>
        </p:nvCxnSpPr>
        <p:spPr>
          <a:xfrm rot="10800000" flipH="1" flipV="1">
            <a:off x="6477000" y="1905000"/>
            <a:ext cx="3048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rot="5400000">
            <a:off x="5944394" y="1981200"/>
            <a:ext cx="10660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 rot="10800000">
            <a:off x="6248400" y="14478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rot="10800000">
            <a:off x="6248400" y="25146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5400000">
            <a:off x="5791994" y="4114006"/>
            <a:ext cx="1371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endCxn id="76" idx="3"/>
          </p:cNvCxnSpPr>
          <p:nvPr/>
        </p:nvCxnSpPr>
        <p:spPr>
          <a:xfrm rot="10800000" flipV="1">
            <a:off x="6278880" y="3430588"/>
            <a:ext cx="198120" cy="288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73" idx="1"/>
            <a:endCxn id="77" idx="3"/>
          </p:cNvCxnSpPr>
          <p:nvPr/>
        </p:nvCxnSpPr>
        <p:spPr>
          <a:xfrm rot="10800000" flipV="1">
            <a:off x="6278880" y="4114800"/>
            <a:ext cx="198120" cy="304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endCxn id="78" idx="3"/>
          </p:cNvCxnSpPr>
          <p:nvPr/>
        </p:nvCxnSpPr>
        <p:spPr>
          <a:xfrm rot="10800000" flipV="1">
            <a:off x="6278880" y="4802188"/>
            <a:ext cx="198120" cy="288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5400000">
            <a:off x="6362700" y="3009900"/>
            <a:ext cx="2209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91"/>
          <p:cNvCxnSpPr>
            <a:endCxn id="70" idx="3"/>
          </p:cNvCxnSpPr>
          <p:nvPr/>
        </p:nvCxnSpPr>
        <p:spPr>
          <a:xfrm rot="10800000">
            <a:off x="7315200" y="1905000"/>
            <a:ext cx="1524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endCxn id="73" idx="3"/>
          </p:cNvCxnSpPr>
          <p:nvPr/>
        </p:nvCxnSpPr>
        <p:spPr>
          <a:xfrm rot="10800000">
            <a:off x="7315200" y="4114800"/>
            <a:ext cx="152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ectangle 94"/>
          <p:cNvSpPr/>
          <p:nvPr/>
        </p:nvSpPr>
        <p:spPr>
          <a:xfrm>
            <a:off x="1295400" y="762000"/>
            <a:ext cx="914400" cy="274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مأموريت</a:t>
            </a:r>
            <a:endParaRPr lang="en-US" sz="1200" dirty="0">
              <a:solidFill>
                <a:schemeClr val="bg1"/>
              </a:solidFill>
              <a:cs typeface="2  Nazanin" pitchFamily="2" charset="-78"/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1295400" y="1219200"/>
            <a:ext cx="914400" cy="274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اهداف</a:t>
            </a:r>
            <a:endParaRPr lang="en-US" sz="1200" dirty="0">
              <a:solidFill>
                <a:schemeClr val="bg1"/>
              </a:solidFill>
              <a:cs typeface="2  Nazanin" pitchFamily="2" charset="-78"/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1295400" y="1676400"/>
            <a:ext cx="914400" cy="274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استراتژی ها</a:t>
            </a:r>
            <a:endParaRPr lang="en-US" sz="1200" dirty="0">
              <a:solidFill>
                <a:schemeClr val="bg1"/>
              </a:solidFill>
              <a:cs typeface="2  Nazanin" pitchFamily="2" charset="-78"/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1295400" y="2133600"/>
            <a:ext cx="914400" cy="274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خط </a:t>
            </a:r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مشی ها</a:t>
            </a:r>
            <a:endParaRPr lang="en-US" sz="1200" dirty="0">
              <a:solidFill>
                <a:schemeClr val="bg1"/>
              </a:solidFill>
              <a:cs typeface="2  Nazanin" pitchFamily="2" charset="-78"/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1295400" y="2819400"/>
            <a:ext cx="914400" cy="274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</a:rPr>
              <a:t>برنامه ها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1295400" y="3276600"/>
            <a:ext cx="914400" cy="274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بودجه ها</a:t>
            </a:r>
            <a:endParaRPr lang="en-US" sz="1200" dirty="0">
              <a:solidFill>
                <a:schemeClr val="bg1"/>
              </a:solidFill>
              <a:cs typeface="2  Nazanin" pitchFamily="2" charset="-78"/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1282522" y="3724141"/>
            <a:ext cx="914400" cy="274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رو ش </a:t>
            </a:r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ها</a:t>
            </a:r>
            <a:endParaRPr lang="en-US" sz="1200" dirty="0">
              <a:solidFill>
                <a:schemeClr val="bg1"/>
              </a:solidFill>
              <a:cs typeface="2  Nazanin" pitchFamily="2" charset="-78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1295400" y="4648200"/>
            <a:ext cx="914400" cy="274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</a:rPr>
              <a:t>عملكرد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03" name="Left Arrow 102"/>
          <p:cNvSpPr/>
          <p:nvPr/>
        </p:nvSpPr>
        <p:spPr>
          <a:xfrm>
            <a:off x="2514600" y="838200"/>
            <a:ext cx="2057400" cy="152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04" name="Left Arrow 103"/>
          <p:cNvSpPr/>
          <p:nvPr/>
        </p:nvSpPr>
        <p:spPr>
          <a:xfrm>
            <a:off x="2209800" y="1295400"/>
            <a:ext cx="182880" cy="18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Left Arrow 104"/>
          <p:cNvSpPr/>
          <p:nvPr/>
        </p:nvSpPr>
        <p:spPr>
          <a:xfrm>
            <a:off x="2209800" y="1752600"/>
            <a:ext cx="182880" cy="18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Left Arrow 105"/>
          <p:cNvSpPr/>
          <p:nvPr/>
        </p:nvSpPr>
        <p:spPr>
          <a:xfrm>
            <a:off x="2209800" y="2209800"/>
            <a:ext cx="182880" cy="18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Left Arrow 106"/>
          <p:cNvSpPr/>
          <p:nvPr/>
        </p:nvSpPr>
        <p:spPr>
          <a:xfrm>
            <a:off x="2209800" y="3276600"/>
            <a:ext cx="182880" cy="18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Left Arrow 107"/>
          <p:cNvSpPr/>
          <p:nvPr/>
        </p:nvSpPr>
        <p:spPr>
          <a:xfrm>
            <a:off x="2209800" y="2895600"/>
            <a:ext cx="182880" cy="18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Left Arrow 108"/>
          <p:cNvSpPr/>
          <p:nvPr/>
        </p:nvSpPr>
        <p:spPr>
          <a:xfrm>
            <a:off x="2209800" y="3733800"/>
            <a:ext cx="182880" cy="18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Flowchart: Process 109"/>
          <p:cNvSpPr/>
          <p:nvPr/>
        </p:nvSpPr>
        <p:spPr>
          <a:xfrm>
            <a:off x="3124200" y="1676400"/>
            <a:ext cx="1005840" cy="36576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تنظيم </a:t>
            </a:r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استراتژی</a:t>
            </a:r>
            <a:endParaRPr lang="en-US" sz="1200" dirty="0">
              <a:solidFill>
                <a:schemeClr val="bg1"/>
              </a:solidFill>
              <a:cs typeface="2  Nazanin" pitchFamily="2" charset="-78"/>
            </a:endParaRPr>
          </a:p>
        </p:txBody>
      </p:sp>
      <p:sp>
        <p:nvSpPr>
          <p:cNvPr id="111" name="Flowchart: Process 110"/>
          <p:cNvSpPr/>
          <p:nvPr/>
        </p:nvSpPr>
        <p:spPr>
          <a:xfrm>
            <a:off x="3124200" y="3200400"/>
            <a:ext cx="1005840" cy="36576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اجراي </a:t>
            </a:r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استراتژی</a:t>
            </a:r>
            <a:endParaRPr lang="en-US" sz="1200" dirty="0">
              <a:solidFill>
                <a:schemeClr val="bg1"/>
              </a:solidFill>
              <a:cs typeface="2  Nazanin" pitchFamily="2" charset="-78"/>
            </a:endParaRPr>
          </a:p>
        </p:txBody>
      </p:sp>
      <p:sp>
        <p:nvSpPr>
          <p:cNvPr id="112" name="Flowchart: Process 111"/>
          <p:cNvSpPr/>
          <p:nvPr/>
        </p:nvSpPr>
        <p:spPr>
          <a:xfrm>
            <a:off x="3124200" y="4648200"/>
            <a:ext cx="1005840" cy="36576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200" dirty="0" smtClean="0">
                <a:solidFill>
                  <a:schemeClr val="bg1"/>
                </a:solidFill>
                <a:cs typeface="2  Nazanin" pitchFamily="2" charset="-78"/>
              </a:rPr>
              <a:t>ارزيابي و كنترل</a:t>
            </a:r>
            <a:endParaRPr lang="en-US" sz="1200" dirty="0">
              <a:solidFill>
                <a:schemeClr val="bg1"/>
              </a:solidFill>
              <a:cs typeface="2  Nazanin" pitchFamily="2" charset="-78"/>
            </a:endParaRPr>
          </a:p>
        </p:txBody>
      </p:sp>
      <p:cxnSp>
        <p:nvCxnSpPr>
          <p:cNvPr id="113" name="Straight Connector 112"/>
          <p:cNvCxnSpPr>
            <a:stCxn id="108" idx="3"/>
            <a:endCxn id="109" idx="3"/>
          </p:cNvCxnSpPr>
          <p:nvPr/>
        </p:nvCxnSpPr>
        <p:spPr>
          <a:xfrm>
            <a:off x="2392680" y="2987040"/>
            <a:ext cx="1588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Left Arrow 113"/>
          <p:cNvSpPr/>
          <p:nvPr/>
        </p:nvSpPr>
        <p:spPr>
          <a:xfrm>
            <a:off x="2286000" y="4724400"/>
            <a:ext cx="822960" cy="18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Left Arrow 114"/>
          <p:cNvSpPr/>
          <p:nvPr/>
        </p:nvSpPr>
        <p:spPr>
          <a:xfrm>
            <a:off x="2438400" y="3276600"/>
            <a:ext cx="640080" cy="18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Left Arrow 115"/>
          <p:cNvSpPr/>
          <p:nvPr/>
        </p:nvSpPr>
        <p:spPr>
          <a:xfrm>
            <a:off x="2438400" y="1752600"/>
            <a:ext cx="640080" cy="18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Left Arrow 116"/>
          <p:cNvSpPr/>
          <p:nvPr/>
        </p:nvSpPr>
        <p:spPr>
          <a:xfrm>
            <a:off x="4876800" y="3352800"/>
            <a:ext cx="274320" cy="18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Left Arrow 117"/>
          <p:cNvSpPr/>
          <p:nvPr/>
        </p:nvSpPr>
        <p:spPr>
          <a:xfrm>
            <a:off x="4876800" y="4038600"/>
            <a:ext cx="274320" cy="18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Left Arrow 118"/>
          <p:cNvSpPr/>
          <p:nvPr/>
        </p:nvSpPr>
        <p:spPr>
          <a:xfrm>
            <a:off x="4876800" y="4724400"/>
            <a:ext cx="274320" cy="18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Left Arrow 119"/>
          <p:cNvSpPr/>
          <p:nvPr/>
        </p:nvSpPr>
        <p:spPr>
          <a:xfrm>
            <a:off x="4876800" y="2362200"/>
            <a:ext cx="274320" cy="18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Left Arrow 120"/>
          <p:cNvSpPr/>
          <p:nvPr/>
        </p:nvSpPr>
        <p:spPr>
          <a:xfrm>
            <a:off x="4876800" y="1371600"/>
            <a:ext cx="274320" cy="18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2" name="Straight Connector 121"/>
          <p:cNvCxnSpPr>
            <a:stCxn id="121" idx="1"/>
            <a:endCxn id="119" idx="1"/>
          </p:cNvCxnSpPr>
          <p:nvPr/>
        </p:nvCxnSpPr>
        <p:spPr>
          <a:xfrm rot="10800000" flipV="1">
            <a:off x="4876800" y="1463040"/>
            <a:ext cx="1588" cy="3352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Minus 122"/>
          <p:cNvSpPr/>
          <p:nvPr/>
        </p:nvSpPr>
        <p:spPr>
          <a:xfrm rot="16200000">
            <a:off x="3154680" y="1722120"/>
            <a:ext cx="2743200" cy="36576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4" name="Minus 123"/>
          <p:cNvSpPr/>
          <p:nvPr/>
        </p:nvSpPr>
        <p:spPr>
          <a:xfrm>
            <a:off x="4419600" y="2743200"/>
            <a:ext cx="548640" cy="365760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5" name="Straight Arrow Connector 124"/>
          <p:cNvCxnSpPr>
            <a:stCxn id="95" idx="2"/>
            <a:endCxn id="96" idx="0"/>
          </p:cNvCxnSpPr>
          <p:nvPr/>
        </p:nvCxnSpPr>
        <p:spPr>
          <a:xfrm rot="5400000">
            <a:off x="1661160" y="1127760"/>
            <a:ext cx="1828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>
            <a:stCxn id="96" idx="2"/>
            <a:endCxn id="97" idx="0"/>
          </p:cNvCxnSpPr>
          <p:nvPr/>
        </p:nvCxnSpPr>
        <p:spPr>
          <a:xfrm rot="5400000">
            <a:off x="1661160" y="1584960"/>
            <a:ext cx="1828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>
            <a:stCxn id="97" idx="2"/>
            <a:endCxn id="98" idx="0"/>
          </p:cNvCxnSpPr>
          <p:nvPr/>
        </p:nvCxnSpPr>
        <p:spPr>
          <a:xfrm rot="5400000">
            <a:off x="1661160" y="2042160"/>
            <a:ext cx="1828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>
            <a:stCxn id="98" idx="2"/>
            <a:endCxn id="99" idx="0"/>
          </p:cNvCxnSpPr>
          <p:nvPr/>
        </p:nvCxnSpPr>
        <p:spPr>
          <a:xfrm rot="5400000">
            <a:off x="1546860" y="2613660"/>
            <a:ext cx="4114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>
            <a:stCxn id="99" idx="2"/>
            <a:endCxn id="100" idx="0"/>
          </p:cNvCxnSpPr>
          <p:nvPr/>
        </p:nvCxnSpPr>
        <p:spPr>
          <a:xfrm rot="5400000">
            <a:off x="1661160" y="3185160"/>
            <a:ext cx="1828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>
            <a:stCxn id="100" idx="2"/>
            <a:endCxn id="101" idx="0"/>
          </p:cNvCxnSpPr>
          <p:nvPr/>
        </p:nvCxnSpPr>
        <p:spPr>
          <a:xfrm rot="5400000">
            <a:off x="1659551" y="3631091"/>
            <a:ext cx="173221" cy="128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>
            <a:stCxn id="101" idx="2"/>
            <a:endCxn id="102" idx="0"/>
          </p:cNvCxnSpPr>
          <p:nvPr/>
        </p:nvCxnSpPr>
        <p:spPr>
          <a:xfrm rot="16200000" flipH="1">
            <a:off x="1421292" y="4316891"/>
            <a:ext cx="649739" cy="128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Left Arrow 131"/>
          <p:cNvSpPr/>
          <p:nvPr/>
        </p:nvSpPr>
        <p:spPr>
          <a:xfrm>
            <a:off x="2209800" y="838200"/>
            <a:ext cx="182880" cy="18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1" name="Straight Connector 140"/>
          <p:cNvCxnSpPr>
            <a:stCxn id="106" idx="3"/>
            <a:endCxn id="132" idx="3"/>
          </p:cNvCxnSpPr>
          <p:nvPr/>
        </p:nvCxnSpPr>
        <p:spPr>
          <a:xfrm flipV="1">
            <a:off x="2392680" y="929640"/>
            <a:ext cx="1588" cy="1371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Left Arrow 141"/>
          <p:cNvSpPr/>
          <p:nvPr/>
        </p:nvSpPr>
        <p:spPr>
          <a:xfrm>
            <a:off x="7467600" y="2895600"/>
            <a:ext cx="182880" cy="18288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3" name="Straight Arrow Connector 142"/>
          <p:cNvCxnSpPr/>
          <p:nvPr/>
        </p:nvCxnSpPr>
        <p:spPr>
          <a:xfrm rot="10800000">
            <a:off x="7543800" y="2971800"/>
            <a:ext cx="76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 rtl="1"/>
            <a:r>
              <a:rPr lang="fa-IR" dirty="0" smtClean="0">
                <a:solidFill>
                  <a:srgbClr val="002060"/>
                </a:solidFill>
                <a:cs typeface="2  Nazanin"/>
              </a:rPr>
              <a:t>مدل الماس</a:t>
            </a:r>
            <a:endParaRPr lang="en-US" dirty="0">
              <a:solidFill>
                <a:srgbClr val="002060"/>
              </a:solidFill>
              <a:cs typeface="2  Nazanin"/>
            </a:endParaRPr>
          </a:p>
        </p:txBody>
      </p:sp>
      <p:pic>
        <p:nvPicPr>
          <p:cNvPr id="1026" name="Picture 2" descr="164-page20-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52400"/>
            <a:ext cx="80772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222</TotalTime>
  <Words>80</Words>
  <Application>Microsoft Office PowerPoint</Application>
  <PresentationFormat>On-screen Show (4:3)</PresentationFormat>
  <Paragraphs>42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Median</vt:lpstr>
      <vt:lpstr>مدل مديريت استراتژيك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مدل مديريت استراتژيك</dc:title>
  <dc:creator>MRT</dc:creator>
  <cp:lastModifiedBy>Rowshan</cp:lastModifiedBy>
  <cp:revision>43</cp:revision>
  <dcterms:created xsi:type="dcterms:W3CDTF">2008-02-05T17:58:15Z</dcterms:created>
  <dcterms:modified xsi:type="dcterms:W3CDTF">2016-03-04T18:37:24Z</dcterms:modified>
</cp:coreProperties>
</file>