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sldIdLst>
    <p:sldId id="256" r:id="rId2"/>
    <p:sldId id="257" r:id="rId3"/>
    <p:sldId id="258" r:id="rId4"/>
    <p:sldId id="259" r:id="rId5"/>
    <p:sldId id="260" r:id="rId6"/>
    <p:sldId id="261" r:id="rId7"/>
  </p:sldIdLst>
  <p:sldSz cx="9144000" cy="6858000" type="screen4x3"/>
  <p:notesSz cx="6858000" cy="9144000"/>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82" d="100"/>
          <a:sy n="82" d="100"/>
        </p:scale>
        <p:origin x="164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3639EB0E-2703-4903-B0C0-A1F20E565D3B}" type="datetimeFigureOut">
              <a:rPr lang="fa-IR" smtClean="0"/>
              <a:t>16/05/1442</a:t>
            </a:fld>
            <a:endParaRPr lang="fa-IR"/>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fa-IR"/>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BC96D36C-609E-486B-A9DC-53DCD2303C45}" type="slidenum">
              <a:rPr lang="fa-IR" smtClean="0"/>
              <a:t>‹#›</a:t>
            </a:fld>
            <a:endParaRPr lang="fa-I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3639EB0E-2703-4903-B0C0-A1F20E565D3B}" type="datetimeFigureOut">
              <a:rPr lang="fa-IR" smtClean="0"/>
              <a:t>16/05/1442</a:t>
            </a:fld>
            <a:endParaRPr lang="fa-IR"/>
          </a:p>
        </p:txBody>
      </p:sp>
      <p:sp>
        <p:nvSpPr>
          <p:cNvPr id="9" name="Slide Number Placeholder 8"/>
          <p:cNvSpPr>
            <a:spLocks noGrp="1"/>
          </p:cNvSpPr>
          <p:nvPr>
            <p:ph type="sldNum" sz="quarter" idx="15"/>
          </p:nvPr>
        </p:nvSpPr>
        <p:spPr/>
        <p:txBody>
          <a:bodyPr rtlCol="0"/>
          <a:lstStyle/>
          <a:p>
            <a:fld id="{BC96D36C-609E-486B-A9DC-53DCD2303C45}" type="slidenum">
              <a:rPr lang="fa-IR" smtClean="0"/>
              <a:t>‹#›</a:t>
            </a:fld>
            <a:endParaRPr lang="fa-IR"/>
          </a:p>
        </p:txBody>
      </p:sp>
      <p:sp>
        <p:nvSpPr>
          <p:cNvPr id="10" name="Footer Placeholder 9"/>
          <p:cNvSpPr>
            <a:spLocks noGrp="1"/>
          </p:cNvSpPr>
          <p:nvPr>
            <p:ph type="ftr" sz="quarter" idx="16"/>
          </p:nvPr>
        </p:nvSpPr>
        <p:spPr/>
        <p:txBody>
          <a:bodyPr rtlCol="0"/>
          <a:lstStyle/>
          <a:p>
            <a:endParaRPr lang="fa-I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3639EB0E-2703-4903-B0C0-A1F20E565D3B}" type="datetimeFigureOut">
              <a:rPr lang="fa-IR" smtClean="0"/>
              <a:t>16/05/1442</a:t>
            </a:fld>
            <a:endParaRPr lang="fa-IR"/>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fa-IR"/>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BC96D36C-609E-486B-A9DC-53DCD2303C45}" type="slidenum">
              <a:rPr lang="fa-IR" smtClean="0"/>
              <a:t>‹#›</a:t>
            </a:fld>
            <a:endParaRPr lang="fa-I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3639EB0E-2703-4903-B0C0-A1F20E565D3B}" type="datetimeFigureOut">
              <a:rPr lang="fa-IR" smtClean="0"/>
              <a:t>16/05/1442</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BC96D36C-609E-486B-A9DC-53DCD2303C45}" type="slidenum">
              <a:rPr lang="fa-IR" smtClean="0"/>
              <a:t>‹#›</a:t>
            </a:fld>
            <a:endParaRPr lang="fa-IR"/>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3639EB0E-2703-4903-B0C0-A1F20E565D3B}" type="datetimeFigureOut">
              <a:rPr lang="fa-IR" smtClean="0"/>
              <a:t>16/05/1442</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BC96D36C-609E-486B-A9DC-53DCD2303C45}" type="slidenum">
              <a:rPr lang="fa-IR" smtClean="0"/>
              <a:t>‹#›</a:t>
            </a:fld>
            <a:endParaRPr lang="fa-IR"/>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3639EB0E-2703-4903-B0C0-A1F20E565D3B}" type="datetimeFigureOut">
              <a:rPr lang="fa-IR" smtClean="0"/>
              <a:t>16/05/1442</a:t>
            </a:fld>
            <a:endParaRPr lang="fa-IR"/>
          </a:p>
        </p:txBody>
      </p:sp>
      <p:sp>
        <p:nvSpPr>
          <p:cNvPr id="7" name="Slide Number Placeholder 6"/>
          <p:cNvSpPr>
            <a:spLocks noGrp="1"/>
          </p:cNvSpPr>
          <p:nvPr>
            <p:ph type="sldNum" sz="quarter" idx="11"/>
          </p:nvPr>
        </p:nvSpPr>
        <p:spPr/>
        <p:txBody>
          <a:bodyPr rtlCol="0"/>
          <a:lstStyle/>
          <a:p>
            <a:fld id="{BC96D36C-609E-486B-A9DC-53DCD2303C45}" type="slidenum">
              <a:rPr lang="fa-IR" smtClean="0"/>
              <a:t>‹#›</a:t>
            </a:fld>
            <a:endParaRPr lang="fa-IR"/>
          </a:p>
        </p:txBody>
      </p:sp>
      <p:sp>
        <p:nvSpPr>
          <p:cNvPr id="8" name="Footer Placeholder 7"/>
          <p:cNvSpPr>
            <a:spLocks noGrp="1"/>
          </p:cNvSpPr>
          <p:nvPr>
            <p:ph type="ftr" sz="quarter" idx="12"/>
          </p:nvPr>
        </p:nvSpPr>
        <p:spPr/>
        <p:txBody>
          <a:bodyPr rtlCol="0"/>
          <a:lstStyle/>
          <a:p>
            <a:endParaRPr lang="fa-I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39EB0E-2703-4903-B0C0-A1F20E565D3B}" type="datetimeFigureOut">
              <a:rPr lang="fa-IR" smtClean="0"/>
              <a:t>16/05/1442</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BC96D36C-609E-486B-A9DC-53DCD2303C45}" type="slidenum">
              <a:rPr lang="fa-IR" smtClean="0"/>
              <a:t>‹#›</a:t>
            </a:fld>
            <a:endParaRPr lang="fa-I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3639EB0E-2703-4903-B0C0-A1F20E565D3B}" type="datetimeFigureOut">
              <a:rPr lang="fa-IR" smtClean="0"/>
              <a:t>16/05/1442</a:t>
            </a:fld>
            <a:endParaRPr lang="fa-IR"/>
          </a:p>
        </p:txBody>
      </p:sp>
      <p:sp>
        <p:nvSpPr>
          <p:cNvPr id="22" name="Slide Number Placeholder 21"/>
          <p:cNvSpPr>
            <a:spLocks noGrp="1"/>
          </p:cNvSpPr>
          <p:nvPr>
            <p:ph type="sldNum" sz="quarter" idx="15"/>
          </p:nvPr>
        </p:nvSpPr>
        <p:spPr/>
        <p:txBody>
          <a:bodyPr rtlCol="0"/>
          <a:lstStyle/>
          <a:p>
            <a:fld id="{BC96D36C-609E-486B-A9DC-53DCD2303C45}" type="slidenum">
              <a:rPr lang="fa-IR" smtClean="0"/>
              <a:t>‹#›</a:t>
            </a:fld>
            <a:endParaRPr lang="fa-IR"/>
          </a:p>
        </p:txBody>
      </p:sp>
      <p:sp>
        <p:nvSpPr>
          <p:cNvPr id="23" name="Footer Placeholder 22"/>
          <p:cNvSpPr>
            <a:spLocks noGrp="1"/>
          </p:cNvSpPr>
          <p:nvPr>
            <p:ph type="ftr" sz="quarter" idx="16"/>
          </p:nvPr>
        </p:nvSpPr>
        <p:spPr/>
        <p:txBody>
          <a:bodyPr rtlCol="0"/>
          <a:lstStyle/>
          <a:p>
            <a:endParaRPr lang="fa-I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3639EB0E-2703-4903-B0C0-A1F20E565D3B}" type="datetimeFigureOut">
              <a:rPr lang="fa-IR" smtClean="0"/>
              <a:t>16/05/1442</a:t>
            </a:fld>
            <a:endParaRPr lang="fa-IR"/>
          </a:p>
        </p:txBody>
      </p:sp>
      <p:sp>
        <p:nvSpPr>
          <p:cNvPr id="18" name="Slide Number Placeholder 17"/>
          <p:cNvSpPr>
            <a:spLocks noGrp="1"/>
          </p:cNvSpPr>
          <p:nvPr>
            <p:ph type="sldNum" sz="quarter" idx="11"/>
          </p:nvPr>
        </p:nvSpPr>
        <p:spPr/>
        <p:txBody>
          <a:bodyPr rtlCol="0"/>
          <a:lstStyle/>
          <a:p>
            <a:fld id="{BC96D36C-609E-486B-A9DC-53DCD2303C45}" type="slidenum">
              <a:rPr lang="fa-IR" smtClean="0"/>
              <a:t>‹#›</a:t>
            </a:fld>
            <a:endParaRPr lang="fa-IR"/>
          </a:p>
        </p:txBody>
      </p:sp>
      <p:sp>
        <p:nvSpPr>
          <p:cNvPr id="21" name="Footer Placeholder 20"/>
          <p:cNvSpPr>
            <a:spLocks noGrp="1"/>
          </p:cNvSpPr>
          <p:nvPr>
            <p:ph type="ftr" sz="quarter" idx="12"/>
          </p:nvPr>
        </p:nvSpPr>
        <p:spPr/>
        <p:txBody>
          <a:bodyPr rtlCol="0"/>
          <a:lstStyle/>
          <a:p>
            <a:endParaRPr lang="fa-I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639EB0E-2703-4903-B0C0-A1F20E565D3B}" type="datetimeFigureOut">
              <a:rPr lang="fa-IR" smtClean="0"/>
              <a:t>16/05/1442</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BC96D36C-609E-486B-A9DC-53DCD2303C45}" type="slidenum">
              <a:rPr lang="fa-IR" smtClean="0"/>
              <a:t>‹#›</a:t>
            </a:fld>
            <a:endParaRPr lang="fa-I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639EB0E-2703-4903-B0C0-A1F20E565D3B}" type="datetimeFigureOut">
              <a:rPr lang="fa-IR" smtClean="0"/>
              <a:t>16/05/1442</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BC96D36C-609E-486B-A9DC-53DCD2303C45}" type="slidenum">
              <a:rPr lang="fa-IR" smtClean="0"/>
              <a:t>‹#›</a:t>
            </a:fld>
            <a:endParaRPr lang="fa-I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3639EB0E-2703-4903-B0C0-A1F20E565D3B}" type="datetimeFigureOut">
              <a:rPr lang="fa-IR" smtClean="0"/>
              <a:t>16/05/1442</a:t>
            </a:fld>
            <a:endParaRPr lang="fa-IR"/>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fa-IR"/>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C96D36C-609E-486B-A9DC-53DCD2303C45}" type="slidenum">
              <a:rPr lang="fa-IR" smtClean="0"/>
              <a:t>‹#›</a:t>
            </a:fld>
            <a:endParaRPr lang="fa-I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1"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r" rtl="1"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r" rtl="1"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r" rtl="1"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r" rtl="1"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r" rtl="1"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741222" y="692696"/>
            <a:ext cx="822661" cy="584775"/>
          </a:xfrm>
          <a:prstGeom prst="rect">
            <a:avLst/>
          </a:prstGeom>
        </p:spPr>
        <p:txBody>
          <a:bodyPr wrap="none">
            <a:spAutoFit/>
          </a:bodyPr>
          <a:lstStyle/>
          <a:p>
            <a:r>
              <a:rPr lang="fa-IR" sz="3200" dirty="0" smtClean="0">
                <a:latin typeface="AP Yekan" panose="02000503030000020004" pitchFamily="2" charset="-78"/>
                <a:cs typeface="AP Yekan" panose="02000503030000020004" pitchFamily="2" charset="-78"/>
              </a:rPr>
              <a:t>تانن</a:t>
            </a:r>
            <a:endParaRPr lang="fa-IR" sz="3200" dirty="0">
              <a:latin typeface="AP Yekan" panose="02000503030000020004" pitchFamily="2" charset="-78"/>
              <a:cs typeface="AP Yekan" panose="02000503030000020004" pitchFamily="2" charset="-78"/>
            </a:endParaRPr>
          </a:p>
        </p:txBody>
      </p:sp>
      <p:sp>
        <p:nvSpPr>
          <p:cNvPr id="5" name="Rectangle 4"/>
          <p:cNvSpPr/>
          <p:nvPr/>
        </p:nvSpPr>
        <p:spPr>
          <a:xfrm>
            <a:off x="3059832" y="1484784"/>
            <a:ext cx="5256584" cy="4708981"/>
          </a:xfrm>
          <a:prstGeom prst="rect">
            <a:avLst/>
          </a:prstGeom>
        </p:spPr>
        <p:txBody>
          <a:bodyPr wrap="square">
            <a:spAutoFit/>
          </a:bodyPr>
          <a:lstStyle/>
          <a:p>
            <a:pPr algn="just">
              <a:lnSpc>
                <a:spcPct val="150000"/>
              </a:lnSpc>
            </a:pPr>
            <a:r>
              <a:rPr lang="fa-IR" sz="2000" dirty="0" smtClean="0">
                <a:latin typeface="AP Yekan" panose="02000503030000020004" pitchFamily="2" charset="-78"/>
                <a:cs typeface="AP Yekan" panose="02000503030000020004" pitchFamily="2" charset="-78"/>
              </a:rPr>
              <a:t>برای رنگرزی با بعضی از گیاهان نیاز به دندانه کردن لیف نمی‏باشد چون این گیاهان خودشان حاوی دندانه های گیاهی می‏باشند ... این دندانه ها به تانن </a:t>
            </a:r>
            <a:r>
              <a:rPr lang="en-US" sz="2000" dirty="0" err="1" smtClean="0">
                <a:latin typeface="AP Yekan" panose="02000503030000020004" pitchFamily="2" charset="-78"/>
                <a:cs typeface="AP Yekan" panose="02000503030000020004" pitchFamily="2" charset="-78"/>
              </a:rPr>
              <a:t>tanen</a:t>
            </a:r>
            <a:r>
              <a:rPr lang="fa-IR" sz="2000" dirty="0" smtClean="0">
                <a:latin typeface="AP Yekan" panose="02000503030000020004" pitchFamily="2" charset="-78"/>
                <a:cs typeface="AP Yekan" panose="02000503030000020004" pitchFamily="2" charset="-78"/>
              </a:rPr>
              <a:t>یا مازو یا مازوج معروفند ... تانن هم می‏تواند درون گیاه باشد مانند پوست انار و گردو و هم می‏تواند بر اثرپاد زهری که درخت در مقابل نیش حشرات  می‏سازد بوجود بیاید .‌‌.. بهرحال هر نوعی که باشند دارای اسیدهای گالیک و گالکانیک هستند که به سبب داشتن گروههای زیاد هیدروکسیل می‏توانندپیوند قابل قبول و محکمی با لیف (آنهم در غیاب دندانه های فلزی ) بدهند . </a:t>
            </a:r>
            <a:endParaRPr lang="fa-IR" sz="2000" dirty="0">
              <a:latin typeface="AP Yekan" panose="02000503030000020004" pitchFamily="2" charset="-78"/>
              <a:cs typeface="AP Yekan" panose="02000503030000020004" pitchFamily="2" charset="-78"/>
            </a:endParaRPr>
          </a:p>
        </p:txBody>
      </p:sp>
    </p:spTree>
    <p:extLst>
      <p:ext uri="{BB962C8B-B14F-4D97-AF65-F5344CB8AC3E}">
        <p14:creationId xmlns:p14="http://schemas.microsoft.com/office/powerpoint/2010/main" val="373998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99592" y="764704"/>
            <a:ext cx="6984776" cy="2862322"/>
          </a:xfrm>
          <a:prstGeom prst="rect">
            <a:avLst/>
          </a:prstGeom>
        </p:spPr>
        <p:txBody>
          <a:bodyPr wrap="square">
            <a:spAutoFit/>
          </a:bodyPr>
          <a:lstStyle/>
          <a:p>
            <a:pPr algn="just">
              <a:lnSpc>
                <a:spcPct val="150000"/>
              </a:lnSpc>
            </a:pPr>
            <a:r>
              <a:rPr lang="fa-IR" sz="2000" dirty="0" smtClean="0">
                <a:latin typeface="AP Yekan" panose="02000503030000020004" pitchFamily="2" charset="-78"/>
                <a:cs typeface="AP Yekan" panose="02000503030000020004" pitchFamily="2" charset="-78"/>
              </a:rPr>
              <a:t>البته می‏توان برای کسب ثبات عالی و همچنین تغییر رنگ رنگینه از دندانه های فلزی هم استفاده نمود . </a:t>
            </a:r>
          </a:p>
          <a:p>
            <a:pPr algn="just">
              <a:lnSpc>
                <a:spcPct val="150000"/>
              </a:lnSpc>
            </a:pPr>
            <a:r>
              <a:rPr lang="fa-IR" sz="2000" dirty="0" smtClean="0">
                <a:latin typeface="AP Yekan" panose="02000503030000020004" pitchFamily="2" charset="-78"/>
                <a:cs typeface="AP Yekan" panose="02000503030000020004" pitchFamily="2" charset="-78"/>
              </a:rPr>
              <a:t>گیاهان دارای تانن عبارتند از پوست گردو ؛ پوست انار ؛ سماق ؛ هلیله ؛گزنه ؛ اکالیپتوس ؛ جفت و پوست پسته و ....</a:t>
            </a:r>
          </a:p>
          <a:p>
            <a:pPr algn="just">
              <a:lnSpc>
                <a:spcPct val="150000"/>
              </a:lnSpc>
            </a:pPr>
            <a:r>
              <a:rPr lang="fa-IR" sz="2000" dirty="0" smtClean="0">
                <a:latin typeface="AP Yekan" panose="02000503030000020004" pitchFamily="2" charset="-78"/>
                <a:cs typeface="AP Yekan" panose="02000503030000020004" pitchFamily="2" charset="-78"/>
              </a:rPr>
              <a:t>ساختمان تانن ... همانطور که می‏دانید تانن حاوی گروههای هیدروکسیل (</a:t>
            </a:r>
            <a:r>
              <a:rPr lang="en-US" sz="2000" dirty="0" smtClean="0">
                <a:latin typeface="AP Yekan" panose="02000503030000020004" pitchFamily="2" charset="-78"/>
                <a:cs typeface="AP Yekan" panose="02000503030000020004" pitchFamily="2" charset="-78"/>
              </a:rPr>
              <a:t>Oh </a:t>
            </a:r>
            <a:r>
              <a:rPr lang="fa-IR" sz="2000" dirty="0" smtClean="0">
                <a:latin typeface="AP Yekan" panose="02000503030000020004" pitchFamily="2" charset="-78"/>
                <a:cs typeface="AP Yekan" panose="02000503030000020004" pitchFamily="2" charset="-78"/>
              </a:rPr>
              <a:t>)فراوانی هست که میتوانند پیوند محکمی با لیف بدهند‌</a:t>
            </a:r>
            <a:endParaRPr lang="fa-IR" sz="2000" dirty="0">
              <a:latin typeface="AP Yekan" panose="02000503030000020004" pitchFamily="2" charset="-78"/>
              <a:cs typeface="AP Yekan" panose="02000503030000020004" pitchFamily="2" charset="-78"/>
            </a:endParaRPr>
          </a:p>
        </p:txBody>
      </p:sp>
      <p:sp>
        <p:nvSpPr>
          <p:cNvPr id="6" name="Rectangle 5"/>
          <p:cNvSpPr/>
          <p:nvPr/>
        </p:nvSpPr>
        <p:spPr>
          <a:xfrm>
            <a:off x="899592" y="4332514"/>
            <a:ext cx="6984776" cy="2400657"/>
          </a:xfrm>
          <a:prstGeom prst="rect">
            <a:avLst/>
          </a:prstGeom>
        </p:spPr>
        <p:txBody>
          <a:bodyPr wrap="square">
            <a:spAutoFit/>
          </a:bodyPr>
          <a:lstStyle/>
          <a:p>
            <a:pPr algn="just">
              <a:lnSpc>
                <a:spcPct val="150000"/>
              </a:lnSpc>
            </a:pPr>
            <a:r>
              <a:rPr lang="fa-IR" sz="2000" dirty="0" smtClean="0">
                <a:latin typeface="AP Yekan" panose="02000503030000020004" pitchFamily="2" charset="-78"/>
                <a:cs typeface="AP Yekan" panose="02000503030000020004" pitchFamily="2" charset="-78"/>
              </a:rPr>
              <a:t>تانن همان ماده ای است که باعث می شود وقتی میوه های نرسیده را می خوریم در دهانمان احساس گسی کنیم. تانن به صورت بیولوژیکی در گیاهان وجود دارد تا از آن ها در مقابل آفات محافظت کند و با طعم تلخ و گسی که ایجاد می کند آفات را از گیاه دور نگاه می دارد.</a:t>
            </a:r>
          </a:p>
          <a:p>
            <a:pPr algn="just">
              <a:lnSpc>
                <a:spcPct val="150000"/>
              </a:lnSpc>
            </a:pPr>
            <a:endParaRPr lang="fa-IR" sz="2000" dirty="0">
              <a:latin typeface="AP Yekan" panose="02000503030000020004" pitchFamily="2" charset="-78"/>
              <a:cs typeface="AP Yekan" panose="02000503030000020004" pitchFamily="2" charset="-78"/>
            </a:endParaRPr>
          </a:p>
        </p:txBody>
      </p:sp>
    </p:spTree>
    <p:extLst>
      <p:ext uri="{BB962C8B-B14F-4D97-AF65-F5344CB8AC3E}">
        <p14:creationId xmlns:p14="http://schemas.microsoft.com/office/powerpoint/2010/main" val="42634631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1560" y="476672"/>
            <a:ext cx="7704856" cy="2400657"/>
          </a:xfrm>
          <a:prstGeom prst="rect">
            <a:avLst/>
          </a:prstGeom>
        </p:spPr>
        <p:txBody>
          <a:bodyPr wrap="square">
            <a:spAutoFit/>
          </a:bodyPr>
          <a:lstStyle/>
          <a:p>
            <a:pPr algn="just">
              <a:lnSpc>
                <a:spcPct val="150000"/>
              </a:lnSpc>
            </a:pPr>
            <a:r>
              <a:rPr lang="fa-IR" sz="2000" dirty="0" smtClean="0">
                <a:latin typeface="AP Yekan" panose="02000503030000020004" pitchFamily="2" charset="-78"/>
                <a:cs typeface="AP Yekan" panose="02000503030000020004" pitchFamily="2" charset="-78"/>
              </a:rPr>
              <a:t>تانن ها (یا تانوئید) یک کلاس از مولکول های بیو مولکول پتانسیل و پلی فنولی هستند که به پروتئین ها و سایر ترکیبات ارگانیک مانند اسیدهای آمینه و آلکالوئید ها متصل شده و رسوب می کنند. تانن ها در مواد طبیعی و مواد آلی، از جمله برگ و چوب حضور دارند. تانن یک ماده شیمیایی زرد یا قهوه ای است که در فرایند ساخت چرم و رنگرزی نیز استفاده می شود.</a:t>
            </a:r>
            <a:endParaRPr lang="fa-IR" sz="2000" dirty="0">
              <a:latin typeface="AP Yekan" panose="02000503030000020004" pitchFamily="2" charset="-78"/>
              <a:cs typeface="AP Yekan" panose="02000503030000020004" pitchFamily="2" charset="-78"/>
            </a:endParaRPr>
          </a:p>
        </p:txBody>
      </p:sp>
      <p:sp>
        <p:nvSpPr>
          <p:cNvPr id="5" name="TextBox 4"/>
          <p:cNvSpPr txBox="1"/>
          <p:nvPr/>
        </p:nvSpPr>
        <p:spPr>
          <a:xfrm>
            <a:off x="-468560" y="6064506"/>
            <a:ext cx="2952328" cy="338554"/>
          </a:xfrm>
          <a:prstGeom prst="rect">
            <a:avLst/>
          </a:prstGeom>
          <a:noFill/>
        </p:spPr>
        <p:txBody>
          <a:bodyPr wrap="square" rtlCol="1">
            <a:spAutoFit/>
          </a:bodyPr>
          <a:lstStyle/>
          <a:p>
            <a:r>
              <a:rPr lang="fa-IR" sz="1600" dirty="0" smtClean="0">
                <a:latin typeface="AP Yekan" panose="02000503030000020004" pitchFamily="2" charset="-78"/>
                <a:cs typeface="AP Yekan" panose="02000503030000020004" pitchFamily="2" charset="-78"/>
              </a:rPr>
              <a:t>    </a:t>
            </a:r>
            <a:endParaRPr lang="fa-IR" sz="1600" dirty="0">
              <a:latin typeface="AP Yekan" panose="02000503030000020004" pitchFamily="2" charset="-78"/>
              <a:cs typeface="AP Yekan" panose="02000503030000020004" pitchFamily="2" charset="-78"/>
            </a:endParaRPr>
          </a:p>
        </p:txBody>
      </p:sp>
      <p:sp>
        <p:nvSpPr>
          <p:cNvPr id="2" name="Rectangle 1"/>
          <p:cNvSpPr/>
          <p:nvPr/>
        </p:nvSpPr>
        <p:spPr>
          <a:xfrm>
            <a:off x="899592" y="3573016"/>
            <a:ext cx="7128792" cy="1477328"/>
          </a:xfrm>
          <a:prstGeom prst="rect">
            <a:avLst/>
          </a:prstGeom>
        </p:spPr>
        <p:txBody>
          <a:bodyPr wrap="square">
            <a:spAutoFit/>
          </a:bodyPr>
          <a:lstStyle/>
          <a:p>
            <a:pPr algn="just">
              <a:lnSpc>
                <a:spcPct val="150000"/>
              </a:lnSpc>
            </a:pPr>
            <a:r>
              <a:rPr lang="fa-IR" sz="2000" dirty="0">
                <a:latin typeface="AP Yekan" panose="02000503030000020004" pitchFamily="2" charset="-78"/>
                <a:cs typeface="AP Yekan" panose="02000503030000020004" pitchFamily="2" charset="-78"/>
              </a:rPr>
              <a:t>دندانه یک مکمل برای ایجاد ثبات و ماندگاری مواد رنگزا در فرایند رنگرزی است و انواع دندانه که به صورت کلی به دو دسته دندانه های نباتی و دندانه های معدنی تقسیم می شوند. </a:t>
            </a:r>
          </a:p>
        </p:txBody>
      </p:sp>
    </p:spTree>
    <p:extLst>
      <p:ext uri="{BB962C8B-B14F-4D97-AF65-F5344CB8AC3E}">
        <p14:creationId xmlns:p14="http://schemas.microsoft.com/office/powerpoint/2010/main" val="19119569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27584" y="620688"/>
            <a:ext cx="7272808" cy="5170646"/>
          </a:xfrm>
          <a:prstGeom prst="rect">
            <a:avLst/>
          </a:prstGeom>
        </p:spPr>
        <p:txBody>
          <a:bodyPr wrap="square">
            <a:spAutoFit/>
          </a:bodyPr>
          <a:lstStyle/>
          <a:p>
            <a:pPr algn="just">
              <a:lnSpc>
                <a:spcPct val="150000"/>
              </a:lnSpc>
            </a:pPr>
            <a:r>
              <a:rPr lang="fa-IR" sz="2000" dirty="0" smtClean="0">
                <a:latin typeface="AP Yekan" panose="02000503030000020004" pitchFamily="2" charset="-78"/>
                <a:cs typeface="AP Yekan" panose="02000503030000020004" pitchFamily="2" charset="-78"/>
              </a:rPr>
              <a:t>انواع دندانه : دندانه های نباتی</a:t>
            </a:r>
          </a:p>
          <a:p>
            <a:pPr algn="just">
              <a:lnSpc>
                <a:spcPct val="150000"/>
              </a:lnSpc>
            </a:pPr>
            <a:r>
              <a:rPr lang="fa-IR" sz="2000" dirty="0" smtClean="0">
                <a:latin typeface="AP Yekan" panose="02000503030000020004" pitchFamily="2" charset="-78"/>
                <a:cs typeface="AP Yekan" panose="02000503030000020004" pitchFamily="2" charset="-78"/>
              </a:rPr>
              <a:t>برخی گیاهان در قسمتهای مختلف خود موادی دارند که خاصیت تثبیت کننده دارد یعنی قادر هستند، در فرایند رنگرزی باعث ثبات و ماندگاری مواد رنگزا بشوند. این مواد تثبیت کننده تاتن و مازوج نامیده می شوند. البته مواد دیگری مانند اسید تانیک، تانن، اسید گالوتانیک، گالوتانن و اسید دی گالیک در برخی گیاهان وجود دارند که کارشان تثبت کردن رنگ است. نکته ای که در اینجا باید ذکر شود اینکه همه این دندانه های نباتی به صورت یکجا در میوه و یا گیاهان جمع نشده اند و برخی از میوه ها و گیاهان فقط دو یا سه مورد از این دندانه های نباتی را دارند. مثلا پوست و میوه درخت بلوط و سماق به میزان زیادی تانن دارد البته تانن موجود در این گیاهان انواع مختلفی داشته که شامل موراد ذیل است:</a:t>
            </a:r>
            <a:endParaRPr lang="fa-IR" sz="2000" dirty="0">
              <a:latin typeface="AP Yekan" panose="02000503030000020004" pitchFamily="2" charset="-78"/>
              <a:cs typeface="AP Yekan" panose="02000503030000020004" pitchFamily="2" charset="-78"/>
            </a:endParaRPr>
          </a:p>
        </p:txBody>
      </p:sp>
    </p:spTree>
    <p:extLst>
      <p:ext uri="{BB962C8B-B14F-4D97-AF65-F5344CB8AC3E}">
        <p14:creationId xmlns:p14="http://schemas.microsoft.com/office/powerpoint/2010/main" val="24086612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11943" y="1052736"/>
            <a:ext cx="6984776" cy="4247317"/>
          </a:xfrm>
          <a:prstGeom prst="rect">
            <a:avLst/>
          </a:prstGeom>
        </p:spPr>
        <p:txBody>
          <a:bodyPr wrap="square">
            <a:spAutoFit/>
          </a:bodyPr>
          <a:lstStyle/>
          <a:p>
            <a:pPr algn="just">
              <a:lnSpc>
                <a:spcPct val="150000"/>
              </a:lnSpc>
            </a:pPr>
            <a:r>
              <a:rPr lang="fa-IR" sz="2000" dirty="0" smtClean="0">
                <a:latin typeface="AP Yekan" panose="02000503030000020004" pitchFamily="2" charset="-78"/>
                <a:cs typeface="AP Yekan" panose="02000503030000020004" pitchFamily="2" charset="-78"/>
              </a:rPr>
              <a:t>1-دسته اول تانن هایی هستند که رنگ آبی سیاه تولید می کنند. این دندانه های نباتی قادرند املاح فریک را به آبی سیاه تبدیل کرده و برخی از آنها در پوست بلوط، سماق و پوست درخت غان وجود دارند. برای بدست آوردن این دندانه های نباتی از پوست این گیاهان استفاده می کنند.</a:t>
            </a:r>
          </a:p>
          <a:p>
            <a:pPr algn="just">
              <a:lnSpc>
                <a:spcPct val="150000"/>
              </a:lnSpc>
            </a:pPr>
            <a:r>
              <a:rPr lang="fa-IR" sz="2000" dirty="0" smtClean="0">
                <a:latin typeface="AP Yekan" panose="02000503030000020004" pitchFamily="2" charset="-78"/>
                <a:cs typeface="AP Yekan" panose="02000503030000020004" pitchFamily="2" charset="-78"/>
              </a:rPr>
              <a:t>2-برخی تانن ها هستند که با استفاده از املاح فریک رنگ سبز تولید می کنند. این دندانه های نباتی را می توانند در گیاه ترشک پیدا کرده و از آن استخراج کنند.</a:t>
            </a:r>
          </a:p>
          <a:p>
            <a:pPr algn="just">
              <a:lnSpc>
                <a:spcPct val="150000"/>
              </a:lnSpc>
            </a:pPr>
            <a:r>
              <a:rPr lang="fa-IR" sz="2000" dirty="0" smtClean="0">
                <a:latin typeface="AP Yekan" panose="02000503030000020004" pitchFamily="2" charset="-78"/>
                <a:cs typeface="AP Yekan" panose="02000503030000020004" pitchFamily="2" charset="-78"/>
              </a:rPr>
              <a:t>3-تانن هایی که املاح فریک را به رنگ خاکستری متمایل به سبز تبدیل می کنند، در گیاهانی مانند گزنه یافت می شوند.</a:t>
            </a:r>
            <a:endParaRPr lang="fa-IR" sz="2000" dirty="0">
              <a:latin typeface="AP Yekan" panose="02000503030000020004" pitchFamily="2" charset="-78"/>
              <a:cs typeface="AP Yekan" panose="02000503030000020004" pitchFamily="2" charset="-78"/>
            </a:endParaRPr>
          </a:p>
        </p:txBody>
      </p:sp>
    </p:spTree>
    <p:extLst>
      <p:ext uri="{BB962C8B-B14F-4D97-AF65-F5344CB8AC3E}">
        <p14:creationId xmlns:p14="http://schemas.microsoft.com/office/powerpoint/2010/main" val="30042874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3568" y="476672"/>
            <a:ext cx="7200799" cy="6186309"/>
          </a:xfrm>
          <a:prstGeom prst="rect">
            <a:avLst/>
          </a:prstGeom>
        </p:spPr>
        <p:txBody>
          <a:bodyPr wrap="square">
            <a:spAutoFit/>
          </a:bodyPr>
          <a:lstStyle/>
          <a:p>
            <a:pPr algn="just">
              <a:lnSpc>
                <a:spcPct val="150000"/>
              </a:lnSpc>
            </a:pPr>
            <a:r>
              <a:rPr lang="fa-IR" sz="2400" b="1" dirty="0" smtClean="0">
                <a:latin typeface="AP Yekan" panose="02000503030000020004" pitchFamily="2" charset="-78"/>
                <a:cs typeface="AP Yekan" panose="02000503030000020004" pitchFamily="2" charset="-78"/>
              </a:rPr>
              <a:t>روش های استخراج تانن ها</a:t>
            </a:r>
          </a:p>
          <a:p>
            <a:pPr algn="just">
              <a:lnSpc>
                <a:spcPct val="150000"/>
              </a:lnSpc>
            </a:pPr>
            <a:r>
              <a:rPr lang="fa-IR" sz="2000" dirty="0" smtClean="0">
                <a:latin typeface="AP Yekan" panose="02000503030000020004" pitchFamily="2" charset="-78"/>
                <a:cs typeface="AP Yekan" panose="02000503030000020004" pitchFamily="2" charset="-78"/>
              </a:rPr>
              <a:t>برای بدست آوردن انواع دندانه های نباتی دو روش وجود دارد:</a:t>
            </a:r>
          </a:p>
          <a:p>
            <a:pPr algn="just">
              <a:lnSpc>
                <a:spcPct val="150000"/>
              </a:lnSpc>
            </a:pPr>
            <a:r>
              <a:rPr lang="fa-IR" sz="2000" dirty="0" smtClean="0">
                <a:latin typeface="AP Yekan" panose="02000503030000020004" pitchFamily="2" charset="-78"/>
                <a:cs typeface="AP Yekan" panose="02000503030000020004" pitchFamily="2" charset="-78"/>
              </a:rPr>
              <a:t>1-اول اینکه دندانه های نباتی و تانن های موجود در آنها به صورت طبیعی در گیاه وجود داشته و از آن استخراج می شوند.</a:t>
            </a:r>
          </a:p>
          <a:p>
            <a:pPr algn="just">
              <a:lnSpc>
                <a:spcPct val="150000"/>
              </a:lnSpc>
            </a:pPr>
            <a:r>
              <a:rPr lang="fa-IR" sz="2000" dirty="0" smtClean="0">
                <a:latin typeface="AP Yekan" panose="02000503030000020004" pitchFamily="2" charset="-78"/>
                <a:cs typeface="AP Yekan" panose="02000503030000020004" pitchFamily="2" charset="-78"/>
              </a:rPr>
              <a:t>2-برخی دندانه های نباتی و تانن ها هستند که بر اثر نیش پشه ای به نام </a:t>
            </a:r>
            <a:r>
              <a:rPr lang="en-US" sz="2000" dirty="0" smtClean="0">
                <a:latin typeface="AP Yekan" panose="02000503030000020004" pitchFamily="2" charset="-78"/>
                <a:cs typeface="AP Yekan" panose="02000503030000020004" pitchFamily="2" charset="-78"/>
              </a:rPr>
              <a:t>PEMHIGUS UTRIVULAIUS </a:t>
            </a:r>
            <a:r>
              <a:rPr lang="fa-IR" sz="2000" dirty="0" smtClean="0">
                <a:latin typeface="AP Yekan" panose="02000503030000020004" pitchFamily="2" charset="-78"/>
                <a:cs typeface="AP Yekan" panose="02000503030000020004" pitchFamily="2" charset="-78"/>
              </a:rPr>
              <a:t>ساخته می شوند. این نوع تانن ها را دندانه های نباتی پاتولوژیک و مازو هم می گویند. در ایران در منطقه کردستان بلوط هایی هستند که در اثر نیش پشه حدودا 70 درصد مازو تولید می کنند. طریقه مصرف مازوها به این شکل است که برگ خشک درخت بلوط را سائیده و داخل دیگ های بزرگ مسی می جوشانند و بعد از صاف کردن از عصاره آن در رنگرزی استفاده می کنند. مازو عموما برای ایجاد رنگ های تیره استفاده شده و قدرت ترکیبی بالایی با مواد قلیایی دارد.</a:t>
            </a:r>
          </a:p>
          <a:p>
            <a:pPr algn="just">
              <a:lnSpc>
                <a:spcPct val="150000"/>
              </a:lnSpc>
            </a:pPr>
            <a:endParaRPr lang="fa-IR" sz="2000" dirty="0">
              <a:latin typeface="AP Yekan" panose="02000503030000020004" pitchFamily="2" charset="-78"/>
              <a:cs typeface="AP Yekan" panose="02000503030000020004" pitchFamily="2" charset="-78"/>
            </a:endParaRPr>
          </a:p>
        </p:txBody>
      </p:sp>
      <p:sp>
        <p:nvSpPr>
          <p:cNvPr id="2" name="TextBox 1"/>
          <p:cNvSpPr txBox="1"/>
          <p:nvPr/>
        </p:nvSpPr>
        <p:spPr>
          <a:xfrm>
            <a:off x="107504" y="6165304"/>
            <a:ext cx="2664296" cy="338554"/>
          </a:xfrm>
          <a:prstGeom prst="rect">
            <a:avLst/>
          </a:prstGeom>
          <a:noFill/>
        </p:spPr>
        <p:txBody>
          <a:bodyPr wrap="square" rtlCol="1">
            <a:spAutoFit/>
          </a:bodyPr>
          <a:lstStyle/>
          <a:p>
            <a:r>
              <a:rPr lang="fa-IR" sz="1600" dirty="0" smtClean="0">
                <a:latin typeface="AP Yekan" panose="02000503030000020004" pitchFamily="2" charset="-78"/>
                <a:cs typeface="AP Yekan" panose="02000503030000020004" pitchFamily="2" charset="-78"/>
              </a:rPr>
              <a:t>حمید عبداللهی _آذر 99</a:t>
            </a:r>
            <a:endParaRPr lang="fa-IR" sz="1600" dirty="0">
              <a:latin typeface="AP Yekan" panose="02000503030000020004" pitchFamily="2" charset="-78"/>
              <a:cs typeface="AP Yekan" panose="02000503030000020004" pitchFamily="2" charset="-78"/>
            </a:endParaRPr>
          </a:p>
        </p:txBody>
      </p:sp>
    </p:spTree>
    <p:extLst>
      <p:ext uri="{BB962C8B-B14F-4D97-AF65-F5344CB8AC3E}">
        <p14:creationId xmlns:p14="http://schemas.microsoft.com/office/powerpoint/2010/main" val="226517617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43</TotalTime>
  <Words>773</Words>
  <Application>Microsoft Office PowerPoint</Application>
  <PresentationFormat>On-screen Show (4:3)</PresentationFormat>
  <Paragraphs>19</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AP Yekan</vt:lpstr>
      <vt:lpstr>Century Schoolbook</vt:lpstr>
      <vt:lpstr>Times New Roman</vt:lpstr>
      <vt:lpstr>Wingdings</vt:lpstr>
      <vt:lpstr>Wingdings 2</vt:lpstr>
      <vt:lpstr>Oriel</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hamid</dc:creator>
  <cp:lastModifiedBy>vista - PC</cp:lastModifiedBy>
  <cp:revision>6</cp:revision>
  <dcterms:created xsi:type="dcterms:W3CDTF">2020-11-30T21:06:18Z</dcterms:created>
  <dcterms:modified xsi:type="dcterms:W3CDTF">2020-12-29T21:39:12Z</dcterms:modified>
</cp:coreProperties>
</file>