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1" r:id="rId2"/>
    <p:sldId id="408" r:id="rId3"/>
    <p:sldId id="397" r:id="rId4"/>
    <p:sldId id="394" r:id="rId5"/>
    <p:sldId id="395" r:id="rId6"/>
    <p:sldId id="264" r:id="rId7"/>
    <p:sldId id="400" r:id="rId8"/>
    <p:sldId id="396" r:id="rId9"/>
    <p:sldId id="401" r:id="rId10"/>
    <p:sldId id="393" r:id="rId11"/>
    <p:sldId id="402" r:id="rId12"/>
    <p:sldId id="403" r:id="rId13"/>
    <p:sldId id="404" r:id="rId14"/>
    <p:sldId id="405" r:id="rId15"/>
    <p:sldId id="406" r:id="rId16"/>
    <p:sldId id="407" r:id="rId17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35AFCDC-3A0E-4C68-9120-1972FF65C09A}">
          <p14:sldIdLst>
            <p14:sldId id="261"/>
            <p14:sldId id="408"/>
            <p14:sldId id="397"/>
            <p14:sldId id="394"/>
            <p14:sldId id="395"/>
            <p14:sldId id="264"/>
            <p14:sldId id="400"/>
            <p14:sldId id="396"/>
            <p14:sldId id="401"/>
            <p14:sldId id="393"/>
            <p14:sldId id="402"/>
            <p14:sldId id="403"/>
            <p14:sldId id="404"/>
            <p14:sldId id="405"/>
            <p14:sldId id="406"/>
            <p14:sldId id="40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1E6"/>
    <a:srgbClr val="B7DEE8"/>
    <a:srgbClr val="8064A2"/>
    <a:srgbClr val="9BBB59"/>
    <a:srgbClr val="4F5D68"/>
    <a:srgbClr val="4BACC6"/>
    <a:srgbClr val="FF0000"/>
    <a:srgbClr val="F0F0F0"/>
    <a:srgbClr val="E2E2E2"/>
    <a:srgbClr val="BC2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55" autoAdjust="0"/>
    <p:restoredTop sz="94660"/>
  </p:normalViewPr>
  <p:slideViewPr>
    <p:cSldViewPr snapToGrid="0">
      <p:cViewPr varScale="1">
        <p:scale>
          <a:sx n="91" d="100"/>
          <a:sy n="91" d="100"/>
        </p:scale>
        <p:origin x="4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CF907F36-AC5E-4E4D-851E-F579E5126583}" type="datetimeFigureOut">
              <a:rPr lang="fa-IR" smtClean="0"/>
              <a:t>05/29/1439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DF23C1C1-FBAA-4803-83D4-598D36CEF5B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112583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827C8597-56A6-404F-8256-965D3F73C1C0}" type="datetimeFigureOut">
              <a:rPr lang="fa-IR" smtClean="0"/>
              <a:t>05/29/1439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31D45BE8-D448-4B80-A419-0DDB235E88F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75292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ectangle 11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sz="100"/>
          </a:p>
        </p:txBody>
      </p:sp>
      <p:sp>
        <p:nvSpPr>
          <p:cNvPr id="11" name="AutoShape 114"/>
          <p:cNvSpPr>
            <a:spLocks/>
          </p:cNvSpPr>
          <p:nvPr userDrawn="1"/>
        </p:nvSpPr>
        <p:spPr bwMode="auto">
          <a:xfrm>
            <a:off x="11351281" y="246494"/>
            <a:ext cx="629291" cy="472237"/>
          </a:xfrm>
          <a:custGeom>
            <a:avLst/>
            <a:gdLst>
              <a:gd name="T0" fmla="*/ 6065 w 21596"/>
              <a:gd name="T1" fmla="*/ 3878 h 21600"/>
              <a:gd name="T2" fmla="*/ 1353 w 21596"/>
              <a:gd name="T3" fmla="*/ 6303 h 21600"/>
              <a:gd name="T4" fmla="*/ 17349 w 21596"/>
              <a:gd name="T5" fmla="*/ 6303 h 21600"/>
              <a:gd name="T6" fmla="*/ 17082 w 21596"/>
              <a:gd name="T7" fmla="*/ 2154 h 21600"/>
              <a:gd name="T8" fmla="*/ 17349 w 21596"/>
              <a:gd name="T9" fmla="*/ 6303 h 21600"/>
              <a:gd name="T10" fmla="*/ 19664 w 21596"/>
              <a:gd name="T11" fmla="*/ 7203 h 21600"/>
              <a:gd name="T12" fmla="*/ 17264 w 21596"/>
              <a:gd name="T13" fmla="*/ 7203 h 21600"/>
              <a:gd name="T14" fmla="*/ 1933 w 21596"/>
              <a:gd name="T15" fmla="*/ 7203 h 21600"/>
              <a:gd name="T16" fmla="*/ 8574 w 21596"/>
              <a:gd name="T17" fmla="*/ 16638 h 21600"/>
              <a:gd name="T18" fmla="*/ 10085 w 21596"/>
              <a:gd name="T19" fmla="*/ 18250 h 21600"/>
              <a:gd name="T20" fmla="*/ 8430 w 21596"/>
              <a:gd name="T21" fmla="*/ 7203 h 21600"/>
              <a:gd name="T22" fmla="*/ 8247 w 21596"/>
              <a:gd name="T23" fmla="*/ 6303 h 21600"/>
              <a:gd name="T24" fmla="*/ 6585 w 21596"/>
              <a:gd name="T25" fmla="*/ 4457 h 21600"/>
              <a:gd name="T26" fmla="*/ 5251 w 21596"/>
              <a:gd name="T27" fmla="*/ 1801 h 21600"/>
              <a:gd name="T28" fmla="*/ 6544 w 21596"/>
              <a:gd name="T29" fmla="*/ 3239 h 21600"/>
              <a:gd name="T30" fmla="*/ 9300 w 21596"/>
              <a:gd name="T31" fmla="*/ 1801 h 21600"/>
              <a:gd name="T32" fmla="*/ 10798 w 21596"/>
              <a:gd name="T33" fmla="*/ 3466 h 21600"/>
              <a:gd name="T34" fmla="*/ 16345 w 21596"/>
              <a:gd name="T35" fmla="*/ 1801 h 21600"/>
              <a:gd name="T36" fmla="*/ 13974 w 21596"/>
              <a:gd name="T37" fmla="*/ 1801 h 21600"/>
              <a:gd name="T38" fmla="*/ 15011 w 21596"/>
              <a:gd name="T39" fmla="*/ 4457 h 21600"/>
              <a:gd name="T40" fmla="*/ 13349 w 21596"/>
              <a:gd name="T41" fmla="*/ 6303 h 21600"/>
              <a:gd name="T42" fmla="*/ 16478 w 21596"/>
              <a:gd name="T43" fmla="*/ 7203 h 21600"/>
              <a:gd name="T44" fmla="*/ 13166 w 21596"/>
              <a:gd name="T45" fmla="*/ 7203 h 21600"/>
              <a:gd name="T46" fmla="*/ 10798 w 21596"/>
              <a:gd name="T47" fmla="*/ 18414 h 21600"/>
              <a:gd name="T48" fmla="*/ 12479 w 21596"/>
              <a:gd name="T49" fmla="*/ 7203 h 21600"/>
              <a:gd name="T50" fmla="*/ 7064 w 21596"/>
              <a:gd name="T51" fmla="*/ 3818 h 21600"/>
              <a:gd name="T52" fmla="*/ 10270 w 21596"/>
              <a:gd name="T53" fmla="*/ 4052 h 21600"/>
              <a:gd name="T54" fmla="*/ 11325 w 21596"/>
              <a:gd name="T55" fmla="*/ 4052 h 21600"/>
              <a:gd name="T56" fmla="*/ 14532 w 21596"/>
              <a:gd name="T57" fmla="*/ 3818 h 21600"/>
              <a:gd name="T58" fmla="*/ 11325 w 21596"/>
              <a:gd name="T59" fmla="*/ 4052 h 21600"/>
              <a:gd name="T60" fmla="*/ 9300 w 21596"/>
              <a:gd name="T61" fmla="*/ 6303 h 21600"/>
              <a:gd name="T62" fmla="*/ 12296 w 21596"/>
              <a:gd name="T63" fmla="*/ 6303 h 21600"/>
              <a:gd name="T64" fmla="*/ 17772 w 21596"/>
              <a:gd name="T65" fmla="*/ 528 h 21600"/>
              <a:gd name="T66" fmla="*/ 4779 w 21596"/>
              <a:gd name="T67" fmla="*/ 0 h 21600"/>
              <a:gd name="T68" fmla="*/ 396 w 21596"/>
              <a:gd name="T69" fmla="*/ 5102 h 21600"/>
              <a:gd name="T70" fmla="*/ 341 w 21596"/>
              <a:gd name="T71" fmla="*/ 7573 h 21600"/>
              <a:gd name="T72" fmla="*/ 10798 w 21596"/>
              <a:gd name="T73" fmla="*/ 21600 h 21600"/>
              <a:gd name="T74" fmla="*/ 21256 w 21596"/>
              <a:gd name="T75" fmla="*/ 7573 h 21600"/>
              <a:gd name="T76" fmla="*/ 21201 w 21596"/>
              <a:gd name="T77" fmla="*/ 510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596" h="21600">
                <a:moveTo>
                  <a:pt x="4512" y="2152"/>
                </a:moveTo>
                <a:lnTo>
                  <a:pt x="6065" y="3878"/>
                </a:lnTo>
                <a:lnTo>
                  <a:pt x="4247" y="6303"/>
                </a:lnTo>
                <a:lnTo>
                  <a:pt x="1353" y="6303"/>
                </a:lnTo>
                <a:cubicBezTo>
                  <a:pt x="1353" y="6303"/>
                  <a:pt x="4512" y="2152"/>
                  <a:pt x="4512" y="2152"/>
                </a:cubicBezTo>
                <a:close/>
                <a:moveTo>
                  <a:pt x="17349" y="6303"/>
                </a:moveTo>
                <a:lnTo>
                  <a:pt x="15531" y="3878"/>
                </a:lnTo>
                <a:lnTo>
                  <a:pt x="17082" y="2154"/>
                </a:lnTo>
                <a:lnTo>
                  <a:pt x="20191" y="6303"/>
                </a:lnTo>
                <a:cubicBezTo>
                  <a:pt x="20191" y="6303"/>
                  <a:pt x="17349" y="6303"/>
                  <a:pt x="17349" y="6303"/>
                </a:cubicBezTo>
                <a:close/>
                <a:moveTo>
                  <a:pt x="17264" y="7203"/>
                </a:moveTo>
                <a:lnTo>
                  <a:pt x="19664" y="7203"/>
                </a:lnTo>
                <a:lnTo>
                  <a:pt x="13021" y="16639"/>
                </a:lnTo>
                <a:cubicBezTo>
                  <a:pt x="13021" y="16639"/>
                  <a:pt x="17264" y="7203"/>
                  <a:pt x="17264" y="7203"/>
                </a:cubicBezTo>
                <a:close/>
                <a:moveTo>
                  <a:pt x="8574" y="16638"/>
                </a:moveTo>
                <a:lnTo>
                  <a:pt x="1933" y="7203"/>
                </a:lnTo>
                <a:lnTo>
                  <a:pt x="4331" y="7203"/>
                </a:lnTo>
                <a:cubicBezTo>
                  <a:pt x="4331" y="7203"/>
                  <a:pt x="8574" y="16638"/>
                  <a:pt x="8574" y="16638"/>
                </a:cubicBezTo>
                <a:close/>
                <a:moveTo>
                  <a:pt x="8430" y="7203"/>
                </a:moveTo>
                <a:lnTo>
                  <a:pt x="10085" y="18250"/>
                </a:lnTo>
                <a:lnTo>
                  <a:pt x="5117" y="7203"/>
                </a:lnTo>
                <a:cubicBezTo>
                  <a:pt x="5117" y="7203"/>
                  <a:pt x="8430" y="7203"/>
                  <a:pt x="8430" y="7203"/>
                </a:cubicBezTo>
                <a:close/>
                <a:moveTo>
                  <a:pt x="6585" y="4457"/>
                </a:moveTo>
                <a:lnTo>
                  <a:pt x="8247" y="6303"/>
                </a:lnTo>
                <a:lnTo>
                  <a:pt x="5201" y="6303"/>
                </a:lnTo>
                <a:cubicBezTo>
                  <a:pt x="5201" y="6303"/>
                  <a:pt x="6585" y="4457"/>
                  <a:pt x="6585" y="4457"/>
                </a:cubicBezTo>
                <a:close/>
                <a:moveTo>
                  <a:pt x="6544" y="3239"/>
                </a:moveTo>
                <a:lnTo>
                  <a:pt x="5251" y="1801"/>
                </a:lnTo>
                <a:lnTo>
                  <a:pt x="7621" y="1801"/>
                </a:lnTo>
                <a:cubicBezTo>
                  <a:pt x="7621" y="1801"/>
                  <a:pt x="6544" y="3239"/>
                  <a:pt x="6544" y="3239"/>
                </a:cubicBezTo>
                <a:close/>
                <a:moveTo>
                  <a:pt x="10798" y="3466"/>
                </a:moveTo>
                <a:lnTo>
                  <a:pt x="9300" y="1801"/>
                </a:lnTo>
                <a:lnTo>
                  <a:pt x="12296" y="1801"/>
                </a:lnTo>
                <a:cubicBezTo>
                  <a:pt x="12296" y="1801"/>
                  <a:pt x="10798" y="3466"/>
                  <a:pt x="10798" y="3466"/>
                </a:cubicBezTo>
                <a:close/>
                <a:moveTo>
                  <a:pt x="13974" y="1801"/>
                </a:moveTo>
                <a:lnTo>
                  <a:pt x="16345" y="1801"/>
                </a:lnTo>
                <a:lnTo>
                  <a:pt x="15052" y="3239"/>
                </a:lnTo>
                <a:cubicBezTo>
                  <a:pt x="15052" y="3239"/>
                  <a:pt x="13974" y="1801"/>
                  <a:pt x="13974" y="1801"/>
                </a:cubicBezTo>
                <a:close/>
                <a:moveTo>
                  <a:pt x="13349" y="6303"/>
                </a:moveTo>
                <a:lnTo>
                  <a:pt x="15011" y="4457"/>
                </a:lnTo>
                <a:lnTo>
                  <a:pt x="16394" y="6303"/>
                </a:lnTo>
                <a:cubicBezTo>
                  <a:pt x="16394" y="6303"/>
                  <a:pt x="13349" y="6303"/>
                  <a:pt x="13349" y="6303"/>
                </a:cubicBezTo>
                <a:close/>
                <a:moveTo>
                  <a:pt x="13166" y="7203"/>
                </a:moveTo>
                <a:lnTo>
                  <a:pt x="16478" y="7203"/>
                </a:lnTo>
                <a:lnTo>
                  <a:pt x="11511" y="18250"/>
                </a:lnTo>
                <a:cubicBezTo>
                  <a:pt x="11511" y="18250"/>
                  <a:pt x="13166" y="7203"/>
                  <a:pt x="13166" y="7203"/>
                </a:cubicBezTo>
                <a:close/>
                <a:moveTo>
                  <a:pt x="12479" y="7203"/>
                </a:moveTo>
                <a:lnTo>
                  <a:pt x="10798" y="18414"/>
                </a:lnTo>
                <a:lnTo>
                  <a:pt x="9117" y="7203"/>
                </a:lnTo>
                <a:cubicBezTo>
                  <a:pt x="9117" y="7203"/>
                  <a:pt x="12479" y="7203"/>
                  <a:pt x="12479" y="7203"/>
                </a:cubicBezTo>
                <a:close/>
                <a:moveTo>
                  <a:pt x="8773" y="5717"/>
                </a:moveTo>
                <a:lnTo>
                  <a:pt x="7064" y="3818"/>
                </a:lnTo>
                <a:lnTo>
                  <a:pt x="8426" y="2001"/>
                </a:lnTo>
                <a:lnTo>
                  <a:pt x="10270" y="4052"/>
                </a:lnTo>
                <a:cubicBezTo>
                  <a:pt x="10270" y="4052"/>
                  <a:pt x="8773" y="5717"/>
                  <a:pt x="8773" y="5717"/>
                </a:cubicBezTo>
                <a:close/>
                <a:moveTo>
                  <a:pt x="11325" y="4052"/>
                </a:moveTo>
                <a:lnTo>
                  <a:pt x="13170" y="2001"/>
                </a:lnTo>
                <a:lnTo>
                  <a:pt x="14532" y="3818"/>
                </a:lnTo>
                <a:lnTo>
                  <a:pt x="12822" y="5717"/>
                </a:lnTo>
                <a:cubicBezTo>
                  <a:pt x="12822" y="5717"/>
                  <a:pt x="11325" y="4052"/>
                  <a:pt x="11325" y="4052"/>
                </a:cubicBezTo>
                <a:close/>
                <a:moveTo>
                  <a:pt x="12296" y="6303"/>
                </a:moveTo>
                <a:lnTo>
                  <a:pt x="9300" y="6303"/>
                </a:lnTo>
                <a:lnTo>
                  <a:pt x="10798" y="4638"/>
                </a:lnTo>
                <a:cubicBezTo>
                  <a:pt x="10798" y="4638"/>
                  <a:pt x="12296" y="6303"/>
                  <a:pt x="12296" y="6303"/>
                </a:cubicBezTo>
                <a:close/>
                <a:moveTo>
                  <a:pt x="21201" y="5102"/>
                </a:moveTo>
                <a:lnTo>
                  <a:pt x="17772" y="528"/>
                </a:lnTo>
                <a:cubicBezTo>
                  <a:pt x="17519" y="190"/>
                  <a:pt x="17176" y="0"/>
                  <a:pt x="16818" y="0"/>
                </a:cubicBezTo>
                <a:lnTo>
                  <a:pt x="4779" y="0"/>
                </a:lnTo>
                <a:cubicBezTo>
                  <a:pt x="4421" y="0"/>
                  <a:pt x="4077" y="190"/>
                  <a:pt x="3824" y="528"/>
                </a:cubicBezTo>
                <a:lnTo>
                  <a:pt x="396" y="5102"/>
                </a:lnTo>
                <a:cubicBezTo>
                  <a:pt x="131" y="5455"/>
                  <a:pt x="-1" y="5922"/>
                  <a:pt x="0" y="6387"/>
                </a:cubicBezTo>
                <a:cubicBezTo>
                  <a:pt x="2" y="6810"/>
                  <a:pt x="115" y="7234"/>
                  <a:pt x="341" y="7573"/>
                </a:cubicBezTo>
                <a:lnTo>
                  <a:pt x="9789" y="20996"/>
                </a:lnTo>
                <a:cubicBezTo>
                  <a:pt x="10045" y="21379"/>
                  <a:pt x="10412" y="21600"/>
                  <a:pt x="10798" y="21600"/>
                </a:cubicBezTo>
                <a:cubicBezTo>
                  <a:pt x="11184" y="21600"/>
                  <a:pt x="11551" y="21379"/>
                  <a:pt x="11807" y="20996"/>
                </a:cubicBezTo>
                <a:lnTo>
                  <a:pt x="21256" y="7573"/>
                </a:lnTo>
                <a:cubicBezTo>
                  <a:pt x="21486" y="7227"/>
                  <a:pt x="21599" y="6791"/>
                  <a:pt x="21596" y="6359"/>
                </a:cubicBezTo>
                <a:cubicBezTo>
                  <a:pt x="21594" y="5903"/>
                  <a:pt x="21460" y="5449"/>
                  <a:pt x="21201" y="510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fa-IR" sz="9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210478"/>
            <a:ext cx="9144000" cy="1764290"/>
          </a:xfrm>
          <a:prstGeom prst="rect">
            <a:avLst/>
          </a:prstGeom>
        </p:spPr>
        <p:txBody>
          <a:bodyPr anchor="b"/>
          <a:lstStyle>
            <a:lvl1pPr algn="ctr">
              <a:defRPr sz="4000"/>
            </a:lvl1pPr>
          </a:lstStyle>
          <a:p>
            <a:pPr algn="ctr"/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</a:t>
            </a:r>
            <a:b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</a:br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در یک نگاه</a:t>
            </a:r>
            <a:endParaRPr lang="fa-IR" sz="60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ctr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متن مورد نظر را در اینجا تایپ می کنیم</a:t>
            </a:r>
            <a:endParaRPr lang="fa-IR" sz="24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5A82-767D-49AB-9E1F-25A6D9201170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0903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28503"/>
            <a:ext cx="10515600" cy="454846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A65-38EA-426A-BB50-45ACE6FE2B31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2714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r" rtl="1">
              <a:defRPr sz="6000"/>
            </a:lvl1pPr>
          </a:lstStyle>
          <a:p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r" rtl="1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38B-52E4-4ED0-904C-EC55937A0421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687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ectangle 8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F16C-EB21-4D3D-B8B6-DB6DE51B860E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08606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ectangle 10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819F4-E2A6-4E4C-8ABB-B370A45CAA83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34876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r>
              <a:rPr lang="fa-IR" sz="4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377A4-1A14-4185-B939-FADF27D5EDB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437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2F75-D7E9-422B-B0EE-EA6D7690ADFD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47212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3EBD5-CF3A-4E96-B435-983D6C267015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8151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3FA0-3712-40FD-8715-532FE43246F8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3708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067F-CAD0-4F7D-B7F5-10C6B722BF2F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31593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D1075-A3AA-4D1F-9E1C-DD0BA53D43A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95783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DA3C-36B9-4C0D-B8E7-B716C707E084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43602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" y="0"/>
            <a:ext cx="12188301" cy="686008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562860"/>
            <a:ext cx="10515600" cy="4665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C933C-98AF-4D00-B1C6-17967DFEB56E}" type="datetime8">
              <a:rPr lang="fa-IR" smtClean="0"/>
              <a:t>فوريه 14،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4830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899" y="1219200"/>
            <a:ext cx="6854060" cy="466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188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312465"/>
            <a:ext cx="12192000" cy="2418178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255" y="-151286"/>
            <a:ext cx="6470447" cy="6583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35912" y="2992754"/>
            <a:ext cx="863846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کتاب تفسیر موضوعی قرآن</a:t>
            </a:r>
          </a:p>
          <a:p>
            <a:pPr algn="just" rtl="1"/>
            <a:endParaRPr lang="fa-IR" sz="20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4533458" y="2705946"/>
            <a:ext cx="8638469" cy="16312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تالیف توسط: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عبدالکریم بهجت‌پور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محمدعلی </a:t>
            </a:r>
            <a:r>
              <a:rPr lang="fa-IR" sz="2000" dirty="0">
                <a:cs typeface="B Yekan" panose="00000400000000000000" pitchFamily="2" charset="-78"/>
              </a:rPr>
              <a:t>رضایی </a:t>
            </a:r>
            <a:r>
              <a:rPr lang="fa-IR" sz="2000" dirty="0" smtClean="0">
                <a:cs typeface="B Yekan" panose="00000400000000000000" pitchFamily="2" charset="-78"/>
              </a:rPr>
              <a:t>اصفهانی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ابراهیم کلانتری</a:t>
            </a:r>
          </a:p>
          <a:p>
            <a:pPr algn="r" rtl="1"/>
            <a:r>
              <a:rPr lang="fa-IR" sz="2000" dirty="0" smtClean="0">
                <a:cs typeface="B Yekan" panose="00000400000000000000" pitchFamily="2" charset="-78"/>
              </a:rPr>
              <a:t>علی نصیری</a:t>
            </a:r>
            <a:endParaRPr lang="fa-IR" sz="2000" dirty="0">
              <a:cs typeface="B Yekan" panose="000004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5912" y="3462654"/>
            <a:ext cx="863846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ناشر: </a:t>
            </a:r>
            <a:r>
              <a:rPr lang="fa-IR" sz="2000" dirty="0">
                <a:cs typeface="B Yekan" panose="00000400000000000000" pitchFamily="2" charset="-78"/>
              </a:rPr>
              <a:t>دفتر نشر معارف</a:t>
            </a:r>
            <a:endParaRPr lang="fa-IR" sz="20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358625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033346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0984" y="1829701"/>
            <a:ext cx="843402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7200" dirty="0" smtClean="0">
                <a:solidFill>
                  <a:schemeClr val="bg1"/>
                </a:solidFill>
                <a:latin typeface="IRANSans" panose="02040503050201020203" pitchFamily="18" charset="-78"/>
                <a:cs typeface="B Titr" panose="00000700000000000000" pitchFamily="2" charset="-78"/>
              </a:rPr>
              <a:t>قرآن و بهداشت روان</a:t>
            </a:r>
            <a:endParaRPr lang="fa-IR" sz="7200" dirty="0">
              <a:solidFill>
                <a:schemeClr val="bg1"/>
              </a:solidFill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66076" y="677475"/>
            <a:ext cx="2303837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a-IR" sz="8800" baseline="3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فصل</a:t>
            </a:r>
            <a:r>
              <a:rPr lang="fa-IR" sz="88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5</a:t>
            </a:r>
            <a:endParaRPr lang="en-US" sz="8800" baseline="3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cs typeface="B Titr" panose="000007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35799" y="3645026"/>
            <a:ext cx="8434020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800" dirty="0" smtClean="0">
                <a:solidFill>
                  <a:schemeClr val="accent1"/>
                </a:solidFill>
                <a:latin typeface="IRANSans" panose="02040503050201020203" pitchFamily="18" charset="-78"/>
                <a:cs typeface="B Yekan" panose="00000400000000000000" pitchFamily="2" charset="-78"/>
              </a:rPr>
              <a:t>بهداشت روانی </a:t>
            </a:r>
            <a:r>
              <a:rPr lang="fa-IR" sz="2800" dirty="0" smtClean="0">
                <a:latin typeface="IRANSans" panose="02040503050201020203" pitchFamily="18" charset="-78"/>
                <a:cs typeface="B Yekan" panose="00000400000000000000" pitchFamily="2" charset="-78"/>
              </a:rPr>
              <a:t>به معنای سلامت فکر است که می تواند به ایجاد تحرک و پیشرفت و تکامل فردی ملی و بین المللی کمک کند .</a:t>
            </a:r>
          </a:p>
          <a:p>
            <a:pPr algn="just" rtl="1"/>
            <a:r>
              <a:rPr lang="fa-IR" sz="2800" dirty="0" smtClean="0">
                <a:solidFill>
                  <a:schemeClr val="accent1"/>
                </a:solidFill>
                <a:latin typeface="IRANSans" panose="02040503050201020203" pitchFamily="18" charset="-78"/>
                <a:cs typeface="B Yekan" panose="00000400000000000000" pitchFamily="2" charset="-78"/>
              </a:rPr>
              <a:t>فشار روانی </a:t>
            </a:r>
            <a:r>
              <a:rPr lang="fa-IR" sz="2800" dirty="0" smtClean="0">
                <a:latin typeface="IRANSans" panose="02040503050201020203" pitchFamily="18" charset="-78"/>
                <a:cs typeface="B Yekan" panose="00000400000000000000" pitchFamily="2" charset="-78"/>
              </a:rPr>
              <a:t>چیزی است که از خارج به فرد تحمیل می شود و ناراحتی های جسمانی و روانی در پی دارد .</a:t>
            </a:r>
            <a:endParaRPr lang="fa-IR" sz="28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51830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29200" y="2435305"/>
            <a:ext cx="535305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400" dirty="0" smtClean="0">
                <a:cs typeface="B Yekan" panose="00000400000000000000" pitchFamily="2" charset="-78"/>
              </a:rPr>
              <a:t>در آیات متعددی ، از قرآن با عنوان « شفا» یاد شده است .</a:t>
            </a:r>
          </a:p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400" dirty="0" smtClean="0">
                <a:cs typeface="B Yekan" panose="00000400000000000000" pitchFamily="2" charset="-78"/>
              </a:rPr>
              <a:t>مقصود از «شفای قرآن » نجات از انحطاط و سقوط مادی یا معنوی است که به وسیله هدایت انجام می شود . </a:t>
            </a:r>
          </a:p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r>
              <a:rPr lang="fa-IR" sz="2400" dirty="0" smtClean="0">
                <a:cs typeface="B Yekan" panose="00000400000000000000" pitchFamily="2" charset="-78"/>
              </a:rPr>
              <a:t>در آیه « ما هو شفاء و رحمه للمومنین » شفا به «پاکسازی» و رحمت به «بازسازی» انسان اشاره دارد .</a:t>
            </a:r>
            <a:endParaRPr lang="en-US" sz="2400" dirty="0">
              <a:cs typeface="B Yekan" panose="00000400000000000000" pitchFamily="2" charset="-78"/>
            </a:endParaRPr>
          </a:p>
          <a:p>
            <a:pPr marL="342900" indent="-342900" algn="ctr" rtl="1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</a:pPr>
            <a:endParaRPr lang="fa-IR" altLang="fa-IR" sz="2400" dirty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8230" y="1108957"/>
            <a:ext cx="843402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8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شفابخشی قرآن</a:t>
            </a:r>
            <a:endParaRPr lang="fa-IR" sz="48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r="2111"/>
          <a:stretch/>
        </p:blipFill>
        <p:spPr>
          <a:xfrm>
            <a:off x="1433147" y="2435305"/>
            <a:ext cx="3525716" cy="380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2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55277" y="2435305"/>
            <a:ext cx="8159261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400" dirty="0" smtClean="0">
                <a:cs typeface="B Yekan" panose="00000400000000000000" pitchFamily="2" charset="-78"/>
              </a:rPr>
              <a:t>الف) بیماری های فکری و عقیدتی مانند کفر و گمراهی</a:t>
            </a:r>
          </a:p>
          <a:p>
            <a:pPr algn="just" rtl="1"/>
            <a:endParaRPr lang="fa-IR" sz="2400" dirty="0" smtClean="0">
              <a:cs typeface="B Yekan" panose="00000400000000000000" pitchFamily="2" charset="-78"/>
            </a:endParaRPr>
          </a:p>
          <a:p>
            <a:pPr algn="just" rtl="1"/>
            <a:r>
              <a:rPr lang="fa-IR" sz="2400" dirty="0" smtClean="0">
                <a:cs typeface="B Yekan" panose="00000400000000000000" pitchFamily="2" charset="-78"/>
              </a:rPr>
              <a:t>ب) بیماری های اجتماعی مانند جهل و تفرقه</a:t>
            </a:r>
          </a:p>
          <a:p>
            <a:pPr algn="just" rtl="1"/>
            <a:endParaRPr lang="fa-IR" sz="2400" dirty="0" smtClean="0">
              <a:cs typeface="B Yekan" panose="00000400000000000000" pitchFamily="2" charset="-78"/>
            </a:endParaRPr>
          </a:p>
          <a:p>
            <a:pPr algn="just" rtl="1"/>
            <a:r>
              <a:rPr lang="fa-IR" sz="2400" dirty="0" smtClean="0">
                <a:cs typeface="B Yekan" panose="00000400000000000000" pitchFamily="2" charset="-78"/>
              </a:rPr>
              <a:t>ج) بیماری های اخلاقی ، روحی و روانی مانند نفاق و کبر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1266612"/>
            <a:ext cx="93286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28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بیماری های  درمان پذیر و راهکارهای درمان آن از منظر قرآن </a:t>
            </a:r>
            <a:endParaRPr lang="fa-IR" sz="28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726" y="2252223"/>
            <a:ext cx="2853397" cy="285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0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2537314" y="2414058"/>
            <a:ext cx="7948246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1ـ دانش افزائی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2ـ عدالت محوری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3ـ تعدیل ثروت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4ـ سفارش به امانتداری و رعایت عهد و پیمان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5ـ دعوت به وحدت 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6ـ فراخوان به صلح و پرهیز از جنگ ( جز در موارد ضروری)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7ـ سالم سازی محیط با امر به معروف و نهی از منکر و مبارزه با فساد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8ـ دفاع از حقوق زنان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89091"/>
            <a:ext cx="928467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28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راهکارهای مناسب برای درمان بیماری های اجتماعی از منظر قرآن کریم </a:t>
            </a:r>
            <a:endParaRPr lang="fa-IR" sz="28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88" y="2063184"/>
            <a:ext cx="2828191" cy="21211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14908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948230" y="2414058"/>
            <a:ext cx="7948246" cy="2362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قرآن کریم راه های مختلفی را برای تعدیل ثروت بر شمرده از جمله: 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1 ـ پرداخت خمس و زکات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2ـ توزیع عادلانه اموال عمومی 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3ـ تشویق به بخشش و نیکوکاری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4 ـ ممنوعیت رشوه خواری و رباخواری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48230" y="1108957"/>
            <a:ext cx="843402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8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تعدیل ثروت</a:t>
            </a:r>
            <a:endParaRPr lang="fa-IR" sz="48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" t="2045" r="1633" b="4893"/>
          <a:stretch/>
        </p:blipFill>
        <p:spPr>
          <a:xfrm>
            <a:off x="914400" y="3256042"/>
            <a:ext cx="3244362" cy="210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208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184" y="1999435"/>
            <a:ext cx="3956162" cy="2967122"/>
          </a:xfrm>
          <a:prstGeom prst="rect">
            <a:avLst/>
          </a:prstGeom>
        </p:spPr>
      </p:pic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948230" y="2242608"/>
            <a:ext cx="820542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1- ترک نفاق و در پیش گرفتن اخلاص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2ـ پرهیز از ترس ، و ترغیب به شجاعت در امور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3ـ دعوت به آرامش و امنیت 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4ـ دوری از تکبر و دعوت به فروتنی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5ـ ترک دنیاپرستی و روی آوردن به نفاق و ایثار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6ـ دوری از شهوت پرستی و در پیش گرفتن اعتدال در امور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راهکارهای قرآن برای تأمین سلامت و بهداشت روانی</a:t>
            </a:r>
            <a:endParaRPr 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7839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948230" y="2242608"/>
            <a:ext cx="820542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1ـ راهکارهای معرفتی برای تأمین بهداشت روانی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2ـ راهکارهای رفتاری برای تأمین بهداشت روانی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/>
            <a:r>
              <a:rPr lang="fa-IR" altLang="fa-IR" sz="2000" dirty="0" smtClean="0">
                <a:cs typeface="B Yekan" panose="00000400000000000000" pitchFamily="2" charset="-78"/>
              </a:rPr>
              <a:t>3ـ </a:t>
            </a:r>
            <a:r>
              <a:rPr lang="fa-IR" altLang="fa-IR" sz="2000" dirty="0">
                <a:cs typeface="B Yekan" panose="00000400000000000000" pitchFamily="2" charset="-78"/>
              </a:rPr>
              <a:t>راهکارهای </a:t>
            </a:r>
            <a:r>
              <a:rPr lang="fa-IR" altLang="fa-IR" sz="2000" dirty="0" smtClean="0">
                <a:cs typeface="B Yekan" panose="00000400000000000000" pitchFamily="2" charset="-78"/>
              </a:rPr>
              <a:t>عاطفی </a:t>
            </a:r>
            <a:r>
              <a:rPr lang="fa-IR" altLang="fa-IR" sz="2000" dirty="0">
                <a:cs typeface="B Yekan" panose="00000400000000000000" pitchFamily="2" charset="-78"/>
              </a:rPr>
              <a:t>برای تأمین بهداشت </a:t>
            </a:r>
            <a:r>
              <a:rPr lang="fa-IR" altLang="fa-IR" sz="2000" dirty="0" smtClean="0">
                <a:cs typeface="B Yekan" panose="00000400000000000000" pitchFamily="2" charset="-78"/>
              </a:rPr>
              <a:t>روانی</a:t>
            </a:r>
          </a:p>
          <a:p>
            <a:pPr algn="r" rtl="1"/>
            <a:endParaRPr lang="fa-IR" altLang="fa-IR" sz="2000" dirty="0">
              <a:cs typeface="B Yekan" panose="00000400000000000000" pitchFamily="2" charset="-78"/>
            </a:endParaRPr>
          </a:p>
          <a:p>
            <a:pPr algn="r" rtl="1"/>
            <a:r>
              <a:rPr lang="fa-IR" altLang="fa-IR" sz="2000" dirty="0">
                <a:cs typeface="B Yekan" panose="00000400000000000000" pitchFamily="2" charset="-78"/>
              </a:rPr>
              <a:t>4ـ راهکارهای </a:t>
            </a:r>
            <a:r>
              <a:rPr lang="fa-IR" altLang="fa-IR" sz="2000" dirty="0" smtClean="0">
                <a:cs typeface="B Yekan" panose="00000400000000000000" pitchFamily="2" charset="-78"/>
              </a:rPr>
              <a:t>تأمین </a:t>
            </a:r>
            <a:r>
              <a:rPr lang="fa-IR" altLang="fa-IR" sz="2000" dirty="0">
                <a:cs typeface="B Yekan" panose="00000400000000000000" pitchFamily="2" charset="-78"/>
              </a:rPr>
              <a:t>بهداشت </a:t>
            </a:r>
            <a:r>
              <a:rPr lang="fa-IR" altLang="fa-IR" sz="2000" dirty="0" smtClean="0">
                <a:cs typeface="B Yekan" panose="00000400000000000000" pitchFamily="2" charset="-78"/>
              </a:rPr>
              <a:t>روانی در حوزه اجتماعی 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راهکارهای بهداشت روانی</a:t>
            </a:r>
            <a:endParaRPr 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230" y="2242608"/>
            <a:ext cx="2702903" cy="270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586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>
                <a:latin typeface="IRANSans" panose="02040503050201020203" pitchFamily="18" charset="-78"/>
                <a:cs typeface="B Titr" panose="00000700000000000000" pitchFamily="2" charset="-78"/>
              </a:rPr>
              <a:t>راهکارهای معرفتی برای تأمین بهداشت روانی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869098" y="2432637"/>
            <a:ext cx="7948246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1ـ وحدت شخصیت انسان و رابطه آن با توحید قرآنی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2ـ نقش ایمان در بهداشت روانی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3ـ ممنوعیت یأس و ناامیدی در قرآن و تأثیر امید در کاهش افسردگی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4ـ تأثیر هدفمندی و معناداری زندگی در بهداشت روانی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5ـ اصل قضا و قدر و تصادفی نبودن رویدادها( توحید افعالی)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6ـ تأثیر اعتقاد به معاد و نگاه مثبت به مرگ در بهداشت روانی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7ـ رابطه توکل با بهداشت روانی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>
              <a:cs typeface="B Yekan" panose="000004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515" y="2678822"/>
            <a:ext cx="2335823" cy="181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245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>
                <a:latin typeface="IRANSans" panose="02040503050201020203" pitchFamily="18" charset="-78"/>
                <a:cs typeface="B Titr" panose="00000700000000000000" pitchFamily="2" charset="-78"/>
              </a:rPr>
              <a:t>راهکارهای </a:t>
            </a:r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رفتاری </a:t>
            </a:r>
            <a:r>
              <a:rPr lang="fa-IR" altLang="fa-IR" sz="3200" dirty="0">
                <a:latin typeface="IRANSans" panose="02040503050201020203" pitchFamily="18" charset="-78"/>
                <a:cs typeface="B Titr" panose="00000700000000000000" pitchFamily="2" charset="-78"/>
              </a:rPr>
              <a:t>برای تأمین بهداشت روانی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54"/>
          <a:stretch/>
        </p:blipFill>
        <p:spPr>
          <a:xfrm>
            <a:off x="1605330" y="2846453"/>
            <a:ext cx="4857016" cy="3394230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701562" y="2432637"/>
            <a:ext cx="582563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1ـ ارتباط با منبع قدرت معنوی 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2ـ قوانین بازدارنده برای تأمین بهداشت روانی 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3ـ قوانین کنترل کننده شهوت برای تأمین بهداشت روانی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51329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ارتباط با منبع قدرت معنوی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3569677" y="2063184"/>
            <a:ext cx="6812573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622913" y="2619943"/>
            <a:ext cx="7948246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1ـ یاد خدا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2ـ دعا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3ـ نماز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4ـ قرائت قرآن و تأثیرات آن در کاهش اضطراب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5ـ روزه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>
              <a:cs typeface="B Yeka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98" y="2124901"/>
            <a:ext cx="3541102" cy="25186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616387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قوانین بازدارنده برای تأمین بهداشت روانی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622913" y="2619943"/>
            <a:ext cx="7948246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منوعیت خودکشی 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چرا افراد مذهبی کمتر خودکشی می کنند ؟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1ـ بالا بودن عزت نفس و داشتن مسئولیت اخلاقی 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2ـ اعتقاد به بخشایش پروردگار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3ـ اعتقاد به مبارزه با وسوسه های شیطانی از قبیل خودکشی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4ـ اعتقاد به عدالت و روز واپسین  </a:t>
            </a:r>
          </a:p>
          <a:p>
            <a:pPr algn="r" rtl="1" eaLnBrk="1" hangingPunct="1"/>
            <a:endParaRPr lang="fa-IR" altLang="fa-IR" sz="2000" dirty="0" smtClean="0">
              <a:cs typeface="B Yekan" panose="00000400000000000000" pitchFamily="2" charset="-78"/>
            </a:endParaRPr>
          </a:p>
          <a:p>
            <a:pPr algn="r" rtl="1" eaLnBrk="1" hangingPunct="1"/>
            <a:endParaRPr lang="fa-IR" altLang="fa-IR" sz="2000" dirty="0">
              <a:cs typeface="B Yekan" panose="000004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31" y="1986897"/>
            <a:ext cx="2613146" cy="29855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043339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قوانین کنترل کننده برای تأمین بهداشت روانی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58"/>
          <a:stretch/>
        </p:blipFill>
        <p:spPr>
          <a:xfrm>
            <a:off x="1101236" y="2089559"/>
            <a:ext cx="3523518" cy="3652645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622913" y="2628735"/>
            <a:ext cx="794824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الف)حجاب 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1.پاک کننده و نشاط آور است .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2.نشانه افراد باعفاف است و آنها را به جامعه معرفی می کند .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3.از آزارهای افراد شهوت ران جلوگیری می کند .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ب) ممنوعیت انحرافات جنسی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1.زنا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2.لواط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3.اسمناء (خودارضائی)</a:t>
            </a:r>
          </a:p>
          <a:p>
            <a:pPr algn="r" rtl="1" eaLnBrk="1" hangingPunct="1"/>
            <a:endParaRPr lang="fa-IR" altLang="fa-IR" sz="200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1633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راهکارهای عاطفی تأمین کننده بهداشت روانی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1948230" y="2242608"/>
            <a:ext cx="820542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1ـ محبت به پدر و مادر و صله رحم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 ( گسترش نظام حمایت خانواده)</a:t>
            </a:r>
          </a:p>
          <a:p>
            <a:pPr algn="r" rtl="1" eaLnBrk="1" hangingPunct="1"/>
            <a:r>
              <a:rPr lang="fa-IR" altLang="fa-IR" sz="2000" dirty="0" smtClean="0">
                <a:cs typeface="B Yekan" panose="00000400000000000000" pitchFamily="2" charset="-78"/>
              </a:rPr>
              <a:t>2ـ سفارش به صبر و بالا رفتن سطح مقاومت</a:t>
            </a:r>
          </a:p>
          <a:p>
            <a:pPr algn="r" rtl="1"/>
            <a:r>
              <a:rPr lang="fa-IR" altLang="fa-IR" sz="2000" dirty="0" smtClean="0">
                <a:cs typeface="B Yekan" panose="00000400000000000000" pitchFamily="2" charset="-78"/>
              </a:rPr>
              <a:t>3ـ توبه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94" y="2127738"/>
            <a:ext cx="4394675" cy="29289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332555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8230" y="1108957"/>
            <a:ext cx="84340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alt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راهکارهای تأمین بهداشت روانی در حوزه اجتماع</a:t>
            </a:r>
            <a:endParaRPr lang="fa-IR" alt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1948230" y="2242608"/>
            <a:ext cx="8205420" cy="3285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1ـ حمایت اقتصادی از اقشار آسیب پذیر</a:t>
            </a:r>
          </a:p>
          <a:p>
            <a:pPr algn="r" rtl="1" eaLnBrk="1" hangingPunct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2ـ حمایت از یتیمان</a:t>
            </a:r>
          </a:p>
          <a:p>
            <a:pPr algn="r" rtl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3ـ حمایت اقتصادی و روانی از بیماران روانی و عقب ماندگان ذهنی</a:t>
            </a:r>
          </a:p>
          <a:p>
            <a:pPr algn="r" rtl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4ـ انسان مأمور به وظیفه است ، نه نتیجه</a:t>
            </a:r>
          </a:p>
          <a:p>
            <a:pPr algn="r" rtl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5ـ حُسن ظن به مردم</a:t>
            </a:r>
          </a:p>
          <a:p>
            <a:pPr algn="r" rtl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6ـ ازدواج ، زمینه ساز بهداشت روانی فرد و جامعه </a:t>
            </a:r>
          </a:p>
          <a:p>
            <a:pPr algn="r" rtl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7ـ سالم سازی اجتماع با مسئولیت پذیری همگان ( امر به معروف) 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06" y="2151107"/>
            <a:ext cx="3063386" cy="22464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453733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00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فونت جدید">
      <a:majorFont>
        <a:latin typeface="IRANSans"/>
        <a:ea typeface=""/>
        <a:cs typeface="IRANSans"/>
      </a:majorFont>
      <a:minorFont>
        <a:latin typeface="IRANSans"/>
        <a:ea typeface=""/>
        <a:cs typeface="IRAN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951</TotalTime>
  <Words>723</Words>
  <Application>Microsoft Office PowerPoint</Application>
  <PresentationFormat>Widescreen</PresentationFormat>
  <Paragraphs>107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MS PGothic</vt:lpstr>
      <vt:lpstr>Arial</vt:lpstr>
      <vt:lpstr>B Titr</vt:lpstr>
      <vt:lpstr>B Yekan</vt:lpstr>
      <vt:lpstr>Calibri</vt:lpstr>
      <vt:lpstr>IRANSans</vt:lpstr>
      <vt:lpstr>Source Sans Pro</vt:lpstr>
      <vt:lpstr>Source Sans Pro 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حمیدرضا خاتونی</dc:creator>
  <cp:lastModifiedBy>r.moradi</cp:lastModifiedBy>
  <cp:revision>63</cp:revision>
  <dcterms:created xsi:type="dcterms:W3CDTF">2017-02-05T13:10:08Z</dcterms:created>
  <dcterms:modified xsi:type="dcterms:W3CDTF">2018-02-14T08:32:28Z</dcterms:modified>
</cp:coreProperties>
</file>