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3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17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66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1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1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4B0EDC-32B6-41A5-83D6-C61F761C539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7845CD-D88B-4DB3-BBA2-FF2600AA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/index.php?title=%D9%BE%DB%8C%D8%B1%D9%88%DA%A9%D8%B3%DB%8C%D9%86&amp;action=edit&amp;redlink=1" TargetMode="External"/><Relationship Id="rId13" Type="http://schemas.openxmlformats.org/officeDocument/2006/relationships/hyperlink" Target="https://fa.wikipedia.org/wiki/%D8%A2%D8%B2%D8%A8%D8%B3%D8%AA" TargetMode="External"/><Relationship Id="rId18" Type="http://schemas.openxmlformats.org/officeDocument/2006/relationships/hyperlink" Target="https://fa.wikipedia.org/wiki/%D9%87%D8%B1%D9%85" TargetMode="External"/><Relationship Id="rId3" Type="http://schemas.openxmlformats.org/officeDocument/2006/relationships/hyperlink" Target="https://fa.wikipedia.org/wiki/%D8%A7%DA%A9%D8%B3%DB%8C%DA%98%D9%86" TargetMode="External"/><Relationship Id="rId7" Type="http://schemas.openxmlformats.org/officeDocument/2006/relationships/hyperlink" Target="https://fa.wikipedia.org/wiki/%D8%A7%D9%84%DB%8C%D9%88%DB%8C%D9%86" TargetMode="External"/><Relationship Id="rId12" Type="http://schemas.openxmlformats.org/officeDocument/2006/relationships/hyperlink" Target="https://fa.wikipedia.org/wiki/%D8%B3%D8%B1%D9%BE%D8%A7%D9%86%D8%AA%DB%8C%D9%86" TargetMode="External"/><Relationship Id="rId17" Type="http://schemas.openxmlformats.org/officeDocument/2006/relationships/hyperlink" Target="https://fa.wikipedia.org/wiki/%DA%A9%D8%A7%D8%A6%D9%88%D9%84%DB%8C%D9%86%DB%8C%D8%AA" TargetMode="External"/><Relationship Id="rId2" Type="http://schemas.openxmlformats.org/officeDocument/2006/relationships/hyperlink" Target="https://fa.wikipedia.org/wiki/%D8%B3%DB%8C%D9%84%DB%8C%D8%B3%DB%8C%D9%85" TargetMode="External"/><Relationship Id="rId16" Type="http://schemas.openxmlformats.org/officeDocument/2006/relationships/hyperlink" Target="https://fa.wikipedia.org/w/index.php?title=%D9%85%DB%8C%DA%A9%D8%A7%DB%8C_%D8%B3%D9%81%DB%8C%D8%AF&amp;action=edit&amp;redlink=1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9%85%D9%86%DB%8C%D8%B2%DB%8C%D9%85" TargetMode="External"/><Relationship Id="rId11" Type="http://schemas.openxmlformats.org/officeDocument/2006/relationships/hyperlink" Target="https://fa.wikipedia.org/wiki/%D8%AA%D8%A7%D9%84%DA%A9" TargetMode="External"/><Relationship Id="rId5" Type="http://schemas.openxmlformats.org/officeDocument/2006/relationships/hyperlink" Target="https://fa.wikipedia.org/wiki/%D8%A2%D9%87%D9%86" TargetMode="External"/><Relationship Id="rId15" Type="http://schemas.openxmlformats.org/officeDocument/2006/relationships/hyperlink" Target="https://fa.wikipedia.org/wiki/%D9%81%D9%84%D8%AF%D8%B3%D9%BE%D8%A7%D8%AA" TargetMode="External"/><Relationship Id="rId10" Type="http://schemas.openxmlformats.org/officeDocument/2006/relationships/hyperlink" Target="https://fa.wikipedia.org/w/index.php?title=%D9%85%DB%8C%DA%A9%D8%A7%DB%8C_%D8%B3%DB%8C%D8%A7%D9%87&amp;action=edit&amp;redlink=1" TargetMode="External"/><Relationship Id="rId19" Type="http://schemas.openxmlformats.org/officeDocument/2006/relationships/hyperlink" Target="https://fa.wikipedia.org/wiki/%D9%85%D8%AB%D9%84%D8%AB_%D9%85%D8%AA%D8%B3%D8%A7%D9%88%DB%8C_%D8%A7%D9%84%D8%A7%D8%B6%D9%84%D8%A7%D8%B9" TargetMode="External"/><Relationship Id="rId4" Type="http://schemas.openxmlformats.org/officeDocument/2006/relationships/hyperlink" Target="https://fa.wikipedia.org/wiki/%D9%81%D9%84%D8%B2" TargetMode="External"/><Relationship Id="rId9" Type="http://schemas.openxmlformats.org/officeDocument/2006/relationships/hyperlink" Target="https://fa.wikipedia.org/wiki/%D8%A2%D9%85%D9%81%DB%8C%D8%A8%D9%88%D9%84" TargetMode="External"/><Relationship Id="rId14" Type="http://schemas.openxmlformats.org/officeDocument/2006/relationships/hyperlink" Target="https://fa.wikipedia.org/wiki/%DA%A9%D9%88%D8%A7%D8%B1%D8%AA%D8%B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a.wikipedia.org/wiki/%DA%A9%D9%84%D8%B3%DB%8C%D9%85" TargetMode="External"/><Relationship Id="rId3" Type="http://schemas.openxmlformats.org/officeDocument/2006/relationships/hyperlink" Target="https://fa.wikipedia.org/wiki/%DB%8C%D9%88%D9%86" TargetMode="External"/><Relationship Id="rId7" Type="http://schemas.openxmlformats.org/officeDocument/2006/relationships/hyperlink" Target="https://fa.wikipedia.org/wiki/%D8%B3%D8%AF%DB%8C%D9%85" TargetMode="External"/><Relationship Id="rId2" Type="http://schemas.openxmlformats.org/officeDocument/2006/relationships/hyperlink" Target="https://fa.wikipedia.org/wiki/%D8%A8%D9%84%D9%88%D8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9%85%D9%86%DB%8C%D8%B2%DB%8C%D9%85" TargetMode="External"/><Relationship Id="rId5" Type="http://schemas.openxmlformats.org/officeDocument/2006/relationships/hyperlink" Target="https://fa.wikipedia.org/wiki/%D8%A2%D9%87%D9%86" TargetMode="External"/><Relationship Id="rId4" Type="http://schemas.openxmlformats.org/officeDocument/2006/relationships/hyperlink" Target="https://fa.wikipedia.org/wiki/%D8%A2%D9%84%D9%88%D9%85%DB%8C%D9%86%DB%8C%D9%8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g"/><Relationship Id="rId3" Type="http://schemas.openxmlformats.org/officeDocument/2006/relationships/hyperlink" Target="https://fa.wikipedia.org/wiki/%D8%A7%D9%84%DB%8C%D9%88%DB%8C%D9%86" TargetMode="External"/><Relationship Id="rId7" Type="http://schemas.openxmlformats.org/officeDocument/2006/relationships/image" Target="../media/image19.jpg"/><Relationship Id="rId12" Type="http://schemas.openxmlformats.org/officeDocument/2006/relationships/image" Target="../media/image23.jpeg"/><Relationship Id="rId2" Type="http://schemas.openxmlformats.org/officeDocument/2006/relationships/hyperlink" Target="https://fa.wikipedia.org/wiki/%D9%81%D9%86%D8%A7%D8%B3%DB%8C%D8%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/index.php?title=%D9%87%DB%8C%D9%88%D9%85%DB%8C%D8%AA&amp;action=edit&amp;redlink=1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fa.wikipedia.org/wiki/%D8%B2%DB%8C%D8%B1%DA%A9%D9%86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fa.wikipedia.org/wiki/%D9%84%D8%B9%D9%84" TargetMode="External"/><Relationship Id="rId9" Type="http://schemas.openxmlformats.org/officeDocument/2006/relationships/image" Target="../media/image14.jpg"/><Relationship Id="rId1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970671"/>
            <a:ext cx="8689976" cy="4670473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نام خدا</a:t>
            </a: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l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4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5249" y="787792"/>
            <a:ext cx="10602351" cy="5416060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کانی‌های </a:t>
            </a:r>
            <a:r>
              <a:rPr lang="fa-IR" b="1" dirty="0" smtClean="0">
                <a:cs typeface="B Nazanin" panose="00000400000000000000" pitchFamily="2" charset="-78"/>
              </a:rPr>
              <a:t>سیلیکاتی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 از ترکیب شدن </a:t>
            </a:r>
            <a:r>
              <a:rPr lang="fa-IR" dirty="0">
                <a:cs typeface="B Nazanin" panose="00000400000000000000" pitchFamily="2" charset="-78"/>
                <a:hlinkClick r:id="rId2" tooltip="سیلیسیم"/>
              </a:rPr>
              <a:t>سیلیسیم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3" tooltip="اکسیژن"/>
              </a:rPr>
              <a:t>اکسیژن</a:t>
            </a:r>
            <a:r>
              <a:rPr lang="fa-IR" dirty="0">
                <a:cs typeface="B Nazanin" panose="00000400000000000000" pitchFamily="2" charset="-78"/>
              </a:rPr>
              <a:t> و یک یا چند </a:t>
            </a:r>
            <a:r>
              <a:rPr lang="fa-IR" dirty="0">
                <a:cs typeface="B Nazanin" panose="00000400000000000000" pitchFamily="2" charset="-78"/>
                <a:hlinkClick r:id="rId4" tooltip="فلز"/>
              </a:rPr>
              <a:t>فلز</a:t>
            </a:r>
            <a:r>
              <a:rPr lang="fa-IR" dirty="0">
                <a:cs typeface="B Nazanin" panose="00000400000000000000" pitchFamily="2" charset="-78"/>
              </a:rPr>
              <a:t> به دست می‌آیند و به دو </a:t>
            </a:r>
            <a:r>
              <a:rPr lang="fa-IR" dirty="0" smtClean="0">
                <a:cs typeface="B Nazanin" panose="00000400000000000000" pitchFamily="2" charset="-78"/>
              </a:rPr>
              <a:t>دسته سیلیکات‌های تیره (دارای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  <a:hlinkClick r:id="rId5" tooltip="آهن"/>
              </a:rPr>
              <a:t>آهن</a:t>
            </a:r>
            <a:r>
              <a:rPr lang="fa-IR" dirty="0">
                <a:cs typeface="B Nazanin" panose="00000400000000000000" pitchFamily="2" charset="-78"/>
              </a:rPr>
              <a:t> و </a:t>
            </a:r>
            <a:r>
              <a:rPr lang="fa-IR" dirty="0">
                <a:cs typeface="B Nazanin" panose="00000400000000000000" pitchFamily="2" charset="-78"/>
                <a:hlinkClick r:id="rId6" tooltip="منیزیم"/>
              </a:rPr>
              <a:t>منیزیم</a:t>
            </a:r>
            <a:r>
              <a:rPr lang="fa-IR" dirty="0">
                <a:cs typeface="B Nazanin" panose="00000400000000000000" pitchFamily="2" charset="-78"/>
              </a:rPr>
              <a:t>) و سیلیکات‌های روشن (بدون آهن و منیزیم) تقسیم می‌شود. </a:t>
            </a:r>
            <a:r>
              <a:rPr lang="fa-IR" dirty="0">
                <a:cs typeface="B Nazanin" panose="00000400000000000000" pitchFamily="2" charset="-78"/>
                <a:hlinkClick r:id="rId7" tooltip="الیوین"/>
              </a:rPr>
              <a:t>الیوین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8" tooltip="پیروکسین (صفحه وجود ندارد)"/>
              </a:rPr>
              <a:t>پیروکسین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9" tooltip="آمفیبول"/>
              </a:rPr>
              <a:t>آمفیبول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 smtClean="0">
                <a:cs typeface="B Nazanin" panose="00000400000000000000" pitchFamily="2" charset="-78"/>
                <a:hlinkClick r:id="rId10" tooltip="میکای سیاه (صفحه وجود ندارد)"/>
              </a:rPr>
              <a:t>میکای</a:t>
            </a:r>
            <a:r>
              <a:rPr lang="fa-IR" dirty="0" smtClean="0">
                <a:cs typeface="B Nazanin" panose="00000400000000000000" pitchFamily="2" charset="-78"/>
              </a:rPr>
              <a:t> سیاه، 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  <a:hlinkClick r:id="rId11" tooltip="تالک"/>
              </a:rPr>
              <a:t>تالک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12" tooltip="سرپانتین"/>
              </a:rPr>
              <a:t>سرپانتین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 smtClean="0">
                <a:cs typeface="B Nazanin" panose="00000400000000000000" pitchFamily="2" charset="-78"/>
              </a:rPr>
              <a:t>، تورمالین و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  <a:hlinkClick r:id="rId13" tooltip="آزبست"/>
              </a:rPr>
              <a:t>آزبست</a:t>
            </a:r>
            <a:r>
              <a:rPr lang="fa-IR" dirty="0">
                <a:cs typeface="B Nazanin" panose="00000400000000000000" pitchFamily="2" charset="-78"/>
              </a:rPr>
              <a:t>، نمونه‌هایی از </a:t>
            </a:r>
            <a:r>
              <a:rPr lang="fa-IR" dirty="0" smtClean="0">
                <a:cs typeface="B Nazanin" panose="00000400000000000000" pitchFamily="2" charset="-78"/>
              </a:rPr>
              <a:t>دسته نخست </a:t>
            </a:r>
            <a:r>
              <a:rPr lang="fa-IR" dirty="0">
                <a:cs typeface="B Nazanin" panose="00000400000000000000" pitchFamily="2" charset="-78"/>
              </a:rPr>
              <a:t>و </a:t>
            </a:r>
            <a:r>
              <a:rPr lang="fa-IR" dirty="0">
                <a:cs typeface="B Nazanin" panose="00000400000000000000" pitchFamily="2" charset="-78"/>
                <a:hlinkClick r:id="rId14" tooltip="کوارتز"/>
              </a:rPr>
              <a:t>کوارتز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15" tooltip="فلدسپات"/>
              </a:rPr>
              <a:t>فلدسپات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16" tooltip="میکای سفید (صفحه وجود ندارد)"/>
              </a:rPr>
              <a:t>میکای سفید</a:t>
            </a:r>
            <a:r>
              <a:rPr lang="fa-IR" dirty="0">
                <a:cs typeface="B Nazanin" panose="00000400000000000000" pitchFamily="2" charset="-78"/>
              </a:rPr>
              <a:t> و </a:t>
            </a:r>
            <a:r>
              <a:rPr lang="fa-IR" dirty="0">
                <a:cs typeface="B Nazanin" panose="00000400000000000000" pitchFamily="2" charset="-78"/>
                <a:hlinkClick r:id="rId17" tooltip="کائولینیت"/>
              </a:rPr>
              <a:t>کائولینیت</a:t>
            </a:r>
            <a:r>
              <a:rPr lang="fa-IR" dirty="0">
                <a:cs typeface="B Nazanin" panose="00000400000000000000" pitchFamily="2" charset="-78"/>
              </a:rPr>
              <a:t>، نمونه‌هایی از </a:t>
            </a:r>
            <a:r>
              <a:rPr lang="fa-IR" dirty="0" smtClean="0">
                <a:cs typeface="B Nazanin" panose="00000400000000000000" pitchFamily="2" charset="-78"/>
              </a:rPr>
              <a:t>دسته </a:t>
            </a:r>
            <a:r>
              <a:rPr lang="fa-IR" dirty="0">
                <a:cs typeface="B Nazanin" panose="00000400000000000000" pitchFamily="2" charset="-78"/>
              </a:rPr>
              <a:t>دوم هستند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کوچکترین </a:t>
            </a:r>
            <a:r>
              <a:rPr lang="fa-IR" dirty="0">
                <a:cs typeface="B Nazanin" panose="00000400000000000000" pitchFamily="2" charset="-78"/>
              </a:rPr>
              <a:t>واحد </a:t>
            </a:r>
            <a:r>
              <a:rPr lang="fa-IR" dirty="0" smtClean="0">
                <a:cs typeface="B Nazanin" panose="00000400000000000000" pitchFamily="2" charset="-78"/>
              </a:rPr>
              <a:t>سازنده </a:t>
            </a:r>
            <a:r>
              <a:rPr lang="fa-IR" dirty="0">
                <a:cs typeface="B Nazanin" panose="00000400000000000000" pitchFamily="2" charset="-78"/>
              </a:rPr>
              <a:t>سیلیکات‌ها به شکل یک </a:t>
            </a:r>
            <a:r>
              <a:rPr lang="fa-IR" dirty="0">
                <a:cs typeface="B Nazanin" panose="00000400000000000000" pitchFamily="2" charset="-78"/>
                <a:hlinkClick r:id="rId18" tooltip="هرم"/>
              </a:rPr>
              <a:t>هرم</a:t>
            </a:r>
            <a:r>
              <a:rPr lang="fa-IR" dirty="0">
                <a:cs typeface="B Nazanin" panose="00000400000000000000" pitchFamily="2" charset="-78"/>
              </a:rPr>
              <a:t> چهاروجهی است که سطوح آن را </a:t>
            </a:r>
            <a:r>
              <a:rPr lang="fa-IR" dirty="0">
                <a:cs typeface="B Nazanin" panose="00000400000000000000" pitchFamily="2" charset="-78"/>
                <a:hlinkClick r:id="rId19" tooltip="مثلث متساوی الاضلاع"/>
              </a:rPr>
              <a:t>مثلث‌های متساوی الاضلاع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 smtClean="0">
                <a:cs typeface="B Nazanin" panose="00000400000000000000" pitchFamily="2" charset="-78"/>
              </a:rPr>
              <a:t>تشکیل می‌دهند.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05" y="4212033"/>
            <a:ext cx="2394014" cy="19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31520"/>
            <a:ext cx="10363826" cy="5458265"/>
          </a:xfrm>
        </p:spPr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این </a:t>
            </a:r>
            <a:r>
              <a:rPr lang="fa-IR" dirty="0">
                <a:cs typeface="B Nazanin" panose="00000400000000000000" pitchFamily="2" charset="-78"/>
              </a:rPr>
              <a:t>بنیان‌های چهاروجهی سیلیکات، بار الکتریکی منفی دارند و باید یکدیگر را دفع کنند ولی در ساختمان </a:t>
            </a:r>
            <a:r>
              <a:rPr lang="fa-IR" dirty="0">
                <a:cs typeface="B Nazanin" panose="00000400000000000000" pitchFamily="2" charset="-78"/>
                <a:hlinkClick r:id="rId2" tooltip="بلور"/>
              </a:rPr>
              <a:t>بلورین</a:t>
            </a:r>
            <a:r>
              <a:rPr lang="fa-IR" dirty="0">
                <a:cs typeface="B Nazanin" panose="00000400000000000000" pitchFamily="2" charset="-78"/>
              </a:rPr>
              <a:t> کانی‌ها، این بنیان‌ها به </a:t>
            </a:r>
            <a:r>
              <a:rPr lang="fa-IR" dirty="0" smtClean="0">
                <a:cs typeface="B Nazanin" panose="00000400000000000000" pitchFamily="2" charset="-78"/>
              </a:rPr>
              <a:t>وسیله </a:t>
            </a:r>
            <a:r>
              <a:rPr lang="fa-IR" dirty="0" smtClean="0">
                <a:cs typeface="B Nazanin" panose="00000400000000000000" pitchFamily="2" charset="-78"/>
                <a:hlinkClick r:id="rId3" tooltip="یون"/>
              </a:rPr>
              <a:t>یون‌های</a:t>
            </a:r>
            <a:r>
              <a:rPr lang="fa-IR" dirty="0">
                <a:cs typeface="B Nazanin" panose="00000400000000000000" pitchFamily="2" charset="-78"/>
              </a:rPr>
              <a:t> مثبتی چون </a:t>
            </a:r>
            <a:r>
              <a:rPr lang="fa-IR" dirty="0">
                <a:cs typeface="B Nazanin" panose="00000400000000000000" pitchFamily="2" charset="-78"/>
                <a:hlinkClick r:id="rId4" tooltip="آلومینیم"/>
              </a:rPr>
              <a:t>آلومینیم</a:t>
            </a:r>
            <a:r>
              <a:rPr lang="fa-IR" dirty="0">
                <a:cs typeface="B Nazanin" panose="00000400000000000000" pitchFamily="2" charset="-78"/>
              </a:rPr>
              <a:t>، </a:t>
            </a:r>
            <a:r>
              <a:rPr lang="fa-IR" dirty="0">
                <a:cs typeface="B Nazanin" panose="00000400000000000000" pitchFamily="2" charset="-78"/>
                <a:hlinkClick r:id="rId5" tooltip="آهن"/>
              </a:rPr>
              <a:t>آهن</a:t>
            </a:r>
            <a:r>
              <a:rPr lang="fa-IR" dirty="0">
                <a:cs typeface="B Nazanin" panose="00000400000000000000" pitchFamily="2" charset="-78"/>
              </a:rPr>
              <a:t>،</a:t>
            </a:r>
            <a:r>
              <a:rPr lang="fa-IR" dirty="0">
                <a:cs typeface="B Nazanin" panose="00000400000000000000" pitchFamily="2" charset="-78"/>
                <a:hlinkClick r:id="rId6" tooltip="منیزیم"/>
              </a:rPr>
              <a:t>منیزیم</a:t>
            </a:r>
            <a:r>
              <a:rPr lang="fa-IR" dirty="0">
                <a:cs typeface="B Nazanin" panose="00000400000000000000" pitchFamily="2" charset="-78"/>
              </a:rPr>
              <a:t> و ... طوری به یکدیگر پیوند داده شده‌اند که واحد </a:t>
            </a:r>
            <a:r>
              <a:rPr lang="fa-IR" dirty="0" smtClean="0">
                <a:cs typeface="B Nazanin" panose="00000400000000000000" pitchFamily="2" charset="-78"/>
              </a:rPr>
              <a:t>سازنده بلوری </a:t>
            </a:r>
            <a:r>
              <a:rPr lang="fa-IR" dirty="0">
                <a:cs typeface="B Nazanin" panose="00000400000000000000" pitchFamily="2" charset="-78"/>
              </a:rPr>
              <a:t>در مجموع دارای بار خنثی است. یون‌های پیوند </a:t>
            </a:r>
            <a:r>
              <a:rPr lang="fa-IR" dirty="0" smtClean="0">
                <a:cs typeface="B Nazanin" panose="00000400000000000000" pitchFamily="2" charset="-78"/>
              </a:rPr>
              <a:t>دهنده </a:t>
            </a:r>
            <a:r>
              <a:rPr lang="fa-IR" dirty="0">
                <a:cs typeface="B Nazanin" panose="00000400000000000000" pitchFamily="2" charset="-78"/>
              </a:rPr>
              <a:t>بنیان‌ها دارای اندازه و بار الکتریکی متفاوتند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به‌ طور </a:t>
            </a:r>
            <a:r>
              <a:rPr lang="fa-IR" dirty="0">
                <a:cs typeface="B Nazanin" panose="00000400000000000000" pitchFamily="2" charset="-78"/>
              </a:rPr>
              <a:t>کلی یون‌های تقریباً هم‌اندازه می‌توانند جانشین یکدیگر شوند (آهن و منیزیم که شعاع یونی نزدیک به هم دارند با </a:t>
            </a:r>
            <a:r>
              <a:rPr lang="fa-IR" dirty="0">
                <a:cs typeface="B Nazanin" panose="00000400000000000000" pitchFamily="2" charset="-78"/>
                <a:hlinkClick r:id="rId7" tooltip="سدیم"/>
              </a:rPr>
              <a:t>سدیم</a:t>
            </a:r>
            <a:r>
              <a:rPr lang="fa-IR" dirty="0">
                <a:cs typeface="B Nazanin" panose="00000400000000000000" pitchFamily="2" charset="-78"/>
              </a:rPr>
              <a:t> و </a:t>
            </a:r>
            <a:r>
              <a:rPr lang="fa-IR" dirty="0">
                <a:cs typeface="B Nazanin" panose="00000400000000000000" pitchFamily="2" charset="-78"/>
                <a:hlinkClick r:id="rId8" tooltip="کلسیم"/>
              </a:rPr>
              <a:t>کلسیم</a:t>
            </a:r>
            <a:r>
              <a:rPr lang="fa-IR" dirty="0">
                <a:cs typeface="B Nazanin" panose="00000400000000000000" pitchFamily="2" charset="-78"/>
              </a:rPr>
              <a:t> که جای یکدیگر را در ساختمان بلورین کانی اشغال می‌کنند) این وضع تغییر مهمی را در ساختمان کانی به وجود نمی‌آورد. جدای از دسته‌بندی کانی‌ها بر اساس رنگ و تیرگی یا روشنی آن‌ها، کانی‌های سیلیکاتی براساس ساختار بلوریشان به ۶ زیرشاخه تقسیم می‌شوند.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8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33165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الف) </a:t>
            </a:r>
            <a:r>
              <a:rPr lang="fa-IR" b="1" cap="none" dirty="0" smtClean="0">
                <a:cs typeface="B Nazanin" panose="00000400000000000000" pitchFamily="2" charset="-78"/>
              </a:rPr>
              <a:t>سیلیکات‌های جزیره‌ای</a:t>
            </a:r>
            <a:r>
              <a:rPr lang="fa-IR" cap="none" dirty="0" smtClean="0">
                <a:cs typeface="B Nazanin" panose="00000400000000000000" pitchFamily="2" charset="-78"/>
              </a:rPr>
              <a:t> یا </a:t>
            </a:r>
            <a:r>
              <a:rPr lang="fa-IR" b="1" cap="none" dirty="0" smtClean="0">
                <a:cs typeface="B Nazanin" panose="00000400000000000000" pitchFamily="2" charset="-78"/>
              </a:rPr>
              <a:t>چهاروجهی‌های منفرد(</a:t>
            </a:r>
            <a:r>
              <a:rPr lang="en-US" b="1" cap="none" dirty="0" smtClean="0">
                <a:cs typeface="B Nazanin" panose="00000400000000000000" pitchFamily="2" charset="-78"/>
              </a:rPr>
              <a:t>Nesosilicates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ب)</a:t>
            </a:r>
            <a:r>
              <a:rPr lang="fa-IR" b="1" cap="none" dirty="0" smtClean="0">
                <a:cs typeface="B Nazanin" panose="00000400000000000000" pitchFamily="2" charset="-78"/>
              </a:rPr>
              <a:t> سیلیکات‌های دو تایی</a:t>
            </a:r>
            <a:r>
              <a:rPr lang="fa-IR" cap="none" dirty="0" smtClean="0">
                <a:cs typeface="B Nazanin" panose="00000400000000000000" pitchFamily="2" charset="-78"/>
              </a:rPr>
              <a:t> یا </a:t>
            </a:r>
            <a:r>
              <a:rPr lang="fa-IR" b="1" cap="none" dirty="0" smtClean="0">
                <a:cs typeface="B Nazanin" panose="00000400000000000000" pitchFamily="2" charset="-78"/>
              </a:rPr>
              <a:t>چهاروجهی‌های مضاعف (</a:t>
            </a:r>
            <a:r>
              <a:rPr lang="en-US" b="1" cap="none" dirty="0" err="1" smtClean="0">
                <a:cs typeface="B Nazanin" panose="00000400000000000000" pitchFamily="2" charset="-78"/>
              </a:rPr>
              <a:t>Sorosilicates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ج)</a:t>
            </a:r>
            <a:r>
              <a:rPr lang="fa-IR" b="1" cap="none" dirty="0" smtClean="0">
                <a:cs typeface="B Nazanin" panose="00000400000000000000" pitchFamily="2" charset="-78"/>
              </a:rPr>
              <a:t> سیلیکات‌های حلقوی (</a:t>
            </a:r>
            <a:r>
              <a:rPr lang="en-US" b="1" cap="none" dirty="0" err="1" smtClean="0">
                <a:cs typeface="B Nazanin" panose="00000400000000000000" pitchFamily="2" charset="-78"/>
              </a:rPr>
              <a:t>Cyclosilicates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د)</a:t>
            </a:r>
            <a:r>
              <a:rPr lang="fa-IR" b="1" cap="none" dirty="0" smtClean="0">
                <a:cs typeface="B Nazanin" panose="00000400000000000000" pitchFamily="2" charset="-78"/>
              </a:rPr>
              <a:t> سیلیکات‌های زنجیره‌ای(</a:t>
            </a:r>
            <a:r>
              <a:rPr lang="en-US" b="1" cap="none" dirty="0" smtClean="0">
                <a:cs typeface="B Nazanin" panose="00000400000000000000" pitchFamily="2" charset="-78"/>
              </a:rPr>
              <a:t>Inosilicates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ه) </a:t>
            </a:r>
            <a:r>
              <a:rPr lang="fa-IR" b="1" cap="none" dirty="0" smtClean="0">
                <a:cs typeface="B Nazanin" panose="00000400000000000000" pitchFamily="2" charset="-78"/>
              </a:rPr>
              <a:t>سیلیکات‌های ورقه‌ای (</a:t>
            </a:r>
            <a:r>
              <a:rPr lang="en-US" b="1" cap="none" dirty="0" smtClean="0">
                <a:cs typeface="B Nazanin" panose="00000400000000000000" pitchFamily="2" charset="-78"/>
              </a:rPr>
              <a:t>Phyllosilicates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و) </a:t>
            </a:r>
            <a:r>
              <a:rPr lang="fa-IR" b="1" cap="none" dirty="0" smtClean="0">
                <a:cs typeface="B Nazanin" panose="00000400000000000000" pitchFamily="2" charset="-78"/>
              </a:rPr>
              <a:t>سیلیکات‌های داربستی</a:t>
            </a:r>
            <a:r>
              <a:rPr lang="fa-IR" cap="none" dirty="0" smtClean="0">
                <a:cs typeface="B Nazanin" panose="00000400000000000000" pitchFamily="2" charset="-78"/>
              </a:rPr>
              <a:t> یا </a:t>
            </a:r>
            <a:r>
              <a:rPr lang="fa-IR" b="1" cap="none" dirty="0" smtClean="0">
                <a:cs typeface="B Nazanin" panose="00000400000000000000" pitchFamily="2" charset="-78"/>
              </a:rPr>
              <a:t>سیلیکات‌های شبکه‌ای (</a:t>
            </a:r>
            <a:r>
              <a:rPr lang="en-US" b="1" cap="none" dirty="0" smtClean="0">
                <a:cs typeface="B Nazanin" panose="00000400000000000000" pitchFamily="2" charset="-78"/>
              </a:rPr>
              <a:t>Tectosilicates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70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2708" y="731520"/>
            <a:ext cx="10714892" cy="5317588"/>
          </a:xfrm>
        </p:spPr>
        <p:txBody>
          <a:bodyPr/>
          <a:lstStyle/>
          <a:p>
            <a:pPr algn="r" rtl="1"/>
            <a:r>
              <a:rPr lang="fa-IR" b="1" cap="none" dirty="0">
                <a:cs typeface="B Nazanin" panose="00000400000000000000" pitchFamily="2" charset="-78"/>
              </a:rPr>
              <a:t>سیلیکات‌های جزیره‌ای</a:t>
            </a:r>
            <a:r>
              <a:rPr lang="fa-IR" cap="none" dirty="0">
                <a:cs typeface="B Nazanin" panose="00000400000000000000" pitchFamily="2" charset="-78"/>
              </a:rPr>
              <a:t> یا </a:t>
            </a:r>
            <a:r>
              <a:rPr lang="fa-IR" b="1" cap="none" dirty="0">
                <a:cs typeface="B Nazanin" panose="00000400000000000000" pitchFamily="2" charset="-78"/>
              </a:rPr>
              <a:t>چهاروجهی‌های منفرد(</a:t>
            </a:r>
            <a:r>
              <a:rPr lang="en-US" b="1" cap="none" dirty="0">
                <a:cs typeface="B Nazanin" panose="00000400000000000000" pitchFamily="2" charset="-78"/>
              </a:rPr>
              <a:t>Nesosilicates</a:t>
            </a:r>
            <a:r>
              <a:rPr lang="fa-IR" b="1" cap="none" dirty="0">
                <a:cs typeface="B Nazanin" panose="00000400000000000000" pitchFamily="2" charset="-78"/>
              </a:rPr>
              <a:t>)</a:t>
            </a:r>
            <a:endParaRPr lang="fa-IR" cap="none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این دسته از سیلیکات‌ها، </a:t>
            </a:r>
            <a:r>
              <a:rPr lang="fa-IR" dirty="0" smtClean="0">
                <a:cs typeface="B Nazanin" panose="00000400000000000000" pitchFamily="2" charset="-78"/>
              </a:rPr>
              <a:t>چهاروجهی‌ها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 smtClean="0">
                <a:cs typeface="B Nazanin" panose="00000400000000000000" pitchFamily="2" charset="-78"/>
              </a:rPr>
              <a:t>بصورت </a:t>
            </a:r>
            <a:r>
              <a:rPr lang="fa-IR" dirty="0">
                <a:cs typeface="B Nazanin" panose="00000400000000000000" pitchFamily="2" charset="-78"/>
              </a:rPr>
              <a:t>تکی و مستقل می‌باشند و از چهاروجهی‌های دیگر به </a:t>
            </a:r>
            <a:r>
              <a:rPr lang="fa-IR" dirty="0" smtClean="0">
                <a:cs typeface="B Nazanin" panose="00000400000000000000" pitchFamily="2" charset="-78"/>
              </a:rPr>
              <a:t>وسیله </a:t>
            </a:r>
            <a:r>
              <a:rPr lang="fa-IR" dirty="0">
                <a:cs typeface="B Nazanin" panose="00000400000000000000" pitchFamily="2" charset="-78"/>
              </a:rPr>
              <a:t>یون‌های فلزی جدا می‌شوند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فرمول عمومی این </a:t>
            </a:r>
            <a:r>
              <a:rPr lang="fa-IR" dirty="0" smtClean="0">
                <a:cs typeface="B Nazanin" panose="00000400000000000000" pitchFamily="2" charset="-78"/>
              </a:rPr>
              <a:t>سیلیکات‌ها </a:t>
            </a:r>
            <a:r>
              <a:rPr lang="en-US" cap="none" dirty="0" smtClean="0">
                <a:cs typeface="B Nazanin" panose="00000400000000000000" pitchFamily="2" charset="-78"/>
              </a:rPr>
              <a:t>M2Sio4</a:t>
            </a:r>
            <a:r>
              <a:rPr lang="fa-IR" dirty="0">
                <a:cs typeface="B Nazanin" panose="00000400000000000000" pitchFamily="2" charset="-78"/>
              </a:rPr>
              <a:t> می‌باشد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کانی‌های الیوین از این دسته محسوب می‌شوند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گروه </a:t>
            </a:r>
            <a:r>
              <a:rPr lang="fa-IR" dirty="0" smtClean="0">
                <a:cs typeface="B Nazanin" panose="00000400000000000000" pitchFamily="2" charset="-78"/>
                <a:hlinkClick r:id="rId2"/>
              </a:rPr>
              <a:t>فناسیت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گروه </a:t>
            </a:r>
            <a:r>
              <a:rPr lang="fa-IR" dirty="0" smtClean="0">
                <a:cs typeface="B Nazanin" panose="00000400000000000000" pitchFamily="2" charset="-78"/>
                <a:hlinkClick r:id="rId3"/>
              </a:rPr>
              <a:t>الیوین</a:t>
            </a:r>
            <a:r>
              <a:rPr lang="fa-IR" dirty="0" smtClean="0">
                <a:cs typeface="B Nazanin" panose="00000400000000000000" pitchFamily="2" charset="-78"/>
              </a:rPr>
              <a:t>، گروه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 smtClean="0">
                <a:cs typeface="B Nazanin" panose="00000400000000000000" pitchFamily="2" charset="-78"/>
                <a:hlinkClick r:id="rId4"/>
              </a:rPr>
              <a:t>گارنت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گروه </a:t>
            </a:r>
            <a:r>
              <a:rPr lang="fa-IR" dirty="0" smtClean="0">
                <a:cs typeface="B Nazanin" panose="00000400000000000000" pitchFamily="2" charset="-78"/>
                <a:hlinkClick r:id="rId5"/>
              </a:rPr>
              <a:t>زیرکن</a:t>
            </a:r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گروه سیلیکات‌های آلومین </a:t>
            </a:r>
            <a:r>
              <a:rPr lang="en-US" cap="none" dirty="0" smtClean="0">
                <a:cs typeface="B Nazanin" panose="00000400000000000000" pitchFamily="2" charset="-78"/>
              </a:rPr>
              <a:t>Al2Sio5</a:t>
            </a:r>
            <a:r>
              <a:rPr lang="fa-IR" dirty="0">
                <a:cs typeface="B Nazanin" panose="00000400000000000000" pitchFamily="2" charset="-78"/>
              </a:rPr>
              <a:t> یا سیلیکات‌های </a:t>
            </a:r>
            <a:r>
              <a:rPr lang="fa-IR" dirty="0" smtClean="0">
                <a:cs typeface="B Nazanin" panose="00000400000000000000" pitchFamily="2" charset="-78"/>
              </a:rPr>
              <a:t>دگرگونی و گروه</a:t>
            </a:r>
            <a:r>
              <a:rPr lang="fa-IR" dirty="0">
                <a:cs typeface="B Nazanin" panose="00000400000000000000" pitchFamily="2" charset="-78"/>
              </a:rPr>
              <a:t> </a:t>
            </a:r>
            <a:r>
              <a:rPr lang="fa-IR" dirty="0">
                <a:cs typeface="B Nazanin" panose="00000400000000000000" pitchFamily="2" charset="-78"/>
                <a:hlinkClick r:id="rId6" tooltip="هیومیت (صفحه وجود ندارد)"/>
              </a:rPr>
              <a:t>هیومیت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28" y="3699413"/>
            <a:ext cx="3248572" cy="2349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8" y="3726461"/>
            <a:ext cx="2106709" cy="2322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8" y="3726461"/>
            <a:ext cx="2671084" cy="2322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3726461"/>
            <a:ext cx="2310726" cy="2322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06" y="1049209"/>
            <a:ext cx="2364384" cy="2376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00" y="1049209"/>
            <a:ext cx="2383238" cy="2321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37" y="1055617"/>
            <a:ext cx="2320395" cy="2311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3" y="1076338"/>
            <a:ext cx="2135523" cy="22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656"/>
            <a:ext cx="10363826" cy="5031544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سیلیکات‌های دو تایی</a:t>
            </a:r>
            <a:r>
              <a:rPr lang="fa-IR" cap="none" dirty="0" smtClean="0">
                <a:cs typeface="B Nazanin" panose="00000400000000000000" pitchFamily="2" charset="-78"/>
              </a:rPr>
              <a:t> یا </a:t>
            </a:r>
            <a:r>
              <a:rPr lang="fa-IR" b="1" cap="none" dirty="0" smtClean="0">
                <a:cs typeface="B Nazanin" panose="00000400000000000000" pitchFamily="2" charset="-78"/>
              </a:rPr>
              <a:t>چهاروجهی‌های مضاعف(</a:t>
            </a:r>
            <a:r>
              <a:rPr lang="en-US" b="1" cap="none" dirty="0" err="1" smtClean="0">
                <a:cs typeface="B Nazanin" panose="00000400000000000000" pitchFamily="2" charset="-78"/>
              </a:rPr>
              <a:t>Sorosilicates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دسته از سیلیکات‌ها، چهاروجهی‌ها، با بنیان ۲ به ۲ به یکدیگر متصل شده‌اند. سیلیکات‌های دو تایی، ۶ ظرفیت آزاد دارند که به وسیله یون‌های فلزی گرفته می‌شود؛ بنیان‌های آن‌ها به شکل </a:t>
            </a:r>
            <a:r>
              <a:rPr lang="fa-IR" cap="none" baseline="30000" dirty="0" smtClean="0">
                <a:cs typeface="B Nazanin" panose="00000400000000000000" pitchFamily="2" charset="-78"/>
              </a:rPr>
              <a:t>-6</a:t>
            </a:r>
            <a:r>
              <a:rPr lang="fa-IR" cap="none" dirty="0" smtClean="0">
                <a:cs typeface="B Nazanin" panose="00000400000000000000" pitchFamily="2" charset="-78"/>
              </a:rPr>
              <a:t> (</a:t>
            </a:r>
            <a:r>
              <a:rPr lang="en-US" cap="none" dirty="0" smtClean="0">
                <a:cs typeface="B Nazanin" panose="00000400000000000000" pitchFamily="2" charset="-78"/>
              </a:rPr>
              <a:t>Si</a:t>
            </a:r>
            <a:r>
              <a:rPr lang="en-US" cap="none" baseline="-25000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en-US" cap="none" baseline="-25000" dirty="0" smtClean="0">
                <a:cs typeface="B Nazanin" panose="00000400000000000000" pitchFamily="2" charset="-78"/>
              </a:rPr>
              <a:t>7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 است و نسبت سیلیسیم به اکسیژن در آن‌ها ۲ به ۷ است. از کانی‌های این گروه می‌توان به موارد زیر اشاره کرد: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همی مورفیت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لاوسونیت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گروه اپیدوت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وزوویانیت</a:t>
            </a:r>
          </a:p>
          <a:p>
            <a:pPr marL="0" indent="0" algn="r" rtl="1">
              <a:buNone/>
            </a:pP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498627"/>
            <a:ext cx="3048000" cy="3661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2" y="2498627"/>
            <a:ext cx="2940147" cy="3661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6" y="2494305"/>
            <a:ext cx="3052686" cy="3665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87" y="1271031"/>
            <a:ext cx="5486400" cy="4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9317" y="829994"/>
            <a:ext cx="10588283" cy="5162843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سیلیکات‌های حلقوی</a:t>
            </a:r>
            <a:r>
              <a:rPr lang="fa-IR" cap="none" dirty="0" smtClean="0">
                <a:cs typeface="B Nazanin" panose="00000400000000000000" pitchFamily="2" charset="-78"/>
              </a:rPr>
              <a:t> (</a:t>
            </a:r>
            <a:r>
              <a:rPr lang="en-US" b="1" cap="none" dirty="0" err="1" smtClean="0">
                <a:cs typeface="B Nazanin" panose="00000400000000000000" pitchFamily="2" charset="-78"/>
              </a:rPr>
              <a:t>Cyclosilicates</a:t>
            </a:r>
            <a:r>
              <a:rPr lang="fa-IR" b="1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چهاروجهی‌های آن‌ها به وسیله دو گوشه به یکدیگر متصل شده‌اند و زنجیرهای بسته‌ای بین خود تشکیل داده‌اند که شبیه حلقه ‌است. در این گروه نسبت سیلیسیم به اکسیژن ۱ به ۳ است.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سیلیکات‌های حلقوی عبارتند از: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۳ عضوی: بنی توئیت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۴ عضوی: آکسینیت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۶ عضوی: زمرد، کوردیریت ، تورمالین</a:t>
            </a:r>
          </a:p>
          <a:p>
            <a:pPr algn="r" rtl="1"/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11" y="2334302"/>
            <a:ext cx="3672722" cy="235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2300993"/>
            <a:ext cx="3391096" cy="2383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56" y="1701349"/>
            <a:ext cx="2448050" cy="4811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73" y="1701349"/>
            <a:ext cx="4104469" cy="4811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7" y="1701349"/>
            <a:ext cx="5432475" cy="48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444197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سیلیکات‌های زنجیره‌ای</a:t>
            </a:r>
            <a:r>
              <a:rPr lang="fa-IR" cap="none" dirty="0" smtClean="0">
                <a:cs typeface="B Nazanin" panose="00000400000000000000" pitchFamily="2" charset="-78"/>
              </a:rPr>
              <a:t> (</a:t>
            </a:r>
            <a:r>
              <a:rPr lang="en-US" b="1" cap="none" dirty="0" smtClean="0">
                <a:cs typeface="B Nazanin" panose="00000400000000000000" pitchFamily="2" charset="-78"/>
              </a:rPr>
              <a:t>Inosilicates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چهاروجهی‌ها بصورت زنجیر باز یا روبان مانند پشت سر هم واقع شده‌اند که چهاروجهی بوسیله دو گوشه با چهاروجهی‌های قبل و بعد خود مربوط می‌گردد. فرمول عمومی آن‌ها به شکل </a:t>
            </a:r>
            <a:r>
              <a:rPr lang="en-US" cap="none" dirty="0" smtClean="0">
                <a:cs typeface="B Nazanin" panose="00000400000000000000" pitchFamily="2" charset="-78"/>
              </a:rPr>
              <a:t>Sio</a:t>
            </a:r>
            <a:r>
              <a:rPr lang="en-US" cap="none" baseline="-25000" dirty="0" smtClean="0">
                <a:cs typeface="B Nazanin" panose="00000400000000000000" pitchFamily="2" charset="-78"/>
              </a:rPr>
              <a:t>3</a:t>
            </a:r>
            <a:r>
              <a:rPr lang="en-US" cap="none" dirty="0" smtClean="0">
                <a:cs typeface="B Nazanin" panose="00000400000000000000" pitchFamily="2" charset="-78"/>
              </a:rPr>
              <a:t> </a:t>
            </a:r>
            <a:r>
              <a:rPr lang="fa-IR" cap="none" dirty="0" smtClean="0">
                <a:cs typeface="B Nazanin" panose="00000400000000000000" pitchFamily="2" charset="-78"/>
              </a:rPr>
              <a:t> با نسبت ۱ به ۳ است و اگر این زنجیر دوتایی (مضاعف) باشد به شکل </a:t>
            </a:r>
            <a:r>
              <a:rPr lang="en-US" cap="none" dirty="0" smtClean="0">
                <a:cs typeface="B Nazanin" panose="00000400000000000000" pitchFamily="2" charset="-78"/>
              </a:rPr>
              <a:t>Si</a:t>
            </a:r>
            <a:r>
              <a:rPr lang="en-US" cap="none" baseline="-25000" dirty="0" smtClean="0">
                <a:cs typeface="B Nazanin" panose="00000400000000000000" pitchFamily="2" charset="-78"/>
              </a:rPr>
              <a:t>4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en-US" cap="none" baseline="-25000" dirty="0" smtClean="0">
                <a:cs typeface="B Nazanin" panose="00000400000000000000" pitchFamily="2" charset="-78"/>
              </a:rPr>
              <a:t>11</a:t>
            </a:r>
            <a:r>
              <a:rPr lang="en-US" cap="none" dirty="0" smtClean="0">
                <a:cs typeface="B Nazanin" panose="00000400000000000000" pitchFamily="2" charset="-78"/>
              </a:rPr>
              <a:t> </a:t>
            </a:r>
            <a:r>
              <a:rPr lang="fa-IR" cap="none" dirty="0" smtClean="0">
                <a:cs typeface="B Nazanin" panose="00000400000000000000" pitchFamily="2" charset="-78"/>
              </a:rPr>
              <a:t> با نسبت ۴ به ۱۱ خواهد بود.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cap="none" dirty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سیلیکات‌های زنجیره‌ای به دو زیرشاخه سیلیکات‌های زنجیره‌ای ساده و سیلیکات‌های زنجیره‌ای مضاعف تقسیم می‌شوند.</a:t>
            </a:r>
          </a:p>
        </p:txBody>
      </p:sp>
    </p:spTree>
    <p:extLst>
      <p:ext uri="{BB962C8B-B14F-4D97-AF65-F5344CB8AC3E}">
        <p14:creationId xmlns:p14="http://schemas.microsoft.com/office/powerpoint/2010/main" val="7767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359790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سیلیکات‌های زنجیره‌ای ساده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سیلیکات‌های زنجیره‌ای ساده، چهاروجهی‌ها به صورت زنجیر ساده به دنبال هم قرار دارند. 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مثال </a:t>
            </a:r>
            <a:r>
              <a:rPr lang="fa-IR" dirty="0" smtClean="0">
                <a:cs typeface="B Nazanin" panose="00000400000000000000" pitchFamily="2" charset="-78"/>
              </a:rPr>
              <a:t>عمده </a:t>
            </a:r>
            <a:r>
              <a:rPr lang="fa-IR" dirty="0">
                <a:cs typeface="B Nazanin" panose="00000400000000000000" pitchFamily="2" charset="-78"/>
              </a:rPr>
              <a:t>این گروه پیروکسن‌ها و پیروکسنوئیدها </a:t>
            </a:r>
            <a:r>
              <a:rPr lang="fa-IR" dirty="0" smtClean="0">
                <a:cs typeface="B Nazanin" panose="00000400000000000000" pitchFamily="2" charset="-78"/>
              </a:rPr>
              <a:t>است.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پیروکسن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انستاتیت -</a:t>
            </a:r>
            <a:r>
              <a:rPr lang="fa-IR" dirty="0" smtClean="0">
                <a:cs typeface="B Nazanin" panose="00000400000000000000" pitchFamily="2" charset="-78"/>
              </a:rPr>
              <a:t> فروسیلیت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دیوپسید </a:t>
            </a:r>
            <a:r>
              <a:rPr lang="fa-IR" dirty="0">
                <a:cs typeface="B Nazanin" panose="00000400000000000000" pitchFamily="2" charset="-78"/>
              </a:rPr>
              <a:t>- سری </a:t>
            </a:r>
            <a:r>
              <a:rPr lang="fa-IR" dirty="0" smtClean="0">
                <a:cs typeface="B Nazanin" panose="00000400000000000000" pitchFamily="2" charset="-78"/>
              </a:rPr>
              <a:t>هدنبرژیت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اوژیت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ژادئیت (یشم)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اژیرین</a:t>
            </a:r>
            <a:r>
              <a:rPr lang="fa-IR" dirty="0">
                <a:cs typeface="B Nazanin" panose="00000400000000000000" pitchFamily="2" charset="-78"/>
              </a:rPr>
              <a:t> (آکمیت) 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اسپودومن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14" y="1758462"/>
            <a:ext cx="3552446" cy="2637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14" y="1758462"/>
            <a:ext cx="3261441" cy="2637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1" y="1758461"/>
            <a:ext cx="3593368" cy="2637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0" y="1758460"/>
            <a:ext cx="3703893" cy="2637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0" y="1758460"/>
            <a:ext cx="3233476" cy="2651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0" y="1758458"/>
            <a:ext cx="1727689" cy="2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7792"/>
            <a:ext cx="10363826" cy="5430128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پیروکسنوئید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ولاستونیت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رودونیت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پکتولیت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71" y="679840"/>
            <a:ext cx="4572000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0" y="1124382"/>
            <a:ext cx="4694028" cy="3559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84" y="1473006"/>
            <a:ext cx="4192984" cy="35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3386"/>
            <a:ext cx="10363826" cy="5317586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سیلیکات‌های زنجیره‌ای مضاعف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سیلیکات‌های زنجیره‌ای مضاعف به این معنی است که در این کانی‌ها دو رشته چهاروجهی‌ها بصورت </a:t>
            </a:r>
            <a:r>
              <a:rPr lang="fa-IR" dirty="0" smtClean="0">
                <a:cs typeface="B Nazanin" panose="00000400000000000000" pitchFamily="2" charset="-78"/>
              </a:rPr>
              <a:t>زنجیره </a:t>
            </a:r>
            <a:r>
              <a:rPr lang="fa-IR" dirty="0">
                <a:cs typeface="B Nazanin" panose="00000400000000000000" pitchFamily="2" charset="-78"/>
              </a:rPr>
              <a:t>مضاعف پشت سرهم واقع شده‌اند و با پل‌های اکسیژن به یکدیگر وصل شده‌اند. مثال </a:t>
            </a:r>
            <a:r>
              <a:rPr lang="fa-IR" dirty="0" smtClean="0">
                <a:cs typeface="B Nazanin" panose="00000400000000000000" pitchFamily="2" charset="-78"/>
              </a:rPr>
              <a:t>عمده </a:t>
            </a:r>
            <a:r>
              <a:rPr lang="fa-IR" dirty="0">
                <a:cs typeface="B Nazanin" panose="00000400000000000000" pitchFamily="2" charset="-78"/>
              </a:rPr>
              <a:t>این گروه آمفیبول‌ها می‌باشند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آمفیبول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آنتوفیلیت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سری </a:t>
            </a:r>
            <a:r>
              <a:rPr lang="fa-IR" dirty="0" smtClean="0">
                <a:cs typeface="B Nazanin" panose="00000400000000000000" pitchFamily="2" charset="-78"/>
              </a:rPr>
              <a:t>کومینگتونیت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ترمولیت-اکتینولیت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هورنبلند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گلوکوفان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ریبکیت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آرفودسونیت</a:t>
            </a: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2141513"/>
            <a:ext cx="3048000" cy="2659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18" y="2454409"/>
            <a:ext cx="3361221" cy="2786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39" y="2784377"/>
            <a:ext cx="3048000" cy="276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9" y="3349210"/>
            <a:ext cx="28575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5" y="1228505"/>
            <a:ext cx="37909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486400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سیستم کوبیک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cap="none" dirty="0" smtClean="0">
                <a:cs typeface="B Nazanin" panose="00000400000000000000" pitchFamily="2" charset="-78"/>
              </a:rPr>
              <a:t>Cubic System 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متریک این سیستم بصورت: </a:t>
            </a:r>
            <a:r>
              <a:rPr lang="en-US" cap="none" dirty="0" smtClean="0">
                <a:cs typeface="B Nazanin" panose="00000400000000000000" pitchFamily="2" charset="-78"/>
              </a:rPr>
              <a:t>a=b=c</a:t>
            </a:r>
            <a:r>
              <a:rPr lang="fa-IR" cap="none" dirty="0" smtClean="0">
                <a:cs typeface="B Nazanin" panose="00000400000000000000" pitchFamily="2" charset="-78"/>
              </a:rPr>
              <a:t>        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el-GR" cap="none" dirty="0" smtClean="0">
                <a:cs typeface="B Nazanin" panose="00000400000000000000" pitchFamily="2" charset="-78"/>
              </a:rPr>
              <a:t>α=β=γ=90 </a:t>
            </a: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مکعب می توانیم چهار محور درجه سـه تشـخیص دهـیم کـه از </a:t>
            </a:r>
            <a:r>
              <a:rPr lang="fa-IR" dirty="0" smtClean="0">
                <a:cs typeface="B Nazanin" panose="00000400000000000000" pitchFamily="2" charset="-78"/>
              </a:rPr>
              <a:t>گوشـه هاي </a:t>
            </a:r>
            <a:r>
              <a:rPr lang="fa-IR" dirty="0">
                <a:cs typeface="B Nazanin" panose="00000400000000000000" pitchFamily="2" charset="-78"/>
              </a:rPr>
              <a:t>مکعب می گذرد.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سه محور درجه چهار که از مرکز سطوح مکعب عبور می کند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شـش </a:t>
            </a:r>
            <a:r>
              <a:rPr lang="fa-IR" dirty="0">
                <a:cs typeface="B Nazanin" panose="00000400000000000000" pitchFamily="2" charset="-78"/>
              </a:rPr>
              <a:t>محـور </a:t>
            </a:r>
            <a:r>
              <a:rPr lang="fa-IR" dirty="0" smtClean="0">
                <a:cs typeface="B Nazanin" panose="00000400000000000000" pitchFamily="2" charset="-78"/>
              </a:rPr>
              <a:t>درجـه دو </a:t>
            </a:r>
            <a:r>
              <a:rPr lang="fa-IR" dirty="0">
                <a:cs typeface="B Nazanin" panose="00000400000000000000" pitchFamily="2" charset="-78"/>
              </a:rPr>
              <a:t>که از وسط یال هاي مکعب عبور می نماید.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45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07964"/>
            <a:ext cx="10363826" cy="5795888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سیلیکات‌های ورقه‌ای</a:t>
            </a:r>
            <a:r>
              <a:rPr lang="fa-IR" cap="none" dirty="0" smtClean="0">
                <a:cs typeface="B Nazanin" panose="00000400000000000000" pitchFamily="2" charset="-78"/>
              </a:rPr>
              <a:t> (</a:t>
            </a:r>
            <a:r>
              <a:rPr lang="en-US" b="1" cap="none" dirty="0" smtClean="0">
                <a:cs typeface="B Nazanin" panose="00000400000000000000" pitchFamily="2" charset="-78"/>
              </a:rPr>
              <a:t>Phyllosilicates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کانی، چهاروجهی‌های تشکیل‌دهنده، بصورت ورقه‌هایی در یک سطح قرار دارند و هر چهاروجهی بوسیله سه گوشه، به چهاروجهی مجاور خود متصل شده‌است.</a:t>
            </a:r>
          </a:p>
          <a:p>
            <a:pPr marL="0" indent="0" algn="r" rtl="1">
              <a:buNone/>
            </a:pPr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 فرمول کلی آن به صورت (</a:t>
            </a:r>
            <a:r>
              <a:rPr lang="en-US" cap="none" dirty="0" smtClean="0">
                <a:cs typeface="B Nazanin" panose="00000400000000000000" pitchFamily="2" charset="-78"/>
              </a:rPr>
              <a:t>Si</a:t>
            </a:r>
            <a:r>
              <a:rPr lang="en-US" cap="none" baseline="-25000" dirty="0" smtClean="0">
                <a:cs typeface="B Nazanin" panose="00000400000000000000" pitchFamily="2" charset="-78"/>
              </a:rPr>
              <a:t>2</a:t>
            </a:r>
            <a:r>
              <a:rPr lang="en-US" cap="none" dirty="0" smtClean="0">
                <a:cs typeface="B Nazanin" panose="00000400000000000000" pitchFamily="2" charset="-78"/>
              </a:rPr>
              <a:t>o</a:t>
            </a:r>
            <a:r>
              <a:rPr lang="en-US" cap="none" baseline="-25000" dirty="0" smtClean="0">
                <a:cs typeface="B Nazanin" panose="00000400000000000000" pitchFamily="2" charset="-78"/>
              </a:rPr>
              <a:t>5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یا نسبت ۲ به ۵ است.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بلورهای تمام سیلیکات‌های ورقه‌ای به صورت پهن دیده می‌شود و همگی دارای رَخ (کلیواژ) هستند.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 معمولاً نرم و دارای وزن مخصوص تقریباً سبک و ضعیفی می‌باشند.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ترکیب شیمیایی ناپایداری دارند و معمولاً جانشینی کاتیون‌ها به جای یکدیگر در آن‌ها یک پدیده معمولی است.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70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0843"/>
            <a:ext cx="10363826" cy="5627077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سرپانتین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سرپانتین‌ها، سیلیکات‌های ورقه‌ای آبداری‌اند که از کانی‌های منزیم‌دار تشکیل شده‌اند.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گاهی </a:t>
            </a:r>
            <a:r>
              <a:rPr lang="fa-IR" dirty="0">
                <a:cs typeface="B Nazanin" panose="00000400000000000000" pitchFamily="2" charset="-78"/>
              </a:rPr>
              <a:t>هم در آن‌ها آهن </a:t>
            </a:r>
            <a:r>
              <a:rPr lang="en-US" cap="none" dirty="0" smtClean="0">
                <a:cs typeface="B Nazanin" panose="00000400000000000000" pitchFamily="2" charset="-78"/>
              </a:rPr>
              <a:t>Fe </a:t>
            </a:r>
            <a:r>
              <a:rPr lang="fa-IR" cap="none" dirty="0" smtClean="0">
                <a:cs typeface="B Nazanin" panose="00000400000000000000" pitchFamily="2" charset="-78"/>
              </a:rPr>
              <a:t> جانشین </a:t>
            </a:r>
            <a:r>
              <a:rPr lang="en-US" cap="none" dirty="0" smtClean="0">
                <a:cs typeface="B Nazanin" panose="00000400000000000000" pitchFamily="2" charset="-78"/>
              </a:rPr>
              <a:t>Mg </a:t>
            </a:r>
            <a:r>
              <a:rPr lang="fa-IR" cap="none" dirty="0" smtClean="0">
                <a:cs typeface="B Nazanin" panose="00000400000000000000" pitchFamily="2" charset="-78"/>
              </a:rPr>
              <a:t> می‌شود.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این کانی‌ها تشکیل پلی‌مرفی را می‌دهند که مهمترین آن‌ها عبارتند از: آنتی‌گوریت و کریزوتیل.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فرق سرپانتین‌ها با کلریت‌ها در این است که در ترکیب سرپانتین‌ها آلومینیم </a:t>
            </a:r>
            <a:r>
              <a:rPr lang="en-US" cap="none" dirty="0" smtClean="0">
                <a:cs typeface="B Nazanin" panose="00000400000000000000" pitchFamily="2" charset="-78"/>
              </a:rPr>
              <a:t>Al </a:t>
            </a:r>
            <a:r>
              <a:rPr lang="fa-IR" cap="none" dirty="0" smtClean="0">
                <a:cs typeface="B Nazanin" panose="00000400000000000000" pitchFamily="2" charset="-78"/>
              </a:rPr>
              <a:t> شرکت ندارد. </a:t>
            </a:r>
          </a:p>
          <a:p>
            <a:pPr algn="r" rtl="1"/>
            <a:endParaRPr lang="fa-IR" cap="none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کریزوتیل یکی از کانی‌هایی است که تبدیل به آزبست (</a:t>
            </a:r>
            <a:r>
              <a:rPr lang="en-US" cap="none" dirty="0" err="1" smtClean="0">
                <a:cs typeface="B Nazanin" panose="00000400000000000000" pitchFamily="2" charset="-78"/>
              </a:rPr>
              <a:t>Asbest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 یا پنبه کوهی می‌شود. </a:t>
            </a:r>
            <a:endParaRPr lang="fa-IR" b="1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42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7452" y="604912"/>
            <a:ext cx="10560148" cy="5500466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آنتی‌گوریت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کریزوتیل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لیزاردیت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1" y="2574388"/>
            <a:ext cx="3987018" cy="3218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68" y="604912"/>
            <a:ext cx="4572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18978"/>
            <a:ext cx="10363826" cy="5387927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کانی‌های رسی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ایلیت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مونتموریونیت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کائولینیت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ورمیکولیت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تالک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پیروفیلیت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70" y="618978"/>
            <a:ext cx="3687688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58" y="1246749"/>
            <a:ext cx="3692769" cy="276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72" y="1761099"/>
            <a:ext cx="4199128" cy="3234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" y="3378468"/>
            <a:ext cx="4876800" cy="2602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275"/>
            <a:ext cx="4762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15926"/>
            <a:ext cx="10363826" cy="5387926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میکا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فلوگوپیت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بیوتیت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موسکویت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لپیدولیت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مارگاریت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47" y="815926"/>
            <a:ext cx="3181350" cy="2386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51" y="1406941"/>
            <a:ext cx="3901365" cy="26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98" y="1932756"/>
            <a:ext cx="3810000" cy="321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30" y="2299731"/>
            <a:ext cx="3868280" cy="3378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9" y="2734359"/>
            <a:ext cx="3181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458265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سیلیکات‌های داربستی</a:t>
            </a:r>
            <a:r>
              <a:rPr lang="fa-IR" cap="none" dirty="0" smtClean="0">
                <a:cs typeface="B Nazanin" panose="00000400000000000000" pitchFamily="2" charset="-78"/>
              </a:rPr>
              <a:t> یا </a:t>
            </a:r>
            <a:r>
              <a:rPr lang="fa-IR" b="1" cap="none" dirty="0" smtClean="0">
                <a:cs typeface="B Nazanin" panose="00000400000000000000" pitchFamily="2" charset="-78"/>
              </a:rPr>
              <a:t>سیلیکات‌های شبکه‌ای</a:t>
            </a:r>
            <a:r>
              <a:rPr lang="fa-IR" cap="none" dirty="0" smtClean="0">
                <a:cs typeface="B Nazanin" panose="00000400000000000000" pitchFamily="2" charset="-78"/>
              </a:rPr>
              <a:t> (</a:t>
            </a:r>
            <a:r>
              <a:rPr lang="en-US" b="1" cap="none" dirty="0" smtClean="0">
                <a:cs typeface="B Nazanin" panose="00000400000000000000" pitchFamily="2" charset="-78"/>
              </a:rPr>
              <a:t>Tectosilicates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این کانی‌ها چهاروجهی‌های (</a:t>
            </a:r>
            <a:r>
              <a:rPr lang="en-US" cap="none" dirty="0" smtClean="0">
                <a:cs typeface="B Nazanin" panose="00000400000000000000" pitchFamily="2" charset="-78"/>
              </a:rPr>
              <a:t>Sio</a:t>
            </a:r>
            <a:r>
              <a:rPr lang="en-US" cap="none" baseline="-25000" dirty="0" smtClean="0">
                <a:cs typeface="B Nazanin" panose="00000400000000000000" pitchFamily="2" charset="-78"/>
              </a:rPr>
              <a:t>4</a:t>
            </a:r>
            <a:r>
              <a:rPr lang="fa-IR" cap="none" dirty="0" smtClean="0">
                <a:cs typeface="B Nazanin" panose="00000400000000000000" pitchFamily="2" charset="-78"/>
              </a:rPr>
              <a:t>) 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بوسیله هر چهار گوش به چهار وجهی‌های مجاور خود متصل شده‌است. در نتیجه ساختمان سه بعدی دارند.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بعضی چهاروجهی‌ها در سه امتداد فضایی به یکدیگر متصل می‌باشند. بنابراین هر اتم اکسیژن به دو چهاروجهی مجاور تعلق دارد. 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کوارتز</a:t>
            </a: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فلدسپار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فلدسپارهای </a:t>
            </a:r>
            <a:r>
              <a:rPr lang="fa-IR" dirty="0" smtClean="0">
                <a:cs typeface="B Nazanin" panose="00000400000000000000" pitchFamily="2" charset="-78"/>
              </a:rPr>
              <a:t>آلکالی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فلدسپارهای </a:t>
            </a:r>
            <a:r>
              <a:rPr lang="fa-IR" dirty="0" smtClean="0">
                <a:cs typeface="B Nazanin" panose="00000400000000000000" pitchFamily="2" charset="-78"/>
              </a:rPr>
              <a:t>پتاسیم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میکروکلین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سانیدین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اورتوکلاز</a:t>
            </a:r>
          </a:p>
          <a:p>
            <a:pPr algn="r" rtl="1"/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0" y="2523305"/>
            <a:ext cx="4290646" cy="36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4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31520"/>
            <a:ext cx="10363826" cy="5387926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پلاژیوکلاز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آلبیت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اولیگوکلاز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آندزین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لابرادوریت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بیتونیت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آنورتیت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80" y="731520"/>
            <a:ext cx="3475100" cy="3214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10" y="1631853"/>
            <a:ext cx="4241808" cy="277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24" y="2338753"/>
            <a:ext cx="3976117" cy="2793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78" y="2834679"/>
            <a:ext cx="4066592" cy="3004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06" y="2726904"/>
            <a:ext cx="2216256" cy="3219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1" y="3048000"/>
            <a:ext cx="3400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33046"/>
            <a:ext cx="10363826" cy="5528603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فلدسپاتوئید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نوزان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کانکرینیت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لوسیت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نفلین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سودالیت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هائونین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لازوریت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47" y="633044"/>
            <a:ext cx="3657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56" y="826476"/>
            <a:ext cx="4269545" cy="4269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68" y="2316450"/>
            <a:ext cx="4220607" cy="2779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969477"/>
            <a:ext cx="3576710" cy="4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73723"/>
            <a:ext cx="10363826" cy="5598941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زئولیت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ناترولیت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شابازیت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هولاندیت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استیلبیت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49" y="253217"/>
            <a:ext cx="6528853" cy="509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7" y="525193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9" y="2373484"/>
            <a:ext cx="3048000" cy="3440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30" y="906194"/>
            <a:ext cx="4686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47114"/>
            <a:ext cx="10363826" cy="5556738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خانواده </a:t>
            </a:r>
            <a:r>
              <a:rPr lang="fa-IR" b="1" dirty="0">
                <a:cs typeface="B Nazanin" panose="00000400000000000000" pitchFamily="2" charset="-78"/>
              </a:rPr>
              <a:t>اسکاپولیت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ماریالیت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میونیت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آنالسیم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پتالیت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17" y="932827"/>
            <a:ext cx="3620085" cy="2801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40" y="932827"/>
            <a:ext cx="3372184" cy="2731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62" y="2532351"/>
            <a:ext cx="4466083" cy="33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61182"/>
            <a:ext cx="10363826" cy="5486400"/>
          </a:xfrm>
        </p:spPr>
        <p:txBody>
          <a:bodyPr>
            <a:normAutofit/>
          </a:bodyPr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تتراهدرال پنتاگونال دودکاهدرال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Tetrahedral Pentagonal Dodecahedral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ساده ترین رده تقارن در سیستم کوبیک رده ایست که داراي چهار محور درجه سه که در جهت اقطـار مکعـب قـرارگرفته و سه محور درجه دوکه از وسط سطوح مکعب عبور کرده و در جهت یالهاي مکعـب قـرار دارنـد.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77" y="2489982"/>
            <a:ext cx="87058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45588"/>
            <a:ext cx="10363826" cy="5303520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دي دودکاهدرال یا دیاکیز دودکاهدرال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Didodecahedral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عناصر تقارن در این رده عبارتند از چهار محور درجه سه و سه سطح تقارن عمود بر سه محور درجه دو ویـک مرکـز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تقارن.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مثال بارز این رده کانی پیریت است.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2808189"/>
            <a:ext cx="879157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01" y="1636990"/>
            <a:ext cx="5644799" cy="384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802405"/>
            <a:ext cx="4607438" cy="46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89318"/>
            <a:ext cx="10363826" cy="5101882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پنتاگونال ایکوزي تتراهدرال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smtClean="0">
                <a:cs typeface="B Nazanin" panose="00000400000000000000" pitchFamily="2" charset="-78"/>
              </a:rPr>
              <a:t>Pentagonal </a:t>
            </a:r>
            <a:r>
              <a:rPr lang="en-US" cap="none" dirty="0" err="1" smtClean="0">
                <a:cs typeface="B Nazanin" panose="00000400000000000000" pitchFamily="2" charset="-78"/>
              </a:rPr>
              <a:t>Icosi</a:t>
            </a:r>
            <a:r>
              <a:rPr lang="en-US" cap="none" dirty="0" smtClean="0">
                <a:cs typeface="B Nazanin" panose="00000400000000000000" pitchFamily="2" charset="-78"/>
              </a:rPr>
              <a:t> Tetrahedral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عناصـر تقـارن در ایـن رده عبارتنـد از سـه محـور درجـه چهـار، چهـار محـور درجـه سـه و شـش محـور درجـه دو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اجسام متبلور در این رده داراي 24سطح پنج ضلعی می باشند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این رده داراي فرم انانتی مورف است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81" y="2776172"/>
            <a:ext cx="65913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42536"/>
            <a:ext cx="10363826" cy="5190978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هگزاکیز تتراهدرال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Hexacis</a:t>
            </a:r>
            <a:r>
              <a:rPr lang="en-US" cap="none" dirty="0" smtClean="0">
                <a:cs typeface="B Nazanin" panose="00000400000000000000" pitchFamily="2" charset="-78"/>
              </a:rPr>
              <a:t> Tetrahedral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در این رده عبارتند از سه محور درجه چهار معکوس، چهار محور درجه سه قطبی و شـش سـطح تقـارن که از محورهاي درجه چهار معکوس و درجه سه می گذرد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68" y="2699092"/>
            <a:ext cx="65913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72197"/>
            <a:ext cx="10363826" cy="5387925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ردة هگزاکیز اکتاهدرال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cs typeface="B Nazanin" panose="00000400000000000000" pitchFamily="2" charset="-78"/>
              </a:rPr>
              <a:t>Hexacis</a:t>
            </a:r>
            <a:r>
              <a:rPr lang="en-US" cap="none" dirty="0" smtClean="0">
                <a:cs typeface="B Nazanin" panose="00000400000000000000" pitchFamily="2" charset="-78"/>
              </a:rPr>
              <a:t> Octahedral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عناصر تقارن در این رده عبارتند از سه محور درجه چهار، چهار محور درجه سه و شـش محـور درجـه دو و نـه عـدد سطح تقارن و یک مرکز تقارن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فرم هگزاکیز اکتائـدر داراي 48سـطح است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کانی های مهم این رده عبارتند از گالن، مگنتیت و گارنت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3345180"/>
            <a:ext cx="5619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29994"/>
            <a:ext cx="10363826" cy="5289452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گالن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مگنتیت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گارنت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829994"/>
            <a:ext cx="2961543" cy="454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22" y="1092150"/>
            <a:ext cx="5193396" cy="4089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22" y="305724"/>
            <a:ext cx="4001106" cy="5594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32" y="50907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69" y="1939583"/>
            <a:ext cx="3303416" cy="3112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1" y="2471556"/>
            <a:ext cx="3731711" cy="37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58129"/>
            <a:ext cx="10363826" cy="5233181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طبقه بندی کانی ها</a:t>
            </a:r>
          </a:p>
          <a:p>
            <a:pPr marL="0" indent="0" algn="r" rtl="1">
              <a:buNone/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38" y="858129"/>
            <a:ext cx="7112832" cy="53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499</TotalTime>
  <Words>521</Words>
  <Application>Microsoft Office PowerPoint</Application>
  <PresentationFormat>Widescreen</PresentationFormat>
  <Paragraphs>178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 Nazanin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VAIO</cp:lastModifiedBy>
  <cp:revision>47</cp:revision>
  <dcterms:created xsi:type="dcterms:W3CDTF">2018-03-22T21:57:38Z</dcterms:created>
  <dcterms:modified xsi:type="dcterms:W3CDTF">2019-03-24T06:17:03Z</dcterms:modified>
</cp:coreProperties>
</file>