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8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CE74E-2E8F-BD43-86C3-2F3005F6A4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385" y="1974306"/>
            <a:ext cx="8425972" cy="2114473"/>
          </a:xfrm>
        </p:spPr>
        <p:txBody>
          <a:bodyPr/>
          <a:lstStyle/>
          <a:p>
            <a:r>
              <a:rPr lang="fa-IR" sz="4000" b="1" dirty="0">
                <a:latin typeface="Cooper Black" panose="0208090404030B020404" pitchFamily="18" charset="77"/>
              </a:rPr>
              <a:t>ارزیابی و ارزشیابی فرش</a:t>
            </a:r>
            <a:endParaRPr lang="en-US" sz="4000" b="1" dirty="0">
              <a:latin typeface="Cooper Black" panose="0208090404030B020404" pitchFamily="18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4FFD70-F7FB-0E46-A7FE-0EE6FDCC8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3320" y="1974306"/>
            <a:ext cx="6831673" cy="1454694"/>
          </a:xfrm>
        </p:spPr>
        <p:txBody>
          <a:bodyPr/>
          <a:lstStyle/>
          <a:p>
            <a:r>
              <a:rPr lang="fa-IR" dirty="0"/>
              <a:t>نام استاد : مرضیه رضایی</a:t>
            </a:r>
          </a:p>
          <a:p>
            <a:r>
              <a:rPr lang="fa-IR" dirty="0"/>
              <a:t>نام دانشجو : نسترن گرگیچ مقدم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695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2E657-441E-6C46-9ADB-D414C1914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a-IR" dirty="0"/>
              <a:t>.نایین</a:t>
            </a:r>
          </a:p>
          <a:p>
            <a:r>
              <a:rPr lang="fa-IR" dirty="0"/>
              <a:t>شهر نایین به وسعت 35000 کیلومتر مربع در یکصد و سی کیلومتری شرق اصفهان، سیصد و </a:t>
            </a:r>
          </a:p>
          <a:p>
            <a:r>
              <a:rPr lang="fa-IR" dirty="0"/>
              <a:t>بیست کیلومتری جنوب شرقی تهران و در فالت مرکزی ایران در استان اصفهان قرار دارد. شهرستان </a:t>
            </a:r>
          </a:p>
          <a:p>
            <a:r>
              <a:rPr lang="fa-IR" dirty="0"/>
              <a:t>نائین در حاشیه جنوبی کویر مرکزی ایران و شمال باتالق گاوخونی قرار دارد. از جنوب به شهرستان </a:t>
            </a:r>
          </a:p>
          <a:p>
            <a:r>
              <a:rPr lang="fa-IR" dirty="0"/>
              <a:t>اردکان از توابع یزد، از شرق به شهرستان طبس از توابع استان خراسان و از شمال به دشت کویر و </a:t>
            </a:r>
          </a:p>
          <a:p>
            <a:r>
              <a:rPr lang="fa-IR" dirty="0"/>
              <a:t>دامغان، از غرب به اردستان وزواره و از جنوب غربیبه شهرستان اصفهان محدودمیباشد.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993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B9D458-AAC2-DA49-A846-EF448F923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861121"/>
            <a:ext cx="9601200" cy="5241073"/>
          </a:xfrm>
        </p:spPr>
        <p:txBody>
          <a:bodyPr>
            <a:normAutofit fontScale="85000" lnSpcReduction="10000"/>
          </a:bodyPr>
          <a:lstStyle/>
          <a:p>
            <a:r>
              <a:rPr lang="fa-IR"/>
              <a:t>رنگ های اصلی</a:t>
            </a:r>
          </a:p>
          <a:p>
            <a:r>
              <a:rPr lang="fa-IR"/>
              <a:t>کرم یا نخودی، خاکی باز، خاکی سیر، قهوه یی، عنابی، نیلی )سرمه یی(، الجوردی، آبی سیر،</a:t>
            </a:r>
          </a:p>
          <a:p>
            <a:r>
              <a:rPr lang="fa-IR"/>
              <a:t>آبی باز )آسمانی(، الکی، فیلی – موشی</a:t>
            </a:r>
          </a:p>
          <a:p>
            <a:r>
              <a:rPr lang="fa-IR"/>
              <a:t> رنگ هایفرعی</a:t>
            </a:r>
          </a:p>
          <a:p>
            <a:r>
              <a:rPr lang="fa-IR"/>
              <a:t>یشمی، ماشی، سبز، مسی – صورتی</a:t>
            </a:r>
          </a:p>
          <a:p>
            <a:r>
              <a:rPr lang="fa-IR"/>
              <a:t>مواداصلیطبیعیبرای به دست آوردن رنگ، پوست انار، پوست گردو، روناس، اسپرک، برگ مو، قرمز </a:t>
            </a:r>
          </a:p>
          <a:p>
            <a:r>
              <a:rPr lang="fa-IR"/>
              <a:t>رنگ ن</a:t>
            </a:r>
          </a:p>
          <a:p>
            <a:r>
              <a:rPr lang="fa-IR"/>
              <a:t>ً</a:t>
            </a:r>
          </a:p>
          <a:p>
            <a:r>
              <a:rPr lang="fa-IR"/>
              <a:t>دانهاست و معموال یل که صنعتی است برای رنگ های آبی و الجوردی مصرف می شود. برای</a:t>
            </a:r>
          </a:p>
          <a:p>
            <a:r>
              <a:rPr lang="fa-IR"/>
              <a:t>رنگ زرد از اسپرک و برای رنگ های سبز از اسپرک و نیل استفاده می شود. رنگ فیلی از پوست انار </a:t>
            </a:r>
          </a:p>
          <a:p>
            <a:r>
              <a:rPr lang="fa-IR"/>
              <a:t>به دست می آید و رنگ نارنجی از ترکیب اسپرک با روناس حاصل می شودرنگ قرمز دانه در گذشته </a:t>
            </a:r>
          </a:p>
          <a:p>
            <a:r>
              <a:rPr lang="fa-IR"/>
              <a:t>کاربری بسیار زیادی در فرش نائین داشته است و اکنون نیز تا حدودی، از آن به علت شهرتی که </a:t>
            </a:r>
          </a:p>
          <a:p>
            <a:r>
              <a:rPr lang="fa-IR"/>
              <a:t>داشته استفاده میکنند.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914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37978-A1A6-7F46-8408-013D3DCAA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743415"/>
            <a:ext cx="9601200" cy="5123985"/>
          </a:xfrm>
        </p:spPr>
        <p:txBody>
          <a:bodyPr>
            <a:normAutofit fontScale="70000" lnSpcReduction="20000"/>
          </a:bodyPr>
          <a:lstStyle/>
          <a:p>
            <a:r>
              <a:rPr lang="fa-IR"/>
              <a:t>.شیوهکاربرد رنگها در ترکیب رنگی قالی نائین</a:t>
            </a:r>
          </a:p>
          <a:p>
            <a:r>
              <a:rPr lang="fa-IR"/>
              <a:t> بژ)خاکی( سیر در بندها ونقوش ودر نقشه ها</a:t>
            </a:r>
          </a:p>
          <a:p>
            <a:r>
              <a:rPr lang="fa-IR"/>
              <a:t>ً</a:t>
            </a:r>
          </a:p>
          <a:p>
            <a:r>
              <a:rPr lang="fa-IR"/>
              <a:t>: عمدتا ی غلط به عنوان زمینه</a:t>
            </a:r>
          </a:p>
          <a:p>
            <a:r>
              <a:rPr lang="fa-IR"/>
              <a:t> بژ)خاکی در حاش</a:t>
            </a:r>
          </a:p>
          <a:p>
            <a:r>
              <a:rPr lang="fa-IR"/>
              <a:t>ً</a:t>
            </a:r>
          </a:p>
          <a:p>
            <a:r>
              <a:rPr lang="fa-IR"/>
              <a:t>( روشن: عمدتا یهو بندها</a:t>
            </a:r>
          </a:p>
          <a:p>
            <a:r>
              <a:rPr lang="fa-IR"/>
              <a:t> کرم)نخودی(: زمینه قالی و بندها</a:t>
            </a:r>
          </a:p>
          <a:p>
            <a:r>
              <a:rPr lang="fa-IR"/>
              <a:t> آبی روشن: نقوش</a:t>
            </a:r>
          </a:p>
          <a:p>
            <a:r>
              <a:rPr lang="fa-IR"/>
              <a:t> آبی سیر: نقوش و زمینه قالی</a:t>
            </a:r>
          </a:p>
          <a:p>
            <a:r>
              <a:rPr lang="fa-IR"/>
              <a:t> سرمهای: بندها و زمینه قالی</a:t>
            </a:r>
          </a:p>
          <a:p>
            <a:r>
              <a:rPr lang="fa-IR"/>
              <a:t> قهوهای: بندها و نقوش</a:t>
            </a:r>
          </a:p>
          <a:p>
            <a:r>
              <a:rPr lang="fa-IR"/>
              <a:t> فیلی و طوسی: بندها و نقوش</a:t>
            </a:r>
          </a:p>
          <a:p>
            <a:r>
              <a:rPr lang="fa-IR"/>
              <a:t> عنابی: بندها و نقوش</a:t>
            </a:r>
          </a:p>
          <a:p>
            <a:r>
              <a:rPr lang="fa-IR"/>
              <a:t> الکی: زمینهقالی</a:t>
            </a:r>
          </a:p>
          <a:p>
            <a:r>
              <a:rPr lang="fa-IR"/>
              <a:t> یشمی: زمینه قال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367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791905-5CC7-E74E-9878-031BD44652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1883" y="591944"/>
            <a:ext cx="9601200" cy="5181600"/>
          </a:xfrm>
        </p:spPr>
        <p:txBody>
          <a:bodyPr>
            <a:normAutofit fontScale="85000" lnSpcReduction="20000"/>
          </a:bodyPr>
          <a:lstStyle/>
          <a:p>
            <a:r>
              <a:rPr lang="fa-IR"/>
              <a:t>٨ .ابعاد متداول فرش نائین</a:t>
            </a:r>
          </a:p>
          <a:p>
            <a:r>
              <a:rPr lang="fa-IR"/>
              <a:t>۶۰ × ۹۰ </a:t>
            </a:r>
          </a:p>
          <a:p>
            <a:r>
              <a:rPr lang="fa-IR"/>
              <a:t>۹۰ × ۱۲۰ </a:t>
            </a:r>
          </a:p>
          <a:p>
            <a:r>
              <a:rPr lang="fa-IR"/>
              <a:t>۱۲۰× ۱۸۰ </a:t>
            </a:r>
          </a:p>
          <a:p>
            <a:r>
              <a:rPr lang="fa-IR"/>
              <a:t>۱۲۰× ۲۰۰ </a:t>
            </a:r>
          </a:p>
          <a:p>
            <a:r>
              <a:rPr lang="fa-IR"/>
              <a:t>۱۳۰ × ۲۰۰ </a:t>
            </a:r>
          </a:p>
          <a:p>
            <a:r>
              <a:rPr lang="fa-IR"/>
              <a:t>۱۳۰× ۲۱۰ </a:t>
            </a:r>
          </a:p>
          <a:p>
            <a:r>
              <a:rPr lang="fa-IR"/>
              <a:t>۱۵۰×۲۳۰ </a:t>
            </a:r>
          </a:p>
          <a:p>
            <a:r>
              <a:rPr lang="fa-IR"/>
              <a:t>۱۷۰×۲۸۰ </a:t>
            </a:r>
          </a:p>
          <a:p>
            <a:r>
              <a:rPr lang="fa-IR"/>
              <a:t>۱۸۰×۲۸۰ </a:t>
            </a:r>
          </a:p>
          <a:p>
            <a:r>
              <a:rPr lang="fa-IR"/>
              <a:t>۲۰۰×۳۰۰ </a:t>
            </a:r>
          </a:p>
          <a:p>
            <a:r>
              <a:rPr lang="fa-IR"/>
              <a:t>۲۲۰×۳۳۰ </a:t>
            </a:r>
          </a:p>
          <a:p>
            <a:r>
              <a:rPr lang="fa-IR"/>
              <a:t>۳۰۰×۴۰۰ </a:t>
            </a:r>
          </a:p>
          <a:p>
            <a:r>
              <a:rPr lang="fa-IR"/>
              <a:t>۳۰۰×۴۳۰ </a:t>
            </a:r>
          </a:p>
          <a:p>
            <a:r>
              <a:rPr lang="fa-IR"/>
              <a:t>۶۰۰×۱۰۰۰ 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423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E580F-FDCA-AE44-A0BE-6212FE5D3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433659"/>
            <a:ext cx="9601200" cy="5433741"/>
          </a:xfrm>
        </p:spPr>
        <p:txBody>
          <a:bodyPr/>
          <a:lstStyle/>
          <a:p>
            <a:r>
              <a:rPr lang="fa-IR"/>
              <a:t>.ساختار</a:t>
            </a:r>
          </a:p>
          <a:p>
            <a:r>
              <a:rPr lang="fa-IR"/>
              <a:t>فرش نائین، با کیفیتی که در بازارهای جهانی معروف است، از آن نوع فرشهایی نیست که استفاده </a:t>
            </a:r>
          </a:p>
          <a:p>
            <a:r>
              <a:rPr lang="fa-IR"/>
              <a:t>از پشمهای ضخیم ایرانی در آنها امتیازی به حساب آید. پشم مصرفی در این فرشها از نوغ ظریف است </a:t>
            </a:r>
          </a:p>
          <a:p>
            <a:r>
              <a:rPr lang="fa-IR"/>
              <a:t>و درصد بالایی از آن نوع پشمی است که به آن کرک گفته می شود. اما آنچه می توان در مورد پشم یا </a:t>
            </a:r>
          </a:p>
          <a:p>
            <a:r>
              <a:rPr lang="fa-IR"/>
              <a:t>از پشم نو و خالص و از نظر ظرافت از حد</a:t>
            </a:r>
          </a:p>
          <a:p>
            <a:r>
              <a:rPr lang="fa-IR"/>
              <a:t>ً</a:t>
            </a:r>
          </a:p>
          <a:p>
            <a:r>
              <a:rPr lang="fa-IR"/>
              <a:t>کرک مورد استفاده در این فرشها گفت، آن است که کال</a:t>
            </a:r>
          </a:p>
          <a:p>
            <a:r>
              <a:rPr lang="fa-IR"/>
              <a:t>استاندارد پشمهای ایرانی بالاتر است. فرش نائین از زمینه های نادر و مناسب کاربرد پشمهای ظریف </a:t>
            </a:r>
          </a:p>
          <a:p>
            <a:r>
              <a:rPr lang="fa-IR"/>
              <a:t>غیرایرانی است. فرش نائین دارای گره فارسی و دو پود است. ساختار فرش متکی بر بافت و شرایط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20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595E6A-E009-AB46-8729-EBEF8028F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433659"/>
            <a:ext cx="9601200" cy="5433741"/>
          </a:xfrm>
        </p:spPr>
        <p:txBody>
          <a:bodyPr/>
          <a:lstStyle/>
          <a:p>
            <a:r>
              <a:rPr lang="fa-IR"/>
              <a:t>10 .گره درفرشهاینائین</a:t>
            </a:r>
          </a:p>
          <a:p>
            <a:r>
              <a:rPr lang="fa-IR"/>
              <a:t>فرشهای نائین با گره سنه بافته می شوند و تعداد آنها از سیصد هزار تا یک میلیون گره در هر متر </a:t>
            </a:r>
          </a:p>
          <a:p>
            <a:r>
              <a:rPr lang="fa-IR"/>
              <a:t>مربع تغییر می کند ساختاری محکم و</a:t>
            </a:r>
          </a:p>
          <a:p>
            <a:r>
              <a:rPr lang="fa-IR"/>
              <a:t>ً</a:t>
            </a:r>
          </a:p>
          <a:p>
            <a:r>
              <a:rPr lang="fa-IR"/>
              <a:t>قالیهایی که برای مصرف خانواده ها به کار می رود مجموعا</a:t>
            </a:r>
          </a:p>
          <a:p>
            <a:r>
              <a:rPr lang="fa-IR"/>
              <a:t>پرزهایی بلند دارد تا برای زیر پای افراد و خانواده دوام بیشتری داشته باشند و چون قالیهای نائین </a:t>
            </a:r>
          </a:p>
          <a:p>
            <a:r>
              <a:rPr lang="fa-IR"/>
              <a:t>دارای پرزهایی کوتاه رنگهای روشن در آنها بهکار رفته، برای مصرف خانواده هاکمترمورد استفاده اند و بیشتر برای تزئین به کار می رود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108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D25AB-499E-8949-AE5F-C189547D76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557561"/>
            <a:ext cx="9601200" cy="5309839"/>
          </a:xfrm>
        </p:spPr>
        <p:txBody>
          <a:bodyPr>
            <a:normAutofit fontScale="92500" lnSpcReduction="20000"/>
          </a:bodyPr>
          <a:lstStyle/>
          <a:p>
            <a:r>
              <a:rPr lang="fa-IR"/>
              <a:t>طرحهایبه کار رفته در قالی نایینسنتی و یکنواخت اند و بارها تکرار میشوند. ترنج های</a:t>
            </a:r>
          </a:p>
          <a:p>
            <a:r>
              <a:rPr lang="fa-IR"/>
              <a:t>مدور و حاشیه های هراتی. به صورت بسیار اتفاقی میتوان نمونه هایی را یافت که طرح های گلدار در </a:t>
            </a:r>
          </a:p>
          <a:p>
            <a:r>
              <a:rPr lang="fa-IR"/>
              <a:t>زمینه شلوغ به کار رفته باشد و یا صحنه های شکار بافته شده باشد. نقشه های با ترنج میانی و </a:t>
            </a:r>
          </a:p>
          <a:p>
            <a:r>
              <a:rPr lang="fa-IR"/>
              <a:t>طرحهای اسلیمی و گل و بته بسیار رایج است. نقشه فرش دستباف نایین شبیه به فرش اصفهان </a:t>
            </a:r>
          </a:p>
          <a:p>
            <a:r>
              <a:rPr lang="fa-IR"/>
              <a:t>است. فرش تودشک نائین یکی از گونه های نادر فرش نایین است که به دلیل تکنیک بافت ماهرانه </a:t>
            </a:r>
          </a:p>
          <a:p>
            <a:r>
              <a:rPr lang="fa-IR"/>
              <a:t>بسیار پرطرفدار است. گاهی اوقات فرشهایی با کیفیت پایینتر، اما با نقشه و رنگهای مشابه به </a:t>
            </a:r>
          </a:p>
          <a:p>
            <a:r>
              <a:rPr lang="fa-IR"/>
              <a:t>عنوان فرش نایین به فروش میرسدانواع طرح </a:t>
            </a:r>
          </a:p>
          <a:p>
            <a:r>
              <a:rPr lang="fa-IR"/>
              <a:t>های کلاسیک نظیر شاه عباسی لچک ترنج ،افشان با استفاده از ترکیبات متنوع اسلیمی ها و ختایی</a:t>
            </a:r>
          </a:p>
          <a:p>
            <a:r>
              <a:rPr lang="fa-IR"/>
              <a:t>ها ، طرح های گنبدی )، انواع درختی، قابی ، محرمات ،محرابی ، انواع طرح </a:t>
            </a:r>
          </a:p>
          <a:p>
            <a:r>
              <a:rPr lang="fa-IR"/>
              <a:t>های بندی ) بندی شاخ گوزنی و بندی بازوبندی( و طرح های تلفیقی.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610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476505-81E6-8549-AB4C-FAD39E799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495610"/>
            <a:ext cx="9601200" cy="5371790"/>
          </a:xfrm>
        </p:spPr>
        <p:txBody>
          <a:bodyPr>
            <a:normAutofit fontScale="85000" lnSpcReduction="10000"/>
          </a:bodyPr>
          <a:lstStyle/>
          <a:p>
            <a:r>
              <a:rPr lang="fa-IR"/>
              <a:t> ارزش افزوده:</a:t>
            </a:r>
          </a:p>
          <a:p>
            <a:r>
              <a:rPr lang="fa-IR"/>
              <a:t>ارزش افزوده قالی نائین نسبت به تولیدات سایر مناطق با شرایط یکسان، از میزان بالاتری </a:t>
            </a:r>
          </a:p>
          <a:p>
            <a:r>
              <a:rPr lang="fa-IR"/>
              <a:t>برخوردار است و همین مسئله سبب گرایش نواحی دیگر به تولید این نوع از محصول گردیده است</a:t>
            </a:r>
          </a:p>
          <a:p>
            <a:r>
              <a:rPr lang="fa-IR"/>
              <a:t> بازار فروش:</a:t>
            </a:r>
          </a:p>
          <a:p>
            <a:r>
              <a:rPr lang="fa-IR"/>
              <a:t>در دسته بندی قالی نواحی مختلف ایران براساس میزان بازار فروش، قالی نائین )بخصوص در </a:t>
            </a:r>
          </a:p>
          <a:p>
            <a:r>
              <a:rPr lang="fa-IR"/>
              <a:t>گذشته( از جایگاه خاصی برخوردار بوده و در نخستین ردیف های آن قرار می گیرد.</a:t>
            </a:r>
          </a:p>
          <a:p>
            <a:r>
              <a:rPr lang="fa-IR"/>
              <a:t>مشکالت قالیبافی نائین</a:t>
            </a:r>
          </a:p>
          <a:p>
            <a:r>
              <a:rPr lang="fa-IR"/>
              <a:t>گستردگی بیش از پیش فرش نائین سبب ایجاد شرایط و مشکالتی در زمینه قالیبافی در سطح </a:t>
            </a:r>
          </a:p>
          <a:p>
            <a:r>
              <a:rPr lang="fa-IR"/>
              <a:t>منطقه و کشور گردیده است، که عبارتند از</a:t>
            </a:r>
          </a:p>
          <a:p>
            <a:r>
              <a:rPr lang="fa-IR"/>
              <a:t> عرضه بیش از تقاضا: </a:t>
            </a:r>
          </a:p>
          <a:p>
            <a:r>
              <a:rPr lang="fa-IR"/>
              <a:t>در نتیجه تولید انبوه قالی به سبک نائین در سطح کشور، میزان عرضه این کالا بیش از میزان </a:t>
            </a:r>
          </a:p>
          <a:p>
            <a:r>
              <a:rPr lang="fa-IR"/>
              <a:t>تقاضا شده و این امر سبب ایجاد مشکلاتی شده است که عبارتند از</a:t>
            </a:r>
          </a:p>
          <a:p>
            <a:r>
              <a:rPr lang="fa-IR"/>
              <a:t> نزول قیمت محصوالت:</a:t>
            </a:r>
          </a:p>
          <a:p>
            <a:r>
              <a:rPr lang="fa-IR"/>
              <a:t>طبق اصول اقتصادی چنانچه عرضه یک کالا بیش از میزان تقاضا برای آن باشد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477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36A6DA-75AB-E64C-9DF0-EDE8295032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526585"/>
            <a:ext cx="9601200" cy="5340815"/>
          </a:xfrm>
        </p:spPr>
        <p:txBody>
          <a:bodyPr>
            <a:normAutofit fontScale="92500" lnSpcReduction="10000"/>
          </a:bodyPr>
          <a:lstStyle/>
          <a:p>
            <a:r>
              <a:rPr lang="fa-IR" dirty="0"/>
              <a:t>قیمت کالای </a:t>
            </a:r>
          </a:p>
          <a:p>
            <a:r>
              <a:rPr lang="fa-IR" dirty="0"/>
              <a:t>مورد نظر کاهش یافته و این در شرایطی است که نرخ تمام شده محصول ثابت و چه بسا در بسیاری از </a:t>
            </a:r>
          </a:p>
          <a:p>
            <a:r>
              <a:rPr lang="fa-IR" dirty="0"/>
              <a:t>موارد سیر صعودی داشته است</a:t>
            </a:r>
          </a:p>
          <a:p>
            <a:r>
              <a:rPr lang="fa-IR" dirty="0"/>
              <a:t> از دست دادن بازارها: </a:t>
            </a:r>
          </a:p>
          <a:p>
            <a:r>
              <a:rPr lang="fa-IR" dirty="0"/>
              <a:t>در نتیجه افزایش میزان عرضه و تکرار بیش از حد آن رغبت و تمایل خریداران محصول کاهش </a:t>
            </a:r>
          </a:p>
          <a:p>
            <a:r>
              <a:rPr lang="fa-IR" dirty="0"/>
              <a:t>یافته و در نتیجه منجر به از دست دادن بازارها می گردد</a:t>
            </a:r>
          </a:p>
          <a:p>
            <a:r>
              <a:rPr lang="fa-IR" dirty="0"/>
              <a:t> عدم توانایی تولید قالی اصیل نائین در سایر نقاط کشور: </a:t>
            </a:r>
          </a:p>
          <a:p>
            <a:r>
              <a:rPr lang="fa-IR" dirty="0"/>
              <a:t>شرایط جغرافیایی منطقه نائین شامل آب و هوا، میزان رطوبت موجود در هوا، ترکیب شیمیایی </a:t>
            </a:r>
          </a:p>
          <a:p>
            <a:r>
              <a:rPr lang="fa-IR" dirty="0"/>
              <a:t>آب وحتی پوشش گیاهی و جانوری منطقه، سبب ایجاد کیفیت خاصی در قالی نائین شده که </a:t>
            </a:r>
          </a:p>
          <a:p>
            <a:r>
              <a:rPr lang="fa-IR" dirty="0"/>
              <a:t>دستیابی به این کیفیت در سایر مناطق جغرافیایی با توجه به تغییر شرایط مذکور غیر ممکن گردیده </a:t>
            </a:r>
          </a:p>
          <a:p>
            <a:r>
              <a:rPr lang="fa-IR" dirty="0"/>
              <a:t>است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499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5018E-2FC7-9C4B-A363-21EC25318C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588537"/>
            <a:ext cx="9601200" cy="5278863"/>
          </a:xfrm>
        </p:spPr>
        <p:txBody>
          <a:bodyPr/>
          <a:lstStyle/>
          <a:p>
            <a:r>
              <a:rPr lang="fa-IR"/>
              <a:t>-ویژگیهایکلی فرش نایین:</a:t>
            </a:r>
          </a:p>
          <a:p>
            <a:r>
              <a:rPr lang="fa-IR"/>
              <a:t>1 .استفاده از ابریشم در چله و بافت نقطه چین های سفید اطراف طرح ها با استفاده از </a:t>
            </a:r>
          </a:p>
          <a:p>
            <a:r>
              <a:rPr lang="fa-IR"/>
              <a:t>ابریشم سفید.</a:t>
            </a:r>
          </a:p>
          <a:p>
            <a:r>
              <a:rPr lang="fa-IR"/>
              <a:t>٢ .بهره گیری از طرح های اصیل و تلفیق ان ها با یکدیگر</a:t>
            </a:r>
          </a:p>
          <a:p>
            <a:r>
              <a:rPr lang="fa-IR"/>
              <a:t>3 .بافت فرش در ابعاد بزرگ</a:t>
            </a:r>
          </a:p>
          <a:p>
            <a:r>
              <a:rPr lang="fa-IR"/>
              <a:t>4 .ترنج گرد</a:t>
            </a:r>
          </a:p>
          <a:p>
            <a:r>
              <a:rPr lang="fa-IR"/>
              <a:t>5 .استفاده از رنگ های هماهنگ 6 .حاشیھ نخودی و متن کرم</a:t>
            </a:r>
          </a:p>
          <a:p>
            <a:r>
              <a:rPr lang="fa-IR"/>
              <a:t>7 .استفاده کم از نقوش جانوری و انسانی در قالی.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4023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77FD8-175C-A44C-A25E-F3208C19D4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495610"/>
            <a:ext cx="9601200" cy="5371790"/>
          </a:xfrm>
        </p:spPr>
        <p:txBody>
          <a:bodyPr/>
          <a:lstStyle/>
          <a:p>
            <a:r>
              <a:rPr lang="fa-IR"/>
              <a:t>وضعیت فعلی فرش نایین</a:t>
            </a:r>
          </a:p>
          <a:p>
            <a:r>
              <a:rPr lang="fa-IR"/>
              <a:t>امروزه در سراسر ایران و در مناطق بسیاری فرش هایی به سبک نائین تولید و توزیع می شود. </a:t>
            </a:r>
          </a:p>
          <a:p>
            <a:r>
              <a:rPr lang="fa-IR"/>
              <a:t>امروزه تولید کنندگان نائینی برای استفاده از نیروهای کار ارزان قیمت ,اقدام به اموزش افراد در سایر</a:t>
            </a:r>
          </a:p>
          <a:p>
            <a:r>
              <a:rPr lang="fa-IR"/>
              <a:t>نقاط کشور کردند به همین دلیل در حال حاضر خیلی از مناطق در حال تولید فرش با شیوه قالیبافی</a:t>
            </a:r>
          </a:p>
          <a:p>
            <a:r>
              <a:rPr lang="fa-IR"/>
              <a:t>نائینی میباشند. خوشبختانه بازار فروش فرش نائین در ایران از جایگاه خوبی برخوردار است و حتی</a:t>
            </a:r>
          </a:p>
          <a:p>
            <a:r>
              <a:rPr lang="fa-IR"/>
              <a:t>میتوان گفت در رده های اول قرار دارد هرچند که تولید انبوه فرش به سبک نائیندر ایران سبب شده </a:t>
            </a:r>
          </a:p>
          <a:p>
            <a:r>
              <a:rPr lang="fa-IR"/>
              <a:t>میزان عرضه این کالا بیش از میزان تقاضا باشد.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885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E66A-CAC4-5546-95D7-0B15E95CB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قالی نایین</a:t>
            </a: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B797AD7-4475-AC41-B28F-E8C2C614D1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26711" y="685800"/>
            <a:ext cx="4993689" cy="6172200"/>
          </a:xfrm>
        </p:spPr>
      </p:pic>
    </p:spTree>
    <p:extLst>
      <p:ext uri="{BB962C8B-B14F-4D97-AF65-F5344CB8AC3E}">
        <p14:creationId xmlns:p14="http://schemas.microsoft.com/office/powerpoint/2010/main" val="22117211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3833E-705E-6548-B720-3CF77D6D1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لچک و ترنج نایین</a:t>
            </a: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BE12513-8737-AF42-87C7-9E9754435E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92439" y="773483"/>
            <a:ext cx="5796606" cy="6084517"/>
          </a:xfrm>
        </p:spPr>
      </p:pic>
    </p:spTree>
    <p:extLst>
      <p:ext uri="{BB962C8B-B14F-4D97-AF65-F5344CB8AC3E}">
        <p14:creationId xmlns:p14="http://schemas.microsoft.com/office/powerpoint/2010/main" val="207646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58C7D-D8C5-FC45-838C-192FAF935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799"/>
            <a:ext cx="5282592" cy="3382763"/>
          </a:xfrm>
        </p:spPr>
        <p:txBody>
          <a:bodyPr/>
          <a:lstStyle/>
          <a:p>
            <a:r>
              <a:rPr lang="fa-IR" dirty="0"/>
              <a:t>فرش ماشینی طرح نایین حبیبیان</a:t>
            </a: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54503E2-7E0E-B84A-ADFF-2FF9EDBDD3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54192" y="280706"/>
            <a:ext cx="4448802" cy="6649984"/>
          </a:xfrm>
        </p:spPr>
      </p:pic>
    </p:spTree>
    <p:extLst>
      <p:ext uri="{BB962C8B-B14F-4D97-AF65-F5344CB8AC3E}">
        <p14:creationId xmlns:p14="http://schemas.microsoft.com/office/powerpoint/2010/main" val="3816216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8BCB4-3D23-AE4C-91BE-53312B109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فرش ماشینی کاشان</a:t>
            </a:r>
            <a:br>
              <a:rPr lang="fa-IR" dirty="0"/>
            </a:br>
            <a:r>
              <a:rPr lang="fa-IR" dirty="0"/>
              <a:t>طرح نایین</a:t>
            </a: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F7B6E8E-833D-0B4C-A810-D634B2084E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98785" y="685801"/>
            <a:ext cx="5257800" cy="6172200"/>
          </a:xfrm>
        </p:spPr>
      </p:pic>
    </p:spTree>
    <p:extLst>
      <p:ext uri="{BB962C8B-B14F-4D97-AF65-F5344CB8AC3E}">
        <p14:creationId xmlns:p14="http://schemas.microsoft.com/office/powerpoint/2010/main" val="13190745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EF72E-2A47-D54A-87BE-5B18C6561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فرش ایران حبیبیان نایین</a:t>
            </a: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E4ECCB0-537F-9F4B-976B-D1EBD4481A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98215" y="685800"/>
            <a:ext cx="3969834" cy="6272338"/>
          </a:xfrm>
        </p:spPr>
      </p:pic>
    </p:spTree>
    <p:extLst>
      <p:ext uri="{BB962C8B-B14F-4D97-AF65-F5344CB8AC3E}">
        <p14:creationId xmlns:p14="http://schemas.microsoft.com/office/powerpoint/2010/main" val="2003327189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1270</Words>
  <Application>Microsoft Office PowerPoint</Application>
  <PresentationFormat>Widescreen</PresentationFormat>
  <Paragraphs>124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Cooper Black</vt:lpstr>
      <vt:lpstr>Franklin Gothic Book</vt:lpstr>
      <vt:lpstr>Tahoma</vt:lpstr>
      <vt:lpstr>Crop</vt:lpstr>
      <vt:lpstr>ارزیابی و ارزشیابی فرش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قالی نایین</vt:lpstr>
      <vt:lpstr>لچک و ترنج نایین</vt:lpstr>
      <vt:lpstr>فرش ماشینی طرح نایین حبیبیان</vt:lpstr>
      <vt:lpstr>فرش ماشینی کاشان طرح نایین</vt:lpstr>
      <vt:lpstr>فرش ایران حبیبیان نایین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ارزیابی و ارزشیابی فرش</dc:title>
  <dc:creator>Nasir grm</dc:creator>
  <cp:lastModifiedBy>cdcenter</cp:lastModifiedBy>
  <cp:revision>1</cp:revision>
  <dcterms:created xsi:type="dcterms:W3CDTF">2021-12-13T10:56:32Z</dcterms:created>
  <dcterms:modified xsi:type="dcterms:W3CDTF">2021-12-14T14:35:57Z</dcterms:modified>
</cp:coreProperties>
</file>