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05"/>
  </p:notesMasterIdLst>
  <p:sldIdLst>
    <p:sldId id="271" r:id="rId2"/>
    <p:sldId id="272" r:id="rId3"/>
    <p:sldId id="256" r:id="rId4"/>
    <p:sldId id="273" r:id="rId5"/>
    <p:sldId id="274" r:id="rId6"/>
    <p:sldId id="275" r:id="rId7"/>
    <p:sldId id="276" r:id="rId8"/>
    <p:sldId id="257" r:id="rId9"/>
    <p:sldId id="258" r:id="rId10"/>
    <p:sldId id="278" r:id="rId11"/>
    <p:sldId id="277" r:id="rId12"/>
    <p:sldId id="288" r:id="rId13"/>
    <p:sldId id="259" r:id="rId14"/>
    <p:sldId id="310" r:id="rId15"/>
    <p:sldId id="311" r:id="rId16"/>
    <p:sldId id="312" r:id="rId17"/>
    <p:sldId id="279" r:id="rId18"/>
    <p:sldId id="391" r:id="rId19"/>
    <p:sldId id="281" r:id="rId20"/>
    <p:sldId id="282" r:id="rId21"/>
    <p:sldId id="283" r:id="rId22"/>
    <p:sldId id="284" r:id="rId23"/>
    <p:sldId id="285" r:id="rId24"/>
    <p:sldId id="301" r:id="rId25"/>
    <p:sldId id="286" r:id="rId26"/>
    <p:sldId id="305" r:id="rId27"/>
    <p:sldId id="307" r:id="rId28"/>
    <p:sldId id="261" r:id="rId29"/>
    <p:sldId id="270" r:id="rId30"/>
    <p:sldId id="266" r:id="rId31"/>
    <p:sldId id="313" r:id="rId32"/>
    <p:sldId id="267" r:id="rId33"/>
    <p:sldId id="314" r:id="rId34"/>
    <p:sldId id="321" r:id="rId35"/>
    <p:sldId id="315" r:id="rId36"/>
    <p:sldId id="316" r:id="rId37"/>
    <p:sldId id="317" r:id="rId38"/>
    <p:sldId id="373" r:id="rId39"/>
    <p:sldId id="374" r:id="rId40"/>
    <p:sldId id="322" r:id="rId41"/>
    <p:sldId id="323" r:id="rId42"/>
    <p:sldId id="372" r:id="rId43"/>
    <p:sldId id="371" r:id="rId44"/>
    <p:sldId id="375" r:id="rId45"/>
    <p:sldId id="376" r:id="rId46"/>
    <p:sldId id="377" r:id="rId47"/>
    <p:sldId id="378" r:id="rId48"/>
    <p:sldId id="379" r:id="rId49"/>
    <p:sldId id="380" r:id="rId50"/>
    <p:sldId id="381" r:id="rId51"/>
    <p:sldId id="382" r:id="rId52"/>
    <p:sldId id="383" r:id="rId53"/>
    <p:sldId id="384" r:id="rId54"/>
    <p:sldId id="385" r:id="rId55"/>
    <p:sldId id="386" r:id="rId56"/>
    <p:sldId id="387" r:id="rId57"/>
    <p:sldId id="388" r:id="rId58"/>
    <p:sldId id="389" r:id="rId59"/>
    <p:sldId id="390" r:id="rId60"/>
    <p:sldId id="355" r:id="rId61"/>
    <p:sldId id="356" r:id="rId62"/>
    <p:sldId id="357" r:id="rId63"/>
    <p:sldId id="358" r:id="rId64"/>
    <p:sldId id="359" r:id="rId65"/>
    <p:sldId id="360" r:id="rId66"/>
    <p:sldId id="393" r:id="rId67"/>
    <p:sldId id="392" r:id="rId68"/>
    <p:sldId id="361" r:id="rId69"/>
    <p:sldId id="362" r:id="rId70"/>
    <p:sldId id="363" r:id="rId71"/>
    <p:sldId id="364" r:id="rId72"/>
    <p:sldId id="365" r:id="rId73"/>
    <p:sldId id="366" r:id="rId74"/>
    <p:sldId id="338" r:id="rId75"/>
    <p:sldId id="339" r:id="rId76"/>
    <p:sldId id="340" r:id="rId77"/>
    <p:sldId id="337" r:id="rId78"/>
    <p:sldId id="332" r:id="rId79"/>
    <p:sldId id="350" r:id="rId80"/>
    <p:sldId id="351" r:id="rId81"/>
    <p:sldId id="352" r:id="rId82"/>
    <p:sldId id="353" r:id="rId83"/>
    <p:sldId id="354" r:id="rId84"/>
    <p:sldId id="333" r:id="rId85"/>
    <p:sldId id="334" r:id="rId86"/>
    <p:sldId id="335" r:id="rId87"/>
    <p:sldId id="336" r:id="rId88"/>
    <p:sldId id="341" r:id="rId89"/>
    <p:sldId id="342" r:id="rId90"/>
    <p:sldId id="343" r:id="rId91"/>
    <p:sldId id="344" r:id="rId92"/>
    <p:sldId id="345" r:id="rId93"/>
    <p:sldId id="346" r:id="rId94"/>
    <p:sldId id="347" r:id="rId95"/>
    <p:sldId id="348" r:id="rId96"/>
    <p:sldId id="349" r:id="rId97"/>
    <p:sldId id="367" r:id="rId98"/>
    <p:sldId id="368" r:id="rId99"/>
    <p:sldId id="369" r:id="rId100"/>
    <p:sldId id="370" r:id="rId101"/>
    <p:sldId id="318" r:id="rId102"/>
    <p:sldId id="319" r:id="rId103"/>
    <p:sldId id="320" r:id="rId10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58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22728-7A62-4D91-A130-ACCD9B2B5555}" type="datetimeFigureOut">
              <a:rPr lang="en-US" smtClean="0"/>
              <a:t>12/22/2018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64569-7B13-4EC8-A42A-F82D58384A9B}" type="slidenum">
              <a:rPr lang="en-US" smtClean="0"/>
              <a:t>‹#›</a:t>
            </a:fld>
            <a:endParaRPr lang="en-US"/>
          </a:p>
        </p:txBody>
      </p:sp>
    </p:spTree>
    <p:extLst>
      <p:ext uri="{BB962C8B-B14F-4D97-AF65-F5344CB8AC3E}">
        <p14:creationId xmlns:p14="http://schemas.microsoft.com/office/powerpoint/2010/main" val="1775001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1</a:t>
            </a:fld>
            <a:endParaRPr lang="en-US"/>
          </a:p>
        </p:txBody>
      </p:sp>
    </p:spTree>
    <p:extLst>
      <p:ext uri="{BB962C8B-B14F-4D97-AF65-F5344CB8AC3E}">
        <p14:creationId xmlns:p14="http://schemas.microsoft.com/office/powerpoint/2010/main" val="46215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3</a:t>
            </a:fld>
            <a:endParaRPr lang="en-US"/>
          </a:p>
        </p:txBody>
      </p:sp>
    </p:spTree>
    <p:extLst>
      <p:ext uri="{BB962C8B-B14F-4D97-AF65-F5344CB8AC3E}">
        <p14:creationId xmlns:p14="http://schemas.microsoft.com/office/powerpoint/2010/main" val="207519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8</a:t>
            </a:fld>
            <a:endParaRPr lang="en-US"/>
          </a:p>
        </p:txBody>
      </p:sp>
    </p:spTree>
    <p:extLst>
      <p:ext uri="{BB962C8B-B14F-4D97-AF65-F5344CB8AC3E}">
        <p14:creationId xmlns:p14="http://schemas.microsoft.com/office/powerpoint/2010/main" val="2651956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9</a:t>
            </a:fld>
            <a:endParaRPr lang="en-US"/>
          </a:p>
        </p:txBody>
      </p:sp>
    </p:spTree>
    <p:extLst>
      <p:ext uri="{BB962C8B-B14F-4D97-AF65-F5344CB8AC3E}">
        <p14:creationId xmlns:p14="http://schemas.microsoft.com/office/powerpoint/2010/main" val="402576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13</a:t>
            </a:fld>
            <a:endParaRPr lang="en-US"/>
          </a:p>
        </p:txBody>
      </p:sp>
    </p:spTree>
    <p:extLst>
      <p:ext uri="{BB962C8B-B14F-4D97-AF65-F5344CB8AC3E}">
        <p14:creationId xmlns:p14="http://schemas.microsoft.com/office/powerpoint/2010/main" val="4225633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28</a:t>
            </a:fld>
            <a:endParaRPr lang="en-US"/>
          </a:p>
        </p:txBody>
      </p:sp>
    </p:spTree>
    <p:extLst>
      <p:ext uri="{BB962C8B-B14F-4D97-AF65-F5344CB8AC3E}">
        <p14:creationId xmlns:p14="http://schemas.microsoft.com/office/powerpoint/2010/main" val="1142271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30</a:t>
            </a:fld>
            <a:endParaRPr lang="en-US"/>
          </a:p>
        </p:txBody>
      </p:sp>
    </p:spTree>
    <p:extLst>
      <p:ext uri="{BB962C8B-B14F-4D97-AF65-F5344CB8AC3E}">
        <p14:creationId xmlns:p14="http://schemas.microsoft.com/office/powerpoint/2010/main" val="2107693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32</a:t>
            </a:fld>
            <a:endParaRPr lang="en-US"/>
          </a:p>
        </p:txBody>
      </p:sp>
    </p:spTree>
    <p:extLst>
      <p:ext uri="{BB962C8B-B14F-4D97-AF65-F5344CB8AC3E}">
        <p14:creationId xmlns:p14="http://schemas.microsoft.com/office/powerpoint/2010/main" val="2366142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Rot="1" noChangeAspect="1" noChangeArrowheads="1" noTextEdit="1"/>
          </p:cNvSpPr>
          <p:nvPr>
            <p:ph type="sldImg"/>
          </p:nvPr>
        </p:nvSpPr>
        <p:spPr>
          <a:ln/>
        </p:spPr>
      </p:sp>
      <p:sp>
        <p:nvSpPr>
          <p:cNvPr id="358403" name="Rectangle 3"/>
          <p:cNvSpPr>
            <a:spLocks noGrp="1" noChangeArrowheads="1"/>
          </p:cNvSpPr>
          <p:nvPr>
            <p:ph type="body" idx="1"/>
          </p:nvPr>
        </p:nvSpPr>
        <p:spPr/>
        <p:txBody>
          <a:bodyPr/>
          <a:lstStyle/>
          <a:p>
            <a:endParaRPr lang="fa-IR"/>
          </a:p>
        </p:txBody>
      </p:sp>
    </p:spTree>
    <p:extLst>
      <p:ext uri="{BB962C8B-B14F-4D97-AF65-F5344CB8AC3E}">
        <p14:creationId xmlns:p14="http://schemas.microsoft.com/office/powerpoint/2010/main" val="1407636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664569-7B13-4EC8-A42A-F82D58384A9B}" type="slidenum">
              <a:rPr lang="en-US" smtClean="0"/>
              <a:t>67</a:t>
            </a:fld>
            <a:endParaRPr lang="en-US"/>
          </a:p>
        </p:txBody>
      </p:sp>
    </p:spTree>
    <p:extLst>
      <p:ext uri="{BB962C8B-B14F-4D97-AF65-F5344CB8AC3E}">
        <p14:creationId xmlns:p14="http://schemas.microsoft.com/office/powerpoint/2010/main" val="1832814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fld id="{16832A42-F210-4084-BD53-62F033181AD2}" type="slidenum">
              <a:rPr lang="ar-SA" altLang="en-US">
                <a:latin typeface="Times New Roman" panose="02020603050405020304" pitchFamily="18" charset="0"/>
                <a:cs typeface="Times New Roman" panose="02020603050405020304" pitchFamily="18" charset="0"/>
              </a:rPr>
              <a:pPr/>
              <a:t>74</a:t>
            </a:fld>
            <a:endParaRPr lang="en-US" altLang="en-US">
              <a:latin typeface="Times New Roman" panose="02020603050405020304" pitchFamily="18" charset="0"/>
              <a:cs typeface="Times New Roman" panose="02020603050405020304"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42950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84CB2EB2-8030-44C2-8721-6133379BD14D}" type="datetimeFigureOut">
              <a:rPr lang="en-US" smtClean="0"/>
              <a:t>12/22/2018</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2DB61C73-F5FE-43EF-8D5A-34DC4337EA17}"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265280834"/>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CB2EB2-8030-44C2-8721-6133379BD14D}"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1902554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84CB2EB2-8030-44C2-8721-6133379BD14D}" type="datetimeFigureOut">
              <a:rPr lang="en-US" smtClean="0"/>
              <a:t>12/22/2018</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2DB61C73-F5FE-43EF-8D5A-34DC4337EA17}"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29902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CB2EB2-8030-44C2-8721-6133379BD14D}" type="datetimeFigureOut">
              <a:rPr lang="en-US" smtClean="0"/>
              <a:t>12/22/2018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2258326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CB2EB2-8030-44C2-8721-6133379BD14D}" type="datetimeFigureOut">
              <a:rPr lang="en-US" smtClean="0"/>
              <a:t>12/22/2018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1842172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CB2EB2-8030-44C2-8721-6133379BD14D}" type="datetimeFigureOut">
              <a:rPr lang="en-US" smtClean="0"/>
              <a:t>12/22/2018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3636089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84CB2EB2-8030-44C2-8721-6133379BD14D}" type="datetimeFigureOut">
              <a:rPr lang="en-US" smtClean="0"/>
              <a:t>12/22/2018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2722361597"/>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84CB2EB2-8030-44C2-8721-6133379BD14D}" type="datetimeFigureOut">
              <a:rPr lang="en-US" smtClean="0"/>
              <a:t>12/22/2018</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2DB61C73-F5FE-43EF-8D5A-34DC4337EA17}" type="slidenum">
              <a:rPr lang="en-US" smtClean="0"/>
              <a:t>‹#›</a:t>
            </a:fld>
            <a:endParaRPr lang="en-US"/>
          </a:p>
        </p:txBody>
      </p:sp>
    </p:spTree>
    <p:extLst>
      <p:ext uri="{BB962C8B-B14F-4D97-AF65-F5344CB8AC3E}">
        <p14:creationId xmlns:p14="http://schemas.microsoft.com/office/powerpoint/2010/main" val="2243277802"/>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84CB2EB2-8030-44C2-8721-6133379BD14D}" type="datetimeFigureOut">
              <a:rPr lang="en-US" smtClean="0"/>
              <a:t>12/22/2018</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2DB61C73-F5FE-43EF-8D5A-34DC4337EA17}" type="slidenum">
              <a:rPr lang="en-US" smtClean="0"/>
              <a:t>‹#›</a:t>
            </a:fld>
            <a:endParaRPr lang="en-US"/>
          </a:p>
        </p:txBody>
      </p:sp>
    </p:spTree>
    <p:extLst>
      <p:ext uri="{BB962C8B-B14F-4D97-AF65-F5344CB8AC3E}">
        <p14:creationId xmlns:p14="http://schemas.microsoft.com/office/powerpoint/2010/main" val="3959548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CB2EB2-8030-44C2-8721-6133379BD14D}"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61C73-F5FE-43EF-8D5A-34DC4337EA17}" type="slidenum">
              <a:rPr lang="en-US" smtClean="0"/>
              <a:t>‹#›</a:t>
            </a:fld>
            <a:endParaRPr lang="en-US"/>
          </a:p>
        </p:txBody>
      </p:sp>
    </p:spTree>
    <p:extLst>
      <p:ext uri="{BB962C8B-B14F-4D97-AF65-F5344CB8AC3E}">
        <p14:creationId xmlns:p14="http://schemas.microsoft.com/office/powerpoint/2010/main" val="2287773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84CB2EB2-8030-44C2-8721-6133379BD14D}" type="datetimeFigureOut">
              <a:rPr lang="en-US" smtClean="0"/>
              <a:t>12/22/2018</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2DB61C73-F5FE-43EF-8D5A-34DC4337EA17}"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519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smtClean="0"/>
              <a:t>Click to edit Master title style</a:t>
            </a:r>
            <a:endParaRPr lang="en-US"/>
          </a:p>
        </p:txBody>
      </p:sp>
      <p:sp>
        <p:nvSpPr>
          <p:cNvPr id="3" name="Online Image Placeholder 2"/>
          <p:cNvSpPr>
            <a:spLocks noGrp="1"/>
          </p:cNvSpPr>
          <p:nvPr>
            <p:ph type="clipArt" sz="half" idx="1"/>
          </p:nvPr>
        </p:nvSpPr>
        <p:spPr>
          <a:xfrm>
            <a:off x="914400" y="1641475"/>
            <a:ext cx="5080000" cy="4454525"/>
          </a:xfrm>
        </p:spPr>
        <p:txBody>
          <a:bodyPr/>
          <a:lstStyle/>
          <a:p>
            <a:endParaRPr lang="en-US"/>
          </a:p>
        </p:txBody>
      </p:sp>
      <p:sp>
        <p:nvSpPr>
          <p:cNvPr id="4" name="Text Placeholder 3"/>
          <p:cNvSpPr>
            <a:spLocks noGrp="1"/>
          </p:cNvSpPr>
          <p:nvPr>
            <p:ph type="body" sz="half" idx="2"/>
          </p:nvPr>
        </p:nvSpPr>
        <p:spPr>
          <a:xfrm>
            <a:off x="6197600" y="1641475"/>
            <a:ext cx="5080000" cy="4454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F6B430F5-D3F1-443A-A2AA-063118ECCFE7}" type="slidenum">
              <a:rPr lang="en-US" altLang="en-US"/>
              <a:pPr/>
              <a:t>‹#›</a:t>
            </a:fld>
            <a:endParaRPr lang="en-US" altLang="en-US"/>
          </a:p>
        </p:txBody>
      </p:sp>
    </p:spTree>
    <p:extLst>
      <p:ext uri="{BB962C8B-B14F-4D97-AF65-F5344CB8AC3E}">
        <p14:creationId xmlns:p14="http://schemas.microsoft.com/office/powerpoint/2010/main" val="1208575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117601" y="2362200"/>
            <a:ext cx="10257367" cy="1785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117601" y="4300539"/>
            <a:ext cx="10257367" cy="1785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E62F29A2-A70B-4354-BD85-9FE9E6B50AE8}" type="slidenum">
              <a:rPr lang="ar-SA" altLang="en-US"/>
              <a:pPr/>
              <a:t>‹#›</a:t>
            </a:fld>
            <a:endParaRPr lang="en-US" altLang="en-US"/>
          </a:p>
        </p:txBody>
      </p:sp>
    </p:spTree>
    <p:extLst>
      <p:ext uri="{BB962C8B-B14F-4D97-AF65-F5344CB8AC3E}">
        <p14:creationId xmlns:p14="http://schemas.microsoft.com/office/powerpoint/2010/main" val="4218712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1" y="2362200"/>
            <a:ext cx="10257367" cy="1785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17601" y="4300539"/>
            <a:ext cx="10257367" cy="1785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360E2B9F-2345-48F5-A20E-6A2253ECA5BB}" type="slidenum">
              <a:rPr lang="ar-SA" altLang="en-US"/>
              <a:pPr/>
              <a:t>‹#›</a:t>
            </a:fld>
            <a:endParaRPr lang="en-US" altLang="en-US"/>
          </a:p>
        </p:txBody>
      </p:sp>
    </p:spTree>
    <p:extLst>
      <p:ext uri="{BB962C8B-B14F-4D97-AF65-F5344CB8AC3E}">
        <p14:creationId xmlns:p14="http://schemas.microsoft.com/office/powerpoint/2010/main" val="206465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84CB2EB2-8030-44C2-8721-6133379BD14D}" type="datetimeFigureOut">
              <a:rPr lang="en-US" smtClean="0"/>
              <a:t>12/22/2018</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2DB61C73-F5FE-43EF-8D5A-34DC4337EA17}"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05215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gif"/><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stretch>
            <a:fillRect/>
          </a:stretch>
        </p:blipFill>
        <p:spPr>
          <a:xfrm>
            <a:off x="3174359" y="1584140"/>
            <a:ext cx="7101997" cy="3134227"/>
          </a:xfrm>
          <a:prstGeom prst="rect">
            <a:avLst/>
          </a:prstGeom>
        </p:spPr>
      </p:pic>
    </p:spTree>
    <p:extLst>
      <p:ext uri="{BB962C8B-B14F-4D97-AF65-F5344CB8AC3E}">
        <p14:creationId xmlns:p14="http://schemas.microsoft.com/office/powerpoint/2010/main" val="467197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C(9.4%)</a:t>
            </a:r>
          </a:p>
          <a:p>
            <a:r>
              <a:rPr lang="en-US" dirty="0" smtClean="0"/>
              <a:t>H(62.8%</a:t>
            </a:r>
          </a:p>
          <a:p>
            <a:r>
              <a:rPr lang="en-US" dirty="0" smtClean="0"/>
              <a:t>N(1.4%)</a:t>
            </a:r>
          </a:p>
          <a:p>
            <a:r>
              <a:rPr lang="en-US" dirty="0" smtClean="0"/>
              <a:t>O(25.4%)</a:t>
            </a:r>
          </a:p>
          <a:p>
            <a:pPr algn="r" rtl="1"/>
            <a:r>
              <a:rPr lang="fa-IR" dirty="0" smtClean="0"/>
              <a:t>عناصر ساختاری( </a:t>
            </a:r>
            <a:r>
              <a:rPr lang="en-US" dirty="0" smtClean="0"/>
              <a:t>C,H,O,P,S</a:t>
            </a:r>
            <a:r>
              <a:rPr lang="fa-IR" dirty="0" smtClean="0"/>
              <a:t>)</a:t>
            </a:r>
          </a:p>
          <a:p>
            <a:pPr algn="r" rtl="1"/>
            <a:r>
              <a:rPr lang="fa-IR" dirty="0" smtClean="0"/>
              <a:t>یونها</a:t>
            </a:r>
            <a:r>
              <a:rPr lang="en-US" dirty="0" smtClean="0"/>
              <a:t>(Na, K, Mg, Ca, Cl) </a:t>
            </a:r>
            <a:endParaRPr lang="fa-IR" dirty="0" smtClean="0"/>
          </a:p>
          <a:p>
            <a:pPr algn="r" rtl="1"/>
            <a:r>
              <a:rPr lang="fa-IR" dirty="0" smtClean="0"/>
              <a:t>عناصر ناچیز</a:t>
            </a:r>
            <a:endParaRPr lang="en-US" dirty="0"/>
          </a:p>
        </p:txBody>
      </p:sp>
    </p:spTree>
    <p:extLst>
      <p:ext uri="{BB962C8B-B14F-4D97-AF65-F5344CB8AC3E}">
        <p14:creationId xmlns:p14="http://schemas.microsoft.com/office/powerpoint/2010/main" val="3846037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52315" y="237700"/>
            <a:ext cx="5061397" cy="3272264"/>
          </a:xfrm>
        </p:spPr>
        <p:txBody>
          <a:bodyPr>
            <a:normAutofit fontScale="90000"/>
          </a:bodyPr>
          <a:lstStyle/>
          <a:p>
            <a:pPr algn="r" rtl="1"/>
            <a:r>
              <a:rPr lang="fa-IR" sz="2800" dirty="0" smtClean="0"/>
              <a:t>هسته</a:t>
            </a:r>
            <a:br>
              <a:rPr lang="fa-IR" sz="2800" dirty="0" smtClean="0"/>
            </a:br>
            <a:r>
              <a:rPr lang="fa-IR" sz="2800" dirty="0" smtClean="0"/>
              <a:t>غشا سلول</a:t>
            </a:r>
            <a:br>
              <a:rPr lang="fa-IR" sz="2800" dirty="0" smtClean="0"/>
            </a:br>
            <a:r>
              <a:rPr lang="fa-IR" sz="2800" dirty="0" smtClean="0"/>
              <a:t>سیتوپلاسم(میتوکندری،لیزوزوم،ریبوزوم،سانتریول،ویزیکول و....)</a:t>
            </a:r>
            <a:br>
              <a:rPr lang="fa-IR" sz="2800" dirty="0" smtClean="0"/>
            </a:br>
            <a:r>
              <a:rPr lang="fa-IR" sz="2800" dirty="0"/>
              <a:t/>
            </a:r>
            <a:br>
              <a:rPr lang="fa-IR" sz="2800" dirty="0"/>
            </a:br>
            <a:r>
              <a:rPr lang="fa-IR" sz="2800" dirty="0" smtClean="0"/>
              <a:t/>
            </a:r>
            <a:br>
              <a:rPr lang="fa-IR" sz="2800" dirty="0" smtClean="0"/>
            </a:br>
            <a:r>
              <a:rPr lang="fa-IR" sz="2800" dirty="0"/>
              <a:t/>
            </a:r>
            <a:br>
              <a:rPr lang="fa-IR" sz="2800" dirty="0"/>
            </a:br>
            <a:endParaRPr lang="en-US" sz="2800"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699"/>
            <a:ext cx="6235390" cy="4156927"/>
          </a:xfrm>
          <a:prstGeom prst="rect">
            <a:avLst/>
          </a:prstGeom>
        </p:spPr>
      </p:pic>
    </p:spTree>
    <p:extLst>
      <p:ext uri="{BB962C8B-B14F-4D97-AF65-F5344CB8AC3E}">
        <p14:creationId xmlns:p14="http://schemas.microsoft.com/office/powerpoint/2010/main" val="55622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دسته بندی فعالیت عناصر</a:t>
            </a:r>
            <a:endParaRPr lang="en-US"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در مایعات بیرون سلولی و روی سطح بیرونی غشا سلول</a:t>
            </a:r>
          </a:p>
          <a:p>
            <a:pPr algn="r" rtl="1"/>
            <a:r>
              <a:rPr lang="fa-IR" dirty="0" smtClean="0">
                <a:cs typeface="B Nazanin" panose="00000400000000000000" pitchFamily="2" charset="-78"/>
              </a:rPr>
              <a:t>در دیواره ی سلولی ، کنترل ورود و خروج مواد</a:t>
            </a:r>
          </a:p>
          <a:p>
            <a:pPr algn="r" rtl="1"/>
            <a:r>
              <a:rPr lang="fa-IR" dirty="0" smtClean="0">
                <a:cs typeface="B Nazanin" panose="00000400000000000000" pitchFamily="2" charset="-78"/>
              </a:rPr>
              <a:t>درون سلولها( مایع سیتوپلاسمی)</a:t>
            </a:r>
          </a:p>
          <a:p>
            <a:pPr algn="r" rtl="1"/>
            <a:r>
              <a:rPr lang="fa-IR" dirty="0" smtClean="0">
                <a:cs typeface="B Nazanin" panose="00000400000000000000" pitchFamily="2" charset="-78"/>
              </a:rPr>
              <a:t>در اندامک های درون سلول مثل هسته و میتوکندری</a:t>
            </a:r>
            <a:endParaRPr lang="en-US" dirty="0">
              <a:cs typeface="B Nazanin" panose="00000400000000000000" pitchFamily="2" charset="-78"/>
            </a:endParaRPr>
          </a:p>
        </p:txBody>
      </p:sp>
    </p:spTree>
    <p:extLst>
      <p:ext uri="{BB962C8B-B14F-4D97-AF65-F5344CB8AC3E}">
        <p14:creationId xmlns:p14="http://schemas.microsoft.com/office/powerpoint/2010/main" val="1512370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انزیم</a:t>
            </a:r>
            <a:endParaRPr lang="en-US"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عناصر نقش کوفاکتور را در جایگاه فعال آنزیم بازی می کنند</a:t>
            </a:r>
          </a:p>
          <a:p>
            <a:pPr algn="r" rtl="1"/>
            <a:r>
              <a:rPr lang="fa-IR" dirty="0" smtClean="0">
                <a:cs typeface="B Nazanin" panose="00000400000000000000" pitchFamily="2" charset="-78"/>
              </a:rPr>
              <a:t>کوفاکتور فلزی که با اتصال محکم و برگشت ناپذیر به آنزیم وصل است را اصطلاحا گروه پروستاتیک گویند</a:t>
            </a:r>
          </a:p>
          <a:p>
            <a:pPr algn="r" rtl="1"/>
            <a:r>
              <a:rPr lang="fa-IR" dirty="0" smtClean="0">
                <a:cs typeface="B Nazanin" panose="00000400000000000000" pitchFamily="2" charset="-78"/>
              </a:rPr>
              <a:t>16 عنصر </a:t>
            </a:r>
            <a:r>
              <a:rPr lang="en-US" dirty="0" smtClean="0">
                <a:cs typeface="B Nazanin" panose="00000400000000000000" pitchFamily="2" charset="-78"/>
              </a:rPr>
              <a:t>Fe, Zn, </a:t>
            </a:r>
            <a:r>
              <a:rPr lang="en-US" dirty="0" err="1" smtClean="0">
                <a:cs typeface="B Nazanin" panose="00000400000000000000" pitchFamily="2" charset="-78"/>
              </a:rPr>
              <a:t>Mn</a:t>
            </a:r>
            <a:r>
              <a:rPr lang="en-US" dirty="0" smtClean="0">
                <a:cs typeface="B Nazanin" panose="00000400000000000000" pitchFamily="2" charset="-78"/>
              </a:rPr>
              <a:t>, Co, Ni, Cu, Se, Si, Br, F, I, Cr, Sn, V, Mo, Al</a:t>
            </a:r>
            <a:r>
              <a:rPr lang="fa-IR" dirty="0" smtClean="0">
                <a:cs typeface="B Nazanin" panose="00000400000000000000" pitchFamily="2" charset="-78"/>
              </a:rPr>
              <a:t> کوفاکتور هستند</a:t>
            </a:r>
          </a:p>
          <a:p>
            <a:pPr algn="r" rtl="1"/>
            <a:r>
              <a:rPr lang="fa-IR" dirty="0" smtClean="0">
                <a:cs typeface="B Nazanin" panose="00000400000000000000" pitchFamily="2" charset="-78"/>
              </a:rPr>
              <a:t>هورمون انسولین با کمپلکس روی در بدن ذخیره می شود</a:t>
            </a:r>
          </a:p>
        </p:txBody>
      </p:sp>
    </p:spTree>
    <p:extLst>
      <p:ext uri="{BB962C8B-B14F-4D97-AF65-F5344CB8AC3E}">
        <p14:creationId xmlns:p14="http://schemas.microsoft.com/office/powerpoint/2010/main" val="2413905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هم</a:t>
            </a:r>
            <a:endParaRPr lang="en-US"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هم سیستم تترا پیرولی موسوم به پروتوپورفیرین است</a:t>
            </a:r>
          </a:p>
          <a:p>
            <a:pPr algn="r" rtl="1"/>
            <a:r>
              <a:rPr lang="fa-IR" dirty="0" smtClean="0">
                <a:cs typeface="B Nazanin" panose="00000400000000000000" pitchFamily="2" charset="-78"/>
              </a:rPr>
              <a:t>گروههای استخلافی در 8 موقعیت پیرولی در سیستم های بیولوژیکی مختلف متفاوت است</a:t>
            </a:r>
          </a:p>
          <a:p>
            <a:pPr algn="r" rtl="1"/>
            <a:r>
              <a:rPr lang="fa-IR" dirty="0" smtClean="0">
                <a:cs typeface="B Nazanin" panose="00000400000000000000" pitchFamily="2" charset="-78"/>
              </a:rPr>
              <a:t>هم گروه کلروفیل با منیزیم</a:t>
            </a:r>
          </a:p>
          <a:p>
            <a:pPr algn="r" rtl="1"/>
            <a:r>
              <a:rPr lang="fa-IR" dirty="0" smtClean="0">
                <a:cs typeface="B Nazanin" panose="00000400000000000000" pitchFamily="2" charset="-78"/>
              </a:rPr>
              <a:t>هم گروه ویتامین </a:t>
            </a:r>
            <a:r>
              <a:rPr lang="en-US" dirty="0" smtClean="0">
                <a:cs typeface="B Nazanin" panose="00000400000000000000" pitchFamily="2" charset="-78"/>
              </a:rPr>
              <a:t>B12</a:t>
            </a:r>
            <a:r>
              <a:rPr lang="fa-IR" dirty="0" smtClean="0">
                <a:cs typeface="B Nazanin" panose="00000400000000000000" pitchFamily="2" charset="-78"/>
              </a:rPr>
              <a:t> با کبالت</a:t>
            </a:r>
          </a:p>
          <a:p>
            <a:pPr algn="r" rtl="1"/>
            <a:r>
              <a:rPr lang="fa-IR" dirty="0" smtClean="0">
                <a:cs typeface="B Nazanin" panose="00000400000000000000" pitchFamily="2" charset="-78"/>
              </a:rPr>
              <a:t>هم گروه هموگلوبین با آهن</a:t>
            </a:r>
          </a:p>
          <a:p>
            <a:pPr algn="r" rtl="1"/>
            <a:r>
              <a:rPr lang="fa-IR" dirty="0" smtClean="0">
                <a:cs typeface="B Nazanin" panose="00000400000000000000" pitchFamily="2" charset="-78"/>
              </a:rPr>
              <a:t>پیوند داده اند</a:t>
            </a:r>
          </a:p>
          <a:p>
            <a:pPr algn="r" rtl="1"/>
            <a:endParaRPr lang="en-US" dirty="0"/>
          </a:p>
        </p:txBody>
      </p:sp>
    </p:spTree>
    <p:extLst>
      <p:ext uri="{BB962C8B-B14F-4D97-AF65-F5344CB8AC3E}">
        <p14:creationId xmlns:p14="http://schemas.microsoft.com/office/powerpoint/2010/main" val="4270653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83729" y="172504"/>
            <a:ext cx="2388123" cy="3061454"/>
          </a:xfrm>
          <a:prstGeom prst="rect">
            <a:avLst/>
          </a:prstGeom>
        </p:spPr>
      </p:pic>
      <p:pic>
        <p:nvPicPr>
          <p:cNvPr id="5" name="Picture 4"/>
          <p:cNvPicPr>
            <a:picLocks noChangeAspect="1"/>
          </p:cNvPicPr>
          <p:nvPr/>
        </p:nvPicPr>
        <p:blipFill>
          <a:blip r:embed="rId3"/>
          <a:stretch>
            <a:fillRect/>
          </a:stretch>
        </p:blipFill>
        <p:spPr>
          <a:xfrm>
            <a:off x="883729" y="3348258"/>
            <a:ext cx="2134068" cy="2680360"/>
          </a:xfrm>
          <a:prstGeom prst="rect">
            <a:avLst/>
          </a:prstGeom>
        </p:spPr>
      </p:pic>
      <p:pic>
        <p:nvPicPr>
          <p:cNvPr id="6" name="Picture 5"/>
          <p:cNvPicPr>
            <a:picLocks noChangeAspect="1"/>
          </p:cNvPicPr>
          <p:nvPr/>
        </p:nvPicPr>
        <p:blipFill>
          <a:blip r:embed="rId4"/>
          <a:stretch>
            <a:fillRect/>
          </a:stretch>
        </p:blipFill>
        <p:spPr>
          <a:xfrm>
            <a:off x="3271852" y="399578"/>
            <a:ext cx="4318946" cy="5055845"/>
          </a:xfrm>
          <a:prstGeom prst="rect">
            <a:avLst/>
          </a:prstGeom>
        </p:spPr>
      </p:pic>
      <p:pic>
        <p:nvPicPr>
          <p:cNvPr id="7" name="Picture 6"/>
          <p:cNvPicPr>
            <a:picLocks noChangeAspect="1"/>
          </p:cNvPicPr>
          <p:nvPr/>
        </p:nvPicPr>
        <p:blipFill>
          <a:blip r:embed="rId5"/>
          <a:stretch>
            <a:fillRect/>
          </a:stretch>
        </p:blipFill>
        <p:spPr>
          <a:xfrm>
            <a:off x="7590798" y="399578"/>
            <a:ext cx="4429562" cy="5411532"/>
          </a:xfrm>
          <a:prstGeom prst="rect">
            <a:avLst/>
          </a:prstGeom>
        </p:spPr>
      </p:pic>
    </p:spTree>
    <p:extLst>
      <p:ext uri="{BB962C8B-B14F-4D97-AF65-F5344CB8AC3E}">
        <p14:creationId xmlns:p14="http://schemas.microsoft.com/office/powerpoint/2010/main" val="3451810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62313" y="599774"/>
            <a:ext cx="4047149" cy="5073391"/>
          </a:xfrm>
        </p:spPr>
      </p:pic>
      <p:sp>
        <p:nvSpPr>
          <p:cNvPr id="4" name="AutoShape 2" descr="نتیجه تصویری برای ‪B1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3520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58269" y="2438400"/>
            <a:ext cx="6921800" cy="3651250"/>
          </a:xfrm>
        </p:spPr>
      </p:pic>
    </p:spTree>
    <p:extLst>
      <p:ext uri="{BB962C8B-B14F-4D97-AF65-F5344CB8AC3E}">
        <p14:creationId xmlns:p14="http://schemas.microsoft.com/office/powerpoint/2010/main" val="2959542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سم شناسی</a:t>
            </a:r>
            <a:endParaRPr lang="en-US"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ون هو هنهایم: همه مواد سمی هستند</a:t>
            </a:r>
          </a:p>
          <a:p>
            <a:pPr algn="r" rtl="1"/>
            <a:r>
              <a:rPr lang="fa-IR" dirty="0" smtClean="0">
                <a:cs typeface="B Nazanin" panose="00000400000000000000" pitchFamily="2" charset="-78"/>
              </a:rPr>
              <a:t>سم به ماده ای اطلاق می شود که دارای منشا گیاهی ، حی.انی و یا شیمیایی باشد و از یک راه خاص در مقادیر معین باعث اختلال و یا توقف در فعل و انفعالات حیاتی موجود زنده بطور موقت یا دائم گردد</a:t>
            </a:r>
          </a:p>
          <a:p>
            <a:pPr algn="r" rtl="1"/>
            <a:r>
              <a:rPr lang="fa-IR" dirty="0" smtClean="0">
                <a:cs typeface="B Nazanin" panose="00000400000000000000" pitchFamily="2" charset="-78"/>
              </a:rPr>
              <a:t>سم یا زهر به ماده ای گفته می شود که مصرف یا تماس با آن مقادیر جزئی از آن باعث مسمومیت و گهی منجر به مرگ می شود</a:t>
            </a:r>
          </a:p>
          <a:p>
            <a:pPr algn="r" rtl="1"/>
            <a:r>
              <a:rPr lang="fa-IR" dirty="0" smtClean="0">
                <a:cs typeface="B Nazanin" panose="00000400000000000000" pitchFamily="2" charset="-78"/>
              </a:rPr>
              <a:t>مسمومیت عبارت از بهم خوردن تعادل فیزیولوژیکی ، فیزیکی یا روانی موجود زنده که در اثر ورود و تماس با یک ماده خارجی اتفاق می افتد</a:t>
            </a:r>
            <a:endParaRPr lang="en-US" dirty="0">
              <a:cs typeface="B Nazanin" panose="00000400000000000000" pitchFamily="2" charset="-78"/>
            </a:endParaRPr>
          </a:p>
        </p:txBody>
      </p:sp>
    </p:spTree>
    <p:extLst>
      <p:ext uri="{BB962C8B-B14F-4D97-AF65-F5344CB8AC3E}">
        <p14:creationId xmlns:p14="http://schemas.microsoft.com/office/powerpoint/2010/main" val="3606178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0608"/>
            <a:ext cx="10515600" cy="5816355"/>
          </a:xfrm>
        </p:spPr>
        <p:txBody>
          <a:bodyPr/>
          <a:lstStyle/>
          <a:p>
            <a:pPr algn="r" rtl="1"/>
            <a:r>
              <a:rPr lang="fa-IR" dirty="0" smtClean="0">
                <a:cs typeface="B Nazanin" panose="00000400000000000000" pitchFamily="2" charset="-78"/>
              </a:rPr>
              <a:t>مسمومیت: حاد و مزمن</a:t>
            </a:r>
          </a:p>
          <a:p>
            <a:pPr algn="r" rtl="1"/>
            <a:r>
              <a:rPr lang="fa-IR" dirty="0" smtClean="0">
                <a:cs typeface="B Nazanin" panose="00000400000000000000" pitchFamily="2" charset="-78"/>
              </a:rPr>
              <a:t>در مسمومیت حاد اغلب جلوگیری از مرگ غیرممکن</a:t>
            </a:r>
          </a:p>
          <a:p>
            <a:pPr algn="r" rtl="1"/>
            <a:r>
              <a:rPr lang="fa-IR" dirty="0" smtClean="0">
                <a:cs typeface="B Nazanin" panose="00000400000000000000" pitchFamily="2" charset="-78"/>
              </a:rPr>
              <a:t>در مسمومیت مزمن امکان جبران عوارض وجود دارد</a:t>
            </a:r>
          </a:p>
          <a:p>
            <a:pPr algn="r" rtl="1"/>
            <a:r>
              <a:rPr lang="fa-IR" dirty="0" smtClean="0">
                <a:cs typeface="B Nazanin" panose="00000400000000000000" pitchFamily="2" charset="-78"/>
              </a:rPr>
              <a:t>اثر ماده سمی : پاسخ موجود زنده نسبت به یک ماده سمی </a:t>
            </a:r>
          </a:p>
          <a:p>
            <a:pPr algn="r" rtl="1"/>
            <a:r>
              <a:rPr lang="fa-IR" dirty="0" smtClean="0">
                <a:cs typeface="B Nazanin" panose="00000400000000000000" pitchFamily="2" charset="-78"/>
              </a:rPr>
              <a:t>هر قدر دوز یک ماده سمی بیشتر باشد اثر آن بیشتر</a:t>
            </a:r>
          </a:p>
          <a:p>
            <a:pPr algn="r" rtl="1"/>
            <a:r>
              <a:rPr lang="fa-IR" dirty="0" smtClean="0">
                <a:cs typeface="B Nazanin" panose="00000400000000000000" pitchFamily="2" charset="-78"/>
              </a:rPr>
              <a:t>از نمودارهای دوز – پاسخ برای براورد ماده سمی استفاده می شود </a:t>
            </a:r>
          </a:p>
          <a:p>
            <a:pPr algn="r" rtl="1"/>
            <a:r>
              <a:rPr lang="fa-IR" dirty="0" smtClean="0">
                <a:cs typeface="B Nazanin" panose="00000400000000000000" pitchFamily="2" charset="-78"/>
              </a:rPr>
              <a:t>ناحیه دایره ناحیه امن رانشان میدهد</a:t>
            </a:r>
          </a:p>
          <a:p>
            <a:pPr algn="r" rtl="1"/>
            <a:r>
              <a:rPr lang="en-US" dirty="0" smtClean="0">
                <a:cs typeface="B Nazanin" panose="00000400000000000000" pitchFamily="2" charset="-78"/>
              </a:rPr>
              <a:t>Fe, Zn, </a:t>
            </a:r>
            <a:r>
              <a:rPr lang="en-US" dirty="0" err="1" smtClean="0">
                <a:cs typeface="B Nazanin" panose="00000400000000000000" pitchFamily="2" charset="-78"/>
              </a:rPr>
              <a:t>Mn</a:t>
            </a:r>
            <a:r>
              <a:rPr lang="en-US" dirty="0" smtClean="0">
                <a:cs typeface="B Nazanin" panose="00000400000000000000" pitchFamily="2" charset="-78"/>
              </a:rPr>
              <a:t>, Co, Ni, Cu, Se, Si, Br, F, I, Cr, Sn, Mo, Al</a:t>
            </a:r>
          </a:p>
          <a:p>
            <a:pPr algn="r" rtl="1"/>
            <a:r>
              <a:rPr lang="en-US" dirty="0" smtClean="0">
                <a:cs typeface="B Nazanin" panose="00000400000000000000" pitchFamily="2" charset="-78"/>
              </a:rPr>
              <a:t>As, </a:t>
            </a:r>
            <a:r>
              <a:rPr lang="en-US" dirty="0" err="1" smtClean="0">
                <a:cs typeface="B Nazanin" panose="00000400000000000000" pitchFamily="2" charset="-78"/>
              </a:rPr>
              <a:t>Pb</a:t>
            </a:r>
            <a:r>
              <a:rPr lang="en-US" dirty="0" smtClean="0">
                <a:cs typeface="B Nazanin" panose="00000400000000000000" pitchFamily="2" charset="-78"/>
              </a:rPr>
              <a:t>, Cd, Hg</a:t>
            </a:r>
          </a:p>
          <a:p>
            <a:pPr algn="r" rtl="1"/>
            <a:r>
              <a:rPr lang="fa-IR" dirty="0" smtClean="0">
                <a:cs typeface="B Nazanin" panose="00000400000000000000" pitchFamily="2" charset="-78"/>
              </a:rPr>
              <a:t>عوامل کی لیت کننده با فلزات سنگین پیوند برقرار کرده و و مانع از اتصال آنها با ماکرومولکول های حیاتی می شوند  </a:t>
            </a:r>
            <a:endParaRPr lang="en-US"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0" y="360608"/>
            <a:ext cx="4043966" cy="3265464"/>
          </a:xfrm>
          <a:prstGeom prst="rect">
            <a:avLst/>
          </a:prstGeom>
        </p:spPr>
      </p:pic>
    </p:spTree>
    <p:extLst>
      <p:ext uri="{BB962C8B-B14F-4D97-AF65-F5344CB8AC3E}">
        <p14:creationId xmlns:p14="http://schemas.microsoft.com/office/powerpoint/2010/main" val="296620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body" sz="half" idx="2"/>
          </p:nvPr>
        </p:nvSpPr>
        <p:spPr>
          <a:xfrm>
            <a:off x="1524000" y="1066800"/>
            <a:ext cx="9144000" cy="5791200"/>
          </a:xfrm>
          <a:solidFill>
            <a:srgbClr val="000080"/>
          </a:solidFill>
          <a:ln w="12700">
            <a:solidFill>
              <a:schemeClr val="tx1"/>
            </a:solidFill>
            <a:miter lim="800000"/>
            <a:headEnd/>
            <a:tailEnd/>
          </a:ln>
        </p:spPr>
        <p:txBody>
          <a:bodyPr>
            <a:normAutofit fontScale="92500" lnSpcReduction="10000"/>
          </a:bodyPr>
          <a:lstStyle/>
          <a:p>
            <a:pPr algn="r" rtl="1"/>
            <a:r>
              <a:rPr lang="ar-SA" altLang="en-US" sz="3100" b="1">
                <a:cs typeface="Yagut" panose="00000400000000000000" pitchFamily="2" charset="-78"/>
              </a:rPr>
              <a:t>كاتاليزورهاي بيوشيميايي  ( آنزيم )</a:t>
            </a:r>
          </a:p>
          <a:p>
            <a:pPr algn="r" rtl="1"/>
            <a:r>
              <a:rPr lang="ar-SA" altLang="en-US" sz="3100" b="1">
                <a:solidFill>
                  <a:srgbClr val="CCFFFF"/>
                </a:solidFill>
                <a:cs typeface="Yagut" panose="00000400000000000000" pitchFamily="2" charset="-78"/>
              </a:rPr>
              <a:t>هورمون</a:t>
            </a:r>
            <a:endParaRPr lang="ar-SA" altLang="en-US" sz="3100" b="1">
              <a:cs typeface="Yagut" panose="00000400000000000000" pitchFamily="2" charset="-78"/>
            </a:endParaRPr>
          </a:p>
          <a:p>
            <a:pPr algn="r" rtl="1"/>
            <a:r>
              <a:rPr lang="ar-SA" altLang="en-US" sz="3100" b="1">
                <a:solidFill>
                  <a:srgbClr val="CCFF99"/>
                </a:solidFill>
                <a:cs typeface="Yagut" panose="00000400000000000000" pitchFamily="2" charset="-78"/>
              </a:rPr>
              <a:t>نقش ساختماني</a:t>
            </a:r>
            <a:endParaRPr lang="ar-SA" altLang="en-US" sz="3100" b="1">
              <a:cs typeface="Yagut" panose="00000400000000000000" pitchFamily="2" charset="-78"/>
            </a:endParaRPr>
          </a:p>
          <a:p>
            <a:pPr algn="r" rtl="1"/>
            <a:r>
              <a:rPr lang="ar-SA" altLang="en-US" sz="3100" b="1">
                <a:cs typeface="Yagut" panose="00000400000000000000" pitchFamily="2" charset="-78"/>
              </a:rPr>
              <a:t>نقش دفاعي</a:t>
            </a:r>
          </a:p>
          <a:p>
            <a:pPr algn="r" rtl="1"/>
            <a:r>
              <a:rPr lang="ar-SA" altLang="en-US" sz="3100" b="1">
                <a:solidFill>
                  <a:srgbClr val="66CCFF"/>
                </a:solidFill>
                <a:cs typeface="Yagut" panose="00000400000000000000" pitchFamily="2" charset="-78"/>
              </a:rPr>
              <a:t>مشاركت در انعقاد خون</a:t>
            </a:r>
            <a:endParaRPr lang="ar-SA" altLang="en-US" sz="3100" b="1">
              <a:cs typeface="Yagut" panose="00000400000000000000" pitchFamily="2" charset="-78"/>
            </a:endParaRPr>
          </a:p>
          <a:p>
            <a:pPr algn="r" rtl="1"/>
            <a:r>
              <a:rPr lang="ar-SA" altLang="en-US" sz="3100" b="1">
                <a:solidFill>
                  <a:srgbClr val="66FF66"/>
                </a:solidFill>
                <a:cs typeface="Yagut" panose="00000400000000000000" pitchFamily="2" charset="-78"/>
              </a:rPr>
              <a:t>حامل مواد در خون</a:t>
            </a:r>
            <a:endParaRPr lang="ar-SA" altLang="en-US" sz="3100" b="1">
              <a:cs typeface="Yagut" panose="00000400000000000000" pitchFamily="2" charset="-78"/>
            </a:endParaRPr>
          </a:p>
          <a:p>
            <a:pPr algn="r" rtl="1"/>
            <a:r>
              <a:rPr lang="ar-SA" altLang="en-US" sz="3100" b="1">
                <a:solidFill>
                  <a:schemeClr val="tx2"/>
                </a:solidFill>
                <a:cs typeface="Yagut" panose="00000400000000000000" pitchFamily="2" charset="-78"/>
              </a:rPr>
              <a:t>ذخيره كننده مواد در بافت</a:t>
            </a:r>
            <a:endParaRPr lang="ar-SA" altLang="en-US" sz="3100" b="1">
              <a:cs typeface="Yagut" panose="00000400000000000000" pitchFamily="2" charset="-78"/>
            </a:endParaRPr>
          </a:p>
          <a:p>
            <a:pPr algn="r" rtl="1"/>
            <a:r>
              <a:rPr lang="ar-SA" altLang="en-US" sz="3100" b="1">
                <a:solidFill>
                  <a:srgbClr val="808000"/>
                </a:solidFill>
                <a:cs typeface="Yagut" panose="00000400000000000000" pitchFamily="2" charset="-78"/>
              </a:rPr>
              <a:t>مشاركت در فرايند حركت</a:t>
            </a:r>
            <a:endParaRPr lang="ar-SA" altLang="en-US" sz="3100" b="1">
              <a:cs typeface="Yagut" panose="00000400000000000000" pitchFamily="2" charset="-78"/>
            </a:endParaRPr>
          </a:p>
          <a:p>
            <a:pPr algn="r" rtl="1"/>
            <a:r>
              <a:rPr lang="ar-SA" altLang="en-US" sz="3100" b="1">
                <a:solidFill>
                  <a:schemeClr val="folHlink"/>
                </a:solidFill>
                <a:cs typeface="Yagut" panose="00000400000000000000" pitchFamily="2" charset="-78"/>
              </a:rPr>
              <a:t>نقش تنظيم كننده</a:t>
            </a:r>
          </a:p>
          <a:p>
            <a:pPr algn="r" rtl="1"/>
            <a:r>
              <a:rPr lang="ar-SA" altLang="en-US" sz="3100" b="1">
                <a:solidFill>
                  <a:schemeClr val="folHlink"/>
                </a:solidFill>
                <a:cs typeface="Yagut" panose="00000400000000000000" pitchFamily="2" charset="-78"/>
              </a:rPr>
              <a:t>به عنوان آنتي بيوتيك</a:t>
            </a:r>
            <a:endParaRPr lang="en-US" altLang="en-US"/>
          </a:p>
        </p:txBody>
      </p:sp>
      <p:sp>
        <p:nvSpPr>
          <p:cNvPr id="63493" name="Rectangle 5"/>
          <p:cNvSpPr>
            <a:spLocks noChangeArrowheads="1"/>
          </p:cNvSpPr>
          <p:nvPr/>
        </p:nvSpPr>
        <p:spPr bwMode="auto">
          <a:xfrm>
            <a:off x="2927350" y="152400"/>
            <a:ext cx="6553200" cy="774700"/>
          </a:xfrm>
          <a:prstGeom prst="rect">
            <a:avLst/>
          </a:prstGeom>
          <a:solidFill>
            <a:schemeClr val="tx1"/>
          </a:solidFill>
          <a:ln w="12700" cap="sq">
            <a:solidFill>
              <a:srgbClr val="FF0066"/>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ar-SA" altLang="en-US" sz="4400" b="1">
                <a:solidFill>
                  <a:srgbClr val="0000FF"/>
                </a:solidFill>
                <a:effectLst>
                  <a:outerShdw blurRad="38100" dist="38100" dir="2700000" algn="tl">
                    <a:srgbClr val="C0C0C0"/>
                  </a:outerShdw>
                </a:effectLst>
                <a:cs typeface="Yagut" panose="00000400000000000000" pitchFamily="2" charset="-78"/>
              </a:rPr>
              <a:t>اعمال مهم </a:t>
            </a:r>
            <a:r>
              <a:rPr kumimoji="1" lang="fa-IR" altLang="en-US" sz="4400" b="1">
                <a:solidFill>
                  <a:srgbClr val="0000FF"/>
                </a:solidFill>
                <a:effectLst>
                  <a:outerShdw blurRad="38100" dist="38100" dir="2700000" algn="tl">
                    <a:srgbClr val="C0C0C0"/>
                  </a:outerShdw>
                </a:effectLst>
                <a:cs typeface="Yagut" panose="00000400000000000000" pitchFamily="2" charset="-78"/>
              </a:rPr>
              <a:t>و پپتيدها</a:t>
            </a:r>
            <a:r>
              <a:rPr kumimoji="1" lang="ar-SA" altLang="en-US" sz="4400" b="1">
                <a:solidFill>
                  <a:srgbClr val="0000FF"/>
                </a:solidFill>
                <a:effectLst>
                  <a:outerShdw blurRad="38100" dist="38100" dir="2700000" algn="tl">
                    <a:srgbClr val="C0C0C0"/>
                  </a:outerShdw>
                </a:effectLst>
                <a:cs typeface="Yagut" panose="00000400000000000000" pitchFamily="2" charset="-78"/>
              </a:rPr>
              <a:t> پروتئين ها</a:t>
            </a:r>
            <a:endParaRPr kumimoji="1" lang="en-US" altLang="en-US" sz="4400" b="1">
              <a:solidFill>
                <a:srgbClr val="0000FF"/>
              </a:solidFill>
              <a:effectLst>
                <a:outerShdw blurRad="38100" dist="38100" dir="2700000" algn="tl">
                  <a:srgbClr val="C0C0C0"/>
                </a:outerShdw>
              </a:effectLst>
              <a:cs typeface="Yagut" panose="00000400000000000000" pitchFamily="2" charset="-78"/>
            </a:endParaRPr>
          </a:p>
        </p:txBody>
      </p:sp>
    </p:spTree>
    <p:extLst>
      <p:ext uri="{BB962C8B-B14F-4D97-AF65-F5344CB8AC3E}">
        <p14:creationId xmlns:p14="http://schemas.microsoft.com/office/powerpoint/2010/main" val="2014152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3"/>
                                        </p:tgtEl>
                                        <p:attrNameLst>
                                          <p:attrName>style.visibility</p:attrName>
                                        </p:attrNameLst>
                                      </p:cBhvr>
                                      <p:to>
                                        <p:strVal val="visible"/>
                                      </p:to>
                                    </p:set>
                                    <p:animEffect transition="in" filter="checkerboard(across)">
                                      <p:cBhvr>
                                        <p:cTn id="7" dur="500"/>
                                        <p:tgtEl>
                                          <p:spTgt spid="634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2" presetClass="entr" presetSubtype="0" fill="hold" grpId="0" nodeType="clickEffect">
                                  <p:stCondLst>
                                    <p:cond delay="0"/>
                                  </p:stCondLst>
                                  <p:childTnLst>
                                    <p:set>
                                      <p:cBhvr>
                                        <p:cTn id="11" dur="1" fill="hold">
                                          <p:stCondLst>
                                            <p:cond delay="0"/>
                                          </p:stCondLst>
                                        </p:cTn>
                                        <p:tgtEl>
                                          <p:spTgt spid="63492">
                                            <p:bg/>
                                          </p:spTgt>
                                        </p:tgtEl>
                                        <p:attrNameLst>
                                          <p:attrName>style.visibility</p:attrName>
                                        </p:attrNameLst>
                                      </p:cBhvr>
                                      <p:to>
                                        <p:strVal val="visible"/>
                                      </p:to>
                                    </p:set>
                                    <p:animScale>
                                      <p:cBhvr>
                                        <p:cTn id="12" dur="1000" decel="50000" fill="hold">
                                          <p:stCondLst>
                                            <p:cond delay="0"/>
                                          </p:stCondLst>
                                        </p:cTn>
                                        <p:tgtEl>
                                          <p:spTgt spid="63492">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3492">
                                            <p:bg/>
                                          </p:spTgt>
                                        </p:tgtEl>
                                        <p:attrNameLst>
                                          <p:attrName>ppt_x</p:attrName>
                                          <p:attrName>ppt_y</p:attrName>
                                        </p:attrNameLst>
                                      </p:cBhvr>
                                    </p:animMotion>
                                    <p:animEffect transition="in" filter="fade">
                                      <p:cBhvr>
                                        <p:cTn id="14" dur="1000"/>
                                        <p:tgtEl>
                                          <p:spTgt spid="63492">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63492">
                                            <p:txEl>
                                              <p:pRg st="0" end="0"/>
                                            </p:txEl>
                                          </p:spTgt>
                                        </p:tgtEl>
                                        <p:attrNameLst>
                                          <p:attrName>style.visibility</p:attrName>
                                        </p:attrNameLst>
                                      </p:cBhvr>
                                      <p:to>
                                        <p:strVal val="visible"/>
                                      </p:to>
                                    </p:set>
                                    <p:animScale>
                                      <p:cBhvr>
                                        <p:cTn id="19" dur="1000" decel="50000" fill="hold">
                                          <p:stCondLst>
                                            <p:cond delay="0"/>
                                          </p:stCondLst>
                                        </p:cTn>
                                        <p:tgtEl>
                                          <p:spTgt spid="6349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3492">
                                            <p:txEl>
                                              <p:pRg st="0" end="0"/>
                                            </p:txEl>
                                          </p:spTgt>
                                        </p:tgtEl>
                                        <p:attrNameLst>
                                          <p:attrName>ppt_x</p:attrName>
                                          <p:attrName>ppt_y</p:attrName>
                                        </p:attrNameLst>
                                      </p:cBhvr>
                                    </p:animMotion>
                                    <p:animEffect transition="in" filter="fade">
                                      <p:cBhvr>
                                        <p:cTn id="21" dur="1000"/>
                                        <p:tgtEl>
                                          <p:spTgt spid="63492">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2" presetClass="entr" presetSubtype="0" fill="hold" grpId="0" nodeType="clickEffect">
                                  <p:stCondLst>
                                    <p:cond delay="0"/>
                                  </p:stCondLst>
                                  <p:childTnLst>
                                    <p:set>
                                      <p:cBhvr>
                                        <p:cTn id="25" dur="1" fill="hold">
                                          <p:stCondLst>
                                            <p:cond delay="0"/>
                                          </p:stCondLst>
                                        </p:cTn>
                                        <p:tgtEl>
                                          <p:spTgt spid="63492">
                                            <p:txEl>
                                              <p:pRg st="1" end="1"/>
                                            </p:txEl>
                                          </p:spTgt>
                                        </p:tgtEl>
                                        <p:attrNameLst>
                                          <p:attrName>style.visibility</p:attrName>
                                        </p:attrNameLst>
                                      </p:cBhvr>
                                      <p:to>
                                        <p:strVal val="visible"/>
                                      </p:to>
                                    </p:set>
                                    <p:animScale>
                                      <p:cBhvr>
                                        <p:cTn id="26" dur="1000" decel="50000" fill="hold">
                                          <p:stCondLst>
                                            <p:cond delay="0"/>
                                          </p:stCondLst>
                                        </p:cTn>
                                        <p:tgtEl>
                                          <p:spTgt spid="63492">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3492">
                                            <p:txEl>
                                              <p:pRg st="1" end="1"/>
                                            </p:txEl>
                                          </p:spTgt>
                                        </p:tgtEl>
                                        <p:attrNameLst>
                                          <p:attrName>ppt_x</p:attrName>
                                          <p:attrName>ppt_y</p:attrName>
                                        </p:attrNameLst>
                                      </p:cBhvr>
                                    </p:animMotion>
                                    <p:animEffect transition="in" filter="fade">
                                      <p:cBhvr>
                                        <p:cTn id="28" dur="1000"/>
                                        <p:tgtEl>
                                          <p:spTgt spid="63492">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63492">
                                            <p:txEl>
                                              <p:pRg st="2" end="2"/>
                                            </p:txEl>
                                          </p:spTgt>
                                        </p:tgtEl>
                                        <p:attrNameLst>
                                          <p:attrName>style.visibility</p:attrName>
                                        </p:attrNameLst>
                                      </p:cBhvr>
                                      <p:to>
                                        <p:strVal val="visible"/>
                                      </p:to>
                                    </p:set>
                                    <p:animScale>
                                      <p:cBhvr>
                                        <p:cTn id="33" dur="1000" decel="50000" fill="hold">
                                          <p:stCondLst>
                                            <p:cond delay="0"/>
                                          </p:stCondLst>
                                        </p:cTn>
                                        <p:tgtEl>
                                          <p:spTgt spid="63492">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3492">
                                            <p:txEl>
                                              <p:pRg st="2" end="2"/>
                                            </p:txEl>
                                          </p:spTgt>
                                        </p:tgtEl>
                                        <p:attrNameLst>
                                          <p:attrName>ppt_x</p:attrName>
                                          <p:attrName>ppt_y</p:attrName>
                                        </p:attrNameLst>
                                      </p:cBhvr>
                                    </p:animMotion>
                                    <p:animEffect transition="in" filter="fade">
                                      <p:cBhvr>
                                        <p:cTn id="35" dur="1000"/>
                                        <p:tgtEl>
                                          <p:spTgt spid="63492">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2" presetClass="entr" presetSubtype="0" fill="hold" grpId="0" nodeType="clickEffect">
                                  <p:stCondLst>
                                    <p:cond delay="0"/>
                                  </p:stCondLst>
                                  <p:childTnLst>
                                    <p:set>
                                      <p:cBhvr>
                                        <p:cTn id="39" dur="1" fill="hold">
                                          <p:stCondLst>
                                            <p:cond delay="0"/>
                                          </p:stCondLst>
                                        </p:cTn>
                                        <p:tgtEl>
                                          <p:spTgt spid="63492">
                                            <p:txEl>
                                              <p:pRg st="3" end="3"/>
                                            </p:txEl>
                                          </p:spTgt>
                                        </p:tgtEl>
                                        <p:attrNameLst>
                                          <p:attrName>style.visibility</p:attrName>
                                        </p:attrNameLst>
                                      </p:cBhvr>
                                      <p:to>
                                        <p:strVal val="visible"/>
                                      </p:to>
                                    </p:set>
                                    <p:animScale>
                                      <p:cBhvr>
                                        <p:cTn id="40" dur="1000" decel="50000" fill="hold">
                                          <p:stCondLst>
                                            <p:cond delay="0"/>
                                          </p:stCondLst>
                                        </p:cTn>
                                        <p:tgtEl>
                                          <p:spTgt spid="63492">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63492">
                                            <p:txEl>
                                              <p:pRg st="3" end="3"/>
                                            </p:txEl>
                                          </p:spTgt>
                                        </p:tgtEl>
                                        <p:attrNameLst>
                                          <p:attrName>ppt_x</p:attrName>
                                          <p:attrName>ppt_y</p:attrName>
                                        </p:attrNameLst>
                                      </p:cBhvr>
                                    </p:animMotion>
                                    <p:animEffect transition="in" filter="fade">
                                      <p:cBhvr>
                                        <p:cTn id="42" dur="1000"/>
                                        <p:tgtEl>
                                          <p:spTgt spid="63492">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2" presetClass="entr" presetSubtype="0" fill="hold" grpId="0" nodeType="clickEffect">
                                  <p:stCondLst>
                                    <p:cond delay="0"/>
                                  </p:stCondLst>
                                  <p:childTnLst>
                                    <p:set>
                                      <p:cBhvr>
                                        <p:cTn id="46" dur="1" fill="hold">
                                          <p:stCondLst>
                                            <p:cond delay="0"/>
                                          </p:stCondLst>
                                        </p:cTn>
                                        <p:tgtEl>
                                          <p:spTgt spid="63492">
                                            <p:txEl>
                                              <p:pRg st="4" end="4"/>
                                            </p:txEl>
                                          </p:spTgt>
                                        </p:tgtEl>
                                        <p:attrNameLst>
                                          <p:attrName>style.visibility</p:attrName>
                                        </p:attrNameLst>
                                      </p:cBhvr>
                                      <p:to>
                                        <p:strVal val="visible"/>
                                      </p:to>
                                    </p:set>
                                    <p:animScale>
                                      <p:cBhvr>
                                        <p:cTn id="47" dur="1000" decel="50000" fill="hold">
                                          <p:stCondLst>
                                            <p:cond delay="0"/>
                                          </p:stCondLst>
                                        </p:cTn>
                                        <p:tgtEl>
                                          <p:spTgt spid="63492">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63492">
                                            <p:txEl>
                                              <p:pRg st="4" end="4"/>
                                            </p:txEl>
                                          </p:spTgt>
                                        </p:tgtEl>
                                        <p:attrNameLst>
                                          <p:attrName>ppt_x</p:attrName>
                                          <p:attrName>ppt_y</p:attrName>
                                        </p:attrNameLst>
                                      </p:cBhvr>
                                    </p:animMotion>
                                    <p:animEffect transition="in" filter="fade">
                                      <p:cBhvr>
                                        <p:cTn id="49" dur="1000"/>
                                        <p:tgtEl>
                                          <p:spTgt spid="63492">
                                            <p:txEl>
                                              <p:pRg st="4" end="4"/>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2" presetClass="entr" presetSubtype="0" fill="hold" grpId="0" nodeType="clickEffect">
                                  <p:stCondLst>
                                    <p:cond delay="0"/>
                                  </p:stCondLst>
                                  <p:childTnLst>
                                    <p:set>
                                      <p:cBhvr>
                                        <p:cTn id="53" dur="1" fill="hold">
                                          <p:stCondLst>
                                            <p:cond delay="0"/>
                                          </p:stCondLst>
                                        </p:cTn>
                                        <p:tgtEl>
                                          <p:spTgt spid="63492">
                                            <p:txEl>
                                              <p:pRg st="5" end="5"/>
                                            </p:txEl>
                                          </p:spTgt>
                                        </p:tgtEl>
                                        <p:attrNameLst>
                                          <p:attrName>style.visibility</p:attrName>
                                        </p:attrNameLst>
                                      </p:cBhvr>
                                      <p:to>
                                        <p:strVal val="visible"/>
                                      </p:to>
                                    </p:set>
                                    <p:animScale>
                                      <p:cBhvr>
                                        <p:cTn id="54" dur="1000" decel="50000" fill="hold">
                                          <p:stCondLst>
                                            <p:cond delay="0"/>
                                          </p:stCondLst>
                                        </p:cTn>
                                        <p:tgtEl>
                                          <p:spTgt spid="63492">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63492">
                                            <p:txEl>
                                              <p:pRg st="5" end="5"/>
                                            </p:txEl>
                                          </p:spTgt>
                                        </p:tgtEl>
                                        <p:attrNameLst>
                                          <p:attrName>ppt_x</p:attrName>
                                          <p:attrName>ppt_y</p:attrName>
                                        </p:attrNameLst>
                                      </p:cBhvr>
                                    </p:animMotion>
                                    <p:animEffect transition="in" filter="fade">
                                      <p:cBhvr>
                                        <p:cTn id="56" dur="1000"/>
                                        <p:tgtEl>
                                          <p:spTgt spid="63492">
                                            <p:txEl>
                                              <p:pRg st="5" end="5"/>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2" presetClass="entr" presetSubtype="0" fill="hold" grpId="0" nodeType="clickEffect">
                                  <p:stCondLst>
                                    <p:cond delay="0"/>
                                  </p:stCondLst>
                                  <p:childTnLst>
                                    <p:set>
                                      <p:cBhvr>
                                        <p:cTn id="60" dur="1" fill="hold">
                                          <p:stCondLst>
                                            <p:cond delay="0"/>
                                          </p:stCondLst>
                                        </p:cTn>
                                        <p:tgtEl>
                                          <p:spTgt spid="63492">
                                            <p:txEl>
                                              <p:pRg st="6" end="6"/>
                                            </p:txEl>
                                          </p:spTgt>
                                        </p:tgtEl>
                                        <p:attrNameLst>
                                          <p:attrName>style.visibility</p:attrName>
                                        </p:attrNameLst>
                                      </p:cBhvr>
                                      <p:to>
                                        <p:strVal val="visible"/>
                                      </p:to>
                                    </p:set>
                                    <p:animScale>
                                      <p:cBhvr>
                                        <p:cTn id="61" dur="1000" decel="50000" fill="hold">
                                          <p:stCondLst>
                                            <p:cond delay="0"/>
                                          </p:stCondLst>
                                        </p:cTn>
                                        <p:tgtEl>
                                          <p:spTgt spid="63492">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3492">
                                            <p:txEl>
                                              <p:pRg st="6" end="6"/>
                                            </p:txEl>
                                          </p:spTgt>
                                        </p:tgtEl>
                                        <p:attrNameLst>
                                          <p:attrName>ppt_x</p:attrName>
                                          <p:attrName>ppt_y</p:attrName>
                                        </p:attrNameLst>
                                      </p:cBhvr>
                                    </p:animMotion>
                                    <p:animEffect transition="in" filter="fade">
                                      <p:cBhvr>
                                        <p:cTn id="63" dur="1000"/>
                                        <p:tgtEl>
                                          <p:spTgt spid="63492">
                                            <p:txEl>
                                              <p:pRg st="6" end="6"/>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2" presetClass="entr" presetSubtype="0" fill="hold" grpId="0" nodeType="clickEffect">
                                  <p:stCondLst>
                                    <p:cond delay="0"/>
                                  </p:stCondLst>
                                  <p:childTnLst>
                                    <p:set>
                                      <p:cBhvr>
                                        <p:cTn id="67" dur="1" fill="hold">
                                          <p:stCondLst>
                                            <p:cond delay="0"/>
                                          </p:stCondLst>
                                        </p:cTn>
                                        <p:tgtEl>
                                          <p:spTgt spid="63492">
                                            <p:txEl>
                                              <p:pRg st="7" end="7"/>
                                            </p:txEl>
                                          </p:spTgt>
                                        </p:tgtEl>
                                        <p:attrNameLst>
                                          <p:attrName>style.visibility</p:attrName>
                                        </p:attrNameLst>
                                      </p:cBhvr>
                                      <p:to>
                                        <p:strVal val="visible"/>
                                      </p:to>
                                    </p:set>
                                    <p:animScale>
                                      <p:cBhvr>
                                        <p:cTn id="68" dur="1000" decel="50000" fill="hold">
                                          <p:stCondLst>
                                            <p:cond delay="0"/>
                                          </p:stCondLst>
                                        </p:cTn>
                                        <p:tgtEl>
                                          <p:spTgt spid="63492">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63492">
                                            <p:txEl>
                                              <p:pRg st="7" end="7"/>
                                            </p:txEl>
                                          </p:spTgt>
                                        </p:tgtEl>
                                        <p:attrNameLst>
                                          <p:attrName>ppt_x</p:attrName>
                                          <p:attrName>ppt_y</p:attrName>
                                        </p:attrNameLst>
                                      </p:cBhvr>
                                    </p:animMotion>
                                    <p:animEffect transition="in" filter="fade">
                                      <p:cBhvr>
                                        <p:cTn id="70" dur="1000"/>
                                        <p:tgtEl>
                                          <p:spTgt spid="63492">
                                            <p:txEl>
                                              <p:pRg st="7" end="7"/>
                                            </p:txEl>
                                          </p:spTgt>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52" presetClass="entr" presetSubtype="0" fill="hold" grpId="0" nodeType="clickEffect">
                                  <p:stCondLst>
                                    <p:cond delay="0"/>
                                  </p:stCondLst>
                                  <p:childTnLst>
                                    <p:set>
                                      <p:cBhvr>
                                        <p:cTn id="74" dur="1" fill="hold">
                                          <p:stCondLst>
                                            <p:cond delay="0"/>
                                          </p:stCondLst>
                                        </p:cTn>
                                        <p:tgtEl>
                                          <p:spTgt spid="63492">
                                            <p:txEl>
                                              <p:pRg st="8" end="8"/>
                                            </p:txEl>
                                          </p:spTgt>
                                        </p:tgtEl>
                                        <p:attrNameLst>
                                          <p:attrName>style.visibility</p:attrName>
                                        </p:attrNameLst>
                                      </p:cBhvr>
                                      <p:to>
                                        <p:strVal val="visible"/>
                                      </p:to>
                                    </p:set>
                                    <p:animScale>
                                      <p:cBhvr>
                                        <p:cTn id="75" dur="1000" decel="50000" fill="hold">
                                          <p:stCondLst>
                                            <p:cond delay="0"/>
                                          </p:stCondLst>
                                        </p:cTn>
                                        <p:tgtEl>
                                          <p:spTgt spid="63492">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63492">
                                            <p:txEl>
                                              <p:pRg st="8" end="8"/>
                                            </p:txEl>
                                          </p:spTgt>
                                        </p:tgtEl>
                                        <p:attrNameLst>
                                          <p:attrName>ppt_x</p:attrName>
                                          <p:attrName>ppt_y</p:attrName>
                                        </p:attrNameLst>
                                      </p:cBhvr>
                                    </p:animMotion>
                                    <p:animEffect transition="in" filter="fade">
                                      <p:cBhvr>
                                        <p:cTn id="77" dur="1000"/>
                                        <p:tgtEl>
                                          <p:spTgt spid="63492">
                                            <p:txEl>
                                              <p:pRg st="8" end="8"/>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52" presetClass="entr" presetSubtype="0" fill="hold" grpId="0" nodeType="clickEffect">
                                  <p:stCondLst>
                                    <p:cond delay="0"/>
                                  </p:stCondLst>
                                  <p:childTnLst>
                                    <p:set>
                                      <p:cBhvr>
                                        <p:cTn id="81" dur="1" fill="hold">
                                          <p:stCondLst>
                                            <p:cond delay="0"/>
                                          </p:stCondLst>
                                        </p:cTn>
                                        <p:tgtEl>
                                          <p:spTgt spid="63492">
                                            <p:txEl>
                                              <p:pRg st="9" end="9"/>
                                            </p:txEl>
                                          </p:spTgt>
                                        </p:tgtEl>
                                        <p:attrNameLst>
                                          <p:attrName>style.visibility</p:attrName>
                                        </p:attrNameLst>
                                      </p:cBhvr>
                                      <p:to>
                                        <p:strVal val="visible"/>
                                      </p:to>
                                    </p:set>
                                    <p:animScale>
                                      <p:cBhvr>
                                        <p:cTn id="82" dur="1000" decel="50000" fill="hold">
                                          <p:stCondLst>
                                            <p:cond delay="0"/>
                                          </p:stCondLst>
                                        </p:cTn>
                                        <p:tgtEl>
                                          <p:spTgt spid="63492">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63492">
                                            <p:txEl>
                                              <p:pRg st="9" end="9"/>
                                            </p:txEl>
                                          </p:spTgt>
                                        </p:tgtEl>
                                        <p:attrNameLst>
                                          <p:attrName>ppt_x</p:attrName>
                                          <p:attrName>ppt_y</p:attrName>
                                        </p:attrNameLst>
                                      </p:cBhvr>
                                    </p:animMotion>
                                    <p:animEffect transition="in" filter="fade">
                                      <p:cBhvr>
                                        <p:cTn id="84" dur="1000"/>
                                        <p:tgtEl>
                                          <p:spTgt spid="6349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build="p" animBg="1"/>
      <p:bldP spid="6349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720" y="0"/>
            <a:ext cx="10515600" cy="1325563"/>
          </a:xfrm>
        </p:spPr>
        <p:txBody>
          <a:bodyPr>
            <a:normAutofit/>
          </a:bodyPr>
          <a:lstStyle/>
          <a:p>
            <a:pPr algn="ctr" rtl="1"/>
            <a:r>
              <a:rPr lang="fa-IR" sz="2400" dirty="0" smtClean="0">
                <a:cs typeface="B Nazanin" panose="00000400000000000000" pitchFamily="2" charset="-78"/>
              </a:rPr>
              <a:t>بیو ماکرومولکولها</a:t>
            </a:r>
            <a:endParaRPr lang="en-US" sz="2400" dirty="0">
              <a:cs typeface="B Nazanin" panose="00000400000000000000" pitchFamily="2" charset="-78"/>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79795" y="3258098"/>
            <a:ext cx="3078747" cy="2011854"/>
          </a:xfrm>
        </p:spPr>
      </p:pic>
    </p:spTree>
    <p:extLst>
      <p:ext uri="{BB962C8B-B14F-4D97-AF65-F5344CB8AC3E}">
        <p14:creationId xmlns:p14="http://schemas.microsoft.com/office/powerpoint/2010/main" val="1139182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2" name="Rectangle 4"/>
          <p:cNvSpPr>
            <a:spLocks noGrp="1" noChangeArrowheads="1"/>
          </p:cNvSpPr>
          <p:nvPr>
            <p:ph type="title"/>
          </p:nvPr>
        </p:nvSpPr>
        <p:spPr>
          <a:xfrm>
            <a:off x="1966914" y="103189"/>
            <a:ext cx="8243887" cy="733425"/>
          </a:xfrm>
        </p:spPr>
        <p:txBody>
          <a:bodyPr>
            <a:normAutofit fontScale="90000"/>
          </a:bodyPr>
          <a:lstStyle/>
          <a:p>
            <a:pPr rtl="1"/>
            <a:r>
              <a:rPr lang="fa-IR" altLang="en-US"/>
              <a:t>انواع</a:t>
            </a:r>
            <a:r>
              <a:rPr lang="en-US" altLang="en-US"/>
              <a:t> </a:t>
            </a:r>
            <a:r>
              <a:rPr lang="fa-IR" altLang="en-US"/>
              <a:t>اسید</a:t>
            </a:r>
            <a:r>
              <a:rPr lang="en-US" altLang="en-US"/>
              <a:t> </a:t>
            </a:r>
            <a:r>
              <a:rPr lang="fa-IR" altLang="en-US"/>
              <a:t>آمینه</a:t>
            </a:r>
            <a:endParaRPr lang="en-US" altLang="en-US"/>
          </a:p>
        </p:txBody>
      </p:sp>
      <p:sp>
        <p:nvSpPr>
          <p:cNvPr id="201735" name="Rectangle 7"/>
          <p:cNvSpPr>
            <a:spLocks noGrp="1" noChangeArrowheads="1"/>
          </p:cNvSpPr>
          <p:nvPr>
            <p:ph sz="half" idx="1"/>
          </p:nvPr>
        </p:nvSpPr>
        <p:spPr>
          <a:xfrm>
            <a:off x="1992314" y="4292601"/>
            <a:ext cx="8207375" cy="1763713"/>
          </a:xfrm>
        </p:spPr>
        <p:txBody>
          <a:bodyPr/>
          <a:lstStyle/>
          <a:p>
            <a:pPr algn="r" rtl="1"/>
            <a:r>
              <a:rPr lang="fa-IR" altLang="en-US" sz="1800" b="1"/>
              <a:t>تمام</a:t>
            </a:r>
            <a:r>
              <a:rPr lang="en-US" altLang="en-US" sz="1800" b="1"/>
              <a:t> </a:t>
            </a:r>
            <a:r>
              <a:rPr lang="fa-IR" altLang="en-US" sz="1800" b="1"/>
              <a:t>اسیدهای</a:t>
            </a:r>
            <a:r>
              <a:rPr lang="en-US" altLang="en-US" sz="1800" b="1"/>
              <a:t> </a:t>
            </a:r>
            <a:r>
              <a:rPr lang="fa-IR" altLang="en-US" sz="1800" b="1"/>
              <a:t>آمینه</a:t>
            </a:r>
            <a:r>
              <a:rPr lang="en-US" altLang="en-US" sz="1800" b="1"/>
              <a:t> </a:t>
            </a:r>
            <a:r>
              <a:rPr lang="fa-IR" altLang="en-US" sz="1800" b="1"/>
              <a:t>به</a:t>
            </a:r>
            <a:r>
              <a:rPr lang="en-US" altLang="en-US" sz="1800" b="1"/>
              <a:t>  </a:t>
            </a:r>
            <a:r>
              <a:rPr lang="fa-IR" altLang="en-US" sz="1800" b="1"/>
              <a:t>استثنای</a:t>
            </a:r>
            <a:r>
              <a:rPr lang="en-US" altLang="en-US" sz="1800" b="1"/>
              <a:t> </a:t>
            </a:r>
            <a:r>
              <a:rPr lang="fa-IR" altLang="en-US" sz="1800" b="1"/>
              <a:t>ساده</a:t>
            </a:r>
            <a:r>
              <a:rPr lang="en-US" altLang="en-US" sz="1800" b="1"/>
              <a:t> </a:t>
            </a:r>
            <a:r>
              <a:rPr lang="fa-IR" altLang="en-US" sz="1800" b="1"/>
              <a:t>ترین</a:t>
            </a:r>
            <a:r>
              <a:rPr lang="en-US" altLang="en-US" sz="1800" b="1"/>
              <a:t> </a:t>
            </a:r>
            <a:r>
              <a:rPr lang="fa-IR" altLang="en-US" sz="1800" b="1"/>
              <a:t>آنها</a:t>
            </a:r>
            <a:r>
              <a:rPr lang="en-US" altLang="en-US" sz="1800" b="1"/>
              <a:t>)</a:t>
            </a:r>
            <a:r>
              <a:rPr lang="fa-IR" altLang="en-US" sz="1800" b="1"/>
              <a:t>گلیسین</a:t>
            </a:r>
            <a:r>
              <a:rPr lang="en-US" altLang="en-US" sz="1800" b="1"/>
              <a:t>(</a:t>
            </a:r>
            <a:r>
              <a:rPr lang="fa-IR" altLang="en-US" sz="1800" b="1"/>
              <a:t>دربدن</a:t>
            </a:r>
            <a:r>
              <a:rPr lang="en-US" altLang="en-US" sz="1800" b="1"/>
              <a:t> </a:t>
            </a:r>
            <a:r>
              <a:rPr lang="fa-IR" altLang="en-US" sz="1800" b="1"/>
              <a:t>انسان</a:t>
            </a:r>
            <a:r>
              <a:rPr lang="en-US" altLang="en-US" sz="1800" b="1"/>
              <a:t> </a:t>
            </a:r>
            <a:r>
              <a:rPr lang="fa-IR" altLang="en-US" sz="1800" b="1"/>
              <a:t>دارای</a:t>
            </a:r>
            <a:r>
              <a:rPr lang="en-US" altLang="en-US" sz="1800" b="1"/>
              <a:t> </a:t>
            </a:r>
            <a:r>
              <a:rPr lang="fa-IR" altLang="en-US" sz="1800" b="1"/>
              <a:t>فعالیت</a:t>
            </a:r>
            <a:r>
              <a:rPr lang="en-US" altLang="en-US" sz="1800" b="1"/>
              <a:t> </a:t>
            </a:r>
            <a:r>
              <a:rPr lang="fa-IR" altLang="en-US" sz="1800" b="1"/>
              <a:t>نوری</a:t>
            </a:r>
            <a:r>
              <a:rPr lang="en-US" altLang="en-US" sz="1800" b="1"/>
              <a:t> </a:t>
            </a:r>
            <a:r>
              <a:rPr lang="fa-IR" altLang="en-US" sz="1800" b="1"/>
              <a:t>هستند</a:t>
            </a:r>
            <a:r>
              <a:rPr lang="en-US" altLang="en-US" sz="1800" b="1"/>
              <a:t> </a:t>
            </a:r>
            <a:r>
              <a:rPr lang="fa-IR" altLang="en-US" sz="1800" b="1"/>
              <a:t>یعنی</a:t>
            </a:r>
            <a:r>
              <a:rPr lang="en-US" altLang="en-US" sz="1800" b="1"/>
              <a:t> </a:t>
            </a:r>
            <a:r>
              <a:rPr lang="fa-IR" altLang="en-US" sz="1800" b="1"/>
              <a:t>نورهای</a:t>
            </a:r>
            <a:r>
              <a:rPr lang="en-US" altLang="en-US" sz="1800" b="1"/>
              <a:t> </a:t>
            </a:r>
            <a:r>
              <a:rPr lang="fa-IR" altLang="en-US" sz="1800" b="1"/>
              <a:t>قطبی</a:t>
            </a:r>
            <a:r>
              <a:rPr lang="en-US" altLang="en-US" sz="1800" b="1"/>
              <a:t> </a:t>
            </a:r>
            <a:r>
              <a:rPr lang="fa-IR" altLang="en-US" sz="1800" b="1"/>
              <a:t>شده</a:t>
            </a:r>
            <a:r>
              <a:rPr lang="en-US" altLang="en-US" sz="1800" b="1"/>
              <a:t> </a:t>
            </a:r>
            <a:r>
              <a:rPr lang="fa-IR" altLang="en-US" sz="1800" b="1"/>
              <a:t>رادرجهت</a:t>
            </a:r>
            <a:r>
              <a:rPr lang="en-US" altLang="en-US" sz="1800" b="1"/>
              <a:t> </a:t>
            </a:r>
            <a:r>
              <a:rPr lang="fa-IR" altLang="en-US" sz="1800" b="1"/>
              <a:t>خاصی</a:t>
            </a:r>
            <a:r>
              <a:rPr lang="en-US" altLang="en-US" sz="1800" b="1"/>
              <a:t> </a:t>
            </a:r>
            <a:r>
              <a:rPr lang="fa-IR" altLang="en-US" sz="1800" b="1"/>
              <a:t>می</a:t>
            </a:r>
            <a:r>
              <a:rPr lang="en-US" altLang="en-US" sz="1800" b="1"/>
              <a:t> </a:t>
            </a:r>
            <a:r>
              <a:rPr lang="fa-IR" altLang="en-US" sz="1800" b="1"/>
              <a:t>چرخانند</a:t>
            </a:r>
            <a:r>
              <a:rPr lang="en-US" altLang="en-US" sz="1800" b="1"/>
              <a:t>.</a:t>
            </a:r>
          </a:p>
          <a:p>
            <a:pPr algn="r" rtl="1"/>
            <a:r>
              <a:rPr lang="fa-IR" altLang="en-US" sz="1800" b="1"/>
              <a:t>تمام</a:t>
            </a:r>
            <a:r>
              <a:rPr lang="en-US" altLang="en-US" sz="1800" b="1"/>
              <a:t> </a:t>
            </a:r>
            <a:r>
              <a:rPr lang="fa-IR" altLang="en-US" sz="1800" b="1"/>
              <a:t>اسیدهای</a:t>
            </a:r>
            <a:r>
              <a:rPr lang="en-US" altLang="en-US" sz="1800" b="1"/>
              <a:t>  </a:t>
            </a:r>
            <a:r>
              <a:rPr lang="fa-IR" altLang="en-US" sz="1800" b="1"/>
              <a:t>آمینه</a:t>
            </a:r>
            <a:r>
              <a:rPr lang="en-US" altLang="en-US" sz="1800" b="1"/>
              <a:t> </a:t>
            </a:r>
            <a:r>
              <a:rPr lang="fa-IR" altLang="en-US" sz="1800" b="1"/>
              <a:t>دربدن</a:t>
            </a:r>
            <a:r>
              <a:rPr lang="en-US" altLang="en-US" sz="1800" b="1"/>
              <a:t> </a:t>
            </a:r>
            <a:r>
              <a:rPr lang="fa-IR" altLang="en-US" sz="1800" b="1"/>
              <a:t>انسان</a:t>
            </a:r>
            <a:r>
              <a:rPr lang="en-US" altLang="en-US" sz="1800" b="1"/>
              <a:t> </a:t>
            </a:r>
            <a:r>
              <a:rPr lang="fa-IR" altLang="en-US" sz="1800" b="1"/>
              <a:t>دارای</a:t>
            </a:r>
            <a:r>
              <a:rPr lang="en-US" altLang="en-US" sz="1800" b="1"/>
              <a:t> </a:t>
            </a:r>
            <a:r>
              <a:rPr lang="fa-IR" altLang="en-US" sz="1800" b="1"/>
              <a:t>آرایش</a:t>
            </a:r>
            <a:r>
              <a:rPr lang="en-US" altLang="en-US" sz="1800" b="1"/>
              <a:t> </a:t>
            </a:r>
            <a:r>
              <a:rPr lang="fa-IR" altLang="en-US" sz="1800" b="1"/>
              <a:t>فضایی</a:t>
            </a:r>
            <a:r>
              <a:rPr lang="en-US" altLang="en-US" sz="1800" b="1"/>
              <a:t> </a:t>
            </a:r>
            <a:r>
              <a:rPr lang="fa-IR" altLang="en-US" sz="1800" b="1"/>
              <a:t>ازنوع</a:t>
            </a:r>
            <a:r>
              <a:rPr lang="en-US" altLang="en-US" sz="1800" b="1"/>
              <a:t>  L </a:t>
            </a:r>
            <a:r>
              <a:rPr lang="fa-IR" altLang="en-US" sz="1800" b="1"/>
              <a:t>هستند</a:t>
            </a:r>
            <a:r>
              <a:rPr lang="en-US" altLang="en-US" sz="1800" b="1"/>
              <a:t>.</a:t>
            </a:r>
          </a:p>
        </p:txBody>
      </p:sp>
      <p:sp>
        <p:nvSpPr>
          <p:cNvPr id="201736" name="Rectangle 8"/>
          <p:cNvSpPr>
            <a:spLocks noGrp="1" noChangeArrowheads="1"/>
          </p:cNvSpPr>
          <p:nvPr>
            <p:ph sz="half" idx="2"/>
          </p:nvPr>
        </p:nvSpPr>
        <p:spPr>
          <a:xfrm>
            <a:off x="1847850" y="981076"/>
            <a:ext cx="8362950" cy="2303463"/>
          </a:xfrm>
        </p:spPr>
        <p:txBody>
          <a:bodyPr/>
          <a:lstStyle/>
          <a:p>
            <a:pPr algn="r" rtl="1">
              <a:buFont typeface="Wingdings" panose="05000000000000000000" pitchFamily="2" charset="2"/>
              <a:buChar char="v"/>
            </a:pPr>
            <a:r>
              <a:rPr lang="fa-IR" altLang="en-US" b="1"/>
              <a:t>ضروری</a:t>
            </a:r>
            <a:r>
              <a:rPr lang="en-US" altLang="en-US" b="1"/>
              <a:t> :</a:t>
            </a:r>
            <a:r>
              <a:rPr lang="fa-IR" altLang="en-US" b="1"/>
              <a:t>دربدن</a:t>
            </a:r>
            <a:r>
              <a:rPr lang="en-US" altLang="en-US" b="1"/>
              <a:t> </a:t>
            </a:r>
            <a:r>
              <a:rPr lang="fa-IR" altLang="en-US" b="1"/>
              <a:t>ساخته</a:t>
            </a:r>
            <a:r>
              <a:rPr lang="en-US" altLang="en-US" b="1"/>
              <a:t> </a:t>
            </a:r>
            <a:r>
              <a:rPr lang="fa-IR" altLang="en-US" b="1"/>
              <a:t>نمی</a:t>
            </a:r>
            <a:r>
              <a:rPr lang="en-US" altLang="en-US" b="1"/>
              <a:t> </a:t>
            </a:r>
            <a:r>
              <a:rPr lang="fa-IR" altLang="en-US" b="1"/>
              <a:t>شوند</a:t>
            </a:r>
            <a:r>
              <a:rPr lang="en-US" altLang="en-US" b="1"/>
              <a:t> </a:t>
            </a:r>
            <a:r>
              <a:rPr lang="fa-IR" altLang="en-US" b="1"/>
              <a:t>وبایدازطریق</a:t>
            </a:r>
            <a:r>
              <a:rPr lang="en-US" altLang="en-US" b="1"/>
              <a:t> </a:t>
            </a:r>
            <a:r>
              <a:rPr lang="fa-IR" altLang="en-US" b="1"/>
              <a:t>موادغذایی</a:t>
            </a:r>
            <a:r>
              <a:rPr lang="en-US" altLang="en-US" b="1"/>
              <a:t> </a:t>
            </a:r>
            <a:r>
              <a:rPr lang="fa-IR" altLang="en-US" b="1"/>
              <a:t>وارد</a:t>
            </a:r>
            <a:r>
              <a:rPr lang="en-US" altLang="en-US" b="1"/>
              <a:t> </a:t>
            </a:r>
            <a:r>
              <a:rPr lang="fa-IR" altLang="en-US" b="1"/>
              <a:t>بدن</a:t>
            </a:r>
            <a:r>
              <a:rPr lang="en-US" altLang="en-US" b="1"/>
              <a:t> </a:t>
            </a:r>
            <a:r>
              <a:rPr lang="fa-IR" altLang="en-US" b="1"/>
              <a:t>شوند</a:t>
            </a:r>
            <a:r>
              <a:rPr lang="en-US" altLang="en-US" b="1"/>
              <a:t>.</a:t>
            </a:r>
          </a:p>
          <a:p>
            <a:pPr algn="r" rtl="1">
              <a:buFont typeface="Wingdings" panose="05000000000000000000" pitchFamily="2" charset="2"/>
              <a:buChar char="v"/>
            </a:pPr>
            <a:r>
              <a:rPr lang="fa-IR" altLang="en-US" b="1"/>
              <a:t>غیر</a:t>
            </a:r>
            <a:r>
              <a:rPr lang="en-US" altLang="en-US" b="1"/>
              <a:t> </a:t>
            </a:r>
            <a:r>
              <a:rPr lang="fa-IR" altLang="en-US" b="1"/>
              <a:t>ضروری</a:t>
            </a:r>
            <a:r>
              <a:rPr lang="en-US" altLang="en-US" b="1"/>
              <a:t> :</a:t>
            </a:r>
            <a:r>
              <a:rPr lang="fa-IR" altLang="en-US" b="1"/>
              <a:t>دربدن</a:t>
            </a:r>
            <a:r>
              <a:rPr lang="en-US" altLang="en-US" b="1"/>
              <a:t> </a:t>
            </a:r>
            <a:r>
              <a:rPr lang="fa-IR" altLang="en-US" b="1"/>
              <a:t>ساخته</a:t>
            </a:r>
            <a:r>
              <a:rPr lang="en-US" altLang="en-US" b="1"/>
              <a:t> </a:t>
            </a:r>
            <a:r>
              <a:rPr lang="fa-IR" altLang="en-US" b="1"/>
              <a:t>می</a:t>
            </a:r>
            <a:r>
              <a:rPr lang="en-US" altLang="en-US" b="1"/>
              <a:t> </a:t>
            </a:r>
            <a:r>
              <a:rPr lang="fa-IR" altLang="en-US" b="1"/>
              <a:t>شوند</a:t>
            </a:r>
            <a:r>
              <a:rPr lang="en-US" altLang="en-US" b="1"/>
              <a:t>.</a:t>
            </a:r>
          </a:p>
        </p:txBody>
      </p:sp>
      <p:sp>
        <p:nvSpPr>
          <p:cNvPr id="201739" name="Line 11"/>
          <p:cNvSpPr>
            <a:spLocks noChangeShapeType="1"/>
          </p:cNvSpPr>
          <p:nvPr/>
        </p:nvSpPr>
        <p:spPr bwMode="auto">
          <a:xfrm>
            <a:off x="4511675" y="836613"/>
            <a:ext cx="31686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559826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1732"/>
                                        </p:tgtEl>
                                        <p:attrNameLst>
                                          <p:attrName>style.visibility</p:attrName>
                                        </p:attrNameLst>
                                      </p:cBhvr>
                                      <p:to>
                                        <p:strVal val="visible"/>
                                      </p:to>
                                    </p:set>
                                    <p:animEffect transition="in" filter="fade">
                                      <p:cBhvr>
                                        <p:cTn id="7" dur="2000"/>
                                        <p:tgtEl>
                                          <p:spTgt spid="2017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1735"/>
                                        </p:tgtEl>
                                        <p:attrNameLst>
                                          <p:attrName>style.visibility</p:attrName>
                                        </p:attrNameLst>
                                      </p:cBhvr>
                                      <p:to>
                                        <p:strVal val="visible"/>
                                      </p:to>
                                    </p:set>
                                    <p:animEffect transition="in" filter="fade">
                                      <p:cBhvr>
                                        <p:cTn id="10" dur="2000"/>
                                        <p:tgtEl>
                                          <p:spTgt spid="2017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1736"/>
                                        </p:tgtEl>
                                        <p:attrNameLst>
                                          <p:attrName>style.visibility</p:attrName>
                                        </p:attrNameLst>
                                      </p:cBhvr>
                                      <p:to>
                                        <p:strVal val="visible"/>
                                      </p:to>
                                    </p:set>
                                    <p:animEffect transition="in" filter="fade">
                                      <p:cBhvr>
                                        <p:cTn id="13" dur="2000"/>
                                        <p:tgtEl>
                                          <p:spTgt spid="201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2" grpId="0"/>
      <p:bldP spid="201735" grpId="0"/>
      <p:bldP spid="2017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7032626" y="2492375"/>
            <a:ext cx="3311525" cy="1512888"/>
          </a:xfrm>
        </p:spPr>
        <p:txBody>
          <a:bodyPr>
            <a:normAutofit fontScale="90000"/>
          </a:bodyPr>
          <a:lstStyle/>
          <a:p>
            <a:pPr rtl="1"/>
            <a:r>
              <a:rPr lang="fa-IR" altLang="en-US" sz="4000"/>
              <a:t>اسیدهای</a:t>
            </a:r>
            <a:r>
              <a:rPr lang="en-US" altLang="en-US" sz="4000"/>
              <a:t> </a:t>
            </a:r>
            <a:r>
              <a:rPr lang="fa-IR" altLang="en-US" sz="4000"/>
              <a:t>آمینه</a:t>
            </a:r>
            <a:r>
              <a:rPr lang="en-US" altLang="en-US" sz="4000"/>
              <a:t>  </a:t>
            </a:r>
            <a:r>
              <a:rPr lang="fa-IR" altLang="en-US" sz="4000"/>
              <a:t>ضروری</a:t>
            </a:r>
            <a:r>
              <a:rPr lang="en-US" altLang="en-US" sz="4000"/>
              <a:t> </a:t>
            </a:r>
            <a:r>
              <a:rPr lang="fa-IR" altLang="en-US" sz="4000"/>
              <a:t>ونامهای</a:t>
            </a:r>
            <a:r>
              <a:rPr lang="en-US" altLang="en-US" sz="4000"/>
              <a:t> </a:t>
            </a:r>
            <a:r>
              <a:rPr lang="fa-IR" altLang="en-US" sz="4000"/>
              <a:t>اختصاری</a:t>
            </a:r>
            <a:r>
              <a:rPr lang="en-US" altLang="en-US" sz="4000"/>
              <a:t> </a:t>
            </a:r>
            <a:r>
              <a:rPr lang="fa-IR" altLang="en-US" sz="4000"/>
              <a:t>آنها</a:t>
            </a:r>
            <a:endParaRPr lang="en-US" altLang="en-US" sz="4000"/>
          </a:p>
        </p:txBody>
      </p:sp>
      <p:sp>
        <p:nvSpPr>
          <p:cNvPr id="212995" name="Rectangle 3"/>
          <p:cNvSpPr>
            <a:spLocks noGrp="1" noChangeArrowheads="1"/>
          </p:cNvSpPr>
          <p:nvPr>
            <p:ph idx="1"/>
          </p:nvPr>
        </p:nvSpPr>
        <p:spPr>
          <a:xfrm>
            <a:off x="1919289" y="260350"/>
            <a:ext cx="4968875" cy="6597650"/>
          </a:xfrm>
        </p:spPr>
        <p:txBody>
          <a:bodyPr/>
          <a:lstStyle/>
          <a:p>
            <a:endParaRPr lang="en-US" altLang="en-US"/>
          </a:p>
        </p:txBody>
      </p:sp>
      <p:graphicFrame>
        <p:nvGraphicFramePr>
          <p:cNvPr id="213044" name="Group 52"/>
          <p:cNvGraphicFramePr>
            <a:graphicFrameLocks noGrp="1"/>
          </p:cNvGraphicFramePr>
          <p:nvPr/>
        </p:nvGraphicFramePr>
        <p:xfrm>
          <a:off x="2063750" y="0"/>
          <a:ext cx="4895850" cy="6809106"/>
        </p:xfrm>
        <a:graphic>
          <a:graphicData uri="http://schemas.openxmlformats.org/drawingml/2006/table">
            <a:tbl>
              <a:tblPr/>
              <a:tblGrid>
                <a:gridCol w="1439863"/>
                <a:gridCol w="3455987"/>
              </a:tblGrid>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نام</a:t>
                      </a:r>
                      <a:r>
                        <a:rPr kumimoji="0" lang="en-US"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 </a:t>
                      </a:r>
                      <a:r>
                        <a:rPr kumimoji="0" lang="fa-IR"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اختصاری</a:t>
                      </a:r>
                      <a:endParaRPr kumimoji="0" lang="en-US"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نام</a:t>
                      </a:r>
                      <a:r>
                        <a:rPr kumimoji="0" lang="en-US"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Leu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لوسین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Leucine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83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Lys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لیزین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Lysine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LLe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ایزولوسین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Isoleucine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Met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میتونین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Methionine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phe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فنیل</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a:t>
                      </a: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آلانین</a:t>
                      </a:r>
                      <a:r>
                        <a:rPr kumimoji="0" lang="en-US" alt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Phenylalanine</a:t>
                      </a:r>
                      <a:r>
                        <a:rPr kumimoji="0" lang="en-US" altLang="en-US"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83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Thr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ترئونین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Threonine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Trp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تریپتوفان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Tryptophan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3425">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Val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والین</a:t>
                      </a:r>
                      <a:r>
                        <a:rPr kumimoji="0" lang="en-US" altLang="en-US" sz="2800" b="0" i="0" u="none" strike="noStrike" cap="none" normalizeH="0" baseline="0" dirty="0" smtClean="0">
                          <a:ln>
                            <a:noFill/>
                          </a:ln>
                          <a:solidFill>
                            <a:schemeClr val="tx1"/>
                          </a:solidFill>
                          <a:effectLst/>
                          <a:latin typeface="Verdana" panose="020B0604030504040204" pitchFamily="34" charset="0"/>
                          <a:cs typeface="Arial" panose="020B0604020202020204" pitchFamily="34" charset="0"/>
                        </a:rPr>
                        <a:t> Valine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87427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7751763" y="2276475"/>
            <a:ext cx="2665412" cy="2305050"/>
          </a:xfrm>
        </p:spPr>
        <p:txBody>
          <a:bodyPr>
            <a:normAutofit fontScale="90000"/>
          </a:bodyPr>
          <a:lstStyle/>
          <a:p>
            <a:pPr rtl="1"/>
            <a:r>
              <a:rPr lang="fa-IR" altLang="en-US" sz="4000"/>
              <a:t>اسیدهای</a:t>
            </a:r>
            <a:r>
              <a:rPr lang="en-US" altLang="en-US" sz="4000"/>
              <a:t> </a:t>
            </a:r>
            <a:r>
              <a:rPr lang="fa-IR" altLang="en-US" sz="4000"/>
              <a:t>آمینه</a:t>
            </a:r>
            <a:r>
              <a:rPr lang="en-US" altLang="en-US" sz="4000"/>
              <a:t> </a:t>
            </a:r>
            <a:r>
              <a:rPr lang="fa-IR" altLang="en-US" sz="4000"/>
              <a:t>غیرضروری</a:t>
            </a:r>
            <a:r>
              <a:rPr lang="en-US" altLang="en-US" sz="4000"/>
              <a:t> </a:t>
            </a:r>
            <a:r>
              <a:rPr lang="fa-IR" altLang="en-US" sz="4000"/>
              <a:t>ونامهای</a:t>
            </a:r>
            <a:r>
              <a:rPr lang="en-US" altLang="en-US" sz="4000"/>
              <a:t> </a:t>
            </a:r>
            <a:r>
              <a:rPr lang="fa-IR" altLang="en-US" sz="4000"/>
              <a:t>اختصاری</a:t>
            </a:r>
            <a:r>
              <a:rPr lang="en-US" altLang="en-US" sz="4000"/>
              <a:t> </a:t>
            </a:r>
            <a:r>
              <a:rPr lang="fa-IR" altLang="en-US" sz="4000"/>
              <a:t>آنها</a:t>
            </a:r>
            <a:endParaRPr lang="en-US" altLang="en-US" sz="4000"/>
          </a:p>
        </p:txBody>
      </p:sp>
      <p:graphicFrame>
        <p:nvGraphicFramePr>
          <p:cNvPr id="194741" name="Group 181"/>
          <p:cNvGraphicFramePr>
            <a:graphicFrameLocks noGrp="1"/>
          </p:cNvGraphicFramePr>
          <p:nvPr/>
        </p:nvGraphicFramePr>
        <p:xfrm>
          <a:off x="1774825" y="44450"/>
          <a:ext cx="5905500" cy="6736080"/>
        </p:xfrm>
        <a:graphic>
          <a:graphicData uri="http://schemas.openxmlformats.org/drawingml/2006/table">
            <a:tbl>
              <a:tblPr/>
              <a:tblGrid>
                <a:gridCol w="1512888"/>
                <a:gridCol w="4392612"/>
              </a:tblGrid>
              <a:tr h="4318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altLang="en-US"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نام</a:t>
                      </a:r>
                      <a:r>
                        <a:rPr kumimoji="0" lang="en-US" altLang="en-US"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a:t>
                      </a:r>
                      <a:r>
                        <a:rPr kumimoji="0" lang="fa-IR" altLang="en-US"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اختصاری</a:t>
                      </a:r>
                      <a:endParaRPr kumimoji="0" lang="en-US" altLang="en-US" sz="1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نام</a:t>
                      </a:r>
                      <a:endPar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آلانین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Alanine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Arg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آرژنین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Arginine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Asn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آسپاراژین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Asparagine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Asp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آسپارتات</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Apartate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Cys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سیستئین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Cysteine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Glu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گلوتامات</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Glutamate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گلوتامین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Glutamine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گلیسین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Glycine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His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هیستیدیس</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Histidine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Pro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پرولین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Proline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9900">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Ser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سرین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Serine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Tyr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Verdana" panose="020B0604030504040204" pitchFamily="34" charset="0"/>
                          <a:cs typeface="Arial" panose="020B0604020202020204" pitchFamily="34" charset="0"/>
                        </a:defRPr>
                      </a:lvl1pPr>
                      <a:lvl2pPr>
                        <a:spcBef>
                          <a:spcPct val="20000"/>
                        </a:spcBef>
                        <a:defRPr sz="2400">
                          <a:solidFill>
                            <a:schemeClr val="tx1"/>
                          </a:solidFill>
                          <a:latin typeface="Verdana" panose="020B0604030504040204" pitchFamily="34" charset="0"/>
                          <a:cs typeface="Arial" panose="020B0604020202020204" pitchFamily="34" charset="0"/>
                        </a:defRPr>
                      </a:lvl2pPr>
                      <a:lvl3pPr>
                        <a:spcBef>
                          <a:spcPct val="20000"/>
                        </a:spcBef>
                        <a:defRPr sz="2000">
                          <a:solidFill>
                            <a:schemeClr val="tx1"/>
                          </a:solidFill>
                          <a:latin typeface="Verdana" panose="020B0604030504040204" pitchFamily="34" charset="0"/>
                          <a:cs typeface="Arial" panose="020B0604020202020204" pitchFamily="34" charset="0"/>
                        </a:defRPr>
                      </a:lvl3pPr>
                      <a:lvl4pPr>
                        <a:spcBef>
                          <a:spcPct val="20000"/>
                        </a:spcBef>
                        <a:defRPr>
                          <a:solidFill>
                            <a:schemeClr val="tx1"/>
                          </a:solidFill>
                          <a:latin typeface="Verdana" panose="020B0604030504040204" pitchFamily="34" charset="0"/>
                          <a:cs typeface="Arial" panose="020B0604020202020204" pitchFamily="34" charset="0"/>
                        </a:defRPr>
                      </a:lvl4pPr>
                      <a:lvl5pPr>
                        <a:spcBef>
                          <a:spcPct val="20000"/>
                        </a:spcBef>
                        <a:defRPr>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تیروزین</a:t>
                      </a:r>
                      <a:r>
                        <a:rPr kumimoji="0" lang="en-US" altLang="en-US" sz="28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Tyrosine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77585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411" y="-124273"/>
            <a:ext cx="10515600" cy="1325563"/>
          </a:xfrm>
        </p:spPr>
        <p:txBody>
          <a:bodyPr/>
          <a:lstStyle/>
          <a:p>
            <a:pPr algn="ctr" rtl="1"/>
            <a:r>
              <a:rPr lang="fa-IR" dirty="0" smtClean="0">
                <a:solidFill>
                  <a:srgbClr val="FF0000"/>
                </a:solidFill>
                <a:cs typeface="B Nazanin" panose="00000400000000000000" pitchFamily="2" charset="-78"/>
              </a:rPr>
              <a:t>اسیدهای امینه</a:t>
            </a:r>
            <a:endParaRPr lang="en-US" dirty="0">
              <a:solidFill>
                <a:srgbClr val="FF0000"/>
              </a:solidFill>
              <a:cs typeface="B Nazanin" panose="00000400000000000000" pitchFamily="2" charset="-78"/>
            </a:endParaRPr>
          </a:p>
        </p:txBody>
      </p:sp>
      <p:sp>
        <p:nvSpPr>
          <p:cNvPr id="3" name="Content Placeholder 2"/>
          <p:cNvSpPr>
            <a:spLocks noGrp="1"/>
          </p:cNvSpPr>
          <p:nvPr>
            <p:ph idx="1"/>
          </p:nvPr>
        </p:nvSpPr>
        <p:spPr>
          <a:xfrm>
            <a:off x="838200" y="808194"/>
            <a:ext cx="10515600" cy="4351338"/>
          </a:xfrm>
        </p:spPr>
        <p:txBody>
          <a:bodyPr/>
          <a:lstStyle/>
          <a:p>
            <a:pPr algn="r" rtl="1"/>
            <a:r>
              <a:rPr lang="fa-IR" dirty="0" smtClean="0">
                <a:cs typeface="B Nazanin" panose="00000400000000000000" pitchFamily="2" charset="-78"/>
              </a:rPr>
              <a:t>اسید امینه ضروری</a:t>
            </a:r>
          </a:p>
          <a:p>
            <a:pPr algn="r" rtl="1"/>
            <a:r>
              <a:rPr lang="fa-IR" dirty="0" smtClean="0">
                <a:cs typeface="B Nazanin" panose="00000400000000000000" pitchFamily="2" charset="-78"/>
              </a:rPr>
              <a:t>اسید آمینه غیرضروری</a:t>
            </a:r>
          </a:p>
          <a:p>
            <a:pPr algn="r" rtl="1"/>
            <a:r>
              <a:rPr lang="fa-IR" dirty="0" smtClean="0">
                <a:cs typeface="B Nazanin" panose="00000400000000000000" pitchFamily="2" charset="-78"/>
              </a:rPr>
              <a:t>تنها اسید آمینه نوع </a:t>
            </a:r>
            <a:r>
              <a:rPr lang="en-US" dirty="0" smtClean="0">
                <a:cs typeface="B Nazanin" panose="00000400000000000000" pitchFamily="2" charset="-78"/>
              </a:rPr>
              <a:t>L</a:t>
            </a:r>
            <a:r>
              <a:rPr lang="fa-IR" dirty="0" smtClean="0">
                <a:cs typeface="B Nazanin" panose="00000400000000000000" pitchFamily="2" charset="-78"/>
              </a:rPr>
              <a:t> در پروتئین ها وجود دارد</a:t>
            </a:r>
          </a:p>
          <a:p>
            <a:pPr algn="r" rtl="1"/>
            <a:r>
              <a:rPr lang="fa-IR" dirty="0" smtClean="0">
                <a:cs typeface="B Nazanin" panose="00000400000000000000" pitchFamily="2" charset="-78"/>
              </a:rPr>
              <a:t>برای اتصال دو اسید آمینه پیوند امیدی</a:t>
            </a:r>
            <a:r>
              <a:rPr lang="en-US" dirty="0" smtClean="0">
                <a:cs typeface="B Nazanin" panose="00000400000000000000" pitchFamily="2" charset="-78"/>
              </a:rPr>
              <a:t>(CO-NH)</a:t>
            </a:r>
            <a:r>
              <a:rPr lang="fa-IR" dirty="0" smtClean="0">
                <a:cs typeface="B Nazanin" panose="00000400000000000000" pitchFamily="2" charset="-78"/>
              </a:rPr>
              <a:t> بین گروه کربوکسیل و گروه آمینی از اسید آمینه مجاور پیوند و یک مولکول آب ازاد می شودکه آنرا پیوند پپتیدی گویند</a:t>
            </a:r>
            <a:endParaRPr lang="en-US" dirty="0">
              <a:cs typeface="B Nazanin" panose="00000400000000000000" pitchFamily="2" charset="-78"/>
            </a:endParaRPr>
          </a:p>
        </p:txBody>
      </p:sp>
      <p:pic>
        <p:nvPicPr>
          <p:cNvPr id="1026" name="Picture 2" descr="ÙØªÙ Ø¬Ø§ÛÚ¯Ø²Û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142445"/>
            <a:ext cx="4812274" cy="37155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ptidformationball.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276" y="3276869"/>
            <a:ext cx="4107332" cy="3400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27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تقسیم بندی پروتئین ها</a:t>
            </a:r>
            <a:endParaRPr lang="en-US" dirty="0"/>
          </a:p>
        </p:txBody>
      </p:sp>
      <p:sp>
        <p:nvSpPr>
          <p:cNvPr id="3" name="Content Placeholder 2"/>
          <p:cNvSpPr>
            <a:spLocks noGrp="1"/>
          </p:cNvSpPr>
          <p:nvPr>
            <p:ph idx="1"/>
          </p:nvPr>
        </p:nvSpPr>
        <p:spPr/>
        <p:txBody>
          <a:bodyPr/>
          <a:lstStyle/>
          <a:p>
            <a:pPr algn="r" rtl="1"/>
            <a:r>
              <a:rPr lang="fa-IR" sz="3200" dirty="0" smtClean="0">
                <a:cs typeface="B Nazanin" panose="00000400000000000000" pitchFamily="2" charset="-78"/>
              </a:rPr>
              <a:t>1- پروتئین میله ای که اکثرانقش ساختاری درسلول و محیط خارج از آن را دارند مثل اسکلت سلولی، کراتین که در پوست و مو یافت می شود و کلاژن که در تاندون و استخوان وجود دارد</a:t>
            </a:r>
          </a:p>
          <a:p>
            <a:pPr algn="r" rtl="1"/>
            <a:r>
              <a:rPr lang="fa-IR" sz="3200" dirty="0" smtClean="0">
                <a:cs typeface="B Nazanin" panose="00000400000000000000" pitchFamily="2" charset="-78"/>
              </a:rPr>
              <a:t>2- پروتئین های کروی مثل آنزیم ها </a:t>
            </a:r>
          </a:p>
          <a:p>
            <a:pPr algn="r" rtl="1"/>
            <a:r>
              <a:rPr lang="fa-IR" sz="3200" dirty="0" smtClean="0">
                <a:cs typeface="B Nazanin" panose="00000400000000000000" pitchFamily="2" charset="-78"/>
              </a:rPr>
              <a:t>پروتئین ها به 4 شکل ساختاری تقسیم می شوند:</a:t>
            </a: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2333698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wang11"/>
          <p:cNvPicPr>
            <a:picLocks noChangeAspect="1" noChangeArrowheads="1"/>
          </p:cNvPicPr>
          <p:nvPr/>
        </p:nvPicPr>
        <p:blipFill>
          <a:blip r:embed="rId2">
            <a:lum bright="30000" contrast="-42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5847" name="Rectangle 7"/>
          <p:cNvSpPr>
            <a:spLocks noChangeArrowheads="1"/>
          </p:cNvSpPr>
          <p:nvPr/>
        </p:nvSpPr>
        <p:spPr bwMode="auto">
          <a:xfrm>
            <a:off x="1919289" y="1326327"/>
            <a:ext cx="8353425"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400" dirty="0">
                <a:solidFill>
                  <a:srgbClr val="000000"/>
                </a:solidFill>
                <a:effectLst>
                  <a:outerShdw blurRad="38100" dist="38100" dir="2700000" algn="tl">
                    <a:srgbClr val="FFFFFF"/>
                  </a:outerShdw>
                </a:effectLst>
                <a:latin typeface="Times New Roman" panose="02020603050405020304" pitchFamily="18" charset="0"/>
                <a:ea typeface="Times New Roman" panose="02020603050405020304" pitchFamily="18" charset="0"/>
                <a:cs typeface="Lotus" panose="00000400000000000000" pitchFamily="2" charset="-78"/>
              </a:rPr>
              <a:t> </a:t>
            </a: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rPr>
              <a:t>عملكرد پروتئين ها به ساختارفضايي آنها بستگي دارد. اسيدهاي آمينه كه با ترتيبي خاص كنار هم قرار گرفته</a:t>
            </a:r>
            <a:r>
              <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rPr>
              <a:t> </a:t>
            </a: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rPr>
              <a:t>اند</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endParaRPr>
          </a:p>
          <a:p>
            <a:pPr algn="ctr">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rPr>
              <a:t>(ساختار اول) </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Lotus" panose="00000400000000000000" pitchFamily="2" charset="-78"/>
            </a:endParaRPr>
          </a:p>
          <a:p>
            <a:pPr algn="ctr" rtl="1">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با پيچ و تاب</a:t>
            </a:r>
            <a:r>
              <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a:t>
            </a: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خوردن در رو و كنار </a:t>
            </a:r>
            <a:r>
              <a:rPr lang="ar-SA"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يكديگر</a:t>
            </a:r>
            <a:r>
              <a:rPr lang="fa-IR"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در اثر پیوند هیدروژنی</a:t>
            </a:r>
            <a:r>
              <a:rPr lang="ar-SA"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a:t>
            </a: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زير واحدهايي را مي سازند (ساختار دوم) </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endParaRPr>
          </a:p>
          <a:p>
            <a:pPr algn="ctr" rtl="1">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كه با استفاده از آنها ساختار فضايي پروتئين ساخته مي </a:t>
            </a:r>
            <a:r>
              <a:rPr lang="ar-SA"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شود</a:t>
            </a:r>
            <a:r>
              <a:rPr lang="fa-IR"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.ساختار سه بعدی که در بسیاری از پروتئینها کروی است.حضور گروههای اب گریز بین گروههای جانبی اسید آمینه غیر قطبی</a:t>
            </a:r>
            <a:r>
              <a:rPr lang="en-US"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a:t>
            </a:r>
            <a:r>
              <a:rPr lang="fa-IR"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مهمترین نقش را در بوجوداوردن ساختار سوم دارند</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endParaRPr>
          </a:p>
          <a:p>
            <a:pPr algn="ctr">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(ساختار سوم) </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endParaRPr>
          </a:p>
          <a:p>
            <a:pPr algn="ctr" rtl="1">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و حتي گاه چند واحد اينچنيني با قرار گرفتن در كنار هم خود ساختمان عظيم</a:t>
            </a:r>
            <a:r>
              <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a:t>
            </a:r>
            <a:r>
              <a:rPr lang="fa-IR"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تري</a:t>
            </a: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را بوجود مي آورند.</a:t>
            </a:r>
            <a:r>
              <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 </a:t>
            </a:r>
            <a:r>
              <a:rPr lang="fa-IR" altLang="en-US" sz="2400" dirty="0" smtClean="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زنجیر پلی پپتیدی که زیر واحد آن پروتئین است. ساختار چهارم در انواع پیوندهای غیر کووالانسی بین زیرگروهها تشکیل و باعث پایداری ساختار می شود.</a:t>
            </a:r>
            <a:endParaRPr lang="en-US"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endParaRPr>
          </a:p>
          <a:p>
            <a:pPr algn="ctr">
              <a:spcBef>
                <a:spcPct val="0"/>
              </a:spcBef>
              <a:buClrTx/>
              <a:buSzTx/>
            </a:pPr>
            <a:r>
              <a:rPr lang="ar-SA" altLang="en-US" sz="2400" dirty="0">
                <a:solidFill>
                  <a:srgbClr val="000000"/>
                </a:solidFill>
                <a:effectLst>
                  <a:outerShdw blurRad="38100" dist="38100" dir="2700000" algn="tl">
                    <a:srgbClr val="FFFFFF"/>
                  </a:outerShdw>
                </a:effectLst>
                <a:latin typeface="2  Nazanin"/>
                <a:ea typeface="Times New Roman" panose="02020603050405020304" pitchFamily="18" charset="0"/>
                <a:cs typeface="B Nazanin" panose="00000400000000000000" pitchFamily="2" charset="-78"/>
              </a:rPr>
              <a:t>(ساختمان چهارم)</a:t>
            </a:r>
            <a:r>
              <a:rPr lang="ar-SA" altLang="en-US" sz="2400" dirty="0">
                <a:effectLst>
                  <a:outerShdw blurRad="38100" dist="38100" dir="2700000" algn="tl">
                    <a:srgbClr val="000000"/>
                  </a:outerShdw>
                </a:effectLst>
                <a:latin typeface="2  Nazanin"/>
                <a:cs typeface="B Nazanin" panose="00000400000000000000" pitchFamily="2" charset="-78"/>
              </a:rPr>
              <a:t> </a:t>
            </a:r>
            <a:endParaRPr lang="en-US" altLang="en-US" sz="2400" dirty="0">
              <a:solidFill>
                <a:srgbClr val="000000"/>
              </a:solidFill>
              <a:effectLst>
                <a:outerShdw blurRad="38100" dist="38100" dir="2700000" algn="tl">
                  <a:srgbClr val="FFFFFF"/>
                </a:outerShdw>
              </a:effectLst>
              <a:latin typeface="2  Nazanin"/>
              <a:cs typeface="B Nazanin" panose="00000400000000000000" pitchFamily="2" charset="-78"/>
            </a:endParaRPr>
          </a:p>
          <a:p>
            <a:pPr algn="l" rtl="0" eaLnBrk="0" hangingPunct="0">
              <a:spcBef>
                <a:spcPct val="0"/>
              </a:spcBef>
              <a:buClrTx/>
              <a:buSzTx/>
            </a:pPr>
            <a:endParaRPr lang="en-US" altLang="en-US" sz="2800" dirty="0">
              <a:solidFill>
                <a:srgbClr val="000000"/>
              </a:solidFill>
              <a:effectLst>
                <a:outerShdw blurRad="38100" dist="38100" dir="2700000" algn="tl">
                  <a:srgbClr val="FFFFFF"/>
                </a:outerShdw>
              </a:effectLst>
              <a:latin typeface="2  Nazanin"/>
              <a:cs typeface="Times New Roman" panose="02020603050405020304" pitchFamily="18" charset="0"/>
            </a:endParaRPr>
          </a:p>
        </p:txBody>
      </p:sp>
      <p:sp>
        <p:nvSpPr>
          <p:cNvPr id="35848" name="Rectangle 8"/>
          <p:cNvSpPr>
            <a:spLocks noChangeArrowheads="1"/>
          </p:cNvSpPr>
          <p:nvPr/>
        </p:nvSpPr>
        <p:spPr bwMode="auto">
          <a:xfrm>
            <a:off x="-4660900" y="3695185"/>
            <a:ext cx="184731" cy="369332"/>
          </a:xfrm>
          <a:prstGeom prst="rect">
            <a:avLst/>
          </a:prstGeom>
          <a:solidFill>
            <a:srgbClr val="00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5849" name="Rectangle 9"/>
          <p:cNvSpPr>
            <a:spLocks noChangeArrowheads="1"/>
          </p:cNvSpPr>
          <p:nvPr/>
        </p:nvSpPr>
        <p:spPr bwMode="auto">
          <a:xfrm>
            <a:off x="-4660900" y="3884613"/>
            <a:ext cx="674687"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spcBef>
                <a:spcPct val="0"/>
              </a:spcBef>
              <a:buClrTx/>
              <a:buSzTx/>
            </a:pPr>
            <a:r>
              <a:rPr lang="en-US" altLang="en-US" sz="900" baseline="30000">
                <a:latin typeface="Arial" panose="020B0604020202020204" pitchFamily="34" charset="0"/>
                <a:ea typeface="Times New Roman" panose="02020603050405020304" pitchFamily="18" charset="0"/>
                <a:cs typeface="Lotus" panose="00000400000000000000" pitchFamily="2" charset="-78"/>
                <a:hlinkClick r:id="" action="ppaction://noaction"/>
              </a:rPr>
              <a:t>[1]</a:t>
            </a:r>
            <a:r>
              <a:rPr lang="en-US" altLang="en-US" sz="900">
                <a:latin typeface="Arial" panose="020B0604020202020204" pitchFamily="34" charset="0"/>
                <a:ea typeface="Times New Roman" panose="02020603050405020304" pitchFamily="18" charset="0"/>
                <a:cs typeface="Lotus" panose="00000400000000000000" pitchFamily="2" charset="-78"/>
              </a:rPr>
              <a:t> Folding</a:t>
            </a:r>
            <a:endParaRPr lang="en-US" altLang="en-US">
              <a:latin typeface="Arial" panose="020B0604020202020204" pitchFamily="34" charset="0"/>
              <a:ea typeface="Times New Roman" panose="02020603050405020304" pitchFamily="18" charset="0"/>
              <a:cs typeface="Lotus" panose="00000400000000000000" pitchFamily="2" charset="-78"/>
            </a:endParaRPr>
          </a:p>
        </p:txBody>
      </p:sp>
      <p:sp>
        <p:nvSpPr>
          <p:cNvPr id="35850" name="Rectangle 10"/>
          <p:cNvSpPr>
            <a:spLocks noGrp="1" noChangeArrowheads="1"/>
          </p:cNvSpPr>
          <p:nvPr>
            <p:ph type="title"/>
          </p:nvPr>
        </p:nvSpPr>
        <p:spPr>
          <a:xfrm>
            <a:off x="2043113" y="115889"/>
            <a:ext cx="8229600" cy="1081087"/>
          </a:xfrm>
          <a:noFill/>
          <a:ln/>
        </p:spPr>
        <p:txBody>
          <a:bodyPr/>
          <a:lstStyle/>
          <a:p>
            <a:pPr algn="ctr"/>
            <a:r>
              <a:rPr lang="fa-IR" altLang="en-US" b="1">
                <a:solidFill>
                  <a:srgbClr val="009999"/>
                </a:solidFill>
                <a:cs typeface="Lotus" panose="00000400000000000000" pitchFamily="2" charset="-78"/>
              </a:rPr>
              <a:t>ساختار پروتئينها</a:t>
            </a:r>
            <a:endParaRPr lang="en-US" altLang="en-US" b="1">
              <a:solidFill>
                <a:srgbClr val="009999"/>
              </a:solidFill>
              <a:cs typeface="Lotus" panose="00000400000000000000" pitchFamily="2" charset="-78"/>
            </a:endParaRPr>
          </a:p>
        </p:txBody>
      </p:sp>
    </p:spTree>
    <p:extLst>
      <p:ext uri="{BB962C8B-B14F-4D97-AF65-F5344CB8AC3E}">
        <p14:creationId xmlns:p14="http://schemas.microsoft.com/office/powerpoint/2010/main" val="2231856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58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584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84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584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8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wang1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6871" name="Picture 7" descr="fig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014" y="1125538"/>
            <a:ext cx="6840537"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Rectangle 8"/>
          <p:cNvSpPr>
            <a:spLocks noGrp="1" noChangeArrowheads="1"/>
          </p:cNvSpPr>
          <p:nvPr>
            <p:ph type="title"/>
          </p:nvPr>
        </p:nvSpPr>
        <p:spPr>
          <a:xfrm>
            <a:off x="2043113" y="187325"/>
            <a:ext cx="8229600" cy="1081088"/>
          </a:xfrm>
          <a:noFill/>
          <a:ln/>
        </p:spPr>
        <p:txBody>
          <a:bodyPr/>
          <a:lstStyle/>
          <a:p>
            <a:pPr algn="ctr"/>
            <a:r>
              <a:rPr lang="fa-IR" altLang="en-US" b="1">
                <a:solidFill>
                  <a:srgbClr val="009999"/>
                </a:solidFill>
                <a:cs typeface="Lotus" panose="00000400000000000000" pitchFamily="2" charset="-78"/>
              </a:rPr>
              <a:t>كلاس آلفا</a:t>
            </a:r>
            <a:endParaRPr lang="en-US" altLang="en-US" b="1">
              <a:solidFill>
                <a:srgbClr val="009999"/>
              </a:solidFill>
              <a:cs typeface="Lotus" panose="00000400000000000000" pitchFamily="2" charset="-78"/>
            </a:endParaRPr>
          </a:p>
        </p:txBody>
      </p:sp>
      <p:sp>
        <p:nvSpPr>
          <p:cNvPr id="36873" name="Rectangle 9"/>
          <p:cNvSpPr>
            <a:spLocks noChangeArrowheads="1"/>
          </p:cNvSpPr>
          <p:nvPr/>
        </p:nvSpPr>
        <p:spPr bwMode="auto">
          <a:xfrm>
            <a:off x="927279" y="4641425"/>
            <a:ext cx="891363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rtl="1">
              <a:spcBef>
                <a:spcPct val="0"/>
              </a:spcBef>
              <a:buClrTx/>
              <a:buSzTx/>
            </a:pPr>
            <a:r>
              <a:rPr lang="ar-SA" altLang="en-US" sz="2800" b="1" dirty="0">
                <a:solidFill>
                  <a:srgbClr val="000000"/>
                </a:solidFill>
                <a:effectLst>
                  <a:outerShdw blurRad="38100" dist="38100" dir="2700000" algn="tl">
                    <a:srgbClr val="FFFFFF"/>
                  </a:outerShdw>
                </a:effectLst>
                <a:cs typeface="Lotus" panose="00000400000000000000" pitchFamily="2" charset="-78"/>
              </a:rPr>
              <a:t> </a:t>
            </a:r>
            <a:r>
              <a:rPr lang="ar-SA" altLang="en-US" sz="2400" dirty="0">
                <a:solidFill>
                  <a:srgbClr val="000000"/>
                </a:solidFill>
                <a:cs typeface="B Nazanin" panose="00000400000000000000" pitchFamily="2" charset="-78"/>
              </a:rPr>
              <a:t>مارپيچ آلفا يكي از عناصر اصلي ساختمان دوم پروتئينها است. اتمهاي اكسيژن و نيتروژن زنجيره اصلي در مارپيچ آلفا با يكديگر پيوند هيدروژني </a:t>
            </a:r>
            <a:r>
              <a:rPr lang="ar-SA" altLang="en-US" sz="2400" dirty="0" smtClean="0">
                <a:solidFill>
                  <a:srgbClr val="000000"/>
                </a:solidFill>
                <a:cs typeface="B Nazanin" panose="00000400000000000000" pitchFamily="2" charset="-78"/>
              </a:rPr>
              <a:t>دارند.</a:t>
            </a:r>
            <a:r>
              <a:rPr lang="fa-IR" altLang="en-US" sz="2400" dirty="0" smtClean="0">
                <a:solidFill>
                  <a:srgbClr val="000000"/>
                </a:solidFill>
                <a:cs typeface="B Nazanin" panose="00000400000000000000" pitchFamily="2" charset="-78"/>
              </a:rPr>
              <a:t>در این ساختار هر سید آمینه ب چهارمین اسید آمینه بعد خود پیوند هیدروژنی تشکیل می دهد. </a:t>
            </a:r>
            <a:r>
              <a:rPr lang="ar-SA" altLang="en-US" sz="2400" dirty="0" smtClean="0">
                <a:solidFill>
                  <a:srgbClr val="000000"/>
                </a:solidFill>
                <a:effectLst>
                  <a:outerShdw blurRad="38100" dist="38100" dir="2700000" algn="tl">
                    <a:srgbClr val="FFFFFF"/>
                  </a:outerShdw>
                </a:effectLst>
                <a:cs typeface="B Nazanin" panose="00000400000000000000" pitchFamily="2" charset="-78"/>
              </a:rPr>
              <a:t> </a:t>
            </a:r>
            <a:r>
              <a:rPr lang="fa-IR" altLang="en-US" sz="2400" dirty="0" smtClean="0">
                <a:solidFill>
                  <a:srgbClr val="000000"/>
                </a:solidFill>
                <a:effectLst>
                  <a:outerShdw blurRad="38100" dist="38100" dir="2700000" algn="tl">
                    <a:srgbClr val="FFFFFF"/>
                  </a:outerShdw>
                </a:effectLst>
                <a:cs typeface="B Nazanin" panose="00000400000000000000" pitchFamily="2" charset="-78"/>
              </a:rPr>
              <a:t>در این ساختار گروه </a:t>
            </a:r>
            <a:r>
              <a:rPr lang="en-US" altLang="en-US" sz="2400" dirty="0" smtClean="0">
                <a:solidFill>
                  <a:srgbClr val="000000"/>
                </a:solidFill>
                <a:effectLst>
                  <a:outerShdw blurRad="38100" dist="38100" dir="2700000" algn="tl">
                    <a:srgbClr val="FFFFFF"/>
                  </a:outerShdw>
                </a:effectLst>
                <a:cs typeface="B Nazanin" panose="00000400000000000000" pitchFamily="2" charset="-78"/>
              </a:rPr>
              <a:t>R</a:t>
            </a:r>
            <a:r>
              <a:rPr lang="fa-IR" altLang="en-US" sz="2400" dirty="0" smtClean="0">
                <a:solidFill>
                  <a:srgbClr val="000000"/>
                </a:solidFill>
                <a:effectLst>
                  <a:outerShdw blurRad="38100" dist="38100" dir="2700000" algn="tl">
                    <a:srgbClr val="FFFFFF"/>
                  </a:outerShdw>
                </a:effectLst>
                <a:cs typeface="B Nazanin" panose="00000400000000000000" pitchFamily="2" charset="-78"/>
              </a:rPr>
              <a:t> اسید آمینه به سمت خارج مارپیچ قرار می گیرد.</a:t>
            </a:r>
            <a:endParaRPr lang="ar-SA" altLang="en-US" sz="2400" dirty="0">
              <a:solidFill>
                <a:srgbClr val="000000"/>
              </a:solidFill>
              <a:effectLst>
                <a:outerShdw blurRad="38100" dist="38100" dir="2700000" algn="tl">
                  <a:srgbClr val="FFFFFF"/>
                </a:outerShdw>
              </a:effectLst>
              <a:cs typeface="B Nazanin" panose="00000400000000000000" pitchFamily="2" charset="-78"/>
            </a:endParaRPr>
          </a:p>
        </p:txBody>
      </p:sp>
    </p:spTree>
    <p:extLst>
      <p:ext uri="{BB962C8B-B14F-4D97-AF65-F5344CB8AC3E}">
        <p14:creationId xmlns:p14="http://schemas.microsoft.com/office/powerpoint/2010/main" val="2069385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6871"/>
                                        </p:tgtEl>
                                        <p:attrNameLst>
                                          <p:attrName>style.visibility</p:attrName>
                                        </p:attrNameLst>
                                      </p:cBhvr>
                                      <p:to>
                                        <p:strVal val="visible"/>
                                      </p:to>
                                    </p:set>
                                    <p:animEffect transition="in" filter="diamond(in)">
                                      <p:cBhvr>
                                        <p:cTn id="7" dur="2000"/>
                                        <p:tgtEl>
                                          <p:spTgt spid="368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68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wang1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8131" name="Rectangle 3"/>
          <p:cNvSpPr>
            <a:spLocks noGrp="1" noChangeArrowheads="1"/>
          </p:cNvSpPr>
          <p:nvPr>
            <p:ph type="title"/>
          </p:nvPr>
        </p:nvSpPr>
        <p:spPr>
          <a:xfrm>
            <a:off x="2043113" y="44450"/>
            <a:ext cx="8229600" cy="1081088"/>
          </a:xfrm>
          <a:noFill/>
          <a:ln/>
        </p:spPr>
        <p:txBody>
          <a:bodyPr/>
          <a:lstStyle/>
          <a:p>
            <a:pPr algn="ctr"/>
            <a:r>
              <a:rPr lang="fa-IR" altLang="en-US" b="1">
                <a:solidFill>
                  <a:srgbClr val="009999"/>
                </a:solidFill>
                <a:cs typeface="Lotus" panose="00000400000000000000" pitchFamily="2" charset="-78"/>
              </a:rPr>
              <a:t>خصوصيات كلاس آلفا</a:t>
            </a:r>
            <a:endParaRPr lang="en-US" altLang="en-US" b="1">
              <a:solidFill>
                <a:srgbClr val="009999"/>
              </a:solidFill>
              <a:cs typeface="Lotus" panose="00000400000000000000" pitchFamily="2" charset="-78"/>
            </a:endParaRPr>
          </a:p>
        </p:txBody>
      </p:sp>
      <p:sp>
        <p:nvSpPr>
          <p:cNvPr id="48132" name="Rectangle 4"/>
          <p:cNvSpPr>
            <a:spLocks noChangeArrowheads="1"/>
          </p:cNvSpPr>
          <p:nvPr/>
        </p:nvSpPr>
        <p:spPr bwMode="auto">
          <a:xfrm>
            <a:off x="1703388" y="1325563"/>
            <a:ext cx="87487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800" b="1" dirty="0">
                <a:solidFill>
                  <a:srgbClr val="000000"/>
                </a:solidFill>
                <a:cs typeface="Lotus" panose="00000400000000000000" pitchFamily="2" charset="-78"/>
              </a:rPr>
              <a:t>مارپيچ هاي آلفا كه در پروتئين ها مشاهده مي شوند اغلب راستگرد</a:t>
            </a:r>
            <a:r>
              <a:rPr lang="fa-IR" altLang="en-US" sz="2800" b="1" dirty="0">
                <a:solidFill>
                  <a:srgbClr val="000000"/>
                </a:solidFill>
                <a:cs typeface="Lotus" panose="00000400000000000000" pitchFamily="2" charset="-78"/>
              </a:rPr>
              <a:t>  </a:t>
            </a:r>
            <a:r>
              <a:rPr lang="ar-SA" altLang="en-US" sz="2800" b="1" dirty="0">
                <a:solidFill>
                  <a:srgbClr val="000000"/>
                </a:solidFill>
                <a:cs typeface="Lotus" panose="00000400000000000000" pitchFamily="2" charset="-78"/>
              </a:rPr>
              <a:t>هستند.</a:t>
            </a:r>
            <a:r>
              <a:rPr lang="ar-SA" altLang="en-US" sz="2800" b="1" dirty="0">
                <a:solidFill>
                  <a:srgbClr val="000000"/>
                </a:solidFill>
                <a:effectLst>
                  <a:outerShdw blurRad="38100" dist="38100" dir="2700000" algn="tl">
                    <a:srgbClr val="FFFFFF"/>
                  </a:outerShdw>
                </a:effectLst>
                <a:cs typeface="Lotus" panose="00000400000000000000" pitchFamily="2" charset="-78"/>
              </a:rPr>
              <a:t> </a:t>
            </a:r>
          </a:p>
        </p:txBody>
      </p:sp>
      <p:sp>
        <p:nvSpPr>
          <p:cNvPr id="48134" name="Rectangle 6"/>
          <p:cNvSpPr>
            <a:spLocks noChangeArrowheads="1"/>
          </p:cNvSpPr>
          <p:nvPr/>
        </p:nvSpPr>
        <p:spPr bwMode="auto">
          <a:xfrm>
            <a:off x="1774825" y="2420938"/>
            <a:ext cx="8713788"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800" b="1" dirty="0">
                <a:solidFill>
                  <a:srgbClr val="000000"/>
                </a:solidFill>
                <a:latin typeface="Times New Roman" panose="02020603050405020304" pitchFamily="18" charset="0"/>
                <a:ea typeface="Times New Roman" panose="02020603050405020304" pitchFamily="18" charset="0"/>
                <a:cs typeface="Lotus" panose="00000400000000000000" pitchFamily="2" charset="-78"/>
              </a:rPr>
              <a:t>ديده شده است كه زنجيره هاي جانبي مختلف تمايل</a:t>
            </a:r>
            <a:r>
              <a:rPr lang="en-US" altLang="en-US" sz="2800" b="1" dirty="0">
                <a:solidFill>
                  <a:srgbClr val="000000"/>
                </a:solidFill>
                <a:latin typeface="Times New Roman" panose="02020603050405020304" pitchFamily="18" charset="0"/>
                <a:ea typeface="Times New Roman" panose="02020603050405020304" pitchFamily="18" charset="0"/>
                <a:cs typeface="Lotus" panose="00000400000000000000" pitchFamily="2" charset="-78"/>
              </a:rPr>
              <a:t> </a:t>
            </a:r>
            <a:r>
              <a:rPr lang="ar-SA" altLang="en-US" sz="2800" b="1" dirty="0">
                <a:solidFill>
                  <a:srgbClr val="000000"/>
                </a:solidFill>
                <a:latin typeface="Times New Roman" panose="02020603050405020304" pitchFamily="18" charset="0"/>
                <a:ea typeface="Times New Roman" panose="02020603050405020304" pitchFamily="18" charset="0"/>
                <a:cs typeface="Lotus" panose="00000400000000000000" pitchFamily="2" charset="-78"/>
              </a:rPr>
              <a:t>ضعيف اما معيني براي حضور در مارپيچ آلفا يا عدم حضور در آن دارند. </a:t>
            </a:r>
            <a:endParaRPr lang="en-US" altLang="en-US" sz="2800" b="1" dirty="0">
              <a:solidFill>
                <a:srgbClr val="000000"/>
              </a:solidFill>
              <a:latin typeface="Times New Roman" panose="02020603050405020304" pitchFamily="18" charset="0"/>
              <a:ea typeface="Times New Roman" panose="02020603050405020304" pitchFamily="18" charset="0"/>
              <a:cs typeface="Lotus" panose="00000400000000000000" pitchFamily="2" charset="-78"/>
            </a:endParaRPr>
          </a:p>
          <a:p>
            <a:pPr algn="ctr" rtl="1">
              <a:spcBef>
                <a:spcPct val="0"/>
              </a:spcBef>
              <a:buClrTx/>
              <a:buSzTx/>
            </a:pPr>
            <a:r>
              <a:rPr lang="ar-SA" altLang="en-US" sz="2800" b="1" dirty="0">
                <a:solidFill>
                  <a:srgbClr val="000000"/>
                </a:solidFill>
                <a:latin typeface="Times New Roman" panose="02020603050405020304" pitchFamily="18" charset="0"/>
                <a:ea typeface="Times New Roman" panose="02020603050405020304" pitchFamily="18" charset="0"/>
                <a:cs typeface="Lotus" panose="00000400000000000000" pitchFamily="2" charset="-78"/>
              </a:rPr>
              <a:t>بنابراين آلانين، گلوتاميك اسيد، لوسين و متيونين تشكيل دهنده هاي خوب مارپيچ آلفا هستند در حاليكه پرولين، گلايسين، تايروزين و سرين از اين نظر بسيار ضعيف هستند.</a:t>
            </a:r>
            <a:r>
              <a:rPr lang="en-US" altLang="en-US" sz="2800" b="1" dirty="0">
                <a:solidFill>
                  <a:srgbClr val="000000"/>
                </a:solidFill>
                <a:cs typeface="Lotus" panose="00000400000000000000" pitchFamily="2" charset="-78"/>
              </a:rPr>
              <a:t> </a:t>
            </a:r>
            <a:endParaRPr lang="en-US" altLang="en-US" sz="2800" b="1" dirty="0">
              <a:solidFill>
                <a:srgbClr val="000000"/>
              </a:solidFill>
              <a:latin typeface="Arial" panose="020B0604020202020204" pitchFamily="34" charset="0"/>
              <a:cs typeface="Lotus" panose="00000400000000000000" pitchFamily="2" charset="-78"/>
            </a:endParaRPr>
          </a:p>
        </p:txBody>
      </p:sp>
      <p:sp>
        <p:nvSpPr>
          <p:cNvPr id="48135" name="Rectangle 7"/>
          <p:cNvSpPr>
            <a:spLocks noChangeArrowheads="1"/>
          </p:cNvSpPr>
          <p:nvPr/>
        </p:nvSpPr>
        <p:spPr bwMode="auto">
          <a:xfrm>
            <a:off x="-4543425" y="3679310"/>
            <a:ext cx="184731" cy="369332"/>
          </a:xfrm>
          <a:prstGeom prst="rect">
            <a:avLst/>
          </a:prstGeom>
          <a:solidFill>
            <a:srgbClr val="0000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8136" name="Rectangle 8"/>
          <p:cNvSpPr>
            <a:spLocks noChangeArrowheads="1"/>
          </p:cNvSpPr>
          <p:nvPr/>
        </p:nvSpPr>
        <p:spPr bwMode="auto">
          <a:xfrm>
            <a:off x="-4543425" y="3868738"/>
            <a:ext cx="966787"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rtl="0">
              <a:spcBef>
                <a:spcPct val="0"/>
              </a:spcBef>
              <a:buClrTx/>
              <a:buSzTx/>
            </a:pPr>
            <a:r>
              <a:rPr lang="en-US" altLang="en-US" sz="900" baseline="30000">
                <a:latin typeface="Arial" panose="020B0604020202020204" pitchFamily="34" charset="0"/>
                <a:ea typeface="Times New Roman" panose="02020603050405020304" pitchFamily="18" charset="0"/>
                <a:cs typeface="Lotus" panose="00000400000000000000" pitchFamily="2" charset="-78"/>
                <a:hlinkClick r:id="" action="ppaction://noaction"/>
              </a:rPr>
              <a:t>[1]</a:t>
            </a:r>
            <a:r>
              <a:rPr lang="en-US" altLang="en-US" sz="900">
                <a:latin typeface="Arial" panose="020B0604020202020204" pitchFamily="34" charset="0"/>
                <a:ea typeface="Times New Roman" panose="02020603050405020304" pitchFamily="18" charset="0"/>
                <a:cs typeface="Lotus" panose="00000400000000000000" pitchFamily="2" charset="-78"/>
              </a:rPr>
              <a:t> </a:t>
            </a:r>
            <a:r>
              <a:rPr lang="en-US" altLang="en-US" sz="1100">
                <a:solidFill>
                  <a:srgbClr val="000000"/>
                </a:solidFill>
                <a:latin typeface="Arial" panose="020B0604020202020204" pitchFamily="34" charset="0"/>
                <a:ea typeface="Times New Roman" panose="02020603050405020304" pitchFamily="18" charset="0"/>
                <a:cs typeface="Lotus" panose="00000400000000000000" pitchFamily="2" charset="-78"/>
              </a:rPr>
              <a:t>preference</a:t>
            </a:r>
            <a:endParaRPr lang="en-US" altLang="en-US">
              <a:latin typeface="Arial" panose="020B0604020202020204" pitchFamily="34" charset="0"/>
              <a:ea typeface="Times New Roman" panose="02020603050405020304" pitchFamily="18" charset="0"/>
              <a:cs typeface="Lotus" panose="00000400000000000000" pitchFamily="2" charset="-78"/>
            </a:endParaRPr>
          </a:p>
        </p:txBody>
      </p:sp>
      <p:sp>
        <p:nvSpPr>
          <p:cNvPr id="48137" name="Rectangle 9"/>
          <p:cNvSpPr>
            <a:spLocks noChangeArrowheads="1"/>
          </p:cNvSpPr>
          <p:nvPr/>
        </p:nvSpPr>
        <p:spPr bwMode="auto">
          <a:xfrm>
            <a:off x="1524000" y="5157789"/>
            <a:ext cx="91440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800" b="1" dirty="0">
                <a:solidFill>
                  <a:srgbClr val="000000"/>
                </a:solidFill>
                <a:cs typeface="Lotus" panose="00000400000000000000" pitchFamily="2" charset="-78"/>
              </a:rPr>
              <a:t>عمومي ترين مكان براي مارپيچ هاي آلفا در ساختمان پروتئين در طول سطح خارجي پروتئين است كه يك سمت از مارپيچ به طرف حلال و سمت ديگر به طرف آبگريز داخلي پروتئين است.</a:t>
            </a:r>
            <a:r>
              <a:rPr lang="ar-SA" altLang="en-US" sz="2800" b="1" dirty="0">
                <a:solidFill>
                  <a:srgbClr val="000000"/>
                </a:solidFill>
                <a:effectLst>
                  <a:outerShdw blurRad="38100" dist="38100" dir="2700000" algn="tl">
                    <a:srgbClr val="FFFFFF"/>
                  </a:outerShdw>
                </a:effectLst>
                <a:cs typeface="Lotus" panose="00000400000000000000" pitchFamily="2" charset="-78"/>
              </a:rPr>
              <a:t> </a:t>
            </a:r>
          </a:p>
        </p:txBody>
      </p:sp>
    </p:spTree>
    <p:extLst>
      <p:ext uri="{BB962C8B-B14F-4D97-AF65-F5344CB8AC3E}">
        <p14:creationId xmlns:p14="http://schemas.microsoft.com/office/powerpoint/2010/main" val="2921013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4" grpId="0"/>
      <p:bldP spid="481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wang1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4035" name="Rectangle 3"/>
          <p:cNvSpPr>
            <a:spLocks noGrp="1" noChangeArrowheads="1"/>
          </p:cNvSpPr>
          <p:nvPr>
            <p:ph type="title"/>
          </p:nvPr>
        </p:nvSpPr>
        <p:spPr>
          <a:xfrm>
            <a:off x="2043113" y="115889"/>
            <a:ext cx="8229600" cy="1081087"/>
          </a:xfrm>
          <a:noFill/>
          <a:ln/>
        </p:spPr>
        <p:txBody>
          <a:bodyPr/>
          <a:lstStyle/>
          <a:p>
            <a:pPr algn="ctr"/>
            <a:r>
              <a:rPr lang="fa-IR" altLang="en-US" b="1">
                <a:solidFill>
                  <a:srgbClr val="009999"/>
                </a:solidFill>
                <a:cs typeface="Lotus" panose="00000400000000000000" pitchFamily="2" charset="-78"/>
              </a:rPr>
              <a:t>صفحات بتا</a:t>
            </a:r>
            <a:endParaRPr lang="en-US" altLang="en-US" b="1">
              <a:solidFill>
                <a:srgbClr val="009999"/>
              </a:solidFill>
              <a:cs typeface="Lotus" panose="00000400000000000000" pitchFamily="2" charset="-78"/>
            </a:endParaRPr>
          </a:p>
        </p:txBody>
      </p:sp>
      <p:sp>
        <p:nvSpPr>
          <p:cNvPr id="44036" name="Rectangle 4"/>
          <p:cNvSpPr>
            <a:spLocks noChangeArrowheads="1"/>
          </p:cNvSpPr>
          <p:nvPr/>
        </p:nvSpPr>
        <p:spPr bwMode="auto">
          <a:xfrm>
            <a:off x="1668463" y="1619250"/>
            <a:ext cx="88201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800" b="1" dirty="0">
                <a:solidFill>
                  <a:srgbClr val="000000"/>
                </a:solidFill>
                <a:cs typeface="Lotus" panose="00000400000000000000" pitchFamily="2" charset="-78"/>
              </a:rPr>
              <a:t>دومين عنصر ساختماني اصلي كه در پروتئين هاي كروي پيدا ميشود صفحات بتا  هستند.</a:t>
            </a:r>
            <a:r>
              <a:rPr lang="ar-SA" altLang="en-US" sz="2800" b="1" dirty="0">
                <a:solidFill>
                  <a:srgbClr val="000000"/>
                </a:solidFill>
                <a:effectLst>
                  <a:outerShdw blurRad="38100" dist="38100" dir="2700000" algn="tl">
                    <a:srgbClr val="FFFFFF"/>
                  </a:outerShdw>
                </a:effectLst>
                <a:cs typeface="Lotus" panose="00000400000000000000" pitchFamily="2" charset="-78"/>
              </a:rPr>
              <a:t> </a:t>
            </a:r>
          </a:p>
        </p:txBody>
      </p:sp>
      <p:sp>
        <p:nvSpPr>
          <p:cNvPr id="44037" name="Rectangle 5"/>
          <p:cNvSpPr>
            <a:spLocks noChangeArrowheads="1"/>
          </p:cNvSpPr>
          <p:nvPr/>
        </p:nvSpPr>
        <p:spPr bwMode="auto">
          <a:xfrm>
            <a:off x="1992313" y="2839691"/>
            <a:ext cx="8280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r" rtl="1">
              <a:spcBef>
                <a:spcPct val="0"/>
              </a:spcBef>
              <a:buClrTx/>
              <a:buSzTx/>
            </a:pPr>
            <a:r>
              <a:rPr lang="ar-SA" altLang="en-US" sz="2800" b="1" dirty="0">
                <a:solidFill>
                  <a:srgbClr val="000000"/>
                </a:solidFill>
                <a:effectLst>
                  <a:outerShdw blurRad="38100" dist="38100" dir="2700000" algn="tl">
                    <a:srgbClr val="FFFFFF"/>
                  </a:outerShdw>
                </a:effectLst>
                <a:cs typeface="Lotus" panose="00000400000000000000" pitchFamily="2" charset="-78"/>
              </a:rPr>
              <a:t> </a:t>
            </a:r>
            <a:r>
              <a:rPr lang="ar-SA" altLang="en-US" sz="2800" b="1" dirty="0">
                <a:solidFill>
                  <a:srgbClr val="000000"/>
                </a:solidFill>
                <a:cs typeface="Lotus" panose="00000400000000000000" pitchFamily="2" charset="-78"/>
              </a:rPr>
              <a:t>بر خلاف مارپيچ آلفا كه از يك منطقه پيوسته ساخته شده است</a:t>
            </a:r>
            <a:r>
              <a:rPr lang="ar-SA" altLang="en-US" sz="2800" dirty="0">
                <a:effectLst>
                  <a:outerShdw blurRad="38100" dist="38100" dir="2700000" algn="tl">
                    <a:srgbClr val="000000"/>
                  </a:outerShdw>
                </a:effectLst>
                <a:cs typeface="Lotus" panose="00000400000000000000" pitchFamily="2" charset="-78"/>
              </a:rPr>
              <a:t> </a:t>
            </a:r>
            <a:r>
              <a:rPr lang="ar-SA" altLang="en-US" sz="2800" b="1" dirty="0">
                <a:solidFill>
                  <a:srgbClr val="000000"/>
                </a:solidFill>
                <a:cs typeface="Lotus" panose="00000400000000000000" pitchFamily="2" charset="-78"/>
              </a:rPr>
              <a:t>اين ساختمان از تركيب چندين منطقه زنجير پلي پپتيدي </a:t>
            </a:r>
            <a:r>
              <a:rPr lang="fa-IR" altLang="en-US" sz="2800" b="1" dirty="0">
                <a:solidFill>
                  <a:srgbClr val="000000"/>
                </a:solidFill>
                <a:cs typeface="Lotus" panose="00000400000000000000" pitchFamily="2" charset="-78"/>
              </a:rPr>
              <a:t>تشكيل</a:t>
            </a:r>
            <a:r>
              <a:rPr lang="ar-SA" altLang="en-US" sz="2800" b="1" dirty="0">
                <a:solidFill>
                  <a:srgbClr val="000000"/>
                </a:solidFill>
                <a:cs typeface="Lotus" panose="00000400000000000000" pitchFamily="2" charset="-78"/>
              </a:rPr>
              <a:t> شده است</a:t>
            </a:r>
            <a:r>
              <a:rPr lang="fa-IR" altLang="en-US" sz="2800" b="1" dirty="0">
                <a:solidFill>
                  <a:srgbClr val="000000"/>
                </a:solidFill>
                <a:cs typeface="Lotus" panose="00000400000000000000" pitchFamily="2" charset="-78"/>
              </a:rPr>
              <a:t>.</a:t>
            </a:r>
            <a:r>
              <a:rPr lang="ar-SA" altLang="en-US" sz="2800" b="1" dirty="0">
                <a:solidFill>
                  <a:srgbClr val="000000"/>
                </a:solidFill>
                <a:effectLst>
                  <a:outerShdw blurRad="38100" dist="38100" dir="2700000" algn="tl">
                    <a:srgbClr val="FFFFFF"/>
                  </a:outerShdw>
                </a:effectLst>
                <a:cs typeface="Lotus" panose="00000400000000000000" pitchFamily="2" charset="-78"/>
              </a:rPr>
              <a:t> </a:t>
            </a:r>
            <a:r>
              <a:rPr lang="fa-IR" altLang="en-US" sz="2800" b="1" dirty="0" smtClean="0">
                <a:solidFill>
                  <a:srgbClr val="000000"/>
                </a:solidFill>
                <a:effectLst>
                  <a:outerShdw blurRad="38100" dist="38100" dir="2700000" algn="tl">
                    <a:srgbClr val="FFFFFF"/>
                  </a:outerShdw>
                </a:effectLst>
                <a:cs typeface="Lotus" panose="00000400000000000000" pitchFamily="2" charset="-78"/>
              </a:rPr>
              <a:t>و ساختار صفحه ای دارد.</a:t>
            </a:r>
            <a:r>
              <a:rPr lang="ar-SA" altLang="en-US" sz="2800" b="1" dirty="0" smtClean="0">
                <a:solidFill>
                  <a:srgbClr val="000000"/>
                </a:solidFill>
                <a:effectLst>
                  <a:outerShdw blurRad="38100" dist="38100" dir="2700000" algn="tl">
                    <a:srgbClr val="FFFFFF"/>
                  </a:outerShdw>
                </a:effectLst>
                <a:cs typeface="Lotus" panose="00000400000000000000" pitchFamily="2" charset="-78"/>
              </a:rPr>
              <a:t> </a:t>
            </a:r>
            <a:r>
              <a:rPr lang="en-US" altLang="en-US" sz="2800" b="1" dirty="0" smtClean="0">
                <a:solidFill>
                  <a:srgbClr val="000000"/>
                </a:solidFill>
                <a:effectLst>
                  <a:outerShdw blurRad="38100" dist="38100" dir="2700000" algn="tl">
                    <a:srgbClr val="FFFFFF"/>
                  </a:outerShdw>
                </a:effectLst>
                <a:cs typeface="Lotus" panose="00000400000000000000" pitchFamily="2" charset="-78"/>
              </a:rPr>
              <a:t> </a:t>
            </a:r>
            <a:endParaRPr lang="en-US" altLang="en-US" sz="2800" b="1" dirty="0">
              <a:solidFill>
                <a:srgbClr val="000000"/>
              </a:solidFill>
              <a:effectLst>
                <a:outerShdw blurRad="38100" dist="38100" dir="2700000" algn="tl">
                  <a:srgbClr val="FFFFFF"/>
                </a:outerShdw>
              </a:effectLst>
              <a:cs typeface="Lotus" panose="00000400000000000000" pitchFamily="2" charset="-78"/>
            </a:endParaRPr>
          </a:p>
        </p:txBody>
      </p:sp>
      <p:sp>
        <p:nvSpPr>
          <p:cNvPr id="44038" name="Rectangle 6"/>
          <p:cNvSpPr>
            <a:spLocks noChangeArrowheads="1"/>
          </p:cNvSpPr>
          <p:nvPr/>
        </p:nvSpPr>
        <p:spPr bwMode="auto">
          <a:xfrm>
            <a:off x="1631951" y="4576764"/>
            <a:ext cx="8856663"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spcBef>
                <a:spcPct val="0"/>
              </a:spcBef>
              <a:buClrTx/>
              <a:buSzTx/>
            </a:pPr>
            <a:r>
              <a:rPr lang="ar-SA" altLang="en-US" sz="2800" b="1" dirty="0">
                <a:solidFill>
                  <a:srgbClr val="000000"/>
                </a:solidFill>
                <a:effectLst>
                  <a:outerShdw blurRad="38100" dist="38100" dir="2700000" algn="tl">
                    <a:srgbClr val="FFFFFF"/>
                  </a:outerShdw>
                </a:effectLst>
                <a:cs typeface="Lotus" panose="00000400000000000000" pitchFamily="2" charset="-78"/>
              </a:rPr>
              <a:t> </a:t>
            </a:r>
            <a:r>
              <a:rPr lang="ar-SA" altLang="en-US" sz="2800" b="1" dirty="0">
                <a:solidFill>
                  <a:srgbClr val="000000"/>
                </a:solidFill>
                <a:cs typeface="Lotus" panose="00000400000000000000" pitchFamily="2" charset="-78"/>
              </a:rPr>
              <a:t>رشته هاي بتا</a:t>
            </a:r>
            <a:r>
              <a:rPr lang="fa-IR" altLang="en-US" sz="2800" b="1" dirty="0">
                <a:solidFill>
                  <a:srgbClr val="000000"/>
                </a:solidFill>
                <a:cs typeface="Lotus" panose="00000400000000000000" pitchFamily="2" charset="-78"/>
              </a:rPr>
              <a:t> </a:t>
            </a:r>
            <a:r>
              <a:rPr lang="ar-SA" altLang="en-US" sz="2800" b="1" dirty="0">
                <a:solidFill>
                  <a:srgbClr val="000000"/>
                </a:solidFill>
                <a:cs typeface="Lotus" panose="00000400000000000000" pitchFamily="2" charset="-78"/>
              </a:rPr>
              <a:t>معمولاً 5 تا 10 اسيد آمينه طول دارند</a:t>
            </a:r>
            <a:r>
              <a:rPr lang="fa-IR" altLang="en-US" sz="2800" b="1" dirty="0">
                <a:solidFill>
                  <a:srgbClr val="000000"/>
                </a:solidFill>
                <a:cs typeface="Lotus" panose="00000400000000000000" pitchFamily="2" charset="-78"/>
              </a:rPr>
              <a:t> و </a:t>
            </a:r>
            <a:r>
              <a:rPr lang="ar-SA" altLang="en-US" sz="2800" b="1" dirty="0">
                <a:solidFill>
                  <a:srgbClr val="000000"/>
                </a:solidFill>
                <a:cs typeface="Lotus" panose="00000400000000000000" pitchFamily="2" charset="-78"/>
              </a:rPr>
              <a:t>در مجاور يكديگر رديف ميشوند</a:t>
            </a:r>
            <a:r>
              <a:rPr lang="fa-IR" altLang="en-US" sz="2800" b="1" dirty="0">
                <a:solidFill>
                  <a:srgbClr val="000000"/>
                </a:solidFill>
                <a:cs typeface="Lotus" panose="00000400000000000000" pitchFamily="2" charset="-78"/>
              </a:rPr>
              <a:t> </a:t>
            </a:r>
            <a:r>
              <a:rPr lang="ar-SA" altLang="en-US" sz="2800" b="1" dirty="0">
                <a:solidFill>
                  <a:srgbClr val="000000"/>
                </a:solidFill>
                <a:cs typeface="Lotus" panose="00000400000000000000" pitchFamily="2" charset="-78"/>
              </a:rPr>
              <a:t>بطوريكه پيوند هاي هيدروژني ميتوانند بين گروه هاي كربونيل يك رشته بتا و گروه هاي آمينوي روي رشته مجاور و برعكس تشكيل شو</a:t>
            </a:r>
            <a:r>
              <a:rPr lang="fa-IR" altLang="en-US" sz="2800" b="1" dirty="0">
                <a:solidFill>
                  <a:srgbClr val="000000"/>
                </a:solidFill>
                <a:cs typeface="Lotus" panose="00000400000000000000" pitchFamily="2" charset="-78"/>
              </a:rPr>
              <a:t>ن</a:t>
            </a:r>
            <a:r>
              <a:rPr lang="ar-SA" altLang="en-US" sz="2800" b="1" dirty="0">
                <a:solidFill>
                  <a:srgbClr val="000000"/>
                </a:solidFill>
                <a:cs typeface="Lotus" panose="00000400000000000000" pitchFamily="2" charset="-78"/>
              </a:rPr>
              <a:t>د.</a:t>
            </a:r>
            <a:r>
              <a:rPr lang="ar-SA" altLang="en-US" sz="2800" b="1" dirty="0">
                <a:solidFill>
                  <a:srgbClr val="000000"/>
                </a:solidFill>
                <a:effectLst>
                  <a:outerShdw blurRad="38100" dist="38100" dir="2700000" algn="tl">
                    <a:srgbClr val="FFFFFF"/>
                  </a:outerShdw>
                </a:effectLst>
                <a:cs typeface="Lotus" panose="00000400000000000000" pitchFamily="2" charset="-78"/>
              </a:rPr>
              <a:t> </a:t>
            </a:r>
          </a:p>
        </p:txBody>
      </p:sp>
    </p:spTree>
    <p:extLst>
      <p:ext uri="{BB962C8B-B14F-4D97-AF65-F5344CB8AC3E}">
        <p14:creationId xmlns:p14="http://schemas.microsoft.com/office/powerpoint/2010/main" val="1974004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P spid="44037" grpId="0"/>
      <p:bldP spid="440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wang1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5059" name="Rectangle 3"/>
          <p:cNvSpPr>
            <a:spLocks noChangeArrowheads="1"/>
          </p:cNvSpPr>
          <p:nvPr/>
        </p:nvSpPr>
        <p:spPr bwMode="auto">
          <a:xfrm>
            <a:off x="2279650" y="1265238"/>
            <a:ext cx="79200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0"/>
              </a:spcBef>
              <a:buClrTx/>
              <a:buSzTx/>
            </a:pPr>
            <a:r>
              <a:rPr lang="ar-SA" altLang="en-US" sz="2800" b="1">
                <a:solidFill>
                  <a:srgbClr val="000000"/>
                </a:solidFill>
                <a:latin typeface="Times New Roman" panose="02020603050405020304" pitchFamily="18" charset="0"/>
                <a:ea typeface="Times New Roman" panose="02020603050405020304" pitchFamily="18" charset="0"/>
                <a:cs typeface="Lotus" panose="00000400000000000000" pitchFamily="2" charset="-78"/>
              </a:rPr>
              <a:t>رشته هاي بتا به دو طريق ميتوانند براي تشكيل صفحات چين خورده با هم ميانكنش داشته باشند</a:t>
            </a:r>
            <a:r>
              <a:rPr lang="fa-IR" altLang="en-US" sz="2800" b="1">
                <a:solidFill>
                  <a:srgbClr val="000000"/>
                </a:solidFill>
                <a:latin typeface="Times New Roman" panose="02020603050405020304" pitchFamily="18" charset="0"/>
                <a:ea typeface="Times New Roman" panose="02020603050405020304" pitchFamily="18" charset="0"/>
                <a:cs typeface="Lotus" panose="00000400000000000000" pitchFamily="2" charset="-78"/>
              </a:rPr>
              <a:t>:</a:t>
            </a:r>
            <a:r>
              <a:rPr lang="ar-SA" altLang="en-US" sz="2800" b="1">
                <a:solidFill>
                  <a:srgbClr val="000000"/>
                </a:solidFill>
                <a:latin typeface="Times New Roman" panose="02020603050405020304" pitchFamily="18" charset="0"/>
                <a:ea typeface="Times New Roman" panose="02020603050405020304" pitchFamily="18" charset="0"/>
                <a:cs typeface="Lotus" panose="00000400000000000000" pitchFamily="2" charset="-78"/>
              </a:rPr>
              <a:t> </a:t>
            </a:r>
            <a:endParaRPr lang="en-US" altLang="en-US" sz="2800" b="1">
              <a:solidFill>
                <a:srgbClr val="000000"/>
              </a:solidFill>
              <a:latin typeface="Arial" panose="020B0604020202020204" pitchFamily="34" charset="0"/>
              <a:ea typeface="Times New Roman" panose="02020603050405020304" pitchFamily="18" charset="0"/>
              <a:cs typeface="Lotus" panose="00000400000000000000" pitchFamily="2" charset="-78"/>
            </a:endParaRPr>
          </a:p>
        </p:txBody>
      </p:sp>
      <p:sp>
        <p:nvSpPr>
          <p:cNvPr id="45062" name="Rectangle 6"/>
          <p:cNvSpPr>
            <a:spLocks noGrp="1" noChangeArrowheads="1"/>
          </p:cNvSpPr>
          <p:nvPr>
            <p:ph type="title"/>
          </p:nvPr>
        </p:nvSpPr>
        <p:spPr>
          <a:xfrm>
            <a:off x="2043113" y="187325"/>
            <a:ext cx="8229600" cy="1081088"/>
          </a:xfrm>
          <a:noFill/>
          <a:ln/>
        </p:spPr>
        <p:txBody>
          <a:bodyPr/>
          <a:lstStyle/>
          <a:p>
            <a:pPr algn="ctr"/>
            <a:r>
              <a:rPr lang="fa-IR" altLang="en-US" b="1">
                <a:solidFill>
                  <a:srgbClr val="009999"/>
                </a:solidFill>
                <a:cs typeface="Lotus" panose="00000400000000000000" pitchFamily="2" charset="-78"/>
              </a:rPr>
              <a:t>صفحات بتا</a:t>
            </a:r>
            <a:endParaRPr lang="en-US" altLang="en-US" b="1">
              <a:solidFill>
                <a:srgbClr val="009999"/>
              </a:solidFill>
              <a:cs typeface="Lotus" panose="00000400000000000000" pitchFamily="2" charset="-78"/>
            </a:endParaRPr>
          </a:p>
        </p:txBody>
      </p:sp>
      <p:pic>
        <p:nvPicPr>
          <p:cNvPr id="45063" name="Picture 7" descr="fig7"/>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8418" y="1655279"/>
            <a:ext cx="4462464" cy="4366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Rectangle 8"/>
          <p:cNvSpPr>
            <a:spLocks noChangeArrowheads="1"/>
          </p:cNvSpPr>
          <p:nvPr/>
        </p:nvSpPr>
        <p:spPr bwMode="auto">
          <a:xfrm>
            <a:off x="569747" y="5920582"/>
            <a:ext cx="33655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0"/>
              </a:spcBef>
              <a:defRPr>
                <a:solidFill>
                  <a:schemeClr val="tx1"/>
                </a:solidFill>
                <a:latin typeface="Arial" panose="020B0604020202020204" pitchFamily="34" charset="0"/>
                <a:cs typeface="Arial" panose="020B0604020202020204" pitchFamily="34" charset="0"/>
              </a:defRPr>
            </a:lvl1pPr>
            <a:lvl2pPr>
              <a:spcBef>
                <a:spcPct val="0"/>
              </a:spcBef>
              <a:defRPr>
                <a:solidFill>
                  <a:schemeClr val="tx1"/>
                </a:solidFill>
                <a:latin typeface="Arial" panose="020B0604020202020204" pitchFamily="34" charset="0"/>
                <a:cs typeface="Arial" panose="020B0604020202020204" pitchFamily="34" charset="0"/>
              </a:defRPr>
            </a:lvl2pPr>
            <a:lvl3pPr>
              <a:spcBef>
                <a:spcPct val="0"/>
              </a:spcBef>
              <a:defRPr>
                <a:solidFill>
                  <a:schemeClr val="tx1"/>
                </a:solidFill>
                <a:latin typeface="Arial" panose="020B0604020202020204" pitchFamily="34" charset="0"/>
                <a:cs typeface="Arial" panose="020B0604020202020204" pitchFamily="34" charset="0"/>
              </a:defRPr>
            </a:lvl3pPr>
            <a:lvl4pPr>
              <a:spcBef>
                <a:spcPct val="0"/>
              </a:spcBef>
              <a:defRPr>
                <a:solidFill>
                  <a:schemeClr val="tx1"/>
                </a:solidFill>
                <a:latin typeface="Arial" panose="020B0604020202020204" pitchFamily="34" charset="0"/>
                <a:cs typeface="Arial" panose="020B0604020202020204" pitchFamily="34" charset="0"/>
              </a:defRPr>
            </a:lvl4pPr>
            <a:lvl5pPr>
              <a:spcBef>
                <a:spcPct val="0"/>
              </a:spcBef>
              <a:defRPr>
                <a:solidFill>
                  <a:schemeClr val="tx1"/>
                </a:solidFill>
                <a:latin typeface="Arial" panose="020B0604020202020204" pitchFamily="34" charset="0"/>
                <a:cs typeface="Arial" panose="020B0604020202020204" pitchFamily="34" charset="0"/>
              </a:defRPr>
            </a:lvl5pPr>
            <a:lvl6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Tx/>
              <a:buSzTx/>
            </a:pPr>
            <a:r>
              <a:rPr lang="ar-SA" altLang="en-US" sz="2800" b="1" dirty="0">
                <a:solidFill>
                  <a:srgbClr val="000000"/>
                </a:solidFill>
                <a:latin typeface="Tahoma" panose="020B0604030504040204" pitchFamily="34" charset="0"/>
                <a:cs typeface="Lotus" panose="00000400000000000000" pitchFamily="2" charset="-78"/>
              </a:rPr>
              <a:t>و يا به حالت موازي ناهمسو</a:t>
            </a:r>
            <a:endParaRPr lang="en-US" altLang="en-US" sz="2800" b="1" dirty="0">
              <a:solidFill>
                <a:srgbClr val="000000"/>
              </a:solidFill>
              <a:latin typeface="Tahoma" panose="020B0604030504040204" pitchFamily="34" charset="0"/>
              <a:cs typeface="Lotus" panose="00000400000000000000" pitchFamily="2" charset="-78"/>
            </a:endParaRPr>
          </a:p>
        </p:txBody>
      </p:sp>
      <p:sp>
        <p:nvSpPr>
          <p:cNvPr id="45065" name="Rectangle 9"/>
          <p:cNvSpPr>
            <a:spLocks noChangeArrowheads="1"/>
          </p:cNvSpPr>
          <p:nvPr/>
        </p:nvSpPr>
        <p:spPr bwMode="auto">
          <a:xfrm>
            <a:off x="5951538" y="2357438"/>
            <a:ext cx="463139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0"/>
              </a:spcBef>
              <a:defRPr>
                <a:solidFill>
                  <a:schemeClr val="tx1"/>
                </a:solidFill>
                <a:latin typeface="Arial" panose="020B0604020202020204" pitchFamily="34" charset="0"/>
                <a:cs typeface="Arial" panose="020B0604020202020204" pitchFamily="34" charset="0"/>
              </a:defRPr>
            </a:lvl1pPr>
            <a:lvl2pPr>
              <a:spcBef>
                <a:spcPct val="0"/>
              </a:spcBef>
              <a:defRPr>
                <a:solidFill>
                  <a:schemeClr val="tx1"/>
                </a:solidFill>
                <a:latin typeface="Arial" panose="020B0604020202020204" pitchFamily="34" charset="0"/>
                <a:cs typeface="Arial" panose="020B0604020202020204" pitchFamily="34" charset="0"/>
              </a:defRPr>
            </a:lvl2pPr>
            <a:lvl3pPr>
              <a:spcBef>
                <a:spcPct val="0"/>
              </a:spcBef>
              <a:defRPr>
                <a:solidFill>
                  <a:schemeClr val="tx1"/>
                </a:solidFill>
                <a:latin typeface="Arial" panose="020B0604020202020204" pitchFamily="34" charset="0"/>
                <a:cs typeface="Arial" panose="020B0604020202020204" pitchFamily="34" charset="0"/>
              </a:defRPr>
            </a:lvl3pPr>
            <a:lvl4pPr>
              <a:spcBef>
                <a:spcPct val="0"/>
              </a:spcBef>
              <a:defRPr>
                <a:solidFill>
                  <a:schemeClr val="tx1"/>
                </a:solidFill>
                <a:latin typeface="Arial" panose="020B0604020202020204" pitchFamily="34" charset="0"/>
                <a:cs typeface="Arial" panose="020B0604020202020204" pitchFamily="34" charset="0"/>
              </a:defRPr>
            </a:lvl4pPr>
            <a:lvl5pPr>
              <a:spcBef>
                <a:spcPct val="0"/>
              </a:spcBef>
              <a:defRPr>
                <a:solidFill>
                  <a:schemeClr val="tx1"/>
                </a:solidFill>
                <a:latin typeface="Arial" panose="020B0604020202020204" pitchFamily="34" charset="0"/>
                <a:cs typeface="Arial" panose="020B0604020202020204" pitchFamily="34" charset="0"/>
              </a:defRPr>
            </a:lvl5pPr>
            <a:lvl6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ar-SA" altLang="en-US" sz="2800" b="1">
                <a:solidFill>
                  <a:srgbClr val="000000"/>
                </a:solidFill>
                <a:latin typeface="Tahoma" panose="020B0604030504040204" pitchFamily="34" charset="0"/>
                <a:cs typeface="Lotus" panose="00000400000000000000" pitchFamily="2" charset="-78"/>
              </a:rPr>
              <a:t>به حالت صفحه موازي همسو</a:t>
            </a:r>
            <a:r>
              <a:rPr lang="fa-IR" altLang="en-US" sz="2800" b="1">
                <a:solidFill>
                  <a:srgbClr val="000000"/>
                </a:solidFill>
                <a:latin typeface="Tahoma" panose="020B0604030504040204" pitchFamily="34" charset="0"/>
                <a:cs typeface="Lotus" panose="00000400000000000000" pitchFamily="2" charset="-78"/>
              </a:rPr>
              <a:t>(شكل 1)</a:t>
            </a:r>
            <a:endParaRPr lang="en-US" altLang="en-US" sz="2800" b="1">
              <a:solidFill>
                <a:srgbClr val="000000"/>
              </a:solidFill>
              <a:latin typeface="Tahoma" panose="020B0604030504040204" pitchFamily="34" charset="0"/>
              <a:cs typeface="Lotus" panose="00000400000000000000" pitchFamily="2" charset="-78"/>
            </a:endParaRPr>
          </a:p>
        </p:txBody>
      </p:sp>
      <p:sp>
        <p:nvSpPr>
          <p:cNvPr id="45067" name="Rectangle 11"/>
          <p:cNvSpPr>
            <a:spLocks noChangeArrowheads="1"/>
          </p:cNvSpPr>
          <p:nvPr/>
        </p:nvSpPr>
        <p:spPr bwMode="auto">
          <a:xfrm>
            <a:off x="1575677" y="6451268"/>
            <a:ext cx="9348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0"/>
              </a:spcBef>
              <a:defRPr>
                <a:solidFill>
                  <a:schemeClr val="tx1"/>
                </a:solidFill>
                <a:latin typeface="Arial" panose="020B0604020202020204" pitchFamily="34" charset="0"/>
                <a:cs typeface="Arial" panose="020B0604020202020204" pitchFamily="34" charset="0"/>
              </a:defRPr>
            </a:lvl1pPr>
            <a:lvl2pPr>
              <a:spcBef>
                <a:spcPct val="0"/>
              </a:spcBef>
              <a:defRPr>
                <a:solidFill>
                  <a:schemeClr val="tx1"/>
                </a:solidFill>
                <a:latin typeface="Arial" panose="020B0604020202020204" pitchFamily="34" charset="0"/>
                <a:cs typeface="Arial" panose="020B0604020202020204" pitchFamily="34" charset="0"/>
              </a:defRPr>
            </a:lvl2pPr>
            <a:lvl3pPr>
              <a:spcBef>
                <a:spcPct val="0"/>
              </a:spcBef>
              <a:defRPr>
                <a:solidFill>
                  <a:schemeClr val="tx1"/>
                </a:solidFill>
                <a:latin typeface="Arial" panose="020B0604020202020204" pitchFamily="34" charset="0"/>
                <a:cs typeface="Arial" panose="020B0604020202020204" pitchFamily="34" charset="0"/>
              </a:defRPr>
            </a:lvl3pPr>
            <a:lvl4pPr>
              <a:spcBef>
                <a:spcPct val="0"/>
              </a:spcBef>
              <a:defRPr>
                <a:solidFill>
                  <a:schemeClr val="tx1"/>
                </a:solidFill>
                <a:latin typeface="Arial" panose="020B0604020202020204" pitchFamily="34" charset="0"/>
                <a:cs typeface="Arial" panose="020B0604020202020204" pitchFamily="34" charset="0"/>
              </a:defRPr>
            </a:lvl4pPr>
            <a:lvl5pPr>
              <a:spcBef>
                <a:spcPct val="0"/>
              </a:spcBef>
              <a:defRPr>
                <a:solidFill>
                  <a:schemeClr val="tx1"/>
                </a:solidFill>
                <a:latin typeface="Arial" panose="020B0604020202020204" pitchFamily="34" charset="0"/>
                <a:cs typeface="Arial" panose="020B0604020202020204" pitchFamily="34" charset="0"/>
              </a:defRPr>
            </a:lvl5pPr>
            <a:lvl6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algn="r" rtl="1"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pPr>
            <a:r>
              <a:rPr lang="fa-IR" altLang="en-US" sz="2000" dirty="0">
                <a:solidFill>
                  <a:srgbClr val="000000"/>
                </a:solidFill>
                <a:latin typeface="Tahoma" panose="020B0604030504040204" pitchFamily="34" charset="0"/>
              </a:rPr>
              <a:t>(شكل 2)</a:t>
            </a:r>
            <a:endParaRPr lang="en-US" altLang="en-US" sz="2000" dirty="0">
              <a:solidFill>
                <a:srgbClr val="000000"/>
              </a:solidFill>
              <a:latin typeface="Tahoma" panose="020B0604030504040204" pitchFamily="34" charset="0"/>
            </a:endParaRPr>
          </a:p>
        </p:txBody>
      </p:sp>
      <p:pic>
        <p:nvPicPr>
          <p:cNvPr id="45068" name="Picture 12" descr="fig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3843" y="2871201"/>
            <a:ext cx="5055560" cy="388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3973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506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6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06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45063"/>
                                        </p:tgtEl>
                                        <p:attrNameLst>
                                          <p:attrName>style.visibility</p:attrName>
                                        </p:attrNameLst>
                                      </p:cBhvr>
                                      <p:to>
                                        <p:strVal val="visible"/>
                                      </p:to>
                                    </p:set>
                                    <p:animEffect transition="in" filter="blinds(horizontal)">
                                      <p:cBhvr>
                                        <p:cTn id="27" dur="500"/>
                                        <p:tgtEl>
                                          <p:spTgt spid="45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45064" grpId="0"/>
      <p:bldP spid="45065" grpId="0"/>
      <p:bldP spid="450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Grp="1" noChangeArrowheads="1"/>
          </p:cNvSpPr>
          <p:nvPr>
            <p:ph type="title"/>
          </p:nvPr>
        </p:nvSpPr>
        <p:spPr/>
        <p:txBody>
          <a:bodyPr/>
          <a:lstStyle/>
          <a:p>
            <a:endParaRPr lang="en-US" altLang="en-US"/>
          </a:p>
        </p:txBody>
      </p:sp>
      <p:graphicFrame>
        <p:nvGraphicFramePr>
          <p:cNvPr id="78854" name="Object 6"/>
          <p:cNvGraphicFramePr>
            <a:graphicFrameLocks noGrp="1" noChangeAspect="1"/>
          </p:cNvGraphicFramePr>
          <p:nvPr>
            <p:ph idx="1"/>
          </p:nvPr>
        </p:nvGraphicFramePr>
        <p:xfrm>
          <a:off x="2711450" y="404813"/>
          <a:ext cx="6840538" cy="6240462"/>
        </p:xfrm>
        <a:graphic>
          <a:graphicData uri="http://schemas.openxmlformats.org/presentationml/2006/ole">
            <mc:AlternateContent xmlns:mc="http://schemas.openxmlformats.org/markup-compatibility/2006">
              <mc:Choice xmlns:v="urn:schemas-microsoft-com:vml" Requires="v">
                <p:oleObj spid="_x0000_s5159" name="Bitmap Image" r:id="rId3" imgW="4342857" imgH="3962953" progId="Paint.Picture">
                  <p:embed/>
                </p:oleObj>
              </mc:Choice>
              <mc:Fallback>
                <p:oleObj name="Bitmap Image" r:id="rId3" imgW="4342857" imgH="3962953"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450" y="404813"/>
                        <a:ext cx="6840538" cy="624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a:solidFill>
                              <a:schemeClr val="tx1"/>
                            </a:solidFill>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81440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78854"/>
                                        </p:tgtEl>
                                        <p:attrNameLst>
                                          <p:attrName>style.visibility</p:attrName>
                                        </p:attrNameLst>
                                      </p:cBhvr>
                                      <p:to>
                                        <p:strVal val="visible"/>
                                      </p:to>
                                    </p:set>
                                    <p:animEffect transition="in" filter="wedge">
                                      <p:cBhvr>
                                        <p:cTn id="7" dur="1000"/>
                                        <p:tgtEl>
                                          <p:spTgt spid="78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wang11"/>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p:cNvSpPr>
            <a:spLocks noGrp="1" noChangeArrowheads="1"/>
          </p:cNvSpPr>
          <p:nvPr>
            <p:ph type="title"/>
          </p:nvPr>
        </p:nvSpPr>
        <p:spPr>
          <a:xfrm>
            <a:off x="2043113" y="115889"/>
            <a:ext cx="8229600" cy="1081087"/>
          </a:xfrm>
          <a:noFill/>
          <a:ln/>
        </p:spPr>
        <p:txBody>
          <a:bodyPr/>
          <a:lstStyle/>
          <a:p>
            <a:pPr algn="ctr"/>
            <a:r>
              <a:rPr lang="fa-IR" altLang="en-US" b="1">
                <a:solidFill>
                  <a:srgbClr val="009999"/>
                </a:solidFill>
                <a:cs typeface="Lotus" panose="00000400000000000000" pitchFamily="2" charset="-78"/>
              </a:rPr>
              <a:t>سلسله مراتب ساختماني پروتئينها</a:t>
            </a:r>
            <a:endParaRPr lang="en-US" altLang="en-US" b="1">
              <a:solidFill>
                <a:srgbClr val="009999"/>
              </a:solidFill>
              <a:cs typeface="Lotus" panose="00000400000000000000" pitchFamily="2" charset="-78"/>
            </a:endParaRPr>
          </a:p>
        </p:txBody>
      </p:sp>
      <p:sp>
        <p:nvSpPr>
          <p:cNvPr id="47110" name="Rectangle 6"/>
          <p:cNvSpPr>
            <a:spLocks noChangeArrowheads="1"/>
          </p:cNvSpPr>
          <p:nvPr/>
        </p:nvSpPr>
        <p:spPr bwMode="auto">
          <a:xfrm>
            <a:off x="1739901" y="1628776"/>
            <a:ext cx="87487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0"/>
              </a:spcBef>
              <a:buClrTx/>
              <a:buSzTx/>
            </a:pPr>
            <a:r>
              <a:rPr lang="ar-SA" altLang="en-US" sz="2800" b="1">
                <a:solidFill>
                  <a:srgbClr val="000000"/>
                </a:solidFill>
                <a:cs typeface="Lotus" panose="00000400000000000000" pitchFamily="2" charset="-78"/>
              </a:rPr>
              <a:t>ساختمان دوم بطور عمده از رشته هاي بتا و مارپيچ آلفا ساخته شده است.</a:t>
            </a:r>
            <a:r>
              <a:rPr lang="ar-SA" altLang="en-US" sz="2800" b="1">
                <a:solidFill>
                  <a:srgbClr val="000000"/>
                </a:solidFill>
                <a:effectLst>
                  <a:outerShdw blurRad="38100" dist="38100" dir="2700000" algn="tl">
                    <a:srgbClr val="FFFFFF"/>
                  </a:outerShdw>
                </a:effectLst>
                <a:cs typeface="Lotus" panose="00000400000000000000" pitchFamily="2" charset="-78"/>
              </a:rPr>
              <a:t> </a:t>
            </a:r>
          </a:p>
        </p:txBody>
      </p:sp>
      <p:sp>
        <p:nvSpPr>
          <p:cNvPr id="47111" name="Rectangle 7"/>
          <p:cNvSpPr>
            <a:spLocks noChangeArrowheads="1"/>
          </p:cNvSpPr>
          <p:nvPr/>
        </p:nvSpPr>
        <p:spPr bwMode="auto">
          <a:xfrm>
            <a:off x="1703388" y="3141663"/>
            <a:ext cx="8712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0"/>
              </a:spcBef>
              <a:buClrTx/>
              <a:buSzTx/>
            </a:pPr>
            <a:r>
              <a:rPr lang="ar-SA" altLang="en-US" sz="2800" b="1">
                <a:solidFill>
                  <a:srgbClr val="000000"/>
                </a:solidFill>
                <a:cs typeface="Lotus" panose="00000400000000000000" pitchFamily="2" charset="-78"/>
              </a:rPr>
              <a:t>تشكيل ساختمان دوم در يك منطقه محلي از  زنجيره پلي</a:t>
            </a:r>
            <a:r>
              <a:rPr lang="ar-SA" altLang="en-US" sz="2800" b="1">
                <a:solidFill>
                  <a:srgbClr val="000000"/>
                </a:solidFill>
              </a:rPr>
              <a:t>‌</a:t>
            </a:r>
            <a:r>
              <a:rPr lang="ar-SA" altLang="en-US" sz="2800" b="1">
                <a:solidFill>
                  <a:srgbClr val="000000"/>
                </a:solidFill>
                <a:cs typeface="Lotus" panose="00000400000000000000" pitchFamily="2" charset="-78"/>
              </a:rPr>
              <a:t>پپتيدي تا حدي بوسيله ساختمان اول تعيين مي</a:t>
            </a:r>
            <a:r>
              <a:rPr lang="ar-SA" altLang="en-US" sz="2800" b="1">
                <a:solidFill>
                  <a:srgbClr val="000000"/>
                </a:solidFill>
              </a:rPr>
              <a:t>‌</a:t>
            </a:r>
            <a:r>
              <a:rPr lang="ar-SA" altLang="en-US" sz="2800" b="1">
                <a:solidFill>
                  <a:srgbClr val="000000"/>
                </a:solidFill>
                <a:cs typeface="Lotus" panose="00000400000000000000" pitchFamily="2" charset="-78"/>
              </a:rPr>
              <a:t>شود.</a:t>
            </a:r>
            <a:r>
              <a:rPr lang="ar-SA" altLang="en-US" sz="2800" b="1">
                <a:solidFill>
                  <a:srgbClr val="000000"/>
                </a:solidFill>
                <a:effectLst>
                  <a:outerShdw blurRad="38100" dist="38100" dir="2700000" algn="tl">
                    <a:srgbClr val="FFFFFF"/>
                  </a:outerShdw>
                </a:effectLst>
                <a:cs typeface="Lotus" panose="00000400000000000000" pitchFamily="2" charset="-78"/>
              </a:rPr>
              <a:t> </a:t>
            </a:r>
          </a:p>
        </p:txBody>
      </p:sp>
      <p:sp>
        <p:nvSpPr>
          <p:cNvPr id="47112" name="Rectangle 8"/>
          <p:cNvSpPr>
            <a:spLocks noChangeArrowheads="1"/>
          </p:cNvSpPr>
          <p:nvPr/>
        </p:nvSpPr>
        <p:spPr bwMode="auto">
          <a:xfrm>
            <a:off x="1703389" y="5013325"/>
            <a:ext cx="871378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0"/>
              </a:spcBef>
              <a:buClrTx/>
              <a:buSzTx/>
            </a:pPr>
            <a:r>
              <a:rPr lang="ar-SA" altLang="en-US" sz="2800" b="1">
                <a:solidFill>
                  <a:srgbClr val="000000"/>
                </a:solidFill>
                <a:effectLst>
                  <a:outerShdw blurRad="38100" dist="38100" dir="2700000" algn="tl">
                    <a:srgbClr val="FFFFFF"/>
                  </a:outerShdw>
                </a:effectLst>
                <a:cs typeface="Lotus" panose="00000400000000000000" pitchFamily="2" charset="-78"/>
              </a:rPr>
              <a:t> </a:t>
            </a:r>
            <a:r>
              <a:rPr lang="ar-SA" altLang="en-US" sz="2800" b="1">
                <a:solidFill>
                  <a:srgbClr val="000000"/>
                </a:solidFill>
                <a:cs typeface="Lotus" panose="00000400000000000000" pitchFamily="2" charset="-78"/>
              </a:rPr>
              <a:t>عناصر ساختمان دوم معمولاً خودشان را در شكل موتيف</a:t>
            </a:r>
            <a:r>
              <a:rPr lang="ar-SA" altLang="en-US" sz="2800" b="1">
                <a:solidFill>
                  <a:srgbClr val="000000"/>
                </a:solidFill>
              </a:rPr>
              <a:t>‌</a:t>
            </a:r>
            <a:r>
              <a:rPr lang="ar-SA" altLang="en-US" sz="2800" b="1">
                <a:solidFill>
                  <a:srgbClr val="000000"/>
                </a:solidFill>
                <a:cs typeface="Lotus" panose="00000400000000000000" pitchFamily="2" charset="-78"/>
              </a:rPr>
              <a:t>هاي ساده آرايش مي</a:t>
            </a:r>
            <a:r>
              <a:rPr lang="ar-SA" altLang="en-US" sz="2800" b="1">
                <a:solidFill>
                  <a:srgbClr val="000000"/>
                </a:solidFill>
              </a:rPr>
              <a:t>‌</a:t>
            </a:r>
            <a:r>
              <a:rPr lang="ar-SA" altLang="en-US" sz="2800" b="1">
                <a:solidFill>
                  <a:srgbClr val="000000"/>
                </a:solidFill>
                <a:cs typeface="Lotus" panose="00000400000000000000" pitchFamily="2" charset="-78"/>
              </a:rPr>
              <a:t>دهند.</a:t>
            </a:r>
            <a:r>
              <a:rPr lang="ar-SA" altLang="en-US" sz="2800" b="1">
                <a:solidFill>
                  <a:srgbClr val="000000"/>
                </a:solidFill>
                <a:effectLst>
                  <a:outerShdw blurRad="38100" dist="38100" dir="2700000" algn="tl">
                    <a:srgbClr val="FFFFFF"/>
                  </a:outerShdw>
                </a:effectLst>
                <a:cs typeface="Lotus" panose="00000400000000000000" pitchFamily="2" charset="-78"/>
              </a:rPr>
              <a:t> </a:t>
            </a:r>
          </a:p>
        </p:txBody>
      </p:sp>
    </p:spTree>
    <p:extLst>
      <p:ext uri="{BB962C8B-B14F-4D97-AF65-F5344CB8AC3E}">
        <p14:creationId xmlns:p14="http://schemas.microsoft.com/office/powerpoint/2010/main" val="1669954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P spid="47111" grpId="0"/>
      <p:bldP spid="471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2" name="Picture 4" descr="tlc1f2009_a"/>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4898864" y="2438400"/>
            <a:ext cx="4840609" cy="3651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9095" name="Rectangle 7"/>
          <p:cNvSpPr>
            <a:spLocks noChangeArrowheads="1"/>
          </p:cNvSpPr>
          <p:nvPr/>
        </p:nvSpPr>
        <p:spPr bwMode="auto">
          <a:xfrm>
            <a:off x="1703388" y="1196975"/>
            <a:ext cx="3200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5000"/>
              <a:buFont typeface="Wingdings" panose="05000000000000000000" pitchFamily="2" charset="2"/>
              <a:buChar char="n"/>
              <a:defRPr sz="32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1pPr>
            <a:lvl2pPr marL="742950" indent="-285750">
              <a:spcBef>
                <a:spcPct val="20000"/>
              </a:spcBef>
              <a:buClr>
                <a:schemeClr val="tx1"/>
              </a:buClr>
              <a:buChar char="–"/>
              <a:defRPr sz="28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2pPr>
            <a:lvl3pPr marL="1143000" indent="-228600">
              <a:spcBef>
                <a:spcPct val="20000"/>
              </a:spcBef>
              <a:buClr>
                <a:schemeClr val="tx1"/>
              </a:buClr>
              <a:buChar char="»"/>
              <a:defRPr sz="24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4pPr>
            <a:lvl5pPr marL="2057400" indent="-228600">
              <a:spcBef>
                <a:spcPct val="20000"/>
              </a:spcBef>
              <a:buClr>
                <a:schemeClr val="tx1"/>
              </a:buClr>
              <a:buChar char="–"/>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5pPr>
            <a:lvl6pPr marL="2514600" indent="-22860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6pPr>
            <a:lvl7pPr marL="2971800" indent="-22860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7pPr>
            <a:lvl8pPr marL="3429000" indent="-22860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8pPr>
            <a:lvl9pPr marL="3886200" indent="-228600" fontAlgn="base">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Times New Roman" panose="02020603050405020304" pitchFamily="18" charset="0"/>
                <a:cs typeface="Times New Roman" panose="02020603050405020304" pitchFamily="18" charset="0"/>
              </a:defRPr>
            </a:lvl9pPr>
          </a:lstStyle>
          <a:p>
            <a:r>
              <a:rPr lang="en-US" altLang="en-US" sz="2800" b="1"/>
              <a:t>The interactions of the R groups give a protein its  specific three-dimensional tertiary structure. </a:t>
            </a:r>
          </a:p>
        </p:txBody>
      </p:sp>
    </p:spTree>
    <p:extLst>
      <p:ext uri="{BB962C8B-B14F-4D97-AF65-F5344CB8AC3E}">
        <p14:creationId xmlns:p14="http://schemas.microsoft.com/office/powerpoint/2010/main" val="1891786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9095"/>
                                        </p:tgtEl>
                                        <p:attrNameLst>
                                          <p:attrName>style.visibility</p:attrName>
                                        </p:attrNameLst>
                                      </p:cBhvr>
                                      <p:to>
                                        <p:strVal val="visible"/>
                                      </p:to>
                                    </p:set>
                                    <p:animEffect transition="in" filter="checkerboard(across)">
                                      <p:cBhvr>
                                        <p:cTn id="7" dur="500"/>
                                        <p:tgtEl>
                                          <p:spTgt spid="890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89092"/>
                                        </p:tgtEl>
                                        <p:attrNameLst>
                                          <p:attrName>style.visibility</p:attrName>
                                        </p:attrNameLst>
                                      </p:cBhvr>
                                      <p:to>
                                        <p:strVal val="visible"/>
                                      </p:to>
                                    </p:set>
                                    <p:animEffect transition="in" filter="checkerboard(across)">
                                      <p:cBhvr>
                                        <p:cTn id="12" dur="500"/>
                                        <p:tgtEl>
                                          <p:spTgt spid="89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p:txBody>
          <a:bodyPr/>
          <a:lstStyle/>
          <a:p>
            <a:pPr algn="r" rtl="1"/>
            <a:r>
              <a:rPr lang="fa-IR" altLang="en-US" dirty="0" smtClean="0"/>
              <a:t>ساختار چهارم</a:t>
            </a:r>
            <a:endParaRPr lang="en-US" altLang="en-US" dirty="0"/>
          </a:p>
        </p:txBody>
      </p:sp>
      <p:pic>
        <p:nvPicPr>
          <p:cNvPr id="91142" name="Picture 6" descr="tlc1f2013_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33700" y="2129061"/>
            <a:ext cx="6879777" cy="47343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06644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37425" y="602166"/>
            <a:ext cx="10452137" cy="5226069"/>
          </a:xfrm>
        </p:spPr>
      </p:pic>
    </p:spTree>
    <p:extLst>
      <p:ext uri="{BB962C8B-B14F-4D97-AF65-F5344CB8AC3E}">
        <p14:creationId xmlns:p14="http://schemas.microsoft.com/office/powerpoint/2010/main" val="4244928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انزیم ها</a:t>
            </a:r>
            <a:endParaRPr lang="en-US" dirty="0"/>
          </a:p>
        </p:txBody>
      </p:sp>
      <p:sp>
        <p:nvSpPr>
          <p:cNvPr id="3" name="Content Placeholder 2"/>
          <p:cNvSpPr>
            <a:spLocks noGrp="1"/>
          </p:cNvSpPr>
          <p:nvPr>
            <p:ph idx="1"/>
          </p:nvPr>
        </p:nvSpPr>
        <p:spPr/>
        <p:txBody>
          <a:bodyPr/>
          <a:lstStyle/>
          <a:p>
            <a:pPr algn="r" rtl="1"/>
            <a:r>
              <a:rPr lang="fa-IR" dirty="0" smtClean="0">
                <a:latin typeface="Franklin Gothic Demi Cond" panose="020B0706030402020204" pitchFamily="34" charset="0"/>
                <a:cs typeface="B Nazanin" panose="00000400000000000000" pitchFamily="2" charset="-78"/>
              </a:rPr>
              <a:t>در سال 1823 آنزلمه و پرسوز مالت را از جوسبز شده کشف کردند که نشاسته را به قند تبدیل میکرد و انرا دیاستاز نامیدند و امروزه به آمیلاز مروف است.</a:t>
            </a:r>
          </a:p>
          <a:p>
            <a:pPr algn="r" rtl="1"/>
            <a:r>
              <a:rPr lang="fa-IR" dirty="0" smtClean="0">
                <a:latin typeface="Franklin Gothic Demi Cond" panose="020B0706030402020204" pitchFamily="34" charset="0"/>
                <a:cs typeface="B Nazanin" panose="00000400000000000000" pitchFamily="2" charset="-78"/>
              </a:rPr>
              <a:t>شوان انزیم پپسین که موجب گوارش گوشت میشود کشف کرد</a:t>
            </a:r>
          </a:p>
          <a:p>
            <a:pPr algn="r" rtl="1"/>
            <a:r>
              <a:rPr lang="fa-IR" dirty="0" smtClean="0">
                <a:latin typeface="Franklin Gothic Demi Cond" panose="020B0706030402020204" pitchFamily="34" charset="0"/>
                <a:cs typeface="B Nazanin" panose="00000400000000000000" pitchFamily="2" charset="-78"/>
              </a:rPr>
              <a:t>ادوارد بوخنز انزیم زیماز را از خمیر مایه جدا و نشان داد که خارج از سلول هم می تواند گلوکز را تخمیر کند</a:t>
            </a:r>
          </a:p>
          <a:p>
            <a:pPr algn="r" rtl="1"/>
            <a:r>
              <a:rPr lang="fa-IR" dirty="0" smtClean="0">
                <a:latin typeface="Franklin Gothic Demi Cond" panose="020B0706030402020204" pitchFamily="34" charset="0"/>
                <a:cs typeface="B Nazanin" panose="00000400000000000000" pitchFamily="2" charset="-78"/>
              </a:rPr>
              <a:t>در 1913 مایکلیس و منتن با استفاده از تئوری حالت گذار سرعت واکنش های آنزیمی را تشریح کردند</a:t>
            </a:r>
          </a:p>
          <a:p>
            <a:pPr algn="r" rtl="1"/>
            <a:r>
              <a:rPr lang="fa-IR" dirty="0" smtClean="0">
                <a:latin typeface="Franklin Gothic Demi Cond" panose="020B0706030402020204" pitchFamily="34" charset="0"/>
                <a:cs typeface="B Nazanin" panose="00000400000000000000" pitchFamily="2" charset="-78"/>
              </a:rPr>
              <a:t>سامنر در 1926 انزیم اوره آز را بصورت خالص و بلوری بدست آورد که منجر به رفع موانع اولیه شناسی آنزیمها شد</a:t>
            </a:r>
          </a:p>
          <a:p>
            <a:pPr algn="r" rtl="1"/>
            <a:r>
              <a:rPr lang="fa-IR" dirty="0" smtClean="0">
                <a:latin typeface="Franklin Gothic Demi Cond" panose="020B0706030402020204" pitchFamily="34" charset="0"/>
                <a:cs typeface="B Nazanin" panose="00000400000000000000" pitchFamily="2" charset="-78"/>
              </a:rPr>
              <a:t>بجز ریبوزوم تمام آنزیمها ساختار پروتئینی دارند </a:t>
            </a:r>
          </a:p>
          <a:p>
            <a:pPr algn="r" rtl="1"/>
            <a:endParaRPr lang="en-US" dirty="0">
              <a:latin typeface="Franklin Gothic Demi Cond" panose="020B0706030402020204" pitchFamily="34" charset="0"/>
              <a:cs typeface="B Nazanin" panose="00000400000000000000" pitchFamily="2" charset="-78"/>
            </a:endParaRPr>
          </a:p>
        </p:txBody>
      </p:sp>
    </p:spTree>
    <p:extLst>
      <p:ext uri="{BB962C8B-B14F-4D97-AF65-F5344CB8AC3E}">
        <p14:creationId xmlns:p14="http://schemas.microsoft.com/office/powerpoint/2010/main" val="574556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32" y="592428"/>
            <a:ext cx="8770571" cy="1560716"/>
          </a:xfrm>
        </p:spPr>
        <p:txBody>
          <a:bodyPr/>
          <a:lstStyle/>
          <a:p>
            <a:pPr algn="r" rtl="1"/>
            <a:r>
              <a:rPr lang="fa-IR" dirty="0"/>
              <a:t>انزیم ها</a:t>
            </a:r>
            <a:endParaRPr lang="en-US" dirty="0"/>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برخی آنزیمها پروتئین ساده بوده و از زنجیره های پلی پپتیدی تشکیل شده اند مثل آنزیم هیدرولیتیک پپسین و تریپسین</a:t>
            </a:r>
          </a:p>
          <a:p>
            <a:pPr algn="r" rtl="1"/>
            <a:r>
              <a:rPr lang="fa-IR" dirty="0" smtClean="0">
                <a:cs typeface="B Nazanin" panose="00000400000000000000" pitchFamily="2" charset="-78"/>
              </a:rPr>
              <a:t>اغلب آنزیمها پروتئین های مزدوج هستند یعنی حاوی قسمت های غیر پروتئینی همراه با پروتئینی می باشند که به این بخش غیر پروتئینی کوفکتور گفته می شود</a:t>
            </a:r>
          </a:p>
          <a:p>
            <a:pPr algn="r" rtl="1"/>
            <a:r>
              <a:rPr lang="fa-IR" dirty="0" smtClean="0">
                <a:cs typeface="B Nazanin" panose="00000400000000000000" pitchFamily="2" charset="-78"/>
              </a:rPr>
              <a:t>کوفاکتوربرخی آنزیمها تنها یک یا چند یون فلزی می باشند مثل سوپر اکسید دیسموتاز که دارای دو یون </a:t>
            </a:r>
            <a:r>
              <a:rPr lang="en-US" dirty="0" smtClean="0">
                <a:cs typeface="B Nazanin" panose="00000400000000000000" pitchFamily="2" charset="-78"/>
              </a:rPr>
              <a:t>Cu2+, Zn2+</a:t>
            </a:r>
            <a:r>
              <a:rPr lang="fa-IR" dirty="0" smtClean="0">
                <a:cs typeface="B Nazanin" panose="00000400000000000000" pitchFamily="2" charset="-78"/>
              </a:rPr>
              <a:t> در پیوند با هر یک از دو زیر واحد آنزیم می باشد.</a:t>
            </a:r>
            <a:endParaRPr lang="en-US" dirty="0">
              <a:cs typeface="B Nazanin" panose="00000400000000000000" pitchFamily="2" charset="-78"/>
            </a:endParaRPr>
          </a:p>
        </p:txBody>
      </p:sp>
      <p:pic>
        <p:nvPicPr>
          <p:cNvPr id="6146" name="Picture 2" descr="Superoxide dismutase 2 PDB 1V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7503"/>
            <a:ext cx="3476267" cy="3680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175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ctr"/>
            <a:r>
              <a:rPr lang="fa-IR" altLang="fa-IR" b="1" dirty="0" smtClean="0">
                <a:solidFill>
                  <a:srgbClr val="FF0000"/>
                </a:solidFill>
                <a:cs typeface="B Nazanin" panose="00000400000000000000" pitchFamily="2" charset="-78"/>
              </a:rPr>
              <a:t>کوفاکتورها</a:t>
            </a:r>
            <a:endParaRPr lang="en-US" altLang="fa-IR" b="1" dirty="0" smtClean="0">
              <a:solidFill>
                <a:srgbClr val="FF0000"/>
              </a:solidFill>
              <a:cs typeface="B Nazanin" panose="00000400000000000000" pitchFamily="2" charset="-78"/>
            </a:endParaRPr>
          </a:p>
        </p:txBody>
      </p:sp>
      <p:sp>
        <p:nvSpPr>
          <p:cNvPr id="28675" name="Content Placeholder 2"/>
          <p:cNvSpPr>
            <a:spLocks noGrp="1"/>
          </p:cNvSpPr>
          <p:nvPr>
            <p:ph idx="1"/>
          </p:nvPr>
        </p:nvSpPr>
        <p:spPr/>
        <p:txBody>
          <a:bodyPr/>
          <a:lstStyle/>
          <a:p>
            <a:pPr algn="r" rtl="1"/>
            <a:r>
              <a:rPr lang="fa-IR" altLang="fa-IR" dirty="0" smtClean="0">
                <a:cs typeface="2  Nazanin" pitchFamily="2" charset="-78"/>
              </a:rPr>
              <a:t>آ</a:t>
            </a:r>
            <a:r>
              <a:rPr lang="fa-IR" altLang="fa-IR" dirty="0" smtClean="0">
                <a:cs typeface="B Nazanin" panose="00000400000000000000" pitchFamily="2" charset="-78"/>
              </a:rPr>
              <a:t>نزیمها صرفا یک ماده پروتئنی خالص نبوده  و با مواد غیرپروتئینی مثل یونهای فلزی و یا مولکولهای آلی غیرپروتئینی با وزن کم همراه هستند. این مواد </a:t>
            </a:r>
            <a:r>
              <a:rPr lang="fa-IR" altLang="fa-IR" b="1" dirty="0" smtClean="0">
                <a:solidFill>
                  <a:srgbClr val="CC00FF"/>
                </a:solidFill>
                <a:cs typeface="B Nazanin" panose="00000400000000000000" pitchFamily="2" charset="-78"/>
              </a:rPr>
              <a:t>کوفاکتور</a:t>
            </a:r>
            <a:r>
              <a:rPr lang="fa-IR" altLang="fa-IR" dirty="0" smtClean="0">
                <a:cs typeface="B Nazanin" panose="00000400000000000000" pitchFamily="2" charset="-78"/>
              </a:rPr>
              <a:t> نامیده می شوند.</a:t>
            </a:r>
          </a:p>
          <a:p>
            <a:pPr algn="r" rtl="1"/>
            <a:r>
              <a:rPr lang="fa-IR" altLang="fa-IR" dirty="0" smtClean="0">
                <a:cs typeface="B Nazanin" panose="00000400000000000000" pitchFamily="2" charset="-78"/>
              </a:rPr>
              <a:t>قسمت پروتئینی آنزیم = آپوآنزیم</a:t>
            </a:r>
          </a:p>
          <a:p>
            <a:pPr algn="r" rtl="1"/>
            <a:r>
              <a:rPr lang="fa-IR" altLang="fa-IR" dirty="0" smtClean="0">
                <a:cs typeface="B Nazanin" panose="00000400000000000000" pitchFamily="2" charset="-78"/>
              </a:rPr>
              <a:t>آنزیم همراه با کوفاکتور  = هولوآنزیم</a:t>
            </a:r>
          </a:p>
          <a:p>
            <a:pPr algn="r" rtl="1"/>
            <a:r>
              <a:rPr lang="fa-IR" altLang="fa-IR" dirty="0" smtClean="0">
                <a:cs typeface="B Nazanin" panose="00000400000000000000" pitchFamily="2" charset="-78"/>
              </a:rPr>
              <a:t>ویتامین در ساختمان کوفاکتور = کوآنزیم</a:t>
            </a:r>
          </a:p>
          <a:p>
            <a:pPr algn="r" rtl="1"/>
            <a:r>
              <a:rPr lang="fa-IR" altLang="fa-IR" dirty="0" smtClean="0">
                <a:cs typeface="B Nazanin" panose="00000400000000000000" pitchFamily="2" charset="-78"/>
              </a:rPr>
              <a:t>نیکوتینامید آدنین دی نوکلئوتید </a:t>
            </a:r>
            <a:r>
              <a:rPr lang="en-US" altLang="fa-IR" dirty="0" smtClean="0">
                <a:cs typeface="B Nazanin" panose="00000400000000000000" pitchFamily="2" charset="-78"/>
              </a:rPr>
              <a:t>NAD</a:t>
            </a:r>
            <a:r>
              <a:rPr lang="fa-IR" altLang="fa-IR" dirty="0" smtClean="0">
                <a:cs typeface="B Nazanin" panose="00000400000000000000" pitchFamily="2" charset="-78"/>
              </a:rPr>
              <a:t> از مهمترین کوآنزیمهاست</a:t>
            </a:r>
          </a:p>
          <a:p>
            <a:pPr algn="r" rtl="1"/>
            <a:r>
              <a:rPr lang="fa-IR" altLang="fa-IR" dirty="0" smtClean="0">
                <a:cs typeface="B Nazanin" panose="00000400000000000000" pitchFamily="2" charset="-78"/>
              </a:rPr>
              <a:t>فلاوین آدنین دی نوکلئوتید </a:t>
            </a:r>
            <a:r>
              <a:rPr lang="en-US" altLang="fa-IR" dirty="0" smtClean="0">
                <a:cs typeface="B Nazanin" panose="00000400000000000000" pitchFamily="2" charset="-78"/>
              </a:rPr>
              <a:t>FAD</a:t>
            </a:r>
          </a:p>
        </p:txBody>
      </p:sp>
    </p:spTree>
    <p:extLst>
      <p:ext uri="{BB962C8B-B14F-4D97-AF65-F5344CB8AC3E}">
        <p14:creationId xmlns:p14="http://schemas.microsoft.com/office/powerpoint/2010/main" val="4052006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آنزیم ها</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انزیمها واکنشهای برگشت پذیر را تسریع می کنند</a:t>
            </a:r>
          </a:p>
          <a:p>
            <a:pPr algn="r" rtl="1"/>
            <a:r>
              <a:rPr lang="fa-IR" dirty="0" smtClean="0">
                <a:cs typeface="B Nazanin" panose="00000400000000000000" pitchFamily="2" charset="-78"/>
              </a:rPr>
              <a:t>جایگاه فعال آنزیم بوسیله دو مدل قفلو کلید و مدل قالب القایی قابل توجیه است</a:t>
            </a:r>
          </a:p>
          <a:p>
            <a:pPr algn="r" rtl="1"/>
            <a:r>
              <a:rPr lang="fa-IR" dirty="0" smtClean="0">
                <a:cs typeface="B Nazanin" panose="00000400000000000000" pitchFamily="2" charset="-78"/>
              </a:rPr>
              <a:t>بر اساس مدل اول دهانه فعال آنزیمی شکلی مکمل بخشی از مولکول سوبسترا را دارد</a:t>
            </a:r>
          </a:p>
          <a:p>
            <a:pPr algn="r" rtl="1"/>
            <a:r>
              <a:rPr lang="fa-IR" dirty="0" smtClean="0">
                <a:cs typeface="B Nazanin" panose="00000400000000000000" pitchFamily="2" charset="-78"/>
              </a:rPr>
              <a:t>مدل دوم دهانه فعال فرورفتگی ای با شکل نامشخص در سطح آنزیم است که حسن مجاورت با سوبسترا شکل مکمل سوبسترا را بخود میگیرد</a:t>
            </a:r>
          </a:p>
          <a:p>
            <a:pPr algn="r" rtl="1"/>
            <a:r>
              <a:rPr lang="fa-IR" dirty="0" smtClean="0">
                <a:cs typeface="B Nazanin" panose="00000400000000000000" pitchFamily="2" charset="-78"/>
              </a:rPr>
              <a:t>در صورتیکه کوفاکتور با اتصال محکم به آنزیم متصل باشند گروه پروستاتیک گویند</a:t>
            </a: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1812090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ctr"/>
            <a:r>
              <a:rPr lang="fa-IR" altLang="fa-IR" b="1" smtClean="0">
                <a:solidFill>
                  <a:srgbClr val="FF0000"/>
                </a:solidFill>
                <a:cs typeface="2  Nazanin" pitchFamily="2" charset="-78"/>
              </a:rPr>
              <a:t>مکانیسم عمل آنزیمها</a:t>
            </a:r>
            <a:endParaRPr lang="en-US" altLang="fa-IR" b="1" smtClean="0">
              <a:solidFill>
                <a:srgbClr val="FF0000"/>
              </a:solidFill>
              <a:cs typeface="2  Nazanin" pitchFamily="2" charset="-78"/>
            </a:endParaRPr>
          </a:p>
        </p:txBody>
      </p:sp>
      <p:sp>
        <p:nvSpPr>
          <p:cNvPr id="5" name="Rectangle 2"/>
          <p:cNvSpPr txBox="1">
            <a:spLocks noChangeArrowheads="1"/>
          </p:cNvSpPr>
          <p:nvPr/>
        </p:nvSpPr>
        <p:spPr bwMode="auto">
          <a:xfrm>
            <a:off x="98738" y="1277947"/>
            <a:ext cx="8229600" cy="1139825"/>
          </a:xfrm>
          <a:prstGeom prst="rect">
            <a:avLst/>
          </a:prstGeom>
          <a:noFill/>
          <a:ln w="28575" cap="flat">
            <a:solidFill>
              <a:schemeClr val="hlink"/>
            </a:solidFill>
            <a:miter lim="800000"/>
            <a:headEnd/>
            <a:tailEnd/>
          </a:ln>
        </p:spPr>
        <p:txBody>
          <a:bodyPr/>
          <a:lstStyle/>
          <a:p>
            <a:pPr rtl="1" eaLnBrk="1" hangingPunct="1">
              <a:defRPr/>
            </a:pPr>
            <a:r>
              <a:rPr lang="en-US" sz="3800" b="1" kern="0">
                <a:solidFill>
                  <a:schemeClr val="tx2"/>
                </a:solidFill>
                <a:latin typeface="+mj-lt"/>
                <a:ea typeface="+mj-ea"/>
                <a:cs typeface="+mj-cs"/>
              </a:rPr>
              <a:t>Lock and Key Model</a:t>
            </a:r>
          </a:p>
        </p:txBody>
      </p:sp>
      <p:sp>
        <p:nvSpPr>
          <p:cNvPr id="6" name="Rectangle 3"/>
          <p:cNvSpPr txBox="1">
            <a:spLocks noChangeArrowheads="1"/>
          </p:cNvSpPr>
          <p:nvPr/>
        </p:nvSpPr>
        <p:spPr bwMode="auto">
          <a:xfrm>
            <a:off x="1828800" y="1981200"/>
            <a:ext cx="8077200" cy="4114800"/>
          </a:xfrm>
          <a:prstGeom prst="rect">
            <a:avLst/>
          </a:prstGeom>
          <a:noFill/>
          <a:ln w="9525">
            <a:noFill/>
            <a:miter lim="800000"/>
            <a:headEnd/>
            <a:tailEnd/>
          </a:ln>
        </p:spPr>
        <p:txBody>
          <a:bodyPr/>
          <a:lstStyle/>
          <a:p>
            <a:pPr marL="342900" indent="-342900" algn="r" rtl="1">
              <a:spcBef>
                <a:spcPct val="20000"/>
              </a:spcBef>
              <a:buClr>
                <a:schemeClr val="accent1"/>
              </a:buClr>
              <a:buSzPct val="65000"/>
              <a:defRPr/>
            </a:pPr>
            <a:endParaRPr lang="en-US" sz="2600" b="1" kern="0" dirty="0"/>
          </a:p>
          <a:p>
            <a:pPr marL="342900" indent="-342900" algn="r" rtl="1">
              <a:spcBef>
                <a:spcPct val="20000"/>
              </a:spcBef>
              <a:buClr>
                <a:schemeClr val="accent1"/>
              </a:buClr>
              <a:buSzPct val="65000"/>
              <a:defRPr/>
            </a:pPr>
            <a:endParaRPr lang="en-US" sz="2600" b="1" kern="0" dirty="0"/>
          </a:p>
          <a:p>
            <a:pPr marL="342900" indent="-342900" algn="r" rtl="1">
              <a:spcBef>
                <a:spcPct val="20000"/>
              </a:spcBef>
              <a:buClr>
                <a:schemeClr val="accent1"/>
              </a:buClr>
              <a:buSzPct val="65000"/>
              <a:defRPr/>
            </a:pPr>
            <a:endParaRPr lang="en-US" sz="2600" b="1" kern="0" dirty="0"/>
          </a:p>
          <a:p>
            <a:pPr marL="342900" indent="-342900" algn="r" rtl="1">
              <a:spcBef>
                <a:spcPct val="20000"/>
              </a:spcBef>
              <a:buClr>
                <a:schemeClr val="accent1"/>
              </a:buClr>
              <a:buSzPct val="65000"/>
              <a:defRPr/>
            </a:pPr>
            <a:endParaRPr lang="en-US" sz="2600" b="1" kern="0" dirty="0"/>
          </a:p>
          <a:p>
            <a:pPr marL="1022350" lvl="2" indent="-350838" algn="r" rtl="1">
              <a:spcBef>
                <a:spcPct val="20000"/>
              </a:spcBef>
              <a:buClr>
                <a:schemeClr val="accent1"/>
              </a:buClr>
              <a:buSzPct val="65000"/>
              <a:defRPr/>
            </a:pPr>
            <a:r>
              <a:rPr lang="en-US" sz="2400" b="1" kern="0" dirty="0"/>
              <a:t>     +						     +							</a:t>
            </a:r>
          </a:p>
          <a:p>
            <a:pPr marL="342900" indent="-342900" algn="r" rtl="1">
              <a:spcBef>
                <a:spcPct val="20000"/>
              </a:spcBef>
              <a:buClr>
                <a:schemeClr val="accent1"/>
              </a:buClr>
              <a:buSzPct val="65000"/>
              <a:defRPr/>
            </a:pPr>
            <a:endParaRPr lang="en-US" sz="2100" b="1" kern="0" dirty="0"/>
          </a:p>
          <a:p>
            <a:pPr marL="342900" indent="-342900" algn="r" rtl="1">
              <a:spcBef>
                <a:spcPct val="20000"/>
              </a:spcBef>
              <a:buClr>
                <a:schemeClr val="accent1"/>
              </a:buClr>
              <a:buSzPct val="65000"/>
              <a:defRPr/>
            </a:pPr>
            <a:endParaRPr lang="en-US" sz="2600" b="1" kern="0" dirty="0"/>
          </a:p>
          <a:p>
            <a:pPr marL="342900" indent="-342900">
              <a:spcBef>
                <a:spcPct val="20000"/>
              </a:spcBef>
              <a:buClr>
                <a:schemeClr val="accent1"/>
              </a:buClr>
              <a:buSzPct val="65000"/>
              <a:defRPr/>
            </a:pPr>
            <a:r>
              <a:rPr lang="en-US" sz="2600" b="1" kern="0" dirty="0"/>
              <a:t>  E       +    S	   ES complex            E    +    P</a:t>
            </a:r>
          </a:p>
        </p:txBody>
      </p:sp>
      <p:sp>
        <p:nvSpPr>
          <p:cNvPr id="29701" name="Rectangle 4"/>
          <p:cNvSpPr>
            <a:spLocks noChangeArrowheads="1"/>
          </p:cNvSpPr>
          <p:nvPr/>
        </p:nvSpPr>
        <p:spPr bwMode="auto">
          <a:xfrm>
            <a:off x="2057400" y="42672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2" name="Rectangle 5"/>
          <p:cNvSpPr>
            <a:spLocks noChangeArrowheads="1"/>
          </p:cNvSpPr>
          <p:nvPr/>
        </p:nvSpPr>
        <p:spPr bwMode="auto">
          <a:xfrm>
            <a:off x="2057400" y="29718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3" name="Rectangle 6"/>
          <p:cNvSpPr>
            <a:spLocks noChangeArrowheads="1"/>
          </p:cNvSpPr>
          <p:nvPr/>
        </p:nvSpPr>
        <p:spPr bwMode="auto">
          <a:xfrm>
            <a:off x="2057400" y="3733800"/>
            <a:ext cx="228600" cy="5334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4" name="Rectangle 7"/>
          <p:cNvSpPr>
            <a:spLocks noChangeArrowheads="1"/>
          </p:cNvSpPr>
          <p:nvPr/>
        </p:nvSpPr>
        <p:spPr bwMode="auto">
          <a:xfrm>
            <a:off x="3505200" y="3733800"/>
            <a:ext cx="685800" cy="533400"/>
          </a:xfrm>
          <a:prstGeom prst="rect">
            <a:avLst/>
          </a:prstGeom>
          <a:solidFill>
            <a:schemeClr val="accent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5" name="Oval 8"/>
          <p:cNvSpPr>
            <a:spLocks noChangeArrowheads="1"/>
          </p:cNvSpPr>
          <p:nvPr/>
        </p:nvSpPr>
        <p:spPr bwMode="auto">
          <a:xfrm>
            <a:off x="3962400" y="3657600"/>
            <a:ext cx="609600" cy="685800"/>
          </a:xfrm>
          <a:prstGeom prst="ellipse">
            <a:avLst/>
          </a:prstGeom>
          <a:solidFill>
            <a:srgbClr val="CCFF33"/>
          </a:solidFill>
          <a:ln w="9525">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fa-IR" sz="2400"/>
          </a:p>
        </p:txBody>
      </p:sp>
      <p:sp>
        <p:nvSpPr>
          <p:cNvPr id="29706" name="Line 9"/>
          <p:cNvSpPr>
            <a:spLocks noChangeShapeType="1"/>
          </p:cNvSpPr>
          <p:nvPr/>
        </p:nvSpPr>
        <p:spPr bwMode="auto">
          <a:xfrm>
            <a:off x="4800600" y="40386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07" name="Rectangle 10"/>
          <p:cNvSpPr>
            <a:spLocks noChangeArrowheads="1"/>
          </p:cNvSpPr>
          <p:nvPr/>
        </p:nvSpPr>
        <p:spPr bwMode="auto">
          <a:xfrm>
            <a:off x="5562600" y="44196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8" name="Rectangle 11"/>
          <p:cNvSpPr>
            <a:spLocks noChangeArrowheads="1"/>
          </p:cNvSpPr>
          <p:nvPr/>
        </p:nvSpPr>
        <p:spPr bwMode="auto">
          <a:xfrm>
            <a:off x="5562600" y="31242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09" name="Rectangle 12"/>
          <p:cNvSpPr>
            <a:spLocks noChangeArrowheads="1"/>
          </p:cNvSpPr>
          <p:nvPr/>
        </p:nvSpPr>
        <p:spPr bwMode="auto">
          <a:xfrm>
            <a:off x="5562600" y="3886200"/>
            <a:ext cx="228600" cy="5334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0" name="Rectangle 13"/>
          <p:cNvSpPr>
            <a:spLocks noChangeArrowheads="1"/>
          </p:cNvSpPr>
          <p:nvPr/>
        </p:nvSpPr>
        <p:spPr bwMode="auto">
          <a:xfrm>
            <a:off x="5791200" y="3886200"/>
            <a:ext cx="685800" cy="533400"/>
          </a:xfrm>
          <a:prstGeom prst="rect">
            <a:avLst/>
          </a:prstGeom>
          <a:solidFill>
            <a:schemeClr val="accent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1" name="Oval 14"/>
          <p:cNvSpPr>
            <a:spLocks noChangeArrowheads="1"/>
          </p:cNvSpPr>
          <p:nvPr/>
        </p:nvSpPr>
        <p:spPr bwMode="auto">
          <a:xfrm>
            <a:off x="6248400" y="3810000"/>
            <a:ext cx="609600" cy="685800"/>
          </a:xfrm>
          <a:prstGeom prst="ellipse">
            <a:avLst/>
          </a:prstGeom>
          <a:solidFill>
            <a:srgbClr val="CCFF33"/>
          </a:solidFill>
          <a:ln w="9525">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2" name="Rectangle 15"/>
          <p:cNvSpPr>
            <a:spLocks noChangeArrowheads="1"/>
          </p:cNvSpPr>
          <p:nvPr/>
        </p:nvSpPr>
        <p:spPr bwMode="auto">
          <a:xfrm>
            <a:off x="7620000" y="44196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3" name="Rectangle 16"/>
          <p:cNvSpPr>
            <a:spLocks noChangeArrowheads="1"/>
          </p:cNvSpPr>
          <p:nvPr/>
        </p:nvSpPr>
        <p:spPr bwMode="auto">
          <a:xfrm>
            <a:off x="7620000" y="3124200"/>
            <a:ext cx="762000" cy="7620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4" name="Rectangle 17"/>
          <p:cNvSpPr>
            <a:spLocks noChangeArrowheads="1"/>
          </p:cNvSpPr>
          <p:nvPr/>
        </p:nvSpPr>
        <p:spPr bwMode="auto">
          <a:xfrm>
            <a:off x="7620000" y="3886200"/>
            <a:ext cx="228600" cy="533400"/>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5" name="Rectangle 18"/>
          <p:cNvSpPr>
            <a:spLocks noChangeArrowheads="1"/>
          </p:cNvSpPr>
          <p:nvPr/>
        </p:nvSpPr>
        <p:spPr bwMode="auto">
          <a:xfrm>
            <a:off x="9144000" y="4267200"/>
            <a:ext cx="685800" cy="533400"/>
          </a:xfrm>
          <a:prstGeom prst="rect">
            <a:avLst/>
          </a:prstGeom>
          <a:solidFill>
            <a:schemeClr val="accent2"/>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6" name="Oval 19"/>
          <p:cNvSpPr>
            <a:spLocks noChangeArrowheads="1"/>
          </p:cNvSpPr>
          <p:nvPr/>
        </p:nvSpPr>
        <p:spPr bwMode="auto">
          <a:xfrm>
            <a:off x="9144000" y="3124200"/>
            <a:ext cx="609600" cy="685800"/>
          </a:xfrm>
          <a:prstGeom prst="ellipse">
            <a:avLst/>
          </a:prstGeom>
          <a:solidFill>
            <a:srgbClr val="CCFF33"/>
          </a:solidFill>
          <a:ln w="9525">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fa-IR"/>
          </a:p>
        </p:txBody>
      </p:sp>
      <p:sp>
        <p:nvSpPr>
          <p:cNvPr id="29717" name="Line 20"/>
          <p:cNvSpPr>
            <a:spLocks noChangeShapeType="1"/>
          </p:cNvSpPr>
          <p:nvPr/>
        </p:nvSpPr>
        <p:spPr bwMode="auto">
          <a:xfrm>
            <a:off x="7010400" y="41148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18" name="Text Box 21"/>
          <p:cNvSpPr txBox="1">
            <a:spLocks noChangeArrowheads="1"/>
          </p:cNvSpPr>
          <p:nvPr/>
        </p:nvSpPr>
        <p:spPr bwMode="auto">
          <a:xfrm>
            <a:off x="3962400" y="37338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fa-IR" sz="2400"/>
          </a:p>
        </p:txBody>
      </p:sp>
      <p:sp>
        <p:nvSpPr>
          <p:cNvPr id="29719" name="Text Box 22"/>
          <p:cNvSpPr txBox="1">
            <a:spLocks noChangeArrowheads="1"/>
          </p:cNvSpPr>
          <p:nvPr/>
        </p:nvSpPr>
        <p:spPr bwMode="auto">
          <a:xfrm>
            <a:off x="3962400" y="2362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fa-IR" sz="2400"/>
          </a:p>
        </p:txBody>
      </p:sp>
      <p:sp>
        <p:nvSpPr>
          <p:cNvPr id="29720" name="Text Box 23"/>
          <p:cNvSpPr txBox="1">
            <a:spLocks noChangeArrowheads="1"/>
          </p:cNvSpPr>
          <p:nvPr/>
        </p:nvSpPr>
        <p:spPr bwMode="auto">
          <a:xfrm>
            <a:off x="4038600" y="3733800"/>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fa-IR" sz="2400" b="1">
                <a:solidFill>
                  <a:schemeClr val="bg2"/>
                </a:solidFill>
              </a:rPr>
              <a:t>S</a:t>
            </a:r>
          </a:p>
        </p:txBody>
      </p:sp>
      <p:sp>
        <p:nvSpPr>
          <p:cNvPr id="29721" name="Text Box 24"/>
          <p:cNvSpPr txBox="1">
            <a:spLocks noChangeArrowheads="1"/>
          </p:cNvSpPr>
          <p:nvPr/>
        </p:nvSpPr>
        <p:spPr bwMode="auto">
          <a:xfrm>
            <a:off x="9220201" y="3200400"/>
            <a:ext cx="555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fa-IR" sz="2400"/>
              <a:t> </a:t>
            </a:r>
            <a:r>
              <a:rPr lang="en-US" altLang="fa-IR" sz="2400" b="1">
                <a:solidFill>
                  <a:schemeClr val="bg2"/>
                </a:solidFill>
              </a:rPr>
              <a:t>P</a:t>
            </a:r>
            <a:r>
              <a:rPr lang="en-US" altLang="fa-IR" sz="2400"/>
              <a:t> </a:t>
            </a:r>
          </a:p>
        </p:txBody>
      </p:sp>
      <p:sp>
        <p:nvSpPr>
          <p:cNvPr id="29722" name="Text Box 25"/>
          <p:cNvSpPr txBox="1">
            <a:spLocks noChangeArrowheads="1"/>
          </p:cNvSpPr>
          <p:nvPr/>
        </p:nvSpPr>
        <p:spPr bwMode="auto">
          <a:xfrm>
            <a:off x="9296401" y="4343400"/>
            <a:ext cx="555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fa-IR" sz="2400"/>
              <a:t> </a:t>
            </a:r>
            <a:r>
              <a:rPr lang="en-US" altLang="fa-IR" sz="2400" b="1">
                <a:solidFill>
                  <a:schemeClr val="bg2"/>
                </a:solidFill>
              </a:rPr>
              <a:t>P</a:t>
            </a:r>
            <a:r>
              <a:rPr lang="en-US" altLang="fa-IR" sz="2400"/>
              <a:t> </a:t>
            </a:r>
          </a:p>
        </p:txBody>
      </p:sp>
      <p:sp>
        <p:nvSpPr>
          <p:cNvPr id="29723" name="Text Box 26"/>
          <p:cNvSpPr txBox="1">
            <a:spLocks noChangeArrowheads="1"/>
          </p:cNvSpPr>
          <p:nvPr/>
        </p:nvSpPr>
        <p:spPr bwMode="auto">
          <a:xfrm>
            <a:off x="6248400" y="3886200"/>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fa-IR" sz="2400" b="1">
                <a:solidFill>
                  <a:schemeClr val="bg2"/>
                </a:solidFill>
              </a:rPr>
              <a:t>S</a:t>
            </a:r>
          </a:p>
        </p:txBody>
      </p:sp>
    </p:spTree>
    <p:extLst>
      <p:ext uri="{BB962C8B-B14F-4D97-AF65-F5344CB8AC3E}">
        <p14:creationId xmlns:p14="http://schemas.microsoft.com/office/powerpoint/2010/main" val="32519973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29A59B-736B-40C4-9E25-33C5077B4FD3}" type="slidenum">
              <a:rPr lang="fa-IR" altLang="en-US"/>
              <a:pPr eaLnBrk="1" hangingPunct="1"/>
              <a:t>34</a:t>
            </a:fld>
            <a:endParaRPr lang="en-US" altLang="en-US"/>
          </a:p>
        </p:txBody>
      </p:sp>
      <p:sp>
        <p:nvSpPr>
          <p:cNvPr id="210949" name="Rectangle 5"/>
          <p:cNvSpPr>
            <a:spLocks noGrp="1" noChangeArrowheads="1"/>
          </p:cNvSpPr>
          <p:nvPr>
            <p:ph type="title"/>
          </p:nvPr>
        </p:nvSpPr>
        <p:spPr/>
        <p:txBody>
          <a:bodyPr/>
          <a:lstStyle/>
          <a:p>
            <a:pPr eaLnBrk="1" hangingPunct="1"/>
            <a:endParaRPr lang="fa-IR" altLang="en-US" smtClean="0"/>
          </a:p>
        </p:txBody>
      </p:sp>
      <p:pic>
        <p:nvPicPr>
          <p:cNvPr id="108548" name="Picture 4" descr="Untitled-44"/>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2279651" y="692150"/>
            <a:ext cx="7561263" cy="5543550"/>
          </a:xfrm>
          <a:gradFill rotWithShape="1">
            <a:gsLst>
              <a:gs pos="0">
                <a:srgbClr val="BCBCBC"/>
              </a:gs>
              <a:gs pos="50000">
                <a:srgbClr val="FFFFFF"/>
              </a:gs>
              <a:gs pos="100000">
                <a:srgbClr val="BCBCBC"/>
              </a:gs>
            </a:gsLst>
            <a:lin ang="5400000" scaled="1"/>
          </a:gradFill>
          <a:ln w="57150" cap="flat">
            <a:solidFill>
              <a:srgbClr val="969696"/>
            </a:solidFill>
            <a:prstDash val="dash"/>
            <a:miter lim="800000"/>
            <a:headEnd/>
            <a:tailEnd/>
          </a:ln>
        </p:spPr>
      </p:pic>
    </p:spTree>
    <p:extLst>
      <p:ext uri="{BB962C8B-B14F-4D97-AF65-F5344CB8AC3E}">
        <p14:creationId xmlns:p14="http://schemas.microsoft.com/office/powerpoint/2010/main" val="3209250203"/>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nodePh="1">
                                  <p:stCondLst>
                                    <p:cond delay="0"/>
                                  </p:stCondLst>
                                  <p:endCondLst>
                                    <p:cond evt="begin" delay="0">
                                      <p:tn val="5"/>
                                    </p:cond>
                                  </p:endCondLst>
                                  <p:childTnLst>
                                    <p:set>
                                      <p:cBhvr>
                                        <p:cTn id="6" dur="1" fill="hold">
                                          <p:stCondLst>
                                            <p:cond delay="0"/>
                                          </p:stCondLst>
                                        </p:cTn>
                                        <p:tgtEl>
                                          <p:spTgt spid="210949"/>
                                        </p:tgtEl>
                                        <p:attrNameLst>
                                          <p:attrName>style.visibility</p:attrName>
                                        </p:attrNameLst>
                                      </p:cBhvr>
                                      <p:to>
                                        <p:strVal val="visible"/>
                                      </p:to>
                                    </p:set>
                                    <p:animEffect transition="in" filter="fade">
                                      <p:cBhvr>
                                        <p:cTn id="7" dur="800" decel="100000"/>
                                        <p:tgtEl>
                                          <p:spTgt spid="210949"/>
                                        </p:tgtEl>
                                      </p:cBhvr>
                                    </p:animEffect>
                                    <p:anim calcmode="lin" valueType="num">
                                      <p:cBhvr>
                                        <p:cTn id="8" dur="800" decel="100000" fill="hold"/>
                                        <p:tgtEl>
                                          <p:spTgt spid="210949"/>
                                        </p:tgtEl>
                                        <p:attrNameLst>
                                          <p:attrName>style.rotation</p:attrName>
                                        </p:attrNameLst>
                                      </p:cBhvr>
                                      <p:tavLst>
                                        <p:tav tm="0">
                                          <p:val>
                                            <p:fltVal val="-90"/>
                                          </p:val>
                                        </p:tav>
                                        <p:tav tm="100000">
                                          <p:val>
                                            <p:fltVal val="0"/>
                                          </p:val>
                                        </p:tav>
                                      </p:tavLst>
                                    </p:anim>
                                    <p:anim calcmode="lin" valueType="num">
                                      <p:cBhvr>
                                        <p:cTn id="9" dur="800" decel="100000" fill="hold"/>
                                        <p:tgtEl>
                                          <p:spTgt spid="210949"/>
                                        </p:tgtEl>
                                        <p:attrNameLst>
                                          <p:attrName>ppt_x</p:attrName>
                                        </p:attrNameLst>
                                      </p:cBhvr>
                                      <p:tavLst>
                                        <p:tav tm="0">
                                          <p:val>
                                            <p:strVal val="#ppt_x+0.4"/>
                                          </p:val>
                                        </p:tav>
                                        <p:tav tm="100000">
                                          <p:val>
                                            <p:strVal val="#ppt_x-0.05"/>
                                          </p:val>
                                        </p:tav>
                                      </p:tavLst>
                                    </p:anim>
                                    <p:anim calcmode="lin" valueType="num">
                                      <p:cBhvr>
                                        <p:cTn id="10" dur="800" decel="100000" fill="hold"/>
                                        <p:tgtEl>
                                          <p:spTgt spid="21094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1094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1094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230531298"/>
              </p:ext>
            </p:extLst>
          </p:nvPr>
        </p:nvGraphicFramePr>
        <p:xfrm>
          <a:off x="2714760" y="568345"/>
          <a:ext cx="8770938" cy="5381699"/>
        </p:xfrm>
        <a:graphic>
          <a:graphicData uri="http://schemas.openxmlformats.org/drawingml/2006/table">
            <a:tbl>
              <a:tblPr firstRow="1" bandRow="1">
                <a:tableStyleId>{5C22544A-7EE6-4342-B048-85BDC9FD1C3A}</a:tableStyleId>
              </a:tblPr>
              <a:tblGrid>
                <a:gridCol w="1895877"/>
                <a:gridCol w="6875061"/>
              </a:tblGrid>
              <a:tr h="448475">
                <a:tc>
                  <a:txBody>
                    <a:bodyPr/>
                    <a:lstStyle/>
                    <a:p>
                      <a:pPr algn="r" rtl="1"/>
                      <a:r>
                        <a:rPr lang="fa-IR" dirty="0" smtClean="0">
                          <a:cs typeface="B Nazanin" panose="00000400000000000000" pitchFamily="2" charset="-78"/>
                        </a:rPr>
                        <a:t>یون فلزی</a:t>
                      </a:r>
                      <a:endParaRPr lang="en-US" dirty="0">
                        <a:cs typeface="B Nazanin" panose="00000400000000000000" pitchFamily="2" charset="-78"/>
                      </a:endParaRPr>
                    </a:p>
                  </a:txBody>
                  <a:tcPr/>
                </a:tc>
                <a:tc>
                  <a:txBody>
                    <a:bodyPr/>
                    <a:lstStyle/>
                    <a:p>
                      <a:pPr algn="ctr" rtl="1"/>
                      <a:r>
                        <a:rPr lang="fa-IR" dirty="0" smtClean="0">
                          <a:cs typeface="B Nazanin" panose="00000400000000000000" pitchFamily="2" charset="-78"/>
                        </a:rPr>
                        <a:t>انزیم</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Fe2+,</a:t>
                      </a:r>
                      <a:r>
                        <a:rPr lang="en-US" baseline="0" dirty="0" smtClean="0">
                          <a:cs typeface="B Nazanin" panose="00000400000000000000" pitchFamily="2" charset="-78"/>
                        </a:rPr>
                        <a:t> Fe3+</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سیتوکروم اکسیداز، کاتالاز و پراکسیداز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Cu2+</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سیتوکروم</a:t>
                      </a:r>
                      <a:r>
                        <a:rPr lang="fa-IR" baseline="0" dirty="0" smtClean="0">
                          <a:cs typeface="B Nazanin" panose="00000400000000000000" pitchFamily="2" charset="-78"/>
                        </a:rPr>
                        <a:t> اکسیداز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Zn2+</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کربنیک انهیدراز، الکل دهیدروژناز،</a:t>
                      </a:r>
                      <a:r>
                        <a:rPr lang="en-US" dirty="0" smtClean="0">
                          <a:cs typeface="B Nazanin" panose="00000400000000000000" pitchFamily="2" charset="-78"/>
                        </a:rPr>
                        <a:t>DNA</a:t>
                      </a:r>
                      <a:r>
                        <a:rPr lang="fa-IR" dirty="0" smtClean="0">
                          <a:cs typeface="B Nazanin" panose="00000400000000000000" pitchFamily="2" charset="-78"/>
                        </a:rPr>
                        <a:t> پلیمراز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Mg2+</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هگزوکیناز، گلوکز-6- فسفاتاز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Mn2+</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آرژیناز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Ni2+</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اوره آز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Mo</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نیترات رداکتاز و زانتین اکسیداز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Se</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گلوتاتیون پراکسیداز</a:t>
                      </a:r>
                      <a:endParaRPr lang="en-US" dirty="0">
                        <a:cs typeface="B Nazanin" panose="00000400000000000000" pitchFamily="2" charset="-78"/>
                      </a:endParaRPr>
                    </a:p>
                  </a:txBody>
                  <a:tcPr/>
                </a:tc>
              </a:tr>
              <a:tr h="548136">
                <a:tc>
                  <a:txBody>
                    <a:bodyPr/>
                    <a:lstStyle/>
                    <a:p>
                      <a:pPr algn="r" rtl="1"/>
                      <a:r>
                        <a:rPr lang="en-US" dirty="0" smtClean="0">
                          <a:cs typeface="B Nazanin" panose="00000400000000000000" pitchFamily="2" charset="-78"/>
                        </a:rPr>
                        <a:t>Co</a:t>
                      </a:r>
                      <a:endParaRPr lang="en-US" dirty="0">
                        <a:cs typeface="B Nazanin" panose="00000400000000000000" pitchFamily="2" charset="-78"/>
                      </a:endParaRPr>
                    </a:p>
                  </a:txBody>
                  <a:tcPr/>
                </a:tc>
                <a:tc>
                  <a:txBody>
                    <a:bodyPr/>
                    <a:lstStyle/>
                    <a:p>
                      <a:pPr algn="r" rtl="1"/>
                      <a:r>
                        <a:rPr lang="fa-IR" dirty="0" smtClean="0">
                          <a:cs typeface="B Nazanin" panose="00000400000000000000" pitchFamily="2" charset="-78"/>
                        </a:rPr>
                        <a:t>گلوتامات موتاز</a:t>
                      </a:r>
                      <a:endParaRPr lang="en-US" dirty="0">
                        <a:cs typeface="B Nazanin" panose="00000400000000000000" pitchFamily="2" charset="-78"/>
                      </a:endParaRPr>
                    </a:p>
                  </a:txBody>
                  <a:tcPr/>
                </a:tc>
              </a:tr>
            </a:tbl>
          </a:graphicData>
        </a:graphic>
      </p:graphicFrame>
    </p:spTree>
    <p:extLst>
      <p:ext uri="{BB962C8B-B14F-4D97-AF65-F5344CB8AC3E}">
        <p14:creationId xmlns:p14="http://schemas.microsoft.com/office/powerpoint/2010/main" val="3691450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نقش فلزات در فعالیت آنزیم</a:t>
            </a:r>
            <a:endParaRPr lang="en-US" dirty="0">
              <a:cs typeface="B Nazanin" panose="00000400000000000000" pitchFamily="2" charset="-78"/>
            </a:endParaRPr>
          </a:p>
        </p:txBody>
      </p:sp>
      <p:sp>
        <p:nvSpPr>
          <p:cNvPr id="3" name="Content Placeholder 2"/>
          <p:cNvSpPr>
            <a:spLocks noGrp="1"/>
          </p:cNvSpPr>
          <p:nvPr>
            <p:ph idx="1"/>
          </p:nvPr>
        </p:nvSpPr>
        <p:spPr>
          <a:xfrm>
            <a:off x="2778125" y="2242711"/>
            <a:ext cx="8770571" cy="3651504"/>
          </a:xfrm>
        </p:spPr>
        <p:txBody>
          <a:bodyPr/>
          <a:lstStyle/>
          <a:p>
            <a:pPr algn="r" rtl="1"/>
            <a:r>
              <a:rPr lang="fa-IR" dirty="0" smtClean="0"/>
              <a:t>انزیمها برای حداکثر فعالیت خود به یونهای فلزی نیاز دارند که این انزیمها بدوگروه تقسیم می شوند</a:t>
            </a:r>
          </a:p>
          <a:p>
            <a:pPr algn="r" rtl="1"/>
            <a:r>
              <a:rPr lang="fa-IR" dirty="0" smtClean="0"/>
              <a:t>1-انزیمهای فلزدار که بخشی از ساختمان انزیم را تشکیل می دهند مثل مس در ساختار سرو پلاسمین</a:t>
            </a:r>
          </a:p>
          <a:p>
            <a:pPr algn="r" rtl="1"/>
            <a:r>
              <a:rPr lang="fa-IR" dirty="0" smtClean="0"/>
              <a:t>2- انزیمهای فعال شده توسط فلز که فلز به انزیم متصل نیست ولی برای حداکثر فعالیت حضور فلز الزامی است مثل </a:t>
            </a:r>
            <a:r>
              <a:rPr lang="en-US" dirty="0" smtClean="0"/>
              <a:t>Mg-ATP</a:t>
            </a:r>
            <a:r>
              <a:rPr lang="fa-IR" dirty="0" smtClean="0"/>
              <a:t> برای پمپ سدیم و پتاسیم</a:t>
            </a:r>
          </a:p>
          <a:p>
            <a:pPr algn="r" rtl="1"/>
            <a:endParaRPr lang="fa-IR" dirty="0" smtClean="0"/>
          </a:p>
          <a:p>
            <a:pPr algn="r" rtl="1"/>
            <a:endParaRPr lang="fa-IR" dirty="0" smtClean="0"/>
          </a:p>
          <a:p>
            <a:pPr algn="r" rtl="1"/>
            <a:endParaRPr lang="en-US" dirty="0"/>
          </a:p>
        </p:txBody>
      </p:sp>
      <p:pic>
        <p:nvPicPr>
          <p:cNvPr id="7170" name="Picture 2" descr="ÙØªÛØ¬Ù ØªØµÙÛØ±Û Ø¨Ø±Ø§Û â«Ù¾ÙÙ¾ Ø³Ø¯ÛÙ Ù Ù¾ØªØ§Ø³ÛÙ+PPT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26843"/>
            <a:ext cx="674853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ÙØªÛØ¬Ù ØªØµÙÛØ±Û Ø¨Ø±Ø§Û â«Ù¾ÙÙ¾ Ø³Ø¯ÛÙ Ù Ù¾ØªØ§Ø³ÛÙ+PPTâ¬â"/>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8530" y="3923875"/>
            <a:ext cx="4040181" cy="293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631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اسیدهای نوکلئیک</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smtClean="0"/>
              <a:t>مهمترین نقش اسیدهای نوکلئیک ذخیره اطلاعات ژنتیکی و انتقال این اطلاعات به نسلهای بعد و تجلی این اطلاعات است.</a:t>
            </a:r>
          </a:p>
          <a:p>
            <a:pPr algn="r" rtl="1"/>
            <a:r>
              <a:rPr lang="fa-IR" dirty="0" smtClean="0"/>
              <a:t>فردریک فیشر دانشمند سوئیسی در نیمه دوم قرن نوزدهم نوعی اسید نوکلئیک را از سلولها جدا کرد</a:t>
            </a:r>
          </a:p>
          <a:p>
            <a:pPr algn="r" rtl="1"/>
            <a:r>
              <a:rPr lang="fa-IR" dirty="0" smtClean="0"/>
              <a:t>اسیهای نوکلئیک پلیمرهای بدون انشعابی هستند که تنها از 4 نوع تک واحد به نام نوکلئوتید تشکیل شده اند</a:t>
            </a:r>
          </a:p>
          <a:p>
            <a:pPr algn="r" rtl="1"/>
            <a:r>
              <a:rPr lang="fa-IR" dirty="0" smtClean="0"/>
              <a:t>نوکلئوتیدها واحد سازنده اسیدهای نوکلئیک هستند و از هیدرولیز جزئی انها حاصل می شوند . اگر روند هیدرولیز ادامه یابد مولکول فسفات جدا و ترکیبی به نام نوکلئوزید بوجود می اید</a:t>
            </a:r>
          </a:p>
          <a:p>
            <a:pPr algn="r" rtl="1"/>
            <a:r>
              <a:rPr lang="fa-IR" dirty="0" smtClean="0"/>
              <a:t>هیدرولیز کامل قند 5 کربنه، فسفات ، باز و قند را میدهد. فسفات بشکل یونیزه اسید فسفریک است.</a:t>
            </a:r>
            <a:endParaRPr lang="en-US" dirty="0"/>
          </a:p>
        </p:txBody>
      </p:sp>
      <p:sp>
        <p:nvSpPr>
          <p:cNvPr id="4" name="Rectangle 3"/>
          <p:cNvSpPr/>
          <p:nvPr/>
        </p:nvSpPr>
        <p:spPr>
          <a:xfrm>
            <a:off x="1586785" y="5828294"/>
            <a:ext cx="8468990" cy="523220"/>
          </a:xfrm>
          <a:prstGeom prst="rect">
            <a:avLst/>
          </a:prstGeom>
        </p:spPr>
        <p:txBody>
          <a:bodyPr wrap="square">
            <a:spAutoFit/>
          </a:bodyPr>
          <a:lstStyle/>
          <a:p>
            <a:pPr algn="ctr" rtl="1"/>
            <a:r>
              <a:rPr lang="ar-SA" altLang="en-US" sz="2800" dirty="0">
                <a:solidFill>
                  <a:srgbClr val="003399"/>
                </a:solidFill>
                <a:cs typeface="B Nazanin" panose="00000400000000000000" pitchFamily="2" charset="-78"/>
              </a:rPr>
              <a:t>فسفات + باز + قند </a:t>
            </a:r>
            <a:r>
              <a:rPr lang="fa-IR" altLang="en-US" sz="2800" dirty="0">
                <a:solidFill>
                  <a:srgbClr val="003399"/>
                </a:solidFill>
                <a:cs typeface="B Nazanin" panose="00000400000000000000" pitchFamily="2" charset="-78"/>
              </a:rPr>
              <a:t>→</a:t>
            </a:r>
            <a:r>
              <a:rPr lang="ar-SA" altLang="en-US" sz="2800" dirty="0">
                <a:solidFill>
                  <a:srgbClr val="003399"/>
                </a:solidFill>
                <a:cs typeface="B Nazanin" panose="00000400000000000000" pitchFamily="2" charset="-78"/>
              </a:rPr>
              <a:t> فسفات + نوکلئوزید </a:t>
            </a:r>
            <a:r>
              <a:rPr lang="fa-IR" altLang="en-US" sz="2800" dirty="0">
                <a:solidFill>
                  <a:srgbClr val="003399"/>
                </a:solidFill>
                <a:cs typeface="B Nazanin" panose="00000400000000000000" pitchFamily="2" charset="-78"/>
              </a:rPr>
              <a:t>→</a:t>
            </a:r>
            <a:r>
              <a:rPr lang="ar-SA" altLang="en-US" sz="2800" dirty="0">
                <a:solidFill>
                  <a:srgbClr val="003399"/>
                </a:solidFill>
                <a:cs typeface="B Nazanin" panose="00000400000000000000" pitchFamily="2" charset="-78"/>
              </a:rPr>
              <a:t> نوکلئوتید </a:t>
            </a:r>
            <a:r>
              <a:rPr lang="fa-IR" altLang="en-US" sz="2800" dirty="0">
                <a:solidFill>
                  <a:srgbClr val="003399"/>
                </a:solidFill>
                <a:cs typeface="B Nazanin" panose="00000400000000000000" pitchFamily="2" charset="-78"/>
              </a:rPr>
              <a:t>→</a:t>
            </a:r>
            <a:r>
              <a:rPr lang="ar-SA" altLang="en-US" sz="2800" dirty="0">
                <a:solidFill>
                  <a:srgbClr val="003399"/>
                </a:solidFill>
                <a:cs typeface="B Nazanin" panose="00000400000000000000" pitchFamily="2" charset="-78"/>
              </a:rPr>
              <a:t> اسید نوکلئیک </a:t>
            </a:r>
            <a:endParaRPr lang="en-US" altLang="en-US" sz="2800" dirty="0">
              <a:solidFill>
                <a:srgbClr val="003399"/>
              </a:solidFill>
              <a:cs typeface="B Nazanin" panose="00000400000000000000" pitchFamily="2" charset="-78"/>
            </a:endParaRPr>
          </a:p>
        </p:txBody>
      </p:sp>
    </p:spTree>
    <p:extLst>
      <p:ext uri="{BB962C8B-B14F-4D97-AF65-F5344CB8AC3E}">
        <p14:creationId xmlns:p14="http://schemas.microsoft.com/office/powerpoint/2010/main" val="1465016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09852" y="285728"/>
            <a:ext cx="6429420" cy="1428760"/>
          </a:xfrm>
        </p:spPr>
        <p:txBody>
          <a:bodyPr/>
          <a:lstStyle/>
          <a:p>
            <a:r>
              <a:rPr lang="fa-IR" dirty="0" smtClean="0"/>
              <a:t>انواع بازهای آلی </a:t>
            </a:r>
            <a:endParaRPr lang="fa-IR" dirty="0"/>
          </a:p>
        </p:txBody>
      </p:sp>
      <p:cxnSp>
        <p:nvCxnSpPr>
          <p:cNvPr id="5" name="Straight Connector 4"/>
          <p:cNvCxnSpPr/>
          <p:nvPr/>
        </p:nvCxnSpPr>
        <p:spPr>
          <a:xfrm rot="5400000">
            <a:off x="5775323" y="1820851"/>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a:off x="2952728" y="2000240"/>
            <a:ext cx="592935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8463772" y="2418550"/>
            <a:ext cx="846144"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2534418" y="2418550"/>
            <a:ext cx="846144" cy="9524"/>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953388" y="2928934"/>
            <a:ext cx="1785950"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dirty="0">
                <a:cs typeface="B Nazanin" pitchFamily="2" charset="-78"/>
              </a:rPr>
              <a:t>پیریمیدین</a:t>
            </a:r>
            <a:endParaRPr lang="fa-IR" dirty="0"/>
          </a:p>
          <a:p>
            <a:pPr algn="ctr"/>
            <a:r>
              <a:rPr lang="fa-IR" dirty="0"/>
              <a:t> </a:t>
            </a:r>
          </a:p>
        </p:txBody>
      </p:sp>
      <p:sp>
        <p:nvSpPr>
          <p:cNvPr id="23" name="Rectangle 22"/>
          <p:cNvSpPr/>
          <p:nvPr/>
        </p:nvSpPr>
        <p:spPr>
          <a:xfrm>
            <a:off x="2166910" y="2928934"/>
            <a:ext cx="1785950"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dirty="0">
                <a:cs typeface="B Nazanin" pitchFamily="2" charset="-78"/>
              </a:rPr>
              <a:t>پورین</a:t>
            </a:r>
            <a:endParaRPr lang="fa-IR" dirty="0"/>
          </a:p>
        </p:txBody>
      </p:sp>
      <p:cxnSp>
        <p:nvCxnSpPr>
          <p:cNvPr id="24" name="Straight Connector 23"/>
          <p:cNvCxnSpPr/>
          <p:nvPr/>
        </p:nvCxnSpPr>
        <p:spPr>
          <a:xfrm rot="5400000">
            <a:off x="8529654" y="3924304"/>
            <a:ext cx="571504"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2671738" y="3995742"/>
            <a:ext cx="571504"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8167702" y="4214818"/>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524100" y="4286256"/>
            <a:ext cx="85725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8636811" y="4388651"/>
            <a:ext cx="357190"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2350267" y="4460089"/>
            <a:ext cx="357190"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3207523" y="4460089"/>
            <a:ext cx="357190"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9208315" y="4388651"/>
            <a:ext cx="357190" cy="9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7993869" y="4388651"/>
            <a:ext cx="357190" cy="9524"/>
          </a:xfrm>
          <a:prstGeom prst="line">
            <a:avLst/>
          </a:prstGeom>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2166910" y="4643446"/>
            <a:ext cx="64294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A</a:t>
            </a:r>
            <a:endParaRPr lang="fa-IR" dirty="0"/>
          </a:p>
        </p:txBody>
      </p:sp>
      <p:sp>
        <p:nvSpPr>
          <p:cNvPr id="52" name="Rectangle 51"/>
          <p:cNvSpPr/>
          <p:nvPr/>
        </p:nvSpPr>
        <p:spPr>
          <a:xfrm>
            <a:off x="3167042" y="4643446"/>
            <a:ext cx="64294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G</a:t>
            </a:r>
            <a:endParaRPr lang="fa-IR" dirty="0"/>
          </a:p>
        </p:txBody>
      </p:sp>
      <p:sp>
        <p:nvSpPr>
          <p:cNvPr id="53" name="Rectangle 52"/>
          <p:cNvSpPr/>
          <p:nvPr/>
        </p:nvSpPr>
        <p:spPr>
          <a:xfrm>
            <a:off x="7739074" y="4643446"/>
            <a:ext cx="64294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T</a:t>
            </a:r>
            <a:endParaRPr lang="fa-IR" dirty="0"/>
          </a:p>
        </p:txBody>
      </p:sp>
      <p:sp>
        <p:nvSpPr>
          <p:cNvPr id="54" name="Rectangle 53"/>
          <p:cNvSpPr/>
          <p:nvPr/>
        </p:nvSpPr>
        <p:spPr>
          <a:xfrm>
            <a:off x="8453454" y="4643446"/>
            <a:ext cx="64294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U</a:t>
            </a:r>
            <a:endParaRPr lang="fa-IR" dirty="0"/>
          </a:p>
        </p:txBody>
      </p:sp>
      <p:sp>
        <p:nvSpPr>
          <p:cNvPr id="55" name="Rectangle 54"/>
          <p:cNvSpPr/>
          <p:nvPr/>
        </p:nvSpPr>
        <p:spPr>
          <a:xfrm>
            <a:off x="9167834" y="4643446"/>
            <a:ext cx="64294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C</a:t>
            </a:r>
            <a:endParaRPr lang="fa-IR" dirty="0"/>
          </a:p>
        </p:txBody>
      </p:sp>
      <p:pic>
        <p:nvPicPr>
          <p:cNvPr id="7170" name="Picture 2" descr="C:\Documents and Settings\Pars Rayan Sari\Desktop\New Folder\1761901112150511572551549913366253176227.jpg"/>
          <p:cNvPicPr>
            <a:picLocks noChangeAspect="1" noChangeArrowheads="1"/>
          </p:cNvPicPr>
          <p:nvPr/>
        </p:nvPicPr>
        <p:blipFill>
          <a:blip r:embed="rId2"/>
          <a:srcRect/>
          <a:stretch>
            <a:fillRect/>
          </a:stretch>
        </p:blipFill>
        <p:spPr bwMode="auto">
          <a:xfrm>
            <a:off x="4738678" y="3643314"/>
            <a:ext cx="2357454" cy="1571636"/>
          </a:xfrm>
          <a:prstGeom prst="rect">
            <a:avLst/>
          </a:prstGeom>
          <a:noFill/>
        </p:spPr>
      </p:pic>
    </p:spTree>
    <p:extLst>
      <p:ext uri="{BB962C8B-B14F-4D97-AF65-F5344CB8AC3E}">
        <p14:creationId xmlns:p14="http://schemas.microsoft.com/office/powerpoint/2010/main" val="3000039931"/>
      </p:ext>
    </p:extLst>
  </p:cSld>
  <p:clrMapOvr>
    <a:masterClrMapping/>
  </p:clrMapOvr>
  <p:transition spd="slow">
    <p:checke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146144" y="161534"/>
            <a:ext cx="8928620" cy="6696466"/>
          </a:xfrm>
          <a:prstGeom prst="rect">
            <a:avLst/>
          </a:prstGeom>
        </p:spPr>
      </p:pic>
    </p:spTree>
    <p:extLst>
      <p:ext uri="{BB962C8B-B14F-4D97-AF65-F5344CB8AC3E}">
        <p14:creationId xmlns:p14="http://schemas.microsoft.com/office/powerpoint/2010/main" val="434918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1992313" y="620713"/>
            <a:ext cx="8229600" cy="1143000"/>
          </a:xfrm>
        </p:spPr>
        <p:txBody>
          <a:bodyPr>
            <a:normAutofit fontScale="90000"/>
          </a:bodyPr>
          <a:lstStyle/>
          <a:p>
            <a:pPr algn="r" rtl="1" eaLnBrk="1" hangingPunct="1"/>
            <a:r>
              <a:rPr lang="fa-IR" altLang="en-US" sz="3800" dirty="0" smtClean="0">
                <a:solidFill>
                  <a:srgbClr val="003399"/>
                </a:solidFill>
                <a:cs typeface="B Nazanin" panose="00000400000000000000" pitchFamily="2" charset="-78"/>
              </a:rPr>
              <a:t>بازهای حلقوی نیتروژنداردو نوع هستند</a:t>
            </a:r>
            <a:br>
              <a:rPr lang="fa-IR" altLang="en-US" sz="3800" dirty="0" smtClean="0">
                <a:solidFill>
                  <a:srgbClr val="003399"/>
                </a:solidFill>
                <a:cs typeface="B Nazanin" panose="00000400000000000000" pitchFamily="2" charset="-78"/>
              </a:rPr>
            </a:br>
            <a:r>
              <a:rPr lang="fa-IR" altLang="en-US" sz="3800" dirty="0" smtClean="0">
                <a:solidFill>
                  <a:srgbClr val="003399"/>
                </a:solidFill>
                <a:cs typeface="B Nazanin" panose="00000400000000000000" pitchFamily="2" charset="-78"/>
              </a:rPr>
              <a:t>1- بازهای پیریمیدین که تک حلقه ای هستند</a:t>
            </a:r>
            <a:r>
              <a:rPr lang="fa-IR" altLang="en-US" dirty="0" smtClean="0">
                <a:cs typeface="B Nazanin" panose="00000400000000000000" pitchFamily="2" charset="-78"/>
              </a:rPr>
              <a:t> </a:t>
            </a:r>
            <a:endParaRPr lang="en-US" altLang="en-US" dirty="0" smtClean="0">
              <a:cs typeface="B Nazanin" panose="00000400000000000000" pitchFamily="2" charset="-78"/>
            </a:endParaRPr>
          </a:p>
        </p:txBody>
      </p:sp>
      <p:pic>
        <p:nvPicPr>
          <p:cNvPr id="240644" name="Picture 4" descr="Untitled-50"/>
          <p:cNvPicPr>
            <a:picLocks noGrp="1" noChangeAspect="1" noChangeArrowheads="1"/>
          </p:cNvPicPr>
          <p:nvPr>
            <p:ph idx="1"/>
          </p:nvPr>
        </p:nvPicPr>
        <p:blipFill>
          <a:blip r:embed="rId2">
            <a:clrChange>
              <a:clrFrom>
                <a:srgbClr val="FFFFFF"/>
              </a:clrFrom>
              <a:clrTo>
                <a:srgbClr val="FFFFFF">
                  <a:alpha val="0"/>
                </a:srgbClr>
              </a:clrTo>
            </a:clrChange>
          </a:blip>
          <a:srcRect/>
          <a:stretch>
            <a:fillRect/>
          </a:stretch>
        </p:blipFill>
        <p:spPr>
          <a:xfrm>
            <a:off x="1774825" y="2060575"/>
            <a:ext cx="8642350" cy="3240088"/>
          </a:xfrm>
          <a:gradFill rotWithShape="1">
            <a:gsLst>
              <a:gs pos="0">
                <a:srgbClr val="FEE7F2">
                  <a:alpha val="78000"/>
                </a:srgbClr>
              </a:gs>
              <a:gs pos="8999">
                <a:srgbClr val="FBD49C">
                  <a:alpha val="81960"/>
                </a:srgbClr>
              </a:gs>
              <a:gs pos="19500">
                <a:srgbClr val="FBA97D">
                  <a:alpha val="86580"/>
                </a:srgbClr>
              </a:gs>
              <a:gs pos="32000">
                <a:srgbClr val="FAC77D">
                  <a:alpha val="92080"/>
                </a:srgbClr>
              </a:gs>
              <a:gs pos="41001">
                <a:srgbClr val="FEE7F2">
                  <a:alpha val="96040"/>
                </a:srgbClr>
              </a:gs>
              <a:gs pos="50000">
                <a:srgbClr val="FBEAC7"/>
              </a:gs>
              <a:gs pos="59000">
                <a:srgbClr val="FEE7F2">
                  <a:alpha val="96040"/>
                </a:srgbClr>
              </a:gs>
              <a:gs pos="68000">
                <a:srgbClr val="FAC77D">
                  <a:alpha val="92080"/>
                </a:srgbClr>
              </a:gs>
              <a:gs pos="80500">
                <a:srgbClr val="FBA97D">
                  <a:alpha val="86580"/>
                </a:srgbClr>
              </a:gs>
              <a:gs pos="91001">
                <a:srgbClr val="FBD49C">
                  <a:alpha val="81960"/>
                </a:srgbClr>
              </a:gs>
              <a:gs pos="100000">
                <a:srgbClr val="FEE7F2">
                  <a:alpha val="78000"/>
                </a:srgbClr>
              </a:gs>
            </a:gsLst>
            <a:lin ang="2700000" scaled="1"/>
          </a:gradFill>
          <a:ln w="38100">
            <a:solidFill>
              <a:srgbClr val="FF9900"/>
            </a:solidFill>
          </a:ln>
        </p:spPr>
      </p:pic>
    </p:spTree>
    <p:extLst>
      <p:ext uri="{BB962C8B-B14F-4D97-AF65-F5344CB8AC3E}">
        <p14:creationId xmlns:p14="http://schemas.microsoft.com/office/powerpoint/2010/main" val="3345986303"/>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40642"/>
                                        </p:tgtEl>
                                        <p:attrNameLst>
                                          <p:attrName>style.visibility</p:attrName>
                                        </p:attrNameLst>
                                      </p:cBhvr>
                                      <p:to>
                                        <p:strVal val="visible"/>
                                      </p:to>
                                    </p:set>
                                    <p:anim calcmode="lin" valueType="num">
                                      <p:cBhvr>
                                        <p:cTn id="7" dur="1000" fill="hold"/>
                                        <p:tgtEl>
                                          <p:spTgt spid="240642"/>
                                        </p:tgtEl>
                                        <p:attrNameLst>
                                          <p:attrName>ppt_w</p:attrName>
                                        </p:attrNameLst>
                                      </p:cBhvr>
                                      <p:tavLst>
                                        <p:tav tm="0">
                                          <p:val>
                                            <p:strVal val="#ppt_w+.3"/>
                                          </p:val>
                                        </p:tav>
                                        <p:tav tm="100000">
                                          <p:val>
                                            <p:strVal val="#ppt_w"/>
                                          </p:val>
                                        </p:tav>
                                      </p:tavLst>
                                    </p:anim>
                                    <p:anim calcmode="lin" valueType="num">
                                      <p:cBhvr>
                                        <p:cTn id="8" dur="1000" fill="hold"/>
                                        <p:tgtEl>
                                          <p:spTgt spid="240642"/>
                                        </p:tgtEl>
                                        <p:attrNameLst>
                                          <p:attrName>ppt_h</p:attrName>
                                        </p:attrNameLst>
                                      </p:cBhvr>
                                      <p:tavLst>
                                        <p:tav tm="0">
                                          <p:val>
                                            <p:strVal val="#ppt_h"/>
                                          </p:val>
                                        </p:tav>
                                        <p:tav tm="100000">
                                          <p:val>
                                            <p:strVal val="#ppt_h"/>
                                          </p:val>
                                        </p:tav>
                                      </p:tavLst>
                                    </p:anim>
                                    <p:animEffect transition="in" filter="fade">
                                      <p:cBhvr>
                                        <p:cTn id="9" dur="1000"/>
                                        <p:tgtEl>
                                          <p:spTgt spid="240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1992313" y="908050"/>
            <a:ext cx="8229600" cy="1143000"/>
          </a:xfrm>
        </p:spPr>
        <p:txBody>
          <a:bodyPr/>
          <a:lstStyle/>
          <a:p>
            <a:pPr algn="r" rtl="1" eaLnBrk="1" hangingPunct="1"/>
            <a:r>
              <a:rPr lang="fa-IR" altLang="en-US" sz="3800" dirty="0" smtClean="0">
                <a:solidFill>
                  <a:srgbClr val="003399"/>
                </a:solidFill>
                <a:cs typeface="B Nazanin" panose="00000400000000000000" pitchFamily="2" charset="-78"/>
              </a:rPr>
              <a:t>2- بازهای پورین از دو حلقه تشکیل شده اند</a:t>
            </a:r>
            <a:endParaRPr lang="en-US" altLang="en-US" sz="3800" dirty="0">
              <a:solidFill>
                <a:srgbClr val="003399"/>
              </a:solidFill>
              <a:cs typeface="B Nazanin" panose="00000400000000000000" pitchFamily="2" charset="-78"/>
            </a:endParaRPr>
          </a:p>
        </p:txBody>
      </p:sp>
      <p:pic>
        <p:nvPicPr>
          <p:cNvPr id="242692" name="Picture 4" descr="Untitled-51"/>
          <p:cNvPicPr>
            <a:picLocks noGrp="1" noChangeAspect="1" noChangeArrowheads="1"/>
          </p:cNvPicPr>
          <p:nvPr>
            <p:ph idx="1"/>
          </p:nvPr>
        </p:nvPicPr>
        <p:blipFill>
          <a:blip r:embed="rId2">
            <a:clrChange>
              <a:clrFrom>
                <a:srgbClr val="FFFFFF"/>
              </a:clrFrom>
              <a:clrTo>
                <a:srgbClr val="FFFFFF">
                  <a:alpha val="0"/>
                </a:srgbClr>
              </a:clrTo>
            </a:clrChange>
          </a:blip>
          <a:srcRect/>
          <a:stretch>
            <a:fillRect/>
          </a:stretch>
        </p:blipFill>
        <p:spPr>
          <a:xfrm>
            <a:off x="2208214" y="2349500"/>
            <a:ext cx="7775575" cy="2808288"/>
          </a:xfrm>
          <a:gradFill rotWithShape="1">
            <a:gsLst>
              <a:gs pos="0">
                <a:srgbClr val="FEE7F2">
                  <a:alpha val="78000"/>
                </a:srgbClr>
              </a:gs>
              <a:gs pos="8999">
                <a:srgbClr val="FBD49C">
                  <a:alpha val="81960"/>
                </a:srgbClr>
              </a:gs>
              <a:gs pos="19500">
                <a:srgbClr val="FBA97D">
                  <a:alpha val="86580"/>
                </a:srgbClr>
              </a:gs>
              <a:gs pos="32000">
                <a:srgbClr val="FAC77D">
                  <a:alpha val="92080"/>
                </a:srgbClr>
              </a:gs>
              <a:gs pos="41001">
                <a:srgbClr val="FEE7F2">
                  <a:alpha val="96040"/>
                </a:srgbClr>
              </a:gs>
              <a:gs pos="50000">
                <a:srgbClr val="FBEAC7"/>
              </a:gs>
              <a:gs pos="59000">
                <a:srgbClr val="FEE7F2">
                  <a:alpha val="96040"/>
                </a:srgbClr>
              </a:gs>
              <a:gs pos="68000">
                <a:srgbClr val="FAC77D">
                  <a:alpha val="92080"/>
                </a:srgbClr>
              </a:gs>
              <a:gs pos="80500">
                <a:srgbClr val="FBA97D">
                  <a:alpha val="86580"/>
                </a:srgbClr>
              </a:gs>
              <a:gs pos="91001">
                <a:srgbClr val="FBD49C">
                  <a:alpha val="81960"/>
                </a:srgbClr>
              </a:gs>
              <a:gs pos="100000">
                <a:srgbClr val="FEE7F2">
                  <a:alpha val="78000"/>
                </a:srgbClr>
              </a:gs>
            </a:gsLst>
            <a:lin ang="2700000" scaled="1"/>
          </a:gradFill>
          <a:ln w="38100">
            <a:solidFill>
              <a:srgbClr val="FFB265"/>
            </a:solidFill>
          </a:ln>
        </p:spPr>
      </p:pic>
    </p:spTree>
    <p:extLst>
      <p:ext uri="{BB962C8B-B14F-4D97-AF65-F5344CB8AC3E}">
        <p14:creationId xmlns:p14="http://schemas.microsoft.com/office/powerpoint/2010/main" val="1130223126"/>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42690"/>
                                        </p:tgtEl>
                                        <p:attrNameLst>
                                          <p:attrName>style.visibility</p:attrName>
                                        </p:attrNameLst>
                                      </p:cBhvr>
                                      <p:to>
                                        <p:strVal val="visible"/>
                                      </p:to>
                                    </p:set>
                                    <p:anim calcmode="lin" valueType="num">
                                      <p:cBhvr>
                                        <p:cTn id="7" dur="1000" fill="hold"/>
                                        <p:tgtEl>
                                          <p:spTgt spid="242690"/>
                                        </p:tgtEl>
                                        <p:attrNameLst>
                                          <p:attrName>ppt_w</p:attrName>
                                        </p:attrNameLst>
                                      </p:cBhvr>
                                      <p:tavLst>
                                        <p:tav tm="0">
                                          <p:val>
                                            <p:strVal val="#ppt_w+.3"/>
                                          </p:val>
                                        </p:tav>
                                        <p:tav tm="100000">
                                          <p:val>
                                            <p:strVal val="#ppt_w"/>
                                          </p:val>
                                        </p:tav>
                                      </p:tavLst>
                                    </p:anim>
                                    <p:anim calcmode="lin" valueType="num">
                                      <p:cBhvr>
                                        <p:cTn id="8" dur="1000" fill="hold"/>
                                        <p:tgtEl>
                                          <p:spTgt spid="242690"/>
                                        </p:tgtEl>
                                        <p:attrNameLst>
                                          <p:attrName>ppt_h</p:attrName>
                                        </p:attrNameLst>
                                      </p:cBhvr>
                                      <p:tavLst>
                                        <p:tav tm="0">
                                          <p:val>
                                            <p:strVal val="#ppt_h"/>
                                          </p:val>
                                        </p:tav>
                                        <p:tav tm="100000">
                                          <p:val>
                                            <p:strVal val="#ppt_h"/>
                                          </p:val>
                                        </p:tav>
                                      </p:tavLst>
                                    </p:anim>
                                    <p:animEffect transition="in" filter="fade">
                                      <p:cBhvr>
                                        <p:cTn id="9" dur="1000"/>
                                        <p:tgtEl>
                                          <p:spTgt spid="242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27278" y="193183"/>
            <a:ext cx="10869769" cy="7005338"/>
          </a:xfrm>
          <a:prstGeom prst="rect">
            <a:avLst/>
          </a:prstGeom>
        </p:spPr>
      </p:pic>
    </p:spTree>
    <p:extLst>
      <p:ext uri="{BB962C8B-B14F-4D97-AF65-F5344CB8AC3E}">
        <p14:creationId xmlns:p14="http://schemas.microsoft.com/office/powerpoint/2010/main" val="3522156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از اتصال یک باز و یک قند نوکلئوزید ساخته می شود این اتصال از طریق پیوند کووالانسی بین نیتروژن شماره 1 بازهای پیریمیدین یا نیتروژن شماره 9 پورین ها با کربن شماره 1 قند ایجاد میشود. پیوند حاصل </a:t>
            </a:r>
            <a:r>
              <a:rPr lang="en-US" dirty="0" smtClean="0">
                <a:cs typeface="B Nazanin" panose="00000400000000000000" pitchFamily="2" charset="-78"/>
              </a:rPr>
              <a:t>N</a:t>
            </a:r>
            <a:r>
              <a:rPr lang="fa-IR" dirty="0" smtClean="0">
                <a:cs typeface="B Nazanin" panose="00000400000000000000" pitchFamily="2" charset="-78"/>
              </a:rPr>
              <a:t>- نوکلئوزیدی خوانده می شود. آدنوزین، گوانوزین سیستدین، یوریدین، و تیمیدین 5 نوکلئوزید هستند.</a:t>
            </a:r>
          </a:p>
          <a:p>
            <a:pPr algn="r" rtl="1"/>
            <a:r>
              <a:rPr lang="fa-IR" dirty="0" smtClean="0">
                <a:cs typeface="B Nazanin" panose="00000400000000000000" pitchFamily="2" charset="-78"/>
              </a:rPr>
              <a:t>اتصال مولکول فسفات به کربن شماره 5 قند نوکلئوزید، نوکلئوتید بوجود می اورد. برحسب تعداد گروه فسفات نوکلئوزید منوفسفات، </a:t>
            </a:r>
            <a:r>
              <a:rPr lang="fa-IR" dirty="0">
                <a:cs typeface="B Nazanin" panose="00000400000000000000" pitchFamily="2" charset="-78"/>
              </a:rPr>
              <a:t>نوکلئوزید </a:t>
            </a:r>
            <a:r>
              <a:rPr lang="fa-IR" dirty="0" smtClean="0">
                <a:cs typeface="B Nazanin" panose="00000400000000000000" pitchFamily="2" charset="-78"/>
              </a:rPr>
              <a:t>دی فسفات، </a:t>
            </a:r>
            <a:r>
              <a:rPr lang="fa-IR" dirty="0">
                <a:cs typeface="B Nazanin" panose="00000400000000000000" pitchFamily="2" charset="-78"/>
              </a:rPr>
              <a:t>نوکلئوزید </a:t>
            </a:r>
            <a:r>
              <a:rPr lang="fa-IR" dirty="0" smtClean="0">
                <a:cs typeface="B Nazanin" panose="00000400000000000000" pitchFamily="2" charset="-78"/>
              </a:rPr>
              <a:t>تری فسفات خواهیم داشت.</a:t>
            </a:r>
          </a:p>
          <a:p>
            <a:pPr algn="r" rtl="1"/>
            <a:r>
              <a:rPr lang="fa-IR" dirty="0" smtClean="0">
                <a:cs typeface="B Nazanin" panose="00000400000000000000" pitchFamily="2" charset="-78"/>
              </a:rPr>
              <a:t>نزدیکترین فسفات به گروه قند فسفات آلفا، دوم بتا و سوم گاما نامگذاری شده اند. مثل ادنوزین تری فسفات</a:t>
            </a:r>
            <a:r>
              <a:rPr lang="en-US" dirty="0" smtClean="0">
                <a:cs typeface="B Nazanin" panose="00000400000000000000" pitchFamily="2" charset="-78"/>
              </a:rPr>
              <a:t>(ATP)</a:t>
            </a:r>
            <a:r>
              <a:rPr lang="fa-IR" dirty="0" smtClean="0">
                <a:cs typeface="B Nazanin" panose="00000400000000000000" pitchFamily="2" charset="-78"/>
              </a:rPr>
              <a:t> </a:t>
            </a:r>
          </a:p>
          <a:p>
            <a:pPr algn="r" rtl="1"/>
            <a:endParaRPr lang="en-US" dirty="0"/>
          </a:p>
        </p:txBody>
      </p:sp>
      <p:pic>
        <p:nvPicPr>
          <p:cNvPr id="10242" name="Picture 2" descr="ÙØªÛØ¬Ù ØªØµÙÛØ±Û Ø¨Ø±Ø§Û Ù¾ÛÙÙØ¯ ÙÙÚ©ÙØ¦ÙØ²ÛØ¯Û"/>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279948"/>
            <a:ext cx="4198513" cy="239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102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24000" y="0"/>
            <a:ext cx="9281375" cy="6858000"/>
          </a:xfrm>
          <a:prstGeom prst="rect">
            <a:avLst/>
          </a:prstGeom>
        </p:spPr>
      </p:pic>
    </p:spTree>
    <p:extLst>
      <p:ext uri="{BB962C8B-B14F-4D97-AF65-F5344CB8AC3E}">
        <p14:creationId xmlns:p14="http://schemas.microsoft.com/office/powerpoint/2010/main" val="2704707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641" y="744529"/>
            <a:ext cx="7772400" cy="1684339"/>
          </a:xfrm>
        </p:spPr>
        <p:txBody>
          <a:bodyPr>
            <a:normAutofit/>
          </a:bodyPr>
          <a:lstStyle/>
          <a:p>
            <a:r>
              <a:rPr lang="fa-IR" b="1" dirty="0" smtClean="0">
                <a:solidFill>
                  <a:schemeClr val="tx1"/>
                </a:solidFill>
                <a:cs typeface="B Nazanin" pitchFamily="2" charset="-78"/>
              </a:rPr>
              <a:t>مقایسه ی ریبوز و دزاکسی ریبوز </a:t>
            </a:r>
            <a:endParaRPr lang="fa-IR" b="1" dirty="0">
              <a:solidFill>
                <a:schemeClr val="tx1"/>
              </a:solidFill>
              <a:cs typeface="B Nazanin" pitchFamily="2" charset="-78"/>
            </a:endParaRPr>
          </a:p>
        </p:txBody>
      </p:sp>
      <p:pic>
        <p:nvPicPr>
          <p:cNvPr id="4" name="Picture 3"/>
          <p:cNvPicPr>
            <a:picLocks noChangeArrowheads="1"/>
          </p:cNvPicPr>
          <p:nvPr/>
        </p:nvPicPr>
        <p:blipFill>
          <a:blip r:embed="rId2"/>
          <a:srcRect/>
          <a:stretch>
            <a:fillRect/>
          </a:stretch>
        </p:blipFill>
        <p:spPr bwMode="auto">
          <a:xfrm>
            <a:off x="47984" y="2428868"/>
            <a:ext cx="4852990" cy="4071966"/>
          </a:xfrm>
          <a:prstGeom prst="rect">
            <a:avLst/>
          </a:prstGeom>
          <a:noFill/>
          <a:ln w="12700">
            <a:noFill/>
            <a:miter lim="800000"/>
            <a:headEnd/>
            <a:tailEnd/>
          </a:ln>
          <a:effectLst/>
        </p:spPr>
      </p:pic>
      <p:pic>
        <p:nvPicPr>
          <p:cNvPr id="6" name="Picture 3"/>
          <p:cNvPicPr>
            <a:picLocks noChangeArrowheads="1"/>
          </p:cNvPicPr>
          <p:nvPr/>
        </p:nvPicPr>
        <p:blipFill>
          <a:blip r:embed="rId3"/>
          <a:srcRect/>
          <a:stretch>
            <a:fillRect/>
          </a:stretch>
        </p:blipFill>
        <p:spPr bwMode="auto">
          <a:xfrm>
            <a:off x="4785317" y="2428868"/>
            <a:ext cx="4337043" cy="4071966"/>
          </a:xfrm>
          <a:prstGeom prst="rect">
            <a:avLst/>
          </a:prstGeom>
          <a:noFill/>
          <a:ln w="12700">
            <a:noFill/>
            <a:miter lim="800000"/>
            <a:headEnd/>
            <a:tailEnd/>
          </a:ln>
          <a:effectLst/>
        </p:spPr>
      </p:pic>
      <p:pic>
        <p:nvPicPr>
          <p:cNvPr id="5" name="Picture 4" descr="chromosomes and dna"/>
          <p:cNvPicPr>
            <a:picLocks noChangeAspect="1" noChangeArrowheads="1"/>
          </p:cNvPicPr>
          <p:nvPr/>
        </p:nvPicPr>
        <p:blipFill>
          <a:blip r:embed="rId4" cstate="print"/>
          <a:srcRect/>
          <a:stretch>
            <a:fillRect/>
          </a:stretch>
        </p:blipFill>
        <p:spPr>
          <a:xfrm>
            <a:off x="9122360" y="610323"/>
            <a:ext cx="2838266" cy="4541226"/>
          </a:xfrm>
          <a:prstGeom prst="rect">
            <a:avLst/>
          </a:prstGeom>
          <a:noFill/>
          <a:ln/>
        </p:spPr>
      </p:pic>
    </p:spTree>
    <p:extLst>
      <p:ext uri="{BB962C8B-B14F-4D97-AF65-F5344CB8AC3E}">
        <p14:creationId xmlns:p14="http://schemas.microsoft.com/office/powerpoint/2010/main" val="3556944915"/>
      </p:ext>
    </p:extLst>
  </p:cSld>
  <p:clrMapOvr>
    <a:masterClrMapping/>
  </p:clrMapOvr>
  <p:transition spd="slow">
    <p:wedg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781837" y="283335"/>
            <a:ext cx="8359554" cy="6269666"/>
          </a:xfrm>
          <a:prstGeom prst="rect">
            <a:avLst/>
          </a:prstGeom>
        </p:spPr>
      </p:pic>
    </p:spTree>
    <p:extLst>
      <p:ext uri="{BB962C8B-B14F-4D97-AF65-F5344CB8AC3E}">
        <p14:creationId xmlns:p14="http://schemas.microsoft.com/office/powerpoint/2010/main" val="2909110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98503" y="143343"/>
            <a:ext cx="8795202" cy="6596402"/>
          </a:xfrm>
          <a:prstGeom prst="rect">
            <a:avLst/>
          </a:prstGeom>
        </p:spPr>
      </p:pic>
    </p:spTree>
    <p:extLst>
      <p:ext uri="{BB962C8B-B14F-4D97-AF65-F5344CB8AC3E}">
        <p14:creationId xmlns:p14="http://schemas.microsoft.com/office/powerpoint/2010/main" val="1904975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279561" y="128788"/>
            <a:ext cx="8628845" cy="6471634"/>
          </a:xfrm>
          <a:prstGeom prst="rect">
            <a:avLst/>
          </a:prstGeom>
        </p:spPr>
      </p:pic>
      <p:pic>
        <p:nvPicPr>
          <p:cNvPr id="3" name="Picture 2"/>
          <p:cNvPicPr>
            <a:picLocks noChangeAspect="1"/>
          </p:cNvPicPr>
          <p:nvPr/>
        </p:nvPicPr>
        <p:blipFill>
          <a:blip r:embed="rId3"/>
          <a:stretch>
            <a:fillRect/>
          </a:stretch>
        </p:blipFill>
        <p:spPr>
          <a:xfrm>
            <a:off x="552324" y="0"/>
            <a:ext cx="11087352" cy="6858000"/>
          </a:xfrm>
          <a:prstGeom prst="rect">
            <a:avLst/>
          </a:prstGeom>
        </p:spPr>
      </p:pic>
    </p:spTree>
    <p:extLst>
      <p:ext uri="{BB962C8B-B14F-4D97-AF65-F5344CB8AC3E}">
        <p14:creationId xmlns:p14="http://schemas.microsoft.com/office/powerpoint/2010/main" val="2678994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solidFill>
            <a:schemeClr val="bg1"/>
          </a:solidFill>
          <a:ln/>
        </p:spPr>
        <p:txBody>
          <a:bodyPr/>
          <a:lstStyle/>
          <a:p>
            <a:r>
              <a:rPr lang="fa-IR" b="1" dirty="0" smtClean="0">
                <a:cs typeface="B Nazanin" pitchFamily="2" charset="-78"/>
              </a:rPr>
              <a:t>نوکلئوزید و نوکلئوتید </a:t>
            </a:r>
            <a:endParaRPr lang="en-US" b="1" dirty="0">
              <a:cs typeface="B Nazanin" pitchFamily="2" charset="-78"/>
            </a:endParaRPr>
          </a:p>
        </p:txBody>
      </p:sp>
      <p:pic>
        <p:nvPicPr>
          <p:cNvPr id="4" name="Picture 4"/>
          <p:cNvPicPr>
            <a:picLocks noChangeArrowheads="1"/>
          </p:cNvPicPr>
          <p:nvPr/>
        </p:nvPicPr>
        <p:blipFill>
          <a:blip r:embed="rId3"/>
          <a:srcRect/>
          <a:stretch>
            <a:fillRect/>
          </a:stretch>
        </p:blipFill>
        <p:spPr bwMode="auto">
          <a:xfrm>
            <a:off x="1524000" y="1981200"/>
            <a:ext cx="9067800" cy="4800600"/>
          </a:xfrm>
          <a:prstGeom prst="rect">
            <a:avLst/>
          </a:prstGeom>
          <a:noFill/>
          <a:ln w="12700">
            <a:noFill/>
            <a:miter lim="800000"/>
            <a:headEnd/>
            <a:tailEnd/>
          </a:ln>
          <a:effectLst/>
        </p:spPr>
      </p:pic>
      <p:pic>
        <p:nvPicPr>
          <p:cNvPr id="2" name="Picture 1"/>
          <p:cNvPicPr>
            <a:picLocks noChangeAspect="1"/>
          </p:cNvPicPr>
          <p:nvPr/>
        </p:nvPicPr>
        <p:blipFill>
          <a:blip r:embed="rId4">
            <a:lum bright="-20000" contrast="40000"/>
          </a:blip>
          <a:stretch>
            <a:fillRect/>
          </a:stretch>
        </p:blipFill>
        <p:spPr>
          <a:xfrm>
            <a:off x="445851" y="0"/>
            <a:ext cx="11300298" cy="6858000"/>
          </a:xfrm>
          <a:prstGeom prst="rect">
            <a:avLst/>
          </a:prstGeom>
        </p:spPr>
      </p:pic>
    </p:spTree>
    <p:extLst>
      <p:ext uri="{BB962C8B-B14F-4D97-AF65-F5344CB8AC3E}">
        <p14:creationId xmlns:p14="http://schemas.microsoft.com/office/powerpoint/2010/main" val="609713730"/>
      </p:ext>
    </p:extLst>
  </p:cSld>
  <p:clrMapOvr>
    <a:masterClrMapping/>
  </p:clrMapOvr>
  <p:transition spd="slow">
    <p:pu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33700" y="0"/>
            <a:ext cx="8495763" cy="6371823"/>
          </a:xfrm>
          <a:prstGeom prst="rect">
            <a:avLst/>
          </a:prstGeom>
        </p:spPr>
      </p:pic>
    </p:spTree>
    <p:extLst>
      <p:ext uri="{BB962C8B-B14F-4D97-AF65-F5344CB8AC3E}">
        <p14:creationId xmlns:p14="http://schemas.microsoft.com/office/powerpoint/2010/main" val="3731191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05318" y="300309"/>
            <a:ext cx="8577329" cy="6432998"/>
          </a:xfrm>
          <a:prstGeom prst="rect">
            <a:avLst/>
          </a:prstGeom>
        </p:spPr>
      </p:pic>
    </p:spTree>
    <p:extLst>
      <p:ext uri="{BB962C8B-B14F-4D97-AF65-F5344CB8AC3E}">
        <p14:creationId xmlns:p14="http://schemas.microsoft.com/office/powerpoint/2010/main" val="3545579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08351" y="130463"/>
            <a:ext cx="8795202" cy="6596402"/>
          </a:xfrm>
          <a:prstGeom prst="rect">
            <a:avLst/>
          </a:prstGeom>
        </p:spPr>
      </p:pic>
    </p:spTree>
    <p:extLst>
      <p:ext uri="{BB962C8B-B14F-4D97-AF65-F5344CB8AC3E}">
        <p14:creationId xmlns:p14="http://schemas.microsoft.com/office/powerpoint/2010/main" val="2767526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285487" y="938186"/>
            <a:ext cx="7000924" cy="1643074"/>
          </a:xfrm>
        </p:spPr>
        <p:txBody>
          <a:bodyPr>
            <a:normAutofit/>
          </a:bodyPr>
          <a:lstStyle/>
          <a:p>
            <a:r>
              <a:rPr lang="en-US" sz="6000" dirty="0"/>
              <a:t>                  </a:t>
            </a:r>
            <a:r>
              <a:rPr lang="en-US" sz="8800" i="1" dirty="0">
                <a:solidFill>
                  <a:srgbClr val="92D050"/>
                </a:solidFill>
                <a:cs typeface="Aharoni" pitchFamily="2" charset="-79"/>
              </a:rPr>
              <a:t>A:T</a:t>
            </a:r>
            <a:r>
              <a:rPr lang="en-US" sz="6000" dirty="0"/>
              <a:t>              </a:t>
            </a:r>
            <a:endParaRPr lang="fa-IR" sz="6000" dirty="0"/>
          </a:p>
        </p:txBody>
      </p:sp>
      <p:sp>
        <p:nvSpPr>
          <p:cNvPr id="3" name="Subtitle 2"/>
          <p:cNvSpPr>
            <a:spLocks noGrp="1"/>
          </p:cNvSpPr>
          <p:nvPr>
            <p:ph type="subTitle" idx="1"/>
          </p:nvPr>
        </p:nvSpPr>
        <p:spPr>
          <a:xfrm>
            <a:off x="1881158" y="4572008"/>
            <a:ext cx="2700334" cy="1500198"/>
          </a:xfrm>
        </p:spPr>
        <p:txBody>
          <a:bodyPr>
            <a:noAutofit/>
          </a:bodyPr>
          <a:lstStyle/>
          <a:p>
            <a:r>
              <a:rPr lang="en-US" sz="8000" b="1" dirty="0">
                <a:solidFill>
                  <a:srgbClr val="92D050"/>
                </a:solidFill>
                <a:cs typeface="B Nazanin" pitchFamily="2" charset="-78"/>
              </a:rPr>
              <a:t>C:G</a:t>
            </a:r>
            <a:endParaRPr lang="fa-IR" sz="8000" b="1" dirty="0">
              <a:solidFill>
                <a:srgbClr val="92D050"/>
              </a:solidFill>
              <a:cs typeface="B Nazanin" pitchFamily="2" charset="-78"/>
            </a:endParaRPr>
          </a:p>
        </p:txBody>
      </p:sp>
      <p:pic>
        <p:nvPicPr>
          <p:cNvPr id="4" name="Picture 4"/>
          <p:cNvPicPr>
            <a:picLocks noChangeArrowheads="1"/>
          </p:cNvPicPr>
          <p:nvPr/>
        </p:nvPicPr>
        <p:blipFill>
          <a:blip r:embed="rId2"/>
          <a:srcRect/>
          <a:stretch>
            <a:fillRect/>
          </a:stretch>
        </p:blipFill>
        <p:spPr bwMode="auto">
          <a:xfrm>
            <a:off x="1881158" y="357166"/>
            <a:ext cx="4916488" cy="2805114"/>
          </a:xfrm>
          <a:prstGeom prst="rect">
            <a:avLst/>
          </a:prstGeom>
          <a:noFill/>
          <a:ln w="12700">
            <a:noFill/>
            <a:miter lim="800000"/>
            <a:headEnd/>
            <a:tailEnd/>
          </a:ln>
          <a:effectLst/>
        </p:spPr>
      </p:pic>
      <p:pic>
        <p:nvPicPr>
          <p:cNvPr id="5" name="Picture 3"/>
          <p:cNvPicPr>
            <a:picLocks noChangeArrowheads="1"/>
          </p:cNvPicPr>
          <p:nvPr/>
        </p:nvPicPr>
        <p:blipFill>
          <a:blip r:embed="rId3"/>
          <a:srcRect/>
          <a:stretch>
            <a:fillRect/>
          </a:stretch>
        </p:blipFill>
        <p:spPr bwMode="auto">
          <a:xfrm>
            <a:off x="4810117" y="3857628"/>
            <a:ext cx="4995863" cy="2690810"/>
          </a:xfrm>
          <a:prstGeom prst="rect">
            <a:avLst/>
          </a:prstGeom>
          <a:noFill/>
          <a:ln w="12700">
            <a:noFill/>
            <a:miter lim="800000"/>
            <a:headEnd/>
            <a:tailEnd/>
          </a:ln>
          <a:effectLst/>
        </p:spPr>
      </p:pic>
    </p:spTree>
    <p:extLst>
      <p:ext uri="{BB962C8B-B14F-4D97-AF65-F5344CB8AC3E}">
        <p14:creationId xmlns:p14="http://schemas.microsoft.com/office/powerpoint/2010/main" val="896589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6247" y="581012"/>
            <a:ext cx="5072066" cy="1470025"/>
          </a:xfrm>
        </p:spPr>
        <p:txBody>
          <a:bodyPr>
            <a:normAutofit/>
          </a:bodyPr>
          <a:lstStyle/>
          <a:p>
            <a:r>
              <a:rPr lang="en-US" dirty="0" smtClean="0">
                <a:solidFill>
                  <a:srgbClr val="92D050"/>
                </a:solidFill>
              </a:rPr>
              <a:t>DNA</a:t>
            </a:r>
            <a:r>
              <a:rPr lang="fa-IR" dirty="0" smtClean="0">
                <a:solidFill>
                  <a:srgbClr val="92D050"/>
                </a:solidFill>
              </a:rPr>
              <a:t>ساختمان سوم </a:t>
            </a:r>
            <a:endParaRPr lang="fa-IR" dirty="0">
              <a:solidFill>
                <a:srgbClr val="92D050"/>
              </a:solidFill>
            </a:endParaRPr>
          </a:p>
        </p:txBody>
      </p:sp>
      <p:sp>
        <p:nvSpPr>
          <p:cNvPr id="3" name="Subtitle 2"/>
          <p:cNvSpPr>
            <a:spLocks noGrp="1"/>
          </p:cNvSpPr>
          <p:nvPr>
            <p:ph type="subTitle" idx="1"/>
          </p:nvPr>
        </p:nvSpPr>
        <p:spPr>
          <a:xfrm>
            <a:off x="7555939" y="2051037"/>
            <a:ext cx="4500594" cy="3709998"/>
          </a:xfrm>
        </p:spPr>
        <p:txBody>
          <a:bodyPr>
            <a:normAutofit/>
          </a:bodyPr>
          <a:lstStyle/>
          <a:p>
            <a:pPr algn="r" rtl="1">
              <a:buFont typeface="Wingdings" pitchFamily="2" charset="2"/>
              <a:buChar char="§"/>
            </a:pPr>
            <a:r>
              <a:rPr lang="fa-IR" sz="2400" dirty="0" smtClean="0">
                <a:cs typeface="B Nazanin" panose="00000400000000000000" pitchFamily="2" charset="-78"/>
              </a:rPr>
              <a:t>تشکیل نوکلئوزوم </a:t>
            </a:r>
          </a:p>
          <a:p>
            <a:pPr algn="r" rtl="1">
              <a:buFont typeface="Wingdings" pitchFamily="2" charset="2"/>
              <a:buChar char="§"/>
            </a:pPr>
            <a:endParaRPr lang="fa-IR" sz="2400" dirty="0" smtClean="0">
              <a:cs typeface="B Nazanin" panose="00000400000000000000" pitchFamily="2" charset="-78"/>
            </a:endParaRPr>
          </a:p>
          <a:p>
            <a:pPr algn="r" rtl="1">
              <a:buFont typeface="Wingdings" pitchFamily="2" charset="2"/>
              <a:buChar char="§"/>
            </a:pPr>
            <a:r>
              <a:rPr lang="fa-IR" sz="2400" dirty="0" smtClean="0">
                <a:cs typeface="B Nazanin" panose="00000400000000000000" pitchFamily="2" charset="-78"/>
              </a:rPr>
              <a:t>تشکیل رشته های </a:t>
            </a:r>
            <a:r>
              <a:rPr lang="en-US" sz="2400" dirty="0" smtClean="0">
                <a:cs typeface="B Nazanin" panose="00000400000000000000" pitchFamily="2" charset="-78"/>
              </a:rPr>
              <a:t> </a:t>
            </a:r>
            <a:r>
              <a:rPr lang="fa-IR" sz="2400" dirty="0" smtClean="0">
                <a:cs typeface="B Nazanin" panose="00000400000000000000" pitchFamily="2" charset="-78"/>
              </a:rPr>
              <a:t>کروماتین</a:t>
            </a:r>
            <a:r>
              <a:rPr lang="en-US" sz="2400" dirty="0" smtClean="0">
                <a:cs typeface="B Nazanin" panose="00000400000000000000" pitchFamily="2" charset="-78"/>
              </a:rPr>
              <a:t>30nm</a:t>
            </a:r>
            <a:endParaRPr lang="fa-IR" sz="2400" dirty="0" smtClean="0">
              <a:cs typeface="B Nazanin" panose="00000400000000000000" pitchFamily="2" charset="-78"/>
            </a:endParaRPr>
          </a:p>
          <a:p>
            <a:pPr algn="r" rtl="1">
              <a:buFont typeface="Wingdings" pitchFamily="2" charset="2"/>
              <a:buChar char="§"/>
            </a:pPr>
            <a:endParaRPr lang="fa-IR" sz="2400" dirty="0">
              <a:cs typeface="B Nazanin" panose="00000400000000000000" pitchFamily="2" charset="-78"/>
            </a:endParaRPr>
          </a:p>
          <a:p>
            <a:pPr algn="r" rtl="1">
              <a:buFont typeface="Wingdings" pitchFamily="2" charset="2"/>
              <a:buChar char="§"/>
            </a:pPr>
            <a:r>
              <a:rPr lang="fa-IR" sz="2400" dirty="0" smtClean="0">
                <a:cs typeface="B Nazanin" panose="00000400000000000000" pitchFamily="2" charset="-78"/>
              </a:rPr>
              <a:t>تشکیل کروموزوم </a:t>
            </a:r>
            <a:endParaRPr lang="fa-IR" sz="2400" dirty="0">
              <a:cs typeface="B Nazanin" panose="00000400000000000000" pitchFamily="2" charset="-78"/>
            </a:endParaRPr>
          </a:p>
        </p:txBody>
      </p:sp>
      <p:pic>
        <p:nvPicPr>
          <p:cNvPr id="7" name="Picture 2" descr="Alberts 8-30 chromatin packing model"/>
          <p:cNvPicPr>
            <a:picLocks noChangeAspect="1" noChangeArrowheads="1"/>
          </p:cNvPicPr>
          <p:nvPr/>
        </p:nvPicPr>
        <p:blipFill>
          <a:blip r:embed="rId2"/>
          <a:srcRect/>
          <a:stretch>
            <a:fillRect/>
          </a:stretch>
        </p:blipFill>
        <p:spPr bwMode="auto">
          <a:xfrm>
            <a:off x="1738283" y="285728"/>
            <a:ext cx="4286280" cy="6415110"/>
          </a:xfrm>
          <a:prstGeom prst="rect">
            <a:avLst/>
          </a:prstGeom>
          <a:noFill/>
        </p:spPr>
      </p:pic>
    </p:spTree>
    <p:extLst>
      <p:ext uri="{BB962C8B-B14F-4D97-AF65-F5344CB8AC3E}">
        <p14:creationId xmlns:p14="http://schemas.microsoft.com/office/powerpoint/2010/main" val="2170129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dirty="0"/>
          </a:p>
        </p:txBody>
      </p:sp>
      <p:sp>
        <p:nvSpPr>
          <p:cNvPr id="3" name="Subtitle 2"/>
          <p:cNvSpPr>
            <a:spLocks noGrp="1"/>
          </p:cNvSpPr>
          <p:nvPr>
            <p:ph type="subTitle" idx="1"/>
          </p:nvPr>
        </p:nvSpPr>
        <p:spPr/>
        <p:txBody>
          <a:bodyPr/>
          <a:lstStyle/>
          <a:p>
            <a:endParaRPr lang="fa-IR"/>
          </a:p>
        </p:txBody>
      </p:sp>
      <p:pic>
        <p:nvPicPr>
          <p:cNvPr id="4" name="Picture 2" descr="C:\Directories\PowerPoint Files\LectureScans\nucleofilament.tif"/>
          <p:cNvPicPr>
            <a:picLocks noChangeAspect="1" noChangeArrowheads="1"/>
          </p:cNvPicPr>
          <p:nvPr/>
        </p:nvPicPr>
        <p:blipFill>
          <a:blip r:embed="rId2"/>
          <a:srcRect l="45215" t="37140"/>
          <a:stretch>
            <a:fillRect/>
          </a:stretch>
        </p:blipFill>
        <p:spPr bwMode="auto">
          <a:xfrm>
            <a:off x="1881158" y="857232"/>
            <a:ext cx="8286808" cy="5653106"/>
          </a:xfrm>
          <a:prstGeom prst="rect">
            <a:avLst/>
          </a:prstGeom>
          <a:noFill/>
        </p:spPr>
      </p:pic>
    </p:spTree>
    <p:extLst>
      <p:ext uri="{BB962C8B-B14F-4D97-AF65-F5344CB8AC3E}">
        <p14:creationId xmlns:p14="http://schemas.microsoft.com/office/powerpoint/2010/main" val="1325620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74079" y="692017"/>
            <a:ext cx="5500726" cy="1470025"/>
          </a:xfrm>
        </p:spPr>
        <p:txBody>
          <a:bodyPr/>
          <a:lstStyle/>
          <a:p>
            <a:r>
              <a:rPr lang="en-US" dirty="0" smtClean="0">
                <a:solidFill>
                  <a:schemeClr val="tx1"/>
                </a:solidFill>
              </a:rPr>
              <a:t>DNA</a:t>
            </a:r>
            <a:r>
              <a:rPr lang="fa-IR" dirty="0" smtClean="0">
                <a:solidFill>
                  <a:schemeClr val="tx1"/>
                </a:solidFill>
              </a:rPr>
              <a:t>انواع  </a:t>
            </a:r>
            <a:r>
              <a:rPr lang="en-US" dirty="0" smtClean="0">
                <a:solidFill>
                  <a:schemeClr val="tx1"/>
                </a:solidFill>
              </a:rPr>
              <a:t>    </a:t>
            </a:r>
            <a:endParaRPr lang="fa-IR" dirty="0">
              <a:solidFill>
                <a:schemeClr val="tx1"/>
              </a:solidFill>
            </a:endParaRPr>
          </a:p>
        </p:txBody>
      </p:sp>
      <p:sp>
        <p:nvSpPr>
          <p:cNvPr id="3" name="Subtitle 2"/>
          <p:cNvSpPr>
            <a:spLocks noGrp="1"/>
          </p:cNvSpPr>
          <p:nvPr>
            <p:ph type="subTitle" idx="1"/>
          </p:nvPr>
        </p:nvSpPr>
        <p:spPr>
          <a:xfrm>
            <a:off x="7513797" y="1831207"/>
            <a:ext cx="4071966" cy="3638560"/>
          </a:xfrm>
        </p:spPr>
        <p:txBody>
          <a:bodyPr/>
          <a:lstStyle/>
          <a:p>
            <a:pPr algn="r" rtl="1">
              <a:buFont typeface="Wingdings" pitchFamily="2" charset="2"/>
              <a:buChar char="§"/>
            </a:pPr>
            <a:r>
              <a:rPr lang="en-US" dirty="0" smtClean="0"/>
              <a:t>A-DNA</a:t>
            </a:r>
          </a:p>
          <a:p>
            <a:pPr algn="r" rtl="1">
              <a:buFont typeface="Wingdings" pitchFamily="2" charset="2"/>
              <a:buChar char="§"/>
            </a:pPr>
            <a:r>
              <a:rPr lang="en-US" dirty="0" smtClean="0"/>
              <a:t>B-DNA</a:t>
            </a:r>
          </a:p>
          <a:p>
            <a:pPr algn="r" rtl="1">
              <a:buFont typeface="Wingdings" pitchFamily="2" charset="2"/>
              <a:buChar char="§"/>
            </a:pPr>
            <a:r>
              <a:rPr lang="en-US" dirty="0" smtClean="0"/>
              <a:t>Z-DNA</a:t>
            </a:r>
            <a:endParaRPr lang="fa-IR" dirty="0"/>
          </a:p>
        </p:txBody>
      </p:sp>
      <p:pic>
        <p:nvPicPr>
          <p:cNvPr id="5" name="Picture 4" descr="&#10;F31-09.JPG                                                     00011ACB&#10;Stryer 4.0                     B1A715F7:"/>
          <p:cNvPicPr>
            <a:picLocks noChangeAspect="1" noChangeArrowheads="1"/>
          </p:cNvPicPr>
          <p:nvPr/>
        </p:nvPicPr>
        <p:blipFill>
          <a:blip r:embed="rId2"/>
          <a:srcRect b="8734"/>
          <a:stretch>
            <a:fillRect/>
          </a:stretch>
        </p:blipFill>
        <p:spPr bwMode="auto">
          <a:xfrm>
            <a:off x="973801" y="2000240"/>
            <a:ext cx="4429156" cy="2813037"/>
          </a:xfrm>
          <a:prstGeom prst="rect">
            <a:avLst/>
          </a:prstGeom>
          <a:noFill/>
        </p:spPr>
      </p:pic>
    </p:spTree>
    <p:extLst>
      <p:ext uri="{BB962C8B-B14F-4D97-AF65-F5344CB8AC3E}">
        <p14:creationId xmlns:p14="http://schemas.microsoft.com/office/powerpoint/2010/main" val="1140124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87934" y="829059"/>
            <a:ext cx="3887231" cy="1470025"/>
          </a:xfrm>
        </p:spPr>
        <p:txBody>
          <a:bodyPr>
            <a:normAutofit/>
          </a:bodyPr>
          <a:lstStyle/>
          <a:p>
            <a:r>
              <a:rPr lang="en-US" sz="8000" b="1" dirty="0">
                <a:solidFill>
                  <a:srgbClr val="92D050"/>
                </a:solidFill>
                <a:cs typeface="B Nazanin" pitchFamily="2" charset="-78"/>
              </a:rPr>
              <a:t>B-DNA</a:t>
            </a:r>
            <a:endParaRPr lang="fa-IR" sz="8000" b="1" dirty="0">
              <a:solidFill>
                <a:srgbClr val="92D050"/>
              </a:solidFill>
              <a:cs typeface="B Nazanin" pitchFamily="2" charset="-78"/>
            </a:endParaRPr>
          </a:p>
        </p:txBody>
      </p:sp>
      <p:sp>
        <p:nvSpPr>
          <p:cNvPr id="3" name="Subtitle 2"/>
          <p:cNvSpPr>
            <a:spLocks noGrp="1"/>
          </p:cNvSpPr>
          <p:nvPr>
            <p:ph type="subTitle" idx="1"/>
          </p:nvPr>
        </p:nvSpPr>
        <p:spPr>
          <a:xfrm>
            <a:off x="7787934" y="2103271"/>
            <a:ext cx="3390928" cy="3567122"/>
          </a:xfrm>
        </p:spPr>
        <p:txBody>
          <a:bodyPr/>
          <a:lstStyle/>
          <a:p>
            <a:pPr algn="r" rtl="1">
              <a:buFont typeface="Wingdings" pitchFamily="2" charset="2"/>
              <a:buChar char="§"/>
            </a:pPr>
            <a:r>
              <a:rPr lang="en-US" dirty="0" smtClean="0"/>
              <a:t> 10 </a:t>
            </a:r>
            <a:r>
              <a:rPr lang="fa-IR" dirty="0" smtClean="0"/>
              <a:t>جفت باز در هر دور</a:t>
            </a:r>
          </a:p>
          <a:p>
            <a:pPr algn="r" rtl="1">
              <a:buFont typeface="Wingdings" pitchFamily="2" charset="2"/>
              <a:buChar char="§"/>
            </a:pPr>
            <a:r>
              <a:rPr lang="fa-IR" dirty="0" smtClean="0"/>
              <a:t> راست گرد</a:t>
            </a:r>
          </a:p>
          <a:p>
            <a:pPr algn="r" rtl="1">
              <a:buFont typeface="Wingdings" pitchFamily="2" charset="2"/>
              <a:buChar char="§"/>
            </a:pPr>
            <a:r>
              <a:rPr lang="fa-IR" dirty="0" smtClean="0"/>
              <a:t>رایج ترین و معمول ترین نوع </a:t>
            </a:r>
            <a:r>
              <a:rPr lang="en-US" dirty="0" smtClean="0"/>
              <a:t>DNA</a:t>
            </a:r>
            <a:endParaRPr lang="fa-IR" dirty="0" smtClean="0"/>
          </a:p>
          <a:p>
            <a:pPr algn="r" rtl="1">
              <a:buFont typeface="Wingdings" pitchFamily="2" charset="2"/>
              <a:buChar char="§"/>
            </a:pPr>
            <a:r>
              <a:rPr lang="fa-IR" dirty="0" smtClean="0"/>
              <a:t>دارای شیار بزرگ و باریک</a:t>
            </a:r>
          </a:p>
        </p:txBody>
      </p:sp>
      <p:pic>
        <p:nvPicPr>
          <p:cNvPr id="8194" name="Picture 2" descr="C:\Documents and Settings\Pars Rayan Sari\Desktop\Copy (4) of Picture1.jpg"/>
          <p:cNvPicPr>
            <a:picLocks noChangeAspect="1" noChangeArrowheads="1"/>
          </p:cNvPicPr>
          <p:nvPr/>
        </p:nvPicPr>
        <p:blipFill>
          <a:blip r:embed="rId2"/>
          <a:srcRect/>
          <a:stretch>
            <a:fillRect/>
          </a:stretch>
        </p:blipFill>
        <p:spPr bwMode="auto">
          <a:xfrm>
            <a:off x="1952597" y="362435"/>
            <a:ext cx="3920169" cy="6080681"/>
          </a:xfrm>
          <a:prstGeom prst="rect">
            <a:avLst/>
          </a:prstGeom>
          <a:noFill/>
        </p:spPr>
      </p:pic>
    </p:spTree>
    <p:extLst>
      <p:ext uri="{BB962C8B-B14F-4D97-AF65-F5344CB8AC3E}">
        <p14:creationId xmlns:p14="http://schemas.microsoft.com/office/powerpoint/2010/main" val="2917593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10512" y="815967"/>
            <a:ext cx="3779091" cy="1470025"/>
          </a:xfrm>
        </p:spPr>
        <p:txBody>
          <a:bodyPr/>
          <a:lstStyle/>
          <a:p>
            <a:r>
              <a:rPr lang="en-US" sz="8000" b="1" dirty="0">
                <a:solidFill>
                  <a:srgbClr val="92D050"/>
                </a:solidFill>
                <a:cs typeface="B Nazanin" pitchFamily="2" charset="-78"/>
              </a:rPr>
              <a:t>A-DNA</a:t>
            </a:r>
            <a:r>
              <a:rPr lang="en-US" dirty="0" smtClean="0"/>
              <a:t> </a:t>
            </a:r>
            <a:endParaRPr lang="fa-IR" dirty="0"/>
          </a:p>
        </p:txBody>
      </p:sp>
      <p:sp>
        <p:nvSpPr>
          <p:cNvPr id="3" name="Subtitle 2"/>
          <p:cNvSpPr>
            <a:spLocks noGrp="1"/>
          </p:cNvSpPr>
          <p:nvPr>
            <p:ph type="subTitle" idx="1"/>
          </p:nvPr>
        </p:nvSpPr>
        <p:spPr>
          <a:xfrm>
            <a:off x="8384147" y="2314559"/>
            <a:ext cx="3022242" cy="3352808"/>
          </a:xfrm>
        </p:spPr>
        <p:txBody>
          <a:bodyPr/>
          <a:lstStyle/>
          <a:p>
            <a:pPr algn="r" rtl="1">
              <a:buFont typeface="Wingdings" pitchFamily="2" charset="2"/>
              <a:buChar char="§"/>
            </a:pPr>
            <a:r>
              <a:rPr lang="fa-IR" dirty="0" smtClean="0"/>
              <a:t>کوتاه تر و قطورتر از </a:t>
            </a:r>
            <a:r>
              <a:rPr lang="en-US" dirty="0" smtClean="0"/>
              <a:t>B</a:t>
            </a:r>
          </a:p>
          <a:p>
            <a:pPr algn="r" rtl="1">
              <a:buFont typeface="Wingdings" pitchFamily="2" charset="2"/>
              <a:buChar char="§"/>
            </a:pPr>
            <a:r>
              <a:rPr lang="fa-IR" dirty="0" smtClean="0"/>
              <a:t>راست گرد</a:t>
            </a:r>
          </a:p>
          <a:p>
            <a:pPr algn="r" rtl="1">
              <a:buFont typeface="Wingdings" pitchFamily="2" charset="2"/>
              <a:buChar char="§"/>
            </a:pPr>
            <a:r>
              <a:rPr lang="fa-IR" dirty="0" smtClean="0"/>
              <a:t>11جفت باز در هر دور</a:t>
            </a:r>
          </a:p>
          <a:p>
            <a:pPr algn="r" rtl="1">
              <a:buFont typeface="Wingdings" pitchFamily="2" charset="2"/>
              <a:buChar char="§"/>
            </a:pPr>
            <a:r>
              <a:rPr lang="fa-IR" dirty="0" smtClean="0"/>
              <a:t>دارای شیار بزرگ و کوچک</a:t>
            </a:r>
            <a:endParaRPr lang="fa-IR" dirty="0"/>
          </a:p>
        </p:txBody>
      </p:sp>
      <p:pic>
        <p:nvPicPr>
          <p:cNvPr id="9218" name="Picture 2" descr="C:\Documents and Settings\Pars Rayan Sari\Desktop\Picture1.jpg"/>
          <p:cNvPicPr>
            <a:picLocks noChangeAspect="1" noChangeArrowheads="1"/>
          </p:cNvPicPr>
          <p:nvPr/>
        </p:nvPicPr>
        <p:blipFill>
          <a:blip r:embed="rId2"/>
          <a:srcRect/>
          <a:stretch>
            <a:fillRect/>
          </a:stretch>
        </p:blipFill>
        <p:spPr bwMode="auto">
          <a:xfrm>
            <a:off x="2300326" y="374849"/>
            <a:ext cx="3830017" cy="6644688"/>
          </a:xfrm>
          <a:prstGeom prst="rect">
            <a:avLst/>
          </a:prstGeom>
          <a:noFill/>
        </p:spPr>
      </p:pic>
    </p:spTree>
    <p:extLst>
      <p:ext uri="{BB962C8B-B14F-4D97-AF65-F5344CB8AC3E}">
        <p14:creationId xmlns:p14="http://schemas.microsoft.com/office/powerpoint/2010/main" val="1183655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35529" y="817388"/>
            <a:ext cx="3850322" cy="1470025"/>
          </a:xfrm>
        </p:spPr>
        <p:txBody>
          <a:bodyPr>
            <a:normAutofit/>
          </a:bodyPr>
          <a:lstStyle/>
          <a:p>
            <a:r>
              <a:rPr lang="en-US" sz="8000" b="1" dirty="0">
                <a:solidFill>
                  <a:srgbClr val="92D050"/>
                </a:solidFill>
                <a:cs typeface="B Nazanin" pitchFamily="2" charset="-78"/>
              </a:rPr>
              <a:t>Z-DNA</a:t>
            </a:r>
            <a:endParaRPr lang="fa-IR" sz="8000" b="1" dirty="0">
              <a:solidFill>
                <a:srgbClr val="92D050"/>
              </a:solidFill>
              <a:cs typeface="B Nazanin" pitchFamily="2" charset="-78"/>
            </a:endParaRPr>
          </a:p>
        </p:txBody>
      </p:sp>
      <p:sp>
        <p:nvSpPr>
          <p:cNvPr id="3" name="Subtitle 2"/>
          <p:cNvSpPr>
            <a:spLocks noGrp="1"/>
          </p:cNvSpPr>
          <p:nvPr>
            <p:ph type="subTitle" idx="1"/>
          </p:nvPr>
        </p:nvSpPr>
        <p:spPr>
          <a:xfrm>
            <a:off x="7735529" y="2158624"/>
            <a:ext cx="4008494" cy="4000528"/>
          </a:xfrm>
        </p:spPr>
        <p:txBody>
          <a:bodyPr/>
          <a:lstStyle/>
          <a:p>
            <a:pPr algn="r" rtl="1">
              <a:buFont typeface="Wingdings" pitchFamily="2" charset="2"/>
              <a:buChar char="§"/>
            </a:pPr>
            <a:r>
              <a:rPr lang="fa-IR" dirty="0" smtClean="0"/>
              <a:t>بلندتر و باریکتر از </a:t>
            </a:r>
            <a:r>
              <a:rPr lang="en-US" dirty="0" smtClean="0"/>
              <a:t>B-DNA</a:t>
            </a:r>
          </a:p>
          <a:p>
            <a:pPr algn="r" rtl="1">
              <a:buFont typeface="Wingdings" pitchFamily="2" charset="2"/>
              <a:buChar char="§"/>
            </a:pPr>
            <a:r>
              <a:rPr lang="fa-IR" dirty="0" smtClean="0"/>
              <a:t>12جفت باز در هر دور </a:t>
            </a:r>
          </a:p>
          <a:p>
            <a:pPr algn="r" rtl="1">
              <a:buFont typeface="Wingdings" pitchFamily="2" charset="2"/>
              <a:buChar char="§"/>
            </a:pPr>
            <a:r>
              <a:rPr lang="fa-IR" dirty="0" smtClean="0"/>
              <a:t>چپ گرد </a:t>
            </a:r>
          </a:p>
          <a:p>
            <a:pPr algn="r" rtl="1">
              <a:buFont typeface="Wingdings" pitchFamily="2" charset="2"/>
              <a:buChar char="§"/>
            </a:pPr>
            <a:r>
              <a:rPr lang="fa-IR" dirty="0" smtClean="0"/>
              <a:t>اسکلت فسفودی استری به صورت زیگزاگ</a:t>
            </a:r>
          </a:p>
          <a:p>
            <a:pPr algn="r" rtl="1">
              <a:buFont typeface="Wingdings" pitchFamily="2" charset="2"/>
              <a:buChar char="§"/>
            </a:pPr>
            <a:r>
              <a:rPr lang="fa-IR" dirty="0" smtClean="0"/>
              <a:t>فاقد شیار بزرگ</a:t>
            </a:r>
            <a:endParaRPr lang="fa-IR" dirty="0"/>
          </a:p>
        </p:txBody>
      </p:sp>
      <p:pic>
        <p:nvPicPr>
          <p:cNvPr id="10242" name="Picture 2" descr="C:\Documents and Settings\Pars Rayan Sari\Desktop\Copy (2) of Picture1.jpg"/>
          <p:cNvPicPr>
            <a:picLocks noChangeAspect="1" noChangeArrowheads="1"/>
          </p:cNvPicPr>
          <p:nvPr/>
        </p:nvPicPr>
        <p:blipFill>
          <a:blip r:embed="rId2"/>
          <a:srcRect/>
          <a:stretch>
            <a:fillRect/>
          </a:stretch>
        </p:blipFill>
        <p:spPr bwMode="auto">
          <a:xfrm>
            <a:off x="1738283" y="1285861"/>
            <a:ext cx="2446337" cy="4695825"/>
          </a:xfrm>
          <a:prstGeom prst="rect">
            <a:avLst/>
          </a:prstGeom>
          <a:noFill/>
        </p:spPr>
      </p:pic>
    </p:spTree>
    <p:extLst>
      <p:ext uri="{BB962C8B-B14F-4D97-AF65-F5344CB8AC3E}">
        <p14:creationId xmlns:p14="http://schemas.microsoft.com/office/powerpoint/2010/main" val="3387247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G:\SOURCES\CH_07\07_041.JPG"/>
          <p:cNvPicPr>
            <a:picLocks noChangeAspect="1" noChangeArrowheads="1"/>
          </p:cNvPicPr>
          <p:nvPr/>
        </p:nvPicPr>
        <p:blipFill>
          <a:blip r:embed="rId2" cstate="print"/>
          <a:srcRect/>
          <a:stretch>
            <a:fillRect/>
          </a:stretch>
        </p:blipFill>
        <p:spPr bwMode="auto">
          <a:xfrm>
            <a:off x="3352801" y="1295400"/>
            <a:ext cx="4678363" cy="5024438"/>
          </a:xfrm>
          <a:prstGeom prst="rect">
            <a:avLst/>
          </a:prstGeom>
          <a:noFill/>
        </p:spPr>
      </p:pic>
      <p:sp>
        <p:nvSpPr>
          <p:cNvPr id="75779" name="Text Box 3"/>
          <p:cNvSpPr txBox="1">
            <a:spLocks noChangeArrowheads="1"/>
          </p:cNvSpPr>
          <p:nvPr/>
        </p:nvSpPr>
        <p:spPr bwMode="auto">
          <a:xfrm>
            <a:off x="1905000" y="304801"/>
            <a:ext cx="8153400" cy="646331"/>
          </a:xfrm>
          <a:prstGeom prst="rect">
            <a:avLst/>
          </a:prstGeom>
          <a:noFill/>
          <a:ln w="38100">
            <a:solidFill>
              <a:srgbClr val="FF0000"/>
            </a:solidFill>
            <a:miter lim="800000"/>
            <a:headEnd/>
            <a:tailEnd/>
          </a:ln>
          <a:effectLst/>
        </p:spPr>
        <p:txBody>
          <a:bodyPr>
            <a:spAutoFit/>
          </a:bodyPr>
          <a:lstStyle/>
          <a:p>
            <a:pPr algn="ctr">
              <a:spcBef>
                <a:spcPct val="50000"/>
              </a:spcBef>
            </a:pPr>
            <a:r>
              <a:rPr lang="en-US" sz="3600" b="1">
                <a:solidFill>
                  <a:srgbClr val="FF0000"/>
                </a:solidFill>
              </a:rPr>
              <a:t>The Backbone structure of Myoglobin</a:t>
            </a:r>
          </a:p>
        </p:txBody>
      </p:sp>
      <p:sp>
        <p:nvSpPr>
          <p:cNvPr id="75780" name="Text Box 4"/>
          <p:cNvSpPr txBox="1">
            <a:spLocks noChangeArrowheads="1"/>
          </p:cNvSpPr>
          <p:nvPr/>
        </p:nvSpPr>
        <p:spPr bwMode="auto">
          <a:xfrm>
            <a:off x="9906000" y="381001"/>
            <a:ext cx="381000" cy="646331"/>
          </a:xfrm>
          <a:prstGeom prst="rect">
            <a:avLst/>
          </a:prstGeom>
          <a:noFill/>
          <a:ln w="9525">
            <a:noFill/>
            <a:miter lim="800000"/>
            <a:headEnd/>
            <a:tailEnd/>
          </a:ln>
          <a:effectLst/>
        </p:spPr>
        <p:txBody>
          <a:bodyPr>
            <a:spAutoFit/>
          </a:bodyPr>
          <a:lstStyle/>
          <a:p>
            <a:pPr>
              <a:spcBef>
                <a:spcPct val="50000"/>
              </a:spcBef>
            </a:pPr>
            <a:fld id="{AD547017-6160-4FDD-A1E5-5BE41966EF63}" type="slidenum">
              <a:rPr lang="en-US"/>
              <a:pPr>
                <a:spcBef>
                  <a:spcPct val="50000"/>
                </a:spcBef>
              </a:pPr>
              <a:t>60</a:t>
            </a:fld>
            <a:endParaRPr lang="en-US"/>
          </a:p>
        </p:txBody>
      </p:sp>
    </p:spTree>
    <p:extLst>
      <p:ext uri="{BB962C8B-B14F-4D97-AF65-F5344CB8AC3E}">
        <p14:creationId xmlns:p14="http://schemas.microsoft.com/office/powerpoint/2010/main" val="4222051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3381356" y="714357"/>
            <a:ext cx="2462224" cy="4867187"/>
          </a:xfrm>
          <a:prstGeom prst="rect">
            <a:avLst/>
          </a:prstGeom>
          <a:noFill/>
          <a:ln w="9525">
            <a:noFill/>
            <a:miter lim="800000"/>
            <a:headEnd/>
            <a:tailEnd/>
          </a:ln>
          <a:effectLst/>
        </p:spPr>
      </p:pic>
    </p:spTree>
    <p:extLst>
      <p:ext uri="{BB962C8B-B14F-4D97-AF65-F5344CB8AC3E}">
        <p14:creationId xmlns:p14="http://schemas.microsoft.com/office/powerpoint/2010/main" val="2566502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0.tqn.com/d/chemistry/1/0/8/N/1/Porphyrin.jpg"/>
          <p:cNvPicPr>
            <a:picLocks noChangeAspect="1" noChangeArrowheads="1"/>
          </p:cNvPicPr>
          <p:nvPr/>
        </p:nvPicPr>
        <p:blipFill>
          <a:blip r:embed="rId2" cstate="print"/>
          <a:srcRect/>
          <a:stretch>
            <a:fillRect/>
          </a:stretch>
        </p:blipFill>
        <p:spPr bwMode="auto">
          <a:xfrm>
            <a:off x="2166911" y="1071546"/>
            <a:ext cx="2263381" cy="2286016"/>
          </a:xfrm>
          <a:prstGeom prst="rect">
            <a:avLst/>
          </a:prstGeom>
          <a:noFill/>
        </p:spPr>
      </p:pic>
      <p:pic>
        <p:nvPicPr>
          <p:cNvPr id="22532" name="Picture 4" descr="http://upload.wikimedia.org/wikipedia/commons/2/25/Porphyrin_Numbering.png"/>
          <p:cNvPicPr>
            <a:picLocks noChangeAspect="1" noChangeArrowheads="1"/>
          </p:cNvPicPr>
          <p:nvPr/>
        </p:nvPicPr>
        <p:blipFill>
          <a:blip r:embed="rId3" cstate="print"/>
          <a:srcRect/>
          <a:stretch>
            <a:fillRect/>
          </a:stretch>
        </p:blipFill>
        <p:spPr bwMode="auto">
          <a:xfrm>
            <a:off x="5095869" y="571481"/>
            <a:ext cx="5057775" cy="5334001"/>
          </a:xfrm>
          <a:prstGeom prst="rect">
            <a:avLst/>
          </a:prstGeom>
          <a:noFill/>
        </p:spPr>
      </p:pic>
      <p:sp>
        <p:nvSpPr>
          <p:cNvPr id="4" name="TextBox 3"/>
          <p:cNvSpPr txBox="1"/>
          <p:nvPr/>
        </p:nvSpPr>
        <p:spPr>
          <a:xfrm>
            <a:off x="1482323" y="5429265"/>
            <a:ext cx="3398687" cy="646331"/>
          </a:xfrm>
          <a:prstGeom prst="rect">
            <a:avLst/>
          </a:prstGeom>
          <a:noFill/>
        </p:spPr>
        <p:txBody>
          <a:bodyPr wrap="none" rtlCol="1">
            <a:spAutoFit/>
          </a:bodyPr>
          <a:lstStyle/>
          <a:p>
            <a:r>
              <a:rPr lang="fa-IR" sz="3600" b="1" dirty="0">
                <a:solidFill>
                  <a:srgbClr val="C00000"/>
                </a:solidFill>
              </a:rPr>
              <a:t>پورفیرین یا پورفین  </a:t>
            </a:r>
          </a:p>
        </p:txBody>
      </p:sp>
      <p:sp>
        <p:nvSpPr>
          <p:cNvPr id="5" name="Right Arrow 4"/>
          <p:cNvSpPr/>
          <p:nvPr/>
        </p:nvSpPr>
        <p:spPr>
          <a:xfrm rot="17966009">
            <a:off x="3935686" y="4081880"/>
            <a:ext cx="642942"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673024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azam\Desktop\rangha\mio 1.jpg"/>
          <p:cNvPicPr>
            <a:picLocks noChangeAspect="1" noChangeArrowheads="1"/>
          </p:cNvPicPr>
          <p:nvPr/>
        </p:nvPicPr>
        <p:blipFill>
          <a:blip r:embed="rId2" cstate="print"/>
          <a:srcRect/>
          <a:stretch>
            <a:fillRect/>
          </a:stretch>
        </p:blipFill>
        <p:spPr bwMode="auto">
          <a:xfrm>
            <a:off x="410601" y="329297"/>
            <a:ext cx="3191243" cy="2948003"/>
          </a:xfrm>
          <a:prstGeom prst="rect">
            <a:avLst/>
          </a:prstGeom>
          <a:noFill/>
        </p:spPr>
      </p:pic>
      <p:sp>
        <p:nvSpPr>
          <p:cNvPr id="3" name="TextBox 2"/>
          <p:cNvSpPr txBox="1"/>
          <p:nvPr/>
        </p:nvSpPr>
        <p:spPr>
          <a:xfrm>
            <a:off x="1101715" y="3559688"/>
            <a:ext cx="1024639" cy="523220"/>
          </a:xfrm>
          <a:prstGeom prst="rect">
            <a:avLst/>
          </a:prstGeom>
          <a:noFill/>
        </p:spPr>
        <p:txBody>
          <a:bodyPr wrap="none" rtlCol="1">
            <a:spAutoFit/>
          </a:bodyPr>
          <a:lstStyle/>
          <a:p>
            <a:r>
              <a:rPr lang="fa-IR" sz="2800" dirty="0">
                <a:solidFill>
                  <a:srgbClr val="C00000"/>
                </a:solidFill>
              </a:rPr>
              <a:t>پورفین </a:t>
            </a:r>
          </a:p>
        </p:txBody>
      </p:sp>
      <p:sp>
        <p:nvSpPr>
          <p:cNvPr id="4" name="Rectangle 3"/>
          <p:cNvSpPr/>
          <p:nvPr/>
        </p:nvSpPr>
        <p:spPr>
          <a:xfrm>
            <a:off x="6667504" y="6429397"/>
            <a:ext cx="71438"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 name="Rectangle 1"/>
          <p:cNvSpPr/>
          <p:nvPr/>
        </p:nvSpPr>
        <p:spPr>
          <a:xfrm>
            <a:off x="3836020" y="566295"/>
            <a:ext cx="7950819" cy="388696"/>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پورفیرین می تواند دو یون هیدروژن بپذیرد و دی اسید تشکیل دهد یا دو پروتون بدهد و آنیون 2- تشکیل دهد.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5924337" y="1093618"/>
            <a:ext cx="5862502" cy="388696"/>
          </a:xfrm>
          <a:prstGeom prst="rect">
            <a:avLst/>
          </a:prstGeom>
        </p:spPr>
        <p:txBody>
          <a:bodyPr wrap="none">
            <a:spAutoFit/>
          </a:bodyPr>
          <a:lstStyle/>
          <a:p>
            <a:pPr algn="r" rtl="1">
              <a:lnSpc>
                <a:spcPct val="107000"/>
              </a:lnSpc>
              <a:spcAft>
                <a:spcPts val="800"/>
              </a:spcAft>
            </a:pPr>
            <a:r>
              <a:rPr lang="fa-IR" smtClean="0">
                <a:latin typeface="Calibri" panose="020F0502020204030204" pitchFamily="34" charset="0"/>
                <a:ea typeface="Calibri" panose="020F0502020204030204" pitchFamily="34" charset="0"/>
                <a:cs typeface="B Nazanin" panose="00000400000000000000" pitchFamily="2" charset="-78"/>
              </a:rPr>
              <a:t>حفره پورفیرین برای جا دادن فلزات اولین سری واسطه ایده آل است(200 نانومتر)</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836020" y="1620941"/>
            <a:ext cx="8067568" cy="685059"/>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اتمها و یونهای پر اسپین نسبت به گونه کم اسپین خود بزرگترند که بدلیل حضور الکترون در اوربیتالهای </a:t>
            </a:r>
            <a:r>
              <a:rPr lang="en-US" dirty="0" err="1">
                <a:latin typeface="Calibri" panose="020F0502020204030204" pitchFamily="34" charset="0"/>
                <a:ea typeface="Calibri" panose="020F0502020204030204" pitchFamily="34" charset="0"/>
                <a:cs typeface="B Nazanin" panose="00000400000000000000" pitchFamily="2" charset="-78"/>
              </a:rPr>
              <a:t>eg</a:t>
            </a:r>
            <a:r>
              <a:rPr lang="en-US" dirty="0">
                <a:latin typeface="Calibri" panose="020F0502020204030204" pitchFamily="34" charset="0"/>
                <a:ea typeface="Calibri" panose="020F0502020204030204" pitchFamily="34" charset="0"/>
                <a:cs typeface="B Nazanin" panose="00000400000000000000" pitchFamily="2" charset="-78"/>
              </a:rPr>
              <a:t>* </a:t>
            </a:r>
            <a:r>
              <a:rPr lang="fa-IR" dirty="0">
                <a:latin typeface="Calibri" panose="020F0502020204030204" pitchFamily="34" charset="0"/>
                <a:ea typeface="Calibri" panose="020F0502020204030204" pitchFamily="34" charset="0"/>
                <a:cs typeface="B Nazanin" panose="00000400000000000000" pitchFamily="2" charset="-78"/>
              </a:rPr>
              <a:t> می باشد که بدلیل دافعه فلز لیگاند باعث افزایش طول پیوند می شود.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3836020" y="2266226"/>
            <a:ext cx="7950819" cy="981423"/>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صلب بودن حلقه از غیر مستقر بودن الکترونهای </a:t>
            </a:r>
            <a:r>
              <a:rPr lang="fa-IR" dirty="0">
                <a:latin typeface="Calibri" panose="020F0502020204030204" pitchFamily="34" charset="0"/>
                <a:ea typeface="Calibri" panose="020F0502020204030204" pitchFamily="34" charset="0"/>
                <a:cs typeface="Cambria" panose="02040503050406030204" pitchFamily="18" charset="0"/>
              </a:rPr>
              <a:t>π</a:t>
            </a:r>
            <a:r>
              <a:rPr lang="fa-IR" dirty="0">
                <a:latin typeface="Calibri" panose="020F0502020204030204" pitchFamily="34" charset="0"/>
                <a:ea typeface="Calibri" panose="020F0502020204030204" pitchFamily="34" charset="0"/>
                <a:cs typeface="B Nazanin" panose="00000400000000000000" pitchFamily="2" charset="-78"/>
              </a:rPr>
              <a:t> در حلقه های پیرول ناشی می شود. اگر اتمهای فلز بیش از حد کوچک باشند مثل پورفیرین نیکل حلقه چین می خورد و باعث نزدیکی بیشتر اتمهای نیتروژن پیرول به فلز می شود. اگر اتم فلز بیش از حد بزرگ باشد نمیتواند در حفره جای بگیرد و در بالای حلقه می نشیند.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7263246" y="3247649"/>
            <a:ext cx="4445448" cy="388696"/>
          </a:xfrm>
          <a:prstGeom prst="rect">
            <a:avLst/>
          </a:prstGeom>
        </p:spPr>
        <p:txBody>
          <a:bodyPr wrap="non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فتالوسیانین ها و پورفیرازین ها با پورفیرین ها هم الکترون اند.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8"/>
          <p:cNvSpPr/>
          <p:nvPr/>
        </p:nvSpPr>
        <p:spPr>
          <a:xfrm>
            <a:off x="7564611" y="3637907"/>
            <a:ext cx="4144083" cy="388696"/>
          </a:xfrm>
          <a:prstGeom prst="rect">
            <a:avLst/>
          </a:prstGeom>
        </p:spPr>
        <p:txBody>
          <a:bodyPr wrap="non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این ترکیبات نقش مهمی به عنوان رنگدانه و رنگینه دارند.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p:cNvSpPr/>
          <p:nvPr/>
        </p:nvSpPr>
        <p:spPr>
          <a:xfrm>
            <a:off x="2126354" y="4082908"/>
            <a:ext cx="9582340" cy="388696"/>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بدلیل کوچکتر بودن نیتروژن نسبت به کربن حفره موجود در حلقه فتالوسیانین ها حدود 10 پیکومتر کوچکتر از حفره پورفیرین است.</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p:cNvSpPr/>
          <p:nvPr/>
        </p:nvSpPr>
        <p:spPr>
          <a:xfrm>
            <a:off x="5690839" y="4549823"/>
            <a:ext cx="6096000" cy="787652"/>
          </a:xfrm>
          <a:prstGeom prst="rect">
            <a:avLst/>
          </a:prstGeom>
        </p:spPr>
        <p:txBody>
          <a:bodyPr>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 ترتیب پایداری کمپلکسهای پورفیرین با یونهای فلزی 2+ بصورت زیر است</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B Nazanin" panose="00000400000000000000" pitchFamily="2" charset="-78"/>
              </a:rPr>
              <a:t>Ni2+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 Cu2+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Co2+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Fe2+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Zn2+</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5809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data:image/jpeg;base64,/9j/4AAQSkZJRgABAQAAAQABAAD/2wCEAAkGBhAREBUQEBAUDxIVFhUYEBAXFRcRFhEVFRUXFBcUGBYXHyYeGBwjGRYSIDshJScrODgsFh4xNTIqNSYrLCkBCQoKBQUFDQUFDSkYEhgpKSkpKSkpKSkpKSkpKSkpKSkpKSkpKSkpKSkpKSkpKSkpKSkpKSkpKSkpKSkpKSkpKf/AABEIAL4BCgMBIgACEQEDEQH/xAAbAAEAAwEBAQEAAAAAAAAAAAAABAUGAwIBB//EAEEQAAIBAwIEBAMECQEGBwAAAAECAwAEEQUSBhMhMRQiQVEyYXEjUmKBFiQzQnKCkZKhFUNEU2OisQcXJXODk8H/xAAUAQEAAAAAAAAAAAAAAAAAAAAA/8QAFBEBAAAAAAAAAAAAAAAAAAAAAP/aAAwDAQACEQMRAD8A/caUpQKUpQKUpQKUpQKUpQQNe1lLS2lupFZkiUsyrgsQPbJA/wA01DWEhkgiYMTcSGOMjGFZY3ly2T2xGw6Z6kVW/wDiDYyTaXdRRI0kjxMERepY5HQVVaxwqsNxZzwNORHNK0sktzcXMcKeFnAkZZpCoAYp16d8ZGaDTa1rcdrGJJAzFnVIokG55ZH+FEXpknBPUgAAkkAVG0niPmzG3ltprSYJzFjk5bCSPdtLK8TuhwSARnIyOlZac3hnBPMvGsp4Z1jPKEk8E0NxbySR8vbH3LsqE5+zIz5lxptK1ye4nO21kgtlQ7pZ0aGR5SwwqRt12hd2WIHUrjPWgvKUpQKUpQKUpQKUpQKga1rUdrFzJNzZZUjjQbnlkc4WNF9WP/YEnABNT6z/ABhZSstvcQxmdrW4WZoRgNKnLkhcJuIBcLKWAJGSuPWg5txqqLN4m0uLV4YJLjlvyn5sUQ85jeJ2QsDtG0sD5h6HNWF/xBHCkDsrEXEsUSYxlWmBKlsnsMelUGt6nc3trdxQWcyRGzuV3TRmKSWd49sccUbdSPiyxGMlQM9aiapweI0sZIvEs8dzbNMJLm4nSNFB3uY5ZCgC++Onpig31KzXDV7N4ia3mmacLHBJDIwi+1D8xXlTlDaIyVXCkkjB6kEVpaBSlKBSlKBSlKBSlKBSlKBSlKBSlKBSlKBXxlBGCMj1FfaUETT9IgtwRBCkIYgsEULnAwM49h0+lRNPvpPF3NvIchRDLB0AxFIpQr074khlP84+VW1Z3W50t761uHZUWQS2zszBRl1E8XU/ihdfrLQaKlKUClKUClRbzVIISizTRxFziMO6oZD7KGPmP0qVQKUpQKha1qAt7aacjPKjd8e+xS2PzxiptZ7jK4RkhtCy7rmeFNhIBaNZBLL0PcFEZf5hQWHDmneHtIID8UcSK593CjefzbcfzqxxSlBD0/R7e33ciGOHdjdsULnHbt6DJwPTNTKUoFKUoFKUoFKUoFKUoFKUoFKUoFKUoFKq9d1gwhY4lEtzMStvETgEjq0jkfDGg6sfoBksoMUXGqIPNb2tx80mkgY/RHjcf9dBfUqh/SWZf22m3Se7JybhR+UUhc/21zn47tEGMT8w4EcDW80UkrscKiiVVBJJA749SQOtBaaxrEdtHvfLMxCxRKN0k0h+GNF9ScH5AAkkAEjL2UTz3ZE0cV1Njbd7vPb2ELgN4SPIxJM/kLHHbBbA5aHzHBcz3LDcBd7cT3C+eLS4XAbw9vuGHnYbSXI9mYBRGh12maZFbxLDCuxFzgZJJJOWZmPVmJJJY9SSSaCo/R6a266fNsQf7nMWkg+kbdXg/l3KPuV1teKU3rDdxtZTMcKshBjlb2imHkf+Ho3uoq8qp125XdBbPEky3EjJIjjcvLSKSVmKnoeqIOv3qCTqmtQWyhp5BHuOEXqzyN91EXLO3yUE1V+Iv7r9mv8Ap0J/2sgWS5cfgi6pF9X3H3QVH4D0iFbZLpYgJJg7I5y7rA8jNDEGYkqixGMbR06VqaDPy8JxpE/ISKWdwBLLdK1yZ1BBMcjE7tpx2HQdwp7VRQXMtowjRjYEnC2lyxmspT6Lb3Y80JPojflHW9rnPAjqUdQ6sMMrAMrA+hB6EUFRZ8UpvWG6RrKdjhUlxslP/KmHkk+mQ3uoqbqmtQWygzSBNxwiYLPIfupGoLOfkoNVv6Iop2RPi1bpNYyqLiBl9o1c5iPyBK/h9ajcIaTDDNdIIxzYptiynLych445YkDMSwRQ5QDOPJQSedf3XwL/AKdCf33CyXLjp8MfWOH6tvPuoNRdW4aihgYpa+M3EeLZmZ7uWMdd8cpO4yIwVwoI+Hy4OK1VKDMcP8QY5cM0onSUfqN92F0ME8uTGAs6gHI6bsEgAhlXT1leIOH9nMliiM8Ep3XtkuQXIIPibfGCs6kBsAjdtBGHAJ8adxWtuiJdTGaJ13Wd8FLeJTGdjqgysyjuMAMOowQyqGtpVCeLlb9jaXk/0t3hB+jXHLU/1oNV1Bz9np6xj3nuUT/EKy/96C+pWbh164hlC3nhzE7iPmwszC3mOCkU2/tvDLhsDqVBHnWtJQKUpQKUpQc7gOVIjKq+PKWBZQfmAQSPzFUc/ET27i3lVr25YbxFaxbSkXw735sm1QWDAEsM46A4NaCsncSNZ6jNcyQzSwXMUCiSKJ7gwyQGXKPHGC4VhICGAxkMDjpkJ6cZ2vh2uGLpscRPC0bCZZiQFh5Q6l2LLgDOdwIOOtetO4qSWYW8kE9pKylokmRV5yrjdsZGZSRkErnIBzjFZWfSbmWSTU1tpAPGW0yWjALNJDbwPbs+wnyueYzhGwcRqDgnFWV/I2o3NsIYZ4ooDNJNcSwyW2C9vLbrEiyhWcky7iQMDZ3ycUE39P7fHN5Vx4UuE8dyx4fJbYGzu37N3TmbdvrnHWtNWG0bXJ7eyhsVsJ3vIkjg5ZikW3YxgJzvE7TGIsDdnOfTGelX9zw/IXaSG+uYCxJKZSeMEnPRJkYqPkpFBdVD1bVY7aIyyZwMBVUbnkdjtSNF/eZmIAHuartmqR9ntLsezLJZt/cplU/2ivljps804urxFj5WRa2yvzFjJG152bA3OwJUdPKufV2oOug6VIGa6uQDdSgBgDuW3jHVbdD6gdy37zEnsFAuaUoFQtZ0tbmB4GJXePK47xuCGSRfxK4Vh81FTaUFXw5qjTwAyALOhaO5QdlmjO18fhPRh+FlPrVpWevP1W+SbtDd7Yp/ZLhR9hJ/OuYifcQitDQKxfGF2wmmdPit7CQR/wDvXsgii/zAf7vnWwmnVBudgijuzEKB+ZrE/pBby6nJaywoYZDaNBdoxxLOi+JijdgcHIUsvodjDrmg2VhZrDFHCnRY0VFHyRQo/wAAVIqs4c1VrmAyuoUia5jwM4xBcywKevqVjB+pNWdApSo+oXBjikkABKI7AHsSqk//AJQSKoYvs9UcY6XFsjD+O2kKsfqVuIv7aqf/ADFiNlbTJNbPczGzD24lVipuHiWQBA27Kh27/d6140nilbi8nWeERzWr3YsZAWCzxRsI5R36srLGSPZlIoNvSqfhniBLq2gkLxiaSCGWWFWBKGWJZMbc7gPN6+mKuKBWe0b9Zupb09Y491vaexCt+sTD+KRQg+UOR8Vd+KL51jWCBttxctyoWHePIJkm/wDjjDt9Qo9as7CySGJIYl2xxqqIvsqjAH9BQd6UpQZribRsFrmOHnh02X9qBnxcGCMgesyAkr7jK+qlfnDOs4KW0k3PV032F0TnxcGAdrH1mQEA+4w3fcF01Y3WLEx3UFnbOYBdSz3DyYRzb8pAJDbh1IjeRpRk9cZkIGWNBsqVieIze2FlcyC8e4RfDmB3RWnjJnVZUJRAsilSMeXPUjr0r3ccaB720jQXFvExuDcGe2ltUZEt3ceeZFHQjPQ+nXpQbOlRdP1OGdS8EqSqDglSGwcA4OOxwQfoQfWpVApSlApSlApSlApSlApSlApSlBRcasvgpIyu95dsUCA7SZ3YCIg/ulXw+70CE+lRrLSGuAeZqdzPsdkkEWy0Tehw6gxIHODkfGeoI7g1A1vU3kuGkiwxhbw1gp6q99MuJJSPVYYs5Ptzx6VqdI0xLaCOBMlUUDcerOe7Ox9WZiWJ9yaCBDwXYKdxtklf/iTZuX/vmLN/moU/BglkveaQsVyLfklCVeB4Ewsg6YVlfawxntWopQUnBukT2tmsNy6Szb53kkQEKxmuJJsgEDHxjpV3SlAqPqFuZIZI1wC6OoJ7ZZSBn+tSKUGQbgj/ANPtbZUgWeE2Rkl24DeGeJpMMF3HIRsZA79cV4m4Gka2nUSJHcG7uLmznXJ5TSsSqvkdQyMyMvXox79K2VKDPaZwdbCzt7e6t4Lh4YIYmcxq/WONUJVmG7GV+Ve/0PiT9hPdWuOwjuHdR9I5t8Y+m2r6lBjtIl236PLcteLJHLDazMqxmKWGQm4gZUVRvYIpzgZFu3sM7GsZxBpZW4ZEIjF2RJbSHtDqNuu5CflLGmCPXlMP360uiaoLmBJgpQsCHjPeKRSVkjb5q4ZT/DQTqUpQKqtd0EXPLdZWt54WLQTqFYoWUoylWBDIynBU+w7EA1a0oMrPwNzo5hc3Uk80whVptiII44ZRKsccY6KN2ckkk579ABP4j0YSmO4EZuGtxMyWvkAuDJC0XLYv5QDnuau6UFFwpbyhZZbiKSO4lcNMX5YViECqsYjd8IqgDzHJ6k96vaUoFKUoFKUoFKUoFKUoFKUoFVfEepvBbs0YDTMUjt1PYzSsI4934QzAn5A1aVD1jTFuYHgclQ4wGHxIwO5JF9mVgrD5qKCh4d0TbP1Dcq0Uw27OCGmmkxJc3Rz3LEhd3vzfRq1VVfDmptPB9qAs8bNFcqOyzR9GI/C3Rx+F1q0oFKUoFKUoFKUoFKUoFKUoK/XtK8TbvEG2P0aGTuYpUIeOQfwuqnHyx61RaBeOlwpkjMK3qs7QkY5N5CAk6j3V1UMG7Hls374rW1ntF/WbmW9PWNN1vZ+xVW+3lH8cqhf4YVI+Kg0NKUoFKUoFKUoFKUoFK53E4RS7ZwoycKXOPkqgk/kK42GopMpaPfgHB3RyRHOM9pFBPfvQSqUpQKUpQKUpQKUpQKUpQZ+9/Vb5Jx0hutsM/ss4zyJP5huiJ9+SPStBVFxq6+DkiK73mxFAmdpaaQ4jIPddrYfcOwQn0rhay6jjMU9nfKrMjErJatuQlWUuhkXIYEHyjqKDSUqg/SG5T9vp0493haK5X8gGWQ/2VSw8aTLqUiSg+Bbw0aMyGN7aaePenMDAMFc5Tzdm2Dpk0G5pWBTjWWOS0M8jcuSbVElCwmRiLa4eOEbY1LDCgDIH1q44Z4mN3eXaIzGCJbblK0TQsrSLKX6Oqsc7V7+3Sg01KUoFK+GsNovGFx4i6huSNjTXa6fKAB1tyQ1u+BjdtAcE9xv+7QbqlZTQuLZXtLZja3N1PJb27ytHEscZeSFJCRJIUj7t+6Tjt6Vz1Di24TpJ4Gw9hcXXMk/+mMAE/IOaC14ovXEa28LbZ7luVEw7xAgmWb+SMMw/FsHrVnZWaQxpDGuyONVRF+6qjAH9AKzGlyyC+imuJUuBcwMlpMkbQJGynmvEI2ZiDIgVsk/7uR0wM66gUpSgUpSgUpSgUpSgVj7jT4r3VJ4LxRLFBBbtb27HMbGZphJMU7OQUVATnGDjG6thVZq3Dtvcsryo29MhJUkeCRQ3dRJGyttOB0zjoKDCXMjRyyabHI6WXj7SHIdsxRz25lktlkzuVTIsS4ByBPtGOlW2o6ZFp93aGwjELTGeOW2TISdEtpJVcp23LIkY3DriQgnrWki4YtFtmtBAnIfJeM5beWO4uzElmfODuJzkA56V50vhe1t5DLGjGQrt5sksk7qmc7FaVmKrnHQY7D2oMpo+gWL6bBqNxKY52jinm1PftlSRgrN5zkBMkpsxtx5cVp7lNRd2Eb2tvHk7HKyXLsPQlcxqp+WW+tcxwPY8zmck/tOZyuZJyebndzORu5e7d1zt79e/Wr6gof0alfHiL+6l90RktU+g5Kq+Pq5qOQdOkB3u1jKQHLu0ptJTgBy7ksYnOAcnysQezNt01eJ4FdWR1DqwKspGQykYIIPcEZGKD3Ss7pMzWkq2MzFo2z4CdjksqjJtnY95EUEgn4kHqUYnRUClcp7pIxukdUX7zEKP6ms5rXHVqsTLa3UE9w5WOBVkWRRJIwjVnKkhVDMCckdBgdSKCDrOpPJcNLDgtCxtbAHqrXso+2mI9Vhj3D+WcVq9J01LeCOCPO1FABPUsfVmPqzHJJ9yapNB4eMc43KRFax8q1LYLSvIBJcXTfiZiFz3yJT2atNQKzGr6Nbx+LmuczQ3htopYtoHLBItg24ntmQNnuMZGcVp6reJNONxZzwr8TxOEPs+07D+TbT+VBT6HwP4bwmbl5jam8Jdl80xu5DISxz0IJ7+vyq3stF5d3cXW/dz1gXZjGzkhxnOeud/t6V30fUBcW8U4GBLGj49t6hsf5qZQKUpQDWOvuGoSr6e7uZLua5uoZlUKbV1dHDg7s5VpEAI75IOATWxqgtPtNTnf0ggiiX5PKzTSD+1bag823BNuIIIJjJOIYYoQpklSNxEgTcYVfZk49QatNP0S2t/2FvFBnvsjWPP12jrU2lBW8QaUbiBkRtkqlXt5O/LmjO6NvpuABHqpYete9D1QXMCTBShORJGe8UiEpJGfmrhl/KpksqqpZiFVQSzE4CgDJJJ7ACsnHrtva3ImMqpaXyc1GbyBJkCKz4YAhZIzGc4xlMnq4yGvpUax1OCdd0E0cy/ejdZB/VSak0ClUUfG9i0gjExO5+WkvLlEDyZ28tbjbymbPTAbv0qytNVhlEhjfdynaOXoRtdACy9R1wCO1BLpXCwvo54knibfHIivG2CNyOoZTg9RkEd670ClKUClKUClKUClKUClKUEPVdLjuYjFJnBwVZTteN1O5JEb91lYAg+4quHCSNnnXN5Pn0NzJEP7YDGv+KvaUFNBwZp6HIs4C3fe0ayNn33vlv81ZT2MTxtE8atGwKtGVBVlIwQV7EYrvSgzdrdPYutvcOZLVyFtbpjuaJicLbzse/oFkPforebBfSVyurVJUaORFkRwVdGG5WUjBBB7ispd3MtkptZXuJIJMrZXEQ5tyjYLeGbcDubarbZSPhB3kFdzBf6rr8FuQsjEyN+zgRTLLJ/DGuWI+fYepFUkvFE6zKJVEPcpp8Y8VeTDBAZ9h2QLnBzkjp1cdq56XwzOQ2B/psb9ZAj8+9uPnNdNu2n5KWI9HFaPTNGgtlKwRrGCcuepaRvvO5yzt82JNBndC1Y2MKw3sD2kYaQxTkrLCkbyM6RySITymRWVSWwvl6MfTWxyBgGUhlIBVgcgg9QQR3FfSKoZOFuUS9hKbJictEF320h9d0GQFJ+9GUPuTQX9Vuq8QwW5COxaVhmO3jUyzSfNY164/EcAepFVGoazccsw3EFzbynG2W0XxSze6o5XMRIz+0VcejdM1x0vhmcg9P9Nic5kWN+deT/ADnu2yQf4CxHo9B8uOJbgTKJPsD8SadCq3d5MPTmkHlwJ265I/5g7V90jVmtGmbUIXtTcTNLzyVkgUFUjSN5UyI2VERSWwpI6Mc1o9M0eC2TZBEsYJyxHVnb7zsfM7fNiTUsqD0PWg+RyBgGUhgQCCDkEHsQfUV8llVVLMQqqCWYnAUAZJJPYAVRvwtyiXsJfBsTkw7eZbOfnBkbCfeMoffNVeuak7qlve2UrSmQcmGNw9reyAEqjykAqgwZCsijpGekmMEOOrat4rYzRtJbu36jY/C+pOuDzpc/BbL0bzDr0ZgcojaPRdFMRaedxNdSAc2XGFVR1EMSn4I1yencnLHJNNE0QxFp53E11KBzZcYVVHUQxA/BGuTgdycsck1bUFVfcK2Ux3S2sLP/AMTYFf8AJ1ww/rUK54UKxyC2ubmMtFIqRtO80e542VSebuYYYg+Vh2H0rRUoMFpnFVmtjb2Rh59yqQQtphTMqyJsVtyMMKiEFuYfLhcg9RXjRdGuJG1B476e1Xxlx9kkduyt5E82ZYmbr9cdK/QKUGE4X1a4gttLjYR8mWC1jA2Sbh+qhizSnCI28BRHgk9wc9Bu6rJuHYXm5zbydyuY+Y3LMiAKkhjzjcAF/NVOMgGrOgUpSgUpSgUpSgUpSgUpSgUpSgUpSgVQah9pqVrH6QxzzsPZjtt4/wCqyXH9Kv6pdMhdr67mZSoAghiJBG5Y0aZmXPcb7grkeqfKguqUpQKUpQKUpQKUpQKoeMQFhim/4Nzavn2UzpE5/sker6qji60MthcxqMsYJdg/EEJX/qAoLelR9PuxLFHKvaRFcfR1DD/vUigUpSgUpSgUpSgUpSgUpSgUpSgUpSgUpSgUpSgzX/iTKy6TdspKsIWwQSpByOxHaqjVNbu2u7DxFm1nGLiQs/PSXfi0uDtKR9T2z/L74rY6rpcVzC9vMu6ORdrrkrkH5jqK86jpSTGNz0khZngfqQkjRvHuKgjcMO3Q0GX1zX1ujbWqNNbLLcxpcghreXlNBNOigg7lEpiC5BB+IdDVtpOg2tpc4t5TFzIyTZczcj7GXM6oxLKRuCkrgHcM5OKjWfCPM8R4yOILOYmaKFpMc6LJNyHO1kkYlPh7CNepqy0jhmC2dpU5kkrgK000slxJsByEDSElVz1wMde9BbUpSgUpSgUpUOLVI2uJLYZ5kccUjdPLtlaRVwffMT/4oJlKhaXq8dwJDHuxHLLC+RjzxNsbHyz61W33GMcckkcdvc3XJ6XDwxiRYTtDbSSw3MFKnam4gEdOtBfO4AJJAA6knoAB61mZOMVP2oX9T6pHKQzSXsrfClrEOsi9/P2PcZUFqia3Obrluo8bbzBWs7SMMsdx5VYy3cpGFiUsPJjr6hyQq3OkaBsfxFw4uLojHMxtSFT/ALKBDnlp2yepbALE4AAe+FLOSGxt4Zl2vHEiFcg7Qg2gEjIyFAzgnrnqatqUoFKUoFKUoFKUoFKUoFKUoFKUoFKUoFKUoFKUoFKUoFKUoFKUoFKUoFZG74cafVJ5GkuYE8LaqkkMrwLIwkuiykr0YqChx6b/AJ1rqUH5zp8F3aW8qRyyRyG7vfDRPHzZryRpMwktJ3i2hmZ+nQ7tygdbHS9RbT2uoZ7a4kL3E08DwwSTrOs7czYGQEK6sWTD7eig9j00mpcPW1w6yTR7nVSquGdCFYglcoR0JCn8h7VYKuBgUEXSpJWgjaeNYZSqmSJW3iNiMlA2BnHbNS6UoFKUoFKUoFKUoFKUoFKUoP/Z"/>
          <p:cNvSpPr>
            <a:spLocks noChangeAspect="1" noChangeArrowheads="1"/>
          </p:cNvSpPr>
          <p:nvPr/>
        </p:nvSpPr>
        <p:spPr bwMode="auto">
          <a:xfrm>
            <a:off x="10196513" y="-881063"/>
            <a:ext cx="2533650" cy="1809751"/>
          </a:xfrm>
          <a:prstGeom prst="rect">
            <a:avLst/>
          </a:prstGeom>
          <a:noFill/>
        </p:spPr>
        <p:txBody>
          <a:bodyPr vert="horz" wrap="square" lIns="91440" tIns="45720" rIns="91440" bIns="45720" numCol="1" anchor="t" anchorCtr="0" compatLnSpc="1">
            <a:prstTxWarp prst="textNoShape">
              <a:avLst/>
            </a:prstTxWarp>
          </a:bodyPr>
          <a:lstStyle/>
          <a:p>
            <a:endParaRPr lang="fa-IR"/>
          </a:p>
        </p:txBody>
      </p:sp>
      <p:sp>
        <p:nvSpPr>
          <p:cNvPr id="3076" name="AutoShape 4" descr="data:image/jpeg;base64,/9j/4AAQSkZJRgABAQAAAQABAAD/2wCEAAkGBhAREBUQEBAUDxIVFhUYEBAXFRcRFhEVFRUXFBcUGBYXHyYeGBwjGRYSIDshJScrODgsFh4xNTIqNSYrLCkBCQoKBQUFDQUFDSkYEhgpKSkpKSkpKSkpKSkpKSkpKSkpKSkpKSkpKSkpKSkpKSkpKSkpKSkpKSkpKSkpKSkpKf/AABEIAL4BCgMBIgACEQEDEQH/xAAbAAEAAwEBAQEAAAAAAAAAAAAABAUGAwIBB//EAEEQAAIBAwIEBAMECQEGBwAAAAECAwAEEQUSBhMhMRQiQVEyYXEjUmKBFiQzQnKCkZKhFUNEU2OisQcXJXODk8H/xAAUAQEAAAAAAAAAAAAAAAAAAAAA/8QAFBEBAAAAAAAAAAAAAAAAAAAAAP/aAAwDAQACEQMRAD8A/caUpQKUpQKUpQKUpQKUpQQNe1lLS2lupFZkiUsyrgsQPbJA/wA01DWEhkgiYMTcSGOMjGFZY3ly2T2xGw6Z6kVW/wDiDYyTaXdRRI0kjxMERepY5HQVVaxwqsNxZzwNORHNK0sktzcXMcKeFnAkZZpCoAYp16d8ZGaDTa1rcdrGJJAzFnVIokG55ZH+FEXpknBPUgAAkkAVG0niPmzG3ltprSYJzFjk5bCSPdtLK8TuhwSARnIyOlZac3hnBPMvGsp4Z1jPKEk8E0NxbySR8vbH3LsqE5+zIz5lxptK1ye4nO21kgtlQ7pZ0aGR5SwwqRt12hd2WIHUrjPWgvKUpQKUpQKUpQKUpQKga1rUdrFzJNzZZUjjQbnlkc4WNF9WP/YEnABNT6z/ABhZSstvcQxmdrW4WZoRgNKnLkhcJuIBcLKWAJGSuPWg5txqqLN4m0uLV4YJLjlvyn5sUQ85jeJ2QsDtG0sD5h6HNWF/xBHCkDsrEXEsUSYxlWmBKlsnsMelUGt6nc3trdxQWcyRGzuV3TRmKSWd49sccUbdSPiyxGMlQM9aiapweI0sZIvEs8dzbNMJLm4nSNFB3uY5ZCgC++Onpig31KzXDV7N4ia3mmacLHBJDIwi+1D8xXlTlDaIyVXCkkjB6kEVpaBSlKBSlKBSlKBSlKBSlKBSlKBSlKBSlKBXxlBGCMj1FfaUETT9IgtwRBCkIYgsEULnAwM49h0+lRNPvpPF3NvIchRDLB0AxFIpQr074khlP84+VW1Z3W50t761uHZUWQS2zszBRl1E8XU/ihdfrLQaKlKUClKUClRbzVIISizTRxFziMO6oZD7KGPmP0qVQKUpQKha1qAt7aacjPKjd8e+xS2PzxiptZ7jK4RkhtCy7rmeFNhIBaNZBLL0PcFEZf5hQWHDmneHtIID8UcSK593CjefzbcfzqxxSlBD0/R7e33ciGOHdjdsULnHbt6DJwPTNTKUoFKUoFKUoFKUoFKUoFKUoFKUoFKUoFKq9d1gwhY4lEtzMStvETgEjq0jkfDGg6sfoBksoMUXGqIPNb2tx80mkgY/RHjcf9dBfUqh/SWZf22m3Se7JybhR+UUhc/21zn47tEGMT8w4EcDW80UkrscKiiVVBJJA749SQOtBaaxrEdtHvfLMxCxRKN0k0h+GNF9ScH5AAkkAEjL2UTz3ZE0cV1Njbd7vPb2ELgN4SPIxJM/kLHHbBbA5aHzHBcz3LDcBd7cT3C+eLS4XAbw9vuGHnYbSXI9mYBRGh12maZFbxLDCuxFzgZJJJOWZmPVmJJJY9SSSaCo/R6a266fNsQf7nMWkg+kbdXg/l3KPuV1teKU3rDdxtZTMcKshBjlb2imHkf+Ho3uoq8qp125XdBbPEky3EjJIjjcvLSKSVmKnoeqIOv3qCTqmtQWyhp5BHuOEXqzyN91EXLO3yUE1V+Iv7r9mv8Ap0J/2sgWS5cfgi6pF9X3H3QVH4D0iFbZLpYgJJg7I5y7rA8jNDEGYkqixGMbR06VqaDPy8JxpE/ISKWdwBLLdK1yZ1BBMcjE7tpx2HQdwp7VRQXMtowjRjYEnC2lyxmspT6Lb3Y80JPojflHW9rnPAjqUdQ6sMMrAMrA+hB6EUFRZ8UpvWG6RrKdjhUlxslP/KmHkk+mQ3uoqbqmtQWygzSBNxwiYLPIfupGoLOfkoNVv6Iop2RPi1bpNYyqLiBl9o1c5iPyBK/h9ajcIaTDDNdIIxzYptiynLych445YkDMSwRQ5QDOPJQSedf3XwL/AKdCf33CyXLjp8MfWOH6tvPuoNRdW4aihgYpa+M3EeLZmZ7uWMdd8cpO4yIwVwoI+Hy4OK1VKDMcP8QY5cM0onSUfqN92F0ME8uTGAs6gHI6bsEgAhlXT1leIOH9nMliiM8Ep3XtkuQXIIPibfGCs6kBsAjdtBGHAJ8adxWtuiJdTGaJ13Wd8FLeJTGdjqgysyjuMAMOowQyqGtpVCeLlb9jaXk/0t3hB+jXHLU/1oNV1Bz9np6xj3nuUT/EKy/96C+pWbh164hlC3nhzE7iPmwszC3mOCkU2/tvDLhsDqVBHnWtJQKUpQKUpQc7gOVIjKq+PKWBZQfmAQSPzFUc/ET27i3lVr25YbxFaxbSkXw735sm1QWDAEsM46A4NaCsncSNZ6jNcyQzSwXMUCiSKJ7gwyQGXKPHGC4VhICGAxkMDjpkJ6cZ2vh2uGLpscRPC0bCZZiQFh5Q6l2LLgDOdwIOOtetO4qSWYW8kE9pKylokmRV5yrjdsZGZSRkErnIBzjFZWfSbmWSTU1tpAPGW0yWjALNJDbwPbs+wnyueYzhGwcRqDgnFWV/I2o3NsIYZ4ooDNJNcSwyW2C9vLbrEiyhWcky7iQMDZ3ycUE39P7fHN5Vx4UuE8dyx4fJbYGzu37N3TmbdvrnHWtNWG0bXJ7eyhsVsJ3vIkjg5ZikW3YxgJzvE7TGIsDdnOfTGelX9zw/IXaSG+uYCxJKZSeMEnPRJkYqPkpFBdVD1bVY7aIyyZwMBVUbnkdjtSNF/eZmIAHuartmqR9ntLsezLJZt/cplU/2ivljps804urxFj5WRa2yvzFjJG152bA3OwJUdPKufV2oOug6VIGa6uQDdSgBgDuW3jHVbdD6gdy37zEnsFAuaUoFQtZ0tbmB4GJXePK47xuCGSRfxK4Vh81FTaUFXw5qjTwAyALOhaO5QdlmjO18fhPRh+FlPrVpWevP1W+SbtDd7Yp/ZLhR9hJ/OuYifcQitDQKxfGF2wmmdPit7CQR/wDvXsgii/zAf7vnWwmnVBudgijuzEKB+ZrE/pBby6nJaywoYZDaNBdoxxLOi+JijdgcHIUsvodjDrmg2VhZrDFHCnRY0VFHyRQo/wAAVIqs4c1VrmAyuoUia5jwM4xBcywKevqVjB+pNWdApSo+oXBjikkABKI7AHsSqk//AJQSKoYvs9UcY6XFsjD+O2kKsfqVuIv7aqf/ADFiNlbTJNbPczGzD24lVipuHiWQBA27Kh27/d6140nilbi8nWeERzWr3YsZAWCzxRsI5R36srLGSPZlIoNvSqfhniBLq2gkLxiaSCGWWFWBKGWJZMbc7gPN6+mKuKBWe0b9Zupb09Y491vaexCt+sTD+KRQg+UOR8Vd+KL51jWCBttxctyoWHePIJkm/wDjjDt9Qo9as7CySGJIYl2xxqqIvsqjAH9BQd6UpQZribRsFrmOHnh02X9qBnxcGCMgesyAkr7jK+qlfnDOs4KW0k3PV032F0TnxcGAdrH1mQEA+4w3fcF01Y3WLEx3UFnbOYBdSz3DyYRzb8pAJDbh1IjeRpRk9cZkIGWNBsqVieIze2FlcyC8e4RfDmB3RWnjJnVZUJRAsilSMeXPUjr0r3ccaB720jQXFvExuDcGe2ltUZEt3ceeZFHQjPQ+nXpQbOlRdP1OGdS8EqSqDglSGwcA4OOxwQfoQfWpVApSlApSlApSlApSlApSlApSlBRcasvgpIyu95dsUCA7SZ3YCIg/ulXw+70CE+lRrLSGuAeZqdzPsdkkEWy0Tehw6gxIHODkfGeoI7g1A1vU3kuGkiwxhbw1gp6q99MuJJSPVYYs5Ptzx6VqdI0xLaCOBMlUUDcerOe7Ox9WZiWJ9yaCBDwXYKdxtklf/iTZuX/vmLN/moU/BglkveaQsVyLfklCVeB4Ewsg6YVlfawxntWopQUnBukT2tmsNy6Szb53kkQEKxmuJJsgEDHxjpV3SlAqPqFuZIZI1wC6OoJ7ZZSBn+tSKUGQbgj/ANPtbZUgWeE2Rkl24DeGeJpMMF3HIRsZA79cV4m4Gka2nUSJHcG7uLmznXJ5TSsSqvkdQyMyMvXox79K2VKDPaZwdbCzt7e6t4Lh4YIYmcxq/WONUJVmG7GV+Ve/0PiT9hPdWuOwjuHdR9I5t8Y+m2r6lBjtIl236PLcteLJHLDazMqxmKWGQm4gZUVRvYIpzgZFu3sM7GsZxBpZW4ZEIjF2RJbSHtDqNuu5CflLGmCPXlMP360uiaoLmBJgpQsCHjPeKRSVkjb5q4ZT/DQTqUpQKqtd0EXPLdZWt54WLQTqFYoWUoylWBDIynBU+w7EA1a0oMrPwNzo5hc3Uk80whVptiII44ZRKsccY6KN2ckkk579ABP4j0YSmO4EZuGtxMyWvkAuDJC0XLYv5QDnuau6UFFwpbyhZZbiKSO4lcNMX5YViECqsYjd8IqgDzHJ6k96vaUoFKUoFKUoFKUoFKUoFKUoFVfEepvBbs0YDTMUjt1PYzSsI4934QzAn5A1aVD1jTFuYHgclQ4wGHxIwO5JF9mVgrD5qKCh4d0TbP1Dcq0Uw27OCGmmkxJc3Rz3LEhd3vzfRq1VVfDmptPB9qAs8bNFcqOyzR9GI/C3Rx+F1q0oFKUoFKUoFKUoFKUoFKUoK/XtK8TbvEG2P0aGTuYpUIeOQfwuqnHyx61RaBeOlwpkjMK3qs7QkY5N5CAk6j3V1UMG7Hls374rW1ntF/WbmW9PWNN1vZ+xVW+3lH8cqhf4YVI+Kg0NKUoFKUoFKUoFKUoFK53E4RS7ZwoycKXOPkqgk/kK42GopMpaPfgHB3RyRHOM9pFBPfvQSqUpQKUpQKUpQKUpQKUpQZ+9/Vb5Jx0hutsM/ss4zyJP5huiJ9+SPStBVFxq6+DkiK73mxFAmdpaaQ4jIPddrYfcOwQn0rhay6jjMU9nfKrMjErJatuQlWUuhkXIYEHyjqKDSUqg/SG5T9vp0493haK5X8gGWQ/2VSw8aTLqUiSg+Bbw0aMyGN7aaePenMDAMFc5Tzdm2Dpk0G5pWBTjWWOS0M8jcuSbVElCwmRiLa4eOEbY1LDCgDIH1q44Z4mN3eXaIzGCJbblK0TQsrSLKX6Oqsc7V7+3Sg01KUoFK+GsNovGFx4i6huSNjTXa6fKAB1tyQ1u+BjdtAcE9xv+7QbqlZTQuLZXtLZja3N1PJb27ytHEscZeSFJCRJIUj7t+6Tjt6Vz1Di24TpJ4Gw9hcXXMk/+mMAE/IOaC14ovXEa28LbZ7luVEw7xAgmWb+SMMw/FsHrVnZWaQxpDGuyONVRF+6qjAH9AKzGlyyC+imuJUuBcwMlpMkbQJGynmvEI2ZiDIgVsk/7uR0wM66gUpSgUpSgUpSgUpSgVj7jT4r3VJ4LxRLFBBbtb27HMbGZphJMU7OQUVATnGDjG6thVZq3Dtvcsryo29MhJUkeCRQ3dRJGyttOB0zjoKDCXMjRyyabHI6WXj7SHIdsxRz25lktlkzuVTIsS4ByBPtGOlW2o6ZFp93aGwjELTGeOW2TISdEtpJVcp23LIkY3DriQgnrWki4YtFtmtBAnIfJeM5beWO4uzElmfODuJzkA56V50vhe1t5DLGjGQrt5sksk7qmc7FaVmKrnHQY7D2oMpo+gWL6bBqNxKY52jinm1PftlSRgrN5zkBMkpsxtx5cVp7lNRd2Eb2tvHk7HKyXLsPQlcxqp+WW+tcxwPY8zmck/tOZyuZJyebndzORu5e7d1zt79e/Wr6gof0alfHiL+6l90RktU+g5Kq+Pq5qOQdOkB3u1jKQHLu0ptJTgBy7ksYnOAcnysQezNt01eJ4FdWR1DqwKspGQykYIIPcEZGKD3Ss7pMzWkq2MzFo2z4CdjksqjJtnY95EUEgn4kHqUYnRUClcp7pIxukdUX7zEKP6ms5rXHVqsTLa3UE9w5WOBVkWRRJIwjVnKkhVDMCckdBgdSKCDrOpPJcNLDgtCxtbAHqrXso+2mI9Vhj3D+WcVq9J01LeCOCPO1FABPUsfVmPqzHJJ9yapNB4eMc43KRFax8q1LYLSvIBJcXTfiZiFz3yJT2atNQKzGr6Nbx+LmuczQ3htopYtoHLBItg24ntmQNnuMZGcVp6reJNONxZzwr8TxOEPs+07D+TbT+VBT6HwP4bwmbl5jam8Jdl80xu5DISxz0IJ7+vyq3stF5d3cXW/dz1gXZjGzkhxnOeud/t6V30fUBcW8U4GBLGj49t6hsf5qZQKUpQDWOvuGoSr6e7uZLua5uoZlUKbV1dHDg7s5VpEAI75IOATWxqgtPtNTnf0ggiiX5PKzTSD+1bag823BNuIIIJjJOIYYoQpklSNxEgTcYVfZk49QatNP0S2t/2FvFBnvsjWPP12jrU2lBW8QaUbiBkRtkqlXt5O/LmjO6NvpuABHqpYete9D1QXMCTBShORJGe8UiEpJGfmrhl/KpksqqpZiFVQSzE4CgDJJJ7ACsnHrtva3ImMqpaXyc1GbyBJkCKz4YAhZIzGc4xlMnq4yGvpUax1OCdd0E0cy/ejdZB/VSak0ClUUfG9i0gjExO5+WkvLlEDyZ28tbjbymbPTAbv0qytNVhlEhjfdynaOXoRtdACy9R1wCO1BLpXCwvo54knibfHIivG2CNyOoZTg9RkEd670ClKUClKUClKUClKUClKUEPVdLjuYjFJnBwVZTteN1O5JEb91lYAg+4quHCSNnnXN5Pn0NzJEP7YDGv+KvaUFNBwZp6HIs4C3fe0ayNn33vlv81ZT2MTxtE8atGwKtGVBVlIwQV7EYrvSgzdrdPYutvcOZLVyFtbpjuaJicLbzse/oFkPforebBfSVyurVJUaORFkRwVdGG5WUjBBB7ispd3MtkptZXuJIJMrZXEQ5tyjYLeGbcDubarbZSPhB3kFdzBf6rr8FuQsjEyN+zgRTLLJ/DGuWI+fYepFUkvFE6zKJVEPcpp8Y8VeTDBAZ9h2QLnBzkjp1cdq56XwzOQ2B/psb9ZAj8+9uPnNdNu2n5KWI9HFaPTNGgtlKwRrGCcuepaRvvO5yzt82JNBndC1Y2MKw3sD2kYaQxTkrLCkbyM6RySITymRWVSWwvl6MfTWxyBgGUhlIBVgcgg9QQR3FfSKoZOFuUS9hKbJictEF320h9d0GQFJ+9GUPuTQX9Vuq8QwW5COxaVhmO3jUyzSfNY164/EcAepFVGoazccsw3EFzbynG2W0XxSze6o5XMRIz+0VcejdM1x0vhmcg9P9Nic5kWN+deT/ADnu2yQf4CxHo9B8uOJbgTKJPsD8SadCq3d5MPTmkHlwJ265I/5g7V90jVmtGmbUIXtTcTNLzyVkgUFUjSN5UyI2VERSWwpI6Mc1o9M0eC2TZBEsYJyxHVnb7zsfM7fNiTUsqD0PWg+RyBgGUhgQCCDkEHsQfUV8llVVLMQqqCWYnAUAZJJPYAVRvwtyiXsJfBsTkw7eZbOfnBkbCfeMoffNVeuak7qlve2UrSmQcmGNw9reyAEqjykAqgwZCsijpGekmMEOOrat4rYzRtJbu36jY/C+pOuDzpc/BbL0bzDr0ZgcojaPRdFMRaedxNdSAc2XGFVR1EMSn4I1yencnLHJNNE0QxFp53E11KBzZcYVVHUQxA/BGuTgdycsck1bUFVfcK2Ux3S2sLP/AMTYFf8AJ1ww/rUK54UKxyC2ubmMtFIqRtO80e542VSebuYYYg+Vh2H0rRUoMFpnFVmtjb2Rh59yqQQtphTMqyJsVtyMMKiEFuYfLhcg9RXjRdGuJG1B476e1Xxlx9kkduyt5E82ZYmbr9cdK/QKUGE4X1a4gttLjYR8mWC1jA2Sbh+qhizSnCI28BRHgk9wc9Bu6rJuHYXm5zbydyuY+Y3LMiAKkhjzjcAF/NVOMgGrOgUpSgUpSgUpSgUpSgUpSgUpSgUpSgVQah9pqVrH6QxzzsPZjtt4/wCqyXH9Kv6pdMhdr67mZSoAghiJBG5Y0aZmXPcb7grkeqfKguqUpQKUpQKUpQKUpQKoeMQFhim/4Nzavn2UzpE5/sker6qji60MthcxqMsYJdg/EEJX/qAoLelR9PuxLFHKvaRFcfR1DD/vUigUpSgUpSgUpSgUpSgUpSgUpSgUpSgUpSgUpSgzX/iTKy6TdspKsIWwQSpByOxHaqjVNbu2u7DxFm1nGLiQs/PSXfi0uDtKR9T2z/L74rY6rpcVzC9vMu6ORdrrkrkH5jqK86jpSTGNz0khZngfqQkjRvHuKgjcMO3Q0GX1zX1ujbWqNNbLLcxpcghreXlNBNOigg7lEpiC5BB+IdDVtpOg2tpc4t5TFzIyTZczcj7GXM6oxLKRuCkrgHcM5OKjWfCPM8R4yOILOYmaKFpMc6LJNyHO1kkYlPh7CNepqy0jhmC2dpU5kkrgK000slxJsByEDSElVz1wMde9BbUpSgUpSgUpUOLVI2uJLYZ5kccUjdPLtlaRVwffMT/4oJlKhaXq8dwJDHuxHLLC+RjzxNsbHyz61W33GMcckkcdvc3XJ6XDwxiRYTtDbSSw3MFKnam4gEdOtBfO4AJJAA6knoAB61mZOMVP2oX9T6pHKQzSXsrfClrEOsi9/P2PcZUFqia3Obrluo8bbzBWs7SMMsdx5VYy3cpGFiUsPJjr6hyQq3OkaBsfxFw4uLojHMxtSFT/ALKBDnlp2yepbALE4AAe+FLOSGxt4Zl2vHEiFcg7Qg2gEjIyFAzgnrnqatqUoFKUoFKUoFKUoFKUoFKUoFKUoFKUoFKUoFKUoFKUoFKUoFKUoFKUoFZG74cafVJ5GkuYE8LaqkkMrwLIwkuiykr0YqChx6b/AJ1rqUH5zp8F3aW8qRyyRyG7vfDRPHzZryRpMwktJ3i2hmZ+nQ7tygdbHS9RbT2uoZ7a4kL3E08DwwSTrOs7czYGQEK6sWTD7eig9j00mpcPW1w6yTR7nVSquGdCFYglcoR0JCn8h7VYKuBgUEXSpJWgjaeNYZSqmSJW3iNiMlA2BnHbNS6UoFKUoFKUoFKUoFKUoFKUoP/Z"/>
          <p:cNvSpPr>
            <a:spLocks noChangeAspect="1" noChangeArrowheads="1"/>
          </p:cNvSpPr>
          <p:nvPr/>
        </p:nvSpPr>
        <p:spPr bwMode="auto">
          <a:xfrm>
            <a:off x="10531475" y="-1571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pic>
        <p:nvPicPr>
          <p:cNvPr id="3078" name="Picture 6" descr="http://upload.wikimedia.org/wikipedia/commons/thumb/f/fc/Protoporphyrin_IX_2.svg/448px-Protoporphyrin_IX_2.svg.png"/>
          <p:cNvPicPr>
            <a:picLocks noChangeAspect="1" noChangeArrowheads="1"/>
          </p:cNvPicPr>
          <p:nvPr/>
        </p:nvPicPr>
        <p:blipFill>
          <a:blip r:embed="rId2" cstate="print"/>
          <a:srcRect/>
          <a:stretch>
            <a:fillRect/>
          </a:stretch>
        </p:blipFill>
        <p:spPr bwMode="auto">
          <a:xfrm>
            <a:off x="406772" y="569391"/>
            <a:ext cx="4267200" cy="3048001"/>
          </a:xfrm>
          <a:prstGeom prst="rect">
            <a:avLst/>
          </a:prstGeom>
          <a:noFill/>
        </p:spPr>
      </p:pic>
      <p:sp>
        <p:nvSpPr>
          <p:cNvPr id="5" name="TextBox 4"/>
          <p:cNvSpPr txBox="1"/>
          <p:nvPr/>
        </p:nvSpPr>
        <p:spPr>
          <a:xfrm>
            <a:off x="1172625" y="4005738"/>
            <a:ext cx="1367747" cy="646331"/>
          </a:xfrm>
          <a:prstGeom prst="rect">
            <a:avLst/>
          </a:prstGeom>
          <a:noFill/>
        </p:spPr>
        <p:txBody>
          <a:bodyPr wrap="none" rtlCol="1">
            <a:spAutoFit/>
          </a:bodyPr>
          <a:lstStyle/>
          <a:p>
            <a:r>
              <a:rPr lang="fa-IR" b="1" dirty="0">
                <a:solidFill>
                  <a:srgbClr val="C00000"/>
                </a:solidFill>
              </a:rPr>
              <a:t>پروتوپورفیرین </a:t>
            </a:r>
          </a:p>
          <a:p>
            <a:endParaRPr lang="fa-IR" b="1" dirty="0">
              <a:solidFill>
                <a:srgbClr val="C0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1563" y="771293"/>
            <a:ext cx="2846100" cy="2846100"/>
          </a:xfrm>
          <a:prstGeom prst="rect">
            <a:avLst/>
          </a:prstGeom>
        </p:spPr>
      </p:pic>
      <p:sp>
        <p:nvSpPr>
          <p:cNvPr id="4" name="Rectangle 3"/>
          <p:cNvSpPr/>
          <p:nvPr/>
        </p:nvSpPr>
        <p:spPr>
          <a:xfrm>
            <a:off x="7644390" y="4144237"/>
            <a:ext cx="1253869" cy="461665"/>
          </a:xfrm>
          <a:prstGeom prst="rect">
            <a:avLst/>
          </a:prstGeom>
        </p:spPr>
        <p:txBody>
          <a:bodyPr wrap="none">
            <a:spAutoFit/>
          </a:bodyPr>
          <a:lstStyle/>
          <a:p>
            <a:r>
              <a:rPr lang="fa-IR" sz="2400" dirty="0">
                <a:solidFill>
                  <a:srgbClr val="FF0000"/>
                </a:solidFill>
                <a:latin typeface="Calibri" panose="020F0502020204030204" pitchFamily="34" charset="0"/>
                <a:ea typeface="Calibri" panose="020F0502020204030204" pitchFamily="34" charset="0"/>
                <a:cs typeface="B Nazanin" panose="00000400000000000000" pitchFamily="2" charset="-78"/>
              </a:rPr>
              <a:t>فتالوسیانین</a:t>
            </a:r>
            <a:endParaRPr lang="en-US" sz="2400" dirty="0">
              <a:solidFill>
                <a:srgbClr val="FF0000"/>
              </a:solidFill>
            </a:endParaRPr>
          </a:p>
        </p:txBody>
      </p:sp>
      <p:sp>
        <p:nvSpPr>
          <p:cNvPr id="6" name="Rectangle 5"/>
          <p:cNvSpPr/>
          <p:nvPr/>
        </p:nvSpPr>
        <p:spPr>
          <a:xfrm>
            <a:off x="3201663" y="4766102"/>
            <a:ext cx="8674386" cy="1585562"/>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ترتیب پایداری کمپلکسهای پورفیرین با یونهای فلزی 2+ بصورت زیر است</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B Nazanin" panose="00000400000000000000" pitchFamily="2" charset="-78"/>
              </a:rPr>
              <a:t>Ni2+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 Cu2+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Co2+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Fe2+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Zn2+</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سری ایروینگ </a:t>
            </a:r>
            <a:r>
              <a:rPr lang="fa-IR" dirty="0">
                <a:latin typeface="Calibri" panose="020F0502020204030204" pitchFamily="34" charset="0"/>
                <a:ea typeface="Calibri" panose="020F0502020204030204" pitchFamily="34" charset="0"/>
                <a:cs typeface="Sakkal Majalla" panose="02000000000000000000" pitchFamily="2" charset="-78"/>
              </a:rPr>
              <a:t>–</a:t>
            </a:r>
            <a:r>
              <a:rPr lang="fa-IR" dirty="0">
                <a:latin typeface="Calibri" panose="020F0502020204030204" pitchFamily="34" charset="0"/>
                <a:ea typeface="Calibri" panose="020F0502020204030204" pitchFamily="34" charset="0"/>
                <a:cs typeface="B Nazanin" panose="00000400000000000000" pitchFamily="2" charset="-78"/>
              </a:rPr>
              <a:t> ویلیامز بصورت زیر است</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B Nazanin" panose="00000400000000000000" pitchFamily="2" charset="-78"/>
              </a:rPr>
              <a:t>Cu2+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Co2+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Fe2+</a:t>
            </a:r>
            <a:r>
              <a:rPr lang="en-US" dirty="0">
                <a:latin typeface="Calibri" panose="020F0502020204030204" pitchFamily="34" charset="0"/>
                <a:ea typeface="Calibri" panose="020F0502020204030204" pitchFamily="34" charset="0"/>
                <a:cs typeface="Calibri" panose="020F0502020204030204" pitchFamily="34" charset="0"/>
              </a:rPr>
              <a:t>&gt;</a:t>
            </a:r>
            <a:r>
              <a:rPr lang="en-US" dirty="0">
                <a:latin typeface="Calibri" panose="020F0502020204030204" pitchFamily="34" charset="0"/>
                <a:ea typeface="Calibri" panose="020F0502020204030204" pitchFamily="34" charset="0"/>
                <a:cs typeface="B Nazanin" panose="00000400000000000000" pitchFamily="2" charset="-78"/>
              </a:rPr>
              <a:t> Ni2+</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0067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azam\Desktop\rangha\mio2.jpg"/>
          <p:cNvPicPr>
            <a:picLocks noChangeAspect="1" noChangeArrowheads="1"/>
          </p:cNvPicPr>
          <p:nvPr/>
        </p:nvPicPr>
        <p:blipFill>
          <a:blip r:embed="rId2" cstate="print"/>
          <a:srcRect/>
          <a:stretch>
            <a:fillRect/>
          </a:stretch>
        </p:blipFill>
        <p:spPr bwMode="auto">
          <a:xfrm>
            <a:off x="-148996" y="251237"/>
            <a:ext cx="4542693" cy="2362200"/>
          </a:xfrm>
          <a:prstGeom prst="rect">
            <a:avLst/>
          </a:prstGeom>
          <a:noFill/>
        </p:spPr>
      </p:pic>
      <p:pic>
        <p:nvPicPr>
          <p:cNvPr id="2052" name="Picture 4" descr="http://t1.gstatic.com/images?q=tbn:ANd9GcTgq9h4p3asBa_oa7SeHabBWXuJVFQQoXKk040g4maXNIsPpXIR"/>
          <p:cNvPicPr>
            <a:picLocks noChangeAspect="1" noChangeArrowheads="1"/>
          </p:cNvPicPr>
          <p:nvPr/>
        </p:nvPicPr>
        <p:blipFill>
          <a:blip r:embed="rId3" cstate="print"/>
          <a:srcRect/>
          <a:stretch>
            <a:fillRect/>
          </a:stretch>
        </p:blipFill>
        <p:spPr bwMode="auto">
          <a:xfrm>
            <a:off x="4393697" y="251237"/>
            <a:ext cx="1943100" cy="2362200"/>
          </a:xfrm>
          <a:prstGeom prst="rect">
            <a:avLst/>
          </a:prstGeom>
          <a:noFill/>
        </p:spPr>
      </p:pic>
      <p:sp>
        <p:nvSpPr>
          <p:cNvPr id="5" name="TextBox 4"/>
          <p:cNvSpPr txBox="1"/>
          <p:nvPr/>
        </p:nvSpPr>
        <p:spPr>
          <a:xfrm>
            <a:off x="1028816" y="2807676"/>
            <a:ext cx="1428661" cy="1384995"/>
          </a:xfrm>
          <a:prstGeom prst="rect">
            <a:avLst/>
          </a:prstGeom>
          <a:noFill/>
        </p:spPr>
        <p:txBody>
          <a:bodyPr wrap="none" rtlCol="1">
            <a:spAutoFit/>
          </a:bodyPr>
          <a:lstStyle/>
          <a:p>
            <a:r>
              <a:rPr lang="fa-IR" sz="2800" b="1" dirty="0">
                <a:solidFill>
                  <a:srgbClr val="C00000"/>
                </a:solidFill>
              </a:rPr>
              <a:t>ساختمان </a:t>
            </a:r>
          </a:p>
          <a:p>
            <a:r>
              <a:rPr lang="fa-IR" sz="2800" b="1" dirty="0">
                <a:solidFill>
                  <a:srgbClr val="C00000"/>
                </a:solidFill>
              </a:rPr>
              <a:t>هم </a:t>
            </a:r>
            <a:r>
              <a:rPr lang="en-US" sz="2800" b="1" dirty="0">
                <a:solidFill>
                  <a:srgbClr val="C00000"/>
                </a:solidFill>
              </a:rPr>
              <a:t>heme</a:t>
            </a:r>
          </a:p>
          <a:p>
            <a:endParaRPr lang="fa-IR" sz="2800" b="1" dirty="0">
              <a:solidFill>
                <a:srgbClr val="C00000"/>
              </a:solidFill>
            </a:endParaRPr>
          </a:p>
        </p:txBody>
      </p:sp>
      <p:sp>
        <p:nvSpPr>
          <p:cNvPr id="2" name="Rectangle 1"/>
          <p:cNvSpPr/>
          <p:nvPr/>
        </p:nvSpPr>
        <p:spPr>
          <a:xfrm>
            <a:off x="3103756" y="3500173"/>
            <a:ext cx="8415454" cy="1482970"/>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اهمیت کمپلکسهای پورفیرین در سیستم های زیست شناختی بدودلیل است:</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pPr>
            <a:r>
              <a:rPr lang="fa-IR" dirty="0">
                <a:latin typeface="Calibri" panose="020F0502020204030204" pitchFamily="34" charset="0"/>
                <a:ea typeface="Calibri" panose="020F0502020204030204" pitchFamily="34" charset="0"/>
                <a:cs typeface="B Nazanin" panose="00000400000000000000" pitchFamily="2" charset="-78"/>
              </a:rPr>
              <a:t>پروفیرین ها ترکیباتی هستند که عملکرد آنها با تغییر فلز، حالت اکسایش فلز و یا ماهیت گروههای استخلافی آلی تغییر می کنئ</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pPr>
            <a:r>
              <a:rPr lang="fa-IR" dirty="0">
                <a:latin typeface="Calibri" panose="020F0502020204030204" pitchFamily="34" charset="0"/>
                <a:ea typeface="Calibri" panose="020F0502020204030204" pitchFamily="34" charset="0"/>
                <a:cs typeface="B Nazanin" panose="00000400000000000000" pitchFamily="2" charset="-78"/>
              </a:rPr>
              <a:t>تکامل معمولا به جای تولید با اصلاح ساختارها و عملکردها به پیش می رود و این یک اصل کلی است.</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8853525" y="5152662"/>
            <a:ext cx="2513829" cy="388696"/>
          </a:xfrm>
          <a:prstGeom prst="rect">
            <a:avLst/>
          </a:prstGeom>
        </p:spPr>
        <p:txBody>
          <a:bodyPr wrap="non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B Nazanin" panose="00000400000000000000" pitchFamily="2" charset="-78"/>
              </a:rPr>
              <a:t>پورفیرین آهن هم نامیده می شود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40324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1385" y="205773"/>
            <a:ext cx="8694234" cy="1973104"/>
          </a:xfrm>
          <a:prstGeom prst="rect">
            <a:avLst/>
          </a:prstGeom>
        </p:spPr>
        <p:txBody>
          <a:bodyPr wrap="square">
            <a:spAutoFit/>
          </a:bodyPr>
          <a:lstStyle/>
          <a:p>
            <a:pPr algn="r" rtl="1">
              <a:lnSpc>
                <a:spcPct val="107000"/>
              </a:lnSpc>
              <a:spcAft>
                <a:spcPts val="800"/>
              </a:spcAft>
            </a:pPr>
            <a:r>
              <a:rPr lang="ar-SA" sz="800" b="1" dirty="0">
                <a:latin typeface="Calibri" panose="020F0502020204030204" pitchFamily="34" charset="0"/>
                <a:ea typeface="Times New Roman" panose="02020603050405020304" pitchFamily="18" charset="0"/>
                <a:cs typeface="Times New Roman" panose="02020603050405020304" pitchFamily="18" charset="0"/>
              </a:rPr>
              <a:t>1 </a:t>
            </a:r>
            <a:r>
              <a:rPr lang="ar-SA" b="1" dirty="0">
                <a:latin typeface="Times New Roman" panose="02020603050405020304" pitchFamily="18" charset="0"/>
                <a:ea typeface="Times New Roman" panose="02020603050405020304" pitchFamily="18" charset="0"/>
                <a:cs typeface="B Nazanin" panose="00000400000000000000" pitchFamily="2" charset="-78"/>
              </a:rPr>
              <a:t>میوگلوبین(در</a:t>
            </a:r>
            <a:r>
              <a:rPr lang="ar-SA" b="1" dirty="0">
                <a:latin typeface="Calibri" panose="020F0502020204030204" pitchFamily="34"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ماهیچه</a:t>
            </a:r>
            <a:r>
              <a:rPr lang="ar-SA" b="1" dirty="0">
                <a:latin typeface="Calibri" panose="020F0502020204030204" pitchFamily="34"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فعال است) نقش اصلی را در ذخیره و آزادسازی اکسیژن در ماهیچه ها به عهده</a:t>
            </a:r>
            <a:r>
              <a:rPr lang="ar-SA" b="1" dirty="0">
                <a:latin typeface="Calibri" panose="020F0502020204030204" pitchFamily="34"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 دارد در حالی که وظیفه هموگلوبین(در گلبولهای قرمز خون وجود دارد) انتقال گازهای تنفسی در خون است</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a-IR" b="1" dirty="0">
                <a:latin typeface="Times New Roman" panose="02020603050405020304" pitchFamily="18" charset="0"/>
                <a:ea typeface="Times New Roman" panose="02020603050405020304" pitchFamily="18" charset="0"/>
                <a:cs typeface="B Nazanin" panose="00000400000000000000" pitchFamily="2" charset="-78"/>
              </a:rPr>
              <a:t>۲</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میوگلوبین تنها از یک رشته پلی پپتیدی با </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۱۵۳</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امینواسید ساخته شده است.</a:t>
            </a:r>
            <a:r>
              <a:rPr lang="ar-SA" b="1" dirty="0">
                <a:solidFill>
                  <a:srgbClr val="0000FF"/>
                </a:solidFill>
                <a:latin typeface="Calibri" panose="020F0502020204030204" pitchFamily="34" charset="0"/>
                <a:ea typeface="Times New Roman" panose="02020603050405020304" pitchFamily="18" charset="0"/>
                <a:cs typeface="Cambria" panose="02040503050406030204" pitchFamily="18" charset="0"/>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هموگلوبین از چهار رشته پلی پپتیدی ساخته شده است که دو به دو به هم شبیه هستند. دو رشته آلفا هر کدام </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۱۴۱</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اسیدامینه و دو رشته بتا هر کدام </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۱۴۶</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اسید امینه. بنابراین هموگلوبین جمعا از </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۵۷۴</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اسیدآمینه</a:t>
            </a:r>
            <a:r>
              <a:rPr lang="ar-SA" b="1" dirty="0">
                <a:solidFill>
                  <a:srgbClr val="0000FF"/>
                </a:solidFill>
                <a:latin typeface="Calibri" panose="020F0502020204030204" pitchFamily="34" charset="0"/>
                <a:ea typeface="Times New Roman" panose="02020603050405020304" pitchFamily="18" charset="0"/>
                <a:cs typeface="Cambria" panose="02040503050406030204" pitchFamily="18" charset="0"/>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از </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۱۹</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نوع ساخته شده است.</a:t>
            </a:r>
            <a:r>
              <a:rPr lang="ar-SA" b="1" dirty="0">
                <a:solidFill>
                  <a:srgbClr val="0000FF"/>
                </a:solidFill>
                <a:latin typeface="Calibri" panose="020F0502020204030204" pitchFamily="34" charset="0"/>
                <a:ea typeface="Times New Roman" panose="02020603050405020304" pitchFamily="18" charset="0"/>
                <a:cs typeface="Cambria" panose="02040503050406030204" pitchFamily="18" charset="0"/>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(ایزولوسین در هموگلوبین دیده نمی شود</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http://bio1152.nicerweb.com/Locked/media/ch05/05_21gProteinHemoglobin-L.jpg"/>
          <p:cNvPicPr/>
          <p:nvPr/>
        </p:nvPicPr>
        <p:blipFill>
          <a:blip r:embed="rId2">
            <a:extLst>
              <a:ext uri="{28A0092B-C50C-407E-A947-70E740481C1C}">
                <a14:useLocalDpi xmlns:a14="http://schemas.microsoft.com/office/drawing/2010/main" val="0"/>
              </a:ext>
            </a:extLst>
          </a:blip>
          <a:srcRect/>
          <a:stretch>
            <a:fillRect/>
          </a:stretch>
        </p:blipFill>
        <p:spPr bwMode="auto">
          <a:xfrm>
            <a:off x="759055" y="390293"/>
            <a:ext cx="2452495" cy="2124709"/>
          </a:xfrm>
          <a:prstGeom prst="rect">
            <a:avLst/>
          </a:prstGeom>
          <a:noFill/>
          <a:ln>
            <a:noFill/>
          </a:ln>
        </p:spPr>
      </p:pic>
      <p:sp>
        <p:nvSpPr>
          <p:cNvPr id="4" name="Rectangle 3"/>
          <p:cNvSpPr/>
          <p:nvPr/>
        </p:nvSpPr>
        <p:spPr>
          <a:xfrm>
            <a:off x="1216255" y="2151401"/>
            <a:ext cx="10726700" cy="2956835"/>
          </a:xfrm>
          <a:prstGeom prst="rect">
            <a:avLst/>
          </a:prstGeom>
        </p:spPr>
        <p:txBody>
          <a:bodyPr wrap="square">
            <a:spAutoFit/>
          </a:bodyPr>
          <a:lstStyle/>
          <a:p>
            <a:pPr algn="r" rtl="1">
              <a:lnSpc>
                <a:spcPct val="107000"/>
              </a:lnSpc>
              <a:spcAft>
                <a:spcPts val="800"/>
              </a:spcAft>
            </a:pP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میوگلوبین تنها یک گروه آهن دار هم دارد</a:t>
            </a:r>
            <a:r>
              <a:rPr lang="ar-SA" b="1" dirty="0">
                <a:latin typeface="Times New Roman" panose="02020603050405020304" pitchFamily="18" charset="0"/>
                <a:ea typeface="Times New Roman" panose="02020603050405020304" pitchFamily="18" charset="0"/>
                <a:cs typeface="B Nazanin" panose="00000400000000000000" pitchFamily="2" charset="-78"/>
              </a:rPr>
              <a:t> ولی هموگلوبین دارای چهار گروه آهن دار هم می باشد</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a-IR" b="1" dirty="0">
                <a:latin typeface="Times New Roman" panose="02020603050405020304" pitchFamily="18" charset="0"/>
                <a:ea typeface="Times New Roman" panose="02020603050405020304" pitchFamily="18" charset="0"/>
                <a:cs typeface="B Nazanin" panose="00000400000000000000" pitchFamily="2" charset="-78"/>
              </a:rPr>
              <a:t>۴</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میوگلوبین تنها با یک اکسیژن پیوند هیدروژنی برقرار می کند در حالی که هموگلوبین با چهار مولکول اکسیژن پیوند هیدروژنی برقرار می کند</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a-IR" b="1" dirty="0">
                <a:latin typeface="Times New Roman" panose="02020603050405020304" pitchFamily="18" charset="0"/>
                <a:ea typeface="Times New Roman" panose="02020603050405020304" pitchFamily="18" charset="0"/>
                <a:cs typeface="B Nazanin" panose="00000400000000000000" pitchFamily="2" charset="-78"/>
              </a:rPr>
              <a:t>۵</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میوگلوبین به دستور یک ژن ساخته می شود ولی هموگلوبین توسط دو ژن ساخته می شود</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یادآوری</a:t>
            </a:r>
            <a:r>
              <a:rPr lang="fa-IR" b="1" dirty="0">
                <a:latin typeface="Times New Roman" panose="02020603050405020304" pitchFamily="18" charset="0"/>
                <a:ea typeface="Times New Roman" panose="02020603050405020304" pitchFamily="18" charset="0"/>
                <a:cs typeface="B Nazanin" panose="00000400000000000000" pitchFamily="2" charset="-78"/>
              </a:rPr>
              <a:t>۱</a:t>
            </a:r>
            <a:r>
              <a:rPr lang="fa-IR"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هر دو پروتئین انتقال دهنده هستند</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b="1" dirty="0">
                <a:latin typeface="Times New Roman" panose="02020603050405020304" pitchFamily="18" charset="0"/>
                <a:ea typeface="Times New Roman" panose="02020603050405020304" pitchFamily="18" charset="0"/>
                <a:cs typeface="B Nazanin" panose="00000400000000000000" pitchFamily="2" charset="-78"/>
              </a:rPr>
              <a:t>یادآوری</a:t>
            </a:r>
            <a:r>
              <a:rPr lang="fa-IR" b="1" dirty="0">
                <a:latin typeface="Times New Roman" panose="02020603050405020304" pitchFamily="18" charset="0"/>
                <a:ea typeface="Times New Roman" panose="02020603050405020304" pitchFamily="18" charset="0"/>
                <a:cs typeface="B Nazanin" panose="00000400000000000000" pitchFamily="2" charset="-78"/>
              </a:rPr>
              <a:t>۲ : </a:t>
            </a:r>
            <a:r>
              <a:rPr lang="ar-SA" b="1" dirty="0">
                <a:latin typeface="Times New Roman" panose="02020603050405020304" pitchFamily="18" charset="0"/>
                <a:ea typeface="Times New Roman" panose="02020603050405020304" pitchFamily="18" charset="0"/>
                <a:cs typeface="B Nazanin" panose="00000400000000000000" pitchFamily="2" charset="-78"/>
              </a:rPr>
              <a:t>میزان بالای میوگلوبین در ماهیچه ها یک سازگاری مهم برای بالابردن کارآیی تنفس در پرندگان بلندپرواز نظیر غازهای وحشی (نه تمامی پرندگان) است</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دیگر مهره داران نظیر پستانداران (ازجمله آدمی) در ماهیچه های خود دارای میوگلوبین هستند</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endParaRPr lang="en-US" dirty="0"/>
          </a:p>
        </p:txBody>
      </p:sp>
      <p:sp>
        <p:nvSpPr>
          <p:cNvPr id="5" name="Rectangle 4"/>
          <p:cNvSpPr/>
          <p:nvPr/>
        </p:nvSpPr>
        <p:spPr>
          <a:xfrm>
            <a:off x="256479" y="5145881"/>
            <a:ext cx="11686476" cy="685059"/>
          </a:xfrm>
          <a:prstGeom prst="rect">
            <a:avLst/>
          </a:prstGeom>
        </p:spPr>
        <p:txBody>
          <a:bodyPr wrap="square">
            <a:spAutoFit/>
          </a:bodyPr>
          <a:lstStyle/>
          <a:p>
            <a:pPr algn="r" rtl="1">
              <a:lnSpc>
                <a:spcPct val="107000"/>
              </a:lnSpc>
              <a:spcAft>
                <a:spcPts val="800"/>
              </a:spcAft>
            </a:pPr>
            <a:r>
              <a:rPr lang="ar-SA" b="1" dirty="0">
                <a:latin typeface="Times New Roman" panose="02020603050405020304" pitchFamily="18" charset="0"/>
                <a:ea typeface="Times New Roman" panose="02020603050405020304" pitchFamily="18" charset="0"/>
                <a:cs typeface="B Nazanin" panose="00000400000000000000" pitchFamily="2" charset="-78"/>
              </a:rPr>
              <a:t>یادآوری</a:t>
            </a:r>
            <a:r>
              <a:rPr lang="fa-IR" b="1" dirty="0">
                <a:latin typeface="Times New Roman" panose="02020603050405020304" pitchFamily="18" charset="0"/>
                <a:ea typeface="Times New Roman" panose="02020603050405020304" pitchFamily="18" charset="0"/>
                <a:cs typeface="B Nazanin" panose="00000400000000000000" pitchFamily="2" charset="-78"/>
              </a:rPr>
              <a:t>۳</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مولکول هِم مسئول رنگ قرمز هموگلوبین و میوگلوبین است. یک اتم آهن دو ظرفیتی در مرکز آن قرار گرفته است. اگر اتم آهن دو ظرفیتی</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r>
              <a:rPr lang="en-US" b="1" baseline="30000"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Fe²)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به آهن سه ظرفیتی</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r>
              <a:rPr lang="en-US" b="1" baseline="30000"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Fe³)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اکسید شود، عملکرد مولکول از بین خواهد رفت</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579863" y="5868585"/>
            <a:ext cx="11363092" cy="685059"/>
          </a:xfrm>
          <a:prstGeom prst="rect">
            <a:avLst/>
          </a:prstGeom>
        </p:spPr>
        <p:txBody>
          <a:bodyPr wrap="square">
            <a:spAutoFit/>
          </a:bodyPr>
          <a:lstStyle/>
          <a:p>
            <a:pPr algn="r" rtl="1">
              <a:lnSpc>
                <a:spcPct val="107000"/>
              </a:lnSpc>
              <a:spcAft>
                <a:spcPts val="800"/>
              </a:spcAft>
            </a:pPr>
            <a:r>
              <a:rPr lang="ar-SA" b="1" dirty="0">
                <a:latin typeface="Times New Roman" panose="02020603050405020304" pitchFamily="18" charset="0"/>
                <a:ea typeface="Times New Roman" panose="02020603050405020304" pitchFamily="18" charset="0"/>
                <a:cs typeface="B Nazanin" panose="00000400000000000000" pitchFamily="2" charset="-78"/>
              </a:rPr>
              <a:t>یادآوری</a:t>
            </a:r>
            <a:r>
              <a:rPr lang="fa-IR" b="1" dirty="0">
                <a:latin typeface="Times New Roman" panose="02020603050405020304" pitchFamily="18" charset="0"/>
                <a:ea typeface="Times New Roman" panose="02020603050405020304" pitchFamily="18" charset="0"/>
                <a:cs typeface="B Nazanin" panose="00000400000000000000" pitchFamily="2" charset="-78"/>
              </a:rPr>
              <a:t>۴</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هموگلوبین به علت داشتن آهن که در حالت احیا شده می‌باشد، می‌تواند با اکسیژن و دی‌اکسید کربن ترکیب شده و به ترتیب اکسی هموگلوبین</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(oxyhemoglobin)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و کربو آمینو هموگلوبین</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a:t>
            </a:r>
            <a:r>
              <a:rPr lang="en-US" b="1" dirty="0" err="1">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carbaminohemoglobin</a:t>
            </a:r>
            <a:r>
              <a:rPr lang="en-US"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 </a:t>
            </a:r>
            <a:r>
              <a:rPr lang="ar-SA" b="1" dirty="0">
                <a:solidFill>
                  <a:srgbClr val="0000FF"/>
                </a:solidFill>
                <a:latin typeface="Times New Roman" panose="02020603050405020304" pitchFamily="18" charset="0"/>
                <a:ea typeface="Times New Roman" panose="02020603050405020304" pitchFamily="18" charset="0"/>
                <a:cs typeface="B Nazanin" panose="00000400000000000000" pitchFamily="2" charset="-78"/>
              </a:rPr>
              <a:t>تشکیل دهد</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1716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10692"/>
            <a:ext cx="11541511" cy="1574149"/>
          </a:xfrm>
          <a:prstGeom prst="rect">
            <a:avLst/>
          </a:prstGeom>
        </p:spPr>
        <p:txBody>
          <a:bodyPr wrap="square">
            <a:spAutoFit/>
          </a:bodyPr>
          <a:lstStyle/>
          <a:p>
            <a:pPr algn="r" rtl="1">
              <a:lnSpc>
                <a:spcPct val="107000"/>
              </a:lnSpc>
              <a:spcAft>
                <a:spcPts val="800"/>
              </a:spcAft>
            </a:pPr>
            <a:r>
              <a:rPr lang="ar-SA" b="1" dirty="0">
                <a:latin typeface="Times New Roman" panose="02020603050405020304" pitchFamily="18" charset="0"/>
                <a:ea typeface="Times New Roman" panose="02020603050405020304" pitchFamily="18" charset="0"/>
                <a:cs typeface="B Nazanin" panose="00000400000000000000" pitchFamily="2" charset="-78"/>
              </a:rPr>
              <a:t>با توجه به بالابودن فشار اکسیژن در شش ‌ها ، اکسی هموگلوبین در ریه‌ها تشکیل شده و پس از رسیدن به بافت ها ، اکسیژن جدا شده و دی‌اکسید کربن</a:t>
            </a:r>
            <a:r>
              <a:rPr lang="ar-SA" b="1" dirty="0">
                <a:latin typeface="Calibri" panose="020F0502020204030204" pitchFamily="34"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به آن متصل می‌گردد. به این ترتیب امکان حمل اکسیژن از ریه‌ها به بافتها و دی‌اکسیدکربن از بافتها به ریه‌ها امکان‌پذیر می‌گردد</a:t>
            </a:r>
            <a:r>
              <a:rPr lang="en-US" b="1" dirty="0">
                <a:latin typeface="Times New Roman" panose="02020603050405020304" pitchFamily="18" charset="0"/>
                <a:ea typeface="Times New Roman" panose="02020603050405020304" pitchFamily="18" charset="0"/>
                <a:cs typeface="B Nazanin" panose="00000400000000000000" pitchFamily="2" charset="-78"/>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از طرف دیگر سطح بسیار زیاد گویچه‌های قرمز نسبت به حجم آنها (به علت داشتن شکل مقعرالطرفین) سبب تسریع و تسهیل اشباع هموگلوبین با اکسیژن در شش ‌ها می‌شود</a:t>
            </a:r>
            <a:r>
              <a:rPr lang="en-US" b="1" dirty="0">
                <a:latin typeface="Times New Roman" panose="02020603050405020304" pitchFamily="18" charset="0"/>
                <a:ea typeface="Times New Roman" panose="02020603050405020304" pitchFamily="18" charset="0"/>
                <a:cs typeface="B Nazanin" panose="00000400000000000000" pitchFamily="2" charset="-78"/>
              </a:rPr>
              <a:t>.</a:t>
            </a:r>
            <a:br>
              <a:rPr lang="en-US" b="1" dirty="0">
                <a:latin typeface="Times New Roman" panose="02020603050405020304" pitchFamily="18" charset="0"/>
                <a:ea typeface="Times New Roman" panose="02020603050405020304" pitchFamily="18" charset="0"/>
                <a:cs typeface="B Nazanin" panose="00000400000000000000" pitchFamily="2" charset="-78"/>
              </a:rPr>
            </a:br>
            <a:r>
              <a:rPr lang="ar-SA" b="1" dirty="0">
                <a:latin typeface="Times New Roman" panose="02020603050405020304" pitchFamily="18" charset="0"/>
                <a:ea typeface="Times New Roman" panose="02020603050405020304" pitchFamily="18" charset="0"/>
                <a:cs typeface="B Nazanin" panose="00000400000000000000" pitchFamily="2" charset="-78"/>
              </a:rPr>
              <a:t>علاوه بر انتقال اکسیژن توسط هموگلوبین ، این مولکول عمل دیگری نیز انجام می‌دهد و</a:t>
            </a:r>
            <a:r>
              <a:rPr lang="ar-SA" b="1" dirty="0">
                <a:latin typeface="Calibri" panose="020F0502020204030204" pitchFamily="34"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آن عبارت از تثبیت فشار اکسیژن در بافت ها است</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descr="هموگلوبین-چیست"/>
          <p:cNvPicPr/>
          <p:nvPr/>
        </p:nvPicPr>
        <p:blipFill>
          <a:blip r:embed="rId3">
            <a:extLst>
              <a:ext uri="{28A0092B-C50C-407E-A947-70E740481C1C}">
                <a14:useLocalDpi xmlns:a14="http://schemas.microsoft.com/office/drawing/2010/main" val="0"/>
              </a:ext>
            </a:extLst>
          </a:blip>
          <a:srcRect/>
          <a:stretch>
            <a:fillRect/>
          </a:stretch>
        </p:blipFill>
        <p:spPr bwMode="auto">
          <a:xfrm>
            <a:off x="839314" y="2184842"/>
            <a:ext cx="4279096" cy="3212348"/>
          </a:xfrm>
          <a:prstGeom prst="rect">
            <a:avLst/>
          </a:prstGeom>
          <a:noFill/>
          <a:ln>
            <a:noFill/>
          </a:ln>
        </p:spPr>
      </p:pic>
    </p:spTree>
    <p:extLst>
      <p:ext uri="{BB962C8B-B14F-4D97-AF65-F5344CB8AC3E}">
        <p14:creationId xmlns:p14="http://schemas.microsoft.com/office/powerpoint/2010/main" val="34727712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9" name="Picture 11" descr="E:\SOURCES\CH_09\09_002.JPG"/>
          <p:cNvPicPr>
            <a:picLocks noChangeAspect="1" noChangeArrowheads="1"/>
          </p:cNvPicPr>
          <p:nvPr/>
        </p:nvPicPr>
        <p:blipFill>
          <a:blip r:embed="rId2" cstate="print"/>
          <a:srcRect/>
          <a:stretch>
            <a:fillRect/>
          </a:stretch>
        </p:blipFill>
        <p:spPr bwMode="auto">
          <a:xfrm>
            <a:off x="6477000" y="1143001"/>
            <a:ext cx="4191000" cy="3529013"/>
          </a:xfrm>
          <a:prstGeom prst="rect">
            <a:avLst/>
          </a:prstGeom>
          <a:noFill/>
        </p:spPr>
      </p:pic>
      <p:sp>
        <p:nvSpPr>
          <p:cNvPr id="7170" name="Text Box 2"/>
          <p:cNvSpPr txBox="1">
            <a:spLocks noChangeArrowheads="1"/>
          </p:cNvSpPr>
          <p:nvPr/>
        </p:nvSpPr>
        <p:spPr bwMode="auto">
          <a:xfrm>
            <a:off x="1676400" y="152401"/>
            <a:ext cx="4876800" cy="6155531"/>
          </a:xfrm>
          <a:prstGeom prst="rect">
            <a:avLst/>
          </a:prstGeom>
          <a:noFill/>
          <a:ln w="38100">
            <a:solidFill>
              <a:srgbClr val="FF0000"/>
            </a:solidFill>
            <a:miter lim="800000"/>
            <a:headEnd/>
            <a:tailEnd/>
          </a:ln>
          <a:effectLst/>
        </p:spPr>
        <p:txBody>
          <a:bodyPr>
            <a:spAutoFit/>
          </a:bodyPr>
          <a:lstStyle/>
          <a:p>
            <a:pPr>
              <a:spcBef>
                <a:spcPct val="50000"/>
              </a:spcBef>
            </a:pPr>
            <a:r>
              <a:rPr lang="en-US" sz="3600" b="1">
                <a:solidFill>
                  <a:srgbClr val="FF0000"/>
                </a:solidFill>
              </a:rPr>
              <a:t>The visible absorption spectra for hemoglobin</a:t>
            </a:r>
            <a:endParaRPr lang="en-US" sz="2800"/>
          </a:p>
          <a:p>
            <a:pPr>
              <a:spcBef>
                <a:spcPct val="50000"/>
              </a:spcBef>
            </a:pPr>
            <a:r>
              <a:rPr lang="en-US" sz="2800"/>
              <a:t>The red color arises from the differences between the energy levels of the d orbitals around the Ferrous atom.  </a:t>
            </a:r>
          </a:p>
          <a:p>
            <a:pPr>
              <a:spcBef>
                <a:spcPct val="50000"/>
              </a:spcBef>
            </a:pPr>
            <a:r>
              <a:rPr lang="en-US" sz="2800"/>
              <a:t>There is an energy difference between them, which determines the size of the wavelength of the maximal absorbance band. </a:t>
            </a:r>
          </a:p>
          <a:p>
            <a:pPr>
              <a:spcBef>
                <a:spcPct val="50000"/>
              </a:spcBef>
            </a:pPr>
            <a:r>
              <a:rPr lang="en-US" sz="2800"/>
              <a:t>Fe(II) = d6 electron configuration:  Low spin state</a:t>
            </a:r>
            <a:r>
              <a:rPr lang="en-US" sz="2800">
                <a:solidFill>
                  <a:srgbClr val="0000CC"/>
                </a:solidFill>
              </a:rPr>
              <a:t>  </a:t>
            </a:r>
          </a:p>
        </p:txBody>
      </p:sp>
      <p:sp>
        <p:nvSpPr>
          <p:cNvPr id="7171" name="Line 3"/>
          <p:cNvSpPr>
            <a:spLocks noChangeShapeType="1"/>
          </p:cNvSpPr>
          <p:nvPr/>
        </p:nvSpPr>
        <p:spPr bwMode="auto">
          <a:xfrm>
            <a:off x="8153400" y="5486400"/>
            <a:ext cx="0" cy="381000"/>
          </a:xfrm>
          <a:prstGeom prst="line">
            <a:avLst/>
          </a:prstGeom>
          <a:noFill/>
          <a:ln w="28575">
            <a:solidFill>
              <a:schemeClr val="tx1"/>
            </a:solidFill>
            <a:round/>
            <a:headEnd/>
            <a:tailEnd type="triangle" w="med" len="med"/>
          </a:ln>
          <a:effectLst/>
        </p:spPr>
        <p:txBody>
          <a:bodyPr wrap="none" anchor="ctr"/>
          <a:lstStyle/>
          <a:p>
            <a:endParaRPr lang="fa-IR"/>
          </a:p>
        </p:txBody>
      </p:sp>
      <p:sp>
        <p:nvSpPr>
          <p:cNvPr id="7172" name="Line 4"/>
          <p:cNvSpPr>
            <a:spLocks noChangeShapeType="1"/>
          </p:cNvSpPr>
          <p:nvPr/>
        </p:nvSpPr>
        <p:spPr bwMode="auto">
          <a:xfrm>
            <a:off x="8305800" y="5486400"/>
            <a:ext cx="0" cy="381000"/>
          </a:xfrm>
          <a:prstGeom prst="line">
            <a:avLst/>
          </a:prstGeom>
          <a:noFill/>
          <a:ln w="28575">
            <a:solidFill>
              <a:schemeClr val="tx1"/>
            </a:solidFill>
            <a:round/>
            <a:headEnd type="triangle" w="med" len="med"/>
            <a:tailEnd/>
          </a:ln>
          <a:effectLst/>
        </p:spPr>
        <p:txBody>
          <a:bodyPr wrap="none" anchor="ctr"/>
          <a:lstStyle/>
          <a:p>
            <a:endParaRPr lang="fa-IR"/>
          </a:p>
        </p:txBody>
      </p:sp>
      <p:sp>
        <p:nvSpPr>
          <p:cNvPr id="7173" name="Line 5"/>
          <p:cNvSpPr>
            <a:spLocks noChangeShapeType="1"/>
          </p:cNvSpPr>
          <p:nvPr/>
        </p:nvSpPr>
        <p:spPr bwMode="auto">
          <a:xfrm>
            <a:off x="8763000" y="5486400"/>
            <a:ext cx="0" cy="381000"/>
          </a:xfrm>
          <a:prstGeom prst="line">
            <a:avLst/>
          </a:prstGeom>
          <a:noFill/>
          <a:ln w="28575">
            <a:solidFill>
              <a:schemeClr val="tx1"/>
            </a:solidFill>
            <a:round/>
            <a:headEnd type="triangle" w="med" len="med"/>
            <a:tailEnd/>
          </a:ln>
          <a:effectLst/>
        </p:spPr>
        <p:txBody>
          <a:bodyPr wrap="none" anchor="ctr"/>
          <a:lstStyle/>
          <a:p>
            <a:endParaRPr lang="fa-IR"/>
          </a:p>
        </p:txBody>
      </p:sp>
      <p:sp>
        <p:nvSpPr>
          <p:cNvPr id="7174" name="Line 6"/>
          <p:cNvSpPr>
            <a:spLocks noChangeShapeType="1"/>
          </p:cNvSpPr>
          <p:nvPr/>
        </p:nvSpPr>
        <p:spPr bwMode="auto">
          <a:xfrm>
            <a:off x="9220200" y="5486400"/>
            <a:ext cx="0" cy="381000"/>
          </a:xfrm>
          <a:prstGeom prst="line">
            <a:avLst/>
          </a:prstGeom>
          <a:noFill/>
          <a:ln w="28575">
            <a:solidFill>
              <a:schemeClr val="tx1"/>
            </a:solidFill>
            <a:round/>
            <a:headEnd type="triangle" w="med" len="med"/>
            <a:tailEnd/>
          </a:ln>
          <a:effectLst/>
        </p:spPr>
        <p:txBody>
          <a:bodyPr wrap="none" anchor="ctr"/>
          <a:lstStyle/>
          <a:p>
            <a:endParaRPr lang="fa-IR"/>
          </a:p>
        </p:txBody>
      </p:sp>
      <p:sp>
        <p:nvSpPr>
          <p:cNvPr id="7175" name="Line 7"/>
          <p:cNvSpPr>
            <a:spLocks noChangeShapeType="1"/>
          </p:cNvSpPr>
          <p:nvPr/>
        </p:nvSpPr>
        <p:spPr bwMode="auto">
          <a:xfrm>
            <a:off x="9067800" y="5486400"/>
            <a:ext cx="0" cy="381000"/>
          </a:xfrm>
          <a:prstGeom prst="line">
            <a:avLst/>
          </a:prstGeom>
          <a:noFill/>
          <a:ln w="28575">
            <a:solidFill>
              <a:schemeClr val="tx1"/>
            </a:solidFill>
            <a:round/>
            <a:headEnd/>
            <a:tailEnd type="triangle" w="med" len="med"/>
          </a:ln>
          <a:effectLst/>
        </p:spPr>
        <p:txBody>
          <a:bodyPr wrap="none" anchor="ctr"/>
          <a:lstStyle/>
          <a:p>
            <a:endParaRPr lang="fa-IR"/>
          </a:p>
        </p:txBody>
      </p:sp>
      <p:sp>
        <p:nvSpPr>
          <p:cNvPr id="7176" name="Line 8"/>
          <p:cNvSpPr>
            <a:spLocks noChangeShapeType="1"/>
          </p:cNvSpPr>
          <p:nvPr/>
        </p:nvSpPr>
        <p:spPr bwMode="auto">
          <a:xfrm>
            <a:off x="8610600" y="5562600"/>
            <a:ext cx="0" cy="381000"/>
          </a:xfrm>
          <a:prstGeom prst="line">
            <a:avLst/>
          </a:prstGeom>
          <a:noFill/>
          <a:ln w="28575">
            <a:solidFill>
              <a:schemeClr val="tx1"/>
            </a:solidFill>
            <a:round/>
            <a:headEnd/>
            <a:tailEnd type="triangle" w="med" len="med"/>
          </a:ln>
          <a:effectLst/>
        </p:spPr>
        <p:txBody>
          <a:bodyPr wrap="none" anchor="ctr"/>
          <a:lstStyle/>
          <a:p>
            <a:endParaRPr lang="fa-IR"/>
          </a:p>
        </p:txBody>
      </p:sp>
    </p:spTree>
    <p:extLst>
      <p:ext uri="{BB962C8B-B14F-4D97-AF65-F5344CB8AC3E}">
        <p14:creationId xmlns:p14="http://schemas.microsoft.com/office/powerpoint/2010/main" val="1757156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26" descr="E:\SOURCES\CH_09\09_003.JPG"/>
          <p:cNvPicPr>
            <a:picLocks noChangeAspect="1" noChangeArrowheads="1"/>
          </p:cNvPicPr>
          <p:nvPr/>
        </p:nvPicPr>
        <p:blipFill>
          <a:blip r:embed="rId2" cstate="print"/>
          <a:srcRect/>
          <a:stretch>
            <a:fillRect/>
          </a:stretch>
        </p:blipFill>
        <p:spPr bwMode="auto">
          <a:xfrm>
            <a:off x="2209801" y="63500"/>
            <a:ext cx="7205663" cy="6794500"/>
          </a:xfrm>
          <a:prstGeom prst="rect">
            <a:avLst/>
          </a:prstGeom>
          <a:noFill/>
        </p:spPr>
      </p:pic>
    </p:spTree>
    <p:extLst>
      <p:ext uri="{BB962C8B-B14F-4D97-AF65-F5344CB8AC3E}">
        <p14:creationId xmlns:p14="http://schemas.microsoft.com/office/powerpoint/2010/main" val="1067995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aazam\Desktop\rangha\270px-Hb_saturation_curve.png"/>
          <p:cNvPicPr>
            <a:picLocks noChangeAspect="1" noChangeArrowheads="1"/>
          </p:cNvPicPr>
          <p:nvPr/>
        </p:nvPicPr>
        <p:blipFill>
          <a:blip r:embed="rId2" cstate="print"/>
          <a:srcRect/>
          <a:stretch>
            <a:fillRect/>
          </a:stretch>
        </p:blipFill>
        <p:spPr bwMode="auto">
          <a:xfrm>
            <a:off x="3381357" y="1214423"/>
            <a:ext cx="5500717" cy="4665423"/>
          </a:xfrm>
          <a:prstGeom prst="rect">
            <a:avLst/>
          </a:prstGeom>
          <a:noFill/>
        </p:spPr>
      </p:pic>
    </p:spTree>
    <p:extLst>
      <p:ext uri="{BB962C8B-B14F-4D97-AF65-F5344CB8AC3E}">
        <p14:creationId xmlns:p14="http://schemas.microsoft.com/office/powerpoint/2010/main" val="3813634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http://meat.tamu.edu/files/2012/11/colorflowchart.jpg"/>
          <p:cNvSpPr>
            <a:spLocks noChangeAspect="1" noChangeArrowheads="1"/>
          </p:cNvSpPr>
          <p:nvPr/>
        </p:nvSpPr>
        <p:spPr bwMode="auto">
          <a:xfrm>
            <a:off x="9899650" y="-1325563"/>
            <a:ext cx="4552950" cy="2762251"/>
          </a:xfrm>
          <a:prstGeom prst="rect">
            <a:avLst/>
          </a:prstGeom>
          <a:noFill/>
        </p:spPr>
        <p:txBody>
          <a:bodyPr vert="horz" wrap="square" lIns="91440" tIns="45720" rIns="91440" bIns="45720" numCol="1" anchor="t" anchorCtr="0" compatLnSpc="1">
            <a:prstTxWarp prst="textNoShape">
              <a:avLst/>
            </a:prstTxWarp>
          </a:bodyPr>
          <a:lstStyle/>
          <a:p>
            <a:endParaRPr lang="fa-IR"/>
          </a:p>
        </p:txBody>
      </p:sp>
      <p:pic>
        <p:nvPicPr>
          <p:cNvPr id="26628" name="Picture 4" descr="http://meat.tamu.edu/files/2012/11/colorflowchart.jpg"/>
          <p:cNvPicPr>
            <a:picLocks noChangeAspect="1" noChangeArrowheads="1"/>
          </p:cNvPicPr>
          <p:nvPr/>
        </p:nvPicPr>
        <p:blipFill>
          <a:blip r:embed="rId2" cstate="print"/>
          <a:srcRect/>
          <a:stretch>
            <a:fillRect/>
          </a:stretch>
        </p:blipFill>
        <p:spPr bwMode="auto">
          <a:xfrm>
            <a:off x="2452662" y="500042"/>
            <a:ext cx="7143800" cy="5357850"/>
          </a:xfrm>
          <a:prstGeom prst="rect">
            <a:avLst/>
          </a:prstGeom>
          <a:noFill/>
        </p:spPr>
      </p:pic>
    </p:spTree>
    <p:extLst>
      <p:ext uri="{BB962C8B-B14F-4D97-AF65-F5344CB8AC3E}">
        <p14:creationId xmlns:p14="http://schemas.microsoft.com/office/powerpoint/2010/main" val="2624866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881159" y="357167"/>
          <a:ext cx="8429685" cy="6143669"/>
        </p:xfrm>
        <a:graphic>
          <a:graphicData uri="http://schemas.openxmlformats.org/drawingml/2006/table">
            <a:tbl>
              <a:tblPr/>
              <a:tblGrid>
                <a:gridCol w="2809895"/>
                <a:gridCol w="2809895"/>
                <a:gridCol w="2809895"/>
              </a:tblGrid>
              <a:tr h="558515">
                <a:tc>
                  <a:txBody>
                    <a:bodyPr/>
                    <a:lstStyle/>
                    <a:p>
                      <a:pPr algn="ctr"/>
                      <a:r>
                        <a:rPr lang="en-US" dirty="0"/>
                        <a:t>Pigment</a:t>
                      </a:r>
                    </a:p>
                  </a:txBody>
                  <a:tcPr marL="0" marR="0" marT="0" marB="0" anchor="ctr">
                    <a:lnL>
                      <a:noFill/>
                    </a:lnL>
                    <a:lnR>
                      <a:noFill/>
                    </a:lnR>
                    <a:lnT>
                      <a:noFill/>
                    </a:lnT>
                    <a:lnB>
                      <a:noFill/>
                    </a:lnB>
                    <a:solidFill>
                      <a:srgbClr val="BBBBBB"/>
                    </a:solidFill>
                  </a:tcPr>
                </a:tc>
                <a:tc>
                  <a:txBody>
                    <a:bodyPr/>
                    <a:lstStyle/>
                    <a:p>
                      <a:pPr algn="ctr"/>
                      <a:r>
                        <a:rPr lang="en-US"/>
                        <a:t>Catalyst</a:t>
                      </a:r>
                    </a:p>
                  </a:txBody>
                  <a:tcPr marL="0" marR="0" marT="0" marB="0" anchor="ctr">
                    <a:lnL>
                      <a:noFill/>
                    </a:lnL>
                    <a:lnR>
                      <a:noFill/>
                    </a:lnR>
                    <a:lnT>
                      <a:noFill/>
                    </a:lnT>
                    <a:lnB>
                      <a:noFill/>
                    </a:lnB>
                    <a:solidFill>
                      <a:srgbClr val="BBBBBB"/>
                    </a:solidFill>
                  </a:tcPr>
                </a:tc>
                <a:tc>
                  <a:txBody>
                    <a:bodyPr/>
                    <a:lstStyle/>
                    <a:p>
                      <a:pPr algn="ctr"/>
                      <a:r>
                        <a:rPr lang="en-US"/>
                        <a:t>New pigment</a:t>
                      </a:r>
                    </a:p>
                  </a:txBody>
                  <a:tcPr marL="0" marR="0" marT="0" marB="0" anchor="ctr">
                    <a:lnL>
                      <a:noFill/>
                    </a:lnL>
                    <a:lnR>
                      <a:noFill/>
                    </a:lnR>
                    <a:lnT>
                      <a:noFill/>
                    </a:lnT>
                    <a:lnB>
                      <a:noFill/>
                    </a:lnB>
                    <a:solidFill>
                      <a:srgbClr val="BBBBBB"/>
                    </a:solidFill>
                  </a:tcPr>
                </a:tc>
              </a:tr>
              <a:tr h="2234062">
                <a:tc>
                  <a:txBody>
                    <a:bodyPr/>
                    <a:lstStyle/>
                    <a:p>
                      <a:pPr algn="ctr"/>
                      <a:r>
                        <a:rPr lang="en-US" dirty="0"/>
                        <a:t>Oxymyoglobin</a:t>
                      </a:r>
                    </a:p>
                  </a:txBody>
                  <a:tcPr marL="0" marR="0" marT="0" marB="0" anchor="ctr">
                    <a:lnL>
                      <a:noFill/>
                    </a:lnL>
                    <a:lnR>
                      <a:noFill/>
                    </a:lnR>
                    <a:lnT>
                      <a:noFill/>
                    </a:lnT>
                    <a:lnB>
                      <a:noFill/>
                    </a:lnB>
                    <a:solidFill>
                      <a:schemeClr val="accent2"/>
                    </a:solidFill>
                  </a:tcPr>
                </a:tc>
                <a:tc>
                  <a:txBody>
                    <a:bodyPr/>
                    <a:lstStyle/>
                    <a:p>
                      <a:pPr algn="ctr"/>
                      <a:r>
                        <a:rPr lang="en-US" dirty="0"/>
                        <a:t>oxidation + bacteria</a:t>
                      </a:r>
                    </a:p>
                    <a:p>
                      <a:pPr algn="ctr"/>
                      <a:r>
                        <a:rPr lang="en-US" dirty="0"/>
                        <a:t>—————————-&gt;</a:t>
                      </a:r>
                    </a:p>
                  </a:txBody>
                  <a:tcPr marL="0" marR="0" marT="0" marB="0" anchor="ctr">
                    <a:lnL>
                      <a:noFill/>
                    </a:lnL>
                    <a:lnR>
                      <a:noFill/>
                    </a:lnR>
                    <a:lnT>
                      <a:noFill/>
                    </a:lnT>
                    <a:lnB>
                      <a:noFill/>
                    </a:lnB>
                    <a:solidFill>
                      <a:schemeClr val="accent2"/>
                    </a:solidFill>
                  </a:tcPr>
                </a:tc>
                <a:tc>
                  <a:txBody>
                    <a:bodyPr/>
                    <a:lstStyle/>
                    <a:p>
                      <a:pPr algn="ctr"/>
                      <a:r>
                        <a:rPr lang="en-US" dirty="0"/>
                        <a:t>Metmyoglobin (-OH)</a:t>
                      </a:r>
                    </a:p>
                  </a:txBody>
                  <a:tcPr marL="0" marR="0" marT="0" marB="0" anchor="ctr">
                    <a:lnL>
                      <a:noFill/>
                    </a:lnL>
                    <a:lnR>
                      <a:noFill/>
                    </a:lnR>
                    <a:lnT>
                      <a:noFill/>
                    </a:lnT>
                    <a:lnB>
                      <a:noFill/>
                    </a:lnB>
                    <a:solidFill>
                      <a:schemeClr val="accent2"/>
                    </a:solidFill>
                  </a:tcPr>
                </a:tc>
              </a:tr>
              <a:tr h="1675546">
                <a:tc>
                  <a:txBody>
                    <a:bodyPr/>
                    <a:lstStyle/>
                    <a:p>
                      <a:pPr algn="ctr"/>
                      <a:r>
                        <a:rPr lang="en-US" dirty="0"/>
                        <a:t>Metmyoglobin</a:t>
                      </a:r>
                    </a:p>
                  </a:txBody>
                  <a:tcPr marL="0" marR="0" marT="0" marB="0" anchor="ctr">
                    <a:lnL>
                      <a:noFill/>
                    </a:lnL>
                    <a:lnR>
                      <a:noFill/>
                    </a:lnR>
                    <a:lnT>
                      <a:noFill/>
                    </a:lnT>
                    <a:lnB>
                      <a:noFill/>
                    </a:lnB>
                    <a:solidFill>
                      <a:srgbClr val="92D050"/>
                    </a:solidFill>
                  </a:tcPr>
                </a:tc>
                <a:tc>
                  <a:txBody>
                    <a:bodyPr/>
                    <a:lstStyle/>
                    <a:p>
                      <a:pPr algn="ctr"/>
                      <a:r>
                        <a:rPr lang="en-US" dirty="0"/>
                        <a:t>bacteria</a:t>
                      </a:r>
                    </a:p>
                    <a:p>
                      <a:pPr algn="ctr"/>
                      <a:r>
                        <a:rPr lang="en-US" dirty="0"/>
                        <a:t>—————————-&gt;</a:t>
                      </a:r>
                    </a:p>
                  </a:txBody>
                  <a:tcPr marL="0" marR="0" marT="0" marB="0" anchor="ctr">
                    <a:lnL>
                      <a:noFill/>
                    </a:lnL>
                    <a:lnR>
                      <a:noFill/>
                    </a:lnR>
                    <a:lnT>
                      <a:noFill/>
                    </a:lnT>
                    <a:lnB>
                      <a:noFill/>
                    </a:lnB>
                    <a:solidFill>
                      <a:srgbClr val="92D050"/>
                    </a:solidFill>
                  </a:tcPr>
                </a:tc>
                <a:tc>
                  <a:txBody>
                    <a:bodyPr/>
                    <a:lstStyle/>
                    <a:p>
                      <a:pPr algn="ctr"/>
                      <a:r>
                        <a:rPr lang="en-US" dirty="0"/>
                        <a:t>Choleglobin (-H</a:t>
                      </a:r>
                      <a:r>
                        <a:rPr lang="en-US" baseline="-25000" dirty="0"/>
                        <a:t>2</a:t>
                      </a:r>
                      <a:r>
                        <a:rPr lang="en-US" dirty="0"/>
                        <a:t>O</a:t>
                      </a:r>
                      <a:r>
                        <a:rPr lang="en-US" baseline="-25000" dirty="0"/>
                        <a:t>2</a:t>
                      </a:r>
                      <a:r>
                        <a:rPr lang="en-US" dirty="0"/>
                        <a:t>)</a:t>
                      </a:r>
                    </a:p>
                  </a:txBody>
                  <a:tcPr marL="0" marR="0" marT="0" marB="0" anchor="ctr">
                    <a:lnL>
                      <a:noFill/>
                    </a:lnL>
                    <a:lnR>
                      <a:noFill/>
                    </a:lnR>
                    <a:lnT>
                      <a:noFill/>
                    </a:lnT>
                    <a:lnB>
                      <a:noFill/>
                    </a:lnB>
                    <a:solidFill>
                      <a:srgbClr val="92D050"/>
                    </a:solidFill>
                  </a:tcPr>
                </a:tc>
              </a:tr>
              <a:tr h="1675546">
                <a:tc>
                  <a:txBody>
                    <a:bodyPr/>
                    <a:lstStyle/>
                    <a:p>
                      <a:pPr algn="ctr"/>
                      <a:r>
                        <a:rPr lang="en-US" dirty="0"/>
                        <a:t>Metmyoglobin</a:t>
                      </a:r>
                    </a:p>
                  </a:txBody>
                  <a:tcPr marL="0" marR="0" marT="0" marB="0" anchor="ctr">
                    <a:lnL>
                      <a:noFill/>
                    </a:lnL>
                    <a:lnR>
                      <a:noFill/>
                    </a:lnR>
                    <a:lnT>
                      <a:noFill/>
                    </a:lnT>
                    <a:lnB>
                      <a:noFill/>
                    </a:lnB>
                    <a:solidFill>
                      <a:srgbClr val="00B050"/>
                    </a:solidFill>
                  </a:tcPr>
                </a:tc>
                <a:tc>
                  <a:txBody>
                    <a:bodyPr/>
                    <a:lstStyle/>
                    <a:p>
                      <a:pPr algn="ctr"/>
                      <a:r>
                        <a:rPr lang="en-US" dirty="0"/>
                        <a:t>bacteria</a:t>
                      </a:r>
                    </a:p>
                    <a:p>
                      <a:pPr algn="ctr"/>
                      <a:r>
                        <a:rPr lang="en-US" dirty="0"/>
                        <a:t>—————————-&gt;</a:t>
                      </a:r>
                    </a:p>
                  </a:txBody>
                  <a:tcPr marL="0" marR="0" marT="0" marB="0" anchor="ctr">
                    <a:lnL>
                      <a:noFill/>
                    </a:lnL>
                    <a:lnR>
                      <a:noFill/>
                    </a:lnR>
                    <a:lnT>
                      <a:noFill/>
                    </a:lnT>
                    <a:lnB>
                      <a:noFill/>
                    </a:lnB>
                    <a:solidFill>
                      <a:srgbClr val="00B050"/>
                    </a:solidFill>
                  </a:tcPr>
                </a:tc>
                <a:tc>
                  <a:txBody>
                    <a:bodyPr/>
                    <a:lstStyle/>
                    <a:p>
                      <a:pPr algn="ctr"/>
                      <a:r>
                        <a:rPr lang="en-US" dirty="0"/>
                        <a:t>Sulfmyoglobin (-SH)</a:t>
                      </a:r>
                    </a:p>
                  </a:txBody>
                  <a:tcPr marL="0" marR="0" marT="0" marB="0" anchor="ctr">
                    <a:lnL>
                      <a:noFill/>
                    </a:lnL>
                    <a:lnR>
                      <a:noFill/>
                    </a:lnR>
                    <a:lnT>
                      <a:noFill/>
                    </a:lnT>
                    <a:lnB>
                      <a:noFill/>
                    </a:lnB>
                    <a:solidFill>
                      <a:srgbClr val="00B050"/>
                    </a:solidFill>
                  </a:tcPr>
                </a:tc>
              </a:tr>
            </a:tbl>
          </a:graphicData>
        </a:graphic>
      </p:graphicFrame>
    </p:spTree>
    <p:extLst>
      <p:ext uri="{BB962C8B-B14F-4D97-AF65-F5344CB8AC3E}">
        <p14:creationId xmlns:p14="http://schemas.microsoft.com/office/powerpoint/2010/main" val="3725907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6024562" y="2143116"/>
            <a:ext cx="571504"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25602" name="Picture 2" descr="http://upload.wikimedia.org/wikipedia/commons/thumb/7/7d/Sulfhemoglobin.svg/217px-Sulfhemoglobin.svg.png"/>
          <p:cNvPicPr>
            <a:picLocks noChangeAspect="1" noChangeArrowheads="1"/>
          </p:cNvPicPr>
          <p:nvPr/>
        </p:nvPicPr>
        <p:blipFill>
          <a:blip r:embed="rId2" cstate="print"/>
          <a:srcRect/>
          <a:stretch>
            <a:fillRect/>
          </a:stretch>
        </p:blipFill>
        <p:spPr bwMode="auto">
          <a:xfrm>
            <a:off x="3095604" y="1071547"/>
            <a:ext cx="3857652" cy="4266529"/>
          </a:xfrm>
          <a:prstGeom prst="rect">
            <a:avLst/>
          </a:prstGeom>
          <a:noFill/>
        </p:spPr>
      </p:pic>
    </p:spTree>
    <p:extLst>
      <p:ext uri="{BB962C8B-B14F-4D97-AF65-F5344CB8AC3E}">
        <p14:creationId xmlns:p14="http://schemas.microsoft.com/office/powerpoint/2010/main" val="3210925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704564" y="2438400"/>
            <a:ext cx="8999708" cy="3651504"/>
          </a:xfrm>
        </p:spPr>
        <p:txBody>
          <a:bodyPr/>
          <a:lstStyle/>
          <a:p>
            <a:pPr eaLnBrk="1" hangingPunct="1">
              <a:defRPr/>
            </a:pPr>
            <a:endParaRPr lang="en-US" dirty="0" smtClean="0"/>
          </a:p>
          <a:p>
            <a:pPr eaLnBrk="1" hangingPunct="1">
              <a:defRPr/>
            </a:pPr>
            <a:endParaRPr lang="en-US" dirty="0" smtClean="0"/>
          </a:p>
          <a:p>
            <a:pPr eaLnBrk="1" hangingPunct="1">
              <a:defRPr/>
            </a:pPr>
            <a:r>
              <a:rPr lang="en-US" altLang="en-US" sz="3600" dirty="0">
                <a:solidFill>
                  <a:schemeClr val="accent2"/>
                </a:solidFill>
              </a:rPr>
              <a:t>CO2+H2O</a:t>
            </a:r>
            <a:r>
              <a:rPr lang="en-US" altLang="en-US" dirty="0" smtClean="0">
                <a:solidFill>
                  <a:schemeClr val="accent2"/>
                </a:solidFill>
              </a:rPr>
              <a:t> </a:t>
            </a:r>
            <a:r>
              <a:rPr lang="en-US" altLang="en-US" dirty="0" smtClean="0"/>
              <a:t>               </a:t>
            </a:r>
            <a:r>
              <a:rPr lang="en-US" altLang="en-US" sz="3200" dirty="0" smtClean="0">
                <a:solidFill>
                  <a:schemeClr val="accent2"/>
                </a:solidFill>
              </a:rPr>
              <a:t>C6H12O6+H2O+O2</a:t>
            </a:r>
            <a:endParaRPr lang="en-US" sz="3200" dirty="0" smtClean="0">
              <a:solidFill>
                <a:schemeClr val="accent2"/>
              </a:solidFill>
            </a:endParaRPr>
          </a:p>
          <a:p>
            <a:pPr eaLnBrk="1" hangingPunct="1">
              <a:defRPr/>
            </a:pPr>
            <a:endParaRPr lang="en-US" dirty="0" smtClean="0"/>
          </a:p>
        </p:txBody>
      </p:sp>
      <p:sp>
        <p:nvSpPr>
          <p:cNvPr id="6147" name="AutoShape 10"/>
          <p:cNvSpPr>
            <a:spLocks noChangeArrowheads="1"/>
          </p:cNvSpPr>
          <p:nvPr/>
        </p:nvSpPr>
        <p:spPr bwMode="auto">
          <a:xfrm>
            <a:off x="5121734" y="3567448"/>
            <a:ext cx="578309" cy="336596"/>
          </a:xfrm>
          <a:prstGeom prst="notchedRightArrow">
            <a:avLst>
              <a:gd name="adj1" fmla="val 50000"/>
              <a:gd name="adj2" fmla="val 5024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endParaRPr lang="fa-IR" altLang="en-US"/>
          </a:p>
        </p:txBody>
      </p:sp>
      <p:sp>
        <p:nvSpPr>
          <p:cNvPr id="6148" name="WordArt 11" descr="White marble"/>
          <p:cNvSpPr>
            <a:spLocks noChangeArrowheads="1" noChangeShapeType="1" noTextEdit="1"/>
          </p:cNvSpPr>
          <p:nvPr/>
        </p:nvSpPr>
        <p:spPr bwMode="auto">
          <a:xfrm>
            <a:off x="5519739" y="333375"/>
            <a:ext cx="4918075" cy="1366838"/>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3600" kern="10">
                <a:ln w="9525">
                  <a:round/>
                  <a:headEnd/>
                  <a:tailEnd/>
                </a:ln>
                <a:blipFill dpi="0" rotWithShape="0">
                  <a:blip r:embed="rId3"/>
                  <a:srcRect/>
                  <a:tile tx="0" ty="0" sx="100000" sy="100000" flip="none" algn="tl"/>
                </a:blipFill>
                <a:cs typeface="Titr" panose="00000700000000000000" pitchFamily="2" charset="-78"/>
              </a:rPr>
              <a:t>واكنش كلي فتوسنتز:</a:t>
            </a:r>
            <a:endParaRPr lang="en-US" sz="3600" kern="10">
              <a:ln w="9525">
                <a:round/>
                <a:headEnd/>
                <a:tailEnd/>
              </a:ln>
              <a:blipFill dpi="0" rotWithShape="0">
                <a:blip r:embed="rId3"/>
                <a:srcRect/>
                <a:tile tx="0" ty="0" sx="100000" sy="100000" flip="none" algn="tl"/>
              </a:blipFill>
              <a:cs typeface="Titr" panose="00000700000000000000" pitchFamily="2" charset="-78"/>
            </a:endParaRPr>
          </a:p>
        </p:txBody>
      </p:sp>
    </p:spTree>
    <p:extLst>
      <p:ext uri="{BB962C8B-B14F-4D97-AF65-F5344CB8AC3E}">
        <p14:creationId xmlns:p14="http://schemas.microsoft.com/office/powerpoint/2010/main" val="3889720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3421429" y="2296859"/>
            <a:ext cx="8770571" cy="3651504"/>
          </a:xfrm>
        </p:spPr>
        <p:txBody>
          <a:bodyPr/>
          <a:lstStyle/>
          <a:p>
            <a:pPr eaLnBrk="1" hangingPunct="1">
              <a:defRPr/>
            </a:pPr>
            <a:r>
              <a:rPr lang="ar-SA" smtClean="0">
                <a:solidFill>
                  <a:schemeClr val="tx1"/>
                </a:solidFill>
                <a:cs typeface="Zar" pitchFamily="2" charset="-78"/>
              </a:rPr>
              <a:t>نور</a:t>
            </a:r>
            <a:endParaRPr lang="en-US" smtClean="0">
              <a:solidFill>
                <a:schemeClr val="tx1"/>
              </a:solidFill>
              <a:cs typeface="Zar" pitchFamily="2" charset="-78"/>
            </a:endParaRPr>
          </a:p>
          <a:p>
            <a:pPr eaLnBrk="1" hangingPunct="1">
              <a:defRPr/>
            </a:pPr>
            <a:r>
              <a:rPr lang="ar-SA" smtClean="0">
                <a:solidFill>
                  <a:schemeClr val="tx1"/>
                </a:solidFill>
                <a:cs typeface="Zar" pitchFamily="2" charset="-78"/>
              </a:rPr>
              <a:t>دي اكسيد كربن</a:t>
            </a:r>
            <a:endParaRPr lang="en-US" smtClean="0">
              <a:solidFill>
                <a:schemeClr val="tx1"/>
              </a:solidFill>
              <a:cs typeface="Zar" pitchFamily="2" charset="-78"/>
            </a:endParaRPr>
          </a:p>
          <a:p>
            <a:pPr eaLnBrk="1" hangingPunct="1">
              <a:defRPr/>
            </a:pPr>
            <a:r>
              <a:rPr lang="ar-SA" smtClean="0">
                <a:solidFill>
                  <a:schemeClr val="tx1"/>
                </a:solidFill>
                <a:cs typeface="Zar" pitchFamily="2" charset="-78"/>
              </a:rPr>
              <a:t>درجه حرارت</a:t>
            </a:r>
            <a:endParaRPr lang="en-US" smtClean="0">
              <a:solidFill>
                <a:schemeClr val="tx1"/>
              </a:solidFill>
              <a:cs typeface="Zar" pitchFamily="2" charset="-78"/>
            </a:endParaRPr>
          </a:p>
          <a:p>
            <a:pPr eaLnBrk="1" hangingPunct="1">
              <a:defRPr/>
            </a:pPr>
            <a:r>
              <a:rPr lang="ar-SA" smtClean="0">
                <a:solidFill>
                  <a:schemeClr val="tx1"/>
                </a:solidFill>
                <a:cs typeface="Zar" pitchFamily="2" charset="-78"/>
              </a:rPr>
              <a:t>آب</a:t>
            </a:r>
            <a:endParaRPr lang="en-US" smtClean="0">
              <a:solidFill>
                <a:schemeClr val="tx1"/>
              </a:solidFill>
              <a:cs typeface="Zar" pitchFamily="2" charset="-78"/>
            </a:endParaRPr>
          </a:p>
          <a:p>
            <a:pPr eaLnBrk="1" hangingPunct="1">
              <a:defRPr/>
            </a:pPr>
            <a:r>
              <a:rPr lang="ar-SA" smtClean="0">
                <a:solidFill>
                  <a:schemeClr val="tx1"/>
                </a:solidFill>
                <a:cs typeface="Zar" pitchFamily="2" charset="-78"/>
              </a:rPr>
              <a:t>سن برگ</a:t>
            </a:r>
            <a:endParaRPr lang="en-US" smtClean="0">
              <a:solidFill>
                <a:schemeClr val="tx1"/>
              </a:solidFill>
              <a:cs typeface="Zar" pitchFamily="2" charset="-78"/>
            </a:endParaRPr>
          </a:p>
          <a:p>
            <a:pPr eaLnBrk="1" hangingPunct="1">
              <a:defRPr/>
            </a:pPr>
            <a:r>
              <a:rPr lang="ar-SA" smtClean="0">
                <a:solidFill>
                  <a:schemeClr val="tx1"/>
                </a:solidFill>
                <a:cs typeface="Zar" pitchFamily="2" charset="-78"/>
              </a:rPr>
              <a:t>وضعيت مواد معدني</a:t>
            </a:r>
            <a:endParaRPr lang="en-US" smtClean="0">
              <a:solidFill>
                <a:schemeClr val="tx1"/>
              </a:solidFill>
              <a:cs typeface="Zar" pitchFamily="2" charset="-78"/>
            </a:endParaRPr>
          </a:p>
        </p:txBody>
      </p:sp>
      <p:pic>
        <p:nvPicPr>
          <p:cNvPr id="7171" name="Picture 4" descr="irrigation-photosynthe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577975"/>
            <a:ext cx="4897437"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WordArt 5" descr="White marble"/>
          <p:cNvSpPr>
            <a:spLocks noChangeArrowheads="1" noChangeShapeType="1" noTextEdit="1"/>
          </p:cNvSpPr>
          <p:nvPr/>
        </p:nvSpPr>
        <p:spPr bwMode="auto">
          <a:xfrm>
            <a:off x="3287714" y="115888"/>
            <a:ext cx="6840537" cy="11430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3600" kern="10">
                <a:ln w="9525">
                  <a:round/>
                  <a:headEnd/>
                  <a:tailEnd/>
                </a:ln>
                <a:cs typeface="Titr" panose="00000700000000000000" pitchFamily="2" charset="-78"/>
              </a:rPr>
              <a:t>عوامل ضروري فتوسنتز:</a:t>
            </a:r>
            <a:endParaRPr lang="en-US" sz="3600" kern="10">
              <a:ln w="9525">
                <a:round/>
                <a:headEnd/>
                <a:tailEnd/>
              </a:ln>
              <a:cs typeface="Titr" panose="00000700000000000000" pitchFamily="2" charset="-78"/>
            </a:endParaRPr>
          </a:p>
        </p:txBody>
      </p:sp>
      <p:sp>
        <p:nvSpPr>
          <p:cNvPr id="2" name="Rectangle 1"/>
          <p:cNvSpPr/>
          <p:nvPr/>
        </p:nvSpPr>
        <p:spPr>
          <a:xfrm>
            <a:off x="7212170" y="2296859"/>
            <a:ext cx="3767652" cy="3416320"/>
          </a:xfrm>
          <a:prstGeom prst="rect">
            <a:avLst/>
          </a:prstGeom>
        </p:spPr>
        <p:txBody>
          <a:bodyPr wrap="square">
            <a:spAutoFit/>
          </a:bodyPr>
          <a:lstStyle/>
          <a:p>
            <a:pPr algn="r" rtl="1">
              <a:defRPr/>
            </a:pPr>
            <a:r>
              <a:rPr lang="ar-SA" sz="3600" dirty="0" smtClean="0">
                <a:cs typeface="Zar" pitchFamily="2" charset="-78"/>
              </a:rPr>
              <a:t>نور</a:t>
            </a:r>
            <a:endParaRPr lang="en-US" sz="3600" dirty="0" smtClean="0">
              <a:cs typeface="Zar" pitchFamily="2" charset="-78"/>
            </a:endParaRPr>
          </a:p>
          <a:p>
            <a:pPr algn="r" rtl="1">
              <a:defRPr/>
            </a:pPr>
            <a:r>
              <a:rPr lang="ar-SA" sz="3600" dirty="0" smtClean="0">
                <a:cs typeface="Zar" pitchFamily="2" charset="-78"/>
              </a:rPr>
              <a:t>دي اكسيد كربن</a:t>
            </a:r>
            <a:endParaRPr lang="en-US" sz="3600" dirty="0" smtClean="0">
              <a:cs typeface="Zar" pitchFamily="2" charset="-78"/>
            </a:endParaRPr>
          </a:p>
          <a:p>
            <a:pPr algn="r" rtl="1">
              <a:defRPr/>
            </a:pPr>
            <a:r>
              <a:rPr lang="ar-SA" sz="3600" dirty="0" smtClean="0">
                <a:cs typeface="Zar" pitchFamily="2" charset="-78"/>
              </a:rPr>
              <a:t>درجه حرارت</a:t>
            </a:r>
            <a:endParaRPr lang="en-US" sz="3600" dirty="0" smtClean="0">
              <a:cs typeface="Zar" pitchFamily="2" charset="-78"/>
            </a:endParaRPr>
          </a:p>
          <a:p>
            <a:pPr algn="r" rtl="1">
              <a:defRPr/>
            </a:pPr>
            <a:r>
              <a:rPr lang="ar-SA" sz="3600" dirty="0" smtClean="0">
                <a:cs typeface="Zar" pitchFamily="2" charset="-78"/>
              </a:rPr>
              <a:t>آب</a:t>
            </a:r>
            <a:endParaRPr lang="en-US" sz="3600" dirty="0" smtClean="0">
              <a:cs typeface="Zar" pitchFamily="2" charset="-78"/>
            </a:endParaRPr>
          </a:p>
          <a:p>
            <a:pPr algn="r" rtl="1">
              <a:defRPr/>
            </a:pPr>
            <a:r>
              <a:rPr lang="ar-SA" sz="3600" dirty="0" smtClean="0">
                <a:cs typeface="Zar" pitchFamily="2" charset="-78"/>
              </a:rPr>
              <a:t>سن برگ</a:t>
            </a:r>
            <a:endParaRPr lang="en-US" sz="3600" dirty="0" smtClean="0">
              <a:cs typeface="Zar" pitchFamily="2" charset="-78"/>
            </a:endParaRPr>
          </a:p>
          <a:p>
            <a:pPr algn="r" rtl="1">
              <a:defRPr/>
            </a:pPr>
            <a:r>
              <a:rPr lang="ar-SA" sz="3600" dirty="0" smtClean="0">
                <a:cs typeface="Zar" pitchFamily="2" charset="-78"/>
              </a:rPr>
              <a:t>وضعيت مواد معدني</a:t>
            </a:r>
            <a:endParaRPr lang="en-US" sz="3600" dirty="0">
              <a:cs typeface="Zar" pitchFamily="2" charset="-78"/>
            </a:endParaRPr>
          </a:p>
        </p:txBody>
      </p:sp>
    </p:spTree>
    <p:extLst>
      <p:ext uri="{BB962C8B-B14F-4D97-AF65-F5344CB8AC3E}">
        <p14:creationId xmlns:p14="http://schemas.microsoft.com/office/powerpoint/2010/main" val="1315780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sz="half" idx="2"/>
          </p:nvPr>
        </p:nvSpPr>
        <p:spPr>
          <a:xfrm>
            <a:off x="1485900" y="404814"/>
            <a:ext cx="9290050" cy="3671887"/>
          </a:xfrm>
        </p:spPr>
        <p:txBody>
          <a:bodyPr/>
          <a:lstStyle/>
          <a:p>
            <a:pPr algn="just" eaLnBrk="1" hangingPunct="1">
              <a:buFontTx/>
              <a:buNone/>
              <a:defRPr/>
            </a:pPr>
            <a:r>
              <a:rPr lang="fa-IR" sz="2800">
                <a:solidFill>
                  <a:schemeClr val="tx2"/>
                </a:solidFill>
                <a:cs typeface="Zar" pitchFamily="2" charset="-78"/>
              </a:rPr>
              <a:t>    نورمورداستفاده درفتوسنتزبخشی ازطيف تابشی خورشيداست که قابل رويت می باشدوبيشترين بازده فتوسنتزمربوط به طول موج 400-700 نانومتراست . مقدارنورمورداستفاده درفتوسنتز را تشعشعات فعال فتوسنتزی می گويند وواحدآن ميکرومول درمترمربع درثانيه می باشدتوسط گياهان زراعی تنها1تا5درصدازطريق فتوسنتزجذب ميود</a:t>
            </a:r>
            <a:endParaRPr lang="en-US" sz="2800">
              <a:solidFill>
                <a:schemeClr val="tx2"/>
              </a:solidFill>
              <a:cs typeface="Zar" pitchFamily="2" charset="-78"/>
            </a:endParaRPr>
          </a:p>
        </p:txBody>
      </p:sp>
      <p:sp>
        <p:nvSpPr>
          <p:cNvPr id="8195" name="Text Box 5"/>
          <p:cNvSpPr txBox="1">
            <a:spLocks noChangeArrowheads="1"/>
          </p:cNvSpPr>
          <p:nvPr/>
        </p:nvSpPr>
        <p:spPr bwMode="auto">
          <a:xfrm>
            <a:off x="9964738" y="1720851"/>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l" rtl="0" eaLnBrk="1" hangingPunct="1"/>
            <a:endParaRPr lang="en-US" altLang="en-US">
              <a:latin typeface="Times New Roman" panose="02020603050405020304" pitchFamily="18" charset="0"/>
              <a:cs typeface="Arial" panose="020B0604020202020204" pitchFamily="34" charset="0"/>
            </a:endParaRPr>
          </a:p>
        </p:txBody>
      </p:sp>
      <p:pic>
        <p:nvPicPr>
          <p:cNvPr id="8196" name="Picture 6" descr="spectru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95439" y="2736851"/>
            <a:ext cx="8893175" cy="4005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55065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sz="half" idx="1"/>
          </p:nvPr>
        </p:nvSpPr>
        <p:spPr>
          <a:xfrm>
            <a:off x="2027238" y="3141663"/>
            <a:ext cx="8640762" cy="4114800"/>
          </a:xfrm>
        </p:spPr>
        <p:txBody>
          <a:bodyPr/>
          <a:lstStyle/>
          <a:p>
            <a:pPr algn="just" rtl="1" eaLnBrk="1" hangingPunct="1">
              <a:buFontTx/>
              <a:buNone/>
              <a:defRPr/>
            </a:pPr>
            <a:r>
              <a:rPr lang="fa-IR" sz="2400" dirty="0">
                <a:solidFill>
                  <a:schemeClr val="tx2"/>
                </a:solidFill>
                <a:cs typeface="Zar" pitchFamily="2" charset="-78"/>
              </a:rPr>
              <a:t>     درشرايطی که نوروجودندارددرگياهان تنفس انجام ميشود.درحضورنورميزان شدت فتوسنتزافزايش می يابدباافزايش شدت نورميزان فتوسنتزبصورت خطی افزايش می يابدولی درحضورنورميزان شدت فتوسنتزافزايش می يابدونقطه ای که ميزان فتوسنتزوتنفس برابرميشوندنقطه جبران نوری است.</a:t>
            </a:r>
            <a:endParaRPr lang="en-US" sz="2400" dirty="0">
              <a:solidFill>
                <a:schemeClr val="tx2"/>
              </a:solidFill>
              <a:cs typeface="Zar" pitchFamily="2" charset="-78"/>
            </a:endParaRPr>
          </a:p>
        </p:txBody>
      </p:sp>
      <p:sp>
        <p:nvSpPr>
          <p:cNvPr id="9219" name="WordArt 5" descr="White marble"/>
          <p:cNvSpPr>
            <a:spLocks noChangeArrowheads="1" noChangeShapeType="1" noTextEdit="1"/>
          </p:cNvSpPr>
          <p:nvPr/>
        </p:nvSpPr>
        <p:spPr bwMode="auto">
          <a:xfrm>
            <a:off x="6311900" y="188913"/>
            <a:ext cx="914400" cy="85725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4800" kern="10">
                <a:ln w="9525">
                  <a:round/>
                  <a:headEnd/>
                  <a:tailEnd/>
                </a:ln>
                <a:blipFill dpi="0" rotWithShape="0">
                  <a:blip r:embed="rId2"/>
                  <a:srcRect/>
                  <a:tile tx="0" ty="0" sx="100000" sy="100000" flip="none" algn="tl"/>
                </a:blipFill>
                <a:cs typeface="Titr" panose="00000700000000000000" pitchFamily="2" charset="-78"/>
              </a:rPr>
              <a:t>نور:</a:t>
            </a:r>
            <a:endParaRPr lang="en-US" sz="4800" kern="10">
              <a:ln w="9525">
                <a:round/>
                <a:headEnd/>
                <a:tailEnd/>
              </a:ln>
              <a:blipFill dpi="0" rotWithShape="0">
                <a:blip r:embed="rId2"/>
                <a:srcRect/>
                <a:tile tx="0" ty="0" sx="100000" sy="100000" flip="none" algn="tl"/>
              </a:blipFill>
              <a:cs typeface="Titr" panose="00000700000000000000" pitchFamily="2" charset="-78"/>
            </a:endParaRPr>
          </a:p>
        </p:txBody>
      </p:sp>
      <p:sp>
        <p:nvSpPr>
          <p:cNvPr id="9220" name="WordArt 6" descr="White marble"/>
          <p:cNvSpPr>
            <a:spLocks noChangeArrowheads="1" noChangeShapeType="1" noTextEdit="1"/>
          </p:cNvSpPr>
          <p:nvPr/>
        </p:nvSpPr>
        <p:spPr bwMode="auto">
          <a:xfrm>
            <a:off x="8955088" y="261939"/>
            <a:ext cx="1389062" cy="7905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4400" kern="10" dirty="0">
                <a:ln w="9525">
                  <a:round/>
                  <a:headEnd/>
                  <a:tailEnd/>
                </a:ln>
                <a:blipFill dpi="0" rotWithShape="0">
                  <a:blip r:embed="rId2"/>
                  <a:srcRect/>
                  <a:tile tx="0" ty="0" sx="100000" sy="100000" flip="none" algn="tl"/>
                </a:blipFill>
                <a:cs typeface="B Titr" panose="00000700000000000000" pitchFamily="2" charset="-78"/>
              </a:rPr>
              <a:t>کیفیت</a:t>
            </a:r>
            <a:r>
              <a:rPr lang="fa-IR" sz="4400" kern="10" dirty="0">
                <a:ln w="9525">
                  <a:round/>
                  <a:headEnd/>
                  <a:tailEnd/>
                </a:ln>
                <a:blipFill dpi="0" rotWithShape="0">
                  <a:blip r:embed="rId2"/>
                  <a:srcRect/>
                  <a:tile tx="0" ty="0" sx="100000" sy="100000" flip="none" algn="tl"/>
                </a:blipFill>
                <a:cs typeface="Titr" panose="00000700000000000000" pitchFamily="2" charset="-78"/>
              </a:rPr>
              <a:t> و</a:t>
            </a:r>
            <a:endParaRPr lang="en-US" sz="4400" kern="10" dirty="0">
              <a:ln w="9525">
                <a:round/>
                <a:headEnd/>
                <a:tailEnd/>
              </a:ln>
              <a:blipFill dpi="0" rotWithShape="0">
                <a:blip r:embed="rId2"/>
                <a:srcRect/>
                <a:tile tx="0" ty="0" sx="100000" sy="100000" flip="none" algn="tl"/>
              </a:blipFill>
              <a:cs typeface="Titr" panose="00000700000000000000" pitchFamily="2" charset="-78"/>
            </a:endParaRPr>
          </a:p>
        </p:txBody>
      </p:sp>
      <p:sp>
        <p:nvSpPr>
          <p:cNvPr id="9221" name="WordArt 7" descr="White marble"/>
          <p:cNvSpPr>
            <a:spLocks noChangeArrowheads="1" noChangeShapeType="1" noTextEdit="1"/>
          </p:cNvSpPr>
          <p:nvPr/>
        </p:nvSpPr>
        <p:spPr bwMode="auto">
          <a:xfrm>
            <a:off x="7515225" y="188914"/>
            <a:ext cx="1028700" cy="7905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4400" kern="10">
                <a:ln w="9525">
                  <a:round/>
                  <a:headEnd/>
                  <a:tailEnd/>
                </a:ln>
                <a:blipFill dpi="0" rotWithShape="0">
                  <a:blip r:embed="rId2"/>
                  <a:srcRect/>
                  <a:tile tx="0" ty="0" sx="100000" sy="100000" flip="none" algn="tl"/>
                </a:blipFill>
                <a:cs typeface="Titr" panose="00000700000000000000" pitchFamily="2" charset="-78"/>
              </a:rPr>
              <a:t>شدت </a:t>
            </a:r>
            <a:endParaRPr lang="en-US" sz="4400" kern="10">
              <a:ln w="9525">
                <a:round/>
                <a:headEnd/>
                <a:tailEnd/>
              </a:ln>
              <a:blipFill dpi="0" rotWithShape="0">
                <a:blip r:embed="rId2"/>
                <a:srcRect/>
                <a:tile tx="0" ty="0" sx="100000" sy="100000" flip="none" algn="tl"/>
              </a:blipFill>
              <a:cs typeface="Titr" panose="00000700000000000000" pitchFamily="2" charset="-78"/>
            </a:endParaRPr>
          </a:p>
        </p:txBody>
      </p:sp>
      <p:sp>
        <p:nvSpPr>
          <p:cNvPr id="9222" name="Text Box 9"/>
          <p:cNvSpPr txBox="1">
            <a:spLocks noChangeArrowheads="1"/>
          </p:cNvSpPr>
          <p:nvPr/>
        </p:nvSpPr>
        <p:spPr bwMode="auto">
          <a:xfrm>
            <a:off x="6383338" y="2366963"/>
            <a:ext cx="3549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rtl="0" eaLnBrk="1" hangingPunct="1"/>
            <a:endParaRPr lang="en-US" altLang="en-US" sz="2400">
              <a:latin typeface="Times New Roman" panose="02020603050405020304" pitchFamily="18" charset="0"/>
              <a:cs typeface="Arial" panose="020B0604020202020204" pitchFamily="34" charset="0"/>
            </a:endParaRPr>
          </a:p>
        </p:txBody>
      </p:sp>
      <p:sp>
        <p:nvSpPr>
          <p:cNvPr id="9223" name="Text Box 10"/>
          <p:cNvSpPr txBox="1">
            <a:spLocks noChangeArrowheads="1"/>
          </p:cNvSpPr>
          <p:nvPr/>
        </p:nvSpPr>
        <p:spPr bwMode="auto">
          <a:xfrm>
            <a:off x="1847850" y="1444625"/>
            <a:ext cx="84963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just" rtl="1" eaLnBrk="1" hangingPunct="1"/>
            <a:r>
              <a:rPr lang="fa-IR" altLang="en-US" sz="2400" dirty="0">
                <a:solidFill>
                  <a:schemeClr val="tx2"/>
                </a:solidFill>
              </a:rPr>
              <a:t>طول موج موثرنورهمانطورکه گفته</a:t>
            </a:r>
            <a:r>
              <a:rPr lang="fa-IR" altLang="en-US" sz="2400" dirty="0"/>
              <a:t> </a:t>
            </a:r>
            <a:r>
              <a:rPr lang="fa-IR" altLang="en-US" sz="2400" dirty="0">
                <a:solidFill>
                  <a:schemeClr val="tx2"/>
                </a:solidFill>
                <a:latin typeface="Times New Roman" panose="02020603050405020304" pitchFamily="18" charset="0"/>
              </a:rPr>
              <a:t>شددرطول موج 400تا700نانومترمی باشددراين طول موجهانورقرمزبيشترين اثررابرفتوسنتزداشته وپس ازآن نورآبی ودرآخرنورسبزاست طول موج بيش از700نانومتراثرحرارتی داردوطول موج کمتراز400نانومترفقط اثربازدارندگی وتخريب دارد.</a:t>
            </a:r>
            <a:endParaRPr lang="en-US" altLang="en-US" sz="2400"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488323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a:xfrm>
            <a:off x="2495550" y="188914"/>
            <a:ext cx="7786688" cy="650875"/>
          </a:xfrm>
        </p:spPr>
        <p:txBody>
          <a:bodyPr/>
          <a:lstStyle/>
          <a:p>
            <a:pPr algn="r" eaLnBrk="1" hangingPunct="1"/>
            <a:r>
              <a:rPr lang="fa-IR" altLang="en-US" sz="3200">
                <a:cs typeface="B Titr" panose="00000700000000000000" pitchFamily="2" charset="-78"/>
              </a:rPr>
              <a:t>فتوسنتز</a:t>
            </a:r>
            <a:endParaRPr lang="en-US" altLang="en-US" sz="3200">
              <a:cs typeface="B Titr" panose="00000700000000000000" pitchFamily="2" charset="-78"/>
            </a:endParaRPr>
          </a:p>
        </p:txBody>
      </p:sp>
      <p:sp>
        <p:nvSpPr>
          <p:cNvPr id="5123" name="Rectangle 3"/>
          <p:cNvSpPr>
            <a:spLocks noGrp="1" noChangeArrowheads="1"/>
          </p:cNvSpPr>
          <p:nvPr>
            <p:ph type="body" idx="1"/>
          </p:nvPr>
        </p:nvSpPr>
        <p:spPr>
          <a:xfrm>
            <a:off x="1992313" y="981076"/>
            <a:ext cx="8424862" cy="5688013"/>
          </a:xfrm>
        </p:spPr>
        <p:txBody>
          <a:bodyPr>
            <a:normAutofit fontScale="92500"/>
          </a:bodyPr>
          <a:lstStyle/>
          <a:p>
            <a:pPr algn="r" rtl="1" eaLnBrk="1" hangingPunct="1"/>
            <a:r>
              <a:rPr lang="fa-IR" altLang="en-US" sz="1800" dirty="0">
                <a:solidFill>
                  <a:srgbClr val="000000"/>
                </a:solidFill>
                <a:cs typeface="B Nazanin" panose="00000400000000000000" pitchFamily="2" charset="-78"/>
              </a:rPr>
              <a:t>فتوسنتز فرآیندی است که انرژی لازم برای زندگی موجودات را تامین می کند</a:t>
            </a:r>
          </a:p>
          <a:p>
            <a:pPr algn="r" rtl="1" eaLnBrk="1" hangingPunct="1"/>
            <a:r>
              <a:rPr lang="fa-IR" altLang="en-US" sz="1800" dirty="0">
                <a:solidFill>
                  <a:srgbClr val="000000"/>
                </a:solidFill>
                <a:cs typeface="B Nazanin" panose="00000400000000000000" pitchFamily="2" charset="-78"/>
              </a:rPr>
              <a:t>در طی فتوسنتز، اتوتروف ها انرژی خورشید را برای ساخت مولکول های کربوهیدارت با استفاده آب و دی اکسید کربن استفاده و اکسیژن را بصورت یک  محصول جانبی آزاد می کنند.</a:t>
            </a:r>
          </a:p>
          <a:p>
            <a:pPr algn="r" rtl="1" eaLnBrk="1" hangingPunct="1"/>
            <a:r>
              <a:rPr lang="fa-IR" altLang="en-US" sz="1800" dirty="0">
                <a:solidFill>
                  <a:srgbClr val="000000"/>
                </a:solidFill>
                <a:cs typeface="B Nazanin" panose="00000400000000000000" pitchFamily="2" charset="-78"/>
              </a:rPr>
              <a:t>فرآیند فتوسنتز می تواند به صورت زیر بیان شود:</a:t>
            </a:r>
          </a:p>
          <a:p>
            <a:pPr algn="r" rtl="1" eaLnBrk="1" hangingPunct="1">
              <a:buClr>
                <a:schemeClr val="hlink"/>
              </a:buClr>
              <a:buFont typeface="Wingdings" panose="05000000000000000000" pitchFamily="2" charset="2"/>
              <a:buNone/>
            </a:pPr>
            <a:r>
              <a:rPr lang="en-US" altLang="en-US" sz="1800" dirty="0">
                <a:solidFill>
                  <a:srgbClr val="000000"/>
                </a:solidFill>
                <a:cs typeface="B Nazanin" panose="00000400000000000000" pitchFamily="2" charset="-78"/>
              </a:rPr>
              <a:t>6CO2 + 6H2O + </a:t>
            </a:r>
            <a:r>
              <a:rPr lang="fa-IR" altLang="en-US" sz="1800" dirty="0">
                <a:solidFill>
                  <a:srgbClr val="000000"/>
                </a:solidFill>
                <a:cs typeface="B Nazanin" panose="00000400000000000000" pitchFamily="2" charset="-78"/>
              </a:rPr>
              <a:t>انرژی خورشیدی</a:t>
            </a:r>
            <a:r>
              <a:rPr lang="en-US" altLang="en-US" sz="1800" dirty="0">
                <a:solidFill>
                  <a:srgbClr val="000000"/>
                </a:solidFill>
                <a:cs typeface="B Nazanin" panose="00000400000000000000" pitchFamily="2" charset="-78"/>
              </a:rPr>
              <a:t>                    C6H12O6 + 6O2</a:t>
            </a:r>
          </a:p>
          <a:p>
            <a:pPr algn="r" rtl="1" eaLnBrk="1" hangingPunct="1"/>
            <a:r>
              <a:rPr lang="fa-IR" altLang="en-US" sz="1800" dirty="0">
                <a:solidFill>
                  <a:srgbClr val="000000"/>
                </a:solidFill>
                <a:cs typeface="B Nazanin" panose="00000400000000000000" pitchFamily="2" charset="-78"/>
              </a:rPr>
              <a:t>در این معادله قند گلوکز شش کربنه و اکسیژن تولید می شود</a:t>
            </a:r>
            <a:endParaRPr lang="en-US" altLang="en-US" sz="1800" dirty="0">
              <a:solidFill>
                <a:srgbClr val="000000"/>
              </a:solidFill>
              <a:cs typeface="B Nazanin" panose="00000400000000000000" pitchFamily="2" charset="-78"/>
            </a:endParaRPr>
          </a:p>
          <a:p>
            <a:pPr algn="r" rtl="1" eaLnBrk="1" hangingPunct="1">
              <a:buFont typeface="Wingdings" panose="05000000000000000000" pitchFamily="2" charset="2"/>
              <a:buNone/>
            </a:pPr>
            <a:r>
              <a:rPr lang="fa-IR" altLang="en-US" sz="1800" dirty="0">
                <a:solidFill>
                  <a:srgbClr val="000000"/>
                </a:solidFill>
                <a:cs typeface="B Nazanin" panose="00000400000000000000" pitchFamily="2" charset="-78"/>
              </a:rPr>
              <a:t> </a:t>
            </a:r>
          </a:p>
          <a:p>
            <a:pPr algn="r" rtl="1" eaLnBrk="1" hangingPunct="1"/>
            <a:r>
              <a:rPr lang="fa-IR" altLang="en-US" sz="1800" dirty="0">
                <a:solidFill>
                  <a:srgbClr val="000000"/>
                </a:solidFill>
                <a:cs typeface="B Nazanin" panose="00000400000000000000" pitchFamily="2" charset="-78"/>
              </a:rPr>
              <a:t>انرژی ذخیره شده در گلوکز و سایر کربوهیدرات ها می توانند بعداً در تولید </a:t>
            </a:r>
            <a:r>
              <a:rPr lang="en-US" altLang="en-US" sz="1800" dirty="0">
                <a:solidFill>
                  <a:srgbClr val="000000"/>
                </a:solidFill>
                <a:cs typeface="B Nazanin" panose="00000400000000000000" pitchFamily="2" charset="-78"/>
              </a:rPr>
              <a:t>ATP</a:t>
            </a:r>
            <a:r>
              <a:rPr lang="fa-IR" altLang="en-US" sz="1800" dirty="0">
                <a:solidFill>
                  <a:srgbClr val="000000"/>
                </a:solidFill>
                <a:cs typeface="B Nazanin" panose="00000400000000000000" pitchFamily="2" charset="-78"/>
              </a:rPr>
              <a:t> در طی تنفس سلولی به مصرف برسند.</a:t>
            </a:r>
          </a:p>
          <a:p>
            <a:pPr algn="r" rtl="1" eaLnBrk="1" hangingPunct="1"/>
            <a:r>
              <a:rPr lang="fa-IR" altLang="en-US" sz="1800" dirty="0">
                <a:solidFill>
                  <a:srgbClr val="000000"/>
                </a:solidFill>
                <a:cs typeface="B Nazanin" panose="00000400000000000000" pitchFamily="2" charset="-78"/>
              </a:rPr>
              <a:t>فرآیند فتوسنتز در طی دو مرحله رخ می دهد</a:t>
            </a:r>
          </a:p>
          <a:p>
            <a:pPr algn="r" rtl="1" eaLnBrk="1" hangingPunct="1">
              <a:buFont typeface="Wingdings" panose="05000000000000000000" pitchFamily="2" charset="2"/>
              <a:buNone/>
            </a:pPr>
            <a:r>
              <a:rPr lang="fa-IR" altLang="en-US" sz="1800" dirty="0">
                <a:solidFill>
                  <a:srgbClr val="000000"/>
                </a:solidFill>
                <a:cs typeface="B Nazanin" panose="00000400000000000000" pitchFamily="2" charset="-78"/>
              </a:rPr>
              <a:t>مرحله اول: به صورت واکنش های نوری یا واکنش های وابسته به نور نامیده می شود. انرژی از نور خورشید گرفته می شود. آب به یون های هیدروژن، الکترون ها و اکسیژن (</a:t>
            </a:r>
            <a:r>
              <a:rPr lang="en-US" altLang="en-US" sz="1800" dirty="0">
                <a:solidFill>
                  <a:srgbClr val="000000"/>
                </a:solidFill>
                <a:cs typeface="B Nazanin" panose="00000400000000000000" pitchFamily="2" charset="-78"/>
              </a:rPr>
              <a:t>O2</a:t>
            </a:r>
            <a:r>
              <a:rPr lang="fa-IR" altLang="en-US" sz="1800" dirty="0">
                <a:solidFill>
                  <a:srgbClr val="000000"/>
                </a:solidFill>
                <a:cs typeface="B Nazanin" panose="00000400000000000000" pitchFamily="2" charset="-78"/>
              </a:rPr>
              <a:t>) تبدیل می شود. اکسیژن به بیرون از کلروپلاست انتشار می یابد (محصول جانبی). انرژی نورانی تبدیل به انرژی شیمیایی شده که  موقتا به شکل</a:t>
            </a:r>
            <a:r>
              <a:rPr lang="fa-IR" altLang="en-US" sz="1800" u="sng" dirty="0">
                <a:solidFill>
                  <a:srgbClr val="000000"/>
                </a:solidFill>
                <a:cs typeface="B Nazanin" panose="00000400000000000000" pitchFamily="2" charset="-78"/>
              </a:rPr>
              <a:t> </a:t>
            </a:r>
            <a:r>
              <a:rPr lang="en-US" altLang="en-US" sz="1800" u="sng" dirty="0">
                <a:solidFill>
                  <a:srgbClr val="000000"/>
                </a:solidFill>
                <a:cs typeface="B Nazanin" panose="00000400000000000000" pitchFamily="2" charset="-78"/>
              </a:rPr>
              <a:t>ATP</a:t>
            </a:r>
            <a:r>
              <a:rPr lang="fa-IR" altLang="en-US" sz="1800" u="sng" dirty="0">
                <a:solidFill>
                  <a:srgbClr val="000000"/>
                </a:solidFill>
                <a:cs typeface="B Nazanin" panose="00000400000000000000" pitchFamily="2" charset="-78"/>
              </a:rPr>
              <a:t> و </a:t>
            </a:r>
            <a:r>
              <a:rPr lang="en-US" altLang="en-US" sz="1800" u="sng" dirty="0">
                <a:solidFill>
                  <a:srgbClr val="000000"/>
                </a:solidFill>
                <a:cs typeface="B Nazanin" panose="00000400000000000000" pitchFamily="2" charset="-78"/>
              </a:rPr>
              <a:t>NADPH</a:t>
            </a:r>
            <a:r>
              <a:rPr lang="fa-IR" altLang="en-US" sz="1800" u="sng" dirty="0">
                <a:solidFill>
                  <a:srgbClr val="000000"/>
                </a:solidFill>
                <a:cs typeface="B Nazanin" panose="00000400000000000000" pitchFamily="2" charset="-78"/>
              </a:rPr>
              <a:t> </a:t>
            </a:r>
            <a:r>
              <a:rPr lang="fa-IR" altLang="en-US" sz="1800" dirty="0">
                <a:solidFill>
                  <a:srgbClr val="000000"/>
                </a:solidFill>
                <a:cs typeface="B Nazanin" panose="00000400000000000000" pitchFamily="2" charset="-78"/>
              </a:rPr>
              <a:t>ذخیره می شود.</a:t>
            </a:r>
            <a:endParaRPr lang="fa-IR" altLang="en-US" sz="1800" b="1" u="sng" dirty="0">
              <a:solidFill>
                <a:srgbClr val="000000"/>
              </a:solidFill>
              <a:cs typeface="B Nazanin" panose="00000400000000000000" pitchFamily="2" charset="-78"/>
            </a:endParaRPr>
          </a:p>
          <a:p>
            <a:pPr algn="r" rtl="1" eaLnBrk="1" hangingPunct="1">
              <a:buFont typeface="Wingdings" panose="05000000000000000000" pitchFamily="2" charset="2"/>
              <a:buNone/>
            </a:pPr>
            <a:r>
              <a:rPr lang="fa-IR" altLang="en-US" sz="1800" dirty="0">
                <a:solidFill>
                  <a:srgbClr val="000000"/>
                </a:solidFill>
                <a:cs typeface="B Nazanin" panose="00000400000000000000" pitchFamily="2" charset="-78"/>
              </a:rPr>
              <a:t>مرحله دوم: که چرخه کالوین نامیده می شود. انرژی شیمیایی ذخیره شده در </a:t>
            </a:r>
            <a:r>
              <a:rPr lang="en-US" altLang="en-US" sz="1800" dirty="0">
                <a:solidFill>
                  <a:srgbClr val="000000"/>
                </a:solidFill>
                <a:cs typeface="B Nazanin" panose="00000400000000000000" pitchFamily="2" charset="-78"/>
              </a:rPr>
              <a:t>ATP</a:t>
            </a:r>
            <a:r>
              <a:rPr lang="fa-IR" altLang="en-US" sz="1800" dirty="0">
                <a:solidFill>
                  <a:srgbClr val="000000"/>
                </a:solidFill>
                <a:cs typeface="B Nazanin" panose="00000400000000000000" pitchFamily="2" charset="-78"/>
              </a:rPr>
              <a:t> و </a:t>
            </a:r>
            <a:r>
              <a:rPr lang="en-US" altLang="en-US" sz="1800" dirty="0">
                <a:solidFill>
                  <a:srgbClr val="000000"/>
                </a:solidFill>
                <a:cs typeface="B Nazanin" panose="00000400000000000000" pitchFamily="2" charset="-78"/>
              </a:rPr>
              <a:t>NADPH</a:t>
            </a:r>
            <a:r>
              <a:rPr lang="fa-IR" altLang="en-US" sz="1800" dirty="0">
                <a:solidFill>
                  <a:srgbClr val="000000"/>
                </a:solidFill>
                <a:cs typeface="B Nazanin" panose="00000400000000000000" pitchFamily="2" charset="-78"/>
              </a:rPr>
              <a:t>  تشکیل </a:t>
            </a:r>
            <a:r>
              <a:rPr lang="ar-SA" altLang="en-US" sz="1800" dirty="0">
                <a:solidFill>
                  <a:srgbClr val="000000"/>
                </a:solidFill>
                <a:cs typeface="B Nazanin" panose="00000400000000000000" pitchFamily="2" charset="-78"/>
              </a:rPr>
              <a:t>ترکیبات آلی </a:t>
            </a:r>
            <a:r>
              <a:rPr lang="fa-IR" altLang="en-US" sz="1800" dirty="0">
                <a:solidFill>
                  <a:srgbClr val="000000"/>
                </a:solidFill>
                <a:cs typeface="B Nazanin" panose="00000400000000000000" pitchFamily="2" charset="-78"/>
              </a:rPr>
              <a:t>(</a:t>
            </a:r>
            <a:r>
              <a:rPr lang="ar-SA" altLang="en-US" sz="1800" dirty="0">
                <a:solidFill>
                  <a:srgbClr val="000000"/>
                </a:solidFill>
                <a:cs typeface="B Nazanin" panose="00000400000000000000" pitchFamily="2" charset="-78"/>
              </a:rPr>
              <a:t>قندها</a:t>
            </a:r>
            <a:r>
              <a:rPr lang="fa-IR" altLang="en-US" sz="1800" dirty="0">
                <a:solidFill>
                  <a:srgbClr val="000000"/>
                </a:solidFill>
                <a:cs typeface="B Nazanin" panose="00000400000000000000" pitchFamily="2" charset="-78"/>
              </a:rPr>
              <a:t>) </a:t>
            </a:r>
            <a:r>
              <a:rPr lang="ar-SA" altLang="en-US" sz="1800" dirty="0">
                <a:solidFill>
                  <a:srgbClr val="000000"/>
                </a:solidFill>
                <a:cs typeface="B Nazanin" panose="00000400000000000000" pitchFamily="2" charset="-78"/>
              </a:rPr>
              <a:t>، با استفاده از دی اکسید کربن ، </a:t>
            </a:r>
            <a:r>
              <a:rPr lang="en-US" altLang="en-US" sz="1800" dirty="0">
                <a:solidFill>
                  <a:srgbClr val="000000"/>
                </a:solidFill>
                <a:cs typeface="B Nazanin" panose="00000400000000000000" pitchFamily="2" charset="-78"/>
              </a:rPr>
              <a:t> CO2</a:t>
            </a:r>
            <a:r>
              <a:rPr lang="fa-IR" altLang="en-US" sz="1800" dirty="0">
                <a:solidFill>
                  <a:srgbClr val="000000"/>
                </a:solidFill>
                <a:cs typeface="B Nazanin" panose="00000400000000000000" pitchFamily="2" charset="-78"/>
              </a:rPr>
              <a:t>را فراهم می کنند. </a:t>
            </a:r>
          </a:p>
          <a:p>
            <a:pPr algn="r" rtl="1" eaLnBrk="1" hangingPunct="1">
              <a:buFont typeface="Wingdings" panose="05000000000000000000" pitchFamily="2" charset="2"/>
              <a:buNone/>
            </a:pPr>
            <a:r>
              <a:rPr lang="fa-IR" altLang="en-US" sz="1800" b="1" u="sng" dirty="0">
                <a:solidFill>
                  <a:srgbClr val="CC3300"/>
                </a:solidFill>
                <a:cs typeface="B Nazanin" panose="00000400000000000000" pitchFamily="2" charset="-78"/>
              </a:rPr>
              <a:t>فتوسنتز در کلروپلاست سلول های گیاهی و جلبک و در غشای سلولی برخی باکتریهای معین رخ می دهد</a:t>
            </a:r>
            <a:r>
              <a:rPr lang="en-US" altLang="en-US" sz="1800" b="1" u="sng" dirty="0">
                <a:solidFill>
                  <a:srgbClr val="CC3300"/>
                </a:solidFill>
                <a:cs typeface="B Nazanin" panose="00000400000000000000" pitchFamily="2" charset="-78"/>
              </a:rPr>
              <a:t>.</a:t>
            </a:r>
          </a:p>
        </p:txBody>
      </p:sp>
      <p:sp>
        <p:nvSpPr>
          <p:cNvPr id="5124" name="Line 5"/>
          <p:cNvSpPr>
            <a:spLocks noChangeShapeType="1"/>
          </p:cNvSpPr>
          <p:nvPr/>
        </p:nvSpPr>
        <p:spPr bwMode="auto">
          <a:xfrm>
            <a:off x="5016501" y="2420938"/>
            <a:ext cx="1008063" cy="0"/>
          </a:xfrm>
          <a:prstGeom prst="line">
            <a:avLst/>
          </a:prstGeom>
          <a:noFill/>
          <a:ln w="19050">
            <a:solidFill>
              <a:srgbClr val="000000"/>
            </a:solidFill>
            <a:prstDash val="dash"/>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7548023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3"/>
                                        </p:tgtEl>
                                        <p:attrNameLst>
                                          <p:attrName>style.visibility</p:attrName>
                                        </p:attrNameLst>
                                      </p:cBhvr>
                                      <p:to>
                                        <p:strVal val="visible"/>
                                      </p:to>
                                    </p:set>
                                    <p:animEffect transition="in" filter="fade">
                                      <p:cBhvr>
                                        <p:cTn id="10"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4" name="Picture 3"/>
          <p:cNvPicPr>
            <a:picLocks noChangeAspect="1"/>
          </p:cNvPicPr>
          <p:nvPr/>
        </p:nvPicPr>
        <p:blipFill>
          <a:blip r:embed="rId2"/>
          <a:stretch>
            <a:fillRect/>
          </a:stretch>
        </p:blipFill>
        <p:spPr>
          <a:xfrm>
            <a:off x="2940348" y="539211"/>
            <a:ext cx="8446800" cy="5709189"/>
          </a:xfrm>
          <a:prstGeom prst="rect">
            <a:avLst/>
          </a:prstGeom>
        </p:spPr>
      </p:pic>
    </p:spTree>
    <p:extLst>
      <p:ext uri="{BB962C8B-B14F-4D97-AF65-F5344CB8AC3E}">
        <p14:creationId xmlns:p14="http://schemas.microsoft.com/office/powerpoint/2010/main" val="224890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کلروفیل </a:t>
            </a:r>
            <a:r>
              <a:rPr lang="en-US" dirty="0" smtClean="0"/>
              <a:t>a </a:t>
            </a:r>
            <a:r>
              <a:rPr lang="fa-IR" dirty="0" smtClean="0"/>
              <a:t> و </a:t>
            </a:r>
            <a:r>
              <a:rPr lang="en-US" dirty="0" smtClean="0"/>
              <a:t>b</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2218" y="1417638"/>
            <a:ext cx="6860381" cy="5444747"/>
          </a:xfrm>
        </p:spPr>
      </p:pic>
    </p:spTree>
    <p:extLst>
      <p:ext uri="{BB962C8B-B14F-4D97-AF65-F5344CB8AC3E}">
        <p14:creationId xmlns:p14="http://schemas.microsoft.com/office/powerpoint/2010/main" val="1819485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فئوفتین </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3994" y="1209013"/>
            <a:ext cx="9894536" cy="5202611"/>
          </a:xfrm>
        </p:spPr>
      </p:pic>
      <p:sp>
        <p:nvSpPr>
          <p:cNvPr id="5" name="TextBox 4"/>
          <p:cNvSpPr txBox="1"/>
          <p:nvPr/>
        </p:nvSpPr>
        <p:spPr>
          <a:xfrm>
            <a:off x="1926166" y="3119717"/>
            <a:ext cx="3533340" cy="400110"/>
          </a:xfrm>
          <a:prstGeom prst="rect">
            <a:avLst/>
          </a:prstGeom>
          <a:noFill/>
        </p:spPr>
        <p:txBody>
          <a:bodyPr wrap="none" rtlCol="1">
            <a:spAutoFit/>
          </a:bodyPr>
          <a:lstStyle/>
          <a:p>
            <a:r>
              <a:rPr lang="fa-IR" sz="2000" b="1" dirty="0" smtClean="0">
                <a:solidFill>
                  <a:srgbClr val="FF0000"/>
                </a:solidFill>
              </a:rPr>
              <a:t>اثر اسید ها بر کلروفیل و حذف منیزیم </a:t>
            </a:r>
            <a:endParaRPr lang="fa-IR" sz="2000" b="1" dirty="0">
              <a:solidFill>
                <a:srgbClr val="FF0000"/>
              </a:solidFill>
            </a:endParaRPr>
          </a:p>
        </p:txBody>
      </p:sp>
      <p:sp>
        <p:nvSpPr>
          <p:cNvPr id="6" name="Curved Right Arrow 5"/>
          <p:cNvSpPr/>
          <p:nvPr/>
        </p:nvSpPr>
        <p:spPr>
          <a:xfrm>
            <a:off x="4773706" y="1209013"/>
            <a:ext cx="1156447" cy="126524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Tree>
    <p:extLst>
      <p:ext uri="{BB962C8B-B14F-4D97-AF65-F5344CB8AC3E}">
        <p14:creationId xmlns:p14="http://schemas.microsoft.com/office/powerpoint/2010/main" val="3155677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کلروفیلید </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5301" y="495077"/>
            <a:ext cx="5511193" cy="6362923"/>
          </a:xfrm>
        </p:spPr>
      </p:pic>
      <p:sp>
        <p:nvSpPr>
          <p:cNvPr id="5" name="TextBox 4"/>
          <p:cNvSpPr txBox="1"/>
          <p:nvPr/>
        </p:nvSpPr>
        <p:spPr>
          <a:xfrm>
            <a:off x="8821272" y="1801906"/>
            <a:ext cx="3090312" cy="1200329"/>
          </a:xfrm>
          <a:prstGeom prst="rect">
            <a:avLst/>
          </a:prstGeom>
          <a:noFill/>
        </p:spPr>
        <p:txBody>
          <a:bodyPr wrap="square" rtlCol="1">
            <a:spAutoFit/>
          </a:bodyPr>
          <a:lstStyle/>
          <a:p>
            <a:r>
              <a:rPr lang="fa-IR" sz="2400" b="1" dirty="0" smtClean="0">
                <a:solidFill>
                  <a:srgbClr val="FF0000"/>
                </a:solidFill>
              </a:rPr>
              <a:t>تولید در اثر عمل آنزیم کلروفیلاز بر کلروفیل و جدا شدن الکل فیتول </a:t>
            </a:r>
            <a:endParaRPr lang="fa-IR" sz="2400" b="1" dirty="0">
              <a:solidFill>
                <a:srgbClr val="FF0000"/>
              </a:solidFill>
            </a:endParaRPr>
          </a:p>
        </p:txBody>
      </p:sp>
      <p:sp>
        <p:nvSpPr>
          <p:cNvPr id="6" name="Curved Right Arrow 5"/>
          <p:cNvSpPr/>
          <p:nvPr/>
        </p:nvSpPr>
        <p:spPr>
          <a:xfrm>
            <a:off x="9087651" y="1021976"/>
            <a:ext cx="567337" cy="685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Tree>
    <p:extLst>
      <p:ext uri="{BB962C8B-B14F-4D97-AF65-F5344CB8AC3E}">
        <p14:creationId xmlns:p14="http://schemas.microsoft.com/office/powerpoint/2010/main" val="4273298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5114" y="457200"/>
            <a:ext cx="6457250" cy="6661778"/>
          </a:xfrm>
        </p:spPr>
      </p:pic>
      <p:sp>
        <p:nvSpPr>
          <p:cNvPr id="5" name="Title 4"/>
          <p:cNvSpPr>
            <a:spLocks noGrp="1"/>
          </p:cNvSpPr>
          <p:nvPr>
            <p:ph type="title"/>
          </p:nvPr>
        </p:nvSpPr>
        <p:spPr>
          <a:xfrm>
            <a:off x="9244853" y="105522"/>
            <a:ext cx="1880078" cy="1143000"/>
          </a:xfrm>
        </p:spPr>
        <p:txBody>
          <a:bodyPr>
            <a:normAutofit fontScale="90000"/>
          </a:bodyPr>
          <a:lstStyle/>
          <a:p>
            <a:pPr algn="r"/>
            <a:r>
              <a:rPr lang="fa-IR" dirty="0" smtClean="0"/>
              <a:t>فئوفوربید </a:t>
            </a:r>
            <a:endParaRPr lang="fa-IR" dirty="0"/>
          </a:p>
        </p:txBody>
      </p:sp>
      <p:sp>
        <p:nvSpPr>
          <p:cNvPr id="6" name="TextBox 5"/>
          <p:cNvSpPr txBox="1"/>
          <p:nvPr/>
        </p:nvSpPr>
        <p:spPr>
          <a:xfrm>
            <a:off x="8181279" y="2272553"/>
            <a:ext cx="3453384" cy="646331"/>
          </a:xfrm>
          <a:prstGeom prst="rect">
            <a:avLst/>
          </a:prstGeom>
          <a:noFill/>
        </p:spPr>
        <p:txBody>
          <a:bodyPr wrap="square" rtlCol="1">
            <a:spAutoFit/>
          </a:bodyPr>
          <a:lstStyle/>
          <a:p>
            <a:r>
              <a:rPr lang="fa-IR" b="1" dirty="0" smtClean="0">
                <a:solidFill>
                  <a:srgbClr val="FF0000"/>
                </a:solidFill>
                <a:cs typeface="+mj-cs"/>
              </a:rPr>
              <a:t>حذف منیزیم در اثر اسید و حذف الکل فیتول در اثر آنزیم </a:t>
            </a:r>
            <a:endParaRPr lang="fa-IR" b="1" dirty="0">
              <a:solidFill>
                <a:srgbClr val="FF0000"/>
              </a:solidFill>
              <a:cs typeface="+mj-cs"/>
            </a:endParaRPr>
          </a:p>
        </p:txBody>
      </p:sp>
      <p:sp>
        <p:nvSpPr>
          <p:cNvPr id="7" name="Down Arrow 6"/>
          <p:cNvSpPr/>
          <p:nvPr/>
        </p:nvSpPr>
        <p:spPr>
          <a:xfrm>
            <a:off x="10184892" y="1470398"/>
            <a:ext cx="591671" cy="4034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036216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6743699" y="188914"/>
            <a:ext cx="4357889" cy="720725"/>
          </a:xfrm>
        </p:spPr>
        <p:txBody>
          <a:bodyPr anchor="ctr">
            <a:normAutofit fontScale="90000"/>
          </a:bodyPr>
          <a:lstStyle/>
          <a:p>
            <a:pPr algn="r" eaLnBrk="1" hangingPunct="1"/>
            <a:r>
              <a:rPr lang="fa-IR" altLang="en-US" dirty="0" smtClean="0">
                <a:cs typeface="B Titr" panose="00000700000000000000" pitchFamily="2" charset="-78"/>
              </a:rPr>
              <a:t>فتوسنتز در مرور کلی</a:t>
            </a:r>
            <a:endParaRPr lang="en-US" altLang="en-US" dirty="0" smtClean="0">
              <a:cs typeface="B Titr" panose="00000700000000000000" pitchFamily="2" charset="-78"/>
            </a:endParaRPr>
          </a:p>
        </p:txBody>
      </p:sp>
      <p:pic>
        <p:nvPicPr>
          <p:cNvPr id="7171"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l="4903" t="12962" r="5882" b="7408"/>
          <a:stretch>
            <a:fillRect/>
          </a:stretch>
        </p:blipFill>
        <p:spPr>
          <a:xfrm>
            <a:off x="1524000" y="1295400"/>
            <a:ext cx="8991600" cy="5410200"/>
          </a:xfrm>
        </p:spPr>
      </p:pic>
    </p:spTree>
    <p:extLst>
      <p:ext uri="{BB962C8B-B14F-4D97-AF65-F5344CB8AC3E}">
        <p14:creationId xmlns:p14="http://schemas.microsoft.com/office/powerpoint/2010/main" val="3760596830"/>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mph" presetSubtype="0" fill="hold" grpId="0" nodeType="withEffect">
                                  <p:stCondLst>
                                    <p:cond delay="0"/>
                                  </p:stCondLst>
                                  <p:iterate type="lt">
                                    <p:tmPct val="4000"/>
                                  </p:iterate>
                                  <p:childTnLst>
                                    <p:set>
                                      <p:cBhvr>
                                        <p:cTn id="6" dur="500" fill="hold"/>
                                        <p:tgtEl>
                                          <p:spTgt spid="54274"/>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4367214" y="153988"/>
            <a:ext cx="3798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fa-IR" altLang="en-US" sz="2400" b="1">
                <a:latin typeface="Times New Roman" panose="02020603050405020304" pitchFamily="18" charset="0"/>
                <a:cs typeface="B Titr" panose="00000700000000000000" pitchFamily="2" charset="-78"/>
              </a:rPr>
              <a:t>مرور کلی واکنش های تثبیت کربن</a:t>
            </a:r>
            <a:endParaRPr lang="en-US" altLang="en-US" sz="2400" b="1">
              <a:latin typeface="Times New Roman" panose="02020603050405020304" pitchFamily="18" charset="0"/>
              <a:cs typeface="B Titr" panose="00000700000000000000" pitchFamily="2" charset="-78"/>
            </a:endParaRPr>
          </a:p>
        </p:txBody>
      </p:sp>
      <p:sp>
        <p:nvSpPr>
          <p:cNvPr id="13315" name="Text Box 3"/>
          <p:cNvSpPr txBox="1">
            <a:spLocks noChangeArrowheads="1"/>
          </p:cNvSpPr>
          <p:nvPr/>
        </p:nvSpPr>
        <p:spPr bwMode="auto">
          <a:xfrm>
            <a:off x="2803525" y="600076"/>
            <a:ext cx="838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800" b="1">
                <a:solidFill>
                  <a:srgbClr val="CC6600"/>
                </a:solidFill>
                <a:latin typeface="Times New Roman" panose="02020603050405020304" pitchFamily="18" charset="0"/>
                <a:cs typeface="Arial" panose="020B0604020202020204" pitchFamily="34" charset="0"/>
              </a:rPr>
              <a:t>CO</a:t>
            </a:r>
            <a:r>
              <a:rPr lang="en-US" altLang="en-US" sz="2800" b="1" baseline="-25000">
                <a:solidFill>
                  <a:srgbClr val="CC6600"/>
                </a:solidFill>
                <a:latin typeface="Times New Roman" panose="02020603050405020304" pitchFamily="18" charset="0"/>
                <a:cs typeface="Arial" panose="020B0604020202020204" pitchFamily="34" charset="0"/>
              </a:rPr>
              <a:t>2</a:t>
            </a:r>
            <a:endParaRPr lang="en-US" altLang="en-US" sz="2800" b="1">
              <a:solidFill>
                <a:srgbClr val="CC6600"/>
              </a:solidFill>
              <a:latin typeface="Times New Roman" panose="02020603050405020304" pitchFamily="18" charset="0"/>
              <a:cs typeface="Arial" panose="020B0604020202020204" pitchFamily="34" charset="0"/>
            </a:endParaRPr>
          </a:p>
        </p:txBody>
      </p:sp>
      <p:sp>
        <p:nvSpPr>
          <p:cNvPr id="13316" name="Text Box 4"/>
          <p:cNvSpPr txBox="1">
            <a:spLocks noChangeArrowheads="1"/>
          </p:cNvSpPr>
          <p:nvPr/>
        </p:nvSpPr>
        <p:spPr bwMode="auto">
          <a:xfrm>
            <a:off x="1524000" y="1600201"/>
            <a:ext cx="28067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ctr" rtl="0"/>
            <a:r>
              <a:rPr lang="en-US" altLang="en-US" sz="2800" b="1">
                <a:solidFill>
                  <a:srgbClr val="663300"/>
                </a:solidFill>
                <a:latin typeface="Times New Roman" panose="02020603050405020304" pitchFamily="18" charset="0"/>
                <a:cs typeface="Arial" panose="020B0604020202020204" pitchFamily="34" charset="0"/>
              </a:rPr>
              <a:t>5 Carbon Sugar</a:t>
            </a:r>
            <a:endParaRPr lang="en-US" altLang="en-US" sz="2800" b="1">
              <a:solidFill>
                <a:schemeClr val="accent1"/>
              </a:solidFill>
              <a:latin typeface="Times New Roman" panose="02020603050405020304" pitchFamily="18" charset="0"/>
              <a:cs typeface="Arial" panose="020B0604020202020204" pitchFamily="34" charset="0"/>
            </a:endParaRPr>
          </a:p>
          <a:p>
            <a:pPr algn="ctr" rtl="0"/>
            <a:r>
              <a:rPr lang="en-US" altLang="en-US" sz="2000" b="1">
                <a:latin typeface="Times New Roman" panose="02020603050405020304" pitchFamily="18" charset="0"/>
                <a:cs typeface="Arial" panose="020B0604020202020204" pitchFamily="34" charset="0"/>
              </a:rPr>
              <a:t>with</a:t>
            </a:r>
            <a:r>
              <a:rPr lang="en-US" altLang="en-US" sz="2000" b="1">
                <a:solidFill>
                  <a:srgbClr val="663300"/>
                </a:solidFill>
                <a:latin typeface="Times New Roman" panose="02020603050405020304" pitchFamily="18" charset="0"/>
                <a:cs typeface="Arial" panose="020B0604020202020204" pitchFamily="34" charset="0"/>
              </a:rPr>
              <a:t> 2  </a:t>
            </a:r>
            <a:r>
              <a:rPr lang="en-US" altLang="en-US" sz="2000" b="1">
                <a:latin typeface="Times New Roman" panose="02020603050405020304" pitchFamily="18" charset="0"/>
                <a:cs typeface="Arial" panose="020B0604020202020204" pitchFamily="34" charset="0"/>
              </a:rPr>
              <a:t>phosphates on  it</a:t>
            </a:r>
            <a:endParaRPr lang="en-US" altLang="en-US" sz="2800" b="1">
              <a:latin typeface="Times New Roman" panose="02020603050405020304" pitchFamily="18" charset="0"/>
              <a:cs typeface="Arial" panose="020B0604020202020204" pitchFamily="34" charset="0"/>
            </a:endParaRPr>
          </a:p>
        </p:txBody>
      </p:sp>
      <p:sp>
        <p:nvSpPr>
          <p:cNvPr id="43013" name="Text Box 5"/>
          <p:cNvSpPr txBox="1">
            <a:spLocks noChangeArrowheads="1"/>
          </p:cNvSpPr>
          <p:nvPr/>
        </p:nvSpPr>
        <p:spPr bwMode="auto">
          <a:xfrm>
            <a:off x="6299200" y="4814888"/>
            <a:ext cx="31496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800" b="1">
                <a:latin typeface="Times New Roman" panose="02020603050405020304" pitchFamily="18" charset="0"/>
                <a:cs typeface="Arial" panose="020B0604020202020204" pitchFamily="34" charset="0"/>
              </a:rPr>
              <a:t>3 Carbon </a:t>
            </a:r>
            <a:r>
              <a:rPr lang="en-US" altLang="en-US" sz="2800" b="1">
                <a:solidFill>
                  <a:srgbClr val="800080"/>
                </a:solidFill>
                <a:latin typeface="Times New Roman" panose="02020603050405020304" pitchFamily="18" charset="0"/>
                <a:cs typeface="Arial" panose="020B0604020202020204" pitchFamily="34" charset="0"/>
              </a:rPr>
              <a:t>Aldehyde</a:t>
            </a:r>
          </a:p>
          <a:p>
            <a:pPr algn="l" rtl="0"/>
            <a:r>
              <a:rPr lang="en-US" altLang="en-US" sz="2000" b="1">
                <a:latin typeface="Times New Roman" panose="02020603050405020304" pitchFamily="18" charset="0"/>
                <a:cs typeface="Arial" panose="020B0604020202020204" pitchFamily="34" charset="0"/>
              </a:rPr>
              <a:t>  with one phosphate on it</a:t>
            </a:r>
          </a:p>
        </p:txBody>
      </p:sp>
      <p:grpSp>
        <p:nvGrpSpPr>
          <p:cNvPr id="43014" name="Group 6"/>
          <p:cNvGrpSpPr>
            <a:grpSpLocks/>
          </p:cNvGrpSpPr>
          <p:nvPr/>
        </p:nvGrpSpPr>
        <p:grpSpPr bwMode="auto">
          <a:xfrm>
            <a:off x="9432925" y="1"/>
            <a:ext cx="1301750" cy="955675"/>
            <a:chOff x="4982" y="0"/>
            <a:chExt cx="820" cy="602"/>
          </a:xfrm>
        </p:grpSpPr>
        <p:sp>
          <p:nvSpPr>
            <p:cNvPr id="13361" name="Text Box 7"/>
            <p:cNvSpPr txBox="1">
              <a:spLocks noChangeArrowheads="1"/>
            </p:cNvSpPr>
            <p:nvPr/>
          </p:nvSpPr>
          <p:spPr bwMode="auto">
            <a:xfrm>
              <a:off x="4982" y="314"/>
              <a:ext cx="8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CC00FF"/>
                  </a:solidFill>
                  <a:latin typeface="Times New Roman" panose="02020603050405020304" pitchFamily="18" charset="0"/>
                  <a:cs typeface="Arial" panose="020B0604020202020204" pitchFamily="34" charset="0"/>
                </a:rPr>
                <a:t>R-C-OH</a:t>
              </a:r>
            </a:p>
          </p:txBody>
        </p:sp>
        <p:sp>
          <p:nvSpPr>
            <p:cNvPr id="13362" name="Text Box 8"/>
            <p:cNvSpPr txBox="1">
              <a:spLocks noChangeArrowheads="1"/>
            </p:cNvSpPr>
            <p:nvPr/>
          </p:nvSpPr>
          <p:spPr bwMode="auto">
            <a:xfrm rot="5400000">
              <a:off x="5215" y="209"/>
              <a:ext cx="2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CC00FF"/>
                  </a:solidFill>
                  <a:latin typeface="Times New Roman" panose="02020603050405020304" pitchFamily="18" charset="0"/>
                  <a:cs typeface="Arial" panose="020B0604020202020204" pitchFamily="34" charset="0"/>
                </a:rPr>
                <a:t>=</a:t>
              </a:r>
              <a:endParaRPr lang="en-US" altLang="en-US" sz="2400" b="1">
                <a:latin typeface="Times New Roman" panose="02020603050405020304" pitchFamily="18" charset="0"/>
                <a:cs typeface="Arial" panose="020B0604020202020204" pitchFamily="34" charset="0"/>
              </a:endParaRPr>
            </a:p>
          </p:txBody>
        </p:sp>
        <p:sp>
          <p:nvSpPr>
            <p:cNvPr id="13363" name="Text Box 9"/>
            <p:cNvSpPr txBox="1">
              <a:spLocks noChangeArrowheads="1"/>
            </p:cNvSpPr>
            <p:nvPr/>
          </p:nvSpPr>
          <p:spPr bwMode="auto">
            <a:xfrm>
              <a:off x="5184" y="0"/>
              <a:ext cx="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CC00FF"/>
                  </a:solidFill>
                  <a:latin typeface="Times New Roman" panose="02020603050405020304" pitchFamily="18" charset="0"/>
                  <a:cs typeface="Arial" panose="020B0604020202020204" pitchFamily="34" charset="0"/>
                </a:rPr>
                <a:t>O</a:t>
              </a:r>
              <a:endParaRPr lang="en-US" altLang="en-US" sz="2400" b="1">
                <a:latin typeface="Times New Roman" panose="02020603050405020304" pitchFamily="18" charset="0"/>
                <a:cs typeface="Arial" panose="020B0604020202020204" pitchFamily="34" charset="0"/>
              </a:endParaRPr>
            </a:p>
          </p:txBody>
        </p:sp>
      </p:grpSp>
      <p:grpSp>
        <p:nvGrpSpPr>
          <p:cNvPr id="43018" name="Group 10"/>
          <p:cNvGrpSpPr>
            <a:grpSpLocks/>
          </p:cNvGrpSpPr>
          <p:nvPr/>
        </p:nvGrpSpPr>
        <p:grpSpPr bwMode="auto">
          <a:xfrm>
            <a:off x="9525000" y="914401"/>
            <a:ext cx="1276350" cy="5319713"/>
            <a:chOff x="5040" y="576"/>
            <a:chExt cx="804" cy="3351"/>
          </a:xfrm>
        </p:grpSpPr>
        <p:sp>
          <p:nvSpPr>
            <p:cNvPr id="13356" name="Text Box 11"/>
            <p:cNvSpPr txBox="1">
              <a:spLocks noChangeArrowheads="1"/>
            </p:cNvSpPr>
            <p:nvPr/>
          </p:nvSpPr>
          <p:spPr bwMode="auto">
            <a:xfrm>
              <a:off x="5040" y="3120"/>
              <a:ext cx="804" cy="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800080"/>
                  </a:solidFill>
                  <a:latin typeface="Times New Roman" panose="02020603050405020304" pitchFamily="18" charset="0"/>
                  <a:cs typeface="Arial" panose="020B0604020202020204" pitchFamily="34" charset="0"/>
                </a:rPr>
                <a:t>R-C-H</a:t>
              </a:r>
            </a:p>
            <a:p>
              <a:pPr algn="l" rtl="0"/>
              <a:r>
                <a:rPr lang="en-US" altLang="en-US" b="1">
                  <a:solidFill>
                    <a:srgbClr val="800080"/>
                  </a:solidFill>
                  <a:latin typeface="Times New Roman" panose="02020603050405020304" pitchFamily="18" charset="0"/>
                  <a:cs typeface="Arial" panose="020B0604020202020204" pitchFamily="34" charset="0"/>
                </a:rPr>
                <a:t>  Higher</a:t>
              </a:r>
            </a:p>
            <a:p>
              <a:pPr algn="l" rtl="0"/>
              <a:r>
                <a:rPr lang="en-US" altLang="en-US" b="1">
                  <a:solidFill>
                    <a:srgbClr val="800080"/>
                  </a:solidFill>
                  <a:latin typeface="Times New Roman" panose="02020603050405020304" pitchFamily="18" charset="0"/>
                  <a:cs typeface="Arial" panose="020B0604020202020204" pitchFamily="34" charset="0"/>
                </a:rPr>
                <a:t>  Energy</a:t>
              </a:r>
            </a:p>
            <a:p>
              <a:pPr algn="l" rtl="0"/>
              <a:r>
                <a:rPr lang="en-US" altLang="en-US" b="1">
                  <a:solidFill>
                    <a:srgbClr val="800080"/>
                  </a:solidFill>
                  <a:latin typeface="Times New Roman" panose="02020603050405020304" pitchFamily="18" charset="0"/>
                  <a:cs typeface="Arial" panose="020B0604020202020204" pitchFamily="34" charset="0"/>
                </a:rPr>
                <a:t>Compound</a:t>
              </a:r>
              <a:endParaRPr lang="en-US" altLang="en-US" sz="2400" b="1">
                <a:solidFill>
                  <a:srgbClr val="800080"/>
                </a:solidFill>
                <a:latin typeface="Times New Roman" panose="02020603050405020304" pitchFamily="18" charset="0"/>
                <a:cs typeface="Arial" panose="020B0604020202020204" pitchFamily="34" charset="0"/>
              </a:endParaRPr>
            </a:p>
          </p:txBody>
        </p:sp>
        <p:sp>
          <p:nvSpPr>
            <p:cNvPr id="13357" name="Text Box 12"/>
            <p:cNvSpPr txBox="1">
              <a:spLocks noChangeArrowheads="1"/>
            </p:cNvSpPr>
            <p:nvPr/>
          </p:nvSpPr>
          <p:spPr bwMode="auto">
            <a:xfrm rot="5400000">
              <a:off x="5273" y="2982"/>
              <a:ext cx="2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800080"/>
                  </a:solidFill>
                  <a:latin typeface="Times New Roman" panose="02020603050405020304" pitchFamily="18" charset="0"/>
                  <a:cs typeface="Arial" panose="020B0604020202020204" pitchFamily="34" charset="0"/>
                </a:rPr>
                <a:t>=</a:t>
              </a:r>
            </a:p>
          </p:txBody>
        </p:sp>
        <p:sp>
          <p:nvSpPr>
            <p:cNvPr id="13358" name="Text Box 13"/>
            <p:cNvSpPr txBox="1">
              <a:spLocks noChangeArrowheads="1"/>
            </p:cNvSpPr>
            <p:nvPr/>
          </p:nvSpPr>
          <p:spPr bwMode="auto">
            <a:xfrm>
              <a:off x="5255" y="2832"/>
              <a:ext cx="26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800080"/>
                  </a:solidFill>
                  <a:latin typeface="Times New Roman" panose="02020603050405020304" pitchFamily="18" charset="0"/>
                  <a:cs typeface="Arial" panose="020B0604020202020204" pitchFamily="34" charset="0"/>
                </a:rPr>
                <a:t>O</a:t>
              </a:r>
            </a:p>
          </p:txBody>
        </p:sp>
        <p:sp>
          <p:nvSpPr>
            <p:cNvPr id="13359" name="Line 14"/>
            <p:cNvSpPr>
              <a:spLocks noChangeShapeType="1"/>
            </p:cNvSpPr>
            <p:nvPr/>
          </p:nvSpPr>
          <p:spPr bwMode="auto">
            <a:xfrm>
              <a:off x="5376" y="576"/>
              <a:ext cx="0" cy="216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60" name="Text Box 15"/>
            <p:cNvSpPr txBox="1">
              <a:spLocks noChangeArrowheads="1"/>
            </p:cNvSpPr>
            <p:nvPr/>
          </p:nvSpPr>
          <p:spPr bwMode="auto">
            <a:xfrm rot="-5400000">
              <a:off x="5082" y="1386"/>
              <a:ext cx="81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000" b="1">
                  <a:solidFill>
                    <a:srgbClr val="800080"/>
                  </a:solidFill>
                  <a:latin typeface="Times New Roman" panose="02020603050405020304" pitchFamily="18" charset="0"/>
                  <a:cs typeface="Arial" panose="020B0604020202020204" pitchFamily="34" charset="0"/>
                </a:rPr>
                <a:t>Reduction</a:t>
              </a:r>
              <a:endParaRPr lang="en-US" altLang="en-US" sz="2400" b="1">
                <a:solidFill>
                  <a:srgbClr val="800080"/>
                </a:solidFill>
                <a:latin typeface="Times New Roman" panose="02020603050405020304" pitchFamily="18" charset="0"/>
                <a:cs typeface="Arial" panose="020B0604020202020204" pitchFamily="34" charset="0"/>
              </a:endParaRPr>
            </a:p>
          </p:txBody>
        </p:sp>
      </p:grpSp>
      <p:sp>
        <p:nvSpPr>
          <p:cNvPr id="13320" name="AutoShape 16"/>
          <p:cNvSpPr>
            <a:spLocks/>
          </p:cNvSpPr>
          <p:nvPr/>
        </p:nvSpPr>
        <p:spPr bwMode="auto">
          <a:xfrm>
            <a:off x="4343400" y="533400"/>
            <a:ext cx="304800" cy="1981200"/>
          </a:xfrm>
          <a:prstGeom prst="rightBrace">
            <a:avLst>
              <a:gd name="adj1" fmla="val 54167"/>
              <a:gd name="adj2" fmla="val 50000"/>
            </a:avLst>
          </a:prstGeom>
          <a:noFill/>
          <a:ln w="762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13321" name="Text Box 17"/>
          <p:cNvSpPr txBox="1">
            <a:spLocks noChangeArrowheads="1"/>
          </p:cNvSpPr>
          <p:nvPr/>
        </p:nvSpPr>
        <p:spPr bwMode="auto">
          <a:xfrm>
            <a:off x="3032125" y="958850"/>
            <a:ext cx="4445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3600" b="1">
                <a:latin typeface="Times New Roman" panose="02020603050405020304" pitchFamily="18" charset="0"/>
                <a:cs typeface="Arial" panose="020B0604020202020204" pitchFamily="34" charset="0"/>
              </a:rPr>
              <a:t>+</a:t>
            </a:r>
          </a:p>
        </p:txBody>
      </p:sp>
      <p:grpSp>
        <p:nvGrpSpPr>
          <p:cNvPr id="43026" name="Group 18"/>
          <p:cNvGrpSpPr>
            <a:grpSpLocks/>
          </p:cNvGrpSpPr>
          <p:nvPr/>
        </p:nvGrpSpPr>
        <p:grpSpPr bwMode="auto">
          <a:xfrm>
            <a:off x="4876801" y="990600"/>
            <a:ext cx="4054475" cy="914400"/>
            <a:chOff x="2112" y="624"/>
            <a:chExt cx="2554" cy="576"/>
          </a:xfrm>
        </p:grpSpPr>
        <p:sp>
          <p:nvSpPr>
            <p:cNvPr id="13351" name="Text Box 19"/>
            <p:cNvSpPr txBox="1">
              <a:spLocks noChangeArrowheads="1"/>
            </p:cNvSpPr>
            <p:nvPr/>
          </p:nvSpPr>
          <p:spPr bwMode="auto">
            <a:xfrm>
              <a:off x="2880" y="624"/>
              <a:ext cx="1786"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800" b="1">
                  <a:latin typeface="Times New Roman" panose="02020603050405020304" pitchFamily="18" charset="0"/>
                  <a:cs typeface="Arial" panose="020B0604020202020204" pitchFamily="34" charset="0"/>
                </a:rPr>
                <a:t>3 Carbon </a:t>
              </a:r>
              <a:r>
                <a:rPr lang="en-US" altLang="en-US" sz="2800" b="1">
                  <a:solidFill>
                    <a:srgbClr val="CC00FF"/>
                  </a:solidFill>
                  <a:latin typeface="Times New Roman" panose="02020603050405020304" pitchFamily="18" charset="0"/>
                  <a:cs typeface="Arial" panose="020B0604020202020204" pitchFamily="34" charset="0"/>
                </a:rPr>
                <a:t>Acid</a:t>
              </a:r>
              <a:endParaRPr lang="en-US" altLang="en-US" sz="2800" b="1">
                <a:latin typeface="Times New Roman" panose="02020603050405020304" pitchFamily="18" charset="0"/>
                <a:cs typeface="Arial" panose="020B0604020202020204" pitchFamily="34" charset="0"/>
              </a:endParaRPr>
            </a:p>
            <a:p>
              <a:pPr algn="l" rtl="0"/>
              <a:r>
                <a:rPr lang="en-US" altLang="en-US" sz="2000" b="1">
                  <a:latin typeface="Times New Roman" panose="02020603050405020304" pitchFamily="18" charset="0"/>
                  <a:cs typeface="Arial" panose="020B0604020202020204" pitchFamily="34" charset="0"/>
                </a:rPr>
                <a:t>with one phosphate on it</a:t>
              </a:r>
              <a:endParaRPr lang="en-US" altLang="en-US" sz="2400" b="1">
                <a:latin typeface="Times New Roman" panose="02020603050405020304" pitchFamily="18" charset="0"/>
                <a:cs typeface="Arial" panose="020B0604020202020204" pitchFamily="34" charset="0"/>
              </a:endParaRPr>
            </a:p>
          </p:txBody>
        </p:sp>
        <p:sp>
          <p:nvSpPr>
            <p:cNvPr id="13352" name="AutoShape 20"/>
            <p:cNvSpPr>
              <a:spLocks/>
            </p:cNvSpPr>
            <p:nvPr/>
          </p:nvSpPr>
          <p:spPr bwMode="auto">
            <a:xfrm>
              <a:off x="4608" y="624"/>
              <a:ext cx="48" cy="576"/>
            </a:xfrm>
            <a:prstGeom prst="rightBracket">
              <a:avLst>
                <a:gd name="adj" fmla="val 100000"/>
              </a:avLst>
            </a:prstGeom>
            <a:noFill/>
            <a:ln w="762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13353" name="AutoShape 21"/>
            <p:cNvSpPr>
              <a:spLocks/>
            </p:cNvSpPr>
            <p:nvPr/>
          </p:nvSpPr>
          <p:spPr bwMode="auto">
            <a:xfrm>
              <a:off x="2880" y="624"/>
              <a:ext cx="48" cy="576"/>
            </a:xfrm>
            <a:prstGeom prst="leftBracket">
              <a:avLst>
                <a:gd name="adj" fmla="val 100000"/>
              </a:avLst>
            </a:prstGeom>
            <a:noFill/>
            <a:ln w="762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13354" name="Text Box 22"/>
            <p:cNvSpPr txBox="1">
              <a:spLocks noChangeArrowheads="1"/>
            </p:cNvSpPr>
            <p:nvPr/>
          </p:nvSpPr>
          <p:spPr bwMode="auto">
            <a:xfrm>
              <a:off x="2588" y="691"/>
              <a:ext cx="2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3200" b="1">
                  <a:latin typeface="Times New Roman" panose="02020603050405020304" pitchFamily="18" charset="0"/>
                  <a:cs typeface="Arial" panose="020B0604020202020204" pitchFamily="34" charset="0"/>
                </a:rPr>
                <a:t>2</a:t>
              </a:r>
            </a:p>
          </p:txBody>
        </p:sp>
        <p:sp>
          <p:nvSpPr>
            <p:cNvPr id="13355" name="Line 23"/>
            <p:cNvSpPr>
              <a:spLocks noChangeShapeType="1"/>
            </p:cNvSpPr>
            <p:nvPr/>
          </p:nvSpPr>
          <p:spPr bwMode="auto">
            <a:xfrm>
              <a:off x="2112" y="960"/>
              <a:ext cx="384"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032" name="Group 24"/>
          <p:cNvGrpSpPr>
            <a:grpSpLocks/>
          </p:cNvGrpSpPr>
          <p:nvPr/>
        </p:nvGrpSpPr>
        <p:grpSpPr bwMode="auto">
          <a:xfrm>
            <a:off x="6469064" y="2057400"/>
            <a:ext cx="1760537" cy="1371600"/>
            <a:chOff x="3115" y="1296"/>
            <a:chExt cx="1109" cy="864"/>
          </a:xfrm>
        </p:grpSpPr>
        <p:sp>
          <p:nvSpPr>
            <p:cNvPr id="13347" name="Line 25"/>
            <p:cNvSpPr>
              <a:spLocks noChangeShapeType="1"/>
            </p:cNvSpPr>
            <p:nvPr/>
          </p:nvSpPr>
          <p:spPr bwMode="auto">
            <a:xfrm>
              <a:off x="4224" y="1296"/>
              <a:ext cx="0" cy="864"/>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8" name="AutoShape 26"/>
            <p:cNvSpPr>
              <a:spLocks noChangeArrowheads="1"/>
            </p:cNvSpPr>
            <p:nvPr/>
          </p:nvSpPr>
          <p:spPr bwMode="auto">
            <a:xfrm>
              <a:off x="3936" y="1392"/>
              <a:ext cx="270" cy="624"/>
            </a:xfrm>
            <a:prstGeom prst="curvedLeftArrow">
              <a:avLst>
                <a:gd name="adj1" fmla="val 46222"/>
                <a:gd name="adj2" fmla="val 9244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43035" name="Text Box 27"/>
            <p:cNvSpPr txBox="1">
              <a:spLocks noChangeArrowheads="1"/>
            </p:cNvSpPr>
            <p:nvPr/>
          </p:nvSpPr>
          <p:spPr bwMode="auto">
            <a:xfrm>
              <a:off x="3436" y="1296"/>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rtl="0" eaLnBrk="0" hangingPunct="0">
                <a:defRPr/>
              </a:pPr>
              <a:r>
                <a:rPr lang="en-US" sz="2400" b="1">
                  <a:solidFill>
                    <a:srgbClr val="006666"/>
                  </a:solidFill>
                  <a:effectLst>
                    <a:outerShdw blurRad="38100" dist="38100" dir="2700000" algn="tl">
                      <a:srgbClr val="C0C0C0"/>
                    </a:outerShdw>
                  </a:effectLst>
                  <a:latin typeface="Times New Roman" pitchFamily="18" charset="0"/>
                  <a:cs typeface="Arial" charset="0"/>
                </a:rPr>
                <a:t>ATP</a:t>
              </a:r>
              <a:endParaRPr lang="en-US" sz="2400" b="1">
                <a:latin typeface="Times New Roman" pitchFamily="18" charset="0"/>
                <a:cs typeface="Arial" charset="0"/>
              </a:endParaRPr>
            </a:p>
          </p:txBody>
        </p:sp>
        <p:sp>
          <p:nvSpPr>
            <p:cNvPr id="13350" name="Text Box 28"/>
            <p:cNvSpPr txBox="1">
              <a:spLocks noChangeArrowheads="1"/>
            </p:cNvSpPr>
            <p:nvPr/>
          </p:nvSpPr>
          <p:spPr bwMode="auto">
            <a:xfrm>
              <a:off x="3115" y="1776"/>
              <a:ext cx="86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chemeClr val="accent1"/>
                  </a:solidFill>
                  <a:latin typeface="Times New Roman" panose="02020603050405020304" pitchFamily="18" charset="0"/>
                  <a:cs typeface="Arial" panose="020B0604020202020204" pitchFamily="34" charset="0"/>
                </a:rPr>
                <a:t>ADP + P</a:t>
              </a:r>
              <a:r>
                <a:rPr lang="en-US" altLang="en-US" sz="2400" b="1" baseline="-25000">
                  <a:solidFill>
                    <a:schemeClr val="accent1"/>
                  </a:solidFill>
                  <a:latin typeface="Times New Roman" panose="02020603050405020304" pitchFamily="18" charset="0"/>
                  <a:cs typeface="Arial" panose="020B0604020202020204" pitchFamily="34" charset="0"/>
                </a:rPr>
                <a:t>i</a:t>
              </a:r>
              <a:endParaRPr lang="en-US" altLang="en-US" sz="2400" b="1">
                <a:solidFill>
                  <a:srgbClr val="CC6600"/>
                </a:solidFill>
                <a:latin typeface="Times New Roman" panose="02020603050405020304" pitchFamily="18" charset="0"/>
                <a:cs typeface="Arial" panose="020B0604020202020204" pitchFamily="34" charset="0"/>
              </a:endParaRPr>
            </a:p>
          </p:txBody>
        </p:sp>
      </p:grpSp>
      <p:grpSp>
        <p:nvGrpSpPr>
          <p:cNvPr id="43037" name="Group 29"/>
          <p:cNvGrpSpPr>
            <a:grpSpLocks/>
          </p:cNvGrpSpPr>
          <p:nvPr/>
        </p:nvGrpSpPr>
        <p:grpSpPr bwMode="auto">
          <a:xfrm>
            <a:off x="6461126" y="3470276"/>
            <a:ext cx="1768475" cy="1330325"/>
            <a:chOff x="3110" y="2186"/>
            <a:chExt cx="1114" cy="838"/>
          </a:xfrm>
        </p:grpSpPr>
        <p:sp>
          <p:nvSpPr>
            <p:cNvPr id="13343" name="Line 30"/>
            <p:cNvSpPr>
              <a:spLocks noChangeShapeType="1"/>
            </p:cNvSpPr>
            <p:nvPr/>
          </p:nvSpPr>
          <p:spPr bwMode="auto">
            <a:xfrm>
              <a:off x="4224" y="2256"/>
              <a:ext cx="0" cy="768"/>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4" name="AutoShape 31"/>
            <p:cNvSpPr>
              <a:spLocks noChangeArrowheads="1"/>
            </p:cNvSpPr>
            <p:nvPr/>
          </p:nvSpPr>
          <p:spPr bwMode="auto">
            <a:xfrm>
              <a:off x="3936" y="2256"/>
              <a:ext cx="270" cy="624"/>
            </a:xfrm>
            <a:prstGeom prst="curvedLeftArrow">
              <a:avLst>
                <a:gd name="adj1" fmla="val 46222"/>
                <a:gd name="adj2" fmla="val 92444"/>
                <a:gd name="adj3" fmla="val 33333"/>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43040" name="Text Box 32"/>
            <p:cNvSpPr txBox="1">
              <a:spLocks noChangeArrowheads="1"/>
            </p:cNvSpPr>
            <p:nvPr/>
          </p:nvSpPr>
          <p:spPr bwMode="auto">
            <a:xfrm>
              <a:off x="3110" y="2186"/>
              <a:ext cx="7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rtl="0" eaLnBrk="0" hangingPunct="0">
                <a:defRPr/>
              </a:pPr>
              <a:r>
                <a:rPr lang="en-US" sz="2400" b="1">
                  <a:solidFill>
                    <a:schemeClr val="accent2"/>
                  </a:solidFill>
                  <a:effectLst>
                    <a:outerShdw blurRad="38100" dist="38100" dir="2700000" algn="tl">
                      <a:srgbClr val="C0C0C0"/>
                    </a:outerShdw>
                  </a:effectLst>
                  <a:latin typeface="Times New Roman" pitchFamily="18" charset="0"/>
                  <a:cs typeface="Arial" charset="0"/>
                </a:rPr>
                <a:t>NADPH</a:t>
              </a:r>
              <a:endParaRPr lang="en-US" sz="2400" b="1">
                <a:effectLst>
                  <a:outerShdw blurRad="38100" dist="38100" dir="2700000" algn="tl">
                    <a:srgbClr val="C0C0C0"/>
                  </a:outerShdw>
                </a:effectLst>
                <a:latin typeface="Times New Roman" pitchFamily="18" charset="0"/>
                <a:cs typeface="Arial" charset="0"/>
              </a:endParaRPr>
            </a:p>
          </p:txBody>
        </p:sp>
        <p:sp>
          <p:nvSpPr>
            <p:cNvPr id="13346" name="Text Box 33"/>
            <p:cNvSpPr txBox="1">
              <a:spLocks noChangeArrowheads="1"/>
            </p:cNvSpPr>
            <p:nvPr/>
          </p:nvSpPr>
          <p:spPr bwMode="auto">
            <a:xfrm>
              <a:off x="3216" y="2592"/>
              <a:ext cx="7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rgbClr val="0066FF"/>
                  </a:solidFill>
                  <a:latin typeface="Times New Roman" panose="02020603050405020304" pitchFamily="18" charset="0"/>
                  <a:cs typeface="Arial" panose="020B0604020202020204" pitchFamily="34" charset="0"/>
                </a:rPr>
                <a:t>NADP</a:t>
              </a:r>
              <a:r>
                <a:rPr lang="en-US" altLang="en-US" sz="2400" b="1" baseline="30000">
                  <a:solidFill>
                    <a:srgbClr val="0066FF"/>
                  </a:solidFill>
                  <a:latin typeface="Times New Roman" panose="02020603050405020304" pitchFamily="18" charset="0"/>
                  <a:cs typeface="Arial" panose="020B0604020202020204" pitchFamily="34" charset="0"/>
                </a:rPr>
                <a:t>+</a:t>
              </a:r>
              <a:endParaRPr lang="en-US" altLang="en-US" sz="2400" b="1">
                <a:latin typeface="Times New Roman" panose="02020603050405020304" pitchFamily="18" charset="0"/>
                <a:cs typeface="Arial" panose="020B0604020202020204" pitchFamily="34" charset="0"/>
              </a:endParaRPr>
            </a:p>
          </p:txBody>
        </p:sp>
      </p:grpSp>
      <p:grpSp>
        <p:nvGrpSpPr>
          <p:cNvPr id="43042" name="Group 34"/>
          <p:cNvGrpSpPr>
            <a:grpSpLocks/>
          </p:cNvGrpSpPr>
          <p:nvPr/>
        </p:nvGrpSpPr>
        <p:grpSpPr bwMode="auto">
          <a:xfrm>
            <a:off x="2362200" y="2514600"/>
            <a:ext cx="2065338" cy="2209800"/>
            <a:chOff x="528" y="1584"/>
            <a:chExt cx="1301" cy="1392"/>
          </a:xfrm>
        </p:grpSpPr>
        <p:sp>
          <p:nvSpPr>
            <p:cNvPr id="13339" name="Line 35"/>
            <p:cNvSpPr>
              <a:spLocks noChangeShapeType="1"/>
            </p:cNvSpPr>
            <p:nvPr/>
          </p:nvSpPr>
          <p:spPr bwMode="auto">
            <a:xfrm flipH="1" flipV="1">
              <a:off x="528" y="1584"/>
              <a:ext cx="336" cy="1392"/>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0" name="AutoShape 36"/>
            <p:cNvSpPr>
              <a:spLocks noChangeArrowheads="1"/>
            </p:cNvSpPr>
            <p:nvPr/>
          </p:nvSpPr>
          <p:spPr bwMode="auto">
            <a:xfrm flipH="1" flipV="1">
              <a:off x="720" y="1968"/>
              <a:ext cx="270" cy="624"/>
            </a:xfrm>
            <a:prstGeom prst="curvedLeftArrow">
              <a:avLst>
                <a:gd name="adj1" fmla="val 46222"/>
                <a:gd name="adj2" fmla="val 9244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eaLnBrk="1" hangingPunct="1"/>
              <a:endParaRPr lang="en-US" altLang="en-US"/>
            </a:p>
          </p:txBody>
        </p:sp>
        <p:sp>
          <p:nvSpPr>
            <p:cNvPr id="43045" name="Text Box 37"/>
            <p:cNvSpPr txBox="1">
              <a:spLocks noChangeArrowheads="1"/>
            </p:cNvSpPr>
            <p:nvPr/>
          </p:nvSpPr>
          <p:spPr bwMode="auto">
            <a:xfrm>
              <a:off x="1008" y="2400"/>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rtl="0" eaLnBrk="0" hangingPunct="0">
                <a:defRPr/>
              </a:pPr>
              <a:r>
                <a:rPr lang="en-US" sz="2400" b="1">
                  <a:solidFill>
                    <a:srgbClr val="006666"/>
                  </a:solidFill>
                  <a:effectLst>
                    <a:outerShdw blurRad="38100" dist="38100" dir="2700000" algn="tl">
                      <a:srgbClr val="C0C0C0"/>
                    </a:outerShdw>
                  </a:effectLst>
                  <a:latin typeface="Times New Roman" pitchFamily="18" charset="0"/>
                  <a:cs typeface="Arial" charset="0"/>
                </a:rPr>
                <a:t>ATP</a:t>
              </a:r>
              <a:endParaRPr lang="en-US" sz="2400" b="1">
                <a:latin typeface="Times New Roman" pitchFamily="18" charset="0"/>
                <a:cs typeface="Arial" charset="0"/>
              </a:endParaRPr>
            </a:p>
          </p:txBody>
        </p:sp>
        <p:sp>
          <p:nvSpPr>
            <p:cNvPr id="13342" name="Text Box 38"/>
            <p:cNvSpPr txBox="1">
              <a:spLocks noChangeArrowheads="1"/>
            </p:cNvSpPr>
            <p:nvPr/>
          </p:nvSpPr>
          <p:spPr bwMode="auto">
            <a:xfrm>
              <a:off x="960" y="1872"/>
              <a:ext cx="86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solidFill>
                    <a:schemeClr val="accent1"/>
                  </a:solidFill>
                  <a:latin typeface="Times New Roman" panose="02020603050405020304" pitchFamily="18" charset="0"/>
                  <a:cs typeface="Arial" panose="020B0604020202020204" pitchFamily="34" charset="0"/>
                </a:rPr>
                <a:t>ADP + P</a:t>
              </a:r>
              <a:r>
                <a:rPr lang="en-US" altLang="en-US" sz="2400" b="1" baseline="-25000">
                  <a:solidFill>
                    <a:schemeClr val="accent1"/>
                  </a:solidFill>
                  <a:latin typeface="Times New Roman" panose="02020603050405020304" pitchFamily="18" charset="0"/>
                  <a:cs typeface="Arial" panose="020B0604020202020204" pitchFamily="34" charset="0"/>
                </a:rPr>
                <a:t>i</a:t>
              </a:r>
              <a:endParaRPr lang="en-US" altLang="en-US" sz="2400" b="1">
                <a:solidFill>
                  <a:srgbClr val="CC6600"/>
                </a:solidFill>
                <a:latin typeface="Times New Roman" panose="02020603050405020304" pitchFamily="18" charset="0"/>
                <a:cs typeface="Arial" panose="020B0604020202020204" pitchFamily="34" charset="0"/>
              </a:endParaRPr>
            </a:p>
          </p:txBody>
        </p:sp>
      </p:grpSp>
      <p:grpSp>
        <p:nvGrpSpPr>
          <p:cNvPr id="43047" name="Group 39"/>
          <p:cNvGrpSpPr>
            <a:grpSpLocks/>
          </p:cNvGrpSpPr>
          <p:nvPr/>
        </p:nvGrpSpPr>
        <p:grpSpPr bwMode="auto">
          <a:xfrm>
            <a:off x="1600200" y="4724401"/>
            <a:ext cx="4495800" cy="823913"/>
            <a:chOff x="48" y="2976"/>
            <a:chExt cx="2832" cy="519"/>
          </a:xfrm>
        </p:grpSpPr>
        <p:sp>
          <p:nvSpPr>
            <p:cNvPr id="13337" name="Text Box 40"/>
            <p:cNvSpPr txBox="1">
              <a:spLocks noChangeArrowheads="1"/>
            </p:cNvSpPr>
            <p:nvPr/>
          </p:nvSpPr>
          <p:spPr bwMode="auto">
            <a:xfrm>
              <a:off x="48" y="2976"/>
              <a:ext cx="1786"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800" b="1">
                  <a:solidFill>
                    <a:srgbClr val="663300"/>
                  </a:solidFill>
                  <a:latin typeface="Times New Roman" panose="02020603050405020304" pitchFamily="18" charset="0"/>
                  <a:cs typeface="Arial" panose="020B0604020202020204" pitchFamily="34" charset="0"/>
                </a:rPr>
                <a:t>5 Carbon Sugar</a:t>
              </a:r>
              <a:endParaRPr lang="en-US" altLang="en-US" sz="2800" b="1">
                <a:latin typeface="Times New Roman" panose="02020603050405020304" pitchFamily="18" charset="0"/>
                <a:cs typeface="Arial" panose="020B0604020202020204" pitchFamily="34" charset="0"/>
              </a:endParaRPr>
            </a:p>
            <a:p>
              <a:pPr algn="l" rtl="0"/>
              <a:r>
                <a:rPr lang="en-US" altLang="en-US" sz="2000" b="1">
                  <a:latin typeface="Times New Roman" panose="02020603050405020304" pitchFamily="18" charset="0"/>
                  <a:cs typeface="Arial" panose="020B0604020202020204" pitchFamily="34" charset="0"/>
                </a:rPr>
                <a:t>with </a:t>
              </a:r>
              <a:r>
                <a:rPr lang="en-US" altLang="en-US" sz="2000" b="1">
                  <a:solidFill>
                    <a:srgbClr val="663300"/>
                  </a:solidFill>
                  <a:latin typeface="Times New Roman" panose="02020603050405020304" pitchFamily="18" charset="0"/>
                  <a:cs typeface="Arial" panose="020B0604020202020204" pitchFamily="34" charset="0"/>
                </a:rPr>
                <a:t>one</a:t>
              </a:r>
              <a:r>
                <a:rPr lang="en-US" altLang="en-US" sz="2000" b="1">
                  <a:latin typeface="Times New Roman" panose="02020603050405020304" pitchFamily="18" charset="0"/>
                  <a:cs typeface="Arial" panose="020B0604020202020204" pitchFamily="34" charset="0"/>
                </a:rPr>
                <a:t> phosphate on it</a:t>
              </a:r>
            </a:p>
          </p:txBody>
        </p:sp>
        <p:sp>
          <p:nvSpPr>
            <p:cNvPr id="13338" name="Line 41"/>
            <p:cNvSpPr>
              <a:spLocks noChangeShapeType="1"/>
            </p:cNvSpPr>
            <p:nvPr/>
          </p:nvSpPr>
          <p:spPr bwMode="auto">
            <a:xfrm rot="5400000" flipH="1">
              <a:off x="2352" y="2736"/>
              <a:ext cx="0" cy="1056"/>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3050" name="Text Box 42"/>
          <p:cNvSpPr txBox="1">
            <a:spLocks noChangeArrowheads="1"/>
          </p:cNvSpPr>
          <p:nvPr/>
        </p:nvSpPr>
        <p:spPr bwMode="auto">
          <a:xfrm>
            <a:off x="4648200" y="4648200"/>
            <a:ext cx="877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latin typeface="Times New Roman" panose="02020603050405020304" pitchFamily="18" charset="0"/>
                <a:cs typeface="Arial" panose="020B0604020202020204" pitchFamily="34" charset="0"/>
              </a:rPr>
              <a:t>20/24</a:t>
            </a:r>
          </a:p>
        </p:txBody>
      </p:sp>
      <p:grpSp>
        <p:nvGrpSpPr>
          <p:cNvPr id="43051" name="Group 43"/>
          <p:cNvGrpSpPr>
            <a:grpSpLocks/>
          </p:cNvGrpSpPr>
          <p:nvPr/>
        </p:nvGrpSpPr>
        <p:grpSpPr bwMode="auto">
          <a:xfrm>
            <a:off x="4114800" y="5181600"/>
            <a:ext cx="4116388" cy="1676400"/>
            <a:chOff x="1632" y="3264"/>
            <a:chExt cx="2593" cy="1056"/>
          </a:xfrm>
        </p:grpSpPr>
        <p:sp>
          <p:nvSpPr>
            <p:cNvPr id="13335" name="Text Box 44"/>
            <p:cNvSpPr txBox="1">
              <a:spLocks noChangeArrowheads="1"/>
            </p:cNvSpPr>
            <p:nvPr/>
          </p:nvSpPr>
          <p:spPr bwMode="auto">
            <a:xfrm>
              <a:off x="1632" y="3801"/>
              <a:ext cx="2593" cy="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800" b="1">
                  <a:latin typeface="Times New Roman" panose="02020603050405020304" pitchFamily="18" charset="0"/>
                  <a:cs typeface="Arial" panose="020B0604020202020204" pitchFamily="34" charset="0"/>
                </a:rPr>
                <a:t>6 Carbon </a:t>
              </a:r>
              <a:r>
                <a:rPr lang="en-US" altLang="en-US" sz="2800" b="1">
                  <a:solidFill>
                    <a:srgbClr val="FF0000"/>
                  </a:solidFill>
                  <a:latin typeface="Times New Roman" panose="02020603050405020304" pitchFamily="18" charset="0"/>
                  <a:cs typeface="Arial" panose="020B0604020202020204" pitchFamily="34" charset="0"/>
                </a:rPr>
                <a:t>Sugar - Glucose</a:t>
              </a:r>
              <a:endParaRPr lang="en-US" altLang="en-US" sz="2800" b="1">
                <a:latin typeface="Times New Roman" panose="02020603050405020304" pitchFamily="18" charset="0"/>
                <a:cs typeface="Arial" panose="020B0604020202020204" pitchFamily="34" charset="0"/>
              </a:endParaRPr>
            </a:p>
            <a:p>
              <a:pPr algn="l" rtl="0"/>
              <a:r>
                <a:rPr lang="en-US" altLang="en-US" sz="2000" b="1">
                  <a:latin typeface="Times New Roman" panose="02020603050405020304" pitchFamily="18" charset="0"/>
                  <a:cs typeface="Arial" panose="020B0604020202020204" pitchFamily="34" charset="0"/>
                </a:rPr>
                <a:t>with NO phosphate on it</a:t>
              </a:r>
            </a:p>
          </p:txBody>
        </p:sp>
        <p:sp>
          <p:nvSpPr>
            <p:cNvPr id="13336" name="Freeform 45"/>
            <p:cNvSpPr>
              <a:spLocks/>
            </p:cNvSpPr>
            <p:nvPr/>
          </p:nvSpPr>
          <p:spPr bwMode="auto">
            <a:xfrm>
              <a:off x="1928" y="3264"/>
              <a:ext cx="760" cy="576"/>
            </a:xfrm>
            <a:custGeom>
              <a:avLst/>
              <a:gdLst>
                <a:gd name="T0" fmla="*/ 760 w 760"/>
                <a:gd name="T1" fmla="*/ 0 h 576"/>
                <a:gd name="T2" fmla="*/ 376 w 760"/>
                <a:gd name="T3" fmla="*/ 48 h 576"/>
                <a:gd name="T4" fmla="*/ 40 w 760"/>
                <a:gd name="T5" fmla="*/ 288 h 576"/>
                <a:gd name="T6" fmla="*/ 136 w 760"/>
                <a:gd name="T7" fmla="*/ 576 h 5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0" h="576">
                  <a:moveTo>
                    <a:pt x="760" y="0"/>
                  </a:moveTo>
                  <a:cubicBezTo>
                    <a:pt x="628" y="0"/>
                    <a:pt x="496" y="0"/>
                    <a:pt x="376" y="48"/>
                  </a:cubicBezTo>
                  <a:cubicBezTo>
                    <a:pt x="256" y="96"/>
                    <a:pt x="80" y="200"/>
                    <a:pt x="40" y="288"/>
                  </a:cubicBezTo>
                  <a:cubicBezTo>
                    <a:pt x="0" y="376"/>
                    <a:pt x="120" y="528"/>
                    <a:pt x="136" y="576"/>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3054" name="Text Box 46"/>
          <p:cNvSpPr txBox="1">
            <a:spLocks noChangeArrowheads="1"/>
          </p:cNvSpPr>
          <p:nvPr/>
        </p:nvSpPr>
        <p:spPr bwMode="auto">
          <a:xfrm>
            <a:off x="4953000" y="5638800"/>
            <a:ext cx="725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sz="2400" b="1">
                <a:latin typeface="Times New Roman" panose="02020603050405020304" pitchFamily="18" charset="0"/>
                <a:cs typeface="Arial" panose="020B0604020202020204" pitchFamily="34" charset="0"/>
              </a:rPr>
              <a:t>4/24</a:t>
            </a:r>
          </a:p>
        </p:txBody>
      </p:sp>
      <p:sp>
        <p:nvSpPr>
          <p:cNvPr id="43055" name="Text Box 47"/>
          <p:cNvSpPr txBox="1">
            <a:spLocks noChangeArrowheads="1"/>
          </p:cNvSpPr>
          <p:nvPr/>
        </p:nvSpPr>
        <p:spPr bwMode="auto">
          <a:xfrm>
            <a:off x="1812925" y="190501"/>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b="1">
                <a:latin typeface="Times New Roman" panose="02020603050405020304" pitchFamily="18" charset="0"/>
                <a:cs typeface="Arial" panose="020B0604020202020204" pitchFamily="34" charset="0"/>
              </a:rPr>
              <a:t>12</a:t>
            </a:r>
            <a:endParaRPr lang="en-US" altLang="en-US" sz="1400" b="1">
              <a:latin typeface="Times New Roman" panose="02020603050405020304" pitchFamily="18" charset="0"/>
              <a:cs typeface="Arial" panose="020B0604020202020204" pitchFamily="34" charset="0"/>
            </a:endParaRPr>
          </a:p>
        </p:txBody>
      </p:sp>
      <p:sp>
        <p:nvSpPr>
          <p:cNvPr id="43056" name="Text Box 48"/>
          <p:cNvSpPr txBox="1">
            <a:spLocks noChangeArrowheads="1"/>
          </p:cNvSpPr>
          <p:nvPr/>
        </p:nvSpPr>
        <p:spPr bwMode="auto">
          <a:xfrm>
            <a:off x="8686800" y="457201"/>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b="1">
                <a:latin typeface="Times New Roman" panose="02020603050405020304" pitchFamily="18" charset="0"/>
                <a:cs typeface="Arial" panose="020B0604020202020204" pitchFamily="34" charset="0"/>
              </a:rPr>
              <a:t>24</a:t>
            </a:r>
            <a:endParaRPr lang="en-US" altLang="en-US" sz="1400" b="1">
              <a:latin typeface="Times New Roman" panose="02020603050405020304" pitchFamily="18" charset="0"/>
              <a:cs typeface="Arial" panose="020B0604020202020204" pitchFamily="34" charset="0"/>
            </a:endParaRPr>
          </a:p>
        </p:txBody>
      </p:sp>
      <p:sp>
        <p:nvSpPr>
          <p:cNvPr id="43057" name="Text Box 49"/>
          <p:cNvSpPr txBox="1">
            <a:spLocks noChangeArrowheads="1"/>
          </p:cNvSpPr>
          <p:nvPr/>
        </p:nvSpPr>
        <p:spPr bwMode="auto">
          <a:xfrm>
            <a:off x="8991600" y="4495801"/>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b="1">
                <a:latin typeface="Times New Roman" panose="02020603050405020304" pitchFamily="18" charset="0"/>
                <a:cs typeface="Arial" panose="020B0604020202020204" pitchFamily="34" charset="0"/>
              </a:rPr>
              <a:t>24</a:t>
            </a:r>
            <a:endParaRPr lang="en-US" altLang="en-US" sz="1400" b="1">
              <a:latin typeface="Times New Roman" panose="02020603050405020304" pitchFamily="18" charset="0"/>
              <a:cs typeface="Arial" panose="020B0604020202020204" pitchFamily="34" charset="0"/>
            </a:endParaRPr>
          </a:p>
        </p:txBody>
      </p:sp>
      <p:sp>
        <p:nvSpPr>
          <p:cNvPr id="43058" name="Text Box 50"/>
          <p:cNvSpPr txBox="1">
            <a:spLocks noChangeArrowheads="1"/>
          </p:cNvSpPr>
          <p:nvPr/>
        </p:nvSpPr>
        <p:spPr bwMode="auto">
          <a:xfrm>
            <a:off x="1524000" y="4419601"/>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b="1">
                <a:latin typeface="Times New Roman" panose="02020603050405020304" pitchFamily="18" charset="0"/>
                <a:cs typeface="Arial" panose="020B0604020202020204" pitchFamily="34" charset="0"/>
              </a:rPr>
              <a:t>12</a:t>
            </a:r>
            <a:endParaRPr lang="en-US" altLang="en-US" sz="1400" b="1">
              <a:latin typeface="Times New Roman" panose="02020603050405020304" pitchFamily="18" charset="0"/>
              <a:cs typeface="Arial" panose="020B0604020202020204" pitchFamily="34" charset="0"/>
            </a:endParaRPr>
          </a:p>
        </p:txBody>
      </p:sp>
      <p:sp>
        <p:nvSpPr>
          <p:cNvPr id="43059" name="Text Box 51"/>
          <p:cNvSpPr txBox="1">
            <a:spLocks noChangeArrowheads="1"/>
          </p:cNvSpPr>
          <p:nvPr/>
        </p:nvSpPr>
        <p:spPr bwMode="auto">
          <a:xfrm>
            <a:off x="8153400" y="6172201"/>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B Nazanin" panose="00000400000000000000" pitchFamily="2" charset="-78"/>
              </a:defRPr>
            </a:lvl1pPr>
            <a:lvl2pPr marL="742950" indent="-285750" eaLnBrk="0" hangingPunct="0">
              <a:defRPr>
                <a:solidFill>
                  <a:schemeClr val="tx1"/>
                </a:solidFill>
                <a:latin typeface="Arial" panose="020B0604020202020204" pitchFamily="34" charset="0"/>
                <a:cs typeface="B Nazanin" panose="00000400000000000000" pitchFamily="2" charset="-78"/>
              </a:defRPr>
            </a:lvl2pPr>
            <a:lvl3pPr marL="1143000" indent="-228600" eaLnBrk="0" hangingPunct="0">
              <a:defRPr>
                <a:solidFill>
                  <a:schemeClr val="tx1"/>
                </a:solidFill>
                <a:latin typeface="Arial" panose="020B0604020202020204" pitchFamily="34" charset="0"/>
                <a:cs typeface="B Nazanin" panose="00000400000000000000" pitchFamily="2" charset="-78"/>
              </a:defRPr>
            </a:lvl3pPr>
            <a:lvl4pPr marL="1600200" indent="-228600" eaLnBrk="0" hangingPunct="0">
              <a:defRPr>
                <a:solidFill>
                  <a:schemeClr val="tx1"/>
                </a:solidFill>
                <a:latin typeface="Arial" panose="020B0604020202020204" pitchFamily="34" charset="0"/>
                <a:cs typeface="B Nazanin" panose="00000400000000000000" pitchFamily="2" charset="-78"/>
              </a:defRPr>
            </a:lvl4pPr>
            <a:lvl5pPr marL="2057400" indent="-228600" eaLnBrk="0" hangingPunct="0">
              <a:defRPr>
                <a:solidFill>
                  <a:schemeClr val="tx1"/>
                </a:solidFill>
                <a:latin typeface="Arial" panose="020B0604020202020204" pitchFamily="34" charset="0"/>
                <a:cs typeface="B Nazanin" panose="00000400000000000000" pitchFamily="2" charset="-78"/>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B Nazanin" panose="00000400000000000000" pitchFamily="2" charset="-78"/>
              </a:defRPr>
            </a:lvl9pPr>
          </a:lstStyle>
          <a:p>
            <a:pPr algn="l" rtl="0"/>
            <a:r>
              <a:rPr lang="en-US" altLang="en-US" b="1">
                <a:latin typeface="Times New Roman" panose="02020603050405020304" pitchFamily="18" charset="0"/>
                <a:cs typeface="Arial" panose="020B0604020202020204" pitchFamily="34" charset="0"/>
              </a:rPr>
              <a:t>2</a:t>
            </a:r>
            <a:endParaRPr lang="en-US" altLang="en-US" sz="1400" b="1">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752609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0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30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30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303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30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305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304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4304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4305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4305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4305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4305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4305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430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43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autoUpdateAnimBg="0"/>
      <p:bldP spid="43050" grpId="0" autoUpdateAnimBg="0"/>
      <p:bldP spid="43054" grpId="0" autoUpdateAnimBg="0"/>
      <p:bldP spid="43055" grpId="0" autoUpdateAnimBg="0"/>
      <p:bldP spid="43056" grpId="0" autoUpdateAnimBg="0"/>
      <p:bldP spid="43057" grpId="0" autoUpdateAnimBg="0"/>
      <p:bldP spid="43058" grpId="0" autoUpdateAnimBg="0"/>
      <p:bldP spid="43059"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a:xfrm>
            <a:off x="6816726" y="404814"/>
            <a:ext cx="3394075" cy="434975"/>
          </a:xfrm>
        </p:spPr>
        <p:txBody>
          <a:bodyPr>
            <a:normAutofit fontScale="90000"/>
          </a:bodyPr>
          <a:lstStyle/>
          <a:p>
            <a:pPr algn="r" eaLnBrk="1" hangingPunct="1"/>
            <a:r>
              <a:rPr lang="fa-IR" altLang="en-US" sz="3200">
                <a:cs typeface="B Titr" panose="00000700000000000000" pitchFamily="2" charset="-78"/>
              </a:rPr>
              <a:t>مرحله دوم: احیاء</a:t>
            </a:r>
            <a:endParaRPr lang="en-US" altLang="en-US" sz="3200">
              <a:cs typeface="B Titr" panose="00000700000000000000" pitchFamily="2" charset="-78"/>
            </a:endParaRPr>
          </a:p>
        </p:txBody>
      </p:sp>
      <p:sp>
        <p:nvSpPr>
          <p:cNvPr id="21507" name="Rectangle 3"/>
          <p:cNvSpPr>
            <a:spLocks noGrp="1" noChangeArrowheads="1"/>
          </p:cNvSpPr>
          <p:nvPr>
            <p:ph type="body" sz="half" idx="2"/>
          </p:nvPr>
        </p:nvSpPr>
        <p:spPr>
          <a:xfrm>
            <a:off x="2063751" y="4365626"/>
            <a:ext cx="8208963" cy="2132013"/>
          </a:xfrm>
        </p:spPr>
        <p:txBody>
          <a:bodyPr/>
          <a:lstStyle/>
          <a:p>
            <a:pPr algn="just" rtl="1" eaLnBrk="1" hangingPunct="1"/>
            <a:r>
              <a:rPr lang="en-US" altLang="en-US" sz="1800" b="1" dirty="0">
                <a:cs typeface="B Nazanin" panose="00000400000000000000" pitchFamily="2" charset="-78"/>
              </a:rPr>
              <a:t>PGA</a:t>
            </a:r>
            <a:r>
              <a:rPr lang="fa-IR" altLang="en-US" sz="1800" b="1" dirty="0">
                <a:cs typeface="B Nazanin" panose="00000400000000000000" pitchFamily="2" charset="-78"/>
              </a:rPr>
              <a:t> به فرم </a:t>
            </a:r>
            <a:r>
              <a:rPr lang="en-US" altLang="en-US" sz="1800" b="1" dirty="0">
                <a:cs typeface="B Nazanin" panose="00000400000000000000" pitchFamily="2" charset="-78"/>
              </a:rPr>
              <a:t>PGAL</a:t>
            </a:r>
            <a:r>
              <a:rPr lang="fa-IR" altLang="en-US" sz="1800" b="1" dirty="0">
                <a:cs typeface="B Nazanin" panose="00000400000000000000" pitchFamily="2" charset="-78"/>
              </a:rPr>
              <a:t> در استروما تبدیل یا احیا می شود.</a:t>
            </a:r>
          </a:p>
          <a:p>
            <a:pPr algn="just" rtl="1" eaLnBrk="1" hangingPunct="1"/>
            <a:r>
              <a:rPr lang="fa-IR" altLang="en-US" sz="1800" b="1" dirty="0">
                <a:cs typeface="B Nazanin" panose="00000400000000000000" pitchFamily="2" charset="-78"/>
              </a:rPr>
              <a:t>مرحله 1: مولکول های </a:t>
            </a:r>
            <a:r>
              <a:rPr lang="en-US" altLang="en-US" sz="1800" b="1" dirty="0">
                <a:cs typeface="B Nazanin" panose="00000400000000000000" pitchFamily="2" charset="-78"/>
              </a:rPr>
              <a:t>ATP</a:t>
            </a:r>
            <a:r>
              <a:rPr lang="fa-IR" altLang="en-US" sz="1800" b="1" dirty="0">
                <a:cs typeface="B Nazanin" panose="00000400000000000000" pitchFamily="2" charset="-78"/>
              </a:rPr>
              <a:t> گروه های فسفات را به مولکول </a:t>
            </a:r>
            <a:r>
              <a:rPr lang="en-US" altLang="en-US" sz="1800" b="1" dirty="0">
                <a:cs typeface="B Nazanin" panose="00000400000000000000" pitchFamily="2" charset="-78"/>
              </a:rPr>
              <a:t>PGA</a:t>
            </a:r>
            <a:r>
              <a:rPr lang="fa-IR" altLang="en-US" sz="1800" b="1" dirty="0">
                <a:cs typeface="B Nazanin" panose="00000400000000000000" pitchFamily="2" charset="-78"/>
              </a:rPr>
              <a:t> برای ساختن </a:t>
            </a:r>
            <a:r>
              <a:rPr lang="en-US" altLang="en-US" sz="1800" b="1" dirty="0">
                <a:cs typeface="B Nazanin" panose="00000400000000000000" pitchFamily="2" charset="-78"/>
              </a:rPr>
              <a:t>PGAP</a:t>
            </a:r>
            <a:r>
              <a:rPr lang="fa-IR" altLang="en-US" sz="1800" b="1" dirty="0">
                <a:cs typeface="B Nazanin" panose="00000400000000000000" pitchFamily="2" charset="-78"/>
              </a:rPr>
              <a:t> (بیس فسفوگلیسرات) اهدا می کند. </a:t>
            </a:r>
          </a:p>
          <a:p>
            <a:pPr algn="just" rtl="1" eaLnBrk="1" hangingPunct="1"/>
            <a:r>
              <a:rPr lang="fa-IR" altLang="en-US" sz="1800" b="1" dirty="0">
                <a:cs typeface="B Nazanin" panose="00000400000000000000" pitchFamily="2" charset="-78"/>
              </a:rPr>
              <a:t>مرحله 2: مولکول </a:t>
            </a:r>
            <a:r>
              <a:rPr lang="en-US" altLang="en-US" sz="1800" b="1" dirty="0">
                <a:cs typeface="B Nazanin" panose="00000400000000000000" pitchFamily="2" charset="-78"/>
              </a:rPr>
              <a:t>NADPH</a:t>
            </a:r>
            <a:r>
              <a:rPr lang="fa-IR" altLang="en-US" sz="1800" b="1" dirty="0">
                <a:cs typeface="B Nazanin" panose="00000400000000000000" pitchFamily="2" charset="-78"/>
              </a:rPr>
              <a:t> هیدروژن و دو الکترون را به </a:t>
            </a:r>
            <a:r>
              <a:rPr lang="en-US" altLang="en-US" sz="1800" b="1" dirty="0">
                <a:cs typeface="B Nazanin" panose="00000400000000000000" pitchFamily="2" charset="-78"/>
              </a:rPr>
              <a:t>PGAP</a:t>
            </a:r>
            <a:r>
              <a:rPr lang="fa-IR" altLang="en-US" sz="1800" b="1" dirty="0">
                <a:cs typeface="B Nazanin" panose="00000400000000000000" pitchFamily="2" charset="-78"/>
              </a:rPr>
              <a:t> برای احیا آن به </a:t>
            </a:r>
            <a:r>
              <a:rPr lang="en-US" altLang="en-US" sz="1800" b="1" dirty="0">
                <a:cs typeface="B Nazanin" panose="00000400000000000000" pitchFamily="2" charset="-78"/>
              </a:rPr>
              <a:t>PGAL</a:t>
            </a:r>
            <a:r>
              <a:rPr lang="fa-IR" altLang="en-US" sz="1800" b="1" dirty="0">
                <a:cs typeface="B Nazanin" panose="00000400000000000000" pitchFamily="2" charset="-78"/>
              </a:rPr>
              <a:t> اهدا می کند.</a:t>
            </a:r>
          </a:p>
          <a:p>
            <a:pPr algn="just" rtl="1" eaLnBrk="1" hangingPunct="1"/>
            <a:r>
              <a:rPr lang="fa-IR" altLang="en-US" sz="1800" b="1" dirty="0">
                <a:cs typeface="B Nazanin" panose="00000400000000000000" pitchFamily="2" charset="-78"/>
              </a:rPr>
              <a:t>- </a:t>
            </a:r>
            <a:r>
              <a:rPr lang="en-US" altLang="en-US" sz="1800" b="1" dirty="0">
                <a:cs typeface="B Nazanin" panose="00000400000000000000" pitchFamily="2" charset="-78"/>
              </a:rPr>
              <a:t>NADP+</a:t>
            </a:r>
            <a:r>
              <a:rPr lang="fa-IR" altLang="en-US" sz="1800" b="1" dirty="0">
                <a:cs typeface="B Nazanin" panose="00000400000000000000" pitchFamily="2" charset="-78"/>
              </a:rPr>
              <a:t> اکسید شده به غشاء تیلاکوئید برای احیاء مجدد برگشت داده می شود.</a:t>
            </a:r>
            <a:endParaRPr lang="en-US" altLang="en-US" sz="1800" b="1" dirty="0">
              <a:cs typeface="B Nazanin" panose="00000400000000000000" pitchFamily="2" charset="-78"/>
            </a:endParaRPr>
          </a:p>
        </p:txBody>
      </p:sp>
      <p:pic>
        <p:nvPicPr>
          <p:cNvPr id="15364" name="Picture 4" descr="Reductio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66989" y="1196975"/>
            <a:ext cx="7451725" cy="2592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13247944"/>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a:xfrm>
            <a:off x="6096001" y="260350"/>
            <a:ext cx="4259263" cy="363538"/>
          </a:xfrm>
        </p:spPr>
        <p:txBody>
          <a:bodyPr>
            <a:normAutofit fontScale="90000"/>
          </a:bodyPr>
          <a:lstStyle/>
          <a:p>
            <a:pPr algn="r" eaLnBrk="1" hangingPunct="1"/>
            <a:r>
              <a:rPr lang="fa-IR" altLang="en-US" sz="2400">
                <a:cs typeface="B Titr" panose="00000700000000000000" pitchFamily="2" charset="-78"/>
              </a:rPr>
              <a:t>مرحله سوم: تشکیل مجدد </a:t>
            </a:r>
            <a:r>
              <a:rPr lang="en-US" altLang="en-US" sz="2400">
                <a:cs typeface="B Titr" panose="00000700000000000000" pitchFamily="2" charset="-78"/>
              </a:rPr>
              <a:t>RuBP</a:t>
            </a:r>
          </a:p>
        </p:txBody>
      </p:sp>
      <p:sp>
        <p:nvSpPr>
          <p:cNvPr id="23555" name="Rectangle 3"/>
          <p:cNvSpPr>
            <a:spLocks noGrp="1" noChangeArrowheads="1"/>
          </p:cNvSpPr>
          <p:nvPr>
            <p:ph type="body" sz="half" idx="1"/>
          </p:nvPr>
        </p:nvSpPr>
        <p:spPr>
          <a:xfrm>
            <a:off x="3538740" y="2372956"/>
            <a:ext cx="7693025" cy="1584325"/>
          </a:xfrm>
        </p:spPr>
        <p:txBody>
          <a:bodyPr/>
          <a:lstStyle/>
          <a:p>
            <a:pPr algn="r" rtl="1" eaLnBrk="1" hangingPunct="1"/>
            <a:r>
              <a:rPr lang="fa-IR" altLang="en-US" sz="2400" dirty="0">
                <a:cs typeface="B Nazanin" panose="00000400000000000000" pitchFamily="2" charset="-78"/>
              </a:rPr>
              <a:t>اکثر </a:t>
            </a:r>
            <a:r>
              <a:rPr lang="en-US" altLang="en-US" sz="2400" dirty="0">
                <a:cs typeface="B Nazanin" panose="00000400000000000000" pitchFamily="2" charset="-78"/>
              </a:rPr>
              <a:t>PGAL</a:t>
            </a:r>
            <a:r>
              <a:rPr lang="fa-IR" altLang="en-US" sz="2400" dirty="0">
                <a:cs typeface="B Nazanin" panose="00000400000000000000" pitchFamily="2" charset="-78"/>
              </a:rPr>
              <a:t> ها نیاز به تشکیل مجدد </a:t>
            </a:r>
            <a:r>
              <a:rPr lang="en-US" altLang="en-US" sz="2400" dirty="0" err="1">
                <a:cs typeface="B Nazanin" panose="00000400000000000000" pitchFamily="2" charset="-78"/>
              </a:rPr>
              <a:t>Rubp</a:t>
            </a:r>
            <a:r>
              <a:rPr lang="fa-IR" altLang="en-US" sz="2400" dirty="0">
                <a:cs typeface="B Nazanin" panose="00000400000000000000" pitchFamily="2" charset="-78"/>
              </a:rPr>
              <a:t> دارند.</a:t>
            </a:r>
          </a:p>
          <a:p>
            <a:pPr algn="r" rtl="1" eaLnBrk="1" hangingPunct="1"/>
            <a:r>
              <a:rPr lang="fa-IR" altLang="en-US" sz="2400" dirty="0">
                <a:cs typeface="B Nazanin" panose="00000400000000000000" pitchFamily="2" charset="-78"/>
              </a:rPr>
              <a:t>- بنابراین به تولید گلوکز کمک نمی کنند</a:t>
            </a:r>
          </a:p>
          <a:p>
            <a:pPr algn="r" rtl="1" eaLnBrk="1" hangingPunct="1"/>
            <a:r>
              <a:rPr lang="en-US" altLang="en-US" sz="2400" dirty="0">
                <a:cs typeface="B Nazanin" panose="00000400000000000000" pitchFamily="2" charset="-78"/>
              </a:rPr>
              <a:t>ATP</a:t>
            </a:r>
            <a:r>
              <a:rPr lang="fa-IR" altLang="en-US" sz="2400" dirty="0">
                <a:cs typeface="B Nazanin" panose="00000400000000000000" pitchFamily="2" charset="-78"/>
              </a:rPr>
              <a:t> همچنین در  فرآیند زیر لازم است</a:t>
            </a:r>
            <a:endParaRPr lang="en-US" altLang="en-US" sz="2400" dirty="0">
              <a:cs typeface="B Nazanin" panose="00000400000000000000" pitchFamily="2" charset="-78"/>
            </a:endParaRPr>
          </a:p>
        </p:txBody>
      </p:sp>
      <p:pic>
        <p:nvPicPr>
          <p:cNvPr id="17412" name="Picture 4" descr="Reformati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1974" y="4140872"/>
            <a:ext cx="7053262" cy="2398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4095093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216276" y="3789363"/>
            <a:ext cx="1223963" cy="647700"/>
          </a:xfrm>
          <a:prstGeom prst="rect">
            <a:avLst/>
          </a:prstGeom>
          <a:gradFill rotWithShape="1">
            <a:gsLst>
              <a:gs pos="0">
                <a:schemeClr val="accent2">
                  <a:gamma/>
                  <a:shade val="46275"/>
                  <a:invGamma/>
                </a:schemeClr>
              </a:gs>
              <a:gs pos="100000">
                <a:schemeClr val="accent2"/>
              </a:gs>
            </a:gsLst>
            <a:path path="shape">
              <a:fillToRect l="50000" t="50000" r="50000" b="50000"/>
            </a:path>
          </a:gradFill>
          <a:ln w="57150" cmpd="thickTh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a-IR"/>
          </a:p>
        </p:txBody>
      </p:sp>
      <p:sp>
        <p:nvSpPr>
          <p:cNvPr id="18435" name="Line 3"/>
          <p:cNvSpPr>
            <a:spLocks noChangeShapeType="1"/>
          </p:cNvSpPr>
          <p:nvPr/>
        </p:nvSpPr>
        <p:spPr bwMode="auto">
          <a:xfrm>
            <a:off x="1992314" y="2493963"/>
            <a:ext cx="574675" cy="647700"/>
          </a:xfrm>
          <a:prstGeom prst="line">
            <a:avLst/>
          </a:prstGeom>
          <a:noFill/>
          <a:ln w="57150" cmpd="thickThin">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6" name="Line 4"/>
          <p:cNvSpPr>
            <a:spLocks noChangeShapeType="1"/>
          </p:cNvSpPr>
          <p:nvPr/>
        </p:nvSpPr>
        <p:spPr bwMode="auto">
          <a:xfrm>
            <a:off x="1633539" y="1844675"/>
            <a:ext cx="574675" cy="647700"/>
          </a:xfrm>
          <a:prstGeom prst="line">
            <a:avLst/>
          </a:prstGeom>
          <a:noFill/>
          <a:ln w="57150" cmpd="thickThin">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7" name="Line 5"/>
          <p:cNvSpPr>
            <a:spLocks noChangeShapeType="1"/>
          </p:cNvSpPr>
          <p:nvPr/>
        </p:nvSpPr>
        <p:spPr bwMode="auto">
          <a:xfrm>
            <a:off x="2497139" y="3213100"/>
            <a:ext cx="574675" cy="647700"/>
          </a:xfrm>
          <a:prstGeom prst="line">
            <a:avLst/>
          </a:prstGeom>
          <a:noFill/>
          <a:ln w="57150" cmpd="thickThin">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8" name="Text Box 6"/>
          <p:cNvSpPr txBox="1">
            <a:spLocks noChangeArrowheads="1"/>
          </p:cNvSpPr>
          <p:nvPr/>
        </p:nvSpPr>
        <p:spPr bwMode="auto">
          <a:xfrm>
            <a:off x="1919289" y="5059363"/>
            <a:ext cx="827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l" rtl="0" eaLnBrk="1" hangingPunct="1">
              <a:spcBef>
                <a:spcPct val="50000"/>
              </a:spcBef>
            </a:pPr>
            <a:r>
              <a:rPr lang="en-US" altLang="en-US" sz="2400">
                <a:solidFill>
                  <a:srgbClr val="FF0000"/>
                </a:solidFill>
                <a:cs typeface="Arial" panose="020B0604020202020204" pitchFamily="34" charset="0"/>
              </a:rPr>
              <a:t>H</a:t>
            </a:r>
            <a:r>
              <a:rPr lang="en-US" altLang="en-US" sz="2400" baseline="-25000">
                <a:solidFill>
                  <a:srgbClr val="FF0000"/>
                </a:solidFill>
                <a:cs typeface="Arial" panose="020B0604020202020204" pitchFamily="34" charset="0"/>
              </a:rPr>
              <a:t>2</a:t>
            </a:r>
            <a:r>
              <a:rPr lang="en-US" altLang="en-US" sz="2400">
                <a:solidFill>
                  <a:srgbClr val="FF0000"/>
                </a:solidFill>
                <a:cs typeface="Arial" panose="020B0604020202020204" pitchFamily="34" charset="0"/>
              </a:rPr>
              <a:t>o</a:t>
            </a:r>
          </a:p>
        </p:txBody>
      </p:sp>
      <p:sp>
        <p:nvSpPr>
          <p:cNvPr id="18439" name="Line 7"/>
          <p:cNvSpPr>
            <a:spLocks noChangeShapeType="1"/>
          </p:cNvSpPr>
          <p:nvPr/>
        </p:nvSpPr>
        <p:spPr bwMode="auto">
          <a:xfrm flipV="1">
            <a:off x="2640013" y="4724401"/>
            <a:ext cx="647700" cy="57626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0" name="Line 8"/>
          <p:cNvSpPr>
            <a:spLocks noChangeShapeType="1"/>
          </p:cNvSpPr>
          <p:nvPr/>
        </p:nvSpPr>
        <p:spPr bwMode="auto">
          <a:xfrm rot="1004756">
            <a:off x="2566988" y="5516563"/>
            <a:ext cx="792162" cy="36036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1" name="Text Box 9"/>
          <p:cNvSpPr txBox="1">
            <a:spLocks noChangeArrowheads="1"/>
          </p:cNvSpPr>
          <p:nvPr/>
        </p:nvSpPr>
        <p:spPr bwMode="auto">
          <a:xfrm>
            <a:off x="3359151" y="4767264"/>
            <a:ext cx="7921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spcBef>
                <a:spcPct val="50000"/>
              </a:spcBef>
            </a:pPr>
            <a:r>
              <a:rPr lang="en-US" altLang="en-US" sz="2400">
                <a:cs typeface="Arial" panose="020B0604020202020204" pitchFamily="34" charset="0"/>
              </a:rPr>
              <a:t>	2H</a:t>
            </a:r>
            <a:r>
              <a:rPr lang="en-US" altLang="en-US" sz="2400" baseline="30000">
                <a:cs typeface="Arial" panose="020B0604020202020204" pitchFamily="34" charset="0"/>
              </a:rPr>
              <a:t>+</a:t>
            </a:r>
            <a:endParaRPr lang="en-US" altLang="en-US" sz="2400">
              <a:cs typeface="Arial" panose="020B0604020202020204" pitchFamily="34" charset="0"/>
            </a:endParaRPr>
          </a:p>
        </p:txBody>
      </p:sp>
      <p:sp>
        <p:nvSpPr>
          <p:cNvPr id="18442" name="Text Box 10"/>
          <p:cNvSpPr txBox="1">
            <a:spLocks noChangeArrowheads="1"/>
          </p:cNvSpPr>
          <p:nvPr/>
        </p:nvSpPr>
        <p:spPr bwMode="auto">
          <a:xfrm>
            <a:off x="3000375" y="5414964"/>
            <a:ext cx="1079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spcBef>
                <a:spcPct val="50000"/>
              </a:spcBef>
            </a:pPr>
            <a:r>
              <a:rPr lang="en-US" altLang="en-US" sz="2000">
                <a:solidFill>
                  <a:schemeClr val="tx2"/>
                </a:solidFill>
                <a:cs typeface="Arial" panose="020B0604020202020204" pitchFamily="34" charset="0"/>
              </a:rPr>
              <a:t>	</a:t>
            </a:r>
            <a:r>
              <a:rPr lang="en-US" altLang="en-US" sz="2000">
                <a:solidFill>
                  <a:schemeClr val="tx2"/>
                </a:solidFill>
                <a:latin typeface="Arial" panose="020B0604020202020204" pitchFamily="34" charset="0"/>
                <a:cs typeface="Arial" panose="020B0604020202020204" pitchFamily="34" charset="0"/>
              </a:rPr>
              <a:t>½</a:t>
            </a:r>
            <a:r>
              <a:rPr lang="en-US" altLang="en-US" sz="2000">
                <a:solidFill>
                  <a:schemeClr val="tx2"/>
                </a:solidFill>
                <a:cs typeface="Arial" panose="020B0604020202020204" pitchFamily="34" charset="0"/>
              </a:rPr>
              <a:t> O</a:t>
            </a:r>
            <a:r>
              <a:rPr lang="en-US" altLang="en-US" baseline="-25000">
                <a:solidFill>
                  <a:schemeClr val="tx2"/>
                </a:solidFill>
                <a:cs typeface="Arial" panose="020B0604020202020204" pitchFamily="34" charset="0"/>
              </a:rPr>
              <a:t>2</a:t>
            </a:r>
            <a:endParaRPr lang="en-US" altLang="en-US" sz="2000">
              <a:solidFill>
                <a:schemeClr val="tx2"/>
              </a:solidFill>
              <a:cs typeface="Arial" panose="020B0604020202020204" pitchFamily="34" charset="0"/>
            </a:endParaRPr>
          </a:p>
        </p:txBody>
      </p:sp>
      <p:sp>
        <p:nvSpPr>
          <p:cNvPr id="18443" name="WordArt 11"/>
          <p:cNvSpPr>
            <a:spLocks noChangeArrowheads="1" noChangeShapeType="1" noTextEdit="1"/>
          </p:cNvSpPr>
          <p:nvPr/>
        </p:nvSpPr>
        <p:spPr bwMode="auto">
          <a:xfrm>
            <a:off x="3287713" y="3860800"/>
            <a:ext cx="1079500" cy="4333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a-IR" sz="3600" kern="10" dirty="0">
                <a:effectLst>
                  <a:outerShdw dist="35921" dir="2700000" algn="ctr" rotWithShape="0">
                    <a:srgbClr val="C0C0C0">
                      <a:alpha val="79999"/>
                    </a:srgbClr>
                  </a:outerShdw>
                </a:effectLst>
              </a:rPr>
              <a:t>فتوسيستم2</a:t>
            </a:r>
            <a:endParaRPr lang="en-US" sz="3600" kern="10" dirty="0">
              <a:effectLst>
                <a:outerShdw dist="35921" dir="2700000" algn="ctr" rotWithShape="0">
                  <a:srgbClr val="C0C0C0">
                    <a:alpha val="79999"/>
                  </a:srgbClr>
                </a:outerShdw>
              </a:effectLst>
            </a:endParaRPr>
          </a:p>
        </p:txBody>
      </p:sp>
      <p:sp>
        <p:nvSpPr>
          <p:cNvPr id="18444" name="Oval 12"/>
          <p:cNvSpPr>
            <a:spLocks noChangeArrowheads="1"/>
          </p:cNvSpPr>
          <p:nvPr/>
        </p:nvSpPr>
        <p:spPr bwMode="auto">
          <a:xfrm>
            <a:off x="3433763" y="765175"/>
            <a:ext cx="717550" cy="717550"/>
          </a:xfrm>
          <a:prstGeom prst="ellipse">
            <a:avLst/>
          </a:prstGeom>
          <a:noFill/>
          <a:ln w="38100">
            <a:solidFill>
              <a:srgbClr val="FF5050"/>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ctr" eaLnBrk="1" hangingPunct="1"/>
            <a:r>
              <a:rPr lang="en-US" altLang="en-US" sz="3200" b="1">
                <a:solidFill>
                  <a:schemeClr val="accent2"/>
                </a:solidFill>
                <a:cs typeface="Arial" panose="020B0604020202020204" pitchFamily="34" charset="0"/>
              </a:rPr>
              <a:t>Q</a:t>
            </a:r>
          </a:p>
        </p:txBody>
      </p:sp>
      <p:sp>
        <p:nvSpPr>
          <p:cNvPr id="18445" name="Line 13"/>
          <p:cNvSpPr>
            <a:spLocks noChangeShapeType="1"/>
          </p:cNvSpPr>
          <p:nvPr/>
        </p:nvSpPr>
        <p:spPr bwMode="auto">
          <a:xfrm flipH="1" flipV="1">
            <a:off x="3792538" y="1484314"/>
            <a:ext cx="0" cy="2232025"/>
          </a:xfrm>
          <a:prstGeom prst="line">
            <a:avLst/>
          </a:prstGeom>
          <a:noFill/>
          <a:ln w="38100">
            <a:solidFill>
              <a:srgbClr val="66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0" name="Rectangle 14"/>
          <p:cNvSpPr>
            <a:spLocks noChangeArrowheads="1"/>
          </p:cNvSpPr>
          <p:nvPr/>
        </p:nvSpPr>
        <p:spPr bwMode="auto">
          <a:xfrm>
            <a:off x="6096001" y="3789363"/>
            <a:ext cx="1223963" cy="647700"/>
          </a:xfrm>
          <a:prstGeom prst="rect">
            <a:avLst/>
          </a:prstGeom>
          <a:gradFill rotWithShape="1">
            <a:gsLst>
              <a:gs pos="0">
                <a:schemeClr val="accent2">
                  <a:gamma/>
                  <a:shade val="46275"/>
                  <a:invGamma/>
                </a:schemeClr>
              </a:gs>
              <a:gs pos="100000">
                <a:schemeClr val="accent2"/>
              </a:gs>
            </a:gsLst>
            <a:path path="shape">
              <a:fillToRect l="50000" t="50000" r="50000" b="50000"/>
            </a:path>
          </a:gradFill>
          <a:ln w="57150" cmpd="thickTh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a-IR"/>
          </a:p>
        </p:txBody>
      </p:sp>
      <p:sp>
        <p:nvSpPr>
          <p:cNvPr id="18447" name="WordArt 15"/>
          <p:cNvSpPr>
            <a:spLocks noChangeArrowheads="1" noChangeShapeType="1" noTextEdit="1"/>
          </p:cNvSpPr>
          <p:nvPr/>
        </p:nvSpPr>
        <p:spPr bwMode="auto">
          <a:xfrm>
            <a:off x="6167438" y="3860800"/>
            <a:ext cx="1079500" cy="4333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fa-IR" sz="3600" kern="10" dirty="0">
                <a:effectLst>
                  <a:outerShdw dist="35921" dir="2700000" algn="ctr" rotWithShape="0">
                    <a:srgbClr val="C0C0C0">
                      <a:alpha val="79999"/>
                    </a:srgbClr>
                  </a:outerShdw>
                </a:effectLst>
              </a:rPr>
              <a:t>فتوسيستم1</a:t>
            </a:r>
            <a:endParaRPr lang="en-US" sz="3600" kern="10" dirty="0">
              <a:effectLst>
                <a:outerShdw dist="35921" dir="2700000" algn="ctr" rotWithShape="0">
                  <a:srgbClr val="C0C0C0">
                    <a:alpha val="79999"/>
                  </a:srgbClr>
                </a:outerShdw>
              </a:effectLst>
            </a:endParaRPr>
          </a:p>
        </p:txBody>
      </p:sp>
      <p:sp>
        <p:nvSpPr>
          <p:cNvPr id="18448" name="Line 16"/>
          <p:cNvSpPr>
            <a:spLocks noChangeShapeType="1"/>
          </p:cNvSpPr>
          <p:nvPr/>
        </p:nvSpPr>
        <p:spPr bwMode="auto">
          <a:xfrm>
            <a:off x="4151313" y="1341438"/>
            <a:ext cx="2305050" cy="2374900"/>
          </a:xfrm>
          <a:prstGeom prst="line">
            <a:avLst/>
          </a:prstGeom>
          <a:noFill/>
          <a:ln w="38100">
            <a:solidFill>
              <a:srgbClr val="66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49" name="Oval 17"/>
          <p:cNvSpPr>
            <a:spLocks noChangeArrowheads="1"/>
          </p:cNvSpPr>
          <p:nvPr/>
        </p:nvSpPr>
        <p:spPr bwMode="auto">
          <a:xfrm>
            <a:off x="6383338" y="723900"/>
            <a:ext cx="717550" cy="717550"/>
          </a:xfrm>
          <a:prstGeom prst="ellipse">
            <a:avLst/>
          </a:prstGeom>
          <a:noFill/>
          <a:ln w="38100">
            <a:solidFill>
              <a:srgbClr val="FF5050"/>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ctr" eaLnBrk="1" hangingPunct="1"/>
            <a:r>
              <a:rPr lang="en-US" altLang="en-US" sz="1700" b="1">
                <a:solidFill>
                  <a:schemeClr val="accent2"/>
                </a:solidFill>
                <a:cs typeface="Arial" panose="020B0604020202020204" pitchFamily="34" charset="0"/>
              </a:rPr>
              <a:t>FD-UD</a:t>
            </a:r>
          </a:p>
        </p:txBody>
      </p:sp>
      <p:sp>
        <p:nvSpPr>
          <p:cNvPr id="18450" name="Line 18"/>
          <p:cNvSpPr>
            <a:spLocks noChangeShapeType="1"/>
          </p:cNvSpPr>
          <p:nvPr/>
        </p:nvSpPr>
        <p:spPr bwMode="auto">
          <a:xfrm flipH="1" flipV="1">
            <a:off x="6743700" y="1484314"/>
            <a:ext cx="0" cy="2232025"/>
          </a:xfrm>
          <a:prstGeom prst="line">
            <a:avLst/>
          </a:prstGeom>
          <a:noFill/>
          <a:ln w="38100">
            <a:solidFill>
              <a:srgbClr val="66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5" name="Rectangle 19"/>
          <p:cNvSpPr>
            <a:spLocks noChangeArrowheads="1"/>
          </p:cNvSpPr>
          <p:nvPr/>
        </p:nvSpPr>
        <p:spPr bwMode="auto">
          <a:xfrm>
            <a:off x="8543926" y="3789363"/>
            <a:ext cx="1223963" cy="647700"/>
          </a:xfrm>
          <a:prstGeom prst="rect">
            <a:avLst/>
          </a:prstGeom>
          <a:gradFill rotWithShape="1">
            <a:gsLst>
              <a:gs pos="0">
                <a:schemeClr val="accent2">
                  <a:gamma/>
                  <a:shade val="46275"/>
                  <a:invGamma/>
                </a:schemeClr>
              </a:gs>
              <a:gs pos="100000">
                <a:schemeClr val="accent2"/>
              </a:gs>
            </a:gsLst>
            <a:path path="shape">
              <a:fillToRect l="50000" t="50000" r="50000" b="50000"/>
            </a:path>
          </a:gradFill>
          <a:ln w="57150" cmpd="thickTh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a-IR"/>
          </a:p>
        </p:txBody>
      </p:sp>
      <p:sp>
        <p:nvSpPr>
          <p:cNvPr id="18452" name="WordArt 20"/>
          <p:cNvSpPr>
            <a:spLocks noChangeArrowheads="1" noChangeShapeType="1" noTextEdit="1"/>
          </p:cNvSpPr>
          <p:nvPr/>
        </p:nvSpPr>
        <p:spPr bwMode="auto">
          <a:xfrm>
            <a:off x="8615363" y="3933826"/>
            <a:ext cx="1079500" cy="3603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0"/>
            <a:r>
              <a:rPr lang="en-US" sz="3600" kern="10" dirty="0">
                <a:effectLst>
                  <a:outerShdw dist="35921" dir="2700000" algn="ctr" rotWithShape="0">
                    <a:srgbClr val="C0C0C0">
                      <a:alpha val="79999"/>
                    </a:srgbClr>
                  </a:outerShdw>
                </a:effectLst>
                <a:ea typeface="Tahoma" panose="020B0604030504040204" pitchFamily="34" charset="0"/>
                <a:cs typeface="Tahoma" panose="020B0604030504040204" pitchFamily="34" charset="0"/>
              </a:rPr>
              <a:t>NADH</a:t>
            </a:r>
            <a:r>
              <a:rPr lang="en-US" sz="3600" kern="10" dirty="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ea typeface="Tahoma" panose="020B0604030504040204" pitchFamily="34" charset="0"/>
                <a:cs typeface="Tahoma" panose="020B0604030504040204" pitchFamily="34" charset="0"/>
              </a:rPr>
              <a:t>2</a:t>
            </a:r>
          </a:p>
        </p:txBody>
      </p:sp>
      <p:sp>
        <p:nvSpPr>
          <p:cNvPr id="18453" name="Line 21"/>
          <p:cNvSpPr>
            <a:spLocks noChangeShapeType="1"/>
          </p:cNvSpPr>
          <p:nvPr/>
        </p:nvSpPr>
        <p:spPr bwMode="auto">
          <a:xfrm rot="291166">
            <a:off x="7032626" y="1268413"/>
            <a:ext cx="1152525" cy="1295400"/>
          </a:xfrm>
          <a:prstGeom prst="line">
            <a:avLst/>
          </a:prstGeom>
          <a:noFill/>
          <a:ln w="38100">
            <a:solidFill>
              <a:srgbClr val="66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4" name="Line 22"/>
          <p:cNvSpPr>
            <a:spLocks noChangeShapeType="1"/>
          </p:cNvSpPr>
          <p:nvPr/>
        </p:nvSpPr>
        <p:spPr bwMode="auto">
          <a:xfrm>
            <a:off x="8097838" y="2565401"/>
            <a:ext cx="863600" cy="1152525"/>
          </a:xfrm>
          <a:prstGeom prst="line">
            <a:avLst/>
          </a:prstGeom>
          <a:noFill/>
          <a:ln w="38100">
            <a:solidFill>
              <a:srgbClr val="66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5" name="WordArt 23"/>
          <p:cNvSpPr>
            <a:spLocks noChangeArrowheads="1" noChangeShapeType="1" noTextEdit="1"/>
          </p:cNvSpPr>
          <p:nvPr/>
        </p:nvSpPr>
        <p:spPr bwMode="auto">
          <a:xfrm rot="3215956">
            <a:off x="1927226" y="2046288"/>
            <a:ext cx="1350962" cy="233363"/>
          </a:xfrm>
          <a:prstGeom prst="rect">
            <a:avLst/>
          </a:prstGeom>
        </p:spPr>
        <p:txBody>
          <a:bodyPr wrap="none" fromWordArt="1">
            <a:prstTxWarp prst="textPlain">
              <a:avLst>
                <a:gd name="adj" fmla="val 50000"/>
              </a:avLst>
            </a:prstTxWarp>
          </a:bodyPr>
          <a:lstStyle/>
          <a:p>
            <a:pPr algn="ctr"/>
            <a:r>
              <a:rPr lang="fa-IR" sz="3600" kern="10">
                <a:ln w="9525">
                  <a:solidFill>
                    <a:srgbClr val="000000"/>
                  </a:solidFill>
                  <a:round/>
                  <a:headEnd/>
                  <a:tailEnd/>
                </a:ln>
                <a:solidFill>
                  <a:srgbClr val="FFFFFF"/>
                </a:solidFill>
                <a:cs typeface="Sina" panose="00000700000000000000" pitchFamily="2" charset="-78"/>
              </a:rPr>
              <a:t>تابش خورشيدی</a:t>
            </a:r>
            <a:endParaRPr lang="en-US" sz="3600" kern="10">
              <a:ln w="9525">
                <a:solidFill>
                  <a:srgbClr val="000000"/>
                </a:solidFill>
                <a:round/>
                <a:headEnd/>
                <a:tailEnd/>
              </a:ln>
              <a:solidFill>
                <a:srgbClr val="FFFFFF"/>
              </a:solidFill>
              <a:cs typeface="Sina" panose="00000700000000000000" pitchFamily="2" charset="-78"/>
            </a:endParaRPr>
          </a:p>
        </p:txBody>
      </p:sp>
      <p:sp>
        <p:nvSpPr>
          <p:cNvPr id="18456" name="Line 24"/>
          <p:cNvSpPr>
            <a:spLocks noChangeShapeType="1"/>
          </p:cNvSpPr>
          <p:nvPr/>
        </p:nvSpPr>
        <p:spPr bwMode="auto">
          <a:xfrm rot="2440097" flipV="1">
            <a:off x="2711450" y="5084763"/>
            <a:ext cx="647700" cy="57626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7" name="Text Box 25"/>
          <p:cNvSpPr txBox="1">
            <a:spLocks noChangeArrowheads="1"/>
          </p:cNvSpPr>
          <p:nvPr/>
        </p:nvSpPr>
        <p:spPr bwMode="auto">
          <a:xfrm>
            <a:off x="3000376" y="4149726"/>
            <a:ext cx="7921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spcBef>
                <a:spcPct val="50000"/>
              </a:spcBef>
            </a:pPr>
            <a:r>
              <a:rPr lang="en-US" altLang="en-US" sz="2400">
                <a:cs typeface="Arial" panose="020B0604020202020204" pitchFamily="34" charset="0"/>
              </a:rPr>
              <a:t>	</a:t>
            </a:r>
            <a:r>
              <a:rPr lang="en-US" altLang="en-US" sz="2400">
                <a:solidFill>
                  <a:srgbClr val="FF5050"/>
                </a:solidFill>
                <a:cs typeface="Arial" panose="020B0604020202020204" pitchFamily="34" charset="0"/>
              </a:rPr>
              <a:t>2e</a:t>
            </a:r>
          </a:p>
        </p:txBody>
      </p:sp>
      <p:sp>
        <p:nvSpPr>
          <p:cNvPr id="18458" name="WordArt 26"/>
          <p:cNvSpPr>
            <a:spLocks noChangeArrowheads="1" noChangeShapeType="1" noTextEdit="1"/>
          </p:cNvSpPr>
          <p:nvPr/>
        </p:nvSpPr>
        <p:spPr bwMode="auto">
          <a:xfrm rot="-5400000">
            <a:off x="3214688" y="2492376"/>
            <a:ext cx="609600" cy="320675"/>
          </a:xfrm>
          <a:prstGeom prst="rect">
            <a:avLst/>
          </a:prstGeom>
        </p:spPr>
        <p:txBody>
          <a:bodyPr wrap="none" fromWordArt="1">
            <a:prstTxWarp prst="textPlain">
              <a:avLst>
                <a:gd name="adj" fmla="val 50000"/>
              </a:avLst>
            </a:prstTxWarp>
          </a:bodyPr>
          <a:lstStyle/>
          <a:p>
            <a:pPr algn="ctr" rtl="0"/>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5400000" scaled="1"/>
                </a:gradFill>
                <a:latin typeface="Arial Black" panose="020B0A04020102020204" pitchFamily="34" charset="0"/>
              </a:rPr>
              <a:t>2e</a:t>
            </a:r>
          </a:p>
        </p:txBody>
      </p:sp>
      <p:sp>
        <p:nvSpPr>
          <p:cNvPr id="18459" name="WordArt 27"/>
          <p:cNvSpPr>
            <a:spLocks noChangeArrowheads="1" noChangeShapeType="1" noTextEdit="1"/>
          </p:cNvSpPr>
          <p:nvPr/>
        </p:nvSpPr>
        <p:spPr bwMode="auto">
          <a:xfrm rot="-5400000">
            <a:off x="6167438" y="2205038"/>
            <a:ext cx="609600" cy="320675"/>
          </a:xfrm>
          <a:prstGeom prst="rect">
            <a:avLst/>
          </a:prstGeom>
        </p:spPr>
        <p:txBody>
          <a:bodyPr wrap="none" fromWordArt="1">
            <a:prstTxWarp prst="textPlain">
              <a:avLst>
                <a:gd name="adj" fmla="val 50000"/>
              </a:avLst>
            </a:prstTxWarp>
          </a:bodyPr>
          <a:lstStyle/>
          <a:p>
            <a:pPr algn="ctr" rtl="0"/>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5400000" scaled="1"/>
                </a:gradFill>
                <a:latin typeface="Arial Black" panose="020B0A04020102020204" pitchFamily="34" charset="0"/>
              </a:rPr>
              <a:t>2e</a:t>
            </a:r>
          </a:p>
        </p:txBody>
      </p:sp>
      <p:sp>
        <p:nvSpPr>
          <p:cNvPr id="18460" name="WordArt 28"/>
          <p:cNvSpPr>
            <a:spLocks noChangeArrowheads="1" noChangeShapeType="1" noTextEdit="1"/>
          </p:cNvSpPr>
          <p:nvPr/>
        </p:nvSpPr>
        <p:spPr bwMode="auto">
          <a:xfrm rot="2761417">
            <a:off x="4569620" y="1497808"/>
            <a:ext cx="327025" cy="300037"/>
          </a:xfrm>
          <a:prstGeom prst="rect">
            <a:avLst/>
          </a:prstGeom>
        </p:spPr>
        <p:txBody>
          <a:bodyPr wrap="none" fromWordArt="1">
            <a:prstTxWarp prst="textSlantUp">
              <a:avLst>
                <a:gd name="adj" fmla="val 0"/>
              </a:avLst>
            </a:prstTxWarp>
          </a:bodyPr>
          <a:lstStyle/>
          <a:p>
            <a:pPr algn="ctr" rtl="0"/>
            <a:r>
              <a:rPr lang="en-US" sz="3600" b="1" kern="10">
                <a:ln w="9525">
                  <a:solidFill>
                    <a:srgbClr val="CC99FF"/>
                  </a:solidFill>
                  <a:round/>
                  <a:headEnd/>
                  <a:tailEnd/>
                </a:ln>
                <a:gradFill rotWithShape="1">
                  <a:gsLst>
                    <a:gs pos="0">
                      <a:srgbClr val="6600CC"/>
                    </a:gs>
                    <a:gs pos="100000">
                      <a:srgbClr val="CC00CC"/>
                    </a:gs>
                  </a:gsLst>
                  <a:lin ang="2580000" scaled="1"/>
                </a:gradFill>
                <a:effectLst>
                  <a:outerShdw dist="53882" dir="2700000" algn="ctr" rotWithShape="0">
                    <a:srgbClr val="9999FF">
                      <a:alpha val="79999"/>
                    </a:srgbClr>
                  </a:outerShdw>
                </a:effectLst>
                <a:latin typeface="BatangChe" panose="02030609000101010101" pitchFamily="49" charset="-127"/>
                <a:ea typeface="BatangChe" panose="02030609000101010101" pitchFamily="49" charset="-127"/>
              </a:rPr>
              <a:t>PQ</a:t>
            </a:r>
          </a:p>
        </p:txBody>
      </p:sp>
      <p:sp>
        <p:nvSpPr>
          <p:cNvPr id="18461" name="WordArt 29"/>
          <p:cNvSpPr>
            <a:spLocks noChangeArrowheads="1" noChangeShapeType="1" noTextEdit="1"/>
          </p:cNvSpPr>
          <p:nvPr/>
        </p:nvSpPr>
        <p:spPr bwMode="auto">
          <a:xfrm rot="2761417">
            <a:off x="5711032" y="2610644"/>
            <a:ext cx="327025" cy="300038"/>
          </a:xfrm>
          <a:prstGeom prst="rect">
            <a:avLst/>
          </a:prstGeom>
        </p:spPr>
        <p:txBody>
          <a:bodyPr wrap="none" fromWordArt="1">
            <a:prstTxWarp prst="textSlantUp">
              <a:avLst>
                <a:gd name="adj" fmla="val 0"/>
              </a:avLst>
            </a:prstTxWarp>
          </a:bodyPr>
          <a:lstStyle/>
          <a:p>
            <a:pPr algn="ctr" rtl="0"/>
            <a:r>
              <a:rPr lang="en-US" sz="3600" b="1" kern="10">
                <a:ln w="9525">
                  <a:solidFill>
                    <a:srgbClr val="CC99FF"/>
                  </a:solidFill>
                  <a:round/>
                  <a:headEnd/>
                  <a:tailEnd/>
                </a:ln>
                <a:gradFill rotWithShape="1">
                  <a:gsLst>
                    <a:gs pos="0">
                      <a:srgbClr val="6600CC"/>
                    </a:gs>
                    <a:gs pos="100000">
                      <a:srgbClr val="CC00CC"/>
                    </a:gs>
                  </a:gsLst>
                  <a:lin ang="2580000" scaled="1"/>
                </a:gradFill>
                <a:effectLst>
                  <a:outerShdw dist="53882" dir="2700000" algn="ctr" rotWithShape="0">
                    <a:srgbClr val="9999FF">
                      <a:alpha val="79999"/>
                    </a:srgbClr>
                  </a:outerShdw>
                </a:effectLst>
                <a:latin typeface="BatangChe" panose="02030609000101010101" pitchFamily="49" charset="-127"/>
                <a:ea typeface="BatangChe" panose="02030609000101010101" pitchFamily="49" charset="-127"/>
              </a:rPr>
              <a:t>PC</a:t>
            </a:r>
          </a:p>
        </p:txBody>
      </p:sp>
      <p:sp>
        <p:nvSpPr>
          <p:cNvPr id="18462" name="Line 30"/>
          <p:cNvSpPr>
            <a:spLocks noChangeShapeType="1"/>
          </p:cNvSpPr>
          <p:nvPr/>
        </p:nvSpPr>
        <p:spPr bwMode="auto">
          <a:xfrm>
            <a:off x="4943476" y="1844676"/>
            <a:ext cx="792163" cy="792163"/>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63" name="Freeform 31"/>
          <p:cNvSpPr>
            <a:spLocks/>
          </p:cNvSpPr>
          <p:nvPr/>
        </p:nvSpPr>
        <p:spPr bwMode="auto">
          <a:xfrm>
            <a:off x="5448301" y="1712913"/>
            <a:ext cx="492125" cy="563562"/>
          </a:xfrm>
          <a:custGeom>
            <a:avLst/>
            <a:gdLst>
              <a:gd name="T0" fmla="*/ 209173763 w 310"/>
              <a:gd name="T1" fmla="*/ 0 h 355"/>
              <a:gd name="T2" fmla="*/ 95765938 w 310"/>
              <a:gd name="T3" fmla="*/ 798888029 h 355"/>
              <a:gd name="T4" fmla="*/ 781248438 w 310"/>
              <a:gd name="T5" fmla="*/ 569554807 h 355"/>
              <a:gd name="T6" fmla="*/ 0 60000 65536"/>
              <a:gd name="T7" fmla="*/ 0 60000 65536"/>
              <a:gd name="T8" fmla="*/ 0 60000 65536"/>
            </a:gdLst>
            <a:ahLst/>
            <a:cxnLst>
              <a:cxn ang="T6">
                <a:pos x="T0" y="T1"/>
              </a:cxn>
              <a:cxn ang="T7">
                <a:pos x="T2" y="T3"/>
              </a:cxn>
              <a:cxn ang="T8">
                <a:pos x="T4" y="T5"/>
              </a:cxn>
            </a:cxnLst>
            <a:rect l="0" t="0" r="r" b="b"/>
            <a:pathLst>
              <a:path w="310" h="355">
                <a:moveTo>
                  <a:pt x="83" y="0"/>
                </a:moveTo>
                <a:cubicBezTo>
                  <a:pt x="41" y="139"/>
                  <a:pt x="0" y="279"/>
                  <a:pt x="38" y="317"/>
                </a:cubicBezTo>
                <a:cubicBezTo>
                  <a:pt x="76" y="355"/>
                  <a:pt x="265" y="241"/>
                  <a:pt x="310" y="226"/>
                </a:cubicBezTo>
              </a:path>
            </a:pathLst>
          </a:custGeom>
          <a:noFill/>
          <a:ln w="9525">
            <a:solidFill>
              <a:srgbClr val="66FF33"/>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64" name="WordArt 32"/>
          <p:cNvSpPr>
            <a:spLocks noChangeArrowheads="1" noChangeShapeType="1" noTextEdit="1"/>
          </p:cNvSpPr>
          <p:nvPr/>
        </p:nvSpPr>
        <p:spPr bwMode="auto">
          <a:xfrm rot="3350418">
            <a:off x="5298282" y="1232694"/>
            <a:ext cx="576262" cy="215900"/>
          </a:xfrm>
          <a:prstGeom prst="rect">
            <a:avLst/>
          </a:prstGeom>
        </p:spPr>
        <p:txBody>
          <a:bodyPr wrap="none" fromWordArt="1">
            <a:prstTxWarp prst="textPlain">
              <a:avLst>
                <a:gd name="adj" fmla="val 50000"/>
              </a:avLst>
            </a:prstTxWarp>
          </a:bodyPr>
          <a:lstStyle/>
          <a:p>
            <a:pPr algn="ctr" rtl="0"/>
            <a:r>
              <a:rPr lang="en-US" sz="3600" kern="10">
                <a:ln w="12700">
                  <a:solidFill>
                    <a:srgbClr val="FF6600"/>
                  </a:solidFill>
                  <a:round/>
                  <a:headEnd/>
                  <a:tailEnd/>
                </a:ln>
                <a:solidFill>
                  <a:schemeClr val="hlink">
                    <a:alpha val="50195"/>
                  </a:schemeClr>
                </a:solidFill>
                <a:effectLst>
                  <a:outerShdw dist="45791" dir="2021404" algn="ctr" rotWithShape="0">
                    <a:srgbClr val="9999FF"/>
                  </a:outerShdw>
                </a:effectLst>
                <a:latin typeface="Arial Black" panose="020B0A04020102020204" pitchFamily="34" charset="0"/>
              </a:rPr>
              <a:t>ADP</a:t>
            </a:r>
          </a:p>
        </p:txBody>
      </p:sp>
      <p:sp>
        <p:nvSpPr>
          <p:cNvPr id="18465" name="WordArt 33"/>
          <p:cNvSpPr>
            <a:spLocks noChangeArrowheads="1" noChangeShapeType="1" noTextEdit="1"/>
          </p:cNvSpPr>
          <p:nvPr/>
        </p:nvSpPr>
        <p:spPr bwMode="auto">
          <a:xfrm rot="3350418">
            <a:off x="5844382" y="1880394"/>
            <a:ext cx="576262" cy="215900"/>
          </a:xfrm>
          <a:prstGeom prst="rect">
            <a:avLst/>
          </a:prstGeom>
        </p:spPr>
        <p:txBody>
          <a:bodyPr wrap="none" fromWordArt="1">
            <a:prstTxWarp prst="textPlain">
              <a:avLst>
                <a:gd name="adj" fmla="val 50000"/>
              </a:avLst>
            </a:prstTxWarp>
          </a:bodyPr>
          <a:lstStyle/>
          <a:p>
            <a:pPr algn="ctr" rtl="0"/>
            <a:r>
              <a:rPr lang="en-US" sz="3600" kern="10">
                <a:ln w="12700">
                  <a:solidFill>
                    <a:srgbClr val="FF6600"/>
                  </a:solidFill>
                  <a:round/>
                  <a:headEnd/>
                  <a:tailEnd/>
                </a:ln>
                <a:solidFill>
                  <a:schemeClr val="hlink">
                    <a:alpha val="50195"/>
                  </a:schemeClr>
                </a:solidFill>
                <a:effectLst>
                  <a:outerShdw dist="45791" dir="2021404" algn="ctr" rotWithShape="0">
                    <a:srgbClr val="9999FF"/>
                  </a:outerShdw>
                </a:effectLst>
                <a:latin typeface="Arial Black" panose="020B0A04020102020204" pitchFamily="34" charset="0"/>
              </a:rPr>
              <a:t>ATP</a:t>
            </a:r>
          </a:p>
        </p:txBody>
      </p:sp>
      <p:sp>
        <p:nvSpPr>
          <p:cNvPr id="18466" name="Line 34"/>
          <p:cNvSpPr>
            <a:spLocks noChangeShapeType="1"/>
          </p:cNvSpPr>
          <p:nvPr/>
        </p:nvSpPr>
        <p:spPr bwMode="auto">
          <a:xfrm flipH="1">
            <a:off x="5591175" y="908050"/>
            <a:ext cx="719138" cy="0"/>
          </a:xfrm>
          <a:prstGeom prst="line">
            <a:avLst/>
          </a:prstGeom>
          <a:noFill/>
          <a:ln w="57150" cmpd="thickThin">
            <a:solidFill>
              <a:srgbClr val="66FF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67" name="WordArt 35"/>
          <p:cNvSpPr>
            <a:spLocks noChangeArrowheads="1" noChangeShapeType="1" noTextEdit="1"/>
          </p:cNvSpPr>
          <p:nvPr/>
        </p:nvSpPr>
        <p:spPr bwMode="auto">
          <a:xfrm>
            <a:off x="4906963" y="692151"/>
            <a:ext cx="576262" cy="288925"/>
          </a:xfrm>
          <a:prstGeom prst="rect">
            <a:avLst/>
          </a:prstGeom>
        </p:spPr>
        <p:txBody>
          <a:bodyPr wrap="none" fromWordArt="1">
            <a:prstTxWarp prst="textPlain">
              <a:avLst>
                <a:gd name="adj" fmla="val 50000"/>
              </a:avLst>
            </a:prstTxWarp>
          </a:bodyPr>
          <a:lstStyle/>
          <a:p>
            <a:pPr algn="ctr" rtl="0"/>
            <a:r>
              <a:rPr lang="en-US" sz="3600" kern="10">
                <a:ln w="12700">
                  <a:solidFill>
                    <a:schemeClr val="tx1"/>
                  </a:solidFill>
                  <a:round/>
                  <a:headEnd/>
                  <a:tailEnd/>
                </a:ln>
                <a:solidFill>
                  <a:srgbClr val="000000">
                    <a:alpha val="50195"/>
                  </a:srgbClr>
                </a:solidFill>
                <a:effectLst>
                  <a:outerShdw dist="45791" dir="2021404" algn="ctr" rotWithShape="0">
                    <a:srgbClr val="9999FF"/>
                  </a:outerShdw>
                </a:effectLst>
                <a:latin typeface="Arial Black" panose="020B0A04020102020204" pitchFamily="34" charset="0"/>
              </a:rPr>
              <a:t>Cytb6</a:t>
            </a:r>
          </a:p>
        </p:txBody>
      </p:sp>
      <p:sp>
        <p:nvSpPr>
          <p:cNvPr id="18468" name="Freeform 36"/>
          <p:cNvSpPr>
            <a:spLocks/>
          </p:cNvSpPr>
          <p:nvPr/>
        </p:nvSpPr>
        <p:spPr bwMode="auto">
          <a:xfrm>
            <a:off x="4464050" y="836614"/>
            <a:ext cx="407988" cy="504825"/>
          </a:xfrm>
          <a:custGeom>
            <a:avLst/>
            <a:gdLst>
              <a:gd name="T0" fmla="*/ 647681744 w 257"/>
              <a:gd name="T1" fmla="*/ 0 h 318"/>
              <a:gd name="T2" fmla="*/ 75604780 w 257"/>
              <a:gd name="T3" fmla="*/ 229335013 h 318"/>
              <a:gd name="T4" fmla="*/ 189012744 w 257"/>
              <a:gd name="T5" fmla="*/ 801409688 h 318"/>
              <a:gd name="T6" fmla="*/ 0 60000 65536"/>
              <a:gd name="T7" fmla="*/ 0 60000 65536"/>
              <a:gd name="T8" fmla="*/ 0 60000 65536"/>
            </a:gdLst>
            <a:ahLst/>
            <a:cxnLst>
              <a:cxn ang="T6">
                <a:pos x="T0" y="T1"/>
              </a:cxn>
              <a:cxn ang="T7">
                <a:pos x="T2" y="T3"/>
              </a:cxn>
              <a:cxn ang="T8">
                <a:pos x="T4" y="T5"/>
              </a:cxn>
            </a:cxnLst>
            <a:rect l="0" t="0" r="r" b="b"/>
            <a:pathLst>
              <a:path w="257" h="318">
                <a:moveTo>
                  <a:pt x="257" y="0"/>
                </a:moveTo>
                <a:cubicBezTo>
                  <a:pt x="158" y="19"/>
                  <a:pt x="60" y="38"/>
                  <a:pt x="30" y="91"/>
                </a:cubicBezTo>
                <a:cubicBezTo>
                  <a:pt x="0" y="144"/>
                  <a:pt x="68" y="280"/>
                  <a:pt x="75" y="318"/>
                </a:cubicBezTo>
              </a:path>
            </a:pathLst>
          </a:custGeom>
          <a:noFill/>
          <a:ln w="57150" cmpd="sng">
            <a:solidFill>
              <a:srgbClr val="66FF33"/>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69" name="WordArt 37"/>
          <p:cNvSpPr>
            <a:spLocks noChangeArrowheads="1" noChangeShapeType="1" noTextEdit="1"/>
          </p:cNvSpPr>
          <p:nvPr/>
        </p:nvSpPr>
        <p:spPr bwMode="auto">
          <a:xfrm rot="3243991">
            <a:off x="7522370" y="1354933"/>
            <a:ext cx="327025" cy="300037"/>
          </a:xfrm>
          <a:prstGeom prst="rect">
            <a:avLst/>
          </a:prstGeom>
        </p:spPr>
        <p:txBody>
          <a:bodyPr wrap="none" fromWordArt="1">
            <a:prstTxWarp prst="textSlantUp">
              <a:avLst>
                <a:gd name="adj" fmla="val 0"/>
              </a:avLst>
            </a:prstTxWarp>
          </a:bodyPr>
          <a:lstStyle/>
          <a:p>
            <a:pPr algn="ctr" rtl="0"/>
            <a:r>
              <a:rPr lang="en-US" sz="3600" b="1" kern="10">
                <a:ln w="9525">
                  <a:solidFill>
                    <a:srgbClr val="CC99FF"/>
                  </a:solidFill>
                  <a:round/>
                  <a:headEnd/>
                  <a:tailEnd/>
                </a:ln>
                <a:gradFill rotWithShape="1">
                  <a:gsLst>
                    <a:gs pos="0">
                      <a:srgbClr val="6600CC"/>
                    </a:gs>
                    <a:gs pos="100000">
                      <a:srgbClr val="CC00CC"/>
                    </a:gs>
                  </a:gsLst>
                  <a:lin ang="2100000" scaled="1"/>
                </a:gradFill>
                <a:effectLst>
                  <a:outerShdw dist="53882" dir="2700000" algn="ctr" rotWithShape="0">
                    <a:srgbClr val="9999FF">
                      <a:alpha val="79999"/>
                    </a:srgbClr>
                  </a:outerShdw>
                </a:effectLst>
                <a:latin typeface="BatangChe" panose="02030609000101010101" pitchFamily="49" charset="-127"/>
                <a:ea typeface="BatangChe" panose="02030609000101010101" pitchFamily="49" charset="-127"/>
              </a:rPr>
              <a:t>FD</a:t>
            </a:r>
          </a:p>
        </p:txBody>
      </p:sp>
      <p:sp>
        <p:nvSpPr>
          <p:cNvPr id="18470" name="WordArt 38"/>
          <p:cNvSpPr>
            <a:spLocks noChangeArrowheads="1" noChangeShapeType="1" noTextEdit="1"/>
          </p:cNvSpPr>
          <p:nvPr/>
        </p:nvSpPr>
        <p:spPr bwMode="auto">
          <a:xfrm rot="3243991">
            <a:off x="7951788" y="2592388"/>
            <a:ext cx="1168400" cy="215900"/>
          </a:xfrm>
          <a:prstGeom prst="rect">
            <a:avLst/>
          </a:prstGeom>
        </p:spPr>
        <p:txBody>
          <a:bodyPr wrap="none" fromWordArt="1">
            <a:prstTxWarp prst="textSlantUp">
              <a:avLst>
                <a:gd name="adj" fmla="val 0"/>
              </a:avLst>
            </a:prstTxWarp>
          </a:bodyPr>
          <a:lstStyle/>
          <a:p>
            <a:pPr algn="ctr" rtl="0"/>
            <a:r>
              <a:rPr lang="en-US" sz="3600" b="1" kern="10">
                <a:ln w="9525">
                  <a:solidFill>
                    <a:srgbClr val="CC99FF"/>
                  </a:solidFill>
                  <a:round/>
                  <a:headEnd/>
                  <a:tailEnd/>
                </a:ln>
                <a:gradFill rotWithShape="1">
                  <a:gsLst>
                    <a:gs pos="0">
                      <a:srgbClr val="6600CC"/>
                    </a:gs>
                    <a:gs pos="100000">
                      <a:srgbClr val="CC00CC"/>
                    </a:gs>
                  </a:gsLst>
                  <a:lin ang="2100000" scaled="1"/>
                </a:gradFill>
                <a:effectLst>
                  <a:outerShdw dist="53882" dir="2700000" algn="ctr" rotWithShape="0">
                    <a:srgbClr val="9999FF">
                      <a:alpha val="79999"/>
                    </a:srgbClr>
                  </a:outerShdw>
                </a:effectLst>
                <a:latin typeface="BatangChe" panose="02030609000101010101" pitchFamily="49" charset="-127"/>
                <a:ea typeface="BatangChe" panose="02030609000101010101" pitchFamily="49" charset="-127"/>
              </a:rPr>
              <a:t>NADP++</a:t>
            </a:r>
          </a:p>
        </p:txBody>
      </p:sp>
      <p:sp>
        <p:nvSpPr>
          <p:cNvPr id="18471" name="Line 39"/>
          <p:cNvSpPr>
            <a:spLocks noChangeShapeType="1"/>
          </p:cNvSpPr>
          <p:nvPr/>
        </p:nvSpPr>
        <p:spPr bwMode="auto">
          <a:xfrm>
            <a:off x="7824789" y="1773238"/>
            <a:ext cx="287337" cy="36036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2" name="WordArt 40"/>
          <p:cNvSpPr>
            <a:spLocks noChangeArrowheads="1" noChangeShapeType="1" noTextEdit="1"/>
          </p:cNvSpPr>
          <p:nvPr/>
        </p:nvSpPr>
        <p:spPr bwMode="auto">
          <a:xfrm rot="2640123">
            <a:off x="7319964" y="908051"/>
            <a:ext cx="288925" cy="144463"/>
          </a:xfrm>
          <a:prstGeom prst="rect">
            <a:avLst/>
          </a:prstGeom>
        </p:spPr>
        <p:txBody>
          <a:bodyPr wrap="none" fromWordArt="1">
            <a:prstTxWarp prst="textPlain">
              <a:avLst>
                <a:gd name="adj" fmla="val 50000"/>
              </a:avLst>
            </a:prstTxWarp>
          </a:bodyPr>
          <a:lstStyle/>
          <a:p>
            <a:pPr algn="ctr" rtl="0"/>
            <a:r>
              <a:rPr lang="en-US" sz="3600" i="1" kern="10">
                <a:ln w="9525">
                  <a:solidFill>
                    <a:srgbClr val="66FF33"/>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2e</a:t>
            </a:r>
          </a:p>
        </p:txBody>
      </p:sp>
      <p:sp>
        <p:nvSpPr>
          <p:cNvPr id="18473" name="Line 41"/>
          <p:cNvSpPr>
            <a:spLocks noChangeShapeType="1"/>
          </p:cNvSpPr>
          <p:nvPr/>
        </p:nvSpPr>
        <p:spPr bwMode="auto">
          <a:xfrm>
            <a:off x="7248525" y="981076"/>
            <a:ext cx="287338" cy="360363"/>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4" name="Line 42"/>
          <p:cNvSpPr>
            <a:spLocks noChangeShapeType="1"/>
          </p:cNvSpPr>
          <p:nvPr/>
        </p:nvSpPr>
        <p:spPr bwMode="auto">
          <a:xfrm>
            <a:off x="8904289" y="3284538"/>
            <a:ext cx="287337" cy="36036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5" name="WordArt 43"/>
          <p:cNvSpPr>
            <a:spLocks noChangeArrowheads="1" noChangeShapeType="1" noTextEdit="1"/>
          </p:cNvSpPr>
          <p:nvPr/>
        </p:nvSpPr>
        <p:spPr bwMode="auto">
          <a:xfrm rot="2640123">
            <a:off x="9048751" y="3284538"/>
            <a:ext cx="288925" cy="144462"/>
          </a:xfrm>
          <a:prstGeom prst="rect">
            <a:avLst/>
          </a:prstGeom>
        </p:spPr>
        <p:txBody>
          <a:bodyPr wrap="none" fromWordArt="1">
            <a:prstTxWarp prst="textPlain">
              <a:avLst>
                <a:gd name="adj" fmla="val 50000"/>
              </a:avLst>
            </a:prstTxWarp>
          </a:bodyPr>
          <a:lstStyle/>
          <a:p>
            <a:pPr algn="ctr" rtl="0"/>
            <a:r>
              <a:rPr lang="en-US" sz="3600" i="1" kern="10">
                <a:ln w="9525">
                  <a:solidFill>
                    <a:srgbClr val="66FF33"/>
                  </a:solidFill>
                  <a:round/>
                  <a:headEnd/>
                  <a:tailEnd/>
                </a:ln>
                <a:solidFill>
                  <a:srgbClr val="FFFFFF"/>
                </a:solidFill>
                <a:effectLst>
                  <a:outerShdw dist="35921" dir="2700000" algn="ctr" rotWithShape="0">
                    <a:srgbClr val="808080">
                      <a:alpha val="79999"/>
                    </a:srgbClr>
                  </a:outerShdw>
                </a:effectLst>
                <a:latin typeface="Arial Black" panose="020B0A04020102020204" pitchFamily="34" charset="0"/>
              </a:rPr>
              <a:t>2e</a:t>
            </a:r>
          </a:p>
        </p:txBody>
      </p:sp>
      <p:sp>
        <p:nvSpPr>
          <p:cNvPr id="18476" name="Line 44"/>
          <p:cNvSpPr>
            <a:spLocks noChangeShapeType="1"/>
          </p:cNvSpPr>
          <p:nvPr/>
        </p:nvSpPr>
        <p:spPr bwMode="auto">
          <a:xfrm>
            <a:off x="5375276" y="3068638"/>
            <a:ext cx="574675" cy="647700"/>
          </a:xfrm>
          <a:prstGeom prst="line">
            <a:avLst/>
          </a:prstGeom>
          <a:noFill/>
          <a:ln w="57150" cmpd="thickThin">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7" name="Line 45"/>
          <p:cNvSpPr>
            <a:spLocks noChangeShapeType="1"/>
          </p:cNvSpPr>
          <p:nvPr/>
        </p:nvSpPr>
        <p:spPr bwMode="auto">
          <a:xfrm>
            <a:off x="5375276" y="3429000"/>
            <a:ext cx="574675" cy="647700"/>
          </a:xfrm>
          <a:prstGeom prst="line">
            <a:avLst/>
          </a:prstGeom>
          <a:noFill/>
          <a:ln w="57150" cmpd="thickThin">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8" name="Text Box 46"/>
          <p:cNvSpPr txBox="1">
            <a:spLocks noChangeArrowheads="1"/>
          </p:cNvSpPr>
          <p:nvPr/>
        </p:nvSpPr>
        <p:spPr bwMode="auto">
          <a:xfrm>
            <a:off x="7104063" y="2349501"/>
            <a:ext cx="7921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spcBef>
                <a:spcPct val="50000"/>
              </a:spcBef>
            </a:pPr>
            <a:r>
              <a:rPr lang="en-US" altLang="en-US" sz="2400">
                <a:cs typeface="Arial" panose="020B0604020202020204" pitchFamily="34" charset="0"/>
              </a:rPr>
              <a:t>	2H</a:t>
            </a:r>
            <a:r>
              <a:rPr lang="en-US" altLang="en-US" sz="2400" baseline="30000">
                <a:cs typeface="Arial" panose="020B0604020202020204" pitchFamily="34" charset="0"/>
              </a:rPr>
              <a:t>+</a:t>
            </a:r>
            <a:endParaRPr lang="en-US" altLang="en-US" sz="2400">
              <a:cs typeface="Arial" panose="020B0604020202020204" pitchFamily="34" charset="0"/>
            </a:endParaRPr>
          </a:p>
        </p:txBody>
      </p:sp>
      <p:sp>
        <p:nvSpPr>
          <p:cNvPr id="18479" name="Freeform 47"/>
          <p:cNvSpPr>
            <a:spLocks/>
          </p:cNvSpPr>
          <p:nvPr/>
        </p:nvSpPr>
        <p:spPr bwMode="auto">
          <a:xfrm>
            <a:off x="7967663" y="2924176"/>
            <a:ext cx="576262" cy="576263"/>
          </a:xfrm>
          <a:custGeom>
            <a:avLst/>
            <a:gdLst>
              <a:gd name="T0" fmla="*/ 0 w 363"/>
              <a:gd name="T1" fmla="*/ 0 h 363"/>
              <a:gd name="T2" fmla="*/ 685481905 w 363"/>
              <a:gd name="T3" fmla="*/ 229335211 h 363"/>
              <a:gd name="T4" fmla="*/ 914815131 w 363"/>
              <a:gd name="T5" fmla="*/ 914818306 h 363"/>
              <a:gd name="T6" fmla="*/ 0 60000 65536"/>
              <a:gd name="T7" fmla="*/ 0 60000 65536"/>
              <a:gd name="T8" fmla="*/ 0 60000 65536"/>
            </a:gdLst>
            <a:ahLst/>
            <a:cxnLst>
              <a:cxn ang="T6">
                <a:pos x="T0" y="T1"/>
              </a:cxn>
              <a:cxn ang="T7">
                <a:pos x="T2" y="T3"/>
              </a:cxn>
              <a:cxn ang="T8">
                <a:pos x="T4" y="T5"/>
              </a:cxn>
            </a:cxnLst>
            <a:rect l="0" t="0" r="r" b="b"/>
            <a:pathLst>
              <a:path w="363" h="363">
                <a:moveTo>
                  <a:pt x="0" y="0"/>
                </a:moveTo>
                <a:cubicBezTo>
                  <a:pt x="106" y="15"/>
                  <a:pt x="212" y="31"/>
                  <a:pt x="272" y="91"/>
                </a:cubicBezTo>
                <a:cubicBezTo>
                  <a:pt x="332" y="151"/>
                  <a:pt x="348" y="318"/>
                  <a:pt x="363" y="363"/>
                </a:cubicBezTo>
              </a:path>
            </a:pathLst>
          </a:custGeom>
          <a:noFill/>
          <a:ln w="28575"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56328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eaLnBrk="1" hangingPunct="1">
              <a:defRPr/>
            </a:pPr>
            <a:r>
              <a:rPr lang="fa-IR" sz="4000"/>
              <a:t/>
            </a:r>
            <a:br>
              <a:rPr lang="fa-IR" sz="4000"/>
            </a:br>
            <a:r>
              <a:rPr lang="fa-IR" sz="4000"/>
              <a:t/>
            </a:r>
            <a:br>
              <a:rPr lang="fa-IR" sz="4000"/>
            </a:br>
            <a:r>
              <a:rPr lang="fa-IR" sz="4000"/>
              <a:t/>
            </a:r>
            <a:br>
              <a:rPr lang="fa-IR" sz="4000"/>
            </a:br>
            <a:r>
              <a:rPr lang="fa-IR" sz="4000"/>
              <a:t/>
            </a:r>
            <a:br>
              <a:rPr lang="fa-IR" sz="4000"/>
            </a:br>
            <a:r>
              <a:rPr lang="fa-IR" sz="4000"/>
              <a:t/>
            </a:r>
            <a:br>
              <a:rPr lang="fa-IR" sz="4000"/>
            </a:br>
            <a:endParaRPr lang="en-US" sz="4000"/>
          </a:p>
        </p:txBody>
      </p:sp>
      <p:sp>
        <p:nvSpPr>
          <p:cNvPr id="56323" name="Rectangle 3"/>
          <p:cNvSpPr>
            <a:spLocks noGrp="1" noChangeArrowheads="1"/>
          </p:cNvSpPr>
          <p:nvPr>
            <p:ph type="body" idx="1"/>
          </p:nvPr>
        </p:nvSpPr>
        <p:spPr>
          <a:xfrm>
            <a:off x="1981200" y="1905000"/>
            <a:ext cx="8686800" cy="2819400"/>
          </a:xfrm>
        </p:spPr>
        <p:txBody>
          <a:bodyPr/>
          <a:lstStyle/>
          <a:p>
            <a:pPr algn="justLow" eaLnBrk="1" hangingPunct="1">
              <a:defRPr/>
            </a:pPr>
            <a:endParaRPr lang="fa-IR" sz="2400" dirty="0">
              <a:cs typeface="Zar" pitchFamily="2" charset="-78"/>
            </a:endParaRPr>
          </a:p>
          <a:p>
            <a:pPr algn="justLow" rtl="1" eaLnBrk="1" hangingPunct="1">
              <a:defRPr/>
            </a:pPr>
            <a:r>
              <a:rPr lang="fa-IR" sz="2400" dirty="0">
                <a:cs typeface="Zar" pitchFamily="2" charset="-78"/>
              </a:rPr>
              <a:t>داراي طول موج 700 نانو متر وحداكثر جذب نور قرمز توسط كلروفيل </a:t>
            </a:r>
            <a:r>
              <a:rPr lang="en-US" sz="2400" dirty="0">
                <a:cs typeface="Zar" pitchFamily="2" charset="-78"/>
              </a:rPr>
              <a:t>a</a:t>
            </a:r>
            <a:r>
              <a:rPr lang="fa-IR" sz="2400" dirty="0">
                <a:cs typeface="Zar" pitchFamily="2" charset="-78"/>
              </a:rPr>
              <a:t> ويژه فتو سيستم 1 در طول موج 700 نانو متر. در فتو سيستم 1 نور توسط گيرنده هاي نوري (</a:t>
            </a:r>
            <a:r>
              <a:rPr lang="en-US" sz="2400" dirty="0">
                <a:cs typeface="Zar" pitchFamily="2" charset="-78"/>
              </a:rPr>
              <a:t>LHC1 </a:t>
            </a:r>
            <a:r>
              <a:rPr lang="fa-IR" sz="2400" dirty="0">
                <a:cs typeface="Zar" pitchFamily="2" charset="-78"/>
              </a:rPr>
              <a:t> </a:t>
            </a:r>
            <a:r>
              <a:rPr lang="en-US" sz="2400" dirty="0">
                <a:cs typeface="Zar" pitchFamily="2" charset="-78"/>
              </a:rPr>
              <a:t>   ( </a:t>
            </a:r>
            <a:r>
              <a:rPr lang="fa-IR" sz="2400" dirty="0">
                <a:cs typeface="Zar" pitchFamily="2" charset="-78"/>
              </a:rPr>
              <a:t>جذب مي شود . سپس نور جذب شده به </a:t>
            </a:r>
            <a:r>
              <a:rPr lang="en-US" sz="2400" dirty="0">
                <a:cs typeface="Zar" pitchFamily="2" charset="-78"/>
              </a:rPr>
              <a:t>p700 </a:t>
            </a:r>
            <a:r>
              <a:rPr lang="fa-IR" sz="2400" dirty="0">
                <a:cs typeface="Zar" pitchFamily="2" charset="-78"/>
              </a:rPr>
              <a:t> منتقل مي شود كه در اثر دريافت نور،انرژي بر انگيخته مي شود والكترون از دست مي دهد . </a:t>
            </a:r>
          </a:p>
          <a:p>
            <a:pPr algn="justLow" eaLnBrk="1" hangingPunct="1">
              <a:defRPr/>
            </a:pPr>
            <a:endParaRPr lang="fa-IR" sz="2400" dirty="0">
              <a:cs typeface="Zar" pitchFamily="2" charset="-78"/>
            </a:endParaRPr>
          </a:p>
          <a:p>
            <a:pPr algn="justLow" eaLnBrk="1" hangingPunct="1">
              <a:defRPr/>
            </a:pPr>
            <a:endParaRPr lang="fa-IR" sz="2400" dirty="0">
              <a:cs typeface="Zar" pitchFamily="2" charset="-78"/>
            </a:endParaRPr>
          </a:p>
          <a:p>
            <a:pPr algn="justLow" eaLnBrk="1" hangingPunct="1">
              <a:buFontTx/>
              <a:buNone/>
              <a:defRPr/>
            </a:pPr>
            <a:endParaRPr lang="fa-IR" sz="2400" dirty="0">
              <a:cs typeface="Zar" pitchFamily="2" charset="-78"/>
            </a:endParaRPr>
          </a:p>
          <a:p>
            <a:pPr algn="justLow" eaLnBrk="1" hangingPunct="1">
              <a:defRPr/>
            </a:pPr>
            <a:endParaRPr lang="en-US" sz="2400" dirty="0">
              <a:cs typeface="Zar" pitchFamily="2" charset="-78"/>
            </a:endParaRPr>
          </a:p>
        </p:txBody>
      </p:sp>
      <p:sp>
        <p:nvSpPr>
          <p:cNvPr id="19460" name="Text Box 4"/>
          <p:cNvSpPr txBox="1">
            <a:spLocks noChangeArrowheads="1"/>
          </p:cNvSpPr>
          <p:nvPr/>
        </p:nvSpPr>
        <p:spPr bwMode="auto">
          <a:xfrm>
            <a:off x="2855914" y="3155951"/>
            <a:ext cx="7077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endParaRPr lang="en-US" altLang="en-US">
              <a:cs typeface="Arial" panose="020B0604020202020204" pitchFamily="34" charset="0"/>
            </a:endParaRPr>
          </a:p>
        </p:txBody>
      </p:sp>
      <p:sp>
        <p:nvSpPr>
          <p:cNvPr id="19461" name="WordArt 5" descr="White marble"/>
          <p:cNvSpPr>
            <a:spLocks noChangeArrowheads="1" noChangeShapeType="1" noTextEdit="1"/>
          </p:cNvSpPr>
          <p:nvPr/>
        </p:nvSpPr>
        <p:spPr bwMode="auto">
          <a:xfrm>
            <a:off x="7248526" y="620713"/>
            <a:ext cx="2797175" cy="10795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3600" kern="10">
                <a:ln w="9525">
                  <a:round/>
                  <a:headEnd/>
                  <a:tailEnd/>
                </a:ln>
                <a:blipFill dpi="0" rotWithShape="0">
                  <a:blip r:embed="rId2"/>
                  <a:srcRect/>
                  <a:tile tx="0" ty="0" sx="100000" sy="100000" flip="none" algn="tl"/>
                </a:blipFill>
                <a:cs typeface="Titr" panose="00000700000000000000" pitchFamily="2" charset="-78"/>
              </a:rPr>
              <a:t>فتو سيستم 1:</a:t>
            </a:r>
            <a:endParaRPr lang="en-US" sz="3600" kern="10">
              <a:ln w="9525">
                <a:round/>
                <a:headEnd/>
                <a:tailEnd/>
              </a:ln>
              <a:blipFill dpi="0" rotWithShape="0">
                <a:blip r:embed="rId2"/>
                <a:srcRect/>
                <a:tile tx="0" ty="0" sx="100000" sy="100000" flip="none" algn="tl"/>
              </a:blipFill>
              <a:cs typeface="Titr" panose="00000700000000000000" pitchFamily="2" charset="-78"/>
            </a:endParaRPr>
          </a:p>
        </p:txBody>
      </p:sp>
    </p:spTree>
    <p:extLst>
      <p:ext uri="{BB962C8B-B14F-4D97-AF65-F5344CB8AC3E}">
        <p14:creationId xmlns:p14="http://schemas.microsoft.com/office/powerpoint/2010/main" val="325243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WordArt 2" descr="White marble"/>
          <p:cNvSpPr>
            <a:spLocks noChangeArrowheads="1" noChangeShapeType="1" noTextEdit="1"/>
          </p:cNvSpPr>
          <p:nvPr/>
        </p:nvSpPr>
        <p:spPr bwMode="auto">
          <a:xfrm>
            <a:off x="1524000" y="0"/>
            <a:ext cx="9144000" cy="68580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rtl="0"/>
            <a:endParaRPr lang="en-US" sz="3600" kern="10">
              <a:ln w="9525">
                <a:round/>
                <a:headEnd/>
                <a:tailEnd/>
              </a:ln>
              <a:blipFill dpi="0" rotWithShape="0">
                <a:blip r:embed="rId2"/>
                <a:srcRect/>
                <a:tile tx="0" ty="0" sx="100000" sy="100000" flip="none" algn="tl"/>
              </a:blipFill>
              <a:cs typeface="Titr" panose="00000700000000000000" pitchFamily="2" charset="-78"/>
            </a:endParaRPr>
          </a:p>
        </p:txBody>
      </p:sp>
      <p:sp>
        <p:nvSpPr>
          <p:cNvPr id="20483" name="WordArt 3" descr="White marble"/>
          <p:cNvSpPr>
            <a:spLocks noChangeArrowheads="1" noChangeShapeType="1" noTextEdit="1"/>
          </p:cNvSpPr>
          <p:nvPr/>
        </p:nvSpPr>
        <p:spPr bwMode="auto">
          <a:xfrm>
            <a:off x="6383338" y="260351"/>
            <a:ext cx="3852862" cy="1008063"/>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2400" kern="10">
                <a:ln w="9525">
                  <a:round/>
                  <a:headEnd/>
                  <a:tailEnd/>
                </a:ln>
                <a:blipFill dpi="0" rotWithShape="0">
                  <a:blip r:embed="rId2"/>
                  <a:srcRect/>
                  <a:tile tx="0" ty="0" sx="100000" sy="100000" flip="none" algn="tl"/>
                </a:blipFill>
                <a:cs typeface="Titr" panose="00000700000000000000" pitchFamily="2" charset="-78"/>
              </a:rPr>
              <a:t>فتو سيستم 2 : </a:t>
            </a:r>
            <a:endParaRPr lang="en-US" sz="2400" kern="10">
              <a:ln w="9525">
                <a:round/>
                <a:headEnd/>
                <a:tailEnd/>
              </a:ln>
              <a:blipFill dpi="0" rotWithShape="0">
                <a:blip r:embed="rId2"/>
                <a:srcRect/>
                <a:tile tx="0" ty="0" sx="100000" sy="100000" flip="none" algn="tl"/>
              </a:blipFill>
              <a:cs typeface="Titr" panose="00000700000000000000" pitchFamily="2" charset="-78"/>
            </a:endParaRPr>
          </a:p>
        </p:txBody>
      </p:sp>
      <p:sp>
        <p:nvSpPr>
          <p:cNvPr id="20484" name="Text Box 4"/>
          <p:cNvSpPr txBox="1">
            <a:spLocks noChangeArrowheads="1"/>
          </p:cNvSpPr>
          <p:nvPr/>
        </p:nvSpPr>
        <p:spPr bwMode="auto">
          <a:xfrm>
            <a:off x="7608888" y="13414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endParaRPr lang="en-US" altLang="en-US">
              <a:cs typeface="Arial" panose="020B0604020202020204" pitchFamily="34" charset="0"/>
            </a:endParaRPr>
          </a:p>
        </p:txBody>
      </p:sp>
      <p:sp>
        <p:nvSpPr>
          <p:cNvPr id="20485" name="Text Box 5"/>
          <p:cNvSpPr txBox="1">
            <a:spLocks noChangeArrowheads="1"/>
          </p:cNvSpPr>
          <p:nvPr/>
        </p:nvSpPr>
        <p:spPr bwMode="auto">
          <a:xfrm>
            <a:off x="1524000" y="1125538"/>
            <a:ext cx="9144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eaLnBrk="1" hangingPunct="1"/>
            <a:endParaRPr lang="en-US" altLang="en-US">
              <a:cs typeface="Arial" panose="020B0604020202020204" pitchFamily="34" charset="0"/>
            </a:endParaRPr>
          </a:p>
        </p:txBody>
      </p:sp>
      <p:sp>
        <p:nvSpPr>
          <p:cNvPr id="20486" name="Text Box 6"/>
          <p:cNvSpPr txBox="1">
            <a:spLocks noChangeArrowheads="1"/>
          </p:cNvSpPr>
          <p:nvPr/>
        </p:nvSpPr>
        <p:spPr bwMode="auto">
          <a:xfrm>
            <a:off x="1919289" y="2133600"/>
            <a:ext cx="85693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justLow" rtl="1" eaLnBrk="1" hangingPunct="1">
              <a:spcBef>
                <a:spcPct val="50000"/>
              </a:spcBef>
            </a:pPr>
            <a:r>
              <a:rPr lang="fa-IR" altLang="en-US" sz="2400" dirty="0"/>
              <a:t>در غشاء تا يلاكو ييد ها قرار دارد وشامل كلرو فيل و كارو تنو ييدها ست . داراي طول موج</a:t>
            </a:r>
          </a:p>
          <a:p>
            <a:pPr algn="justLow" rtl="1" eaLnBrk="1" hangingPunct="1">
              <a:spcBef>
                <a:spcPct val="50000"/>
              </a:spcBef>
            </a:pPr>
            <a:r>
              <a:rPr lang="fa-IR" altLang="en-US" sz="2400" dirty="0"/>
              <a:t> 680 نانومتر يعني حدا كثر جذب نور قرمز توسط كلرو فيل </a:t>
            </a:r>
            <a:r>
              <a:rPr lang="en-US" altLang="en-US" sz="2400" dirty="0"/>
              <a:t>a</a:t>
            </a:r>
            <a:r>
              <a:rPr lang="fa-IR" altLang="en-US" sz="2400" dirty="0"/>
              <a:t> وي</a:t>
            </a:r>
            <a:r>
              <a:rPr lang="fa-IR" altLang="en-US" sz="2400" dirty="0">
                <a:cs typeface="Arial" panose="020B0604020202020204" pitchFamily="34" charset="0"/>
              </a:rPr>
              <a:t>‍‍</a:t>
            </a:r>
            <a:r>
              <a:rPr lang="fa-IR" altLang="en-US" sz="2400" dirty="0"/>
              <a:t>ژه فتو سيستم 2 در طول موج</a:t>
            </a:r>
          </a:p>
          <a:p>
            <a:pPr algn="justLow" rtl="1" eaLnBrk="1" hangingPunct="1">
              <a:spcBef>
                <a:spcPct val="50000"/>
              </a:spcBef>
            </a:pPr>
            <a:r>
              <a:rPr lang="fa-IR" altLang="en-US" sz="2400" dirty="0"/>
              <a:t> 680 نا نومتر . در فتو سيستم 2 نور توسط گيرنده هاي نوري (</a:t>
            </a:r>
            <a:r>
              <a:rPr lang="en-US" altLang="en-US" sz="2400" dirty="0"/>
              <a:t>LHC2</a:t>
            </a:r>
            <a:r>
              <a:rPr lang="fa-IR" altLang="en-US" sz="2400" dirty="0"/>
              <a:t> ) با هما ن رنگيزه جذب مي شود . </a:t>
            </a:r>
          </a:p>
          <a:p>
            <a:pPr algn="justLow" eaLnBrk="1" hangingPunct="1">
              <a:spcBef>
                <a:spcPct val="50000"/>
              </a:spcBef>
            </a:pPr>
            <a:endParaRPr lang="fa-IR" altLang="en-US" sz="2400" dirty="0"/>
          </a:p>
          <a:p>
            <a:pPr algn="justLow" eaLnBrk="1" hangingPunct="1">
              <a:spcBef>
                <a:spcPct val="50000"/>
              </a:spcBef>
            </a:pPr>
            <a:endParaRPr lang="en-US" altLang="en-US" sz="2400" dirty="0"/>
          </a:p>
        </p:txBody>
      </p:sp>
    </p:spTree>
    <p:extLst>
      <p:ext uri="{BB962C8B-B14F-4D97-AF65-F5344CB8AC3E}">
        <p14:creationId xmlns:p14="http://schemas.microsoft.com/office/powerpoint/2010/main" val="16894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WordArt 2" descr="White marble"/>
          <p:cNvSpPr>
            <a:spLocks noChangeArrowheads="1" noChangeShapeType="1" noTextEdit="1"/>
          </p:cNvSpPr>
          <p:nvPr/>
        </p:nvSpPr>
        <p:spPr bwMode="auto">
          <a:xfrm>
            <a:off x="6062664" y="3119439"/>
            <a:ext cx="66675" cy="61912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rtl="0"/>
            <a:r>
              <a:rPr lang="en-US" sz="2800" kern="10">
                <a:ln w="9525">
                  <a:round/>
                  <a:headEnd/>
                  <a:tailEnd/>
                </a:ln>
                <a:blipFill dpi="0" rotWithShape="0">
                  <a:blip r:embed="rId2"/>
                  <a:srcRect/>
                  <a:tile tx="0" ty="0" sx="100000" sy="100000" flip="none" algn="tl"/>
                </a:blipFill>
                <a:cs typeface="Titr" panose="00000700000000000000" pitchFamily="2" charset="-78"/>
              </a:rPr>
              <a:t> </a:t>
            </a:r>
          </a:p>
        </p:txBody>
      </p:sp>
      <p:sp>
        <p:nvSpPr>
          <p:cNvPr id="21507" name="WordArt 3" descr="White marble"/>
          <p:cNvSpPr>
            <a:spLocks noChangeArrowheads="1" noChangeShapeType="1" noTextEdit="1"/>
          </p:cNvSpPr>
          <p:nvPr/>
        </p:nvSpPr>
        <p:spPr bwMode="auto">
          <a:xfrm>
            <a:off x="7464426" y="333376"/>
            <a:ext cx="2847975" cy="792163"/>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2800" kern="10">
                <a:ln w="9525">
                  <a:round/>
                  <a:headEnd/>
                  <a:tailEnd/>
                </a:ln>
                <a:blipFill dpi="0" rotWithShape="0">
                  <a:blip r:embed="rId2"/>
                  <a:srcRect/>
                  <a:tile tx="0" ty="0" sx="100000" sy="100000" flip="none" algn="tl"/>
                </a:blipFill>
                <a:cs typeface="Titr" panose="00000700000000000000" pitchFamily="2" charset="-78"/>
              </a:rPr>
              <a:t>سيستم انتقال الكترون : </a:t>
            </a:r>
            <a:endParaRPr lang="en-US" sz="2800" kern="10">
              <a:ln w="9525">
                <a:round/>
                <a:headEnd/>
                <a:tailEnd/>
              </a:ln>
              <a:blipFill dpi="0" rotWithShape="0">
                <a:blip r:embed="rId2"/>
                <a:srcRect/>
                <a:tile tx="0" ty="0" sx="100000" sy="100000" flip="none" algn="tl"/>
              </a:blipFill>
              <a:cs typeface="Titr" panose="00000700000000000000" pitchFamily="2" charset="-78"/>
            </a:endParaRPr>
          </a:p>
        </p:txBody>
      </p:sp>
      <p:sp>
        <p:nvSpPr>
          <p:cNvPr id="21508" name="Text Box 4"/>
          <p:cNvSpPr txBox="1">
            <a:spLocks noChangeArrowheads="1"/>
          </p:cNvSpPr>
          <p:nvPr/>
        </p:nvSpPr>
        <p:spPr bwMode="auto">
          <a:xfrm>
            <a:off x="1524000" y="2205038"/>
            <a:ext cx="867568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Zar" panose="00000400000000000000" pitchFamily="2" charset="-78"/>
              </a:defRPr>
            </a:lvl1pPr>
            <a:lvl2pPr marL="742950" indent="-285750" eaLnBrk="0" hangingPunct="0">
              <a:defRPr>
                <a:solidFill>
                  <a:schemeClr val="tx1"/>
                </a:solidFill>
                <a:latin typeface="Tahoma" panose="020B0604030504040204" pitchFamily="34" charset="0"/>
                <a:cs typeface="Zar" panose="00000400000000000000" pitchFamily="2" charset="-78"/>
              </a:defRPr>
            </a:lvl2pPr>
            <a:lvl3pPr marL="1143000" indent="-228600" eaLnBrk="0" hangingPunct="0">
              <a:defRPr>
                <a:solidFill>
                  <a:schemeClr val="tx1"/>
                </a:solidFill>
                <a:latin typeface="Tahoma" panose="020B0604030504040204" pitchFamily="34" charset="0"/>
                <a:cs typeface="Zar" panose="00000400000000000000" pitchFamily="2" charset="-78"/>
              </a:defRPr>
            </a:lvl3pPr>
            <a:lvl4pPr marL="1600200" indent="-228600" eaLnBrk="0" hangingPunct="0">
              <a:defRPr>
                <a:solidFill>
                  <a:schemeClr val="tx1"/>
                </a:solidFill>
                <a:latin typeface="Tahoma" panose="020B0604030504040204" pitchFamily="34" charset="0"/>
                <a:cs typeface="Zar" panose="00000400000000000000" pitchFamily="2" charset="-78"/>
              </a:defRPr>
            </a:lvl4pPr>
            <a:lvl5pPr marL="2057400" indent="-228600" eaLnBrk="0" hangingPunct="0">
              <a:defRPr>
                <a:solidFill>
                  <a:schemeClr val="tx1"/>
                </a:solidFill>
                <a:latin typeface="Tahoma" panose="020B0604030504040204" pitchFamily="34" charset="0"/>
                <a:cs typeface="Zar" panose="00000400000000000000" pitchFamily="2" charset="-78"/>
              </a:defRPr>
            </a:lvl5pPr>
            <a:lvl6pPr marL="25146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6pPr>
            <a:lvl7pPr marL="29718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7pPr>
            <a:lvl8pPr marL="34290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8pPr>
            <a:lvl9pPr marL="3886200" indent="-228600" algn="r" rtl="1" eaLnBrk="0" fontAlgn="base" hangingPunct="0">
              <a:spcBef>
                <a:spcPct val="0"/>
              </a:spcBef>
              <a:spcAft>
                <a:spcPct val="0"/>
              </a:spcAft>
              <a:defRPr>
                <a:solidFill>
                  <a:schemeClr val="tx1"/>
                </a:solidFill>
                <a:latin typeface="Tahoma" panose="020B0604030504040204" pitchFamily="34" charset="0"/>
                <a:cs typeface="Zar" panose="00000400000000000000" pitchFamily="2" charset="-78"/>
              </a:defRPr>
            </a:lvl9pPr>
          </a:lstStyle>
          <a:p>
            <a:pPr algn="r" rtl="1" eaLnBrk="1" hangingPunct="1">
              <a:spcBef>
                <a:spcPct val="50000"/>
              </a:spcBef>
            </a:pPr>
            <a:r>
              <a:rPr lang="fa-IR" altLang="en-US" sz="2400" dirty="0"/>
              <a:t>در داخل ميتو كندري  اتفاق مي افتد  . آب در اين  مرحله ساخته مي شود و اكسيژن مصرف  ميگردد . براي توليد آب به اكسيژن و هيد روژن نياز داريم . هيد روژن ها از اكسيد </a:t>
            </a:r>
            <a:r>
              <a:rPr lang="en-US" altLang="en-US" sz="2400" dirty="0"/>
              <a:t>NADH</a:t>
            </a:r>
            <a:endParaRPr lang="fa-IR" altLang="en-US" sz="2400" dirty="0"/>
          </a:p>
          <a:p>
            <a:pPr algn="r" rtl="1" eaLnBrk="1" hangingPunct="1">
              <a:spcBef>
                <a:spcPct val="50000"/>
              </a:spcBef>
            </a:pPr>
            <a:r>
              <a:rPr lang="fa-IR" altLang="en-US" sz="2400" dirty="0"/>
              <a:t> و</a:t>
            </a:r>
            <a:r>
              <a:rPr lang="en-US" altLang="en-US" sz="2400" dirty="0"/>
              <a:t>FADH </a:t>
            </a:r>
            <a:r>
              <a:rPr lang="fa-IR" altLang="en-US" sz="2400" dirty="0"/>
              <a:t> تامين مي گردد . انرژي آزاد شده در تنفس در مرحله سوم ساخته مي شود . الكترون </a:t>
            </a:r>
          </a:p>
          <a:p>
            <a:pPr algn="r" rtl="1" eaLnBrk="1" hangingPunct="1">
              <a:spcBef>
                <a:spcPct val="50000"/>
              </a:spcBef>
            </a:pPr>
            <a:r>
              <a:rPr lang="fa-IR" altLang="en-US" sz="2400" dirty="0"/>
              <a:t>ها ، وارد زنجيره انتقال الكترون مي شود . اين زنجيره با زنجيره انتقال الكترون ماهيت مشا به دارد</a:t>
            </a:r>
            <a:endParaRPr lang="en-US" altLang="en-US" sz="2400" dirty="0"/>
          </a:p>
        </p:txBody>
      </p:sp>
    </p:spTree>
    <p:extLst>
      <p:ext uri="{BB962C8B-B14F-4D97-AF65-F5344CB8AC3E}">
        <p14:creationId xmlns:p14="http://schemas.microsoft.com/office/powerpoint/2010/main" val="2554135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subTitle" idx="1"/>
          </p:nvPr>
        </p:nvSpPr>
        <p:spPr>
          <a:xfrm>
            <a:off x="1703389" y="1412876"/>
            <a:ext cx="8785225" cy="5256213"/>
          </a:xfrm>
        </p:spPr>
        <p:txBody>
          <a:bodyPr/>
          <a:lstStyle/>
          <a:p>
            <a:pPr algn="justLow" eaLnBrk="1" hangingPunct="1">
              <a:lnSpc>
                <a:spcPct val="120000"/>
              </a:lnSpc>
              <a:defRPr/>
            </a:pPr>
            <a:r>
              <a:rPr lang="fa-IR" sz="2400" dirty="0">
                <a:solidFill>
                  <a:schemeClr val="tx1"/>
                </a:solidFill>
                <a:cs typeface="B Zar" pitchFamily="2" charset="-78"/>
              </a:rPr>
              <a:t>اساس کشاورزی بر عملکرد یا وزن فرآورده های زراعی استوار می باشد. چون محصول برداشت شده بطورمعمول براساس میزان رطوبت محک زده می شود،عملکرد با وزن ماده خشکی که توسط گیاه تولید می شود مساوی فرض می شود ،درحقیقت وزن خشک گیاه مابه تفاوت </a:t>
            </a:r>
            <a:r>
              <a:rPr lang="en-US" sz="2400" dirty="0">
                <a:solidFill>
                  <a:schemeClr val="tx1"/>
                </a:solidFill>
                <a:cs typeface="B Zar" pitchFamily="2" charset="-78"/>
              </a:rPr>
              <a:t>co2</a:t>
            </a:r>
            <a:r>
              <a:rPr lang="fa-IR" sz="2400" dirty="0">
                <a:solidFill>
                  <a:schemeClr val="tx1"/>
                </a:solidFill>
                <a:cs typeface="B Zar" pitchFamily="2" charset="-78"/>
              </a:rPr>
              <a:t>  جذب شده (فتوسنتز)و</a:t>
            </a:r>
            <a:r>
              <a:rPr lang="en-US" sz="2400" dirty="0">
                <a:solidFill>
                  <a:schemeClr val="tx1"/>
                </a:solidFill>
                <a:cs typeface="B Zar" pitchFamily="2" charset="-78"/>
              </a:rPr>
              <a:t>co2</a:t>
            </a:r>
            <a:r>
              <a:rPr lang="fa-IR" sz="2400" dirty="0">
                <a:solidFill>
                  <a:schemeClr val="tx1"/>
                </a:solidFill>
                <a:cs typeface="B Zar" pitchFamily="2" charset="-78"/>
              </a:rPr>
              <a:t>  دفع شده(تنفس)گیاه می باشد. میزان تنفس روزانه درخلال رشد برای اکثر گونه های گیاهی تحت شرایط مزرعه ای بین25تا30% کل فتو سنتز در روز می باشد. موقعی که تنفس بیش از فتوسنتز باشد وزن خشک گیاه کاهش می یابد،چنین عملی رامی توان با قرار دادن گیاه در تاریکی که عمل فتوسنتز انجام نخواهد گرفت،نشان داد.واکنش نوری،انرژی نوری رابه انرژی شیمیایی ( </a:t>
            </a:r>
            <a:r>
              <a:rPr lang="en-US" sz="2400" dirty="0">
                <a:solidFill>
                  <a:schemeClr val="tx1"/>
                </a:solidFill>
                <a:cs typeface="B Zar" pitchFamily="2" charset="-78"/>
              </a:rPr>
              <a:t>NADPH</a:t>
            </a:r>
            <a:r>
              <a:rPr lang="fa-IR" sz="2400" dirty="0">
                <a:solidFill>
                  <a:schemeClr val="tx1"/>
                </a:solidFill>
                <a:cs typeface="B Zar" pitchFamily="2" charset="-78"/>
              </a:rPr>
              <a:t> و</a:t>
            </a:r>
            <a:r>
              <a:rPr lang="en-US" sz="2400" dirty="0">
                <a:solidFill>
                  <a:schemeClr val="tx1"/>
                </a:solidFill>
                <a:cs typeface="B Zar" pitchFamily="2" charset="-78"/>
              </a:rPr>
              <a:t>ATP</a:t>
            </a:r>
            <a:r>
              <a:rPr lang="fa-IR" sz="2400" dirty="0">
                <a:solidFill>
                  <a:schemeClr val="tx1"/>
                </a:solidFill>
                <a:cs typeface="B Zar" pitchFamily="2" charset="-78"/>
              </a:rPr>
              <a:t> ) تبدیل می کند. این ترکیبات سپس به مصرف احیای </a:t>
            </a:r>
            <a:r>
              <a:rPr lang="en-US" sz="2400" dirty="0">
                <a:solidFill>
                  <a:schemeClr val="tx1"/>
                </a:solidFill>
                <a:cs typeface="B Zar" pitchFamily="2" charset="-78"/>
              </a:rPr>
              <a:t>co2</a:t>
            </a:r>
            <a:r>
              <a:rPr lang="fa-IR" sz="2400" dirty="0">
                <a:solidFill>
                  <a:schemeClr val="tx1"/>
                </a:solidFill>
                <a:cs typeface="B Zar" pitchFamily="2" charset="-78"/>
              </a:rPr>
              <a:t>  رسیده ودر نتیجه ترکیبات آلی پا یدار تولید می شوند که وزن ماده خشک گیاه را تشکیل می دهند.</a:t>
            </a:r>
            <a:endParaRPr lang="en-US" sz="2400" dirty="0">
              <a:solidFill>
                <a:schemeClr val="tx1"/>
              </a:solidFill>
              <a:cs typeface="B Zar" pitchFamily="2" charset="-78"/>
            </a:endParaRPr>
          </a:p>
        </p:txBody>
      </p:sp>
      <p:sp>
        <p:nvSpPr>
          <p:cNvPr id="23555" name="WordArt 4" descr="White marble"/>
          <p:cNvSpPr>
            <a:spLocks noChangeArrowheads="1" noChangeShapeType="1" noTextEdit="1"/>
          </p:cNvSpPr>
          <p:nvPr/>
        </p:nvSpPr>
        <p:spPr bwMode="auto">
          <a:xfrm>
            <a:off x="5159375" y="260351"/>
            <a:ext cx="5113338" cy="688975"/>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3600" kern="10">
                <a:ln w="9525">
                  <a:round/>
                  <a:headEnd/>
                  <a:tailEnd/>
                </a:ln>
                <a:blipFill dpi="0" rotWithShape="0">
                  <a:blip r:embed="rId2"/>
                  <a:srcRect/>
                  <a:tile tx="0" ty="0" sx="100000" sy="100000" flip="none" algn="tl"/>
                </a:blipFill>
                <a:cs typeface="Titr" panose="00000700000000000000" pitchFamily="2" charset="-78"/>
              </a:rPr>
              <a:t>تثبیت دی اکسید کربن :</a:t>
            </a:r>
            <a:endParaRPr lang="en-US" sz="3600" kern="10">
              <a:ln w="9525">
                <a:round/>
                <a:headEnd/>
                <a:tailEnd/>
              </a:ln>
              <a:blipFill dpi="0" rotWithShape="0">
                <a:blip r:embed="rId2"/>
                <a:srcRect/>
                <a:tile tx="0" ty="0" sx="100000" sy="100000" flip="none" algn="tl"/>
              </a:blipFill>
              <a:cs typeface="Titr" panose="00000700000000000000" pitchFamily="2" charset="-78"/>
            </a:endParaRPr>
          </a:p>
        </p:txBody>
      </p:sp>
    </p:spTree>
    <p:extLst>
      <p:ext uri="{BB962C8B-B14F-4D97-AF65-F5344CB8AC3E}">
        <p14:creationId xmlns:p14="http://schemas.microsoft.com/office/powerpoint/2010/main" val="3225508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1992314" y="1600200"/>
            <a:ext cx="8434387" cy="6076950"/>
          </a:xfrm>
        </p:spPr>
        <p:txBody>
          <a:bodyPr/>
          <a:lstStyle/>
          <a:p>
            <a:pPr algn="justLow" rtl="1" eaLnBrk="1" hangingPunct="1">
              <a:lnSpc>
                <a:spcPct val="120000"/>
              </a:lnSpc>
              <a:buFontTx/>
              <a:buNone/>
            </a:pPr>
            <a:r>
              <a:rPr lang="fa-IR" altLang="en-US" sz="2400" dirty="0">
                <a:cs typeface="B Zar" panose="00000400000000000000" pitchFamily="2" charset="-78"/>
              </a:rPr>
              <a:t>در سال 1961 کلوین جایزه نوبل را برای تعیین مجموعه واکنش های مرتبط با فتوسنتز دی اکسید کربن به دست اورد مبنای این فرایندها، کربوکسیلاسیون ریبولوزا و 5 بی فسفات و تولید دو مولوکول تریوز فسفات است در بررسیهای انجام شده در اواسط دهه شصت ، مدارکی به دست امد ،مبنی بر اینکه در برخی از گیاهان کربن نشاندار رادیواکتیویته مستقیما درفسفو گلیسرات بکار برده نمی شود بلکه ابتدا در اکسالواستات و سپس در مالات واسپارات دیده می شود این مکانیسم تثبیت  </a:t>
            </a:r>
            <a:r>
              <a:rPr lang="en-US" altLang="en-US" sz="2400" dirty="0">
                <a:cs typeface="B Zar" panose="00000400000000000000" pitchFamily="2" charset="-78"/>
              </a:rPr>
              <a:t>CO2</a:t>
            </a:r>
            <a:r>
              <a:rPr lang="fa-IR" altLang="en-US" sz="2400" dirty="0">
                <a:cs typeface="B Zar" panose="00000400000000000000" pitchFamily="2" charset="-78"/>
              </a:rPr>
              <a:t>  به افتخار دو دانشمند کاشف آن ، چرخه هچ اسک نامیده شد مشخصه چرخه کلوین تشکیل مولکول سه کربنه فسفوگلیسرات به عنوان اولین محصول تثبیت </a:t>
            </a:r>
            <a:r>
              <a:rPr lang="en-US" altLang="en-US" sz="2400" dirty="0">
                <a:cs typeface="B Zar" panose="00000400000000000000" pitchFamily="2" charset="-78"/>
              </a:rPr>
              <a:t>CO2</a:t>
            </a:r>
            <a:r>
              <a:rPr lang="fa-IR" altLang="en-US" sz="2400" dirty="0">
                <a:cs typeface="B Zar" panose="00000400000000000000" pitchFamily="2" charset="-78"/>
              </a:rPr>
              <a:t> هواست در چرخه هیچ اسلک ،آنزیم فسفوانول یرووات کربوکسیلاز (</a:t>
            </a:r>
            <a:r>
              <a:rPr lang="en-US" altLang="en-US" sz="2400" dirty="0">
                <a:cs typeface="B Zar" panose="00000400000000000000" pitchFamily="2" charset="-78"/>
              </a:rPr>
              <a:t>PEP</a:t>
            </a:r>
            <a:r>
              <a:rPr lang="fa-IR" altLang="en-US" sz="2400" dirty="0">
                <a:cs typeface="B Zar" panose="00000400000000000000" pitchFamily="2" charset="-78"/>
              </a:rPr>
              <a:t> کربوکسیلاز)</a:t>
            </a:r>
            <a:r>
              <a:rPr lang="en-US" altLang="en-US" sz="2400" dirty="0">
                <a:cs typeface="B Zar" panose="00000400000000000000" pitchFamily="2" charset="-78"/>
              </a:rPr>
              <a:t>CO2</a:t>
            </a:r>
            <a:r>
              <a:rPr lang="fa-IR" altLang="en-US" sz="2400" dirty="0">
                <a:cs typeface="B Zar" panose="00000400000000000000" pitchFamily="2" charset="-78"/>
              </a:rPr>
              <a:t>  به یک ترکیب چهار کربنه یعنی اکسالواستات تبدیل می شود تعداد اتمهای کربن در اولین محصول تثبیت شده مبنای تعیین گیاهان به عنوان </a:t>
            </a:r>
            <a:r>
              <a:rPr lang="en-US" altLang="en-US" sz="2400" dirty="0">
                <a:cs typeface="B Zar" panose="00000400000000000000" pitchFamily="2" charset="-78"/>
              </a:rPr>
              <a:t>C3</a:t>
            </a:r>
            <a:r>
              <a:rPr lang="fa-IR" altLang="en-US" sz="2400" dirty="0">
                <a:cs typeface="B Zar" panose="00000400000000000000" pitchFamily="2" charset="-78"/>
              </a:rPr>
              <a:t> چرخه کلوین یا چرخه هچ اسلک است. </a:t>
            </a:r>
            <a:endParaRPr lang="en-US" altLang="en-US" sz="2400" dirty="0">
              <a:cs typeface="B Zar" panose="00000400000000000000" pitchFamily="2" charset="-78"/>
            </a:endParaRPr>
          </a:p>
        </p:txBody>
      </p:sp>
      <p:sp>
        <p:nvSpPr>
          <p:cNvPr id="61445" name="WordArt 5" descr="White marble"/>
          <p:cNvSpPr>
            <a:spLocks noChangeArrowheads="1" noChangeShapeType="1" noTextEdit="1"/>
          </p:cNvSpPr>
          <p:nvPr/>
        </p:nvSpPr>
        <p:spPr bwMode="auto">
          <a:xfrm>
            <a:off x="4916488" y="260350"/>
            <a:ext cx="5283200" cy="9080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0">
              <a:defRPr/>
            </a:pPr>
            <a:r>
              <a:rPr lang="en-US" sz="3600" kern="10">
                <a:ln w="9525">
                  <a:round/>
                  <a:headEnd/>
                  <a:tailEnd/>
                </a:ln>
                <a:blipFill dpi="0" rotWithShape="0">
                  <a:blip r:embed="rId2"/>
                  <a:srcRect/>
                  <a:tile tx="0" ty="0" sx="100000" sy="100000" flip="none" algn="tl"/>
                </a:blipFill>
                <a:cs typeface="Titr"/>
              </a:rPr>
              <a:t>C3 </a:t>
            </a:r>
            <a:r>
              <a:rPr lang="fa-IR" sz="3600" kern="10">
                <a:ln w="9525">
                  <a:round/>
                  <a:headEnd/>
                  <a:tailEnd/>
                </a:ln>
                <a:blipFill dpi="0" rotWithShape="0">
                  <a:blip r:embed="rId2"/>
                  <a:srcRect/>
                  <a:tile tx="0" ty="0" sx="100000" sy="100000" flip="none" algn="tl"/>
                </a:blipFill>
                <a:cs typeface="Titr"/>
              </a:rPr>
              <a:t>و</a:t>
            </a:r>
            <a:r>
              <a:rPr lang="en-US" sz="3600" kern="10">
                <a:ln w="9525">
                  <a:round/>
                  <a:headEnd/>
                  <a:tailEnd/>
                </a:ln>
                <a:blipFill dpi="0" rotWithShape="0">
                  <a:blip r:embed="rId2"/>
                  <a:srcRect/>
                  <a:tile tx="0" ty="0" sx="100000" sy="100000" flip="none" algn="tl"/>
                </a:blipFill>
                <a:cs typeface="Titr"/>
              </a:rPr>
              <a:t>C4  </a:t>
            </a:r>
            <a:r>
              <a:rPr lang="fa-IR" sz="3600" kern="10">
                <a:ln w="9525">
                  <a:round/>
                  <a:headEnd/>
                  <a:tailEnd/>
                </a:ln>
                <a:blipFill dpi="0" rotWithShape="0">
                  <a:blip r:embed="rId2"/>
                  <a:srcRect/>
                  <a:tile tx="0" ty="0" sx="100000" sy="100000" flip="none" algn="tl"/>
                </a:blipFill>
                <a:cs typeface="Titr"/>
              </a:rPr>
              <a:t>و</a:t>
            </a:r>
            <a:r>
              <a:rPr lang="en-US" sz="3600" kern="10">
                <a:ln w="9525">
                  <a:round/>
                  <a:headEnd/>
                  <a:tailEnd/>
                </a:ln>
                <a:blipFill dpi="0" rotWithShape="0">
                  <a:blip r:embed="rId2"/>
                  <a:srcRect/>
                  <a:tile tx="0" ty="0" sx="100000" sy="100000" flip="none" algn="tl"/>
                </a:blipFill>
                <a:cs typeface="Titr"/>
              </a:rPr>
              <a:t>CAM </a:t>
            </a:r>
            <a:r>
              <a:rPr lang="fa-IR" sz="3600" kern="10">
                <a:ln w="9525">
                  <a:round/>
                  <a:headEnd/>
                  <a:tailEnd/>
                </a:ln>
                <a:blipFill dpi="0" rotWithShape="0">
                  <a:blip r:embed="rId2"/>
                  <a:srcRect/>
                  <a:tile tx="0" ty="0" sx="100000" sy="100000" flip="none" algn="tl"/>
                </a:blipFill>
                <a:cs typeface="Titr"/>
              </a:rPr>
              <a:t>گیاهان</a:t>
            </a:r>
          </a:p>
        </p:txBody>
      </p:sp>
    </p:spTree>
    <p:extLst>
      <p:ext uri="{BB962C8B-B14F-4D97-AF65-F5344CB8AC3E}">
        <p14:creationId xmlns:p14="http://schemas.microsoft.com/office/powerpoint/2010/main" val="3106557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c4bundle_shea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711200"/>
            <a:ext cx="8748712" cy="552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528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WordArt 5" descr="White marble"/>
          <p:cNvSpPr>
            <a:spLocks noChangeArrowheads="1" noChangeShapeType="1" noTextEdit="1"/>
          </p:cNvSpPr>
          <p:nvPr/>
        </p:nvSpPr>
        <p:spPr bwMode="auto">
          <a:xfrm>
            <a:off x="4511675" y="319088"/>
            <a:ext cx="5353050" cy="102235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FFFFFF"/>
              </a:contourClr>
            </a:sp3d>
          </a:bodyPr>
          <a:lstStyle/>
          <a:p>
            <a:pPr algn="ctr"/>
            <a:r>
              <a:rPr lang="fa-IR" sz="3600" kern="10">
                <a:ln w="9525">
                  <a:round/>
                  <a:headEnd/>
                  <a:tailEnd/>
                </a:ln>
                <a:blipFill dpi="0" rotWithShape="0">
                  <a:blip r:embed="rId2"/>
                  <a:srcRect/>
                  <a:tile tx="0" ty="0" sx="100000" sy="100000" flip="none" algn="tl"/>
                </a:blipFill>
                <a:cs typeface="Titr" panose="00000700000000000000" pitchFamily="2" charset="-78"/>
              </a:rPr>
              <a:t>تثبیت کربن درگونه های سه کربنه </a:t>
            </a:r>
            <a:endParaRPr lang="en-US" sz="3600" kern="10">
              <a:ln w="9525">
                <a:round/>
                <a:headEnd/>
                <a:tailEnd/>
              </a:ln>
              <a:blipFill dpi="0" rotWithShape="0">
                <a:blip r:embed="rId2"/>
                <a:srcRect/>
                <a:tile tx="0" ty="0" sx="100000" sy="100000" flip="none" algn="tl"/>
              </a:blipFill>
              <a:cs typeface="Titr" panose="00000700000000000000" pitchFamily="2" charset="-78"/>
            </a:endParaRPr>
          </a:p>
        </p:txBody>
      </p:sp>
      <p:sp>
        <p:nvSpPr>
          <p:cNvPr id="62473" name="Rectangle 9"/>
          <p:cNvSpPr>
            <a:spLocks noGrp="1" noChangeArrowheads="1"/>
          </p:cNvSpPr>
          <p:nvPr>
            <p:ph type="body" idx="1"/>
          </p:nvPr>
        </p:nvSpPr>
        <p:spPr>
          <a:xfrm>
            <a:off x="1847850" y="1341438"/>
            <a:ext cx="8820150" cy="5688012"/>
          </a:xfrm>
        </p:spPr>
        <p:txBody>
          <a:bodyPr/>
          <a:lstStyle/>
          <a:p>
            <a:pPr algn="justLow" rtl="1" eaLnBrk="1" hangingPunct="1">
              <a:lnSpc>
                <a:spcPct val="160000"/>
              </a:lnSpc>
              <a:buFontTx/>
              <a:buNone/>
              <a:defRPr/>
            </a:pPr>
            <a:r>
              <a:rPr lang="fa-IR" sz="2400" dirty="0">
                <a:cs typeface="B Nazanin" panose="00000400000000000000" pitchFamily="2" charset="-78"/>
              </a:rPr>
              <a:t>مرحله تاریکی یا واکنشهای بیو شیمیایی فتوسنتز ،عبارتست از واکنشهایی که بر اثر  آنها کربن موجود در مولکول  </a:t>
            </a:r>
            <a:r>
              <a:rPr lang="en-US" sz="2400" dirty="0">
                <a:cs typeface="B Nazanin" panose="00000400000000000000" pitchFamily="2" charset="-78"/>
              </a:rPr>
              <a:t>co2</a:t>
            </a:r>
            <a:r>
              <a:rPr lang="fa-IR" sz="2400" dirty="0">
                <a:cs typeface="B Nazanin" panose="00000400000000000000" pitchFamily="2" charset="-78"/>
              </a:rPr>
              <a:t>   وارد ترکیبات آلی شده و در آنها تثبیت میشود .در این صورت مرحله تاریکی یا بیوشیمیایی فتوسنتز یعنی مرحله تثبیت کربن که شامل تعدادی واکنشهای آنزیمی و بیوشیمیایی است که بطور پی در پی صورت گرفته و در نتیجه هیدراتهای کربن و ترکیبات آلی مختلف تولید میشوند وچون اولین بار این واکنش ها بوسیله فیزیولوژیست آمریکایی کالوین در سال 1975 کشف شد ،چرخه فعل وانفعالات مرحله تاریکی یا بیوشیمیایی بنام چرخه کالوین نامیده می شود .چون در این چرخه اولین ماده تولید شده یک ماده آلی دارای سه کربن بنام 3- اسید فسفوگلیسریک می باشد آن را چرخه </a:t>
            </a:r>
            <a:r>
              <a:rPr lang="en-US" sz="2400" dirty="0">
                <a:cs typeface="B Nazanin" panose="00000400000000000000" pitchFamily="2" charset="-78"/>
              </a:rPr>
              <a:t>c3 </a:t>
            </a:r>
            <a:r>
              <a:rPr lang="fa-IR" sz="2400" dirty="0">
                <a:cs typeface="B Nazanin" panose="00000400000000000000" pitchFamily="2" charset="-78"/>
              </a:rPr>
              <a:t> نیز می نامند.</a:t>
            </a:r>
            <a:endParaRPr lang="en-US" sz="2400" dirty="0">
              <a:cs typeface="B Nazanin" panose="00000400000000000000" pitchFamily="2" charset="-78"/>
            </a:endParaRPr>
          </a:p>
        </p:txBody>
      </p:sp>
    </p:spTree>
    <p:extLst>
      <p:ext uri="{BB962C8B-B14F-4D97-AF65-F5344CB8AC3E}">
        <p14:creationId xmlns:p14="http://schemas.microsoft.com/office/powerpoint/2010/main" val="3328383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ps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04814"/>
            <a:ext cx="7850188"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687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descr="C:\Users\aazam\Desktop\rangha\cholorophyl\a and b .jpg"/>
          <p:cNvPicPr>
            <a:picLocks noChangeAspect="1" noChangeArrowheads="1"/>
          </p:cNvPicPr>
          <p:nvPr/>
        </p:nvPicPr>
        <p:blipFill>
          <a:blip r:embed="rId2" cstate="print"/>
          <a:srcRect/>
          <a:stretch>
            <a:fillRect/>
          </a:stretch>
        </p:blipFill>
        <p:spPr bwMode="auto">
          <a:xfrm>
            <a:off x="2309786" y="1150916"/>
            <a:ext cx="6286544" cy="4989321"/>
          </a:xfrm>
          <a:prstGeom prst="rect">
            <a:avLst/>
          </a:prstGeom>
          <a:noFill/>
        </p:spPr>
      </p:pic>
      <p:sp>
        <p:nvSpPr>
          <p:cNvPr id="3" name="TextBox 2"/>
          <p:cNvSpPr txBox="1"/>
          <p:nvPr/>
        </p:nvSpPr>
        <p:spPr>
          <a:xfrm>
            <a:off x="7633557" y="0"/>
            <a:ext cx="2424125" cy="1754326"/>
          </a:xfrm>
          <a:prstGeom prst="rect">
            <a:avLst/>
          </a:prstGeom>
          <a:noFill/>
        </p:spPr>
        <p:txBody>
          <a:bodyPr wrap="none" rtlCol="1">
            <a:spAutoFit/>
          </a:bodyPr>
          <a:lstStyle/>
          <a:p>
            <a:r>
              <a:rPr lang="fa-IR" sz="3600" dirty="0">
                <a:solidFill>
                  <a:srgbClr val="C00000"/>
                </a:solidFill>
              </a:rPr>
              <a:t>رنگ در گیاهان </a:t>
            </a:r>
          </a:p>
          <a:p>
            <a:r>
              <a:rPr lang="fa-IR" sz="3600" dirty="0">
                <a:solidFill>
                  <a:srgbClr val="C00000"/>
                </a:solidFill>
              </a:rPr>
              <a:t>1- کلروفیل </a:t>
            </a:r>
          </a:p>
          <a:p>
            <a:endParaRPr lang="fa-IR" sz="3600" dirty="0">
              <a:solidFill>
                <a:srgbClr val="C00000"/>
              </a:solidFill>
            </a:endParaRPr>
          </a:p>
        </p:txBody>
      </p:sp>
    </p:spTree>
    <p:extLst>
      <p:ext uri="{BB962C8B-B14F-4D97-AF65-F5344CB8AC3E}">
        <p14:creationId xmlns:p14="http://schemas.microsoft.com/office/powerpoint/2010/main" val="3069354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chm.bris.ac.uk/motm/chlorophyll/chphyll.gif"/>
          <p:cNvPicPr>
            <a:picLocks noChangeAspect="1" noChangeArrowheads="1"/>
          </p:cNvPicPr>
          <p:nvPr/>
        </p:nvPicPr>
        <p:blipFill>
          <a:blip r:embed="rId2" cstate="print"/>
          <a:srcRect/>
          <a:stretch>
            <a:fillRect/>
          </a:stretch>
        </p:blipFill>
        <p:spPr bwMode="auto">
          <a:xfrm>
            <a:off x="2524100" y="780782"/>
            <a:ext cx="6500858" cy="4904157"/>
          </a:xfrm>
          <a:prstGeom prst="rect">
            <a:avLst/>
          </a:prstGeom>
          <a:noFill/>
        </p:spPr>
      </p:pic>
      <p:sp>
        <p:nvSpPr>
          <p:cNvPr id="3" name="TextBox 2"/>
          <p:cNvSpPr txBox="1"/>
          <p:nvPr/>
        </p:nvSpPr>
        <p:spPr>
          <a:xfrm>
            <a:off x="2238349" y="428605"/>
            <a:ext cx="2257413" cy="954107"/>
          </a:xfrm>
          <a:prstGeom prst="rect">
            <a:avLst/>
          </a:prstGeom>
          <a:noFill/>
        </p:spPr>
        <p:txBody>
          <a:bodyPr wrap="none" rtlCol="1">
            <a:spAutoFit/>
          </a:bodyPr>
          <a:lstStyle/>
          <a:p>
            <a:pPr algn="ctr"/>
            <a:r>
              <a:rPr lang="fa-IR" sz="2800" dirty="0">
                <a:solidFill>
                  <a:srgbClr val="C00000"/>
                </a:solidFill>
              </a:rPr>
              <a:t>ساختمان کلروفیل </a:t>
            </a:r>
          </a:p>
          <a:p>
            <a:pPr algn="ctr"/>
            <a:endParaRPr lang="fa-IR" sz="2800" dirty="0">
              <a:solidFill>
                <a:srgbClr val="C00000"/>
              </a:solidFill>
            </a:endParaRPr>
          </a:p>
        </p:txBody>
      </p:sp>
    </p:spTree>
    <p:extLst>
      <p:ext uri="{BB962C8B-B14F-4D97-AF65-F5344CB8AC3E}">
        <p14:creationId xmlns:p14="http://schemas.microsoft.com/office/powerpoint/2010/main" val="402536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upload.wikimedia.org/wikipedia/commons/thumb/8/82/Phaeophytin_a.svg/310px-Phaeophytin_a.svg.png"/>
          <p:cNvPicPr>
            <a:picLocks noChangeAspect="1" noChangeArrowheads="1"/>
          </p:cNvPicPr>
          <p:nvPr/>
        </p:nvPicPr>
        <p:blipFill>
          <a:blip r:embed="rId2" cstate="print"/>
          <a:srcRect/>
          <a:stretch>
            <a:fillRect/>
          </a:stretch>
        </p:blipFill>
        <p:spPr bwMode="auto">
          <a:xfrm>
            <a:off x="1952597" y="1071546"/>
            <a:ext cx="7472499" cy="3929090"/>
          </a:xfrm>
          <a:prstGeom prst="rect">
            <a:avLst/>
          </a:prstGeom>
          <a:noFill/>
        </p:spPr>
      </p:pic>
      <p:sp>
        <p:nvSpPr>
          <p:cNvPr id="3" name="TextBox 2"/>
          <p:cNvSpPr txBox="1"/>
          <p:nvPr/>
        </p:nvSpPr>
        <p:spPr>
          <a:xfrm>
            <a:off x="2307195" y="1071547"/>
            <a:ext cx="2187587" cy="584775"/>
          </a:xfrm>
          <a:prstGeom prst="rect">
            <a:avLst/>
          </a:prstGeom>
          <a:noFill/>
        </p:spPr>
        <p:txBody>
          <a:bodyPr wrap="none" rtlCol="1">
            <a:spAutoFit/>
          </a:bodyPr>
          <a:lstStyle/>
          <a:p>
            <a:r>
              <a:rPr lang="en-US" sz="3200" dirty="0">
                <a:solidFill>
                  <a:srgbClr val="C00000"/>
                </a:solidFill>
              </a:rPr>
              <a:t>Pheophytin </a:t>
            </a:r>
            <a:endParaRPr lang="fa-IR" sz="3200" dirty="0">
              <a:solidFill>
                <a:srgbClr val="C00000"/>
              </a:solidFill>
            </a:endParaRPr>
          </a:p>
        </p:txBody>
      </p:sp>
    </p:spTree>
    <p:extLst>
      <p:ext uri="{BB962C8B-B14F-4D97-AF65-F5344CB8AC3E}">
        <p14:creationId xmlns:p14="http://schemas.microsoft.com/office/powerpoint/2010/main" val="2421943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t1.gstatic.com/images?q=tbn:ANd9GcRxv-KOCi4TcA_bZ_2aIuQzP2yxb5upRcmtMYE84QQ9y3dXStR5MQVKnherSQ"/>
          <p:cNvPicPr>
            <a:picLocks noChangeAspect="1" noChangeArrowheads="1"/>
          </p:cNvPicPr>
          <p:nvPr/>
        </p:nvPicPr>
        <p:blipFill>
          <a:blip r:embed="rId2" cstate="print"/>
          <a:srcRect/>
          <a:stretch>
            <a:fillRect/>
          </a:stretch>
        </p:blipFill>
        <p:spPr bwMode="auto">
          <a:xfrm>
            <a:off x="2595538" y="1285860"/>
            <a:ext cx="6000792" cy="4200944"/>
          </a:xfrm>
          <a:prstGeom prst="rect">
            <a:avLst/>
          </a:prstGeom>
          <a:noFill/>
        </p:spPr>
      </p:pic>
      <p:sp>
        <p:nvSpPr>
          <p:cNvPr id="3" name="TextBox 2"/>
          <p:cNvSpPr txBox="1"/>
          <p:nvPr/>
        </p:nvSpPr>
        <p:spPr>
          <a:xfrm>
            <a:off x="4679923" y="357166"/>
            <a:ext cx="2444965" cy="1077218"/>
          </a:xfrm>
          <a:prstGeom prst="rect">
            <a:avLst/>
          </a:prstGeom>
          <a:noFill/>
        </p:spPr>
        <p:txBody>
          <a:bodyPr wrap="none" rtlCol="1">
            <a:spAutoFit/>
          </a:bodyPr>
          <a:lstStyle/>
          <a:p>
            <a:r>
              <a:rPr lang="en-US" sz="3200" dirty="0">
                <a:solidFill>
                  <a:srgbClr val="C00000"/>
                </a:solidFill>
              </a:rPr>
              <a:t>Pheophorbid </a:t>
            </a:r>
          </a:p>
          <a:p>
            <a:endParaRPr lang="fa-IR" sz="3200" dirty="0">
              <a:solidFill>
                <a:srgbClr val="C00000"/>
              </a:solidFill>
            </a:endParaRPr>
          </a:p>
        </p:txBody>
      </p:sp>
    </p:spTree>
    <p:extLst>
      <p:ext uri="{BB962C8B-B14F-4D97-AF65-F5344CB8AC3E}">
        <p14:creationId xmlns:p14="http://schemas.microsoft.com/office/powerpoint/2010/main" val="2658935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38391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090186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32962741"/>
      </p:ext>
    </p:extLst>
  </p:cSld>
  <p:clrMapOvr>
    <a:masterClrMapping/>
  </p:clrMapOvr>
</p:sld>
</file>

<file path=ppt/theme/theme1.xml><?xml version="1.0" encoding="utf-8"?>
<a:theme xmlns:a="http://schemas.openxmlformats.org/drawingml/2006/main" name="Feathered">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783</TotalTime>
  <Words>3947</Words>
  <Application>Microsoft Office PowerPoint</Application>
  <PresentationFormat>Widescreen</PresentationFormat>
  <Paragraphs>461</Paragraphs>
  <Slides>103</Slides>
  <Notes>11</Notes>
  <HiddenSlides>0</HiddenSlides>
  <MMClips>0</MMClips>
  <ScaleCrop>false</ScaleCrop>
  <HeadingPairs>
    <vt:vector size="8" baseType="variant">
      <vt:variant>
        <vt:lpstr>Fonts Used</vt:lpstr>
      </vt:variant>
      <vt:variant>
        <vt:i4>23</vt:i4>
      </vt:variant>
      <vt:variant>
        <vt:lpstr>Theme</vt:lpstr>
      </vt:variant>
      <vt:variant>
        <vt:i4>1</vt:i4>
      </vt:variant>
      <vt:variant>
        <vt:lpstr>Embedded OLE Servers</vt:lpstr>
      </vt:variant>
      <vt:variant>
        <vt:i4>1</vt:i4>
      </vt:variant>
      <vt:variant>
        <vt:lpstr>Slide Titles</vt:lpstr>
      </vt:variant>
      <vt:variant>
        <vt:i4>103</vt:i4>
      </vt:variant>
    </vt:vector>
  </HeadingPairs>
  <TitlesOfParts>
    <vt:vector size="128" baseType="lpstr">
      <vt:lpstr>2  Nazanin</vt:lpstr>
      <vt:lpstr>Aharoni</vt:lpstr>
      <vt:lpstr>Arial</vt:lpstr>
      <vt:lpstr>Arial Black</vt:lpstr>
      <vt:lpstr>B Nazanin</vt:lpstr>
      <vt:lpstr>B Titr</vt:lpstr>
      <vt:lpstr>B Zar</vt:lpstr>
      <vt:lpstr>BatangChe</vt:lpstr>
      <vt:lpstr>Calibri</vt:lpstr>
      <vt:lpstr>Cambria</vt:lpstr>
      <vt:lpstr>Century Schoolbook</vt:lpstr>
      <vt:lpstr>Corbel</vt:lpstr>
      <vt:lpstr>Franklin Gothic Demi Cond</vt:lpstr>
      <vt:lpstr>Lotus</vt:lpstr>
      <vt:lpstr>Sakkal Majalla</vt:lpstr>
      <vt:lpstr>Sina</vt:lpstr>
      <vt:lpstr>Tahoma</vt:lpstr>
      <vt:lpstr>Times New Roman</vt:lpstr>
      <vt:lpstr>Titr</vt:lpstr>
      <vt:lpstr>Verdana</vt:lpstr>
      <vt:lpstr>Wingdings</vt:lpstr>
      <vt:lpstr>Yagut</vt:lpstr>
      <vt:lpstr>Zar</vt:lpstr>
      <vt:lpstr>Feathered</vt:lpstr>
      <vt:lpstr>Bitmap Image</vt:lpstr>
      <vt:lpstr>PowerPoint Presentation</vt:lpstr>
      <vt:lpstr>PowerPoint Presentation</vt:lpstr>
      <vt:lpstr>هسته غشا سلول سیتوپلاسم(میتوکندری،لیزوزوم،ریبوزوم،سانتریول،ویزیکول و....)    </vt:lpstr>
      <vt:lpstr>دسته بندی فعالیت عناصر</vt:lpstr>
      <vt:lpstr>انزیم</vt:lpstr>
      <vt:lpstr>هم</vt:lpstr>
      <vt:lpstr>PowerPoint Presentation</vt:lpstr>
      <vt:lpstr>PowerPoint Presentation</vt:lpstr>
      <vt:lpstr>PowerPoint Presentation</vt:lpstr>
      <vt:lpstr>سم شناسی</vt:lpstr>
      <vt:lpstr>PowerPoint Presentation</vt:lpstr>
      <vt:lpstr>PowerPoint Presentation</vt:lpstr>
      <vt:lpstr>بیو ماکرومولکولها</vt:lpstr>
      <vt:lpstr>انواع اسید آمینه</vt:lpstr>
      <vt:lpstr>اسیدهای آمینه  ضروری ونامهای اختصاری آنها</vt:lpstr>
      <vt:lpstr>اسیدهای آمینه غیرضروری ونامهای اختصاری آنها</vt:lpstr>
      <vt:lpstr>اسیدهای امینه</vt:lpstr>
      <vt:lpstr>تقسیم بندی پروتئین ها</vt:lpstr>
      <vt:lpstr>ساختار پروتئينها</vt:lpstr>
      <vt:lpstr>كلاس آلفا</vt:lpstr>
      <vt:lpstr>خصوصيات كلاس آلفا</vt:lpstr>
      <vt:lpstr>صفحات بتا</vt:lpstr>
      <vt:lpstr>صفحات بتا</vt:lpstr>
      <vt:lpstr>PowerPoint Presentation</vt:lpstr>
      <vt:lpstr>سلسله مراتب ساختماني پروتئينها</vt:lpstr>
      <vt:lpstr>PowerPoint Presentation</vt:lpstr>
      <vt:lpstr>ساختار چهارم</vt:lpstr>
      <vt:lpstr>PowerPoint Presentation</vt:lpstr>
      <vt:lpstr>انزیم ها</vt:lpstr>
      <vt:lpstr>انزیم ها</vt:lpstr>
      <vt:lpstr>کوفاکتورها</vt:lpstr>
      <vt:lpstr>آنزیم ها</vt:lpstr>
      <vt:lpstr>مکانیسم عمل آنزیمها</vt:lpstr>
      <vt:lpstr>PowerPoint Presentation</vt:lpstr>
      <vt:lpstr>PowerPoint Presentation</vt:lpstr>
      <vt:lpstr>نقش فلزات در فعالیت آنزیم</vt:lpstr>
      <vt:lpstr>اسیدهای نوکلئیک</vt:lpstr>
      <vt:lpstr>انواع بازهای آلی </vt:lpstr>
      <vt:lpstr>PowerPoint Presentation</vt:lpstr>
      <vt:lpstr>بازهای حلقوی نیتروژنداردو نوع هستند 1- بازهای پیریمیدین که تک حلقه ای هستند </vt:lpstr>
      <vt:lpstr>2- بازهای پورین از دو حلقه تشکیل شده اند</vt:lpstr>
      <vt:lpstr>PowerPoint Presentation</vt:lpstr>
      <vt:lpstr>PowerPoint Presentation</vt:lpstr>
      <vt:lpstr>PowerPoint Presentation</vt:lpstr>
      <vt:lpstr>مقایسه ی ریبوز و دزاکسی ریبوز </vt:lpstr>
      <vt:lpstr>PowerPoint Presentation</vt:lpstr>
      <vt:lpstr>PowerPoint Presentation</vt:lpstr>
      <vt:lpstr>PowerPoint Presentation</vt:lpstr>
      <vt:lpstr>نوکلئوزید و نوکلئوتید </vt:lpstr>
      <vt:lpstr>PowerPoint Presentation</vt:lpstr>
      <vt:lpstr>PowerPoint Presentation</vt:lpstr>
      <vt:lpstr>PowerPoint Presentation</vt:lpstr>
      <vt:lpstr>                  A:T              </vt:lpstr>
      <vt:lpstr>DNAساختمان سوم </vt:lpstr>
      <vt:lpstr>PowerPoint Presentation</vt:lpstr>
      <vt:lpstr>DNAانواع      </vt:lpstr>
      <vt:lpstr>B-DNA</vt:lpstr>
      <vt:lpstr>A-DNA </vt:lpstr>
      <vt:lpstr>Z-DNA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فتوسنتز</vt:lpstr>
      <vt:lpstr>PowerPoint Presentation</vt:lpstr>
      <vt:lpstr>کلروفیل a  و b</vt:lpstr>
      <vt:lpstr>فئوفتین </vt:lpstr>
      <vt:lpstr>کلروفیلید </vt:lpstr>
      <vt:lpstr>فئوفوربید </vt:lpstr>
      <vt:lpstr>فتوسنتز در مرور کلی</vt:lpstr>
      <vt:lpstr>PowerPoint Presentation</vt:lpstr>
      <vt:lpstr>مرحله دوم: احیاء</vt:lpstr>
      <vt:lpstr>مرحله سوم: تشکیل مجدد RuBP</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123</dc:creator>
  <cp:lastModifiedBy>123</cp:lastModifiedBy>
  <cp:revision>60</cp:revision>
  <dcterms:created xsi:type="dcterms:W3CDTF">2018-12-12T09:09:14Z</dcterms:created>
  <dcterms:modified xsi:type="dcterms:W3CDTF">2018-12-22T10:11:40Z</dcterms:modified>
</cp:coreProperties>
</file>