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79" d="100"/>
          <a:sy n="79" d="100"/>
        </p:scale>
        <p:origin x="19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198F7-B77E-4C1A-97CA-03C0208AD827}" type="datetimeFigureOut">
              <a:rPr lang="en-US" smtClean="0"/>
              <a:t>6/14/2019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12F3C-172E-462C-A6F1-CDAB54BF5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004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198F7-B77E-4C1A-97CA-03C0208AD827}" type="datetimeFigureOut">
              <a:rPr lang="en-US" smtClean="0"/>
              <a:t>6/14/2019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12F3C-172E-462C-A6F1-CDAB54BF5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451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198F7-B77E-4C1A-97CA-03C0208AD827}" type="datetimeFigureOut">
              <a:rPr lang="en-US" smtClean="0"/>
              <a:t>6/14/2019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12F3C-172E-462C-A6F1-CDAB54BF5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4571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198F7-B77E-4C1A-97CA-03C0208AD827}" type="datetimeFigureOut">
              <a:rPr lang="en-US" smtClean="0"/>
              <a:t>6/14/2019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12F3C-172E-462C-A6F1-CDAB54BF5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963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198F7-B77E-4C1A-97CA-03C0208AD827}" type="datetimeFigureOut">
              <a:rPr lang="en-US" smtClean="0"/>
              <a:t>6/14/2019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12F3C-172E-462C-A6F1-CDAB54BF5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1173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198F7-B77E-4C1A-97CA-03C0208AD827}" type="datetimeFigureOut">
              <a:rPr lang="en-US" smtClean="0"/>
              <a:t>6/14/2019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12F3C-172E-462C-A6F1-CDAB54BF5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6900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198F7-B77E-4C1A-97CA-03C0208AD827}" type="datetimeFigureOut">
              <a:rPr lang="en-US" smtClean="0"/>
              <a:t>6/14/2019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12F3C-172E-462C-A6F1-CDAB54BF5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3694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198F7-B77E-4C1A-97CA-03C0208AD827}" type="datetimeFigureOut">
              <a:rPr lang="en-US" smtClean="0"/>
              <a:t>6/14/2019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12F3C-172E-462C-A6F1-CDAB54BF5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873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198F7-B77E-4C1A-97CA-03C0208AD827}" type="datetimeFigureOut">
              <a:rPr lang="en-US" smtClean="0"/>
              <a:t>6/14/2019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12F3C-172E-462C-A6F1-CDAB54BF5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811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198F7-B77E-4C1A-97CA-03C0208AD827}" type="datetimeFigureOut">
              <a:rPr lang="en-US" smtClean="0"/>
              <a:t>6/14/2019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12F3C-172E-462C-A6F1-CDAB54BF5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044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198F7-B77E-4C1A-97CA-03C0208AD827}" type="datetimeFigureOut">
              <a:rPr lang="en-US" smtClean="0"/>
              <a:t>6/14/2019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12F3C-172E-462C-A6F1-CDAB54BF5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2879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A198F7-B77E-4C1A-97CA-03C0208AD827}" type="datetimeFigureOut">
              <a:rPr lang="en-US" smtClean="0"/>
              <a:t>6/14/2019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012F3C-172E-462C-A6F1-CDAB54BF5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743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a-IR" dirty="0" smtClean="0"/>
              <a:t>طرح درس اصول و مبانی اقتصاد اسلامی</a:t>
            </a:r>
            <a:br>
              <a:rPr lang="fa-IR" dirty="0" smtClean="0"/>
            </a:br>
            <a:r>
              <a:rPr lang="fa-IR" sz="2800" dirty="0" smtClean="0"/>
              <a:t>مهدی صفدری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a-IR" dirty="0"/>
              <a:t>2</a:t>
            </a:r>
            <a:r>
              <a:rPr lang="fa-IR" dirty="0" smtClean="0"/>
              <a:t> واحد.نظری.کارشناسی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75204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هفته اول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fa-IR" dirty="0"/>
          </a:p>
          <a:p>
            <a:pPr marL="0" indent="0" algn="r">
              <a:buNone/>
            </a:pPr>
            <a:r>
              <a:rPr lang="fa-IR" dirty="0"/>
              <a:t>* كليات و </a:t>
            </a:r>
            <a:r>
              <a:rPr lang="fa-IR" dirty="0" smtClean="0"/>
              <a:t>مفاهيم اقتصادی</a:t>
            </a:r>
            <a:endParaRPr lang="fa-IR" dirty="0"/>
          </a:p>
          <a:p>
            <a:pPr algn="r"/>
            <a:r>
              <a:rPr lang="fa-IR" dirty="0" smtClean="0"/>
              <a:t>* مفهوم </a:t>
            </a:r>
            <a:r>
              <a:rPr lang="fa-IR" dirty="0"/>
              <a:t>علم </a:t>
            </a:r>
            <a:r>
              <a:rPr lang="fa-IR" dirty="0" smtClean="0"/>
              <a:t>اقتصاد * تعریف اقتصاد * موضوع اقتصاد * محدوده دانش اقتصاد </a:t>
            </a:r>
          </a:p>
          <a:p>
            <a:pPr algn="r"/>
            <a:r>
              <a:rPr lang="fa-IR" dirty="0" smtClean="0"/>
              <a:t>* جایگاه دانش اقتصاد در معارف بشری * طبقه بندی دالامبر*روش شناسی علوم انسانی</a:t>
            </a:r>
          </a:p>
          <a:p>
            <a:pPr marL="0" indent="0" algn="r">
              <a:buNone/>
            </a:pPr>
            <a:r>
              <a:rPr lang="fa-IR" dirty="0" smtClean="0"/>
              <a:t>* علوم انسانی ازدیدگاه اسلام * رابطه میان مکتب اقتصادی وحقوق مدنی </a:t>
            </a:r>
          </a:p>
          <a:p>
            <a:pPr marL="0" indent="0" algn="r">
              <a:buNone/>
            </a:pPr>
            <a:r>
              <a:rPr lang="fa-IR" dirty="0" smtClean="0"/>
              <a:t>* رابطه میان مکتب اقتصادی وجهان بینی * هدف از ارائه فرضیه ونظریه در اقتصاد</a:t>
            </a:r>
          </a:p>
          <a:p>
            <a:pPr marL="0" indent="0" algn="r">
              <a:buNone/>
            </a:pPr>
            <a:r>
              <a:rPr lang="fa-IR" dirty="0" smtClean="0"/>
              <a:t>* ارائه یک مدل مطلوب * شناخت پدیده های واقعی *فایده ارائه ی الگوی مطلوب</a:t>
            </a:r>
          </a:p>
          <a:p>
            <a:pPr marL="0" indent="0" algn="r">
              <a:buNone/>
            </a:pPr>
            <a:r>
              <a:rPr lang="fa-IR" dirty="0" smtClean="0"/>
              <a:t>* تفاوت شناخت پدیده های واقعی وارائه الگوی مطلوب درعلوم طبیعی وعلوم انسانی</a:t>
            </a:r>
          </a:p>
        </p:txBody>
      </p:sp>
    </p:spTree>
    <p:extLst>
      <p:ext uri="{BB962C8B-B14F-4D97-AF65-F5344CB8AC3E}">
        <p14:creationId xmlns:p14="http://schemas.microsoft.com/office/powerpoint/2010/main" val="2329881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هفته دوم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fa-IR" dirty="0"/>
          </a:p>
          <a:p>
            <a:pPr algn="r"/>
            <a:r>
              <a:rPr lang="fa-IR" dirty="0" smtClean="0"/>
              <a:t>* مفهوم </a:t>
            </a:r>
            <a:r>
              <a:rPr lang="fa-IR" dirty="0"/>
              <a:t>مکتب اقتصاد </a:t>
            </a:r>
            <a:r>
              <a:rPr lang="fa-IR" dirty="0" smtClean="0"/>
              <a:t>اسلامي</a:t>
            </a:r>
          </a:p>
          <a:p>
            <a:pPr algn="r"/>
            <a:r>
              <a:rPr lang="fa-IR" dirty="0" smtClean="0"/>
              <a:t>* تبیین خطوط کلی واصول ارزشهای اسلامی*سود وثروت طلبی ازبعد اخلاقی وارزشی</a:t>
            </a:r>
          </a:p>
          <a:p>
            <a:pPr algn="r"/>
            <a:r>
              <a:rPr lang="fa-IR" dirty="0" smtClean="0"/>
              <a:t>* سود جویی از بعد علمی * ارزش گذاری بر اساس ثروت و فقر* تجمل ازدیدگاه اسلام</a:t>
            </a:r>
          </a:p>
          <a:p>
            <a:pPr algn="r"/>
            <a:r>
              <a:rPr lang="fa-IR" dirty="0" smtClean="0"/>
              <a:t>* نظراسلام در باره فقر وغنای مالی * جایگاه توسعه ، زهد ورفاه زدگی دراسلام</a:t>
            </a:r>
          </a:p>
          <a:p>
            <a:pPr algn="r"/>
            <a:r>
              <a:rPr lang="fa-IR" dirty="0" smtClean="0"/>
              <a:t>* مقایسه دیدگاههای کلاسیکها ، سوسیالیستها ، اسلام و...در مورد انسان اقتصادی</a:t>
            </a:r>
          </a:p>
          <a:p>
            <a:pPr algn="r"/>
            <a:r>
              <a:rPr lang="fa-IR" dirty="0" smtClean="0"/>
              <a:t>* مقایسه دیدگاههای سرمایه داری،سوسیالیستها واسلام درمورد آزادی اقتصادی</a:t>
            </a:r>
          </a:p>
          <a:p>
            <a:pPr algn="r"/>
            <a:r>
              <a:rPr lang="fa-IR" dirty="0" smtClean="0"/>
              <a:t>* مقایسه دیدگاههای مکاتب مختلف در مورد مالکیت،عدالت اجتماعی واقتصادی </a:t>
            </a:r>
          </a:p>
          <a:p>
            <a:pPr algn="r"/>
            <a:endParaRPr lang="fa-IR" dirty="0"/>
          </a:p>
          <a:p>
            <a:pPr marL="0" indent="0" algn="r">
              <a:buNone/>
            </a:pPr>
            <a:endParaRPr lang="fa-IR" dirty="0" smtClean="0"/>
          </a:p>
          <a:p>
            <a:pPr algn="r"/>
            <a:endParaRPr lang="fa-IR" dirty="0" smtClean="0"/>
          </a:p>
          <a:p>
            <a:pPr algn="r"/>
            <a:endParaRPr lang="fa-IR" dirty="0" smtClean="0"/>
          </a:p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78539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هفته سوم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fa-IR" dirty="0"/>
          </a:p>
          <a:p>
            <a:pPr algn="r"/>
            <a:r>
              <a:rPr lang="fa-IR" dirty="0" smtClean="0"/>
              <a:t>* مفهوم </a:t>
            </a:r>
            <a:r>
              <a:rPr lang="fa-IR" dirty="0"/>
              <a:t>نظام اقتصاد </a:t>
            </a:r>
            <a:r>
              <a:rPr lang="fa-IR" dirty="0" smtClean="0"/>
              <a:t>اسلامي * تبیین چهارمحورمبانی فلسفی نظام اقتصادی اسلام</a:t>
            </a:r>
          </a:p>
          <a:p>
            <a:pPr algn="r"/>
            <a:r>
              <a:rPr lang="fa-IR" dirty="0" smtClean="0"/>
              <a:t>* خداشناسی(رابطه خداوند با جهان طبیعت وانسان) </a:t>
            </a:r>
          </a:p>
          <a:p>
            <a:pPr algn="r"/>
            <a:r>
              <a:rPr lang="fa-IR" dirty="0" smtClean="0"/>
              <a:t>* جهان شناسی(مراد جهان طبیعت ومادی است)</a:t>
            </a:r>
          </a:p>
          <a:p>
            <a:pPr algn="r"/>
            <a:r>
              <a:rPr lang="fa-IR" dirty="0" smtClean="0"/>
              <a:t>* انسان شناسی(ماهیت انسان وویژگیهای آن)*جامعه شناسی(جوامع انسانی وسنتهای آن)</a:t>
            </a:r>
          </a:p>
          <a:p>
            <a:pPr algn="r"/>
            <a:r>
              <a:rPr lang="fa-IR" dirty="0" smtClean="0"/>
              <a:t>* روش شناخت نظام اقتصاد اسلامی* منابع اصلی کشف نظام اقتصاد اسلامی</a:t>
            </a:r>
          </a:p>
          <a:p>
            <a:pPr algn="r"/>
            <a:r>
              <a:rPr lang="fa-IR" dirty="0" smtClean="0"/>
              <a:t>* احکام وحقوق اسلامی*تحلیل و جمع بندی حقوق اقتصادی(قوانین مالی و مدنی)</a:t>
            </a:r>
          </a:p>
          <a:p>
            <a:pPr algn="r"/>
            <a:r>
              <a:rPr lang="fa-IR" dirty="0" smtClean="0"/>
              <a:t>* تبیین کاربرد ابزارها،الگوها ونظریات علمی اقتصاد دررابطه با تولید،توزیع ومصرف</a:t>
            </a:r>
          </a:p>
        </p:txBody>
      </p:sp>
    </p:spTree>
    <p:extLst>
      <p:ext uri="{BB962C8B-B14F-4D97-AF65-F5344CB8AC3E}">
        <p14:creationId xmlns:p14="http://schemas.microsoft.com/office/powerpoint/2010/main" val="25933483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هفته چهارم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r">
              <a:buNone/>
            </a:pPr>
            <a:endParaRPr lang="fa-IR" dirty="0"/>
          </a:p>
          <a:p>
            <a:pPr algn="r"/>
            <a:r>
              <a:rPr lang="fa-IR" dirty="0" smtClean="0"/>
              <a:t>* فرق </a:t>
            </a:r>
            <a:r>
              <a:rPr lang="fa-IR" dirty="0"/>
              <a:t>بين سه مفهوم علم و مکتب و نظام اقتصاد </a:t>
            </a:r>
            <a:r>
              <a:rPr lang="fa-IR" dirty="0" smtClean="0"/>
              <a:t>اسلامي</a:t>
            </a:r>
          </a:p>
          <a:p>
            <a:pPr algn="r"/>
            <a:r>
              <a:rPr lang="fa-IR" dirty="0" smtClean="0"/>
              <a:t>* اقتصاد تشریعی * اقتصاد تحلیلی * اقتصاد تدبیری * حقوق اقتصادی</a:t>
            </a:r>
          </a:p>
          <a:p>
            <a:pPr algn="r"/>
            <a:r>
              <a:rPr lang="fa-IR" dirty="0" smtClean="0"/>
              <a:t>*رابطه وقلمرواقتصاد تشریعی وحقوق اقتصادی*ارتباط اقتصادتدبیری با مکتب اقتصادی</a:t>
            </a:r>
          </a:p>
          <a:p>
            <a:pPr algn="r"/>
            <a:r>
              <a:rPr lang="fa-IR" dirty="0" smtClean="0"/>
              <a:t>* رابطه و قلمرو اقتصاد تحلیلی با علم اقتصاد اسلامی *رابطه مکتب اقتصادی با علم</a:t>
            </a:r>
          </a:p>
          <a:p>
            <a:pPr algn="r"/>
            <a:r>
              <a:rPr lang="fa-IR" dirty="0" smtClean="0"/>
              <a:t> اقتصاد اسلامی *تحلیل زیربنایی بودن مکتب اقتصادی وروبنا بودن حقوق اقتصادی</a:t>
            </a:r>
          </a:p>
          <a:p>
            <a:pPr algn="r"/>
            <a:r>
              <a:rPr lang="fa-IR" dirty="0" smtClean="0"/>
              <a:t>* تبیین ارتباط علم ، احکام ، مکتب و نظام اقتصادی (همراه با رسم نموداروفلوچارت)</a:t>
            </a:r>
          </a:p>
          <a:p>
            <a:pPr algn="r"/>
            <a:r>
              <a:rPr lang="fa-IR" dirty="0" smtClean="0"/>
              <a:t>* تحلیل وتبیین اینکه درنظام اقتصادی علاوه بر اصول مکتبی،نقش حقوق اقتصادی</a:t>
            </a:r>
          </a:p>
          <a:p>
            <a:pPr algn="r"/>
            <a:r>
              <a:rPr lang="fa-IR" dirty="0" smtClean="0"/>
              <a:t> وراهبردهای علمی را می توان ملاحظه کرد.</a:t>
            </a:r>
          </a:p>
          <a:p>
            <a:pPr algn="r"/>
            <a:endParaRPr lang="fa-IR" dirty="0"/>
          </a:p>
          <a:p>
            <a:pPr algn="r"/>
            <a:endParaRPr lang="fa-IR" dirty="0" smtClean="0"/>
          </a:p>
          <a:p>
            <a:pPr algn="r"/>
            <a:endParaRPr lang="fa-IR" dirty="0"/>
          </a:p>
          <a:p>
            <a:pPr marL="0" indent="0" algn="r">
              <a:buNone/>
            </a:pPr>
            <a:endParaRPr lang="fa-IR" dirty="0" smtClean="0"/>
          </a:p>
        </p:txBody>
      </p:sp>
    </p:spTree>
    <p:extLst>
      <p:ext uri="{BB962C8B-B14F-4D97-AF65-F5344CB8AC3E}">
        <p14:creationId xmlns:p14="http://schemas.microsoft.com/office/powerpoint/2010/main" val="37588538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هفته پنجم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r">
              <a:buNone/>
            </a:pPr>
            <a:endParaRPr lang="fa-IR" dirty="0"/>
          </a:p>
          <a:p>
            <a:pPr marL="0" indent="0" algn="r">
              <a:buNone/>
            </a:pPr>
            <a:r>
              <a:rPr lang="fa-IR" dirty="0" smtClean="0"/>
              <a:t>* تعريف </a:t>
            </a:r>
            <a:r>
              <a:rPr lang="fa-IR" dirty="0"/>
              <a:t>احکام شريعت و اقسام آنها </a:t>
            </a:r>
            <a:r>
              <a:rPr lang="fa-IR" dirty="0" smtClean="0"/>
              <a:t>(احکام </a:t>
            </a:r>
            <a:r>
              <a:rPr lang="fa-IR" dirty="0"/>
              <a:t>ثابت و </a:t>
            </a:r>
            <a:r>
              <a:rPr lang="fa-IR" dirty="0" smtClean="0"/>
              <a:t>متغير)</a:t>
            </a:r>
          </a:p>
          <a:p>
            <a:pPr marL="0" indent="0" algn="r">
              <a:buNone/>
            </a:pPr>
            <a:r>
              <a:rPr lang="fa-IR" dirty="0" smtClean="0"/>
              <a:t>* نقش احکام شریعت درسیر کمال انسان *منشاء الزام در احکام فقهی و شرعی</a:t>
            </a:r>
          </a:p>
          <a:p>
            <a:pPr marL="0" indent="0" algn="r">
              <a:buNone/>
            </a:pPr>
            <a:r>
              <a:rPr lang="fa-IR" dirty="0" smtClean="0"/>
              <a:t>* تفکیک نا پذیری احکام اقتصاد اسلامی ازدیدگاه امام موسی صدر</a:t>
            </a:r>
          </a:p>
          <a:p>
            <a:pPr marL="0" indent="0" algn="r">
              <a:buNone/>
            </a:pPr>
            <a:r>
              <a:rPr lang="fa-IR" dirty="0" smtClean="0"/>
              <a:t>* تقسیم بندی احکام شریعت به تکلیفی و وضعی *جایگاه فلسفه احکام دراسلام</a:t>
            </a:r>
          </a:p>
          <a:p>
            <a:pPr marL="0" indent="0" algn="r">
              <a:buNone/>
            </a:pPr>
            <a:r>
              <a:rPr lang="fa-IR" dirty="0" smtClean="0"/>
              <a:t>* ماهیت حکم وضعی و تفاوت آن با حکم تکلیفی * احکام خمسه تکلیفیه وحکمت آن</a:t>
            </a:r>
          </a:p>
          <a:p>
            <a:pPr marL="0" indent="0" algn="r">
              <a:buNone/>
            </a:pPr>
            <a:r>
              <a:rPr lang="fa-IR" dirty="0" smtClean="0"/>
              <a:t>* ضرورت وجود احکام ثابت و متغیر در شریعت اسلام</a:t>
            </a:r>
          </a:p>
          <a:p>
            <a:pPr marL="0" indent="0" algn="r">
              <a:buNone/>
            </a:pPr>
            <a:r>
              <a:rPr lang="fa-IR" dirty="0" smtClean="0"/>
              <a:t>* «ثبات وتغییرحکم» تابع «تبات و تغییرموضوع»</a:t>
            </a:r>
          </a:p>
          <a:p>
            <a:pPr marL="0" indent="0" algn="r">
              <a:buNone/>
            </a:pPr>
            <a:r>
              <a:rPr lang="fa-IR" dirty="0" smtClean="0"/>
              <a:t>* معیارهای جداسازی احکام ثابت از متغیر* معنای احکام اولیه و ثانویه</a:t>
            </a:r>
          </a:p>
          <a:p>
            <a:pPr marL="0" indent="0" algn="r">
              <a:buNone/>
            </a:pPr>
            <a:r>
              <a:rPr lang="fa-IR" dirty="0" smtClean="0"/>
              <a:t>* بررسی و تحلیل احکام ثانوی فقهی در قلمرو احکام ثابت و متغیر</a:t>
            </a:r>
          </a:p>
          <a:p>
            <a:pPr marL="0" indent="0" algn="r">
              <a:buNone/>
            </a:pPr>
            <a:endParaRPr lang="fa-IR" dirty="0" smtClean="0"/>
          </a:p>
        </p:txBody>
      </p:sp>
    </p:spTree>
    <p:extLst>
      <p:ext uri="{BB962C8B-B14F-4D97-AF65-F5344CB8AC3E}">
        <p14:creationId xmlns:p14="http://schemas.microsoft.com/office/powerpoint/2010/main" val="17938644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هفته ششم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r">
              <a:buNone/>
            </a:pPr>
            <a:endParaRPr lang="fa-IR" dirty="0"/>
          </a:p>
          <a:p>
            <a:pPr marL="0" indent="0" algn="r">
              <a:buNone/>
            </a:pPr>
            <a:r>
              <a:rPr lang="fa-IR" dirty="0" smtClean="0"/>
              <a:t>* روش </a:t>
            </a:r>
            <a:r>
              <a:rPr lang="fa-IR" dirty="0"/>
              <a:t>استنباط اصول مکتبي حقوقي اقتصاد اسلامي از احکام </a:t>
            </a:r>
            <a:r>
              <a:rPr lang="fa-IR" dirty="0" smtClean="0"/>
              <a:t>فقهي</a:t>
            </a:r>
          </a:p>
          <a:p>
            <a:pPr marL="0" indent="0" algn="r">
              <a:buNone/>
            </a:pPr>
            <a:r>
              <a:rPr lang="fa-IR" dirty="0" smtClean="0"/>
              <a:t>* مبانی استنباط احکام فقهی * شیوه های کلی استنباط در فقه</a:t>
            </a:r>
          </a:p>
          <a:p>
            <a:pPr marL="0" indent="0" algn="r">
              <a:buNone/>
            </a:pPr>
            <a:r>
              <a:rPr lang="fa-IR" dirty="0" smtClean="0"/>
              <a:t>* روش های مختلف استنباط احکام اقتصادی * منابع چهارگانه معتبر فقهی</a:t>
            </a:r>
          </a:p>
          <a:p>
            <a:pPr marL="0" indent="0" algn="r">
              <a:buNone/>
            </a:pPr>
            <a:r>
              <a:rPr lang="fa-IR" dirty="0" smtClean="0"/>
              <a:t>* جایگاه عدالت در استنباط احکام معاملات * روش استنباط احکام مستحدثه اقتصادی</a:t>
            </a:r>
          </a:p>
          <a:p>
            <a:pPr marL="0" indent="0" algn="r">
              <a:buNone/>
            </a:pPr>
            <a:r>
              <a:rPr lang="fa-IR" dirty="0" smtClean="0"/>
              <a:t>* ملاکات احکام اقتصادی و شیوه های استکشاف آن * تاثیرگزاره های اخلاقی دراستنباط</a:t>
            </a:r>
          </a:p>
          <a:p>
            <a:pPr marL="0" indent="0" algn="r">
              <a:buNone/>
            </a:pPr>
            <a:r>
              <a:rPr lang="fa-IR" dirty="0" smtClean="0"/>
              <a:t>* اقتصاد اسلامی وروش کشف آن از دیدگاه شهید صدر </a:t>
            </a:r>
            <a:endParaRPr lang="en-US" dirty="0" smtClean="0"/>
          </a:p>
          <a:p>
            <a:pPr algn="r"/>
            <a:r>
              <a:rPr lang="fa-IR" dirty="0" smtClean="0"/>
              <a:t>* مبانی و روشهای توسعه استنباط احکام اقتصادی ازقرآن و سنت</a:t>
            </a:r>
          </a:p>
          <a:p>
            <a:pPr algn="r"/>
            <a:r>
              <a:rPr lang="fa-IR" dirty="0" smtClean="0"/>
              <a:t>* روش شناسی فقه نظریات اقتصادی از منظر شهید صدر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16018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هفته هفتم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r">
              <a:buNone/>
            </a:pPr>
            <a:endParaRPr lang="fa-IR" dirty="0"/>
          </a:p>
          <a:p>
            <a:pPr marL="0" indent="0" algn="r">
              <a:buNone/>
            </a:pPr>
            <a:r>
              <a:rPr lang="fa-IR" dirty="0"/>
              <a:t>* مباني حقوقي اقتصاد اسلامي </a:t>
            </a:r>
            <a:r>
              <a:rPr lang="fa-IR" dirty="0" smtClean="0"/>
              <a:t>(اصول </a:t>
            </a:r>
            <a:r>
              <a:rPr lang="fa-IR" dirty="0"/>
              <a:t>اقتصاد </a:t>
            </a:r>
            <a:r>
              <a:rPr lang="fa-IR" dirty="0" smtClean="0"/>
              <a:t>اسلامي)</a:t>
            </a:r>
            <a:endParaRPr lang="fa-IR" dirty="0"/>
          </a:p>
          <a:p>
            <a:pPr marL="0" indent="0" algn="r">
              <a:buNone/>
            </a:pPr>
            <a:r>
              <a:rPr lang="fa-IR" dirty="0" smtClean="0"/>
              <a:t>* اصل </a:t>
            </a:r>
            <a:r>
              <a:rPr lang="fa-IR" dirty="0"/>
              <a:t>مالکيت </a:t>
            </a:r>
            <a:r>
              <a:rPr lang="fa-IR" dirty="0" smtClean="0"/>
              <a:t>مختلط * تعریف ، مفهوم و ماهیت مالکیت مختلط </a:t>
            </a:r>
          </a:p>
          <a:p>
            <a:pPr marL="0" indent="0" algn="r">
              <a:buNone/>
            </a:pPr>
            <a:r>
              <a:rPr lang="fa-IR" dirty="0" smtClean="0"/>
              <a:t>* مبانی نظری ساختارمالکیت از دیدگاه قرآن و سنت</a:t>
            </a:r>
          </a:p>
          <a:p>
            <a:pPr marL="0" indent="0" algn="r">
              <a:buNone/>
            </a:pPr>
            <a:r>
              <a:rPr lang="fa-IR" dirty="0" smtClean="0"/>
              <a:t>* انواع وفلسفه مالکیت در نظام اقتصادی اسلام</a:t>
            </a:r>
          </a:p>
          <a:p>
            <a:pPr marL="0" indent="0" algn="r">
              <a:buNone/>
            </a:pPr>
            <a:r>
              <a:rPr lang="fa-IR" dirty="0" smtClean="0"/>
              <a:t>* مالکیت مختلط در برابرمالکیت سرمایه داری و سوسیالیستی</a:t>
            </a:r>
          </a:p>
          <a:p>
            <a:pPr marL="0" indent="0" algn="r">
              <a:buNone/>
            </a:pPr>
            <a:r>
              <a:rPr lang="fa-IR" dirty="0" smtClean="0"/>
              <a:t>* مالکیت در اقتصاد اسلامی از نگاه شهید صدر</a:t>
            </a:r>
          </a:p>
          <a:p>
            <a:pPr marL="0" indent="0" algn="r">
              <a:buNone/>
            </a:pPr>
            <a:r>
              <a:rPr lang="fa-IR" dirty="0" smtClean="0"/>
              <a:t>* مفهوم مالکیت ومستندات انتقال آن * مالکیت حقیقی و اعتباری</a:t>
            </a:r>
          </a:p>
          <a:p>
            <a:pPr marL="0" indent="0" algn="r">
              <a:buNone/>
            </a:pPr>
            <a:r>
              <a:rPr lang="fa-IR" dirty="0" smtClean="0"/>
              <a:t>* جنبه اجتماعی مالکیت مختلط* حقوق اجتماعی مالکیت مختلط </a:t>
            </a:r>
          </a:p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9140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هفته هشتم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r">
              <a:buNone/>
            </a:pPr>
            <a:endParaRPr lang="fa-IR" dirty="0" smtClean="0"/>
          </a:p>
          <a:p>
            <a:pPr marL="0" indent="0" algn="r">
              <a:buNone/>
            </a:pPr>
            <a:r>
              <a:rPr lang="fa-IR" dirty="0" smtClean="0"/>
              <a:t>* اصل </a:t>
            </a:r>
            <a:r>
              <a:rPr lang="fa-IR" dirty="0"/>
              <a:t>آزادي محدود </a:t>
            </a:r>
            <a:r>
              <a:rPr lang="fa-IR" dirty="0" smtClean="0"/>
              <a:t>اقتصادي(اصل هدايت،نظارت </a:t>
            </a:r>
            <a:r>
              <a:rPr lang="fa-IR" dirty="0"/>
              <a:t>و سياستگذاري دولت </a:t>
            </a:r>
            <a:r>
              <a:rPr lang="fa-IR" dirty="0" smtClean="0"/>
              <a:t>درحوزه اقتصاد)</a:t>
            </a:r>
          </a:p>
          <a:p>
            <a:pPr marL="0" indent="0" algn="r">
              <a:buNone/>
            </a:pPr>
            <a:r>
              <a:rPr lang="fa-IR" dirty="0" smtClean="0"/>
              <a:t>* آزادی اقتصادی از نظر اسلام </a:t>
            </a:r>
          </a:p>
          <a:p>
            <a:pPr marL="0" indent="0" algn="r">
              <a:buNone/>
            </a:pPr>
            <a:r>
              <a:rPr lang="fa-IR" dirty="0" smtClean="0"/>
              <a:t>* محدودیتهای مبادله (جلوگیری ار احتکار واجحاف در نرخ گذاری) </a:t>
            </a:r>
          </a:p>
          <a:p>
            <a:pPr marL="0" indent="0" algn="r">
              <a:buNone/>
            </a:pPr>
            <a:r>
              <a:rPr lang="fa-IR" dirty="0" smtClean="0"/>
              <a:t>* محدودیت درآمد بر اساس ممنوعیت برخی ازمعاملات و کسب ها</a:t>
            </a:r>
          </a:p>
          <a:p>
            <a:pPr marL="0" indent="0" algn="r">
              <a:buNone/>
            </a:pPr>
            <a:r>
              <a:rPr lang="fa-IR" dirty="0" smtClean="0"/>
              <a:t>* اقتصاد </a:t>
            </a:r>
            <a:r>
              <a:rPr lang="fa-IR" dirty="0" smtClean="0"/>
              <a:t>اسلامی و گستره آزادی * شاخص آزادی </a:t>
            </a:r>
            <a:r>
              <a:rPr lang="fa-IR" dirty="0" smtClean="0"/>
              <a:t>اقتصادی</a:t>
            </a:r>
            <a:endParaRPr lang="en-US" dirty="0" smtClean="0"/>
          </a:p>
          <a:p>
            <a:pPr marL="0" indent="0" algn="r">
              <a:buNone/>
            </a:pPr>
            <a:r>
              <a:rPr lang="fa-IR" dirty="0" smtClean="0"/>
              <a:t>* آزادی و مسئولیت های اقتصادی مردم از دیدگاه اسلام</a:t>
            </a:r>
          </a:p>
          <a:p>
            <a:pPr marL="0" indent="0" algn="r">
              <a:buNone/>
            </a:pPr>
            <a:r>
              <a:rPr lang="fa-IR" dirty="0" smtClean="0"/>
              <a:t>* تاثیر آزادی اقتصادی بر رشد اقتصادی</a:t>
            </a:r>
          </a:p>
          <a:p>
            <a:pPr marL="0" indent="0" algn="r">
              <a:buNone/>
            </a:pPr>
            <a:r>
              <a:rPr lang="fa-IR" dirty="0" smtClean="0"/>
              <a:t> نقش دولت در اقتصاد</a:t>
            </a:r>
            <a:r>
              <a:rPr lang="en-US" dirty="0" smtClean="0"/>
              <a:t>*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69950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</a:t>
            </a:r>
            <a:r>
              <a:rPr lang="fa-IR" dirty="0" smtClean="0"/>
              <a:t>ه </a:t>
            </a:r>
            <a:r>
              <a:rPr lang="fa-IR" dirty="0" smtClean="0"/>
              <a:t>نهم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r">
              <a:buNone/>
            </a:pPr>
            <a:endParaRPr lang="fa-IR" dirty="0"/>
          </a:p>
          <a:p>
            <a:pPr marL="0" indent="0" algn="r">
              <a:buNone/>
            </a:pPr>
            <a:r>
              <a:rPr lang="fa-IR" dirty="0" smtClean="0"/>
              <a:t>* مبانی نظری مداخله دولت در اقتصاد</a:t>
            </a:r>
          </a:p>
          <a:p>
            <a:pPr marL="0" indent="0" algn="r">
              <a:buNone/>
            </a:pPr>
            <a:r>
              <a:rPr lang="fa-IR" dirty="0" smtClean="0"/>
              <a:t>* نظریه تبدیل نقش مداخله گری دولت به سیاست گذاری</a:t>
            </a:r>
          </a:p>
          <a:p>
            <a:pPr marL="0" indent="0" algn="r">
              <a:buNone/>
            </a:pPr>
            <a:r>
              <a:rPr lang="fa-IR" dirty="0" smtClean="0"/>
              <a:t>* نقش سیاست های دولت در سامان دهی وهدایت اقتصاد</a:t>
            </a:r>
          </a:p>
          <a:p>
            <a:pPr marL="0" indent="0" algn="r">
              <a:buNone/>
            </a:pPr>
            <a:r>
              <a:rPr lang="fa-IR" dirty="0" smtClean="0"/>
              <a:t>* نقش حاکمیتی و تصدی گری دولت در اقتصاد</a:t>
            </a:r>
          </a:p>
          <a:p>
            <a:pPr marL="0" indent="0" algn="r">
              <a:buNone/>
            </a:pPr>
            <a:r>
              <a:rPr lang="fa-IR" dirty="0" smtClean="0"/>
              <a:t>* برنامه ریزی مناسب دولت برای هدایت نقدینگی</a:t>
            </a:r>
          </a:p>
          <a:p>
            <a:pPr marL="0" indent="0" algn="r">
              <a:buNone/>
            </a:pPr>
            <a:r>
              <a:rPr lang="fa-IR" dirty="0" smtClean="0"/>
              <a:t>* نظریه لزوم دخالت دولت در مقررات گذاری و نظارت بر بازارهای مالی</a:t>
            </a:r>
          </a:p>
          <a:p>
            <a:pPr marL="0" indent="0" algn="r">
              <a:buNone/>
            </a:pPr>
            <a:r>
              <a:rPr lang="fa-IR" dirty="0" smtClean="0"/>
              <a:t>* نقش دولت و سیاست گذاری عمومی در برابر کارآفرینان و اقتصاد کارآفرینانه</a:t>
            </a:r>
          </a:p>
          <a:p>
            <a:pPr marL="0" indent="0" algn="r">
              <a:buNone/>
            </a:pPr>
            <a:r>
              <a:rPr lang="fa-IR" dirty="0" smtClean="0"/>
              <a:t>* سیاست گذاری دولت در بازاراجاره و مسکن</a:t>
            </a:r>
          </a:p>
          <a:p>
            <a:pPr marL="0" indent="0" algn="r">
              <a:buNone/>
            </a:pPr>
            <a:r>
              <a:rPr lang="fa-IR" dirty="0" smtClean="0"/>
              <a:t>* نظریه نقش ویژه دولت در هدایت نمودن نقدینگی به بورس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17873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</a:t>
            </a:r>
            <a:r>
              <a:rPr lang="fa-IR" dirty="0" smtClean="0"/>
              <a:t>ه </a:t>
            </a:r>
            <a:r>
              <a:rPr lang="fa-IR" dirty="0" smtClean="0"/>
              <a:t>دهم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fa-IR" dirty="0"/>
          </a:p>
          <a:p>
            <a:pPr marL="0" indent="0" algn="r">
              <a:buNone/>
            </a:pPr>
            <a:r>
              <a:rPr lang="fa-IR" dirty="0" smtClean="0"/>
              <a:t>*  اصل </a:t>
            </a:r>
            <a:r>
              <a:rPr lang="fa-IR" dirty="0"/>
              <a:t>جريان پول و سرمايه نقدي بر اساس نرخ </a:t>
            </a:r>
            <a:r>
              <a:rPr lang="fa-IR" dirty="0" smtClean="0"/>
              <a:t>سود</a:t>
            </a:r>
          </a:p>
          <a:p>
            <a:pPr marL="0" indent="0" algn="r">
              <a:buNone/>
            </a:pPr>
            <a:r>
              <a:rPr lang="fa-IR" dirty="0" smtClean="0"/>
              <a:t>* معمای سود بانکی * آشنایی با کلیات بازار سرمایه * شاخص جریان پول</a:t>
            </a:r>
          </a:p>
          <a:p>
            <a:pPr marL="0" indent="0" algn="r">
              <a:buNone/>
            </a:pPr>
            <a:r>
              <a:rPr lang="fa-IR" dirty="0" smtClean="0"/>
              <a:t>* تاثیر جذب سرمایه نقدی بر رشد اقتصادی * رقابتی شدن بازار پول و سرمایه</a:t>
            </a:r>
          </a:p>
          <a:p>
            <a:pPr marL="0" indent="0" algn="r">
              <a:buNone/>
            </a:pPr>
            <a:r>
              <a:rPr lang="fa-IR" dirty="0" smtClean="0"/>
              <a:t>* مبانی نظری (فقهی و اقتصادی ) ابزارهای مالی</a:t>
            </a:r>
          </a:p>
          <a:p>
            <a:pPr marL="0" indent="0" algn="r">
              <a:buNone/>
            </a:pPr>
            <a:r>
              <a:rPr lang="fa-IR" dirty="0" smtClean="0"/>
              <a:t>* ضوابط عمومی و اختصاصی قراردادهای بازار سرمایه از دیدگاه فقه اسلامی</a:t>
            </a:r>
          </a:p>
          <a:p>
            <a:pPr marL="0" indent="0" algn="r">
              <a:buNone/>
            </a:pPr>
            <a:r>
              <a:rPr lang="fa-IR" dirty="0" smtClean="0"/>
              <a:t>* بهینه سازی ساختار نرخ سود * عوامل اقتصادی موثر بر جریان پول و سرمایه</a:t>
            </a:r>
          </a:p>
          <a:p>
            <a:pPr marL="0" indent="0" algn="r">
              <a:buNone/>
            </a:pPr>
            <a:r>
              <a:rPr lang="fa-IR" dirty="0" smtClean="0"/>
              <a:t>* محدودیت ها برای کنترل جریان پول * عوامل منفی تاثیر گذار برجریان پول </a:t>
            </a:r>
            <a:endParaRPr lang="en-US" dirty="0"/>
          </a:p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63176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</a:t>
            </a:r>
            <a:r>
              <a:rPr lang="fa-IR" dirty="0" smtClean="0"/>
              <a:t>ه </a:t>
            </a:r>
            <a:r>
              <a:rPr lang="fa-IR" dirty="0" smtClean="0"/>
              <a:t>یازدهم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fa-IR" dirty="0"/>
          </a:p>
          <a:p>
            <a:pPr marL="0" indent="0" algn="r">
              <a:buNone/>
            </a:pPr>
            <a:r>
              <a:rPr lang="fa-IR" dirty="0" smtClean="0"/>
              <a:t>* عدالت </a:t>
            </a:r>
            <a:r>
              <a:rPr lang="fa-IR" dirty="0"/>
              <a:t>و توازن </a:t>
            </a:r>
            <a:r>
              <a:rPr lang="fa-IR" dirty="0" smtClean="0"/>
              <a:t>اقتصادي * نقش عدالت و توازن اقتصادی درتکامل و توسعه انسانی</a:t>
            </a:r>
          </a:p>
          <a:p>
            <a:pPr marL="0" indent="0" algn="r">
              <a:buNone/>
            </a:pPr>
            <a:r>
              <a:rPr lang="fa-IR" dirty="0" smtClean="0"/>
              <a:t>* زمینه های اجرایی عدالت و توازن اقتصادی</a:t>
            </a:r>
          </a:p>
          <a:p>
            <a:pPr marL="0" indent="0" algn="r">
              <a:buNone/>
            </a:pPr>
            <a:r>
              <a:rPr lang="fa-IR" dirty="0" smtClean="0"/>
              <a:t>* تاملی بر عدالت و توازن اقتصادی درنظام فقهی اقتصادی اسلام</a:t>
            </a:r>
          </a:p>
          <a:p>
            <a:pPr marL="0" indent="0" algn="r">
              <a:buNone/>
            </a:pPr>
            <a:r>
              <a:rPr lang="fa-IR" dirty="0" smtClean="0"/>
              <a:t>* معیارهای عدالت و توازن اقتصادی از منظر اسلام</a:t>
            </a:r>
          </a:p>
          <a:p>
            <a:pPr marL="0" indent="0" algn="r">
              <a:buNone/>
            </a:pPr>
            <a:r>
              <a:rPr lang="fa-IR" dirty="0" smtClean="0"/>
              <a:t>* ابزارهای اقتصادی تحقق عدالت و توازن اقتصادی</a:t>
            </a:r>
          </a:p>
          <a:p>
            <a:pPr marL="0" indent="0" algn="r">
              <a:buNone/>
            </a:pPr>
            <a:r>
              <a:rPr lang="fa-IR" dirty="0" smtClean="0"/>
              <a:t>* ارزیابی مبانی نظریه توازن درعدالت اقتصادی اسلام</a:t>
            </a:r>
          </a:p>
          <a:p>
            <a:pPr marL="0" indent="0" algn="r">
              <a:buNone/>
            </a:pPr>
            <a:r>
              <a:rPr lang="fa-IR" dirty="0" smtClean="0"/>
              <a:t>* مبانی نظری عدالت اجتماعی و توازن اقتصادی </a:t>
            </a:r>
            <a:endParaRPr lang="fa-IR" dirty="0" smtClean="0"/>
          </a:p>
        </p:txBody>
      </p:sp>
    </p:spTree>
    <p:extLst>
      <p:ext uri="{BB962C8B-B14F-4D97-AF65-F5344CB8AC3E}">
        <p14:creationId xmlns:p14="http://schemas.microsoft.com/office/powerpoint/2010/main" val="29899631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</a:t>
            </a:r>
            <a:r>
              <a:rPr lang="fa-IR" dirty="0" smtClean="0"/>
              <a:t>ه </a:t>
            </a:r>
            <a:r>
              <a:rPr lang="fa-IR" dirty="0" smtClean="0"/>
              <a:t>دوازدهم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fa-IR" dirty="0"/>
          </a:p>
          <a:p>
            <a:pPr marL="0" indent="0" algn="r">
              <a:buNone/>
            </a:pPr>
            <a:r>
              <a:rPr lang="fa-IR" dirty="0" smtClean="0"/>
              <a:t>* رابطه توازن اقتصادی ، قشربندی و همبستگی در جامعه اسلامی</a:t>
            </a:r>
          </a:p>
          <a:p>
            <a:pPr marL="0" indent="0" algn="r">
              <a:buNone/>
            </a:pPr>
            <a:r>
              <a:rPr lang="fa-IR" dirty="0" smtClean="0"/>
              <a:t>* ساز و کارهای تحقق عدالت و توازن اقتصادی</a:t>
            </a:r>
          </a:p>
          <a:p>
            <a:pPr marL="0" indent="0" algn="r">
              <a:buNone/>
            </a:pPr>
            <a:r>
              <a:rPr lang="fa-IR" dirty="0" smtClean="0"/>
              <a:t>* تاثیر سرمایه گذاری جمعی بر عدالت و توازن اقتصادی</a:t>
            </a:r>
          </a:p>
          <a:p>
            <a:pPr marL="0" indent="0" algn="r">
              <a:buNone/>
            </a:pPr>
            <a:r>
              <a:rPr lang="fa-IR" dirty="0" smtClean="0"/>
              <a:t>* تحلیل وظائف اقتصادی دولت جهت تحقق عدالت و توازن اقتصادی</a:t>
            </a:r>
          </a:p>
          <a:p>
            <a:pPr marL="0" indent="0" algn="r">
              <a:buNone/>
            </a:pPr>
            <a:r>
              <a:rPr lang="fa-IR" dirty="0" smtClean="0"/>
              <a:t>* بررسی نظریه عدالت اقتصادی شهید صدر</a:t>
            </a:r>
          </a:p>
          <a:p>
            <a:pPr marL="0" indent="0" algn="r">
              <a:buNone/>
            </a:pPr>
            <a:r>
              <a:rPr lang="fa-IR" dirty="0" smtClean="0"/>
              <a:t>* پرداخت زکات و سایر مالیات های اسلامی در راستای تحقق عدالت و توازن اقتصادی</a:t>
            </a:r>
          </a:p>
          <a:p>
            <a:pPr marL="0" indent="0" algn="r">
              <a:buNone/>
            </a:pPr>
            <a:r>
              <a:rPr lang="fa-IR" dirty="0" smtClean="0"/>
              <a:t>* مولفه های اقتصادی اجرای توازن و عدالت اجتماعی از دیدگاه اسلام </a:t>
            </a:r>
            <a:endParaRPr lang="fa-IR" dirty="0" smtClean="0"/>
          </a:p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9673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</a:t>
            </a:r>
            <a:r>
              <a:rPr lang="fa-IR" dirty="0" smtClean="0"/>
              <a:t>ه </a:t>
            </a:r>
            <a:r>
              <a:rPr lang="fa-IR" dirty="0" smtClean="0"/>
              <a:t>سیزدهم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r">
              <a:buNone/>
            </a:pPr>
            <a:endParaRPr lang="fa-IR" dirty="0"/>
          </a:p>
          <a:p>
            <a:pPr marL="0" indent="0" algn="r">
              <a:buNone/>
            </a:pPr>
            <a:r>
              <a:rPr lang="fa-IR" dirty="0"/>
              <a:t>* مباني علمي اقتصاد اسلامي</a:t>
            </a:r>
          </a:p>
          <a:p>
            <a:pPr marL="0" indent="0" algn="r">
              <a:buNone/>
            </a:pPr>
            <a:r>
              <a:rPr lang="fa-IR" dirty="0" smtClean="0"/>
              <a:t>* تبعيت </a:t>
            </a:r>
            <a:r>
              <a:rPr lang="fa-IR" dirty="0"/>
              <a:t>بخش اعتباري اقتصاد از بخش واقعي </a:t>
            </a:r>
            <a:r>
              <a:rPr lang="fa-IR" dirty="0" smtClean="0"/>
              <a:t>آن</a:t>
            </a:r>
          </a:p>
          <a:p>
            <a:pPr marL="0" indent="0" algn="r">
              <a:buNone/>
            </a:pPr>
            <a:r>
              <a:rPr lang="fa-IR" dirty="0" smtClean="0"/>
              <a:t>* چگونگی تبعیت بخش واقعی اقتصاد از بخش اعتباری آن</a:t>
            </a:r>
          </a:p>
          <a:p>
            <a:pPr marL="0" indent="0" algn="r">
              <a:buNone/>
            </a:pPr>
            <a:r>
              <a:rPr lang="fa-IR" dirty="0" smtClean="0"/>
              <a:t>* تبیین اجزای بخش واقعی اقتصاد * تبیین اجزای بخش اعتباری اقتصاد</a:t>
            </a:r>
          </a:p>
          <a:p>
            <a:pPr marL="0" indent="0" algn="r">
              <a:buNone/>
            </a:pPr>
            <a:r>
              <a:rPr lang="fa-IR" dirty="0" smtClean="0"/>
              <a:t>* تشبیه بخش اعتباری و بخش واقعی اقتصاد به دو بال یک پرنده</a:t>
            </a:r>
          </a:p>
          <a:p>
            <a:pPr marL="0" indent="0" algn="r">
              <a:buNone/>
            </a:pPr>
            <a:r>
              <a:rPr lang="fa-IR" dirty="0" smtClean="0"/>
              <a:t>* بررسی نحوه ارتباط میان بخش واقعی و بخش اعتباری اقتصاد</a:t>
            </a:r>
          </a:p>
          <a:p>
            <a:pPr marL="0" indent="0" algn="r">
              <a:buNone/>
            </a:pPr>
            <a:r>
              <a:rPr lang="fa-IR" dirty="0" smtClean="0"/>
              <a:t>* همگرایی بخش اعتباری با بخش واقعی اقتصاد در بانکداری اسلامی</a:t>
            </a:r>
          </a:p>
          <a:p>
            <a:pPr marL="0" indent="0" algn="r">
              <a:buNone/>
            </a:pPr>
            <a:r>
              <a:rPr lang="fa-IR" dirty="0" smtClean="0"/>
              <a:t>*آیا بخش واقعی باید در خدمت بخش اعتباری اقتصاد باشد؟ یا بر عکس ؟</a:t>
            </a:r>
          </a:p>
          <a:p>
            <a:pPr marL="0" indent="0" algn="r">
              <a:buNone/>
            </a:pPr>
            <a:r>
              <a:rPr lang="fa-IR" dirty="0" smtClean="0"/>
              <a:t>* جایگاه بخش اعتباری و بخش واقعی اقتصاد در رشد و توسعه اقتصادی کشور</a:t>
            </a:r>
            <a:endParaRPr lang="fa-IR" dirty="0" smtClean="0"/>
          </a:p>
        </p:txBody>
      </p:sp>
    </p:spTree>
    <p:extLst>
      <p:ext uri="{BB962C8B-B14F-4D97-AF65-F5344CB8AC3E}">
        <p14:creationId xmlns:p14="http://schemas.microsoft.com/office/powerpoint/2010/main" val="6011909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</a:t>
            </a:r>
            <a:r>
              <a:rPr lang="fa-IR" dirty="0" smtClean="0"/>
              <a:t>ه </a:t>
            </a:r>
            <a:r>
              <a:rPr lang="fa-IR" dirty="0" smtClean="0"/>
              <a:t>چهاردهم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fa-IR" dirty="0"/>
          </a:p>
          <a:p>
            <a:pPr marL="0" indent="0" algn="r">
              <a:buNone/>
            </a:pPr>
            <a:r>
              <a:rPr lang="fa-IR" dirty="0" smtClean="0"/>
              <a:t>* ساز </a:t>
            </a:r>
            <a:r>
              <a:rPr lang="fa-IR" dirty="0"/>
              <a:t>و كار بازار از نظر </a:t>
            </a:r>
            <a:r>
              <a:rPr lang="fa-IR" dirty="0" smtClean="0"/>
              <a:t>آموزه هاي </a:t>
            </a:r>
            <a:r>
              <a:rPr lang="fa-IR" dirty="0"/>
              <a:t>اسلامي (</a:t>
            </a:r>
            <a:r>
              <a:rPr lang="fa-IR" dirty="0" smtClean="0"/>
              <a:t> چگونگي شکل گيري بازار)</a:t>
            </a:r>
          </a:p>
          <a:p>
            <a:pPr marL="0" indent="0" algn="r">
              <a:buNone/>
            </a:pPr>
            <a:r>
              <a:rPr lang="fa-IR" dirty="0" smtClean="0"/>
              <a:t>* بررسی روند شکل گیری بازار و عناصر تشکیل دهنده آن</a:t>
            </a:r>
          </a:p>
          <a:p>
            <a:pPr marL="0" indent="0" algn="r">
              <a:buNone/>
            </a:pPr>
            <a:r>
              <a:rPr lang="fa-IR" dirty="0" smtClean="0"/>
              <a:t>* نحوه شکل گیری قیمت و تعیین مقدار تولید در بازار اسلامی</a:t>
            </a:r>
          </a:p>
          <a:p>
            <a:pPr marL="0" indent="0" algn="r">
              <a:buNone/>
            </a:pPr>
            <a:r>
              <a:rPr lang="fa-IR" dirty="0" smtClean="0"/>
              <a:t>* ویژگی های بازاردر صدر اسلام</a:t>
            </a:r>
          </a:p>
          <a:p>
            <a:pPr marL="0" indent="0" algn="r">
              <a:buNone/>
            </a:pPr>
            <a:r>
              <a:rPr lang="fa-IR" dirty="0" smtClean="0"/>
              <a:t>* اصول بازار سرمایه اسلامی و اخلاق حرفه ای (کلیات )</a:t>
            </a:r>
            <a:endParaRPr lang="fa-IR" dirty="0" smtClean="0"/>
          </a:p>
        </p:txBody>
      </p:sp>
    </p:spTree>
    <p:extLst>
      <p:ext uri="{BB962C8B-B14F-4D97-AF65-F5344CB8AC3E}">
        <p14:creationId xmlns:p14="http://schemas.microsoft.com/office/powerpoint/2010/main" val="33198483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</a:t>
            </a:r>
            <a:r>
              <a:rPr lang="fa-IR" dirty="0" smtClean="0"/>
              <a:t>ه </a:t>
            </a:r>
            <a:r>
              <a:rPr lang="fa-IR" dirty="0" smtClean="0"/>
              <a:t>پانزدهم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fa-IR" dirty="0"/>
          </a:p>
          <a:p>
            <a:pPr marL="0" indent="0" algn="r">
              <a:buNone/>
            </a:pPr>
            <a:r>
              <a:rPr lang="fa-IR" dirty="0" smtClean="0"/>
              <a:t>* ویژگی های بازار اسلامی در نظریه و عمل و نقش دولت در آن</a:t>
            </a:r>
          </a:p>
          <a:p>
            <a:pPr marL="0" indent="0" algn="r">
              <a:buNone/>
            </a:pPr>
            <a:r>
              <a:rPr lang="fa-IR" dirty="0" smtClean="0"/>
              <a:t>* تفاوت های اساسی موسسه تولیدی فعال در بازار اسلامی با بازار رقابتی</a:t>
            </a:r>
          </a:p>
          <a:p>
            <a:pPr marL="0" indent="0" algn="r">
              <a:buNone/>
            </a:pPr>
            <a:r>
              <a:rPr lang="fa-IR" dirty="0" smtClean="0"/>
              <a:t>* اصول اخلاق اقتصادی در عرصه تولید و توزیع از دیدگاه قرآن و احادیث</a:t>
            </a:r>
          </a:p>
          <a:p>
            <a:pPr marL="0" indent="0" algn="r">
              <a:buNone/>
            </a:pPr>
            <a:r>
              <a:rPr lang="fa-IR" dirty="0" smtClean="0"/>
              <a:t>* آداب خرید و فروش در اسلام</a:t>
            </a:r>
          </a:p>
          <a:p>
            <a:pPr marL="0" indent="0" algn="r">
              <a:buNone/>
            </a:pPr>
            <a:r>
              <a:rPr lang="fa-IR" dirty="0" smtClean="0"/>
              <a:t>* بازاریابی بر پایه اخلاق اسلامی</a:t>
            </a:r>
          </a:p>
          <a:p>
            <a:pPr marL="0" indent="0" algn="r">
              <a:buNone/>
            </a:pPr>
            <a:r>
              <a:rPr lang="fa-IR" dirty="0" smtClean="0"/>
              <a:t>* شاخص صداقت در بازار اسلامی</a:t>
            </a:r>
          </a:p>
          <a:p>
            <a:pPr marL="0" indent="0" algn="r">
              <a:buNone/>
            </a:pPr>
            <a:r>
              <a:rPr lang="fa-IR" dirty="0" smtClean="0"/>
              <a:t>* بازار در تمدن اسلامی </a:t>
            </a:r>
            <a:endParaRPr lang="fa-IR" dirty="0" smtClean="0"/>
          </a:p>
          <a:p>
            <a:pPr marL="0" indent="0" algn="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58642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</a:t>
            </a:r>
            <a:r>
              <a:rPr lang="fa-IR" dirty="0" smtClean="0"/>
              <a:t>ه </a:t>
            </a:r>
            <a:r>
              <a:rPr lang="fa-IR" dirty="0" smtClean="0"/>
              <a:t>شانزدهم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r">
              <a:buNone/>
            </a:pPr>
            <a:endParaRPr lang="fa-IR" dirty="0"/>
          </a:p>
          <a:p>
            <a:pPr marL="0" indent="0" algn="r">
              <a:buNone/>
            </a:pPr>
            <a:r>
              <a:rPr lang="fa-IR" dirty="0" smtClean="0"/>
              <a:t>* تخصيص </a:t>
            </a:r>
            <a:r>
              <a:rPr lang="fa-IR" dirty="0"/>
              <a:t>بهينه </a:t>
            </a:r>
            <a:r>
              <a:rPr lang="fa-IR" dirty="0" smtClean="0"/>
              <a:t>منابع * تعریف ، ماهیت و ساختار تخصیص بهینه منابع</a:t>
            </a:r>
          </a:p>
          <a:p>
            <a:pPr marL="0" indent="0" algn="r">
              <a:buNone/>
            </a:pPr>
            <a:r>
              <a:rPr lang="fa-IR" dirty="0" smtClean="0"/>
              <a:t>* تخصیص بهینه منابع و هدایت آن به فعالیت های مولد</a:t>
            </a:r>
          </a:p>
          <a:p>
            <a:pPr marL="0" indent="0" algn="r">
              <a:buNone/>
            </a:pPr>
            <a:r>
              <a:rPr lang="fa-IR" dirty="0" smtClean="0"/>
              <a:t>* بررسی نقش بازار در تخصیص بهینه منابع </a:t>
            </a:r>
          </a:p>
          <a:p>
            <a:pPr marL="0" indent="0" algn="r">
              <a:buNone/>
            </a:pPr>
            <a:r>
              <a:rPr lang="fa-IR" dirty="0" smtClean="0"/>
              <a:t>* به عنوان نمونه : </a:t>
            </a:r>
          </a:p>
          <a:p>
            <a:pPr marL="0" indent="0" algn="r">
              <a:buNone/>
            </a:pPr>
            <a:r>
              <a:rPr lang="fa-IR" dirty="0" smtClean="0"/>
              <a:t>* برنامه ریزی و تخصیص بهینه منابع آب</a:t>
            </a:r>
          </a:p>
          <a:p>
            <a:pPr marL="0" indent="0" algn="r">
              <a:buNone/>
            </a:pPr>
            <a:r>
              <a:rPr lang="fa-IR" dirty="0" smtClean="0"/>
              <a:t>* </a:t>
            </a:r>
            <a:r>
              <a:rPr lang="fa-IR" dirty="0"/>
              <a:t>برنامه ریزی و تخصیص بهینه </a:t>
            </a:r>
            <a:r>
              <a:rPr lang="fa-IR" dirty="0" smtClean="0"/>
              <a:t>منابع تولید کشاورزی</a:t>
            </a:r>
          </a:p>
          <a:p>
            <a:pPr marL="0" indent="0" algn="r">
              <a:buNone/>
            </a:pPr>
            <a:r>
              <a:rPr lang="fa-IR" dirty="0" smtClean="0"/>
              <a:t>* برنامه </a:t>
            </a:r>
            <a:r>
              <a:rPr lang="fa-IR" dirty="0"/>
              <a:t>ریزی و تخصیص بهینه </a:t>
            </a:r>
            <a:r>
              <a:rPr lang="fa-IR" dirty="0" smtClean="0"/>
              <a:t>منابع بانکی</a:t>
            </a:r>
          </a:p>
          <a:p>
            <a:pPr marL="0" indent="0" algn="r">
              <a:buNone/>
            </a:pPr>
            <a:r>
              <a:rPr lang="fa-IR" dirty="0" smtClean="0"/>
              <a:t>* </a:t>
            </a:r>
            <a:r>
              <a:rPr lang="fa-IR" dirty="0"/>
              <a:t>برنامه ریزی و تخصیص بهینه </a:t>
            </a:r>
            <a:r>
              <a:rPr lang="fa-IR" dirty="0" smtClean="0"/>
              <a:t>منابع ... ( انسانی ، گیاه سالانه ، آموزش و پرورش ...)</a:t>
            </a:r>
            <a:endParaRPr lang="fa-IR" dirty="0"/>
          </a:p>
          <a:p>
            <a:pPr marL="0" indent="0" algn="r">
              <a:buNone/>
            </a:pPr>
            <a:endParaRPr lang="fa-IR" dirty="0"/>
          </a:p>
          <a:p>
            <a:pPr marL="0" indent="0" algn="r">
              <a:buNone/>
            </a:pPr>
            <a:endParaRPr lang="fa-IR" dirty="0"/>
          </a:p>
          <a:p>
            <a:pPr marL="0" indent="0" algn="r">
              <a:buNone/>
            </a:pPr>
            <a:endParaRPr lang="fa-IR" dirty="0" smtClean="0"/>
          </a:p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8694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821</TotalTime>
  <Words>1378</Words>
  <Application>Microsoft Office PowerPoint</Application>
  <PresentationFormat>Widescreen</PresentationFormat>
  <Paragraphs>162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Office Theme</vt:lpstr>
      <vt:lpstr>طرح درس اصول و مبانی اقتصاد اسلامی مهدی صفدری</vt:lpstr>
      <vt:lpstr>هفته اول</vt:lpstr>
      <vt:lpstr>هفته دوم</vt:lpstr>
      <vt:lpstr>هفته سوم</vt:lpstr>
      <vt:lpstr>هفته چهارم</vt:lpstr>
      <vt:lpstr>هفته پنجم</vt:lpstr>
      <vt:lpstr>هفته ششم</vt:lpstr>
      <vt:lpstr>هفته هفتم</vt:lpstr>
      <vt:lpstr>هفته هشتم</vt:lpstr>
      <vt:lpstr>هفته نهم</vt:lpstr>
      <vt:lpstr>هفته دهم</vt:lpstr>
      <vt:lpstr>هفته یازدهم</vt:lpstr>
      <vt:lpstr>هفته دوازدهم</vt:lpstr>
      <vt:lpstr>هفته سیزدهم</vt:lpstr>
      <vt:lpstr>هفته چهاردهم</vt:lpstr>
      <vt:lpstr>هفته پانزدهم</vt:lpstr>
      <vt:lpstr>هفته شانزدهم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صفدری</dc:title>
  <dc:creator>Windows User</dc:creator>
  <cp:lastModifiedBy>sony</cp:lastModifiedBy>
  <cp:revision>130</cp:revision>
  <dcterms:created xsi:type="dcterms:W3CDTF">2018-12-09T06:53:02Z</dcterms:created>
  <dcterms:modified xsi:type="dcterms:W3CDTF">2019-06-14T13:19:40Z</dcterms:modified>
</cp:coreProperties>
</file>