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58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6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8D0C76-1484-4911-9349-ADF8B6C2BB5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EBA67E-78AD-4126-B1FD-FC7A3D5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139483"/>
            <a:ext cx="8689976" cy="4487593"/>
          </a:xfrm>
        </p:spPr>
        <p:txBody>
          <a:bodyPr>
            <a:noAutofit/>
          </a:bodyPr>
          <a:lstStyle/>
          <a:p>
            <a:pPr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</a:t>
            </a:r>
          </a:p>
          <a:p>
            <a:pPr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11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42536"/>
            <a:ext cx="10363826" cy="484866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روند تبلور ماگما توسط تحقیقات آزمایشگاهی باون ارائه شد که بنام سري واکنشی باون معروف است.</a:t>
            </a:r>
          </a:p>
          <a:p>
            <a:pPr algn="r" rtl="1"/>
            <a:endParaRPr lang="fa-IR" b="1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سري واکنشی باون(</a:t>
            </a:r>
            <a:r>
              <a:rPr lang="en-US" b="1" i="1" cap="none" dirty="0">
                <a:cs typeface="B Nazanin" panose="00000400000000000000" pitchFamily="2" charset="-78"/>
              </a:rPr>
              <a:t>B</a:t>
            </a:r>
            <a:r>
              <a:rPr lang="en-US" b="1" i="1" cap="none" dirty="0" smtClean="0">
                <a:cs typeface="B Nazanin" panose="00000400000000000000" pitchFamily="2" charset="-78"/>
              </a:rPr>
              <a:t>owen Reaction Series</a:t>
            </a:r>
            <a:r>
              <a:rPr lang="fa-IR" b="1" i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روند واکنش خطی یک کانی با کانی دیگر را نشان می دهد.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سري داراي دو روند پیوسته و ناپیوسته می باشد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</a:t>
            </a:r>
            <a:r>
              <a:rPr lang="fa-IR" b="1" cap="none" dirty="0" smtClean="0">
                <a:cs typeface="B Nazanin" panose="00000400000000000000" pitchFamily="2" charset="-78"/>
              </a:rPr>
              <a:t>سري پیوسته </a:t>
            </a:r>
            <a:r>
              <a:rPr lang="fa-IR" cap="none" dirty="0" smtClean="0">
                <a:cs typeface="B Nazanin" panose="00000400000000000000" pitchFamily="2" charset="-78"/>
              </a:rPr>
              <a:t>با کاهش حرارت، ترکیب کانی تغییر می کند اما در </a:t>
            </a:r>
            <a:r>
              <a:rPr lang="fa-IR" b="1" cap="none" dirty="0" smtClean="0">
                <a:cs typeface="B Nazanin" panose="00000400000000000000" pitchFamily="2" charset="-78"/>
              </a:rPr>
              <a:t>سري ناپیوسته </a:t>
            </a:r>
            <a:r>
              <a:rPr lang="fa-IR" cap="none" dirty="0" smtClean="0">
                <a:cs typeface="B Nazanin" panose="00000400000000000000" pitchFamily="2" charset="-78"/>
              </a:rPr>
              <a:t>با کاهش حرارت کانی درجه حرارت بالاتر ناپایدار شده و در ماگماي سیلیکاته حل و کانی جدیدي بوجود می آید.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براي مثال در سري ناپیوسته الیوین در درجه حرارت بالا تشکیل شده و با کاهش حرارت در ماگماي سیلیکاتی حل و کانی جدیدپیروکسن تشکیل می شود. 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37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1" y="971907"/>
            <a:ext cx="8014628" cy="4725508"/>
          </a:xfrm>
        </p:spPr>
      </p:pic>
    </p:spTree>
    <p:extLst>
      <p:ext uri="{BB962C8B-B14F-4D97-AF65-F5344CB8AC3E}">
        <p14:creationId xmlns:p14="http://schemas.microsoft.com/office/powerpoint/2010/main" val="12434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2"/>
            <a:ext cx="10363826" cy="500340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محصول نهایی واکنش زنجیري در سري واکنشی باون تبلورکوارتز می </a:t>
            </a:r>
            <a:r>
              <a:rPr lang="fa-IR" dirty="0" smtClean="0">
                <a:cs typeface="B Nazanin" panose="00000400000000000000" pitchFamily="2" charset="-78"/>
              </a:rPr>
              <a:t>باشد.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هرگاه </a:t>
            </a:r>
            <a:r>
              <a:rPr lang="fa-IR" dirty="0" smtClean="0">
                <a:cs typeface="B Nazanin" panose="00000400000000000000" pitchFamily="2" charset="-78"/>
              </a:rPr>
              <a:t>که ماگما </a:t>
            </a:r>
            <a:r>
              <a:rPr lang="fa-IR" dirty="0">
                <a:cs typeface="B Nazanin" panose="00000400000000000000" pitchFamily="2" charset="-78"/>
              </a:rPr>
              <a:t>سریع سرد گردد کانی هاي درجه حرارت بالا بدون واکنش در ماگما باقی </a:t>
            </a:r>
            <a:r>
              <a:rPr lang="fa-IR" dirty="0" smtClean="0">
                <a:cs typeface="B Nazanin" panose="00000400000000000000" pitchFamily="2" charset="-78"/>
              </a:rPr>
              <a:t>می مانند</a:t>
            </a:r>
            <a:r>
              <a:rPr lang="fa-IR" dirty="0">
                <a:cs typeface="B Nazanin" panose="00000400000000000000" pitchFamily="2" charset="-78"/>
              </a:rPr>
              <a:t>، براي مثال حضور الیوین در </a:t>
            </a:r>
            <a:r>
              <a:rPr lang="fa-IR" dirty="0" smtClean="0">
                <a:cs typeface="B Nazanin" panose="00000400000000000000" pitchFamily="2" charset="-78"/>
              </a:rPr>
              <a:t>بازالت</a:t>
            </a:r>
            <a:r>
              <a:rPr lang="fa-IR" dirty="0">
                <a:cs typeface="B Nazanin" panose="00000400000000000000" pitchFamily="2" charset="-78"/>
              </a:rPr>
              <a:t>.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صورتی که واکنش سرد شدن کند </a:t>
            </a:r>
            <a:r>
              <a:rPr lang="fa-IR" dirty="0" smtClean="0">
                <a:cs typeface="B Nazanin" panose="00000400000000000000" pitchFamily="2" charset="-78"/>
              </a:rPr>
              <a:t>بود الیوین </a:t>
            </a:r>
            <a:r>
              <a:rPr lang="fa-IR" dirty="0">
                <a:cs typeface="B Nazanin" panose="00000400000000000000" pitchFamily="2" charset="-78"/>
              </a:rPr>
              <a:t>باید به هیپرستن تبدیل می 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اگر ماگما فقیر از سیلیس بود، ممکن است </a:t>
            </a:r>
            <a:r>
              <a:rPr lang="fa-IR" dirty="0" smtClean="0">
                <a:cs typeface="B Nazanin" panose="00000400000000000000" pitchFamily="2" charset="-78"/>
              </a:rPr>
              <a:t>دوحالت </a:t>
            </a:r>
            <a:r>
              <a:rPr lang="fa-IR" dirty="0">
                <a:cs typeface="B Nazanin" panose="00000400000000000000" pitchFamily="2" charset="-78"/>
              </a:rPr>
              <a:t>به وقوع </a:t>
            </a:r>
            <a:r>
              <a:rPr lang="fa-IR" dirty="0" smtClean="0">
                <a:cs typeface="B Nazanin" panose="00000400000000000000" pitchFamily="2" charset="-78"/>
              </a:rPr>
              <a:t>بپیوندد: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اول وضعیتی که ماگما از لحاظ سیلیسیم کمبود زیادي ندارد </a:t>
            </a:r>
            <a:r>
              <a:rPr lang="fa-IR" dirty="0" smtClean="0">
                <a:cs typeface="B Nazanin" panose="00000400000000000000" pitchFamily="2" charset="-78"/>
              </a:rPr>
              <a:t>در چنین </a:t>
            </a:r>
            <a:r>
              <a:rPr lang="fa-IR" dirty="0">
                <a:cs typeface="B Nazanin" panose="00000400000000000000" pitchFamily="2" charset="-78"/>
              </a:rPr>
              <a:t>حالتی واکنش زنجیري باون بطور کامل صورت نخواهد </a:t>
            </a:r>
            <a:r>
              <a:rPr lang="fa-IR" dirty="0" smtClean="0">
                <a:cs typeface="B Nazanin" panose="00000400000000000000" pitchFamily="2" charset="-78"/>
              </a:rPr>
              <a:t>پذیرفت.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ولی اگر </a:t>
            </a:r>
            <a:r>
              <a:rPr lang="fa-IR" dirty="0" smtClean="0">
                <a:cs typeface="B Nazanin" panose="00000400000000000000" pitchFamily="2" charset="-78"/>
              </a:rPr>
              <a:t>ماگما از </a:t>
            </a:r>
            <a:r>
              <a:rPr lang="fa-IR" dirty="0">
                <a:cs typeface="B Nazanin" panose="00000400000000000000" pitchFamily="2" charset="-78"/>
              </a:rPr>
              <a:t>لحاظ سیلیسیم خیلی کمبود داشته و بجاي تبلور فلدسپات، شبه </a:t>
            </a:r>
            <a:r>
              <a:rPr lang="fa-IR" dirty="0" smtClean="0">
                <a:cs typeface="B Nazanin" panose="00000400000000000000" pitchFamily="2" charset="-78"/>
              </a:rPr>
              <a:t>فلدسپات (فلدسپاتوئید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که سیلیس کمتري نیاز دارند تشکیل می </a:t>
            </a:r>
            <a:r>
              <a:rPr lang="fa-IR" dirty="0" smtClean="0">
                <a:cs typeface="B Nazanin" panose="00000400000000000000" pitchFamily="2" charset="-78"/>
              </a:rPr>
              <a:t>شود.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وجود آب در ماگما سبب پایین آمدن نقطه انجماد ماگما و تغییر در </a:t>
            </a:r>
            <a:r>
              <a:rPr lang="fa-IR" dirty="0" smtClean="0">
                <a:cs typeface="B Nazanin" panose="00000400000000000000" pitchFamily="2" charset="-78"/>
              </a:rPr>
              <a:t>ترتیب تبلور </a:t>
            </a:r>
            <a:r>
              <a:rPr lang="fa-IR" dirty="0">
                <a:cs typeface="B Nazanin" panose="00000400000000000000" pitchFamily="2" charset="-78"/>
              </a:rPr>
              <a:t>کانی ها می شود.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89318"/>
            <a:ext cx="10363826" cy="5101882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از نظر حضور آب در ساختمان کانی ها دو گروه کانی قابل تفکیک </a:t>
            </a:r>
            <a:r>
              <a:rPr lang="fa-IR" dirty="0" smtClean="0">
                <a:cs typeface="B Nazanin" panose="00000400000000000000" pitchFamily="2" charset="-78"/>
              </a:rPr>
              <a:t>هستند: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کانی </a:t>
            </a:r>
            <a:r>
              <a:rPr lang="fa-IR" dirty="0">
                <a:cs typeface="B Nazanin" panose="00000400000000000000" pitchFamily="2" charset="-78"/>
              </a:rPr>
              <a:t>هاي پیروژن همچون الیوین و پیروکسن که در ساختمان آنها </a:t>
            </a:r>
            <a:r>
              <a:rPr lang="fa-IR" dirty="0" smtClean="0">
                <a:cs typeface="B Nazanin" panose="00000400000000000000" pitchFamily="2" charset="-78"/>
              </a:rPr>
              <a:t>آب و </a:t>
            </a:r>
            <a:r>
              <a:rPr lang="fa-IR" dirty="0">
                <a:cs typeface="B Nazanin" panose="00000400000000000000" pitchFamily="2" charset="-78"/>
              </a:rPr>
              <a:t>مواد فرار بکار نرفته است.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کانی </a:t>
            </a:r>
            <a:r>
              <a:rPr lang="fa-IR" dirty="0">
                <a:cs typeface="B Nazanin" panose="00000400000000000000" pitchFamily="2" charset="-78"/>
              </a:rPr>
              <a:t>هاي پنوماتوژن یا دوتریک یا آب دار که خود به </a:t>
            </a:r>
            <a:r>
              <a:rPr lang="fa-IR" dirty="0" smtClean="0">
                <a:cs typeface="B Nazanin" panose="00000400000000000000" pitchFamily="2" charset="-78"/>
              </a:rPr>
              <a:t>دو دسته </a:t>
            </a:r>
            <a:r>
              <a:rPr lang="fa-IR" dirty="0">
                <a:cs typeface="B Nazanin" panose="00000400000000000000" pitchFamily="2" charset="-78"/>
              </a:rPr>
              <a:t>کانی هاي درجه حرارت بالا مثل آمفیبول و بیوتیت و کانی هاي درجه </a:t>
            </a:r>
            <a:r>
              <a:rPr lang="fa-IR" dirty="0" smtClean="0">
                <a:cs typeface="B Nazanin" panose="00000400000000000000" pitchFamily="2" charset="-78"/>
              </a:rPr>
              <a:t>حرارت پایین </a:t>
            </a:r>
            <a:r>
              <a:rPr lang="fa-IR" dirty="0">
                <a:cs typeface="B Nazanin" panose="00000400000000000000" pitchFamily="2" charset="-78"/>
              </a:rPr>
              <a:t>مثل تورمالین، توپاز و موسکویت تقسیم می شوند.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7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00332"/>
            <a:ext cx="10363826" cy="5205046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شكل و نحوه استقرار توده های ماگمایی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مهمترين عوامل موثر در شكل توده ها آذرين شامل تركيب ماگما، گرانروی و حجم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ماگما، عمق تزريق ماگما، موقعيت تكتونيكي ساختمان و تركيب سنگ های دربرگيرنده ماگما مي باشد. سنگ های آذرين دروني در اعماق زمين متبلور مي شوند.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بر اساس اين كه توده نفوذی با طبقات رسوبي يا دگرگوني موازی يا متقاطع باشد، دو گروه توده ها نفوذی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هم شيب با سنگ درونگير و توده های نفوذی متقاطع با سنگ درونگير قابل تفكيك است.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توده ها نفوذ هم شيب با سنگ درونگير شامل</a:t>
            </a:r>
            <a:r>
              <a:rPr lang="en-US" b="1" i="1" cap="none" dirty="0" err="1" smtClean="0">
                <a:cs typeface="B Nazanin" panose="00000400000000000000" pitchFamily="2" charset="-78"/>
              </a:rPr>
              <a:t>phacolith</a:t>
            </a:r>
            <a:r>
              <a:rPr lang="en-US" b="1" i="1" cap="none" dirty="0" smtClean="0">
                <a:cs typeface="B Nazanin" panose="00000400000000000000" pitchFamily="2" charset="-78"/>
              </a:rPr>
              <a:t> </a:t>
            </a:r>
            <a:r>
              <a:rPr lang="en-US" b="1" cap="none" dirty="0" smtClean="0">
                <a:cs typeface="B Nazanin" panose="00000400000000000000" pitchFamily="2" charset="-78"/>
              </a:rPr>
              <a:t>، </a:t>
            </a:r>
            <a:r>
              <a:rPr lang="fa-IR" b="1" cap="none" dirty="0" smtClean="0">
                <a:cs typeface="B Nazanin" panose="00000400000000000000" pitchFamily="2" charset="-78"/>
              </a:rPr>
              <a:t>فاكوليت، </a:t>
            </a:r>
            <a:r>
              <a:rPr lang="en-US" b="1" i="1" cap="none" dirty="0" err="1" smtClean="0">
                <a:cs typeface="B Nazanin" panose="00000400000000000000" pitchFamily="2" charset="-78"/>
              </a:rPr>
              <a:t>Lopolitht</a:t>
            </a:r>
            <a:r>
              <a:rPr lang="fa-IR" b="1" cap="none" dirty="0" smtClean="0">
                <a:cs typeface="B Nazanin" panose="00000400000000000000" pitchFamily="2" charset="-78"/>
              </a:rPr>
              <a:t> لوپوليت، </a:t>
            </a:r>
            <a:r>
              <a:rPr lang="en-US" b="1" i="1" cap="none" dirty="0" smtClean="0">
                <a:cs typeface="B Nazanin" panose="00000400000000000000" pitchFamily="2" charset="-78"/>
              </a:rPr>
              <a:t>Laccolith</a:t>
            </a:r>
            <a:r>
              <a:rPr lang="fa-IR" b="1" cap="none" dirty="0">
                <a:cs typeface="B Nazanin" panose="00000400000000000000" pitchFamily="2" charset="-78"/>
              </a:rPr>
              <a:t> </a:t>
            </a:r>
            <a:r>
              <a:rPr lang="en-US" b="1" cap="none" dirty="0" smtClean="0">
                <a:cs typeface="B Nazanin" panose="00000400000000000000" pitchFamily="2" charset="-78"/>
              </a:rPr>
              <a:t> </a:t>
            </a:r>
            <a:r>
              <a:rPr lang="fa-IR" b="1" cap="none" dirty="0" smtClean="0">
                <a:cs typeface="B Nazanin" panose="00000400000000000000" pitchFamily="2" charset="-78"/>
              </a:rPr>
              <a:t>لاكوليت،</a:t>
            </a:r>
            <a:r>
              <a:rPr lang="en-US" b="1" i="1" cap="none" dirty="0" smtClean="0">
                <a:cs typeface="B Nazanin" panose="00000400000000000000" pitchFamily="2" charset="-78"/>
              </a:rPr>
              <a:t>sill</a:t>
            </a:r>
            <a:r>
              <a:rPr lang="fa-IR" i="1" cap="none" dirty="0" smtClean="0">
                <a:cs typeface="B Nazanin" panose="00000400000000000000" pitchFamily="2" charset="-78"/>
              </a:rPr>
              <a:t> </a:t>
            </a:r>
            <a:r>
              <a:rPr lang="fa-IR" b="1" cap="none" dirty="0" smtClean="0">
                <a:cs typeface="B Nazanin" panose="00000400000000000000" pitchFamily="2" charset="-78"/>
              </a:rPr>
              <a:t>سيل، بيسماليت </a:t>
            </a:r>
            <a:r>
              <a:rPr lang="en-US" b="1" i="1" cap="none" dirty="0" err="1" smtClean="0">
                <a:cs typeface="B Nazanin" panose="00000400000000000000" pitchFamily="2" charset="-78"/>
              </a:rPr>
              <a:t>Bysmalith</a:t>
            </a:r>
            <a:r>
              <a:rPr lang="fa-IR" b="1" i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مي باشد. </a:t>
            </a:r>
          </a:p>
          <a:p>
            <a:pPr marL="0" indent="0" algn="r" rtl="1">
              <a:buNone/>
            </a:pP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5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5"/>
            <a:ext cx="10363826" cy="547233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سيل توده ها آذرين كوچك ورقه ای شكلي هستند كه به موازات چينه بندی طبقات رسوبي و يا موازی با شيستوزيته سنگ های دگرگوني تزريق شده اند سيل ها از سنگ ها دورنگير خود جوان تر مي باشند.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لوپوليت </a:t>
            </a:r>
            <a:r>
              <a:rPr lang="fa-IR" dirty="0">
                <a:cs typeface="B Nazanin" panose="00000400000000000000" pitchFamily="2" charset="-78"/>
              </a:rPr>
              <a:t>توده های آذرين دروني بزرگ صفحه ای شكل با تركيب كلي گابرويي مي باشند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فاكوليت </a:t>
            </a:r>
            <a:r>
              <a:rPr lang="fa-IR" dirty="0">
                <a:cs typeface="B Nazanin" panose="00000400000000000000" pitchFamily="2" charset="-78"/>
              </a:rPr>
              <a:t>توده های آذرين كوچك عدسي شكل هستند كه در فضای كم فشار بين طبقات چين خورده مثل قله تاقديس ها و يا قعر ناوديس ها جايگزين شده اند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لاكوليت </a:t>
            </a:r>
            <a:r>
              <a:rPr lang="fa-IR" dirty="0">
                <a:cs typeface="B Nazanin" panose="00000400000000000000" pitchFamily="2" charset="-78"/>
              </a:rPr>
              <a:t>توده آذرين دروني قارچي شكل كم عمق با قسمت فوقاني محدب و قاعده صاف و مسطح بوده و معمولاً ماگما بوجود آورنده آن آلكالن قليايي است </a:t>
            </a:r>
            <a:endParaRPr lang="en-US" cap="none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بيسماليت </a:t>
            </a:r>
            <a:r>
              <a:rPr lang="fa-IR" dirty="0">
                <a:cs typeface="B Nazanin" panose="00000400000000000000" pitchFamily="2" charset="-78"/>
              </a:rPr>
              <a:t>نوعي لاكوليت است که قسمتي از سنگ </a:t>
            </a:r>
            <a:r>
              <a:rPr lang="fa-IR" dirty="0" smtClean="0">
                <a:cs typeface="B Nazanin" panose="00000400000000000000" pitchFamily="2" charset="-78"/>
              </a:rPr>
              <a:t>پوشش آن </a:t>
            </a:r>
            <a:r>
              <a:rPr lang="fa-IR" dirty="0">
                <a:cs typeface="B Nazanin" panose="00000400000000000000" pitchFamily="2" charset="-78"/>
              </a:rPr>
              <a:t>به طرف بالا حركت كرده </a:t>
            </a:r>
            <a:r>
              <a:rPr lang="fa-IR" dirty="0" smtClean="0">
                <a:cs typeface="B Nazanin" panose="00000400000000000000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29540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8978"/>
            <a:ext cx="10363826" cy="517222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توده ها نفوذ متقاطع يا ناهمشيب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با سنگ درونگيرچينه بندی طبقات رسوبي و يا شيستوزيته سنگ های دگرگوني را قطع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كرده و شامل </a:t>
            </a:r>
            <a:r>
              <a:rPr lang="fa-IR" b="1" cap="none" dirty="0" smtClean="0">
                <a:cs typeface="B Nazanin" panose="00000400000000000000" pitchFamily="2" charset="-78"/>
              </a:rPr>
              <a:t>باتوليت </a:t>
            </a:r>
            <a:r>
              <a:rPr lang="en-US" b="1" i="1" cap="none" dirty="0" smtClean="0">
                <a:cs typeface="B Nazanin" panose="00000400000000000000" pitchFamily="2" charset="-78"/>
              </a:rPr>
              <a:t>Batholith</a:t>
            </a:r>
            <a:r>
              <a:rPr lang="fa-IR" b="1" i="1" cap="none" dirty="0" smtClean="0">
                <a:cs typeface="B Nazanin" panose="00000400000000000000" pitchFamily="2" charset="-78"/>
              </a:rPr>
              <a:t>، </a:t>
            </a:r>
            <a:r>
              <a:rPr lang="fa-IR" b="1" cap="none" dirty="0" smtClean="0">
                <a:cs typeface="B Nazanin" panose="00000400000000000000" pitchFamily="2" charset="-78"/>
              </a:rPr>
              <a:t>استوك </a:t>
            </a:r>
            <a:r>
              <a:rPr lang="en-US" b="1" i="1" cap="none" dirty="0" smtClean="0">
                <a:cs typeface="B Nazanin" panose="00000400000000000000" pitchFamily="2" charset="-78"/>
              </a:rPr>
              <a:t>Stock</a:t>
            </a:r>
            <a:r>
              <a:rPr lang="fa-IR" b="1" i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و </a:t>
            </a:r>
            <a:r>
              <a:rPr lang="fa-IR" b="1" cap="none" dirty="0" smtClean="0">
                <a:cs typeface="B Nazanin" panose="00000400000000000000" pitchFamily="2" charset="-78"/>
              </a:rPr>
              <a:t>دايك </a:t>
            </a:r>
            <a:r>
              <a:rPr lang="en-US" b="1" i="1" cap="none" dirty="0" smtClean="0">
                <a:cs typeface="B Nazanin" panose="00000400000000000000" pitchFamily="2" charset="-78"/>
              </a:rPr>
              <a:t>Dike</a:t>
            </a:r>
            <a:r>
              <a:rPr lang="fa-IR" b="1" i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است.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باتوليت توده های آذرين دروني بسيار بزرگي با مساحت بيش از ١٠٠كيلومتر مربع هستند.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استوك مشابه باتوليت بوده ولي وسعت آن كمتر از ١٠٠كيلومتر مربع مي باشد.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دايك توده های آذرين ورقه ای متقاطع نسبت به سنگ ها اطراف خود هستند. دايك از نظر شكل و وسعت مشابه سيل است.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02" y="449776"/>
            <a:ext cx="6384196" cy="5627688"/>
          </a:xfrm>
        </p:spPr>
      </p:pic>
    </p:spTree>
    <p:extLst>
      <p:ext uri="{BB962C8B-B14F-4D97-AF65-F5344CB8AC3E}">
        <p14:creationId xmlns:p14="http://schemas.microsoft.com/office/powerpoint/2010/main" val="41254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4933070"/>
          </a:xfrm>
        </p:spPr>
        <p:txBody>
          <a:bodyPr/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سنگ های آذرین (</a:t>
            </a:r>
            <a:r>
              <a:rPr lang="en-US" cap="none" dirty="0" smtClean="0">
                <a:cs typeface="B Nazanin" panose="00000400000000000000" pitchFamily="2" charset="-78"/>
              </a:rPr>
              <a:t>Igneous Rocks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ماگما و ماگمازايي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3" y="1631029"/>
            <a:ext cx="6738679" cy="41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8978"/>
            <a:ext cx="10363826" cy="5172221"/>
          </a:xfrm>
        </p:spPr>
        <p:txBody>
          <a:bodyPr>
            <a:normAutofit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ماگما (</a:t>
            </a:r>
            <a:r>
              <a:rPr lang="en-US" cap="none" dirty="0" smtClean="0">
                <a:cs typeface="B Nazanin" panose="00000400000000000000" pitchFamily="2" charset="-78"/>
              </a:rPr>
              <a:t>Magma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کلمه اي یونانی به معنی خمیر است. 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ماگما مایعی سیلیکاته با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b="1" cap="none" dirty="0" smtClean="0">
                <a:cs typeface="B Nazanin" panose="00000400000000000000" pitchFamily="2" charset="-78"/>
              </a:rPr>
              <a:t>گرانروي (</a:t>
            </a:r>
            <a:r>
              <a:rPr lang="en-US" b="1" cap="none" dirty="0" smtClean="0">
                <a:cs typeface="B Nazanin" panose="00000400000000000000" pitchFamily="2" charset="-78"/>
              </a:rPr>
              <a:t>Viscosity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زیاد همراه با گاز و مواد فرار قابل تحرك (</a:t>
            </a:r>
            <a:r>
              <a:rPr lang="en-US" b="1" cap="none" dirty="0" smtClean="0">
                <a:cs typeface="B Nazanin" panose="00000400000000000000" pitchFamily="2" charset="-78"/>
              </a:rPr>
              <a:t>Mobile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می باشد و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سنگ هاي آذرین از آن بوجود می آیند. 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دماي ماگما بین 500تا 1500درجه سانتیگراد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می باشد. 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نقطه انجماد ماگماهاي اسیدي بسیار کمتر از ماگماهاي بازي است.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بخشی از ماگما که به سطح زمین می رسد و فاقد مواد فرار می باشد را </a:t>
            </a:r>
            <a:r>
              <a:rPr lang="fa-IR" b="1" cap="none" dirty="0" smtClean="0">
                <a:cs typeface="B Nazanin" panose="00000400000000000000" pitchFamily="2" charset="-78"/>
              </a:rPr>
              <a:t>گدازه(</a:t>
            </a:r>
            <a:r>
              <a:rPr lang="en-US" b="1" cap="none" dirty="0" smtClean="0">
                <a:cs typeface="B Nazanin" panose="00000400000000000000" pitchFamily="2" charset="-78"/>
              </a:rPr>
              <a:t>lava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می گویند.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گرانروي یک سیال را مقاومت در مقابل حرکت و جریان یافتن تعریف می کنند.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گرانروي ماگما بطور کلی به ترکیب شیمیایی، درجه حرارت و مقدار درصد گاز محلول در ماگما وابسته است.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گرانروي بادرصد </a:t>
            </a:r>
            <a:r>
              <a:rPr lang="en-US" cap="none" dirty="0" smtClean="0">
                <a:cs typeface="B Nazanin" panose="00000400000000000000" pitchFamily="2" charset="-78"/>
              </a:rPr>
              <a:t>Sio2</a:t>
            </a:r>
            <a:r>
              <a:rPr lang="fa-IR" cap="none" dirty="0" smtClean="0">
                <a:cs typeface="B Nazanin" panose="00000400000000000000" pitchFamily="2" charset="-78"/>
              </a:rPr>
              <a:t>و </a:t>
            </a:r>
            <a:r>
              <a:rPr lang="en-US" cap="none" dirty="0" smtClean="0">
                <a:cs typeface="B Nazanin" panose="00000400000000000000" pitchFamily="2" charset="-78"/>
              </a:rPr>
              <a:t>Al2o3</a:t>
            </a:r>
            <a:r>
              <a:rPr lang="fa-IR" cap="none" dirty="0" smtClean="0">
                <a:cs typeface="B Nazanin" panose="00000400000000000000" pitchFamily="2" charset="-78"/>
              </a:rPr>
              <a:t> ماگما نسبت مستقیم دارد.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افزایش آب در ماگما سبب کاهش گرانروي می شود. 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5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45588"/>
            <a:ext cx="10363826" cy="5045611"/>
          </a:xfrm>
        </p:spPr>
        <p:txBody>
          <a:bodyPr/>
          <a:lstStyle/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سنگ هاي حاصل از ماگما بر اساس محل انجماد ماگما به سه دسته سنگ هاي </a:t>
            </a:r>
            <a:r>
              <a:rPr lang="fa-IR" b="1" cap="none" dirty="0" smtClean="0">
                <a:cs typeface="B Nazanin" panose="00000400000000000000" pitchFamily="2" charset="-78"/>
              </a:rPr>
              <a:t>آذرین بیرونی </a:t>
            </a:r>
            <a:r>
              <a:rPr lang="fa-IR" cap="none" dirty="0" smtClean="0">
                <a:cs typeface="B Nazanin" panose="00000400000000000000" pitchFamily="2" charset="-78"/>
              </a:rPr>
              <a:t>یا </a:t>
            </a:r>
            <a:r>
              <a:rPr lang="fa-IR" b="1" cap="none" dirty="0" smtClean="0">
                <a:cs typeface="B Nazanin" panose="00000400000000000000" pitchFamily="2" charset="-78"/>
              </a:rPr>
              <a:t>خروجی (</a:t>
            </a:r>
            <a:r>
              <a:rPr lang="en-US" b="1" cap="none" dirty="0" smtClean="0">
                <a:cs typeface="B Nazanin" panose="00000400000000000000" pitchFamily="2" charset="-78"/>
              </a:rPr>
              <a:t>Extrusive Rock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که تقریباً در سطح زمین یا نزدیک به سطح زمین منجمد شده اند (اندازه دانه ها کمتر از 0/5میلیمتر)، </a:t>
            </a:r>
            <a:r>
              <a:rPr lang="fa-IR" b="1" cap="none" dirty="0" smtClean="0">
                <a:cs typeface="B Nazanin" panose="00000400000000000000" pitchFamily="2" charset="-78"/>
              </a:rPr>
              <a:t>سنگ هاي آذرین نیمه عمیق (</a:t>
            </a:r>
            <a:r>
              <a:rPr lang="en-US" b="1" cap="none" dirty="0" smtClean="0">
                <a:cs typeface="B Nazanin" panose="00000400000000000000" pitchFamily="2" charset="-78"/>
              </a:rPr>
              <a:t>Hypabyssal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که در عمق کم متبلور می شوند (اندازه دانه ها بین 0/5تا 1میلیمتر) و </a:t>
            </a:r>
            <a:r>
              <a:rPr lang="fa-IR" b="1" cap="none" dirty="0" smtClean="0">
                <a:cs typeface="B Nazanin" panose="00000400000000000000" pitchFamily="2" charset="-78"/>
              </a:rPr>
              <a:t>سنگ هاي آذرین درونی </a:t>
            </a:r>
            <a:r>
              <a:rPr lang="fa-IR" cap="none" dirty="0" smtClean="0">
                <a:cs typeface="B Nazanin" panose="00000400000000000000" pitchFamily="2" charset="-78"/>
              </a:rPr>
              <a:t>یا </a:t>
            </a:r>
            <a:r>
              <a:rPr lang="fa-IR" b="1" cap="none" dirty="0" smtClean="0">
                <a:cs typeface="B Nazanin" panose="00000400000000000000" pitchFamily="2" charset="-78"/>
              </a:rPr>
              <a:t>نفوذي (</a:t>
            </a:r>
            <a:r>
              <a:rPr lang="en-US" b="1" cap="none" dirty="0" smtClean="0">
                <a:cs typeface="B Nazanin" panose="00000400000000000000" pitchFamily="2" charset="-78"/>
              </a:rPr>
              <a:t>Inclusive Rock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r>
              <a:rPr lang="fa-IR" cap="none" dirty="0" smtClean="0">
                <a:cs typeface="B Nazanin" panose="00000400000000000000" pitchFamily="2" charset="-78"/>
              </a:rPr>
              <a:t>که در عمق پوسته متبلور شده اند (اندازه دانه ها بیشتر از 5میلیمتر) تقسیم می شود. </a:t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2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6" y="1167619"/>
            <a:ext cx="8476964" cy="4373037"/>
          </a:xfrm>
        </p:spPr>
      </p:pic>
    </p:spTree>
    <p:extLst>
      <p:ext uri="{BB962C8B-B14F-4D97-AF65-F5344CB8AC3E}">
        <p14:creationId xmlns:p14="http://schemas.microsoft.com/office/powerpoint/2010/main" val="39748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031544"/>
          </a:xfrm>
        </p:spPr>
        <p:txBody>
          <a:bodyPr>
            <a:normAutofit/>
          </a:bodyPr>
          <a:lstStyle/>
          <a:p>
            <a:pPr algn="r" rtl="1"/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ماگما تحت تأثیر چگالی کمتر خود نسبت به سنگ هاي در برگیرنده خود به سمت بالا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می آید، سرعت حرکت آن وابسته به فشار وارده بر ماگما یا فشار لیتواستاتیک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Litho</a:t>
            </a:r>
            <a:r>
              <a:rPr lang="en-US" cap="none" dirty="0" smtClean="0">
                <a:cs typeface="B Nazanin" panose="00000400000000000000" pitchFamily="2" charset="-78"/>
              </a:rPr>
              <a:t>-static Pressures</a:t>
            </a:r>
            <a:r>
              <a:rPr lang="fa-IR" cap="none" dirty="0" smtClean="0">
                <a:cs typeface="B Nazanin" panose="00000400000000000000" pitchFamily="2" charset="-78"/>
              </a:rPr>
              <a:t> می باشد. </a:t>
            </a:r>
          </a:p>
          <a:p>
            <a:pPr algn="r" rtl="1"/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مهمترین اکسیدهاي سازنده ماگما شامل ,</a:t>
            </a:r>
            <a:r>
              <a:rPr lang="en-US" cap="none" dirty="0" smtClean="0">
                <a:cs typeface="B Nazanin" panose="00000400000000000000" pitchFamily="2" charset="-78"/>
              </a:rPr>
              <a:t>Co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, H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fa-IR" cap="none" dirty="0" smtClean="0">
                <a:cs typeface="B Nazanin" panose="00000400000000000000" pitchFamily="2" charset="-78"/>
              </a:rPr>
              <a:t> می باشد، علاوه بر</a:t>
            </a:r>
            <a:r>
              <a:rPr lang="en-US" cap="none" dirty="0" smtClean="0">
                <a:cs typeface="B Nazanin" panose="00000400000000000000" pitchFamily="2" charset="-78"/>
              </a:rPr>
              <a:t>P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b="1" cap="none" dirty="0" smtClean="0">
                <a:cs typeface="B Nazanin" panose="00000400000000000000" pitchFamily="2" charset="-78"/>
              </a:rPr>
              <a:t>5</a:t>
            </a:r>
            <a:r>
              <a:rPr lang="en-US" cap="none" dirty="0" smtClean="0">
                <a:cs typeface="B Nazanin" panose="00000400000000000000" pitchFamily="2" charset="-78"/>
              </a:rPr>
              <a:t>, </a:t>
            </a:r>
            <a:r>
              <a:rPr lang="en-US" cap="none" dirty="0" err="1" smtClean="0">
                <a:cs typeface="B Nazanin" panose="00000400000000000000" pitchFamily="2" charset="-78"/>
              </a:rPr>
              <a:t>MnO</a:t>
            </a:r>
            <a:r>
              <a:rPr lang="en-US" cap="none" dirty="0" smtClean="0">
                <a:cs typeface="B Nazanin" panose="00000400000000000000" pitchFamily="2" charset="-78"/>
              </a:rPr>
              <a:t>, TiO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, K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O, Na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O, Fe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b="1" cap="none" dirty="0" smtClean="0">
                <a:cs typeface="B Nazanin" panose="00000400000000000000" pitchFamily="2" charset="-78"/>
              </a:rPr>
              <a:t>3</a:t>
            </a:r>
            <a:r>
              <a:rPr lang="en-US" cap="none" dirty="0" smtClean="0">
                <a:cs typeface="B Nazanin" panose="00000400000000000000" pitchFamily="2" charset="-78"/>
              </a:rPr>
              <a:t>, </a:t>
            </a:r>
            <a:r>
              <a:rPr lang="en-US" cap="none" dirty="0" err="1" smtClean="0">
                <a:cs typeface="B Nazanin" panose="00000400000000000000" pitchFamily="2" charset="-78"/>
              </a:rPr>
              <a:t>FeO</a:t>
            </a:r>
            <a:r>
              <a:rPr lang="en-US" b="1" cap="none" dirty="0" smtClean="0">
                <a:cs typeface="B Nazanin" panose="00000400000000000000" pitchFamily="2" charset="-78"/>
              </a:rPr>
              <a:t>, </a:t>
            </a:r>
            <a:r>
              <a:rPr lang="en-US" cap="none" dirty="0" smtClean="0">
                <a:cs typeface="B Nazanin" panose="00000400000000000000" pitchFamily="2" charset="-78"/>
              </a:rPr>
              <a:t>Al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b="1" cap="none" dirty="0" smtClean="0">
                <a:cs typeface="B Nazanin" panose="00000400000000000000" pitchFamily="2" charset="-78"/>
              </a:rPr>
              <a:t>3</a:t>
            </a:r>
            <a:r>
              <a:rPr lang="en-US" cap="none" dirty="0" smtClean="0">
                <a:cs typeface="B Nazanin" panose="00000400000000000000" pitchFamily="2" charset="-78"/>
              </a:rPr>
              <a:t>, Sio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این اکسیدها، </a:t>
            </a:r>
            <a:r>
              <a:rPr lang="en-US" cap="none" dirty="0" smtClean="0">
                <a:cs typeface="B Nazanin" panose="00000400000000000000" pitchFamily="2" charset="-78"/>
              </a:rPr>
              <a:t>H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, So</a:t>
            </a:r>
            <a:r>
              <a:rPr lang="en-US" b="1" cap="none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, Co, </a:t>
            </a:r>
            <a:r>
              <a:rPr lang="en-US" cap="none" dirty="0" err="1" smtClean="0">
                <a:cs typeface="B Nazanin" panose="00000400000000000000" pitchFamily="2" charset="-78"/>
              </a:rPr>
              <a:t>Hcl</a:t>
            </a:r>
            <a:r>
              <a:rPr lang="en-US" cap="none" dirty="0" smtClean="0">
                <a:cs typeface="B Nazanin" panose="00000400000000000000" pitchFamily="2" charset="-78"/>
              </a:rPr>
              <a:t>, </a:t>
            </a:r>
            <a:r>
              <a:rPr lang="en-US" cap="none" dirty="0" err="1" smtClean="0">
                <a:cs typeface="B Nazanin" panose="00000400000000000000" pitchFamily="2" charset="-78"/>
              </a:rPr>
              <a:t>Hf</a:t>
            </a:r>
            <a:r>
              <a:rPr lang="en-US" cap="none" dirty="0" smtClean="0">
                <a:cs typeface="B Nazanin" panose="00000400000000000000" pitchFamily="2" charset="-78"/>
              </a:rPr>
              <a:t>, Bo</a:t>
            </a:r>
            <a:r>
              <a:rPr lang="en-US" b="1" cap="none" dirty="0" smtClean="0">
                <a:cs typeface="B Nazanin" panose="00000400000000000000" pitchFamily="2" charset="-78"/>
              </a:rPr>
              <a:t>3</a:t>
            </a:r>
            <a:r>
              <a:rPr lang="en-US" cap="none" dirty="0" smtClean="0">
                <a:cs typeface="B Nazanin" panose="00000400000000000000" pitchFamily="2" charset="-78"/>
              </a:rPr>
              <a:t>, Alcl</a:t>
            </a:r>
            <a:r>
              <a:rPr lang="en-US" b="1" cap="none" dirty="0" smtClean="0">
                <a:cs typeface="B Nazanin" panose="00000400000000000000" pitchFamily="2" charset="-78"/>
              </a:rPr>
              <a:t>3</a:t>
            </a:r>
            <a:r>
              <a:rPr lang="en-US" cap="none" dirty="0" smtClean="0">
                <a:cs typeface="B Nazanin" panose="00000400000000000000" pitchFamily="2" charset="-78"/>
              </a:rPr>
              <a:t>, Fecl</a:t>
            </a:r>
            <a:r>
              <a:rPr lang="en-US" b="1" cap="none" dirty="0" smtClean="0">
                <a:cs typeface="B Nazanin" panose="00000400000000000000" pitchFamily="2" charset="-78"/>
              </a:rPr>
              <a:t>3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نیز در ماگما دیده می شوند.</a:t>
            </a:r>
          </a:p>
          <a:p>
            <a:pPr algn="r" rtl="1"/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ماگما براساس ترکیب شیمیایی (میزان سیلیس) به چهار گروه ماگماي </a:t>
            </a:r>
            <a:r>
              <a:rPr lang="fa-IR" b="1" cap="none" dirty="0" smtClean="0">
                <a:cs typeface="B Nazanin" panose="00000400000000000000" pitchFamily="2" charset="-78"/>
              </a:rPr>
              <a:t>اسیدي (فلسیک</a:t>
            </a:r>
            <a:r>
              <a:rPr lang="fa-IR" b="1" cap="none" dirty="0">
                <a:cs typeface="B Nazanin" panose="00000400000000000000" pitchFamily="2" charset="-78"/>
              </a:rPr>
              <a:t>)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با ،</a:t>
            </a:r>
            <a:r>
              <a:rPr lang="en-US" cap="none" dirty="0" smtClean="0">
                <a:cs typeface="B Nazanin" panose="00000400000000000000" pitchFamily="2" charset="-78"/>
              </a:rPr>
              <a:t>Sio</a:t>
            </a:r>
            <a:r>
              <a:rPr lang="en-US" b="1" cap="none" dirty="0" smtClean="0">
                <a:cs typeface="B Nazanin" panose="00000400000000000000" pitchFamily="2" charset="-78"/>
              </a:rPr>
              <a:t>2 &gt;</a:t>
            </a:r>
            <a:r>
              <a:rPr lang="en-US" cap="none" dirty="0" smtClean="0">
                <a:cs typeface="B Nazanin" panose="00000400000000000000" pitchFamily="2" charset="-78"/>
              </a:rPr>
              <a:t>%63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b="1" cap="none" dirty="0" smtClean="0">
                <a:cs typeface="B Nazanin" panose="00000400000000000000" pitchFamily="2" charset="-78"/>
              </a:rPr>
              <a:t>ماگماي حدواسط</a:t>
            </a:r>
            <a:r>
              <a:rPr lang="en-US" b="1" cap="none" dirty="0" smtClean="0">
                <a:cs typeface="B Nazanin" panose="00000400000000000000" pitchFamily="2" charset="-78"/>
              </a:rPr>
              <a:t>52%&lt;SiO2&lt;63%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en-US" b="1" cap="none" dirty="0" smtClean="0">
                <a:cs typeface="B Nazanin" panose="00000400000000000000" pitchFamily="2" charset="-78"/>
              </a:rPr>
              <a:t> </a:t>
            </a:r>
            <a:r>
              <a:rPr lang="fa-IR" b="1" cap="none" dirty="0" smtClean="0">
                <a:cs typeface="B Nazanin" panose="00000400000000000000" pitchFamily="2" charset="-78"/>
              </a:rPr>
              <a:t>،ماگماي بازیک (مافیک</a:t>
            </a:r>
            <a:r>
              <a:rPr lang="fa-IR" b="1" cap="none" dirty="0">
                <a:cs typeface="B Nazanin" panose="00000400000000000000" pitchFamily="2" charset="-78"/>
              </a:rPr>
              <a:t>)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en-US" b="1" cap="none" dirty="0" smtClean="0">
                <a:cs typeface="B Nazanin" panose="00000400000000000000" pitchFamily="2" charset="-78"/>
              </a:rPr>
              <a:t>45%&lt;Sio2&lt;52%</a:t>
            </a:r>
            <a:r>
              <a:rPr lang="fa-IR" b="1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و </a:t>
            </a:r>
            <a:r>
              <a:rPr lang="fa-IR" b="1" cap="none" dirty="0" smtClean="0">
                <a:cs typeface="B Nazanin" panose="00000400000000000000" pitchFamily="2" charset="-78"/>
              </a:rPr>
              <a:t>ماگماي فوق بازي </a:t>
            </a:r>
            <a:r>
              <a:rPr lang="fa-IR" cap="none" dirty="0" smtClean="0">
                <a:cs typeface="B Nazanin" panose="00000400000000000000" pitchFamily="2" charset="-78"/>
              </a:rPr>
              <a:t>یا </a:t>
            </a:r>
            <a:r>
              <a:rPr lang="fa-IR" b="1" cap="none" dirty="0" smtClean="0">
                <a:cs typeface="B Nazanin" panose="00000400000000000000" pitchFamily="2" charset="-78"/>
              </a:rPr>
              <a:t>فوق مافیک </a:t>
            </a:r>
            <a:r>
              <a:rPr lang="en-US" cap="none" dirty="0" smtClean="0">
                <a:cs typeface="B Nazanin" panose="00000400000000000000" pitchFamily="2" charset="-78"/>
              </a:rPr>
              <a:t>Sio2&lt;45%</a:t>
            </a:r>
            <a:r>
              <a:rPr lang="fa-IR" cap="none" dirty="0" smtClean="0">
                <a:cs typeface="B Nazanin" panose="00000400000000000000" pitchFamily="2" charset="-78"/>
              </a:rPr>
              <a:t> تقسیم می شود. </a:t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5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44062"/>
            <a:ext cx="10363826" cy="4947137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منشاء </a:t>
            </a:r>
            <a:r>
              <a:rPr lang="fa-IR" b="1" dirty="0">
                <a:cs typeface="B Nazanin" panose="00000400000000000000" pitchFamily="2" charset="-78"/>
              </a:rPr>
              <a:t>وحركت ماگما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از مهمترین منابع تولید </a:t>
            </a:r>
            <a:r>
              <a:rPr lang="fa-IR" dirty="0" smtClean="0">
                <a:cs typeface="B Nazanin" panose="00000400000000000000" pitchFamily="2" charset="-78"/>
              </a:rPr>
              <a:t>ماگماها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می </a:t>
            </a:r>
            <a:r>
              <a:rPr lang="fa-IR" dirty="0">
                <a:cs typeface="B Nazanin" panose="00000400000000000000" pitchFamily="2" charset="-78"/>
              </a:rPr>
              <a:t>توان از ذوب بخشی گوشته بالائی در محل پشته هاي میان اقیانوسی نام برد.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ماگما </a:t>
            </a:r>
            <a:r>
              <a:rPr lang="fa-IR" dirty="0" smtClean="0">
                <a:cs typeface="B Nazanin" panose="00000400000000000000" pitchFamily="2" charset="-78"/>
              </a:rPr>
              <a:t>ئی که </a:t>
            </a:r>
            <a:r>
              <a:rPr lang="fa-IR" dirty="0">
                <a:cs typeface="B Nazanin" panose="00000400000000000000" pitchFamily="2" charset="-78"/>
              </a:rPr>
              <a:t>در تماس بین صفحات تکتونیکی دور شونده قرار دارند داراي ترکیب بازالتی </a:t>
            </a:r>
            <a:r>
              <a:rPr lang="fa-IR" dirty="0" smtClean="0">
                <a:cs typeface="B Nazanin" panose="00000400000000000000" pitchFamily="2" charset="-78"/>
              </a:rPr>
              <a:t>هستند.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ذوب بخشی پوسته اقیانوسی منبع دیگر تولید ماگما می 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این نوع ماگما </a:t>
            </a:r>
            <a:r>
              <a:rPr lang="fa-IR" dirty="0" smtClean="0">
                <a:cs typeface="B Nazanin" panose="00000400000000000000" pitchFamily="2" charset="-78"/>
              </a:rPr>
              <a:t>ترکیب حدواسط </a:t>
            </a:r>
            <a:r>
              <a:rPr lang="fa-IR" dirty="0">
                <a:cs typeface="B Nazanin" panose="00000400000000000000" pitchFamily="2" charset="-78"/>
              </a:rPr>
              <a:t>داشته و در نواحی تکتونیکی فرورانش ایجاد می شود.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بسیاري از نفوذي </a:t>
            </a:r>
            <a:r>
              <a:rPr lang="fa-IR" dirty="0" smtClean="0">
                <a:cs typeface="B Nazanin" panose="00000400000000000000" pitchFamily="2" charset="-78"/>
              </a:rPr>
              <a:t>هاي گرانیتی </a:t>
            </a:r>
            <a:r>
              <a:rPr lang="fa-IR" dirty="0">
                <a:cs typeface="B Nazanin" panose="00000400000000000000" pitchFamily="2" charset="-78"/>
              </a:rPr>
              <a:t>در نواحی کوهزائی ناشی از ذوب پوسته ضخیم قاره اي می </a:t>
            </a:r>
            <a:r>
              <a:rPr lang="fa-IR" dirty="0" smtClean="0">
                <a:cs typeface="B Nazanin" panose="00000400000000000000" pitchFamily="2" charset="-78"/>
              </a:rPr>
              <a:t>باشند.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6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13" y="1280160"/>
            <a:ext cx="8972059" cy="4171425"/>
          </a:xfrm>
        </p:spPr>
      </p:pic>
    </p:spTree>
    <p:extLst>
      <p:ext uri="{BB962C8B-B14F-4D97-AF65-F5344CB8AC3E}">
        <p14:creationId xmlns:p14="http://schemas.microsoft.com/office/powerpoint/2010/main" val="337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76776"/>
            <a:ext cx="10363826" cy="5214424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تبلور ماگما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ماگما ضمن حرکت به سمت بالا و سرد شدن، متبلور می گردد.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منظور از تبلور ما مجموعه شرایطی است که سبب می شود ماگما به عنوان ماده اي مذاب بر اثر سرد شدن به گروههاي سنگی خاص تبدیل شود.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طی فرایند تبلور، </a:t>
            </a:r>
            <a:r>
              <a:rPr lang="fa-IR" b="1" cap="none" dirty="0" smtClean="0">
                <a:cs typeface="B Nazanin" panose="00000400000000000000" pitchFamily="2" charset="-78"/>
              </a:rPr>
              <a:t>قوانین روزنبوش(</a:t>
            </a:r>
            <a:r>
              <a:rPr lang="en-US" b="1" i="1" cap="none" dirty="0" err="1">
                <a:cs typeface="B Nazanin" panose="00000400000000000000" pitchFamily="2" charset="-78"/>
              </a:rPr>
              <a:t>R</a:t>
            </a:r>
            <a:r>
              <a:rPr lang="en-US" b="1" i="1" cap="none" dirty="0" err="1" smtClean="0">
                <a:cs typeface="B Nazanin" panose="00000400000000000000" pitchFamily="2" charset="-78"/>
              </a:rPr>
              <a:t>osenbusch</a:t>
            </a:r>
            <a:r>
              <a:rPr lang="fa-IR" b="1" i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حاکم بر ترتیب تبلور کانی ها می باشد.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قوانین روزنبوش بر سه اصل استوار است: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 اول آنکه اگر دانه هائی از یک کانی دیگر دانه ها را احاطه کرده باشد، دومی زودتر متبلور شده است.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دوم بلورهائی که اندازه متفاوت دارند، بلورهاي بزرگتر قدیمی ترند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اصل سوم کانی هائی که زود متبلور می شوند، داراي حدود خارجی منظم می باشند (خودشکل) و معمولا بلورهائی که دیرتر متبلور می شوند بصورت مجموعه دانه هاي نیمه شکل دار و بی شکل هستند</a:t>
            </a:r>
            <a:r>
              <a:rPr lang="fa-IR" cap="none" dirty="0">
                <a:cs typeface="B Nazanin" panose="00000400000000000000" pitchFamily="2" charset="-78"/>
              </a:rPr>
              <a:t>.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6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397</TotalTime>
  <Words>1202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 Nazanin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33</cp:revision>
  <dcterms:created xsi:type="dcterms:W3CDTF">2018-02-27T12:00:53Z</dcterms:created>
  <dcterms:modified xsi:type="dcterms:W3CDTF">2019-03-23T21:58:06Z</dcterms:modified>
</cp:coreProperties>
</file>