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73" r:id="rId8"/>
    <p:sldId id="261" r:id="rId9"/>
    <p:sldId id="262" r:id="rId10"/>
    <p:sldId id="274" r:id="rId11"/>
    <p:sldId id="269" r:id="rId12"/>
    <p:sldId id="263" r:id="rId13"/>
    <p:sldId id="270" r:id="rId14"/>
    <p:sldId id="264" r:id="rId15"/>
    <p:sldId id="265" r:id="rId16"/>
    <p:sldId id="266" r:id="rId17"/>
    <p:sldId id="267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07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908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224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4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032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9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7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39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88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65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84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085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76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285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9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03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00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5E68399-0893-43D6-B46B-FDD5578AF861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17CF9-6573-4BB9-859A-292366411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127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طراحی فضاهای شهری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4 واحد عملی</a:t>
            </a:r>
            <a:endParaRPr lang="en-US" sz="4000" b="1" dirty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6689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776600"/>
            <a:ext cx="10071277" cy="45018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واژه های فضا و شهر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فضا از دیدگاه علم ریاضی و شهرسازی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تعاریف مختلف شهر 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تعریف جمعیتی                                   - تعریف تاریخی                          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تعریف حقوقی(قانونی، سیاسی و اداری) - تعریف اقتصادی      - تعریف کالبدی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فضای شهری از دیدگاه های مختلف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8065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932709"/>
            <a:ext cx="10071277" cy="51850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بررسی زمینه های تاریخی شکل گیری فضاهای شهری</a:t>
            </a:r>
          </a:p>
          <a:p>
            <a:pPr marL="0" indent="0" algn="just" rtl="1">
              <a:buNone/>
            </a:pPr>
            <a:r>
              <a:rPr lang="fa-IR" sz="4000" b="1" dirty="0">
                <a:cs typeface="B Homa" panose="00000400000000000000" pitchFamily="2" charset="-78"/>
              </a:rPr>
              <a:t>-</a:t>
            </a:r>
            <a:r>
              <a:rPr lang="fa-IR" sz="4000" b="1" dirty="0" smtClean="0">
                <a:cs typeface="B Homa" panose="00000400000000000000" pitchFamily="2" charset="-78"/>
              </a:rPr>
              <a:t>دور</a:t>
            </a:r>
            <a:r>
              <a:rPr lang="fa-IR" sz="4000" b="1" dirty="0" smtClean="0">
                <a:cs typeface="B Homa" panose="00000400000000000000" pitchFamily="2" charset="-78"/>
              </a:rPr>
              <a:t>ان</a:t>
            </a: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بین النهرین       - </a:t>
            </a:r>
            <a:r>
              <a:rPr lang="fa-IR" sz="4000" b="1" dirty="0" smtClean="0">
                <a:cs typeface="B Homa" panose="00000400000000000000" pitchFamily="2" charset="-78"/>
              </a:rPr>
              <a:t>دوران </a:t>
            </a:r>
            <a:r>
              <a:rPr lang="fa-IR" sz="4000" b="1" dirty="0">
                <a:cs typeface="B Homa" panose="00000400000000000000" pitchFamily="2" charset="-78"/>
              </a:rPr>
              <a:t>مصر             -</a:t>
            </a:r>
            <a:r>
              <a:rPr lang="fa-IR" sz="4000" b="1" dirty="0" smtClean="0">
                <a:cs typeface="B Homa" panose="00000400000000000000" pitchFamily="2" charset="-78"/>
              </a:rPr>
              <a:t>دوران </a:t>
            </a:r>
            <a:r>
              <a:rPr lang="fa-IR" sz="4000" b="1" dirty="0">
                <a:cs typeface="B Homa" panose="00000400000000000000" pitchFamily="2" charset="-78"/>
              </a:rPr>
              <a:t>یونان             - </a:t>
            </a:r>
            <a:r>
              <a:rPr lang="fa-IR" sz="4000" b="1" dirty="0" smtClean="0">
                <a:cs typeface="B Homa" panose="00000400000000000000" pitchFamily="2" charset="-78"/>
              </a:rPr>
              <a:t>دوران </a:t>
            </a:r>
            <a:r>
              <a:rPr lang="fa-IR" sz="4000" b="1" dirty="0">
                <a:cs typeface="B Homa" panose="00000400000000000000" pitchFamily="2" charset="-78"/>
              </a:rPr>
              <a:t>رم             - </a:t>
            </a:r>
            <a:r>
              <a:rPr lang="fa-IR" sz="4000" b="1" dirty="0" smtClean="0">
                <a:cs typeface="B Homa" panose="00000400000000000000" pitchFamily="2" charset="-78"/>
              </a:rPr>
              <a:t>دوران </a:t>
            </a:r>
            <a:r>
              <a:rPr lang="fa-IR" sz="4000" b="1" dirty="0">
                <a:cs typeface="B Homa" panose="00000400000000000000" pitchFamily="2" charset="-78"/>
              </a:rPr>
              <a:t>قرون وسطی     - </a:t>
            </a:r>
            <a:r>
              <a:rPr lang="fa-IR" sz="4000" b="1" dirty="0" smtClean="0">
                <a:cs typeface="B Homa" panose="00000400000000000000" pitchFamily="2" charset="-78"/>
              </a:rPr>
              <a:t>دوران </a:t>
            </a:r>
            <a:r>
              <a:rPr lang="fa-IR" sz="4000" b="1" dirty="0">
                <a:cs typeface="B Homa" panose="00000400000000000000" pitchFamily="2" charset="-78"/>
              </a:rPr>
              <a:t>رنسانس       - </a:t>
            </a:r>
            <a:r>
              <a:rPr lang="fa-IR" sz="4000" b="1" dirty="0" smtClean="0">
                <a:cs typeface="B Homa" panose="00000400000000000000" pitchFamily="2" charset="-78"/>
              </a:rPr>
              <a:t>دوران </a:t>
            </a:r>
            <a:r>
              <a:rPr lang="fa-IR" sz="4000" b="1" dirty="0">
                <a:cs typeface="B Homa" panose="00000400000000000000" pitchFamily="2" charset="-78"/>
              </a:rPr>
              <a:t>باروک         - </a:t>
            </a:r>
            <a:r>
              <a:rPr lang="fa-IR" sz="4000" b="1" dirty="0" smtClean="0">
                <a:cs typeface="B Homa" panose="00000400000000000000" pitchFamily="2" charset="-78"/>
              </a:rPr>
              <a:t>دوران </a:t>
            </a:r>
            <a:r>
              <a:rPr lang="fa-IR" sz="4000" b="1" dirty="0">
                <a:cs typeface="B Homa" panose="00000400000000000000" pitchFamily="2" charset="-78"/>
              </a:rPr>
              <a:t>روشنگرایی        </a:t>
            </a:r>
            <a:r>
              <a:rPr lang="fa-IR" sz="4000" b="1" dirty="0" smtClean="0">
                <a:cs typeface="B Homa" panose="00000400000000000000" pitchFamily="2" charset="-78"/>
              </a:rPr>
              <a:t>        </a:t>
            </a:r>
            <a:r>
              <a:rPr lang="fa-IR" sz="4000" b="1" dirty="0">
                <a:cs typeface="B Homa" panose="00000400000000000000" pitchFamily="2" charset="-78"/>
              </a:rPr>
              <a:t>- </a:t>
            </a:r>
            <a:r>
              <a:rPr lang="fa-IR" sz="4000" b="1" dirty="0" smtClean="0">
                <a:cs typeface="B Homa" panose="00000400000000000000" pitchFamily="2" charset="-78"/>
              </a:rPr>
              <a:t>دوران معاصر</a:t>
            </a:r>
          </a:p>
          <a:p>
            <a:pPr marL="0" indent="0" algn="just" rtl="1">
              <a:buNone/>
            </a:pP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بررسی زمینه </a:t>
            </a:r>
            <a:r>
              <a:rPr lang="fa-IR" sz="4000" b="1" dirty="0" smtClean="0">
                <a:cs typeface="B Homa" panose="00000400000000000000" pitchFamily="2" charset="-78"/>
              </a:rPr>
              <a:t>های تاریخی </a:t>
            </a:r>
            <a:r>
              <a:rPr lang="fa-IR" sz="4000" b="1" dirty="0" smtClean="0">
                <a:cs typeface="B Homa" panose="00000400000000000000" pitchFamily="2" charset="-78"/>
              </a:rPr>
              <a:t>شکل گیری فضاهای شهری در </a:t>
            </a:r>
            <a:r>
              <a:rPr lang="fa-IR" sz="4000" b="1" dirty="0" smtClean="0">
                <a:cs typeface="B Homa" panose="00000400000000000000" pitchFamily="2" charset="-78"/>
              </a:rPr>
              <a:t>ایران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ساسانیان                     - سلجوقیان                          - صفویه    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  - زندیه                          - قاجار                                 - پهلوی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8482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223656"/>
            <a:ext cx="10071277" cy="40547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انواع فضای شهری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فضای شهری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اجزاء تشکیل دهنده فضای شهری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عناصری اصلی تشکیل دهنده فضای </a:t>
            </a:r>
            <a:r>
              <a:rPr lang="fa-IR" sz="4000" b="1" dirty="0" smtClean="0">
                <a:cs typeface="B Homa" panose="00000400000000000000" pitchFamily="2" charset="-78"/>
              </a:rPr>
              <a:t>شهری:1- خیابان  2- میدان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تعریف خیابان های و اهمیت آنها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47936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سیر تحول خیابان </a:t>
            </a:r>
            <a:r>
              <a:rPr lang="fa-IR" sz="4000" b="1" dirty="0" smtClean="0">
                <a:cs typeface="B Homa" panose="00000400000000000000" pitchFamily="2" charset="-78"/>
              </a:rPr>
              <a:t>ها در </a:t>
            </a:r>
            <a:r>
              <a:rPr lang="fa-IR" sz="4000" b="1" dirty="0">
                <a:cs typeface="B Homa" panose="00000400000000000000" pitchFamily="2" charset="-78"/>
              </a:rPr>
              <a:t>دوره های  مختلف تاریخ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تفاوت مفهوم خیابان و جاده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انواع </a:t>
            </a:r>
            <a:r>
              <a:rPr lang="fa-IR" sz="4000" b="1" dirty="0">
                <a:cs typeface="B Homa" panose="00000400000000000000" pitchFamily="2" charset="-78"/>
              </a:rPr>
              <a:t>خیابان های شهری و ویژگی هر یک از </a:t>
            </a:r>
            <a:r>
              <a:rPr lang="fa-IR" sz="4000" b="1" dirty="0" smtClean="0">
                <a:cs typeface="B Homa" panose="00000400000000000000" pitchFamily="2" charset="-78"/>
              </a:rPr>
              <a:t>آنها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انواع سیستم های شبکه ارتباطی و ویژگی آنها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فرم ها یا شکل های مختلف شهری و ویژگی هر یک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3329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اجزاء تشکیل دهنده خیابان های شهری</a:t>
            </a:r>
          </a:p>
          <a:p>
            <a:pPr marL="0" indent="0" algn="just" rtl="1">
              <a:buNone/>
            </a:pPr>
            <a:r>
              <a:rPr lang="fa-IR" sz="4000" b="1" dirty="0">
                <a:cs typeface="B Homa" panose="00000400000000000000" pitchFamily="2" charset="-78"/>
              </a:rPr>
              <a:t>- پیاده روها          - باندهای عبوری              - بدنه </a:t>
            </a:r>
            <a:r>
              <a:rPr lang="fa-IR" sz="4000" b="1" dirty="0" smtClean="0">
                <a:cs typeface="B Homa" panose="00000400000000000000" pitchFamily="2" charset="-78"/>
              </a:rPr>
              <a:t>ها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بررسی نمونه های موردی خیابان های شهری در سطح جهان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ویژگی های خیابان شهری مطلوب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میادین شهری و مفاهیم آن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6089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260696"/>
            <a:ext cx="10071277" cy="16126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سمینار دانشجویان در مورد خیابان های شهری معروف در سطح جهان و بررسی اجزاء تشکیل دهنده این خیابان ها توسط آنها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2782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 سیر تحول میادین شهری در دوره های مختلف </a:t>
            </a:r>
            <a:r>
              <a:rPr lang="fa-IR" sz="4000" b="1" dirty="0" smtClean="0">
                <a:cs typeface="B Homa" panose="00000400000000000000" pitchFamily="2" charset="-78"/>
              </a:rPr>
              <a:t>تاریخ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اجزاء تشکیل دهنده میادین شهری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نمونه های موردی میادین شهری در سطح جهان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تفاوت فلکه و میدان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میادین از لحاظ شکل هندسی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1188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میادین شهری بر اساس </a:t>
            </a:r>
            <a:r>
              <a:rPr lang="fa-IR" sz="4000" b="1" dirty="0">
                <a:cs typeface="B Homa" panose="00000400000000000000" pitchFamily="2" charset="-78"/>
              </a:rPr>
              <a:t>عملکرد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موقعیت میدان نسبت به راههای منتهی به آن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خصوصیات حجمی فضای میدان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عناصر موثر در طراحی میدان ها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64436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3260696"/>
            <a:ext cx="10071277" cy="161263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سمینار دانشجویان در مورد میادین شهری معروف در سطح جهان و بررسی اجزاء تشکیل دهنده این میادین توسط آنها</a:t>
            </a:r>
            <a:endParaRPr lang="fa-IR" sz="4000" b="1" dirty="0" smtClean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نهم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37921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28874" y="2776778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تعاریف طراحی </a:t>
            </a:r>
            <a:r>
              <a:rPr lang="fa-IR" sz="4000" b="1" dirty="0">
                <a:cs typeface="B Homa" panose="00000400000000000000" pitchFamily="2" charset="-78"/>
              </a:rPr>
              <a:t>شهری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ویژگی های مهم طراحی شهری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مراحل </a:t>
            </a:r>
            <a:r>
              <a:rPr lang="fa-IR" sz="4000" b="1" dirty="0">
                <a:cs typeface="B Homa" panose="00000400000000000000" pitchFamily="2" charset="-78"/>
              </a:rPr>
              <a:t>فرآیند طراحی شهری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مراحل فرآیند طراحی سایت</a:t>
            </a: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1967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اول: شناخت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مرحله شناخت در فرآیند طراحی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مولفه های تاثیر گذار در مرحله شناخت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مولفه فیزیکی – مولفه زیستی (بیولوژیکی) - مولفه انسان ساخت/مصنوع </a:t>
            </a:r>
            <a:r>
              <a:rPr lang="fa-IR" sz="4000" b="1" dirty="0">
                <a:cs typeface="B Homa" panose="00000400000000000000" pitchFamily="2" charset="-78"/>
              </a:rPr>
              <a:t>(فرهنگی)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36316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مولفه فیزیکی و ویژگی هر یک از اجزاء آن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مولفه زیستی (بیولوژیکی) و </a:t>
            </a:r>
            <a:r>
              <a:rPr lang="fa-IR" sz="4000" b="1" dirty="0">
                <a:cs typeface="B Homa" panose="00000400000000000000" pitchFamily="2" charset="-78"/>
              </a:rPr>
              <a:t>ویژگی هر یک از </a:t>
            </a:r>
            <a:r>
              <a:rPr lang="fa-IR" sz="4000" b="1" dirty="0" smtClean="0">
                <a:cs typeface="B Homa" panose="00000400000000000000" pitchFamily="2" charset="-78"/>
              </a:rPr>
              <a:t>اجزاء آن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مولفه </a:t>
            </a:r>
            <a:r>
              <a:rPr lang="fa-IR" sz="4000" b="1" dirty="0">
                <a:cs typeface="B Homa" panose="00000400000000000000" pitchFamily="2" charset="-78"/>
              </a:rPr>
              <a:t>انسان ساخت/مصنوع ویژگی هر یک از </a:t>
            </a:r>
            <a:r>
              <a:rPr lang="fa-IR" sz="4000" b="1" dirty="0" smtClean="0">
                <a:cs typeface="B Homa" panose="00000400000000000000" pitchFamily="2" charset="-78"/>
              </a:rPr>
              <a:t>اجزاء آن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303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237014"/>
            <a:ext cx="10071277" cy="44413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دوم: تجزیه و تحلیل داده های حاصل از شناخت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سوم: ایده پردازی(تهیه دیاگرام حبابی)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چهارم: تبدیل ایده به فرم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پنجم: طرح اولیه یا مقدماتی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مرحله ششم: طرح نهایی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هفتم: اجراء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مرحله هشتم: ارزیابی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95036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شناخت و تحلیل میدان ارکیده شهر زاهدان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ایجاد نقشه آنالیز سایت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آشنایی با کدهای گرافیکی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ایجاد نقشه کاربری ها 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00879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نحوه ایجاد نقشه پوشش گیاهی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ایجاد نقشه دسترسی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ایجاد نقشه دید و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ایجاد نقشه پراکنش جمعیت استفاده کننده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669136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نحوه تبدیل ایده به فرم توسط: </a:t>
            </a:r>
          </a:p>
          <a:p>
            <a:pPr algn="just" rtl="1">
              <a:buFontTx/>
              <a:buChar char="-"/>
            </a:pPr>
            <a:r>
              <a:rPr lang="fa-IR" sz="4000" b="1" dirty="0" smtClean="0">
                <a:cs typeface="B Homa" panose="00000400000000000000" pitchFamily="2" charset="-78"/>
              </a:rPr>
              <a:t>اشکال هندسی                   - اشکال غیر هندسی</a:t>
            </a:r>
          </a:p>
          <a:p>
            <a:pPr marL="0" indent="0" algn="just" rtl="1">
              <a:buNone/>
            </a:pPr>
            <a:r>
              <a:rPr lang="fa-IR" sz="4000" b="1" dirty="0">
                <a:cs typeface="B Homa" panose="00000400000000000000" pitchFamily="2" charset="-78"/>
              </a:rPr>
              <a:t>نحوه </a:t>
            </a:r>
            <a:r>
              <a:rPr lang="fa-IR" sz="4000" b="1" dirty="0" smtClean="0">
                <a:cs typeface="B Homa" panose="00000400000000000000" pitchFamily="2" charset="-78"/>
              </a:rPr>
              <a:t>ترکیب اشکال هندسی و غیر هندسی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26696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نحوه ایجاد فرم اولیه طرح از ترکیب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طرح با در نظر گرفتن مقیاس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مقاطع از طرح پیشنهادی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ترسیم بزرگنمایی از طرح پیشنهادی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74378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599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بررسی نمونه پروژه های مختلف اجرا شده از طرح های حاصل از ترکیب در سطح جهان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08247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149</TotalTime>
  <Words>650</Words>
  <Application>Microsoft Office PowerPoint</Application>
  <PresentationFormat>Widescreen</PresentationFormat>
  <Paragraphs>96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 Elham</vt:lpstr>
      <vt:lpstr>B Homa</vt:lpstr>
      <vt:lpstr>Century Gothic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HP</dc:creator>
  <cp:lastModifiedBy>Windows User</cp:lastModifiedBy>
  <cp:revision>57</cp:revision>
  <dcterms:created xsi:type="dcterms:W3CDTF">2018-12-04T19:09:05Z</dcterms:created>
  <dcterms:modified xsi:type="dcterms:W3CDTF">2018-12-05T07:20:59Z</dcterms:modified>
</cp:coreProperties>
</file>