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2" r:id="rId1"/>
  </p:sldMasterIdLst>
  <p:sldIdLst>
    <p:sldId id="259" r:id="rId2"/>
    <p:sldId id="260" r:id="rId3"/>
    <p:sldId id="262" r:id="rId4"/>
    <p:sldId id="263" r:id="rId5"/>
    <p:sldId id="264" r:id="rId6"/>
    <p:sldId id="265" r:id="rId7"/>
    <p:sldId id="267" r:id="rId8"/>
    <p:sldId id="266" r:id="rId9"/>
    <p:sldId id="261" r:id="rId10"/>
    <p:sldId id="258"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86" d="100"/>
          <a:sy n="86" d="100"/>
        </p:scale>
        <p:origin x="73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48A87A34-81AB-432B-8DAE-1953F412C126}" type="datetimeFigureOut">
              <a:rPr lang="en-US" smtClean="0"/>
              <a:t>12/28/2020</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39254840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0849208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48A87A34-81AB-432B-8DAE-1953F412C126}" type="datetimeFigureOut">
              <a:rPr lang="en-US" smtClean="0"/>
              <a:t>12/28/2020</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2442752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12/28/2020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610252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12/28/2020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46392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12/28/2020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155399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12/28/2020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29607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8" name="Date Placeholder 7"/>
          <p:cNvSpPr>
            <a:spLocks noGrp="1"/>
          </p:cNvSpPr>
          <p:nvPr>
            <p:ph type="dt" sz="half" idx="10"/>
          </p:nvPr>
        </p:nvSpPr>
        <p:spPr/>
        <p:txBody>
          <a:bodyPr/>
          <a:lstStyle/>
          <a:p>
            <a:fld id="{48A87A34-81AB-432B-8DAE-1953F412C126}" type="datetimeFigureOut">
              <a:rPr lang="en-US" smtClean="0"/>
              <a:t>12/28/2020</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6D22F896-40B5-4ADD-8801-0D06FADFA095}" type="slidenum">
              <a:rPr lang="en-US" smtClean="0"/>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918065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48A87A34-81AB-432B-8DAE-1953F412C126}" type="datetimeFigureOut">
              <a:rPr lang="en-US" smtClean="0"/>
              <a:pPr/>
              <a:t>12/28/2020</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6D22F896-40B5-4ADD-8801-0D06FADFA095}" type="slidenum">
              <a:rPr lang="en-US" smtClean="0"/>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801402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59636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12/28/2020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216778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48A87A34-81AB-432B-8DAE-1953F412C126}" type="datetimeFigureOut">
              <a:rPr lang="en-US" smtClean="0"/>
              <a:pPr/>
              <a:t>12/28/2020</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1735673196"/>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3646" y="2090057"/>
            <a:ext cx="457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88718" y="1832288"/>
            <a:ext cx="9627324" cy="4190891"/>
          </a:xfrm>
          <a:prstGeom prst="rect">
            <a:avLst/>
          </a:prstGeom>
        </p:spPr>
        <p:txBody>
          <a:bodyPr wrap="square">
            <a:spAutoFit/>
          </a:bodyPr>
          <a:lstStyle/>
          <a:p>
            <a:pPr algn="just" rtl="1">
              <a:lnSpc>
                <a:spcPct val="150000"/>
              </a:lnSpc>
            </a:pPr>
            <a:r>
              <a:rPr lang="fa-IR" dirty="0">
                <a:effectLst>
                  <a:glow rad="38100">
                    <a:schemeClr val="bg1">
                      <a:lumMod val="50000"/>
                      <a:lumOff val="50000"/>
                      <a:alpha val="20000"/>
                    </a:schemeClr>
                  </a:glow>
                </a:effectLst>
              </a:rPr>
              <a:t>یکی از فاکتورهای مهم و تاثیرگذار در افزایش تولید و بهره وری، مدیریت و </a:t>
            </a:r>
            <a:r>
              <a:rPr lang="fa-IR" dirty="0" smtClean="0">
                <a:effectLst>
                  <a:glow rad="38100">
                    <a:schemeClr val="bg1">
                      <a:lumMod val="50000"/>
                      <a:lumOff val="50000"/>
                      <a:alpha val="20000"/>
                    </a:schemeClr>
                  </a:glow>
                </a:effectLst>
              </a:rPr>
              <a:t>برنامه ریزی </a:t>
            </a:r>
            <a:r>
              <a:rPr lang="fa-IR" dirty="0">
                <a:effectLst>
                  <a:glow rad="38100">
                    <a:schemeClr val="bg1">
                      <a:lumMod val="50000"/>
                      <a:lumOff val="50000"/>
                      <a:alpha val="20000"/>
                    </a:schemeClr>
                  </a:glow>
                </a:effectLst>
              </a:rPr>
              <a:t>در تولید می باشد. منظور از مدیریت در تولید شامل مدیریت منابع انسانی، کنترل کیفیت، کنترل بهره وری و تدارکات می باشد. به دلیل نقش مهم قالی بافی در مناطق  روستایی در تامین معیشت خانوارهای روستایی، مدیریت تولید فرش نیز از اهمیت بسیار برخوردار است. </a:t>
            </a:r>
            <a:r>
              <a:rPr lang="fa-IR" dirty="0" smtClean="0">
                <a:effectLst>
                  <a:glow rad="38100">
                    <a:schemeClr val="bg1">
                      <a:lumMod val="50000"/>
                      <a:lumOff val="50000"/>
                      <a:alpha val="20000"/>
                    </a:schemeClr>
                  </a:glow>
                </a:effectLst>
              </a:rPr>
              <a:t>با توجه به وجود سه شیوه تولید کارفرمایی، خویش فرمایی و مشارکتی در صنعت فرش دستباف مدیریت تولید در این صنعت با توجه به شیوه های تولید متفاوت می باشد. مدیریت تولید در شیوه ی کارفرمایی به ویژه شیوه ی مزدی بر عهده ی کارفرما بوده در حالیکه در شیوه ی خویش فرمایی مدیریت بر عهده بافنده اصلی و سرپرست خانوار می باشد. بیشترین شیوه بافت در روستاهای شهرستان زنجان به شیوه کارفرمایی بوده که این نشان دهنده عدم توان بافندگان و یا عدم تمایل آنان که ممکن است ناشی از نبود اطلاعات، نبود توان مالی و ... برای مدیریت واحد تولیدی خود می باشد.  </a:t>
            </a:r>
            <a:endParaRPr lang="fa-IR" dirty="0">
              <a:effectLst>
                <a:glow rad="38100">
                  <a:schemeClr val="bg1">
                    <a:lumMod val="50000"/>
                    <a:lumOff val="50000"/>
                    <a:alpha val="20000"/>
                  </a:schemeClr>
                </a:glow>
              </a:effectLst>
            </a:endParaRPr>
          </a:p>
        </p:txBody>
      </p:sp>
      <p:cxnSp>
        <p:nvCxnSpPr>
          <p:cNvPr id="12" name="Straight Connector 11"/>
          <p:cNvCxnSpPr/>
          <p:nvPr/>
        </p:nvCxnSpPr>
        <p:spPr>
          <a:xfrm>
            <a:off x="1332409" y="1459277"/>
            <a:ext cx="9679578" cy="65315"/>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
        <p:nvSpPr>
          <p:cNvPr id="13" name="Rectangle 12"/>
          <p:cNvSpPr/>
          <p:nvPr/>
        </p:nvSpPr>
        <p:spPr>
          <a:xfrm>
            <a:off x="1828794" y="500762"/>
            <a:ext cx="9130939" cy="650819"/>
          </a:xfrm>
          <a:prstGeom prst="rect">
            <a:avLst/>
          </a:prstGeom>
        </p:spPr>
        <p:txBody>
          <a:bodyPr wrap="square">
            <a:spAutoFit/>
          </a:bodyPr>
          <a:lstStyle/>
          <a:p>
            <a:pPr algn="just" rtl="1">
              <a:lnSpc>
                <a:spcPct val="150000"/>
              </a:lnSpc>
            </a:pPr>
            <a:r>
              <a:rPr lang="fa-IR" sz="2800" dirty="0" smtClean="0">
                <a:effectLst>
                  <a:glow rad="38100">
                    <a:schemeClr val="bg1">
                      <a:lumMod val="50000"/>
                      <a:lumOff val="50000"/>
                      <a:alpha val="20000"/>
                    </a:schemeClr>
                  </a:glow>
                </a:effectLst>
              </a:rPr>
              <a:t>چکیده</a:t>
            </a:r>
            <a:endParaRPr lang="fa-IR" sz="2800" dirty="0">
              <a:effectLst>
                <a:glow rad="38100">
                  <a:schemeClr val="bg1">
                    <a:lumMod val="50000"/>
                    <a:lumOff val="50000"/>
                    <a:alpha val="20000"/>
                  </a:schemeClr>
                </a:glow>
              </a:effectLst>
            </a:endParaRPr>
          </a:p>
        </p:txBody>
      </p:sp>
    </p:spTree>
    <p:extLst>
      <p:ext uri="{BB962C8B-B14F-4D97-AF65-F5344CB8AC3E}">
        <p14:creationId xmlns:p14="http://schemas.microsoft.com/office/powerpoint/2010/main" val="42768971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8350" y="446315"/>
            <a:ext cx="9905998" cy="971006"/>
          </a:xfrm>
        </p:spPr>
        <p:txBody>
          <a:bodyPr>
            <a:normAutofit/>
          </a:bodyPr>
          <a:lstStyle/>
          <a:p>
            <a:pPr algn="just" rtl="1"/>
            <a:r>
              <a:rPr lang="fa-IR" sz="2800" dirty="0" smtClean="0">
                <a:effectLst>
                  <a:glow rad="38100">
                    <a:schemeClr val="bg1">
                      <a:lumMod val="65000"/>
                      <a:lumOff val="35000"/>
                      <a:alpha val="40000"/>
                    </a:schemeClr>
                  </a:glow>
                </a:effectLst>
              </a:rPr>
              <a:t>مقدمه</a:t>
            </a:r>
            <a:endParaRPr lang="en-US" sz="2800" dirty="0">
              <a:effectLst>
                <a:glow rad="38100">
                  <a:schemeClr val="bg1">
                    <a:lumMod val="65000"/>
                    <a:lumOff val="35000"/>
                    <a:alpha val="40000"/>
                  </a:schemeClr>
                </a:glow>
              </a:effectLst>
            </a:endParaRPr>
          </a:p>
        </p:txBody>
      </p:sp>
      <p:sp>
        <p:nvSpPr>
          <p:cNvPr id="3" name="Content Placeholder 2"/>
          <p:cNvSpPr>
            <a:spLocks noGrp="1"/>
          </p:cNvSpPr>
          <p:nvPr>
            <p:ph idx="1"/>
          </p:nvPr>
        </p:nvSpPr>
        <p:spPr>
          <a:xfrm>
            <a:off x="1380897" y="1554480"/>
            <a:ext cx="9653451" cy="4428309"/>
          </a:xfrm>
        </p:spPr>
        <p:txBody>
          <a:bodyPr>
            <a:normAutofit/>
          </a:bodyPr>
          <a:lstStyle/>
          <a:p>
            <a:pPr marL="0" indent="0" algn="just" rtl="1">
              <a:lnSpc>
                <a:spcPct val="150000"/>
              </a:lnSpc>
              <a:buNone/>
            </a:pPr>
            <a:r>
              <a:rPr lang="fa-IR" sz="1800" dirty="0" smtClean="0">
                <a:effectLst>
                  <a:glow rad="38100">
                    <a:schemeClr val="bg1">
                      <a:lumMod val="50000"/>
                      <a:lumOff val="50000"/>
                      <a:alpha val="20000"/>
                    </a:schemeClr>
                  </a:glow>
                </a:effectLst>
              </a:rPr>
              <a:t>تئوری مدیریت تولید از جمله مسائل مختلفی به شرح کنترل کیفیت، کنترل تدارکات، کنترل بهره وری، مدیریت منابع انسانی، فرآیند نوآوری و غیره را پوشش می دهد. از میان عوامل تولید، مدیریت به عنوان عامل پنهان و غیر فیزیکی در تولید، نقش مستقیم و ویژه ای در افزایش عملکرد، افزایش کارایی و استفاده از منابع نادر و کمیاب تولید دارد. مدیریت و کنترل تولید شامل برنامه ریزی کل تولید، هماهنگی مواد، کنترل حجم کار، منتشر ساختن سفارش کار و کنترل واحد تولید می باشد. با توجه به نظام های تولیدی نوع مدیریت و برنامه ریزی تولید متفاوت می باشد. یک نظام تولیدی مطلوب، مناسبترین شرایط برای استفاده بهینه از منابع و عوامل تولید، پذیرش تکنولوژی های نوین در امر تولید و پس از تولید، جلب مشارکت تولیدکنندگان و جذب منابع سرمایه ای در هر بخش اقتصادی می باشد. در همین چارچوب، در صنعت فرش دستباف کشور، سه نوع نظام تولیدی وجود دارد که هر کدام دارای ویژگی هایی هستند که آنها را از یکدیگر مجزا می سازد.</a:t>
            </a:r>
          </a:p>
        </p:txBody>
      </p:sp>
      <p:cxnSp>
        <p:nvCxnSpPr>
          <p:cNvPr id="5" name="Straight Connector 4"/>
          <p:cNvCxnSpPr/>
          <p:nvPr/>
        </p:nvCxnSpPr>
        <p:spPr>
          <a:xfrm>
            <a:off x="1254623" y="1417320"/>
            <a:ext cx="9905998" cy="1"/>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60430608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21477" y="2364376"/>
            <a:ext cx="8196942" cy="3317967"/>
          </a:xfrm>
        </p:spPr>
        <p:txBody>
          <a:bodyPr>
            <a:normAutofit/>
          </a:bodyPr>
          <a:lstStyle/>
          <a:p>
            <a:pPr marL="0" indent="0" algn="just" rtl="1">
              <a:lnSpc>
                <a:spcPct val="150000"/>
              </a:lnSpc>
              <a:buNone/>
            </a:pPr>
            <a:r>
              <a:rPr lang="fa-IR" sz="1800" dirty="0" smtClean="0">
                <a:effectLst>
                  <a:glow rad="38100">
                    <a:schemeClr val="bg1">
                      <a:lumMod val="50000"/>
                      <a:lumOff val="50000"/>
                      <a:alpha val="20000"/>
                    </a:schemeClr>
                  </a:glow>
                </a:effectLst>
              </a:rPr>
              <a:t>تولید فرش به چند شیوه مختلف صورت می گیرد که هر یک را می توان در یک نظام تولیدی مجزا طبقه بندی کرد: </a:t>
            </a:r>
          </a:p>
          <a:p>
            <a:pPr marL="0" indent="0" algn="just" rtl="1">
              <a:lnSpc>
                <a:spcPct val="150000"/>
              </a:lnSpc>
              <a:buNone/>
            </a:pPr>
            <a:endParaRPr lang="fa-IR" sz="1800" dirty="0" smtClean="0">
              <a:effectLst>
                <a:glow rad="38100">
                  <a:schemeClr val="bg1">
                    <a:lumMod val="50000"/>
                    <a:lumOff val="50000"/>
                    <a:alpha val="20000"/>
                  </a:schemeClr>
                </a:glow>
              </a:effectLst>
            </a:endParaRPr>
          </a:p>
          <a:p>
            <a:pPr marL="0" indent="0" algn="just" rtl="1">
              <a:lnSpc>
                <a:spcPct val="150000"/>
              </a:lnSpc>
              <a:buNone/>
            </a:pPr>
            <a:r>
              <a:rPr lang="fa-IR" sz="1800" dirty="0" smtClean="0">
                <a:effectLst>
                  <a:glow rad="38100">
                    <a:schemeClr val="bg1">
                      <a:lumMod val="50000"/>
                      <a:lumOff val="50000"/>
                      <a:alpha val="20000"/>
                    </a:schemeClr>
                  </a:glow>
                </a:effectLst>
              </a:rPr>
              <a:t>1- خویش فرمایی</a:t>
            </a:r>
          </a:p>
          <a:p>
            <a:pPr marL="0" indent="0" algn="just" rtl="1">
              <a:lnSpc>
                <a:spcPct val="150000"/>
              </a:lnSpc>
              <a:buNone/>
            </a:pPr>
            <a:r>
              <a:rPr lang="fa-IR" sz="1800" dirty="0" smtClean="0">
                <a:effectLst>
                  <a:glow rad="38100">
                    <a:schemeClr val="bg1">
                      <a:lumMod val="50000"/>
                      <a:lumOff val="50000"/>
                      <a:alpha val="20000"/>
                    </a:schemeClr>
                  </a:glow>
                </a:effectLst>
              </a:rPr>
              <a:t>2- کارفرمایی</a:t>
            </a:r>
          </a:p>
          <a:p>
            <a:pPr marL="0" indent="0" algn="just" rtl="1">
              <a:lnSpc>
                <a:spcPct val="150000"/>
              </a:lnSpc>
              <a:buNone/>
            </a:pPr>
            <a:r>
              <a:rPr lang="fa-IR" sz="1800" dirty="0" smtClean="0">
                <a:effectLst>
                  <a:glow rad="38100">
                    <a:schemeClr val="bg1">
                      <a:lumMod val="50000"/>
                      <a:lumOff val="50000"/>
                      <a:alpha val="20000"/>
                    </a:schemeClr>
                  </a:glow>
                </a:effectLst>
              </a:rPr>
              <a:t>3- مشارکتی (تعاونی) </a:t>
            </a:r>
            <a:endParaRPr lang="en-US" sz="1800" dirty="0">
              <a:effectLst>
                <a:glow rad="38100">
                  <a:schemeClr val="bg1">
                    <a:lumMod val="50000"/>
                    <a:lumOff val="50000"/>
                    <a:alpha val="20000"/>
                  </a:schemeClr>
                </a:glow>
              </a:effectLst>
            </a:endParaRPr>
          </a:p>
        </p:txBody>
      </p:sp>
      <p:cxnSp>
        <p:nvCxnSpPr>
          <p:cNvPr id="6" name="Straight Connector 5"/>
          <p:cNvCxnSpPr/>
          <p:nvPr/>
        </p:nvCxnSpPr>
        <p:spPr>
          <a:xfrm>
            <a:off x="1515291" y="2059034"/>
            <a:ext cx="9209315" cy="71842"/>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a:off x="1515290" y="2059034"/>
            <a:ext cx="1" cy="3623309"/>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10" name="Straight Connector 9"/>
          <p:cNvCxnSpPr/>
          <p:nvPr/>
        </p:nvCxnSpPr>
        <p:spPr>
          <a:xfrm flipV="1">
            <a:off x="1502229" y="5708469"/>
            <a:ext cx="9209315" cy="13063"/>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12" name="Straight Connector 11"/>
          <p:cNvCxnSpPr/>
          <p:nvPr/>
        </p:nvCxnSpPr>
        <p:spPr>
          <a:xfrm>
            <a:off x="600891" y="-104503"/>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0724606" y="2130876"/>
            <a:ext cx="0" cy="357759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Title 1"/>
          <p:cNvSpPr txBox="1">
            <a:spLocks/>
          </p:cNvSpPr>
          <p:nvPr/>
        </p:nvSpPr>
        <p:spPr>
          <a:xfrm>
            <a:off x="2834641" y="660491"/>
            <a:ext cx="8386354" cy="854529"/>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just" rtl="1"/>
            <a:r>
              <a:rPr lang="fa-IR" sz="2400" dirty="0" smtClean="0">
                <a:effectLst>
                  <a:glow rad="38100">
                    <a:schemeClr val="bg1">
                      <a:lumMod val="65000"/>
                      <a:lumOff val="35000"/>
                      <a:alpha val="40000"/>
                    </a:schemeClr>
                  </a:glow>
                </a:effectLst>
                <a:cs typeface="+mn-cs"/>
              </a:rPr>
              <a:t>شیوه های تولید فرش ابریشمی در روستاهای شهرستان زنجان</a:t>
            </a:r>
            <a:endParaRPr lang="en-US" sz="2400" dirty="0">
              <a:effectLst>
                <a:glow rad="38100">
                  <a:schemeClr val="bg1">
                    <a:lumMod val="65000"/>
                    <a:lumOff val="35000"/>
                    <a:alpha val="40000"/>
                  </a:schemeClr>
                </a:glow>
              </a:effectLst>
              <a:cs typeface="+mn-cs"/>
            </a:endParaRPr>
          </a:p>
        </p:txBody>
      </p:sp>
    </p:spTree>
    <p:extLst>
      <p:ext uri="{BB962C8B-B14F-4D97-AF65-F5344CB8AC3E}">
        <p14:creationId xmlns:p14="http://schemas.microsoft.com/office/powerpoint/2010/main" val="60210856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879566"/>
          </a:xfrm>
        </p:spPr>
        <p:txBody>
          <a:bodyPr>
            <a:normAutofit/>
          </a:bodyPr>
          <a:lstStyle/>
          <a:p>
            <a:pPr algn="just" rtl="1"/>
            <a:r>
              <a:rPr lang="fa-IR" sz="2400" dirty="0" smtClean="0">
                <a:effectLst>
                  <a:glow rad="38100">
                    <a:schemeClr val="bg1">
                      <a:lumMod val="65000"/>
                      <a:lumOff val="35000"/>
                      <a:alpha val="40000"/>
                    </a:schemeClr>
                  </a:glow>
                </a:effectLst>
              </a:rPr>
              <a:t>شیوه تولیدی خویش فرما</a:t>
            </a:r>
            <a:endParaRPr lang="en-US" sz="2400" dirty="0">
              <a:effectLst>
                <a:glow rad="38100">
                  <a:schemeClr val="bg1">
                    <a:lumMod val="65000"/>
                    <a:lumOff val="35000"/>
                    <a:alpha val="40000"/>
                  </a:schemeClr>
                </a:glow>
              </a:effectLst>
            </a:endParaRPr>
          </a:p>
        </p:txBody>
      </p:sp>
      <p:sp>
        <p:nvSpPr>
          <p:cNvPr id="3" name="Content Placeholder 2"/>
          <p:cNvSpPr>
            <a:spLocks noGrp="1"/>
          </p:cNvSpPr>
          <p:nvPr>
            <p:ph idx="1"/>
          </p:nvPr>
        </p:nvSpPr>
        <p:spPr>
          <a:xfrm>
            <a:off x="1311082" y="2076997"/>
            <a:ext cx="9566660" cy="3749037"/>
          </a:xfrm>
        </p:spPr>
        <p:txBody>
          <a:bodyPr>
            <a:normAutofit/>
          </a:bodyPr>
          <a:lstStyle/>
          <a:p>
            <a:pPr marL="0" indent="0" algn="just" rtl="1">
              <a:lnSpc>
                <a:spcPct val="150000"/>
              </a:lnSpc>
              <a:buNone/>
            </a:pPr>
            <a:r>
              <a:rPr lang="fa-IR" sz="1800" dirty="0" smtClean="0">
                <a:effectLst>
                  <a:glow rad="38100">
                    <a:schemeClr val="bg1">
                      <a:lumMod val="50000"/>
                      <a:lumOff val="50000"/>
                      <a:alpha val="20000"/>
                    </a:schemeClr>
                  </a:glow>
                </a:effectLst>
              </a:rPr>
              <a:t>به این نوع نظام، شیوه تولید به حساب خود نیز گفته می شود. در این شیوه ، بافندگان خویش فرما آن دسته خانوارهای بافنده روستایی را در برمی گیرند که سرمایه کافی برای خرید مواد اولیه را دارند و بافنده یا یکی دیگر از اعضای خانوار برای تهیه نقشه و مواد اولیه به فروشندگان در بازار فرش ابریشم شهر زنجان مراجعه می کنند. پس از انتخاب نقشه، لوازم مورد نیاز و نقشه خریداری و اجاره می شود. چله دوانی یا بر عهده بافنده </a:t>
            </a:r>
            <a:r>
              <a:rPr lang="fa-IR" dirty="0" smtClean="0">
                <a:effectLst>
                  <a:glow rad="38100">
                    <a:schemeClr val="bg1">
                      <a:lumMod val="50000"/>
                      <a:lumOff val="50000"/>
                      <a:alpha val="20000"/>
                    </a:schemeClr>
                  </a:glow>
                </a:effectLst>
              </a:rPr>
              <a:t>است</a:t>
            </a:r>
            <a:r>
              <a:rPr lang="fa-IR" sz="1800" dirty="0" smtClean="0">
                <a:effectLst>
                  <a:glow rad="38100">
                    <a:schemeClr val="bg1">
                      <a:lumMod val="50000"/>
                      <a:lumOff val="50000"/>
                      <a:alpha val="20000"/>
                    </a:schemeClr>
                  </a:glow>
                </a:effectLst>
              </a:rPr>
              <a:t> یا توسط همان فروشنده در قبال پرداخت هزینه انجام می شود. در حین بافت، بافندگان استادکار و دارای مهارت کافی، خود بر کیفیت بافت نظارت دارند و نواقص احتمالی را رفع می کنند، درصورتی که بافنده از مهارت کافی برخوردار نیست. در بسیاری از موارد فرش های تولید شده نواقصی دارند که منجر به پایین آمدن کیفیت فرش می شوند.     </a:t>
            </a:r>
          </a:p>
        </p:txBody>
      </p:sp>
      <p:cxnSp>
        <p:nvCxnSpPr>
          <p:cNvPr id="5" name="Straight Connector 4"/>
          <p:cNvCxnSpPr/>
          <p:nvPr/>
        </p:nvCxnSpPr>
        <p:spPr>
          <a:xfrm>
            <a:off x="1141413" y="1645921"/>
            <a:ext cx="990599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46312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9905998" cy="879566"/>
          </a:xfrm>
        </p:spPr>
        <p:txBody>
          <a:bodyPr>
            <a:normAutofit/>
          </a:bodyPr>
          <a:lstStyle/>
          <a:p>
            <a:pPr algn="just" rtl="1">
              <a:lnSpc>
                <a:spcPct val="150000"/>
              </a:lnSpc>
            </a:pPr>
            <a:r>
              <a:rPr lang="fa-IR" sz="2400" dirty="0" smtClean="0">
                <a:effectLst>
                  <a:glow rad="38100">
                    <a:schemeClr val="bg1">
                      <a:lumMod val="65000"/>
                      <a:lumOff val="35000"/>
                      <a:alpha val="40000"/>
                    </a:schemeClr>
                  </a:glow>
                </a:effectLst>
              </a:rPr>
              <a:t>شیوه تولیدی کارفرما</a:t>
            </a:r>
            <a:endParaRPr lang="en-US" sz="2400" dirty="0">
              <a:effectLst>
                <a:glow rad="38100">
                  <a:schemeClr val="bg1">
                    <a:lumMod val="65000"/>
                    <a:lumOff val="35000"/>
                    <a:alpha val="40000"/>
                  </a:schemeClr>
                </a:glow>
              </a:effectLst>
            </a:endParaRPr>
          </a:p>
        </p:txBody>
      </p:sp>
      <p:sp>
        <p:nvSpPr>
          <p:cNvPr id="3" name="Content Placeholder 2"/>
          <p:cNvSpPr>
            <a:spLocks noGrp="1"/>
          </p:cNvSpPr>
          <p:nvPr>
            <p:ph idx="1"/>
          </p:nvPr>
        </p:nvSpPr>
        <p:spPr>
          <a:xfrm>
            <a:off x="1141413" y="2103120"/>
            <a:ext cx="9905998" cy="3971109"/>
          </a:xfrm>
        </p:spPr>
        <p:txBody>
          <a:bodyPr>
            <a:normAutofit lnSpcReduction="10000"/>
          </a:bodyPr>
          <a:lstStyle/>
          <a:p>
            <a:pPr marL="0" indent="0" algn="just" rtl="1">
              <a:lnSpc>
                <a:spcPct val="160000"/>
              </a:lnSpc>
              <a:buNone/>
            </a:pPr>
            <a:r>
              <a:rPr lang="fa-IR" sz="1800" dirty="0">
                <a:effectLst>
                  <a:glow rad="38100">
                    <a:schemeClr val="bg1">
                      <a:lumMod val="50000"/>
                      <a:lumOff val="50000"/>
                      <a:alpha val="20000"/>
                    </a:schemeClr>
                  </a:glow>
                </a:effectLst>
              </a:rPr>
              <a:t>کارفرما فرد بافنده </a:t>
            </a:r>
            <a:r>
              <a:rPr lang="fa-IR" sz="1800" dirty="0" smtClean="0">
                <a:effectLst>
                  <a:glow rad="38100">
                    <a:schemeClr val="bg1">
                      <a:lumMod val="50000"/>
                      <a:lumOff val="50000"/>
                      <a:alpha val="20000"/>
                    </a:schemeClr>
                  </a:glow>
                </a:effectLst>
              </a:rPr>
              <a:t>نیست </a:t>
            </a:r>
            <a:r>
              <a:rPr lang="fa-IR" sz="1800" dirty="0">
                <a:effectLst>
                  <a:glow rad="38100">
                    <a:schemeClr val="bg1">
                      <a:lumMod val="50000"/>
                      <a:lumOff val="50000"/>
                      <a:alpha val="20000"/>
                    </a:schemeClr>
                  </a:glow>
                </a:effectLst>
              </a:rPr>
              <a:t>ولی به دلیل داشتن </a:t>
            </a:r>
            <a:r>
              <a:rPr lang="fa-IR" sz="1800" dirty="0" smtClean="0">
                <a:effectLst>
                  <a:glow rad="38100">
                    <a:schemeClr val="bg1">
                      <a:lumMod val="50000"/>
                      <a:lumOff val="50000"/>
                      <a:alpha val="20000"/>
                    </a:schemeClr>
                  </a:glow>
                </a:effectLst>
              </a:rPr>
              <a:t>سرمایه لازم </a:t>
            </a:r>
            <a:r>
              <a:rPr lang="fa-IR" sz="1800" dirty="0">
                <a:effectLst>
                  <a:glow rad="38100">
                    <a:schemeClr val="bg1">
                      <a:lumMod val="50000"/>
                      <a:lumOff val="50000"/>
                      <a:alpha val="20000"/>
                    </a:schemeClr>
                  </a:glow>
                </a:effectLst>
              </a:rPr>
              <a:t>برای تأمین مواد اولیه، بافندگانی را طبق قرارداد </a:t>
            </a:r>
            <a:r>
              <a:rPr lang="fa-IR" sz="1800" dirty="0" smtClean="0">
                <a:effectLst>
                  <a:glow rad="38100">
                    <a:schemeClr val="bg1">
                      <a:lumMod val="50000"/>
                      <a:lumOff val="50000"/>
                      <a:alpha val="20000"/>
                    </a:schemeClr>
                  </a:glow>
                </a:effectLst>
              </a:rPr>
              <a:t>جهت بافت </a:t>
            </a:r>
            <a:r>
              <a:rPr lang="fa-IR" sz="1800" dirty="0">
                <a:effectLst>
                  <a:glow rad="38100">
                    <a:schemeClr val="bg1">
                      <a:lumMod val="50000"/>
                      <a:lumOff val="50000"/>
                      <a:alpha val="20000"/>
                    </a:schemeClr>
                  </a:glow>
                </a:effectLst>
              </a:rPr>
              <a:t>فرش </a:t>
            </a:r>
            <a:r>
              <a:rPr lang="fa-IR" sz="1800" dirty="0" smtClean="0">
                <a:effectLst>
                  <a:glow rad="38100">
                    <a:schemeClr val="bg1">
                      <a:lumMod val="50000"/>
                      <a:lumOff val="50000"/>
                      <a:alpha val="20000"/>
                    </a:schemeClr>
                  </a:glow>
                </a:effectLst>
              </a:rPr>
              <a:t>استخدام می کنند. واژه </a:t>
            </a:r>
            <a:r>
              <a:rPr lang="fa-IR" sz="1800" dirty="0">
                <a:effectLst>
                  <a:glow rad="38100">
                    <a:schemeClr val="bg1">
                      <a:lumMod val="50000"/>
                      <a:lumOff val="50000"/>
                      <a:alpha val="20000"/>
                    </a:schemeClr>
                  </a:glow>
                </a:effectLst>
              </a:rPr>
              <a:t>«</a:t>
            </a:r>
            <a:r>
              <a:rPr lang="fa-IR" sz="1800" dirty="0" smtClean="0">
                <a:effectLst>
                  <a:glow rad="38100">
                    <a:schemeClr val="bg1">
                      <a:lumMod val="50000"/>
                      <a:lumOff val="50000"/>
                      <a:alpha val="20000"/>
                    </a:schemeClr>
                  </a:glow>
                </a:effectLst>
              </a:rPr>
              <a:t>کارفرما» اصطلاحیست که </a:t>
            </a:r>
            <a:r>
              <a:rPr lang="fa-IR" sz="1800" dirty="0">
                <a:effectLst>
                  <a:glow rad="38100">
                    <a:schemeClr val="bg1">
                      <a:lumMod val="50000"/>
                      <a:lumOff val="50000"/>
                      <a:alpha val="20000"/>
                    </a:schemeClr>
                  </a:glow>
                </a:effectLst>
              </a:rPr>
              <a:t>بافندگان به کار </a:t>
            </a:r>
            <a:r>
              <a:rPr lang="fa-IR" sz="1800" dirty="0" smtClean="0">
                <a:effectLst>
                  <a:glow rad="38100">
                    <a:schemeClr val="bg1">
                      <a:lumMod val="50000"/>
                      <a:lumOff val="50000"/>
                      <a:alpha val="20000"/>
                    </a:schemeClr>
                  </a:glow>
                </a:effectLst>
              </a:rPr>
              <a:t>می بردند ولی </a:t>
            </a:r>
            <a:r>
              <a:rPr lang="fa-IR" sz="1800" dirty="0">
                <a:effectLst>
                  <a:glow rad="38100">
                    <a:schemeClr val="bg1">
                      <a:lumMod val="50000"/>
                      <a:lumOff val="50000"/>
                      <a:alpha val="20000"/>
                    </a:schemeClr>
                  </a:glow>
                </a:effectLst>
              </a:rPr>
              <a:t>این واژه در بین خود </a:t>
            </a:r>
            <a:r>
              <a:rPr lang="fa-IR" sz="1800" dirty="0" smtClean="0">
                <a:effectLst>
                  <a:glow rad="38100">
                    <a:schemeClr val="bg1">
                      <a:lumMod val="50000"/>
                      <a:lumOff val="50000"/>
                      <a:alpha val="20000"/>
                    </a:schemeClr>
                  </a:glow>
                </a:effectLst>
              </a:rPr>
              <a:t>کارفرماها </a:t>
            </a:r>
            <a:r>
              <a:rPr lang="fa-IR" sz="1800" dirty="0">
                <a:effectLst>
                  <a:glow rad="38100">
                    <a:schemeClr val="bg1">
                      <a:lumMod val="50000"/>
                      <a:lumOff val="50000"/>
                      <a:alpha val="20000"/>
                    </a:schemeClr>
                  </a:glow>
                </a:effectLst>
              </a:rPr>
              <a:t>و بازاریان فرش ابریشم شهر </a:t>
            </a:r>
            <a:r>
              <a:rPr lang="fa-IR" sz="1800" dirty="0" smtClean="0">
                <a:effectLst>
                  <a:glow rad="38100">
                    <a:schemeClr val="bg1">
                      <a:lumMod val="50000"/>
                      <a:lumOff val="50000"/>
                      <a:alpha val="20000"/>
                    </a:schemeClr>
                  </a:glow>
                </a:effectLst>
              </a:rPr>
              <a:t>زنجان </a:t>
            </a:r>
            <a:r>
              <a:rPr lang="fa-IR" sz="1800" dirty="0">
                <a:effectLst>
                  <a:glow rad="38100">
                    <a:schemeClr val="bg1">
                      <a:lumMod val="50000"/>
                      <a:lumOff val="50000"/>
                      <a:alpha val="20000"/>
                    </a:schemeClr>
                  </a:glow>
                </a:effectLst>
              </a:rPr>
              <a:t>«</a:t>
            </a:r>
            <a:r>
              <a:rPr lang="fa-IR" sz="1800" dirty="0" smtClean="0">
                <a:effectLst>
                  <a:glow rad="38100">
                    <a:schemeClr val="bg1">
                      <a:lumMod val="50000"/>
                      <a:lumOff val="50000"/>
                      <a:alpha val="20000"/>
                    </a:schemeClr>
                  </a:glow>
                </a:effectLst>
              </a:rPr>
              <a:t>تولیدکننده</a:t>
            </a:r>
            <a:r>
              <a:rPr lang="fa-IR" sz="1800" dirty="0">
                <a:effectLst>
                  <a:glow rad="38100">
                    <a:schemeClr val="bg1">
                      <a:lumMod val="50000"/>
                      <a:lumOff val="50000"/>
                      <a:alpha val="20000"/>
                    </a:schemeClr>
                  </a:glow>
                </a:effectLst>
              </a:rPr>
              <a:t>»</a:t>
            </a:r>
            <a:r>
              <a:rPr lang="fa-IR" sz="1800" dirty="0" smtClean="0">
                <a:effectLst>
                  <a:glow rad="38100">
                    <a:schemeClr val="bg1">
                      <a:lumMod val="50000"/>
                      <a:lumOff val="50000"/>
                      <a:alpha val="20000"/>
                    </a:schemeClr>
                  </a:glow>
                </a:effectLst>
              </a:rPr>
              <a:t> </a:t>
            </a:r>
            <a:r>
              <a:rPr lang="fa-IR" sz="1800" dirty="0">
                <a:effectLst>
                  <a:glow rad="38100">
                    <a:schemeClr val="bg1">
                      <a:lumMod val="50000"/>
                      <a:lumOff val="50000"/>
                      <a:alpha val="20000"/>
                    </a:schemeClr>
                  </a:glow>
                </a:effectLst>
              </a:rPr>
              <a:t>و در </a:t>
            </a:r>
            <a:r>
              <a:rPr lang="fa-IR" sz="1800" dirty="0" smtClean="0">
                <a:effectLst>
                  <a:glow rad="38100">
                    <a:schemeClr val="bg1">
                      <a:lumMod val="50000"/>
                      <a:lumOff val="50000"/>
                      <a:alpha val="20000"/>
                    </a:schemeClr>
                  </a:glow>
                </a:effectLst>
              </a:rPr>
              <a:t>بین </a:t>
            </a:r>
            <a:r>
              <a:rPr lang="fa-IR" sz="1800" dirty="0">
                <a:effectLst>
                  <a:glow rad="38100">
                    <a:schemeClr val="bg1">
                      <a:lumMod val="50000"/>
                      <a:lumOff val="50000"/>
                      <a:alpha val="20000"/>
                    </a:schemeClr>
                  </a:glow>
                </a:effectLst>
              </a:rPr>
              <a:t>دیگر </a:t>
            </a:r>
            <a:r>
              <a:rPr lang="fa-IR" sz="1800" dirty="0" smtClean="0">
                <a:effectLst>
                  <a:glow rad="38100">
                    <a:schemeClr val="bg1">
                      <a:lumMod val="50000"/>
                      <a:lumOff val="50000"/>
                      <a:alpha val="20000"/>
                    </a:schemeClr>
                  </a:glow>
                </a:effectLst>
              </a:rPr>
              <a:t>کنش گران </a:t>
            </a:r>
            <a:r>
              <a:rPr lang="fa-IR" sz="1800" dirty="0">
                <a:effectLst>
                  <a:glow rad="38100">
                    <a:schemeClr val="bg1">
                      <a:lumMod val="50000"/>
                      <a:lumOff val="50000"/>
                      <a:alpha val="20000"/>
                    </a:schemeClr>
                  </a:glow>
                </a:effectLst>
              </a:rPr>
              <a:t>صنعت فرش از قبیل رنگرز، طراح، </a:t>
            </a:r>
            <a:r>
              <a:rPr lang="fa-IR" sz="1800" dirty="0" smtClean="0">
                <a:effectLst>
                  <a:glow rad="38100">
                    <a:schemeClr val="bg1">
                      <a:lumMod val="50000"/>
                      <a:lumOff val="50000"/>
                      <a:alpha val="20000"/>
                    </a:schemeClr>
                  </a:glow>
                </a:effectLst>
              </a:rPr>
              <a:t>چله کش </a:t>
            </a:r>
            <a:r>
              <a:rPr lang="fa-IR" sz="1800" dirty="0">
                <a:effectLst>
                  <a:glow rad="38100">
                    <a:schemeClr val="bg1">
                      <a:lumMod val="50000"/>
                      <a:lumOff val="50000"/>
                      <a:alpha val="20000"/>
                    </a:schemeClr>
                  </a:glow>
                </a:effectLst>
              </a:rPr>
              <a:t>و </a:t>
            </a:r>
            <a:r>
              <a:rPr lang="fa-IR" sz="1800" dirty="0" smtClean="0">
                <a:effectLst>
                  <a:glow rad="38100">
                    <a:schemeClr val="bg1">
                      <a:lumMod val="50000"/>
                      <a:lumOff val="50000"/>
                      <a:alpha val="20000"/>
                    </a:schemeClr>
                  </a:glow>
                </a:effectLst>
              </a:rPr>
              <a:t>.. </a:t>
            </a:r>
            <a:r>
              <a:rPr lang="fa-IR" sz="1800" dirty="0">
                <a:effectLst>
                  <a:glow rad="38100">
                    <a:schemeClr val="bg1">
                      <a:lumMod val="50000"/>
                      <a:lumOff val="50000"/>
                      <a:alpha val="20000"/>
                    </a:schemeClr>
                  </a:glow>
                </a:effectLst>
              </a:rPr>
              <a:t>به </a:t>
            </a:r>
            <a:r>
              <a:rPr lang="fa-IR" sz="1800" dirty="0" smtClean="0">
                <a:effectLst>
                  <a:glow rad="38100">
                    <a:schemeClr val="bg1">
                      <a:lumMod val="50000"/>
                      <a:lumOff val="50000"/>
                      <a:alpha val="20000"/>
                    </a:schemeClr>
                  </a:glow>
                </a:effectLst>
              </a:rPr>
              <a:t>نام «دلال» مصطلح </a:t>
            </a:r>
            <a:r>
              <a:rPr lang="fa-IR" dirty="0" smtClean="0">
                <a:effectLst>
                  <a:glow rad="38100">
                    <a:schemeClr val="bg1">
                      <a:lumMod val="50000"/>
                      <a:lumOff val="50000"/>
                      <a:alpha val="20000"/>
                    </a:schemeClr>
                  </a:glow>
                </a:effectLst>
              </a:rPr>
              <a:t>است.</a:t>
            </a:r>
            <a:r>
              <a:rPr lang="fa-IR" sz="1800" dirty="0" smtClean="0">
                <a:effectLst>
                  <a:glow rad="38100">
                    <a:schemeClr val="bg1">
                      <a:lumMod val="50000"/>
                      <a:lumOff val="50000"/>
                      <a:alpha val="20000"/>
                    </a:schemeClr>
                  </a:glow>
                </a:effectLst>
              </a:rPr>
              <a:t> </a:t>
            </a:r>
            <a:r>
              <a:rPr lang="fa-IR" sz="1800" dirty="0">
                <a:effectLst>
                  <a:glow rad="38100">
                    <a:schemeClr val="bg1">
                      <a:lumMod val="50000"/>
                      <a:lumOff val="50000"/>
                      <a:alpha val="20000"/>
                    </a:schemeClr>
                  </a:glow>
                </a:effectLst>
              </a:rPr>
              <a:t>در این </a:t>
            </a:r>
            <a:r>
              <a:rPr lang="fa-IR" sz="1800" dirty="0" smtClean="0">
                <a:effectLst>
                  <a:glow rad="38100">
                    <a:schemeClr val="bg1">
                      <a:lumMod val="50000"/>
                      <a:lumOff val="50000"/>
                      <a:alpha val="20000"/>
                    </a:schemeClr>
                  </a:glow>
                </a:effectLst>
              </a:rPr>
              <a:t>حالت کارفرما </a:t>
            </a:r>
            <a:r>
              <a:rPr lang="fa-IR" sz="1800" dirty="0">
                <a:effectLst>
                  <a:glow rad="38100">
                    <a:schemeClr val="bg1">
                      <a:lumMod val="50000"/>
                      <a:lumOff val="50000"/>
                      <a:alpha val="20000"/>
                    </a:schemeClr>
                  </a:glow>
                </a:effectLst>
              </a:rPr>
              <a:t>با بافنده به دو صورت قرارداد </a:t>
            </a:r>
            <a:r>
              <a:rPr lang="fa-IR" sz="1800" dirty="0" smtClean="0">
                <a:effectLst>
                  <a:glow rad="38100">
                    <a:schemeClr val="bg1">
                      <a:lumMod val="50000"/>
                      <a:lumOff val="50000"/>
                      <a:alpha val="20000"/>
                    </a:schemeClr>
                  </a:glow>
                </a:effectLst>
              </a:rPr>
              <a:t>می </a:t>
            </a:r>
            <a:r>
              <a:rPr lang="fa-IR" dirty="0" smtClean="0">
                <a:effectLst>
                  <a:glow rad="38100">
                    <a:schemeClr val="bg1">
                      <a:lumMod val="50000"/>
                      <a:lumOff val="50000"/>
                      <a:alpha val="20000"/>
                    </a:schemeClr>
                  </a:glow>
                </a:effectLst>
              </a:rPr>
              <a:t>بندد</a:t>
            </a:r>
            <a:r>
              <a:rPr lang="fa-IR" sz="1800" dirty="0" smtClean="0">
                <a:effectLst>
                  <a:glow rad="38100">
                    <a:schemeClr val="bg1">
                      <a:lumMod val="50000"/>
                      <a:lumOff val="50000"/>
                      <a:alpha val="20000"/>
                    </a:schemeClr>
                  </a:glow>
                </a:effectLst>
              </a:rPr>
              <a:t>؛ </a:t>
            </a:r>
            <a:r>
              <a:rPr lang="fa-IR" sz="1800" dirty="0">
                <a:effectLst>
                  <a:glow rad="38100">
                    <a:schemeClr val="bg1">
                      <a:lumMod val="50000"/>
                      <a:lumOff val="50000"/>
                      <a:alpha val="20000"/>
                    </a:schemeClr>
                  </a:glow>
                </a:effectLst>
              </a:rPr>
              <a:t>یا به صورت </a:t>
            </a:r>
            <a:r>
              <a:rPr lang="fa-IR" sz="1800" dirty="0" smtClean="0">
                <a:effectLst>
                  <a:glow rad="38100">
                    <a:schemeClr val="bg1">
                      <a:lumMod val="50000"/>
                      <a:lumOff val="50000"/>
                      <a:alpha val="20000"/>
                    </a:schemeClr>
                  </a:glow>
                </a:effectLst>
              </a:rPr>
              <a:t>مزدی</a:t>
            </a:r>
            <a:r>
              <a:rPr lang="fa-IR" sz="1800" dirty="0">
                <a:effectLst>
                  <a:glow rad="38100">
                    <a:schemeClr val="bg1">
                      <a:lumMod val="50000"/>
                      <a:lumOff val="50000"/>
                      <a:alpha val="20000"/>
                    </a:schemeClr>
                  </a:glow>
                </a:effectLst>
              </a:rPr>
              <a:t>، </a:t>
            </a:r>
            <a:r>
              <a:rPr lang="fa-IR" sz="1800" dirty="0" smtClean="0">
                <a:effectLst>
                  <a:glow rad="38100">
                    <a:schemeClr val="bg1">
                      <a:lumMod val="50000"/>
                      <a:lumOff val="50000"/>
                      <a:alpha val="20000"/>
                    </a:schemeClr>
                  </a:glow>
                </a:effectLst>
              </a:rPr>
              <a:t>یا سهم بری (نصف نصف). </a:t>
            </a:r>
            <a:r>
              <a:rPr lang="fa-IR" sz="1800" dirty="0">
                <a:effectLst>
                  <a:glow rad="38100">
                    <a:schemeClr val="bg1">
                      <a:lumMod val="50000"/>
                      <a:lumOff val="50000"/>
                      <a:alpha val="20000"/>
                    </a:schemeClr>
                  </a:glow>
                </a:effectLst>
              </a:rPr>
              <a:t>کارفرما طی قراردادی با </a:t>
            </a:r>
            <a:r>
              <a:rPr lang="fa-IR" sz="1800" dirty="0" smtClean="0">
                <a:effectLst>
                  <a:glow rad="38100">
                    <a:schemeClr val="bg1">
                      <a:lumMod val="50000"/>
                      <a:lumOff val="50000"/>
                      <a:alpha val="20000"/>
                    </a:schemeClr>
                  </a:glow>
                </a:effectLst>
              </a:rPr>
              <a:t>بافنده مقدار </a:t>
            </a:r>
            <a:r>
              <a:rPr lang="fa-IR" sz="1800" dirty="0">
                <a:effectLst>
                  <a:glow rad="38100">
                    <a:schemeClr val="bg1">
                      <a:lumMod val="50000"/>
                      <a:lumOff val="50000"/>
                      <a:alpha val="20000"/>
                    </a:schemeClr>
                  </a:glow>
                </a:effectLst>
              </a:rPr>
              <a:t>مواد اولیه، نقشه و مدت زمان بافت را تعیین </a:t>
            </a:r>
            <a:r>
              <a:rPr lang="fa-IR" sz="1800" dirty="0" smtClean="0">
                <a:effectLst>
                  <a:glow rad="38100">
                    <a:schemeClr val="bg1">
                      <a:lumMod val="50000"/>
                      <a:lumOff val="50000"/>
                      <a:alpha val="20000"/>
                    </a:schemeClr>
                  </a:glow>
                </a:effectLst>
              </a:rPr>
              <a:t>می کند </a:t>
            </a:r>
            <a:r>
              <a:rPr lang="fa-IR" sz="1800" dirty="0">
                <a:effectLst>
                  <a:glow rad="38100">
                    <a:schemeClr val="bg1">
                      <a:lumMod val="50000"/>
                      <a:lumOff val="50000"/>
                      <a:alpha val="20000"/>
                    </a:schemeClr>
                  </a:glow>
                </a:effectLst>
              </a:rPr>
              <a:t>و </a:t>
            </a:r>
            <a:r>
              <a:rPr lang="fa-IR" sz="1800" dirty="0" smtClean="0">
                <a:effectLst>
                  <a:glow rad="38100">
                    <a:schemeClr val="bg1">
                      <a:lumMod val="50000"/>
                      <a:lumOff val="50000"/>
                      <a:alpha val="20000"/>
                    </a:schemeClr>
                  </a:glow>
                </a:effectLst>
              </a:rPr>
              <a:t>تهیه کلیه نهاده ها </a:t>
            </a:r>
            <a:r>
              <a:rPr lang="fa-IR" sz="1800" dirty="0">
                <a:effectLst>
                  <a:glow rad="38100">
                    <a:schemeClr val="bg1">
                      <a:lumMod val="50000"/>
                      <a:lumOff val="50000"/>
                      <a:alpha val="20000"/>
                    </a:schemeClr>
                  </a:glow>
                </a:effectLst>
              </a:rPr>
              <a:t>بر </a:t>
            </a:r>
            <a:r>
              <a:rPr lang="fa-IR" sz="1800" dirty="0" smtClean="0">
                <a:effectLst>
                  <a:glow rad="38100">
                    <a:schemeClr val="bg1">
                      <a:lumMod val="50000"/>
                      <a:lumOff val="50000"/>
                      <a:alpha val="20000"/>
                    </a:schemeClr>
                  </a:glow>
                </a:effectLst>
              </a:rPr>
              <a:t>عهده </a:t>
            </a:r>
            <a:r>
              <a:rPr lang="fa-IR" sz="1800" dirty="0">
                <a:effectLst>
                  <a:glow rad="38100">
                    <a:schemeClr val="bg1">
                      <a:lumMod val="50000"/>
                      <a:lumOff val="50000"/>
                      <a:alpha val="20000"/>
                    </a:schemeClr>
                  </a:glow>
                </a:effectLst>
              </a:rPr>
              <a:t>کارفرما </a:t>
            </a:r>
            <a:r>
              <a:rPr lang="fa-IR" sz="1800" dirty="0" smtClean="0">
                <a:effectLst>
                  <a:glow rad="38100">
                    <a:schemeClr val="bg1">
                      <a:lumMod val="50000"/>
                      <a:lumOff val="50000"/>
                      <a:alpha val="20000"/>
                    </a:schemeClr>
                  </a:glow>
                </a:effectLst>
              </a:rPr>
              <a:t>تعیین می شود. حالت دیگر </a:t>
            </a:r>
            <a:r>
              <a:rPr lang="fa-IR" sz="1800" dirty="0">
                <a:effectLst>
                  <a:glow rad="38100">
                    <a:schemeClr val="bg1">
                      <a:lumMod val="50000"/>
                      <a:lumOff val="50000"/>
                      <a:alpha val="20000"/>
                    </a:schemeClr>
                  </a:glow>
                </a:effectLst>
              </a:rPr>
              <a:t>در بافت کارفرمایی، به صورت </a:t>
            </a:r>
            <a:r>
              <a:rPr lang="fa-IR" sz="1800" dirty="0" smtClean="0">
                <a:effectLst>
                  <a:glow rad="38100">
                    <a:schemeClr val="bg1">
                      <a:lumMod val="50000"/>
                      <a:lumOff val="50000"/>
                      <a:alpha val="20000"/>
                    </a:schemeClr>
                  </a:glow>
                </a:effectLst>
              </a:rPr>
              <a:t>سهم بری </a:t>
            </a:r>
            <a:r>
              <a:rPr lang="fa-IR" sz="1800" dirty="0">
                <a:effectLst>
                  <a:glow rad="38100">
                    <a:schemeClr val="bg1">
                      <a:lumMod val="50000"/>
                      <a:lumOff val="50000"/>
                      <a:alpha val="20000"/>
                    </a:schemeClr>
                  </a:glow>
                </a:effectLst>
              </a:rPr>
              <a:t>یا </a:t>
            </a:r>
            <a:r>
              <a:rPr lang="fa-IR" sz="1800" dirty="0" smtClean="0">
                <a:effectLst>
                  <a:glow rad="38100">
                    <a:schemeClr val="bg1">
                      <a:lumMod val="50000"/>
                      <a:lumOff val="50000"/>
                      <a:alpha val="20000"/>
                    </a:schemeClr>
                  </a:glow>
                </a:effectLst>
              </a:rPr>
              <a:t>نصف نصف (در زبا</a:t>
            </a:r>
            <a:r>
              <a:rPr lang="fa-IR" sz="1800" dirty="0" smtClean="0"/>
              <a:t>ن ترکی اصطلاحا </a:t>
            </a:r>
            <a:r>
              <a:rPr lang="fa-IR" sz="1800" dirty="0"/>
              <a:t>یارلخ گفته </a:t>
            </a:r>
            <a:r>
              <a:rPr lang="fa-IR" sz="1800" dirty="0" smtClean="0"/>
              <a:t>می شود) </a:t>
            </a:r>
            <a:r>
              <a:rPr lang="fa-IR" sz="1800" dirty="0"/>
              <a:t>است. در این حالت پس از اتمام بافت، فرش به کارفرما تحویل داده </a:t>
            </a:r>
            <a:r>
              <a:rPr lang="fa-IR" sz="1800" dirty="0" smtClean="0"/>
              <a:t>می شود.</a:t>
            </a:r>
          </a:p>
          <a:p>
            <a:pPr marL="0" indent="0" algn="just" rtl="1">
              <a:lnSpc>
                <a:spcPct val="160000"/>
              </a:lnSpc>
              <a:buNone/>
            </a:pPr>
            <a:r>
              <a:rPr lang="fa-IR" sz="1800" dirty="0" smtClean="0"/>
              <a:t>این نوع واحد تولید، می تواند خصوصی و یا دولتی باشد.</a:t>
            </a:r>
            <a:endParaRPr lang="en-US" sz="1800" dirty="0"/>
          </a:p>
        </p:txBody>
      </p:sp>
      <p:cxnSp>
        <p:nvCxnSpPr>
          <p:cNvPr id="5" name="Straight Connector 4"/>
          <p:cNvCxnSpPr/>
          <p:nvPr/>
        </p:nvCxnSpPr>
        <p:spPr>
          <a:xfrm flipV="1">
            <a:off x="1141413" y="1672046"/>
            <a:ext cx="9905998" cy="261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23984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3317" y="474618"/>
            <a:ext cx="9674633" cy="827314"/>
          </a:xfrm>
        </p:spPr>
        <p:txBody>
          <a:bodyPr>
            <a:normAutofit/>
          </a:bodyPr>
          <a:lstStyle/>
          <a:p>
            <a:pPr algn="just" rtl="1"/>
            <a:r>
              <a:rPr lang="fa-IR" sz="2400" dirty="0" smtClean="0">
                <a:effectLst>
                  <a:glow rad="38100">
                    <a:schemeClr val="bg1">
                      <a:lumMod val="65000"/>
                      <a:lumOff val="35000"/>
                      <a:alpha val="40000"/>
                    </a:schemeClr>
                  </a:glow>
                </a:effectLst>
              </a:rPr>
              <a:t>شیوه تولیدی مشارکتی</a:t>
            </a:r>
            <a:endParaRPr lang="en-US" sz="2400" dirty="0">
              <a:effectLst>
                <a:glow rad="38100">
                  <a:schemeClr val="bg1">
                    <a:lumMod val="65000"/>
                    <a:lumOff val="35000"/>
                    <a:alpha val="40000"/>
                  </a:schemeClr>
                </a:glow>
              </a:effectLst>
            </a:endParaRPr>
          </a:p>
        </p:txBody>
      </p:sp>
      <p:sp>
        <p:nvSpPr>
          <p:cNvPr id="3" name="Content Placeholder 2"/>
          <p:cNvSpPr>
            <a:spLocks noGrp="1"/>
          </p:cNvSpPr>
          <p:nvPr>
            <p:ph idx="1"/>
          </p:nvPr>
        </p:nvSpPr>
        <p:spPr>
          <a:xfrm>
            <a:off x="832757" y="1489168"/>
            <a:ext cx="10535193" cy="4963884"/>
          </a:xfrm>
        </p:spPr>
        <p:txBody>
          <a:bodyPr>
            <a:normAutofit/>
          </a:bodyPr>
          <a:lstStyle/>
          <a:p>
            <a:pPr marL="0" indent="0" algn="just" rtl="1">
              <a:lnSpc>
                <a:spcPct val="150000"/>
              </a:lnSpc>
              <a:buNone/>
            </a:pPr>
            <a:r>
              <a:rPr lang="fa-IR" sz="1800" dirty="0" smtClean="0">
                <a:effectLst>
                  <a:glow rad="38100">
                    <a:schemeClr val="bg1">
                      <a:lumMod val="50000"/>
                      <a:lumOff val="50000"/>
                      <a:alpha val="20000"/>
                    </a:schemeClr>
                  </a:glow>
                </a:effectLst>
              </a:rPr>
              <a:t>این شیوه </a:t>
            </a:r>
            <a:r>
              <a:rPr lang="fa-IR" sz="1800" dirty="0">
                <a:effectLst>
                  <a:glow rad="38100">
                    <a:schemeClr val="bg1">
                      <a:lumMod val="50000"/>
                      <a:lumOff val="50000"/>
                      <a:alpha val="20000"/>
                    </a:schemeClr>
                  </a:glow>
                </a:effectLst>
              </a:rPr>
              <a:t>بیشتر در </a:t>
            </a:r>
            <a:r>
              <a:rPr lang="fa-IR" sz="1800" dirty="0" smtClean="0">
                <a:effectLst>
                  <a:glow rad="38100">
                    <a:schemeClr val="bg1">
                      <a:lumMod val="50000"/>
                      <a:lumOff val="50000"/>
                      <a:alpha val="20000"/>
                    </a:schemeClr>
                  </a:glow>
                </a:effectLst>
              </a:rPr>
              <a:t>قالب تعاونی های </a:t>
            </a:r>
            <a:r>
              <a:rPr lang="fa-IR" sz="1800" dirty="0">
                <a:effectLst>
                  <a:glow rad="38100">
                    <a:schemeClr val="bg1">
                      <a:lumMod val="50000"/>
                      <a:lumOff val="50000"/>
                      <a:alpha val="20000"/>
                    </a:schemeClr>
                  </a:glow>
                </a:effectLst>
              </a:rPr>
              <a:t>تولید فرش </a:t>
            </a:r>
            <a:r>
              <a:rPr lang="fa-IR" sz="1800" dirty="0" smtClean="0">
                <a:effectLst>
                  <a:glow rad="38100">
                    <a:schemeClr val="bg1">
                      <a:lumMod val="50000"/>
                      <a:lumOff val="50000"/>
                      <a:alpha val="20000"/>
                    </a:schemeClr>
                  </a:glow>
                </a:effectLst>
              </a:rPr>
              <a:t>ذکر شده </a:t>
            </a:r>
            <a:r>
              <a:rPr lang="fa-IR" sz="1800" dirty="0">
                <a:effectLst>
                  <a:glow rad="38100">
                    <a:schemeClr val="bg1">
                      <a:lumMod val="50000"/>
                      <a:lumOff val="50000"/>
                      <a:alpha val="20000"/>
                    </a:schemeClr>
                  </a:glow>
                </a:effectLst>
              </a:rPr>
              <a:t>است. در این بین، سه هدف اصلی </a:t>
            </a:r>
            <a:r>
              <a:rPr lang="fa-IR" sz="1800" dirty="0" smtClean="0">
                <a:effectLst>
                  <a:glow rad="38100">
                    <a:schemeClr val="bg1">
                      <a:lumMod val="50000"/>
                      <a:lumOff val="50000"/>
                      <a:alpha val="20000"/>
                    </a:schemeClr>
                  </a:glow>
                </a:effectLst>
              </a:rPr>
              <a:t>برای شرکت های تعاونی </a:t>
            </a:r>
            <a:r>
              <a:rPr lang="fa-IR" sz="1800" dirty="0">
                <a:effectLst>
                  <a:glow rad="38100">
                    <a:schemeClr val="bg1">
                      <a:lumMod val="50000"/>
                      <a:lumOff val="50000"/>
                      <a:alpha val="20000"/>
                    </a:schemeClr>
                  </a:glow>
                </a:effectLst>
              </a:rPr>
              <a:t>فرش دستباف </a:t>
            </a:r>
            <a:r>
              <a:rPr lang="fa-IR" sz="1800" dirty="0" smtClean="0">
                <a:effectLst>
                  <a:glow rad="38100">
                    <a:schemeClr val="bg1">
                      <a:lumMod val="50000"/>
                      <a:lumOff val="50000"/>
                      <a:alpha val="20000"/>
                    </a:schemeClr>
                  </a:glow>
                </a:effectLst>
              </a:rPr>
              <a:t>وجود دارد که عبارتند از: 1) تامین </a:t>
            </a:r>
            <a:r>
              <a:rPr lang="fa-IR" sz="1800" dirty="0">
                <a:effectLst>
                  <a:glow rad="38100">
                    <a:schemeClr val="bg1">
                      <a:lumMod val="50000"/>
                      <a:lumOff val="50000"/>
                      <a:alpha val="20000"/>
                    </a:schemeClr>
                  </a:glow>
                </a:effectLst>
              </a:rPr>
              <a:t>نیازهای </a:t>
            </a:r>
            <a:r>
              <a:rPr lang="fa-IR" sz="1800" dirty="0" smtClean="0">
                <a:effectLst>
                  <a:glow rad="38100">
                    <a:schemeClr val="bg1">
                      <a:lumMod val="50000"/>
                      <a:lumOff val="50000"/>
                      <a:alpha val="20000"/>
                    </a:schemeClr>
                  </a:glow>
                </a:effectLst>
              </a:rPr>
              <a:t>مشترک </a:t>
            </a:r>
            <a:r>
              <a:rPr lang="fa-IR" sz="1800" dirty="0">
                <a:effectLst>
                  <a:glow rad="38100">
                    <a:schemeClr val="bg1">
                      <a:lumMod val="50000"/>
                      <a:lumOff val="50000"/>
                      <a:alpha val="20000"/>
                    </a:schemeClr>
                  </a:glow>
                </a:effectLst>
              </a:rPr>
              <a:t>اقتصادی، اجتماعی و فرهنگی </a:t>
            </a:r>
            <a:r>
              <a:rPr lang="fa-IR" sz="1800" dirty="0" smtClean="0">
                <a:effectLst>
                  <a:glow rad="38100">
                    <a:schemeClr val="bg1">
                      <a:lumMod val="50000"/>
                      <a:lumOff val="50000"/>
                      <a:alpha val="20000"/>
                    </a:schemeClr>
                  </a:glow>
                </a:effectLst>
              </a:rPr>
              <a:t>اعضا </a:t>
            </a:r>
            <a:r>
              <a:rPr lang="fa-IR" sz="1800" dirty="0">
                <a:effectLst>
                  <a:glow rad="38100">
                    <a:schemeClr val="bg1">
                      <a:lumMod val="50000"/>
                      <a:lumOff val="50000"/>
                      <a:alpha val="20000"/>
                    </a:schemeClr>
                  </a:glow>
                </a:effectLst>
              </a:rPr>
              <a:t>و </a:t>
            </a:r>
            <a:r>
              <a:rPr lang="fa-IR" sz="1800" dirty="0" smtClean="0">
                <a:effectLst>
                  <a:glow rad="38100">
                    <a:schemeClr val="bg1">
                      <a:lumMod val="50000"/>
                      <a:lumOff val="50000"/>
                      <a:alpha val="20000"/>
                    </a:schemeClr>
                  </a:glow>
                </a:effectLst>
              </a:rPr>
              <a:t>کمک به تحقق عدالت اجتماعی. 2) ترویج </a:t>
            </a:r>
            <a:r>
              <a:rPr lang="fa-IR" sz="1800" dirty="0">
                <a:effectLst>
                  <a:glow rad="38100">
                    <a:schemeClr val="bg1">
                      <a:lumMod val="50000"/>
                      <a:lumOff val="50000"/>
                      <a:alpha val="20000"/>
                    </a:schemeClr>
                  </a:glow>
                </a:effectLst>
              </a:rPr>
              <a:t>و </a:t>
            </a:r>
            <a:r>
              <a:rPr lang="fa-IR" sz="1800" dirty="0" smtClean="0">
                <a:effectLst>
                  <a:glow rad="38100">
                    <a:schemeClr val="bg1">
                      <a:lumMod val="50000"/>
                      <a:lumOff val="50000"/>
                      <a:alpha val="20000"/>
                    </a:schemeClr>
                  </a:glow>
                </a:effectLst>
              </a:rPr>
              <a:t>تحکیم مشارکت</a:t>
            </a:r>
            <a:r>
              <a:rPr lang="fa-IR" sz="1800" dirty="0">
                <a:effectLst>
                  <a:glow rad="38100">
                    <a:schemeClr val="bg1">
                      <a:lumMod val="50000"/>
                      <a:lumOff val="50000"/>
                      <a:alpha val="20000"/>
                    </a:schemeClr>
                  </a:glow>
                </a:effectLst>
              </a:rPr>
              <a:t>، همکاری و تعاون </a:t>
            </a:r>
            <a:r>
              <a:rPr lang="fa-IR" sz="1800" dirty="0" smtClean="0">
                <a:effectLst>
                  <a:glow rad="38100">
                    <a:schemeClr val="bg1">
                      <a:lumMod val="50000"/>
                      <a:lumOff val="50000"/>
                      <a:alpha val="20000"/>
                    </a:schemeClr>
                  </a:glow>
                </a:effectLst>
              </a:rPr>
              <a:t>عمومی. 3) انجام </a:t>
            </a:r>
            <a:r>
              <a:rPr lang="fa-IR" sz="1800" dirty="0">
                <a:effectLst>
                  <a:glow rad="38100">
                    <a:schemeClr val="bg1">
                      <a:lumMod val="50000"/>
                      <a:lumOff val="50000"/>
                      <a:alpha val="20000"/>
                    </a:schemeClr>
                  </a:glow>
                </a:effectLst>
              </a:rPr>
              <a:t>فعالیتهای مربوط به تولید فرش و تأمین نیازمندیهای اعضا در چهارچوب </a:t>
            </a:r>
            <a:r>
              <a:rPr lang="fa-IR" sz="1800" dirty="0" smtClean="0">
                <a:effectLst>
                  <a:glow rad="38100">
                    <a:schemeClr val="bg1">
                      <a:lumMod val="50000"/>
                      <a:lumOff val="50000"/>
                      <a:alpha val="20000"/>
                    </a:schemeClr>
                  </a:glow>
                </a:effectLst>
              </a:rPr>
              <a:t>مصالح </a:t>
            </a:r>
            <a:r>
              <a:rPr lang="fa-IR" sz="1800" dirty="0">
                <a:effectLst>
                  <a:glow rad="38100">
                    <a:schemeClr val="bg1">
                      <a:lumMod val="50000"/>
                      <a:lumOff val="50000"/>
                      <a:alpha val="20000"/>
                    </a:schemeClr>
                  </a:glow>
                </a:effectLst>
              </a:rPr>
              <a:t>عمومی و کاهش </a:t>
            </a:r>
            <a:r>
              <a:rPr lang="fa-IR" sz="1800" dirty="0" smtClean="0">
                <a:effectLst>
                  <a:glow rad="38100">
                    <a:schemeClr val="bg1">
                      <a:lumMod val="50000"/>
                      <a:lumOff val="50000"/>
                      <a:alpha val="20000"/>
                    </a:schemeClr>
                  </a:glow>
                </a:effectLst>
              </a:rPr>
              <a:t>هزینه ها </a:t>
            </a:r>
            <a:r>
              <a:rPr lang="fa-IR" sz="1800" dirty="0">
                <a:effectLst>
                  <a:glow rad="38100">
                    <a:schemeClr val="bg1">
                      <a:lumMod val="50000"/>
                      <a:lumOff val="50000"/>
                      <a:alpha val="20000"/>
                    </a:schemeClr>
                  </a:glow>
                </a:effectLst>
              </a:rPr>
              <a:t>و </a:t>
            </a:r>
            <a:r>
              <a:rPr lang="fa-IR" sz="1800" dirty="0" smtClean="0">
                <a:effectLst>
                  <a:glow rad="38100">
                    <a:schemeClr val="bg1">
                      <a:lumMod val="50000"/>
                      <a:lumOff val="50000"/>
                      <a:alpha val="20000"/>
                    </a:schemeClr>
                  </a:glow>
                </a:effectLst>
              </a:rPr>
              <a:t>قیمت ها</a:t>
            </a:r>
            <a:r>
              <a:rPr lang="fa-IR" sz="1800" dirty="0">
                <a:effectLst>
                  <a:glow rad="38100">
                    <a:schemeClr val="bg1">
                      <a:lumMod val="50000"/>
                      <a:lumOff val="50000"/>
                      <a:alpha val="20000"/>
                    </a:schemeClr>
                  </a:glow>
                </a:effectLst>
              </a:rPr>
              <a:t>. در نظام تعاونی </a:t>
            </a:r>
            <a:r>
              <a:rPr lang="fa-IR" sz="1800" dirty="0" smtClean="0">
                <a:effectLst>
                  <a:glow rad="38100">
                    <a:schemeClr val="bg1">
                      <a:lumMod val="50000"/>
                      <a:lumOff val="50000"/>
                      <a:alpha val="20000"/>
                    </a:schemeClr>
                  </a:glow>
                </a:effectLst>
              </a:rPr>
              <a:t>فرش دستباف</a:t>
            </a:r>
            <a:r>
              <a:rPr lang="fa-IR" sz="1800" dirty="0">
                <a:effectLst>
                  <a:glow rad="38100">
                    <a:schemeClr val="bg1">
                      <a:lumMod val="50000"/>
                      <a:lumOff val="50000"/>
                      <a:alpha val="20000"/>
                    </a:schemeClr>
                  </a:glow>
                </a:effectLst>
              </a:rPr>
              <a:t>، تعدادی از قالیبافان با یکدیگر مواد اولیه و وسایل قالیبافی را تهیه </a:t>
            </a:r>
            <a:r>
              <a:rPr lang="fa-IR" sz="1800" dirty="0" smtClean="0">
                <a:effectLst>
                  <a:glow rad="38100">
                    <a:schemeClr val="bg1">
                      <a:lumMod val="50000"/>
                      <a:lumOff val="50000"/>
                      <a:alpha val="20000"/>
                    </a:schemeClr>
                  </a:glow>
                </a:effectLst>
              </a:rPr>
              <a:t>می کنند</a:t>
            </a:r>
            <a:r>
              <a:rPr lang="fa-IR" sz="1800" dirty="0">
                <a:effectLst>
                  <a:glow rad="38100">
                    <a:schemeClr val="bg1">
                      <a:lumMod val="50000"/>
                      <a:lumOff val="50000"/>
                      <a:alpha val="20000"/>
                    </a:schemeClr>
                  </a:glow>
                </a:effectLst>
              </a:rPr>
              <a:t>، به صورت </a:t>
            </a:r>
            <a:r>
              <a:rPr lang="fa-IR" sz="1800" dirty="0" smtClean="0">
                <a:effectLst>
                  <a:glow rad="38100">
                    <a:schemeClr val="bg1">
                      <a:lumMod val="50000"/>
                      <a:lumOff val="50000"/>
                      <a:alpha val="20000"/>
                    </a:schemeClr>
                  </a:glow>
                </a:effectLst>
              </a:rPr>
              <a:t>مشترک تصمیم گیری می کنند </a:t>
            </a:r>
            <a:r>
              <a:rPr lang="fa-IR" sz="1800" dirty="0">
                <a:effectLst>
                  <a:glow rad="38100">
                    <a:schemeClr val="bg1">
                      <a:lumMod val="50000"/>
                      <a:lumOff val="50000"/>
                      <a:alpha val="20000"/>
                    </a:schemeClr>
                  </a:glow>
                </a:effectLst>
              </a:rPr>
              <a:t>و در تمام </a:t>
            </a:r>
            <a:r>
              <a:rPr lang="fa-IR" sz="1800" dirty="0" smtClean="0">
                <a:effectLst>
                  <a:glow rad="38100">
                    <a:schemeClr val="bg1">
                      <a:lumMod val="50000"/>
                      <a:lumOff val="50000"/>
                      <a:alpha val="20000"/>
                    </a:schemeClr>
                  </a:glow>
                </a:effectLst>
              </a:rPr>
              <a:t>مراحل با یکدیگر همکاری دارند</a:t>
            </a:r>
            <a:r>
              <a:rPr lang="fa-IR" sz="1800" dirty="0">
                <a:effectLst>
                  <a:glow rad="38100">
                    <a:schemeClr val="bg1">
                      <a:lumMod val="50000"/>
                      <a:lumOff val="50000"/>
                      <a:alpha val="20000"/>
                    </a:schemeClr>
                  </a:glow>
                </a:effectLst>
              </a:rPr>
              <a:t>. </a:t>
            </a:r>
            <a:r>
              <a:rPr lang="fa-IR" sz="1800" dirty="0" smtClean="0">
                <a:effectLst>
                  <a:glow rad="38100">
                    <a:schemeClr val="bg1">
                      <a:lumMod val="50000"/>
                      <a:lumOff val="50000"/>
                      <a:alpha val="20000"/>
                    </a:schemeClr>
                  </a:glow>
                </a:effectLst>
              </a:rPr>
              <a:t>هدف </a:t>
            </a:r>
            <a:r>
              <a:rPr lang="fa-IR" sz="1800" dirty="0">
                <a:effectLst>
                  <a:glow rad="38100">
                    <a:schemeClr val="bg1">
                      <a:lumMod val="50000"/>
                      <a:lumOff val="50000"/>
                      <a:alpha val="20000"/>
                    </a:schemeClr>
                  </a:glow>
                </a:effectLst>
              </a:rPr>
              <a:t>از </a:t>
            </a:r>
            <a:r>
              <a:rPr lang="fa-IR" sz="1800" dirty="0" smtClean="0">
                <a:effectLst>
                  <a:glow rad="38100">
                    <a:schemeClr val="bg1">
                      <a:lumMod val="50000"/>
                      <a:lumOff val="50000"/>
                      <a:alpha val="20000"/>
                    </a:schemeClr>
                  </a:glow>
                </a:effectLst>
              </a:rPr>
              <a:t>تشکیل </a:t>
            </a:r>
            <a:r>
              <a:rPr lang="fa-IR" sz="1800" dirty="0">
                <a:effectLst>
                  <a:glow rad="38100">
                    <a:schemeClr val="bg1">
                      <a:lumMod val="50000"/>
                      <a:lumOff val="50000"/>
                      <a:alpha val="20000"/>
                    </a:schemeClr>
                  </a:glow>
                </a:effectLst>
              </a:rPr>
              <a:t>تعاونی، برقراری عدالت اجتماعی و </a:t>
            </a:r>
            <a:r>
              <a:rPr lang="fa-IR" sz="1800" dirty="0" smtClean="0">
                <a:effectLst>
                  <a:glow rad="38100">
                    <a:schemeClr val="bg1">
                      <a:lumMod val="50000"/>
                      <a:lumOff val="50000"/>
                      <a:alpha val="20000"/>
                    </a:schemeClr>
                  </a:glow>
                </a:effectLst>
              </a:rPr>
              <a:t>اقتصادی </a:t>
            </a:r>
            <a:r>
              <a:rPr lang="fa-IR" sz="1800" dirty="0">
                <a:effectLst>
                  <a:glow rad="38100">
                    <a:schemeClr val="bg1">
                      <a:lumMod val="50000"/>
                      <a:lumOff val="50000"/>
                      <a:alpha val="20000"/>
                    </a:schemeClr>
                  </a:glow>
                </a:effectLst>
              </a:rPr>
              <a:t>در </a:t>
            </a:r>
            <a:r>
              <a:rPr lang="fa-IR" sz="1800" dirty="0" smtClean="0">
                <a:effectLst>
                  <a:glow rad="38100">
                    <a:schemeClr val="bg1">
                      <a:lumMod val="50000"/>
                      <a:lumOff val="50000"/>
                      <a:alpha val="20000"/>
                    </a:schemeClr>
                  </a:glow>
                </a:effectLst>
              </a:rPr>
              <a:t>این صنعت</a:t>
            </a:r>
            <a:r>
              <a:rPr lang="fa-IR" sz="1800" dirty="0">
                <a:effectLst>
                  <a:glow rad="38100">
                    <a:schemeClr val="bg1">
                      <a:lumMod val="50000"/>
                      <a:lumOff val="50000"/>
                      <a:alpha val="20000"/>
                    </a:schemeClr>
                  </a:glow>
                </a:effectLst>
              </a:rPr>
              <a:t>، </a:t>
            </a:r>
            <a:r>
              <a:rPr lang="fa-IR" sz="1800" dirty="0" smtClean="0">
                <a:effectLst>
                  <a:glow rad="38100">
                    <a:schemeClr val="bg1">
                      <a:lumMod val="50000"/>
                      <a:lumOff val="50000"/>
                      <a:alpha val="20000"/>
                    </a:schemeClr>
                  </a:glow>
                </a:effectLst>
              </a:rPr>
              <a:t>بازگشت حداکثری ارزش افزوده به دست قالیباف</a:t>
            </a:r>
            <a:r>
              <a:rPr lang="fa-IR" sz="1800" dirty="0">
                <a:effectLst>
                  <a:glow rad="38100">
                    <a:schemeClr val="bg1">
                      <a:lumMod val="50000"/>
                      <a:lumOff val="50000"/>
                      <a:alpha val="20000"/>
                    </a:schemeClr>
                  </a:glow>
                </a:effectLst>
              </a:rPr>
              <a:t>، </a:t>
            </a:r>
            <a:r>
              <a:rPr lang="fa-IR" sz="1800" dirty="0" smtClean="0">
                <a:effectLst>
                  <a:glow rad="38100">
                    <a:schemeClr val="bg1">
                      <a:lumMod val="50000"/>
                      <a:lumOff val="50000"/>
                      <a:alpha val="20000"/>
                    </a:schemeClr>
                  </a:glow>
                </a:effectLst>
              </a:rPr>
              <a:t>بهبود </a:t>
            </a:r>
            <a:r>
              <a:rPr lang="fa-IR" sz="1800" dirty="0">
                <a:effectLst>
                  <a:glow rad="38100">
                    <a:schemeClr val="bg1">
                      <a:lumMod val="50000"/>
                      <a:lumOff val="50000"/>
                      <a:alpha val="20000"/>
                    </a:schemeClr>
                  </a:glow>
                </a:effectLst>
              </a:rPr>
              <a:t>تولیدات و افزایش صادرات </a:t>
            </a:r>
            <a:r>
              <a:rPr lang="fa-IR" sz="1800" dirty="0" smtClean="0">
                <a:effectLst>
                  <a:glow rad="38100">
                    <a:schemeClr val="bg1">
                      <a:lumMod val="50000"/>
                      <a:lumOff val="50000"/>
                      <a:alpha val="20000"/>
                    </a:schemeClr>
                  </a:glow>
                </a:effectLst>
              </a:rPr>
              <a:t>است.</a:t>
            </a:r>
          </a:p>
          <a:p>
            <a:pPr marL="0" indent="0" algn="just" rtl="1">
              <a:lnSpc>
                <a:spcPct val="150000"/>
              </a:lnSpc>
              <a:buNone/>
            </a:pPr>
            <a:r>
              <a:rPr lang="fa-IR" sz="1800" dirty="0" smtClean="0">
                <a:effectLst>
                  <a:glow rad="38100">
                    <a:schemeClr val="bg1">
                      <a:lumMod val="50000"/>
                      <a:lumOff val="50000"/>
                      <a:alpha val="20000"/>
                    </a:schemeClr>
                  </a:glow>
                </a:effectLst>
              </a:rPr>
              <a:t>در روستاهای مورد بررسی، این شیوه مشاهده نمی شود ولی همیاری بین خانوارها وجود دا</a:t>
            </a:r>
            <a:r>
              <a:rPr lang="fa-IR" dirty="0" smtClean="0">
                <a:effectLst>
                  <a:glow rad="38100">
                    <a:schemeClr val="bg1">
                      <a:lumMod val="50000"/>
                      <a:lumOff val="50000"/>
                      <a:alpha val="20000"/>
                    </a:schemeClr>
                  </a:glow>
                </a:effectLst>
              </a:rPr>
              <a:t>رد </a:t>
            </a:r>
            <a:r>
              <a:rPr lang="fa-IR" sz="1800" dirty="0" smtClean="0">
                <a:effectLst>
                  <a:glow rad="38100">
                    <a:schemeClr val="bg1">
                      <a:lumMod val="50000"/>
                      <a:lumOff val="50000"/>
                      <a:alpha val="20000"/>
                    </a:schemeClr>
                  </a:glow>
                </a:effectLst>
              </a:rPr>
              <a:t>به گونه ای که معمولا در روزهای پایانی بافت فرش به دلیل طولانی شدن بافت و خستگی بافندگان اصلی همسایگان و خویشاوندان به کمک همدیگر می روند که در اصطلاح محلی به افراد کمک کننده «ایجمه یا جار» گفته می شود.</a:t>
            </a:r>
          </a:p>
        </p:txBody>
      </p:sp>
      <p:cxnSp>
        <p:nvCxnSpPr>
          <p:cNvPr id="5" name="Straight Connector 4"/>
          <p:cNvCxnSpPr/>
          <p:nvPr/>
        </p:nvCxnSpPr>
        <p:spPr>
          <a:xfrm>
            <a:off x="653143" y="1277983"/>
            <a:ext cx="10894423" cy="1"/>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693879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7942" y="642594"/>
            <a:ext cx="6357257" cy="833509"/>
          </a:xfrm>
        </p:spPr>
        <p:txBody>
          <a:bodyPr>
            <a:normAutofit/>
          </a:bodyPr>
          <a:lstStyle/>
          <a:p>
            <a:pPr algn="r" rtl="1"/>
            <a:r>
              <a:rPr lang="fa-IR" sz="2400" dirty="0" smtClean="0"/>
              <a:t>مناطق </a:t>
            </a:r>
            <a:r>
              <a:rPr lang="fa-IR" sz="2400" dirty="0"/>
              <a:t>مورد بررسی براساس شیوۀ تولیدی </a:t>
            </a:r>
            <a:endParaRPr lang="en-US" sz="2400" dirty="0"/>
          </a:p>
        </p:txBody>
      </p:sp>
      <p:sp>
        <p:nvSpPr>
          <p:cNvPr id="3" name="Content Placeholder 2"/>
          <p:cNvSpPr>
            <a:spLocks noGrp="1"/>
          </p:cNvSpPr>
          <p:nvPr>
            <p:ph idx="1"/>
          </p:nvPr>
        </p:nvSpPr>
        <p:spPr>
          <a:xfrm>
            <a:off x="927463" y="1476103"/>
            <a:ext cx="10197736" cy="4990010"/>
          </a:xfrm>
        </p:spPr>
        <p:txBody>
          <a:bodyPr>
            <a:normAutofit lnSpcReduction="10000"/>
          </a:bodyPr>
          <a:lstStyle/>
          <a:p>
            <a:pPr marL="0" indent="0" algn="just" rtl="1">
              <a:lnSpc>
                <a:spcPct val="150000"/>
              </a:lnSpc>
              <a:buNone/>
            </a:pPr>
            <a:r>
              <a:rPr lang="fa-IR" dirty="0" smtClean="0"/>
              <a:t>مناطق </a:t>
            </a:r>
            <a:r>
              <a:rPr lang="fa-IR" dirty="0"/>
              <a:t>روستایی مورد مطالعه در </a:t>
            </a:r>
            <a:r>
              <a:rPr lang="fa-IR" dirty="0" smtClean="0"/>
              <a:t>سه بخش </a:t>
            </a:r>
            <a:r>
              <a:rPr lang="fa-IR" dirty="0"/>
              <a:t>از </a:t>
            </a:r>
            <a:r>
              <a:rPr lang="fa-IR" dirty="0" smtClean="0"/>
              <a:t>شهرستان </a:t>
            </a:r>
            <a:r>
              <a:rPr lang="fa-IR" dirty="0"/>
              <a:t>زنجان شامل بخش مرکزی، زنجانرود و </a:t>
            </a:r>
            <a:r>
              <a:rPr lang="fa-IR" dirty="0" smtClean="0"/>
              <a:t>قره پشتلو </a:t>
            </a:r>
            <a:r>
              <a:rPr lang="fa-IR" dirty="0"/>
              <a:t>قرار </a:t>
            </a:r>
            <a:r>
              <a:rPr lang="fa-IR" dirty="0" smtClean="0"/>
              <a:t>دارند. </a:t>
            </a:r>
            <a:r>
              <a:rPr lang="fa-IR" dirty="0"/>
              <a:t>فاصلۀ بین روستاهای مورد مطالعه از مرکز استان و </a:t>
            </a:r>
            <a:r>
              <a:rPr lang="fa-IR" dirty="0" smtClean="0"/>
              <a:t>شهرستان </a:t>
            </a:r>
            <a:r>
              <a:rPr lang="fa-IR" dirty="0"/>
              <a:t>متفاوت </a:t>
            </a:r>
            <a:r>
              <a:rPr lang="fa-IR" dirty="0" smtClean="0"/>
              <a:t>است؛ </a:t>
            </a:r>
            <a:r>
              <a:rPr lang="fa-IR" dirty="0"/>
              <a:t>به طوری که نزدیکترین روستاها در فاصلۀ 11 تا 25 کیلومتر و دورترین آنها در </a:t>
            </a:r>
            <a:r>
              <a:rPr lang="fa-IR" dirty="0" smtClean="0"/>
              <a:t>فاصلۀ </a:t>
            </a:r>
            <a:r>
              <a:rPr lang="fa-IR" dirty="0"/>
              <a:t>66 </a:t>
            </a:r>
            <a:r>
              <a:rPr lang="fa-IR" dirty="0" smtClean="0"/>
              <a:t>تا </a:t>
            </a:r>
            <a:r>
              <a:rPr lang="fa-IR" dirty="0"/>
              <a:t>80 </a:t>
            </a:r>
            <a:r>
              <a:rPr lang="fa-IR" dirty="0" smtClean="0"/>
              <a:t>کیلومتر </a:t>
            </a:r>
            <a:r>
              <a:rPr lang="fa-IR" dirty="0"/>
              <a:t>از مرکز استان و شهرستان واقع شده </a:t>
            </a:r>
            <a:r>
              <a:rPr lang="fa-IR" dirty="0" smtClean="0"/>
              <a:t>اند. </a:t>
            </a:r>
            <a:r>
              <a:rPr lang="fa-IR" dirty="0"/>
              <a:t>نزدیکترین روستاها در </a:t>
            </a:r>
            <a:r>
              <a:rPr lang="fa-IR" dirty="0" smtClean="0"/>
              <a:t>بخش مرکزی شهرستان </a:t>
            </a:r>
            <a:r>
              <a:rPr lang="fa-IR" dirty="0"/>
              <a:t>و </a:t>
            </a:r>
            <a:r>
              <a:rPr lang="fa-IR" dirty="0" smtClean="0"/>
              <a:t>دورترین روستاها </a:t>
            </a:r>
            <a:r>
              <a:rPr lang="fa-IR" dirty="0"/>
              <a:t>در </a:t>
            </a:r>
            <a:r>
              <a:rPr lang="fa-IR" dirty="0" smtClean="0"/>
              <a:t>بخش </a:t>
            </a:r>
            <a:r>
              <a:rPr lang="fa-IR" dirty="0"/>
              <a:t>زنجانرود و </a:t>
            </a:r>
            <a:r>
              <a:rPr lang="fa-IR" dirty="0" smtClean="0"/>
              <a:t>قره پشتلو </a:t>
            </a:r>
            <a:r>
              <a:rPr lang="fa-IR" dirty="0"/>
              <a:t>قرار </a:t>
            </a:r>
            <a:r>
              <a:rPr lang="fa-IR" dirty="0" smtClean="0"/>
              <a:t>دارند. براساس شیوه تولید</a:t>
            </a:r>
            <a:r>
              <a:rPr lang="fa-IR" dirty="0"/>
              <a:t>، </a:t>
            </a:r>
            <a:r>
              <a:rPr lang="fa-IR" dirty="0" smtClean="0"/>
              <a:t>اکثر بافندگان </a:t>
            </a:r>
            <a:r>
              <a:rPr lang="fa-IR" dirty="0"/>
              <a:t>در </a:t>
            </a:r>
            <a:r>
              <a:rPr lang="fa-IR" dirty="0" smtClean="0"/>
              <a:t>بخش قره پشتلو </a:t>
            </a:r>
            <a:r>
              <a:rPr lang="fa-IR" dirty="0"/>
              <a:t>و </a:t>
            </a:r>
            <a:r>
              <a:rPr lang="fa-IR" dirty="0" smtClean="0"/>
              <a:t>زنجانرود به شیوه </a:t>
            </a:r>
            <a:r>
              <a:rPr lang="fa-IR" dirty="0"/>
              <a:t>کارفرمایی فعالیت </a:t>
            </a:r>
            <a:r>
              <a:rPr lang="fa-IR" dirty="0" smtClean="0"/>
              <a:t>می کنند، </a:t>
            </a:r>
            <a:r>
              <a:rPr lang="fa-IR" dirty="0"/>
              <a:t>در </a:t>
            </a:r>
            <a:r>
              <a:rPr lang="fa-IR" dirty="0" smtClean="0"/>
              <a:t>حالی که </a:t>
            </a:r>
            <a:r>
              <a:rPr lang="fa-IR" dirty="0"/>
              <a:t>در </a:t>
            </a:r>
            <a:r>
              <a:rPr lang="fa-IR" dirty="0" smtClean="0"/>
              <a:t>بخش مرکزی </a:t>
            </a:r>
            <a:r>
              <a:rPr lang="fa-IR" dirty="0"/>
              <a:t>بیشتر به </a:t>
            </a:r>
            <a:r>
              <a:rPr lang="fa-IR" dirty="0" smtClean="0"/>
              <a:t>شیوه خویش فرمایی </a:t>
            </a:r>
            <a:r>
              <a:rPr lang="fa-IR" dirty="0"/>
              <a:t>به بافت مشغول </a:t>
            </a:r>
            <a:r>
              <a:rPr lang="fa-IR" dirty="0" smtClean="0"/>
              <a:t>اند. از نظر شیوه تولید دهستان های قره پشتلو بالا، </a:t>
            </a:r>
            <a:r>
              <a:rPr lang="fa-IR" dirty="0"/>
              <a:t>زنجانرود پایین، </a:t>
            </a:r>
            <a:r>
              <a:rPr lang="fa-IR" dirty="0" smtClean="0"/>
              <a:t>تهم</a:t>
            </a:r>
            <a:r>
              <a:rPr lang="fa-IR" dirty="0"/>
              <a:t>، </a:t>
            </a:r>
            <a:r>
              <a:rPr lang="fa-IR" dirty="0" smtClean="0"/>
              <a:t>غنی بیگلو</a:t>
            </a:r>
            <a:r>
              <a:rPr lang="fa-IR" dirty="0"/>
              <a:t>، معجزات و بناب بیشتر به </a:t>
            </a:r>
            <a:r>
              <a:rPr lang="fa-IR" dirty="0" smtClean="0"/>
              <a:t>شیوه </a:t>
            </a:r>
            <a:r>
              <a:rPr lang="fa-IR" dirty="0"/>
              <a:t>کارفرمایی فعالیت </a:t>
            </a:r>
            <a:r>
              <a:rPr lang="fa-IR" dirty="0" smtClean="0"/>
              <a:t>میکنند، </a:t>
            </a:r>
            <a:r>
              <a:rPr lang="fa-IR" dirty="0"/>
              <a:t>در حالی که در </a:t>
            </a:r>
            <a:r>
              <a:rPr lang="fa-IR" dirty="0" smtClean="0"/>
              <a:t>دهستان های بوغداکندی </a:t>
            </a:r>
            <a:r>
              <a:rPr lang="fa-IR" dirty="0"/>
              <a:t>و </a:t>
            </a:r>
            <a:r>
              <a:rPr lang="fa-IR" dirty="0" smtClean="0"/>
              <a:t>قره پشتلو پایین شیوه </a:t>
            </a:r>
            <a:r>
              <a:rPr lang="fa-IR" dirty="0"/>
              <a:t>تولید </a:t>
            </a:r>
            <a:r>
              <a:rPr lang="fa-IR" dirty="0" smtClean="0"/>
              <a:t>خویش فرمایی غالب است.</a:t>
            </a:r>
          </a:p>
          <a:p>
            <a:pPr marL="0" indent="0" algn="just" rtl="1">
              <a:lnSpc>
                <a:spcPct val="150000"/>
              </a:lnSpc>
              <a:buNone/>
            </a:pPr>
            <a:r>
              <a:rPr lang="fa-IR" dirty="0" smtClean="0"/>
              <a:t>براساس شیوه تولید، روستاهای </a:t>
            </a:r>
            <a:r>
              <a:rPr lang="fa-IR" dirty="0"/>
              <a:t>مشکین، وننق، </a:t>
            </a:r>
            <a:r>
              <a:rPr lang="fa-IR" dirty="0" smtClean="0"/>
              <a:t>گمش آباد</a:t>
            </a:r>
            <a:r>
              <a:rPr lang="fa-IR" dirty="0"/>
              <a:t>، آقکند </a:t>
            </a:r>
            <a:r>
              <a:rPr lang="fa-IR" dirty="0" smtClean="0"/>
              <a:t>(قره پشتلو)، اورتابلاغ </a:t>
            </a:r>
            <a:r>
              <a:rPr lang="fa-IR" dirty="0"/>
              <a:t>و </a:t>
            </a:r>
            <a:r>
              <a:rPr lang="fa-IR" dirty="0" smtClean="0"/>
              <a:t>سارمساقلو فقط </a:t>
            </a:r>
            <a:r>
              <a:rPr lang="fa-IR" dirty="0"/>
              <a:t>به </a:t>
            </a:r>
            <a:r>
              <a:rPr lang="fa-IR" dirty="0" smtClean="0"/>
              <a:t>شیوه کارفرمایی فعالیت می کنند، </a:t>
            </a:r>
            <a:r>
              <a:rPr lang="fa-IR" dirty="0"/>
              <a:t>در حالی که در </a:t>
            </a:r>
            <a:r>
              <a:rPr lang="fa-IR" dirty="0" smtClean="0"/>
              <a:t>روستاهای قره تپه</a:t>
            </a:r>
            <a:r>
              <a:rPr lang="fa-IR" dirty="0"/>
              <a:t>، </a:t>
            </a:r>
            <a:r>
              <a:rPr lang="fa-IR" dirty="0" smtClean="0"/>
              <a:t>حاجی سیران </a:t>
            </a:r>
            <a:r>
              <a:rPr lang="fa-IR" dirty="0"/>
              <a:t>و </a:t>
            </a:r>
            <a:r>
              <a:rPr lang="fa-IR" dirty="0" smtClean="0"/>
              <a:t>حاجی آرش </a:t>
            </a:r>
            <a:r>
              <a:rPr lang="fa-IR" dirty="0"/>
              <a:t>به </a:t>
            </a:r>
            <a:r>
              <a:rPr lang="fa-IR" dirty="0" smtClean="0"/>
              <a:t>شیوه خویش فرمایی </a:t>
            </a:r>
            <a:r>
              <a:rPr lang="fa-IR" dirty="0"/>
              <a:t>به بافت مشغول </a:t>
            </a:r>
            <a:r>
              <a:rPr lang="fa-IR" dirty="0" smtClean="0"/>
              <a:t>اند.</a:t>
            </a:r>
            <a:endParaRPr lang="en-US" dirty="0"/>
          </a:p>
        </p:txBody>
      </p:sp>
      <p:cxnSp>
        <p:nvCxnSpPr>
          <p:cNvPr id="5" name="Straight Connector 4"/>
          <p:cNvCxnSpPr/>
          <p:nvPr/>
        </p:nvCxnSpPr>
        <p:spPr>
          <a:xfrm>
            <a:off x="927463" y="1306286"/>
            <a:ext cx="10197736"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6758703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6910" y="1053737"/>
            <a:ext cx="9905998" cy="892629"/>
          </a:xfrm>
        </p:spPr>
        <p:txBody>
          <a:bodyPr>
            <a:normAutofit/>
          </a:bodyPr>
          <a:lstStyle/>
          <a:p>
            <a:pPr algn="just" rtl="1"/>
            <a:r>
              <a:rPr lang="fa-IR" sz="2400" dirty="0" smtClean="0">
                <a:effectLst>
                  <a:glow rad="38100">
                    <a:schemeClr val="bg1">
                      <a:lumMod val="65000"/>
                      <a:lumOff val="35000"/>
                      <a:alpha val="40000"/>
                    </a:schemeClr>
                  </a:glow>
                </a:effectLst>
              </a:rPr>
              <a:t>نتیجه</a:t>
            </a:r>
            <a:endParaRPr lang="en-US" sz="2400" dirty="0">
              <a:effectLst>
                <a:glow rad="38100">
                  <a:schemeClr val="bg1">
                    <a:lumMod val="65000"/>
                    <a:lumOff val="35000"/>
                    <a:alpha val="40000"/>
                  </a:schemeClr>
                </a:glow>
              </a:effectLst>
            </a:endParaRPr>
          </a:p>
        </p:txBody>
      </p:sp>
      <p:sp>
        <p:nvSpPr>
          <p:cNvPr id="3" name="Content Placeholder 2"/>
          <p:cNvSpPr>
            <a:spLocks noGrp="1"/>
          </p:cNvSpPr>
          <p:nvPr>
            <p:ph idx="1"/>
          </p:nvPr>
        </p:nvSpPr>
        <p:spPr>
          <a:xfrm>
            <a:off x="1141413" y="2259874"/>
            <a:ext cx="9905998" cy="3853545"/>
          </a:xfrm>
        </p:spPr>
        <p:txBody>
          <a:bodyPr>
            <a:normAutofit/>
          </a:bodyPr>
          <a:lstStyle/>
          <a:p>
            <a:pPr marL="0" indent="0" algn="just" rtl="1">
              <a:lnSpc>
                <a:spcPct val="150000"/>
              </a:lnSpc>
              <a:buNone/>
            </a:pPr>
            <a:r>
              <a:rPr lang="fa-IR" sz="1800" dirty="0" smtClean="0">
                <a:effectLst>
                  <a:glow rad="38100">
                    <a:schemeClr val="bg1">
                      <a:lumMod val="50000"/>
                      <a:lumOff val="50000"/>
                      <a:alpha val="20000"/>
                    </a:schemeClr>
                  </a:glow>
                </a:effectLst>
              </a:rPr>
              <a:t>مدیریت در تولید اگر با دانش کافی صورت گیرد، سبب خواهد شد که محصول تولیدی از کیفیت بالاتری برخوردار باشد. در مناطق روستایی زنجان دو شیوه تولید کارفرمایی و خویش فرمایی وجود دارد که مدیریت تولید در شیوه خویش فرمایی بر عهده خانوار بوده که در بیشتر موارد از سواد کافی برخوردار نبوده  و به دلیل کمبود منابع مالی و اطلاعات از نهاده های نامرغوب بهره گرفته که در نهایت سبب کاهش کیفیت محصول تولیدی می گردد. در حالی که در شیوه کارفرمایی، کارفرما مدیریت تولید را بر عهده دارد. کارفرما به دلیل برخورداری از منابع مالی و داشتن سرمایه های اجتماعی بالا و ارتباط با سایر شهرها و تاجران، همچنین برخورداری از منابع اطلاعاتی کافی از کیفیت نهاده ها اطلاعات کافی نداشته و در نهایت محصول تولیدی از کیفیت زیادی برخورداراند.  </a:t>
            </a:r>
            <a:endParaRPr lang="en-US" sz="1800" dirty="0">
              <a:effectLst>
                <a:glow rad="38100">
                  <a:schemeClr val="bg1">
                    <a:lumMod val="50000"/>
                    <a:lumOff val="50000"/>
                    <a:alpha val="20000"/>
                  </a:schemeClr>
                </a:glow>
              </a:effectLst>
            </a:endParaRPr>
          </a:p>
        </p:txBody>
      </p:sp>
      <p:cxnSp>
        <p:nvCxnSpPr>
          <p:cNvPr id="5" name="Straight Connector 4"/>
          <p:cNvCxnSpPr/>
          <p:nvPr/>
        </p:nvCxnSpPr>
        <p:spPr>
          <a:xfrm>
            <a:off x="640080" y="0"/>
            <a:ext cx="0" cy="65314"/>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141413" y="1946366"/>
            <a:ext cx="9905998" cy="0"/>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438073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239" y="890450"/>
            <a:ext cx="9905998" cy="748937"/>
          </a:xfrm>
        </p:spPr>
        <p:txBody>
          <a:bodyPr>
            <a:normAutofit/>
          </a:bodyPr>
          <a:lstStyle/>
          <a:p>
            <a:pPr algn="just" rtl="1"/>
            <a:r>
              <a:rPr lang="fa-IR" sz="2400" dirty="0" smtClean="0"/>
              <a:t>منابع</a:t>
            </a:r>
            <a:endParaRPr lang="en-US" sz="2400" dirty="0"/>
          </a:p>
        </p:txBody>
      </p:sp>
      <p:sp>
        <p:nvSpPr>
          <p:cNvPr id="3" name="Content Placeholder 2"/>
          <p:cNvSpPr>
            <a:spLocks noGrp="1"/>
          </p:cNvSpPr>
          <p:nvPr>
            <p:ph idx="1"/>
          </p:nvPr>
        </p:nvSpPr>
        <p:spPr>
          <a:xfrm>
            <a:off x="1229586" y="2495005"/>
            <a:ext cx="9729651" cy="2677885"/>
          </a:xfrm>
        </p:spPr>
        <p:txBody>
          <a:bodyPr/>
          <a:lstStyle/>
          <a:p>
            <a:pPr marL="0" indent="0" algn="just" rtl="1">
              <a:lnSpc>
                <a:spcPct val="150000"/>
              </a:lnSpc>
              <a:buNone/>
            </a:pPr>
            <a:r>
              <a:rPr lang="fa-IR" dirty="0" smtClean="0">
                <a:effectLst>
                  <a:glow rad="38100">
                    <a:schemeClr val="bg1">
                      <a:lumMod val="50000"/>
                      <a:lumOff val="50000"/>
                      <a:alpha val="20000"/>
                    </a:schemeClr>
                  </a:glow>
                </a:effectLst>
              </a:rPr>
              <a:t>1- احمدی فرد، ا. و کرمی دهکردی، آ. (1396). تحلیل روش های تولید فرش دستبافت ابریشمی در روستاهای شهرستان زنجان. </a:t>
            </a:r>
            <a:r>
              <a:rPr lang="fa-IR" i="1" dirty="0" smtClean="0">
                <a:effectLst>
                  <a:glow rad="38100">
                    <a:schemeClr val="bg1">
                      <a:lumMod val="50000"/>
                      <a:lumOff val="50000"/>
                      <a:alpha val="20000"/>
                    </a:schemeClr>
                  </a:glow>
                </a:effectLst>
              </a:rPr>
              <a:t>مجله پژوهش و برنامه ریزی روستایی</a:t>
            </a:r>
            <a:r>
              <a:rPr lang="fa-IR" dirty="0" smtClean="0">
                <a:effectLst>
                  <a:glow rad="38100">
                    <a:schemeClr val="bg1">
                      <a:lumMod val="50000"/>
                      <a:lumOff val="50000"/>
                      <a:alpha val="20000"/>
                    </a:schemeClr>
                  </a:glow>
                </a:effectLst>
              </a:rPr>
              <a:t>، 6(4)، 164-145.</a:t>
            </a:r>
          </a:p>
          <a:p>
            <a:pPr marL="0" indent="0" algn="just" rtl="1">
              <a:lnSpc>
                <a:spcPct val="150000"/>
              </a:lnSpc>
              <a:buNone/>
            </a:pPr>
            <a:endParaRPr lang="fa-IR" dirty="0">
              <a:effectLst>
                <a:glow rad="38100">
                  <a:schemeClr val="bg1">
                    <a:lumMod val="50000"/>
                    <a:lumOff val="50000"/>
                    <a:alpha val="20000"/>
                  </a:schemeClr>
                </a:glow>
              </a:effectLst>
            </a:endParaRPr>
          </a:p>
          <a:p>
            <a:pPr marL="0" indent="0" algn="just" rtl="1">
              <a:lnSpc>
                <a:spcPct val="150000"/>
              </a:lnSpc>
              <a:buNone/>
            </a:pPr>
            <a:r>
              <a:rPr lang="fa-IR" dirty="0" smtClean="0">
                <a:effectLst>
                  <a:glow rad="38100">
                    <a:schemeClr val="bg1">
                      <a:lumMod val="50000"/>
                      <a:lumOff val="50000"/>
                      <a:alpha val="20000"/>
                    </a:schemeClr>
                  </a:glow>
                </a:effectLst>
              </a:rPr>
              <a:t>2- احمدی فرد، ا. کرمی دهکردی، آ. (1395). مدیریت تولید فرش دستبافت ابریشمی در مناطق روستایی شهرستان زنجان. </a:t>
            </a:r>
            <a:endParaRPr lang="en-US" dirty="0">
              <a:effectLst>
                <a:glow rad="38100">
                  <a:schemeClr val="bg1">
                    <a:lumMod val="50000"/>
                    <a:lumOff val="50000"/>
                    <a:alpha val="20000"/>
                  </a:schemeClr>
                </a:glow>
              </a:effectLst>
            </a:endParaRPr>
          </a:p>
        </p:txBody>
      </p:sp>
      <p:cxnSp>
        <p:nvCxnSpPr>
          <p:cNvPr id="5" name="Straight Connector 4"/>
          <p:cNvCxnSpPr/>
          <p:nvPr/>
        </p:nvCxnSpPr>
        <p:spPr>
          <a:xfrm>
            <a:off x="1302520" y="1920239"/>
            <a:ext cx="9744891" cy="130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88656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6911" y="2399210"/>
            <a:ext cx="9905998" cy="2002971"/>
          </a:xfrm>
        </p:spPr>
        <p:txBody>
          <a:bodyPr>
            <a:normAutofit/>
          </a:bodyPr>
          <a:lstStyle/>
          <a:p>
            <a:pPr algn="ctr"/>
            <a:r>
              <a:rPr lang="fa-IR" sz="4800" dirty="0" smtClean="0"/>
              <a:t>پایان</a:t>
            </a:r>
            <a:endParaRPr lang="en-US" sz="4800" dirty="0"/>
          </a:p>
        </p:txBody>
      </p:sp>
      <p:cxnSp>
        <p:nvCxnSpPr>
          <p:cNvPr id="4" name="Straight Connector 3"/>
          <p:cNvCxnSpPr/>
          <p:nvPr/>
        </p:nvCxnSpPr>
        <p:spPr>
          <a:xfrm>
            <a:off x="2116772" y="2076993"/>
            <a:ext cx="7798526" cy="0"/>
          </a:xfrm>
          <a:prstGeom prst="line">
            <a:avLst/>
          </a:prstGeom>
          <a:ln/>
        </p:spPr>
        <p:style>
          <a:lnRef idx="1">
            <a:schemeClr val="dk1"/>
          </a:lnRef>
          <a:fillRef idx="0">
            <a:schemeClr val="dk1"/>
          </a:fillRef>
          <a:effectRef idx="0">
            <a:schemeClr val="dk1"/>
          </a:effectRef>
          <a:fontRef idx="minor">
            <a:schemeClr val="tx1"/>
          </a:fontRef>
        </p:style>
      </p:cxnSp>
      <p:cxnSp>
        <p:nvCxnSpPr>
          <p:cNvPr id="6" name="Straight Connector 5"/>
          <p:cNvCxnSpPr/>
          <p:nvPr/>
        </p:nvCxnSpPr>
        <p:spPr>
          <a:xfrm>
            <a:off x="2090057" y="2076993"/>
            <a:ext cx="13063" cy="2847703"/>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8" name="Straight Connector 7"/>
          <p:cNvCxnSpPr/>
          <p:nvPr/>
        </p:nvCxnSpPr>
        <p:spPr>
          <a:xfrm flipV="1">
            <a:off x="2116772" y="4942112"/>
            <a:ext cx="7798526" cy="13063"/>
          </a:xfrm>
          <a:prstGeom prst="line">
            <a:avLst/>
          </a:prstGeom>
          <a:ln>
            <a:solidFill>
              <a:schemeClr val="tx1"/>
            </a:solidFill>
          </a:ln>
        </p:spPr>
        <p:style>
          <a:lnRef idx="1">
            <a:schemeClr val="dk1"/>
          </a:lnRef>
          <a:fillRef idx="0">
            <a:schemeClr val="dk1"/>
          </a:fillRef>
          <a:effectRef idx="0">
            <a:schemeClr val="dk1"/>
          </a:effectRef>
          <a:fontRef idx="minor">
            <a:schemeClr val="tx1"/>
          </a:fontRef>
        </p:style>
      </p:cxnSp>
      <p:cxnSp>
        <p:nvCxnSpPr>
          <p:cNvPr id="11" name="Straight Connector 10"/>
          <p:cNvCxnSpPr/>
          <p:nvPr/>
        </p:nvCxnSpPr>
        <p:spPr>
          <a:xfrm>
            <a:off x="9915298" y="2076992"/>
            <a:ext cx="0" cy="2847703"/>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5277235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Yellow 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Savon</Template>
  <TotalTime>906</TotalTime>
  <Words>1399</Words>
  <Application>Microsoft Office PowerPoint</Application>
  <PresentationFormat>Widescreen</PresentationFormat>
  <Paragraphs>28</Paragraphs>
  <Slides>10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Century Gothic</vt:lpstr>
      <vt:lpstr>Garamond</vt:lpstr>
      <vt:lpstr>Tahoma</vt:lpstr>
      <vt:lpstr>Savon</vt:lpstr>
      <vt:lpstr>PowerPoint Presentation</vt:lpstr>
      <vt:lpstr>مقدمه</vt:lpstr>
      <vt:lpstr>PowerPoint Presentation</vt:lpstr>
      <vt:lpstr>شیوه تولیدی خویش فرما</vt:lpstr>
      <vt:lpstr>شیوه تولیدی کارفرما</vt:lpstr>
      <vt:lpstr>شیوه تولیدی مشارکتی</vt:lpstr>
      <vt:lpstr>مناطق مورد بررسی براساس شیوۀ تولیدی </vt:lpstr>
      <vt:lpstr>نتیجه</vt:lpstr>
      <vt:lpstr>منابع</vt:lpstr>
      <vt:lpstr>پایان</vt:lpstr>
    </vt:vector>
  </TitlesOfParts>
  <Company>MRT www.Win2Farsi.com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vision</dc:creator>
  <cp:lastModifiedBy>vista - PC</cp:lastModifiedBy>
  <cp:revision>48</cp:revision>
  <dcterms:created xsi:type="dcterms:W3CDTF">2020-12-26T17:46:29Z</dcterms:created>
  <dcterms:modified xsi:type="dcterms:W3CDTF">2020-12-28T15:40:39Z</dcterms:modified>
</cp:coreProperties>
</file>