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95" r:id="rId10"/>
    <p:sldId id="296" r:id="rId11"/>
    <p:sldId id="293" r:id="rId12"/>
    <p:sldId id="286" r:id="rId13"/>
    <p:sldId id="264" r:id="rId14"/>
    <p:sldId id="279" r:id="rId15"/>
    <p:sldId id="294" r:id="rId16"/>
    <p:sldId id="280" r:id="rId17"/>
    <p:sldId id="281" r:id="rId18"/>
    <p:sldId id="282" r:id="rId19"/>
    <p:sldId id="283" r:id="rId20"/>
    <p:sldId id="284" r:id="rId21"/>
    <p:sldId id="287" r:id="rId22"/>
    <p:sldId id="288" r:id="rId23"/>
    <p:sldId id="289" r:id="rId24"/>
    <p:sldId id="265" r:id="rId25"/>
    <p:sldId id="266" r:id="rId26"/>
    <p:sldId id="267" r:id="rId27"/>
    <p:sldId id="268" r:id="rId28"/>
    <p:sldId id="269" r:id="rId29"/>
    <p:sldId id="270" r:id="rId30"/>
    <p:sldId id="297" r:id="rId31"/>
    <p:sldId id="298" r:id="rId32"/>
    <p:sldId id="299" r:id="rId33"/>
    <p:sldId id="290" r:id="rId34"/>
    <p:sldId id="291" r:id="rId35"/>
    <p:sldId id="292" r:id="rId36"/>
    <p:sldId id="300" r:id="rId37"/>
    <p:sldId id="275" r:id="rId38"/>
    <p:sldId id="276" r:id="rId39"/>
    <p:sldId id="277" r:id="rId40"/>
    <p:sldId id="278"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F0D9"/>
    <a:srgbClr val="BAE1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80C5D8-322A-45EB-9E4A-4EC6EE10177F}" type="datetimeFigureOut">
              <a:rPr lang="en-US" smtClean="0"/>
              <a:t>10/7/2019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B5E0C4-CA18-4C68-BDA5-65AB735C5FAA}" type="slidenum">
              <a:rPr lang="en-US" smtClean="0"/>
              <a:t>‹#›</a:t>
            </a:fld>
            <a:endParaRPr lang="en-US"/>
          </a:p>
        </p:txBody>
      </p:sp>
    </p:spTree>
    <p:extLst>
      <p:ext uri="{BB962C8B-B14F-4D97-AF65-F5344CB8AC3E}">
        <p14:creationId xmlns:p14="http://schemas.microsoft.com/office/powerpoint/2010/main" val="2267484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80C5D8-322A-45EB-9E4A-4EC6EE10177F}" type="datetimeFigureOut">
              <a:rPr lang="en-US" smtClean="0"/>
              <a:t>10/7/2019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B5E0C4-CA18-4C68-BDA5-65AB735C5FAA}" type="slidenum">
              <a:rPr lang="en-US" smtClean="0"/>
              <a:t>‹#›</a:t>
            </a:fld>
            <a:endParaRPr lang="en-US"/>
          </a:p>
        </p:txBody>
      </p:sp>
    </p:spTree>
    <p:extLst>
      <p:ext uri="{BB962C8B-B14F-4D97-AF65-F5344CB8AC3E}">
        <p14:creationId xmlns:p14="http://schemas.microsoft.com/office/powerpoint/2010/main" val="4011790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80C5D8-322A-45EB-9E4A-4EC6EE10177F}" type="datetimeFigureOut">
              <a:rPr lang="en-US" smtClean="0"/>
              <a:t>10/7/2019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B5E0C4-CA18-4C68-BDA5-65AB735C5FAA}" type="slidenum">
              <a:rPr lang="en-US" smtClean="0"/>
              <a:t>‹#›</a:t>
            </a:fld>
            <a:endParaRPr lang="en-US"/>
          </a:p>
        </p:txBody>
      </p:sp>
    </p:spTree>
    <p:extLst>
      <p:ext uri="{BB962C8B-B14F-4D97-AF65-F5344CB8AC3E}">
        <p14:creationId xmlns:p14="http://schemas.microsoft.com/office/powerpoint/2010/main" val="3988861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80C5D8-322A-45EB-9E4A-4EC6EE10177F}" type="datetimeFigureOut">
              <a:rPr lang="en-US" smtClean="0"/>
              <a:t>10/7/2019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B5E0C4-CA18-4C68-BDA5-65AB735C5FAA}" type="slidenum">
              <a:rPr lang="en-US" smtClean="0"/>
              <a:t>‹#›</a:t>
            </a:fld>
            <a:endParaRPr lang="en-US"/>
          </a:p>
        </p:txBody>
      </p:sp>
    </p:spTree>
    <p:extLst>
      <p:ext uri="{BB962C8B-B14F-4D97-AF65-F5344CB8AC3E}">
        <p14:creationId xmlns:p14="http://schemas.microsoft.com/office/powerpoint/2010/main" val="83006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80C5D8-322A-45EB-9E4A-4EC6EE10177F}" type="datetimeFigureOut">
              <a:rPr lang="en-US" smtClean="0"/>
              <a:t>10/7/2019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B5E0C4-CA18-4C68-BDA5-65AB735C5FAA}" type="slidenum">
              <a:rPr lang="en-US" smtClean="0"/>
              <a:t>‹#›</a:t>
            </a:fld>
            <a:endParaRPr lang="en-US"/>
          </a:p>
        </p:txBody>
      </p:sp>
    </p:spTree>
    <p:extLst>
      <p:ext uri="{BB962C8B-B14F-4D97-AF65-F5344CB8AC3E}">
        <p14:creationId xmlns:p14="http://schemas.microsoft.com/office/powerpoint/2010/main" val="1692174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80C5D8-322A-45EB-9E4A-4EC6EE10177F}" type="datetimeFigureOut">
              <a:rPr lang="en-US" smtClean="0"/>
              <a:t>10/7/2019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B5E0C4-CA18-4C68-BDA5-65AB735C5FAA}" type="slidenum">
              <a:rPr lang="en-US" smtClean="0"/>
              <a:t>‹#›</a:t>
            </a:fld>
            <a:endParaRPr lang="en-US"/>
          </a:p>
        </p:txBody>
      </p:sp>
    </p:spTree>
    <p:extLst>
      <p:ext uri="{BB962C8B-B14F-4D97-AF65-F5344CB8AC3E}">
        <p14:creationId xmlns:p14="http://schemas.microsoft.com/office/powerpoint/2010/main" val="2131340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80C5D8-322A-45EB-9E4A-4EC6EE10177F}" type="datetimeFigureOut">
              <a:rPr lang="en-US" smtClean="0"/>
              <a:t>10/7/2019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B5E0C4-CA18-4C68-BDA5-65AB735C5FAA}" type="slidenum">
              <a:rPr lang="en-US" smtClean="0"/>
              <a:t>‹#›</a:t>
            </a:fld>
            <a:endParaRPr lang="en-US"/>
          </a:p>
        </p:txBody>
      </p:sp>
    </p:spTree>
    <p:extLst>
      <p:ext uri="{BB962C8B-B14F-4D97-AF65-F5344CB8AC3E}">
        <p14:creationId xmlns:p14="http://schemas.microsoft.com/office/powerpoint/2010/main" val="2506700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80C5D8-322A-45EB-9E4A-4EC6EE10177F}" type="datetimeFigureOut">
              <a:rPr lang="en-US" smtClean="0"/>
              <a:t>10/7/2019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B5E0C4-CA18-4C68-BDA5-65AB735C5FAA}" type="slidenum">
              <a:rPr lang="en-US" smtClean="0"/>
              <a:t>‹#›</a:t>
            </a:fld>
            <a:endParaRPr lang="en-US"/>
          </a:p>
        </p:txBody>
      </p:sp>
    </p:spTree>
    <p:extLst>
      <p:ext uri="{BB962C8B-B14F-4D97-AF65-F5344CB8AC3E}">
        <p14:creationId xmlns:p14="http://schemas.microsoft.com/office/powerpoint/2010/main" val="1844249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80C5D8-322A-45EB-9E4A-4EC6EE10177F}" type="datetimeFigureOut">
              <a:rPr lang="en-US" smtClean="0"/>
              <a:t>10/7/2019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B5E0C4-CA18-4C68-BDA5-65AB735C5FAA}" type="slidenum">
              <a:rPr lang="en-US" smtClean="0"/>
              <a:t>‹#›</a:t>
            </a:fld>
            <a:endParaRPr lang="en-US"/>
          </a:p>
        </p:txBody>
      </p:sp>
    </p:spTree>
    <p:extLst>
      <p:ext uri="{BB962C8B-B14F-4D97-AF65-F5344CB8AC3E}">
        <p14:creationId xmlns:p14="http://schemas.microsoft.com/office/powerpoint/2010/main" val="2558067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80C5D8-322A-45EB-9E4A-4EC6EE10177F}" type="datetimeFigureOut">
              <a:rPr lang="en-US" smtClean="0"/>
              <a:t>10/7/2019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B5E0C4-CA18-4C68-BDA5-65AB735C5FAA}" type="slidenum">
              <a:rPr lang="en-US" smtClean="0"/>
              <a:t>‹#›</a:t>
            </a:fld>
            <a:endParaRPr lang="en-US"/>
          </a:p>
        </p:txBody>
      </p:sp>
    </p:spTree>
    <p:extLst>
      <p:ext uri="{BB962C8B-B14F-4D97-AF65-F5344CB8AC3E}">
        <p14:creationId xmlns:p14="http://schemas.microsoft.com/office/powerpoint/2010/main" val="1998585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80C5D8-322A-45EB-9E4A-4EC6EE10177F}" type="datetimeFigureOut">
              <a:rPr lang="en-US" smtClean="0"/>
              <a:t>10/7/2019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B5E0C4-CA18-4C68-BDA5-65AB735C5FAA}" type="slidenum">
              <a:rPr lang="en-US" smtClean="0"/>
              <a:t>‹#›</a:t>
            </a:fld>
            <a:endParaRPr lang="en-US"/>
          </a:p>
        </p:txBody>
      </p:sp>
    </p:spTree>
    <p:extLst>
      <p:ext uri="{BB962C8B-B14F-4D97-AF65-F5344CB8AC3E}">
        <p14:creationId xmlns:p14="http://schemas.microsoft.com/office/powerpoint/2010/main" val="1196644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80C5D8-322A-45EB-9E4A-4EC6EE10177F}" type="datetimeFigureOut">
              <a:rPr lang="en-US" smtClean="0"/>
              <a:t>10/7/2019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B5E0C4-CA18-4C68-BDA5-65AB735C5FAA}" type="slidenum">
              <a:rPr lang="en-US" smtClean="0"/>
              <a:t>‹#›</a:t>
            </a:fld>
            <a:endParaRPr lang="en-US"/>
          </a:p>
        </p:txBody>
      </p:sp>
    </p:spTree>
    <p:extLst>
      <p:ext uri="{BB962C8B-B14F-4D97-AF65-F5344CB8AC3E}">
        <p14:creationId xmlns:p14="http://schemas.microsoft.com/office/powerpoint/2010/main" val="5289604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96733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lum bright="-20000" contrast="40000"/>
          </a:blip>
          <a:stretch>
            <a:fillRect/>
          </a:stretch>
        </p:blipFill>
        <p:spPr>
          <a:xfrm>
            <a:off x="2872711" y="231820"/>
            <a:ext cx="5846286" cy="6800045"/>
          </a:xfrm>
          <a:prstGeom prst="rect">
            <a:avLst/>
          </a:prstGeom>
        </p:spPr>
      </p:pic>
    </p:spTree>
    <p:extLst>
      <p:ext uri="{BB962C8B-B14F-4D97-AF65-F5344CB8AC3E}">
        <p14:creationId xmlns:p14="http://schemas.microsoft.com/office/powerpoint/2010/main" val="302739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2F0D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130901" y="1350500"/>
            <a:ext cx="9930197" cy="3685734"/>
          </a:xfrm>
          <a:prstGeom prst="rect">
            <a:avLst/>
          </a:prstGeom>
        </p:spPr>
      </p:pic>
    </p:spTree>
    <p:extLst>
      <p:ext uri="{BB962C8B-B14F-4D97-AF65-F5344CB8AC3E}">
        <p14:creationId xmlns:p14="http://schemas.microsoft.com/office/powerpoint/2010/main" val="694373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479226" y="154546"/>
            <a:ext cx="5923241" cy="5865892"/>
          </a:xfrm>
          <a:prstGeom prst="rect">
            <a:avLst/>
          </a:prstGeom>
        </p:spPr>
      </p:pic>
    </p:spTree>
    <p:extLst>
      <p:ext uri="{BB962C8B-B14F-4D97-AF65-F5344CB8AC3E}">
        <p14:creationId xmlns:p14="http://schemas.microsoft.com/office/powerpoint/2010/main" val="1281617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20000"/>
          </a:blip>
          <a:stretch>
            <a:fillRect/>
          </a:stretch>
        </p:blipFill>
        <p:spPr>
          <a:xfrm>
            <a:off x="3555443" y="-103031"/>
            <a:ext cx="5578780" cy="6485508"/>
          </a:xfrm>
          <a:prstGeom prst="rect">
            <a:avLst/>
          </a:prstGeom>
        </p:spPr>
      </p:pic>
    </p:spTree>
    <p:extLst>
      <p:ext uri="{BB962C8B-B14F-4D97-AF65-F5344CB8AC3E}">
        <p14:creationId xmlns:p14="http://schemas.microsoft.com/office/powerpoint/2010/main" val="1671030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23494" y="669323"/>
            <a:ext cx="10836872" cy="4334865"/>
          </a:xfrm>
          <a:prstGeom prst="rect">
            <a:avLst/>
          </a:prstGeom>
        </p:spPr>
      </p:pic>
    </p:spTree>
    <p:extLst>
      <p:ext uri="{BB962C8B-B14F-4D97-AF65-F5344CB8AC3E}">
        <p14:creationId xmlns:p14="http://schemas.microsoft.com/office/powerpoint/2010/main" val="2040883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20000"/>
          </a:blip>
          <a:stretch>
            <a:fillRect/>
          </a:stretch>
        </p:blipFill>
        <p:spPr>
          <a:xfrm>
            <a:off x="2081920" y="-30810"/>
            <a:ext cx="8916638" cy="6292608"/>
          </a:xfrm>
          <a:prstGeom prst="rect">
            <a:avLst/>
          </a:prstGeom>
        </p:spPr>
      </p:pic>
    </p:spTree>
    <p:extLst>
      <p:ext uri="{BB962C8B-B14F-4D97-AF65-F5344CB8AC3E}">
        <p14:creationId xmlns:p14="http://schemas.microsoft.com/office/powerpoint/2010/main" val="22466495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lum bright="-20000" contrast="40000"/>
          </a:blip>
          <a:stretch>
            <a:fillRect/>
          </a:stretch>
        </p:blipFill>
        <p:spPr>
          <a:xfrm>
            <a:off x="3129566" y="24562"/>
            <a:ext cx="4584879" cy="6808876"/>
          </a:xfrm>
          <a:prstGeom prst="rect">
            <a:avLst/>
          </a:prstGeom>
        </p:spPr>
      </p:pic>
    </p:spTree>
    <p:extLst>
      <p:ext uri="{BB962C8B-B14F-4D97-AF65-F5344CB8AC3E}">
        <p14:creationId xmlns:p14="http://schemas.microsoft.com/office/powerpoint/2010/main" val="14215168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72295" y="0"/>
            <a:ext cx="10515600" cy="4351338"/>
          </a:xfrm>
        </p:spPr>
        <p:txBody>
          <a:bodyPr/>
          <a:lstStyle/>
          <a:p>
            <a:pPr marL="0" indent="0" algn="r" rtl="1">
              <a:buNone/>
            </a:pPr>
            <a:r>
              <a:rPr lang="fa-IR" sz="2000" dirty="0">
                <a:cs typeface="B Nazanin" panose="00000400000000000000" pitchFamily="2" charset="-78"/>
              </a:rPr>
              <a:t>اگر </a:t>
            </a:r>
            <a:r>
              <a:rPr lang="en-US" sz="2000" dirty="0">
                <a:cs typeface="B Nazanin" panose="00000400000000000000" pitchFamily="2" charset="-78"/>
              </a:rPr>
              <a:t>M</a:t>
            </a:r>
            <a:r>
              <a:rPr lang="en-US" sz="2000" baseline="30000" dirty="0">
                <a:cs typeface="B Nazanin" panose="00000400000000000000" pitchFamily="2" charset="-78"/>
              </a:rPr>
              <a:t>m+ </a:t>
            </a:r>
            <a:r>
              <a:rPr lang="fa-IR" sz="2000" dirty="0">
                <a:cs typeface="B Nazanin" panose="00000400000000000000" pitchFamily="2" charset="-78"/>
              </a:rPr>
              <a:t>به لیگاندی متصل باشد که ثابت تشکیل بالایی داشته باشد تمایل به انجام واکنش کاهش کمتر می شود </a:t>
            </a:r>
            <a:r>
              <a:rPr lang="fa-IR" sz="2000" dirty="0" smtClean="0">
                <a:cs typeface="B Nazanin" panose="00000400000000000000" pitchFamily="2" charset="-78"/>
              </a:rPr>
              <a:t>یعنی </a:t>
            </a:r>
            <a:r>
              <a:rPr lang="fa-IR" sz="2000" dirty="0">
                <a:cs typeface="B Nazanin" panose="00000400000000000000" pitchFamily="2" charset="-78"/>
              </a:rPr>
              <a:t>پتانسیل کاهش کوچکتر می شود.</a:t>
            </a:r>
            <a:endParaRPr lang="en-US" sz="2000" dirty="0">
              <a:cs typeface="B Nazanin" panose="00000400000000000000" pitchFamily="2" charset="-78"/>
            </a:endParaRPr>
          </a:p>
          <a:p>
            <a:pPr marL="0" indent="0" algn="r" rtl="1">
              <a:buNone/>
            </a:pPr>
            <a:r>
              <a:rPr lang="fa-IR" sz="2000" dirty="0">
                <a:cs typeface="B Nazanin" panose="00000400000000000000" pitchFamily="2" charset="-78"/>
              </a:rPr>
              <a:t>اگر لیگاند بتواند بهر دو شکل اکسید و کاهش یافته فلز متصل شود باید دید ثابت تشکیل کمپلکس ان با کدام شکل بزرگتر است </a:t>
            </a:r>
            <a:endParaRPr lang="en-US" sz="2000" dirty="0">
              <a:cs typeface="B Nazanin" panose="00000400000000000000" pitchFamily="2" charset="-78"/>
            </a:endParaRPr>
          </a:p>
          <a:p>
            <a:pPr marL="0" indent="0" algn="r" rtl="1">
              <a:buNone/>
            </a:pPr>
            <a:r>
              <a:rPr lang="fa-IR" sz="2000" dirty="0">
                <a:cs typeface="B Nazanin" panose="00000400000000000000" pitchFamily="2" charset="-78"/>
              </a:rPr>
              <a:t>اگر لیگاند به </a:t>
            </a:r>
            <a:r>
              <a:rPr lang="en-US" sz="2000" dirty="0">
                <a:cs typeface="B Nazanin" panose="00000400000000000000" pitchFamily="2" charset="-78"/>
              </a:rPr>
              <a:t>M</a:t>
            </a:r>
            <a:r>
              <a:rPr lang="en-US" sz="2000" baseline="30000" dirty="0">
                <a:cs typeface="B Nazanin" panose="00000400000000000000" pitchFamily="2" charset="-78"/>
              </a:rPr>
              <a:t>m+</a:t>
            </a:r>
            <a:r>
              <a:rPr lang="fa-IR" sz="2000" dirty="0">
                <a:cs typeface="B Nazanin" panose="00000400000000000000" pitchFamily="2" charset="-78"/>
              </a:rPr>
              <a:t> متمایل باشد پتانسیل کاهش کوچکتر می شود</a:t>
            </a:r>
            <a:endParaRPr lang="en-US" sz="2000" dirty="0">
              <a:cs typeface="B Nazanin" panose="00000400000000000000" pitchFamily="2" charset="-78"/>
            </a:endParaRPr>
          </a:p>
          <a:p>
            <a:pPr marL="0" indent="0" algn="r" rtl="1">
              <a:buNone/>
            </a:pPr>
            <a:r>
              <a:rPr lang="fa-IR" sz="2000" dirty="0">
                <a:cs typeface="B Nazanin" panose="00000400000000000000" pitchFamily="2" charset="-78"/>
              </a:rPr>
              <a:t>و برعکس</a:t>
            </a:r>
            <a:endParaRPr lang="en-US" sz="2000" dirty="0">
              <a:cs typeface="B Nazanin" panose="00000400000000000000" pitchFamily="2" charset="-78"/>
            </a:endParaRPr>
          </a:p>
          <a:p>
            <a:pPr algn="r" rtl="1"/>
            <a:r>
              <a:rPr lang="fa-IR" sz="2400" dirty="0">
                <a:cs typeface="B Nazanin" panose="00000400000000000000" pitchFamily="2" charset="-78"/>
              </a:rPr>
              <a:t>اگر به </a:t>
            </a:r>
            <a:r>
              <a:rPr lang="en-US" sz="2400" dirty="0">
                <a:cs typeface="B Nazanin" panose="00000400000000000000" pitchFamily="2" charset="-78"/>
              </a:rPr>
              <a:t>M</a:t>
            </a:r>
            <a:r>
              <a:rPr lang="en-US" sz="2400" baseline="30000" dirty="0">
                <a:cs typeface="B Nazanin" panose="00000400000000000000" pitchFamily="2" charset="-78"/>
              </a:rPr>
              <a:t>(m-n)+</a:t>
            </a:r>
            <a:r>
              <a:rPr lang="fa-IR" sz="2400" dirty="0">
                <a:cs typeface="B Nazanin" panose="00000400000000000000" pitchFamily="2" charset="-78"/>
              </a:rPr>
              <a:t>   متمایل باشد پتانسیل کاهش بزرگتر می شود.</a:t>
            </a:r>
            <a:endParaRPr lang="en-US" sz="2400" dirty="0">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0" y="2542896"/>
            <a:ext cx="7867918" cy="4315104"/>
          </a:xfrm>
          <a:prstGeom prst="rect">
            <a:avLst/>
          </a:prstGeom>
        </p:spPr>
      </p:pic>
      <p:sp>
        <p:nvSpPr>
          <p:cNvPr id="5" name="Rectangle 4"/>
          <p:cNvSpPr/>
          <p:nvPr/>
        </p:nvSpPr>
        <p:spPr>
          <a:xfrm>
            <a:off x="140820" y="375542"/>
            <a:ext cx="3693640" cy="388696"/>
          </a:xfrm>
          <a:prstGeom prst="rect">
            <a:avLst/>
          </a:prstGeom>
        </p:spPr>
        <p:txBody>
          <a:bodyPr wrap="non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M</a:t>
            </a:r>
            <a:r>
              <a:rPr lang="en-US" baseline="30000" dirty="0">
                <a:latin typeface="Calibri" panose="020F0502020204030204" pitchFamily="34" charset="0"/>
                <a:ea typeface="Calibri" panose="020F0502020204030204" pitchFamily="34" charset="0"/>
                <a:cs typeface="Arial" panose="020B0604020202020204" pitchFamily="34" charset="0"/>
              </a:rPr>
              <a:t>m+</a:t>
            </a:r>
            <a:r>
              <a:rPr lang="en-US" dirty="0">
                <a:latin typeface="Calibri" panose="020F0502020204030204" pitchFamily="34" charset="0"/>
                <a:ea typeface="Calibri" panose="020F0502020204030204" pitchFamily="34" charset="0"/>
                <a:cs typeface="Arial" panose="020B0604020202020204" pitchFamily="34" charset="0"/>
              </a:rPr>
              <a:t>+ ne</a:t>
            </a:r>
            <a:r>
              <a:rPr lang="en-US" dirty="0">
                <a:latin typeface="Calibri" panose="020F0502020204030204" pitchFamily="34" charset="0"/>
                <a:ea typeface="Calibri" panose="020F0502020204030204" pitchFamily="34" charset="0"/>
                <a:cs typeface="Arial" panose="020B0604020202020204" pitchFamily="34" charset="0"/>
                <a:sym typeface="Wingdings 3" panose="05040102010807070707" pitchFamily="18" charset="2"/>
              </a:rPr>
              <a:t></a:t>
            </a:r>
            <a:r>
              <a:rPr lang="en-US" dirty="0">
                <a:latin typeface="Calibri" panose="020F0502020204030204" pitchFamily="34" charset="0"/>
                <a:ea typeface="Calibri" panose="020F0502020204030204" pitchFamily="34" charset="0"/>
                <a:cs typeface="Arial" panose="020B0604020202020204" pitchFamily="34" charset="0"/>
              </a:rPr>
              <a:t> M</a:t>
            </a:r>
            <a:r>
              <a:rPr lang="en-US" baseline="30000" dirty="0">
                <a:latin typeface="Calibri" panose="020F0502020204030204" pitchFamily="34" charset="0"/>
                <a:ea typeface="Calibri" panose="020F0502020204030204" pitchFamily="34" charset="0"/>
                <a:cs typeface="Arial" panose="020B0604020202020204" pitchFamily="34" charset="0"/>
              </a:rPr>
              <a:t>(m-n)+</a:t>
            </a:r>
            <a:r>
              <a:rPr lang="en-US" dirty="0">
                <a:latin typeface="Calibri" panose="020F0502020204030204" pitchFamily="34" charset="0"/>
                <a:ea typeface="Calibri" panose="020F0502020204030204" pitchFamily="34" charset="0"/>
                <a:cs typeface="Arial" panose="020B0604020202020204" pitchFamily="34" charset="0"/>
              </a:rPr>
              <a:t>          	E&gt;&gt;0.0v</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152076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12124" y="669701"/>
            <a:ext cx="10758591" cy="5178200"/>
          </a:xfrm>
          <a:prstGeom prst="rect">
            <a:avLst/>
          </a:prstGeom>
        </p:spPr>
      </p:pic>
    </p:spTree>
    <p:extLst>
      <p:ext uri="{BB962C8B-B14F-4D97-AF65-F5344CB8AC3E}">
        <p14:creationId xmlns:p14="http://schemas.microsoft.com/office/powerpoint/2010/main" val="2628114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2"/>
          <a:stretch>
            <a:fillRect/>
          </a:stretch>
        </p:blipFill>
        <p:spPr>
          <a:xfrm>
            <a:off x="2142186" y="1"/>
            <a:ext cx="7907628" cy="6858000"/>
          </a:xfrm>
          <a:prstGeom prst="rect">
            <a:avLst/>
          </a:prstGeom>
        </p:spPr>
      </p:pic>
    </p:spTree>
    <p:extLst>
      <p:ext uri="{BB962C8B-B14F-4D97-AF65-F5344CB8AC3E}">
        <p14:creationId xmlns:p14="http://schemas.microsoft.com/office/powerpoint/2010/main" val="34466341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itle 2"/>
              <p:cNvSpPr>
                <a:spLocks noGrp="1"/>
              </p:cNvSpPr>
              <p:nvPr>
                <p:ph type="title"/>
              </p:nvPr>
            </p:nvSpPr>
            <p:spPr/>
            <p:txBody>
              <a:bodyPr/>
              <a:lstStyle/>
              <a:p>
                <a:pPr algn="r" rtl="1"/>
                <a14:m>
                  <m:oMath xmlns:m="http://schemas.openxmlformats.org/officeDocument/2006/math">
                    <m:sSup>
                      <m:sSupPr>
                        <m:ctrlPr>
                          <a:rPr lang="en-US" sz="4800" i="1">
                            <a:latin typeface="Cambria Math"/>
                            <a:ea typeface="Cambria Math"/>
                          </a:rPr>
                        </m:ctrlPr>
                      </m:sSupPr>
                      <m:e>
                        <m:r>
                          <a:rPr lang="en-US" sz="4800" i="1">
                            <a:latin typeface="Cambria Math"/>
                            <a:ea typeface="Cambria Math"/>
                          </a:rPr>
                          <m:t>𝐸</m:t>
                        </m:r>
                      </m:e>
                      <m:sup>
                        <m:r>
                          <a:rPr lang="en-US" sz="4800" i="1">
                            <a:latin typeface="Cambria Math"/>
                            <a:ea typeface="Cambria Math"/>
                          </a:rPr>
                          <m:t>0</m:t>
                        </m:r>
                      </m:sup>
                    </m:sSup>
                  </m:oMath>
                </a14:m>
                <a:r>
                  <a:rPr lang="fa-IR" sz="4800" dirty="0"/>
                  <a:t>های تشکیل کمپلکس</a:t>
                </a:r>
              </a:p>
            </p:txBody>
          </p:sp>
        </mc:Choice>
        <mc:Fallback xmlns="">
          <p:sp>
            <p:nvSpPr>
              <p:cNvPr id="3" name="Title 2"/>
              <p:cNvSpPr>
                <a:spLocks noGrp="1" noRot="1" noChangeAspect="1" noMove="1" noResize="1" noEditPoints="1" noAdjustHandles="1" noChangeArrowheads="1" noChangeShapeType="1" noTextEdit="1"/>
              </p:cNvSpPr>
              <p:nvPr>
                <p:ph type="title"/>
              </p:nvPr>
            </p:nvSpPr>
            <p:spPr>
              <a:blipFill rotWithShape="0">
                <a:blip r:embed="rId2"/>
                <a:stretch>
                  <a:fillRect b="-3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812800" y="2006600"/>
                <a:ext cx="10566400" cy="3450696"/>
              </a:xfrm>
            </p:spPr>
            <p:txBody>
              <a:bodyPr>
                <a:noAutofit/>
              </a:bodyPr>
              <a:lstStyle/>
              <a:p>
                <a:pPr algn="justLow" rtl="1"/>
                <a:r>
                  <a:rPr lang="fa-IR" sz="2400" dirty="0">
                    <a:cs typeface="B Nazanin" panose="00000400000000000000" pitchFamily="2" charset="-78"/>
                  </a:rPr>
                  <a:t>تشکیل یک کمپلکس پایدار با حالت اکسایش بالا فلز اکسایش آن را مطلوب تر می کند و باعث منفی تر شدن پتانسیل استاندارد آن می شود . همچنین تشکیل یک کمپلکس با حالت اکسایش پایین تر فلز کاهش آن را مطلوب تر و باعث مثبت تر شدن پتانسیل استاندارد آن می شود. در واکنش آن با هگزاسیانوفرات نسبت به </a:t>
                </a:r>
                <a:r>
                  <a:rPr lang="en-US" sz="2400" dirty="0" err="1">
                    <a:cs typeface="B Nazanin" panose="00000400000000000000" pitchFamily="2" charset="-78"/>
                  </a:rPr>
                  <a:t>aq</a:t>
                </a:r>
                <a:r>
                  <a:rPr lang="fa-IR" sz="2400" dirty="0">
                    <a:cs typeface="B Nazanin" panose="00000400000000000000" pitchFamily="2" charset="-78"/>
                  </a:rPr>
                  <a:t> ان </a:t>
                </a:r>
                <a14:m>
                  <m:oMath xmlns:m="http://schemas.openxmlformats.org/officeDocument/2006/math">
                    <m:sSup>
                      <m:sSupPr>
                        <m:ctrlPr>
                          <a:rPr lang="en-US" sz="2400" i="1">
                            <a:latin typeface="Cambria Math"/>
                            <a:ea typeface="Cambria Math"/>
                          </a:rPr>
                        </m:ctrlPr>
                      </m:sSupPr>
                      <m:e>
                        <m:r>
                          <a:rPr lang="en-US" sz="2400" i="1">
                            <a:latin typeface="Cambria Math"/>
                            <a:ea typeface="Cambria Math"/>
                          </a:rPr>
                          <m:t>𝐸</m:t>
                        </m:r>
                      </m:e>
                      <m:sup>
                        <m:r>
                          <a:rPr lang="en-US" sz="2400" i="1">
                            <a:latin typeface="Cambria Math"/>
                            <a:ea typeface="Cambria Math"/>
                          </a:rPr>
                          <m:t>0</m:t>
                        </m:r>
                      </m:sup>
                    </m:sSup>
                    <m:r>
                      <a:rPr lang="fa-IR" sz="2400">
                        <a:latin typeface="Cambria Math"/>
                        <a:ea typeface="Cambria Math"/>
                      </a:rPr>
                      <m:t> </m:t>
                    </m:r>
                  </m:oMath>
                </a14:m>
                <a:r>
                  <a:rPr lang="fa-IR" sz="2400" dirty="0">
                    <a:cs typeface="B Nazanin" panose="00000400000000000000" pitchFamily="2" charset="-78"/>
                  </a:rPr>
                  <a:t> کمتر احیا به </a:t>
                </a:r>
              </a:p>
              <a:p>
                <a:pPr marL="0" indent="0" algn="just" rtl="1">
                  <a:buNone/>
                </a:pPr>
                <a:r>
                  <a:rPr lang="fa-IR" sz="2400" dirty="0"/>
                  <a:t>     </a:t>
                </a:r>
                <a:r>
                  <a:rPr lang="fa-IR" sz="2400" dirty="0">
                    <a:cs typeface="B Nazanin" panose="00000400000000000000" pitchFamily="2" charset="-78"/>
                  </a:rPr>
                  <a:t>معنی آن است که این کمپلکس در مقابل کاهش مقاوم تر است.</a:t>
                </a:r>
              </a:p>
              <a:p>
                <a:pPr marL="0" indent="0" algn="just" rtl="1">
                  <a:buNone/>
                </a:pPr>
                <a:endParaRPr lang="fa-IR" sz="2400" dirty="0">
                  <a:cs typeface="B Nazanin" panose="00000400000000000000" pitchFamily="2" charset="-78"/>
                </a:endParaRPr>
              </a:p>
              <a:p>
                <a:pPr algn="just" rtl="1"/>
                <a:r>
                  <a:rPr lang="fa-IR" sz="2400" dirty="0">
                    <a:effectLst>
                      <a:outerShdw blurRad="38100" dist="38100" dir="2700000" algn="tl">
                        <a:srgbClr val="000000">
                          <a:alpha val="43137"/>
                        </a:srgbClr>
                      </a:outerShdw>
                    </a:effectLst>
                    <a:cs typeface="B Nazanin" panose="00000400000000000000" pitchFamily="2" charset="-78"/>
                  </a:rPr>
                  <a:t>ایراد های نمودار لایتمر :</a:t>
                </a:r>
              </a:p>
              <a:p>
                <a:pPr marL="0" indent="0" algn="just" rtl="1">
                  <a:buNone/>
                </a:pPr>
                <a:r>
                  <a:rPr lang="fa-IR" sz="2400" dirty="0">
                    <a:effectLst>
                      <a:outerShdw blurRad="38100" dist="38100" dir="2700000" algn="tl">
                        <a:srgbClr val="000000">
                          <a:alpha val="43137"/>
                        </a:srgbClr>
                      </a:outerShdw>
                    </a:effectLst>
                    <a:cs typeface="B Nazanin" panose="00000400000000000000" pitchFamily="2" charset="-78"/>
                  </a:rPr>
                  <a:t>1. </a:t>
                </a:r>
                <a:r>
                  <a:rPr lang="fa-IR" sz="2400" dirty="0">
                    <a:cs typeface="B Nazanin" panose="00000400000000000000" pitchFamily="2" charset="-78"/>
                  </a:rPr>
                  <a:t>نمیتوانیم بگوییم کدام حالت اکسایش پایدار ترین حالت است.</a:t>
                </a:r>
              </a:p>
              <a:p>
                <a:pPr marL="0" indent="0" algn="just" rtl="1">
                  <a:buNone/>
                </a:pPr>
                <a:r>
                  <a:rPr lang="fa-IR" sz="2400" dirty="0">
                    <a:effectLst>
                      <a:outerShdw blurRad="38100" dist="38100" dir="2700000" algn="tl">
                        <a:srgbClr val="000000">
                          <a:alpha val="43137"/>
                        </a:srgbClr>
                      </a:outerShdw>
                    </a:effectLst>
                    <a:cs typeface="B Nazanin" panose="00000400000000000000" pitchFamily="2" charset="-78"/>
                  </a:rPr>
                  <a:t>2.</a:t>
                </a:r>
                <a:r>
                  <a:rPr lang="fa-IR" sz="2400" dirty="0">
                    <a:cs typeface="B Nazanin" panose="00000400000000000000" pitchFamily="2" charset="-78"/>
                  </a:rPr>
                  <a:t>نمیتوانیم بگوییم آیا یک گونه نسبت به تسهیم نامتناسب پایدار است یا ناپایدار</a:t>
                </a:r>
                <a:endParaRPr lang="fa-IR" sz="2400" dirty="0">
                  <a:effectLst>
                    <a:outerShdw blurRad="38100" dist="38100" dir="2700000" algn="tl">
                      <a:srgbClr val="000000">
                        <a:alpha val="43137"/>
                      </a:srgbClr>
                    </a:outerShdw>
                  </a:effectLst>
                  <a:cs typeface="B Nazanin" panose="00000400000000000000" pitchFamily="2" charset="-78"/>
                </a:endParaRP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812800" y="2006600"/>
                <a:ext cx="10566400" cy="3450696"/>
              </a:xfrm>
              <a:blipFill rotWithShape="0">
                <a:blip r:embed="rId3"/>
                <a:stretch>
                  <a:fillRect l="-1557" t="-3004" r="-1153" b="-12191"/>
                </a:stretch>
              </a:blipFill>
            </p:spPr>
            <p:txBody>
              <a:bodyPr/>
              <a:lstStyle/>
              <a:p>
                <a:r>
                  <a:rPr lang="en-US">
                    <a:noFill/>
                  </a:rPr>
                  <a:t> </a:t>
                </a:r>
              </a:p>
            </p:txBody>
          </p:sp>
        </mc:Fallback>
      </mc:AlternateContent>
    </p:spTree>
    <p:extLst>
      <p:ext uri="{BB962C8B-B14F-4D97-AF65-F5344CB8AC3E}">
        <p14:creationId xmlns:p14="http://schemas.microsoft.com/office/powerpoint/2010/main" val="31763461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lum bright="-20000" contrast="40000"/>
          </a:blip>
          <a:stretch>
            <a:fillRect/>
          </a:stretch>
        </p:blipFill>
        <p:spPr>
          <a:xfrm>
            <a:off x="7212540" y="0"/>
            <a:ext cx="4842086" cy="6618999"/>
          </a:xfrm>
          <a:prstGeom prst="rect">
            <a:avLst/>
          </a:prstGeom>
        </p:spPr>
      </p:pic>
      <p:pic>
        <p:nvPicPr>
          <p:cNvPr id="5" name="Picture 4"/>
          <p:cNvPicPr>
            <a:picLocks noChangeAspect="1"/>
          </p:cNvPicPr>
          <p:nvPr/>
        </p:nvPicPr>
        <p:blipFill>
          <a:blip r:embed="rId3">
            <a:lum bright="-20000" contrast="40000"/>
          </a:blip>
          <a:stretch>
            <a:fillRect/>
          </a:stretch>
        </p:blipFill>
        <p:spPr>
          <a:xfrm>
            <a:off x="838200" y="230188"/>
            <a:ext cx="5284358" cy="901922"/>
          </a:xfrm>
          <a:prstGeom prst="rect">
            <a:avLst/>
          </a:prstGeom>
        </p:spPr>
      </p:pic>
      <p:pic>
        <p:nvPicPr>
          <p:cNvPr id="6" name="Picture 5"/>
          <p:cNvPicPr>
            <a:picLocks noChangeAspect="1"/>
          </p:cNvPicPr>
          <p:nvPr/>
        </p:nvPicPr>
        <p:blipFill>
          <a:blip r:embed="rId4">
            <a:lum bright="-20000" contrast="40000"/>
          </a:blip>
          <a:stretch>
            <a:fillRect/>
          </a:stretch>
        </p:blipFill>
        <p:spPr>
          <a:xfrm>
            <a:off x="761983" y="1157496"/>
            <a:ext cx="5436791" cy="406500"/>
          </a:xfrm>
          <a:prstGeom prst="rect">
            <a:avLst/>
          </a:prstGeom>
        </p:spPr>
      </p:pic>
      <p:pic>
        <p:nvPicPr>
          <p:cNvPr id="7" name="Picture 6"/>
          <p:cNvPicPr>
            <a:picLocks noChangeAspect="1"/>
          </p:cNvPicPr>
          <p:nvPr/>
        </p:nvPicPr>
        <p:blipFill>
          <a:blip r:embed="rId5">
            <a:lum bright="-20000" contrast="40000"/>
          </a:blip>
          <a:stretch>
            <a:fillRect/>
          </a:stretch>
        </p:blipFill>
        <p:spPr>
          <a:xfrm>
            <a:off x="137374" y="2217609"/>
            <a:ext cx="7422525" cy="2680360"/>
          </a:xfrm>
          <a:prstGeom prst="rect">
            <a:avLst/>
          </a:prstGeom>
        </p:spPr>
      </p:pic>
    </p:spTree>
    <p:extLst>
      <p:ext uri="{BB962C8B-B14F-4D97-AF65-F5344CB8AC3E}">
        <p14:creationId xmlns:p14="http://schemas.microsoft.com/office/powerpoint/2010/main" val="2926670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2">
            <a:lum bright="-20000" contrast="40000"/>
          </a:blip>
          <a:stretch>
            <a:fillRect/>
          </a:stretch>
        </p:blipFill>
        <p:spPr>
          <a:xfrm>
            <a:off x="1101722" y="0"/>
            <a:ext cx="9988556" cy="6858000"/>
          </a:xfrm>
          <a:prstGeom prst="rect">
            <a:avLst/>
          </a:prstGeom>
        </p:spPr>
      </p:pic>
    </p:spTree>
    <p:extLst>
      <p:ext uri="{BB962C8B-B14F-4D97-AF65-F5344CB8AC3E}">
        <p14:creationId xmlns:p14="http://schemas.microsoft.com/office/powerpoint/2010/main" val="6914361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887858" y="412007"/>
            <a:ext cx="10416283" cy="6033985"/>
          </a:xfrm>
          <a:prstGeom prst="rect">
            <a:avLst/>
          </a:prstGeom>
        </p:spPr>
      </p:pic>
    </p:spTree>
    <p:extLst>
      <p:ext uri="{BB962C8B-B14F-4D97-AF65-F5344CB8AC3E}">
        <p14:creationId xmlns:p14="http://schemas.microsoft.com/office/powerpoint/2010/main" val="26423938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345159" y="691476"/>
            <a:ext cx="9501682" cy="5475048"/>
          </a:xfrm>
          <a:prstGeom prst="rect">
            <a:avLst/>
          </a:prstGeom>
        </p:spPr>
      </p:pic>
    </p:spTree>
    <p:extLst>
      <p:ext uri="{BB962C8B-B14F-4D97-AF65-F5344CB8AC3E}">
        <p14:creationId xmlns:p14="http://schemas.microsoft.com/office/powerpoint/2010/main" val="12070646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650025" y="107132"/>
            <a:ext cx="8891949" cy="6643735"/>
          </a:xfrm>
          <a:prstGeom prst="rect">
            <a:avLst/>
          </a:prstGeom>
        </p:spPr>
      </p:pic>
    </p:spTree>
    <p:extLst>
      <p:ext uri="{BB962C8B-B14F-4D97-AF65-F5344CB8AC3E}">
        <p14:creationId xmlns:p14="http://schemas.microsoft.com/office/powerpoint/2010/main" val="14130274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lum bright="-20000" contrast="40000"/>
          </a:blip>
          <a:stretch>
            <a:fillRect/>
          </a:stretch>
        </p:blipFill>
        <p:spPr>
          <a:xfrm>
            <a:off x="946266" y="485962"/>
            <a:ext cx="9552493" cy="5691001"/>
          </a:xfrm>
          <a:prstGeom prst="rect">
            <a:avLst/>
          </a:prstGeom>
        </p:spPr>
      </p:pic>
    </p:spTree>
    <p:extLst>
      <p:ext uri="{BB962C8B-B14F-4D97-AF65-F5344CB8AC3E}">
        <p14:creationId xmlns:p14="http://schemas.microsoft.com/office/powerpoint/2010/main" val="1238239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345159" y="685124"/>
            <a:ext cx="9501682" cy="5487751"/>
          </a:xfrm>
          <a:prstGeom prst="rect">
            <a:avLst/>
          </a:prstGeom>
        </p:spPr>
      </p:pic>
    </p:spTree>
    <p:extLst>
      <p:ext uri="{BB962C8B-B14F-4D97-AF65-F5344CB8AC3E}">
        <p14:creationId xmlns:p14="http://schemas.microsoft.com/office/powerpoint/2010/main" val="831226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675431" y="1574343"/>
            <a:ext cx="8841137" cy="3709313"/>
          </a:xfrm>
          <a:prstGeom prst="rect">
            <a:avLst/>
          </a:prstGeom>
        </p:spPr>
      </p:pic>
    </p:spTree>
    <p:extLst>
      <p:ext uri="{BB962C8B-B14F-4D97-AF65-F5344CB8AC3E}">
        <p14:creationId xmlns:p14="http://schemas.microsoft.com/office/powerpoint/2010/main" val="2667617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rtl="1"/>
            <a:r>
              <a:rPr lang="fa-IR" dirty="0" smtClean="0"/>
              <a:t>دیاگرام فراست </a:t>
            </a:r>
            <a:r>
              <a:rPr lang="en-US" dirty="0" smtClean="0"/>
              <a:t>Frost</a:t>
            </a:r>
            <a:endParaRPr lang="fa-IR" dirty="0"/>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884419" y="1600200"/>
                <a:ext cx="10494780" cy="4876800"/>
              </a:xfrm>
            </p:spPr>
            <p:txBody>
              <a:bodyPr>
                <a:normAutofit/>
              </a:bodyPr>
              <a:lstStyle/>
              <a:p>
                <a:pPr algn="justLow" rtl="1"/>
                <a:r>
                  <a:rPr lang="fa-IR" sz="2133" dirty="0"/>
                  <a:t>با وجه به آنکه نمودارهای لایتمر می توانست اطلاعات خوبی را در مورد تغییر عدد اکسایش یک گونه در اختیار ما قرار دهد اما امکان تشخیص پایدار ترین حالت اکسایش و اینکه آیا یک گونه نسبت به تسهیم نامتناسب پایدار و یا ناپایدار است بدون محاسبه امکان پذیر نبود لذا دیاگرا م های جدیدی در این زمینه ابداع شد به نام دیاگرام فراست.ویژگی این دیاگرام در آن است که اولا حسب </a:t>
                </a:r>
                <a:r>
                  <a:rPr lang="en-US" sz="2133" dirty="0"/>
                  <a:t>NE</a:t>
                </a:r>
                <a:r>
                  <a:rPr lang="en-US" sz="2133" baseline="30000" dirty="0"/>
                  <a:t>0</a:t>
                </a:r>
                <a:r>
                  <a:rPr lang="fa-IR" sz="2133" dirty="0"/>
                  <a:t>  (تعداد </a:t>
                </a:r>
                <a:r>
                  <a:rPr lang="en-US" sz="2133" dirty="0"/>
                  <a:t>E</a:t>
                </a:r>
                <a:r>
                  <a:rPr lang="fa-IR" sz="2133" dirty="0"/>
                  <a:t>) برحسب عدد اکسایش ترسیم شده است در این دیاگرام پایدارترین حالت اکسایش نقطه </a:t>
                </a:r>
                <a:r>
                  <a:rPr lang="en-US" sz="2133" dirty="0"/>
                  <a:t>min</a:t>
                </a:r>
                <a:r>
                  <a:rPr lang="fa-IR" sz="2133" dirty="0"/>
                  <a:t> یاگرام را تشکیل می دهد. از انجا که رابطه بین </a:t>
                </a:r>
                <a14:m>
                  <m:oMath xmlns:m="http://schemas.openxmlformats.org/officeDocument/2006/math">
                    <m:r>
                      <a:rPr lang="en-US" sz="2133" i="1">
                        <a:latin typeface="Cambria Math"/>
                      </a:rPr>
                      <m:t>∆</m:t>
                    </m:r>
                    <m:sSup>
                      <m:sSupPr>
                        <m:ctrlPr>
                          <a:rPr lang="en-US" sz="2133" i="1">
                            <a:latin typeface="Cambria Math"/>
                          </a:rPr>
                        </m:ctrlPr>
                      </m:sSupPr>
                      <m:e>
                        <m:r>
                          <a:rPr lang="en-US" sz="2133" i="1">
                            <a:latin typeface="Cambria Math"/>
                          </a:rPr>
                          <m:t>𝐺</m:t>
                        </m:r>
                      </m:e>
                      <m:sup>
                        <m:r>
                          <a:rPr lang="en-US" sz="2133" i="1">
                            <a:latin typeface="Cambria Math"/>
                          </a:rPr>
                          <m:t>0</m:t>
                        </m:r>
                      </m:sup>
                    </m:sSup>
                  </m:oMath>
                </a14:m>
                <a:r>
                  <a:rPr lang="fa-IR" sz="2133" dirty="0"/>
                  <a:t> و </a:t>
                </a:r>
                <a14:m>
                  <m:oMath xmlns:m="http://schemas.openxmlformats.org/officeDocument/2006/math">
                    <m:sSup>
                      <m:sSupPr>
                        <m:ctrlPr>
                          <a:rPr lang="en-US" sz="2133" i="1">
                            <a:latin typeface="Cambria Math"/>
                          </a:rPr>
                        </m:ctrlPr>
                      </m:sSupPr>
                      <m:e>
                        <m:r>
                          <a:rPr lang="en-US" sz="2133" i="1">
                            <a:latin typeface="Cambria Math"/>
                          </a:rPr>
                          <m:t>𝐸</m:t>
                        </m:r>
                      </m:e>
                      <m:sup>
                        <m:r>
                          <a:rPr lang="en-US" sz="2133" i="1">
                            <a:latin typeface="Cambria Math"/>
                          </a:rPr>
                          <m:t>0</m:t>
                        </m:r>
                      </m:sup>
                    </m:sSup>
                  </m:oMath>
                </a14:m>
                <a:r>
                  <a:rPr lang="fa-IR" sz="2133" dirty="0"/>
                  <a:t> می تواند به صورت </a:t>
                </a:r>
                <a:endParaRPr lang="en-US" sz="2133" dirty="0"/>
              </a:p>
              <a:p>
                <a:pPr marL="0" indent="0" algn="r" rtl="1">
                  <a:buNone/>
                </a:pPr>
                <a14:m>
                  <m:oMathPara xmlns:m="http://schemas.openxmlformats.org/officeDocument/2006/math">
                    <m:oMathParaPr>
                      <m:jc m:val="centerGroup"/>
                    </m:oMathParaPr>
                    <m:oMath xmlns:m="http://schemas.openxmlformats.org/officeDocument/2006/math">
                      <m:r>
                        <a:rPr lang="fa-IR" sz="2133">
                          <a:latin typeface="Cambria Math"/>
                        </a:rPr>
                        <m:t>∆</m:t>
                      </m:r>
                      <m:sSup>
                        <m:sSupPr>
                          <m:ctrlPr>
                            <a:rPr lang="en-US" sz="2133" i="1">
                              <a:latin typeface="Cambria Math"/>
                            </a:rPr>
                          </m:ctrlPr>
                        </m:sSupPr>
                        <m:e>
                          <m:r>
                            <a:rPr lang="en-US" sz="2133" i="1">
                              <a:latin typeface="Cambria Math"/>
                            </a:rPr>
                            <m:t>𝐺</m:t>
                          </m:r>
                        </m:e>
                        <m:sup>
                          <m:r>
                            <a:rPr lang="en-US" sz="2133" i="1">
                              <a:latin typeface="Cambria Math"/>
                            </a:rPr>
                            <m:t>0</m:t>
                          </m:r>
                        </m:sup>
                      </m:sSup>
                      <m:r>
                        <a:rPr lang="en-US" sz="2133" i="1">
                          <a:latin typeface="Cambria Math"/>
                        </a:rPr>
                        <m:t>=−</m:t>
                      </m:r>
                      <m:r>
                        <a:rPr lang="en-US" sz="2133" i="1">
                          <a:latin typeface="Cambria Math"/>
                        </a:rPr>
                        <m:t>𝑣𝐹</m:t>
                      </m:r>
                      <m:sSup>
                        <m:sSupPr>
                          <m:ctrlPr>
                            <a:rPr lang="en-US" sz="2133" i="1">
                              <a:latin typeface="Cambria Math"/>
                            </a:rPr>
                          </m:ctrlPr>
                        </m:sSupPr>
                        <m:e>
                          <m:r>
                            <a:rPr lang="en-US" sz="2133" i="1">
                              <a:latin typeface="Cambria Math"/>
                            </a:rPr>
                            <m:t>𝐸</m:t>
                          </m:r>
                        </m:e>
                        <m:sup>
                          <m:r>
                            <a:rPr lang="en-US" sz="2133" i="1">
                              <a:latin typeface="Cambria Math"/>
                            </a:rPr>
                            <m:t>0</m:t>
                          </m:r>
                        </m:sup>
                      </m:sSup>
                      <m:r>
                        <a:rPr lang="en-US" sz="2133" i="1">
                          <a:latin typeface="Cambria Math"/>
                        </a:rPr>
                        <m:t>→</m:t>
                      </m:r>
                      <m:r>
                        <a:rPr lang="en-US" sz="2133" i="1">
                          <a:latin typeface="Cambria Math"/>
                        </a:rPr>
                        <m:t>𝑁</m:t>
                      </m:r>
                      <m:sSup>
                        <m:sSupPr>
                          <m:ctrlPr>
                            <a:rPr lang="en-US" sz="2133" i="1">
                              <a:latin typeface="Cambria Math"/>
                            </a:rPr>
                          </m:ctrlPr>
                        </m:sSupPr>
                        <m:e>
                          <m:r>
                            <a:rPr lang="en-US" sz="2133" i="1">
                              <a:latin typeface="Cambria Math"/>
                            </a:rPr>
                            <m:t>𝐸</m:t>
                          </m:r>
                        </m:e>
                        <m:sup>
                          <m:r>
                            <a:rPr lang="en-US" sz="2133" i="1">
                              <a:latin typeface="Cambria Math"/>
                            </a:rPr>
                            <m:t>0</m:t>
                          </m:r>
                        </m:sup>
                      </m:sSup>
                      <m:r>
                        <a:rPr lang="en-US" sz="2133" i="1">
                          <a:latin typeface="Cambria Math"/>
                        </a:rPr>
                        <m:t>=</m:t>
                      </m:r>
                      <m:f>
                        <m:fPr>
                          <m:ctrlPr>
                            <a:rPr lang="en-US" sz="2133" i="1">
                              <a:latin typeface="Cambria Math"/>
                            </a:rPr>
                          </m:ctrlPr>
                        </m:fPr>
                        <m:num>
                          <m:r>
                            <a:rPr lang="en-US" sz="2133" i="1">
                              <a:latin typeface="Cambria Math"/>
                            </a:rPr>
                            <m:t>−∆</m:t>
                          </m:r>
                          <m:r>
                            <a:rPr lang="en-US" sz="2133" i="1">
                              <a:latin typeface="Cambria Math"/>
                            </a:rPr>
                            <m:t>𝐺</m:t>
                          </m:r>
                        </m:num>
                        <m:den>
                          <m:r>
                            <a:rPr lang="en-US" sz="2133" i="1">
                              <a:latin typeface="Cambria Math"/>
                            </a:rPr>
                            <m:t>𝐹</m:t>
                          </m:r>
                        </m:den>
                      </m:f>
                    </m:oMath>
                  </m:oMathPara>
                </a14:m>
                <a:endParaRPr lang="en-US" sz="2133" dirty="0"/>
              </a:p>
              <a:p>
                <a:pPr marL="0" indent="0" algn="r" rtl="1">
                  <a:buNone/>
                </a:pPr>
                <a:r>
                  <a:rPr lang="fa-IR" sz="2133" dirty="0"/>
                  <a:t>باشد می توان نمودار فراست را به صورت دیاگرامی که تغییرات انرژی گیبس استاندارد را بر حسب عدد اکسایش تلقی کرد.</a:t>
                </a:r>
              </a:p>
              <a:p>
                <a:pPr marL="0" indent="0" algn="r" rtl="1">
                  <a:buNone/>
                </a:pPr>
                <a:r>
                  <a:rPr lang="fa-IR" sz="2133" dirty="0"/>
                  <a:t>                           </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884419" y="1600200"/>
                <a:ext cx="10494780" cy="4876800"/>
              </a:xfrm>
              <a:blipFill rotWithShape="0">
                <a:blip r:embed="rId2"/>
                <a:stretch>
                  <a:fillRect l="-1394" t="-1500" r="-639"/>
                </a:stretch>
              </a:blipFill>
            </p:spPr>
            <p:txBody>
              <a:bodyPr/>
              <a:lstStyle/>
              <a:p>
                <a:r>
                  <a:rPr lang="en-US">
                    <a:noFill/>
                  </a:rPr>
                  <a:t> </a:t>
                </a:r>
              </a:p>
            </p:txBody>
          </p:sp>
        </mc:Fallback>
      </mc:AlternateContent>
      <p:grpSp>
        <p:nvGrpSpPr>
          <p:cNvPr id="24" name="Group 23"/>
          <p:cNvGrpSpPr/>
          <p:nvPr/>
        </p:nvGrpSpPr>
        <p:grpSpPr>
          <a:xfrm>
            <a:off x="275043" y="4546601"/>
            <a:ext cx="4601757" cy="2092228"/>
            <a:chOff x="152400" y="3227070"/>
            <a:chExt cx="3451318" cy="1569171"/>
          </a:xfrm>
        </p:grpSpPr>
        <p:cxnSp>
          <p:nvCxnSpPr>
            <p:cNvPr id="5" name="Straight Arrow Connector 4"/>
            <p:cNvCxnSpPr/>
            <p:nvPr/>
          </p:nvCxnSpPr>
          <p:spPr>
            <a:xfrm>
              <a:off x="609600" y="4552950"/>
              <a:ext cx="1828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609600" y="3333750"/>
              <a:ext cx="0" cy="1219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762000" y="3790950"/>
              <a:ext cx="152400" cy="152400"/>
            </a:xfrm>
            <a:prstGeom prst="ellipse">
              <a:avLst/>
            </a:prstGeom>
            <a:noFill/>
          </p:spPr>
          <p:style>
            <a:lnRef idx="2">
              <a:schemeClr val="accent1"/>
            </a:lnRef>
            <a:fillRef idx="1">
              <a:schemeClr val="lt1"/>
            </a:fillRef>
            <a:effectRef idx="0">
              <a:schemeClr val="accent1"/>
            </a:effectRef>
            <a:fontRef idx="minor">
              <a:schemeClr val="dk1"/>
            </a:fontRef>
          </p:style>
          <p:txBody>
            <a:bodyPr rtlCol="1" anchor="ctr"/>
            <a:lstStyle/>
            <a:p>
              <a:pPr algn="ctr"/>
              <a:endParaRPr lang="fa-IR" sz="2400"/>
            </a:p>
          </p:txBody>
        </p:sp>
        <p:sp>
          <p:nvSpPr>
            <p:cNvPr id="9" name="Oval 8"/>
            <p:cNvSpPr/>
            <p:nvPr/>
          </p:nvSpPr>
          <p:spPr>
            <a:xfrm>
              <a:off x="1143000" y="4095750"/>
              <a:ext cx="152400" cy="152400"/>
            </a:xfrm>
            <a:prstGeom prst="ellipse">
              <a:avLst/>
            </a:prstGeom>
            <a:noFill/>
          </p:spPr>
          <p:style>
            <a:lnRef idx="2">
              <a:schemeClr val="accent1"/>
            </a:lnRef>
            <a:fillRef idx="1">
              <a:schemeClr val="lt1"/>
            </a:fillRef>
            <a:effectRef idx="0">
              <a:schemeClr val="accent1"/>
            </a:effectRef>
            <a:fontRef idx="minor">
              <a:schemeClr val="dk1"/>
            </a:fontRef>
          </p:style>
          <p:txBody>
            <a:bodyPr rtlCol="1" anchor="ctr"/>
            <a:lstStyle/>
            <a:p>
              <a:pPr algn="ctr"/>
              <a:endParaRPr lang="fa-IR" sz="2400"/>
            </a:p>
          </p:txBody>
        </p:sp>
        <p:sp>
          <p:nvSpPr>
            <p:cNvPr id="10" name="Oval 9"/>
            <p:cNvSpPr/>
            <p:nvPr/>
          </p:nvSpPr>
          <p:spPr>
            <a:xfrm>
              <a:off x="1447800" y="3790950"/>
              <a:ext cx="152400" cy="152400"/>
            </a:xfrm>
            <a:prstGeom prst="ellipse">
              <a:avLst/>
            </a:prstGeom>
            <a:noFill/>
          </p:spPr>
          <p:style>
            <a:lnRef idx="2">
              <a:schemeClr val="accent1"/>
            </a:lnRef>
            <a:fillRef idx="1">
              <a:schemeClr val="lt1"/>
            </a:fillRef>
            <a:effectRef idx="0">
              <a:schemeClr val="accent1"/>
            </a:effectRef>
            <a:fontRef idx="minor">
              <a:schemeClr val="dk1"/>
            </a:fontRef>
          </p:style>
          <p:txBody>
            <a:bodyPr rtlCol="1" anchor="ctr"/>
            <a:lstStyle/>
            <a:p>
              <a:pPr algn="ctr"/>
              <a:endParaRPr lang="fa-IR" sz="2400"/>
            </a:p>
          </p:txBody>
        </p:sp>
        <p:sp>
          <p:nvSpPr>
            <p:cNvPr id="11" name="Oval 10"/>
            <p:cNvSpPr/>
            <p:nvPr/>
          </p:nvSpPr>
          <p:spPr>
            <a:xfrm>
              <a:off x="1783080" y="3227070"/>
              <a:ext cx="152400" cy="152400"/>
            </a:xfrm>
            <a:prstGeom prst="ellipse">
              <a:avLst/>
            </a:prstGeom>
            <a:noFill/>
          </p:spPr>
          <p:style>
            <a:lnRef idx="2">
              <a:schemeClr val="accent1"/>
            </a:lnRef>
            <a:fillRef idx="1">
              <a:schemeClr val="lt1"/>
            </a:fillRef>
            <a:effectRef idx="0">
              <a:schemeClr val="accent1"/>
            </a:effectRef>
            <a:fontRef idx="minor">
              <a:schemeClr val="dk1"/>
            </a:fontRef>
          </p:style>
          <p:txBody>
            <a:bodyPr rtlCol="1" anchor="ctr"/>
            <a:lstStyle/>
            <a:p>
              <a:pPr algn="ctr"/>
              <a:endParaRPr lang="fa-IR" sz="2400"/>
            </a:p>
          </p:txBody>
        </p:sp>
        <p:cxnSp>
          <p:nvCxnSpPr>
            <p:cNvPr id="13" name="Straight Connector 12"/>
            <p:cNvCxnSpPr>
              <a:stCxn id="8" idx="5"/>
              <a:endCxn id="9" idx="2"/>
            </p:cNvCxnSpPr>
            <p:nvPr/>
          </p:nvCxnSpPr>
          <p:spPr>
            <a:xfrm>
              <a:off x="892082" y="3921032"/>
              <a:ext cx="250918" cy="25091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9" idx="6"/>
              <a:endCxn id="10" idx="3"/>
            </p:cNvCxnSpPr>
            <p:nvPr/>
          </p:nvCxnSpPr>
          <p:spPr>
            <a:xfrm flipV="1">
              <a:off x="1295400" y="3921032"/>
              <a:ext cx="174718" cy="25091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1577882" y="3333750"/>
              <a:ext cx="250918" cy="479518"/>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869597" y="4542325"/>
              <a:ext cx="1241518" cy="253916"/>
            </a:xfrm>
            <a:prstGeom prst="rect">
              <a:avLst/>
            </a:prstGeom>
            <a:noFill/>
          </p:spPr>
          <p:txBody>
            <a:bodyPr wrap="square" rtlCol="1">
              <a:spAutoFit/>
            </a:bodyPr>
            <a:lstStyle/>
            <a:p>
              <a:pPr algn="ctr"/>
              <a:r>
                <a:rPr lang="fa-IR" sz="1600" dirty="0"/>
                <a:t>(عدد اکسایش)</a:t>
              </a:r>
              <a:r>
                <a:rPr lang="en-US" sz="1600" dirty="0"/>
                <a:t>N</a:t>
              </a:r>
              <a:endParaRPr lang="fa-IR" sz="1600" dirty="0"/>
            </a:p>
          </p:txBody>
        </p:sp>
        <p:sp>
          <p:nvSpPr>
            <p:cNvPr id="20" name="TextBox 19"/>
            <p:cNvSpPr txBox="1"/>
            <p:nvPr/>
          </p:nvSpPr>
          <p:spPr>
            <a:xfrm>
              <a:off x="152400" y="3877130"/>
              <a:ext cx="510915" cy="253916"/>
            </a:xfrm>
            <a:prstGeom prst="rect">
              <a:avLst/>
            </a:prstGeom>
            <a:noFill/>
          </p:spPr>
          <p:txBody>
            <a:bodyPr wrap="square" rtlCol="1">
              <a:spAutoFit/>
            </a:bodyPr>
            <a:lstStyle/>
            <a:p>
              <a:pPr algn="ctr"/>
              <a:r>
                <a:rPr lang="en-US" sz="1600" dirty="0"/>
                <a:t>NE</a:t>
              </a:r>
              <a:r>
                <a:rPr lang="en-US" sz="1600" baseline="30000" dirty="0"/>
                <a:t>0</a:t>
              </a:r>
              <a:endParaRPr lang="fa-IR" sz="1600" dirty="0"/>
            </a:p>
          </p:txBody>
        </p:sp>
        <p:sp>
          <p:nvSpPr>
            <p:cNvPr id="21" name="TextBox 20"/>
            <p:cNvSpPr txBox="1"/>
            <p:nvPr/>
          </p:nvSpPr>
          <p:spPr>
            <a:xfrm>
              <a:off x="2362200" y="3877130"/>
              <a:ext cx="1241518" cy="438581"/>
            </a:xfrm>
            <a:prstGeom prst="rect">
              <a:avLst/>
            </a:prstGeom>
            <a:noFill/>
          </p:spPr>
          <p:txBody>
            <a:bodyPr wrap="square" rtlCol="1">
              <a:spAutoFit/>
            </a:bodyPr>
            <a:lstStyle/>
            <a:p>
              <a:pPr algn="ctr"/>
              <a:r>
                <a:rPr lang="fa-IR" sz="1600" dirty="0">
                  <a:cs typeface="B Compset" panose="00000400000000000000" pitchFamily="2" charset="-78"/>
                </a:rPr>
                <a:t>پایدار ترین حالت اکسایش</a:t>
              </a:r>
            </a:p>
          </p:txBody>
        </p:sp>
        <p:cxnSp>
          <p:nvCxnSpPr>
            <p:cNvPr id="23" name="Straight Arrow Connector 22"/>
            <p:cNvCxnSpPr>
              <a:stCxn id="9" idx="5"/>
              <a:endCxn id="21" idx="1"/>
            </p:cNvCxnSpPr>
            <p:nvPr/>
          </p:nvCxnSpPr>
          <p:spPr>
            <a:xfrm flipV="1">
              <a:off x="1273082" y="4096421"/>
              <a:ext cx="1089119" cy="12941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29808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txBox="1">
            <a:spLocks/>
          </p:cNvSpPr>
          <p:nvPr/>
        </p:nvSpPr>
        <p:spPr>
          <a:xfrm>
            <a:off x="837784" y="685800"/>
            <a:ext cx="10541416" cy="3450696"/>
          </a:xfrm>
          <a:prstGeom prst="rect">
            <a:avLst/>
          </a:prstGeom>
        </p:spPr>
        <p:txBody>
          <a:bodyPr>
            <a:noAutofit/>
          </a:bodyPr>
          <a:lstStyle>
            <a:lvl1pPr marL="274320" indent="-274320" algn="r" defTabSz="914400"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r" defTabSz="914400" rtl="1"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r" defTabSz="914400"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r" defTabSz="914400" rtl="1"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r" defTabSz="914400"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r>
              <a:rPr lang="fa-IR" sz="2267" dirty="0">
                <a:cs typeface="B Traffic" panose="00000400000000000000" pitchFamily="2" charset="-78"/>
              </a:rPr>
              <a:t>نکته: شکل دیاگرام فراست رابرای اکسیژن در </a:t>
            </a:r>
            <a:r>
              <a:rPr lang="en-US" sz="2267" dirty="0" err="1">
                <a:cs typeface="B Traffic" panose="00000400000000000000" pitchFamily="2" charset="-78"/>
              </a:rPr>
              <a:t>ph</a:t>
            </a:r>
            <a:r>
              <a:rPr lang="en-US" sz="2267" dirty="0">
                <a:cs typeface="B Traffic" panose="00000400000000000000" pitchFamily="2" charset="-78"/>
              </a:rPr>
              <a:t>=0</a:t>
            </a:r>
            <a:r>
              <a:rPr lang="fa-IR" sz="2267" dirty="0">
                <a:cs typeface="B Traffic" panose="00000400000000000000" pitchFamily="2" charset="-78"/>
              </a:rPr>
              <a:t> (قرمز) و </a:t>
            </a:r>
            <a:r>
              <a:rPr lang="en-US" sz="2267" dirty="0" err="1">
                <a:cs typeface="B Traffic" panose="00000400000000000000" pitchFamily="2" charset="-78"/>
              </a:rPr>
              <a:t>ph</a:t>
            </a:r>
            <a:r>
              <a:rPr lang="en-US" sz="2267" dirty="0">
                <a:cs typeface="B Traffic" panose="00000400000000000000" pitchFamily="2" charset="-78"/>
              </a:rPr>
              <a:t>=14</a:t>
            </a:r>
            <a:r>
              <a:rPr lang="fa-IR" sz="2267" dirty="0">
                <a:cs typeface="B Traffic" panose="00000400000000000000" pitchFamily="2" charset="-78"/>
              </a:rPr>
              <a:t> (آبی) نشان میدهد.</a:t>
            </a:r>
          </a:p>
          <a:p>
            <a:pPr algn="justLow"/>
            <a:r>
              <a:rPr lang="fa-IR" sz="2267" dirty="0">
                <a:cs typeface="B Traffic" panose="00000400000000000000" pitchFamily="2" charset="-78"/>
              </a:rPr>
              <a:t>در دیاگرام فراست شیب خط بین 2 نقطه با پتانسیل استاندارد جفتی که توسط آن دو نقطه مشخص می شود برابر است. به عنوان مثال در نمودار اکسیژن نقطه </a:t>
            </a:r>
            <a:r>
              <a:rPr lang="en-US" sz="2267" dirty="0">
                <a:cs typeface="B Traffic" panose="00000400000000000000" pitchFamily="2" charset="-78"/>
              </a:rPr>
              <a:t> N=-1</a:t>
            </a:r>
            <a:r>
              <a:rPr lang="fa-IR" sz="2267" dirty="0">
                <a:cs typeface="B Traffic" panose="00000400000000000000" pitchFamily="2" charset="-78"/>
              </a:rPr>
              <a:t> (جایی که</a:t>
            </a:r>
            <a:r>
              <a:rPr lang="en-US" sz="2267" dirty="0">
                <a:cs typeface="B Traffic" panose="00000400000000000000" pitchFamily="2" charset="-78"/>
              </a:rPr>
              <a:t> H</a:t>
            </a:r>
            <a:r>
              <a:rPr lang="en-US" sz="2267" baseline="-25000" dirty="0">
                <a:cs typeface="B Traffic" panose="00000400000000000000" pitchFamily="2" charset="-78"/>
              </a:rPr>
              <a:t>2</a:t>
            </a:r>
            <a:r>
              <a:rPr lang="en-US" sz="2267" dirty="0">
                <a:cs typeface="B Traffic" panose="00000400000000000000" pitchFamily="2" charset="-78"/>
              </a:rPr>
              <a:t>O</a:t>
            </a:r>
            <a:r>
              <a:rPr lang="en-US" sz="2267" baseline="-25000" dirty="0">
                <a:cs typeface="B Traffic" panose="00000400000000000000" pitchFamily="2" charset="-78"/>
              </a:rPr>
              <a:t>2</a:t>
            </a:r>
            <a:r>
              <a:rPr lang="fa-IR" sz="2267" dirty="0">
                <a:cs typeface="B Traffic" panose="00000400000000000000" pitchFamily="2" charset="-78"/>
              </a:rPr>
              <a:t> را داریم)دارای </a:t>
            </a:r>
            <a:r>
              <a:rPr lang="en-US" sz="2267" dirty="0">
                <a:cs typeface="B Traffic" panose="00000400000000000000" pitchFamily="2" charset="-78"/>
              </a:rPr>
              <a:t>E</a:t>
            </a:r>
            <a:r>
              <a:rPr lang="en-US" sz="2267" baseline="30000" dirty="0">
                <a:cs typeface="B Traffic" panose="00000400000000000000" pitchFamily="2" charset="-78"/>
              </a:rPr>
              <a:t>0</a:t>
            </a:r>
            <a:r>
              <a:rPr lang="en-US" sz="2267" dirty="0">
                <a:cs typeface="B Traffic" panose="00000400000000000000" pitchFamily="2" charset="-78"/>
              </a:rPr>
              <a:t>=-0/7v</a:t>
            </a:r>
            <a:r>
              <a:rPr lang="fa-IR" sz="2267" dirty="0">
                <a:cs typeface="B Traffic" panose="00000400000000000000" pitchFamily="2" charset="-78"/>
              </a:rPr>
              <a:t>  و برای </a:t>
            </a:r>
            <a:r>
              <a:rPr lang="en-US" sz="2267" dirty="0">
                <a:cs typeface="B Traffic" panose="00000400000000000000" pitchFamily="2" charset="-78"/>
              </a:rPr>
              <a:t>N=-2</a:t>
            </a:r>
            <a:r>
              <a:rPr lang="fa-IR" sz="2267" dirty="0">
                <a:cs typeface="B Traffic" panose="00000400000000000000" pitchFamily="2" charset="-78"/>
              </a:rPr>
              <a:t> دارای</a:t>
            </a:r>
            <a:r>
              <a:rPr lang="en-US" sz="2267" dirty="0">
                <a:cs typeface="B Traffic" panose="00000400000000000000" pitchFamily="2" charset="-78"/>
              </a:rPr>
              <a:t>E</a:t>
            </a:r>
            <a:r>
              <a:rPr lang="en-US" sz="2267" baseline="30000" dirty="0">
                <a:cs typeface="B Traffic" panose="00000400000000000000" pitchFamily="2" charset="-78"/>
              </a:rPr>
              <a:t>0</a:t>
            </a:r>
            <a:r>
              <a:rPr lang="en-US" sz="2267" dirty="0">
                <a:cs typeface="B Traffic" panose="00000400000000000000" pitchFamily="2" charset="-78"/>
              </a:rPr>
              <a:t>=-2/46</a:t>
            </a:r>
            <a:r>
              <a:rPr lang="fa-IR" sz="2267" dirty="0">
                <a:cs typeface="B Traffic" panose="00000400000000000000" pitchFamily="2" charset="-78"/>
              </a:rPr>
              <a:t> هستیم اختلاف این 2 نقطه برابر با </a:t>
            </a:r>
            <a:r>
              <a:rPr lang="en-US" sz="2267" dirty="0">
                <a:cs typeface="B Traffic" panose="00000400000000000000" pitchFamily="2" charset="-78"/>
              </a:rPr>
              <a:t>-1/76</a:t>
            </a:r>
            <a:r>
              <a:rPr lang="fa-IR" sz="2267" dirty="0">
                <a:cs typeface="B Traffic" panose="00000400000000000000" pitchFamily="2" charset="-78"/>
              </a:rPr>
              <a:t> ولت که در فرایند تبدیل </a:t>
            </a:r>
            <a:r>
              <a:rPr lang="en-US" sz="2267" dirty="0">
                <a:cs typeface="B Traffic" panose="00000400000000000000" pitchFamily="2" charset="-78"/>
              </a:rPr>
              <a:t>H</a:t>
            </a:r>
            <a:r>
              <a:rPr lang="en-US" sz="2267" baseline="-25000" dirty="0">
                <a:cs typeface="B Traffic" panose="00000400000000000000" pitchFamily="2" charset="-78"/>
              </a:rPr>
              <a:t>2</a:t>
            </a:r>
            <a:r>
              <a:rPr lang="en-US" sz="2267" dirty="0">
                <a:cs typeface="B Traffic" panose="00000400000000000000" pitchFamily="2" charset="-78"/>
              </a:rPr>
              <a:t>O</a:t>
            </a:r>
            <a:r>
              <a:rPr lang="en-US" sz="2267" baseline="-25000" dirty="0">
                <a:cs typeface="B Traffic" panose="00000400000000000000" pitchFamily="2" charset="-78"/>
              </a:rPr>
              <a:t>2</a:t>
            </a:r>
            <a:r>
              <a:rPr lang="fa-IR" sz="2267" dirty="0">
                <a:cs typeface="B Traffic" panose="00000400000000000000" pitchFamily="2" charset="-78"/>
              </a:rPr>
              <a:t>  به </a:t>
            </a:r>
            <a:r>
              <a:rPr lang="en-US" sz="2267" dirty="0">
                <a:cs typeface="B Traffic" panose="00000400000000000000" pitchFamily="2" charset="-78"/>
              </a:rPr>
              <a:t>H</a:t>
            </a:r>
            <a:r>
              <a:rPr lang="en-US" sz="2267" baseline="-25000" dirty="0">
                <a:cs typeface="B Traffic" panose="00000400000000000000" pitchFamily="2" charset="-78"/>
              </a:rPr>
              <a:t>2</a:t>
            </a:r>
            <a:r>
              <a:rPr lang="en-US" sz="2267" dirty="0">
                <a:cs typeface="B Traffic" panose="00000400000000000000" pitchFamily="2" charset="-78"/>
              </a:rPr>
              <a:t>O</a:t>
            </a:r>
            <a:r>
              <a:rPr lang="fa-IR" sz="2267" dirty="0">
                <a:cs typeface="B Traffic" panose="00000400000000000000" pitchFamily="2" charset="-78"/>
              </a:rPr>
              <a:t>  با توجه به آن که تغییر عدد اکسایش </a:t>
            </a:r>
            <a:r>
              <a:rPr lang="en-US" sz="2267" dirty="0">
                <a:cs typeface="B Traffic" panose="00000400000000000000" pitchFamily="2" charset="-78"/>
              </a:rPr>
              <a:t>-1</a:t>
            </a:r>
            <a:r>
              <a:rPr lang="fa-IR" sz="2267" dirty="0">
                <a:cs typeface="B Traffic" panose="00000400000000000000" pitchFamily="2" charset="-78"/>
              </a:rPr>
              <a:t> می باشد. </a:t>
            </a:r>
            <a:r>
              <a:rPr lang="en-US" sz="2267" dirty="0">
                <a:cs typeface="B Traffic" panose="00000400000000000000" pitchFamily="2" charset="-78"/>
              </a:rPr>
              <a:t>E</a:t>
            </a:r>
            <a:r>
              <a:rPr lang="en-US" sz="2267" baseline="30000" dirty="0">
                <a:cs typeface="B Traffic" panose="00000400000000000000" pitchFamily="2" charset="-78"/>
              </a:rPr>
              <a:t>0</a:t>
            </a:r>
            <a:r>
              <a:rPr lang="fa-IR" sz="2267" dirty="0">
                <a:cs typeface="B Traffic" panose="00000400000000000000" pitchFamily="2" charset="-78"/>
              </a:rPr>
              <a:t>  این فرایند برابر خواهد بود با </a:t>
            </a:r>
            <a:r>
              <a:rPr lang="en-US" sz="2267" dirty="0">
                <a:cs typeface="B Traffic" panose="00000400000000000000" pitchFamily="2" charset="-78"/>
              </a:rPr>
              <a:t>E</a:t>
            </a:r>
            <a:r>
              <a:rPr lang="en-US" sz="2267" baseline="30000" dirty="0">
                <a:cs typeface="B Traffic" panose="00000400000000000000" pitchFamily="2" charset="-78"/>
              </a:rPr>
              <a:t>0</a:t>
            </a:r>
            <a:r>
              <a:rPr lang="en-US" sz="2267" dirty="0">
                <a:cs typeface="B Traffic" panose="00000400000000000000" pitchFamily="2" charset="-78"/>
              </a:rPr>
              <a:t>=(-1)(-1/76)=+1/76</a:t>
            </a:r>
            <a:r>
              <a:rPr lang="fa-IR" sz="2267" dirty="0">
                <a:cs typeface="B Traffic" panose="00000400000000000000" pitchFamily="2" charset="-78"/>
              </a:rPr>
              <a:t>  که این عدد با پتانسیل نمودار لایتر مطابقت دارد بنابراین هر چه شیب خط بین 2 نقطه در نمودار فراست بیشتر باشد پتانسیل استاندارد جفت مربوطه بزرگتر است پس میتوان از مقایسه شیب خط ها معیاری از خود به خود بودن واکنش را به دست آورد .                    </a:t>
            </a:r>
          </a:p>
          <a:p>
            <a:pPr algn="justLow"/>
            <a:endParaRPr lang="fa-IR" sz="2267" dirty="0">
              <a:cs typeface="B Traffic" panose="00000400000000000000" pitchFamily="2" charset="-78"/>
            </a:endParaRPr>
          </a:p>
          <a:p>
            <a:pPr algn="justLow"/>
            <a:endParaRPr lang="fa-IR" sz="2267" dirty="0">
              <a:cs typeface="B Traffic" panose="00000400000000000000" pitchFamily="2" charset="-78"/>
            </a:endParaRPr>
          </a:p>
          <a:p>
            <a:pPr algn="justLow"/>
            <a:endParaRPr lang="fa-IR" sz="2267" dirty="0">
              <a:cs typeface="B Traffic" panose="00000400000000000000" pitchFamily="2" charset="-78"/>
            </a:endParaRPr>
          </a:p>
          <a:p>
            <a:pPr marL="0" indent="0" algn="justLow">
              <a:buNone/>
            </a:pPr>
            <a:r>
              <a:rPr lang="fa-IR" sz="2267" dirty="0">
                <a:cs typeface="B Traffic" panose="00000400000000000000" pitchFamily="2" charset="-78"/>
              </a:rPr>
              <a:t>     </a:t>
            </a:r>
          </a:p>
        </p:txBody>
      </p:sp>
      <p:grpSp>
        <p:nvGrpSpPr>
          <p:cNvPr id="3" name="Group 2"/>
          <p:cNvGrpSpPr/>
          <p:nvPr/>
        </p:nvGrpSpPr>
        <p:grpSpPr>
          <a:xfrm>
            <a:off x="275043" y="3835401"/>
            <a:ext cx="6024157" cy="2776813"/>
            <a:chOff x="53882" y="3027520"/>
            <a:chExt cx="4518118" cy="2082610"/>
          </a:xfrm>
        </p:grpSpPr>
        <p:sp>
          <p:nvSpPr>
            <p:cNvPr id="4" name="Rectangle 3"/>
            <p:cNvSpPr/>
            <p:nvPr/>
          </p:nvSpPr>
          <p:spPr>
            <a:xfrm>
              <a:off x="152400" y="3028950"/>
              <a:ext cx="4191000" cy="20596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a:p>
          </p:txBody>
        </p:sp>
        <p:cxnSp>
          <p:nvCxnSpPr>
            <p:cNvPr id="5" name="Straight Arrow Connector 4"/>
            <p:cNvCxnSpPr/>
            <p:nvPr/>
          </p:nvCxnSpPr>
          <p:spPr>
            <a:xfrm flipV="1">
              <a:off x="533400" y="3105150"/>
              <a:ext cx="0" cy="1752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533400" y="4857750"/>
              <a:ext cx="3505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33400" y="4476750"/>
              <a:ext cx="3429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33400" y="3981450"/>
              <a:ext cx="3429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400" y="3486150"/>
              <a:ext cx="3429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2286000" y="3181350"/>
              <a:ext cx="0" cy="1676400"/>
            </a:xfrm>
            <a:prstGeom prst="line">
              <a:avLst/>
            </a:prstGeom>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457200" y="4552950"/>
              <a:ext cx="152400" cy="152400"/>
            </a:xfrm>
            <a:prstGeom prst="ellipse">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fa-IR" sz="2400"/>
            </a:p>
          </p:txBody>
        </p:sp>
        <p:sp>
          <p:nvSpPr>
            <p:cNvPr id="12" name="Oval 11"/>
            <p:cNvSpPr/>
            <p:nvPr/>
          </p:nvSpPr>
          <p:spPr>
            <a:xfrm>
              <a:off x="2171700" y="3714750"/>
              <a:ext cx="152400" cy="152400"/>
            </a:xfrm>
            <a:prstGeom prst="ellipse">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fa-IR" sz="2400"/>
            </a:p>
          </p:txBody>
        </p:sp>
        <p:sp>
          <p:nvSpPr>
            <p:cNvPr id="13" name="Oval 12"/>
            <p:cNvSpPr/>
            <p:nvPr/>
          </p:nvSpPr>
          <p:spPr>
            <a:xfrm>
              <a:off x="3886200" y="3333750"/>
              <a:ext cx="152400" cy="152400"/>
            </a:xfrm>
            <a:prstGeom prst="ellipse">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fa-IR" sz="2400"/>
            </a:p>
          </p:txBody>
        </p:sp>
        <p:sp>
          <p:nvSpPr>
            <p:cNvPr id="14" name="Oval 13"/>
            <p:cNvSpPr/>
            <p:nvPr/>
          </p:nvSpPr>
          <p:spPr>
            <a:xfrm>
              <a:off x="2209800" y="3176041"/>
              <a:ext cx="152400" cy="152400"/>
            </a:xfrm>
            <a:prstGeom prst="ellipse">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fa-IR" sz="2400"/>
            </a:p>
          </p:txBody>
        </p:sp>
        <p:sp>
          <p:nvSpPr>
            <p:cNvPr id="15" name="Oval 14"/>
            <p:cNvSpPr/>
            <p:nvPr/>
          </p:nvSpPr>
          <p:spPr>
            <a:xfrm>
              <a:off x="474689" y="3714750"/>
              <a:ext cx="152400" cy="152400"/>
            </a:xfrm>
            <a:prstGeom prst="ellipse">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fa-IR" sz="2400"/>
            </a:p>
          </p:txBody>
        </p:sp>
        <p:cxnSp>
          <p:nvCxnSpPr>
            <p:cNvPr id="16" name="Straight Connector 15"/>
            <p:cNvCxnSpPr>
              <a:stCxn id="11" idx="6"/>
              <a:endCxn id="12" idx="3"/>
            </p:cNvCxnSpPr>
            <p:nvPr/>
          </p:nvCxnSpPr>
          <p:spPr>
            <a:xfrm flipV="1">
              <a:off x="609600" y="3844832"/>
              <a:ext cx="1584418" cy="784318"/>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p:cNvCxnSpPr>
              <a:stCxn id="12" idx="6"/>
            </p:cNvCxnSpPr>
            <p:nvPr/>
          </p:nvCxnSpPr>
          <p:spPr>
            <a:xfrm flipV="1">
              <a:off x="2324100" y="3486150"/>
              <a:ext cx="1638300" cy="30480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a:stCxn id="13" idx="2"/>
              <a:endCxn id="14" idx="5"/>
            </p:cNvCxnSpPr>
            <p:nvPr/>
          </p:nvCxnSpPr>
          <p:spPr>
            <a:xfrm flipH="1" flipV="1">
              <a:off x="2339882" y="3306123"/>
              <a:ext cx="1546318" cy="103827"/>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p:cNvCxnSpPr>
              <a:stCxn id="14" idx="2"/>
              <a:endCxn id="15" idx="6"/>
            </p:cNvCxnSpPr>
            <p:nvPr/>
          </p:nvCxnSpPr>
          <p:spPr>
            <a:xfrm flipH="1">
              <a:off x="627089" y="3252241"/>
              <a:ext cx="1582711" cy="538709"/>
            </a:xfrm>
            <a:prstGeom prst="line">
              <a:avLst/>
            </a:prstGeom>
          </p:spPr>
          <p:style>
            <a:lnRef idx="1">
              <a:schemeClr val="dk1"/>
            </a:lnRef>
            <a:fillRef idx="0">
              <a:schemeClr val="dk1"/>
            </a:fillRef>
            <a:effectRef idx="0">
              <a:schemeClr val="dk1"/>
            </a:effectRef>
            <a:fontRef idx="minor">
              <a:schemeClr val="tx1"/>
            </a:fontRef>
          </p:style>
        </p:cxnSp>
        <p:sp>
          <p:nvSpPr>
            <p:cNvPr id="20" name="TextBox 19"/>
            <p:cNvSpPr txBox="1"/>
            <p:nvPr/>
          </p:nvSpPr>
          <p:spPr>
            <a:xfrm>
              <a:off x="363511" y="3358036"/>
              <a:ext cx="169889" cy="207749"/>
            </a:xfrm>
            <a:prstGeom prst="rect">
              <a:avLst/>
            </a:prstGeom>
            <a:noFill/>
          </p:spPr>
          <p:txBody>
            <a:bodyPr wrap="square" rtlCol="1">
              <a:spAutoFit/>
            </a:bodyPr>
            <a:lstStyle/>
            <a:p>
              <a:r>
                <a:rPr lang="en-US" sz="1200" dirty="0"/>
                <a:t>0</a:t>
              </a:r>
              <a:endParaRPr lang="fa-IR" sz="1200" dirty="0"/>
            </a:p>
          </p:txBody>
        </p:sp>
        <p:sp>
          <p:nvSpPr>
            <p:cNvPr id="21" name="TextBox 20"/>
            <p:cNvSpPr txBox="1"/>
            <p:nvPr/>
          </p:nvSpPr>
          <p:spPr>
            <a:xfrm>
              <a:off x="309797" y="3860592"/>
              <a:ext cx="299803" cy="207749"/>
            </a:xfrm>
            <a:prstGeom prst="rect">
              <a:avLst/>
            </a:prstGeom>
            <a:noFill/>
          </p:spPr>
          <p:txBody>
            <a:bodyPr wrap="square" rtlCol="1">
              <a:spAutoFit/>
            </a:bodyPr>
            <a:lstStyle/>
            <a:p>
              <a:r>
                <a:rPr lang="en-US" sz="1200" dirty="0"/>
                <a:t>-1</a:t>
              </a:r>
              <a:endParaRPr lang="fa-IR" sz="1200" dirty="0"/>
            </a:p>
          </p:txBody>
        </p:sp>
        <p:sp>
          <p:nvSpPr>
            <p:cNvPr id="22" name="TextBox 21"/>
            <p:cNvSpPr txBox="1"/>
            <p:nvPr/>
          </p:nvSpPr>
          <p:spPr>
            <a:xfrm>
              <a:off x="276069" y="4322118"/>
              <a:ext cx="299803" cy="207749"/>
            </a:xfrm>
            <a:prstGeom prst="rect">
              <a:avLst/>
            </a:prstGeom>
            <a:noFill/>
          </p:spPr>
          <p:txBody>
            <a:bodyPr wrap="square" rtlCol="1">
              <a:spAutoFit/>
            </a:bodyPr>
            <a:lstStyle/>
            <a:p>
              <a:r>
                <a:rPr lang="en-US" sz="1200" dirty="0"/>
                <a:t>-2</a:t>
              </a:r>
              <a:endParaRPr lang="fa-IR" sz="1200" dirty="0"/>
            </a:p>
          </p:txBody>
        </p:sp>
        <p:sp>
          <p:nvSpPr>
            <p:cNvPr id="23" name="TextBox 22"/>
            <p:cNvSpPr txBox="1"/>
            <p:nvPr/>
          </p:nvSpPr>
          <p:spPr>
            <a:xfrm>
              <a:off x="309797" y="4705350"/>
              <a:ext cx="299803" cy="207749"/>
            </a:xfrm>
            <a:prstGeom prst="rect">
              <a:avLst/>
            </a:prstGeom>
            <a:noFill/>
          </p:spPr>
          <p:txBody>
            <a:bodyPr wrap="square" rtlCol="1">
              <a:spAutoFit/>
            </a:bodyPr>
            <a:lstStyle/>
            <a:p>
              <a:r>
                <a:rPr lang="en-US" sz="1200" dirty="0"/>
                <a:t>-3</a:t>
              </a:r>
              <a:endParaRPr lang="fa-IR" sz="1200" dirty="0"/>
            </a:p>
          </p:txBody>
        </p:sp>
        <p:sp>
          <p:nvSpPr>
            <p:cNvPr id="24" name="TextBox 23"/>
            <p:cNvSpPr txBox="1"/>
            <p:nvPr/>
          </p:nvSpPr>
          <p:spPr>
            <a:xfrm>
              <a:off x="478437" y="4836872"/>
              <a:ext cx="299803" cy="207749"/>
            </a:xfrm>
            <a:prstGeom prst="rect">
              <a:avLst/>
            </a:prstGeom>
            <a:noFill/>
          </p:spPr>
          <p:txBody>
            <a:bodyPr wrap="square" rtlCol="1">
              <a:spAutoFit/>
            </a:bodyPr>
            <a:lstStyle/>
            <a:p>
              <a:r>
                <a:rPr lang="en-US" sz="1200" dirty="0"/>
                <a:t>-2</a:t>
              </a:r>
              <a:endParaRPr lang="fa-IR" sz="1200" dirty="0"/>
            </a:p>
          </p:txBody>
        </p:sp>
        <p:sp>
          <p:nvSpPr>
            <p:cNvPr id="25" name="TextBox 24"/>
            <p:cNvSpPr txBox="1"/>
            <p:nvPr/>
          </p:nvSpPr>
          <p:spPr>
            <a:xfrm>
              <a:off x="2171700" y="4836872"/>
              <a:ext cx="299803" cy="207749"/>
            </a:xfrm>
            <a:prstGeom prst="rect">
              <a:avLst/>
            </a:prstGeom>
            <a:noFill/>
          </p:spPr>
          <p:txBody>
            <a:bodyPr wrap="square" rtlCol="1">
              <a:spAutoFit/>
            </a:bodyPr>
            <a:lstStyle/>
            <a:p>
              <a:r>
                <a:rPr lang="en-US" sz="1200" dirty="0"/>
                <a:t>-1</a:t>
              </a:r>
              <a:endParaRPr lang="fa-IR" sz="1200" dirty="0"/>
            </a:p>
          </p:txBody>
        </p:sp>
        <p:sp>
          <p:nvSpPr>
            <p:cNvPr id="26" name="TextBox 25"/>
            <p:cNvSpPr txBox="1"/>
            <p:nvPr/>
          </p:nvSpPr>
          <p:spPr>
            <a:xfrm>
              <a:off x="3877455" y="4857750"/>
              <a:ext cx="169889" cy="207749"/>
            </a:xfrm>
            <a:prstGeom prst="rect">
              <a:avLst/>
            </a:prstGeom>
            <a:noFill/>
          </p:spPr>
          <p:txBody>
            <a:bodyPr wrap="square" rtlCol="1">
              <a:spAutoFit/>
            </a:bodyPr>
            <a:lstStyle/>
            <a:p>
              <a:pPr algn="ctr"/>
              <a:r>
                <a:rPr lang="en-US" sz="1200" dirty="0"/>
                <a:t>0</a:t>
              </a:r>
              <a:endParaRPr lang="fa-IR" sz="1200" dirty="0"/>
            </a:p>
          </p:txBody>
        </p:sp>
        <p:sp>
          <p:nvSpPr>
            <p:cNvPr id="27" name="TextBox 26"/>
            <p:cNvSpPr txBox="1"/>
            <p:nvPr/>
          </p:nvSpPr>
          <p:spPr>
            <a:xfrm>
              <a:off x="609600" y="4552950"/>
              <a:ext cx="440960" cy="223091"/>
            </a:xfrm>
            <a:prstGeom prst="rect">
              <a:avLst/>
            </a:prstGeom>
            <a:noFill/>
          </p:spPr>
          <p:txBody>
            <a:bodyPr wrap="square" rtlCol="1">
              <a:spAutoFit/>
            </a:bodyPr>
            <a:lstStyle/>
            <a:p>
              <a:r>
                <a:rPr lang="en-US" sz="1333" dirty="0"/>
                <a:t>H</a:t>
              </a:r>
              <a:r>
                <a:rPr lang="en-US" sz="1333" baseline="-25000" dirty="0"/>
                <a:t>2</a:t>
              </a:r>
              <a:r>
                <a:rPr lang="en-US" sz="1333" dirty="0"/>
                <a:t>O</a:t>
              </a:r>
              <a:endParaRPr lang="fa-IR" sz="1333" dirty="0"/>
            </a:p>
          </p:txBody>
        </p:sp>
        <p:sp>
          <p:nvSpPr>
            <p:cNvPr id="28" name="TextBox 27"/>
            <p:cNvSpPr txBox="1"/>
            <p:nvPr/>
          </p:nvSpPr>
          <p:spPr>
            <a:xfrm>
              <a:off x="2286000" y="3769761"/>
              <a:ext cx="555718" cy="223091"/>
            </a:xfrm>
            <a:prstGeom prst="rect">
              <a:avLst/>
            </a:prstGeom>
            <a:noFill/>
          </p:spPr>
          <p:txBody>
            <a:bodyPr wrap="square" rtlCol="1">
              <a:spAutoFit/>
            </a:bodyPr>
            <a:lstStyle/>
            <a:p>
              <a:r>
                <a:rPr lang="en-US" sz="1333" dirty="0"/>
                <a:t>H</a:t>
              </a:r>
              <a:r>
                <a:rPr lang="en-US" sz="1333" baseline="-25000" dirty="0"/>
                <a:t>2</a:t>
              </a:r>
              <a:r>
                <a:rPr lang="en-US" sz="1333" dirty="0"/>
                <a:t>O</a:t>
              </a:r>
              <a:r>
                <a:rPr lang="en-US" sz="1333" baseline="-25000" dirty="0"/>
                <a:t>2</a:t>
              </a:r>
              <a:endParaRPr lang="fa-IR" sz="1333" dirty="0"/>
            </a:p>
          </p:txBody>
        </p:sp>
        <p:sp>
          <p:nvSpPr>
            <p:cNvPr id="29" name="TextBox 28"/>
            <p:cNvSpPr txBox="1"/>
            <p:nvPr/>
          </p:nvSpPr>
          <p:spPr>
            <a:xfrm>
              <a:off x="4016282" y="3317510"/>
              <a:ext cx="555718" cy="223091"/>
            </a:xfrm>
            <a:prstGeom prst="rect">
              <a:avLst/>
            </a:prstGeom>
            <a:noFill/>
          </p:spPr>
          <p:txBody>
            <a:bodyPr wrap="square" rtlCol="1">
              <a:spAutoFit/>
            </a:bodyPr>
            <a:lstStyle/>
            <a:p>
              <a:r>
                <a:rPr lang="en-US" sz="1333" dirty="0"/>
                <a:t>O</a:t>
              </a:r>
              <a:r>
                <a:rPr lang="en-US" sz="1333" baseline="-25000" dirty="0"/>
                <a:t>2</a:t>
              </a:r>
              <a:endParaRPr lang="fa-IR" sz="1333" dirty="0"/>
            </a:p>
          </p:txBody>
        </p:sp>
        <mc:AlternateContent xmlns:mc="http://schemas.openxmlformats.org/markup-compatibility/2006" xmlns:a14="http://schemas.microsoft.com/office/drawing/2010/main">
          <mc:Choice Requires="a14">
            <p:sp>
              <p:nvSpPr>
                <p:cNvPr id="30" name="TextBox 29"/>
                <p:cNvSpPr txBox="1"/>
                <p:nvPr/>
              </p:nvSpPr>
              <p:spPr>
                <a:xfrm>
                  <a:off x="2406630" y="3027520"/>
                  <a:ext cx="555718" cy="223091"/>
                </a:xfrm>
                <a:prstGeom prst="rect">
                  <a:avLst/>
                </a:prstGeom>
                <a:noFill/>
              </p:spPr>
              <p:txBody>
                <a:bodyPr wrap="square" rtlCol="1">
                  <a:spAutoFit/>
                </a:bodyPr>
                <a:lstStyle/>
                <a:p>
                  <a:pPr/>
                  <a14:m>
                    <m:oMathPara xmlns:m="http://schemas.openxmlformats.org/officeDocument/2006/math">
                      <m:oMathParaPr>
                        <m:jc m:val="centerGroup"/>
                      </m:oMathParaPr>
                      <m:oMath xmlns:m="http://schemas.openxmlformats.org/officeDocument/2006/math">
                        <m:r>
                          <a:rPr lang="en-US" sz="1333" i="1">
                            <a:latin typeface="Cambria Math"/>
                          </a:rPr>
                          <m:t>𝐻</m:t>
                        </m:r>
                        <m:sSubSup>
                          <m:sSubSupPr>
                            <m:ctrlPr>
                              <a:rPr lang="en-US" sz="1333" i="1">
                                <a:latin typeface="Cambria Math"/>
                              </a:rPr>
                            </m:ctrlPr>
                          </m:sSubSupPr>
                          <m:e>
                            <m:r>
                              <a:rPr lang="en-US" sz="1333" i="1">
                                <a:latin typeface="Cambria Math"/>
                              </a:rPr>
                              <m:t>𝑂</m:t>
                            </m:r>
                          </m:e>
                          <m:sub>
                            <m:r>
                              <a:rPr lang="en-US" sz="1333" i="1">
                                <a:latin typeface="Cambria Math"/>
                              </a:rPr>
                              <m:t>2</m:t>
                            </m:r>
                          </m:sub>
                          <m:sup>
                            <m:r>
                              <a:rPr lang="en-US" sz="1333" i="1">
                                <a:latin typeface="Cambria Math"/>
                              </a:rPr>
                              <m:t>−</m:t>
                            </m:r>
                          </m:sup>
                        </m:sSubSup>
                      </m:oMath>
                    </m:oMathPara>
                  </a14:m>
                  <a:endParaRPr lang="fa-IR" sz="1333" dirty="0"/>
                </a:p>
              </p:txBody>
            </p:sp>
          </mc:Choice>
          <mc:Fallback xmlns="">
            <p:sp>
              <p:nvSpPr>
                <p:cNvPr id="42" name="TextBox 41"/>
                <p:cNvSpPr txBox="1">
                  <a:spLocks noRot="1" noChangeAspect="1" noMove="1" noResize="1" noEditPoints="1" noAdjustHandles="1" noChangeArrowheads="1" noChangeShapeType="1" noTextEdit="1"/>
                </p:cNvSpPr>
                <p:nvPr/>
              </p:nvSpPr>
              <p:spPr>
                <a:xfrm>
                  <a:off x="2406630" y="3027520"/>
                  <a:ext cx="555718" cy="246221"/>
                </a:xfrm>
                <a:prstGeom prst="rect">
                  <a:avLst/>
                </a:prstGeom>
                <a:blipFill rotWithShape="1">
                  <a:blip r:embed="rId2"/>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533400" y="3728622"/>
                  <a:ext cx="555718" cy="223091"/>
                </a:xfrm>
                <a:prstGeom prst="rect">
                  <a:avLst/>
                </a:prstGeom>
                <a:noFill/>
              </p:spPr>
              <p:txBody>
                <a:bodyPr wrap="square" rtlCol="1">
                  <a:spAutoFit/>
                </a:bodyPr>
                <a:lstStyle/>
                <a:p>
                  <a:pPr/>
                  <a14:m>
                    <m:oMathPara xmlns:m="http://schemas.openxmlformats.org/officeDocument/2006/math">
                      <m:oMathParaPr>
                        <m:jc m:val="centerGroup"/>
                      </m:oMathParaPr>
                      <m:oMath xmlns:m="http://schemas.openxmlformats.org/officeDocument/2006/math">
                        <m:r>
                          <a:rPr lang="en-US" sz="1333" i="1">
                            <a:latin typeface="Cambria Math"/>
                          </a:rPr>
                          <m:t>𝑂</m:t>
                        </m:r>
                        <m:sSup>
                          <m:sSupPr>
                            <m:ctrlPr>
                              <a:rPr lang="en-US" sz="1333" i="1">
                                <a:latin typeface="Cambria Math"/>
                              </a:rPr>
                            </m:ctrlPr>
                          </m:sSupPr>
                          <m:e>
                            <m:r>
                              <a:rPr lang="en-US" sz="1333" i="1">
                                <a:latin typeface="Cambria Math"/>
                              </a:rPr>
                              <m:t>𝐻</m:t>
                            </m:r>
                          </m:e>
                          <m:sup>
                            <m:r>
                              <a:rPr lang="en-US" sz="1333" i="1">
                                <a:latin typeface="Cambria Math"/>
                              </a:rPr>
                              <m:t>−</m:t>
                            </m:r>
                          </m:sup>
                        </m:sSup>
                      </m:oMath>
                    </m:oMathPara>
                  </a14:m>
                  <a:endParaRPr lang="fa-IR" sz="1333" dirty="0"/>
                </a:p>
              </p:txBody>
            </p:sp>
          </mc:Choice>
          <mc:Fallback xmlns="">
            <p:sp>
              <p:nvSpPr>
                <p:cNvPr id="43" name="TextBox 42"/>
                <p:cNvSpPr txBox="1">
                  <a:spLocks noRot="1" noChangeAspect="1" noMove="1" noResize="1" noEditPoints="1" noAdjustHandles="1" noChangeArrowheads="1" noChangeShapeType="1" noTextEdit="1"/>
                </p:cNvSpPr>
                <p:nvPr/>
              </p:nvSpPr>
              <p:spPr>
                <a:xfrm>
                  <a:off x="533400" y="3728622"/>
                  <a:ext cx="555718" cy="246221"/>
                </a:xfrm>
                <a:prstGeom prst="rect">
                  <a:avLst/>
                </a:prstGeom>
                <a:blipFill rotWithShape="1">
                  <a:blip r:embed="rId3"/>
                  <a:stretch>
                    <a:fillRect/>
                  </a:stretch>
                </a:blipFill>
              </p:spPr>
              <p:txBody>
                <a:bodyPr/>
                <a:lstStyle/>
                <a:p>
                  <a:r>
                    <a:rPr lang="fa-IR">
                      <a:noFill/>
                    </a:rPr>
                    <a:t> </a:t>
                  </a:r>
                </a:p>
              </p:txBody>
            </p:sp>
          </mc:Fallback>
        </mc:AlternateContent>
        <p:sp>
          <p:nvSpPr>
            <p:cNvPr id="32" name="TextBox 31"/>
            <p:cNvSpPr txBox="1"/>
            <p:nvPr/>
          </p:nvSpPr>
          <p:spPr>
            <a:xfrm>
              <a:off x="1418444" y="4887039"/>
              <a:ext cx="555718" cy="223091"/>
            </a:xfrm>
            <a:prstGeom prst="rect">
              <a:avLst/>
            </a:prstGeom>
            <a:noFill/>
          </p:spPr>
          <p:txBody>
            <a:bodyPr wrap="square" rtlCol="1">
              <a:spAutoFit/>
            </a:bodyPr>
            <a:lstStyle/>
            <a:p>
              <a:pPr algn="ctr"/>
              <a:r>
                <a:rPr lang="en-US" sz="1333" dirty="0"/>
                <a:t>N</a:t>
              </a:r>
              <a:endParaRPr lang="fa-IR" sz="1333" dirty="0"/>
            </a:p>
          </p:txBody>
        </p:sp>
        <mc:AlternateContent xmlns:mc="http://schemas.openxmlformats.org/markup-compatibility/2006" xmlns:a14="http://schemas.microsoft.com/office/drawing/2010/main">
          <mc:Choice Requires="a14">
            <p:sp>
              <p:nvSpPr>
                <p:cNvPr id="33" name="TextBox 32"/>
                <p:cNvSpPr txBox="1"/>
                <p:nvPr/>
              </p:nvSpPr>
              <p:spPr>
                <a:xfrm>
                  <a:off x="53882" y="3956724"/>
                  <a:ext cx="555718" cy="268295"/>
                </a:xfrm>
                <a:prstGeom prst="rect">
                  <a:avLst/>
                </a:prstGeom>
                <a:noFill/>
              </p:spPr>
              <p:txBody>
                <a:bodyPr wrap="square" rtlCol="1">
                  <a:spAutoFit/>
                </a:bodyPr>
                <a:lstStyle/>
                <a:p>
                  <a:pPr algn="ctr"/>
                  <a14:m>
                    <m:oMathPara xmlns:m="http://schemas.openxmlformats.org/officeDocument/2006/math">
                      <m:oMathParaPr>
                        <m:jc m:val="centerGroup"/>
                      </m:oMathParaPr>
                      <m:oMath xmlns:m="http://schemas.openxmlformats.org/officeDocument/2006/math">
                        <m:f>
                          <m:fPr>
                            <m:type m:val="skw"/>
                            <m:ctrlPr>
                              <a:rPr lang="en-US" sz="1333" i="1">
                                <a:latin typeface="Cambria Math"/>
                              </a:rPr>
                            </m:ctrlPr>
                          </m:fPr>
                          <m:num>
                            <m:r>
                              <a:rPr lang="en-US" sz="1333" i="1">
                                <a:latin typeface="Cambria Math"/>
                              </a:rPr>
                              <m:t>𝑁𝐸</m:t>
                            </m:r>
                          </m:num>
                          <m:den>
                            <m:r>
                              <a:rPr lang="en-US" sz="1333" i="1">
                                <a:latin typeface="Cambria Math"/>
                              </a:rPr>
                              <m:t>𝑉</m:t>
                            </m:r>
                          </m:den>
                        </m:f>
                      </m:oMath>
                    </m:oMathPara>
                  </a14:m>
                  <a:endParaRPr lang="fa-IR" sz="1333" dirty="0"/>
                </a:p>
              </p:txBody>
            </p:sp>
          </mc:Choice>
          <mc:Fallback xmlns="">
            <p:sp>
              <p:nvSpPr>
                <p:cNvPr id="45" name="TextBox 44"/>
                <p:cNvSpPr txBox="1">
                  <a:spLocks noRot="1" noChangeAspect="1" noMove="1" noResize="1" noEditPoints="1" noAdjustHandles="1" noChangeArrowheads="1" noChangeShapeType="1" noTextEdit="1"/>
                </p:cNvSpPr>
                <p:nvPr/>
              </p:nvSpPr>
              <p:spPr>
                <a:xfrm>
                  <a:off x="53882" y="3956724"/>
                  <a:ext cx="555718" cy="291426"/>
                </a:xfrm>
                <a:prstGeom prst="rect">
                  <a:avLst/>
                </a:prstGeom>
                <a:blipFill rotWithShape="1">
                  <a:blip r:embed="rId4"/>
                  <a:stretch>
                    <a:fillRect l="-4396" t="-95833" r="-50549" b="-156250"/>
                  </a:stretch>
                </a:blipFill>
              </p:spPr>
              <p:txBody>
                <a:bodyPr/>
                <a:lstStyle/>
                <a:p>
                  <a:r>
                    <a:rPr lang="fa-IR">
                      <a:noFill/>
                    </a:rPr>
                    <a:t> </a:t>
                  </a:r>
                </a:p>
              </p:txBody>
            </p:sp>
          </mc:Fallback>
        </mc:AlternateContent>
      </p:grpSp>
      <p:sp>
        <p:nvSpPr>
          <p:cNvPr id="34" name="TextBox 33"/>
          <p:cNvSpPr txBox="1"/>
          <p:nvPr/>
        </p:nvSpPr>
        <p:spPr>
          <a:xfrm>
            <a:off x="5994400" y="4038600"/>
            <a:ext cx="5486400" cy="3053144"/>
          </a:xfrm>
          <a:prstGeom prst="rect">
            <a:avLst/>
          </a:prstGeom>
        </p:spPr>
        <p:txBody>
          <a:bodyPr>
            <a:noAutofit/>
          </a:bodyPr>
          <a:lstStyle>
            <a:defPPr>
              <a:defRPr lang="en-US"/>
            </a:defPPr>
            <a:lvl1pPr marL="274320" indent="-274320" algn="r" rtl="1">
              <a:spcBef>
                <a:spcPct val="20000"/>
              </a:spcBef>
              <a:buClr>
                <a:schemeClr val="accent1"/>
              </a:buClr>
              <a:buSzPct val="100000"/>
              <a:buFont typeface="Symbol" pitchFamily="18" charset="2"/>
              <a:buChar char=""/>
              <a:defRPr sz="1700">
                <a:solidFill>
                  <a:schemeClr val="tx2"/>
                </a:solidFill>
                <a:cs typeface="B Traffic" panose="00000400000000000000" pitchFamily="2" charset="-78"/>
              </a:defRPr>
            </a:lvl1pPr>
            <a:lvl2pPr marL="576263" indent="-274320" algn="r" rtl="1">
              <a:spcBef>
                <a:spcPct val="20000"/>
              </a:spcBef>
              <a:buClr>
                <a:schemeClr val="accent1"/>
              </a:buClr>
              <a:buSzPct val="100000"/>
              <a:buFont typeface="Symbol" pitchFamily="18" charset="2"/>
              <a:buChar char=""/>
              <a:defRPr sz="2200">
                <a:solidFill>
                  <a:schemeClr val="tx2"/>
                </a:solidFill>
              </a:defRPr>
            </a:lvl2pPr>
            <a:lvl3pPr marL="855663" indent="-228600" algn="r" rtl="1">
              <a:spcBef>
                <a:spcPct val="20000"/>
              </a:spcBef>
              <a:buClr>
                <a:schemeClr val="accent1"/>
              </a:buClr>
              <a:buSzPct val="100000"/>
              <a:buFont typeface="Symbol" pitchFamily="18" charset="2"/>
              <a:buChar char=""/>
              <a:defRPr sz="2000">
                <a:solidFill>
                  <a:schemeClr val="tx2"/>
                </a:solidFill>
              </a:defRPr>
            </a:lvl3pPr>
            <a:lvl4pPr marL="1143000" indent="-228600" algn="r" rtl="1">
              <a:spcBef>
                <a:spcPct val="20000"/>
              </a:spcBef>
              <a:buClr>
                <a:schemeClr val="accent1"/>
              </a:buClr>
              <a:buSzPct val="100000"/>
              <a:buFont typeface="Symbol" pitchFamily="18" charset="2"/>
              <a:buChar char=""/>
              <a:defRPr>
                <a:solidFill>
                  <a:schemeClr val="tx2"/>
                </a:solidFill>
              </a:defRPr>
            </a:lvl4pPr>
            <a:lvl5pPr marL="1463040" indent="-228600" algn="r" rtl="1">
              <a:spcBef>
                <a:spcPct val="20000"/>
              </a:spcBef>
              <a:buClr>
                <a:schemeClr val="accent1"/>
              </a:buClr>
              <a:buSzPct val="100000"/>
              <a:buFont typeface="Symbol" pitchFamily="18" charset="2"/>
              <a:buChar char=""/>
              <a:defRPr sz="1600">
                <a:solidFill>
                  <a:schemeClr val="tx2"/>
                </a:solidFill>
              </a:defRPr>
            </a:lvl5pPr>
            <a:lvl6pPr marL="1783080" indent="-228600" algn="r" rtl="1">
              <a:spcBef>
                <a:spcPts val="384"/>
              </a:spcBef>
              <a:buClr>
                <a:schemeClr val="accent1"/>
              </a:buClr>
              <a:buFont typeface="Symbol" pitchFamily="18" charset="2"/>
              <a:buChar char="*"/>
              <a:defRPr sz="1400">
                <a:solidFill>
                  <a:schemeClr val="tx2"/>
                </a:solidFill>
              </a:defRPr>
            </a:lvl6pPr>
            <a:lvl7pPr marL="2103120" indent="-228600" algn="r" rtl="1">
              <a:spcBef>
                <a:spcPts val="384"/>
              </a:spcBef>
              <a:buClr>
                <a:schemeClr val="accent1"/>
              </a:buClr>
              <a:buFont typeface="Symbol" pitchFamily="18" charset="2"/>
              <a:buChar char="*"/>
              <a:defRPr sz="1400">
                <a:solidFill>
                  <a:schemeClr val="tx2"/>
                </a:solidFill>
              </a:defRPr>
            </a:lvl7pPr>
            <a:lvl8pPr marL="2423160" indent="-228600" algn="r" rtl="1">
              <a:spcBef>
                <a:spcPts val="384"/>
              </a:spcBef>
              <a:buClr>
                <a:schemeClr val="accent1"/>
              </a:buClr>
              <a:buFont typeface="Symbol" pitchFamily="18" charset="2"/>
              <a:buChar char="*"/>
              <a:defRPr sz="1400">
                <a:solidFill>
                  <a:schemeClr val="tx2"/>
                </a:solidFill>
              </a:defRPr>
            </a:lvl8pPr>
            <a:lvl9pPr marL="2743200" indent="-228600" algn="r" rtl="1">
              <a:spcBef>
                <a:spcPts val="384"/>
              </a:spcBef>
              <a:buClr>
                <a:schemeClr val="accent1"/>
              </a:buClr>
              <a:buFont typeface="Symbol" pitchFamily="18" charset="2"/>
              <a:buChar char="*"/>
              <a:defRPr sz="1400">
                <a:solidFill>
                  <a:schemeClr val="tx2"/>
                </a:solidFill>
              </a:defRPr>
            </a:lvl9pPr>
          </a:lstStyle>
          <a:p>
            <a:pPr algn="justLow"/>
            <a:r>
              <a:rPr lang="fa-IR" sz="1867" dirty="0"/>
              <a:t>از دیگر ویژگی های این نمودار میتوان به نکات زیر توجه کرد:</a:t>
            </a:r>
          </a:p>
          <a:p>
            <a:pPr marL="0" indent="0" algn="justLow">
              <a:buNone/>
            </a:pPr>
            <a:r>
              <a:rPr lang="fa-IR" sz="1867" dirty="0"/>
              <a:t>الف) مصرف اکسید کننده ای که مربوط به جفت دارای شیب مثبت تری می باشد به انجام واکنش کاهش تمایل بیشتری دارد.</a:t>
            </a:r>
          </a:p>
          <a:p>
            <a:pPr marL="0" indent="0" algn="justLow">
              <a:buNone/>
            </a:pPr>
            <a:r>
              <a:rPr lang="fa-IR" sz="1867" dirty="0"/>
              <a:t>ب)مصرف کاهنده ای که مربوط به یک جفت با شیب مثبت کمتری می باشد به انجام واکنش اکسایش تمایل بیشتری دارد.</a:t>
            </a:r>
          </a:p>
        </p:txBody>
      </p:sp>
    </p:spTree>
    <p:extLst>
      <p:ext uri="{BB962C8B-B14F-4D97-AF65-F5344CB8AC3E}">
        <p14:creationId xmlns:p14="http://schemas.microsoft.com/office/powerpoint/2010/main" val="519872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rtl="1"/>
            <a:r>
              <a:rPr lang="fa-IR" dirty="0" smtClean="0"/>
              <a:t>وابستگی به </a:t>
            </a:r>
            <a:r>
              <a:rPr lang="en-US" dirty="0" smtClean="0"/>
              <a:t>pH</a:t>
            </a:r>
            <a:endParaRPr lang="fa-IR" dirty="0"/>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Autofit/>
              </a:bodyPr>
              <a:lstStyle/>
              <a:p>
                <a:pPr algn="justLow" rtl="1"/>
                <a:r>
                  <a:rPr lang="fa-IR" sz="2133" dirty="0"/>
                  <a:t> </a:t>
                </a:r>
                <a:r>
                  <a:rPr lang="fa-IR" sz="2400" dirty="0">
                    <a:cs typeface="B Nazanin" panose="00000400000000000000" pitchFamily="2" charset="-78"/>
                  </a:rPr>
                  <a:t>دیاگرام های لایتمر و فراست بیشتر برای </a:t>
                </a:r>
                <a:r>
                  <a:rPr lang="en-US" sz="2400" dirty="0">
                    <a:cs typeface="B Nazanin" panose="00000400000000000000" pitchFamily="2" charset="-78"/>
                  </a:rPr>
                  <a:t>pH</a:t>
                </a:r>
                <a:r>
                  <a:rPr lang="fa-IR" sz="2400" dirty="0">
                    <a:cs typeface="B Nazanin" panose="00000400000000000000" pitchFamily="2" charset="-78"/>
                  </a:rPr>
                  <a:t>های اسیدی ارایه شده انددر محلول های اسیدی تمام اکسو آنیون ها اکسید کننده های قوی تری در مقایسه با محیط های بازی هستند اما دیاگرام فراست برای محیط های قلیایی نیز میتواند رسم شود . به عنوان مثال نمودار فراست برای نیتروژن ترسیم شده است در این دیاگرام ویژگی که وجود دارد نسبت به محیط اسیدی پایدار تر شدن گونه </a:t>
                </a:r>
                <a14:m>
                  <m:oMath xmlns:m="http://schemas.openxmlformats.org/officeDocument/2006/math">
                    <m:r>
                      <a:rPr lang="en-US" sz="2400" i="1">
                        <a:latin typeface="Cambria Math"/>
                      </a:rPr>
                      <m:t>𝑁</m:t>
                    </m:r>
                    <m:sSubSup>
                      <m:sSubSupPr>
                        <m:ctrlPr>
                          <a:rPr lang="en-US" sz="2400" i="1">
                            <a:latin typeface="Cambria Math"/>
                          </a:rPr>
                        </m:ctrlPr>
                      </m:sSubSupPr>
                      <m:e>
                        <m:r>
                          <a:rPr lang="en-US" sz="2400" i="1">
                            <a:latin typeface="Cambria Math"/>
                          </a:rPr>
                          <m:t>𝑂</m:t>
                        </m:r>
                      </m:e>
                      <m:sub>
                        <m:r>
                          <a:rPr lang="en-US" sz="2400" i="1">
                            <a:latin typeface="Cambria Math"/>
                          </a:rPr>
                          <m:t>2</m:t>
                        </m:r>
                      </m:sub>
                      <m:sup>
                        <m:r>
                          <a:rPr lang="en-US" sz="2400" i="1">
                            <a:latin typeface="Cambria Math"/>
                          </a:rPr>
                          <m:t>−</m:t>
                        </m:r>
                      </m:sup>
                    </m:sSubSup>
                  </m:oMath>
                </a14:m>
                <a:r>
                  <a:rPr lang="fa-IR" sz="2400" dirty="0">
                    <a:cs typeface="B Nazanin" panose="00000400000000000000" pitchFamily="2" charset="-78"/>
                  </a:rPr>
                  <a:t> نسبت به تسهیم نامتناسب است . در برخی موارد مثل</a:t>
                </a:r>
              </a:p>
              <a:p>
                <a:pPr marL="0" indent="0" algn="justLow" rtl="1">
                  <a:buNone/>
                </a:pPr>
                <a:r>
                  <a:rPr lang="fa-IR" sz="2400" dirty="0">
                    <a:cs typeface="B Nazanin" panose="00000400000000000000" pitchFamily="2" charset="-78"/>
                  </a:rPr>
                  <a:t>آکسوآنیون های فسفر تفاوت بین محلول های اسیدی و بازی خیلی زیاد ی باشد اما نکته مهم در مورد کلیه آکسو آنیون ها آن است که وقتی واکنش کاهش این اکسوآنیون ها با حذف اکسیژن همراه است یون های</a:t>
                </a:r>
                <a:r>
                  <a:rPr lang="en-US" sz="2400" dirty="0">
                    <a:cs typeface="B Nazanin" panose="00000400000000000000" pitchFamily="2" charset="-78"/>
                  </a:rPr>
                  <a:t>H</a:t>
                </a:r>
                <a:r>
                  <a:rPr lang="en-US" sz="2400" baseline="30000" dirty="0">
                    <a:cs typeface="B Nazanin" panose="00000400000000000000" pitchFamily="2" charset="-78"/>
                  </a:rPr>
                  <a:t>+</a:t>
                </a:r>
                <a:r>
                  <a:rPr lang="en-US" sz="2400" dirty="0">
                    <a:cs typeface="B Nazanin" panose="00000400000000000000" pitchFamily="2" charset="-78"/>
                  </a:rPr>
                  <a:t>  </a:t>
                </a:r>
                <a:r>
                  <a:rPr lang="fa-IR" sz="2400" dirty="0">
                    <a:cs typeface="B Nazanin" panose="00000400000000000000" pitchFamily="2" charset="-78"/>
                  </a:rPr>
                  <a:t>  در محیط مصرف میشوند لذار در محیط اسیدی تمام اکسو آنیون ها اکسیدکننده های قوی تری از محیط بازی می باشد.</a:t>
                </a:r>
              </a:p>
              <a:p>
                <a:pPr algn="justLow" rtl="1"/>
                <a:r>
                  <a:rPr lang="fa-IR" sz="2400" dirty="0">
                    <a:cs typeface="B Nazanin" panose="00000400000000000000" pitchFamily="2" charset="-78"/>
                  </a:rPr>
                  <a:t>پتانسیل های استاندارد برای </a:t>
                </a:r>
                <a:r>
                  <a:rPr lang="en-US" sz="2400" dirty="0">
                    <a:cs typeface="B Nazanin" panose="00000400000000000000" pitchFamily="2" charset="-78"/>
                  </a:rPr>
                  <a:t>pH</a:t>
                </a:r>
                <a:r>
                  <a:rPr lang="fa-IR" sz="2400" dirty="0">
                    <a:cs typeface="B Nazanin" panose="00000400000000000000" pitchFamily="2" charset="-78"/>
                  </a:rPr>
                  <a:t> برابر 7 نیز محاسبه می شود از آنجا که این </a:t>
                </a:r>
                <a:r>
                  <a:rPr lang="en-US" sz="2400" dirty="0">
                    <a:cs typeface="B Nazanin" panose="00000400000000000000" pitchFamily="2" charset="-78"/>
                  </a:rPr>
                  <a:t>pH</a:t>
                </a:r>
                <a:r>
                  <a:rPr lang="fa-IR" sz="2400" dirty="0">
                    <a:cs typeface="B Nazanin" panose="00000400000000000000" pitchFamily="2" charset="-78"/>
                  </a:rPr>
                  <a:t> نزدیک به </a:t>
                </a:r>
                <a:r>
                  <a:rPr lang="en-US" sz="2400" dirty="0">
                    <a:cs typeface="B Nazanin" panose="00000400000000000000" pitchFamily="2" charset="-78"/>
                  </a:rPr>
                  <a:t>pH</a:t>
                </a:r>
                <a:r>
                  <a:rPr lang="fa-IR" sz="2400" dirty="0">
                    <a:cs typeface="B Nazanin" panose="00000400000000000000" pitchFamily="2" charset="-78"/>
                  </a:rPr>
                  <a:t> محیط سلولی می باشد به آن پتانسیل استاندارد بیولوژیکی گفته می شود.</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0">
                <a:blip r:embed="rId2"/>
                <a:stretch>
                  <a:fillRect l="-2319" t="-2521" r="-870"/>
                </a:stretch>
              </a:blipFill>
            </p:spPr>
            <p:txBody>
              <a:bodyPr/>
              <a:lstStyle/>
              <a:p>
                <a:r>
                  <a:rPr lang="en-US">
                    <a:noFill/>
                  </a:rPr>
                  <a:t> </a:t>
                </a:r>
              </a:p>
            </p:txBody>
          </p:sp>
        </mc:Fallback>
      </mc:AlternateContent>
    </p:spTree>
    <p:extLst>
      <p:ext uri="{BB962C8B-B14F-4D97-AF65-F5344CB8AC3E}">
        <p14:creationId xmlns:p14="http://schemas.microsoft.com/office/powerpoint/2010/main" val="3709389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3464417" y="240236"/>
            <a:ext cx="5679583" cy="5941879"/>
          </a:xfrm>
          <a:prstGeom prst="rect">
            <a:avLst/>
          </a:prstGeom>
        </p:spPr>
      </p:pic>
    </p:spTree>
    <p:extLst>
      <p:ext uri="{BB962C8B-B14F-4D97-AF65-F5344CB8AC3E}">
        <p14:creationId xmlns:p14="http://schemas.microsoft.com/office/powerpoint/2010/main" val="2283844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516684" y="365125"/>
            <a:ext cx="10634529" cy="5560489"/>
          </a:xfrm>
          <a:prstGeom prst="rect">
            <a:avLst/>
          </a:prstGeom>
        </p:spPr>
      </p:pic>
    </p:spTree>
    <p:extLst>
      <p:ext uri="{BB962C8B-B14F-4D97-AF65-F5344CB8AC3E}">
        <p14:creationId xmlns:p14="http://schemas.microsoft.com/office/powerpoint/2010/main" val="160249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3968824" y="488143"/>
            <a:ext cx="4711536" cy="5854417"/>
          </a:xfrm>
          <a:prstGeom prst="rect">
            <a:avLst/>
          </a:prstGeom>
        </p:spPr>
      </p:pic>
    </p:spTree>
    <p:extLst>
      <p:ext uri="{BB962C8B-B14F-4D97-AF65-F5344CB8AC3E}">
        <p14:creationId xmlns:p14="http://schemas.microsoft.com/office/powerpoint/2010/main" val="4081775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lum bright="-20000" contrast="40000"/>
          </a:blip>
          <a:stretch>
            <a:fillRect/>
          </a:stretch>
        </p:blipFill>
        <p:spPr>
          <a:xfrm>
            <a:off x="2924931" y="0"/>
            <a:ext cx="4841030" cy="6796244"/>
          </a:xfrm>
          <a:prstGeom prst="rect">
            <a:avLst/>
          </a:prstGeom>
        </p:spPr>
      </p:pic>
    </p:spTree>
    <p:extLst>
      <p:ext uri="{BB962C8B-B14F-4D97-AF65-F5344CB8AC3E}">
        <p14:creationId xmlns:p14="http://schemas.microsoft.com/office/powerpoint/2010/main" val="1717541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61276" y="365125"/>
            <a:ext cx="12030724" cy="5547336"/>
          </a:xfrm>
          <a:prstGeom prst="rect">
            <a:avLst/>
          </a:prstGeom>
        </p:spPr>
      </p:pic>
    </p:spTree>
    <p:extLst>
      <p:ext uri="{BB962C8B-B14F-4D97-AF65-F5344CB8AC3E}">
        <p14:creationId xmlns:p14="http://schemas.microsoft.com/office/powerpoint/2010/main" val="29101731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356579" y="365125"/>
            <a:ext cx="11478841" cy="5156650"/>
          </a:xfrm>
          <a:prstGeom prst="rect">
            <a:avLst/>
          </a:prstGeom>
        </p:spPr>
      </p:pic>
    </p:spTree>
    <p:extLst>
      <p:ext uri="{BB962C8B-B14F-4D97-AF65-F5344CB8AC3E}">
        <p14:creationId xmlns:p14="http://schemas.microsoft.com/office/powerpoint/2010/main" val="33701220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3169981" y="-258318"/>
            <a:ext cx="4737647" cy="6963093"/>
          </a:xfrm>
          <a:prstGeom prst="rect">
            <a:avLst/>
          </a:prstGeom>
        </p:spPr>
      </p:pic>
    </p:spTree>
    <p:extLst>
      <p:ext uri="{BB962C8B-B14F-4D97-AF65-F5344CB8AC3E}">
        <p14:creationId xmlns:p14="http://schemas.microsoft.com/office/powerpoint/2010/main" val="22662065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3234727" y="155784"/>
            <a:ext cx="5046387" cy="6402306"/>
          </a:xfrm>
          <a:prstGeom prst="rect">
            <a:avLst/>
          </a:prstGeom>
        </p:spPr>
      </p:pic>
    </p:spTree>
    <p:extLst>
      <p:ext uri="{BB962C8B-B14F-4D97-AF65-F5344CB8AC3E}">
        <p14:creationId xmlns:p14="http://schemas.microsoft.com/office/powerpoint/2010/main" val="38502018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4213170" y="111736"/>
            <a:ext cx="4377038" cy="6151231"/>
          </a:xfrm>
          <a:prstGeom prst="rect">
            <a:avLst/>
          </a:prstGeom>
        </p:spPr>
      </p:pic>
    </p:spTree>
    <p:extLst>
      <p:ext uri="{BB962C8B-B14F-4D97-AF65-F5344CB8AC3E}">
        <p14:creationId xmlns:p14="http://schemas.microsoft.com/office/powerpoint/2010/main" val="15774003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txBox="1">
                <a:spLocks/>
              </p:cNvSpPr>
              <p:nvPr/>
            </p:nvSpPr>
            <p:spPr>
              <a:xfrm>
                <a:off x="914400" y="1397000"/>
                <a:ext cx="10363200" cy="4673600"/>
              </a:xfrm>
              <a:prstGeom prst="rect">
                <a:avLst/>
              </a:prstGeom>
            </p:spPr>
            <p:txBody>
              <a:bodyPr vert="horz" lIns="121920" tIns="60960" rIns="121920" bIns="60960" rtlCol="0">
                <a:normAutofit lnSpcReduction="10000"/>
              </a:bodyPr>
              <a:lstStyle>
                <a:lvl1pPr marL="342900" indent="-274320" algn="justLow" rtl="1">
                  <a:spcBef>
                    <a:spcPct val="20000"/>
                  </a:spcBef>
                  <a:buClr>
                    <a:schemeClr val="accent1"/>
                  </a:buClr>
                  <a:buSzPct val="76000"/>
                  <a:buFont typeface="Wingdings 2" pitchFamily="18" charset="2"/>
                  <a:buChar char=""/>
                  <a:defRPr>
                    <a:solidFill>
                      <a:schemeClr val="tx2"/>
                    </a:solidFill>
                    <a:cs typeface="B Traffic" panose="00000400000000000000" pitchFamily="2" charset="-78"/>
                  </a:defRPr>
                </a:lvl1pPr>
                <a:lvl2pPr marL="640080" indent="-274320" algn="r" rtl="1">
                  <a:spcBef>
                    <a:spcPct val="20000"/>
                  </a:spcBef>
                  <a:buClr>
                    <a:schemeClr val="accent1"/>
                  </a:buClr>
                  <a:buSzPct val="76000"/>
                  <a:buFont typeface="Wingdings 2" pitchFamily="18" charset="2"/>
                  <a:buChar char=""/>
                  <a:defRPr sz="2200">
                    <a:solidFill>
                      <a:schemeClr val="tx2"/>
                    </a:solidFill>
                    <a:cs typeface="B Traffic" panose="00000400000000000000" pitchFamily="2" charset="-78"/>
                  </a:defRPr>
                </a:lvl2pPr>
                <a:lvl3pPr indent="-228600" algn="r" rtl="1">
                  <a:spcBef>
                    <a:spcPct val="20000"/>
                  </a:spcBef>
                  <a:buClr>
                    <a:schemeClr val="accent1"/>
                  </a:buClr>
                  <a:buSzPct val="76000"/>
                  <a:buFont typeface="Wingdings 2" pitchFamily="18" charset="2"/>
                  <a:buChar char=""/>
                  <a:defRPr sz="2000">
                    <a:solidFill>
                      <a:schemeClr val="tx2"/>
                    </a:solidFill>
                    <a:cs typeface="B Traffic" panose="00000400000000000000" pitchFamily="2" charset="-78"/>
                  </a:defRPr>
                </a:lvl3pPr>
                <a:lvl4pPr marL="1124712" indent="-228600" algn="r" rtl="1">
                  <a:spcBef>
                    <a:spcPct val="20000"/>
                  </a:spcBef>
                  <a:buClr>
                    <a:schemeClr val="accent1"/>
                  </a:buClr>
                  <a:buSzPct val="76000"/>
                  <a:buFont typeface="Wingdings 2" pitchFamily="18" charset="2"/>
                  <a:buChar char=""/>
                  <a:defRPr>
                    <a:solidFill>
                      <a:schemeClr val="tx2"/>
                    </a:solidFill>
                    <a:cs typeface="B Traffic" panose="00000400000000000000" pitchFamily="2" charset="-78"/>
                  </a:defRPr>
                </a:lvl4pPr>
                <a:lvl5pPr marL="1325880" indent="-228600" algn="r" rtl="1">
                  <a:spcBef>
                    <a:spcPct val="20000"/>
                  </a:spcBef>
                  <a:buClr>
                    <a:schemeClr val="accent1"/>
                  </a:buClr>
                  <a:buSzPct val="76000"/>
                  <a:buFont typeface="Wingdings 2" pitchFamily="18" charset="2"/>
                  <a:buChar char=""/>
                  <a:defRPr sz="1600" baseline="0">
                    <a:solidFill>
                      <a:schemeClr val="tx2"/>
                    </a:solidFill>
                    <a:cs typeface="B Traffic" panose="00000400000000000000" pitchFamily="2" charset="-78"/>
                  </a:defRPr>
                </a:lvl5pPr>
                <a:lvl6pPr marL="1517904" indent="-228600" algn="r" rtl="1">
                  <a:spcBef>
                    <a:spcPct val="20000"/>
                  </a:spcBef>
                  <a:buClr>
                    <a:schemeClr val="accent1"/>
                  </a:buClr>
                  <a:buSzPct val="76000"/>
                  <a:buFont typeface="Wingdings 2" pitchFamily="18" charset="2"/>
                  <a:buChar char=""/>
                  <a:defRPr sz="1400">
                    <a:solidFill>
                      <a:schemeClr val="tx2"/>
                    </a:solidFill>
                  </a:defRPr>
                </a:lvl6pPr>
                <a:lvl7pPr marL="1719072" indent="-228600" algn="r" rtl="1">
                  <a:spcBef>
                    <a:spcPct val="20000"/>
                  </a:spcBef>
                  <a:buClr>
                    <a:schemeClr val="accent1"/>
                  </a:buClr>
                  <a:buSzPct val="76000"/>
                  <a:buFont typeface="Wingdings 2" pitchFamily="18" charset="2"/>
                  <a:buChar char=""/>
                  <a:defRPr sz="1400">
                    <a:solidFill>
                      <a:schemeClr val="tx2"/>
                    </a:solidFill>
                  </a:defRPr>
                </a:lvl7pPr>
                <a:lvl8pPr marL="1920240" indent="-228600" algn="r" rtl="1">
                  <a:spcBef>
                    <a:spcPct val="20000"/>
                  </a:spcBef>
                  <a:buClr>
                    <a:schemeClr val="accent1"/>
                  </a:buClr>
                  <a:buSzPct val="76000"/>
                  <a:buFont typeface="Wingdings 2" pitchFamily="18" charset="2"/>
                  <a:buChar char=""/>
                  <a:defRPr sz="1400">
                    <a:solidFill>
                      <a:schemeClr val="tx2"/>
                    </a:solidFill>
                  </a:defRPr>
                </a:lvl8pPr>
                <a:lvl9pPr marL="2121408" indent="-228600" algn="r" rtl="1">
                  <a:spcBef>
                    <a:spcPct val="20000"/>
                  </a:spcBef>
                  <a:buClr>
                    <a:schemeClr val="accent1"/>
                  </a:buClr>
                  <a:buSzPct val="76000"/>
                  <a:buFont typeface="Wingdings 2" pitchFamily="18" charset="2"/>
                  <a:buChar char=""/>
                  <a:defRPr sz="1400">
                    <a:solidFill>
                      <a:schemeClr val="tx2"/>
                    </a:solidFill>
                  </a:defRPr>
                </a:lvl9pPr>
              </a:lstStyle>
              <a:p>
                <a:r>
                  <a:rPr lang="fa-IR" sz="2400" dirty="0"/>
                  <a:t>در قرن 19 میلادی فرایند الکترولیز کشف شد که بیشترین کاربردش در تهیه آلومینیوم بود در بیشتر فرآیند های کاهش از کربن به منظور کاهش فلزات استفاده می شود تا زمانی ک در اوایل قرن بیستم فرایند پیدجیون (</a:t>
                </a:r>
                <a:r>
                  <a:rPr lang="en-US" sz="2400" dirty="0" err="1"/>
                  <a:t>pidjon</a:t>
                </a:r>
                <a:r>
                  <a:rPr lang="fa-IR" sz="2400" dirty="0"/>
                  <a:t>) برای احیا فلزات با استفاده از کاهش الکتروترمال منیزیم اکسید از کربن به عنوان ماده احیا کننه استفاده شد واکنش آن به صورت زیر می باشد :</a:t>
                </a:r>
              </a:p>
              <a:p>
                <a14:m>
                  <m:oMath xmlns:m="http://schemas.openxmlformats.org/officeDocument/2006/math">
                    <m:r>
                      <a:rPr lang="en-US" sz="2400">
                        <a:latin typeface="Cambria Math"/>
                      </a:rPr>
                      <m:t>𝑀𝑔𝑂</m:t>
                    </m:r>
                    <m:d>
                      <m:dPr>
                        <m:ctrlPr>
                          <a:rPr lang="en-US" sz="2400" i="1">
                            <a:latin typeface="Cambria Math"/>
                          </a:rPr>
                        </m:ctrlPr>
                      </m:dPr>
                      <m:e>
                        <m:r>
                          <a:rPr lang="en-US" sz="2400">
                            <a:latin typeface="Cambria Math"/>
                          </a:rPr>
                          <m:t>𝑠</m:t>
                        </m:r>
                      </m:e>
                    </m:d>
                    <m:r>
                      <a:rPr lang="en-US" sz="2400">
                        <a:latin typeface="Cambria Math"/>
                      </a:rPr>
                      <m:t>+</m:t>
                    </m:r>
                    <m:r>
                      <a:rPr lang="en-US" sz="2400">
                        <a:latin typeface="Cambria Math"/>
                      </a:rPr>
                      <m:t>𝐶</m:t>
                    </m:r>
                    <m:d>
                      <m:dPr>
                        <m:ctrlPr>
                          <a:rPr lang="en-US" sz="2400" i="1">
                            <a:latin typeface="Cambria Math"/>
                          </a:rPr>
                        </m:ctrlPr>
                      </m:dPr>
                      <m:e>
                        <m:r>
                          <a:rPr lang="en-US" sz="2400">
                            <a:latin typeface="Cambria Math"/>
                          </a:rPr>
                          <m:t>𝑠</m:t>
                        </m:r>
                      </m:e>
                    </m:d>
                    <m:r>
                      <a:rPr lang="en-US" sz="2400">
                        <a:latin typeface="Cambria Math"/>
                      </a:rPr>
                      <m:t>→</m:t>
                    </m:r>
                    <m:r>
                      <a:rPr lang="en-US" sz="2400">
                        <a:latin typeface="Cambria Math"/>
                      </a:rPr>
                      <m:t>𝑀𝑔</m:t>
                    </m:r>
                    <m:d>
                      <m:dPr>
                        <m:ctrlPr>
                          <a:rPr lang="en-US" sz="2400" i="1">
                            <a:latin typeface="Cambria Math"/>
                          </a:rPr>
                        </m:ctrlPr>
                      </m:dPr>
                      <m:e>
                        <m:r>
                          <a:rPr lang="en-US" sz="2400">
                            <a:latin typeface="Cambria Math"/>
                          </a:rPr>
                          <m:t>𝑙</m:t>
                        </m:r>
                      </m:e>
                    </m:d>
                    <m:r>
                      <a:rPr lang="en-US" sz="2400">
                        <a:latin typeface="Cambria Math"/>
                      </a:rPr>
                      <m:t>+</m:t>
                    </m:r>
                    <m:r>
                      <a:rPr lang="en-US" sz="2400">
                        <a:latin typeface="Cambria Math"/>
                      </a:rPr>
                      <m:t>𝐶𝑜</m:t>
                    </m:r>
                    <m:r>
                      <a:rPr lang="en-US" sz="2400">
                        <a:latin typeface="Cambria Math"/>
                      </a:rPr>
                      <m:t>(</m:t>
                    </m:r>
                    <m:r>
                      <a:rPr lang="en-US" sz="2400">
                        <a:latin typeface="Cambria Math"/>
                      </a:rPr>
                      <m:t>𝑔</m:t>
                    </m:r>
                    <m:r>
                      <a:rPr lang="en-US" sz="2400">
                        <a:latin typeface="Cambria Math"/>
                      </a:rPr>
                      <m:t>)</m:t>
                    </m:r>
                  </m:oMath>
                </a14:m>
                <a:endParaRPr lang="en-US" sz="2400" dirty="0"/>
              </a:p>
              <a:p>
                <a:r>
                  <a:rPr lang="fa-IR" sz="2400" dirty="0"/>
                  <a:t>نکته : یک نمودار الینگاهم وابستگی انرژی آزاد گیبس استاندارد رابرای تشکیل یک اکسید فلزی به ما نشان می دهد و از آن   می توان برای تعیین دمایی که کاهش توسط کربن یا </a:t>
                </a:r>
                <a:r>
                  <a:rPr lang="en-US" sz="2400" dirty="0"/>
                  <a:t>Co</a:t>
                </a:r>
                <a:r>
                  <a:rPr lang="fa-IR" sz="2400" dirty="0"/>
                  <a:t> به صورت خود به خودی انجام می شود استفاده کرد.</a:t>
                </a:r>
              </a:p>
              <a:p>
                <a:r>
                  <a:rPr lang="fa-IR" sz="2400" dirty="0"/>
                  <a:t>از نظر ترمودینامیکی داشتیم </a:t>
                </a:r>
                <a:r>
                  <a:rPr lang="en-US" sz="2400" dirty="0"/>
                  <a:t>G=△H-T△S</a:t>
                </a:r>
                <a:r>
                  <a:rPr lang="fa-IR" sz="2400" dirty="0"/>
                  <a:t>△ از طرفی </a:t>
                </a:r>
                <a:r>
                  <a:rPr lang="en-US" sz="2400" dirty="0"/>
                  <a:t>G</a:t>
                </a:r>
                <a:r>
                  <a:rPr lang="fa-IR" sz="2400" dirty="0"/>
                  <a:t>△ واکنش برابر است با </a:t>
                </a:r>
                <a:r>
                  <a:rPr lang="en-US" sz="2400" dirty="0"/>
                  <a:t>△G=-</a:t>
                </a:r>
                <a:r>
                  <a:rPr lang="en-US" sz="2400" dirty="0" err="1"/>
                  <a:t>RTlnK</a:t>
                </a:r>
                <a:r>
                  <a:rPr lang="fa-IR" sz="2400" dirty="0"/>
                  <a:t> که طبق این رابطه </a:t>
                </a:r>
                <a:r>
                  <a:rPr lang="en-US" sz="2400" dirty="0"/>
                  <a:t>G</a:t>
                </a:r>
                <a:r>
                  <a:rPr lang="fa-IR" sz="2400" dirty="0"/>
                  <a:t>△ با ثابت تعادل نیز در ارتباط است یک واکنش در صورتی خود به خودی است که </a:t>
                </a:r>
                <a:r>
                  <a:rPr lang="en-US" sz="2400" dirty="0"/>
                  <a:t>G</a:t>
                </a:r>
                <a:r>
                  <a:rPr lang="fa-IR" sz="2400" dirty="0"/>
                  <a:t>△ منفی باشد.</a:t>
                </a:r>
              </a:p>
            </p:txBody>
          </p:sp>
        </mc:Choice>
        <mc:Fallback xmlns="">
          <p:sp>
            <p:nvSpPr>
              <p:cNvPr id="2" name="Content Placeholder 1"/>
              <p:cNvSpPr txBox="1">
                <a:spLocks noRot="1" noChangeAspect="1" noMove="1" noResize="1" noEditPoints="1" noAdjustHandles="1" noChangeArrowheads="1" noChangeShapeType="1" noTextEdit="1"/>
              </p:cNvSpPr>
              <p:nvPr/>
            </p:nvSpPr>
            <p:spPr>
              <a:xfrm>
                <a:off x="685800" y="1047750"/>
                <a:ext cx="7772400" cy="3505200"/>
              </a:xfrm>
              <a:prstGeom prst="rect">
                <a:avLst/>
              </a:prstGeom>
              <a:blipFill rotWithShape="1">
                <a:blip r:embed="rId2"/>
                <a:stretch>
                  <a:fillRect l="-1412" t="-1391"/>
                </a:stretch>
              </a:blipFill>
            </p:spPr>
            <p:txBody>
              <a:bodyPr/>
              <a:lstStyle/>
              <a:p>
                <a:r>
                  <a:rPr lang="fa-IR">
                    <a:noFill/>
                  </a:rPr>
                  <a:t> </a:t>
                </a:r>
              </a:p>
            </p:txBody>
          </p:sp>
        </mc:Fallback>
      </mc:AlternateContent>
    </p:spTree>
    <p:extLst>
      <p:ext uri="{BB962C8B-B14F-4D97-AF65-F5344CB8AC3E}">
        <p14:creationId xmlns:p14="http://schemas.microsoft.com/office/powerpoint/2010/main" val="13032917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ontent Placeholder 1"/>
              <p:cNvSpPr txBox="1">
                <a:spLocks/>
              </p:cNvSpPr>
              <p:nvPr/>
            </p:nvSpPr>
            <p:spPr>
              <a:xfrm>
                <a:off x="4288665" y="406758"/>
                <a:ext cx="7740203" cy="4978400"/>
              </a:xfrm>
              <a:prstGeom prst="rect">
                <a:avLst/>
              </a:prstGeom>
            </p:spPr>
            <p:txBody>
              <a:bodyPr vert="horz" lIns="121920" tIns="60960" rIns="121920" bIns="60960" rtlCol="0">
                <a:normAutofit fontScale="70000" lnSpcReduction="20000"/>
              </a:bodyPr>
              <a:lstStyle>
                <a:lvl1pPr marL="342900" indent="-274320" algn="justLow" rtl="1">
                  <a:spcBef>
                    <a:spcPct val="20000"/>
                  </a:spcBef>
                  <a:buClr>
                    <a:schemeClr val="accent1"/>
                  </a:buClr>
                  <a:buSzPct val="76000"/>
                  <a:buFont typeface="Wingdings 2" pitchFamily="18" charset="2"/>
                  <a:buChar char=""/>
                  <a:defRPr sz="2400">
                    <a:solidFill>
                      <a:schemeClr val="tx2"/>
                    </a:solidFill>
                    <a:cs typeface="B Traffic" panose="00000400000000000000" pitchFamily="2" charset="-78"/>
                  </a:defRPr>
                </a:lvl1pPr>
                <a:lvl2pPr marL="640080" indent="-274320" algn="r" rtl="1">
                  <a:spcBef>
                    <a:spcPct val="20000"/>
                  </a:spcBef>
                  <a:buClr>
                    <a:schemeClr val="accent1"/>
                  </a:buClr>
                  <a:buSzPct val="76000"/>
                  <a:buFont typeface="Wingdings 2" pitchFamily="18" charset="2"/>
                  <a:buChar char=""/>
                  <a:defRPr sz="2200">
                    <a:solidFill>
                      <a:schemeClr val="tx2"/>
                    </a:solidFill>
                    <a:cs typeface="B Traffic" panose="00000400000000000000" pitchFamily="2" charset="-78"/>
                  </a:defRPr>
                </a:lvl2pPr>
                <a:lvl3pPr indent="-228600" algn="r" rtl="1">
                  <a:spcBef>
                    <a:spcPct val="20000"/>
                  </a:spcBef>
                  <a:buClr>
                    <a:schemeClr val="accent1"/>
                  </a:buClr>
                  <a:buSzPct val="76000"/>
                  <a:buFont typeface="Wingdings 2" pitchFamily="18" charset="2"/>
                  <a:buChar char=""/>
                  <a:defRPr sz="2000">
                    <a:solidFill>
                      <a:schemeClr val="tx2"/>
                    </a:solidFill>
                    <a:cs typeface="B Traffic" panose="00000400000000000000" pitchFamily="2" charset="-78"/>
                  </a:defRPr>
                </a:lvl3pPr>
                <a:lvl4pPr marL="1124712" indent="-228600" algn="r" rtl="1">
                  <a:spcBef>
                    <a:spcPct val="20000"/>
                  </a:spcBef>
                  <a:buClr>
                    <a:schemeClr val="accent1"/>
                  </a:buClr>
                  <a:buSzPct val="76000"/>
                  <a:buFont typeface="Wingdings 2" pitchFamily="18" charset="2"/>
                  <a:buChar char=""/>
                  <a:defRPr>
                    <a:solidFill>
                      <a:schemeClr val="tx2"/>
                    </a:solidFill>
                    <a:cs typeface="B Traffic" panose="00000400000000000000" pitchFamily="2" charset="-78"/>
                  </a:defRPr>
                </a:lvl4pPr>
                <a:lvl5pPr marL="1325880" indent="-228600" algn="r" rtl="1">
                  <a:spcBef>
                    <a:spcPct val="20000"/>
                  </a:spcBef>
                  <a:buClr>
                    <a:schemeClr val="accent1"/>
                  </a:buClr>
                  <a:buSzPct val="76000"/>
                  <a:buFont typeface="Wingdings 2" pitchFamily="18" charset="2"/>
                  <a:buChar char=""/>
                  <a:defRPr sz="1600" baseline="0">
                    <a:solidFill>
                      <a:schemeClr val="tx2"/>
                    </a:solidFill>
                    <a:cs typeface="B Traffic" panose="00000400000000000000" pitchFamily="2" charset="-78"/>
                  </a:defRPr>
                </a:lvl5pPr>
                <a:lvl6pPr marL="1517904" indent="-228600" algn="r" rtl="1">
                  <a:spcBef>
                    <a:spcPct val="20000"/>
                  </a:spcBef>
                  <a:buClr>
                    <a:schemeClr val="accent1"/>
                  </a:buClr>
                  <a:buSzPct val="76000"/>
                  <a:buFont typeface="Wingdings 2" pitchFamily="18" charset="2"/>
                  <a:buChar char=""/>
                  <a:defRPr sz="1400">
                    <a:solidFill>
                      <a:schemeClr val="tx2"/>
                    </a:solidFill>
                  </a:defRPr>
                </a:lvl6pPr>
                <a:lvl7pPr marL="1719072" indent="-228600" algn="r" rtl="1">
                  <a:spcBef>
                    <a:spcPct val="20000"/>
                  </a:spcBef>
                  <a:buClr>
                    <a:schemeClr val="accent1"/>
                  </a:buClr>
                  <a:buSzPct val="76000"/>
                  <a:buFont typeface="Wingdings 2" pitchFamily="18" charset="2"/>
                  <a:buChar char=""/>
                  <a:defRPr sz="1400">
                    <a:solidFill>
                      <a:schemeClr val="tx2"/>
                    </a:solidFill>
                  </a:defRPr>
                </a:lvl7pPr>
                <a:lvl8pPr marL="1920240" indent="-228600" algn="r" rtl="1">
                  <a:spcBef>
                    <a:spcPct val="20000"/>
                  </a:spcBef>
                  <a:buClr>
                    <a:schemeClr val="accent1"/>
                  </a:buClr>
                  <a:buSzPct val="76000"/>
                  <a:buFont typeface="Wingdings 2" pitchFamily="18" charset="2"/>
                  <a:buChar char=""/>
                  <a:defRPr sz="1400">
                    <a:solidFill>
                      <a:schemeClr val="tx2"/>
                    </a:solidFill>
                  </a:defRPr>
                </a:lvl8pPr>
                <a:lvl9pPr marL="2121408" indent="-228600" algn="r" rtl="1">
                  <a:spcBef>
                    <a:spcPct val="20000"/>
                  </a:spcBef>
                  <a:buClr>
                    <a:schemeClr val="accent1"/>
                  </a:buClr>
                  <a:buSzPct val="76000"/>
                  <a:buFont typeface="Wingdings 2" pitchFamily="18" charset="2"/>
                  <a:buChar char=""/>
                  <a:defRPr sz="1400">
                    <a:solidFill>
                      <a:schemeClr val="tx2"/>
                    </a:solidFill>
                  </a:defRPr>
                </a:lvl9pPr>
              </a:lstStyle>
              <a:p>
                <a:r>
                  <a:rPr lang="fa-IR" sz="3200" dirty="0"/>
                  <a:t>برای اینکه به یک </a:t>
                </a:r>
                <a:r>
                  <a:rPr lang="en-US" sz="3200" dirty="0"/>
                  <a:t>G</a:t>
                </a:r>
                <a:r>
                  <a:rPr lang="fa-IR" sz="3200" dirty="0"/>
                  <a:t>△ منفی در فرایند کاهش یک اسید فلزی برسیم باید یکی از فرایندهای زیر استفاده کنیم:</a:t>
                </a:r>
              </a:p>
              <a:p>
                <a:pPr marL="91438" indent="0">
                  <a:buNone/>
                </a:pPr>
                <a14:m>
                  <m:oMathPara xmlns:m="http://schemas.openxmlformats.org/officeDocument/2006/math">
                    <m:oMathParaPr>
                      <m:jc m:val="centerGroup"/>
                    </m:oMathParaPr>
                    <m:oMath xmlns:m="http://schemas.openxmlformats.org/officeDocument/2006/math">
                      <m:r>
                        <a:rPr lang="en-US" sz="3200">
                          <a:latin typeface="Cambria Math"/>
                        </a:rPr>
                        <m:t>𝐶</m:t>
                      </m:r>
                      <m:d>
                        <m:dPr>
                          <m:ctrlPr>
                            <a:rPr lang="en-US" sz="3200" i="1">
                              <a:latin typeface="Cambria Math"/>
                            </a:rPr>
                          </m:ctrlPr>
                        </m:dPr>
                        <m:e>
                          <m:r>
                            <a:rPr lang="en-US" sz="3200">
                              <a:latin typeface="Cambria Math"/>
                            </a:rPr>
                            <m:t>𝑠</m:t>
                          </m:r>
                        </m:e>
                      </m:d>
                      <m:r>
                        <a:rPr lang="en-US" sz="3200">
                          <a:latin typeface="Cambria Math"/>
                        </a:rPr>
                        <m:t>+</m:t>
                      </m:r>
                      <m:f>
                        <m:fPr>
                          <m:type m:val="skw"/>
                          <m:ctrlPr>
                            <a:rPr lang="en-US" sz="3200" i="1">
                              <a:latin typeface="Cambria Math"/>
                            </a:rPr>
                          </m:ctrlPr>
                        </m:fPr>
                        <m:num>
                          <m:r>
                            <a:rPr lang="en-US" sz="3200">
                              <a:latin typeface="Cambria Math"/>
                            </a:rPr>
                            <m:t>1</m:t>
                          </m:r>
                        </m:num>
                        <m:den>
                          <m:r>
                            <a:rPr lang="en-US" sz="3200">
                              <a:latin typeface="Cambria Math"/>
                            </a:rPr>
                            <m:t>2</m:t>
                          </m:r>
                        </m:den>
                      </m:f>
                      <m:sSub>
                        <m:sSubPr>
                          <m:ctrlPr>
                            <a:rPr lang="en-US" sz="3200" i="1">
                              <a:latin typeface="Cambria Math"/>
                            </a:rPr>
                          </m:ctrlPr>
                        </m:sSubPr>
                        <m:e>
                          <m:r>
                            <a:rPr lang="en-US" sz="3200">
                              <a:latin typeface="Cambria Math"/>
                            </a:rPr>
                            <m:t>𝑂</m:t>
                          </m:r>
                        </m:e>
                        <m:sub>
                          <m:r>
                            <a:rPr lang="en-US" sz="3200">
                              <a:latin typeface="Cambria Math"/>
                            </a:rPr>
                            <m:t>2</m:t>
                          </m:r>
                        </m:sub>
                      </m:sSub>
                      <m:d>
                        <m:dPr>
                          <m:ctrlPr>
                            <a:rPr lang="en-US" sz="3200" i="1">
                              <a:latin typeface="Cambria Math"/>
                            </a:rPr>
                          </m:ctrlPr>
                        </m:dPr>
                        <m:e>
                          <m:r>
                            <m:rPr>
                              <m:nor/>
                            </m:rPr>
                            <a:rPr lang="en-US" sz="3200"/>
                            <m:t>g</m:t>
                          </m:r>
                        </m:e>
                      </m:d>
                      <m:r>
                        <m:rPr>
                          <m:nor/>
                        </m:rPr>
                        <a:rPr lang="en-US" sz="3200"/>
                        <m:t>→</m:t>
                      </m:r>
                      <m:r>
                        <m:rPr>
                          <m:nor/>
                        </m:rPr>
                        <a:rPr lang="en-US" sz="3200"/>
                        <m:t>CO</m:t>
                      </m:r>
                      <m:d>
                        <m:dPr>
                          <m:ctrlPr>
                            <a:rPr lang="en-US" sz="3200" i="1">
                              <a:latin typeface="Cambria Math"/>
                            </a:rPr>
                          </m:ctrlPr>
                        </m:dPr>
                        <m:e>
                          <m:r>
                            <m:rPr>
                              <m:nor/>
                            </m:rPr>
                            <a:rPr lang="en-US" sz="3200"/>
                            <m:t>g</m:t>
                          </m:r>
                        </m:e>
                      </m:d>
                      <m:r>
                        <m:rPr>
                          <m:nor/>
                        </m:rPr>
                        <a:rPr lang="en-US" sz="3200"/>
                        <m:t>                ∆</m:t>
                      </m:r>
                      <m:r>
                        <m:rPr>
                          <m:nor/>
                        </m:rPr>
                        <a:rPr lang="en-US" sz="3200"/>
                        <m:t>r</m:t>
                      </m:r>
                      <m:sSup>
                        <m:sSupPr>
                          <m:ctrlPr>
                            <a:rPr lang="en-US" sz="3200" i="1">
                              <a:latin typeface="Cambria Math"/>
                            </a:rPr>
                          </m:ctrlPr>
                        </m:sSupPr>
                        <m:e>
                          <m:r>
                            <m:rPr>
                              <m:nor/>
                            </m:rPr>
                            <a:rPr lang="en-US" sz="3200"/>
                            <m:t>G</m:t>
                          </m:r>
                        </m:e>
                        <m:sup>
                          <m:r>
                            <m:rPr>
                              <m:nor/>
                            </m:rPr>
                            <a:rPr lang="en-US" sz="3200"/>
                            <m:t>0</m:t>
                          </m:r>
                        </m:sup>
                      </m:sSup>
                      <m:r>
                        <m:rPr>
                          <m:nor/>
                        </m:rPr>
                        <a:rPr lang="en-US" sz="3200"/>
                        <m:t>(</m:t>
                      </m:r>
                      <m:r>
                        <m:rPr>
                          <m:nor/>
                        </m:rPr>
                        <a:rPr lang="en-US" sz="3200"/>
                        <m:t>C</m:t>
                      </m:r>
                      <m:r>
                        <m:rPr>
                          <m:nor/>
                        </m:rPr>
                        <a:rPr lang="en-US" sz="3200"/>
                        <m:t>,</m:t>
                      </m:r>
                      <m:r>
                        <m:rPr>
                          <m:nor/>
                        </m:rPr>
                        <a:rPr lang="en-US" sz="3200"/>
                        <m:t>CO</m:t>
                      </m:r>
                      <m:r>
                        <m:rPr>
                          <m:nor/>
                        </m:rPr>
                        <a:rPr lang="en-US" sz="3200"/>
                        <m:t>)</m:t>
                      </m:r>
                    </m:oMath>
                  </m:oMathPara>
                </a14:m>
                <a:endParaRPr lang="en-US" sz="3200" dirty="0"/>
              </a:p>
              <a:p>
                <a:pPr marL="91438" indent="0">
                  <a:buNone/>
                </a:pPr>
                <a14:m>
                  <m:oMathPara xmlns:m="http://schemas.openxmlformats.org/officeDocument/2006/math">
                    <m:oMathParaPr>
                      <m:jc m:val="centerGroup"/>
                    </m:oMathParaPr>
                    <m:oMath xmlns:m="http://schemas.openxmlformats.org/officeDocument/2006/math">
                      <m:f>
                        <m:fPr>
                          <m:type m:val="skw"/>
                          <m:ctrlPr>
                            <a:rPr lang="en-US" sz="3200" i="1">
                              <a:latin typeface="Cambria Math"/>
                            </a:rPr>
                          </m:ctrlPr>
                        </m:fPr>
                        <m:num>
                          <m:r>
                            <m:rPr>
                              <m:nor/>
                            </m:rPr>
                            <a:rPr lang="en-US" sz="3200"/>
                            <m:t>1</m:t>
                          </m:r>
                        </m:num>
                        <m:den>
                          <m:r>
                            <m:rPr>
                              <m:nor/>
                            </m:rPr>
                            <a:rPr lang="en-US" sz="3200"/>
                            <m:t>2</m:t>
                          </m:r>
                        </m:den>
                      </m:f>
                      <m:r>
                        <m:rPr>
                          <m:nor/>
                        </m:rPr>
                        <a:rPr lang="en-US" sz="3200"/>
                        <m:t>C</m:t>
                      </m:r>
                      <m:d>
                        <m:dPr>
                          <m:ctrlPr>
                            <a:rPr lang="en-US" sz="3200" i="1">
                              <a:latin typeface="Cambria Math"/>
                            </a:rPr>
                          </m:ctrlPr>
                        </m:dPr>
                        <m:e>
                          <m:r>
                            <m:rPr>
                              <m:nor/>
                            </m:rPr>
                            <a:rPr lang="en-US" sz="3200"/>
                            <m:t>s</m:t>
                          </m:r>
                        </m:e>
                      </m:d>
                      <m:r>
                        <m:rPr>
                          <m:nor/>
                        </m:rPr>
                        <a:rPr lang="en-US" sz="3200"/>
                        <m:t>+</m:t>
                      </m:r>
                      <m:f>
                        <m:fPr>
                          <m:type m:val="skw"/>
                          <m:ctrlPr>
                            <a:rPr lang="en-US" sz="3200" i="1">
                              <a:latin typeface="Cambria Math"/>
                            </a:rPr>
                          </m:ctrlPr>
                        </m:fPr>
                        <m:num>
                          <m:r>
                            <m:rPr>
                              <m:nor/>
                            </m:rPr>
                            <a:rPr lang="en-US" sz="3200"/>
                            <m:t>1</m:t>
                          </m:r>
                        </m:num>
                        <m:den>
                          <m:r>
                            <m:rPr>
                              <m:nor/>
                            </m:rPr>
                            <a:rPr lang="en-US" sz="3200"/>
                            <m:t>2</m:t>
                          </m:r>
                        </m:den>
                      </m:f>
                      <m:sSub>
                        <m:sSubPr>
                          <m:ctrlPr>
                            <a:rPr lang="en-US" sz="3200" i="1">
                              <a:latin typeface="Cambria Math"/>
                            </a:rPr>
                          </m:ctrlPr>
                        </m:sSubPr>
                        <m:e>
                          <m:r>
                            <m:rPr>
                              <m:nor/>
                            </m:rPr>
                            <a:rPr lang="en-US" sz="3200"/>
                            <m:t>O</m:t>
                          </m:r>
                        </m:e>
                        <m:sub>
                          <m:r>
                            <m:rPr>
                              <m:nor/>
                            </m:rPr>
                            <a:rPr lang="en-US" sz="3200"/>
                            <m:t>2</m:t>
                          </m:r>
                        </m:sub>
                      </m:sSub>
                      <m:r>
                        <m:rPr>
                          <m:nor/>
                        </m:rPr>
                        <a:rPr lang="en-US" sz="3200"/>
                        <m:t>→</m:t>
                      </m:r>
                      <m:f>
                        <m:fPr>
                          <m:type m:val="skw"/>
                          <m:ctrlPr>
                            <a:rPr lang="en-US" sz="3200" i="1">
                              <a:latin typeface="Cambria Math"/>
                            </a:rPr>
                          </m:ctrlPr>
                        </m:fPr>
                        <m:num>
                          <m:r>
                            <m:rPr>
                              <m:nor/>
                            </m:rPr>
                            <a:rPr lang="en-US" sz="3200"/>
                            <m:t>1</m:t>
                          </m:r>
                        </m:num>
                        <m:den>
                          <m:r>
                            <m:rPr>
                              <m:nor/>
                            </m:rPr>
                            <a:rPr lang="en-US" sz="3200"/>
                            <m:t>2</m:t>
                          </m:r>
                        </m:den>
                      </m:f>
                      <m:sSub>
                        <m:sSubPr>
                          <m:ctrlPr>
                            <a:rPr lang="en-US" sz="3200" i="1">
                              <a:latin typeface="Cambria Math"/>
                            </a:rPr>
                          </m:ctrlPr>
                        </m:sSubPr>
                        <m:e>
                          <m:r>
                            <m:rPr>
                              <m:nor/>
                            </m:rPr>
                            <a:rPr lang="en-US" sz="3200"/>
                            <m:t>CO</m:t>
                          </m:r>
                        </m:e>
                        <m:sub>
                          <m:r>
                            <m:rPr>
                              <m:nor/>
                            </m:rPr>
                            <a:rPr lang="en-US" sz="3200"/>
                            <m:t>2</m:t>
                          </m:r>
                        </m:sub>
                      </m:sSub>
                      <m:d>
                        <m:dPr>
                          <m:ctrlPr>
                            <a:rPr lang="en-US" sz="3200" i="1">
                              <a:latin typeface="Cambria Math"/>
                            </a:rPr>
                          </m:ctrlPr>
                        </m:dPr>
                        <m:e>
                          <m:r>
                            <m:rPr>
                              <m:nor/>
                            </m:rPr>
                            <a:rPr lang="en-US" sz="3200"/>
                            <m:t>g</m:t>
                          </m:r>
                        </m:e>
                      </m:d>
                      <m:r>
                        <m:rPr>
                          <m:nor/>
                        </m:rPr>
                        <a:rPr lang="en-US" sz="3200"/>
                        <m:t>           ∆</m:t>
                      </m:r>
                      <m:r>
                        <m:rPr>
                          <m:nor/>
                        </m:rPr>
                        <a:rPr lang="en-US" sz="3200"/>
                        <m:t>r</m:t>
                      </m:r>
                      <m:sSup>
                        <m:sSupPr>
                          <m:ctrlPr>
                            <a:rPr lang="en-US" sz="3200" i="1">
                              <a:latin typeface="Cambria Math"/>
                            </a:rPr>
                          </m:ctrlPr>
                        </m:sSupPr>
                        <m:e>
                          <m:r>
                            <m:rPr>
                              <m:nor/>
                            </m:rPr>
                            <a:rPr lang="en-US" sz="3200"/>
                            <m:t>G</m:t>
                          </m:r>
                        </m:e>
                        <m:sup>
                          <m:r>
                            <m:rPr>
                              <m:nor/>
                            </m:rPr>
                            <a:rPr lang="en-US" sz="3200"/>
                            <m:t>0</m:t>
                          </m:r>
                        </m:sup>
                      </m:sSup>
                      <m:r>
                        <m:rPr>
                          <m:nor/>
                        </m:rPr>
                        <a:rPr lang="en-US" sz="3200"/>
                        <m:t>(</m:t>
                      </m:r>
                      <m:r>
                        <m:rPr>
                          <m:nor/>
                        </m:rPr>
                        <a:rPr lang="en-US" sz="3200"/>
                        <m:t>C</m:t>
                      </m:r>
                      <m:r>
                        <m:rPr>
                          <m:nor/>
                        </m:rPr>
                        <a:rPr lang="en-US" sz="3200"/>
                        <m:t>,</m:t>
                      </m:r>
                      <m:r>
                        <m:rPr>
                          <m:nor/>
                        </m:rPr>
                        <a:rPr lang="en-US" sz="3200"/>
                        <m:t>C</m:t>
                      </m:r>
                      <m:sSub>
                        <m:sSubPr>
                          <m:ctrlPr>
                            <a:rPr lang="en-US" sz="3200" i="1">
                              <a:latin typeface="Cambria Math"/>
                            </a:rPr>
                          </m:ctrlPr>
                        </m:sSubPr>
                        <m:e>
                          <m:r>
                            <m:rPr>
                              <m:nor/>
                            </m:rPr>
                            <a:rPr lang="en-US" sz="3200"/>
                            <m:t>O</m:t>
                          </m:r>
                        </m:e>
                        <m:sub>
                          <m:r>
                            <m:rPr>
                              <m:nor/>
                            </m:rPr>
                            <a:rPr lang="en-US" sz="3200"/>
                            <m:t>2</m:t>
                          </m:r>
                        </m:sub>
                      </m:sSub>
                      <m:r>
                        <m:rPr>
                          <m:nor/>
                        </m:rPr>
                        <a:rPr lang="en-US" sz="3200"/>
                        <m:t>)</m:t>
                      </m:r>
                    </m:oMath>
                  </m:oMathPara>
                </a14:m>
                <a:endParaRPr lang="en-US" sz="3200" dirty="0"/>
              </a:p>
              <a:p>
                <a:pPr marL="91438" indent="0">
                  <a:buNone/>
                </a:pPr>
                <a14:m>
                  <m:oMathPara xmlns:m="http://schemas.openxmlformats.org/officeDocument/2006/math">
                    <m:oMathParaPr>
                      <m:jc m:val="centerGroup"/>
                    </m:oMathParaPr>
                    <m:oMath xmlns:m="http://schemas.openxmlformats.org/officeDocument/2006/math">
                      <m:r>
                        <m:rPr>
                          <m:nor/>
                        </m:rPr>
                        <a:rPr lang="en-US" sz="3200"/>
                        <m:t>CO</m:t>
                      </m:r>
                      <m:d>
                        <m:dPr>
                          <m:ctrlPr>
                            <a:rPr lang="en-US" sz="3200" i="1">
                              <a:latin typeface="Cambria Math"/>
                            </a:rPr>
                          </m:ctrlPr>
                        </m:dPr>
                        <m:e>
                          <m:r>
                            <m:rPr>
                              <m:nor/>
                            </m:rPr>
                            <a:rPr lang="en-US" sz="3200"/>
                            <m:t>g</m:t>
                          </m:r>
                        </m:e>
                      </m:d>
                      <m:r>
                        <m:rPr>
                          <m:nor/>
                        </m:rPr>
                        <a:rPr lang="en-US" sz="3200"/>
                        <m:t>+</m:t>
                      </m:r>
                      <m:f>
                        <m:fPr>
                          <m:type m:val="skw"/>
                          <m:ctrlPr>
                            <a:rPr lang="en-US" sz="3200" i="1">
                              <a:latin typeface="Cambria Math"/>
                            </a:rPr>
                          </m:ctrlPr>
                        </m:fPr>
                        <m:num>
                          <m:r>
                            <m:rPr>
                              <m:nor/>
                            </m:rPr>
                            <a:rPr lang="en-US" sz="3200"/>
                            <m:t>1</m:t>
                          </m:r>
                        </m:num>
                        <m:den>
                          <m:r>
                            <m:rPr>
                              <m:nor/>
                            </m:rPr>
                            <a:rPr lang="en-US" sz="3200"/>
                            <m:t>2</m:t>
                          </m:r>
                        </m:den>
                      </m:f>
                      <m:sSub>
                        <m:sSubPr>
                          <m:ctrlPr>
                            <a:rPr lang="en-US" sz="3200" i="1">
                              <a:latin typeface="Cambria Math"/>
                            </a:rPr>
                          </m:ctrlPr>
                        </m:sSubPr>
                        <m:e>
                          <m:r>
                            <m:rPr>
                              <m:nor/>
                            </m:rPr>
                            <a:rPr lang="en-US" sz="3200"/>
                            <m:t>O</m:t>
                          </m:r>
                        </m:e>
                        <m:sub>
                          <m:r>
                            <m:rPr>
                              <m:nor/>
                            </m:rPr>
                            <a:rPr lang="en-US" sz="3200"/>
                            <m:t>2</m:t>
                          </m:r>
                        </m:sub>
                      </m:sSub>
                      <m:r>
                        <a:rPr lang="en-US" sz="3200">
                          <a:latin typeface="Cambria Math"/>
                        </a:rPr>
                        <m:t>→</m:t>
                      </m:r>
                      <m:r>
                        <a:rPr lang="en-US" sz="3200">
                          <a:latin typeface="Cambria Math"/>
                        </a:rPr>
                        <m:t>𝐶</m:t>
                      </m:r>
                      <m:sSub>
                        <m:sSubPr>
                          <m:ctrlPr>
                            <a:rPr lang="en-US" sz="3200" i="1">
                              <a:latin typeface="Cambria Math"/>
                            </a:rPr>
                          </m:ctrlPr>
                        </m:sSubPr>
                        <m:e>
                          <m:r>
                            <a:rPr lang="en-US" sz="3200">
                              <a:latin typeface="Cambria Math"/>
                            </a:rPr>
                            <m:t>𝑂</m:t>
                          </m:r>
                        </m:e>
                        <m:sub>
                          <m:r>
                            <a:rPr lang="en-US" sz="3200">
                              <a:latin typeface="Cambria Math"/>
                            </a:rPr>
                            <m:t>2</m:t>
                          </m:r>
                        </m:sub>
                      </m:sSub>
                      <m:d>
                        <m:dPr>
                          <m:ctrlPr>
                            <a:rPr lang="en-US" sz="3200" i="1">
                              <a:latin typeface="Cambria Math"/>
                            </a:rPr>
                          </m:ctrlPr>
                        </m:dPr>
                        <m:e>
                          <m:r>
                            <a:rPr lang="en-US" sz="3200">
                              <a:latin typeface="Cambria Math"/>
                            </a:rPr>
                            <m:t>𝑔</m:t>
                          </m:r>
                        </m:e>
                      </m:d>
                      <m:r>
                        <a:rPr lang="en-US" sz="3200">
                          <a:latin typeface="Cambria Math"/>
                        </a:rPr>
                        <m:t>          ∆</m:t>
                      </m:r>
                      <m:r>
                        <a:rPr lang="en-US" sz="3200">
                          <a:latin typeface="Cambria Math"/>
                        </a:rPr>
                        <m:t>𝑟</m:t>
                      </m:r>
                      <m:sSup>
                        <m:sSupPr>
                          <m:ctrlPr>
                            <a:rPr lang="en-US" sz="3200" i="1">
                              <a:latin typeface="Cambria Math"/>
                            </a:rPr>
                          </m:ctrlPr>
                        </m:sSupPr>
                        <m:e>
                          <m:r>
                            <a:rPr lang="en-US" sz="3200">
                              <a:latin typeface="Cambria Math"/>
                            </a:rPr>
                            <m:t>𝐺</m:t>
                          </m:r>
                        </m:e>
                        <m:sup>
                          <m:r>
                            <a:rPr lang="en-US" sz="3200">
                              <a:latin typeface="Cambria Math"/>
                            </a:rPr>
                            <m:t>0</m:t>
                          </m:r>
                        </m:sup>
                      </m:sSup>
                      <m:d>
                        <m:dPr>
                          <m:ctrlPr>
                            <a:rPr lang="en-US" sz="3200" i="1">
                              <a:latin typeface="Cambria Math"/>
                            </a:rPr>
                          </m:ctrlPr>
                        </m:dPr>
                        <m:e>
                          <m:r>
                            <a:rPr lang="en-US" sz="3200">
                              <a:latin typeface="Cambria Math"/>
                            </a:rPr>
                            <m:t>𝐶𝑂</m:t>
                          </m:r>
                          <m:r>
                            <a:rPr lang="en-US" sz="3200">
                              <a:latin typeface="Cambria Math"/>
                            </a:rPr>
                            <m:t>,</m:t>
                          </m:r>
                          <m:r>
                            <a:rPr lang="en-US" sz="3200">
                              <a:latin typeface="Cambria Math"/>
                            </a:rPr>
                            <m:t>𝐶</m:t>
                          </m:r>
                          <m:sSub>
                            <m:sSubPr>
                              <m:ctrlPr>
                                <a:rPr lang="en-US" sz="3200" i="1">
                                  <a:latin typeface="Cambria Math"/>
                                </a:rPr>
                              </m:ctrlPr>
                            </m:sSubPr>
                            <m:e>
                              <m:r>
                                <a:rPr lang="en-US" sz="3200">
                                  <a:latin typeface="Cambria Math"/>
                                </a:rPr>
                                <m:t>𝑂</m:t>
                              </m:r>
                            </m:e>
                            <m:sub>
                              <m:r>
                                <a:rPr lang="en-US" sz="3200">
                                  <a:latin typeface="Cambria Math"/>
                                </a:rPr>
                                <m:t>2</m:t>
                              </m:r>
                            </m:sub>
                          </m:sSub>
                        </m:e>
                      </m:d>
                    </m:oMath>
                  </m:oMathPara>
                </a14:m>
                <a:endParaRPr lang="en-US" sz="3200" dirty="0"/>
              </a:p>
              <a:p>
                <a:r>
                  <a:rPr lang="fa-IR" sz="3200" dirty="0"/>
                  <a:t>برای اینکه واکنش کلی </a:t>
                </a:r>
                <a:r>
                  <a:rPr lang="en-US" sz="3200" dirty="0"/>
                  <a:t>G</a:t>
                </a:r>
                <a:r>
                  <a:rPr lang="fa-IR" sz="3200" dirty="0"/>
                  <a:t>△ منفی بدهد باید </a:t>
                </a:r>
                <a:r>
                  <a:rPr lang="en-US" sz="3200" dirty="0"/>
                  <a:t>G</a:t>
                </a:r>
                <a:r>
                  <a:rPr lang="fa-IR" sz="3200" dirty="0"/>
                  <a:t>△ واکنش زیر </a:t>
                </a:r>
                <a:r>
                  <a:rPr lang="fa-IR" sz="3200" dirty="0" smtClean="0"/>
                  <a:t>منفی </a:t>
                </a:r>
                <a:r>
                  <a:rPr lang="fa-IR" sz="3200" dirty="0"/>
                  <a:t>باشد: در این صورت واکنش کاهش فلز به یکی از 3 صورت در خواهد آمد :</a:t>
                </a:r>
              </a:p>
              <a:p>
                <a14:m>
                  <m:oMath xmlns:m="http://schemas.openxmlformats.org/officeDocument/2006/math">
                    <m:r>
                      <a:rPr lang="en-US" sz="3200">
                        <a:latin typeface="Cambria Math"/>
                      </a:rPr>
                      <m:t>𝑥𝑀</m:t>
                    </m:r>
                    <m:d>
                      <m:dPr>
                        <m:ctrlPr>
                          <a:rPr lang="en-US" sz="3200" i="1">
                            <a:latin typeface="Cambria Math"/>
                          </a:rPr>
                        </m:ctrlPr>
                      </m:dPr>
                      <m:e>
                        <m:r>
                          <a:rPr lang="en-US" sz="3200">
                            <a:latin typeface="Cambria Math"/>
                          </a:rPr>
                          <m:t>𝑠</m:t>
                        </m:r>
                      </m:e>
                    </m:d>
                    <m:r>
                      <a:rPr lang="en-US" sz="3200">
                        <a:latin typeface="Cambria Math"/>
                      </a:rPr>
                      <m:t>+</m:t>
                    </m:r>
                    <m:f>
                      <m:fPr>
                        <m:ctrlPr>
                          <a:rPr lang="en-US" sz="3200" i="1">
                            <a:latin typeface="Cambria Math"/>
                          </a:rPr>
                        </m:ctrlPr>
                      </m:fPr>
                      <m:num>
                        <m:r>
                          <a:rPr lang="en-US" sz="3200">
                            <a:latin typeface="Cambria Math"/>
                          </a:rPr>
                          <m:t>1</m:t>
                        </m:r>
                      </m:num>
                      <m:den>
                        <m:r>
                          <a:rPr lang="en-US" sz="3200">
                            <a:latin typeface="Cambria Math"/>
                          </a:rPr>
                          <m:t>2</m:t>
                        </m:r>
                      </m:den>
                    </m:f>
                    <m:sSub>
                      <m:sSubPr>
                        <m:ctrlPr>
                          <a:rPr lang="en-US" sz="3200" i="1">
                            <a:latin typeface="Cambria Math"/>
                          </a:rPr>
                        </m:ctrlPr>
                      </m:sSubPr>
                      <m:e>
                        <m:r>
                          <a:rPr lang="en-US" sz="3200">
                            <a:latin typeface="Cambria Math"/>
                          </a:rPr>
                          <m:t>𝑂</m:t>
                        </m:r>
                      </m:e>
                      <m:sub>
                        <m:r>
                          <a:rPr lang="en-US" sz="3200">
                            <a:latin typeface="Cambria Math"/>
                          </a:rPr>
                          <m:t>2</m:t>
                        </m:r>
                      </m:sub>
                    </m:sSub>
                    <m:r>
                      <a:rPr lang="en-US" sz="3200">
                        <a:latin typeface="Cambria Math"/>
                      </a:rPr>
                      <m:t>→</m:t>
                    </m:r>
                    <m:sSub>
                      <m:sSubPr>
                        <m:ctrlPr>
                          <a:rPr lang="en-US" sz="3200" i="1">
                            <a:latin typeface="Cambria Math"/>
                          </a:rPr>
                        </m:ctrlPr>
                      </m:sSubPr>
                      <m:e>
                        <m:r>
                          <a:rPr lang="en-US" sz="3200">
                            <a:latin typeface="Cambria Math"/>
                          </a:rPr>
                          <m:t>𝑀</m:t>
                        </m:r>
                      </m:e>
                      <m:sub>
                        <m:r>
                          <a:rPr lang="en-US" sz="3200">
                            <a:latin typeface="Cambria Math"/>
                          </a:rPr>
                          <m:t>𝑥</m:t>
                        </m:r>
                      </m:sub>
                    </m:sSub>
                    <m:r>
                      <a:rPr lang="en-US" sz="3200">
                        <a:latin typeface="Cambria Math"/>
                      </a:rPr>
                      <m:t>𝑂</m:t>
                    </m:r>
                    <m:d>
                      <m:dPr>
                        <m:ctrlPr>
                          <a:rPr lang="en-US" sz="3200" i="1">
                            <a:latin typeface="Cambria Math"/>
                          </a:rPr>
                        </m:ctrlPr>
                      </m:dPr>
                      <m:e>
                        <m:r>
                          <a:rPr lang="en-US" sz="3200">
                            <a:latin typeface="Cambria Math"/>
                          </a:rPr>
                          <m:t>𝑠</m:t>
                        </m:r>
                      </m:e>
                    </m:d>
                  </m:oMath>
                </a14:m>
                <a:endParaRPr lang="en-US" sz="3200" dirty="0"/>
              </a:p>
              <a:p>
                <a14:m>
                  <m:oMath xmlns:m="http://schemas.openxmlformats.org/officeDocument/2006/math">
                    <m:sSub>
                      <m:sSubPr>
                        <m:ctrlPr>
                          <a:rPr lang="en-US" sz="3200" i="1">
                            <a:latin typeface="Cambria Math"/>
                          </a:rPr>
                        </m:ctrlPr>
                      </m:sSubPr>
                      <m:e>
                        <m:r>
                          <a:rPr lang="en-US" sz="3200">
                            <a:latin typeface="Cambria Math"/>
                          </a:rPr>
                          <m:t>𝑀</m:t>
                        </m:r>
                      </m:e>
                      <m:sub>
                        <m:r>
                          <a:rPr lang="en-US" sz="3200">
                            <a:latin typeface="Cambria Math"/>
                          </a:rPr>
                          <m:t>𝑥</m:t>
                        </m:r>
                      </m:sub>
                    </m:sSub>
                    <m:r>
                      <a:rPr lang="en-US" sz="3200">
                        <a:latin typeface="Cambria Math"/>
                      </a:rPr>
                      <m:t>𝑂</m:t>
                    </m:r>
                    <m:d>
                      <m:dPr>
                        <m:ctrlPr>
                          <a:rPr lang="en-US" sz="3200" i="1">
                            <a:latin typeface="Cambria Math"/>
                          </a:rPr>
                        </m:ctrlPr>
                      </m:dPr>
                      <m:e>
                        <m:r>
                          <a:rPr lang="en-US" sz="3200">
                            <a:latin typeface="Cambria Math"/>
                          </a:rPr>
                          <m:t>𝑠</m:t>
                        </m:r>
                      </m:e>
                    </m:d>
                    <m:r>
                      <a:rPr lang="en-US" sz="3200">
                        <a:latin typeface="Cambria Math"/>
                      </a:rPr>
                      <m:t>+</m:t>
                    </m:r>
                    <m:r>
                      <a:rPr lang="en-US" sz="3200">
                        <a:latin typeface="Cambria Math"/>
                      </a:rPr>
                      <m:t>𝐶</m:t>
                    </m:r>
                    <m:d>
                      <m:dPr>
                        <m:ctrlPr>
                          <a:rPr lang="en-US" sz="3200" i="1">
                            <a:latin typeface="Cambria Math"/>
                          </a:rPr>
                        </m:ctrlPr>
                      </m:dPr>
                      <m:e>
                        <m:r>
                          <a:rPr lang="en-US" sz="3200">
                            <a:latin typeface="Cambria Math"/>
                          </a:rPr>
                          <m:t>𝑠</m:t>
                        </m:r>
                      </m:e>
                    </m:d>
                    <m:r>
                      <a:rPr lang="en-US" sz="3200">
                        <a:latin typeface="Cambria Math"/>
                      </a:rPr>
                      <m:t>→</m:t>
                    </m:r>
                    <m:r>
                      <a:rPr lang="en-US" sz="3200">
                        <a:latin typeface="Cambria Math"/>
                      </a:rPr>
                      <m:t>𝑥</m:t>
                    </m:r>
                    <m:sSub>
                      <m:sSubPr>
                        <m:ctrlPr>
                          <a:rPr lang="en-US" sz="3200" i="1">
                            <a:latin typeface="Cambria Math"/>
                          </a:rPr>
                        </m:ctrlPr>
                      </m:sSubPr>
                      <m:e>
                        <m:r>
                          <a:rPr lang="en-US" sz="3200">
                            <a:latin typeface="Cambria Math"/>
                          </a:rPr>
                          <m:t>𝑀</m:t>
                        </m:r>
                      </m:e>
                      <m:sub>
                        <m:d>
                          <m:dPr>
                            <m:ctrlPr>
                              <a:rPr lang="en-US" sz="3200" i="1">
                                <a:latin typeface="Cambria Math"/>
                              </a:rPr>
                            </m:ctrlPr>
                          </m:dPr>
                          <m:e>
                            <m:r>
                              <a:rPr lang="en-US" sz="3200">
                                <a:latin typeface="Cambria Math"/>
                              </a:rPr>
                              <m:t>𝑠𝑜𝑟𝑙</m:t>
                            </m:r>
                          </m:e>
                        </m:d>
                      </m:sub>
                    </m:sSub>
                    <m:r>
                      <a:rPr lang="en-US" sz="3200">
                        <a:latin typeface="Cambria Math"/>
                      </a:rPr>
                      <m:t>+</m:t>
                    </m:r>
                    <m:r>
                      <a:rPr lang="en-US" sz="3200">
                        <a:latin typeface="Cambria Math"/>
                      </a:rPr>
                      <m:t>𝐶𝑂</m:t>
                    </m:r>
                  </m:oMath>
                </a14:m>
                <a:endParaRPr lang="en-US" sz="3200" dirty="0"/>
              </a:p>
              <a:p>
                <a14:m>
                  <m:oMath xmlns:m="http://schemas.openxmlformats.org/officeDocument/2006/math">
                    <m:sSub>
                      <m:sSubPr>
                        <m:ctrlPr>
                          <a:rPr lang="en-US" sz="3200" i="1">
                            <a:latin typeface="Cambria Math"/>
                          </a:rPr>
                        </m:ctrlPr>
                      </m:sSubPr>
                      <m:e>
                        <m:r>
                          <a:rPr lang="en-US" sz="3200">
                            <a:latin typeface="Cambria Math"/>
                          </a:rPr>
                          <m:t>𝑀</m:t>
                        </m:r>
                      </m:e>
                      <m:sub>
                        <m:r>
                          <a:rPr lang="en-US" sz="3200">
                            <a:latin typeface="Cambria Math"/>
                          </a:rPr>
                          <m:t>𝑥</m:t>
                        </m:r>
                      </m:sub>
                    </m:sSub>
                    <m:r>
                      <a:rPr lang="en-US" sz="3200">
                        <a:latin typeface="Cambria Math"/>
                      </a:rPr>
                      <m:t>𝑂</m:t>
                    </m:r>
                    <m:d>
                      <m:dPr>
                        <m:ctrlPr>
                          <a:rPr lang="en-US" sz="3200" i="1">
                            <a:latin typeface="Cambria Math"/>
                          </a:rPr>
                        </m:ctrlPr>
                      </m:dPr>
                      <m:e>
                        <m:r>
                          <a:rPr lang="en-US" sz="3200">
                            <a:latin typeface="Cambria Math"/>
                          </a:rPr>
                          <m:t>𝑠</m:t>
                        </m:r>
                      </m:e>
                    </m:d>
                    <m:r>
                      <a:rPr lang="en-US" sz="3200">
                        <a:latin typeface="Cambria Math"/>
                      </a:rPr>
                      <m:t>+</m:t>
                    </m:r>
                    <m:f>
                      <m:fPr>
                        <m:ctrlPr>
                          <a:rPr lang="en-US" sz="3200" i="1">
                            <a:latin typeface="Cambria Math"/>
                          </a:rPr>
                        </m:ctrlPr>
                      </m:fPr>
                      <m:num>
                        <m:r>
                          <a:rPr lang="en-US" sz="3200">
                            <a:latin typeface="Cambria Math"/>
                          </a:rPr>
                          <m:t>1</m:t>
                        </m:r>
                      </m:num>
                      <m:den>
                        <m:r>
                          <a:rPr lang="en-US" sz="3200">
                            <a:latin typeface="Cambria Math"/>
                          </a:rPr>
                          <m:t>2</m:t>
                        </m:r>
                      </m:den>
                    </m:f>
                    <m:r>
                      <a:rPr lang="en-US" sz="3200">
                        <a:latin typeface="Cambria Math"/>
                      </a:rPr>
                      <m:t>𝐶</m:t>
                    </m:r>
                    <m:d>
                      <m:dPr>
                        <m:ctrlPr>
                          <a:rPr lang="en-US" sz="3200" i="1">
                            <a:latin typeface="Cambria Math"/>
                          </a:rPr>
                        </m:ctrlPr>
                      </m:dPr>
                      <m:e>
                        <m:r>
                          <a:rPr lang="en-US" sz="3200">
                            <a:latin typeface="Cambria Math"/>
                          </a:rPr>
                          <m:t>𝑠</m:t>
                        </m:r>
                      </m:e>
                    </m:d>
                    <m:r>
                      <a:rPr lang="en-US" sz="3200">
                        <a:latin typeface="Cambria Math"/>
                      </a:rPr>
                      <m:t>→</m:t>
                    </m:r>
                    <m:r>
                      <a:rPr lang="en-US" sz="3200">
                        <a:latin typeface="Cambria Math"/>
                      </a:rPr>
                      <m:t>𝑥</m:t>
                    </m:r>
                    <m:sSub>
                      <m:sSubPr>
                        <m:ctrlPr>
                          <a:rPr lang="en-US" sz="3200" i="1">
                            <a:latin typeface="Cambria Math"/>
                          </a:rPr>
                        </m:ctrlPr>
                      </m:sSubPr>
                      <m:e>
                        <m:r>
                          <a:rPr lang="en-US" sz="3200">
                            <a:latin typeface="Cambria Math"/>
                          </a:rPr>
                          <m:t>𝑀</m:t>
                        </m:r>
                      </m:e>
                      <m:sub>
                        <m:d>
                          <m:dPr>
                            <m:ctrlPr>
                              <a:rPr lang="en-US" sz="3200" i="1">
                                <a:latin typeface="Cambria Math"/>
                              </a:rPr>
                            </m:ctrlPr>
                          </m:dPr>
                          <m:e>
                            <m:r>
                              <a:rPr lang="en-US" sz="3200">
                                <a:latin typeface="Cambria Math"/>
                              </a:rPr>
                              <m:t>𝑠𝑜𝑟𝑙</m:t>
                            </m:r>
                          </m:e>
                        </m:d>
                      </m:sub>
                    </m:sSub>
                    <m:r>
                      <a:rPr lang="en-US" sz="3200">
                        <a:latin typeface="Cambria Math"/>
                      </a:rPr>
                      <m:t>+</m:t>
                    </m:r>
                    <m:f>
                      <m:fPr>
                        <m:ctrlPr>
                          <a:rPr lang="en-US" sz="3200" i="1">
                            <a:latin typeface="Cambria Math"/>
                          </a:rPr>
                        </m:ctrlPr>
                      </m:fPr>
                      <m:num>
                        <m:r>
                          <a:rPr lang="en-US" sz="3200">
                            <a:latin typeface="Cambria Math"/>
                          </a:rPr>
                          <m:t>1</m:t>
                        </m:r>
                      </m:num>
                      <m:den>
                        <m:r>
                          <a:rPr lang="en-US" sz="3200">
                            <a:latin typeface="Cambria Math"/>
                          </a:rPr>
                          <m:t>2</m:t>
                        </m:r>
                      </m:den>
                    </m:f>
                    <m:sSub>
                      <m:sSubPr>
                        <m:ctrlPr>
                          <a:rPr lang="en-US" sz="3200" i="1">
                            <a:latin typeface="Cambria Math"/>
                          </a:rPr>
                        </m:ctrlPr>
                      </m:sSubPr>
                      <m:e>
                        <m:r>
                          <a:rPr lang="en-US" sz="3200">
                            <a:latin typeface="Cambria Math"/>
                          </a:rPr>
                          <m:t>𝐶𝑂</m:t>
                        </m:r>
                      </m:e>
                      <m:sub>
                        <m:r>
                          <a:rPr lang="en-US" sz="3200">
                            <a:latin typeface="Cambria Math"/>
                          </a:rPr>
                          <m:t>2</m:t>
                        </m:r>
                      </m:sub>
                    </m:sSub>
                  </m:oMath>
                </a14:m>
                <a:endParaRPr lang="en-US" sz="3200" dirty="0"/>
              </a:p>
              <a:p>
                <a14:m>
                  <m:oMath xmlns:m="http://schemas.openxmlformats.org/officeDocument/2006/math">
                    <m:sSub>
                      <m:sSubPr>
                        <m:ctrlPr>
                          <a:rPr lang="en-US" sz="3200" i="1">
                            <a:latin typeface="Cambria Math"/>
                          </a:rPr>
                        </m:ctrlPr>
                      </m:sSubPr>
                      <m:e>
                        <m:r>
                          <a:rPr lang="en-US" sz="3200">
                            <a:latin typeface="Cambria Math"/>
                          </a:rPr>
                          <m:t>𝑀</m:t>
                        </m:r>
                      </m:e>
                      <m:sub>
                        <m:r>
                          <a:rPr lang="en-US" sz="3200">
                            <a:latin typeface="Cambria Math"/>
                          </a:rPr>
                          <m:t>𝑥</m:t>
                        </m:r>
                      </m:sub>
                    </m:sSub>
                    <m:r>
                      <a:rPr lang="en-US" sz="3200">
                        <a:latin typeface="Cambria Math"/>
                      </a:rPr>
                      <m:t>𝑂</m:t>
                    </m:r>
                    <m:d>
                      <m:dPr>
                        <m:ctrlPr>
                          <a:rPr lang="en-US" sz="3200" i="1">
                            <a:latin typeface="Cambria Math"/>
                          </a:rPr>
                        </m:ctrlPr>
                      </m:dPr>
                      <m:e>
                        <m:r>
                          <a:rPr lang="en-US" sz="3200">
                            <a:latin typeface="Cambria Math"/>
                          </a:rPr>
                          <m:t>𝑠</m:t>
                        </m:r>
                      </m:e>
                    </m:d>
                    <m:r>
                      <a:rPr lang="en-US" sz="3200">
                        <a:latin typeface="Cambria Math"/>
                      </a:rPr>
                      <m:t>+</m:t>
                    </m:r>
                    <m:r>
                      <a:rPr lang="en-US" sz="3200">
                        <a:latin typeface="Cambria Math"/>
                      </a:rPr>
                      <m:t>𝐶𝑂</m:t>
                    </m:r>
                    <m:d>
                      <m:dPr>
                        <m:ctrlPr>
                          <a:rPr lang="en-US" sz="3200" i="1">
                            <a:latin typeface="Cambria Math"/>
                          </a:rPr>
                        </m:ctrlPr>
                      </m:dPr>
                      <m:e>
                        <m:r>
                          <a:rPr lang="en-US" sz="3200">
                            <a:latin typeface="Cambria Math"/>
                          </a:rPr>
                          <m:t>𝑔</m:t>
                        </m:r>
                      </m:e>
                    </m:d>
                    <m:r>
                      <a:rPr lang="en-US" sz="3200">
                        <a:latin typeface="Cambria Math"/>
                      </a:rPr>
                      <m:t>→</m:t>
                    </m:r>
                    <m:r>
                      <a:rPr lang="en-US" sz="3200">
                        <a:latin typeface="Cambria Math"/>
                      </a:rPr>
                      <m:t>𝑥</m:t>
                    </m:r>
                    <m:sSub>
                      <m:sSubPr>
                        <m:ctrlPr>
                          <a:rPr lang="en-US" sz="3200" i="1">
                            <a:latin typeface="Cambria Math"/>
                          </a:rPr>
                        </m:ctrlPr>
                      </m:sSubPr>
                      <m:e>
                        <m:r>
                          <a:rPr lang="en-US" sz="3200">
                            <a:latin typeface="Cambria Math"/>
                          </a:rPr>
                          <m:t>𝑀</m:t>
                        </m:r>
                      </m:e>
                      <m:sub>
                        <m:d>
                          <m:dPr>
                            <m:ctrlPr>
                              <a:rPr lang="en-US" sz="3200" i="1">
                                <a:latin typeface="Cambria Math"/>
                              </a:rPr>
                            </m:ctrlPr>
                          </m:dPr>
                          <m:e>
                            <m:r>
                              <a:rPr lang="en-US" sz="3200">
                                <a:latin typeface="Cambria Math"/>
                              </a:rPr>
                              <m:t>𝑠𝑜𝑟𝑙</m:t>
                            </m:r>
                          </m:e>
                        </m:d>
                      </m:sub>
                    </m:sSub>
                    <m:r>
                      <a:rPr lang="en-US" sz="3200">
                        <a:latin typeface="Cambria Math"/>
                      </a:rPr>
                      <m:t>+</m:t>
                    </m:r>
                    <m:r>
                      <a:rPr lang="en-US" sz="3200">
                        <a:latin typeface="Cambria Math"/>
                      </a:rPr>
                      <m:t>𝐶</m:t>
                    </m:r>
                    <m:sSub>
                      <m:sSubPr>
                        <m:ctrlPr>
                          <a:rPr lang="en-US" sz="3200" i="1">
                            <a:latin typeface="Cambria Math"/>
                          </a:rPr>
                        </m:ctrlPr>
                      </m:sSubPr>
                      <m:e>
                        <m:r>
                          <a:rPr lang="en-US" sz="3200">
                            <a:latin typeface="Cambria Math"/>
                          </a:rPr>
                          <m:t>𝑂</m:t>
                        </m:r>
                      </m:e>
                      <m:sub>
                        <m:r>
                          <a:rPr lang="en-US" sz="3200">
                            <a:latin typeface="Cambria Math"/>
                          </a:rPr>
                          <m:t>2</m:t>
                        </m:r>
                      </m:sub>
                    </m:sSub>
                  </m:oMath>
                </a14:m>
                <a:endParaRPr lang="fa-IR" sz="3200" dirty="0"/>
              </a:p>
            </p:txBody>
          </p:sp>
        </mc:Choice>
        <mc:Fallback>
          <p:sp>
            <p:nvSpPr>
              <p:cNvPr id="2" name="Content Placeholder 1"/>
              <p:cNvSpPr txBox="1">
                <a:spLocks noRot="1" noChangeAspect="1" noMove="1" noResize="1" noEditPoints="1" noAdjustHandles="1" noChangeArrowheads="1" noChangeShapeType="1" noTextEdit="1"/>
              </p:cNvSpPr>
              <p:nvPr/>
            </p:nvSpPr>
            <p:spPr>
              <a:xfrm>
                <a:off x="4288665" y="406758"/>
                <a:ext cx="7740203" cy="4978400"/>
              </a:xfrm>
              <a:prstGeom prst="rect">
                <a:avLst/>
              </a:prstGeom>
              <a:blipFill rotWithShape="1">
                <a:blip r:embed="rId2"/>
                <a:stretch>
                  <a:fillRect l="-1497" t="-2451"/>
                </a:stretch>
              </a:blipFill>
            </p:spPr>
            <p:txBody>
              <a:bodyPr/>
              <a:lstStyle/>
              <a:p>
                <a:r>
                  <a:rPr lang="fa-IR">
                    <a:noFill/>
                  </a:rPr>
                  <a:t> </a:t>
                </a:r>
              </a:p>
            </p:txBody>
          </p:sp>
        </mc:Fallback>
      </mc:AlternateContent>
      <p:pic>
        <p:nvPicPr>
          <p:cNvPr id="3" name="Picture 2"/>
          <p:cNvPicPr>
            <a:picLocks noChangeAspect="1"/>
          </p:cNvPicPr>
          <p:nvPr/>
        </p:nvPicPr>
        <p:blipFill>
          <a:blip r:embed="rId3">
            <a:lum bright="-20000" contrast="40000"/>
          </a:blip>
          <a:stretch>
            <a:fillRect/>
          </a:stretch>
        </p:blipFill>
        <p:spPr>
          <a:xfrm>
            <a:off x="412494" y="141668"/>
            <a:ext cx="3876171" cy="6329966"/>
          </a:xfrm>
          <a:prstGeom prst="rect">
            <a:avLst/>
          </a:prstGeom>
        </p:spPr>
      </p:pic>
    </p:spTree>
    <p:extLst>
      <p:ext uri="{BB962C8B-B14F-4D97-AF65-F5344CB8AC3E}">
        <p14:creationId xmlns:p14="http://schemas.microsoft.com/office/powerpoint/2010/main" val="25627375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816698" y="609958"/>
            <a:ext cx="6911663" cy="4673600"/>
          </a:xfrm>
        </p:spPr>
        <p:txBody>
          <a:bodyPr>
            <a:normAutofit fontScale="92500" lnSpcReduction="10000"/>
          </a:bodyPr>
          <a:lstStyle/>
          <a:p>
            <a:pPr algn="justLow" rtl="1"/>
            <a:r>
              <a:rPr lang="fa-IR" dirty="0">
                <a:cs typeface="B Nazanin" panose="00000400000000000000" pitchFamily="2" charset="-78"/>
              </a:rPr>
              <a:t>یک نمودار الینگهام با توجه به رابطه </a:t>
            </a:r>
            <a:r>
              <a:rPr lang="en-US" dirty="0">
                <a:cs typeface="B Nazanin" panose="00000400000000000000" pitchFamily="2" charset="-78"/>
              </a:rPr>
              <a:t>G</a:t>
            </a:r>
            <a:r>
              <a:rPr lang="en-US" baseline="30000" dirty="0">
                <a:cs typeface="B Nazanin" panose="00000400000000000000" pitchFamily="2" charset="-78"/>
              </a:rPr>
              <a:t>0</a:t>
            </a:r>
            <a:r>
              <a:rPr lang="fa-IR" dirty="0">
                <a:cs typeface="B Nazanin" panose="00000400000000000000" pitchFamily="2" charset="-78"/>
              </a:rPr>
              <a:t>△</a:t>
            </a:r>
            <a:r>
              <a:rPr lang="en-US" dirty="0">
                <a:cs typeface="B Nazanin" panose="00000400000000000000" pitchFamily="2" charset="-78"/>
              </a:rPr>
              <a:t>  </a:t>
            </a:r>
            <a:r>
              <a:rPr lang="fa-IR" dirty="0">
                <a:cs typeface="B Nazanin" panose="00000400000000000000" pitchFamily="2" charset="-78"/>
              </a:rPr>
              <a:t> برابر است با </a:t>
            </a:r>
            <a:r>
              <a:rPr lang="en-US" dirty="0">
                <a:cs typeface="B Nazanin" panose="00000400000000000000" pitchFamily="2" charset="-78"/>
              </a:rPr>
              <a:t>(△H</a:t>
            </a:r>
            <a:r>
              <a:rPr lang="en-US" baseline="30000" dirty="0">
                <a:cs typeface="B Nazanin" panose="00000400000000000000" pitchFamily="2" charset="-78"/>
              </a:rPr>
              <a:t>0</a:t>
            </a:r>
            <a:r>
              <a:rPr lang="en-US" dirty="0">
                <a:cs typeface="B Nazanin" panose="00000400000000000000" pitchFamily="2" charset="-78"/>
              </a:rPr>
              <a:t>-T△S)</a:t>
            </a:r>
            <a:r>
              <a:rPr lang="fa-IR" dirty="0">
                <a:cs typeface="B Nazanin" panose="00000400000000000000" pitchFamily="2" charset="-78"/>
              </a:rPr>
              <a:t> و با توجه به این نکته که آنتالپی و آنتروپی واکنش با یک تقریب خوب مستقل از دما است می تواند ترسیم شود در این نمودار شیب خط برابر است با </a:t>
            </a:r>
            <a:r>
              <a:rPr lang="en-US" dirty="0">
                <a:cs typeface="B Nazanin" panose="00000400000000000000" pitchFamily="2" charset="-78"/>
              </a:rPr>
              <a:t>(-</a:t>
            </a:r>
            <a:r>
              <a:rPr lang="en-US" dirty="0">
                <a:latin typeface="Yu Gothic UI"/>
                <a:ea typeface="Yu Gothic UI"/>
                <a:cs typeface="B Nazanin" panose="00000400000000000000" pitchFamily="2" charset="-78"/>
              </a:rPr>
              <a:t>△S)</a:t>
            </a:r>
            <a:r>
              <a:rPr lang="fa-IR" dirty="0">
                <a:latin typeface="Yu Gothic UI"/>
                <a:ea typeface="Yu Gothic UI"/>
                <a:cs typeface="B Nazanin" panose="00000400000000000000" pitchFamily="2" charset="-78"/>
              </a:rPr>
              <a:t> واکنش.</a:t>
            </a:r>
          </a:p>
          <a:p>
            <a:pPr algn="justLow" rtl="1"/>
            <a:r>
              <a:rPr lang="fa-IR" dirty="0">
                <a:latin typeface="Yu Gothic UI"/>
                <a:ea typeface="Yu Gothic UI"/>
                <a:cs typeface="B Nazanin" panose="00000400000000000000" pitchFamily="2" charset="-78"/>
              </a:rPr>
              <a:t>به صورت خلاصه فرآیند احیا توسط مشتقات کربن را با توجه به نمودار الینگهام می توان به صورت زیر ارایه نمود :</a:t>
            </a:r>
          </a:p>
          <a:p>
            <a:pPr marL="0" indent="0" algn="justLow" rtl="1">
              <a:buNone/>
            </a:pPr>
            <a:r>
              <a:rPr lang="fa-IR" dirty="0">
                <a:latin typeface="Yu Gothic UI"/>
                <a:ea typeface="Yu Gothic UI"/>
                <a:cs typeface="B Nazanin" panose="00000400000000000000" pitchFamily="2" charset="-78"/>
              </a:rPr>
              <a:t>الف) در دماهایی که خط کربن-</a:t>
            </a:r>
            <a:r>
              <a:rPr lang="en-US" dirty="0">
                <a:latin typeface="Yu Gothic UI"/>
                <a:ea typeface="Yu Gothic UI"/>
                <a:cs typeface="B Nazanin" panose="00000400000000000000" pitchFamily="2" charset="-78"/>
              </a:rPr>
              <a:t>Co</a:t>
            </a:r>
            <a:r>
              <a:rPr lang="fa-IR" dirty="0">
                <a:latin typeface="Yu Gothic UI"/>
                <a:ea typeface="Yu Gothic UI"/>
                <a:cs typeface="B Nazanin" panose="00000400000000000000" pitchFamily="2" charset="-78"/>
              </a:rPr>
              <a:t> (دردیاگرام </a:t>
            </a:r>
            <a:r>
              <a:rPr lang="en-US" dirty="0">
                <a:latin typeface="Yu Gothic UI"/>
                <a:ea typeface="Yu Gothic UI"/>
                <a:cs typeface="B Nazanin" panose="00000400000000000000" pitchFamily="2" charset="-78"/>
              </a:rPr>
              <a:t>B</a:t>
            </a:r>
            <a:r>
              <a:rPr lang="fa-IR" dirty="0">
                <a:latin typeface="Yu Gothic UI"/>
                <a:ea typeface="Yu Gothic UI"/>
                <a:cs typeface="B Nazanin" panose="00000400000000000000" pitchFamily="2" charset="-78"/>
              </a:rPr>
              <a:t> ) زیر خط فلز اکسید قرار یگیرد از کربن می توان برای کاهش فلز اکسید استفاده کرد . در این فرایند کربن به صورت منواکسید کربن تیدیل میشود.</a:t>
            </a:r>
          </a:p>
          <a:p>
            <a:pPr marL="0" indent="0" algn="justLow" rtl="1">
              <a:buNone/>
            </a:pPr>
            <a:r>
              <a:rPr lang="fa-IR" dirty="0">
                <a:latin typeface="Yu Gothic UI"/>
                <a:ea typeface="Yu Gothic UI"/>
                <a:cs typeface="B Nazanin" panose="00000400000000000000" pitchFamily="2" charset="-78"/>
              </a:rPr>
              <a:t>ب) در دماهایی که خط کربن -</a:t>
            </a:r>
            <a:r>
              <a:rPr lang="en-US" dirty="0">
                <a:cs typeface="B Nazanin" panose="00000400000000000000" pitchFamily="2" charset="-78"/>
              </a:rPr>
              <a:t> Co</a:t>
            </a:r>
            <a:r>
              <a:rPr lang="en-US" baseline="-25000" dirty="0">
                <a:cs typeface="B Nazanin" panose="00000400000000000000" pitchFamily="2" charset="-78"/>
              </a:rPr>
              <a:t>2</a:t>
            </a:r>
            <a:r>
              <a:rPr lang="fa-IR" baseline="-25000" dirty="0">
                <a:cs typeface="B Nazanin" panose="00000400000000000000" pitchFamily="2" charset="-78"/>
              </a:rPr>
              <a:t> </a:t>
            </a:r>
            <a:r>
              <a:rPr lang="fa-IR" dirty="0">
                <a:cs typeface="B Nazanin" panose="00000400000000000000" pitchFamily="2" charset="-78"/>
              </a:rPr>
              <a:t> (در دیاگرام </a:t>
            </a:r>
            <a:r>
              <a:rPr lang="en-US" dirty="0">
                <a:cs typeface="B Nazanin" panose="00000400000000000000" pitchFamily="2" charset="-78"/>
              </a:rPr>
              <a:t>B</a:t>
            </a:r>
            <a:r>
              <a:rPr lang="fa-IR" dirty="0">
                <a:cs typeface="B Nazanin" panose="00000400000000000000" pitchFamily="2" charset="-78"/>
              </a:rPr>
              <a:t> خط (</a:t>
            </a:r>
            <a:r>
              <a:rPr lang="en-US" dirty="0">
                <a:cs typeface="B Nazanin" panose="00000400000000000000" pitchFamily="2" charset="-78"/>
              </a:rPr>
              <a:t>b</a:t>
            </a:r>
            <a:r>
              <a:rPr lang="fa-IR" dirty="0">
                <a:cs typeface="B Nazanin" panose="00000400000000000000" pitchFamily="2" charset="-78"/>
              </a:rPr>
              <a:t>)) زیر خط فلز اکسید قرارگرفته از کربن برای کاهش فلز اکسید استفاده می شود . در این فرایند کربن به </a:t>
            </a:r>
            <a:r>
              <a:rPr lang="en-US" dirty="0">
                <a:cs typeface="B Nazanin" panose="00000400000000000000" pitchFamily="2" charset="-78"/>
              </a:rPr>
              <a:t>Co</a:t>
            </a:r>
            <a:r>
              <a:rPr lang="en-US" baseline="-25000" dirty="0">
                <a:cs typeface="B Nazanin" panose="00000400000000000000" pitchFamily="2" charset="-78"/>
              </a:rPr>
              <a:t>2</a:t>
            </a:r>
            <a:r>
              <a:rPr lang="fa-IR" baseline="-25000" dirty="0">
                <a:cs typeface="B Nazanin" panose="00000400000000000000" pitchFamily="2" charset="-78"/>
              </a:rPr>
              <a:t> </a:t>
            </a:r>
            <a:r>
              <a:rPr lang="fa-IR" dirty="0">
                <a:cs typeface="B Nazanin" panose="00000400000000000000" pitchFamily="2" charset="-78"/>
              </a:rPr>
              <a:t> تبدیل میشود.</a:t>
            </a:r>
            <a:endParaRPr lang="en-US" dirty="0">
              <a:cs typeface="B Nazanin" panose="00000400000000000000" pitchFamily="2" charset="-78"/>
            </a:endParaRPr>
          </a:p>
        </p:txBody>
      </p:sp>
      <p:pic>
        <p:nvPicPr>
          <p:cNvPr id="4" name="Picture 3"/>
          <p:cNvPicPr>
            <a:picLocks noChangeAspect="1"/>
          </p:cNvPicPr>
          <p:nvPr/>
        </p:nvPicPr>
        <p:blipFill>
          <a:blip r:embed="rId2">
            <a:lum bright="-20000" contrast="40000"/>
          </a:blip>
          <a:stretch>
            <a:fillRect/>
          </a:stretch>
        </p:blipFill>
        <p:spPr>
          <a:xfrm>
            <a:off x="479001" y="193183"/>
            <a:ext cx="4337698" cy="6481865"/>
          </a:xfrm>
          <a:prstGeom prst="rect">
            <a:avLst/>
          </a:prstGeom>
        </p:spPr>
      </p:pic>
    </p:spTree>
    <p:extLst>
      <p:ext uri="{BB962C8B-B14F-4D97-AF65-F5344CB8AC3E}">
        <p14:creationId xmlns:p14="http://schemas.microsoft.com/office/powerpoint/2010/main" val="3501363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itle 3"/>
              <p:cNvSpPr>
                <a:spLocks noGrp="1"/>
              </p:cNvSpPr>
              <p:nvPr>
                <p:ph type="ctrTitle"/>
              </p:nvPr>
            </p:nvSpPr>
            <p:spPr>
              <a:xfrm>
                <a:off x="153824" y="504202"/>
                <a:ext cx="11801742" cy="3948157"/>
              </a:xfrm>
            </p:spPr>
            <p:txBody>
              <a:bodyPr/>
              <a:lstStyle/>
              <a:p>
                <a:pPr algn="r" rtl="1"/>
                <a:r>
                  <a:rPr lang="fa-IR" sz="2400" b="1" dirty="0" smtClean="0">
                    <a:solidFill>
                      <a:schemeClr val="tx1"/>
                    </a:solidFill>
                    <a:effectLst/>
                    <a:cs typeface="B Nazanin" panose="00000400000000000000" pitchFamily="2" charset="-78"/>
                  </a:rPr>
                  <a:t>به صورت خلاصه فرایند احیا توسط مشتقات کربن را با توجه به نمودار الینگهام می توان به صورت زیر ارائه نمود:</a:t>
                </a:r>
                <a:r>
                  <a:rPr lang="en-US" sz="2400" dirty="0">
                    <a:solidFill>
                      <a:schemeClr val="tx1"/>
                    </a:solidFill>
                    <a:effectLst/>
                    <a:cs typeface="B Nazanin" panose="00000400000000000000" pitchFamily="2" charset="-78"/>
                  </a:rPr>
                  <a:t/>
                </a:r>
                <a:br>
                  <a:rPr lang="en-US" sz="2400" dirty="0">
                    <a:solidFill>
                      <a:schemeClr val="tx1"/>
                    </a:solidFill>
                    <a:effectLst/>
                    <a:cs typeface="B Nazanin" panose="00000400000000000000" pitchFamily="2" charset="-78"/>
                  </a:rPr>
                </a:br>
                <a:r>
                  <a:rPr lang="fa-IR" sz="2400" dirty="0">
                    <a:solidFill>
                      <a:schemeClr val="tx1"/>
                    </a:solidFill>
                    <a:effectLst/>
                    <a:cs typeface="B Nazanin" panose="00000400000000000000" pitchFamily="2" charset="-78"/>
                  </a:rPr>
                  <a:t>الف- در دمایی که خط</a:t>
                </a:r>
                <a14:m>
                  <m:oMath xmlns:m="http://schemas.openxmlformats.org/officeDocument/2006/math">
                    <m:d>
                      <m:dPr>
                        <m:ctrlPr>
                          <a:rPr lang="en-US" sz="2400" i="1">
                            <a:solidFill>
                              <a:srgbClr val="002060"/>
                            </a:solidFill>
                            <a:effectLst/>
                            <a:latin typeface="Cambria Math"/>
                            <a:ea typeface="Cambria Math" panose="02040503050406030204" pitchFamily="18" charset="0"/>
                            <a:cs typeface="B Nazanin" panose="00000400000000000000" pitchFamily="2" charset="-78"/>
                          </a:rPr>
                        </m:ctrlPr>
                      </m:dPr>
                      <m:e>
                        <m:r>
                          <a:rPr lang="en-US" sz="2400" i="1">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𝐶</m:t>
                        </m:r>
                        <m:r>
                          <a:rPr lang="en-US" sz="2400" i="1">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m:t>
                        </m:r>
                        <m:r>
                          <a:rPr lang="en-US" sz="2400" i="1">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𝐶𝑜</m:t>
                        </m:r>
                      </m:e>
                    </m:d>
                  </m:oMath>
                </a14:m>
                <a:r>
                  <a:rPr lang="fa-IR" sz="2400" dirty="0">
                    <a:solidFill>
                      <a:schemeClr val="tx1"/>
                    </a:solidFill>
                    <a:effectLst/>
                    <a:cs typeface="B Nazanin" panose="00000400000000000000" pitchFamily="2" charset="-78"/>
                  </a:rPr>
                  <a:t> </a:t>
                </a:r>
                <a:r>
                  <a:rPr lang="fa-IR" sz="2400" dirty="0" smtClean="0">
                    <a:solidFill>
                      <a:schemeClr val="tx1"/>
                    </a:solidFill>
                    <a:effectLst/>
                    <a:cs typeface="B Nazanin" panose="00000400000000000000" pitchFamily="2" charset="-78"/>
                  </a:rPr>
                  <a:t>خط </a:t>
                </a:r>
                <a:r>
                  <a:rPr lang="fa-IR" sz="2400" dirty="0">
                    <a:solidFill>
                      <a:schemeClr val="tx1"/>
                    </a:solidFill>
                    <a:effectLst/>
                    <a:cs typeface="B Nazanin" panose="00000400000000000000" pitchFamily="2" charset="-78"/>
                  </a:rPr>
                  <a:t>آبی رنگ زیر خط فلز اکسید قرار می گیرد،از کربن می توان برای کاهش فلز-اکسید استفاده کرد. در این فرایند کربن به منواکسیدکربن تبدیل می شود.</a:t>
                </a:r>
                <a:r>
                  <a:rPr lang="en-US" sz="2400" dirty="0">
                    <a:solidFill>
                      <a:schemeClr val="tx1"/>
                    </a:solidFill>
                    <a:effectLst/>
                    <a:cs typeface="B Nazanin" panose="00000400000000000000" pitchFamily="2" charset="-78"/>
                  </a:rPr>
                  <a:t/>
                </a:r>
                <a:br>
                  <a:rPr lang="en-US" sz="2400" dirty="0">
                    <a:solidFill>
                      <a:schemeClr val="tx1"/>
                    </a:solidFill>
                    <a:effectLst/>
                    <a:cs typeface="B Nazanin" panose="00000400000000000000" pitchFamily="2" charset="-78"/>
                  </a:rPr>
                </a:br>
                <a:r>
                  <a:rPr lang="fa-IR" sz="2400" dirty="0">
                    <a:solidFill>
                      <a:schemeClr val="tx1"/>
                    </a:solidFill>
                    <a:effectLst/>
                    <a:cs typeface="B Nazanin" panose="00000400000000000000" pitchFamily="2" charset="-78"/>
                  </a:rPr>
                  <a:t>ب- در دمایی که </a:t>
                </a:r>
                <a:r>
                  <a:rPr lang="fa-IR" sz="2400" dirty="0" smtClean="0">
                    <a:solidFill>
                      <a:schemeClr val="tx1"/>
                    </a:solidFill>
                    <a:effectLst/>
                    <a:cs typeface="B Nazanin" panose="00000400000000000000" pitchFamily="2" charset="-78"/>
                  </a:rPr>
                  <a:t>خط</a:t>
                </a:r>
                <a:r>
                  <a:rPr lang="en-US" sz="2400" dirty="0" smtClean="0">
                    <a:solidFill>
                      <a:schemeClr val="tx1"/>
                    </a:solidFill>
                    <a:effectLst/>
                    <a:cs typeface="B Nazanin" panose="00000400000000000000" pitchFamily="2" charset="-78"/>
                  </a:rPr>
                  <a:t> </a:t>
                </a:r>
                <a14:m>
                  <m:oMath xmlns:m="http://schemas.openxmlformats.org/officeDocument/2006/math">
                    <m:r>
                      <a:rPr lang="en-US" sz="2400" i="1">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m:t>
                    </m:r>
                    <m:r>
                      <a:rPr lang="en-US" sz="2400" i="1">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𝐶</m:t>
                    </m:r>
                    <m:r>
                      <a:rPr lang="en-US" sz="2400" i="1">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 </m:t>
                    </m:r>
                    <m:r>
                      <a:rPr lang="en-US" sz="2400" i="1">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𝐶𝑜</m:t>
                    </m:r>
                    <m:r>
                      <a:rPr lang="en-US" sz="2400" i="1">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2</m:t>
                    </m:r>
                    <m:r>
                      <a:rPr lang="en-US" sz="2400" i="1">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 </m:t>
                    </m:r>
                  </m:oMath>
                </a14:m>
                <a:r>
                  <a:rPr lang="fa-IR" sz="2400" dirty="0" smtClean="0">
                    <a:solidFill>
                      <a:schemeClr val="tx1"/>
                    </a:solidFill>
                    <a:effectLst/>
                    <a:cs typeface="B Nazanin" panose="00000400000000000000" pitchFamily="2" charset="-78"/>
                  </a:rPr>
                  <a:t>خط </a:t>
                </a:r>
                <a:r>
                  <a:rPr lang="fa-IR" sz="2400" dirty="0">
                    <a:solidFill>
                      <a:schemeClr val="tx1"/>
                    </a:solidFill>
                    <a:effectLst/>
                    <a:cs typeface="B Nazanin" panose="00000400000000000000" pitchFamily="2" charset="-78"/>
                  </a:rPr>
                  <a:t>مشکی زیر خط فلز-اکسید قرار گرفته از کربن برای کاهش فلز-اکسید استفاده می شود. در این فرایند کربن،</a:t>
                </a:r>
                <a:r>
                  <a:rPr lang="en-US" sz="2400" dirty="0">
                    <a:solidFill>
                      <a:srgbClr val="002060"/>
                    </a:solidFill>
                    <a:effectLst/>
                    <a:ea typeface="Cambria Math" panose="02040503050406030204" pitchFamily="18" charset="0"/>
                    <a:cs typeface="B Nazanin" panose="00000400000000000000" pitchFamily="2" charset="-78"/>
                  </a:rPr>
                  <a:t> </a:t>
                </a:r>
                <a14:m>
                  <m:oMath xmlns:m="http://schemas.openxmlformats.org/officeDocument/2006/math">
                    <m:r>
                      <a:rPr lang="en-US" sz="2400" i="1">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𝐶𝑜</m:t>
                    </m:r>
                    <m:r>
                      <a:rPr lang="en-US" sz="2400" i="1">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2</m:t>
                    </m:r>
                    <m:r>
                      <a:rPr lang="en-US" sz="2400" b="0" i="1" smtClean="0">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 </m:t>
                    </m:r>
                  </m:oMath>
                </a14:m>
                <a:r>
                  <a:rPr lang="fa-IR" sz="2400" dirty="0">
                    <a:solidFill>
                      <a:schemeClr val="tx1"/>
                    </a:solidFill>
                    <a:effectLst/>
                    <a:cs typeface="B Nazanin" panose="00000400000000000000" pitchFamily="2" charset="-78"/>
                  </a:rPr>
                  <a:t> به </a:t>
                </a:r>
                <a:r>
                  <a:rPr lang="fa-IR" sz="2400" dirty="0" smtClean="0">
                    <a:solidFill>
                      <a:schemeClr val="tx1"/>
                    </a:solidFill>
                    <a:effectLst/>
                    <a:cs typeface="B Nazanin" panose="00000400000000000000" pitchFamily="2" charset="-78"/>
                  </a:rPr>
                  <a:t>تبدیل </a:t>
                </a:r>
                <a:r>
                  <a:rPr lang="fa-IR" sz="2400" dirty="0">
                    <a:solidFill>
                      <a:schemeClr val="tx1"/>
                    </a:solidFill>
                    <a:effectLst/>
                    <a:cs typeface="B Nazanin" panose="00000400000000000000" pitchFamily="2" charset="-78"/>
                  </a:rPr>
                  <a:t>می شود.</a:t>
                </a:r>
                <a:r>
                  <a:rPr lang="en-US" sz="2400" dirty="0">
                    <a:solidFill>
                      <a:schemeClr val="tx1"/>
                    </a:solidFill>
                    <a:effectLst/>
                    <a:cs typeface="B Nazanin" panose="00000400000000000000" pitchFamily="2" charset="-78"/>
                  </a:rPr>
                  <a:t/>
                </a:r>
                <a:br>
                  <a:rPr lang="en-US" sz="2400" dirty="0">
                    <a:solidFill>
                      <a:schemeClr val="tx1"/>
                    </a:solidFill>
                    <a:effectLst/>
                    <a:cs typeface="B Nazanin" panose="00000400000000000000" pitchFamily="2" charset="-78"/>
                  </a:rPr>
                </a:br>
                <a:r>
                  <a:rPr lang="fa-IR" sz="2400" dirty="0">
                    <a:solidFill>
                      <a:schemeClr val="tx1"/>
                    </a:solidFill>
                    <a:effectLst/>
                    <a:cs typeface="B Nazanin" panose="00000400000000000000" pitchFamily="2" charset="-78"/>
                  </a:rPr>
                  <a:t>ج- در </a:t>
                </a:r>
                <a:r>
                  <a:rPr lang="fa-IR" sz="2400" dirty="0" smtClean="0">
                    <a:solidFill>
                      <a:schemeClr val="tx1"/>
                    </a:solidFill>
                    <a:effectLst/>
                    <a:cs typeface="B Nazanin" panose="00000400000000000000" pitchFamily="2" charset="-78"/>
                  </a:rPr>
                  <a:t>دماهایی که</a:t>
                </a:r>
                <a14:m>
                  <m:oMath xmlns:m="http://schemas.openxmlformats.org/officeDocument/2006/math">
                    <m:r>
                      <a:rPr lang="en-US" sz="2400" i="1">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m:t>
                    </m:r>
                    <m:r>
                      <a:rPr lang="en-US" sz="2400" i="1">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𝐶𝑜</m:t>
                    </m:r>
                    <m:r>
                      <a:rPr lang="en-US" sz="2400" i="1">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 </m:t>
                    </m:r>
                    <m:r>
                      <a:rPr lang="en-US" sz="2400" i="1">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𝐶𝑜</m:t>
                    </m:r>
                    <m:r>
                      <a:rPr lang="en-US" sz="2400" i="1">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2</m:t>
                    </m:r>
                    <m:r>
                      <a:rPr lang="en-US" sz="2400" i="1">
                        <a:solidFill>
                          <a:srgbClr val="002060"/>
                        </a:solidFill>
                        <a:effectLst/>
                        <a:latin typeface="Cambria Math" panose="02040503050406030204" pitchFamily="18" charset="0"/>
                        <a:ea typeface="Cambria Math" panose="02040503050406030204" pitchFamily="18" charset="0"/>
                        <a:cs typeface="B Nazanin" panose="00000400000000000000" pitchFamily="2" charset="-78"/>
                      </a:rPr>
                      <m:t>)</m:t>
                    </m:r>
                  </m:oMath>
                </a14:m>
                <a:r>
                  <a:rPr lang="en-US" sz="2400" dirty="0" smtClean="0">
                    <a:solidFill>
                      <a:schemeClr val="tx1"/>
                    </a:solidFill>
                    <a:effectLst/>
                    <a:cs typeface="B Nazanin" panose="00000400000000000000" pitchFamily="2" charset="-78"/>
                  </a:rPr>
                  <a:t> </a:t>
                </a:r>
                <a:r>
                  <a:rPr lang="fa-IR" sz="2400" dirty="0" smtClean="0">
                    <a:solidFill>
                      <a:schemeClr val="tx1"/>
                    </a:solidFill>
                    <a:effectLst/>
                    <a:cs typeface="B Nazanin" panose="00000400000000000000" pitchFamily="2" charset="-78"/>
                  </a:rPr>
                  <a:t> خط </a:t>
                </a:r>
                <a:r>
                  <a:rPr lang="fa-IR" sz="2400" dirty="0">
                    <a:solidFill>
                      <a:schemeClr val="tx1"/>
                    </a:solidFill>
                    <a:effectLst/>
                    <a:cs typeface="B Nazanin" panose="00000400000000000000" pitchFamily="2" charset="-78"/>
                  </a:rPr>
                  <a:t>صورتی زیر خط فلز-اکسید قرار می گیرد،از کربن منواکسید می توان برای کاهش فلز-اکسید استفاده کرد.</a:t>
                </a:r>
                <a:r>
                  <a:rPr lang="en-US" sz="2400" dirty="0">
                    <a:solidFill>
                      <a:schemeClr val="tx1"/>
                    </a:solidFill>
                    <a:effectLst/>
                    <a:cs typeface="B Nazanin" panose="00000400000000000000" pitchFamily="2" charset="-78"/>
                  </a:rPr>
                  <a:t/>
                </a:r>
                <a:br>
                  <a:rPr lang="en-US" sz="2400" dirty="0">
                    <a:solidFill>
                      <a:schemeClr val="tx1"/>
                    </a:solidFill>
                    <a:effectLst/>
                    <a:cs typeface="B Nazanin" panose="00000400000000000000" pitchFamily="2" charset="-78"/>
                  </a:rPr>
                </a:br>
                <a:r>
                  <a:rPr lang="fa-IR" sz="2400" dirty="0">
                    <a:solidFill>
                      <a:schemeClr val="tx1"/>
                    </a:solidFill>
                    <a:effectLst/>
                    <a:cs typeface="B Nazanin" panose="00000400000000000000" pitchFamily="2" charset="-78"/>
                  </a:rPr>
                  <a:t>نقاط شکست در نمودارهای الینگهام یعنی نقاطی که شیب مربوط به خط اکسایش یک فلز تغییر کرده،و نقاطی است که فلز در آن جا دستخوش تغییر فاز و به ویژه ذوب می شود،دراین حالت آنتروپی لیتیم نیز تغییر خواهد کرد. </a:t>
                </a:r>
                <a:endParaRPr lang="en-US" sz="2400" dirty="0">
                  <a:solidFill>
                    <a:schemeClr val="tx1"/>
                  </a:solidFill>
                  <a:cs typeface="B Nazanin" panose="00000400000000000000" pitchFamily="2" charset="-78"/>
                </a:endParaRPr>
              </a:p>
            </p:txBody>
          </p:sp>
        </mc:Choice>
        <mc:Fallback xmlns="">
          <p:sp>
            <p:nvSpPr>
              <p:cNvPr id="4" name="Title 3"/>
              <p:cNvSpPr>
                <a:spLocks noGrp="1" noRot="1" noChangeAspect="1" noMove="1" noResize="1" noEditPoints="1" noAdjustHandles="1" noChangeArrowheads="1" noChangeShapeType="1" noTextEdit="1"/>
              </p:cNvSpPr>
              <p:nvPr>
                <p:ph type="ctrTitle"/>
              </p:nvPr>
            </p:nvSpPr>
            <p:spPr>
              <a:xfrm>
                <a:off x="153824" y="504202"/>
                <a:ext cx="11801742" cy="3948157"/>
              </a:xfrm>
              <a:blipFill rotWithShape="0">
                <a:blip r:embed="rId2"/>
                <a:stretch>
                  <a:fillRect l="-930" r="-826" b="-4019"/>
                </a:stretch>
              </a:blipFill>
            </p:spPr>
            <p:txBody>
              <a:bodyPr/>
              <a:lstStyle/>
              <a:p>
                <a:r>
                  <a:rPr lang="en-US">
                    <a:noFill/>
                  </a:rPr>
                  <a:t> </a:t>
                </a:r>
              </a:p>
            </p:txBody>
          </p:sp>
        </mc:Fallback>
      </mc:AlternateContent>
    </p:spTree>
    <p:extLst>
      <p:ext uri="{BB962C8B-B14F-4D97-AF65-F5344CB8AC3E}">
        <p14:creationId xmlns:p14="http://schemas.microsoft.com/office/powerpoint/2010/main" val="391080089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0" y="77044"/>
            <a:ext cx="5780331" cy="6780956"/>
          </a:xfrm>
          <a:prstGeom prst="rect">
            <a:avLst/>
          </a:prstGeom>
        </p:spPr>
      </p:pic>
    </p:spTree>
    <p:extLst>
      <p:ext uri="{BB962C8B-B14F-4D97-AF65-F5344CB8AC3E}">
        <p14:creationId xmlns:p14="http://schemas.microsoft.com/office/powerpoint/2010/main" val="36569425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4018208" y="0"/>
            <a:ext cx="3940936" cy="6858000"/>
          </a:xfrm>
          <a:prstGeom prst="rect">
            <a:avLst/>
          </a:prstGeom>
        </p:spPr>
      </p:pic>
    </p:spTree>
    <p:extLst>
      <p:ext uri="{BB962C8B-B14F-4D97-AF65-F5344CB8AC3E}">
        <p14:creationId xmlns:p14="http://schemas.microsoft.com/office/powerpoint/2010/main" val="16800548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417014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962587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TotalTime>
  <Words>1446</Words>
  <Application>Microsoft Office PowerPoint</Application>
  <PresentationFormat>Custom</PresentationFormat>
  <Paragraphs>66</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E^0های تشکیل کمپلکس</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دیاگرام فراست Frost</vt:lpstr>
      <vt:lpstr>PowerPoint Presentation</vt:lpstr>
      <vt:lpstr>وابستگی به pH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به صورت خلاصه فرایند احیا توسط مشتقات کربن را با توجه به نمودار الینگهام می توان به صورت زیر ارائه نمود: الف- در دمایی که خط(C,Co) خط آبی رنگ زیر خط فلز اکسید قرار می گیرد،از کربن می توان برای کاهش فلز-اکسید استفاده کرد. در این فرایند کربن به منواکسیدکربن تبدیل می شود. ب- در دمایی که خط (C, Co2) خط مشکی زیر خط فلز-اکسید قرار گرفته از کربن برای کاهش فلز-اکسید استفاده می شود. در این فرایند کربن، Co2  به تبدیل می شود. ج- در دماهایی که(Co, Co2)  خط صورتی زیر خط فلز-اکسید قرار می گیرد،از کربن منواکسید می توان برای کاهش فلز-اکسید استفاده کرد. نقاط شکست در نمودارهای الینگهام یعنی نقاطی که شیب مربوط به خط اکسایش یک فلز تغییر کرده،و نقاطی است که فلز در آن جا دستخوش تغییر فاز و به ویژه ذوب می شود،دراین حالت آنتروپی لیتیم نیز تغییر خواهد کرد.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HAMIDEH</dc:creator>
  <cp:lastModifiedBy>parse</cp:lastModifiedBy>
  <cp:revision>13</cp:revision>
  <dcterms:created xsi:type="dcterms:W3CDTF">2018-09-29T16:59:48Z</dcterms:created>
  <dcterms:modified xsi:type="dcterms:W3CDTF">2019-10-07T15:54:47Z</dcterms:modified>
</cp:coreProperties>
</file>