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49"/>
  </p:notesMasterIdLst>
  <p:handoutMasterIdLst>
    <p:handoutMasterId r:id="rId50"/>
  </p:handoutMasterIdLst>
  <p:sldIdLst>
    <p:sldId id="321" r:id="rId2"/>
    <p:sldId id="260" r:id="rId3"/>
    <p:sldId id="296" r:id="rId4"/>
    <p:sldId id="297" r:id="rId5"/>
    <p:sldId id="298" r:id="rId6"/>
    <p:sldId id="265" r:id="rId7"/>
    <p:sldId id="266" r:id="rId8"/>
    <p:sldId id="299" r:id="rId9"/>
    <p:sldId id="312" r:id="rId10"/>
    <p:sldId id="300" r:id="rId11"/>
    <p:sldId id="301" r:id="rId12"/>
    <p:sldId id="294" r:id="rId13"/>
    <p:sldId id="270" r:id="rId14"/>
    <p:sldId id="271" r:id="rId15"/>
    <p:sldId id="302" r:id="rId16"/>
    <p:sldId id="272" r:id="rId17"/>
    <p:sldId id="303" r:id="rId18"/>
    <p:sldId id="273" r:id="rId19"/>
    <p:sldId id="311" r:id="rId20"/>
    <p:sldId id="274" r:id="rId21"/>
    <p:sldId id="304" r:id="rId22"/>
    <p:sldId id="315" r:id="rId23"/>
    <p:sldId id="275" r:id="rId24"/>
    <p:sldId id="276" r:id="rId25"/>
    <p:sldId id="277" r:id="rId26"/>
    <p:sldId id="305" r:id="rId27"/>
    <p:sldId id="278" r:id="rId28"/>
    <p:sldId id="295" r:id="rId29"/>
    <p:sldId id="279" r:id="rId30"/>
    <p:sldId id="280" r:id="rId31"/>
    <p:sldId id="314" r:id="rId32"/>
    <p:sldId id="281" r:id="rId33"/>
    <p:sldId id="306" r:id="rId34"/>
    <p:sldId id="282" r:id="rId35"/>
    <p:sldId id="283" r:id="rId36"/>
    <p:sldId id="313" r:id="rId37"/>
    <p:sldId id="284" r:id="rId38"/>
    <p:sldId id="285" r:id="rId39"/>
    <p:sldId id="307" r:id="rId40"/>
    <p:sldId id="286" r:id="rId41"/>
    <p:sldId id="308" r:id="rId42"/>
    <p:sldId id="287" r:id="rId43"/>
    <p:sldId id="309" r:id="rId44"/>
    <p:sldId id="310" r:id="rId45"/>
    <p:sldId id="288" r:id="rId46"/>
    <p:sldId id="289" r:id="rId47"/>
    <p:sldId id="322" r:id="rId48"/>
  </p:sldIdLst>
  <p:sldSz cx="9144000" cy="6858000" type="screen4x3"/>
  <p:notesSz cx="6934200" cy="939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1pPr>
    <a:lvl2pPr marL="4572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2pPr>
    <a:lvl3pPr marL="9144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3pPr>
    <a:lvl4pPr marL="13716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4pPr>
    <a:lvl5pPr marL="1828800" algn="l" rtl="0" fontAlgn="base">
      <a:spcBef>
        <a:spcPct val="0"/>
      </a:spcBef>
      <a:spcAft>
        <a:spcPct val="0"/>
      </a:spcAft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5pPr>
    <a:lvl6pPr marL="22860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6pPr>
    <a:lvl7pPr marL="27432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7pPr>
    <a:lvl8pPr marL="32004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8pPr>
    <a:lvl9pPr marL="3657600" algn="l" defTabSz="914400" rtl="0" eaLnBrk="1" latinLnBrk="0" hangingPunct="1">
      <a:defRPr kumimoji="1" sz="3200" kern="1200">
        <a:solidFill>
          <a:schemeClr val="tx1"/>
        </a:solidFill>
        <a:latin typeface="Times New Roman" pitchFamily="18" charset="0"/>
        <a:ea typeface="+mn-ea"/>
        <a:cs typeface="B Lotus" pitchFamily="2" charset="-7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60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8009"/>
    <a:srgbClr val="FFFFFF"/>
    <a:srgbClr val="9FE6FF"/>
    <a:srgbClr val="33CCFF"/>
    <a:srgbClr val="EC6E06"/>
    <a:srgbClr val="E95909"/>
    <a:srgbClr val="ECECEC"/>
    <a:srgbClr val="FF9900"/>
    <a:srgbClr val="265037"/>
    <a:srgbClr val="BC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55" autoAdjust="0"/>
    <p:restoredTop sz="94711" autoAdjust="0"/>
  </p:normalViewPr>
  <p:slideViewPr>
    <p:cSldViewPr>
      <p:cViewPr varScale="1">
        <p:scale>
          <a:sx n="69" d="100"/>
          <a:sy n="69" d="100"/>
        </p:scale>
        <p:origin x="14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916" y="-90"/>
      </p:cViewPr>
      <p:guideLst>
        <p:guide orient="horz" pos="2960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7475" y="0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7475" y="8926513"/>
            <a:ext cx="30051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B859DC2F-18DC-421E-8E25-8119B6571E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9500" y="6858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95800"/>
            <a:ext cx="5105400" cy="419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915400"/>
            <a:ext cx="2971800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cs typeface="Arial" pitchFamily="34" charset="0"/>
              </a:defRPr>
            </a:lvl1pPr>
          </a:lstStyle>
          <a:p>
            <a:pPr>
              <a:defRPr/>
            </a:pPr>
            <a:fld id="{41CA446C-7A14-4C1E-9187-BB474CE84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61963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2392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87475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49438" algn="l" defTabSz="933450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3345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1200" b="1" dirty="0" smtClean="0">
                <a:solidFill>
                  <a:srgbClr val="002060"/>
                </a:solidFill>
                <a:cs typeface="B Nazanin" pitchFamily="2" charset="-78"/>
              </a:rPr>
              <a:t>بیشینه فعالیت شیمیایی کاتالیست ناهمگن، در ابعاد نانو است</a:t>
            </a:r>
            <a:r>
              <a:rPr lang="fa-IR" sz="1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1200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3345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ar-SA" sz="1200" b="1" dirty="0" smtClean="0">
                <a:solidFill>
                  <a:srgbClr val="002060"/>
                </a:solidFill>
                <a:cs typeface="B Nazanin" pitchFamily="2" charset="-78"/>
              </a:rPr>
              <a:t>بهترین کاتالیستها از فلزات گرانبها مثل پلاتین</a:t>
            </a:r>
            <a:r>
              <a:rPr lang="fa-IR" sz="1200" b="1" dirty="0" smtClean="0">
                <a:solidFill>
                  <a:srgbClr val="002060"/>
                </a:solidFill>
                <a:cs typeface="B Nazanin" pitchFamily="2" charset="-78"/>
              </a:rPr>
              <a:t> (</a:t>
            </a:r>
            <a:r>
              <a:rPr lang="en-US" sz="1200" b="1" dirty="0" smtClean="0">
                <a:solidFill>
                  <a:srgbClr val="002060"/>
                </a:solidFill>
                <a:cs typeface="B Nazanin" pitchFamily="2" charset="-78"/>
              </a:rPr>
              <a:t>Pt</a:t>
            </a:r>
            <a:r>
              <a:rPr lang="fa-IR" sz="12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1200" b="1" dirty="0" smtClean="0">
                <a:solidFill>
                  <a:srgbClr val="002060"/>
                </a:solidFill>
                <a:cs typeface="B Nazanin" pitchFamily="2" charset="-78"/>
              </a:rPr>
              <a:t>، طلا </a:t>
            </a:r>
            <a:r>
              <a:rPr lang="fa-IR" sz="12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200" b="1" dirty="0" smtClean="0">
                <a:solidFill>
                  <a:srgbClr val="002060"/>
                </a:solidFill>
                <a:cs typeface="B Nazanin" pitchFamily="2" charset="-78"/>
              </a:rPr>
              <a:t>Au</a:t>
            </a:r>
            <a:r>
              <a:rPr lang="fa-IR" sz="1200" b="1" dirty="0" smtClean="0">
                <a:solidFill>
                  <a:srgbClr val="002060"/>
                </a:solidFill>
                <a:cs typeface="B Nazanin" pitchFamily="2" charset="-78"/>
              </a:rPr>
              <a:t>) </a:t>
            </a:r>
            <a:r>
              <a:rPr lang="ar-SA" sz="1200" b="1" dirty="0" smtClean="0">
                <a:solidFill>
                  <a:srgbClr val="002060"/>
                </a:solidFill>
                <a:cs typeface="B Nazanin" pitchFamily="2" charset="-78"/>
              </a:rPr>
              <a:t>و پالادیوم (</a:t>
            </a:r>
            <a:r>
              <a:rPr lang="en-US" sz="1200" b="1" dirty="0" err="1" smtClean="0">
                <a:solidFill>
                  <a:srgbClr val="002060"/>
                </a:solidFill>
                <a:cs typeface="B Nazanin" pitchFamily="2" charset="-78"/>
              </a:rPr>
              <a:t>Pd</a:t>
            </a:r>
            <a:r>
              <a:rPr lang="ar-SA" sz="1200" b="1" dirty="0" smtClean="0">
                <a:solidFill>
                  <a:srgbClr val="002060"/>
                </a:solidFill>
                <a:cs typeface="B Nazanin" pitchFamily="2" charset="-78"/>
              </a:rPr>
              <a:t>) تشکیل یافته اند. </a:t>
            </a:r>
            <a:endParaRPr lang="en-US" sz="1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CA446C-7A14-4C1E-9187-BB474CE845B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81942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853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8749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90090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9336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17536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85883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69553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7237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68278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08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725270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1/27/2018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0927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09593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51427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56957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8579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cs typeface="B Jalal" pitchFamily="2" charset="-78"/>
              </a:defRPr>
            </a:lvl1pPr>
          </a:lstStyle>
          <a:p>
            <a:r>
              <a:rPr lang="fa-IR" dirty="0" smtClean="0"/>
              <a:t>عنوان اسلاید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1524000"/>
            <a:ext cx="8077200" cy="4953000"/>
          </a:xfrm>
        </p:spPr>
        <p:txBody>
          <a:bodyPr/>
          <a:lstStyle>
            <a:lvl1pPr algn="just">
              <a:defRPr sz="2000">
                <a:solidFill>
                  <a:schemeClr val="accent1">
                    <a:lumMod val="25000"/>
                  </a:schemeClr>
                </a:solidFill>
                <a:cs typeface="B Yekan" pitchFamily="2" charset="-78"/>
              </a:defRPr>
            </a:lvl1pPr>
            <a:lvl2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2pPr>
            <a:lvl3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3pPr>
            <a:lvl4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4pPr>
            <a:lvl5pPr algn="just">
              <a:defRPr sz="2000">
                <a:solidFill>
                  <a:schemeClr val="accent1">
                    <a:lumMod val="50000"/>
                  </a:schemeClr>
                </a:solidFill>
                <a:cs typeface="B Yekan" pitchFamily="2" charset="-78"/>
              </a:defRPr>
            </a:lvl5pPr>
          </a:lstStyle>
          <a:p>
            <a:pPr lvl="0"/>
            <a:r>
              <a:rPr lang="fa-IR" dirty="0" smtClean="0"/>
              <a:t>متن</a:t>
            </a:r>
            <a:endParaRPr lang="en-US" dirty="0" smtClean="0"/>
          </a:p>
          <a:p>
            <a:pPr lvl="1"/>
            <a:r>
              <a:rPr lang="fa-IR" dirty="0" smtClean="0"/>
              <a:t>متن</a:t>
            </a:r>
            <a:endParaRPr lang="en-US" dirty="0" smtClean="0"/>
          </a:p>
          <a:p>
            <a:pPr lvl="2"/>
            <a:r>
              <a:rPr lang="fa-IR" dirty="0" smtClean="0"/>
              <a:t>متن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16798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جدول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able Placeholder 10"/>
          <p:cNvSpPr>
            <a:spLocks noGrp="1"/>
          </p:cNvSpPr>
          <p:nvPr>
            <p:ph type="tbl" sz="quarter" idx="13" hasCustomPrompt="1"/>
          </p:nvPr>
        </p:nvSpPr>
        <p:spPr>
          <a:xfrm>
            <a:off x="304800" y="1600200"/>
            <a:ext cx="8001000" cy="4876800"/>
          </a:xfrm>
        </p:spPr>
        <p:txBody>
          <a:bodyPr/>
          <a:lstStyle/>
          <a:p>
            <a:r>
              <a:rPr lang="fa-IR" dirty="0" smtClean="0"/>
              <a:t>جدول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462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419100" y="1498600"/>
            <a:ext cx="7779448" cy="4862155"/>
          </a:xfrm>
          <a:solidFill>
            <a:schemeClr val="bg1"/>
          </a:solidFill>
          <a:ln w="76200">
            <a:solidFill>
              <a:srgbClr val="9FE6FF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buNone/>
              <a:defRPr baseline="0"/>
            </a:lvl1pPr>
          </a:lstStyle>
          <a:p>
            <a:r>
              <a:rPr lang="fa-IR" dirty="0" smtClean="0"/>
              <a:t>تصویر یا نمودار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شکل یا تصویر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ویدیو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Media Placeholder 6"/>
          <p:cNvSpPr>
            <a:spLocks noGrp="1"/>
          </p:cNvSpPr>
          <p:nvPr>
            <p:ph type="media" sz="quarter" idx="11" hasCustomPrompt="1"/>
          </p:nvPr>
        </p:nvSpPr>
        <p:spPr>
          <a:xfrm>
            <a:off x="277504" y="1600200"/>
            <a:ext cx="8046720" cy="4800600"/>
          </a:xfrm>
        </p:spPr>
        <p:txBody>
          <a:bodyPr/>
          <a:lstStyle>
            <a:lvl1pPr>
              <a:buNone/>
              <a:defRPr baseline="0"/>
            </a:lvl1pPr>
          </a:lstStyle>
          <a:p>
            <a:r>
              <a:rPr lang="fa-IR" dirty="0" smtClean="0"/>
              <a:t>فایل ویدیویی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 rtl="1" eaLnBrk="0" fontAlgn="base" hangingPunct="0">
              <a:spcBef>
                <a:spcPct val="0"/>
              </a:spcBef>
              <a:spcAft>
                <a:spcPct val="0"/>
              </a:spcAft>
              <a:defRPr lang="en-US" sz="3600" b="1" baseline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B Jalal" pitchFamily="2" charset="-78"/>
              </a:defRPr>
            </a:lvl1pPr>
          </a:lstStyle>
          <a:p>
            <a:r>
              <a:rPr lang="fa-IR" dirty="0" smtClean="0"/>
              <a:t>عنوان نمودار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051332"/>
            <a:ext cx="533400" cy="457200"/>
          </a:xfrm>
        </p:spPr>
        <p:txBody>
          <a:bodyPr/>
          <a:lstStyle>
            <a:lvl1pPr algn="ctr" rtl="1">
              <a:defRPr>
                <a:cs typeface="B Yekan" pitchFamily="2" charset="-78"/>
              </a:defRPr>
            </a:lvl1pPr>
          </a:lstStyle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hart Placeholder 5"/>
          <p:cNvSpPr>
            <a:spLocks noGrp="1"/>
          </p:cNvSpPr>
          <p:nvPr>
            <p:ph type="chart" sz="quarter" idx="12" hasCustomPrompt="1"/>
          </p:nvPr>
        </p:nvSpPr>
        <p:spPr>
          <a:xfrm>
            <a:off x="304800" y="1524000"/>
            <a:ext cx="8001000" cy="4953000"/>
          </a:xfrm>
          <a:noFill/>
        </p:spPr>
        <p:txBody>
          <a:bodyPr/>
          <a:lstStyle/>
          <a:p>
            <a:r>
              <a:rPr lang="fa-IR" dirty="0" smtClean="0"/>
              <a:t>نمودار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52FC95-7A27-45C0-9D61-4D3E828F186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52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  <p:sldLayoutId id="2147483918" r:id="rId18"/>
    <p:sldLayoutId id="2147483919" r:id="rId19"/>
    <p:sldLayoutId id="2147483823" r:id="rId20"/>
    <p:sldLayoutId id="2147483824" r:id="rId21"/>
    <p:sldLayoutId id="2147483825" r:id="rId2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gif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nanomat.ir/edu/?page_id=797&amp;format=pdf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grpSp>
        <p:nvGrpSpPr>
          <p:cNvPr id="6" name="Group 11"/>
          <p:cNvGrpSpPr/>
          <p:nvPr/>
        </p:nvGrpSpPr>
        <p:grpSpPr>
          <a:xfrm>
            <a:off x="0" y="2292233"/>
            <a:ext cx="9144000" cy="1156648"/>
            <a:chOff x="0" y="1981200"/>
            <a:chExt cx="9144000" cy="1156648"/>
          </a:xfrm>
          <a:solidFill>
            <a:srgbClr val="7030A0"/>
          </a:solidFill>
        </p:grpSpPr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0" y="1981200"/>
              <a:ext cx="9144000" cy="1143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 flipH="1">
              <a:off x="8947482" y="1981200"/>
              <a:ext cx="196518" cy="1156648"/>
            </a:xfrm>
            <a:custGeom>
              <a:avLst/>
              <a:gdLst>
                <a:gd name="connsiteX0" fmla="*/ 0 w 2"/>
                <a:gd name="connsiteY0" fmla="*/ 1 h 2"/>
                <a:gd name="connsiteX1" fmla="*/ 1 w 2"/>
                <a:gd name="connsiteY1" fmla="*/ 0 h 2"/>
                <a:gd name="connsiteX2" fmla="*/ 2 w 2"/>
                <a:gd name="connsiteY2" fmla="*/ 1 h 2"/>
                <a:gd name="connsiteX3" fmla="*/ 1 w 2"/>
                <a:gd name="connsiteY3" fmla="*/ 2 h 2"/>
                <a:gd name="connsiteX4" fmla="*/ 0 w 2"/>
                <a:gd name="connsiteY4" fmla="*/ 1 h 2"/>
                <a:gd name="connsiteX0" fmla="*/ 0 w 1"/>
                <a:gd name="connsiteY0" fmla="*/ 1 h 2"/>
                <a:gd name="connsiteX1" fmla="*/ 0 w 1"/>
                <a:gd name="connsiteY1" fmla="*/ 0 h 2"/>
                <a:gd name="connsiteX2" fmla="*/ 1 w 1"/>
                <a:gd name="connsiteY2" fmla="*/ 1 h 2"/>
                <a:gd name="connsiteX3" fmla="*/ 0 w 1"/>
                <a:gd name="connsiteY3" fmla="*/ 2 h 2"/>
                <a:gd name="connsiteX4" fmla="*/ 0 w 1"/>
                <a:gd name="connsiteY4" fmla="*/ 1 h 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" h="2">
                  <a:moveTo>
                    <a:pt x="0" y="1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3469663"/>
            <a:ext cx="9144000" cy="114300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2390892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kumimoji="0" lang="fa-IR" sz="3600" b="1" kern="0" cap="all" dirty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entury Gothic" panose="020B0502020202020204"/>
                <a:cs typeface="B Titr" pitchFamily="2" charset="-78"/>
              </a:rPr>
              <a:t>عنوان:</a:t>
            </a:r>
            <a:r>
              <a:rPr lang="fa-IR" sz="3600" b="1" cap="all" dirty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B Titr" panose="00000700000000000000" pitchFamily="2" charset="-78"/>
              </a:rPr>
              <a:t> </a:t>
            </a:r>
            <a:r>
              <a:rPr lang="ar-SA" sz="3600" b="1" cap="all" dirty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B Titr" panose="00000700000000000000" pitchFamily="2" charset="-78"/>
              </a:rPr>
              <a:t>نانوکاتالیست </a:t>
            </a:r>
            <a:r>
              <a:rPr lang="ar-SA" sz="3600" b="1" cap="all" dirty="0" smtClean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B Titr" panose="00000700000000000000" pitchFamily="2" charset="-78"/>
              </a:rPr>
              <a:t>و</a:t>
            </a:r>
            <a:r>
              <a:rPr lang="fa-IR" sz="3600" b="1" cap="all" dirty="0" smtClean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B Titr" panose="00000700000000000000" pitchFamily="2" charset="-78"/>
              </a:rPr>
              <a:t> </a:t>
            </a:r>
            <a:r>
              <a:rPr lang="ar-SA" sz="3600" b="1" cap="all" dirty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B Titr" panose="00000700000000000000" pitchFamily="2" charset="-78"/>
              </a:rPr>
              <a:t>نانوذرات </a:t>
            </a:r>
            <a:r>
              <a:rPr lang="ar-SA" sz="3600" b="1" cap="all" dirty="0" smtClean="0">
                <a:ln w="0"/>
                <a:gradFill flip="none">
                  <a:gsLst>
                    <a:gs pos="0">
                      <a:srgbClr val="E5224E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E5224E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E5224E">
                        <a:shade val="65000"/>
                        <a:satMod val="130000"/>
                      </a:srgbClr>
                    </a:gs>
                    <a:gs pos="92000">
                      <a:srgbClr val="E5224E">
                        <a:shade val="50000"/>
                        <a:satMod val="120000"/>
                      </a:srgbClr>
                    </a:gs>
                    <a:gs pos="100000">
                      <a:srgbClr val="E5224E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cs typeface="B Titr" panose="00000700000000000000" pitchFamily="2" charset="-78"/>
              </a:rPr>
              <a:t>کاتالیستی</a:t>
            </a:r>
            <a:endParaRPr kumimoji="0" lang="en-US" sz="3600" b="1" kern="0" cap="all" dirty="0">
              <a:ln w="0"/>
              <a:gradFill flip="none">
                <a:gsLst>
                  <a:gs pos="0">
                    <a:srgbClr val="E5224E">
                      <a:tint val="75000"/>
                      <a:shade val="75000"/>
                      <a:satMod val="170000"/>
                    </a:srgbClr>
                  </a:gs>
                  <a:gs pos="49000">
                    <a:srgbClr val="E5224E">
                      <a:tint val="88000"/>
                      <a:shade val="65000"/>
                      <a:satMod val="172000"/>
                    </a:srgbClr>
                  </a:gs>
                  <a:gs pos="50000">
                    <a:srgbClr val="E5224E">
                      <a:shade val="65000"/>
                      <a:satMod val="130000"/>
                    </a:srgbClr>
                  </a:gs>
                  <a:gs pos="92000">
                    <a:srgbClr val="E5224E">
                      <a:shade val="50000"/>
                      <a:satMod val="120000"/>
                    </a:srgbClr>
                  </a:gs>
                  <a:gs pos="100000">
                    <a:srgbClr val="E5224E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entury Gothic" panose="020B0502020202020204"/>
              <a:cs typeface="B Titr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6038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32660" y="-66901"/>
            <a:ext cx="6377940" cy="1293028"/>
          </a:xfrm>
        </p:spPr>
        <p:txBody>
          <a:bodyPr>
            <a:normAutofit/>
          </a:bodyPr>
          <a:lstStyle/>
          <a:p>
            <a:pPr rtl="1"/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کاتالیست</a:t>
            </a:r>
            <a:endParaRPr lang="en-US" sz="2800" dirty="0">
              <a:solidFill>
                <a:srgbClr val="92D050"/>
              </a:solidFill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09600" y="1219200"/>
            <a:ext cx="8001000" cy="2057400"/>
          </a:xfrm>
        </p:spPr>
        <p:txBody>
          <a:bodyPr>
            <a:normAutofit fontScale="92500"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کاتالیست، گونه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است که انرژی فعال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سازی واکنش را کاهش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سرعت واکنش را افزایش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انرژی فعال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سازی واکنش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انرژی اولیه برای انجام واکنش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است.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فلزات واسطه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جدول تناوبی عناصر، رایج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ترین کاتالیستها هستند.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20482" name="Picture 2" descr="C:\Users\Public\Pictures\novomer_catalyst_image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511366"/>
            <a:ext cx="3124200" cy="2889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4" name="Picture 4" descr="C:\Users\Public\Pictures\chemical-symbol-7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19500" y="3511366"/>
            <a:ext cx="4648200" cy="312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905" y="-73828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کاتالیست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انواع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کاتالیستها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همگن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Homogeneous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ناهمگن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Heterogeneous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19458" name="Picture 2" descr="C:\Users\Public\Pictures\388332aa.eps.2, homogen cat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3876675"/>
            <a:ext cx="4229100" cy="244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59" name="Picture 3" descr="C:\Users\Public\Pictures\ca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371600"/>
            <a:ext cx="2971800" cy="2247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460" name="Picture 4" descr="C:\Users\Public\Pictures\image002, hetroge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4079358"/>
            <a:ext cx="2743200" cy="21690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atom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419600"/>
            <a:ext cx="2286000" cy="22479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296" y="-111928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کاتالیست همگن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686800" cy="2743200"/>
          </a:xfrm>
        </p:spPr>
        <p:txBody>
          <a:bodyPr>
            <a:normAutofit fontScale="92500" lnSpcReduction="10000"/>
          </a:bodyPr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کاتالیست همگن، تک اتم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یون یا مولکول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واکنش دهنده ها هم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فاز می باشد.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ذرات کاتالیست همگن می توانند به راحتی در مخلوط واکنش حل شوند.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همگن در واکنش مصرف شده و مجددا تولید (بازیابی)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فعالیت بسیار بالا، گزینش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پذیری و بازده خوب، از محاسن این گونه از کاتالیست می باشد.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</a:pPr>
            <a:endParaRPr lang="en-US" dirty="0"/>
          </a:p>
        </p:txBody>
      </p:sp>
      <p:pic>
        <p:nvPicPr>
          <p:cNvPr id="1027" name="Picture 3" descr="C:\Users\Public\Pictures\molecu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419600"/>
            <a:ext cx="2514600" cy="1981200"/>
          </a:xfrm>
          <a:prstGeom prst="rect">
            <a:avLst/>
          </a:prstGeom>
          <a:noFill/>
        </p:spPr>
      </p:pic>
      <p:pic>
        <p:nvPicPr>
          <p:cNvPr id="1028" name="Picture 4" descr="C:\Users\Public\Pictures\iondrawin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4495800"/>
            <a:ext cx="31242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660" y="78572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کاتالیست همگن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52400" y="1371600"/>
            <a:ext cx="83820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بهبود در عملکرد کاتالیستهای همگن می تواند با اتصال گروههای متفاوت آلی و معدنی به ذره اصلی فراهم شود.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مشکل اصلی در فناوری کاتالیستهای همگن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پس از اتمام واکنش، جداسازی کاتالیست حل شده از مخلوط نهایی کار ساده ای نیست.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مشکل به ویژه در زمانی که کاتالیست در مقادیر کم مصرف می شود، خود یک چالش بزرگ است.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/>
            <a:endParaRPr lang="en-US" dirty="0" smtClean="0">
              <a:solidFill>
                <a:srgbClr val="DDDDDD">
                  <a:lumMod val="25000"/>
                </a:srgbClr>
              </a:solidFill>
            </a:endParaRPr>
          </a:p>
          <a:p>
            <a:pPr rtl="1"/>
            <a:endParaRPr lang="en-US" dirty="0"/>
          </a:p>
        </p:txBody>
      </p:sp>
      <p:pic>
        <p:nvPicPr>
          <p:cNvPr id="2050" name="Picture 2" descr="C:\Users\Public\Pictures\phases1, homogen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873696"/>
            <a:ext cx="44196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515" y="-159553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کاتالیست ناهمگن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ناهمگن، با واکنش دهنده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در یک فاز نیست.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ناهمگن به راحتی در محیط واکنش حل نمی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فعالیت محدود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دارد.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کاتالیستهای ناهمگن به راحتی (با صرف هزینه، زمان و مواد کمتر) از مخلوط واکنش جدا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 و موجب ناخالصی محصولات نمی گردند.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جبران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کمبود سطح فعال، استفاده از یک بستر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در نقش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تکیه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گاه کاتالیست، ضروری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بستر معمولا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یک ساختار متخلخ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ل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سطح فعال بالاست.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3074" name="Picture 2" descr="C:\Users\Public\Pictures\hetrogen, 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267200"/>
            <a:ext cx="2438400" cy="2371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4060" y="69273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نانوکاتالیست ها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0292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مناسب، باید سطح فعال زیاد داشته و قابل جداسازی باشد.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فناوری نانو، می تواند سطح فعال بسیار زیادی را برای کاتالیست فراهم آورد.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آنکه سطح فعال نانوکاتالیستها بسیار بالاتر از کاتالیستهای معمولی است، سطح فعال یک نانوکاتالیست همواره از یک کاتالیزور همگن پایین تر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کاتالیزور همگن با انحلال خود در تماس کامل با محتویات واکنش قرار دارد.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3314" name="Picture 2" descr="C:\Users\Public\Pictures\图片7, nano cat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267200"/>
            <a:ext cx="5354637" cy="2374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08860" y="-73828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نانوکاتالیست ها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کاتالیستی به دلیل ابعاد بزرگ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محلول واکنش حل نشده و به سادگی قابل جداسازی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سطح فعال نانوکاتالیستها زیاد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قابلیت جداسازی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آنها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پایان واکنش،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خوب است.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فرآیند پیچیده تولید برخی از نانوکاتالیستها هزینه بر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است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، اما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فناوری نانو مقدار کاتالیست، انرژی و زمان مورد نیاز برای انجام واکنش را تقلیل می دهد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 پس هزینه بر بودن آنها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قابل چشم پوشی است.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18434" name="Picture 2" descr="C:\Users\Public\Pictures\th (1)money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4533900"/>
            <a:ext cx="16002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8" name="Picture 2" descr="C:\Users\Public\Pictures\nano_news_0605_cataly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14700" y="4533900"/>
            <a:ext cx="39624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578" y="45122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نانوکاتالیست ها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برخی از نانوذرات اکسید فلزی به عنوان نانوکاتالیست</a:t>
            </a:r>
            <a:endParaRPr lang="en-US" sz="2200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1218" y="2603696"/>
            <a:ext cx="75438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357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انواع نانوکاتالیست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257300"/>
            <a:ext cx="8153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0" y="13855"/>
            <a:ext cx="6377940" cy="1293028"/>
          </a:xfrm>
        </p:spPr>
        <p:txBody>
          <a:bodyPr>
            <a:normAutofit/>
          </a:bodyPr>
          <a:lstStyle/>
          <a:p>
            <a:pPr algn="ctr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ويژگيهاي اصلي نانوكاتاليست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14425"/>
            <a:ext cx="708660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362200" y="76200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انواع نانوکاتالیست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7" name="Table Placeholder 6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864495"/>
              </p:ext>
            </p:extLst>
          </p:nvPr>
        </p:nvGraphicFramePr>
        <p:xfrm>
          <a:off x="829197" y="2154414"/>
          <a:ext cx="7848598" cy="3153295"/>
        </p:xfrm>
        <a:graphic>
          <a:graphicData uri="http://schemas.openxmlformats.org/drawingml/2006/table">
            <a:tbl>
              <a:tblPr rtl="1"/>
              <a:tblGrid>
                <a:gridCol w="1103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3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15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44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212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202575"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نانوکاتالیست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فلزات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اکسید فلزات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اکسید مخلوط فلزات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نانومواد کربنی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سیلیکا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نانولوله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 </a:t>
                      </a:r>
                      <a:r>
                        <a:rPr lang="ar-SA" sz="16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های </a:t>
                      </a:r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معدنی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سایر </a:t>
                      </a:r>
                      <a:r>
                        <a:rPr lang="ar-SA" sz="16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نانوکاتالیستها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1625"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امثال و انواع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طلا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پلاتین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پالادیوم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نقره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آهن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fa-IR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روی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اکسید آهن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دی­اکسید تیتانیوم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آلومینا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دی­اکسید سریم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مگنتیت </a:t>
                      </a:r>
                      <a:r>
                        <a:rPr lang="en-US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Fe</a:t>
                      </a:r>
                      <a:r>
                        <a:rPr lang="en-US" sz="1600" b="1" baseline="-25000" dirty="0">
                          <a:latin typeface="Arial"/>
                          <a:ea typeface="Times New Roman"/>
                          <a:cs typeface="B Titr" pitchFamily="2" charset="-78"/>
                        </a:rPr>
                        <a:t>3</a:t>
                      </a:r>
                      <a:r>
                        <a:rPr lang="en-US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O</a:t>
                      </a:r>
                      <a:r>
                        <a:rPr lang="en-US" sz="1600" b="1" baseline="-25000" dirty="0">
                          <a:latin typeface="Arial"/>
                          <a:ea typeface="Times New Roman"/>
                          <a:cs typeface="B Titr" pitchFamily="2" charset="-78"/>
                        </a:rPr>
                        <a:t>4</a:t>
                      </a:r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 (مخلوط </a:t>
                      </a:r>
                      <a:r>
                        <a:rPr lang="en-US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Fe</a:t>
                      </a:r>
                      <a:r>
                        <a:rPr lang="en-US" sz="1600" b="1" baseline="-25000" dirty="0">
                          <a:latin typeface="Arial"/>
                          <a:ea typeface="Times New Roman"/>
                          <a:cs typeface="B Titr" pitchFamily="2" charset="-78"/>
                        </a:rPr>
                        <a:t>2</a:t>
                      </a:r>
                      <a:r>
                        <a:rPr lang="en-US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O</a:t>
                      </a:r>
                      <a:r>
                        <a:rPr lang="en-US" sz="1600" b="1" baseline="-25000" dirty="0">
                          <a:latin typeface="Arial"/>
                          <a:ea typeface="Times New Roman"/>
                          <a:cs typeface="B Titr" pitchFamily="2" charset="-78"/>
                        </a:rPr>
                        <a:t>3</a:t>
                      </a:r>
                      <a:r>
                        <a:rPr lang="en-US" sz="1600" b="1" dirty="0">
                          <a:latin typeface="B Zar"/>
                          <a:ea typeface="Times New Roman"/>
                          <a:cs typeface="B Titr" pitchFamily="2" charset="-78"/>
                        </a:rPr>
                        <a:t> </a:t>
                      </a:r>
                      <a:r>
                        <a:rPr lang="fa-IR" sz="1600" b="1" dirty="0">
                          <a:latin typeface="B Zar"/>
                          <a:ea typeface="Times New Roman"/>
                          <a:cs typeface="B Titr" pitchFamily="2" charset="-78"/>
                        </a:rPr>
                        <a:t>و </a:t>
                      </a:r>
                      <a:r>
                        <a:rPr lang="en-US" sz="1600" b="1" dirty="0" err="1">
                          <a:latin typeface="Arial"/>
                          <a:ea typeface="Times New Roman"/>
                          <a:cs typeface="B Titr" pitchFamily="2" charset="-78"/>
                        </a:rPr>
                        <a:t>FeO</a:t>
                      </a:r>
                      <a:r>
                        <a:rPr lang="fa-IR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)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fa-IR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نانولوله </a:t>
                      </a:r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کربنی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فولرین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گرافن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سیلیکای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بی</a:t>
                      </a:r>
                      <a:r>
                        <a:rPr lang="en-US" sz="1600" b="1" baseline="0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شکل </a:t>
                      </a:r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(</a:t>
                      </a:r>
                      <a:r>
                        <a:rPr lang="en-US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amorphous</a:t>
                      </a:r>
                      <a:r>
                        <a:rPr lang="fa-IR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)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fa-IR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سیلیکای متخلخل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>
                          <a:latin typeface="Arial"/>
                          <a:ea typeface="Times New Roman"/>
                          <a:cs typeface="B Titr" pitchFamily="2" charset="-78"/>
                        </a:rPr>
                        <a:t>تنگستن</a:t>
                      </a:r>
                      <a:endParaRPr lang="en-US" sz="1600" b="1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>
                          <a:latin typeface="Arial"/>
                          <a:ea typeface="Times New Roman"/>
                          <a:cs typeface="B Titr" pitchFamily="2" charset="-78"/>
                        </a:rPr>
                        <a:t>نیترید بور</a:t>
                      </a:r>
                      <a:endParaRPr lang="en-US" sz="1600" b="1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نانوذرات رس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نقاط کوانتومی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...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13855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نانوکاتالیست با رفتار همگن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در رویکرد نانوکاتالیست همگن، نانوذرات تهیه شده از فلزات واسطه را به صورت کلوئید (ذرات معلق) در مخلوط واکنش پخش می</a:t>
            </a:r>
            <a:r>
              <a:rPr lang="en-US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کنند. </a:t>
            </a:r>
            <a:endParaRPr lang="fa-IR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برای پیشگیری از تجمع نانوذرات، از یک ماده پایدارکننده استفاده می شود. </a:t>
            </a:r>
            <a:endParaRPr lang="fa-IR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یک پایدار کننده خوب، نانوکاتالیست را در فرایند کاتالیتیکی (واکنش کاتالیستی) حفظ کرده، </a:t>
            </a:r>
            <a:r>
              <a:rPr lang="fa-IR" b="1" dirty="0" smtClean="0">
                <a:solidFill>
                  <a:srgbClr val="002060"/>
                </a:solidFill>
                <a:cs typeface="B Nazanin" pitchFamily="2" charset="-78"/>
              </a:rPr>
              <a:t>و </a:t>
            </a: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فعالیت آن را کاهش نمی دهد. </a:t>
            </a:r>
            <a:endParaRPr lang="fa-IR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در پایان می توان نانوذرات را از محصول نهایی واکنش جداسازی نمود. </a:t>
            </a:r>
            <a:endParaRPr lang="fa-IR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روش کاهش یا احیاء فلزات روشی معمول برای سنتز کنترل</a:t>
            </a:r>
            <a:r>
              <a:rPr lang="fa-IR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شده</a:t>
            </a:r>
            <a:r>
              <a:rPr lang="fa-IR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ی نانوذرات به صورت کلویید در محلول است. </a:t>
            </a:r>
            <a:endParaRPr lang="fa-IR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احیاء  فلزات - یعنی الکترون گرفتن کاتیون فلزی و تبدیل آن به اتم فلز خنثی </a:t>
            </a:r>
            <a:endParaRPr lang="en-US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227" y="-13855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فرایند کاهش 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400" b="1" dirty="0" smtClean="0">
                <a:solidFill>
                  <a:srgbClr val="002060"/>
                </a:solidFill>
                <a:cs typeface="B Nazanin" pitchFamily="2" charset="-78"/>
              </a:rPr>
              <a:t>فرآیند کاهش به دو صورت شیمیایی و الکتروشیمیایی اجرا می</a:t>
            </a:r>
            <a:r>
              <a:rPr lang="fa-IR" sz="24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400" b="1" dirty="0" smtClean="0">
                <a:solidFill>
                  <a:srgbClr val="002060"/>
                </a:solidFill>
                <a:cs typeface="B Nazanin" pitchFamily="2" charset="-78"/>
              </a:rPr>
              <a:t>شود: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کاهش شیمیایی: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معمولترین روش کاهش است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این روش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نمک فلز مورد نظر در محلول با عوامل کاهنده مثل الکلها و سدیم بوروهیدرید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NaBH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4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اتم فلزی کاهش یافته و تبدیل به نانوذره فلزی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7410" name="Picture 2" descr="C:\Users\Public\Pictures\sodium_borohydride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50" y="4388787"/>
            <a:ext cx="2286000" cy="167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1" name="Picture 3" descr="C:\Users\Public\Pictures\6838601, soduim boro hydrid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33700" y="4352925"/>
            <a:ext cx="16764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2" name="Picture 4" descr="C:\Users\Public\Pictures\chemical reducti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4648200"/>
            <a:ext cx="3162300" cy="1990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660" y="-73828"/>
            <a:ext cx="6377940" cy="1293028"/>
          </a:xfrm>
        </p:spPr>
        <p:txBody>
          <a:bodyPr>
            <a:normAutofit/>
          </a:bodyPr>
          <a:lstStyle/>
          <a:p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فرایند کاهش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کاهش الکتروشیمیایی: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این روش در ازای یک عامل کاهنده شیمیایی، از الکترونهای انباشته شده بر سطح الکترود استفاده می 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فرآیند کاهش الکتروشیمیایی از یک پیل متشکل از آند (محل اکسایش)، کاتد (محل کاهش) و الکترولیت (محلول نمکی دارای هدایت الکتریکی) استفاده می 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16387" name="Picture 3" descr="C:\Users\Public\Pictures\electro chemical redu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208677"/>
            <a:ext cx="5448300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36914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نانوکاتالیست با رفتار ناهمگن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52400" y="1143000"/>
            <a:ext cx="8587740" cy="2667000"/>
          </a:xfrm>
        </p:spPr>
        <p:txBody>
          <a:bodyPr>
            <a:normAutofit fontScale="92500"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ناهمگن به بستر نیاز دارد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نانوکاتالیستها، بستر و کاتالیست، با هم تشکیل یک نانوکامپوزیت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دهند که برای رسیدن به بهترین عملکرد مناسب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از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نانوکاتالیستها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کاتالیست طلا بر سطح بستر دی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اکسید تیتانیوم یا اکسید آهن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نانوکاتالیستها به ترتیب به صورت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Au/TiO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و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Au/Fe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3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نشان داده می شوند.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5362" name="Picture 2" descr="C:\Users\Public\Pictures\tmp25F14_thumb, au.tio2 cataly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7600" y="3962400"/>
            <a:ext cx="3752850" cy="2667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1" name="Picture 3" descr="C:\Users\Public\Pictures\In_Situ1,selectivity of cat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962400"/>
            <a:ext cx="3067050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2530" y="-738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نانوکاتالیست با رفتار ناهمگن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نانوکاتالیستها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Au/TiO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fa-IR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Au/Fe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3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کاتالیستهای بسیار خوبی برای اکسایش منوکسید کربن (آلاینده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بسیار مضر و خطرناک) به دی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اکسید کربن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دی اکسید کربن خطر کمتری دارد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و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این نانوکاتالیست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می تواند خطرات زیست محیطی مونواکسید کربن را کاهش دهد.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14338" name="Picture 2" descr="C:\Users\Public\Pictures\co2.jpg"/>
          <p:cNvPicPr>
            <a:picLocks noChangeAspect="1" noChangeArrowheads="1"/>
          </p:cNvPicPr>
          <p:nvPr/>
        </p:nvPicPr>
        <p:blipFill>
          <a:blip r:embed="rId3"/>
          <a:srcRect t="10667" b="14667"/>
          <a:stretch>
            <a:fillRect/>
          </a:stretch>
        </p:blipFill>
        <p:spPr bwMode="auto">
          <a:xfrm>
            <a:off x="152400" y="4038600"/>
            <a:ext cx="2590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1" name="Picture 5" descr="C:\Users\Public\Pictures\20110608144230, au,tio2 cataly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322763"/>
            <a:ext cx="4902200" cy="1925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660" y="-6917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304800" y="1295400"/>
            <a:ext cx="8077200" cy="5334000"/>
          </a:xfrm>
        </p:spPr>
        <p:txBody>
          <a:bodyPr>
            <a:normAutofit fontScale="92500"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حداکثر سطح فعال به ازای واحد جرم و حجم: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هر چه سطح فعال (سطح در دسترس برای انجام واکنش) برای یک کاتالیست ناهمگن بیشتر باشد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...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جایگاههای فعال واکنش پذیر افزایش یافته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بازده کاتالیست بالا می رود.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فراهم آوردن سطح بیشتر برای یک ساختار کاتالیستی، در مقدار مصرفی نانوکاتالیست صرفه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جویی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ود.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افزایش واکنش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دهنده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درگیرشونده در واکنش، سرعت واکنش بیشتر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marL="0" indent="0" rtl="1">
              <a:lnSpc>
                <a:spcPct val="150000"/>
              </a:lnSpc>
              <a:buClr>
                <a:srgbClr val="92D050"/>
              </a:buClr>
              <a:buNone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 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6" name="Picture 2" descr="C:\Users\Public\Pictures\image010, actice site ofcatalyst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2509" y="2286000"/>
            <a:ext cx="2971800" cy="2142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122319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220550"/>
            <a:ext cx="6324600" cy="4038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6927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12618" y="1541677"/>
            <a:ext cx="80772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شکل و اندازه قابل کنترل: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برای رسیدن به بیشینه فعالیت، باید بهترین و مناسبترین اندازه نانوذره مشخص شود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روشهای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کنترل ابعاد در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تولید نانوذرات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محاسبات رایانه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و شبیه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سازی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Simulation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به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اندازه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مناسب برای یک نانوذره با بیشترین فعالیت و بیشترین پایداری دست یافت.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078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048000"/>
            <a:ext cx="71628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660" y="0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1054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تخمین دقیقتر بهترین اندازه نانوذرات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برای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دستیابی به بالاترین فعالیت کاتالیستی، به صرفه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جویی در مصرف این ترکیبات کمک زیادی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براساس محاسبات رایانه، خوشه پلاتین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 611 اتم (با قطر حدود 3 نانومتر)، بیشترین فعالیت را دارد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3460532"/>
            <a:ext cx="3429000" cy="2819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660" y="-27709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قابلیت جداسازی از مخلوط واکنش: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نانوکاتالیستها، همگن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یا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ناهمگن،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توانند به راحتی از محصولات و باقیمانده اضافی واکنشگرها جدا شوند.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 دلیل بزرگی نانوذرات در مقایسه  با اتمها و مولکولها، این ترکیبات در محیط واکنش قابل حل نبوده و معلق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مانند.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مغناطیسی کاربرد بسیار زیادی در حوزه کاتالیست دارند.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وقتی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نانوذرات مغناطیسی به عنوان کاتالیست در واکنش به کار می روند، در پایان توسط یک میدان مغناطیسی مناسب از محیط جداسازی و بازیابی شوند.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Public\Pictures\th (1), lab sc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1794" y="4374932"/>
            <a:ext cx="23622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9830" y="-1500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143000"/>
            <a:ext cx="8599170" cy="33528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گزینش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پذیری و بازد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بالا: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نانوکاتالیست، واکنش را در مسیر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خاص و با گزینش مواد اولیه پیش می برد.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 با سطح فعال بسیار بالای خود، بازده واکنش را در مسیر اصلی خود افزایش می دهد.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این فرآیند، روند خالص سازی و استخراج محصول (برای مثال یک دارو) را آسان و کم هزینه می کند.   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3314" name="Picture 2" descr="C:\Users\Public\Pictures\th (1)eat dru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1588" y="4285236"/>
            <a:ext cx="21336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C:\Users\Public\Pictures\automotive_catalysts_il001, selectivity of catalysts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146332"/>
            <a:ext cx="33528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0369" y="-1119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5240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استعداد کلوخه ای شدن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Aggregation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نانوذرات در پایدارترین حالت ساختاری خود نیستند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فعالیت سطحی بسیار بالا 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ارند.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</a:pP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مستعد به هم چسبیدن، کلوخه ای شدن و در نتیجه از دست دادن ابعاد نانو می باشند.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اگر فرآیند کلوخه ای شدن برای یک  نانوکاتالیست اتفاق بیفتد، فعالیت آن کاهش چشم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گیری پیدا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 و غیرفعال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2290" name="Picture 2" descr="C:\Users\Public\Pictures\1387f4dc4cb, aggregation of nanoparticl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673" y="1485900"/>
            <a:ext cx="28194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237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382000" cy="39624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تنوع بالا و قابلیت اصلاح شیمیایی: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به علت فعالیت سطحی بالا، گروههای مختلف آلی می توانند به سطح نانوکاتالیستها متصل شوند.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فعالیت سطحی بالا باعث می شود تا نانوکاتالیستها  با مواد معدنی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تشکیل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کامپوزیت دهند.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اصلاح شیمیایی نانوکاتالیستها با اتصال گروههای مختلف تنوع زیادی را در عملکرد آنها به وجود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آورد.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sz="2200" dirty="0"/>
          </a:p>
        </p:txBody>
      </p:sp>
      <p:pic>
        <p:nvPicPr>
          <p:cNvPr id="11266" name="Picture 2" descr="C:\Users\Public\Pictures\hetcat1, active sit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4746407"/>
            <a:ext cx="4267200" cy="1762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1651" y="-14884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ویژگیهای نانوکاتالیست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ها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51816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منبع تهیه: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نانوکاتالیستهای طبیعی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طبیعت وجود دارند و در دسترس هستند.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نانوکاتالیستهای طبیعی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خاک رس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err="1" smtClean="0">
                <a:solidFill>
                  <a:srgbClr val="002060"/>
                </a:solidFill>
                <a:cs typeface="B Nazanin" pitchFamily="2" charset="-78"/>
              </a:rPr>
              <a:t>Nanoclay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نانوزئولیتها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err="1" smtClean="0">
                <a:solidFill>
                  <a:srgbClr val="002060"/>
                </a:solidFill>
                <a:cs typeface="B Nazanin" pitchFamily="2" charset="-78"/>
              </a:rPr>
              <a:t>Zeolite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دسته دیگر نانوکاتالیستهای سنتزی هستند که توسط بشر تولید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 و تنوع زیادی دارند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نانوکاتالیستهای سنتزی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:</a:t>
            </a:r>
          </a:p>
          <a:p>
            <a:pPr lvl="1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اکسید فلزی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42" name="Picture 2" descr="C:\Users\Public\Pictures\molecules_in_zeolite_y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362200"/>
            <a:ext cx="2895600" cy="18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3" name="Picture 3" descr="C:\Users\Public\Pictures\image002, Nanocla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4643070"/>
            <a:ext cx="3810000" cy="1776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-152400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Arial"/>
                <a:ea typeface="Times New Roman"/>
                <a:cs typeface="B Titr" pitchFamily="2" charset="-78"/>
              </a:rPr>
              <a:t>مزایا و معایب نانوکاتالیست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9253808"/>
              </p:ext>
            </p:extLst>
          </p:nvPr>
        </p:nvGraphicFramePr>
        <p:xfrm>
          <a:off x="1143000" y="1600200"/>
          <a:ext cx="7467600" cy="4288972"/>
        </p:xfrm>
        <a:graphic>
          <a:graphicData uri="http://schemas.openxmlformats.org/drawingml/2006/table">
            <a:tbl>
              <a:tblPr rtl="1"/>
              <a:tblGrid>
                <a:gridCol w="14245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64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6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 smtClean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ویژگیها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مزایا</a:t>
                      </a:r>
                      <a:endParaRPr lang="en-US" sz="1600" b="1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معایب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3486"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فیزیکی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حداکثر سطح فعال به ازای واحد جرم و حجم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شکل و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اندازه</a:t>
                      </a:r>
                      <a:r>
                        <a:rPr lang="fa-IR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ی </a:t>
                      </a:r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قابل کنترل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قابلیت جداسازی از مخلوط واکنش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>
                          <a:latin typeface="Arial"/>
                          <a:ea typeface="Times New Roman"/>
                          <a:cs typeface="B Titr" pitchFamily="2" charset="-78"/>
                        </a:rPr>
                        <a:t>استعداد اتصال به هم و تجمع</a:t>
                      </a:r>
                      <a:endParaRPr lang="en-US" sz="1600" b="1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3486"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B Titr" pitchFamily="2" charset="-78"/>
                        </a:rPr>
                        <a:t>شیمیایی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گزینش</a:t>
                      </a:r>
                      <a:r>
                        <a:rPr lang="fa-IR" sz="1600" b="1" baseline="0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پذیری </a:t>
                      </a:r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و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بازده</a:t>
                      </a:r>
                      <a:r>
                        <a:rPr lang="fa-IR" sz="1600" b="1" baseline="0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 </a:t>
                      </a:r>
                      <a:r>
                        <a:rPr lang="ar-SA" sz="1600" b="1" dirty="0" smtClean="0">
                          <a:latin typeface="Arial"/>
                          <a:ea typeface="Times New Roman"/>
                          <a:cs typeface="B Titr" pitchFamily="2" charset="-78"/>
                        </a:rPr>
                        <a:t>ی </a:t>
                      </a:r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بالا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تنوع بالا و قابلیت اصلاح شیمیایی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طبیعی و سنتزی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1"/>
                      <a:r>
                        <a:rPr lang="ar-SA" sz="1600" b="1" dirty="0">
                          <a:latin typeface="Arial"/>
                          <a:ea typeface="Times New Roman"/>
                          <a:cs typeface="B Titr" pitchFamily="2" charset="-78"/>
                        </a:rPr>
                        <a:t>-</a:t>
                      </a:r>
                      <a:endParaRPr lang="en-US" sz="1600" b="1" dirty="0">
                        <a:latin typeface="Arial"/>
                        <a:ea typeface="Times New Roman"/>
                        <a:cs typeface="B Titr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D8D8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3855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740140" cy="2895600"/>
          </a:xfrm>
        </p:spPr>
        <p:txBody>
          <a:bodyPr>
            <a:normAutofit fontScale="92500" lnSpcReduction="2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فلزات گروه پلاتین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PGM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معروفند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شش فلز اوسميوم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Os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)، ايريديوم (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Ir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)، روديوم (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Rh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)، روتنيوم (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Ru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)، پالاديوم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Pd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و پلاتين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Pt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را شامل می شود.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فلزات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PGM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گران بها بوده و معروفترین عناصر کاتالیستی هستند. 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ارائه روشهایی برای صرفه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جویی اقتصادی مناسب همراه با بهبود عملکرد برای چنین کاتالیست هایی ضروری است.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9218" name="Picture 2" descr="C:\Users\Public\Pictures\metals platinum group in perodic tab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191000"/>
            <a:ext cx="39624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9" name="Picture 3" descr="C:\Users\Public\Pictures\th (1)money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4360718"/>
            <a:ext cx="2895600" cy="2019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0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ساختارهای پوسته-هسته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core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Shell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یک نانوساختار، اتمهای سطح ، نقش اصلی را بازی می کنند. 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اتمهایی که در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مرکز یک نانوتوده قرار می گیرند، نقش عملکردی خاصی ندارند.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طراحی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این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نانوساختار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، فلز کاتالیستی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گران بها نقش پوسته را بازی می کند.</a:t>
            </a:r>
          </a:p>
          <a:p>
            <a:pPr rtl="1"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از یک ماده ارزان همچون سیلیکا در هسته استفاده می شود (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مثل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SiO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@Pt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).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8194" name="Picture 2" descr="C:\Users\Public\Pictures\ChemComm TOC copy, SiO2@P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190999"/>
            <a:ext cx="5410200" cy="1981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7069" y="27709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ساختارهای پوسته-هسته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core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-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Shell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توان از نانوذرات مغناطیسی به عنوان هسته استفاده نمود. 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این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روش فعالیت کاتالیست تا حد زیادی حفظ می شود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مصرف فلزات پرقیمت  تا حد زیادی صرفه جویی می گردد.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16386" name="Picture 2" descr="C:\Users\Public\Pictures\iron nao parti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4092927"/>
            <a:ext cx="3276600" cy="2552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fatemeh\Desktop\P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4305659"/>
            <a:ext cx="6019800" cy="2209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0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19200"/>
            <a:ext cx="8534400" cy="3200400"/>
          </a:xfrm>
        </p:spPr>
        <p:txBody>
          <a:bodyPr>
            <a:normAutofit fontScale="92500"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مواد متخلخل به عنوان بستر: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مواد متخلخلی مثل سیلیکا يا سيليكاژل، آلومینا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Alumina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و زئولیت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err="1" smtClean="0">
                <a:solidFill>
                  <a:srgbClr val="002060"/>
                </a:solidFill>
                <a:cs typeface="B Nazanin" pitchFamily="2" charset="-78"/>
              </a:rPr>
              <a:t>Zeolite</a:t>
            </a:r>
            <a:r>
              <a:rPr lang="fa-IR" sz="18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 عنوان بستر کاتالیستها استفاده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نانوذرات فلزی به صورت یکنواخت روی بستر متخلخل نشانده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شوند تا سطح فعال افزایش یابد.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Pt/SiO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این دسته است.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33996" y="237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1816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دوفلزی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Bimetallic 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Nanoparticle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این رویکرد، نانوکاتالیست به صورت آلیاژی از فلز گران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به همراه فلز ارزان قیمت مورد استفاده قرار می گیرد.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یکی از موارد پرکاربرد در این زمینه نانوذرات 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PtFe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(آلیاژ آهن و پلاتین) است.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7171" name="Picture 3" descr="C:\Users\Public\Pictures\core-shell-nanoparticle-1_AjNbs_11446, Platinuim- iron Nanopartic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3962400"/>
            <a:ext cx="50292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4130" y="-738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نانوخوشه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دوفلزی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Bimetallic 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Nanoclusters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در نانو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خوشه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هایی دوفلزی، فلز ارزان در مرکز و فلز گران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قیمت کاتالیستی بر سطح وجود دارد.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نانوخوشه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مرکز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Ni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 سطح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Pt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 عنوان یک نانوخوشه دوفلزی مطرح است.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6" name="Picture 2" descr="C:\Users\Public\Pictures\bimetallic, Bimetallic Nanopartic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038600"/>
            <a:ext cx="41910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4" name="Picture 2" descr="C:\Users\Public\Pictures\long09. nickel - platinum nano clusters structr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" y="3733800"/>
            <a:ext cx="3276600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360" y="-738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بستر اکسید فلزی: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معمولترین اکسیدهای فلزی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مورد استفاده در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بستر برای کاتالیستهای گران بها دی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اکسید تیتانیوم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Au/TiO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2 </a:t>
            </a:r>
            <a:r>
              <a:rPr lang="fa-IR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نمونه ای از این دست است.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4098" name="Picture 2" descr="C:\Users\Public\Pictures\id22319, autio2 catalys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3848100"/>
            <a:ext cx="5105400" cy="270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73828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47700" y="9144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اکسیدهای فلز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ساختار شبکه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فل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ئ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وریت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Fluorite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)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مثل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CeO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،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ZrO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 و 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ThO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بهبودیافته با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ناخالصی هایی از جنس اکسید فلزات قلیایی یا قلیایی خاکی، به عنوان بستر کاتالیست مورد استفاده قرار می گیرند.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ساختار فل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ئ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وریت، آنیونها در گوشه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یک مکعب کوچک داخل یک مکعب بزرگ از کاتیونها هستند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کاتیونها در گوشه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 و وسط وجه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مکعب بزرگ قرار دارند.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5122" name="Picture 2" descr="C:\Users\Public\Pictures\cubic-fluorite-structure-54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4419600"/>
            <a:ext cx="3352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Public\Pictures\fluori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419600"/>
            <a:ext cx="31242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5505" y="27709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30827" y="914400"/>
            <a:ext cx="81534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گروههای آلی: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ترکیبات آلی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مثل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پل، نانوذره مغناطیسی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و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کاتالیست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را به هم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متصل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ساختار ترکیبی پس از انجام واکنش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با اعمال میدان مغناطیسی خارجی جداسازی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ترکیب آلی دوپامین، اتمهای پالادیوم (کاتالیست) را به نانوذره مگنتیت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Fe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3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O</a:t>
            </a:r>
            <a:r>
              <a:rPr lang="en-US" sz="1800" b="1" baseline="-25000" dirty="0" smtClean="0">
                <a:solidFill>
                  <a:srgbClr val="002060"/>
                </a:solidFill>
                <a:cs typeface="B Nazanin" pitchFamily="2" charset="-78"/>
              </a:rPr>
              <a:t>4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متصل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4114800"/>
            <a:ext cx="4156364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C:\Users\Public\Pictures\organic compoun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69427" y="4374932"/>
            <a:ext cx="3352800" cy="2133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360" y="237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0772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ترکیبات کمپلکس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Complex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بسیاری از فلزات در یک عدد اکسایش خاص (به صورت یون) دارای فعالیت کاتالیستی می باشند.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یونها به تنهایی در محیط واکنش ناپایدار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برای ایجاد پایداری و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یا حفظ عملکرد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یون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، آن  را به یک ترکیب کمپلکس تبدیل می کنند.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343400"/>
            <a:ext cx="6096000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8578" y="0"/>
            <a:ext cx="6377940" cy="1293028"/>
          </a:xfrm>
        </p:spPr>
        <p:txBody>
          <a:bodyPr>
            <a:normAutofit/>
          </a:bodyPr>
          <a:lstStyle/>
          <a:p>
            <a:pPr algn="r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5240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ترکیب کمپلکس، یک ترکیب شیمیایی است که در آن ترکیبات آلی الکترون دهنده به نام لیگاند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به مراکز فلزی الکترون می دهد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لیگاندها معمولا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حاوی اتمهای الکترون دهنده و یا اتمهای دارای زوج الکترون تنها (غیر پیوندی) هستند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لیگاندها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الکترونهای خود را در اختیار یون یا اتمهای فلزی (که دارای کمبود الکترون هستند) قرار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دهند و آنها را پایدار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کنند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ترکیبات کمپلکس معمولا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ً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در محیط واکنش محلول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اند.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بسیاری از کاتالیستهای همگن ساختار کمپلکسی دارند.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360" y="237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295400"/>
            <a:ext cx="81534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ترکیبات کمپلکس از یون فلزی کاتالیستی می توانند بر سطح نانوذره مغناطیسی قرار گیرند.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کاتالیست کمپلکس شده با اعمال یک میدان مغناطیسی همچون یک کاتالیست ناهمگن در انتهای واکنش جداسازی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می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4098" name="Picture 2" descr="C:\Users\Public\Pictures\image004, ma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5325" y="3581400"/>
            <a:ext cx="3648075" cy="3038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Users\Public\Pictures\ima 2. complex catalys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581400"/>
            <a:ext cx="42672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0142" y="78572"/>
            <a:ext cx="6377940" cy="1293028"/>
          </a:xfrm>
        </p:spPr>
        <p:txBody>
          <a:bodyPr>
            <a:normAutofit/>
          </a:bodyPr>
          <a:lstStyle/>
          <a:p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077200" cy="51054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اتصال کمپلکسی از فلز کاتالیستی و گران بهای روتنیوم (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Ru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توسط اکسیژنهای لیگاند آن به نانوذره فریت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Fe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O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3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در شکل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زیر مشخص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است.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Font typeface="Wingdings" pitchFamily="2" charset="2"/>
              <a:buChar char="q"/>
            </a:pPr>
            <a:endParaRPr lang="en-US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/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667000"/>
            <a:ext cx="7696200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28600"/>
            <a:ext cx="6377940" cy="1293028"/>
          </a:xfrm>
        </p:spPr>
        <p:txBody>
          <a:bodyPr>
            <a:normAutofit/>
          </a:bodyPr>
          <a:lstStyle/>
          <a:p>
            <a:pPr algn="r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229600" cy="49530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جایگزینی فلزات کم بها: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مطالعات متعدد در زمینه جایگزینی فلزات گران بها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PGM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با ترکیباتی ارزانتر مثل نانوذرات دی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سولفید مولیبدن (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MoS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2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 یا نانوذراتی با زمینه آهن در این راستا صورت گرفته است.</a:t>
            </a: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5122" name="Picture 2" descr="C:\Users\Public\Pictures\th (1), ir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1" y="3733800"/>
            <a:ext cx="2438399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Public\Pictures\image1, MoS2 nanoparticl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0350" y="3505200"/>
            <a:ext cx="5448300" cy="318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828800"/>
            <a:ext cx="2819399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30972"/>
            <a:ext cx="6377940" cy="1293028"/>
          </a:xfrm>
        </p:spPr>
        <p:txBody>
          <a:bodyPr>
            <a:normAutofit/>
          </a:bodyPr>
          <a:lstStyle/>
          <a:p>
            <a:pPr algn="r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524000"/>
            <a:ext cx="82296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درخت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سان (</a:t>
            </a:r>
            <a:r>
              <a:rPr lang="en-US" sz="2200" b="1" dirty="0" err="1" smtClean="0">
                <a:solidFill>
                  <a:srgbClr val="002060"/>
                </a:solidFill>
                <a:cs typeface="B Nazanin" pitchFamily="2" charset="-78"/>
              </a:rPr>
              <a:t>Dendrimer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):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درخت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سانها، ترکیباتی شبه پلیمری هستند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یک مرکز منشعب شده و ساختار شاخه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ای دارند.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پرکاربردترین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دندریمر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، پلی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آمیدوآمین 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(</a:t>
            </a:r>
            <a:r>
              <a:rPr lang="en-US" sz="1800" b="1" dirty="0" smtClean="0">
                <a:solidFill>
                  <a:srgbClr val="002060"/>
                </a:solidFill>
                <a:cs typeface="B Nazanin" pitchFamily="2" charset="-78"/>
              </a:rPr>
              <a:t>PAMAM</a:t>
            </a:r>
            <a:r>
              <a:rPr lang="ar-SA" sz="1800" b="1" dirty="0" smtClean="0">
                <a:solidFill>
                  <a:srgbClr val="002060"/>
                </a:solidFill>
                <a:cs typeface="B Nazanin" pitchFamily="2" charset="-78"/>
              </a:rPr>
              <a:t>)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کاتالیستی می توانند در داخل حفره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 درخت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سان جای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گیرند.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جایگیری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نانوذرات کاتالیستی برای حفظ فعالیت و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پایداری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آنها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در شرایط واکنش صورت می پذیرد.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262504"/>
            <a:ext cx="6377940" cy="1293028"/>
          </a:xfrm>
        </p:spPr>
        <p:txBody>
          <a:bodyPr>
            <a:normAutofit/>
          </a:bodyPr>
          <a:lstStyle/>
          <a:p>
            <a:pPr algn="r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3400" y="1939636"/>
            <a:ext cx="8077200" cy="4953000"/>
          </a:xfrm>
        </p:spPr>
        <p:txBody>
          <a:bodyPr/>
          <a:lstStyle/>
          <a:p>
            <a:pPr lvl="0"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نانوذرات </a:t>
            </a:r>
            <a:r>
              <a:rPr lang="en-US" b="1" dirty="0" smtClean="0">
                <a:solidFill>
                  <a:srgbClr val="002060"/>
                </a:solidFill>
                <a:cs typeface="B Nazanin" pitchFamily="2" charset="-78"/>
              </a:rPr>
              <a:t>Pt </a:t>
            </a:r>
            <a:r>
              <a:rPr lang="fa-IR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b="1" dirty="0" smtClean="0">
                <a:solidFill>
                  <a:srgbClr val="002060"/>
                </a:solidFill>
                <a:cs typeface="B Nazanin" pitchFamily="2" charset="-78"/>
              </a:rPr>
              <a:t>در </a:t>
            </a:r>
            <a:r>
              <a:rPr lang="en-US" b="1" dirty="0" smtClean="0">
                <a:solidFill>
                  <a:srgbClr val="002060"/>
                </a:solidFill>
                <a:cs typeface="B Nazanin" pitchFamily="2" charset="-78"/>
              </a:rPr>
              <a:t>PAMAM</a:t>
            </a:r>
            <a:endParaRPr lang="en-US" dirty="0"/>
          </a:p>
        </p:txBody>
      </p:sp>
      <p:pic>
        <p:nvPicPr>
          <p:cNvPr id="6146" name="Picture 2" descr="C:\Users\fatemeh\Desktop\P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851664"/>
            <a:ext cx="5638800" cy="3729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9360" y="228600"/>
            <a:ext cx="6377940" cy="1293028"/>
          </a:xfrm>
        </p:spPr>
        <p:txBody>
          <a:bodyPr>
            <a:normAutofit/>
          </a:bodyPr>
          <a:lstStyle/>
          <a:p>
            <a:pPr rtl="1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روشهای استفاده از نانوکاتالیست 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های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فلزی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57200" y="1655618"/>
            <a:ext cx="8153400" cy="5181600"/>
          </a:xfrm>
        </p:spPr>
        <p:txBody>
          <a:bodyPr/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استفاده از نانوساختارهای متفاوت: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از اشکال مختلف نانوساختاری دیگر مثل نانومیله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ها، نانولوله ها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و ... برای دستیابی به کاتالیست فعالتر استفاده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می شود.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نانومیله های 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Co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3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O</a:t>
            </a:r>
            <a:r>
              <a:rPr lang="en-US" sz="2200" b="1" baseline="-25000" dirty="0" smtClean="0">
                <a:solidFill>
                  <a:srgbClr val="002060"/>
                </a:solidFill>
                <a:cs typeface="B Nazanin" pitchFamily="2" charset="-78"/>
              </a:rPr>
              <a:t>4</a:t>
            </a:r>
            <a:r>
              <a:rPr lang="en-US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سطح فعال بالا و پایداری گرمایی و شیمیایی خوبی دارند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  <p:pic>
        <p:nvPicPr>
          <p:cNvPr id="1027" name="Picture 3" descr="C:\Users\Public\Pictures\F0031580-Carbon_nanotube-SP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4094018"/>
            <a:ext cx="434340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6060" y="92427"/>
            <a:ext cx="6377940" cy="1293028"/>
          </a:xfrm>
        </p:spPr>
        <p:txBody>
          <a:bodyPr>
            <a:normAutofit/>
          </a:bodyPr>
          <a:lstStyle/>
          <a:p>
            <a:pPr rtl="1"/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بحث و نتیجه</a:t>
            </a:r>
            <a:r>
              <a:rPr lang="fa-IR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 </a:t>
            </a:r>
            <a:r>
              <a:rPr lang="ar-SA" sz="280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گیری</a:t>
            </a:r>
            <a:endParaRPr lang="en-US" sz="280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92D05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cs typeface="B Titr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28600" y="1371600"/>
            <a:ext cx="8153400" cy="5105400"/>
          </a:xfrm>
        </p:spPr>
        <p:txBody>
          <a:bodyPr>
            <a:normAutofit lnSpcReduction="10000"/>
          </a:bodyPr>
          <a:lstStyle/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ابعاد نانو، شرایطی عالی برای علم کاتالیست مهیا کرده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سطح فعال بالا و گزینش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پذیری عالی در نانوکاتالیستها باعث افزایش سرعت و بازده واکنش می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نانوکاتالیست، محاسن کاتالیستهای همگن (سطح بالا) و ناهمگن (قابلیت جداسازی) را در خود جمع کرده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است.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ساختارهای نانوکاتالیستی بسیار متنوع هستند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.</a:t>
            </a: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جداسازی و تغییر در عملکرد آنها توسط اصلاح شیمیایی آسان است. </a:t>
            </a:r>
            <a:endParaRPr lang="fa-IR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تحقیقات در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جنبه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های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مختلف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 نانوکاتالیست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ها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، به سرعت ادامه دارد و بر جذابيت آن روز به روز افزوده مي</a:t>
            </a:r>
            <a:r>
              <a:rPr lang="fa-IR" sz="2200" b="1" dirty="0" smtClean="0">
                <a:solidFill>
                  <a:srgbClr val="002060"/>
                </a:solidFill>
                <a:cs typeface="B Nazanin" pitchFamily="2" charset="-78"/>
              </a:rPr>
              <a:t> </a:t>
            </a:r>
            <a:r>
              <a:rPr lang="ar-SA" sz="2200" b="1" dirty="0" smtClean="0">
                <a:solidFill>
                  <a:srgbClr val="002060"/>
                </a:solidFill>
                <a:cs typeface="B Nazanin" pitchFamily="2" charset="-78"/>
              </a:rPr>
              <a:t>شود.</a:t>
            </a:r>
            <a:endParaRPr lang="en-US" sz="2200" b="1" dirty="0" smtClean="0">
              <a:solidFill>
                <a:srgbClr val="002060"/>
              </a:solidFill>
              <a:cs typeface="B Nazanin" pitchFamily="2" charset="-78"/>
            </a:endParaRPr>
          </a:p>
          <a:p>
            <a:pPr rtl="1">
              <a:lnSpc>
                <a:spcPct val="150000"/>
              </a:lnSpc>
              <a:buClr>
                <a:srgbClr val="92D050"/>
              </a:buClr>
              <a:buFont typeface="Wingdings" pitchFamily="2" charset="2"/>
              <a:buChar char="q"/>
            </a:pPr>
            <a:endParaRPr lang="en-US" sz="2200" b="1" dirty="0">
              <a:solidFill>
                <a:srgbClr val="002060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92D05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cs typeface="B Titr" pitchFamily="2" charset="-78"/>
              </a:rPr>
              <a:t>منابع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9B0553E-AA25-4EF8-B191-2C07F622213B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1688574"/>
            <a:ext cx="7620000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۱.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Vivek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Polshettiwar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Rajender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S. Varma, “Green chemistry by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nano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-catalysis”, Green </a:t>
            </a:r>
            <a:r>
              <a:rPr kumimoji="0" lang="en-US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Chem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Vol. 12, pp. 743–۷۵۴, (۲۰۱۰).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۲. http://www.nanowerk.com/spotlight/spotid=18846.php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۳. Wei Liu, “CATALYST TECHNOLOGY DEVELOPMENT FROM MACRO- MICRO- DOWN TO NANO-SCALE”, CHINA PARTICUOLOGY, Vol. 3, No. 6, pp. 383-394, (2005)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 tooltip="Download PDF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 tooltip="Download PDF"/>
              </a:rPr>
              <a:t> 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6499464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3825</TotalTime>
  <Words>2709</Words>
  <Application>Microsoft Office PowerPoint</Application>
  <PresentationFormat>On-screen Show (4:3)</PresentationFormat>
  <Paragraphs>346</Paragraphs>
  <Slides>47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8" baseType="lpstr">
      <vt:lpstr>Arial</vt:lpstr>
      <vt:lpstr>B Jalal</vt:lpstr>
      <vt:lpstr>B Lotus</vt:lpstr>
      <vt:lpstr>B Nazanin</vt:lpstr>
      <vt:lpstr>B Titr</vt:lpstr>
      <vt:lpstr>B Yekan</vt:lpstr>
      <vt:lpstr>B Zar</vt:lpstr>
      <vt:lpstr>Century Gothic</vt:lpstr>
      <vt:lpstr>Times New Roman</vt:lpstr>
      <vt:lpstr>Wingdings</vt:lpstr>
      <vt:lpstr>Vapor Trail</vt:lpstr>
      <vt:lpstr>PowerPoint Presentation</vt:lpstr>
      <vt:lpstr>کاتالیست</vt:lpstr>
      <vt:lpstr>کاتالیست</vt:lpstr>
      <vt:lpstr>کاتالیست همگن</vt:lpstr>
      <vt:lpstr>کاتالیست همگن</vt:lpstr>
      <vt:lpstr>کاتالیست ناهمگن</vt:lpstr>
      <vt:lpstr>نانوکاتالیست ها </vt:lpstr>
      <vt:lpstr>نانوکاتالیست ها </vt:lpstr>
      <vt:lpstr>نانوکاتالیست ها </vt:lpstr>
      <vt:lpstr> انواع نانوکاتالیست</vt:lpstr>
      <vt:lpstr>ويژگيهاي اصلي نانوكاتاليست</vt:lpstr>
      <vt:lpstr>انواع نانوکاتالیست</vt:lpstr>
      <vt:lpstr>نانوکاتالیست با رفتار همگن</vt:lpstr>
      <vt:lpstr>فرایند کاهش </vt:lpstr>
      <vt:lpstr>فرایند کاهش </vt:lpstr>
      <vt:lpstr>نانوکاتالیست با رفتار ناهمگن</vt:lpstr>
      <vt:lpstr>نانوکاتالیست با رفتار ناهمگن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ویژگیهای نانوکاتالیست ها</vt:lpstr>
      <vt:lpstr>مزایا و معایب نانوکاتالیست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روشهای استفاده از نانوکاتالیست های فلزی</vt:lpstr>
      <vt:lpstr>بحث و نتیجه گیری</vt:lpstr>
      <vt:lpstr>منابع</vt:lpstr>
    </vt:vector>
  </TitlesOfParts>
  <Company>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>Miliardiom</dc:subject>
  <dc:creator>Edu.nano.ir</dc:creator>
  <cp:lastModifiedBy>Ahmad_mox</cp:lastModifiedBy>
  <cp:revision>170</cp:revision>
  <cp:lastPrinted>1601-01-01T00:00:00Z</cp:lastPrinted>
  <dcterms:created xsi:type="dcterms:W3CDTF">2006-10-30T07:12:20Z</dcterms:created>
  <dcterms:modified xsi:type="dcterms:W3CDTF">2018-01-27T09:37:28Z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