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62" r:id="rId7"/>
    <p:sldId id="261" r:id="rId8"/>
    <p:sldId id="260" r:id="rId9"/>
    <p:sldId id="264" r:id="rId10"/>
    <p:sldId id="268" r:id="rId11"/>
    <p:sldId id="267" r:id="rId12"/>
    <p:sldId id="269" r:id="rId13"/>
    <p:sldId id="270" r:id="rId14"/>
    <p:sldId id="265" r:id="rId15"/>
    <p:sldId id="266"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275" r:id="rId63"/>
    <p:sldId id="274" r:id="rId64"/>
    <p:sldId id="273" r:id="rId65"/>
    <p:sldId id="272" r:id="rId66"/>
    <p:sldId id="27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14" autoAdjust="0"/>
    <p:restoredTop sz="94660"/>
  </p:normalViewPr>
  <p:slideViewPr>
    <p:cSldViewPr snapToGrid="0">
      <p:cViewPr varScale="1">
        <p:scale>
          <a:sx n="81" d="100"/>
          <a:sy n="81" d="100"/>
        </p:scale>
        <p:origin x="84" y="56"/>
      </p:cViewPr>
      <p:guideLst/>
    </p:cSldViewPr>
  </p:slideViewPr>
  <p:notesTextViewPr>
    <p:cViewPr>
      <p:scale>
        <a:sx n="3" d="2"/>
        <a:sy n="3" d="2"/>
      </p:scale>
      <p:origin x="0" y="0"/>
    </p:cViewPr>
  </p:notesTextViewPr>
  <p:sorterViewPr>
    <p:cViewPr>
      <p:scale>
        <a:sx n="100" d="100"/>
        <a:sy n="100" d="100"/>
      </p:scale>
      <p:origin x="0" y="-333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813274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1302880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2818057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7B5627-638B-4CCC-AD6D-8A99294C7216}"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329876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7B5627-638B-4CCC-AD6D-8A99294C7216}" type="datetimeFigureOut">
              <a:rPr lang="en-US" smtClean="0"/>
              <a:t>12/13/2018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1249751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70965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1056672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212615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7B5627-638B-4CCC-AD6D-8A99294C7216}"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2681693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7B5627-638B-4CCC-AD6D-8A99294C7216}"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326815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52844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99621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2166961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1605099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4135563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2780909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7B5627-638B-4CCC-AD6D-8A99294C7216}"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4F8BFE-CA64-4330-AA72-4667E5CC7F71}" type="slidenum">
              <a:rPr lang="en-US" smtClean="0"/>
              <a:t>‹#›</a:t>
            </a:fld>
            <a:endParaRPr lang="en-US"/>
          </a:p>
        </p:txBody>
      </p:sp>
    </p:spTree>
    <p:extLst>
      <p:ext uri="{BB962C8B-B14F-4D97-AF65-F5344CB8AC3E}">
        <p14:creationId xmlns:p14="http://schemas.microsoft.com/office/powerpoint/2010/main" val="727367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F7B5627-638B-4CCC-AD6D-8A99294C7216}" type="datetimeFigureOut">
              <a:rPr lang="en-US" smtClean="0"/>
              <a:t>12/13/2018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E4F8BFE-CA64-4330-AA72-4667E5CC7F71}" type="slidenum">
              <a:rPr lang="en-US" smtClean="0"/>
              <a:t>‹#›</a:t>
            </a:fld>
            <a:endParaRPr lang="en-US"/>
          </a:p>
        </p:txBody>
      </p:sp>
    </p:spTree>
    <p:extLst>
      <p:ext uri="{BB962C8B-B14F-4D97-AF65-F5344CB8AC3E}">
        <p14:creationId xmlns:p14="http://schemas.microsoft.com/office/powerpoint/2010/main" val="32739213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780532"/>
            <a:ext cx="8825658" cy="3329581"/>
          </a:xfrm>
        </p:spPr>
        <p:txBody>
          <a:bodyPr/>
          <a:lstStyle/>
          <a:p>
            <a:pPr algn="ctr" rtl="1"/>
            <a:r>
              <a:rPr lang="fa-IR" dirty="0" smtClean="0">
                <a:cs typeface="B Nazanin" panose="00000400000000000000" pitchFamily="2" charset="-78"/>
              </a:rPr>
              <a:t>آموزش و پرورش تطبیقی پیشرفته</a:t>
            </a:r>
            <a:endParaRPr lang="en-US" dirty="0">
              <a:cs typeface="B Nazanin" panose="00000400000000000000" pitchFamily="2" charset="-78"/>
            </a:endParaRPr>
          </a:p>
        </p:txBody>
      </p:sp>
      <p:sp>
        <p:nvSpPr>
          <p:cNvPr id="3" name="Subtitle 2"/>
          <p:cNvSpPr>
            <a:spLocks noGrp="1"/>
          </p:cNvSpPr>
          <p:nvPr>
            <p:ph type="subTitle" idx="1"/>
          </p:nvPr>
        </p:nvSpPr>
        <p:spPr/>
        <p:txBody>
          <a:bodyPr>
            <a:normAutofit/>
          </a:bodyPr>
          <a:lstStyle/>
          <a:p>
            <a:pPr algn="ctr"/>
            <a:r>
              <a:rPr lang="fa-IR" sz="4400" dirty="0" smtClean="0">
                <a:cs typeface="B Nazanin" panose="00000400000000000000" pitchFamily="2" charset="-78"/>
              </a:rPr>
              <a:t>ارشد تاریخ و فلسفه آ.پ</a:t>
            </a:r>
            <a:endParaRPr lang="en-US" sz="4400" dirty="0">
              <a:cs typeface="B Nazanin" panose="00000400000000000000" pitchFamily="2" charset="-78"/>
            </a:endParaRPr>
          </a:p>
        </p:txBody>
      </p:sp>
    </p:spTree>
    <p:extLst>
      <p:ext uri="{BB962C8B-B14F-4D97-AF65-F5344CB8AC3E}">
        <p14:creationId xmlns:p14="http://schemas.microsoft.com/office/powerpoint/2010/main" val="3905762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p>
        </p:txBody>
      </p:sp>
      <p:sp>
        <p:nvSpPr>
          <p:cNvPr id="3" name="Content Placeholder 2"/>
          <p:cNvSpPr>
            <a:spLocks noGrp="1"/>
          </p:cNvSpPr>
          <p:nvPr>
            <p:ph idx="1"/>
          </p:nvPr>
        </p:nvSpPr>
        <p:spPr/>
        <p:txBody>
          <a:bodyPr>
            <a:normAutofit/>
          </a:bodyPr>
          <a:lstStyle/>
          <a:p>
            <a:pPr marL="0" indent="0" algn="just" rtl="1">
              <a:buNone/>
            </a:pPr>
            <a:r>
              <a:rPr lang="fa-IR" sz="3600" dirty="0">
                <a:cs typeface="B Nazanin" panose="00000400000000000000" pitchFamily="2" charset="-78"/>
              </a:rPr>
              <a:t>دو شيوه كلي در كار تحقيق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1</a:t>
            </a:r>
            <a:r>
              <a:rPr lang="fa-IR" sz="3600" dirty="0" smtClean="0">
                <a:cs typeface="B Nazanin" panose="00000400000000000000" pitchFamily="2" charset="-78"/>
              </a:rPr>
              <a:t>. روش </a:t>
            </a:r>
            <a:r>
              <a:rPr lang="fa-IR" sz="3600" dirty="0">
                <a:cs typeface="B Nazanin" panose="00000400000000000000" pitchFamily="2" charset="-78"/>
              </a:rPr>
              <a:t>تجربه و آزمايش «در علوم طبيعي»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2</a:t>
            </a:r>
            <a:r>
              <a:rPr lang="fa-IR" sz="3600" dirty="0" smtClean="0">
                <a:cs typeface="B Nazanin" panose="00000400000000000000" pitchFamily="2" charset="-78"/>
              </a:rPr>
              <a:t>. روش </a:t>
            </a:r>
            <a:r>
              <a:rPr lang="fa-IR" sz="3600" dirty="0">
                <a:cs typeface="B Nazanin" panose="00000400000000000000" pitchFamily="2" charset="-78"/>
              </a:rPr>
              <a:t>تطبيقي يا مقايسه اي «در علوم انساني</a:t>
            </a:r>
            <a:r>
              <a:rPr lang="fa-IR" sz="3600" dirty="0" smtClean="0">
                <a:cs typeface="B Nazanin" panose="00000400000000000000" pitchFamily="2" charset="-78"/>
              </a:rPr>
              <a:t>»</a:t>
            </a:r>
            <a:endParaRPr lang="en-US" sz="3600" dirty="0">
              <a:cs typeface="B Nazanin" panose="00000400000000000000" pitchFamily="2" charset="-78"/>
            </a:endParaRPr>
          </a:p>
        </p:txBody>
      </p:sp>
    </p:spTree>
    <p:extLst>
      <p:ext uri="{BB962C8B-B14F-4D97-AF65-F5344CB8AC3E}">
        <p14:creationId xmlns:p14="http://schemas.microsoft.com/office/powerpoint/2010/main" val="4030007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a:t>اصول عمومي  آموزش پرورش تطبيقي</a:t>
            </a:r>
            <a:endParaRPr lang="en-US" dirty="0"/>
          </a:p>
        </p:txBody>
      </p:sp>
      <p:sp>
        <p:nvSpPr>
          <p:cNvPr id="3" name="Content Placeholder 2"/>
          <p:cNvSpPr>
            <a:spLocks noGrp="1"/>
          </p:cNvSpPr>
          <p:nvPr>
            <p:ph idx="1"/>
          </p:nvPr>
        </p:nvSpPr>
        <p:spPr/>
        <p:txBody>
          <a:bodyPr>
            <a:normAutofit/>
          </a:bodyPr>
          <a:lstStyle/>
          <a:p>
            <a:pPr marL="0" indent="0" algn="just" rtl="1">
              <a:buNone/>
            </a:pPr>
            <a:r>
              <a:rPr lang="fa-IR" sz="3200" b="1" u="sng" dirty="0">
                <a:cs typeface="B Nazanin" panose="00000400000000000000" pitchFamily="2" charset="-78"/>
              </a:rPr>
              <a:t>-اصل برداشت سيستمي يا نظام گر در مطالعات تطبيقي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تمام عوامل مؤثر در تشكل نظام آموزش پرورش مورد بررسي و تجزيه و تحليل قرار بگيرند.</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اگر نظامهاي آموزشي را بدون توجه به عوامل زير بنايي آنها مورد مطالعه قرار دهيم اعتبارمطالعه كاهش مي يابد زيرا مقايسه و تطبيق روبناها ممكن است تشابهات يا وجه اختلاف ظاهري را نشان دهد كه راهگشا نيست .</a:t>
            </a:r>
            <a:endParaRPr lang="en-US" sz="3200" dirty="0">
              <a:cs typeface="B Nazanin" panose="00000400000000000000" pitchFamily="2" charset="-78"/>
            </a:endParaRPr>
          </a:p>
        </p:txBody>
      </p:sp>
    </p:spTree>
    <p:extLst>
      <p:ext uri="{BB962C8B-B14F-4D97-AF65-F5344CB8AC3E}">
        <p14:creationId xmlns:p14="http://schemas.microsoft.com/office/powerpoint/2010/main" val="3981321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337388"/>
            <a:ext cx="9404723" cy="1400530"/>
          </a:xfrm>
        </p:spPr>
        <p:txBody>
          <a:bodyPr/>
          <a:lstStyle/>
          <a:p>
            <a:pPr marL="0" indent="0" algn="ctr" rtl="1"/>
            <a:r>
              <a:rPr lang="fa-IR" sz="3600" dirty="0">
                <a:cs typeface="B Nazanin" panose="00000400000000000000" pitchFamily="2" charset="-78"/>
              </a:rPr>
              <a:t>ويژگي آموزش پرورش هر كشور «اصل برداشت سيستمي» </a:t>
            </a:r>
            <a:endParaRPr lang="en-US" sz="3600" dirty="0">
              <a:cs typeface="B Nazanin" panose="00000400000000000000" pitchFamily="2" charset="-78"/>
            </a:endParaRPr>
          </a:p>
        </p:txBody>
      </p:sp>
      <p:sp>
        <p:nvSpPr>
          <p:cNvPr id="3" name="Content Placeholder 2"/>
          <p:cNvSpPr>
            <a:spLocks noGrp="1"/>
          </p:cNvSpPr>
          <p:nvPr>
            <p:ph idx="1"/>
          </p:nvPr>
        </p:nvSpPr>
        <p:spPr>
          <a:xfrm>
            <a:off x="1004458" y="1737918"/>
            <a:ext cx="8946541" cy="4195481"/>
          </a:xfrm>
        </p:spPr>
        <p:txBody>
          <a:bodyPr>
            <a:noAutofit/>
          </a:bodyPr>
          <a:lstStyle/>
          <a:p>
            <a:pPr marL="0" indent="0" algn="just" rtl="1">
              <a:buNone/>
            </a:pPr>
            <a:r>
              <a:rPr lang="fa-IR" sz="2400" dirty="0" smtClean="0">
                <a:cs typeface="Zar" panose="00000400000000000000" pitchFamily="2" charset="-78"/>
              </a:rPr>
              <a:t>الف-نظامي </a:t>
            </a:r>
            <a:r>
              <a:rPr lang="fa-IR" sz="2400" dirty="0">
                <a:cs typeface="Zar" panose="00000400000000000000" pitchFamily="2" charset="-78"/>
              </a:rPr>
              <a:t>است كه از نهادهاي ديگر اجتماعي ،سياسي،اقتصادي و فرهنگي جامعه متاثر است.</a:t>
            </a:r>
            <a:endParaRPr lang="en-US" sz="2400" dirty="0">
              <a:cs typeface="Zar" panose="00000400000000000000" pitchFamily="2" charset="-78"/>
            </a:endParaRPr>
          </a:p>
          <a:p>
            <a:pPr marL="0" indent="0" algn="just" rtl="1">
              <a:buNone/>
            </a:pPr>
            <a:r>
              <a:rPr lang="fa-IR" sz="2400" dirty="0">
                <a:cs typeface="Zar" panose="00000400000000000000" pitchFamily="2" charset="-78"/>
              </a:rPr>
              <a:t>ب-داراي نظامي از هدفهاست .</a:t>
            </a:r>
            <a:endParaRPr lang="en-US" sz="2400" dirty="0">
              <a:cs typeface="Zar" panose="00000400000000000000" pitchFamily="2" charset="-78"/>
            </a:endParaRPr>
          </a:p>
          <a:p>
            <a:pPr marL="0" indent="0" algn="just" rtl="1">
              <a:buNone/>
            </a:pPr>
            <a:r>
              <a:rPr lang="fa-IR" sz="2400" dirty="0">
                <a:cs typeface="Zar" panose="00000400000000000000" pitchFamily="2" charset="-78"/>
              </a:rPr>
              <a:t>ج-داراي نظامي از فنون و تجهيزات است كه نیل به هدفها را ممكن مي سازد .</a:t>
            </a:r>
            <a:endParaRPr lang="en-US" sz="2400" dirty="0">
              <a:cs typeface="Zar" panose="00000400000000000000" pitchFamily="2" charset="-78"/>
            </a:endParaRPr>
          </a:p>
          <a:p>
            <a:pPr marL="0" indent="0" algn="just" rtl="1">
              <a:buNone/>
            </a:pPr>
            <a:r>
              <a:rPr lang="fa-IR" sz="2400" dirty="0">
                <a:cs typeface="Zar" panose="00000400000000000000" pitchFamily="2" charset="-78"/>
              </a:rPr>
              <a:t>د-داراي نظامي از تشكيلات سازماني است كه در آن افراد براي انجام فعاليتهاي پژوهشي و اداري در واحدهاي مختلف گرد آمده اند</a:t>
            </a:r>
            <a:endParaRPr lang="en-US" sz="2400" dirty="0">
              <a:cs typeface="Zar" panose="00000400000000000000" pitchFamily="2" charset="-78"/>
            </a:endParaRPr>
          </a:p>
          <a:p>
            <a:pPr marL="0" indent="0" algn="just" rtl="1">
              <a:buNone/>
            </a:pPr>
            <a:r>
              <a:rPr lang="fa-IR" sz="2400" dirty="0">
                <a:cs typeface="Zar" panose="00000400000000000000" pitchFamily="2" charset="-78"/>
              </a:rPr>
              <a:t>ه-داراي نظام مديريتي است كه بر فعاليت نهادهاي آموزشي ،افراد و نحوه اجراي برنامه نظارت دارد.</a:t>
            </a:r>
            <a:endParaRPr lang="en-US" sz="2400" dirty="0">
              <a:cs typeface="Zar" panose="00000400000000000000" pitchFamily="2" charset="-78"/>
            </a:endParaRPr>
          </a:p>
          <a:p>
            <a:pPr marL="0" indent="0" algn="just" rtl="1">
              <a:buNone/>
            </a:pPr>
            <a:r>
              <a:rPr lang="fa-IR" sz="2400" dirty="0">
                <a:cs typeface="Zar" panose="00000400000000000000" pitchFamily="2" charset="-78"/>
              </a:rPr>
              <a:t>و-داراي نظامي از مقررات ضوابط و هنجارهايي است كه روابط اجتماعي را شكل  مي دهد.</a:t>
            </a:r>
            <a:endParaRPr lang="en-US" sz="2400" dirty="0">
              <a:cs typeface="Zar" panose="00000400000000000000" pitchFamily="2" charset="-78"/>
            </a:endParaRPr>
          </a:p>
        </p:txBody>
      </p:sp>
    </p:spTree>
    <p:extLst>
      <p:ext uri="{BB962C8B-B14F-4D97-AF65-F5344CB8AC3E}">
        <p14:creationId xmlns:p14="http://schemas.microsoft.com/office/powerpoint/2010/main" val="317367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982" y="487729"/>
            <a:ext cx="9259888" cy="4195481"/>
          </a:xfrm>
        </p:spPr>
        <p:txBody>
          <a:bodyPr>
            <a:noAutofit/>
          </a:bodyPr>
          <a:lstStyle/>
          <a:p>
            <a:pPr marL="0" indent="0" algn="just" rtl="1">
              <a:buNone/>
            </a:pPr>
            <a:r>
              <a:rPr lang="fa-IR" sz="1800" b="1" u="sng" dirty="0" smtClean="0">
                <a:cs typeface="B Nazanin" panose="00000400000000000000" pitchFamily="2" charset="-78"/>
              </a:rPr>
              <a:t>2. اصل </a:t>
            </a:r>
            <a:r>
              <a:rPr lang="fa-IR" sz="1800" b="1" u="sng" dirty="0">
                <a:cs typeface="B Nazanin" panose="00000400000000000000" pitchFamily="2" charset="-78"/>
              </a:rPr>
              <a:t>به كارگيريي اصطلاحات استاندارد شده و قابل قياس در بررسي هاي تطبيقي</a:t>
            </a:r>
            <a:r>
              <a:rPr lang="fa-IR" sz="1800" dirty="0">
                <a:cs typeface="B Nazanin" panose="00000400000000000000" pitchFamily="2" charset="-78"/>
              </a:rPr>
              <a:t>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مثلا آموزشي متوسطه را به دوره اي از تحصيلات اطلاق كردند كه آموزش گروه سني 18-11ساله را در بر مي گيرد.</a:t>
            </a:r>
            <a:endParaRPr lang="en-US" sz="1800" dirty="0">
              <a:cs typeface="B Nazanin" panose="00000400000000000000" pitchFamily="2" charset="-78"/>
            </a:endParaRPr>
          </a:p>
          <a:p>
            <a:pPr marL="0" indent="0" algn="just" rtl="1">
              <a:buNone/>
            </a:pPr>
            <a:r>
              <a:rPr lang="fa-IR" sz="1800" b="1" u="sng" dirty="0">
                <a:cs typeface="B Nazanin" panose="00000400000000000000" pitchFamily="2" charset="-78"/>
              </a:rPr>
              <a:t>3</a:t>
            </a:r>
            <a:r>
              <a:rPr lang="fa-IR" sz="1800" b="1" u="sng" dirty="0" smtClean="0">
                <a:cs typeface="B Nazanin" panose="00000400000000000000" pitchFamily="2" charset="-78"/>
              </a:rPr>
              <a:t>. اصل </a:t>
            </a:r>
            <a:r>
              <a:rPr lang="fa-IR" sz="1800" b="1" u="sng" dirty="0">
                <a:cs typeface="B Nazanin" panose="00000400000000000000" pitchFamily="2" charset="-78"/>
              </a:rPr>
              <a:t>گزينش دقيق اطلاعات و ارقام</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بايد از اطلاعات و ارقامي بهره گرفت كه بر صحت و دقت در جمع آوري و انتشار آنها اطمينان باشد.</a:t>
            </a:r>
            <a:endParaRPr lang="en-US" sz="1800" dirty="0">
              <a:cs typeface="B Nazanin" panose="00000400000000000000" pitchFamily="2" charset="-78"/>
            </a:endParaRPr>
          </a:p>
          <a:p>
            <a:pPr marL="0" indent="0" algn="just" rtl="1">
              <a:buNone/>
            </a:pPr>
            <a:r>
              <a:rPr lang="fa-IR" sz="1800" u="sng" dirty="0">
                <a:cs typeface="B Nazanin" panose="00000400000000000000" pitchFamily="2" charset="-78"/>
              </a:rPr>
              <a:t>علل كمي صحت ،دقت آمار و ارقام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1.عدم ارائه راهنمايي هايي مشابه و دقيق در خصوص جمع آوري و انعكاس و انتشار مطالب از سوي دولتهاي ذيربط.</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2.تعصب خاص گزارش دهندگان در مورد افشاي آمار و ارقام صحيح مبتني بر واقعيت به منظور حفظ حيثيت كاذب ملي كشور مطبوع خويش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3.ضعف صلاحيت حرفه اي گزارش دهندگان در عرصه آمار و ارقام مربوط به جنبه هاي مختلف آموزش و پرورش كشور خويش.</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4.اصل واقع بيني و عينيت گرايي و اجتناب از تعصب و اعمال حب و بغض شخصي در تحليل پديده هاي تربيتي.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5.اصل توجه به ابعاد گوناگون پديده هاي تربيتي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6.اصل انتخاب واحدهاي محدود تر و انتخاب اصلح متغير ها در مطالعات تطبيقي آموزش و پرورش.</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رعايت اين اصل به علت پيچدگي جريان تعامل و تعاطي نظام آموزش و پرورش از طرفي به انسان كه هدف تربيت است و از سوي ديگر با عوامل اجتماعي ،اقتصادي و سياسي اجتناب ناپذير است.</a:t>
            </a:r>
            <a:endParaRPr lang="en-US" sz="1800" dirty="0">
              <a:cs typeface="B Nazanin" panose="00000400000000000000" pitchFamily="2" charset="-78"/>
            </a:endParaRPr>
          </a:p>
        </p:txBody>
      </p:sp>
    </p:spTree>
    <p:extLst>
      <p:ext uri="{BB962C8B-B14F-4D97-AF65-F5344CB8AC3E}">
        <p14:creationId xmlns:p14="http://schemas.microsoft.com/office/powerpoint/2010/main" val="2400363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a:cs typeface="B Nazanin" panose="00000400000000000000" pitchFamily="2" charset="-78"/>
              </a:rPr>
              <a:t>آموزش و پرورش تطبيقي به عنوان يك علم</a:t>
            </a:r>
            <a:endParaRPr lang="en-US" dirty="0">
              <a:cs typeface="B Nazanin" panose="00000400000000000000" pitchFamily="2" charset="-78"/>
            </a:endParaRPr>
          </a:p>
        </p:txBody>
      </p:sp>
      <p:sp>
        <p:nvSpPr>
          <p:cNvPr id="3" name="Content Placeholder 2"/>
          <p:cNvSpPr>
            <a:spLocks noGrp="1"/>
          </p:cNvSpPr>
          <p:nvPr>
            <p:ph idx="1"/>
          </p:nvPr>
        </p:nvSpPr>
        <p:spPr>
          <a:xfrm>
            <a:off x="955030" y="1550410"/>
            <a:ext cx="9391694" cy="4195481"/>
          </a:xfrm>
        </p:spPr>
        <p:txBody>
          <a:bodyPr>
            <a:normAutofit/>
          </a:bodyPr>
          <a:lstStyle/>
          <a:p>
            <a:pPr marL="0" indent="0" algn="just" rtl="1">
              <a:buNone/>
            </a:pPr>
            <a:r>
              <a:rPr lang="fa-IR" sz="3200" dirty="0">
                <a:cs typeface="B Nazanin" panose="00000400000000000000" pitchFamily="2" charset="-78"/>
              </a:rPr>
              <a:t>آموزش پرورش تطبيقي از اوايل قرن 19 پا به عرصه ظهور نهاد و تاريخ آن را با نشر كتاب تدبير و ديدگاههاي مقدماتي در باب آموزش و پرورش تطبيقي محقق فرانسوي مارك آنتوني ژولين در سال 1817 مقارن مي دانند.</a:t>
            </a:r>
            <a:endParaRPr lang="en-US" sz="3200" dirty="0">
              <a:cs typeface="B Nazanin" panose="00000400000000000000" pitchFamily="2" charset="-78"/>
            </a:endParaRPr>
          </a:p>
          <a:p>
            <a:pPr marL="0" indent="0" algn="just" rtl="1">
              <a:buNone/>
            </a:pPr>
            <a:r>
              <a:rPr lang="fa-IR" sz="3200" dirty="0" smtClean="0">
                <a:cs typeface="B Nazanin" panose="00000400000000000000" pitchFamily="2" charset="-78"/>
              </a:rPr>
              <a:t>او </a:t>
            </a:r>
            <a:r>
              <a:rPr lang="fa-IR" sz="3200" dirty="0">
                <a:cs typeface="B Nazanin" panose="00000400000000000000" pitchFamily="2" charset="-78"/>
              </a:rPr>
              <a:t>براي نخستين بار روشهاي سنجيده اي براي مقايسه مسائل آموزش و پرورش كشورهاي مختلف جهان ارائه داد و مطالعات تطبيقي را هدفدار و قانونمند و نظام يافته كرد.</a:t>
            </a:r>
            <a:endParaRPr lang="en-US" sz="3200" dirty="0">
              <a:cs typeface="B Nazanin" panose="00000400000000000000" pitchFamily="2" charset="-78"/>
            </a:endParaRPr>
          </a:p>
        </p:txBody>
      </p:sp>
    </p:spTree>
    <p:extLst>
      <p:ext uri="{BB962C8B-B14F-4D97-AF65-F5344CB8AC3E}">
        <p14:creationId xmlns:p14="http://schemas.microsoft.com/office/powerpoint/2010/main" val="2603769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793" y="537156"/>
            <a:ext cx="9358742" cy="4195481"/>
          </a:xfrm>
        </p:spPr>
        <p:txBody>
          <a:bodyPr>
            <a:noAutofit/>
          </a:bodyPr>
          <a:lstStyle/>
          <a:p>
            <a:pPr marL="0" indent="0" algn="just" rtl="1">
              <a:buNone/>
            </a:pPr>
            <a:r>
              <a:rPr lang="fa-IR" sz="3600" b="1" u="sng" dirty="0">
                <a:cs typeface="B Nazanin" panose="00000400000000000000" pitchFamily="2" charset="-78"/>
              </a:rPr>
              <a:t>سه اقدام عملي ژولين براي پيشبرد مطالعات آموزش و پرورش تطبيقي به شيوه عملي:</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1.ضرورت تشكيل هيات بين المللي تعليم و تربيت مجهز به مركز </a:t>
            </a:r>
            <a:r>
              <a:rPr lang="fa-IR" sz="3600" dirty="0" smtClean="0">
                <a:cs typeface="B Nazanin" panose="00000400000000000000" pitchFamily="2" charset="-78"/>
              </a:rPr>
              <a:t>و اداره </a:t>
            </a:r>
            <a:r>
              <a:rPr lang="fa-IR" sz="3600" dirty="0">
                <a:cs typeface="B Nazanin" panose="00000400000000000000" pitchFamily="2" charset="-78"/>
              </a:rPr>
              <a:t>كاركنان ثابت كه بتوانند به مطالعه امور تعليم و تربيت كشورهاي عضو بپردازد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2.تدوين پرسشنامه هايي كه از طريق آن بتوان اطلاعات و آمار لازم را درباره آموزش و پرورش به دست آورد.</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3.چاپ و انتشار مجله تعليم و تربيت به چندين زبان به منظور نشر اطلاعات و نوآوري آموزشي.</a:t>
            </a:r>
            <a:endParaRPr lang="en-US" sz="3600" dirty="0">
              <a:cs typeface="B Nazanin" panose="00000400000000000000" pitchFamily="2" charset="-78"/>
            </a:endParaRPr>
          </a:p>
        </p:txBody>
      </p:sp>
    </p:spTree>
    <p:extLst>
      <p:ext uri="{BB962C8B-B14F-4D97-AF65-F5344CB8AC3E}">
        <p14:creationId xmlns:p14="http://schemas.microsoft.com/office/powerpoint/2010/main" val="1273012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512" y="430064"/>
            <a:ext cx="9342266" cy="4195481"/>
          </a:xfrm>
        </p:spPr>
        <p:txBody>
          <a:bodyPr>
            <a:noAutofit/>
          </a:bodyPr>
          <a:lstStyle/>
          <a:p>
            <a:pPr marL="0" indent="0" algn="just" rtl="1">
              <a:buNone/>
            </a:pPr>
            <a:r>
              <a:rPr lang="fa-IR" sz="2800" dirty="0">
                <a:cs typeface="B Nazanin" panose="00000400000000000000" pitchFamily="2" charset="-78"/>
              </a:rPr>
              <a:t>دانشمندان تعليم و تربيتي كه نقش مؤثري در علمي كردن دانش تعليم و تربيت تطبيقي داشته اند بعد از </a:t>
            </a:r>
            <a:r>
              <a:rPr lang="fa-IR" sz="2800" dirty="0" smtClean="0">
                <a:cs typeface="B Nazanin" panose="00000400000000000000" pitchFamily="2" charset="-78"/>
              </a:rPr>
              <a:t>ژولين:</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1.فردريك اشنايدر 2.ايساك كندل 3.روبرت اوليخ 4.نيكلاس هنز5.پدروروزلو</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اين دانشمندان يا روشن بيني و بصيرتي ژرف معتقد بودند كه نظامهاي آموزشي و پرورش مولود يك رشته عوامل و نيروهاي اجتماعي ،تاريخي ،سياسي و اقتصادي قابل تشخيص هستند .و بررسي نظامهاي تربيتي بدون در نظر گرفتن نهاادهاي ديگر اجتماعي ممكن نيست.</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در اينگونه مطالعات بيشتر به تحليل و شرح و تفسير پوياي پديدهاي تربيتي به جاي توصيف ايستاي مؤسسات آموزشي پرداخته شده است و تفكر علمي وپژوهشهاي مبني بر علت و معلول يابي كه از ويژگي هاي بررسي علمي است كم كم جاي مطالعات صرفا توصيفي را گرفت .</a:t>
            </a:r>
            <a:endParaRPr lang="en-US" sz="2800" dirty="0">
              <a:cs typeface="B Nazanin" panose="00000400000000000000" pitchFamily="2" charset="-78"/>
            </a:endParaRPr>
          </a:p>
        </p:txBody>
      </p:sp>
    </p:spTree>
    <p:extLst>
      <p:ext uri="{BB962C8B-B14F-4D97-AF65-F5344CB8AC3E}">
        <p14:creationId xmlns:p14="http://schemas.microsoft.com/office/powerpoint/2010/main" val="2437037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323" y="446539"/>
            <a:ext cx="9531736" cy="4195481"/>
          </a:xfrm>
        </p:spPr>
        <p:txBody>
          <a:bodyPr>
            <a:noAutofit/>
          </a:bodyPr>
          <a:lstStyle/>
          <a:p>
            <a:pPr marL="0" indent="0" algn="just" rtl="1">
              <a:buNone/>
            </a:pPr>
            <a:r>
              <a:rPr lang="fa-IR" sz="2800" u="sng" dirty="0">
                <a:cs typeface="B Nazanin" panose="00000400000000000000" pitchFamily="2" charset="-78"/>
              </a:rPr>
              <a:t>ويليام هريس آمريكايي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به ارتباط و تعامل بين دستگاه آموزش وپرورش و جامعه به طور كلي اشاره كرده .</a:t>
            </a:r>
            <a:endParaRPr lang="en-US" sz="2800" dirty="0">
              <a:cs typeface="B Nazanin" panose="00000400000000000000" pitchFamily="2" charset="-78"/>
            </a:endParaRPr>
          </a:p>
          <a:p>
            <a:pPr marL="0" indent="0" algn="just" rtl="1">
              <a:buNone/>
            </a:pPr>
            <a:r>
              <a:rPr lang="fa-IR" sz="2800" u="sng" dirty="0">
                <a:cs typeface="B Nazanin" panose="00000400000000000000" pitchFamily="2" charset="-78"/>
              </a:rPr>
              <a:t>ماتيو آرنولد انگليسي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به جهت عمل در جمع آوري اطلاعات قابل قياس و وابستگي نظام تعليم و تربيت به نهادهاي فرهنگي جامعه تاكيد داشته.</a:t>
            </a:r>
            <a:endParaRPr lang="en-US" sz="2800" dirty="0">
              <a:cs typeface="B Nazanin" panose="00000400000000000000" pitchFamily="2" charset="-78"/>
            </a:endParaRPr>
          </a:p>
          <a:p>
            <a:pPr marL="0" indent="0" algn="just" rtl="1">
              <a:buNone/>
            </a:pPr>
            <a:r>
              <a:rPr lang="fa-IR" sz="2800" b="1" u="sng" dirty="0">
                <a:cs typeface="B Nazanin" panose="00000400000000000000" pitchFamily="2" charset="-78"/>
              </a:rPr>
              <a:t>پي .اي .لاوي سور :آماردان فرانسوي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به شيوه تجزيه و تحليل اطلاعات و بحث درباره مشكلات موجود در روش شناسي تطبيقي پرداخته و به محدوديت عمل تطبيق و قياس كه صرفا بر اساس اطلاعات كمي استوار باشد اشاره كرده و در فرايند علمي كردن دانش تعليم و تربيت تطبيقي نقش مؤثري داشته اند</a:t>
            </a:r>
            <a:endParaRPr lang="en-US" sz="2800" dirty="0">
              <a:cs typeface="B Nazanin" panose="00000400000000000000" pitchFamily="2" charset="-78"/>
            </a:endParaRPr>
          </a:p>
        </p:txBody>
      </p:sp>
    </p:spTree>
    <p:extLst>
      <p:ext uri="{BB962C8B-B14F-4D97-AF65-F5344CB8AC3E}">
        <p14:creationId xmlns:p14="http://schemas.microsoft.com/office/powerpoint/2010/main" val="2335953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560" y="561869"/>
            <a:ext cx="9375218" cy="4195481"/>
          </a:xfrm>
        </p:spPr>
        <p:txBody>
          <a:bodyPr>
            <a:noAutofit/>
          </a:bodyPr>
          <a:lstStyle/>
          <a:p>
            <a:pPr marL="0" indent="0" algn="just" rtl="1">
              <a:buNone/>
            </a:pPr>
            <a:r>
              <a:rPr lang="fa-IR" sz="3600" dirty="0">
                <a:cs typeface="B Nazanin" panose="00000400000000000000" pitchFamily="2" charset="-78"/>
              </a:rPr>
              <a:t>پس از جنگ جهاني دوم بويژه در طي دو دهه 1950و 1960.</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به علت دسترسي به  اطلاعات آماري و كمي،توسعه صنعتي ،جمع آوري و ثبت اطلاعات ،توجيه و تفسير اطلاعات توسط  ماشينهاي پيشرفته حساب و رايانه از گسترش چشمگيري برخوردار دارند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دانشمندان این دوره اقدام به بهره برداري از تجارب تحقيقي معمول در علوم اجتماعي و علوم انساني از جمله سياست ،جامعه شناسي و اقتصاد نمودند بدين وسيله مطالعات آموزش و پرورش تطبيقي وارد مرحله جديدي شد كه مي توان آنرا دوره شكل گرايي ناميد.</a:t>
            </a:r>
            <a:endParaRPr lang="en-US" sz="3600" dirty="0">
              <a:cs typeface="B Nazanin" panose="00000400000000000000" pitchFamily="2" charset="-78"/>
            </a:endParaRPr>
          </a:p>
        </p:txBody>
      </p:sp>
    </p:spTree>
    <p:extLst>
      <p:ext uri="{BB962C8B-B14F-4D97-AF65-F5344CB8AC3E}">
        <p14:creationId xmlns:p14="http://schemas.microsoft.com/office/powerpoint/2010/main" val="3297018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9658" y="471254"/>
            <a:ext cx="9482310" cy="4195481"/>
          </a:xfrm>
        </p:spPr>
        <p:txBody>
          <a:bodyPr>
            <a:noAutofit/>
          </a:bodyPr>
          <a:lstStyle/>
          <a:p>
            <a:pPr algn="just" rtl="1"/>
            <a:r>
              <a:rPr lang="fa-IR" sz="3600" dirty="0">
                <a:cs typeface="B Nazanin" panose="00000400000000000000" pitchFamily="2" charset="-78"/>
              </a:rPr>
              <a:t>يكي از ويژگيهاي مطالعات اين دوره كه آن را از دورهاي قبل متمايز مي سازد تاكيد محققان اين دوره بر مطالعه تجربي و استفاده از روشهاي آماري و به كار بردن روش استقرايي در ردیا قبول فرضيه تحقيقي است.</a:t>
            </a:r>
            <a:r>
              <a:rPr lang="fa-IR" sz="3600" b="1" dirty="0">
                <a:cs typeface="B Nazanin" panose="00000400000000000000" pitchFamily="2" charset="-78"/>
              </a:rPr>
              <a:t> </a:t>
            </a:r>
            <a:endParaRPr lang="en-US" sz="3600" dirty="0">
              <a:cs typeface="B Nazanin" panose="00000400000000000000" pitchFamily="2" charset="-78"/>
            </a:endParaRPr>
          </a:p>
          <a:p>
            <a:pPr algn="just" rtl="1"/>
            <a:r>
              <a:rPr lang="fa-IR" sz="3600" dirty="0">
                <a:cs typeface="B Nazanin" panose="00000400000000000000" pitchFamily="2" charset="-78"/>
              </a:rPr>
              <a:t>جرج زداف بردي لهستاني</a:t>
            </a:r>
            <a:r>
              <a:rPr lang="fa-IR" sz="3600" dirty="0" smtClean="0">
                <a:cs typeface="B Nazanin" panose="00000400000000000000" pitchFamily="2" charset="-78"/>
              </a:rPr>
              <a:t>: در </a:t>
            </a:r>
            <a:r>
              <a:rPr lang="fa-IR" sz="3600" dirty="0">
                <a:cs typeface="B Nazanin" panose="00000400000000000000" pitchFamily="2" charset="-78"/>
              </a:rPr>
              <a:t>مقاله اي با عنوان گفتاري درباره روشهاي آموزش و پرورش تطبيقي اشاره مي كند</a:t>
            </a:r>
            <a:r>
              <a:rPr lang="fa-IR" sz="3600" dirty="0" smtClean="0">
                <a:cs typeface="B Nazanin" panose="00000400000000000000" pitchFamily="2" charset="-78"/>
              </a:rPr>
              <a:t>. (</a:t>
            </a:r>
            <a:r>
              <a:rPr lang="fa-IR" sz="3600" dirty="0">
                <a:cs typeface="B Nazanin" panose="00000400000000000000" pitchFamily="2" charset="-78"/>
              </a:rPr>
              <a:t>آگاهي و شناخت نسبت به شيوه هاي علمي بررسي پديدهاي تربيتي كه پژوهندگان رادر تعيين واقعيتهاي شيرين و تلخ ياري مي دهد اجتناب ناپذير است)</a:t>
            </a:r>
            <a:endParaRPr lang="en-US" sz="3600" dirty="0">
              <a:cs typeface="B Nazanin" panose="00000400000000000000" pitchFamily="2" charset="-78"/>
            </a:endParaRPr>
          </a:p>
        </p:txBody>
      </p:sp>
    </p:spTree>
    <p:extLst>
      <p:ext uri="{BB962C8B-B14F-4D97-AF65-F5344CB8AC3E}">
        <p14:creationId xmlns:p14="http://schemas.microsoft.com/office/powerpoint/2010/main" val="3046838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461319" y="342608"/>
            <a:ext cx="9833721"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fontAlgn="base">
              <a:lnSpc>
                <a:spcPct val="200000"/>
              </a:lnSpc>
              <a:spcBef>
                <a:spcPct val="0"/>
              </a:spcBef>
              <a:spcAft>
                <a:spcPct val="0"/>
              </a:spcAft>
            </a:pPr>
            <a:r>
              <a:rPr lang="fa-IR" sz="3200" b="1" dirty="0">
                <a:latin typeface="Calibri" pitchFamily="34" charset="0"/>
                <a:ea typeface="Calibri" pitchFamily="34" charset="0"/>
                <a:cs typeface="B Nazanin" pitchFamily="2" charset="-78"/>
              </a:rPr>
              <a:t>بردي درجريان مطالعه تطبيقي آموزش وپرورش چهارمرحله را مشخص كرده است كه عبارتنداز:</a:t>
            </a:r>
            <a:endParaRPr lang="en-US" sz="3200" b="1" dirty="0">
              <a:latin typeface="Arial" pitchFamily="34" charset="0"/>
              <a:cs typeface="B Nazanin" panose="00000400000000000000" pitchFamily="2" charset="-78"/>
            </a:endParaRPr>
          </a:p>
          <a:p>
            <a:pPr algn="r" rtl="1" eaLnBrk="0" fontAlgn="base" hangingPunct="0">
              <a:lnSpc>
                <a:spcPct val="200000"/>
              </a:lnSpc>
              <a:spcBef>
                <a:spcPct val="0"/>
              </a:spcBef>
              <a:spcAft>
                <a:spcPct val="0"/>
              </a:spcAft>
            </a:pPr>
            <a:r>
              <a:rPr lang="fa-IR" sz="3200" b="1" dirty="0">
                <a:latin typeface="Calibri" pitchFamily="34" charset="0"/>
                <a:ea typeface="Calibri" pitchFamily="34" charset="0"/>
                <a:cs typeface="B Nazanin" pitchFamily="2" charset="-78"/>
              </a:rPr>
              <a:t>1.توصيف : در این مرحله پژوهنده باید به توصیف پدیده های تربیتی مورد تحقیق بر اساس شواهد و اطلاعاتی که از منابع مختلف، از طریق مشاهده مستقیم و یا مطالعه اسناد و گزارش های دیگران به دست آورده است، بپردازد</a:t>
            </a:r>
            <a:r>
              <a:rPr lang="fa-IR" sz="3200" b="1" dirty="0" smtClean="0">
                <a:latin typeface="Calibri" pitchFamily="34" charset="0"/>
                <a:ea typeface="Calibri" pitchFamily="34" charset="0"/>
                <a:cs typeface="B Nazanin" pitchFamily="2" charset="-78"/>
              </a:rPr>
              <a:t>.</a:t>
            </a:r>
            <a:endParaRPr lang="en-US" sz="3200" b="1" dirty="0">
              <a:latin typeface="Arial" pitchFamily="34" charset="0"/>
              <a:cs typeface="B Nazanin" panose="00000400000000000000" pitchFamily="2" charset="-78"/>
            </a:endParaRPr>
          </a:p>
        </p:txBody>
      </p:sp>
    </p:spTree>
    <p:extLst>
      <p:ext uri="{BB962C8B-B14F-4D97-AF65-F5344CB8AC3E}">
        <p14:creationId xmlns:p14="http://schemas.microsoft.com/office/powerpoint/2010/main" val="240595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7881" y="510050"/>
            <a:ext cx="9505934" cy="5509200"/>
          </a:xfrm>
          <a:prstGeom prst="rect">
            <a:avLst/>
          </a:prstGeom>
        </p:spPr>
        <p:txBody>
          <a:bodyPr wrap="square">
            <a:spAutoFit/>
          </a:bodyPr>
          <a:lstStyle/>
          <a:p>
            <a:pPr lvl="0" algn="just" rtl="1" eaLnBrk="0" hangingPunct="0">
              <a:lnSpc>
                <a:spcPct val="200000"/>
              </a:lnSpc>
            </a:pPr>
            <a:r>
              <a:rPr lang="fa-IR" sz="2400" b="1" dirty="0">
                <a:latin typeface="Calibri" pitchFamily="34" charset="0"/>
                <a:ea typeface="Calibri" pitchFamily="34" charset="0"/>
                <a:cs typeface="B Nazanin" pitchFamily="2" charset="-78"/>
              </a:rPr>
              <a:t>2.تفسير: این مرحله شامل وارسی اطلاعاتی است که در مرحله اول پژوهشگر به توصیف آن پرداخته است.</a:t>
            </a:r>
            <a:endParaRPr lang="en-US" sz="2400" b="1" dirty="0">
              <a:latin typeface="Arial" pitchFamily="34" charset="0"/>
              <a:cs typeface="Arial" pitchFamily="34" charset="0"/>
            </a:endParaRPr>
          </a:p>
          <a:p>
            <a:pPr lvl="0" algn="just" rtl="1" eaLnBrk="0" hangingPunct="0">
              <a:lnSpc>
                <a:spcPct val="200000"/>
              </a:lnSpc>
            </a:pPr>
            <a:r>
              <a:rPr lang="fa-IR" sz="2400" b="1" dirty="0">
                <a:latin typeface="Calibri" pitchFamily="34" charset="0"/>
                <a:ea typeface="Calibri" pitchFamily="34" charset="0"/>
                <a:cs typeface="B Nazanin" pitchFamily="2" charset="-78"/>
              </a:rPr>
              <a:t>3.همجواري: در این مرحله اطلاعاتی که در مراحل اولیه بررسی شده اند طبقه بندی می شوند و کنار هم قرار میگیرند و چهار چوبی فراهم می شود تا راه برای مرحله بعدی، یعنی مقایسه تشابهات و تفاوتهای پدیده تربیتی مورد تحقیق هموار شود.</a:t>
            </a:r>
            <a:endParaRPr lang="en-US" b="1" dirty="0">
              <a:latin typeface="Calibri" pitchFamily="34" charset="0"/>
              <a:ea typeface="Calibri" pitchFamily="34" charset="0"/>
              <a:cs typeface="B Nazanin" pitchFamily="2" charset="-78"/>
            </a:endParaRPr>
          </a:p>
          <a:p>
            <a:pPr lvl="0" algn="just" rtl="1" eaLnBrk="0" hangingPunct="0">
              <a:lnSpc>
                <a:spcPct val="200000"/>
              </a:lnSpc>
            </a:pPr>
            <a:r>
              <a:rPr lang="fa-IR" sz="2800" b="1" dirty="0">
                <a:latin typeface="Calibri" pitchFamily="34" charset="0"/>
                <a:ea typeface="Calibri" pitchFamily="34" charset="0"/>
                <a:cs typeface="B Nazanin" pitchFamily="2" charset="-78"/>
              </a:rPr>
              <a:t>4. مقايسه</a:t>
            </a:r>
            <a:r>
              <a:rPr lang="en-US" sz="2800" b="1" dirty="0">
                <a:latin typeface="Arial" pitchFamily="34" charset="0"/>
                <a:cs typeface="B Nazanin" pitchFamily="2" charset="-78"/>
              </a:rPr>
              <a:t> </a:t>
            </a:r>
            <a:r>
              <a:rPr lang="fa-IR" sz="2800" b="1" dirty="0">
                <a:latin typeface="Arial" pitchFamily="34" charset="0"/>
                <a:cs typeface="B Nazanin" pitchFamily="2" charset="-78"/>
              </a:rPr>
              <a:t>: در این مرحله با توجه به جزییات، بر اساس تشابهات و تفاوتهای مورد بررسی به رد یا قبول فرضیه تحقیق می پردازند.</a:t>
            </a:r>
            <a:endParaRPr lang="en-US" sz="2800" b="1" dirty="0">
              <a:latin typeface="Arial" pitchFamily="34" charset="0"/>
              <a:cs typeface="B Nazanin" pitchFamily="2" charset="-78"/>
            </a:endParaRPr>
          </a:p>
        </p:txBody>
      </p:sp>
    </p:spTree>
    <p:extLst>
      <p:ext uri="{BB962C8B-B14F-4D97-AF65-F5344CB8AC3E}">
        <p14:creationId xmlns:p14="http://schemas.microsoft.com/office/powerpoint/2010/main" val="625368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u="sng" dirty="0"/>
              <a:t>اهداف انجمن آموزش و پرورش </a:t>
            </a:r>
            <a:r>
              <a:rPr lang="fa-IR" b="1" u="sng" dirty="0" smtClean="0"/>
              <a:t>تطبيقي</a:t>
            </a:r>
            <a:endParaRPr lang="en-US" dirty="0"/>
          </a:p>
        </p:txBody>
      </p:sp>
      <p:sp>
        <p:nvSpPr>
          <p:cNvPr id="3" name="Content Placeholder 2"/>
          <p:cNvSpPr>
            <a:spLocks noGrp="1"/>
          </p:cNvSpPr>
          <p:nvPr>
            <p:ph idx="1"/>
          </p:nvPr>
        </p:nvSpPr>
        <p:spPr>
          <a:xfrm>
            <a:off x="996220" y="1509217"/>
            <a:ext cx="8946541" cy="4195481"/>
          </a:xfrm>
        </p:spPr>
        <p:txBody>
          <a:bodyPr>
            <a:normAutofit/>
          </a:bodyPr>
          <a:lstStyle/>
          <a:p>
            <a:pPr marL="0" indent="0" algn="just" rtl="1">
              <a:buNone/>
            </a:pPr>
            <a:r>
              <a:rPr lang="fa-IR" sz="2800" dirty="0" smtClean="0">
                <a:cs typeface="Zar" panose="00000400000000000000" pitchFamily="2" charset="-78"/>
              </a:rPr>
              <a:t>1.تشويق </a:t>
            </a:r>
            <a:r>
              <a:rPr lang="fa-IR" sz="2800" dirty="0">
                <a:cs typeface="Zar" panose="00000400000000000000" pitchFamily="2" charset="-78"/>
              </a:rPr>
              <a:t>و ترغيب محققان و دانشمندان به بررسيهاي علمي در زمينه آموزش و پرورش</a:t>
            </a:r>
            <a:endParaRPr lang="en-US" sz="2800" dirty="0">
              <a:cs typeface="Zar" panose="00000400000000000000" pitchFamily="2" charset="-78"/>
            </a:endParaRPr>
          </a:p>
          <a:p>
            <a:pPr marL="0" indent="0" algn="just" rtl="1">
              <a:buNone/>
            </a:pPr>
            <a:r>
              <a:rPr lang="fa-IR" sz="2800" dirty="0">
                <a:cs typeface="Zar" panose="00000400000000000000" pitchFamily="2" charset="-78"/>
              </a:rPr>
              <a:t>2.انتشار يافته ها و نتايج بهنگام تحقيقات اين پژوهشگران در سطح جهان از طريق مجله اي با عنوان مروري بر آموزش و پرورش تطبيقي</a:t>
            </a:r>
            <a:endParaRPr lang="en-US" sz="2800" dirty="0">
              <a:cs typeface="Zar" panose="00000400000000000000" pitchFamily="2" charset="-78"/>
            </a:endParaRPr>
          </a:p>
          <a:p>
            <a:pPr marL="0" indent="0" algn="just" rtl="1">
              <a:buNone/>
            </a:pPr>
            <a:r>
              <a:rPr lang="fa-IR" sz="2800" dirty="0" smtClean="0">
                <a:cs typeface="Zar" panose="00000400000000000000" pitchFamily="2" charset="-78"/>
              </a:rPr>
              <a:t>درسال 1961 </a:t>
            </a:r>
            <a:r>
              <a:rPr lang="fa-IR" sz="2800" dirty="0">
                <a:cs typeface="Zar" panose="00000400000000000000" pitchFamily="2" charset="-78"/>
              </a:rPr>
              <a:t>ژوزف كاتز كانادايي انديشه تغيير انجمن آموزش و پرورش تطبيقي را به شوراي جهاني انجمنهاي آموزش و پرورش تطبيقي مطرح كرد </a:t>
            </a:r>
            <a:r>
              <a:rPr lang="fa-IR" sz="2800" dirty="0" smtClean="0">
                <a:cs typeface="Zar" panose="00000400000000000000" pitchFamily="2" charset="-78"/>
              </a:rPr>
              <a:t>كه </a:t>
            </a:r>
            <a:r>
              <a:rPr lang="fa-IR" sz="2800" dirty="0">
                <a:cs typeface="Zar" panose="00000400000000000000" pitchFamily="2" charset="-78"/>
              </a:rPr>
              <a:t>مورد استقبا ل هيات رئيسه انجمن و اعضاي انجمن قرار گرفت و به همين مناسبت يونسكو سال 1970را سال جهاني آموزش و پرورش ناميد.</a:t>
            </a:r>
            <a:endParaRPr lang="en-US" sz="2800" dirty="0">
              <a:cs typeface="Zar" panose="00000400000000000000" pitchFamily="2" charset="-78"/>
            </a:endParaRPr>
          </a:p>
        </p:txBody>
      </p:sp>
    </p:spTree>
    <p:extLst>
      <p:ext uri="{BB962C8B-B14F-4D97-AF65-F5344CB8AC3E}">
        <p14:creationId xmlns:p14="http://schemas.microsoft.com/office/powerpoint/2010/main" val="2251895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u="sng" dirty="0"/>
              <a:t>هدف از تشكيل شوراي جهاني آموزش پرورش</a:t>
            </a:r>
            <a:endParaRPr lang="en-US" dirty="0"/>
          </a:p>
        </p:txBody>
      </p:sp>
      <p:sp>
        <p:nvSpPr>
          <p:cNvPr id="3" name="Content Placeholder 2"/>
          <p:cNvSpPr>
            <a:spLocks noGrp="1"/>
          </p:cNvSpPr>
          <p:nvPr>
            <p:ph idx="1"/>
          </p:nvPr>
        </p:nvSpPr>
        <p:spPr>
          <a:xfrm>
            <a:off x="996221" y="1484508"/>
            <a:ext cx="8946541" cy="4195481"/>
          </a:xfrm>
        </p:spPr>
        <p:txBody>
          <a:bodyPr>
            <a:noAutofit/>
          </a:bodyPr>
          <a:lstStyle/>
          <a:p>
            <a:pPr marL="0" indent="0" algn="just" rtl="1">
              <a:buNone/>
            </a:pPr>
            <a:r>
              <a:rPr lang="fa-IR" sz="2800" dirty="0" smtClean="0">
                <a:cs typeface="B Nazanin" panose="00000400000000000000" pitchFamily="2" charset="-78"/>
              </a:rPr>
              <a:t>1.توسعه </a:t>
            </a:r>
            <a:r>
              <a:rPr lang="fa-IR" sz="2800" dirty="0">
                <a:cs typeface="B Nazanin" panose="00000400000000000000" pitchFamily="2" charset="-78"/>
              </a:rPr>
              <a:t>آموزش و پرورش به منظور بالا بودن سطح تفاهم بين اللملي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2.دستيابي به صلح جهاني</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3.همكاري فرهنگي و علمي بين ملل مختلف</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4.توسعه مطالعات آموزشي و پرورشي تطبيقي و بين المللي در سطح جهان و بالا بردن وجهه علمي اينگونه مطالعات</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5.توسعه كانونها و انجمنهاي آموزش و پرورش تطبيقي به عنوان مراكز پژوهشهاو مطالعات تطبيقي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انجمن هاي آموزش و پرورش تطبيقي هر سه سال يكبار گرد همايي هايي را با همكاري شوراي جهاني آموزش و پرورش تطبيقي برگزار مي كنند.</a:t>
            </a:r>
            <a:endParaRPr lang="en-US" sz="2800" dirty="0">
              <a:cs typeface="B Nazanin" panose="00000400000000000000" pitchFamily="2" charset="-78"/>
            </a:endParaRPr>
          </a:p>
        </p:txBody>
      </p:sp>
    </p:spTree>
    <p:extLst>
      <p:ext uri="{BB962C8B-B14F-4D97-AF65-F5344CB8AC3E}">
        <p14:creationId xmlns:p14="http://schemas.microsoft.com/office/powerpoint/2010/main" val="1609009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06" y="594821"/>
            <a:ext cx="8946541" cy="4195481"/>
          </a:xfrm>
        </p:spPr>
        <p:txBody>
          <a:bodyPr>
            <a:noAutofit/>
          </a:bodyPr>
          <a:lstStyle/>
          <a:p>
            <a:pPr marL="0" indent="0" algn="just" rtl="1">
              <a:buNone/>
            </a:pPr>
            <a:r>
              <a:rPr lang="fa-IR" sz="3800" dirty="0">
                <a:cs typeface="B Nazanin" panose="00000400000000000000" pitchFamily="2" charset="-78"/>
              </a:rPr>
              <a:t>در سال 1996انجمن آموزش وپرورش تطبيقي استراليا و نيوزيلند مسئول برگزاري دهمين اجلاس جهاني آموزش و پرورش تطبيقي در دانشگاه سيدني بود و موضوع آن بررسي اجلاس مدرنيزه كردن و جهاني كردن آموزش و پرورش بود.</a:t>
            </a:r>
            <a:endParaRPr lang="en-US" sz="3800" dirty="0">
              <a:cs typeface="B Nazanin" panose="00000400000000000000" pitchFamily="2" charset="-78"/>
            </a:endParaRPr>
          </a:p>
          <a:p>
            <a:pPr marL="0" indent="0" algn="just" rtl="1">
              <a:buNone/>
            </a:pPr>
            <a:r>
              <a:rPr lang="fa-IR" sz="3800" dirty="0">
                <a:cs typeface="B Nazanin" panose="00000400000000000000" pitchFamily="2" charset="-78"/>
              </a:rPr>
              <a:t>لوتان كوي از آموزش و پرورش تطبيقي به عنوان علم بين رشته اي نام مي برد و اعتقاد دارد كه تحليل و بررسي نظام هاي آموزشي هم بايد در بطن زمينه هاي ملي و هم بايد با توجه به زمينه هاي جهاني آن مورد توجه قرار گيرد.</a:t>
            </a:r>
            <a:endParaRPr lang="en-US" sz="3800" dirty="0">
              <a:cs typeface="B Nazanin" panose="00000400000000000000" pitchFamily="2" charset="-78"/>
            </a:endParaRPr>
          </a:p>
        </p:txBody>
      </p:sp>
    </p:spTree>
    <p:extLst>
      <p:ext uri="{BB962C8B-B14F-4D97-AF65-F5344CB8AC3E}">
        <p14:creationId xmlns:p14="http://schemas.microsoft.com/office/powerpoint/2010/main" val="3020749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u="sng" dirty="0"/>
              <a:t>تعريف آموزش و پرورش تطبيقي</a:t>
            </a:r>
            <a:endParaRPr lang="en-US" dirty="0"/>
          </a:p>
        </p:txBody>
      </p:sp>
      <p:sp>
        <p:nvSpPr>
          <p:cNvPr id="3" name="Content Placeholder 2"/>
          <p:cNvSpPr>
            <a:spLocks noGrp="1"/>
          </p:cNvSpPr>
          <p:nvPr>
            <p:ph idx="1"/>
          </p:nvPr>
        </p:nvSpPr>
        <p:spPr/>
        <p:txBody>
          <a:bodyPr>
            <a:normAutofit/>
          </a:bodyPr>
          <a:lstStyle/>
          <a:p>
            <a:pPr marL="0" indent="0" algn="just" rtl="1">
              <a:buNone/>
            </a:pPr>
            <a:r>
              <a:rPr lang="fa-IR" sz="3200" b="1" dirty="0" smtClean="0">
                <a:cs typeface="B Nazanin" panose="00000400000000000000" pitchFamily="2" charset="-78"/>
              </a:rPr>
              <a:t>1.تعريف </a:t>
            </a:r>
            <a:r>
              <a:rPr lang="fa-IR" sz="3200" b="1" dirty="0">
                <a:cs typeface="B Nazanin" panose="00000400000000000000" pitchFamily="2" charset="-78"/>
              </a:rPr>
              <a:t>آموزش و پرورش تطبيقي:</a:t>
            </a:r>
            <a:r>
              <a:rPr lang="fa-IR" sz="3200" dirty="0">
                <a:cs typeface="B Nazanin" panose="00000400000000000000" pitchFamily="2" charset="-78"/>
              </a:rPr>
              <a:t> ترجمه  اصطلاح </a:t>
            </a:r>
            <a:r>
              <a:rPr lang="en-US" sz="3200" dirty="0" err="1">
                <a:cs typeface="B Nazanin" panose="00000400000000000000" pitchFamily="2" charset="-78"/>
              </a:rPr>
              <a:t>comprative</a:t>
            </a:r>
            <a:r>
              <a:rPr lang="en-US" sz="3200" dirty="0">
                <a:cs typeface="B Nazanin" panose="00000400000000000000" pitchFamily="2" charset="-78"/>
              </a:rPr>
              <a:t> education</a:t>
            </a:r>
            <a:r>
              <a:rPr lang="fa-IR" sz="3200" dirty="0">
                <a:cs typeface="B Nazanin" panose="00000400000000000000" pitchFamily="2" charset="-78"/>
              </a:rPr>
              <a:t> است و به دانشي اطلاق مي شود كه موضوع آن </a:t>
            </a:r>
            <a:r>
              <a:rPr lang="fa-IR" sz="3200" dirty="0" smtClean="0">
                <a:cs typeface="B Nazanin" panose="00000400000000000000" pitchFamily="2" charset="-78"/>
              </a:rPr>
              <a:t>شناسايي، </a:t>
            </a:r>
            <a:r>
              <a:rPr lang="fa-IR" sz="3200" dirty="0">
                <a:cs typeface="B Nazanin" panose="00000400000000000000" pitchFamily="2" charset="-78"/>
              </a:rPr>
              <a:t>تحليل و مقايسه شباهتها و تفاوتهاي پديده هاي تربيتي در داخل يك نظام آموزشي و </a:t>
            </a:r>
            <a:r>
              <a:rPr lang="fa-IR" sz="3200" dirty="0" smtClean="0">
                <a:cs typeface="B Nazanin" panose="00000400000000000000" pitchFamily="2" charset="-78"/>
              </a:rPr>
              <a:t>یا بين </a:t>
            </a:r>
            <a:r>
              <a:rPr lang="fa-IR" sz="3200" dirty="0">
                <a:cs typeface="B Nazanin" panose="00000400000000000000" pitchFamily="2" charset="-78"/>
              </a:rPr>
              <a:t>نظامهاي آموزش و پرورش كشورهاي مختلف جهان با توجه به عوامل </a:t>
            </a:r>
            <a:r>
              <a:rPr lang="fa-IR" sz="3200" dirty="0" smtClean="0">
                <a:cs typeface="B Nazanin" panose="00000400000000000000" pitchFamily="2" charset="-78"/>
              </a:rPr>
              <a:t>اجتماعي، مذهبي، اقتصادي </a:t>
            </a:r>
            <a:r>
              <a:rPr lang="fa-IR" sz="3200" dirty="0">
                <a:cs typeface="B Nazanin" panose="00000400000000000000" pitchFamily="2" charset="-78"/>
              </a:rPr>
              <a:t>و سياسي مؤثر در تشكل و پيدايش آنهاست </a:t>
            </a:r>
            <a:endParaRPr lang="en-US" sz="3200" dirty="0">
              <a:cs typeface="B Nazanin" panose="00000400000000000000" pitchFamily="2" charset="-78"/>
            </a:endParaRPr>
          </a:p>
        </p:txBody>
      </p:sp>
    </p:spTree>
    <p:extLst>
      <p:ext uri="{BB962C8B-B14F-4D97-AF65-F5344CB8AC3E}">
        <p14:creationId xmlns:p14="http://schemas.microsoft.com/office/powerpoint/2010/main" val="740174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u="sng" dirty="0"/>
              <a:t>اهداف و كاربرد مطالعات </a:t>
            </a:r>
            <a:r>
              <a:rPr lang="fa-IR" u="sng" dirty="0"/>
              <a:t>آموزش و پرورش</a:t>
            </a:r>
            <a:r>
              <a:rPr lang="fa-IR" b="1" u="sng" dirty="0"/>
              <a:t> تطبيقي </a:t>
            </a:r>
            <a:endParaRPr lang="en-US" dirty="0"/>
          </a:p>
        </p:txBody>
      </p:sp>
      <p:sp>
        <p:nvSpPr>
          <p:cNvPr id="3" name="Content Placeholder 2"/>
          <p:cNvSpPr>
            <a:spLocks noGrp="1"/>
          </p:cNvSpPr>
          <p:nvPr>
            <p:ph idx="1"/>
          </p:nvPr>
        </p:nvSpPr>
        <p:spPr/>
        <p:txBody>
          <a:bodyPr>
            <a:normAutofit/>
          </a:bodyPr>
          <a:lstStyle/>
          <a:p>
            <a:pPr marL="0" indent="0" algn="just" rtl="1">
              <a:buNone/>
            </a:pPr>
            <a:r>
              <a:rPr lang="fa-IR" sz="2400" dirty="0" smtClean="0">
                <a:cs typeface="B Nazanin" panose="00000400000000000000" pitchFamily="2" charset="-78"/>
              </a:rPr>
              <a:t>1.كشف </a:t>
            </a:r>
            <a:r>
              <a:rPr lang="fa-IR" sz="2400" dirty="0">
                <a:cs typeface="B Nazanin" panose="00000400000000000000" pitchFamily="2" charset="-78"/>
              </a:rPr>
              <a:t>حقايق و مسائل تربيتي كشور خويش از طريق تحليل و شناخت مسائل نظامهاي آموزشي كشور هاي ديگر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2.ارزيابي مبتني بر واقعيت نگري و پرهيز از خود شيفتگي فرهنگي منبعث از قوم گرايي ،ايدئولوژي و تمايلات ناسيوناليستي افراطي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3.برقراري و توسعه روابط فرهنگي بين كشورهاي مختلف جهان در جهت صلح دوستي و تفاهم بين انسانها</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4.معرفي نوآوري هاي آموزشي</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5.شناخت مسائل جهاني آموزشي و پرورش</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6.برنامه ريزي</a:t>
            </a:r>
            <a:endParaRPr lang="en-US" sz="2400" dirty="0">
              <a:cs typeface="B Nazanin" panose="00000400000000000000" pitchFamily="2" charset="-78"/>
            </a:endParaRPr>
          </a:p>
        </p:txBody>
      </p:sp>
    </p:spTree>
    <p:extLst>
      <p:ext uri="{BB962C8B-B14F-4D97-AF65-F5344CB8AC3E}">
        <p14:creationId xmlns:p14="http://schemas.microsoft.com/office/powerpoint/2010/main" val="3573255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55" y="495966"/>
            <a:ext cx="9415540" cy="4195481"/>
          </a:xfrm>
        </p:spPr>
        <p:txBody>
          <a:bodyPr>
            <a:noAutofit/>
          </a:bodyPr>
          <a:lstStyle/>
          <a:p>
            <a:pPr marL="0" indent="0" algn="just" rtl="1">
              <a:buNone/>
            </a:pPr>
            <a:r>
              <a:rPr lang="fa-IR" dirty="0">
                <a:cs typeface="B Nazanin" panose="00000400000000000000" pitchFamily="2" charset="-78"/>
              </a:rPr>
              <a:t>الف).كشف حقايق مي تواند ضريب اشتباهات برنامه ريزان و مجريان آموزشي را در تدوين و تنظيم طرحها ،رده بندي مسائل ،تعيين اولويتهاي اجرايي و اعمال روشهاي علمي در اداره امور آموزشي كاهش دهد</a:t>
            </a:r>
            <a:endParaRPr lang="en-US" dirty="0">
              <a:cs typeface="B Nazanin" panose="00000400000000000000" pitchFamily="2" charset="-78"/>
            </a:endParaRPr>
          </a:p>
          <a:p>
            <a:pPr marL="0" indent="0" algn="just" rtl="1">
              <a:buNone/>
            </a:pPr>
            <a:r>
              <a:rPr lang="fa-IR" b="1" dirty="0">
                <a:cs typeface="B Nazanin" panose="00000400000000000000" pitchFamily="2" charset="-78"/>
              </a:rPr>
              <a:t>ب) </a:t>
            </a:r>
            <a:r>
              <a:rPr lang="fa-IR" dirty="0">
                <a:cs typeface="B Nazanin" panose="00000400000000000000" pitchFamily="2" charset="-78"/>
              </a:rPr>
              <a:t>.ارزيابي مبتني بر واقعيت نگري فرهنگي </a:t>
            </a:r>
            <a:r>
              <a:rPr lang="fa-IR" dirty="0" smtClean="0">
                <a:cs typeface="B Nazanin" panose="00000400000000000000" pitchFamily="2" charset="-78"/>
              </a:rPr>
              <a:t>گامي </a:t>
            </a:r>
            <a:r>
              <a:rPr lang="fa-IR" dirty="0">
                <a:cs typeface="B Nazanin" panose="00000400000000000000" pitchFamily="2" charset="-78"/>
              </a:rPr>
              <a:t>در راه جدا شدن از خود شيفتگي فرهنگي و رهايي از انزوا طلبي فكري كه ميوه تلخ آن محدود نگري است مي باشد،مطالعه گر را با اطلاعات و انديشه ههاي نوآشنا مي سازد و گرايش به مطلق گرايي و قائل شدن تنها به يك راه مطلوب در حل و فصل مسائل آموزشي باز مي دارد.</a:t>
            </a:r>
            <a:endParaRPr lang="en-US" dirty="0">
              <a:cs typeface="B Nazanin" panose="00000400000000000000" pitchFamily="2" charset="-78"/>
            </a:endParaRPr>
          </a:p>
          <a:p>
            <a:pPr marL="0" indent="0" algn="just" rtl="1">
              <a:buNone/>
            </a:pPr>
            <a:r>
              <a:rPr lang="fa-IR" b="1" dirty="0">
                <a:cs typeface="B Nazanin" panose="00000400000000000000" pitchFamily="2" charset="-78"/>
              </a:rPr>
              <a:t>ج</a:t>
            </a:r>
            <a:r>
              <a:rPr lang="fa-IR" dirty="0">
                <a:cs typeface="B Nazanin" panose="00000400000000000000" pitchFamily="2" charset="-78"/>
              </a:rPr>
              <a:t>.برنامه ريزي </a:t>
            </a:r>
            <a:endParaRPr lang="en-US" dirty="0">
              <a:cs typeface="B Nazanin" panose="00000400000000000000" pitchFamily="2" charset="-78"/>
            </a:endParaRPr>
          </a:p>
          <a:p>
            <a:pPr marL="0" indent="0" algn="just" rtl="1">
              <a:buNone/>
            </a:pPr>
            <a:r>
              <a:rPr lang="fa-IR" dirty="0">
                <a:cs typeface="B Nazanin" panose="00000400000000000000" pitchFamily="2" charset="-78"/>
              </a:rPr>
              <a:t>فليپ جونز با بهره گيري از اطلاعات و تجارب كسب شده در جوامع ديگر به برنامه ريزان و طراحان برنامه آموزشي اين امكان را مي دهد تا با گامهاي سنجيده و با آگاهي از تدابير ديگران در جهت حل و فصل امور آموزش و پرورش نسبت به تدوين طرحهاي منطقي و سنجيده به منظور پيشرفت و توسعه كمي و كيفي آموزش و پرورش اقدام نمايند.</a:t>
            </a:r>
            <a:endParaRPr lang="en-US" dirty="0">
              <a:cs typeface="B Nazanin" panose="00000400000000000000" pitchFamily="2" charset="-78"/>
            </a:endParaRPr>
          </a:p>
          <a:p>
            <a:pPr marL="0" indent="0" algn="just" rtl="1">
              <a:buNone/>
            </a:pPr>
            <a:r>
              <a:rPr lang="fa-IR" b="1" dirty="0">
                <a:cs typeface="B Nazanin" panose="00000400000000000000" pitchFamily="2" charset="-78"/>
              </a:rPr>
              <a:t>د-</a:t>
            </a:r>
            <a:r>
              <a:rPr lang="fa-IR" dirty="0">
                <a:cs typeface="B Nazanin" panose="00000400000000000000" pitchFamily="2" charset="-78"/>
              </a:rPr>
              <a:t>.برقراري و توسعه روابط فرهنگي بين كشورها ي مختلف جهان در جهت و حدت و ايجاد صلح و دوستي و تفاهم بين انسانها.</a:t>
            </a:r>
            <a:endParaRPr lang="en-US" dirty="0">
              <a:cs typeface="B Nazanin" panose="00000400000000000000" pitchFamily="2" charset="-78"/>
            </a:endParaRPr>
          </a:p>
          <a:p>
            <a:pPr marL="0" indent="0" algn="just" rtl="1">
              <a:buNone/>
            </a:pPr>
            <a:r>
              <a:rPr lang="fa-IR" dirty="0">
                <a:cs typeface="B Nazanin" panose="00000400000000000000" pitchFamily="2" charset="-78"/>
              </a:rPr>
              <a:t>محققي به نام </a:t>
            </a:r>
            <a:r>
              <a:rPr lang="fa-IR" u="sng" dirty="0">
                <a:cs typeface="B Nazanin" panose="00000400000000000000" pitchFamily="2" charset="-78"/>
              </a:rPr>
              <a:t>هرمان كن بوئر</a:t>
            </a:r>
            <a:r>
              <a:rPr lang="fa-IR" dirty="0">
                <a:cs typeface="B Nazanin" panose="00000400000000000000" pitchFamily="2" charset="-78"/>
              </a:rPr>
              <a:t> براي اولين بار دست به انتشار مجله آموزش و پرورش تطبيقي به سه زبان زد و در ايجاد انجمن بين الملل تعليم و تربيت همت گماشت</a:t>
            </a:r>
            <a:endParaRPr lang="en-US" dirty="0">
              <a:cs typeface="B Nazanin" panose="00000400000000000000" pitchFamily="2" charset="-78"/>
            </a:endParaRPr>
          </a:p>
        </p:txBody>
      </p:sp>
    </p:spTree>
    <p:extLst>
      <p:ext uri="{BB962C8B-B14F-4D97-AF65-F5344CB8AC3E}">
        <p14:creationId xmlns:p14="http://schemas.microsoft.com/office/powerpoint/2010/main" val="4052106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6685" y="776054"/>
            <a:ext cx="9403742" cy="4195481"/>
          </a:xfrm>
        </p:spPr>
        <p:txBody>
          <a:bodyPr>
            <a:noAutofit/>
          </a:bodyPr>
          <a:lstStyle/>
          <a:p>
            <a:pPr marL="0" indent="0" algn="just" rtl="1">
              <a:buNone/>
            </a:pPr>
            <a:r>
              <a:rPr lang="fa-IR" sz="2800" b="1" u="sng" dirty="0">
                <a:cs typeface="B Nazanin" panose="00000400000000000000" pitchFamily="2" charset="-78"/>
              </a:rPr>
              <a:t>هدفهاي تاسيس انجمن بين المللي تعليم و تربيت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1.ترويج صلح جهاني و برقراري تفاهم بين اللملي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2.تشكيل گردهمايي  ها و كنفرانس هاي بين المللي آموزش و پرورش و اعزام صاحبنظران و متخصصاني كه افكار بشر دوستا نه دارند به كشورهاي نيازمند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علت كشمكشها و جنگهاي جهاني به نظر اين صاحبنظران نتيجه عدم تفاهم بين ملتها و فقدان درك صحيح واقعيتها و پيش داوري هاي غلط است</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آگاهي و شناسانده اوضاع و احوال واقعي فرهنگي و اجتماعي و سياسي بين كشورهاي مختلف ا زشدت اين گونه بحرانها  در جامعه بشري مي كاهد و ميزان صلح و تفاهم بين المللي را افزايش مي دهد</a:t>
            </a:r>
            <a:endParaRPr lang="en-US" sz="2800" dirty="0">
              <a:cs typeface="B Nazanin" panose="00000400000000000000" pitchFamily="2" charset="-78"/>
            </a:endParaRPr>
          </a:p>
        </p:txBody>
      </p:sp>
    </p:spTree>
    <p:extLst>
      <p:ext uri="{BB962C8B-B14F-4D97-AF65-F5344CB8AC3E}">
        <p14:creationId xmlns:p14="http://schemas.microsoft.com/office/powerpoint/2010/main" val="431393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790" y="495965"/>
            <a:ext cx="9316686" cy="4195481"/>
          </a:xfrm>
        </p:spPr>
        <p:txBody>
          <a:bodyPr>
            <a:noAutofit/>
          </a:bodyPr>
          <a:lstStyle/>
          <a:p>
            <a:pPr marL="0" indent="0" algn="just" rtl="1">
              <a:buNone/>
            </a:pPr>
            <a:r>
              <a:rPr lang="fa-IR" sz="3200" b="1" u="sng" dirty="0">
                <a:cs typeface="B Nazanin" panose="00000400000000000000" pitchFamily="2" charset="-78"/>
              </a:rPr>
              <a:t>ه)</a:t>
            </a:r>
            <a:r>
              <a:rPr lang="fa-IR" sz="3200" u="sng" dirty="0">
                <a:cs typeface="B Nazanin" panose="00000400000000000000" pitchFamily="2" charset="-78"/>
              </a:rPr>
              <a:t>.معرفي نوآوري هاي آموزشي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بنياد نهادن نظامهاي آموزشي نوين و كار آمد نيازبه انديشه جديد و روشهاي تازه اي دارد كارشناسان امور آموزشي به منظور همگام شدن با تحولات و پيشرفتهاي جديد چاره اي جزء جستجو براي ايجاد تغييرات از طريق نوآوريها و روشهاي تازه ندارد</a:t>
            </a:r>
            <a:endParaRPr lang="en-US" sz="3200" dirty="0">
              <a:cs typeface="B Nazanin" panose="00000400000000000000" pitchFamily="2" charset="-78"/>
            </a:endParaRPr>
          </a:p>
          <a:p>
            <a:pPr marL="0" indent="0" algn="just" rtl="1">
              <a:buNone/>
            </a:pPr>
            <a:r>
              <a:rPr lang="fa-IR" sz="3200" b="1" dirty="0">
                <a:cs typeface="B Nazanin" panose="00000400000000000000" pitchFamily="2" charset="-78"/>
              </a:rPr>
              <a:t>از عمده ترين هدفهاي محققان آموزش و پرورش تطبيقي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1.تبادل اطلاعات به قصد ارائه نوآوريها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2.تامين ماخذ و منابع براي تسهيل مطالعات به منظور كشف نوآوري هاي مورد نياز</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3.گزينش نوآوري هاي مناسب</a:t>
            </a:r>
            <a:endParaRPr lang="en-US" sz="3200" dirty="0">
              <a:cs typeface="B Nazanin" panose="00000400000000000000" pitchFamily="2" charset="-78"/>
            </a:endParaRPr>
          </a:p>
        </p:txBody>
      </p:sp>
    </p:spTree>
    <p:extLst>
      <p:ext uri="{BB962C8B-B14F-4D97-AF65-F5344CB8AC3E}">
        <p14:creationId xmlns:p14="http://schemas.microsoft.com/office/powerpoint/2010/main" val="744905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315" y="520680"/>
            <a:ext cx="9341398" cy="4195481"/>
          </a:xfrm>
        </p:spPr>
        <p:txBody>
          <a:bodyPr>
            <a:noAutofit/>
          </a:bodyPr>
          <a:lstStyle/>
          <a:p>
            <a:pPr marL="0" indent="0" algn="just" rtl="1">
              <a:buNone/>
            </a:pPr>
            <a:r>
              <a:rPr lang="fa-IR" sz="3200" b="1" u="sng" dirty="0">
                <a:cs typeface="B Nazanin" panose="00000400000000000000" pitchFamily="2" charset="-78"/>
              </a:rPr>
              <a:t>ي).شناخت مسائل جهاني آموزش و پرورش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با انتشار كتابهايي از جمله </a:t>
            </a:r>
            <a:r>
              <a:rPr lang="fa-IR" sz="3200" dirty="0" smtClean="0">
                <a:cs typeface="B Nazanin" panose="00000400000000000000" pitchFamily="2" charset="-78"/>
              </a:rPr>
              <a:t>، بحران </a:t>
            </a:r>
            <a:r>
              <a:rPr lang="fa-IR" sz="3200" dirty="0">
                <a:cs typeface="B Nazanin" panose="00000400000000000000" pitchFamily="2" charset="-78"/>
              </a:rPr>
              <a:t>جهاني تعليم و تربيت </a:t>
            </a:r>
            <a:r>
              <a:rPr lang="fa-IR" sz="3200" dirty="0" smtClean="0">
                <a:cs typeface="B Nazanin" panose="00000400000000000000" pitchFamily="2" charset="-78"/>
              </a:rPr>
              <a:t>، مسائل </a:t>
            </a:r>
            <a:r>
              <a:rPr lang="fa-IR" sz="3200" dirty="0">
                <a:cs typeface="B Nazanin" panose="00000400000000000000" pitchFamily="2" charset="-78"/>
              </a:rPr>
              <a:t>جهاني تعليم و تربيت ،مسائل جهاني آموزشي و پرورشي ، آموختن براي زيستن</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افت تحصيلي </a:t>
            </a:r>
            <a:r>
              <a:rPr lang="fa-IR" sz="3200" dirty="0" smtClean="0">
                <a:cs typeface="B Nazanin" panose="00000400000000000000" pitchFamily="2" charset="-78"/>
              </a:rPr>
              <a:t>، عدم </a:t>
            </a:r>
            <a:r>
              <a:rPr lang="fa-IR" sz="3200" dirty="0">
                <a:cs typeface="B Nazanin" panose="00000400000000000000" pitchFamily="2" charset="-78"/>
              </a:rPr>
              <a:t>هماهنگي بين محصولات نظام تعليماتي و نيازمنديهاي بازار كار وتوليد، بيسوادي و آسيبهاي اقتصادي </a:t>
            </a:r>
            <a:r>
              <a:rPr lang="fa-IR" sz="3200" dirty="0" smtClean="0">
                <a:cs typeface="B Nazanin" panose="00000400000000000000" pitchFamily="2" charset="-78"/>
              </a:rPr>
              <a:t>، اجتماعي </a:t>
            </a:r>
            <a:r>
              <a:rPr lang="fa-IR" sz="3200" dirty="0">
                <a:cs typeface="B Nazanin" panose="00000400000000000000" pitchFamily="2" charset="-78"/>
              </a:rPr>
              <a:t>ناشي از آن ضعف بنيه مالي نظام آموزشي و پرورشي و بيكاري و آموزش وپرورش انفجار جمعيت </a:t>
            </a:r>
            <a:r>
              <a:rPr lang="fa-IR" sz="3200" dirty="0" smtClean="0">
                <a:cs typeface="B Nazanin" panose="00000400000000000000" pitchFamily="2" charset="-78"/>
              </a:rPr>
              <a:t>و تاثيرات </a:t>
            </a:r>
            <a:r>
              <a:rPr lang="fa-IR" sz="3200" dirty="0">
                <a:cs typeface="B Nazanin" panose="00000400000000000000" pitchFamily="2" charset="-78"/>
              </a:rPr>
              <a:t>منفي آن بر نظام آموزش و پرورش </a:t>
            </a:r>
            <a:r>
              <a:rPr lang="fa-IR" sz="3200" dirty="0" smtClean="0">
                <a:cs typeface="B Nazanin" panose="00000400000000000000" pitchFamily="2" charset="-78"/>
              </a:rPr>
              <a:t>. تربيت </a:t>
            </a:r>
            <a:r>
              <a:rPr lang="fa-IR" sz="3200" dirty="0">
                <a:cs typeface="B Nazanin" panose="00000400000000000000" pitchFamily="2" charset="-78"/>
              </a:rPr>
              <a:t>معلم و مشكلات جذب معلمان شايسته و با صلاحيت در نظام آموزش و پرورش اموري هستند كه محققان و مطالعه گران آموزش و پرورش تطبيقي بدان اشتغال دارند.</a:t>
            </a:r>
            <a:endParaRPr lang="en-US" sz="3200" dirty="0">
              <a:cs typeface="B Nazanin" panose="00000400000000000000" pitchFamily="2" charset="-78"/>
            </a:endParaRPr>
          </a:p>
        </p:txBody>
      </p:sp>
    </p:spTree>
    <p:extLst>
      <p:ext uri="{BB962C8B-B14F-4D97-AF65-F5344CB8AC3E}">
        <p14:creationId xmlns:p14="http://schemas.microsoft.com/office/powerpoint/2010/main" val="3506376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z="3200" b="1" dirty="0"/>
              <a:t>مسائل و موضوعات مورد بررسي در قلمرو آموزش و پرورش تطبيقي</a:t>
            </a:r>
            <a:endParaRPr lang="en-US" sz="3200" b="1" dirty="0"/>
          </a:p>
        </p:txBody>
      </p:sp>
      <p:sp>
        <p:nvSpPr>
          <p:cNvPr id="3" name="Content Placeholder 2"/>
          <p:cNvSpPr>
            <a:spLocks noGrp="1"/>
          </p:cNvSpPr>
          <p:nvPr>
            <p:ph idx="1"/>
          </p:nvPr>
        </p:nvSpPr>
        <p:spPr>
          <a:xfrm>
            <a:off x="724931" y="1270324"/>
            <a:ext cx="9325904" cy="4195481"/>
          </a:xfrm>
        </p:spPr>
        <p:txBody>
          <a:bodyPr>
            <a:noAutofit/>
          </a:bodyPr>
          <a:lstStyle/>
          <a:p>
            <a:pPr marL="0" indent="0" algn="just" rtl="1">
              <a:buNone/>
            </a:pPr>
            <a:r>
              <a:rPr lang="fa-IR" sz="1800" b="1" dirty="0">
                <a:cs typeface="B Nazanin" panose="00000400000000000000" pitchFamily="2" charset="-78"/>
              </a:rPr>
              <a:t>الف) مسائل و موضوعات مربوط به ويژگيهاي يك نظام آموزشي و يا چند نظام آموزشي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1.تاريخچه سير تحول نظام آموزش و پرورش</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2.هدفهاي آموزشي</a:t>
            </a:r>
            <a:endParaRPr lang="en-US" sz="1800" dirty="0">
              <a:cs typeface="B Nazanin" panose="00000400000000000000" pitchFamily="2" charset="-78"/>
            </a:endParaRPr>
          </a:p>
          <a:p>
            <a:pPr marL="0" indent="0" algn="just" rtl="1">
              <a:buNone/>
            </a:pPr>
            <a:r>
              <a:rPr lang="fa-IR" sz="1800" dirty="0" smtClean="0">
                <a:cs typeface="B Nazanin" panose="00000400000000000000" pitchFamily="2" charset="-78"/>
              </a:rPr>
              <a:t>3.ساختار و </a:t>
            </a:r>
            <a:r>
              <a:rPr lang="fa-IR" sz="1800" dirty="0">
                <a:cs typeface="B Nazanin" panose="00000400000000000000" pitchFamily="2" charset="-78"/>
              </a:rPr>
              <a:t>تشكيلات اداري و آموزشي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4.مقاطع تحصيلي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5.برنامه ها و محتوای آموزشي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6.تربيت معلم</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7.بودجه و منابع تامين هزينه هاي آموزش و پرورش</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8.آموزش بزرگسالان تعليمات اجتماعي و تربيت بدني</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9.آموزشهاي تخصصي و كارآموزي ضمن خدمت و تمديد آموزشي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10.تحقيقات و پژوهشهاي تربيتي </a:t>
            </a:r>
            <a:endParaRPr lang="en-US" sz="1800" dirty="0">
              <a:cs typeface="B Nazanin" panose="00000400000000000000" pitchFamily="2" charset="-78"/>
            </a:endParaRPr>
          </a:p>
          <a:p>
            <a:pPr marL="0" indent="0" algn="just" rtl="1">
              <a:buNone/>
            </a:pPr>
            <a:r>
              <a:rPr lang="fa-IR" sz="1800" dirty="0">
                <a:cs typeface="B Nazanin" panose="00000400000000000000" pitchFamily="2" charset="-78"/>
              </a:rPr>
              <a:t>11.ازشيابي و مدارج تحصيلي </a:t>
            </a:r>
            <a:endParaRPr lang="en-US" sz="1800" dirty="0">
              <a:cs typeface="B Nazanin" panose="00000400000000000000" pitchFamily="2" charset="-78"/>
            </a:endParaRPr>
          </a:p>
        </p:txBody>
      </p:sp>
    </p:spTree>
    <p:extLst>
      <p:ext uri="{BB962C8B-B14F-4D97-AF65-F5344CB8AC3E}">
        <p14:creationId xmlns:p14="http://schemas.microsoft.com/office/powerpoint/2010/main" val="31232040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1363" y="528918"/>
            <a:ext cx="9464966" cy="4195481"/>
          </a:xfrm>
        </p:spPr>
        <p:txBody>
          <a:bodyPr>
            <a:noAutofit/>
          </a:bodyPr>
          <a:lstStyle/>
          <a:p>
            <a:pPr marL="0" indent="0" algn="just" rtl="1">
              <a:buNone/>
            </a:pPr>
            <a:r>
              <a:rPr lang="fa-IR" sz="2400" b="1" dirty="0">
                <a:cs typeface="B Nazanin" panose="00000400000000000000" pitchFamily="2" charset="-78"/>
              </a:rPr>
              <a:t>ب)مسائل و موضوعات مربوط به اقتصاد آموزش و پرورش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ارتباط آموزش و پرورش و توسعه اقتصادي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1.امكانات و محدوديت هاي مالي در زمينه توسعه آموزش و پرورش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2.برنامه ريزي آموزشي و برنامه هاي توسعه كلان اقتصادي و اجتماعي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3.افت تحصيلي و خسرانهاي اقتصادي</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4.مقايسه هزينه هاي آموزش و پرورش نسبت به كل جمعيت مدرسه رو</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5.بررسي عوامل مؤثر در افزايش هزينه هاي تعليم و تربيت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6.مقايسه رشد سرمايه انساني و تاثير آن بر توسعه اقتصادي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7.توسعه اقتصادي و سطح سواد افراد يك جامعه</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8.اشتغال و آموزش و پرورش</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9.بيكاري و آموزشي و پرورشي </a:t>
            </a:r>
            <a:endParaRPr lang="en-US" sz="2400" dirty="0">
              <a:cs typeface="B Nazanin" panose="00000400000000000000" pitchFamily="2" charset="-78"/>
            </a:endParaRPr>
          </a:p>
        </p:txBody>
      </p:sp>
    </p:spTree>
    <p:extLst>
      <p:ext uri="{BB962C8B-B14F-4D97-AF65-F5344CB8AC3E}">
        <p14:creationId xmlns:p14="http://schemas.microsoft.com/office/powerpoint/2010/main" val="9151684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503" y="487729"/>
            <a:ext cx="9308447" cy="4195481"/>
          </a:xfrm>
        </p:spPr>
        <p:txBody>
          <a:bodyPr>
            <a:noAutofit/>
          </a:bodyPr>
          <a:lstStyle/>
          <a:p>
            <a:pPr marL="0" indent="0" algn="just" rtl="1">
              <a:buNone/>
            </a:pPr>
            <a:r>
              <a:rPr lang="fa-IR" sz="2400" b="1" u="sng" dirty="0">
                <a:cs typeface="B Nazanin" panose="00000400000000000000" pitchFamily="2" charset="-78"/>
              </a:rPr>
              <a:t>ج)مسائل و موضوعات مربوط به آموزش و پرورش و جامعه</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اصولا نوع آموزش و پرورش در جوامع مختلف بر ارزشها ،عقايد و هدفهاي اجتماعي و فرهنگي و ويژگيهاي ملي حاكم در يك جامعه بستگي نزديكي دارد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رابطه بين آموزش و پرورش به جامعه و بنيادهاي مربوط به آن يك رابطه ديالكتيكي است.</a:t>
            </a:r>
            <a:endParaRPr lang="en-US" sz="2400" dirty="0">
              <a:cs typeface="B Nazanin" panose="00000400000000000000" pitchFamily="2" charset="-78"/>
            </a:endParaRPr>
          </a:p>
          <a:p>
            <a:pPr marL="0" indent="0" algn="just" rtl="1">
              <a:buNone/>
            </a:pPr>
            <a:r>
              <a:rPr lang="fa-IR" sz="2400" b="1" u="sng" dirty="0">
                <a:cs typeface="B Nazanin" panose="00000400000000000000" pitchFamily="2" charset="-78"/>
              </a:rPr>
              <a:t>مهمترين مسائل و موضوعات مربوط به آموزش و پرورش و جامعه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1.آموزش و پرورش و اقليتهاي قومي ،فرهنگي ،زباني و نژادي</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3.آموزش و پرورش به عنوان عامل تغيير و تطور اجتماعي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4.آموزش پرورش زمان و تاثير اجتماعي آن</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5.تعليمات اجتماعي در مدارس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6.آينده نگري در آموزش و پرورش</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7.مدرسه به عنوان واحد اجتماعي</a:t>
            </a:r>
            <a:endParaRPr lang="en-US" sz="2400" dirty="0">
              <a:cs typeface="B Nazanin" panose="00000400000000000000" pitchFamily="2" charset="-78"/>
            </a:endParaRPr>
          </a:p>
          <a:p>
            <a:pPr marL="0" indent="0" algn="just">
              <a:buNone/>
            </a:pPr>
            <a:endParaRPr lang="en-US" sz="2400" dirty="0">
              <a:cs typeface="B Nazanin" panose="00000400000000000000" pitchFamily="2" charset="-78"/>
            </a:endParaRPr>
          </a:p>
        </p:txBody>
      </p:sp>
    </p:spTree>
    <p:extLst>
      <p:ext uri="{BB962C8B-B14F-4D97-AF65-F5344CB8AC3E}">
        <p14:creationId xmlns:p14="http://schemas.microsoft.com/office/powerpoint/2010/main" val="1541803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747" y="553632"/>
            <a:ext cx="9580296" cy="4195481"/>
          </a:xfrm>
        </p:spPr>
        <p:txBody>
          <a:bodyPr>
            <a:noAutofit/>
          </a:bodyPr>
          <a:lstStyle/>
          <a:p>
            <a:pPr marL="0" indent="0" algn="just" rtl="1">
              <a:buNone/>
            </a:pPr>
            <a:r>
              <a:rPr lang="fa-IR" sz="2800" b="1" u="sng" dirty="0">
                <a:cs typeface="B Nazanin" panose="00000400000000000000" pitchFamily="2" charset="-78"/>
              </a:rPr>
              <a:t>د)مسائل و موضوعات مربوط به ارتباط بين مذهب و آموزش و پرورش</a:t>
            </a:r>
            <a:endParaRPr lang="en-US" sz="2800" dirty="0">
              <a:cs typeface="B Nazanin" panose="00000400000000000000" pitchFamily="2" charset="-78"/>
            </a:endParaRPr>
          </a:p>
          <a:p>
            <a:pPr marL="0" indent="0" algn="just" rtl="1">
              <a:buNone/>
            </a:pPr>
            <a:r>
              <a:rPr lang="fa-IR" sz="2800" b="1" u="sng" dirty="0">
                <a:cs typeface="B Nazanin" panose="00000400000000000000" pitchFamily="2" charset="-78"/>
              </a:rPr>
              <a:t> مذاهب و گرايشهاي مذهبي در هر جامعه متضمن آثار و نتايج تربيتي است.</a:t>
            </a:r>
            <a:endParaRPr lang="en-US" sz="2800" dirty="0">
              <a:cs typeface="B Nazanin" panose="00000400000000000000" pitchFamily="2" charset="-78"/>
            </a:endParaRPr>
          </a:p>
          <a:p>
            <a:pPr marL="0" indent="0" algn="just" rtl="1">
              <a:buNone/>
            </a:pPr>
            <a:r>
              <a:rPr lang="fa-IR" sz="2800" b="1" dirty="0">
                <a:cs typeface="B Nazanin" panose="00000400000000000000" pitchFamily="2" charset="-78"/>
              </a:rPr>
              <a:t>مهمترين مسائل و موضوعات مربوطه به ارتباط بين مذهب و </a:t>
            </a:r>
            <a:r>
              <a:rPr lang="fa-IR" sz="2800" dirty="0">
                <a:cs typeface="B Nazanin" panose="00000400000000000000" pitchFamily="2" charset="-78"/>
              </a:rPr>
              <a:t>آموزش و پرورش</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1.تئوكراسي و آموزش پرورش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2.مسيحيت و تاثير آن بر آموزش و پرورش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3.نقش كالوینیسم و انگليكانيسم در آرا ء تربيتي علما ء غرب</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4.نقش مذاهب در توسعه آموزش و پرورش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5.ديدگاههاي مذهبيون درباره تربيت انسان</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6.نقش مسلمانان در ايجاد نخستين مراكز علمي و فرهنگي جهان</a:t>
            </a:r>
            <a:endParaRPr lang="en-US" sz="2800" dirty="0">
              <a:cs typeface="B Nazanin" panose="00000400000000000000" pitchFamily="2" charset="-78"/>
            </a:endParaRPr>
          </a:p>
        </p:txBody>
      </p:sp>
    </p:spTree>
    <p:extLst>
      <p:ext uri="{BB962C8B-B14F-4D97-AF65-F5344CB8AC3E}">
        <p14:creationId xmlns:p14="http://schemas.microsoft.com/office/powerpoint/2010/main" val="801783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0833" y="438302"/>
            <a:ext cx="9308448" cy="4195481"/>
          </a:xfrm>
        </p:spPr>
        <p:txBody>
          <a:bodyPr>
            <a:noAutofit/>
          </a:bodyPr>
          <a:lstStyle/>
          <a:p>
            <a:pPr marL="0" indent="0" algn="just" rtl="1">
              <a:buNone/>
            </a:pPr>
            <a:r>
              <a:rPr lang="fa-IR" b="1" u="sng" dirty="0">
                <a:cs typeface="B Nazanin" panose="00000400000000000000" pitchFamily="2" charset="-78"/>
              </a:rPr>
              <a:t>ه)مسائل مربوطه به سياست و  حكومت در ارتباط با آموزش و پرورش </a:t>
            </a:r>
            <a:endParaRPr lang="en-US" dirty="0">
              <a:cs typeface="B Nazanin" panose="00000400000000000000" pitchFamily="2" charset="-78"/>
            </a:endParaRPr>
          </a:p>
          <a:p>
            <a:pPr marL="0" indent="0" algn="just" rtl="1">
              <a:buNone/>
            </a:pPr>
            <a:r>
              <a:rPr lang="fa-IR" dirty="0">
                <a:cs typeface="B Nazanin" panose="00000400000000000000" pitchFamily="2" charset="-78"/>
              </a:rPr>
              <a:t>1.تاثير استعمار كهن و نو بر آموزش و پرورش </a:t>
            </a:r>
            <a:endParaRPr lang="en-US" dirty="0">
              <a:cs typeface="B Nazanin" panose="00000400000000000000" pitchFamily="2" charset="-78"/>
            </a:endParaRPr>
          </a:p>
          <a:p>
            <a:pPr marL="0" indent="0" algn="just" rtl="1">
              <a:buNone/>
            </a:pPr>
            <a:r>
              <a:rPr lang="fa-IR" dirty="0">
                <a:cs typeface="B Nazanin" panose="00000400000000000000" pitchFamily="2" charset="-78"/>
              </a:rPr>
              <a:t>2.آموزش و پرورش به منظور آگاه سازي </a:t>
            </a:r>
            <a:endParaRPr lang="en-US" dirty="0">
              <a:cs typeface="B Nazanin" panose="00000400000000000000" pitchFamily="2" charset="-78"/>
            </a:endParaRPr>
          </a:p>
          <a:p>
            <a:pPr marL="0" indent="0" algn="just" rtl="1">
              <a:buNone/>
            </a:pPr>
            <a:r>
              <a:rPr lang="fa-IR" dirty="0">
                <a:cs typeface="B Nazanin" panose="00000400000000000000" pitchFamily="2" charset="-78"/>
              </a:rPr>
              <a:t>3.انقلابها و آموزش وپرورش</a:t>
            </a:r>
            <a:endParaRPr lang="en-US" dirty="0">
              <a:cs typeface="B Nazanin" panose="00000400000000000000" pitchFamily="2" charset="-78"/>
            </a:endParaRPr>
          </a:p>
          <a:p>
            <a:pPr marL="0" indent="0" algn="just" rtl="1">
              <a:buNone/>
            </a:pPr>
            <a:r>
              <a:rPr lang="fa-IR" dirty="0">
                <a:cs typeface="B Nazanin" panose="00000400000000000000" pitchFamily="2" charset="-78"/>
              </a:rPr>
              <a:t>4.آموزش و پرورش در كشورهاي سوسياليستي</a:t>
            </a:r>
            <a:endParaRPr lang="en-US" dirty="0">
              <a:cs typeface="B Nazanin" panose="00000400000000000000" pitchFamily="2" charset="-78"/>
            </a:endParaRPr>
          </a:p>
          <a:p>
            <a:pPr marL="0" indent="0" algn="just" rtl="1">
              <a:buNone/>
            </a:pPr>
            <a:r>
              <a:rPr lang="fa-IR" dirty="0">
                <a:cs typeface="B Nazanin" panose="00000400000000000000" pitchFamily="2" charset="-78"/>
              </a:rPr>
              <a:t>5.آموزش پرورش در كشورهاي درحال رشد</a:t>
            </a:r>
            <a:endParaRPr lang="en-US" dirty="0">
              <a:cs typeface="B Nazanin" panose="00000400000000000000" pitchFamily="2" charset="-78"/>
            </a:endParaRPr>
          </a:p>
          <a:p>
            <a:pPr marL="0" indent="0" algn="just" rtl="1">
              <a:buNone/>
            </a:pPr>
            <a:r>
              <a:rPr lang="fa-IR" dirty="0">
                <a:cs typeface="B Nazanin" panose="00000400000000000000" pitchFamily="2" charset="-78"/>
              </a:rPr>
              <a:t>6.آموزش و پرورش و آگاهيهاي سياسي و اجتماعي</a:t>
            </a:r>
            <a:endParaRPr lang="en-US" dirty="0">
              <a:cs typeface="B Nazanin" panose="00000400000000000000" pitchFamily="2" charset="-78"/>
            </a:endParaRPr>
          </a:p>
          <a:p>
            <a:pPr marL="0" indent="0" algn="just" rtl="1">
              <a:buNone/>
            </a:pPr>
            <a:r>
              <a:rPr lang="fa-IR" dirty="0">
                <a:cs typeface="B Nazanin" panose="00000400000000000000" pitchFamily="2" charset="-78"/>
              </a:rPr>
              <a:t>7.ناسيوناليزم و آموزش و پرورش</a:t>
            </a:r>
            <a:endParaRPr lang="en-US" dirty="0">
              <a:cs typeface="B Nazanin" panose="00000400000000000000" pitchFamily="2" charset="-78"/>
            </a:endParaRPr>
          </a:p>
          <a:p>
            <a:pPr marL="0" indent="0" algn="just" rtl="1">
              <a:buNone/>
            </a:pPr>
            <a:r>
              <a:rPr lang="fa-IR" dirty="0">
                <a:cs typeface="B Nazanin" panose="00000400000000000000" pitchFamily="2" charset="-78"/>
              </a:rPr>
              <a:t>8.كاپيناليزم و آموزش و پرورش</a:t>
            </a:r>
            <a:endParaRPr lang="en-US" dirty="0">
              <a:cs typeface="B Nazanin" panose="00000400000000000000" pitchFamily="2" charset="-78"/>
            </a:endParaRPr>
          </a:p>
          <a:p>
            <a:pPr marL="0" indent="0" algn="just" rtl="1">
              <a:buNone/>
            </a:pPr>
            <a:r>
              <a:rPr lang="fa-IR" dirty="0">
                <a:cs typeface="B Nazanin" panose="00000400000000000000" pitchFamily="2" charset="-78"/>
              </a:rPr>
              <a:t>9.آموزش و پرورش در كشورهاي ناسیونالیستی </a:t>
            </a:r>
            <a:endParaRPr lang="en-US" dirty="0">
              <a:cs typeface="B Nazanin" panose="00000400000000000000" pitchFamily="2" charset="-78"/>
            </a:endParaRPr>
          </a:p>
          <a:p>
            <a:pPr marL="0" indent="0" algn="just" rtl="1">
              <a:buNone/>
            </a:pPr>
            <a:r>
              <a:rPr lang="fa-IR" dirty="0">
                <a:cs typeface="B Nazanin" panose="00000400000000000000" pitchFamily="2" charset="-78"/>
              </a:rPr>
              <a:t>10.آموزش و پرورش دولتي و خصوصي</a:t>
            </a:r>
            <a:endParaRPr lang="en-US" dirty="0">
              <a:cs typeface="B Nazanin" panose="00000400000000000000" pitchFamily="2" charset="-78"/>
            </a:endParaRPr>
          </a:p>
          <a:p>
            <a:pPr marL="0" indent="0" algn="just" rtl="1">
              <a:buNone/>
            </a:pPr>
            <a:r>
              <a:rPr lang="fa-IR" dirty="0">
                <a:cs typeface="B Nazanin" panose="00000400000000000000" pitchFamily="2" charset="-78"/>
              </a:rPr>
              <a:t>11.دموكراسي و آموزش و پرورش</a:t>
            </a:r>
            <a:endParaRPr lang="en-US" dirty="0">
              <a:cs typeface="B Nazanin" panose="00000400000000000000" pitchFamily="2" charset="-78"/>
            </a:endParaRPr>
          </a:p>
          <a:p>
            <a:pPr marL="0" indent="0" algn="just" rtl="1">
              <a:buNone/>
            </a:pPr>
            <a:r>
              <a:rPr lang="fa-IR" dirty="0">
                <a:cs typeface="B Nazanin" panose="00000400000000000000" pitchFamily="2" charset="-78"/>
              </a:rPr>
              <a:t>12.آموزش سياسي به عنوان ركن اساسي برنامه هاي آموزش و پرورش</a:t>
            </a:r>
            <a:endParaRPr lang="en-US" dirty="0">
              <a:cs typeface="B Nazanin" panose="00000400000000000000" pitchFamily="2" charset="-78"/>
            </a:endParaRPr>
          </a:p>
        </p:txBody>
      </p:sp>
    </p:spTree>
    <p:extLst>
      <p:ext uri="{BB962C8B-B14F-4D97-AF65-F5344CB8AC3E}">
        <p14:creationId xmlns:p14="http://schemas.microsoft.com/office/powerpoint/2010/main" val="1832331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216" y="463015"/>
            <a:ext cx="9432015" cy="4195481"/>
          </a:xfrm>
        </p:spPr>
        <p:txBody>
          <a:bodyPr>
            <a:noAutofit/>
          </a:bodyPr>
          <a:lstStyle/>
          <a:p>
            <a:pPr marL="0" indent="0" algn="just" rtl="1">
              <a:buNone/>
            </a:pPr>
            <a:r>
              <a:rPr lang="fa-IR" sz="2800" b="1" u="sng" dirty="0">
                <a:cs typeface="B Nazanin" panose="00000400000000000000" pitchFamily="2" charset="-78"/>
              </a:rPr>
              <a:t>و.موضوعات مربوط به شناخت  نظامهاي آموزشي كشورهاي مختلف جهان</a:t>
            </a:r>
            <a:r>
              <a:rPr lang="fa-IR" sz="2800" dirty="0">
                <a:cs typeface="B Nazanin" panose="00000400000000000000" pitchFamily="2" charset="-78"/>
              </a:rPr>
              <a:t>.</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مهمترين پژوهشهاي تطبيقي بررسي مسائل آموزشي و پرورش كشورهاي مختلف جهان به منظور تامين خيرو سعادت بشري و برقراري صلح و دوستي و وحدت بين المللي بوده است.</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1.نهضت هاي انترنا سیوناليستي و تاثير آن بر توسعه آموزش و پرورش بين الملل</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2.ويژگي هاي آموزشي عالي در كشورهاي صنعتي جهان</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3.موسسات بين الملل ونقش آنها در توسعه آموزش و پرورش</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4.آموزش و پرورش در قرن بيست ويكم</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5.تفكر درباره تحولات آينده آموزش وپرورش</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6.مسائل جهاني آموزشي و پرورش</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7.آموزش و پرورش از طريق ماهواره </a:t>
            </a:r>
            <a:endParaRPr lang="en-US" sz="2800" dirty="0">
              <a:cs typeface="B Nazanin" panose="00000400000000000000" pitchFamily="2" charset="-78"/>
            </a:endParaRPr>
          </a:p>
        </p:txBody>
      </p:sp>
    </p:spTree>
    <p:extLst>
      <p:ext uri="{BB962C8B-B14F-4D97-AF65-F5344CB8AC3E}">
        <p14:creationId xmlns:p14="http://schemas.microsoft.com/office/powerpoint/2010/main" val="2134218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931" y="487728"/>
            <a:ext cx="9382588" cy="4195481"/>
          </a:xfrm>
        </p:spPr>
        <p:txBody>
          <a:bodyPr>
            <a:noAutofit/>
          </a:bodyPr>
          <a:lstStyle/>
          <a:p>
            <a:pPr marL="0" indent="0" algn="just" rtl="1">
              <a:buNone/>
            </a:pPr>
            <a:r>
              <a:rPr lang="fa-IR" sz="3200" dirty="0" smtClean="0">
                <a:cs typeface="B Nazanin" panose="00000400000000000000" pitchFamily="2" charset="-78"/>
              </a:rPr>
              <a:t>8.آموزش </a:t>
            </a:r>
            <a:r>
              <a:rPr lang="fa-IR" sz="3200" dirty="0">
                <a:cs typeface="B Nazanin" panose="00000400000000000000" pitchFamily="2" charset="-78"/>
              </a:rPr>
              <a:t>و پرورش و رشد و توسعه در جهان سوم</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9.برخورد اري همگاني از آموزش و پرورش در آمريكاي لاتين</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10.همكاري هاي بين المللي در زمينه آموزش و پرورش ونتايج حاصل از آن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11.تحول مفهوم آموزش و پرورش و نقش و عملكرد آن در جامعه آفريقايي</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12.تفاوت ميزان اشتغال در كشورهاي صنعتي و كشورهاي در حال رشد</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13.روابط آموزش و پرورش و رساله هاي گروهي از گذشته تا به امروز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14.چشم انداز هاي نوين آموزشي از راه دور در كشورهاي انگلستان ،استراليا،كانادا ،و آلمان</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15.آموزش و پرورش و سياستهاي فرهنگي در كشورهاي در حال رشد</a:t>
            </a:r>
            <a:endParaRPr lang="en-US" sz="3200" dirty="0">
              <a:cs typeface="B Nazanin" panose="00000400000000000000" pitchFamily="2" charset="-78"/>
            </a:endParaRPr>
          </a:p>
        </p:txBody>
      </p:sp>
    </p:spTree>
    <p:extLst>
      <p:ext uri="{BB962C8B-B14F-4D97-AF65-F5344CB8AC3E}">
        <p14:creationId xmlns:p14="http://schemas.microsoft.com/office/powerpoint/2010/main" val="917935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05583"/>
            <a:ext cx="9404723" cy="1400530"/>
          </a:xfrm>
        </p:spPr>
        <p:txBody>
          <a:bodyPr/>
          <a:lstStyle/>
          <a:p>
            <a:pPr algn="ctr"/>
            <a:r>
              <a:rPr lang="fa-IR" u="sng" dirty="0"/>
              <a:t>تاريخچه مطالعات تطبيقي در آموزش و پرورش</a:t>
            </a:r>
            <a:endParaRPr lang="en-US" dirty="0"/>
          </a:p>
        </p:txBody>
      </p:sp>
      <p:sp>
        <p:nvSpPr>
          <p:cNvPr id="3" name="Content Placeholder 2"/>
          <p:cNvSpPr>
            <a:spLocks noGrp="1"/>
          </p:cNvSpPr>
          <p:nvPr>
            <p:ph idx="1"/>
          </p:nvPr>
        </p:nvSpPr>
        <p:spPr>
          <a:xfrm>
            <a:off x="646111" y="1424881"/>
            <a:ext cx="9489680" cy="4195481"/>
          </a:xfrm>
        </p:spPr>
        <p:txBody>
          <a:bodyPr>
            <a:noAutofit/>
          </a:bodyPr>
          <a:lstStyle/>
          <a:p>
            <a:pPr marL="0" indent="0" algn="just" rtl="1">
              <a:buNone/>
            </a:pPr>
            <a:r>
              <a:rPr lang="fa-IR" sz="2400" b="1" u="sng" dirty="0">
                <a:cs typeface="B Nazanin" panose="00000400000000000000" pitchFamily="2" charset="-78"/>
              </a:rPr>
              <a:t>دوره نقل مشاهدات و شرح خاطرات سياحان به عنوان نخستين مطالعات آموزش و پرورش تطبيقي</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ابتدائي ترين مطالعات در زمينه تعليم و تربيت تطبيقي را در آثار ،سفرنامه ها و گزارشهاي سياحان و جهانگردان مي توان مشاهده كرد .سفر آنان جنبه سياسي ،مذهبي و تجاري داشته است و به عنوان نمايندگان و سفرا از طرف دولت مطبوع خود حاصل پيامهاي در جهت گسترش روابط  ديپلماسي ،تجاري و غيره بوده اند. عده اي فقط به منظور ارضاي حس كنجكاوي خود دست به چنين مسافرتهايي زده اند.</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برخي به اميد جمع آوري ثروت و دست يابي به بازار فروش مال التجاره و آشنايي با اوضاع و احوال جوامع و فرهنگهاي متفاوت سفر مي كرده اند.</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يكي از قديمترين مطالعات در زمينه آموزش و پرورش تطبيقي در نوشته هاي </a:t>
            </a:r>
            <a:r>
              <a:rPr lang="fa-IR" sz="2400" u="sng" dirty="0">
                <a:cs typeface="B Nazanin" panose="00000400000000000000" pitchFamily="2" charset="-78"/>
              </a:rPr>
              <a:t>گزنفون يوناني</a:t>
            </a:r>
            <a:r>
              <a:rPr lang="fa-IR" sz="2400" dirty="0">
                <a:cs typeface="B Nazanin" panose="00000400000000000000" pitchFamily="2" charset="-78"/>
              </a:rPr>
              <a:t> تحت عنوان تعليم و تربيت و حقوق در ايران باستان و سيرت كورش پيدا كرد</a:t>
            </a:r>
            <a:endParaRPr lang="en-US" sz="2400" dirty="0">
              <a:cs typeface="B Nazanin" panose="00000400000000000000" pitchFamily="2" charset="-78"/>
            </a:endParaRPr>
          </a:p>
        </p:txBody>
      </p:sp>
    </p:spTree>
    <p:extLst>
      <p:ext uri="{BB962C8B-B14F-4D97-AF65-F5344CB8AC3E}">
        <p14:creationId xmlns:p14="http://schemas.microsoft.com/office/powerpoint/2010/main" val="1979882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935" y="520680"/>
            <a:ext cx="9440253" cy="4195481"/>
          </a:xfrm>
        </p:spPr>
        <p:txBody>
          <a:bodyPr>
            <a:noAutofit/>
          </a:bodyPr>
          <a:lstStyle/>
          <a:p>
            <a:pPr marL="0" indent="0" algn="just" rtl="1">
              <a:buNone/>
            </a:pPr>
            <a:r>
              <a:rPr lang="fa-IR" sz="3200" b="1" u="sng" dirty="0">
                <a:cs typeface="B Nazanin" panose="00000400000000000000" pitchFamily="2" charset="-78"/>
              </a:rPr>
              <a:t>ماركوپولو ،ويليام ويلز،اسكالنته</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ماركوپولو در سفرنامه خود خصوصيات اجتماعي و فرهنگي اهالي يكي از شهرهاي چين به نام كين سين را چنين بيان داشته است: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مردم شهر زيباي كين سين افراد آرام و فروتن هستند و هيچ گونه سلاحي با خود حمل نمي كنند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روابط اجتماعي مطلوب و احترام متقابل بين افراد جامعه به حدي است كه گاهي تصور مي گردداعضاي جامعه از يك فاميلند.</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ماركوپولو تمام ويژگيها خصوصيات مكتسبه اجتماعي فوق را ناشي از نوع تعليم و تربيت سنتي مردم چين ميداند.</a:t>
            </a:r>
            <a:endParaRPr lang="en-US" sz="3200" dirty="0">
              <a:cs typeface="B Nazanin" panose="00000400000000000000" pitchFamily="2" charset="-78"/>
            </a:endParaRPr>
          </a:p>
        </p:txBody>
      </p:sp>
    </p:spTree>
    <p:extLst>
      <p:ext uri="{BB962C8B-B14F-4D97-AF65-F5344CB8AC3E}">
        <p14:creationId xmlns:p14="http://schemas.microsoft.com/office/powerpoint/2010/main" val="1761122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586583"/>
            <a:ext cx="8946541" cy="4195481"/>
          </a:xfrm>
        </p:spPr>
        <p:txBody>
          <a:bodyPr>
            <a:noAutofit/>
          </a:bodyPr>
          <a:lstStyle/>
          <a:p>
            <a:pPr marL="0" indent="0" algn="just" rtl="1">
              <a:buNone/>
            </a:pPr>
            <a:r>
              <a:rPr lang="fa-IR" sz="4800" b="1" u="sng" dirty="0">
                <a:cs typeface="B Nazanin" panose="00000400000000000000" pitchFamily="2" charset="-78"/>
              </a:rPr>
              <a:t>ويليام ويلز:</a:t>
            </a:r>
            <a:r>
              <a:rPr lang="fa-IR" sz="4800" b="1" dirty="0">
                <a:cs typeface="B Nazanin" panose="00000400000000000000" pitchFamily="2" charset="-78"/>
              </a:rPr>
              <a:t>  </a:t>
            </a:r>
            <a:r>
              <a:rPr lang="fa-IR" sz="4800" dirty="0">
                <a:cs typeface="B Nazanin" panose="00000400000000000000" pitchFamily="2" charset="-78"/>
              </a:rPr>
              <a:t>يكي از نمايندگان سياسي اعزامي از طرف دولت آمريكا در اواسط قرن نوزدهم به چين مسافرت كرده و چنين مي گويد : محيط اجتماعي آنان باهاله اي از عدم اطمينان محصور شده است . فساد در كليه شئون و مظاهر زندگي فردي و اجتماعي اين جماعت ريشه  دوانيده است </a:t>
            </a:r>
            <a:endParaRPr lang="en-US" sz="4800" dirty="0">
              <a:cs typeface="B Nazanin" panose="00000400000000000000" pitchFamily="2" charset="-78"/>
            </a:endParaRPr>
          </a:p>
        </p:txBody>
      </p:sp>
    </p:spTree>
    <p:extLst>
      <p:ext uri="{BB962C8B-B14F-4D97-AF65-F5344CB8AC3E}">
        <p14:creationId xmlns:p14="http://schemas.microsoft.com/office/powerpoint/2010/main" val="3662382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4357" y="463015"/>
            <a:ext cx="9291971" cy="4195481"/>
          </a:xfrm>
        </p:spPr>
        <p:txBody>
          <a:bodyPr>
            <a:noAutofit/>
          </a:bodyPr>
          <a:lstStyle/>
          <a:p>
            <a:pPr marL="0" indent="0" algn="just" rtl="1">
              <a:buNone/>
            </a:pPr>
            <a:r>
              <a:rPr lang="fa-IR" sz="3600" b="1" u="sng" dirty="0">
                <a:cs typeface="B Nazanin" panose="00000400000000000000" pitchFamily="2" charset="-78"/>
              </a:rPr>
              <a:t>گزارش اسكالنته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در سال 1544به ژاپن مسافرت كرده و به طور اجمالي درباره آموزش و پرورش نوجوانان ژاپني سخن گفته . ژاپني ها به همان روشي كه چينيهاي مي خوانند و مي نويسند عمل مي كنند مكالمه آنان شبیه زبان المانی است آموزش و تعلیم جوانان و خانواده های اشراف را معلمان خصوصی و سرخانه ،اما افراد بی بضاعت و کم درآمد را به معابد بودایی می فرستند</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گزارش دیگر را آی تی سینگ درباره دانشگاه نالندا در هندوستان  نوشته است</a:t>
            </a:r>
            <a:endParaRPr lang="en-US" sz="3600" dirty="0">
              <a:cs typeface="B Nazanin" panose="00000400000000000000" pitchFamily="2" charset="-78"/>
            </a:endParaRPr>
          </a:p>
        </p:txBody>
      </p:sp>
    </p:spTree>
    <p:extLst>
      <p:ext uri="{BB962C8B-B14F-4D97-AF65-F5344CB8AC3E}">
        <p14:creationId xmlns:p14="http://schemas.microsoft.com/office/powerpoint/2010/main" val="3193364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510746"/>
            <a:ext cx="8946541" cy="5737653"/>
          </a:xfrm>
        </p:spPr>
        <p:txBody>
          <a:bodyPr>
            <a:normAutofit/>
          </a:bodyPr>
          <a:lstStyle/>
          <a:p>
            <a:pPr marL="0" indent="0" algn="just" rtl="1">
              <a:buNone/>
            </a:pPr>
            <a:r>
              <a:rPr lang="fa-IR" sz="3600" b="1" u="sng" dirty="0">
                <a:cs typeface="B Nazanin" panose="00000400000000000000" pitchFamily="2" charset="-78"/>
              </a:rPr>
              <a:t>کامل ترین گزارش مربوط به این دوره مربوط به الکسی دو توکویل از آمریکا است که میگوید:</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جامعه ای که به ضرورت آموزش و پرورش کلیه افراد خود در زمان و موقع مناسب پی نبرد و بدان عنایتی نداشته باشد باید منتظر گرفتاریها و ناروائیهای عظیمی که حاصل چنین سهل انگاری است باشد  که موجب بسط اخلاق سودگرایانه  </a:t>
            </a:r>
            <a:r>
              <a:rPr lang="fa-IR" sz="3600" dirty="0" smtClean="0">
                <a:cs typeface="B Nazanin" panose="00000400000000000000" pitchFamily="2" charset="-78"/>
              </a:rPr>
              <a:t>در بین </a:t>
            </a:r>
            <a:r>
              <a:rPr lang="fa-IR" sz="3600" dirty="0">
                <a:cs typeface="B Nazanin" panose="00000400000000000000" pitchFamily="2" charset="-78"/>
              </a:rPr>
              <a:t>توده مردم و سایر شئون زندگی میشود همه اینها نتیجه بی توجهی گذشته امریکا در امر تعلیم و اموزش به موقع افراد جامعه است</a:t>
            </a:r>
            <a:endParaRPr lang="en-US" sz="3600" dirty="0">
              <a:cs typeface="B Nazanin" panose="00000400000000000000" pitchFamily="2" charset="-78"/>
            </a:endParaRPr>
          </a:p>
        </p:txBody>
      </p:sp>
    </p:spTree>
    <p:extLst>
      <p:ext uri="{BB962C8B-B14F-4D97-AF65-F5344CB8AC3E}">
        <p14:creationId xmlns:p14="http://schemas.microsoft.com/office/powerpoint/2010/main" val="2919204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469558"/>
            <a:ext cx="8946541" cy="5778842"/>
          </a:xfrm>
        </p:spPr>
        <p:txBody>
          <a:bodyPr>
            <a:normAutofit/>
          </a:bodyPr>
          <a:lstStyle/>
          <a:p>
            <a:pPr marL="0" indent="0" algn="just" rtl="1">
              <a:buNone/>
            </a:pPr>
            <a:r>
              <a:rPr lang="fa-IR" sz="3600" u="sng" dirty="0">
                <a:cs typeface="B Nazanin" panose="00000400000000000000" pitchFamily="2" charset="-78"/>
              </a:rPr>
              <a:t>نارساییهای نخستین مطالعات آموزش و پرورش تطبیقی</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اغلب براساس دید و </a:t>
            </a:r>
            <a:r>
              <a:rPr lang="fa-IR" sz="3600" dirty="0" smtClean="0">
                <a:cs typeface="B Nazanin" panose="00000400000000000000" pitchFamily="2" charset="-78"/>
              </a:rPr>
              <a:t>سابقه </a:t>
            </a:r>
            <a:r>
              <a:rPr lang="fa-IR" sz="3600" dirty="0">
                <a:cs typeface="B Nazanin" panose="00000400000000000000" pitchFamily="2" charset="-78"/>
              </a:rPr>
              <a:t>شخصی و تجارب زمینه های فرهنگی خود پدیده ها </a:t>
            </a:r>
            <a:r>
              <a:rPr lang="fa-IR" sz="3600" dirty="0" smtClean="0">
                <a:cs typeface="B Nazanin" panose="00000400000000000000" pitchFamily="2" charset="-78"/>
              </a:rPr>
              <a:t>را که </a:t>
            </a:r>
            <a:r>
              <a:rPr lang="fa-IR" sz="3600" dirty="0">
                <a:cs typeface="B Nazanin" panose="00000400000000000000" pitchFamily="2" charset="-78"/>
              </a:rPr>
              <a:t>برسبیل اتفاق در </a:t>
            </a:r>
            <a:r>
              <a:rPr lang="fa-IR" sz="3600" dirty="0" smtClean="0">
                <a:cs typeface="B Nazanin" panose="00000400000000000000" pitchFamily="2" charset="-78"/>
              </a:rPr>
              <a:t>تیررس </a:t>
            </a:r>
            <a:r>
              <a:rPr lang="fa-IR" sz="3600" dirty="0">
                <a:cs typeface="B Nazanin" panose="00000400000000000000" pitchFamily="2" charset="-78"/>
              </a:rPr>
              <a:t>مشاهده آنان قرار گرفته مورد بررسی و ارزشیابی قرار داده اند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شرح و توصیف ویژگیهای تعلیم و تربیت جامعه مورد بازدید به صورت غیر منظم و جسته و گریخته در لابلای انبوهی از مطالب ارائه شده است و تفسیر آن ذهنی  است و کمتر شواهد عینی در تشریح آن مدد گرفته شده است</a:t>
            </a:r>
            <a:endParaRPr lang="en-US" sz="3600" dirty="0">
              <a:cs typeface="B Nazanin" panose="00000400000000000000" pitchFamily="2" charset="-78"/>
            </a:endParaRPr>
          </a:p>
        </p:txBody>
      </p:sp>
    </p:spTree>
    <p:extLst>
      <p:ext uri="{BB962C8B-B14F-4D97-AF65-F5344CB8AC3E}">
        <p14:creationId xmlns:p14="http://schemas.microsoft.com/office/powerpoint/2010/main" val="2966878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u="sng" dirty="0"/>
              <a:t>الگو گيري از آموزش و پرورش </a:t>
            </a:r>
            <a:r>
              <a:rPr lang="fa-IR" sz="3600" b="1" u="sng" dirty="0"/>
              <a:t>كشورهاي</a:t>
            </a:r>
            <a:r>
              <a:rPr lang="fa-IR" b="1" u="sng" dirty="0"/>
              <a:t> ديگر</a:t>
            </a:r>
            <a:endParaRPr lang="en-US" dirty="0"/>
          </a:p>
        </p:txBody>
      </p:sp>
      <p:sp>
        <p:nvSpPr>
          <p:cNvPr id="3" name="Content Placeholder 2"/>
          <p:cNvSpPr>
            <a:spLocks noGrp="1"/>
          </p:cNvSpPr>
          <p:nvPr>
            <p:ph idx="1"/>
          </p:nvPr>
        </p:nvSpPr>
        <p:spPr>
          <a:xfrm>
            <a:off x="716692" y="1449860"/>
            <a:ext cx="9333161" cy="4798540"/>
          </a:xfrm>
        </p:spPr>
        <p:txBody>
          <a:bodyPr>
            <a:noAutofit/>
          </a:bodyPr>
          <a:lstStyle/>
          <a:p>
            <a:pPr marL="0" indent="0" algn="just" rtl="1">
              <a:buNone/>
            </a:pPr>
            <a:r>
              <a:rPr lang="fa-IR" sz="2400" dirty="0">
                <a:cs typeface="B Nazanin" panose="00000400000000000000" pitchFamily="2" charset="-78"/>
              </a:rPr>
              <a:t>آنتوان جولين  فرانسوی معروفترين اين مطالعات را انجام داده است كه در آن اقتباس و الگو قرار دادن جنبه هايي از نظام آموزش و پرورش كشوري را در كشور ديگر مورد تاكيد قرار داده است.</a:t>
            </a:r>
            <a:endParaRPr lang="en-US" sz="2400" dirty="0">
              <a:cs typeface="B Nazanin" panose="00000400000000000000" pitchFamily="2" charset="-78"/>
            </a:endParaRPr>
          </a:p>
          <a:p>
            <a:pPr marL="0" indent="0" algn="just" rtl="1">
              <a:buNone/>
            </a:pPr>
            <a:r>
              <a:rPr lang="fa-IR" sz="2400" dirty="0" smtClean="0">
                <a:cs typeface="B Nazanin" panose="00000400000000000000" pitchFamily="2" charset="-78"/>
              </a:rPr>
              <a:t>كشورها  </a:t>
            </a:r>
            <a:r>
              <a:rPr lang="fa-IR" sz="2400" dirty="0">
                <a:cs typeface="B Nazanin" panose="00000400000000000000" pitchFamily="2" charset="-78"/>
              </a:rPr>
              <a:t>مي توانند با مطالعه نظامهاي آموزشي و پرورش كشورهاي داراي نظام هاي تربيتي فوق و بهره گيري از تجارت آموزشي اين كشورها نظام تعليم و تربيت خود را بهبود </a:t>
            </a:r>
            <a:r>
              <a:rPr lang="fa-IR" sz="2400" dirty="0" smtClean="0">
                <a:cs typeface="B Nazanin" panose="00000400000000000000" pitchFamily="2" charset="-78"/>
              </a:rPr>
              <a:t>ببخشند</a:t>
            </a:r>
          </a:p>
          <a:p>
            <a:pPr marL="0" indent="0" algn="just" rtl="1">
              <a:buNone/>
            </a:pPr>
            <a:r>
              <a:rPr lang="fa-IR" sz="2400" dirty="0">
                <a:cs typeface="B Nazanin" panose="00000400000000000000" pitchFamily="2" charset="-78"/>
              </a:rPr>
              <a:t>ده سال بعد محقق فرانسوی به نام ویکتورکوزن به مطالعه و بررسی نظام آموزش و پرورش کشور پروس در زمینه امور اداری و سازمان آموزش و پرورش پروس و نقش والدین و حوزه های محلی در آموزش و پرورش کودکان و نوجوانان پروس ، محتوای برنامه آموزشی ،تربیت و انتصاب و بالاخره حقوق معلمان به مطالعه پرداخت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اغلب مطالعات تطبیقی در زمینه آموزش و پرورشدر قرن نوزدهم به منظور تحقق اهداف ناسیونالیستی بوده است و کوزن را بدون تردید می توان نماینده و بانی چنین مطالعاتی دانست</a:t>
            </a:r>
            <a:endParaRPr lang="en-US" sz="2400" dirty="0">
              <a:cs typeface="B Nazanin" panose="00000400000000000000" pitchFamily="2" charset="-78"/>
            </a:endParaRPr>
          </a:p>
        </p:txBody>
      </p:sp>
    </p:spTree>
    <p:extLst>
      <p:ext uri="{BB962C8B-B14F-4D97-AF65-F5344CB8AC3E}">
        <p14:creationId xmlns:p14="http://schemas.microsoft.com/office/powerpoint/2010/main" val="3932163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552" y="510746"/>
            <a:ext cx="9407302" cy="5737653"/>
          </a:xfrm>
        </p:spPr>
        <p:txBody>
          <a:bodyPr>
            <a:normAutofit/>
          </a:bodyPr>
          <a:lstStyle/>
          <a:p>
            <a:pPr marL="0" indent="0" algn="just" rtl="1">
              <a:buNone/>
            </a:pPr>
            <a:r>
              <a:rPr lang="fa-IR" sz="2800" dirty="0">
                <a:cs typeface="B Nazanin" panose="00000400000000000000" pitchFamily="2" charset="-78"/>
              </a:rPr>
              <a:t>جان گرایس کوم: مطالعات خود را به صورت رساله ای  به نام </a:t>
            </a:r>
            <a:r>
              <a:rPr lang="fa-IR" sz="2800" u="sng" dirty="0">
                <a:cs typeface="B Nazanin" panose="00000400000000000000" pitchFamily="2" charset="-78"/>
              </a:rPr>
              <a:t>یک سال در اروپا،</a:t>
            </a:r>
            <a:r>
              <a:rPr lang="fa-IR" sz="2800" dirty="0">
                <a:cs typeface="B Nazanin" panose="00000400000000000000" pitchFamily="2" charset="-78"/>
              </a:rPr>
              <a:t> منتشر نمود</a:t>
            </a:r>
            <a:endParaRPr lang="en-US" sz="2800" dirty="0">
              <a:cs typeface="B Nazanin" panose="00000400000000000000" pitchFamily="2" charset="-78"/>
            </a:endParaRPr>
          </a:p>
          <a:p>
            <a:pPr marL="0" indent="0" algn="just" rtl="1">
              <a:buNone/>
            </a:pPr>
            <a:r>
              <a:rPr lang="fa-IR" sz="2800" u="sng" dirty="0">
                <a:cs typeface="B Nazanin" panose="00000400000000000000" pitchFamily="2" charset="-78"/>
              </a:rPr>
              <a:t>سه دلیل جان گرایس کوم از مطالعه نظام های آموزش و پرورش </a:t>
            </a:r>
            <a:r>
              <a:rPr lang="fa-IR" sz="2800" u="sng" dirty="0" smtClean="0">
                <a:cs typeface="B Nazanin" panose="00000400000000000000" pitchFamily="2" charset="-78"/>
              </a:rPr>
              <a:t>کشورهای </a:t>
            </a:r>
            <a:r>
              <a:rPr lang="fa-IR" sz="2800" u="sng" dirty="0">
                <a:cs typeface="B Nazanin" panose="00000400000000000000" pitchFamily="2" charset="-78"/>
              </a:rPr>
              <a:t>اروپایی</a:t>
            </a:r>
            <a:endParaRPr lang="en-US" sz="2800" dirty="0">
              <a:cs typeface="B Nazanin" panose="00000400000000000000" pitchFamily="2" charset="-78"/>
            </a:endParaRPr>
          </a:p>
          <a:p>
            <a:pPr marL="0" lvl="0" indent="0" algn="just" rtl="1">
              <a:buNone/>
            </a:pPr>
            <a:r>
              <a:rPr lang="fa-IR" sz="2800" dirty="0" smtClean="0">
                <a:cs typeface="B Nazanin" panose="00000400000000000000" pitchFamily="2" charset="-78"/>
              </a:rPr>
              <a:t>1. </a:t>
            </a:r>
            <a:r>
              <a:rPr lang="ar-SA" sz="2800" dirty="0" smtClean="0">
                <a:cs typeface="B Nazanin" panose="00000400000000000000" pitchFamily="2" charset="-78"/>
              </a:rPr>
              <a:t>چون </a:t>
            </a:r>
            <a:r>
              <a:rPr lang="ar-SA" sz="2800" dirty="0">
                <a:cs typeface="B Nazanin" panose="00000400000000000000" pitchFamily="2" charset="-78"/>
              </a:rPr>
              <a:t>امریکا قصد دارد روابط فرهنگی و تجاری خود را با اروپائیان کسترش دهد ،شناخت فرهنگ و جامعه این کشور ها برای نیل به این هدف مفید خواهد بود</a:t>
            </a:r>
            <a:endParaRPr lang="en-US" sz="2800" dirty="0">
              <a:cs typeface="B Nazanin" panose="00000400000000000000" pitchFamily="2" charset="-78"/>
            </a:endParaRPr>
          </a:p>
          <a:p>
            <a:pPr marL="0" lvl="0" indent="0" algn="just" rtl="1">
              <a:buNone/>
            </a:pPr>
            <a:r>
              <a:rPr lang="fa-IR" sz="2800" dirty="0" smtClean="0">
                <a:cs typeface="B Nazanin" panose="00000400000000000000" pitchFamily="2" charset="-78"/>
              </a:rPr>
              <a:t>2. </a:t>
            </a:r>
            <a:r>
              <a:rPr lang="ar-SA" sz="2800" dirty="0" smtClean="0">
                <a:cs typeface="B Nazanin" panose="00000400000000000000" pitchFamily="2" charset="-78"/>
              </a:rPr>
              <a:t>برقراری </a:t>
            </a:r>
            <a:r>
              <a:rPr lang="ar-SA" sz="2800" dirty="0">
                <a:cs typeface="B Nazanin" panose="00000400000000000000" pitchFamily="2" charset="-78"/>
              </a:rPr>
              <a:t>حسن تفاهم بین امریکا و سایر کشورهای اروپایی بخصوص کشوری چون انگلستان که مدتی طولانی ،امریکا تحت سیطره و نفوذ استعماری آن بوده است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3.آشنايي با تجارب و تدابيري كه كشورهاي اروپايي در زمينه گسترش و بهبود بخشيدن نظام آموزش و پرورش خود داشته اند مي تواند الهام بخش دست اندركاران باشد </a:t>
            </a:r>
            <a:endParaRPr lang="en-US" sz="2800" dirty="0">
              <a:cs typeface="B Nazanin" panose="00000400000000000000" pitchFamily="2" charset="-78"/>
            </a:endParaRPr>
          </a:p>
        </p:txBody>
      </p:sp>
    </p:spTree>
    <p:extLst>
      <p:ext uri="{BB962C8B-B14F-4D97-AF65-F5344CB8AC3E}">
        <p14:creationId xmlns:p14="http://schemas.microsoft.com/office/powerpoint/2010/main" val="562259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1362" y="535460"/>
            <a:ext cx="9448491" cy="5712940"/>
          </a:xfrm>
        </p:spPr>
        <p:txBody>
          <a:bodyPr>
            <a:normAutofit/>
          </a:bodyPr>
          <a:lstStyle/>
          <a:p>
            <a:pPr marL="0" indent="0" algn="just" rtl="1">
              <a:buNone/>
            </a:pPr>
            <a:r>
              <a:rPr lang="fa-IR" sz="2400" u="sng" dirty="0">
                <a:cs typeface="B Nazanin" panose="00000400000000000000" pitchFamily="2" charset="-78"/>
              </a:rPr>
              <a:t>هوراس مان آمريكايي</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در زمينه ارزش و فوايد ي كه مطالعه و مشاهده نظام هاي تعليم و تربيت كشورهاي ديگر، بيان داشته كه عاقلانه است كه ما از تجارب ديگران بهره گيريم و منتظر نشويم همان تجربه را كه ديگران به قيمت صرف زمان و سرمايه فراوان به دست آورده اند به علت عدم آگاهي دوباره مورد تجربه قرار دهيم</a:t>
            </a:r>
            <a:endParaRPr lang="en-US" sz="2400" dirty="0">
              <a:cs typeface="B Nazanin" panose="00000400000000000000" pitchFamily="2" charset="-78"/>
            </a:endParaRPr>
          </a:p>
          <a:p>
            <a:pPr marL="0" indent="0" algn="just" rtl="1">
              <a:buNone/>
            </a:pPr>
            <a:r>
              <a:rPr lang="fa-IR" sz="2400" b="1" u="sng" dirty="0">
                <a:cs typeface="B Nazanin" panose="00000400000000000000" pitchFamily="2" charset="-78"/>
              </a:rPr>
              <a:t>هوراس مان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به تفاوت ارزشها و عقايد سياسي بين امريكا و هريك از كشورهاي اروپايي كه مانعي بر سر راه اقتباس فرهنگي است توجه داشته است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هوراس مان اعتقاد دارد كه: از تعليم و تربيت مي توان به عنوان وسيله اي كه بالقوه خنثي است استفاده كرد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معروفترين مطالعات الگوگيري بعد از ژولين  راجوزف كي انگليسي انجام داد ه است وي به مطالعه شرايط اجتماعي و نوع تعليم و تربيت معمول در كشورهاي مورد بازديد پرداخت</a:t>
            </a:r>
            <a:endParaRPr lang="en-US" sz="2400" dirty="0">
              <a:cs typeface="B Nazanin" panose="00000400000000000000" pitchFamily="2" charset="-78"/>
            </a:endParaRPr>
          </a:p>
        </p:txBody>
      </p:sp>
    </p:spTree>
    <p:extLst>
      <p:ext uri="{BB962C8B-B14F-4D97-AF65-F5344CB8AC3E}">
        <p14:creationId xmlns:p14="http://schemas.microsoft.com/office/powerpoint/2010/main" val="1052631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642552"/>
            <a:ext cx="8946541" cy="5605848"/>
          </a:xfrm>
        </p:spPr>
        <p:txBody>
          <a:bodyPr>
            <a:normAutofit/>
          </a:bodyPr>
          <a:lstStyle/>
          <a:p>
            <a:pPr marL="0" indent="0" algn="just" rtl="1">
              <a:buNone/>
            </a:pPr>
            <a:r>
              <a:rPr lang="fa-IR" sz="3600" u="sng" dirty="0">
                <a:cs typeface="B Nazanin" panose="00000400000000000000" pitchFamily="2" charset="-78"/>
              </a:rPr>
              <a:t>مقاله جوزف كي تحت عنوان شرايط اجتماعي و تعليم و تربيت مردم انگلستان و اروپا منتشر شد كه در اين مقاله به تجزيه و تحليل عواملي كه موجبات ارتقاء سطح زندگي اجتماعي طبقات كم در آمد شده پرداخته و آن رانتيجه دوعامل مي داند</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الف)گسترش تعليمات همگاني و تداوم و استمرار آن تا دوره بزرگسالي كه همگان صرف نظر از اينكه متعلق به چه طبقه اجتماعي هستند از آن برخوردارند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ب)اصلاحات اراضي و تقسيم زمين بين دهقانان و كشاورزان</a:t>
            </a:r>
            <a:endParaRPr lang="en-US" sz="3600" dirty="0">
              <a:cs typeface="B Nazanin" panose="00000400000000000000" pitchFamily="2" charset="-78"/>
            </a:endParaRPr>
          </a:p>
        </p:txBody>
      </p:sp>
    </p:spTree>
    <p:extLst>
      <p:ext uri="{BB962C8B-B14F-4D97-AF65-F5344CB8AC3E}">
        <p14:creationId xmlns:p14="http://schemas.microsoft.com/office/powerpoint/2010/main" val="3064058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223" y="454777"/>
            <a:ext cx="9489680" cy="5690650"/>
          </a:xfrm>
        </p:spPr>
        <p:txBody>
          <a:bodyPr>
            <a:normAutofit/>
          </a:bodyPr>
          <a:lstStyle/>
          <a:p>
            <a:pPr marL="0" indent="0" algn="just" rtl="1">
              <a:buNone/>
            </a:pPr>
            <a:r>
              <a:rPr lang="fa-IR" sz="2400" b="1" dirty="0">
                <a:cs typeface="B Nazanin" panose="00000400000000000000" pitchFamily="2" charset="-78"/>
              </a:rPr>
              <a:t>ماتيو آرنولد انگليسي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شاعر ،نويسنده ،سياستمدار ،اداره كننده مدرسه ،محقق و بنيانگذار نظام آموزش و پرورش ملي انگلستان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مشهورترين مطالعه وي بررسی تاريخي و آماري نظام هاي آموزشي و پرورش فرانسه و آلمان است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ماتيو آرنولد معتقد است كه هدف و ارزش مطالعات تطبيقي در آن است كه به طور ساده و جدي دريابيم كه چگونه از كشورهاي ديگر بياموزيم و از تجربه ها ي آنان در زمينه آموزش و پرورش بهره گيريم.</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ويژگي هاي اين دوره از مطالعات آموزش و پرورش تطبيقي و الگوگيري اكثر دانشمندان و محققان اين دوره به عمل اقتباس فرهنگي و الگوگيري از جنبه هاي نوين و پيشرفته نظام  آموزش و پرورش كشورهاي ديگر توجه خاص داشته وبر آن صحه گذاشته اند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اين مطالعات داراي يك وجه اشتراك هستند كه عبارت از اين است كه اكثر اين افراد سعي كرده اند كه به اثبات برسانند كه آگاهي و شناخت درباره تعليم وتربيت كشورهاي ديگر مفيد بوده و از اهميتي خاص برخوردار است</a:t>
            </a:r>
            <a:endParaRPr lang="en-US" sz="2400" dirty="0">
              <a:cs typeface="B Nazanin" panose="00000400000000000000" pitchFamily="2" charset="-78"/>
            </a:endParaRPr>
          </a:p>
        </p:txBody>
      </p:sp>
    </p:spTree>
    <p:extLst>
      <p:ext uri="{BB962C8B-B14F-4D97-AF65-F5344CB8AC3E}">
        <p14:creationId xmlns:p14="http://schemas.microsoft.com/office/powerpoint/2010/main" val="3998638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320" y="469558"/>
            <a:ext cx="9588534" cy="5778842"/>
          </a:xfrm>
        </p:spPr>
        <p:txBody>
          <a:bodyPr>
            <a:normAutofit/>
          </a:bodyPr>
          <a:lstStyle/>
          <a:p>
            <a:pPr marL="0" indent="0" algn="just" rtl="1">
              <a:buNone/>
            </a:pPr>
            <a:r>
              <a:rPr lang="fa-IR" sz="2600" b="1" u="sng" dirty="0">
                <a:cs typeface="B Nazanin" panose="00000400000000000000" pitchFamily="2" charset="-78"/>
              </a:rPr>
              <a:t>مهمترين علت كم اهميت تلقي شدن مطالعات الگوگيري</a:t>
            </a:r>
            <a:r>
              <a:rPr lang="fa-IR" sz="2600" b="1" dirty="0">
                <a:cs typeface="B Nazanin" panose="00000400000000000000" pitchFamily="2" charset="-78"/>
              </a:rPr>
              <a:t>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1.اغلب بدون طرح تحقيقي دقيق  قبلی بوده است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2.به صورت نامنظم ارائه داده شده و جسته و گريخته پديدهاي مشاهده شده مورد بحث قرار گرفته است.</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3.به علت محدوديت و ناكافي بودن منابع و ماخذ مورد استفاده تعميم نتايج حاصله به مقياس كلي تر امكان پذير نبوده است.</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4.فقدان اصطلاحات استاندارد و تعريف شده مانع ديگري در كار محققان اين دوره بوده است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5.گر چه برخي از محققان اين دوره از عوامل فرهنگي و اجتماعي در رابطه با نظام تعليم و تربيت جامعه بحث كرده اند اغلب در راه روشن كردن پیچيدگي و اشكال اين روابط اقدامي نكرده اند</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مسائل و مشكلات تربيتي در جوامع مختلف به دلايل سوابق تاريخي اجتماعي ،اقتصادي و فرهنگي متفاوتند و اين خود عمل اقتباس فرهنگي را با مشكل روبه رو مي سازد</a:t>
            </a:r>
            <a:endParaRPr lang="en-US" sz="2600" dirty="0">
              <a:cs typeface="B Nazanin" panose="00000400000000000000" pitchFamily="2" charset="-78"/>
            </a:endParaRPr>
          </a:p>
        </p:txBody>
      </p:sp>
    </p:spTree>
    <p:extLst>
      <p:ext uri="{BB962C8B-B14F-4D97-AF65-F5344CB8AC3E}">
        <p14:creationId xmlns:p14="http://schemas.microsoft.com/office/powerpoint/2010/main" val="643099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70" y="452718"/>
            <a:ext cx="10140779" cy="815909"/>
          </a:xfrm>
        </p:spPr>
        <p:txBody>
          <a:bodyPr/>
          <a:lstStyle/>
          <a:p>
            <a:pPr algn="ctr"/>
            <a:r>
              <a:rPr lang="fa-IR" sz="2400" b="1" dirty="0"/>
              <a:t>مطالعات تطبيقي آموزش و پرورش </a:t>
            </a:r>
            <a:r>
              <a:rPr lang="fa-IR" sz="2400" b="1" dirty="0" smtClean="0"/>
              <a:t>تحت تاثیر </a:t>
            </a:r>
            <a:r>
              <a:rPr lang="fa-IR" sz="2400" b="1" dirty="0"/>
              <a:t>نهضت انتر ناسيوناليست ها ( بين المللي)</a:t>
            </a:r>
            <a:endParaRPr lang="en-US" sz="2400" dirty="0"/>
          </a:p>
        </p:txBody>
      </p:sp>
      <p:sp>
        <p:nvSpPr>
          <p:cNvPr id="3" name="Content Placeholder 2"/>
          <p:cNvSpPr>
            <a:spLocks noGrp="1"/>
          </p:cNvSpPr>
          <p:nvPr>
            <p:ph idx="1"/>
          </p:nvPr>
        </p:nvSpPr>
        <p:spPr>
          <a:xfrm>
            <a:off x="1103312" y="1186250"/>
            <a:ext cx="8946541" cy="5062150"/>
          </a:xfrm>
        </p:spPr>
        <p:txBody>
          <a:bodyPr>
            <a:normAutofit fontScale="92500" lnSpcReduction="20000"/>
          </a:bodyPr>
          <a:lstStyle/>
          <a:p>
            <a:pPr marL="0" indent="0" algn="just" rtl="1">
              <a:buNone/>
            </a:pPr>
            <a:r>
              <a:rPr lang="fa-IR" sz="3200" b="1" dirty="0">
                <a:cs typeface="B Nazanin" panose="00000400000000000000" pitchFamily="2" charset="-78"/>
              </a:rPr>
              <a:t>مطالعات این دوره به 4 گروه تقسیم می شوند</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الف-مطالعات و تحقيقاتي كه جنبه جهان شمولي داشت </a:t>
            </a:r>
            <a:r>
              <a:rPr lang="fa-IR" sz="3200" dirty="0" smtClean="0">
                <a:cs typeface="B Nazanin" panose="00000400000000000000" pitchFamily="2" charset="-78"/>
              </a:rPr>
              <a:t>و بیشتر </a:t>
            </a:r>
            <a:r>
              <a:rPr lang="fa-IR" sz="3200" dirty="0">
                <a:cs typeface="B Nazanin" panose="00000400000000000000" pitchFamily="2" charset="-78"/>
              </a:rPr>
              <a:t>به مسائل و مشكلات تعليم و تربيت در مقياس وسيعتر از وطن خود توجه داشتند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تاليفات و نوشته هاي </a:t>
            </a:r>
            <a:r>
              <a:rPr lang="fa-IR" sz="3200" b="1" u="sng" dirty="0">
                <a:cs typeface="B Nazanin" panose="00000400000000000000" pitchFamily="2" charset="-78"/>
              </a:rPr>
              <a:t>پل مونرو</a:t>
            </a:r>
            <a:r>
              <a:rPr lang="fa-IR" sz="3200" dirty="0">
                <a:cs typeface="B Nazanin" panose="00000400000000000000" pitchFamily="2" charset="-78"/>
              </a:rPr>
              <a:t> نمونه بارز اين گروه از مطالعات است او كليه مقالات خود را در زمينه تعليم و تربيت تطبيقي كه در سالهاي 1927تا1932به رشته تحرير در آورد در كتابي دوجلدي به نام </a:t>
            </a:r>
            <a:r>
              <a:rPr lang="en-US" sz="3200" dirty="0">
                <a:cs typeface="B Nazanin" panose="00000400000000000000" pitchFamily="2" charset="-78"/>
              </a:rPr>
              <a:t>essay </a:t>
            </a:r>
            <a:r>
              <a:rPr lang="en-US" sz="3200" dirty="0" smtClean="0">
                <a:cs typeface="B Nazanin" panose="00000400000000000000" pitchFamily="2" charset="-78"/>
              </a:rPr>
              <a:t>in </a:t>
            </a:r>
            <a:r>
              <a:rPr lang="en-US" sz="3200" dirty="0" err="1" smtClean="0">
                <a:cs typeface="B Nazanin" panose="00000400000000000000" pitchFamily="2" charset="-78"/>
              </a:rPr>
              <a:t>comprative</a:t>
            </a:r>
            <a:r>
              <a:rPr lang="en-US" sz="3200" dirty="0" smtClean="0">
                <a:cs typeface="B Nazanin" panose="00000400000000000000" pitchFamily="2" charset="-78"/>
              </a:rPr>
              <a:t> </a:t>
            </a:r>
            <a:r>
              <a:rPr lang="en-US" sz="3200" dirty="0">
                <a:cs typeface="B Nazanin" panose="00000400000000000000" pitchFamily="2" charset="-78"/>
              </a:rPr>
              <a:t>education</a:t>
            </a:r>
            <a:r>
              <a:rPr lang="fa-IR" sz="3200" dirty="0">
                <a:cs typeface="B Nazanin" panose="00000400000000000000" pitchFamily="2" charset="-78"/>
              </a:rPr>
              <a:t> منتشر كرده </a:t>
            </a:r>
            <a:r>
              <a:rPr lang="fa-IR" sz="3200" dirty="0" smtClean="0">
                <a:cs typeface="B Nazanin" panose="00000400000000000000" pitchFamily="2" charset="-78"/>
              </a:rPr>
              <a:t>.</a:t>
            </a:r>
            <a:endParaRPr lang="en-US" sz="3200" dirty="0" smtClean="0">
              <a:cs typeface="B Nazanin" panose="00000400000000000000" pitchFamily="2" charset="-78"/>
            </a:endParaRPr>
          </a:p>
          <a:p>
            <a:pPr marL="0" indent="0" algn="just" rtl="1">
              <a:buNone/>
            </a:pPr>
            <a:r>
              <a:rPr lang="fa-IR" sz="3200" dirty="0">
                <a:cs typeface="B Nazanin" panose="00000400000000000000" pitchFamily="2" charset="-78"/>
              </a:rPr>
              <a:t>ب)گروه دوم اين مطالعات منحصر به انتشار آمار و اطلاعات كمي در خصوص جنبه هاي مختلف آموزش و پرورش كشورهاي جهان است.</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دفتر بين المللي تعليم و تربيت نقش موثري در جمع آوري و انتشار اين گونه اطلاعات داشته يكي از كارهاي اساسي اين دفتر انتشار سالنامه بين المللي تعليم و تربيت است</a:t>
            </a:r>
            <a:endParaRPr lang="en-US" sz="3200" dirty="0">
              <a:cs typeface="B Nazanin" panose="00000400000000000000" pitchFamily="2" charset="-78"/>
            </a:endParaRPr>
          </a:p>
        </p:txBody>
      </p:sp>
    </p:spTree>
    <p:extLst>
      <p:ext uri="{BB962C8B-B14F-4D97-AF65-F5344CB8AC3E}">
        <p14:creationId xmlns:p14="http://schemas.microsoft.com/office/powerpoint/2010/main" val="1920620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222" y="461320"/>
            <a:ext cx="9522631" cy="5787080"/>
          </a:xfrm>
        </p:spPr>
        <p:txBody>
          <a:bodyPr>
            <a:noAutofit/>
          </a:bodyPr>
          <a:lstStyle/>
          <a:p>
            <a:pPr marL="0" indent="0" algn="just" rtl="1">
              <a:buNone/>
            </a:pPr>
            <a:r>
              <a:rPr lang="fa-IR" sz="3200" b="1" u="sng" dirty="0"/>
              <a:t>به دلايل زير اين گونه مطالعات صحت و اعتبار كمي داشت :</a:t>
            </a:r>
            <a:endParaRPr lang="en-US" sz="3200" dirty="0"/>
          </a:p>
          <a:p>
            <a:pPr marL="0" indent="0" algn="just" rtl="1">
              <a:buNone/>
            </a:pPr>
            <a:r>
              <a:rPr lang="fa-IR" sz="3200" dirty="0"/>
              <a:t>1.فقدان راهنمايي هاي مشابه و دقيق به منظور جمع آوري انعكاس و درج اين اطلاعات و دادها </a:t>
            </a:r>
            <a:endParaRPr lang="en-US" sz="3200" dirty="0"/>
          </a:p>
          <a:p>
            <a:pPr marL="0" indent="0" algn="just" rtl="1">
              <a:buNone/>
            </a:pPr>
            <a:r>
              <a:rPr lang="fa-IR" sz="3200" dirty="0"/>
              <a:t>2.تعصب خاص گزارش دهندگان در مورد افشا نكردن آمار و ارقام صحيح مبتني بر واقعيت به منظور حفظ حيثيت كاذب ملي كشور خود </a:t>
            </a:r>
            <a:endParaRPr lang="en-US" sz="3200" dirty="0"/>
          </a:p>
          <a:p>
            <a:pPr marL="0" indent="0" algn="just" rtl="1">
              <a:buNone/>
            </a:pPr>
            <a:r>
              <a:rPr lang="fa-IR" sz="3200" dirty="0"/>
              <a:t>3.عدم دسترسي به تعاريف اصطلاحات استاندارد شده </a:t>
            </a:r>
            <a:endParaRPr lang="en-US" sz="3200" dirty="0"/>
          </a:p>
          <a:p>
            <a:pPr marL="0" indent="0" algn="just" rtl="1">
              <a:buNone/>
            </a:pPr>
            <a:r>
              <a:rPr lang="fa-IR" sz="3200" dirty="0"/>
              <a:t>4.عدم مهارت گزارشگران و در صورت دارا بودن مهارت ،نداشتن مجوز از مسئولان امور كشور مبني بر انعكاس تصوير واقعي جنبه هاي مختلف نظام تعليم وتربيت جاري كشورشان.</a:t>
            </a:r>
            <a:endParaRPr lang="en-US" sz="3200" dirty="0"/>
          </a:p>
        </p:txBody>
      </p:sp>
    </p:spTree>
    <p:extLst>
      <p:ext uri="{BB962C8B-B14F-4D97-AF65-F5344CB8AC3E}">
        <p14:creationId xmlns:p14="http://schemas.microsoft.com/office/powerpoint/2010/main" val="1323679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609600"/>
            <a:ext cx="8946541" cy="5638799"/>
          </a:xfrm>
        </p:spPr>
        <p:txBody>
          <a:bodyPr>
            <a:noAutofit/>
          </a:bodyPr>
          <a:lstStyle/>
          <a:p>
            <a:pPr marL="0" indent="0" algn="just" rtl="1">
              <a:buNone/>
            </a:pPr>
            <a:r>
              <a:rPr lang="fa-IR" sz="3400" dirty="0"/>
              <a:t>ج)گروه سوم اين مطالعات مربوط به تحقيقات و مطالعاتي است كه به ياري آمار و اطلاعات جمع آوري شده در سازمانهاي بين المللي از جمله دفتر بين المللي تعليم و تربيت و يونسكو انجام گرفته است كه به مقايسه نظامهاي تعليم و تربيت پرداخته اند .</a:t>
            </a:r>
            <a:endParaRPr lang="en-US" sz="3400" dirty="0"/>
          </a:p>
          <a:p>
            <a:pPr marL="0" indent="0" algn="just" rtl="1">
              <a:buNone/>
            </a:pPr>
            <a:r>
              <a:rPr lang="fa-IR" sz="3400" b="1" dirty="0"/>
              <a:t>نوشته </a:t>
            </a:r>
            <a:r>
              <a:rPr lang="fa-IR" sz="3400" b="1" dirty="0" smtClean="0"/>
              <a:t>ها و </a:t>
            </a:r>
            <a:r>
              <a:rPr lang="fa-IR" sz="3400" b="1" dirty="0"/>
              <a:t>پژوهشهاي </a:t>
            </a:r>
            <a:r>
              <a:rPr lang="fa-IR" sz="3400" b="1" u="sng" dirty="0" smtClean="0"/>
              <a:t>پدرو روزلو </a:t>
            </a:r>
            <a:r>
              <a:rPr lang="fa-IR" sz="3400" b="1" dirty="0"/>
              <a:t>از اين جمله است :</a:t>
            </a:r>
            <a:endParaRPr lang="en-US" sz="3400" dirty="0"/>
          </a:p>
          <a:p>
            <a:pPr marL="0" indent="0" algn="just" rtl="1">
              <a:buNone/>
            </a:pPr>
            <a:r>
              <a:rPr lang="fa-IR" sz="3400" dirty="0"/>
              <a:t>به عقيده وي اينگونه مطالعات در ايجاد پلهاي ارتباطي بين دولتهاي جهان بويژه بلوكهاي </a:t>
            </a:r>
            <a:r>
              <a:rPr lang="fa-IR" sz="3400" dirty="0" smtClean="0"/>
              <a:t>شرق </a:t>
            </a:r>
            <a:r>
              <a:rPr lang="fa-IR" sz="3400" dirty="0"/>
              <a:t>و غرب مؤثر بوده است و دراز بين رفتن تفرقه بين المللي و شكل گرفتن امت بشري كه از تفاهم بيشتري برخوردار باشند نقش اساسي ايفا مي نمايد</a:t>
            </a:r>
            <a:endParaRPr lang="en-US" sz="3400" dirty="0"/>
          </a:p>
        </p:txBody>
      </p:sp>
    </p:spTree>
    <p:extLst>
      <p:ext uri="{BB962C8B-B14F-4D97-AF65-F5344CB8AC3E}">
        <p14:creationId xmlns:p14="http://schemas.microsoft.com/office/powerpoint/2010/main" val="37341363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609600"/>
            <a:ext cx="8946541" cy="5638799"/>
          </a:xfrm>
        </p:spPr>
        <p:txBody>
          <a:bodyPr>
            <a:normAutofit/>
          </a:bodyPr>
          <a:lstStyle/>
          <a:p>
            <a:pPr marL="0" indent="0" algn="just" rtl="1">
              <a:buNone/>
            </a:pPr>
            <a:r>
              <a:rPr lang="fa-IR" sz="3200" dirty="0"/>
              <a:t>د)پس از پايان جنگ جهاني دوم با تاسيس سازمانهاي چون يونسكو و سازمان همكاري توسعه اقتصادي  بر دامنه مطالعات تطبيقي در زمينه آموزش و پرورش افزوده است </a:t>
            </a:r>
            <a:endParaRPr lang="en-US" sz="3200" dirty="0"/>
          </a:p>
          <a:p>
            <a:pPr marL="0" indent="0" algn="just" rtl="1">
              <a:buNone/>
            </a:pPr>
            <a:r>
              <a:rPr lang="fa-IR" sz="3200" dirty="0"/>
              <a:t>دليل اعزام متخصصان تعليم و تربيت و برنامه ريزان را حسن نيت خود مبتني بر اينکه خواهان توسعه و پيشرفت تعليم و تربيت در كشورهاي در حال رشد و كم توسعه و پيشرفت تعليم  وتربيت دركشورهاي در حال رشد و كم توسعه هستند اعلام كردند و معتقدبودن كه صلح جهاني بدون مهيا كردن آموزش و پرورش مناسب براي توده مردمي كه گرفتار جهل وبيسوادي و بيماري خرافه پرستي هستند امكان پذير نخواهد بود</a:t>
            </a:r>
            <a:endParaRPr lang="en-US" sz="3200" dirty="0"/>
          </a:p>
        </p:txBody>
      </p:sp>
    </p:spTree>
    <p:extLst>
      <p:ext uri="{BB962C8B-B14F-4D97-AF65-F5344CB8AC3E}">
        <p14:creationId xmlns:p14="http://schemas.microsoft.com/office/powerpoint/2010/main" val="3448374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64190"/>
          </a:xfrm>
        </p:spPr>
        <p:txBody>
          <a:bodyPr/>
          <a:lstStyle/>
          <a:p>
            <a:pPr algn="ctr"/>
            <a:r>
              <a:rPr lang="fa-IR" sz="3600" b="1" dirty="0"/>
              <a:t>دوره توجه نظام آموزش و پرورش به عنوان يك نهاد اجتماعي</a:t>
            </a:r>
            <a:endParaRPr lang="en-US" sz="3600" dirty="0"/>
          </a:p>
        </p:txBody>
      </p:sp>
      <p:sp>
        <p:nvSpPr>
          <p:cNvPr id="3" name="Content Placeholder 2"/>
          <p:cNvSpPr>
            <a:spLocks noGrp="1"/>
          </p:cNvSpPr>
          <p:nvPr>
            <p:ph idx="1"/>
          </p:nvPr>
        </p:nvSpPr>
        <p:spPr>
          <a:xfrm>
            <a:off x="646112" y="1655806"/>
            <a:ext cx="9403742" cy="4592594"/>
          </a:xfrm>
        </p:spPr>
        <p:txBody>
          <a:bodyPr>
            <a:normAutofit/>
          </a:bodyPr>
          <a:lstStyle/>
          <a:p>
            <a:pPr marL="0" indent="0" algn="just" rtl="1">
              <a:buNone/>
            </a:pPr>
            <a:r>
              <a:rPr lang="fa-IR" sz="2800" b="1" u="sng" dirty="0"/>
              <a:t>ميشل سدلر1943-1861</a:t>
            </a:r>
            <a:endParaRPr lang="en-US" sz="2800" dirty="0"/>
          </a:p>
          <a:p>
            <a:pPr marL="0" indent="0" algn="just" rtl="1">
              <a:buNone/>
            </a:pPr>
            <a:r>
              <a:rPr lang="fa-IR" sz="2800" dirty="0"/>
              <a:t>اونظام هاي آموزش و پرورش را مولود دسته اي از عوامل و نيروهاي اجتماعي و تاريخي قابل تشخيص مي داند و اعتقاد دارد كه مطالعه و بررسي مدارس به عنوان نهاد اجتماعي كه جزءلاينفك جامعه اي است كه آن را در بر گرفته بدون در نظر گرفتن نهادهاي ديگر اجتماعي كه در شكل دادن و رشد و توسعه مدارس و آموزشگاههاي جامعه نقش حياتي ايفا كرده اند امري غير ممكن است.و بر اين باور است كه نمي توان نظام تعليم و تربيت كشوري را به طور انتزاعي و دور از حوزه نفوذ فرهنگي و اجتماعي شناخت و مورد بررسي قرار داد</a:t>
            </a:r>
            <a:endParaRPr lang="en-US" sz="2800" dirty="0"/>
          </a:p>
        </p:txBody>
      </p:sp>
    </p:spTree>
    <p:extLst>
      <p:ext uri="{BB962C8B-B14F-4D97-AF65-F5344CB8AC3E}">
        <p14:creationId xmlns:p14="http://schemas.microsoft.com/office/powerpoint/2010/main" val="35120058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9027" y="718388"/>
            <a:ext cx="9341399" cy="4195481"/>
          </a:xfrm>
        </p:spPr>
        <p:txBody>
          <a:bodyPr>
            <a:noAutofit/>
          </a:bodyPr>
          <a:lstStyle/>
          <a:p>
            <a:pPr marL="0" indent="0" algn="just" rtl="1">
              <a:buNone/>
            </a:pPr>
            <a:r>
              <a:rPr lang="fa-IR" sz="3200" dirty="0"/>
              <a:t>مطالعات اين دوره جاي خود را به پژوهشهايي داد كه در آن به عوامل فرهنگي و مقتضيات اجتماعي كه در جهت دادن و شكل يافتن نظام هاي مدرسه اي جامعه مؤثر بوده است توجه مي شد.</a:t>
            </a:r>
            <a:endParaRPr lang="en-US" sz="3200" dirty="0"/>
          </a:p>
          <a:p>
            <a:pPr marL="0" indent="0" algn="just" rtl="1">
              <a:buNone/>
            </a:pPr>
            <a:r>
              <a:rPr lang="fa-IR" sz="3200" dirty="0"/>
              <a:t>اينگونه مطالعات بيشتر به تحليل و شرح و تفسير پوياي پديده ها به جاي توصيف ايستاي مؤسسات آموزشي پرداخت تفكر علي و پژوهشهاي مبتني بر علت و معلول يابي كم كم در اين دوره و پس از آن جاي مطالعات صرفا توصيفي را گرفت.</a:t>
            </a:r>
            <a:endParaRPr lang="en-US" sz="3200" dirty="0"/>
          </a:p>
          <a:p>
            <a:pPr marL="0" indent="0" algn="just" rtl="1">
              <a:buNone/>
            </a:pPr>
            <a:r>
              <a:rPr lang="fa-IR" sz="3200" dirty="0"/>
              <a:t>سدلر عمل مستقيم اقتباس فرهنگي را سخت مورد انتقاد داده است .ومعتقد است كه نظام آموزش و  پرورش با جامعه و بنيادهاي آن در ارتباط است و يك رابطه دیالتيكي بين آنها وجود دارد</a:t>
            </a:r>
            <a:endParaRPr lang="en-US" sz="3200" dirty="0"/>
          </a:p>
        </p:txBody>
      </p:sp>
    </p:spTree>
    <p:extLst>
      <p:ext uri="{BB962C8B-B14F-4D97-AF65-F5344CB8AC3E}">
        <p14:creationId xmlns:p14="http://schemas.microsoft.com/office/powerpoint/2010/main" val="2992399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924" y="329514"/>
            <a:ext cx="9151929" cy="5918885"/>
          </a:xfrm>
        </p:spPr>
        <p:txBody>
          <a:bodyPr>
            <a:normAutofit fontScale="92500" lnSpcReduction="20000"/>
          </a:bodyPr>
          <a:lstStyle/>
          <a:p>
            <a:pPr marL="0" indent="0" algn="just" rtl="1">
              <a:buNone/>
            </a:pPr>
            <a:r>
              <a:rPr lang="fa-IR" sz="3600" b="1" u="sng" dirty="0"/>
              <a:t>ايساك كندل «اهل روماني»</a:t>
            </a:r>
            <a:endParaRPr lang="en-US" sz="3600" dirty="0"/>
          </a:p>
          <a:p>
            <a:pPr marL="0" indent="0" algn="just" rtl="1">
              <a:buNone/>
            </a:pPr>
            <a:r>
              <a:rPr lang="fa-IR" sz="3600" dirty="0"/>
              <a:t>مسائل تربيتي </a:t>
            </a:r>
            <a:r>
              <a:rPr lang="fa-IR" sz="3600" dirty="0" smtClean="0"/>
              <a:t>را بيشتر </a:t>
            </a:r>
            <a:r>
              <a:rPr lang="fa-IR" sz="3600" dirty="0"/>
              <a:t>از ديدگاه تاريخي و نقش عوامل سياسي ،اجتماعي ،فرهنگي و خصوصيات ملي مورد بررسي قرار داده است مباحث مورد بررسي تطبيقي كندل عبارتند از:</a:t>
            </a:r>
            <a:endParaRPr lang="en-US" sz="3600" dirty="0"/>
          </a:p>
          <a:p>
            <a:pPr marL="0" indent="0" algn="just" rtl="1">
              <a:buNone/>
            </a:pPr>
            <a:r>
              <a:rPr lang="fa-IR" sz="3600" dirty="0"/>
              <a:t>1.حكومت و تعليم و تربيت </a:t>
            </a:r>
            <a:endParaRPr lang="en-US" sz="3600" dirty="0"/>
          </a:p>
          <a:p>
            <a:pPr marL="0" indent="0" algn="just" rtl="1">
              <a:buNone/>
            </a:pPr>
            <a:r>
              <a:rPr lang="fa-IR" sz="3600" dirty="0"/>
              <a:t>2.ايجاد امكانات آموزشي براي همگان </a:t>
            </a:r>
            <a:endParaRPr lang="en-US" sz="3600" dirty="0"/>
          </a:p>
          <a:p>
            <a:pPr marL="0" indent="0" algn="just" rtl="1">
              <a:buNone/>
            </a:pPr>
            <a:r>
              <a:rPr lang="fa-IR" sz="3600" dirty="0"/>
              <a:t>3.تربيت معلم و ويژگيهاي ملي و تعليم و تربيت </a:t>
            </a:r>
            <a:endParaRPr lang="en-US" sz="3600" dirty="0"/>
          </a:p>
          <a:p>
            <a:pPr marL="0" indent="0" algn="just" rtl="1">
              <a:buNone/>
            </a:pPr>
            <a:r>
              <a:rPr lang="fa-IR" sz="3600" dirty="0"/>
              <a:t>4.مدرسه و دنياي كار و </a:t>
            </a:r>
            <a:r>
              <a:rPr lang="fa-IR" sz="3600" dirty="0" smtClean="0"/>
              <a:t>اشتغال</a:t>
            </a:r>
          </a:p>
          <a:p>
            <a:pPr marL="0" indent="0" algn="just" rtl="1">
              <a:buNone/>
            </a:pPr>
            <a:r>
              <a:rPr lang="fa-IR" sz="3600" dirty="0"/>
              <a:t>نكته اي كه او بدان اشاره كرده است اين است كه :</a:t>
            </a:r>
            <a:endParaRPr lang="en-US" sz="3600" dirty="0"/>
          </a:p>
          <a:p>
            <a:pPr marL="0" indent="0" algn="just" rtl="1">
              <a:buNone/>
            </a:pPr>
            <a:r>
              <a:rPr lang="fa-IR" sz="3600" dirty="0"/>
              <a:t>مطالعات مقايسه اي مي تواند در جهت هاي مختلفي سوق داده شود و روشهاي مورد استفاده با توجه به هدفهاي اينگونه پژوهشها تعيين مي گردد</a:t>
            </a:r>
            <a:endParaRPr lang="en-US" sz="3600" dirty="0"/>
          </a:p>
        </p:txBody>
      </p:sp>
    </p:spTree>
    <p:extLst>
      <p:ext uri="{BB962C8B-B14F-4D97-AF65-F5344CB8AC3E}">
        <p14:creationId xmlns:p14="http://schemas.microsoft.com/office/powerpoint/2010/main" val="1535470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584886"/>
            <a:ext cx="8946541" cy="5663513"/>
          </a:xfrm>
        </p:spPr>
        <p:txBody>
          <a:bodyPr>
            <a:normAutofit/>
          </a:bodyPr>
          <a:lstStyle/>
          <a:p>
            <a:pPr marL="0" indent="0" algn="just" rtl="1">
              <a:buNone/>
            </a:pPr>
            <a:r>
              <a:rPr lang="fa-IR" b="1" u="sng" dirty="0"/>
              <a:t>نيكلاس هنز</a:t>
            </a:r>
            <a:endParaRPr lang="en-US" dirty="0"/>
          </a:p>
          <a:p>
            <a:pPr marL="0" indent="0" algn="just" rtl="1">
              <a:buNone/>
            </a:pPr>
            <a:r>
              <a:rPr lang="fa-IR" dirty="0"/>
              <a:t>ازمهمترين كتابهاي او كتاب آموزش و پرورش تطبيقي و اصول سياستهاي آموزشي است.</a:t>
            </a:r>
            <a:endParaRPr lang="en-US" dirty="0"/>
          </a:p>
          <a:p>
            <a:pPr marL="0" indent="0" algn="just" rtl="1">
              <a:buNone/>
            </a:pPr>
            <a:r>
              <a:rPr lang="fa-IR" b="1" dirty="0"/>
              <a:t>از مسائل مورد تفحص </a:t>
            </a:r>
            <a:r>
              <a:rPr lang="fa-IR" b="1"/>
              <a:t>اين </a:t>
            </a:r>
            <a:r>
              <a:rPr lang="fa-IR" b="1" smtClean="0"/>
              <a:t>دانشمند </a:t>
            </a:r>
            <a:r>
              <a:rPr lang="fa-IR" b="1" dirty="0"/>
              <a:t>مي توان :</a:t>
            </a:r>
            <a:endParaRPr lang="en-US" dirty="0"/>
          </a:p>
          <a:p>
            <a:pPr marL="0" indent="0" algn="just" rtl="1">
              <a:buNone/>
            </a:pPr>
            <a:r>
              <a:rPr lang="fa-IR" dirty="0"/>
              <a:t>1.آموزش اجباري</a:t>
            </a:r>
            <a:endParaRPr lang="en-US" dirty="0"/>
          </a:p>
          <a:p>
            <a:pPr marL="0" indent="0" algn="just" rtl="1">
              <a:buNone/>
            </a:pPr>
            <a:r>
              <a:rPr lang="fa-IR" dirty="0"/>
              <a:t>2.مدرسه و حكومت</a:t>
            </a:r>
            <a:endParaRPr lang="en-US" dirty="0"/>
          </a:p>
          <a:p>
            <a:pPr marL="0" indent="0" algn="just" rtl="1">
              <a:buNone/>
            </a:pPr>
            <a:r>
              <a:rPr lang="fa-IR" dirty="0"/>
              <a:t>3.مدرسه و كليسا</a:t>
            </a:r>
            <a:endParaRPr lang="en-US" dirty="0"/>
          </a:p>
          <a:p>
            <a:pPr marL="0" indent="0" algn="just" rtl="1">
              <a:buNone/>
            </a:pPr>
            <a:r>
              <a:rPr lang="fa-IR" dirty="0"/>
              <a:t>4.مدرسه و شرايط اقتصادي</a:t>
            </a:r>
            <a:endParaRPr lang="en-US" dirty="0"/>
          </a:p>
          <a:p>
            <a:pPr marL="0" indent="0" algn="just" rtl="1">
              <a:buNone/>
            </a:pPr>
            <a:r>
              <a:rPr lang="fa-IR" dirty="0"/>
              <a:t>5.حكومت و خانواده </a:t>
            </a:r>
            <a:endParaRPr lang="en-US" dirty="0"/>
          </a:p>
          <a:p>
            <a:pPr marL="0" indent="0" algn="just" rtl="1">
              <a:buNone/>
            </a:pPr>
            <a:r>
              <a:rPr lang="fa-IR" dirty="0"/>
              <a:t>6.اقليتهاي قومي دانشگاهها و نخبه پروري</a:t>
            </a:r>
            <a:endParaRPr lang="en-US" dirty="0"/>
          </a:p>
          <a:p>
            <a:pPr marL="0" indent="0" algn="just" rtl="1">
              <a:buNone/>
            </a:pPr>
            <a:r>
              <a:rPr lang="fa-IR" dirty="0"/>
              <a:t>7.آموزش بزرگسالان و موانع اجتماعي و سياسي آن</a:t>
            </a:r>
            <a:endParaRPr lang="en-US" dirty="0"/>
          </a:p>
          <a:p>
            <a:pPr marL="0" indent="0" algn="just" rtl="1">
              <a:buNone/>
            </a:pPr>
            <a:r>
              <a:rPr lang="fa-IR" dirty="0"/>
              <a:t>8.آموزشهاي حرفه اي و جايگاه آن در توسعه </a:t>
            </a:r>
            <a:endParaRPr lang="en-US" dirty="0"/>
          </a:p>
          <a:p>
            <a:pPr marL="0" indent="0" algn="just" rtl="1">
              <a:buNone/>
            </a:pPr>
            <a:r>
              <a:rPr lang="fa-IR" dirty="0"/>
              <a:t>9.استعمار فرهنگي در سرزمينهاي تحت سلطه</a:t>
            </a:r>
            <a:endParaRPr lang="en-US" dirty="0"/>
          </a:p>
        </p:txBody>
      </p:sp>
    </p:spTree>
    <p:extLst>
      <p:ext uri="{BB962C8B-B14F-4D97-AF65-F5344CB8AC3E}">
        <p14:creationId xmlns:p14="http://schemas.microsoft.com/office/powerpoint/2010/main" val="33652930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437662"/>
            <a:ext cx="8946541" cy="5810738"/>
          </a:xfrm>
        </p:spPr>
        <p:txBody>
          <a:bodyPr>
            <a:noAutofit/>
          </a:bodyPr>
          <a:lstStyle/>
          <a:p>
            <a:pPr marL="0" indent="0" algn="just" rtl="1">
              <a:buNone/>
            </a:pPr>
            <a:r>
              <a:rPr lang="fa-IR" sz="3200" dirty="0"/>
              <a:t>به عقيده وي آموزش وپرورش تطبيقي به همان اندازه كه با تاريخ آموزش و پرورش ارتباط دارد با فلسفه تعليم و تربيت نيز در ارتباط است.</a:t>
            </a:r>
            <a:endParaRPr lang="en-US" sz="3200" dirty="0"/>
          </a:p>
          <a:p>
            <a:pPr marL="0" indent="0" algn="just" rtl="1">
              <a:buNone/>
            </a:pPr>
            <a:r>
              <a:rPr lang="fa-IR" sz="3200" b="1" dirty="0"/>
              <a:t>وي اعتقاد دارد كه :</a:t>
            </a:r>
            <a:endParaRPr lang="en-US" sz="3200" dirty="0"/>
          </a:p>
          <a:p>
            <a:pPr marL="0" indent="0" algn="just" rtl="1">
              <a:buNone/>
            </a:pPr>
            <a:r>
              <a:rPr lang="fa-IR" sz="3200" dirty="0"/>
              <a:t>درك جريانات داخل مدرسه بويژه از طريق مطالعه و تجزيه و تحليل جريانهاي خارج از مدرسه يعني عوامل اجتماعي ،اقتصادي ،سياسي و مذهبي كه محيط مدرسه متاثر از آن است امكانپذير است.</a:t>
            </a:r>
            <a:endParaRPr lang="en-US" sz="3200" dirty="0"/>
          </a:p>
          <a:p>
            <a:pPr marL="0" indent="0" algn="just" rtl="1">
              <a:buNone/>
            </a:pPr>
            <a:r>
              <a:rPr lang="fa-IR" sz="3200" dirty="0"/>
              <a:t>به نظر هنر قبل از مطالعه هريك از نظامهاي آموزشي و پرورشي بايد به شناسايي عواملي كه آن نظامها را پديد آورده اند و يا برنظامهاي آموزشي مؤثر بوده اند همت گماشت</a:t>
            </a:r>
            <a:endParaRPr lang="en-US" sz="3200" dirty="0"/>
          </a:p>
        </p:txBody>
      </p:sp>
    </p:spTree>
    <p:extLst>
      <p:ext uri="{BB962C8B-B14F-4D97-AF65-F5344CB8AC3E}">
        <p14:creationId xmlns:p14="http://schemas.microsoft.com/office/powerpoint/2010/main" val="1601116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sz="3200" b="1" dirty="0"/>
              <a:t>بهره مندي محققان از روشهاي علمي معمول در علوم اجتماعي</a:t>
            </a:r>
            <a:endParaRPr lang="en-US" sz="3200" dirty="0"/>
          </a:p>
        </p:txBody>
      </p:sp>
      <p:sp>
        <p:nvSpPr>
          <p:cNvPr id="3" name="Content Placeholder 2"/>
          <p:cNvSpPr>
            <a:spLocks noGrp="1"/>
          </p:cNvSpPr>
          <p:nvPr>
            <p:ph idx="1"/>
          </p:nvPr>
        </p:nvSpPr>
        <p:spPr>
          <a:xfrm>
            <a:off x="978266" y="1412056"/>
            <a:ext cx="9189549" cy="4195481"/>
          </a:xfrm>
        </p:spPr>
        <p:txBody>
          <a:bodyPr>
            <a:noAutofit/>
          </a:bodyPr>
          <a:lstStyle/>
          <a:p>
            <a:pPr marL="0" indent="0" algn="just" rtl="1">
              <a:buNone/>
            </a:pPr>
            <a:r>
              <a:rPr lang="fa-IR" sz="3600" dirty="0">
                <a:cs typeface="B Nazanin" panose="00000400000000000000" pitchFamily="2" charset="-78"/>
              </a:rPr>
              <a:t>دانشمندان آموزش و پرورش تطبيقي اين دوره با اين اعتقاد كه نظام آموزش و پرورش يكي از نهادهاي اجتماعي است و در مطالعه آن بايد از همان شيوه اي كه در مطالعه  سير نهادهاي موجود در جامعه به كار مي رود بهره گرفت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اقدام به بهره برداري از تجارب تحقيقي معمول در علوم اجتماعي از جمله علم سياست ،جامعه شناسي و اقتصاد مطالعات آموزشي و پرورشي تطبيقي وارد مرحله جديدي شد كه مي توان آن را دوره شكل گرايي ناميد</a:t>
            </a:r>
            <a:endParaRPr lang="en-US" sz="3600" dirty="0">
              <a:cs typeface="B Nazanin" panose="00000400000000000000" pitchFamily="2" charset="-78"/>
            </a:endParaRPr>
          </a:p>
        </p:txBody>
      </p:sp>
    </p:spTree>
    <p:extLst>
      <p:ext uri="{BB962C8B-B14F-4D97-AF65-F5344CB8AC3E}">
        <p14:creationId xmlns:p14="http://schemas.microsoft.com/office/powerpoint/2010/main" val="22063386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609600"/>
            <a:ext cx="8946541" cy="5638799"/>
          </a:xfrm>
        </p:spPr>
        <p:txBody>
          <a:bodyPr>
            <a:noAutofit/>
          </a:bodyPr>
          <a:lstStyle/>
          <a:p>
            <a:pPr marL="0" indent="0" algn="just" rtl="1">
              <a:buNone/>
            </a:pPr>
            <a:r>
              <a:rPr lang="fa-IR" sz="3200" u="sng" dirty="0"/>
              <a:t>يكي ازويژگي هاي  مطالعات اين دوره :</a:t>
            </a:r>
            <a:endParaRPr lang="en-US" sz="3200" dirty="0"/>
          </a:p>
          <a:p>
            <a:pPr marL="0" indent="0" algn="just" rtl="1">
              <a:buNone/>
            </a:pPr>
            <a:r>
              <a:rPr lang="fa-IR" sz="3200" dirty="0"/>
              <a:t>تاكيد محققان اين دوره برمطالعه تجربي و استفاده از روشهاي آماري و سرانجام سود گرفتن از روشهاي استقرايي در رد  يا  قبول فرضيه هاي تحقيقي است .</a:t>
            </a:r>
            <a:endParaRPr lang="en-US" sz="3200" dirty="0"/>
          </a:p>
          <a:p>
            <a:pPr marL="0" indent="0" algn="just" rtl="1">
              <a:buNone/>
            </a:pPr>
            <a:r>
              <a:rPr lang="fa-IR" sz="3200" dirty="0"/>
              <a:t>از برجسته ترين پژوهشگران اين دوره جرج زداف بردي لهستاني است .</a:t>
            </a:r>
            <a:endParaRPr lang="en-US" sz="3200" dirty="0"/>
          </a:p>
          <a:p>
            <a:pPr marL="0" indent="0" algn="just" rtl="1">
              <a:buNone/>
            </a:pPr>
            <a:r>
              <a:rPr lang="fa-IR" sz="3200" dirty="0"/>
              <a:t>بردي در رساله اي تحت عنوان گفتاري در باره روشهاي آموزش و پرورش تطبيقي اشاره مي كند كه اولين وظيفه افرادي كه به نحوي به تدريس يا تحقيق تعليم و تربيت تطبيقي مشغولند شناخت و آگاهي به شيوه هاي گوناگون بررسي و مقايسه آنها با هم و بالاخره گزينش شيوه اي مناسب است </a:t>
            </a:r>
            <a:endParaRPr lang="en-US" sz="3200" dirty="0"/>
          </a:p>
        </p:txBody>
      </p:sp>
    </p:spTree>
    <p:extLst>
      <p:ext uri="{BB962C8B-B14F-4D97-AF65-F5344CB8AC3E}">
        <p14:creationId xmlns:p14="http://schemas.microsoft.com/office/powerpoint/2010/main" val="3080076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6924" y="562708"/>
            <a:ext cx="9072930" cy="5685691"/>
          </a:xfrm>
        </p:spPr>
        <p:txBody>
          <a:bodyPr>
            <a:normAutofit/>
          </a:bodyPr>
          <a:lstStyle/>
          <a:p>
            <a:pPr marL="0" indent="0" algn="just" rtl="1">
              <a:buNone/>
            </a:pPr>
            <a:r>
              <a:rPr lang="fa-IR" sz="3600" u="sng" dirty="0"/>
              <a:t>بردی در جریان مطالعات تطبیقی آموزش و پرورش4 مرحله را مشخص کرده است :</a:t>
            </a:r>
            <a:endParaRPr lang="en-US" sz="3600" dirty="0"/>
          </a:p>
          <a:p>
            <a:pPr marL="0" lvl="0" indent="0" algn="just" rtl="1">
              <a:buNone/>
            </a:pPr>
            <a:r>
              <a:rPr lang="ar-SA" sz="3600" dirty="0"/>
              <a:t>توصیف   2- تفسیر  3- همجواری  4- مقایسه </a:t>
            </a:r>
            <a:endParaRPr lang="en-US" sz="3600" dirty="0"/>
          </a:p>
          <a:p>
            <a:pPr marL="0" indent="0" algn="just" rtl="1">
              <a:buNone/>
            </a:pPr>
            <a:r>
              <a:rPr lang="fa-IR" sz="3600" dirty="0"/>
              <a:t>یکی از مطالعات کلاسیک این دوره را  فردریک ادینگ در سال 1958 انجام داد و درصد هزینه های آموزش و پرورش گروهی از کشورها را نسبت به کل در آمد ملی آنان مورد بررسی و مقایسه قرار داد و اعلام داشت که بین حجم کل درآمد ملی و درصدی ازآن که صرف هزینه های آموزش و پرورش می شود رابطه نزدیکی وجود دارد</a:t>
            </a:r>
            <a:endParaRPr lang="en-US" sz="3600" dirty="0"/>
          </a:p>
        </p:txBody>
      </p:sp>
    </p:spTree>
    <p:extLst>
      <p:ext uri="{BB962C8B-B14F-4D97-AF65-F5344CB8AC3E}">
        <p14:creationId xmlns:p14="http://schemas.microsoft.com/office/powerpoint/2010/main" val="20033899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649" y="497656"/>
            <a:ext cx="8946541" cy="4195481"/>
          </a:xfrm>
        </p:spPr>
        <p:txBody>
          <a:bodyPr>
            <a:noAutofit/>
          </a:bodyPr>
          <a:lstStyle/>
          <a:p>
            <a:pPr marL="0" indent="0" algn="just" rtl="1">
              <a:buNone/>
            </a:pPr>
            <a:r>
              <a:rPr lang="fa-IR" sz="3600" u="sng" dirty="0"/>
              <a:t>مهمترین دلایل ادینگ در افزایش هزینه های تعلیم و تربیت کشورها </a:t>
            </a:r>
            <a:endParaRPr lang="en-US" sz="3600" dirty="0"/>
          </a:p>
          <a:p>
            <a:pPr marL="0" lvl="0" indent="0" algn="just" rtl="1">
              <a:buNone/>
            </a:pPr>
            <a:r>
              <a:rPr lang="ar-SA" sz="3600" dirty="0"/>
              <a:t>افزایش تعداد افراد واجد شرایط مدرسه رفتن </a:t>
            </a:r>
            <a:endParaRPr lang="en-US" sz="3600" dirty="0"/>
          </a:p>
          <a:p>
            <a:pPr marL="0" lvl="0" indent="0" algn="just" rtl="1">
              <a:buNone/>
            </a:pPr>
            <a:r>
              <a:rPr lang="ar-SA" sz="3600" dirty="0"/>
              <a:t>افزایش تعدادمعلمان با تحصیلات بالاتر که ضرورتا با حقوق بیشتری باید به استخدام موسسات آموزشی در آیند</a:t>
            </a:r>
            <a:endParaRPr lang="en-US" sz="3600" dirty="0"/>
          </a:p>
          <a:p>
            <a:pPr marL="0" lvl="0" indent="0" algn="just" rtl="1">
              <a:buNone/>
            </a:pPr>
            <a:r>
              <a:rPr lang="ar-SA" sz="3600" dirty="0"/>
              <a:t>نیاز به ساختمانهای مجهز با وسایل پیچیده تر برای تعلیمات جدید </a:t>
            </a:r>
            <a:endParaRPr lang="en-US" sz="3600" dirty="0"/>
          </a:p>
          <a:p>
            <a:pPr marL="0" lvl="0" indent="0" algn="just" rtl="1">
              <a:buNone/>
            </a:pPr>
            <a:r>
              <a:rPr lang="ar-SA" sz="3600" dirty="0"/>
              <a:t>تمرکز فعالیتهای موسسات آموزشی بعد از جنگ جهانی دوم در سراسر جهان در توسعه علوم تجربی که از سایر رشته های علوم انسانی و اجتماعی پرخرجتر است</a:t>
            </a:r>
            <a:endParaRPr lang="en-US" sz="3600" dirty="0"/>
          </a:p>
        </p:txBody>
      </p:sp>
    </p:spTree>
    <p:extLst>
      <p:ext uri="{BB962C8B-B14F-4D97-AF65-F5344CB8AC3E}">
        <p14:creationId xmlns:p14="http://schemas.microsoft.com/office/powerpoint/2010/main" val="27772374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820" y="536733"/>
            <a:ext cx="8946541" cy="4195481"/>
          </a:xfrm>
        </p:spPr>
        <p:txBody>
          <a:bodyPr>
            <a:noAutofit/>
          </a:bodyPr>
          <a:lstStyle/>
          <a:p>
            <a:pPr marL="0" indent="0" algn="just" rtl="1">
              <a:buNone/>
            </a:pPr>
            <a:r>
              <a:rPr lang="fa-IR" sz="3000" u="sng" dirty="0"/>
              <a:t>نتيجه همبستگي هاي لازم بين شاخصهاي اقتصادي ،اجتماعي كشورهاي در حال رشد :</a:t>
            </a:r>
            <a:endParaRPr lang="en-US" sz="3000" dirty="0"/>
          </a:p>
          <a:p>
            <a:pPr marL="0" indent="0" algn="just" rtl="1">
              <a:buNone/>
            </a:pPr>
            <a:r>
              <a:rPr lang="fa-IR" sz="3000" dirty="0"/>
              <a:t>الف- كشورهايي كه در سال 1950از رشد اجتماعي مناسبي برخوردار بودند در سالهاي بعد به رشد اقتصادي چشمگيري نايل آمده ا ند .</a:t>
            </a:r>
            <a:endParaRPr lang="en-US" sz="3000" dirty="0"/>
          </a:p>
          <a:p>
            <a:pPr marL="0" indent="0" algn="just" rtl="1">
              <a:buNone/>
            </a:pPr>
            <a:r>
              <a:rPr lang="fa-IR" sz="3000" dirty="0"/>
              <a:t>وجود همبستگي و رابطه مثبت بين سطح رشد اجتماعي در سال 1950و توسعه اقتصادي در سال 1960</a:t>
            </a:r>
            <a:endParaRPr lang="en-US" sz="3000" dirty="0"/>
          </a:p>
          <a:p>
            <a:pPr marL="0" indent="0" algn="just" rtl="1">
              <a:buNone/>
            </a:pPr>
            <a:r>
              <a:rPr lang="fa-IR" sz="3000" dirty="0"/>
              <a:t>ب-  رشد سريع اقتصادي زمينه را براي رشد اجتماعي آماده مي نمايد .</a:t>
            </a:r>
            <a:endParaRPr lang="en-US" sz="3000" dirty="0"/>
          </a:p>
          <a:p>
            <a:pPr marL="0" indent="0" algn="just" rtl="1">
              <a:buNone/>
            </a:pPr>
            <a:r>
              <a:rPr lang="fa-IR" sz="3000" dirty="0"/>
              <a:t>يكي از اصول تحقيق بويژه در تحقيقات و پژوهشهاي اجتماعي،استعمال كلمات دقيق و اجتناب ازبه كاربردن كلمه يا مفهوم در غير از معناي اصلي خود است</a:t>
            </a:r>
            <a:endParaRPr lang="en-US" sz="3000" dirty="0"/>
          </a:p>
        </p:txBody>
      </p:sp>
    </p:spTree>
    <p:extLst>
      <p:ext uri="{BB962C8B-B14F-4D97-AF65-F5344CB8AC3E}">
        <p14:creationId xmlns:p14="http://schemas.microsoft.com/office/powerpoint/2010/main" val="2396071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7004" y="482026"/>
            <a:ext cx="8946541" cy="4195481"/>
          </a:xfrm>
        </p:spPr>
        <p:txBody>
          <a:bodyPr>
            <a:noAutofit/>
          </a:bodyPr>
          <a:lstStyle/>
          <a:p>
            <a:pPr marL="0" indent="0" algn="just" rtl="1">
              <a:buNone/>
            </a:pPr>
            <a:r>
              <a:rPr lang="fa-IR" sz="3000" dirty="0"/>
              <a:t>از جالبترين اين مطالعات را دانشمندی به نام رابرت جي هوينگهورست انجام داده است او بر اساس اين فرضيه كه صنعتي شدن منشا تغييرات اجتماعي بخصوص تحرك اجتماعي است كه خود از عامل ثالثي به نام تعليم و تربيت متاثر مي شود .</a:t>
            </a:r>
            <a:endParaRPr lang="en-US" sz="3000" dirty="0"/>
          </a:p>
          <a:p>
            <a:pPr marL="0" indent="0" algn="just" rtl="1">
              <a:buNone/>
            </a:pPr>
            <a:r>
              <a:rPr lang="fa-IR" sz="3000" dirty="0"/>
              <a:t>به نظر هوينگهورست عوامل مؤثر در تحرك اجتماعي عبارتند از</a:t>
            </a:r>
            <a:endParaRPr lang="en-US" sz="3000" dirty="0"/>
          </a:p>
          <a:p>
            <a:pPr marL="0" indent="0" algn="just" rtl="1">
              <a:buNone/>
            </a:pPr>
            <a:r>
              <a:rPr lang="fa-IR" sz="3000" dirty="0"/>
              <a:t>1.عواملي چون صنعتي شدن ،ميزان زادو ولد و ساخت طبقاتي در تحرك اجتماعي مؤثر هستند.</a:t>
            </a:r>
            <a:endParaRPr lang="en-US" sz="3000" dirty="0"/>
          </a:p>
          <a:p>
            <a:pPr marL="0" indent="0" algn="just" rtl="1">
              <a:buNone/>
            </a:pPr>
            <a:r>
              <a:rPr lang="fa-IR" sz="3000" dirty="0"/>
              <a:t>2.در جوامع صنعتي امكان تحرك اجتماعي و تحرك طبقه اي دشواري چنداني ندارد و تحرك طبقه اي براي افراد و گروههاي مختلف ،برخلاف كشورهاي غير صنعتي نسبتا به  آساني صورت مي گيرد </a:t>
            </a:r>
            <a:endParaRPr lang="en-US" sz="3000" dirty="0"/>
          </a:p>
        </p:txBody>
      </p:sp>
    </p:spTree>
    <p:extLst>
      <p:ext uri="{BB962C8B-B14F-4D97-AF65-F5344CB8AC3E}">
        <p14:creationId xmlns:p14="http://schemas.microsoft.com/office/powerpoint/2010/main" val="771261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528" y="575811"/>
            <a:ext cx="8946541" cy="4195481"/>
          </a:xfrm>
        </p:spPr>
        <p:txBody>
          <a:bodyPr>
            <a:noAutofit/>
          </a:bodyPr>
          <a:lstStyle/>
          <a:p>
            <a:pPr marL="0" indent="0" algn="just" rtl="1">
              <a:buNone/>
            </a:pPr>
            <a:r>
              <a:rPr lang="fa-IR" sz="3600" dirty="0"/>
              <a:t>هوينگهورست تعليم و تربيت را عاملي مؤثر در جريان صنعتي شدن و بالاخره تغييرات و تحولات اجتماعي معرفي مي نمايد </a:t>
            </a:r>
            <a:endParaRPr lang="en-US" sz="3600" dirty="0"/>
          </a:p>
          <a:p>
            <a:pPr marL="0" indent="0" algn="just" rtl="1">
              <a:buNone/>
            </a:pPr>
            <a:r>
              <a:rPr lang="fa-IR" sz="3600" dirty="0"/>
              <a:t>ويژگيهاي مطالعات تطبيقي در زمينه آموزش و پرورش :</a:t>
            </a:r>
            <a:endParaRPr lang="en-US" sz="3600" dirty="0"/>
          </a:p>
          <a:p>
            <a:pPr marL="0" indent="0" algn="just" rtl="1">
              <a:buNone/>
            </a:pPr>
            <a:r>
              <a:rPr lang="fa-IR" sz="3600" dirty="0"/>
              <a:t>1.اغلب پژوهشها ي اين دوره به صورت تجربي و بااستفاده از روشهاي آماري صورت گرفته است </a:t>
            </a:r>
            <a:endParaRPr lang="en-US" sz="3600" dirty="0"/>
          </a:p>
          <a:p>
            <a:pPr marL="0" indent="0" algn="just" rtl="1">
              <a:buNone/>
            </a:pPr>
            <a:r>
              <a:rPr lang="fa-IR" sz="3600" dirty="0"/>
              <a:t>2.پژوهندگان اين دوره عملا از تجارب تحقيقي و شيوه هاي بررسي معمول در علوم اجتماعي از جمله سياست ،جامعه شناسي و اقتصاد به منظور تعيين پديدهاي مورد تحقيق بهره گرفته اند</a:t>
            </a:r>
            <a:endParaRPr lang="en-US" sz="3600" dirty="0"/>
          </a:p>
        </p:txBody>
      </p:sp>
    </p:spTree>
    <p:extLst>
      <p:ext uri="{BB962C8B-B14F-4D97-AF65-F5344CB8AC3E}">
        <p14:creationId xmlns:p14="http://schemas.microsoft.com/office/powerpoint/2010/main" val="3925169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536733"/>
            <a:ext cx="9346468" cy="4195481"/>
          </a:xfrm>
        </p:spPr>
        <p:txBody>
          <a:bodyPr>
            <a:noAutofit/>
          </a:bodyPr>
          <a:lstStyle/>
          <a:p>
            <a:pPr marL="0" indent="0" algn="just" rtl="1">
              <a:buNone/>
            </a:pPr>
            <a:r>
              <a:rPr lang="fa-IR" sz="4000" dirty="0"/>
              <a:t>.تدوين گمانه يا وضع فرضيه تحقيقي و به معرض آزمايش گذاشتن آن را اغلب پژوهندگان اين دوره انجام دادند و باعث شد كه مطالعات اين دوره از ساير دورها متمايز گردد .</a:t>
            </a:r>
            <a:endParaRPr lang="en-US" sz="4000" dirty="0"/>
          </a:p>
          <a:p>
            <a:pPr marL="0" indent="0" algn="just" rtl="1">
              <a:buNone/>
            </a:pPr>
            <a:r>
              <a:rPr lang="fa-IR" sz="4000" dirty="0"/>
              <a:t>4.توجه خاص مطالعه گران اين دوره به نشان دادن شاخصها و متغيرهاي مورد آزمايش به صورت كمي و محاسبه در جه  وابستگي آنها نسبت به هم زمينه را براي تبيين علي  پديده هاي مورد تحقيق و و وارسي آنها به طور نظام دار</a:t>
            </a:r>
            <a:endParaRPr lang="en-US" sz="4000" dirty="0"/>
          </a:p>
        </p:txBody>
      </p:sp>
    </p:spTree>
    <p:extLst>
      <p:ext uri="{BB962C8B-B14F-4D97-AF65-F5344CB8AC3E}">
        <p14:creationId xmlns:p14="http://schemas.microsoft.com/office/powerpoint/2010/main" val="15625438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sz="3200" b="1" u="sng" dirty="0"/>
              <a:t>اصطلاحات و مفاهیم اساسی در آموزش و پرورش تطبیقی</a:t>
            </a:r>
            <a:endParaRPr lang="en-US" sz="3200" dirty="0"/>
          </a:p>
        </p:txBody>
      </p:sp>
      <p:sp>
        <p:nvSpPr>
          <p:cNvPr id="3" name="Content Placeholder 2"/>
          <p:cNvSpPr>
            <a:spLocks noGrp="1"/>
          </p:cNvSpPr>
          <p:nvPr>
            <p:ph idx="1"/>
          </p:nvPr>
        </p:nvSpPr>
        <p:spPr>
          <a:xfrm>
            <a:off x="931373" y="1591815"/>
            <a:ext cx="8946541" cy="4195481"/>
          </a:xfrm>
        </p:spPr>
        <p:txBody>
          <a:bodyPr>
            <a:noAutofit/>
          </a:bodyPr>
          <a:lstStyle/>
          <a:p>
            <a:pPr marL="0" lvl="0" indent="0" algn="just" rtl="1">
              <a:buNone/>
            </a:pPr>
            <a:r>
              <a:rPr lang="ar-SA" sz="2800" dirty="0">
                <a:cs typeface="B Nazanin" panose="00000400000000000000" pitchFamily="2" charset="-78"/>
              </a:rPr>
              <a:t>مدیریت متمرکز در اداره آموزش و پرورش</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در این روش اصول و خط و مشیهای بنیادی و برنامه های اجرایی و مالی از طرف دستگاه مرکزی که معمولا وزارت آموزش و پرورش است اعمال می گردد . اصول و خط و مشیهای یکنواخت و واحد با انعطاف پذیری کمتر بر روش اداره امور آموزش و پرورشدر سراسر کشور حاکم است.</a:t>
            </a:r>
            <a:endParaRPr lang="en-US" sz="2800" dirty="0">
              <a:cs typeface="B Nazanin" panose="00000400000000000000" pitchFamily="2" charset="-78"/>
            </a:endParaRPr>
          </a:p>
          <a:p>
            <a:pPr marL="0" lvl="0" indent="0" algn="just" rtl="1">
              <a:buNone/>
            </a:pPr>
            <a:r>
              <a:rPr lang="ar-SA" sz="2800" dirty="0">
                <a:cs typeface="B Nazanin" panose="00000400000000000000" pitchFamily="2" charset="-78"/>
              </a:rPr>
              <a:t>مدیریت غیر متمرکز اداره امور به شیوهای است که هر منطقه و ناحیه از طریق کمیته آموزش و پرورش که منتخب مردم هستند در تدوین ضوابط و قوانین آموزش ودر تصمیم گیری امور آموزشی ، اداری ، مالی مربوط به مناطق خود از استقلال عمل بر خوردارند.</a:t>
            </a:r>
            <a:endParaRPr lang="en-US" sz="2800" dirty="0">
              <a:cs typeface="B Nazanin" panose="00000400000000000000" pitchFamily="2" charset="-78"/>
            </a:endParaRPr>
          </a:p>
        </p:txBody>
      </p:sp>
    </p:spTree>
    <p:extLst>
      <p:ext uri="{BB962C8B-B14F-4D97-AF65-F5344CB8AC3E}">
        <p14:creationId xmlns:p14="http://schemas.microsoft.com/office/powerpoint/2010/main" val="33261862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5404" y="653964"/>
            <a:ext cx="8946541" cy="4195481"/>
          </a:xfrm>
        </p:spPr>
        <p:txBody>
          <a:bodyPr>
            <a:noAutofit/>
          </a:bodyPr>
          <a:lstStyle/>
          <a:p>
            <a:pPr marL="0" indent="0" algn="just" rtl="1">
              <a:buNone/>
            </a:pPr>
            <a:r>
              <a:rPr lang="fa-IR" sz="2800" dirty="0">
                <a:cs typeface="B Nazanin" panose="00000400000000000000" pitchFamily="2" charset="-78"/>
              </a:rPr>
              <a:t>حل و فصل امور در نظامهای آموزشی با مدیریت غیر متمرکز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بین دستگاه مرکزی و مقامات محلی آموزش و پرورش ، مدیران و کادر آموزشی مدارس تقسیم می شود</a:t>
            </a:r>
            <a:endParaRPr lang="en-US" sz="2800" dirty="0">
              <a:cs typeface="B Nazanin" panose="00000400000000000000" pitchFamily="2" charset="-78"/>
            </a:endParaRPr>
          </a:p>
          <a:p>
            <a:pPr marL="0" indent="0" algn="just" rtl="1">
              <a:buNone/>
            </a:pPr>
            <a:r>
              <a:rPr lang="fa-IR" sz="2800" u="sng" dirty="0">
                <a:cs typeface="B Nazanin" panose="00000400000000000000" pitchFamily="2" charset="-78"/>
              </a:rPr>
              <a:t>سه اصل مهم در مدیریت آموزش و پرورش غیر متمرکز</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الف) دستگاه مرکزی از امرو نهی مستقیم در امور آموزش و پرورش نواحی اجتناب می نماید و وزارت آموزش و پرورش به صورت قدرت هماهنگ کننده و تسهیل کننده در مدیریت آموزش و پرورش عمل می کند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ب-اختيارات به طور وسيع و همه جانبه به مقامات محلي آموزشي و پرورش تفويض مي شود.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د-مردم به سرمايه گذاري و تاسيس مدارس و كانونهاي آموزشي تشويق مي شوند </a:t>
            </a:r>
            <a:endParaRPr lang="en-US" sz="2800" dirty="0">
              <a:cs typeface="B Nazanin" panose="00000400000000000000" pitchFamily="2" charset="-78"/>
            </a:endParaRPr>
          </a:p>
        </p:txBody>
      </p:sp>
    </p:spTree>
    <p:extLst>
      <p:ext uri="{BB962C8B-B14F-4D97-AF65-F5344CB8AC3E}">
        <p14:creationId xmlns:p14="http://schemas.microsoft.com/office/powerpoint/2010/main" val="4354476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5158" y="560179"/>
            <a:ext cx="8946541" cy="4195481"/>
          </a:xfrm>
        </p:spPr>
        <p:txBody>
          <a:bodyPr>
            <a:noAutofit/>
          </a:bodyPr>
          <a:lstStyle/>
          <a:p>
            <a:pPr marL="0" indent="0" algn="just" rtl="1">
              <a:buNone/>
            </a:pPr>
            <a:r>
              <a:rPr lang="fa-IR" sz="2800" u="sng" dirty="0">
                <a:cs typeface="B Nazanin" panose="00000400000000000000" pitchFamily="2" charset="-78"/>
              </a:rPr>
              <a:t>هزينه هاي آموزش و پرورش:1. جاري 2.سرمايه اي</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a:t>
            </a:r>
            <a:r>
              <a:rPr lang="fa-IR" sz="2800" u="sng" dirty="0">
                <a:cs typeface="B Nazanin" panose="00000400000000000000" pitchFamily="2" charset="-78"/>
              </a:rPr>
              <a:t>هزينه هاي جاري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شامل حقوق كاركنان اداري ،آموزشي (معلمان)هزينه هاي رفاهي معلمان هزينه هاي خريد تجهيزات و وسايل آموزشي كم دوام مانند كتاب دفتر و لوازم مصرفي آموزشي از قبيل گچ ،صندلي ،ميزو نيمكت و هزينه هاي تعمير ساختمان مدارس ،اجاره بهاي ساختمان اداري و آموزشي ،هزينه اياب و ذهاب و هزينه ماموريتهاست </a:t>
            </a:r>
            <a:endParaRPr lang="en-US" sz="2800" dirty="0">
              <a:cs typeface="B Nazanin" panose="00000400000000000000" pitchFamily="2" charset="-78"/>
            </a:endParaRPr>
          </a:p>
          <a:p>
            <a:pPr marL="0" indent="0" algn="just" rtl="1">
              <a:buNone/>
            </a:pPr>
            <a:r>
              <a:rPr lang="fa-IR" sz="2800" u="sng" dirty="0">
                <a:cs typeface="B Nazanin" panose="00000400000000000000" pitchFamily="2" charset="-78"/>
              </a:rPr>
              <a:t>2.هزينه هاي سرمايه اي:</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به هزينه هايي كه براي ايجاد يا به دست آوردن داراييهاي ثابت انجام مي گيرد هزينه هاي سرمايه اي گفته مي شود كه شامل :هزينه هاي خريد زمين ،هزينه هاي ساخت يا گسترش ساختمان مدارس و هزينه تجهيزات ماندني و بادوام آموزشي از جمله ماشين آلات وسايل حمل ونقل وسايل آزمايشگاهي</a:t>
            </a:r>
            <a:endParaRPr lang="en-US" sz="2800" dirty="0">
              <a:cs typeface="B Nazanin" panose="00000400000000000000" pitchFamily="2" charset="-78"/>
            </a:endParaRPr>
          </a:p>
        </p:txBody>
      </p:sp>
    </p:spTree>
    <p:extLst>
      <p:ext uri="{BB962C8B-B14F-4D97-AF65-F5344CB8AC3E}">
        <p14:creationId xmlns:p14="http://schemas.microsoft.com/office/powerpoint/2010/main" val="340959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8266" y="607071"/>
            <a:ext cx="8946541" cy="4195481"/>
          </a:xfrm>
        </p:spPr>
        <p:txBody>
          <a:bodyPr>
            <a:noAutofit/>
          </a:bodyPr>
          <a:lstStyle/>
          <a:p>
            <a:pPr marL="0" indent="0" algn="just" rtl="1">
              <a:buNone/>
            </a:pPr>
            <a:r>
              <a:rPr lang="fa-IR" sz="2800" dirty="0">
                <a:cs typeface="B Nazanin" panose="00000400000000000000" pitchFamily="2" charset="-78"/>
              </a:rPr>
              <a:t>برای مقایسه هزینه های آموزش و پرورش باید به نکاتی توجه داشت که مهمترین آنها عبارتند از:</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1-برای سهولت مقایسه لازم است ارقام هزینه های آموزش وپرورش کشورهای که واحد پول آنها چند رقمی است به واحد پول بین المللی یعنی دلار ،پوند، لیره ، استرلینگ ،مارک ، روبل  تبدیل کنیم</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2-هزینه های آموزش و پرورشباید به تفکیک به هزینه های جاری و سرمایه ای تقسیم گردد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3-هزینه های آموزش و پرورش باید نسبت به درآمد ناخالص ملی یا کل هزینه های دولت در کشورهاب مختلف جهان مقایسه گردد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4-هزینه های آموزش و پرورش باید نسبت به کل جمعیت لازم التعلیم در سنین مختلف و مقاطع تحصیلی مورد بررسی و مقایسه  قرار گیرد</a:t>
            </a:r>
            <a:endParaRPr lang="en-US" sz="2800" dirty="0">
              <a:cs typeface="B Nazanin" panose="00000400000000000000" pitchFamily="2" charset="-78"/>
            </a:endParaRPr>
          </a:p>
        </p:txBody>
      </p:sp>
    </p:spTree>
    <p:extLst>
      <p:ext uri="{BB962C8B-B14F-4D97-AF65-F5344CB8AC3E}">
        <p14:creationId xmlns:p14="http://schemas.microsoft.com/office/powerpoint/2010/main" val="4159952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7343" y="755564"/>
            <a:ext cx="8946541" cy="4195481"/>
          </a:xfrm>
        </p:spPr>
        <p:txBody>
          <a:bodyPr>
            <a:noAutofit/>
          </a:bodyPr>
          <a:lstStyle/>
          <a:p>
            <a:pPr marL="0" indent="0" algn="just" rtl="1">
              <a:buNone/>
            </a:pPr>
            <a:r>
              <a:rPr lang="fa-IR" sz="3600" dirty="0" smtClean="0">
                <a:cs typeface="B Nazanin" panose="00000400000000000000" pitchFamily="2" charset="-78"/>
              </a:rPr>
              <a:t>5-هزینه </a:t>
            </a:r>
            <a:r>
              <a:rPr lang="fa-IR" sz="3600" dirty="0">
                <a:cs typeface="B Nazanin" panose="00000400000000000000" pitchFamily="2" charset="-78"/>
              </a:rPr>
              <a:t>های آموزش و پرورش باید نسبت به جمعیت کشور مورد مداقه قرار گیرد که به هریک از آحاد جامعه چه میزان هزینه اختصاص داده شده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6-هزینه های آموزش و پرورش برای هر دانش آموز در دوره های مختلف آموزشی و همچنین در رشته متفاوت تحصیلی محاسبه و تطبیق شود</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7-اخیرا هزینه های آموزش و </a:t>
            </a:r>
            <a:r>
              <a:rPr lang="fa-IR" sz="3600" dirty="0" smtClean="0">
                <a:cs typeface="B Nazanin" panose="00000400000000000000" pitchFamily="2" charset="-78"/>
              </a:rPr>
              <a:t>پرورش</a:t>
            </a:r>
            <a:r>
              <a:rPr lang="en-US" sz="3600" dirty="0" smtClean="0">
                <a:cs typeface="B Nazanin" panose="00000400000000000000" pitchFamily="2" charset="-78"/>
              </a:rPr>
              <a:t> </a:t>
            </a:r>
            <a:r>
              <a:rPr lang="fa-IR" sz="3600" dirty="0" smtClean="0">
                <a:cs typeface="B Nazanin" panose="00000400000000000000" pitchFamily="2" charset="-78"/>
              </a:rPr>
              <a:t>را </a:t>
            </a:r>
            <a:r>
              <a:rPr lang="fa-IR" sz="3600" dirty="0">
                <a:cs typeface="B Nazanin" panose="00000400000000000000" pitchFamily="2" charset="-78"/>
              </a:rPr>
              <a:t>با هزینه های نظامی در کشورهای مختلف مورد بررسی قرار می دهند</a:t>
            </a:r>
            <a:endParaRPr lang="en-US" sz="3600" dirty="0">
              <a:cs typeface="B Nazanin" panose="00000400000000000000" pitchFamily="2" charset="-78"/>
            </a:endParaRPr>
          </a:p>
        </p:txBody>
      </p:sp>
    </p:spTree>
    <p:extLst>
      <p:ext uri="{BB962C8B-B14F-4D97-AF65-F5344CB8AC3E}">
        <p14:creationId xmlns:p14="http://schemas.microsoft.com/office/powerpoint/2010/main" val="2543698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742" y="372609"/>
            <a:ext cx="8946541" cy="4195481"/>
          </a:xfrm>
        </p:spPr>
        <p:txBody>
          <a:bodyPr>
            <a:noAutofit/>
          </a:bodyPr>
          <a:lstStyle/>
          <a:p>
            <a:pPr marL="0" indent="0" algn="just" rtl="1">
              <a:buNone/>
            </a:pPr>
            <a:r>
              <a:rPr lang="fa-IR" sz="2800" u="sng" dirty="0">
                <a:cs typeface="B Nazanin" panose="00000400000000000000" pitchFamily="2" charset="-78"/>
              </a:rPr>
              <a:t>جمعيت و آموزش و پرورش</a:t>
            </a:r>
            <a:endParaRPr lang="en-US" sz="2800" dirty="0">
              <a:cs typeface="B Nazanin" panose="00000400000000000000" pitchFamily="2" charset="-78"/>
            </a:endParaRPr>
          </a:p>
          <a:p>
            <a:pPr marL="0" indent="0" algn="just" rtl="1">
              <a:buNone/>
            </a:pPr>
            <a:r>
              <a:rPr lang="fa-IR" sz="2800" u="sng" dirty="0">
                <a:cs typeface="B Nazanin" panose="00000400000000000000" pitchFamily="2" charset="-78"/>
              </a:rPr>
              <a:t>عواقب رشد شتابنده جمعيت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1.دسترسي به تعليمات همگاني را مشكلتر مي سازد و ميزان بيسوادي را افزايش مي دهد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2.فضاهاي آموزشي ( كلاس ،مدرسه ،آزمايشگاه و كتابخانه )  به علت افزايش سالانه ثبت نامهاي مدارس پرجمعيت تر مي شوند و در نتيجه كيفيت آموزشي تنزل مي يابد.</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3.به علت تقاضاي فزاينده افراد براي آموزش ابتدايي ،حجم نسبتا چشمگيري از بودجه آموزش و پرورش به تعليمات ابتدايي اختصاص مي يابد و عملا سهم تعليمات متوسطه و عالي از بودجه عمومي آموزش وپرورش كاهش مي يابد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4.افت تحصيلي به علت كمبود معلمان ،كتب درسي ،فضاهاي آموزشي و اجبار در چند نوبتي كردن مدارس افزايش مي يابد .</a:t>
            </a:r>
            <a:endParaRPr lang="en-US" sz="2800" dirty="0">
              <a:cs typeface="B Nazanin" panose="00000400000000000000" pitchFamily="2" charset="-78"/>
            </a:endParaRPr>
          </a:p>
        </p:txBody>
      </p:sp>
    </p:spTree>
    <p:extLst>
      <p:ext uri="{BB962C8B-B14F-4D97-AF65-F5344CB8AC3E}">
        <p14:creationId xmlns:p14="http://schemas.microsoft.com/office/powerpoint/2010/main" val="38561051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820" y="739934"/>
            <a:ext cx="8946541" cy="4195481"/>
          </a:xfrm>
        </p:spPr>
        <p:txBody>
          <a:bodyPr>
            <a:noAutofit/>
          </a:bodyPr>
          <a:lstStyle/>
          <a:p>
            <a:pPr marL="0" indent="0" algn="just" rtl="1">
              <a:buNone/>
            </a:pPr>
            <a:r>
              <a:rPr lang="fa-IR" sz="3200" b="1" u="sng" dirty="0">
                <a:cs typeface="B Nazanin" panose="00000400000000000000" pitchFamily="2" charset="-78"/>
              </a:rPr>
              <a:t>بيسوادي و سوادآموزي</a:t>
            </a:r>
            <a:endParaRPr lang="en-US" sz="3200" dirty="0">
              <a:cs typeface="B Nazanin" panose="00000400000000000000" pitchFamily="2" charset="-78"/>
            </a:endParaRPr>
          </a:p>
          <a:p>
            <a:pPr marL="0" indent="0" algn="just" rtl="1">
              <a:buNone/>
            </a:pPr>
            <a:r>
              <a:rPr lang="fa-IR" sz="3200" b="1" u="sng" dirty="0">
                <a:cs typeface="B Nazanin" panose="00000400000000000000" pitchFamily="2" charset="-78"/>
              </a:rPr>
              <a:t>تعريف يونسكوازباسواد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باسواد كسي است كه بتواند مطلبي را به زبان بومي و ملي بخواند و بنويسد و بفهمد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اگر فردي تنها بتواند بخواند و بفهمد اما نوشتن رانداند به اينگونه افراد نيمه باسواد گويند</a:t>
            </a:r>
            <a:endParaRPr lang="en-US" sz="3200" dirty="0">
              <a:cs typeface="B Nazanin" panose="00000400000000000000" pitchFamily="2" charset="-78"/>
            </a:endParaRPr>
          </a:p>
          <a:p>
            <a:pPr marL="0" indent="0" algn="just" rtl="1">
              <a:buNone/>
            </a:pPr>
            <a:r>
              <a:rPr lang="fa-IR" sz="3200" u="sng" dirty="0">
                <a:cs typeface="B Nazanin" panose="00000400000000000000" pitchFamily="2" charset="-78"/>
              </a:rPr>
              <a:t>توسعه نيروي انساني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نيروي سرمايه انساني به افزايش سطح دانش و معلومات ،مهارتها و فنون و استعداد هاي كليه آحاد جامعه اطلاق مي شود.</a:t>
            </a:r>
            <a:endParaRPr lang="en-US" sz="3200" dirty="0">
              <a:cs typeface="B Nazanin" panose="00000400000000000000" pitchFamily="2" charset="-78"/>
            </a:endParaRPr>
          </a:p>
        </p:txBody>
      </p:sp>
    </p:spTree>
    <p:extLst>
      <p:ext uri="{BB962C8B-B14F-4D97-AF65-F5344CB8AC3E}">
        <p14:creationId xmlns:p14="http://schemas.microsoft.com/office/powerpoint/2010/main" val="228062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8266" y="607072"/>
            <a:ext cx="8946541" cy="4195481"/>
          </a:xfrm>
        </p:spPr>
        <p:txBody>
          <a:bodyPr>
            <a:noAutofit/>
          </a:bodyPr>
          <a:lstStyle/>
          <a:p>
            <a:pPr marL="0" indent="0" algn="just" rtl="1">
              <a:buNone/>
            </a:pPr>
            <a:r>
              <a:rPr lang="fa-IR" sz="2800" b="1" u="sng" dirty="0">
                <a:cs typeface="B Nazanin" panose="00000400000000000000" pitchFamily="2" charset="-78"/>
              </a:rPr>
              <a:t>توسعه نيروي انساني  به مفهوم سياسي عبارتند از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آماده شدن افراد براي شركت در امور سياسي و توانايي و آمادگي در اجراي تكاليف و مسئوليتهايي كه در شرايط برقراري دموكراسي به آن واگذار مي شود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توسعه سياسي از نظر فرهنگي به افراد امكان ميدهد تا در زندگي اجتماعي از معنويات بيشتري بهره مند گردند و از قابليتهاي اجتماعي خويش در امر مشاركت و همكاري و تعاون كه شرايط مهم در تامين سلامت معنوي و رشد اجتماعي جامعه است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متداولترين راه تحقق توسعه نيروي انساني از طريق آموزش و پرورش رسمي است كه از دبستان آغاز شده و در سطوح ديگر تحصيلي  از جمله در سطح دبيرستان و سپس در سطح آموزش عالي ادامه پيدا مي كند</a:t>
            </a:r>
            <a:endParaRPr lang="en-US" sz="2800" dirty="0">
              <a:cs typeface="B Nazanin" panose="00000400000000000000" pitchFamily="2" charset="-78"/>
            </a:endParaRPr>
          </a:p>
        </p:txBody>
      </p:sp>
    </p:spTree>
    <p:extLst>
      <p:ext uri="{BB962C8B-B14F-4D97-AF65-F5344CB8AC3E}">
        <p14:creationId xmlns:p14="http://schemas.microsoft.com/office/powerpoint/2010/main" val="11745526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0696" y="489840"/>
            <a:ext cx="8946541" cy="4195481"/>
          </a:xfrm>
        </p:spPr>
        <p:txBody>
          <a:bodyPr>
            <a:noAutofit/>
          </a:bodyPr>
          <a:lstStyle/>
          <a:p>
            <a:pPr marL="0" indent="0" algn="just" rtl="1">
              <a:buNone/>
            </a:pPr>
            <a:r>
              <a:rPr lang="fa-IR" sz="2400" b="1" u="sng" dirty="0">
                <a:cs typeface="B Nazanin" panose="00000400000000000000" pitchFamily="2" charset="-78"/>
              </a:rPr>
              <a:t>روشهای نوین و متداول در مطالعات تطبیقی نظام های آموزش و پرورش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جامع نگری در مطالعات تطبیقی  آموزش و پرورش  از صفات جدایی ناپذیر روش شناسی تطبیقی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پژوهشگرانی که یک جنبه از پدیده تربیتی را به جای کل آن پدیده  معاوضه  کرده اند  و یا یکی را به عوض کل  و تمامی ان پدیده گرفته و هویت حقیقی پدیده را در بعدی از ابعادش محبوس کرده اند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محققان و متفکران شیوه های جدید برای مطالعات تطبیقی  عبارتند از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1-ایساک کندل  2- نیکلانس هنز 3- جرج بردی 4 فردریک هاربیسون   4 – چارلز اچ مایرز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 پایه گذار روش شناسی دانش تعلیم و تربیت تطبیقی ایساک کندل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سعی داشت مسائل و مشکلات سیاسی و اجتماعی را در رابطه با نوع تعلیم  و تربیت  جوامع تحت    مطالعه اش  مورد تجزیه و تحلیل و بحث قرار دهد . </a:t>
            </a:r>
            <a:endParaRPr lang="en-US" sz="2400" dirty="0">
              <a:cs typeface="B Nazanin" panose="00000400000000000000" pitchFamily="2" charset="-78"/>
            </a:endParaRPr>
          </a:p>
        </p:txBody>
      </p:sp>
    </p:spTree>
    <p:extLst>
      <p:ext uri="{BB962C8B-B14F-4D97-AF65-F5344CB8AC3E}">
        <p14:creationId xmlns:p14="http://schemas.microsoft.com/office/powerpoint/2010/main" val="137203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3600" b="1" u="sng" dirty="0">
                <a:cs typeface="B Nazanin" panose="00000400000000000000" pitchFamily="2" charset="-78"/>
              </a:rPr>
              <a:t>مهمترین آثار کندل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1-مطالعاتی در آموزش و پرورش تطبیقی 1933</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2- اثر جنگ بر روی تعلیم و تربیت آمریکا 1948</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3-  عصر جدید در تعلیم و تربیت 1954</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4- روش شناسی در تعلیم و تربیت تطبیقی 1959</a:t>
            </a:r>
            <a:endParaRPr lang="en-US" sz="3600" dirty="0">
              <a:cs typeface="B Nazanin" panose="00000400000000000000" pitchFamily="2" charset="-78"/>
            </a:endParaRPr>
          </a:p>
          <a:p>
            <a:pPr marL="0" indent="0" algn="just" rtl="1">
              <a:buNone/>
            </a:pPr>
            <a:r>
              <a:rPr lang="fa-IR" sz="3600" b="1" u="sng" dirty="0">
                <a:cs typeface="B Nazanin" panose="00000400000000000000" pitchFamily="2" charset="-78"/>
              </a:rPr>
              <a:t> به عقیده کندل به کارگیری نوع  شیوه تحقیق و مطالعه به هدف تحقیق و پژوهش بستگی دارد . </a:t>
            </a:r>
            <a:endParaRPr lang="en-US" sz="3600" dirty="0">
              <a:cs typeface="B Nazanin" panose="00000400000000000000" pitchFamily="2" charset="-78"/>
            </a:endParaRPr>
          </a:p>
        </p:txBody>
      </p:sp>
    </p:spTree>
    <p:extLst>
      <p:ext uri="{BB962C8B-B14F-4D97-AF65-F5344CB8AC3E}">
        <p14:creationId xmlns:p14="http://schemas.microsoft.com/office/powerpoint/2010/main" val="2819941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400" b="1" u="sng" dirty="0">
                <a:cs typeface="B Nazanin" panose="00000400000000000000" pitchFamily="2" charset="-78"/>
              </a:rPr>
              <a:t>اگر هدف از مطالعه بررسی آماری باشد موارد زیر مطرح خواهد شد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1-جمع کل هزینه آموزش و پرورش  کشور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 هزینه آموزش و پرورش در سطوح مختلف  ابتدایی ، متوسطه ، عالی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هزینه کل آموزش و پرورش  برحسب نوع هزینه ( جاری یا سرمایه ای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 هزینه سرانه یک محصل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5- افت تحصیلی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6-درصد افراد واجد شرایط ورود به هریک از دوره های تحصیلی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7- تعداد اموزشگاهها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8-  نسبت تعداد دانش آموزان به معلمان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9- تعداد کتب مورد استفاده در کتابخانه ها</a:t>
            </a:r>
            <a:endParaRPr lang="en-US" sz="2400" dirty="0">
              <a:cs typeface="B Nazanin" panose="00000400000000000000" pitchFamily="2" charset="-78"/>
            </a:endParaRPr>
          </a:p>
        </p:txBody>
      </p:sp>
    </p:spTree>
    <p:extLst>
      <p:ext uri="{BB962C8B-B14F-4D97-AF65-F5344CB8AC3E}">
        <p14:creationId xmlns:p14="http://schemas.microsoft.com/office/powerpoint/2010/main" val="5277565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3600" dirty="0">
                <a:cs typeface="B Nazanin" panose="00000400000000000000" pitchFamily="2" charset="-78"/>
              </a:rPr>
              <a:t>اگر هدف بررسی توسعه آموزش و پرورش  در رابطه با رفاه و پیشرفت جانعه باشد موارد زیر مطرح خواهد بود .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1-درصد بیسوادی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2- حجم صادرات و واردات</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3- درآمد سرانه افراد جامعه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4- درصد جرایم و درجه فقر </a:t>
            </a:r>
            <a:endParaRPr lang="en-US" sz="3600" dirty="0">
              <a:cs typeface="B Nazanin" panose="00000400000000000000" pitchFamily="2" charset="-78"/>
            </a:endParaRPr>
          </a:p>
          <a:p>
            <a:pPr marL="0" indent="0" algn="just" rtl="1">
              <a:buNone/>
            </a:pPr>
            <a:r>
              <a:rPr lang="fa-IR" sz="3600" dirty="0">
                <a:cs typeface="B Nazanin" panose="00000400000000000000" pitchFamily="2" charset="-78"/>
              </a:rPr>
              <a:t>به عقیده کندل تا زمانیکه آمار و اطلاعات دقیق و استاندارد شده و قابل مقایسه  وجود نداشته باشد انجام اینگونه مطالعات امکانپذیر نیست . </a:t>
            </a:r>
            <a:endParaRPr lang="en-US" sz="3600" dirty="0">
              <a:cs typeface="B Nazanin" panose="00000400000000000000" pitchFamily="2" charset="-78"/>
            </a:endParaRPr>
          </a:p>
        </p:txBody>
      </p:sp>
    </p:spTree>
    <p:extLst>
      <p:ext uri="{BB962C8B-B14F-4D97-AF65-F5344CB8AC3E}">
        <p14:creationId xmlns:p14="http://schemas.microsoft.com/office/powerpoint/2010/main" val="558960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3000" b="1" u="sng" dirty="0">
                <a:cs typeface="B Nazanin" panose="00000400000000000000" pitchFamily="2" charset="-78"/>
              </a:rPr>
              <a:t>به عقیده کندل مطالعات کیفی امکان پذیر است در صورتی که :</a:t>
            </a:r>
            <a:endParaRPr lang="en-US" sz="3000" dirty="0">
              <a:cs typeface="B Nazanin" panose="00000400000000000000" pitchFamily="2" charset="-78"/>
            </a:endParaRPr>
          </a:p>
          <a:p>
            <a:pPr marL="0" indent="0" algn="just" rtl="1">
              <a:buNone/>
            </a:pPr>
            <a:r>
              <a:rPr lang="fa-IR" sz="3000" dirty="0">
                <a:cs typeface="B Nazanin" panose="00000400000000000000" pitchFamily="2" charset="-78"/>
              </a:rPr>
              <a:t>اولا ً ، وسابل اندازه گیری و سنجش قابل اطمینان در دسترس باشد .</a:t>
            </a:r>
            <a:endParaRPr lang="en-US" sz="3000" dirty="0">
              <a:cs typeface="B Nazanin" panose="00000400000000000000" pitchFamily="2" charset="-78"/>
            </a:endParaRPr>
          </a:p>
          <a:p>
            <a:pPr marL="0" indent="0" algn="just" rtl="1">
              <a:buNone/>
            </a:pPr>
            <a:r>
              <a:rPr lang="fa-IR" sz="3000" dirty="0">
                <a:cs typeface="B Nazanin" panose="00000400000000000000" pitchFamily="2" charset="-78"/>
              </a:rPr>
              <a:t>ثانیا ً ، نظام های آموزش و پرورش کشورهایی مطالعه شود که از نظر هدفهای تعلیم و تربیت مشابه باشند . </a:t>
            </a:r>
            <a:endParaRPr lang="en-US" sz="3000" dirty="0">
              <a:cs typeface="B Nazanin" panose="00000400000000000000" pitchFamily="2" charset="-78"/>
            </a:endParaRPr>
          </a:p>
          <a:p>
            <a:pPr marL="0" indent="0" algn="just" rtl="1">
              <a:buNone/>
            </a:pPr>
            <a:r>
              <a:rPr lang="fa-IR" sz="3000" dirty="0">
                <a:cs typeface="B Nazanin" panose="00000400000000000000" pitchFamily="2" charset="-78"/>
              </a:rPr>
              <a:t>ثالثا ً ، وسیله سنجش و اندازه گیری تنها محدود به ارزیابی یا سنجش موفقیت های تحصیلی براساس فراگیری مطالب درسی نباشد . </a:t>
            </a:r>
            <a:endParaRPr lang="en-US" sz="3000" dirty="0">
              <a:cs typeface="B Nazanin" panose="00000400000000000000" pitchFamily="2" charset="-78"/>
            </a:endParaRPr>
          </a:p>
          <a:p>
            <a:pPr marL="0" indent="0" algn="just" rtl="1">
              <a:buNone/>
            </a:pPr>
            <a:r>
              <a:rPr lang="fa-IR" sz="3000" dirty="0">
                <a:cs typeface="B Nazanin" panose="00000400000000000000" pitchFamily="2" charset="-78"/>
              </a:rPr>
              <a:t>بلکه تعیین و ارزیابی صحیح  و دقیق  حاصل نظام تعلیم  و تربیت  را میسر سازد . </a:t>
            </a:r>
            <a:endParaRPr lang="en-US" sz="3000" dirty="0">
              <a:cs typeface="B Nazanin" panose="00000400000000000000" pitchFamily="2" charset="-78"/>
            </a:endParaRPr>
          </a:p>
          <a:p>
            <a:pPr marL="0" indent="0" algn="just" rtl="1">
              <a:buNone/>
            </a:pPr>
            <a:r>
              <a:rPr lang="fa-IR" sz="3000" dirty="0">
                <a:cs typeface="B Nazanin" panose="00000400000000000000" pitchFamily="2" charset="-78"/>
              </a:rPr>
              <a:t>کندل به عواملی چون ملت گرایی و خصوصیات ملی به عنوان  زمینه های فرهنگی و تاریخی که در ایجاد نظام آموزش و پرورش نقش اساسی دارند  توجه خاص داشت . </a:t>
            </a:r>
            <a:endParaRPr lang="en-US" sz="3000" dirty="0">
              <a:cs typeface="B Nazanin" panose="00000400000000000000" pitchFamily="2" charset="-78"/>
            </a:endParaRPr>
          </a:p>
        </p:txBody>
      </p:sp>
    </p:spTree>
    <p:extLst>
      <p:ext uri="{BB962C8B-B14F-4D97-AF65-F5344CB8AC3E}">
        <p14:creationId xmlns:p14="http://schemas.microsoft.com/office/powerpoint/2010/main" val="1087557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7169" y="638333"/>
            <a:ext cx="9088561" cy="4195481"/>
          </a:xfrm>
        </p:spPr>
        <p:txBody>
          <a:bodyPr>
            <a:noAutofit/>
          </a:bodyPr>
          <a:lstStyle/>
          <a:p>
            <a:pPr marL="0" indent="0" algn="just" rtl="1">
              <a:buNone/>
            </a:pPr>
            <a:r>
              <a:rPr lang="fa-IR" sz="2600" dirty="0">
                <a:cs typeface="B Nazanin" panose="00000400000000000000" pitchFamily="2" charset="-78"/>
              </a:rPr>
              <a:t>به اعتقاد کندل ارزش عمده پژوهشهای تطبیقی در زمینه تعلیم و تربیت عبارت است از: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الف )  تجزیه و تحلیل علتهای  به وجود آورنده مسائل و معضلات تعلیم و تربیتی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ب ) مقایسه  تفاوتهای  موجود بین نظامهای آموزش و پرورش کشور مورد مطالعه </a:t>
            </a:r>
            <a:endParaRPr lang="en-US" sz="2600" dirty="0">
              <a:cs typeface="B Nazanin" panose="00000400000000000000" pitchFamily="2" charset="-78"/>
            </a:endParaRPr>
          </a:p>
          <a:p>
            <a:pPr marL="0" indent="0" algn="just" rtl="1">
              <a:buNone/>
            </a:pPr>
            <a:r>
              <a:rPr lang="fa-IR" sz="2600" b="1" u="sng" dirty="0">
                <a:cs typeface="B Nazanin" panose="00000400000000000000" pitchFamily="2" charset="-78"/>
              </a:rPr>
              <a:t>روشی که کندل در اکثر مطالعات خود از آن استفاده کرد شامل سه مرحله است</a:t>
            </a:r>
            <a:r>
              <a:rPr lang="fa-IR" sz="2600" dirty="0">
                <a:cs typeface="B Nazanin" panose="00000400000000000000" pitchFamily="2" charset="-78"/>
              </a:rPr>
              <a:t>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1-مرحله فهرست مطالب مبتنی بر توصیف و تشریح واقعیات  را تحت عناوینی چون نوع سازمان ، شیوه مدیریت ، تعلیمات ابتدایی و متوسطه و تربیت معلم برای دوره های ابتدایی و متوسطه و طبقه بندی و سپس توصیف کرده است . </a:t>
            </a:r>
            <a:endParaRPr lang="en-US" sz="2600" dirty="0">
              <a:cs typeface="B Nazanin" panose="00000400000000000000" pitchFamily="2" charset="-78"/>
            </a:endParaRPr>
          </a:p>
          <a:p>
            <a:pPr marL="0" indent="0" algn="just" rtl="1">
              <a:buNone/>
            </a:pPr>
            <a:r>
              <a:rPr lang="fa-IR" sz="2600" dirty="0">
                <a:cs typeface="B Nazanin" panose="00000400000000000000" pitchFamily="2" charset="-78"/>
              </a:rPr>
              <a:t>2- مرحله دوم مرحله کاربرد تاریخی است به عقیده کندل این مرحله ، مرحله تعیین هویت ویژه  مطالعات آموزش و پرورش تطبیقی است و محقق باید به تفاوتها و عوامل بوجود آورنده مشکلات  و معضلات  تعلیم و تربیت  که منبعث از عوامل و نیروهای حاکم در جامعه است توجه نماید</a:t>
            </a:r>
            <a:endParaRPr lang="en-US" sz="2600" dirty="0">
              <a:cs typeface="B Nazanin" panose="00000400000000000000" pitchFamily="2" charset="-78"/>
            </a:endParaRPr>
          </a:p>
        </p:txBody>
      </p:sp>
    </p:spTree>
    <p:extLst>
      <p:ext uri="{BB962C8B-B14F-4D97-AF65-F5344CB8AC3E}">
        <p14:creationId xmlns:p14="http://schemas.microsoft.com/office/powerpoint/2010/main" val="3197702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647" y="414215"/>
            <a:ext cx="9151084" cy="4419599"/>
          </a:xfrm>
        </p:spPr>
        <p:txBody>
          <a:bodyPr>
            <a:noAutofit/>
          </a:bodyPr>
          <a:lstStyle/>
          <a:p>
            <a:pPr marL="0" indent="0" algn="just" rtl="1">
              <a:buNone/>
            </a:pPr>
            <a:r>
              <a:rPr lang="fa-IR" sz="2400" dirty="0">
                <a:cs typeface="B Nazanin" panose="00000400000000000000" pitchFamily="2" charset="-78"/>
              </a:rPr>
              <a:t>به عقیده کندل به منظور درک  و ارزشیابی واقعی  نظام آموزش و پرورش باید به نکات زیر توجه نماید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الف ) تاریخ و اصول و عقاید تربیتی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ب ) نیروها و گرایشهایی که سازمان تعلیم و تربیت متأثر از آن است و شرایط سیاسی و اقتصادی که تعیین کننده جریان تطور و تحول نظام مذکور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آخرین مرحله انتخاب اصلح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به عقیده کندل محقق یا پژوهشگری که به مطالعه نظام های آموزش و پرورش  سایر کشورها می پردازد در پرتو مجموعه ارزشهایی که تحصیل می شود  به یک نوع بینش فلسفی می رسد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ارزشهایی که کندل براساس مطالعات تطبیقی خود بدان دست یافت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1-نظامهای  آموزش و پرورش دموکراتیک بهتر از سایر نظامهای تعلیم و تربیت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 اداره امور به شیوه مرکزی بخصوص در سازمانها ی تعلیم و تربیت مناسب نیست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غایت و هدف آموزش و پرورش سیاسی رشد و توسعه همه جانبه انسان باشد </a:t>
            </a:r>
            <a:endParaRPr lang="en-US" sz="2400" dirty="0">
              <a:cs typeface="B Nazanin" panose="00000400000000000000" pitchFamily="2" charset="-78"/>
            </a:endParaRPr>
          </a:p>
        </p:txBody>
      </p:sp>
    </p:spTree>
    <p:extLst>
      <p:ext uri="{BB962C8B-B14F-4D97-AF65-F5344CB8AC3E}">
        <p14:creationId xmlns:p14="http://schemas.microsoft.com/office/powerpoint/2010/main" val="12114244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800" b="1" u="sng" dirty="0">
                <a:cs typeface="B Nazanin" panose="00000400000000000000" pitchFamily="2" charset="-78"/>
              </a:rPr>
              <a:t>نیکلاس هنز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از مهمرین آثار او می توان کتاب درسی آموزش و پرورش تطبیقی را نام برد .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هنز مطالعات تعلیم و تربیت تطبیقی را که صرفا ً مبتنی بر اطلاعات آماری صورت گرفته باشد مورد انتقاد قرار داده  و معتقد است اطلاعات آماری به تنهایی و بدون در نظر گرفتن زمینه های دیگر در مقایسه و تشریح نظام آموزش و پرورش کشور مفید نخواهد بود .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هنز استفاده از روشهای تجربی و عملی را به منظور شناخت و تشریح و مقایسه پدیده های آموزش و پرورش در جوامع مختلف منع می کند زیرا او جریان تعادل  و تعاطی نظام تعلیم و تربیت  را از طرفی با انسان و از سوی دیگر با نظامهای دیگر فلسفی ، اخلاقی و اجتماعی بسیار پیچیده می داند که نیاز به بررسی های همه جانبه و جامعتری دارد </a:t>
            </a:r>
            <a:endParaRPr lang="en-US" sz="2800" dirty="0">
              <a:cs typeface="B Nazanin" panose="00000400000000000000" pitchFamily="2" charset="-78"/>
            </a:endParaRPr>
          </a:p>
        </p:txBody>
      </p:sp>
    </p:spTree>
    <p:extLst>
      <p:ext uri="{BB962C8B-B14F-4D97-AF65-F5344CB8AC3E}">
        <p14:creationId xmlns:p14="http://schemas.microsoft.com/office/powerpoint/2010/main" val="10415562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3200" b="1" u="sng" dirty="0">
                <a:cs typeface="B Nazanin" panose="00000400000000000000" pitchFamily="2" charset="-78"/>
              </a:rPr>
              <a:t>هنز اعتقاد دارد که نظام آموزش و پرورش یک جامعه هم متأثر از ویژگی ملی جامعه است و هم برآن اثر می گذارد . </a:t>
            </a:r>
            <a:endParaRPr lang="en-US" sz="3200" dirty="0">
              <a:cs typeface="B Nazanin" panose="00000400000000000000" pitchFamily="2" charset="-78"/>
            </a:endParaRPr>
          </a:p>
          <a:p>
            <a:pPr marL="0" indent="0" algn="just" rtl="1">
              <a:buNone/>
            </a:pPr>
            <a:r>
              <a:rPr lang="fa-IR" sz="3200" b="1" u="sng" dirty="0">
                <a:cs typeface="B Nazanin" panose="00000400000000000000" pitchFamily="2" charset="-78"/>
              </a:rPr>
              <a:t>این دانشمندان عوامل را به سه دسته تقسیم می کند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1-عوامل طبیعی شامل نژاد ، زبان ، و محیط اجتماعی و فیزیکی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2- عوامل معنوی ( مذهبی ) شامل کاتولیک ، پروتستان ، اسلام و غیره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3- عوامل دنیوی افکار و عقاید فلسفی و اجتماعی شامل هیومنیسم ، سوسیالیسم و ناسیونالیسم .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وی معتقد است  که وجه مشترک عوامل 2 و 3 ( معنوی و دنیوی ) جنبه جهان شمولی آنهاست </a:t>
            </a:r>
            <a:endParaRPr lang="en-US" sz="3200" dirty="0">
              <a:cs typeface="B Nazanin" panose="00000400000000000000" pitchFamily="2" charset="-78"/>
            </a:endParaRPr>
          </a:p>
        </p:txBody>
      </p:sp>
    </p:spTree>
    <p:extLst>
      <p:ext uri="{BB962C8B-B14F-4D97-AF65-F5344CB8AC3E}">
        <p14:creationId xmlns:p14="http://schemas.microsoft.com/office/powerpoint/2010/main" val="8736425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800" b="1" u="sng" dirty="0">
                <a:cs typeface="B Nazanin" panose="00000400000000000000" pitchFamily="2" charset="-78"/>
              </a:rPr>
              <a:t>دیدگاه جرج بردی</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این دانشمند انتخاب روشی را که  متناسب  با موضوعات تحقیق باشد از نخستین وظایف محققان آموزش و پرورش تطبیقی به شمار می آورد و در رساله اش با عنوان : گفتاری در باره روشها ی آموزش و پرورش تطبیقی بر ضرورت شناخت و آگاهی به شیوه های متداول در مطالعت تاکید می ورزد </a:t>
            </a:r>
            <a:endParaRPr lang="en-US" sz="2800" dirty="0">
              <a:cs typeface="B Nazanin" panose="00000400000000000000" pitchFamily="2" charset="-78"/>
            </a:endParaRPr>
          </a:p>
          <a:p>
            <a:pPr marL="0" indent="0" algn="just" rtl="1">
              <a:buNone/>
            </a:pPr>
            <a:r>
              <a:rPr lang="fa-IR" sz="2800" b="1" u="sng" dirty="0">
                <a:cs typeface="B Nazanin" panose="00000400000000000000" pitchFamily="2" charset="-78"/>
              </a:rPr>
              <a:t>بردی در جریان مطالعات تطبیقی آموزش و پرورش 4 مرحله را مشخص کرده است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1-مرحله توصیف </a:t>
            </a:r>
            <a:endParaRPr lang="en-US" sz="2800" dirty="0">
              <a:cs typeface="B Nazanin" panose="00000400000000000000" pitchFamily="2" charset="-78"/>
            </a:endParaRPr>
          </a:p>
          <a:p>
            <a:pPr marL="0" indent="0" algn="just" rtl="1">
              <a:buNone/>
            </a:pPr>
            <a:r>
              <a:rPr lang="fa-IR" sz="2800" dirty="0">
                <a:cs typeface="B Nazanin" panose="00000400000000000000" pitchFamily="2" charset="-78"/>
              </a:rPr>
              <a:t>به توصیف پدیده های تربیتی مورد تحقیق بر اساس شواهد اطلاعاتی که از منابع مختلف از طریق مشاهده مستقیم و یا مطالعه اسناد و گزارشهای دیگران به دست آمده بپردازد </a:t>
            </a:r>
            <a:endParaRPr lang="en-US" sz="2800" dirty="0">
              <a:cs typeface="B Nazanin" panose="00000400000000000000" pitchFamily="2" charset="-78"/>
            </a:endParaRPr>
          </a:p>
        </p:txBody>
      </p:sp>
    </p:spTree>
    <p:extLst>
      <p:ext uri="{BB962C8B-B14F-4D97-AF65-F5344CB8AC3E}">
        <p14:creationId xmlns:p14="http://schemas.microsoft.com/office/powerpoint/2010/main" val="7261181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400" dirty="0">
                <a:cs typeface="B Nazanin" panose="00000400000000000000" pitchFamily="2" charset="-78"/>
              </a:rPr>
              <a:t>به عقیده وی مرحله توصیف مرحله یا داشت برداری و تدارک اطلاعات کافی برای بررسی مراحله بعدی است</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2-مرحله تفسیر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مرحله وارسی اطلاعاتی است که در مرحله قبلی جمع آوری شده است و به اعتقاد بردی بایستی مبتنی بر اصول و شیوه های موسوم در علوم اجتماعی باشد</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مرحله همجواری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اطلاعاتی که در مرحله  1و2 بررسی شده اند طبقه بندی می شوند و کنار هم قرار می گیرند  در این مرحله است که پژوهنده به فرضیه  تحقیقی خود دست می یابد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 مرحله مقایسه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در این مرحله مسأله تحقیق دقیقا ً با توجه به جزئیات براساس تشابهات و تفاوتها مورد بررسی و مقایسه قرار می گیرد و رد یا قبول فرضیه تحقیق در این مرحله امکان پذیر می شود . </a:t>
            </a:r>
            <a:endParaRPr lang="en-US" sz="2400" dirty="0">
              <a:cs typeface="B Nazanin" panose="00000400000000000000" pitchFamily="2" charset="-78"/>
            </a:endParaRPr>
          </a:p>
        </p:txBody>
      </p:sp>
    </p:spTree>
    <p:extLst>
      <p:ext uri="{BB962C8B-B14F-4D97-AF65-F5344CB8AC3E}">
        <p14:creationId xmlns:p14="http://schemas.microsoft.com/office/powerpoint/2010/main" val="61392342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3200" b="1" u="sng" dirty="0">
                <a:cs typeface="B Nazanin" panose="00000400000000000000" pitchFamily="2" charset="-78"/>
              </a:rPr>
              <a:t>عیوب طرح بردی از دیدگاه هارولدنو آ و ماکس اکستین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1-قبل از مراحل توصیف و وارسی ، جمع آوری اطلاعات  ضروری است و باید مشخص گردد چه نوع اطلاعاتی در زمینه تعلیم و تربیت مناسب است  و چه مقدار از این اطلاعات درباره زمینه های فرهنگی  سیاسی ، اقتصادی و اجتماعی  باید جمع آوری شود . </a:t>
            </a:r>
            <a:endParaRPr lang="en-US" sz="3200" dirty="0">
              <a:cs typeface="B Nazanin" panose="00000400000000000000" pitchFamily="2" charset="-78"/>
            </a:endParaRPr>
          </a:p>
          <a:p>
            <a:pPr marL="0" indent="0" algn="just" rtl="1">
              <a:buNone/>
            </a:pPr>
            <a:r>
              <a:rPr lang="fa-IR" sz="3200" dirty="0">
                <a:cs typeface="B Nazanin" panose="00000400000000000000" pitchFamily="2" charset="-78"/>
              </a:rPr>
              <a:t>2- براساس طرح بردی پس از مراحل 1 و 2 یعنی  مرحله همجواری است که پژوهنده می تواند نسبت به تبیین فرضیه ها یا گمانه های آزمایشی اقدام نماید بدون داشتن فرضیه تحقیق محقق در کام اطلاعات نامربوط گرفتار می شود که چیزی جز اتلاف وقت و انرژی ثمری دیگر ندارد </a:t>
            </a:r>
            <a:endParaRPr lang="en-US" sz="3200" dirty="0">
              <a:cs typeface="B Nazanin" panose="00000400000000000000" pitchFamily="2" charset="-78"/>
            </a:endParaRPr>
          </a:p>
        </p:txBody>
      </p:sp>
    </p:spTree>
    <p:extLst>
      <p:ext uri="{BB962C8B-B14F-4D97-AF65-F5344CB8AC3E}">
        <p14:creationId xmlns:p14="http://schemas.microsoft.com/office/powerpoint/2010/main" val="401994099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400" b="1" u="sng" dirty="0">
                <a:cs typeface="B Nazanin" panose="00000400000000000000" pitchFamily="2" charset="-78"/>
              </a:rPr>
              <a:t>هاربیسون و مایرز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از پایه گذاران بررسیهای تطبیقی  مبنی بر روش استقرایی و پژوهشهای آماری هستند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کتاب مسائل مدیریت کار در کشورهای در حال رشد چارلز مایرز؛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 هدف این دو محقق مقایسه برخی از شاخصهای توسعه منابع انسانی در 75 کشور بود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مایرز و هاربیسون برای اندازه گیری سطح رشد نیروی انسانی از شاخصهای زیر استفاده کردند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1-تعدادمعلمان  در سطوح تحصیلی  ابتدایی و متوسطه برای هر 10 هزار نفر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  تعداد مهندسان و دانشمندان برای هر 10 هزار نفر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تعداد پزشکان و دندان پزشکان برای  هر 10 هزار نفر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 درصد دانش آموزان مشغول به تحصیل در مدارس ابتدائی نسبت به کل جمعیت 5 تا 14 سال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5- نسبت دانش آموزان دوره های اول و دوم آموزشی به تعداد بخشی  از جمعیت هر کشور که به تناسب طول دوره های آموزشی در آن کشور خاص وجود دارند </a:t>
            </a:r>
            <a:endParaRPr lang="en-US" sz="2400" dirty="0">
              <a:cs typeface="B Nazanin" panose="00000400000000000000" pitchFamily="2" charset="-78"/>
            </a:endParaRPr>
          </a:p>
        </p:txBody>
      </p:sp>
    </p:spTree>
    <p:extLst>
      <p:ext uri="{BB962C8B-B14F-4D97-AF65-F5344CB8AC3E}">
        <p14:creationId xmlns:p14="http://schemas.microsoft.com/office/powerpoint/2010/main" val="243145540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742" y="458579"/>
            <a:ext cx="8946541" cy="4195481"/>
          </a:xfrm>
        </p:spPr>
        <p:txBody>
          <a:bodyPr>
            <a:noAutofit/>
          </a:bodyPr>
          <a:lstStyle/>
          <a:p>
            <a:pPr marL="0" indent="0" algn="just" rtl="1">
              <a:buNone/>
            </a:pPr>
            <a:r>
              <a:rPr lang="fa-IR" sz="2400" dirty="0" smtClean="0">
                <a:cs typeface="B Nazanin" panose="00000400000000000000" pitchFamily="2" charset="-78"/>
              </a:rPr>
              <a:t>6-درصد </a:t>
            </a:r>
            <a:r>
              <a:rPr lang="fa-IR" sz="2400" dirty="0">
                <a:cs typeface="B Nazanin" panose="00000400000000000000" pitchFamily="2" charset="-78"/>
              </a:rPr>
              <a:t>دانش آموزان مشغول به تحصیل در مدارس متوسطه نسبت به کل جمعیت گروه سنی 15 تا 19 سال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7-درصد دانشجویان در دانشگاه ها و موسسات آموزش عالی نسبت به کل جمعیت گروه سنی 20تا 24 سال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شاخص های دیگر رشد اقتصادی از نظر این دو دانشمند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1-میزان درآمد سرانه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 درصد جمعیت فعال در بخش کشاورزی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مایرز و هارینسون براساس شاخص مرکب ،کشورهای مورد مطالعه  را از نظر سطح  رشد و منابع انسانی به 4 گروه تقسیم کردند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1-کشورهای عقب افتاده شامل 17 کشور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2-کشورهای کم رشد شامل 12 کشور</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3- کشورهای نسبتا ً توسعه یافته و تا حدی پیشرفته شامل 21 کشور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4- کشورهای توسعه یافته شامل 16 کشور </a:t>
            </a:r>
            <a:endParaRPr lang="en-US" sz="2400" dirty="0">
              <a:cs typeface="B Nazanin" panose="00000400000000000000" pitchFamily="2" charset="-78"/>
            </a:endParaRPr>
          </a:p>
        </p:txBody>
      </p:sp>
    </p:spTree>
    <p:extLst>
      <p:ext uri="{BB962C8B-B14F-4D97-AF65-F5344CB8AC3E}">
        <p14:creationId xmlns:p14="http://schemas.microsoft.com/office/powerpoint/2010/main" val="343608535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189" y="638333"/>
            <a:ext cx="8946541" cy="4195481"/>
          </a:xfrm>
        </p:spPr>
        <p:txBody>
          <a:bodyPr>
            <a:noAutofit/>
          </a:bodyPr>
          <a:lstStyle/>
          <a:p>
            <a:pPr marL="0" indent="0" algn="just" rtl="1">
              <a:buNone/>
            </a:pPr>
            <a:r>
              <a:rPr lang="fa-IR" sz="2400" dirty="0">
                <a:cs typeface="B Nazanin" panose="00000400000000000000" pitchFamily="2" charset="-78"/>
              </a:rPr>
              <a:t>یافته های این محقق نتایج مطالعه ادینگ یعنی وجود همبستگی مثبت بین درصد هزینه های آموزش و پرورش و سطح رشد اقتصادی را مورد تأیید قرار داد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انتقادی که به رورش هاربینسون و مایرز می توان وارد کرد آن است که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1-آنان تمام کوششهای خود را صرف یافتن الگویی کرد ه اند.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2- از سوی دیگر سعی داشته  اند شاخص هایی که برای توجیه متغیرهای مورد تحقیق خود انتخاب کرده بودند مناسب و معتبر جلوه دهند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این پژوهش یکی از بررسی های جامع تطبیقی است که در سطح جهان صورت پذیرفته است و هدف از بررسی آن نیل به دو منظور بوده است .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اول ارزشیابی 75 کشور براساس  یک یا چند شاخص معین از نظر حدود توسعه نیروی انسانی و سپس طبقه بندی هریک از آنها در سطوح مختلف توسعه منابع انسانی .</a:t>
            </a:r>
            <a:endParaRPr lang="en-US" sz="2400" dirty="0">
              <a:cs typeface="B Nazanin" panose="00000400000000000000" pitchFamily="2" charset="-78"/>
            </a:endParaRPr>
          </a:p>
          <a:p>
            <a:pPr marL="0" indent="0" algn="just" rtl="1">
              <a:buNone/>
            </a:pPr>
            <a:r>
              <a:rPr lang="fa-IR" sz="2400" dirty="0">
                <a:cs typeface="B Nazanin" panose="00000400000000000000" pitchFamily="2" charset="-78"/>
              </a:rPr>
              <a:t>دوم  مشخص کردن اینکه آیا بین شاخص های متنوع  توسعه  منابع انسانی از یک طرف  و شاخص های رشد اقتصادی  از طرف دیگر رابطه معنی داری در این کشورها وجود دارد یا خیر </a:t>
            </a:r>
            <a:endParaRPr lang="en-US" sz="2400" dirty="0">
              <a:cs typeface="B Nazanin" panose="00000400000000000000" pitchFamily="2" charset="-78"/>
            </a:endParaRPr>
          </a:p>
        </p:txBody>
      </p:sp>
    </p:spTree>
    <p:extLst>
      <p:ext uri="{BB962C8B-B14F-4D97-AF65-F5344CB8AC3E}">
        <p14:creationId xmlns:p14="http://schemas.microsoft.com/office/powerpoint/2010/main" val="30678336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285</TotalTime>
  <Words>8325</Words>
  <Application>Microsoft Office PowerPoint</Application>
  <PresentationFormat>Widescreen</PresentationFormat>
  <Paragraphs>438</Paragraphs>
  <Slides>81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81</vt:i4>
      </vt:variant>
    </vt:vector>
  </HeadingPairs>
  <TitlesOfParts>
    <vt:vector size="89" baseType="lpstr">
      <vt:lpstr>Arial</vt:lpstr>
      <vt:lpstr>B Nazanin</vt:lpstr>
      <vt:lpstr>Calibri</vt:lpstr>
      <vt:lpstr>Century Gothic</vt:lpstr>
      <vt:lpstr>Times New Roman</vt:lpstr>
      <vt:lpstr>Wingdings 3</vt:lpstr>
      <vt:lpstr>Zar</vt:lpstr>
      <vt:lpstr>Ion</vt:lpstr>
      <vt:lpstr>آموزش و پرورش تطبیقی پیشرفته</vt:lpstr>
      <vt:lpstr>PowerPoint Presentation</vt:lpstr>
      <vt:lpstr>اصول عمومي  آموزش پرورش تطبيقي</vt:lpstr>
      <vt:lpstr>ويژگي آموزش پرورش هر كشور «اصل برداشت سيستمي» </vt:lpstr>
      <vt:lpstr>PowerPoint Presentation</vt:lpstr>
      <vt:lpstr>آموزش و پرورش تطبيقي به عنوان يك علم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اهداف انجمن آموزش و پرورش تطبيقي</vt:lpstr>
      <vt:lpstr>هدف از تشكيل شوراي جهاني آموزش پرورش</vt:lpstr>
      <vt:lpstr>PowerPoint Presentation</vt:lpstr>
      <vt:lpstr>تعريف آموزش و پرورش تطبيقي</vt:lpstr>
      <vt:lpstr>اهداف و كاربرد مطالعات آموزش و پرورش تطبيقي </vt:lpstr>
      <vt:lpstr>PowerPoint Presentation</vt:lpstr>
      <vt:lpstr>PowerPoint Presentation</vt:lpstr>
      <vt:lpstr>PowerPoint Presentation</vt:lpstr>
      <vt:lpstr>PowerPoint Presentation</vt:lpstr>
      <vt:lpstr>مسائل و موضوعات مورد بررسي در قلمرو آموزش و پرورش تطبيقي</vt:lpstr>
      <vt:lpstr>PowerPoint Presentation</vt:lpstr>
      <vt:lpstr>PowerPoint Presentation</vt:lpstr>
      <vt:lpstr>PowerPoint Presentation</vt:lpstr>
      <vt:lpstr>PowerPoint Presentation</vt:lpstr>
      <vt:lpstr>PowerPoint Presentation</vt:lpstr>
      <vt:lpstr>PowerPoint Presentation</vt:lpstr>
      <vt:lpstr>تاريخچه مطالعات تطبيقي در آموزش و پرورش</vt:lpstr>
      <vt:lpstr>PowerPoint Presentation</vt:lpstr>
      <vt:lpstr>PowerPoint Presentation</vt:lpstr>
      <vt:lpstr>PowerPoint Presentation</vt:lpstr>
      <vt:lpstr>PowerPoint Presentation</vt:lpstr>
      <vt:lpstr>PowerPoint Presentation</vt:lpstr>
      <vt:lpstr>الگو گيري از آموزش و پرورش كشورهاي ديگر</vt:lpstr>
      <vt:lpstr>PowerPoint Presentation</vt:lpstr>
      <vt:lpstr>PowerPoint Presentation</vt:lpstr>
      <vt:lpstr>PowerPoint Presentation</vt:lpstr>
      <vt:lpstr>PowerPoint Presentation</vt:lpstr>
      <vt:lpstr>PowerPoint Presentation</vt:lpstr>
      <vt:lpstr>مطالعات تطبيقي آموزش و پرورش تحت تاثیر نهضت انتر ناسيوناليست ها ( بين المللي)</vt:lpstr>
      <vt:lpstr>PowerPoint Presentation</vt:lpstr>
      <vt:lpstr>PowerPoint Presentation</vt:lpstr>
      <vt:lpstr>PowerPoint Presentation</vt:lpstr>
      <vt:lpstr>دوره توجه نظام آموزش و پرورش به عنوان يك نهاد اجتماعي</vt:lpstr>
      <vt:lpstr>PowerPoint Presentation</vt:lpstr>
      <vt:lpstr>PowerPoint Presentation</vt:lpstr>
      <vt:lpstr>PowerPoint Presentation</vt:lpstr>
      <vt:lpstr>PowerPoint Presentation</vt:lpstr>
      <vt:lpstr>بهره مندي محققان از روشهاي علمي معمول در علوم اجتماعي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اصطلاحات و مفاهیم اساسی در آموزش و پرورش تطبیقی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آموزش و پرورش تطبیقی پیشرفته</dc:title>
  <dc:creator>User</dc:creator>
  <cp:lastModifiedBy>User</cp:lastModifiedBy>
  <cp:revision>60</cp:revision>
  <dcterms:created xsi:type="dcterms:W3CDTF">2018-09-26T15:14:28Z</dcterms:created>
  <dcterms:modified xsi:type="dcterms:W3CDTF">2018-12-13T09:10:32Z</dcterms:modified>
</cp:coreProperties>
</file>